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7.jpg" ContentType="image/gif"/>
  <Override PartName="/ppt/media/image10.jpg" ContentType="image/jpeg"/>
  <Override PartName="/ppt/media/image73.jpg" ContentType="image/jpeg"/>
  <Override PartName="/ppt/media/image79.jpg" ContentType="image/jpeg"/>
  <Override PartName="/ppt/media/image82.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5"/>
  </p:notesMasterIdLst>
  <p:sldIdLst>
    <p:sldId id="970" r:id="rId2"/>
    <p:sldId id="257" r:id="rId3"/>
    <p:sldId id="971" r:id="rId4"/>
    <p:sldId id="721" r:id="rId5"/>
    <p:sldId id="626" r:id="rId6"/>
    <p:sldId id="627" r:id="rId7"/>
    <p:sldId id="724" r:id="rId8"/>
    <p:sldId id="736" r:id="rId9"/>
    <p:sldId id="737" r:id="rId10"/>
    <p:sldId id="680" r:id="rId11"/>
    <p:sldId id="738" r:id="rId12"/>
    <p:sldId id="739" r:id="rId13"/>
    <p:sldId id="740" r:id="rId14"/>
    <p:sldId id="741" r:id="rId15"/>
    <p:sldId id="742" r:id="rId16"/>
    <p:sldId id="743" r:id="rId17"/>
    <p:sldId id="885" r:id="rId18"/>
    <p:sldId id="678" r:id="rId19"/>
    <p:sldId id="748" r:id="rId20"/>
    <p:sldId id="747" r:id="rId21"/>
    <p:sldId id="749" r:id="rId22"/>
    <p:sldId id="886" r:id="rId23"/>
    <p:sldId id="765" r:id="rId24"/>
    <p:sldId id="767" r:id="rId25"/>
    <p:sldId id="777" r:id="rId26"/>
    <p:sldId id="768" r:id="rId27"/>
    <p:sldId id="769" r:id="rId28"/>
    <p:sldId id="770" r:id="rId29"/>
    <p:sldId id="751" r:id="rId30"/>
    <p:sldId id="967" r:id="rId31"/>
    <p:sldId id="772" r:id="rId32"/>
    <p:sldId id="887" r:id="rId33"/>
    <p:sldId id="773" r:id="rId34"/>
    <p:sldId id="774" r:id="rId35"/>
    <p:sldId id="679" r:id="rId36"/>
    <p:sldId id="775" r:id="rId37"/>
    <p:sldId id="924" r:id="rId38"/>
    <p:sldId id="925" r:id="rId39"/>
    <p:sldId id="734" r:id="rId40"/>
    <p:sldId id="776" r:id="rId41"/>
    <p:sldId id="659" r:id="rId42"/>
    <p:sldId id="972" r:id="rId43"/>
    <p:sldId id="752" r:id="rId44"/>
    <p:sldId id="753" r:id="rId45"/>
    <p:sldId id="754" r:id="rId46"/>
    <p:sldId id="755" r:id="rId47"/>
    <p:sldId id="756" r:id="rId48"/>
    <p:sldId id="757" r:id="rId49"/>
    <p:sldId id="760" r:id="rId50"/>
    <p:sldId id="964" r:id="rId51"/>
    <p:sldId id="782" r:id="rId52"/>
    <p:sldId id="783" r:id="rId53"/>
    <p:sldId id="784" r:id="rId54"/>
    <p:sldId id="785" r:id="rId55"/>
    <p:sldId id="786" r:id="rId56"/>
    <p:sldId id="778" r:id="rId57"/>
    <p:sldId id="965" r:id="rId58"/>
    <p:sldId id="787" r:id="rId59"/>
    <p:sldId id="788" r:id="rId60"/>
    <p:sldId id="888" r:id="rId61"/>
    <p:sldId id="966" r:id="rId62"/>
    <p:sldId id="890" r:id="rId63"/>
    <p:sldId id="891" r:id="rId64"/>
    <p:sldId id="830" r:id="rId65"/>
    <p:sldId id="892" r:id="rId66"/>
    <p:sldId id="794" r:id="rId67"/>
    <p:sldId id="795" r:id="rId68"/>
    <p:sldId id="797" r:id="rId69"/>
    <p:sldId id="798" r:id="rId70"/>
    <p:sldId id="968" r:id="rId71"/>
    <p:sldId id="799" r:id="rId72"/>
    <p:sldId id="781" r:id="rId73"/>
    <p:sldId id="801" r:id="rId74"/>
    <p:sldId id="803" r:id="rId75"/>
    <p:sldId id="804" r:id="rId76"/>
    <p:sldId id="806" r:id="rId77"/>
    <p:sldId id="805" r:id="rId78"/>
    <p:sldId id="796" r:id="rId79"/>
    <p:sldId id="807" r:id="rId80"/>
    <p:sldId id="802" r:id="rId81"/>
    <p:sldId id="682" r:id="rId82"/>
    <p:sldId id="973" r:id="rId83"/>
    <p:sldId id="808" r:id="rId84"/>
    <p:sldId id="405" r:id="rId85"/>
    <p:sldId id="517" r:id="rId86"/>
    <p:sldId id="963" r:id="rId87"/>
    <p:sldId id="518" r:id="rId88"/>
    <p:sldId id="519" r:id="rId89"/>
    <p:sldId id="520" r:id="rId90"/>
    <p:sldId id="521" r:id="rId91"/>
    <p:sldId id="522" r:id="rId92"/>
    <p:sldId id="523" r:id="rId93"/>
    <p:sldId id="524" r:id="rId94"/>
    <p:sldId id="958" r:id="rId95"/>
    <p:sldId id="940" r:id="rId96"/>
    <p:sldId id="941" r:id="rId97"/>
    <p:sldId id="946" r:id="rId98"/>
    <p:sldId id="942" r:id="rId99"/>
    <p:sldId id="943" r:id="rId100"/>
    <p:sldId id="516" r:id="rId101"/>
    <p:sldId id="527" r:id="rId102"/>
    <p:sldId id="528" r:id="rId103"/>
    <p:sldId id="531" r:id="rId104"/>
    <p:sldId id="529" r:id="rId105"/>
    <p:sldId id="530" r:id="rId106"/>
    <p:sldId id="532" r:id="rId107"/>
    <p:sldId id="533" r:id="rId108"/>
    <p:sldId id="948" r:id="rId109"/>
    <p:sldId id="950" r:id="rId110"/>
    <p:sldId id="949" r:id="rId111"/>
    <p:sldId id="959" r:id="rId112"/>
    <p:sldId id="926" r:id="rId113"/>
    <p:sldId id="927" r:id="rId114"/>
    <p:sldId id="928" r:id="rId115"/>
    <p:sldId id="951" r:id="rId116"/>
    <p:sldId id="952" r:id="rId117"/>
    <p:sldId id="954" r:id="rId118"/>
    <p:sldId id="955" r:id="rId119"/>
    <p:sldId id="960" r:id="rId120"/>
    <p:sldId id="961" r:id="rId121"/>
    <p:sldId id="931" r:id="rId122"/>
    <p:sldId id="956" r:id="rId123"/>
    <p:sldId id="957" r:id="rId124"/>
    <p:sldId id="932" r:id="rId125"/>
    <p:sldId id="537" r:id="rId126"/>
    <p:sldId id="534" r:id="rId127"/>
    <p:sldId id="836" r:id="rId128"/>
    <p:sldId id="535" r:id="rId129"/>
    <p:sldId id="536" r:id="rId130"/>
    <p:sldId id="540" r:id="rId131"/>
    <p:sldId id="827" r:id="rId132"/>
    <p:sldId id="974" r:id="rId133"/>
    <p:sldId id="893" r:id="rId134"/>
    <p:sldId id="761" r:id="rId135"/>
    <p:sldId id="762" r:id="rId136"/>
    <p:sldId id="763" r:id="rId137"/>
    <p:sldId id="764" r:id="rId138"/>
    <p:sldId id="962" r:id="rId139"/>
    <p:sldId id="766" r:id="rId140"/>
    <p:sldId id="894" r:id="rId141"/>
    <p:sldId id="895" r:id="rId142"/>
    <p:sldId id="896" r:id="rId143"/>
    <p:sldId id="897" r:id="rId144"/>
    <p:sldId id="898" r:id="rId145"/>
    <p:sldId id="899" r:id="rId146"/>
    <p:sldId id="900" r:id="rId147"/>
    <p:sldId id="901" r:id="rId148"/>
    <p:sldId id="902" r:id="rId149"/>
    <p:sldId id="903" r:id="rId150"/>
    <p:sldId id="904" r:id="rId151"/>
    <p:sldId id="905" r:id="rId152"/>
    <p:sldId id="906" r:id="rId153"/>
    <p:sldId id="907" r:id="rId154"/>
    <p:sldId id="908" r:id="rId155"/>
    <p:sldId id="909" r:id="rId156"/>
    <p:sldId id="848" r:id="rId157"/>
    <p:sldId id="910" r:id="rId158"/>
    <p:sldId id="911" r:id="rId159"/>
    <p:sldId id="912" r:id="rId160"/>
    <p:sldId id="913" r:id="rId161"/>
    <p:sldId id="914" r:id="rId162"/>
    <p:sldId id="915" r:id="rId163"/>
    <p:sldId id="916" r:id="rId164"/>
    <p:sldId id="791" r:id="rId165"/>
    <p:sldId id="792" r:id="rId166"/>
    <p:sldId id="793" r:id="rId167"/>
    <p:sldId id="917" r:id="rId168"/>
    <p:sldId id="918" r:id="rId169"/>
    <p:sldId id="919" r:id="rId170"/>
    <p:sldId id="920" r:id="rId171"/>
    <p:sldId id="921" r:id="rId172"/>
    <p:sldId id="810" r:id="rId173"/>
    <p:sldId id="922" r:id="rId174"/>
    <p:sldId id="923" r:id="rId175"/>
    <p:sldId id="800" r:id="rId176"/>
    <p:sldId id="874" r:id="rId177"/>
    <p:sldId id="875" r:id="rId178"/>
    <p:sldId id="876" r:id="rId179"/>
    <p:sldId id="935" r:id="rId180"/>
    <p:sldId id="969" r:id="rId181"/>
    <p:sldId id="877" r:id="rId182"/>
    <p:sldId id="880" r:id="rId183"/>
    <p:sldId id="879" r:id="rId1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A131"/>
    <a:srgbClr val="00FF00"/>
    <a:srgbClr val="0000FF"/>
    <a:srgbClr val="FBF3B7"/>
    <a:srgbClr val="D0D8E8"/>
    <a:srgbClr val="9900CC"/>
    <a:srgbClr val="58B931"/>
    <a:srgbClr val="966F00"/>
    <a:srgbClr val="CC9900"/>
    <a:srgbClr val="1258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2163" autoAdjust="0"/>
  </p:normalViewPr>
  <p:slideViewPr>
    <p:cSldViewPr>
      <p:cViewPr varScale="1">
        <p:scale>
          <a:sx n="114" d="100"/>
          <a:sy n="114" d="100"/>
        </p:scale>
        <p:origin x="41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24CB4-0329-44D2-8D35-5AA3CADFEC42}" type="datetimeFigureOut">
              <a:rPr lang="en-GB" smtClean="0"/>
              <a:t>22/04/2024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39602-0E2D-47BB-A83D-FEA357011C12}" type="slidenum">
              <a:rPr lang="en-GB" smtClean="0"/>
              <a:t>‹#›</a:t>
            </a:fld>
            <a:endParaRPr lang="en-GB"/>
          </a:p>
        </p:txBody>
      </p:sp>
    </p:spTree>
    <p:extLst>
      <p:ext uri="{BB962C8B-B14F-4D97-AF65-F5344CB8AC3E}">
        <p14:creationId xmlns:p14="http://schemas.microsoft.com/office/powerpoint/2010/main" val="3817632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3EBC3D1-62FA-473C-B260-1968E2238C33}" type="datetimeFigureOut">
              <a:rPr lang="en-GB" smtClean="0"/>
              <a:t>22/04/2024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28646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3EBC3D1-62FA-473C-B260-1968E2238C33}" type="datetimeFigureOut">
              <a:rPr lang="en-GB" smtClean="0"/>
              <a:t>22/04/2024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320420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3EBC3D1-62FA-473C-B260-1968E2238C33}" type="datetimeFigureOut">
              <a:rPr lang="en-GB" smtClean="0"/>
              <a:t>22/04/2024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50919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3EBC3D1-62FA-473C-B260-1968E2238C33}" type="datetimeFigureOut">
              <a:rPr lang="en-GB" smtClean="0"/>
              <a:t>22/04/2024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79874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EBC3D1-62FA-473C-B260-1968E2238C33}" type="datetimeFigureOut">
              <a:rPr lang="en-GB" smtClean="0"/>
              <a:t>22/04/2024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305642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3EBC3D1-62FA-473C-B260-1968E2238C33}" type="datetimeFigureOut">
              <a:rPr lang="en-GB" smtClean="0"/>
              <a:t>22/04/2024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711549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3EBC3D1-62FA-473C-B260-1968E2238C33}" type="datetimeFigureOut">
              <a:rPr lang="en-GB" smtClean="0"/>
              <a:t>22/04/2024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165985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3EBC3D1-62FA-473C-B260-1968E2238C33}" type="datetimeFigureOut">
              <a:rPr lang="en-GB" smtClean="0"/>
              <a:t>22/04/2024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18700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BC3D1-62FA-473C-B260-1968E2238C33}" type="datetimeFigureOut">
              <a:rPr lang="en-GB" smtClean="0"/>
              <a:t>22/04/2024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74524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EBC3D1-62FA-473C-B260-1968E2238C33}" type="datetimeFigureOut">
              <a:rPr lang="en-GB" smtClean="0"/>
              <a:t>22/04/2024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32334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EBC3D1-62FA-473C-B260-1968E2238C33}" type="datetimeFigureOut">
              <a:rPr lang="en-GB" smtClean="0"/>
              <a:t>22/04/2024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073918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BC3D1-62FA-473C-B260-1968E2238C33}" type="datetimeFigureOut">
              <a:rPr lang="en-GB" smtClean="0"/>
              <a:t>22/04/2024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DBBE5-22A6-4526-9CE2-8F57881DBE87}" type="slidenum">
              <a:rPr lang="en-GB" smtClean="0"/>
              <a:t>‹#›</a:t>
            </a:fld>
            <a:endParaRPr lang="en-GB"/>
          </a:p>
        </p:txBody>
      </p:sp>
    </p:spTree>
    <p:extLst>
      <p:ext uri="{BB962C8B-B14F-4D97-AF65-F5344CB8AC3E}">
        <p14:creationId xmlns:p14="http://schemas.microsoft.com/office/powerpoint/2010/main" val="1789517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hyperlink" Target="http://www.milbo.org/doc/earth-notes.pdf"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1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hyperlink" Target="https://en.wikipedia.org/wiki/Smile#Duchenne_smile"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1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7.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08.png"/></Relationships>
</file>

<file path=ppt/slides/_rels/slide16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3.gi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7.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jpeg"/><Relationship Id="rId7" Type="http://schemas.openxmlformats.org/officeDocument/2006/relationships/image" Target="../media/image12.gif"/><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4.jpeg"/><Relationship Id="rId7" Type="http://schemas.openxmlformats.org/officeDocument/2006/relationships/image" Target="../media/image12.gif"/><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7.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en.wikipedia.org/wiki/Naive_Bayes_spam_filtering"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hyperlink" Target="https://en.wikipedia.org/wiki/Pierre-Simon_Laplace" TargetMode="External"/><Relationship Id="rId4" Type="http://schemas.openxmlformats.org/officeDocument/2006/relationships/image" Target="../media/image5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4947" y="1961836"/>
            <a:ext cx="8496944" cy="707886"/>
          </a:xfrm>
          <a:prstGeom prst="rect">
            <a:avLst/>
          </a:prstGeom>
          <a:noFill/>
        </p:spPr>
        <p:txBody>
          <a:bodyPr wrap="square" rtlCol="0">
            <a:spAutoFit/>
          </a:bodyPr>
          <a:lstStyle/>
          <a:p>
            <a:pPr algn="ctr"/>
            <a:r>
              <a:rPr lang="fr-CH" sz="4000" b="1">
                <a:solidFill>
                  <a:schemeClr val="tx2">
                    <a:lumMod val="75000"/>
                  </a:schemeClr>
                </a:solidFill>
                <a:latin typeface="Tw Cen MT" panose="020B0602020104020603" pitchFamily="34" charset="0"/>
              </a:rPr>
              <a:t>Introduction to Machine Learning</a:t>
            </a:r>
            <a:endParaRPr lang="fr-CH" sz="4000">
              <a:solidFill>
                <a:schemeClr val="tx2">
                  <a:lumMod val="75000"/>
                </a:schemeClr>
              </a:solidFill>
              <a:latin typeface="Tw Cen MT" panose="020B0602020104020603" pitchFamily="34" charset="0"/>
            </a:endParaRPr>
          </a:p>
        </p:txBody>
      </p:sp>
      <p:cxnSp>
        <p:nvCxnSpPr>
          <p:cNvPr id="7" name="Straight Connector 6"/>
          <p:cNvCxnSpPr/>
          <p:nvPr/>
        </p:nvCxnSpPr>
        <p:spPr>
          <a:xfrm>
            <a:off x="2213419" y="2987660"/>
            <a:ext cx="792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62877" y="4077072"/>
            <a:ext cx="4221092" cy="1169551"/>
          </a:xfrm>
          <a:prstGeom prst="rect">
            <a:avLst/>
          </a:prstGeom>
          <a:noFill/>
        </p:spPr>
        <p:txBody>
          <a:bodyPr wrap="none" rtlCol="0">
            <a:spAutoFit/>
          </a:bodyPr>
          <a:lstStyle/>
          <a:p>
            <a:pPr algn="ctr"/>
            <a:r>
              <a:rPr lang="fr-CH" sz="1400">
                <a:latin typeface="Calibri Light" panose="020F0302020204030204" pitchFamily="34" charset="0"/>
                <a:cs typeface="Calibri Light" panose="020F0302020204030204" pitchFamily="34" charset="0"/>
              </a:rPr>
              <a:t>Ben Meuleman, Ph.D.</a:t>
            </a:r>
          </a:p>
          <a:p>
            <a:pPr algn="ctr"/>
            <a:r>
              <a:rPr lang="fr-CH" sz="1400">
                <a:latin typeface="Calibri Light" panose="020F0302020204030204" pitchFamily="34" charset="0"/>
                <a:cs typeface="Calibri Light" panose="020F0302020204030204" pitchFamily="34" charset="0"/>
              </a:rPr>
              <a:t>Swiss Center for Affective Sciences</a:t>
            </a:r>
          </a:p>
          <a:p>
            <a:pPr algn="ctr"/>
            <a:endParaRPr lang="fr-CH" sz="1400">
              <a:latin typeface="Calibri Light" panose="020F0302020204030204" pitchFamily="34" charset="0"/>
              <a:cs typeface="Calibri Light" panose="020F0302020204030204" pitchFamily="34" charset="0"/>
            </a:endParaRPr>
          </a:p>
          <a:p>
            <a:pPr algn="ctr"/>
            <a:r>
              <a:rPr lang="fr-CH" sz="1400">
                <a:latin typeface="Calibri Light" panose="020F0302020204030204" pitchFamily="34" charset="0"/>
                <a:cs typeface="Calibri Light" panose="020F0302020204030204" pitchFamily="34" charset="0"/>
              </a:rPr>
              <a:t>Workshop on Machine Learning (University of Geneva)</a:t>
            </a:r>
          </a:p>
          <a:p>
            <a:pPr algn="ctr"/>
            <a:r>
              <a:rPr lang="fr-CH" sz="1400">
                <a:latin typeface="Calibri Light" panose="020F0302020204030204" pitchFamily="34" charset="0"/>
                <a:cs typeface="Calibri Light" panose="020F0302020204030204" pitchFamily="34" charset="0"/>
              </a:rPr>
              <a:t>April 22–23, 2024, Geneva</a:t>
            </a:r>
            <a:endParaRPr lang="en-GB" sz="1400">
              <a:latin typeface="Calibri Light" panose="020F0302020204030204" pitchFamily="34" charset="0"/>
              <a:cs typeface="Calibri Light" panose="020F0302020204030204" pitchFamily="34" charset="0"/>
            </a:endParaRPr>
          </a:p>
        </p:txBody>
      </p:sp>
      <p:cxnSp>
        <p:nvCxnSpPr>
          <p:cNvPr id="11" name="Straight Connector 10"/>
          <p:cNvCxnSpPr/>
          <p:nvPr/>
        </p:nvCxnSpPr>
        <p:spPr>
          <a:xfrm>
            <a:off x="2213419" y="1547500"/>
            <a:ext cx="792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15681" y="5517233"/>
            <a:ext cx="2010373" cy="77322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91944" y="5718826"/>
            <a:ext cx="1584176" cy="45743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80176" y="5587197"/>
            <a:ext cx="1368152" cy="703256"/>
          </a:xfrm>
          <a:prstGeom prst="rect">
            <a:avLst/>
          </a:prstGeom>
        </p:spPr>
      </p:pic>
      <p:sp>
        <p:nvSpPr>
          <p:cNvPr id="2" name="Rectangle 1"/>
          <p:cNvSpPr/>
          <p:nvPr/>
        </p:nvSpPr>
        <p:spPr>
          <a:xfrm>
            <a:off x="5648853" y="3347700"/>
            <a:ext cx="1049134" cy="369332"/>
          </a:xfrm>
          <a:prstGeom prst="rect">
            <a:avLst/>
          </a:prstGeom>
        </p:spPr>
        <p:txBody>
          <a:bodyPr wrap="none">
            <a:spAutoFit/>
          </a:bodyPr>
          <a:lstStyle/>
          <a:p>
            <a:pPr algn="ctr"/>
            <a:r>
              <a:rPr lang="fr-CH">
                <a:solidFill>
                  <a:srgbClr val="002060"/>
                </a:solidFill>
                <a:latin typeface="Verdana" panose="020B0604030504040204" pitchFamily="34" charset="0"/>
                <a:ea typeface="Verdana" panose="020B0604030504040204" pitchFamily="34" charset="0"/>
                <a:cs typeface="Verdana" panose="020B0604030504040204" pitchFamily="34" charset="0"/>
              </a:rPr>
              <a:t>PART II</a:t>
            </a:r>
          </a:p>
        </p:txBody>
      </p:sp>
    </p:spTree>
    <p:extLst>
      <p:ext uri="{BB962C8B-B14F-4D97-AF65-F5344CB8AC3E}">
        <p14:creationId xmlns:p14="http://schemas.microsoft.com/office/powerpoint/2010/main" val="220491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There are many ways to quantify dissimilarity between two observations in a data set. One way is to measure the </a:t>
            </a:r>
            <a:r>
              <a:rPr lang="fr-CH" sz="1800">
                <a:solidFill>
                  <a:srgbClr val="0070C0"/>
                </a:solidFill>
                <a:latin typeface="Calibri Light" panose="020F0302020204030204" pitchFamily="34" charset="0"/>
                <a:cs typeface="Calibri Light" panose="020F0302020204030204" pitchFamily="34" charset="0"/>
              </a:rPr>
              <a:t>distance</a:t>
            </a:r>
            <a:r>
              <a:rPr lang="fr-CH" sz="1800">
                <a:latin typeface="Calibri Light" panose="020F0302020204030204" pitchFamily="34" charset="0"/>
                <a:cs typeface="Calibri Light" panose="020F0302020204030204" pitchFamily="34" charset="0"/>
              </a:rPr>
              <a:t> between the objects in the feature space. The most well-known distance is </a:t>
            </a:r>
            <a:r>
              <a:rPr lang="fr-CH" sz="1800">
                <a:solidFill>
                  <a:srgbClr val="0070C0"/>
                </a:solidFill>
                <a:latin typeface="Calibri Light" panose="020F0302020204030204" pitchFamily="34" charset="0"/>
                <a:cs typeface="Calibri Light" panose="020F0302020204030204" pitchFamily="34" charset="0"/>
              </a:rPr>
              <a:t>Euclidean distance</a:t>
            </a:r>
            <a:r>
              <a:rPr lang="fr-CH" sz="1800">
                <a:latin typeface="Calibri Light" panose="020F0302020204030204" pitchFamily="34" charset="0"/>
                <a:cs typeface="Calibri Light" panose="020F0302020204030204" pitchFamily="34" charset="0"/>
              </a:rPr>
              <a:t>:</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Dissimilarity</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5640" y="2651532"/>
            <a:ext cx="6516216" cy="3932163"/>
          </a:xfrm>
          <a:prstGeom prst="rect">
            <a:avLst/>
          </a:prstGeom>
        </p:spPr>
      </p:pic>
    </p:spTree>
    <p:extLst>
      <p:ext uri="{BB962C8B-B14F-4D97-AF65-F5344CB8AC3E}">
        <p14:creationId xmlns:p14="http://schemas.microsoft.com/office/powerpoint/2010/main" val="33049047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In psychological data, a need for splines can arise generally from the wish to model nonlinear associations. However, there are some specific cases where splines are particularly useful:</a:t>
            </a:r>
          </a:p>
          <a:p>
            <a:pPr marL="0" indent="0">
              <a:buNone/>
            </a:pPr>
            <a:endParaRPr lang="fr-CH" sz="1800">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800">
                <a:latin typeface="Calibri Light" panose="020F0302020204030204" pitchFamily="34" charset="0"/>
                <a:cs typeface="Calibri Light" panose="020F0302020204030204" pitchFamily="34" charset="0"/>
              </a:rPr>
              <a:t>Bipolar scales/factors</a:t>
            </a:r>
          </a:p>
          <a:p>
            <a:pPr marL="800100" lvl="1" indent="-342900">
              <a:buFont typeface="+mj-lt"/>
              <a:buAutoNum type="arabicPeriod"/>
            </a:pPr>
            <a:endParaRPr lang="fr-CH" sz="1800">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800">
                <a:latin typeface="Calibri Light" panose="020F0302020204030204" pitchFamily="34" charset="0"/>
                <a:cs typeface="Calibri Light" panose="020F0302020204030204" pitchFamily="34" charset="0"/>
              </a:rPr>
              <a:t>Threshold effects</a:t>
            </a:r>
          </a:p>
          <a:p>
            <a:pPr marL="800100" lvl="1" indent="-342900">
              <a:buFont typeface="+mj-lt"/>
              <a:buAutoNum type="arabicPeriod"/>
            </a:pPr>
            <a:endParaRPr lang="fr-CH" sz="1800">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800">
                <a:latin typeface="Calibri Light" panose="020F0302020204030204" pitchFamily="34" charset="0"/>
                <a:cs typeface="Calibri Light" panose="020F0302020204030204" pitchFamily="34" charset="0"/>
              </a:rPr>
              <a:t>Longitudinal change</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When do we need it?</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8344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Questionnaire items in </a:t>
            </a:r>
            <a:r>
              <a:rPr lang="fr-CH" sz="1800" dirty="0" err="1">
                <a:latin typeface="Calibri Light" panose="020F0302020204030204" pitchFamily="34" charset="0"/>
                <a:cs typeface="Calibri Light" panose="020F0302020204030204" pitchFamily="34" charset="0"/>
              </a:rPr>
              <a:t>psychology</a:t>
            </a:r>
            <a:r>
              <a:rPr lang="fr-CH" sz="1800" dirty="0">
                <a:latin typeface="Calibri Light" panose="020F0302020204030204" pitchFamily="34" charset="0"/>
                <a:cs typeface="Calibri Light" panose="020F0302020204030204" pitchFamily="34" charset="0"/>
              </a:rPr>
              <a:t> </a:t>
            </a:r>
            <a:br>
              <a:rPr lang="fr-CH" sz="1800" dirty="0">
                <a:latin typeface="Calibri Light" panose="020F0302020204030204" pitchFamily="34" charset="0"/>
                <a:cs typeface="Calibri Light" panose="020F0302020204030204" pitchFamily="34" charset="0"/>
              </a:rPr>
            </a:br>
            <a:r>
              <a:rPr lang="fr-CH" sz="1800" dirty="0" err="1">
                <a:latin typeface="Calibri Light" panose="020F0302020204030204" pitchFamily="34" charset="0"/>
                <a:cs typeface="Calibri Light" panose="020F0302020204030204" pitchFamily="34" charset="0"/>
              </a:rPr>
              <a:t>often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consist</a:t>
            </a:r>
            <a:r>
              <a:rPr lang="fr-CH" sz="1800" dirty="0">
                <a:latin typeface="Calibri Light" panose="020F0302020204030204" pitchFamily="34" charset="0"/>
                <a:cs typeface="Calibri Light" panose="020F0302020204030204" pitchFamily="34" charset="0"/>
              </a:rPr>
              <a:t> of </a:t>
            </a:r>
            <a:r>
              <a:rPr lang="fr-CH" sz="1800" dirty="0" err="1">
                <a:solidFill>
                  <a:srgbClr val="0070C0"/>
                </a:solidFill>
                <a:latin typeface="Calibri Light" panose="020F0302020204030204" pitchFamily="34" charset="0"/>
                <a:cs typeface="Calibri Light" panose="020F0302020204030204" pitchFamily="34" charset="0"/>
              </a:rPr>
              <a:t>bipolar</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scales</a:t>
            </a:r>
            <a:r>
              <a:rPr lang="fr-CH" sz="1800" dirty="0">
                <a:solidFill>
                  <a:srgbClr val="0070C0"/>
                </a:solidFill>
                <a:latin typeface="Calibri Light" panose="020F0302020204030204" pitchFamily="34" charset="0"/>
                <a:cs typeface="Calibri Light" panose="020F0302020204030204" pitchFamily="34" charset="0"/>
              </a:rPr>
              <a:t> </a:t>
            </a:r>
            <a:br>
              <a:rPr lang="fr-CH" sz="1800" dirty="0">
                <a:latin typeface="Calibri Light" panose="020F0302020204030204" pitchFamily="34" charset="0"/>
                <a:cs typeface="Calibri Light" panose="020F0302020204030204" pitchFamily="34" charset="0"/>
              </a:rPr>
            </a:b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negative</a:t>
            </a:r>
            <a:r>
              <a:rPr lang="fr-CH" sz="1800" dirty="0">
                <a:latin typeface="Calibri Light" panose="020F0302020204030204" pitchFamily="34" charset="0"/>
                <a:cs typeface="Calibri Light" panose="020F0302020204030204" pitchFamily="34" charset="0"/>
              </a:rPr>
              <a:t>–positive; </a:t>
            </a:r>
            <a:r>
              <a:rPr lang="fr-CH" sz="1800" dirty="0" err="1">
                <a:latin typeface="Calibri Light" panose="020F0302020204030204" pitchFamily="34" charset="0"/>
                <a:cs typeface="Calibri Light" panose="020F0302020204030204" pitchFamily="34" charset="0"/>
              </a:rPr>
              <a:t>disagree</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agree</a:t>
            </a:r>
            <a:r>
              <a:rPr lang="fr-CH" sz="1800" dirty="0">
                <a:latin typeface="Calibri Light" panose="020F0302020204030204" pitchFamily="34" charset="0"/>
                <a:cs typeface="Calibri Light" panose="020F0302020204030204" pitchFamily="34" charset="0"/>
              </a:rPr>
              <a:t>). </a:t>
            </a:r>
            <a:br>
              <a:rPr lang="fr-CH" sz="1800">
                <a:latin typeface="Calibri Light" panose="020F0302020204030204" pitchFamily="34" charset="0"/>
                <a:cs typeface="Calibri Light" panose="020F0302020204030204" pitchFamily="34" charset="0"/>
              </a:rPr>
            </a:br>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negative</a:t>
            </a:r>
            <a:r>
              <a:rPr lang="fr-CH" sz="1800" dirty="0">
                <a:latin typeface="Calibri Light" panose="020F0302020204030204" pitchFamily="34" charset="0"/>
                <a:cs typeface="Calibri Light" panose="020F0302020204030204" pitchFamily="34" charset="0"/>
              </a:rPr>
              <a:t> part of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t>
            </a:r>
            <a:br>
              <a:rPr lang="fr-CH" sz="1800" dirty="0">
                <a:latin typeface="Calibri Light" panose="020F0302020204030204" pitchFamily="34" charset="0"/>
                <a:cs typeface="Calibri Light" panose="020F0302020204030204" pitchFamily="34" charset="0"/>
              </a:rPr>
            </a:br>
            <a:r>
              <a:rPr lang="fr-CH" sz="1800" dirty="0" err="1">
                <a:latin typeface="Calibri Light" panose="020F0302020204030204" pitchFamily="34" charset="0"/>
                <a:cs typeface="Calibri Light" panose="020F0302020204030204" pitchFamily="34" charset="0"/>
              </a:rPr>
              <a:t>scales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may</a:t>
            </a:r>
            <a:r>
              <a:rPr lang="fr-CH" sz="1800" dirty="0">
                <a:latin typeface="Calibri Light" panose="020F0302020204030204" pitchFamily="34" charset="0"/>
                <a:cs typeface="Calibri Light" panose="020F0302020204030204" pitchFamily="34" charset="0"/>
              </a:rPr>
              <a:t> have a </a:t>
            </a:r>
            <a:r>
              <a:rPr lang="fr-CH" sz="1800" dirty="0" err="1">
                <a:latin typeface="Calibri Light" panose="020F0302020204030204" pitchFamily="34" charset="0"/>
                <a:cs typeface="Calibri Light" panose="020F0302020204030204" pitchFamily="34" charset="0"/>
              </a:rPr>
              <a:t>different</a:t>
            </a:r>
            <a:r>
              <a:rPr lang="fr-CH" sz="1800" dirty="0">
                <a:latin typeface="Calibri Light" panose="020F0302020204030204" pitchFamily="34" charset="0"/>
                <a:cs typeface="Calibri Light" panose="020F0302020204030204" pitchFamily="34" charset="0"/>
              </a:rPr>
              <a:t> </a:t>
            </a:r>
            <a:br>
              <a:rPr lang="fr-CH" sz="1800" dirty="0">
                <a:latin typeface="Calibri Light" panose="020F0302020204030204" pitchFamily="34" charset="0"/>
                <a:cs typeface="Calibri Light" panose="020F0302020204030204" pitchFamily="34" charset="0"/>
              </a:rPr>
            </a:br>
            <a:r>
              <a:rPr lang="fr-CH" sz="1800" dirty="0" err="1">
                <a:latin typeface="Calibri Light" panose="020F0302020204030204" pitchFamily="34" charset="0"/>
                <a:cs typeface="Calibri Light" panose="020F0302020204030204" pitchFamily="34" charset="0"/>
              </a:rPr>
              <a:t>relationship</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the outcome </a:t>
            </a:r>
            <a:br>
              <a:rPr lang="fr-CH" sz="1800" dirty="0">
                <a:latin typeface="Calibri Light" panose="020F0302020204030204" pitchFamily="34" charset="0"/>
                <a:cs typeface="Calibri Light" panose="020F0302020204030204" pitchFamily="34" charset="0"/>
              </a:rPr>
            </a:br>
            <a:r>
              <a:rPr lang="fr-CH" sz="1800" dirty="0">
                <a:latin typeface="Calibri Light" panose="020F0302020204030204" pitchFamily="34" charset="0"/>
                <a:cs typeface="Calibri Light" panose="020F0302020204030204" pitchFamily="34" charset="0"/>
              </a:rPr>
              <a:t>variable </a:t>
            </a:r>
            <a:r>
              <a:rPr lang="fr-CH" sz="1800" dirty="0" err="1">
                <a:latin typeface="Calibri Light" panose="020F0302020204030204" pitchFamily="34" charset="0"/>
                <a:cs typeface="Calibri Light" panose="020F0302020204030204" pitchFamily="34" charset="0"/>
              </a:rPr>
              <a:t>than</a:t>
            </a:r>
            <a:r>
              <a:rPr lang="fr-CH" sz="1800" dirty="0">
                <a:latin typeface="Calibri Light" panose="020F0302020204030204" pitchFamily="34" charset="0"/>
                <a:cs typeface="Calibri Light" panose="020F0302020204030204" pitchFamily="34" charset="0"/>
              </a:rPr>
              <a:t> the positive part</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Splines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allow</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parts to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br>
              <a:rPr lang="fr-CH" sz="1800" dirty="0">
                <a:latin typeface="Calibri Light" panose="020F0302020204030204" pitchFamily="34" charset="0"/>
                <a:cs typeface="Calibri Light" panose="020F0302020204030204" pitchFamily="34" charset="0"/>
              </a:rPr>
            </a:br>
            <a:r>
              <a:rPr lang="fr-CH" sz="1800" err="1">
                <a:latin typeface="Calibri Light" panose="020F0302020204030204" pitchFamily="34" charset="0"/>
                <a:cs typeface="Calibri Light" panose="020F0302020204030204" pitchFamily="34" charset="0"/>
              </a:rPr>
              <a:t>modelled</a:t>
            </a:r>
            <a:r>
              <a:rPr lang="fr-CH" sz="1800">
                <a:latin typeface="Calibri Light" panose="020F0302020204030204" pitchFamily="34" charset="0"/>
                <a:cs typeface="Calibri Light" panose="020F0302020204030204" pitchFamily="34" charset="0"/>
              </a:rPr>
              <a:t> separately</a:t>
            </a:r>
            <a:endParaRPr lang="fr-CH" sz="1800" dirty="0">
              <a:latin typeface="Calibri Light" panose="020F0302020204030204" pitchFamily="34" charset="0"/>
              <a:cs typeface="Calibri Light" panose="020F0302020204030204" pitchFamily="34" charset="0"/>
            </a:endParaRPr>
          </a:p>
          <a:p>
            <a:pPr marL="0" indent="0">
              <a:buNone/>
            </a:pPr>
            <a:endParaRPr lang="fr-CH" sz="1800" dirty="0">
              <a:latin typeface="Calibri Light" panose="020F0302020204030204" pitchFamily="34" charset="0"/>
              <a:cs typeface="Calibri Light" panose="020F0302020204030204" pitchFamily="34" charset="0"/>
            </a:endParaRPr>
          </a:p>
          <a:p>
            <a:pPr marL="0" indent="0">
              <a:buNone/>
            </a:pPr>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Bipolarity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also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typically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observed</a:t>
            </a:r>
            <a:r>
              <a:rPr lang="fr-CH" sz="1800" dirty="0">
                <a:latin typeface="Calibri Light" panose="020F0302020204030204" pitchFamily="34" charset="0"/>
                <a:cs typeface="Calibri Light" panose="020F0302020204030204" pitchFamily="34" charset="0"/>
              </a:rPr>
              <a:t> in </a:t>
            </a:r>
            <a:r>
              <a:rPr lang="fr-CH" sz="1800" dirty="0">
                <a:solidFill>
                  <a:srgbClr val="0070C0"/>
                </a:solidFill>
                <a:latin typeface="Calibri Light" panose="020F0302020204030204" pitchFamily="34" charset="0"/>
                <a:cs typeface="Calibri Light" panose="020F0302020204030204" pitchFamily="34" charset="0"/>
              </a:rPr>
              <a:t>latent variables </a:t>
            </a:r>
            <a:r>
              <a:rPr lang="fr-CH" sz="1800" dirty="0" err="1">
                <a:latin typeface="Calibri Light" panose="020F0302020204030204" pitchFamily="34" charset="0"/>
                <a:cs typeface="Calibri Light" panose="020F0302020204030204" pitchFamily="34" charset="0"/>
              </a:rPr>
              <a:t>such</a:t>
            </a:r>
            <a:r>
              <a:rPr lang="fr-CH" sz="1800" dirty="0">
                <a:latin typeface="Calibri Light" panose="020F0302020204030204" pitchFamily="34" charset="0"/>
                <a:cs typeface="Calibri Light" panose="020F0302020204030204" pitchFamily="34" charset="0"/>
              </a:rPr>
              <a:t> as principal components and </a:t>
            </a:r>
            <a:r>
              <a:rPr lang="fr-CH" sz="1800" dirty="0" err="1">
                <a:latin typeface="Calibri Light" panose="020F0302020204030204" pitchFamily="34" charset="0"/>
                <a:cs typeface="Calibri Light" panose="020F0302020204030204" pitchFamily="34" charset="0"/>
              </a:rPr>
              <a:t>factors</a:t>
            </a:r>
            <a:r>
              <a:rPr lang="fr-CH" sz="1800" dirty="0">
                <a:latin typeface="Calibri Light" panose="020F0302020204030204" pitchFamily="34" charset="0"/>
                <a:cs typeface="Calibri Light" panose="020F0302020204030204" pitchFamily="34" charset="0"/>
              </a:rPr>
              <a:t> in factor </a:t>
            </a:r>
            <a:r>
              <a:rPr lang="fr-CH" sz="1800" dirty="0" err="1">
                <a:latin typeface="Calibri Light" panose="020F0302020204030204" pitchFamily="34" charset="0"/>
                <a:cs typeface="Calibri Light" panose="020F0302020204030204" pitchFamily="34" charset="0"/>
              </a:rPr>
              <a:t>analysis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Bipolar scales/factors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2797" y="1556792"/>
            <a:ext cx="4360009" cy="3600401"/>
          </a:xfrm>
          <a:prstGeom prst="rect">
            <a:avLst/>
          </a:prstGeom>
        </p:spPr>
      </p:pic>
    </p:spTree>
    <p:extLst>
      <p:ext uri="{BB962C8B-B14F-4D97-AF65-F5344CB8AC3E}">
        <p14:creationId xmlns:p14="http://schemas.microsoft.com/office/powerpoint/2010/main" val="20334912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867328" cy="5069160"/>
          </a:xfrm>
        </p:spPr>
        <p:txBody>
          <a:bodyPr>
            <a:normAutofit/>
          </a:bodyPr>
          <a:lstStyle/>
          <a:p>
            <a:r>
              <a:rPr lang="fr-CH" sz="1800" dirty="0" err="1">
                <a:latin typeface="Calibri Light" panose="020F0302020204030204" pitchFamily="34" charset="0"/>
                <a:cs typeface="Calibri Light" panose="020F0302020204030204" pitchFamily="34" charset="0"/>
              </a:rPr>
              <a:t>Sometimes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predictors</a:t>
            </a:r>
            <a:r>
              <a:rPr lang="fr-CH" sz="1800" dirty="0">
                <a:latin typeface="Calibri Light" panose="020F0302020204030204" pitchFamily="34" charset="0"/>
                <a:cs typeface="Calibri Light" panose="020F0302020204030204" pitchFamily="34" charset="0"/>
              </a:rPr>
              <a:t> do not impact </a:t>
            </a:r>
            <a:r>
              <a:rPr lang="fr-CH" sz="1800">
                <a:latin typeface="Calibri Light" panose="020F0302020204030204" pitchFamily="34" charset="0"/>
                <a:cs typeface="Calibri Light" panose="020F0302020204030204" pitchFamily="34" charset="0"/>
              </a:rPr>
              <a:t>the outcome variable </a:t>
            </a:r>
            <a:r>
              <a:rPr lang="fr-CH" sz="1800" dirty="0" err="1">
                <a:latin typeface="Calibri Light" panose="020F0302020204030204" pitchFamily="34" charset="0"/>
                <a:cs typeface="Calibri Light" panose="020F0302020204030204" pitchFamily="34" charset="0"/>
              </a:rPr>
              <a:t>until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reach</a:t>
            </a:r>
            <a:r>
              <a:rPr lang="fr-CH" sz="1800" dirty="0">
                <a:latin typeface="Calibri Light" panose="020F0302020204030204" pitchFamily="34" charset="0"/>
                <a:cs typeface="Calibri Light" panose="020F0302020204030204" pitchFamily="34" charset="0"/>
              </a:rPr>
              <a:t> a certain value. </a:t>
            </a:r>
            <a:r>
              <a:rPr lang="fr-CH" sz="1800" dirty="0" err="1">
                <a:latin typeface="Calibri Light" panose="020F0302020204030204" pitchFamily="34" charset="0"/>
                <a:cs typeface="Calibri Light" panose="020F0302020204030204" pitchFamily="34" charset="0"/>
              </a:rPr>
              <a:t>Sometimes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predictors</a:t>
            </a:r>
            <a:r>
              <a:rPr lang="fr-CH" sz="1800" dirty="0">
                <a:latin typeface="Calibri Light" panose="020F0302020204030204" pitchFamily="34" charset="0"/>
                <a:cs typeface="Calibri Light" panose="020F0302020204030204" pitchFamily="34" charset="0"/>
              </a:rPr>
              <a:t> stop </a:t>
            </a:r>
            <a:r>
              <a:rPr lang="fr-CH" sz="1800" err="1">
                <a:latin typeface="Calibri Light" panose="020F0302020204030204" pitchFamily="34" charset="0"/>
                <a:cs typeface="Calibri Light" panose="020F0302020204030204" pitchFamily="34" charset="0"/>
              </a:rPr>
              <a:t>impacting</a:t>
            </a:r>
            <a:r>
              <a:rPr lang="fr-CH" sz="1800">
                <a:latin typeface="Calibri Light" panose="020F0302020204030204" pitchFamily="34" charset="0"/>
                <a:cs typeface="Calibri Light" panose="020F0302020204030204" pitchFamily="34" charset="0"/>
              </a:rPr>
              <a:t> an outcome </a:t>
            </a:r>
            <a:r>
              <a:rPr lang="fr-CH" sz="1800" dirty="0">
                <a:latin typeface="Calibri Light" panose="020F0302020204030204" pitchFamily="34" charset="0"/>
                <a:cs typeface="Calibri Light" panose="020F0302020204030204" pitchFamily="34" charset="0"/>
              </a:rPr>
              <a:t>variable </a:t>
            </a:r>
            <a:r>
              <a:rPr lang="fr-CH" sz="1800" dirty="0" err="1">
                <a:latin typeface="Calibri Light" panose="020F0302020204030204" pitchFamily="34" charset="0"/>
                <a:cs typeface="Calibri Light" panose="020F0302020204030204" pitchFamily="34" charset="0"/>
              </a:rPr>
              <a:t>after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reach</a:t>
            </a:r>
            <a:r>
              <a:rPr lang="fr-CH" sz="1800" dirty="0">
                <a:latin typeface="Calibri Light" panose="020F0302020204030204" pitchFamily="34" charset="0"/>
                <a:cs typeface="Calibri Light" panose="020F0302020204030204" pitchFamily="34" charset="0"/>
              </a:rPr>
              <a:t> a certain value, i.e., </a:t>
            </a:r>
            <a:r>
              <a:rPr lang="fr-CH" sz="1800" dirty="0">
                <a:solidFill>
                  <a:srgbClr val="0070C0"/>
                </a:solidFill>
                <a:latin typeface="Calibri Light" panose="020F0302020204030204" pitchFamily="34" charset="0"/>
                <a:cs typeface="Calibri Light" panose="020F0302020204030204" pitchFamily="34" charset="0"/>
              </a:rPr>
              <a:t>a </a:t>
            </a:r>
            <a:r>
              <a:rPr lang="fr-CH" sz="1800" dirty="0" err="1">
                <a:solidFill>
                  <a:srgbClr val="0070C0"/>
                </a:solidFill>
                <a:latin typeface="Calibri Light" panose="020F0302020204030204" pitchFamily="34" charset="0"/>
                <a:cs typeface="Calibri Light" panose="020F0302020204030204" pitchFamily="34" charset="0"/>
              </a:rPr>
              <a:t>threshold</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Sometimes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patterns are due to </a:t>
            </a:r>
            <a:r>
              <a:rPr lang="fr-CH" sz="1800" dirty="0" err="1">
                <a:latin typeface="Calibri Light" panose="020F0302020204030204" pitchFamily="34" charset="0"/>
                <a:cs typeface="Calibri Light" panose="020F0302020204030204" pitchFamily="34" charset="0"/>
              </a:rPr>
              <a:t>ceiling</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floor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effects</a:t>
            </a:r>
            <a:r>
              <a:rPr lang="fr-CH" sz="1800" dirty="0">
                <a:latin typeface="Calibri Light" panose="020F0302020204030204" pitchFamily="34" charset="0"/>
                <a:cs typeface="Calibri Light" panose="020F0302020204030204" pitchFamily="34" charset="0"/>
              </a:rPr>
              <a:t> in performance or </a:t>
            </a:r>
            <a:r>
              <a:rPr lang="fr-CH" sz="1800" dirty="0" err="1">
                <a:latin typeface="Calibri Light" panose="020F0302020204030204" pitchFamily="34" charset="0"/>
                <a:cs typeface="Calibri Light" panose="020F0302020204030204" pitchFamily="34" charset="0"/>
              </a:rPr>
              <a:t>measurement</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Threshold effects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0678" y="2708920"/>
            <a:ext cx="6691707" cy="3096344"/>
          </a:xfrm>
          <a:prstGeom prst="rect">
            <a:avLst/>
          </a:prstGeom>
        </p:spPr>
      </p:pic>
    </p:spTree>
    <p:extLst>
      <p:ext uri="{BB962C8B-B14F-4D97-AF65-F5344CB8AC3E}">
        <p14:creationId xmlns:p14="http://schemas.microsoft.com/office/powerpoint/2010/main" val="26305014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Change over time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rarely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characterized</a:t>
            </a:r>
            <a:r>
              <a:rPr lang="fr-CH" sz="1800" dirty="0">
                <a:latin typeface="Calibri Light" panose="020F0302020204030204" pitchFamily="34" charset="0"/>
                <a:cs typeface="Calibri Light" panose="020F0302020204030204" pitchFamily="34" charset="0"/>
              </a:rPr>
              <a:t> by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(or </a:t>
            </a:r>
            <a:r>
              <a:rPr lang="fr-CH" sz="1800" dirty="0" err="1">
                <a:latin typeface="Calibri Light" panose="020F0302020204030204" pitchFamily="34" charset="0"/>
                <a:cs typeface="Calibri Light" panose="020F0302020204030204" pitchFamily="34" charset="0"/>
              </a:rPr>
              <a:t>even</a:t>
            </a:r>
            <a:r>
              <a:rPr lang="fr-CH" sz="1800" dirty="0">
                <a:latin typeface="Calibri Light" panose="020F0302020204030204" pitchFamily="34" charset="0"/>
                <a:cs typeface="Calibri Light" panose="020F0302020204030204" pitchFamily="34" charset="0"/>
              </a:rPr>
              <a:t> monotone) changes. </a:t>
            </a:r>
            <a:r>
              <a:rPr lang="fr-CH" sz="1800" dirty="0" err="1">
                <a:latin typeface="Calibri Light" panose="020F0302020204030204" pitchFamily="34" charset="0"/>
                <a:cs typeface="Calibri Light" panose="020F0302020204030204" pitchFamily="34" charset="0"/>
              </a:rPr>
              <a:t>Typically</a:t>
            </a:r>
            <a:r>
              <a:rPr lang="fr-CH" sz="1800" dirty="0">
                <a:latin typeface="Calibri Light" panose="020F0302020204030204" pitchFamily="34" charset="0"/>
                <a:cs typeface="Calibri Light" panose="020F0302020204030204" pitchFamily="34" charset="0"/>
              </a:rPr>
              <a:t>, longitudinal data are </a:t>
            </a:r>
            <a:r>
              <a:rPr lang="fr-CH" sz="1800" dirty="0" err="1">
                <a:latin typeface="Calibri Light" panose="020F0302020204030204" pitchFamily="34" charset="0"/>
                <a:cs typeface="Calibri Light" panose="020F0302020204030204" pitchFamily="34" charset="0"/>
              </a:rPr>
              <a:t>characterized</a:t>
            </a:r>
            <a:r>
              <a:rPr lang="fr-CH" sz="1800" dirty="0">
                <a:latin typeface="Calibri Light" panose="020F0302020204030204" pitchFamily="34" charset="0"/>
                <a:cs typeface="Calibri Light" panose="020F0302020204030204" pitchFamily="34" charset="0"/>
              </a:rPr>
              <a:t> by </a:t>
            </a:r>
            <a:r>
              <a:rPr lang="fr-CH" sz="1800" dirty="0" err="1">
                <a:latin typeface="Calibri Light" panose="020F0302020204030204" pitchFamily="34" charset="0"/>
                <a:cs typeface="Calibri Light" panose="020F0302020204030204" pitchFamily="34" charset="0"/>
              </a:rPr>
              <a:t>alternating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periods</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stability</a:t>
            </a:r>
            <a:r>
              <a:rPr lang="fr-CH" sz="1800" dirty="0">
                <a:latin typeface="Calibri Light" panose="020F0302020204030204" pitchFamily="34" charset="0"/>
                <a:cs typeface="Calibri Light" panose="020F0302020204030204" pitchFamily="34" charset="0"/>
              </a:rPr>
              <a:t> and change. </a:t>
            </a:r>
            <a:r>
              <a:rPr lang="fr-CH" sz="1800" dirty="0" err="1">
                <a:latin typeface="Calibri Light" panose="020F0302020204030204" pitchFamily="34" charset="0"/>
                <a:cs typeface="Calibri Light" panose="020F0302020204030204" pitchFamily="34" charset="0"/>
              </a:rPr>
              <a:t>Sometimes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changes are a </a:t>
            </a:r>
            <a:r>
              <a:rPr lang="fr-CH" sz="1800" dirty="0" err="1">
                <a:latin typeface="Calibri Light" panose="020F0302020204030204" pitchFamily="34" charset="0"/>
                <a:cs typeface="Calibri Light" panose="020F0302020204030204" pitchFamily="34" charset="0"/>
              </a:rPr>
              <a:t>consequence</a:t>
            </a:r>
            <a:r>
              <a:rPr lang="fr-CH" sz="1800" dirty="0">
                <a:latin typeface="Calibri Light" panose="020F0302020204030204" pitchFamily="34" charset="0"/>
                <a:cs typeface="Calibri Light" panose="020F0302020204030204" pitchFamily="34" charset="0"/>
              </a:rPr>
              <a:t> of </a:t>
            </a:r>
            <a:r>
              <a:rPr lang="fr-CH" sz="1800" dirty="0" err="1">
                <a:solidFill>
                  <a:srgbClr val="0070C0"/>
                </a:solidFill>
                <a:latin typeface="Calibri Light" panose="020F0302020204030204" pitchFamily="34" charset="0"/>
                <a:cs typeface="Calibri Light" panose="020F0302020204030204" pitchFamily="34" charset="0"/>
              </a:rPr>
              <a:t>events</a:t>
            </a:r>
            <a:r>
              <a:rPr lang="fr-CH" sz="1800" dirty="0">
                <a:latin typeface="Calibri Light" panose="020F0302020204030204" pitchFamily="34" charset="0"/>
                <a:cs typeface="Calibri Light" panose="020F0302020204030204" pitchFamily="34" charset="0"/>
              </a:rPr>
              <a:t> or </a:t>
            </a:r>
            <a:r>
              <a:rPr lang="fr-CH" sz="1800" dirty="0">
                <a:solidFill>
                  <a:srgbClr val="0070C0"/>
                </a:solidFill>
                <a:latin typeface="Calibri Light" panose="020F0302020204030204" pitchFamily="34" charset="0"/>
                <a:cs typeface="Calibri Light" panose="020F0302020204030204" pitchFamily="34" charset="0"/>
              </a:rPr>
              <a:t>interventions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Longitudinal change</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5640" y="2852936"/>
            <a:ext cx="6696744" cy="3768492"/>
          </a:xfrm>
          <a:prstGeom prst="rect">
            <a:avLst/>
          </a:prstGeom>
        </p:spPr>
      </p:pic>
    </p:spTree>
    <p:extLst>
      <p:ext uri="{BB962C8B-B14F-4D97-AF65-F5344CB8AC3E}">
        <p14:creationId xmlns:p14="http://schemas.microsoft.com/office/powerpoint/2010/main" val="29854323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Alternatively, longitudinal data could have been collected without the presence of interventions, or </a:t>
            </a:r>
            <a:r>
              <a:rPr lang="fr-CH" sz="1800" i="1">
                <a:latin typeface="Calibri Light" panose="020F0302020204030204" pitchFamily="34" charset="0"/>
                <a:cs typeface="Calibri Light" panose="020F0302020204030204" pitchFamily="34" charset="0"/>
              </a:rPr>
              <a:t>time</a:t>
            </a:r>
            <a:r>
              <a:rPr lang="fr-CH" sz="1800">
                <a:latin typeface="Calibri Light" panose="020F0302020204030204" pitchFamily="34" charset="0"/>
                <a:cs typeface="Calibri Light" panose="020F0302020204030204" pitchFamily="34" charset="0"/>
              </a:rPr>
              <a:t> reflects a cross-sectional pattern of change:</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Longitudinal change</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84" y="2636912"/>
            <a:ext cx="7488832" cy="3718455"/>
          </a:xfrm>
          <a:prstGeom prst="rect">
            <a:avLst/>
          </a:prstGeom>
        </p:spPr>
      </p:pic>
    </p:spTree>
    <p:extLst>
      <p:ext uri="{BB962C8B-B14F-4D97-AF65-F5344CB8AC3E}">
        <p14:creationId xmlns:p14="http://schemas.microsoft.com/office/powerpoint/2010/main" val="12088136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Splines allow a variable to be </a:t>
            </a:r>
            <a:r>
              <a:rPr lang="fr-CH" sz="1800">
                <a:solidFill>
                  <a:srgbClr val="0070C0"/>
                </a:solidFill>
                <a:latin typeface="Calibri Light" panose="020F0302020204030204" pitchFamily="34" charset="0"/>
                <a:cs typeface="Calibri Light" panose="020F0302020204030204" pitchFamily="34" charset="0"/>
              </a:rPr>
              <a:t>simultaneously categorical and continuous</a:t>
            </a:r>
            <a:r>
              <a:rPr lang="fr-CH" sz="1800">
                <a:latin typeface="Calibri Light" panose="020F0302020204030204" pitchFamily="34" charset="0"/>
                <a:cs typeface="Calibri Light" panose="020F0302020204030204" pitchFamily="34" charset="0"/>
              </a:rPr>
              <a:t>. Each spline represents a category, but within that category there can be a continuous relationship between the predictor and the response. The knots ensure that the resulting function has </a:t>
            </a:r>
            <a:r>
              <a:rPr lang="fr-CH" sz="1800">
                <a:solidFill>
                  <a:srgbClr val="0070C0"/>
                </a:solidFill>
                <a:latin typeface="Calibri Light" panose="020F0302020204030204" pitchFamily="34" charset="0"/>
                <a:cs typeface="Calibri Light" panose="020F0302020204030204" pitchFamily="34" charset="0"/>
              </a:rPr>
              <a:t>no discontinuities</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Data format</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5641" y="3140968"/>
            <a:ext cx="6618701" cy="3286406"/>
          </a:xfrm>
          <a:prstGeom prst="rect">
            <a:avLst/>
          </a:prstGeom>
        </p:spPr>
      </p:pic>
      <p:cxnSp>
        <p:nvCxnSpPr>
          <p:cNvPr id="8" name="Straight Connector 7"/>
          <p:cNvCxnSpPr/>
          <p:nvPr/>
        </p:nvCxnSpPr>
        <p:spPr>
          <a:xfrm flipV="1">
            <a:off x="4367808" y="3246725"/>
            <a:ext cx="0" cy="26642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799856" y="3246725"/>
            <a:ext cx="0" cy="26642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591944" y="3246725"/>
            <a:ext cx="0" cy="26642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968208" y="3246725"/>
            <a:ext cx="0" cy="26642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7127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199" y="1600200"/>
            <a:ext cx="8075241" cy="4925144"/>
          </a:xfrm>
        </p:spPr>
        <p:txBody>
          <a:bodyPr>
            <a:normAutofit/>
          </a:bodyPr>
          <a:lstStyle/>
          <a:p>
            <a:r>
              <a:rPr lang="fr-CH" sz="1800" dirty="0" err="1">
                <a:latin typeface="Calibri Light" panose="020F0302020204030204" pitchFamily="34" charset="0"/>
                <a:cs typeface="Calibri Light" panose="020F0302020204030204" pitchFamily="34" charset="0"/>
              </a:rPr>
              <a:t>Sometimes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knot</a:t>
            </a:r>
            <a:r>
              <a:rPr lang="fr-CH" sz="1800" dirty="0">
                <a:latin typeface="Calibri Light" panose="020F0302020204030204" pitchFamily="34" charset="0"/>
                <a:cs typeface="Calibri Light" panose="020F0302020204030204" pitchFamily="34" charset="0"/>
              </a:rPr>
              <a:t> points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selected</a:t>
            </a:r>
            <a:r>
              <a:rPr lang="fr-CH" sz="1800" dirty="0">
                <a:latin typeface="Calibri Light" panose="020F0302020204030204" pitchFamily="34" charset="0"/>
                <a:cs typeface="Calibri Light" panose="020F0302020204030204" pitchFamily="34" charset="0"/>
              </a:rPr>
              <a:t> (a priori</a:t>
            </a:r>
            <a:r>
              <a:rPr lang="fr-CH" sz="1800">
                <a:latin typeface="Calibri Light" panose="020F0302020204030204" pitchFamily="34" charset="0"/>
                <a:cs typeface="Calibri Light" panose="020F0302020204030204" pitchFamily="34" charset="0"/>
              </a:rPr>
              <a:t>) based on </a:t>
            </a:r>
            <a:br>
              <a:rPr lang="fr-CH" sz="1800">
                <a:latin typeface="Calibri Light" panose="020F0302020204030204" pitchFamily="34" charset="0"/>
                <a:cs typeface="Calibri Light" panose="020F0302020204030204" pitchFamily="34" charset="0"/>
              </a:rPr>
            </a:br>
            <a:r>
              <a:rPr lang="fr-CH" sz="1800">
                <a:latin typeface="Calibri Light" panose="020F0302020204030204" pitchFamily="34" charset="0"/>
                <a:cs typeface="Calibri Light" panose="020F0302020204030204" pitchFamily="34" charset="0"/>
              </a:rPr>
              <a:t>theoretical </a:t>
            </a:r>
            <a:r>
              <a:rPr lang="fr-CH" sz="1800" dirty="0">
                <a:latin typeface="Calibri Light" panose="020F0302020204030204" pitchFamily="34" charset="0"/>
                <a:cs typeface="Calibri Light" panose="020F0302020204030204" pitchFamily="34" charset="0"/>
              </a:rPr>
              <a:t>or </a:t>
            </a:r>
            <a:r>
              <a:rPr lang="fr-CH" sz="1800" dirty="0" err="1">
                <a:latin typeface="Calibri Light" panose="020F0302020204030204" pitchFamily="34" charset="0"/>
                <a:cs typeface="Calibri Light" panose="020F0302020204030204" pitchFamily="34" charset="0"/>
              </a:rPr>
              <a:t>psychometric</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reasons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pPr lvl="1"/>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mid</a:t>
            </a:r>
            <a:r>
              <a:rPr lang="fr-CH" sz="1800" dirty="0">
                <a:latin typeface="Calibri Light" panose="020F0302020204030204" pitchFamily="34" charset="0"/>
                <a:cs typeface="Calibri Light" panose="020F0302020204030204" pitchFamily="34" charset="0"/>
              </a:rPr>
              <a:t>-point of a </a:t>
            </a:r>
            <a:r>
              <a:rPr lang="fr-CH" sz="1800" dirty="0" err="1">
                <a:latin typeface="Calibri Light" panose="020F0302020204030204" pitchFamily="34" charset="0"/>
                <a:cs typeface="Calibri Light" panose="020F0302020204030204" pitchFamily="34" charset="0"/>
              </a:rPr>
              <a:t>bipolar</a:t>
            </a:r>
            <a:r>
              <a:rPr lang="fr-CH" sz="1800" dirty="0">
                <a:latin typeface="Calibri Light" panose="020F0302020204030204" pitchFamily="34" charset="0"/>
                <a:cs typeface="Calibri Light" panose="020F0302020204030204" pitchFamily="34" charset="0"/>
              </a:rPr>
              <a:t> variable</a:t>
            </a:r>
          </a:p>
          <a:p>
            <a:pPr lvl="1"/>
            <a:r>
              <a:rPr lang="fr-CH" sz="1800" dirty="0">
                <a:latin typeface="Calibri Light" panose="020F0302020204030204" pitchFamily="34" charset="0"/>
                <a:cs typeface="Calibri Light" panose="020F0302020204030204" pitchFamily="34" charset="0"/>
              </a:rPr>
              <a:t>A point of intervention</a:t>
            </a:r>
          </a:p>
          <a:p>
            <a:pPr lvl="1"/>
            <a:r>
              <a:rPr lang="fr-CH" sz="1800" dirty="0">
                <a:latin typeface="Calibri Light" panose="020F0302020204030204" pitchFamily="34" charset="0"/>
                <a:cs typeface="Calibri Light" panose="020F0302020204030204" pitchFamily="34" charset="0"/>
              </a:rPr>
              <a:t>Pre-</a:t>
            </a:r>
            <a:r>
              <a:rPr lang="fr-CH" sz="1800" dirty="0" err="1">
                <a:latin typeface="Calibri Light" panose="020F0302020204030204" pitchFamily="34" charset="0"/>
                <a:cs typeface="Calibri Light" panose="020F0302020204030204" pitchFamily="34" charset="0"/>
              </a:rPr>
              <a:t>defined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age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categories</a:t>
            </a:r>
            <a:r>
              <a:rPr lang="fr-CH" sz="1800" dirty="0">
                <a:latin typeface="Calibri Light" panose="020F0302020204030204" pitchFamily="34" charset="0"/>
                <a:cs typeface="Calibri Light" panose="020F0302020204030204" pitchFamily="34" charset="0"/>
              </a:rPr>
              <a:t> (e.g., adolescent, </a:t>
            </a:r>
            <a:r>
              <a:rPr lang="fr-CH" sz="1800" dirty="0" err="1">
                <a:latin typeface="Calibri Light" panose="020F0302020204030204" pitchFamily="34" charset="0"/>
                <a:cs typeface="Calibri Light" panose="020F0302020204030204" pitchFamily="34" charset="0"/>
              </a:rPr>
              <a:t>young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adult</a:t>
            </a:r>
            <a:r>
              <a:rPr lang="fr-CH" sz="1800" dirty="0">
                <a:latin typeface="Calibri Light" panose="020F0302020204030204" pitchFamily="34" charset="0"/>
                <a:cs typeface="Calibri Light" panose="020F0302020204030204" pitchFamily="34" charset="0"/>
              </a:rPr>
              <a:t>)</a:t>
            </a:r>
          </a:p>
          <a:p>
            <a:pPr lvl="1"/>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Other</a:t>
            </a:r>
            <a:r>
              <a:rPr lang="fr-CH" sz="1800" dirty="0">
                <a:latin typeface="Calibri Light" panose="020F0302020204030204" pitchFamily="34" charset="0"/>
                <a:cs typeface="Calibri Light" panose="020F0302020204030204" pitchFamily="34" charset="0"/>
              </a:rPr>
              <a:t> times </a:t>
            </a:r>
            <a:r>
              <a:rPr lang="fr-CH" sz="1800" dirty="0" err="1">
                <a:latin typeface="Calibri Light" panose="020F0302020204030204" pitchFamily="34" charset="0"/>
                <a:cs typeface="Calibri Light" panose="020F0302020204030204" pitchFamily="34" charset="0"/>
              </a:rPr>
              <a:t>however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clear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where</a:t>
            </a:r>
            <a:r>
              <a:rPr lang="fr-CH" sz="1800" dirty="0">
                <a:latin typeface="Calibri Light" panose="020F0302020204030204" pitchFamily="34" charset="0"/>
                <a:cs typeface="Calibri Light" panose="020F0302020204030204" pitchFamily="34" charset="0"/>
              </a:rPr>
              <a:t> the </a:t>
            </a:r>
            <a:r>
              <a:rPr lang="fr-CH" sz="1800" err="1">
                <a:latin typeface="Calibri Light" panose="020F0302020204030204" pitchFamily="34" charset="0"/>
                <a:cs typeface="Calibri Light" panose="020F0302020204030204" pitchFamily="34" charset="0"/>
              </a:rPr>
              <a:t>knots</a:t>
            </a:r>
            <a:r>
              <a:rPr lang="fr-CH" sz="1800">
                <a:latin typeface="Calibri Light" panose="020F0302020204030204" pitchFamily="34" charset="0"/>
                <a:cs typeface="Calibri Light" panose="020F0302020204030204" pitchFamily="34" charset="0"/>
              </a:rPr>
              <a:t> should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placed</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case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can switch to </a:t>
            </a:r>
            <a:r>
              <a:rPr lang="fr-CH" sz="1800">
                <a:latin typeface="Calibri Light" panose="020F0302020204030204" pitchFamily="34" charset="0"/>
                <a:cs typeface="Calibri Light" panose="020F0302020204030204" pitchFamily="34" charset="0"/>
              </a:rPr>
              <a:t>a data-driven </a:t>
            </a:r>
            <a:r>
              <a:rPr lang="fr-CH" sz="1800" dirty="0" err="1">
                <a:latin typeface="Calibri Light" panose="020F0302020204030204" pitchFamily="34" charset="0"/>
                <a:cs typeface="Calibri Light" panose="020F0302020204030204" pitchFamily="34" charset="0"/>
              </a:rPr>
              <a:t>selection</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of knots. </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This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primary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purpose</a:t>
            </a:r>
            <a:r>
              <a:rPr lang="fr-CH" sz="1800" dirty="0">
                <a:latin typeface="Calibri Light" panose="020F0302020204030204" pitchFamily="34" charset="0"/>
                <a:cs typeface="Calibri Light" panose="020F0302020204030204" pitchFamily="34" charset="0"/>
              </a:rPr>
              <a:t> of </a:t>
            </a:r>
            <a:r>
              <a:rPr lang="fr-CH" sz="1800" dirty="0" err="1">
                <a:solidFill>
                  <a:srgbClr val="0070C0"/>
                </a:solidFill>
                <a:latin typeface="Calibri Light" panose="020F0302020204030204" pitchFamily="34" charset="0"/>
                <a:cs typeface="Calibri Light" panose="020F0302020204030204" pitchFamily="34" charset="0"/>
              </a:rPr>
              <a:t>multivariate</a:t>
            </a:r>
            <a:r>
              <a:rPr lang="fr-CH" sz="1800" dirty="0">
                <a:solidFill>
                  <a:srgbClr val="0070C0"/>
                </a:solidFill>
                <a:latin typeface="Calibri Light" panose="020F0302020204030204" pitchFamily="34" charset="0"/>
                <a:cs typeface="Calibri Light" panose="020F0302020204030204" pitchFamily="34" charset="0"/>
              </a:rPr>
              <a:t> </a:t>
            </a:r>
            <a:r>
              <a:rPr lang="fr-CH" sz="1800">
                <a:solidFill>
                  <a:srgbClr val="0070C0"/>
                </a:solidFill>
                <a:latin typeface="Calibri Light" panose="020F0302020204030204" pitchFamily="34" charset="0"/>
                <a:cs typeface="Calibri Light" panose="020F0302020204030204" pitchFamily="34" charset="0"/>
              </a:rPr>
              <a:t>adaptive regression </a:t>
            </a:r>
            <a:r>
              <a:rPr lang="fr-CH" sz="1800" dirty="0" err="1">
                <a:solidFill>
                  <a:srgbClr val="0070C0"/>
                </a:solidFill>
                <a:latin typeface="Calibri Light" panose="020F0302020204030204" pitchFamily="34" charset="0"/>
                <a:cs typeface="Calibri Light" panose="020F0302020204030204" pitchFamily="34" charset="0"/>
              </a:rPr>
              <a:t>splines</a:t>
            </a:r>
            <a:r>
              <a:rPr lang="fr-CH" sz="1800" dirty="0">
                <a:solidFill>
                  <a:srgbClr val="0070C0"/>
                </a:solidFill>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(MARS; Friedman, </a:t>
            </a:r>
            <a:r>
              <a:rPr lang="fr-CH" sz="1800">
                <a:latin typeface="Calibri Light" panose="020F0302020204030204" pitchFamily="34" charset="0"/>
                <a:cs typeface="Calibri Light" panose="020F0302020204030204" pitchFamily="34" charset="0"/>
              </a:rPr>
              <a:t>1991).</a:t>
            </a:r>
            <a:endParaRPr lang="fr-CH" sz="14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Selecting knot points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8386212" y="1430004"/>
            <a:ext cx="1657048" cy="1566664"/>
          </a:xfrm>
          <a:prstGeom prst="rect">
            <a:avLst/>
          </a:prstGeom>
          <a:effectLst>
            <a:outerShdw blurRad="63500" sx="102000" sy="102000" algn="ctr" rotWithShape="0">
              <a:prstClr val="black">
                <a:alpha val="40000"/>
              </a:prstClr>
            </a:outerShdw>
          </a:effectLst>
        </p:spPr>
      </p:pic>
      <p:sp>
        <p:nvSpPr>
          <p:cNvPr id="6" name="TextBox 5"/>
          <p:cNvSpPr txBox="1"/>
          <p:nvPr/>
        </p:nvSpPr>
        <p:spPr>
          <a:xfrm>
            <a:off x="8674244" y="3090406"/>
            <a:ext cx="1452962" cy="307777"/>
          </a:xfrm>
          <a:prstGeom prst="rect">
            <a:avLst/>
          </a:prstGeom>
          <a:noFill/>
        </p:spPr>
        <p:txBody>
          <a:bodyPr wrap="none" rtlCol="0">
            <a:spAutoFit/>
          </a:bodyPr>
          <a:lstStyle/>
          <a:p>
            <a:r>
              <a:rPr lang="en-GB" sz="1400" b="1">
                <a:latin typeface="Calibri Light" panose="020F0302020204030204" pitchFamily="34" charset="0"/>
                <a:cs typeface="Calibri Light" panose="020F0302020204030204" pitchFamily="34" charset="0"/>
              </a:rPr>
              <a:t>Jerome Friedman</a:t>
            </a:r>
          </a:p>
        </p:txBody>
      </p:sp>
    </p:spTree>
    <p:extLst>
      <p:ext uri="{BB962C8B-B14F-4D97-AF65-F5344CB8AC3E}">
        <p14:creationId xmlns:p14="http://schemas.microsoft.com/office/powerpoint/2010/main" val="23177081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MARS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dependent</a:t>
            </a:r>
            <a:r>
              <a:rPr lang="fr-CH" sz="1800" dirty="0">
                <a:latin typeface="Calibri Light" panose="020F0302020204030204" pitchFamily="34" charset="0"/>
                <a:cs typeface="Calibri Light" panose="020F0302020204030204" pitchFamily="34" charset="0"/>
              </a:rPr>
              <a:t> variable (Y), </a:t>
            </a:r>
            <a:r>
              <a:rPr lang="fr-CH" sz="1800" dirty="0" err="1">
                <a:latin typeface="Calibri Light" panose="020F0302020204030204" pitchFamily="34" charset="0"/>
                <a:cs typeface="Calibri Light" panose="020F0302020204030204" pitchFamily="34" charset="0"/>
              </a:rPr>
              <a:t>given</a:t>
            </a:r>
            <a:r>
              <a:rPr lang="fr-CH" sz="1800" dirty="0">
                <a:latin typeface="Calibri Light" panose="020F0302020204030204" pitchFamily="34" charset="0"/>
                <a:cs typeface="Calibri Light" panose="020F0302020204030204" pitchFamily="34" charset="0"/>
              </a:rPr>
              <a:t> one or more </a:t>
            </a:r>
            <a:r>
              <a:rPr lang="fr-CH" sz="1800" dirty="0" err="1">
                <a:latin typeface="Calibri Light" panose="020F0302020204030204" pitchFamily="34" charset="0"/>
                <a:cs typeface="Calibri Light" panose="020F0302020204030204" pitchFamily="34" charset="0"/>
              </a:rPr>
              <a:t>independent</a:t>
            </a:r>
            <a:r>
              <a:rPr lang="fr-CH" sz="1800" dirty="0">
                <a:latin typeface="Calibri Light" panose="020F0302020204030204" pitchFamily="34" charset="0"/>
                <a:cs typeface="Calibri Light" panose="020F0302020204030204" pitchFamily="34" charset="0"/>
              </a:rPr>
              <a:t> variables (</a:t>
            </a:r>
            <a:r>
              <a:rPr lang="fr-CH" sz="1800" dirty="0" err="1">
                <a:latin typeface="Calibri Light" panose="020F0302020204030204" pitchFamily="34" charset="0"/>
                <a:cs typeface="Calibri Light" panose="020F0302020204030204" pitchFamily="34" charset="0"/>
              </a:rPr>
              <a:t>X’s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just</a:t>
            </a:r>
            <a:r>
              <a:rPr lang="fr-CH" sz="1800" dirty="0">
                <a:latin typeface="Calibri Light" panose="020F0302020204030204" pitchFamily="34" charset="0"/>
                <a:cs typeface="Calibri Light" panose="020F0302020204030204" pitchFamily="34" charset="0"/>
              </a:rPr>
              <a:t> as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In addition,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automatically</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adds</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meaningful</a:t>
            </a:r>
            <a:r>
              <a:rPr lang="fr-CH" sz="1800" dirty="0">
                <a:solidFill>
                  <a:srgbClr val="0070C0"/>
                </a:solidFill>
                <a:latin typeface="Calibri Light" panose="020F0302020204030204" pitchFamily="34" charset="0"/>
                <a:cs typeface="Calibri Light" panose="020F0302020204030204" pitchFamily="34" charset="0"/>
              </a:rPr>
              <a:t> main </a:t>
            </a:r>
            <a:r>
              <a:rPr lang="fr-CH" sz="1800" dirty="0" err="1">
                <a:solidFill>
                  <a:srgbClr val="0070C0"/>
                </a:solidFill>
                <a:latin typeface="Calibri Light" panose="020F0302020204030204" pitchFamily="34" charset="0"/>
                <a:cs typeface="Calibri Light" panose="020F0302020204030204" pitchFamily="34" charset="0"/>
              </a:rPr>
              <a:t>effects</a:t>
            </a:r>
            <a:r>
              <a:rPr lang="fr-CH" sz="1800" dirty="0">
                <a:solidFill>
                  <a:srgbClr val="0070C0"/>
                </a:solidFill>
                <a:latin typeface="Calibri Light" panose="020F0302020204030204" pitchFamily="34" charset="0"/>
                <a:cs typeface="Calibri Light" panose="020F0302020204030204" pitchFamily="34" charset="0"/>
              </a:rPr>
              <a:t>, interactions, and </a:t>
            </a:r>
            <a:r>
              <a:rPr lang="fr-CH" sz="1800" dirty="0" err="1">
                <a:solidFill>
                  <a:srgbClr val="0070C0"/>
                </a:solidFill>
                <a:latin typeface="Calibri Light" panose="020F0302020204030204" pitchFamily="34" charset="0"/>
                <a:cs typeface="Calibri Light" panose="020F0302020204030204" pitchFamily="34" charset="0"/>
              </a:rPr>
              <a:t>hinge</a:t>
            </a:r>
            <a:r>
              <a:rPr lang="fr-CH" sz="1800" dirty="0">
                <a:solidFill>
                  <a:srgbClr val="0070C0"/>
                </a:solidFill>
                <a:latin typeface="Calibri Light" panose="020F0302020204030204" pitchFamily="34" charset="0"/>
                <a:cs typeface="Calibri Light" panose="020F0302020204030204" pitchFamily="34" charset="0"/>
              </a:rPr>
              <a:t> transformations</a:t>
            </a:r>
            <a:r>
              <a:rPr lang="fr-CH" sz="1800" dirty="0">
                <a:latin typeface="Calibri Light" panose="020F0302020204030204" pitchFamily="34" charset="0"/>
                <a:cs typeface="Calibri Light" panose="020F0302020204030204" pitchFamily="34" charset="0"/>
              </a:rPr>
              <a:t> to the model.</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This MARS </a:t>
            </a:r>
            <a:r>
              <a:rPr lang="fr-CH" sz="1800" dirty="0" err="1">
                <a:latin typeface="Calibri Light" panose="020F0302020204030204" pitchFamily="34" charset="0"/>
                <a:cs typeface="Calibri Light" panose="020F0302020204030204" pitchFamily="34" charset="0"/>
              </a:rPr>
              <a:t>achieves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 </a:t>
            </a:r>
            <a:r>
              <a:rPr lang="fr-CH" sz="1800" dirty="0" err="1">
                <a:solidFill>
                  <a:srgbClr val="0070C0"/>
                </a:solidFill>
                <a:latin typeface="Calibri Light" panose="020F0302020204030204" pitchFamily="34" charset="0"/>
                <a:cs typeface="Calibri Light" panose="020F0302020204030204" pitchFamily="34" charset="0"/>
              </a:rPr>
              <a:t>stepwise</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selection</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procedure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selects:</a:t>
            </a:r>
          </a:p>
          <a:p>
            <a:endParaRPr lang="fr-CH" sz="1800" dirty="0">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600" dirty="0">
                <a:solidFill>
                  <a:schemeClr val="accent2">
                    <a:lumMod val="75000"/>
                  </a:schemeClr>
                </a:solidFill>
                <a:latin typeface="Calibri Light" panose="020F0302020204030204" pitchFamily="34" charset="0"/>
                <a:cs typeface="Calibri Light" panose="020F0302020204030204" pitchFamily="34" charset="0"/>
              </a:rPr>
              <a:t>Relevant </a:t>
            </a:r>
            <a:r>
              <a:rPr lang="fr-CH" sz="1600" dirty="0" err="1">
                <a:solidFill>
                  <a:schemeClr val="accent2">
                    <a:lumMod val="75000"/>
                  </a:schemeClr>
                </a:solidFill>
                <a:latin typeface="Calibri Light" panose="020F0302020204030204" pitchFamily="34" charset="0"/>
                <a:cs typeface="Calibri Light" panose="020F0302020204030204" pitchFamily="34" charset="0"/>
              </a:rPr>
              <a:t>predictor</a:t>
            </a:r>
            <a:r>
              <a:rPr lang="fr-CH" sz="1600" dirty="0">
                <a:solidFill>
                  <a:schemeClr val="accent2">
                    <a:lumMod val="75000"/>
                  </a:schemeClr>
                </a:solidFill>
                <a:latin typeface="Calibri Light" panose="020F0302020204030204" pitchFamily="34" charset="0"/>
                <a:cs typeface="Calibri Light" panose="020F0302020204030204" pitchFamily="34" charset="0"/>
              </a:rPr>
              <a:t> variables</a:t>
            </a:r>
          </a:p>
          <a:p>
            <a:pPr marL="800100" lvl="1" indent="-342900">
              <a:buFont typeface="+mj-lt"/>
              <a:buAutoNum type="arabicPeriod"/>
            </a:pPr>
            <a:r>
              <a:rPr lang="fr-CH" sz="1600" dirty="0">
                <a:solidFill>
                  <a:schemeClr val="accent2">
                    <a:lumMod val="75000"/>
                  </a:schemeClr>
                </a:solidFill>
                <a:latin typeface="Calibri Light" panose="020F0302020204030204" pitchFamily="34" charset="0"/>
                <a:cs typeface="Calibri Light" panose="020F0302020204030204" pitchFamily="34" charset="0"/>
              </a:rPr>
              <a:t>The optimal </a:t>
            </a:r>
            <a:r>
              <a:rPr lang="fr-CH" sz="1600" dirty="0" err="1">
                <a:solidFill>
                  <a:schemeClr val="accent2">
                    <a:lumMod val="75000"/>
                  </a:schemeClr>
                </a:solidFill>
                <a:latin typeface="Calibri Light" panose="020F0302020204030204" pitchFamily="34" charset="0"/>
                <a:cs typeface="Calibri Light" panose="020F0302020204030204" pitchFamily="34" charset="0"/>
              </a:rPr>
              <a:t>number</a:t>
            </a:r>
            <a:r>
              <a:rPr lang="fr-CH" sz="1600" dirty="0">
                <a:solidFill>
                  <a:schemeClr val="accent2">
                    <a:lumMod val="75000"/>
                  </a:schemeClr>
                </a:solidFill>
                <a:latin typeface="Calibri Light" panose="020F0302020204030204" pitchFamily="34" charset="0"/>
                <a:cs typeface="Calibri Light" panose="020F0302020204030204" pitchFamily="34" charset="0"/>
              </a:rPr>
              <a:t> of </a:t>
            </a:r>
            <a:r>
              <a:rPr lang="fr-CH" sz="1600" dirty="0" err="1">
                <a:solidFill>
                  <a:schemeClr val="accent2">
                    <a:lumMod val="75000"/>
                  </a:schemeClr>
                </a:solidFill>
                <a:latin typeface="Calibri Light" panose="020F0302020204030204" pitchFamily="34" charset="0"/>
                <a:cs typeface="Calibri Light" panose="020F0302020204030204" pitchFamily="34" charset="0"/>
              </a:rPr>
              <a:t>knot</a:t>
            </a:r>
            <a:r>
              <a:rPr lang="fr-CH" sz="1600" dirty="0">
                <a:solidFill>
                  <a:schemeClr val="accent2">
                    <a:lumMod val="75000"/>
                  </a:schemeClr>
                </a:solidFill>
                <a:latin typeface="Calibri Light" panose="020F0302020204030204" pitchFamily="34" charset="0"/>
                <a:cs typeface="Calibri Light" panose="020F0302020204030204" pitchFamily="34" charset="0"/>
              </a:rPr>
              <a:t> points per </a:t>
            </a:r>
            <a:r>
              <a:rPr lang="fr-CH" sz="1600" dirty="0" err="1">
                <a:solidFill>
                  <a:schemeClr val="accent2">
                    <a:lumMod val="75000"/>
                  </a:schemeClr>
                </a:solidFill>
                <a:latin typeface="Calibri Light" panose="020F0302020204030204" pitchFamily="34" charset="0"/>
                <a:cs typeface="Calibri Light" panose="020F0302020204030204" pitchFamily="34" charset="0"/>
              </a:rPr>
              <a:t>predictor</a:t>
            </a:r>
            <a:endParaRPr lang="fr-CH" sz="1600" dirty="0">
              <a:solidFill>
                <a:schemeClr val="accent2">
                  <a:lumMod val="75000"/>
                </a:schemeClr>
              </a:solidFill>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600" dirty="0">
                <a:solidFill>
                  <a:schemeClr val="accent2">
                    <a:lumMod val="75000"/>
                  </a:schemeClr>
                </a:solidFill>
                <a:latin typeface="Calibri Light" panose="020F0302020204030204" pitchFamily="34" charset="0"/>
                <a:cs typeface="Calibri Light" panose="020F0302020204030204" pitchFamily="34" charset="0"/>
              </a:rPr>
              <a:t>The optimal values for the </a:t>
            </a:r>
            <a:r>
              <a:rPr lang="fr-CH" sz="1600" dirty="0" err="1">
                <a:solidFill>
                  <a:schemeClr val="accent2">
                    <a:lumMod val="75000"/>
                  </a:schemeClr>
                </a:solidFill>
                <a:latin typeface="Calibri Light" panose="020F0302020204030204" pitchFamily="34" charset="0"/>
                <a:cs typeface="Calibri Light" panose="020F0302020204030204" pitchFamily="34" charset="0"/>
              </a:rPr>
              <a:t>knot</a:t>
            </a:r>
            <a:r>
              <a:rPr lang="fr-CH" sz="1600" dirty="0">
                <a:solidFill>
                  <a:schemeClr val="accent2">
                    <a:lumMod val="75000"/>
                  </a:schemeClr>
                </a:solidFill>
                <a:latin typeface="Calibri Light" panose="020F0302020204030204" pitchFamily="34" charset="0"/>
                <a:cs typeface="Calibri Light" panose="020F0302020204030204" pitchFamily="34" charset="0"/>
              </a:rPr>
              <a:t> points per </a:t>
            </a:r>
            <a:r>
              <a:rPr lang="fr-CH" sz="1600" dirty="0" err="1">
                <a:solidFill>
                  <a:schemeClr val="accent2">
                    <a:lumMod val="75000"/>
                  </a:schemeClr>
                </a:solidFill>
                <a:latin typeface="Calibri Light" panose="020F0302020204030204" pitchFamily="34" charset="0"/>
                <a:cs typeface="Calibri Light" panose="020F0302020204030204" pitchFamily="34" charset="0"/>
              </a:rPr>
              <a:t>predictor</a:t>
            </a:r>
            <a:endParaRPr lang="fr-CH" sz="1600" dirty="0">
              <a:solidFill>
                <a:schemeClr val="accent2">
                  <a:lumMod val="75000"/>
                </a:schemeClr>
              </a:solidFill>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600" dirty="0">
                <a:solidFill>
                  <a:schemeClr val="accent2">
                    <a:lumMod val="75000"/>
                  </a:schemeClr>
                </a:solidFill>
                <a:latin typeface="Calibri Light" panose="020F0302020204030204" pitchFamily="34" charset="0"/>
                <a:cs typeface="Calibri Light" panose="020F0302020204030204" pitchFamily="34" charset="0"/>
              </a:rPr>
              <a:t>Interactions </a:t>
            </a:r>
            <a:r>
              <a:rPr lang="fr-CH" sz="1600" dirty="0" err="1">
                <a:solidFill>
                  <a:schemeClr val="accent2">
                    <a:lumMod val="75000"/>
                  </a:schemeClr>
                </a:solidFill>
                <a:latin typeface="Calibri Light" panose="020F0302020204030204" pitchFamily="34" charset="0"/>
                <a:cs typeface="Calibri Light" panose="020F0302020204030204" pitchFamily="34" charset="0"/>
              </a:rPr>
              <a:t>between</a:t>
            </a:r>
            <a:r>
              <a:rPr lang="fr-CH" sz="1600" dirty="0">
                <a:solidFill>
                  <a:schemeClr val="accent2">
                    <a:lumMod val="75000"/>
                  </a:schemeClr>
                </a:solidFill>
                <a:latin typeface="Calibri Light" panose="020F0302020204030204" pitchFamily="34" charset="0"/>
                <a:cs typeface="Calibri Light" panose="020F0302020204030204" pitchFamily="34" charset="0"/>
              </a:rPr>
              <a:t> </a:t>
            </a:r>
            <a:r>
              <a:rPr lang="fr-CH" sz="1600" dirty="0" err="1">
                <a:solidFill>
                  <a:schemeClr val="accent2">
                    <a:lumMod val="75000"/>
                  </a:schemeClr>
                </a:solidFill>
                <a:latin typeface="Calibri Light" panose="020F0302020204030204" pitchFamily="34" charset="0"/>
                <a:cs typeface="Calibri Light" panose="020F0302020204030204" pitchFamily="34" charset="0"/>
              </a:rPr>
              <a:t>predictors</a:t>
            </a:r>
            <a:r>
              <a:rPr lang="fr-CH" sz="1600" dirty="0">
                <a:solidFill>
                  <a:schemeClr val="accent2">
                    <a:lumMod val="75000"/>
                  </a:schemeClr>
                </a:solidFill>
                <a:latin typeface="Calibri Light" panose="020F0302020204030204" pitchFamily="34" charset="0"/>
                <a:cs typeface="Calibri Light" panose="020F0302020204030204" pitchFamily="34" charset="0"/>
              </a:rPr>
              <a:t> up to a </a:t>
            </a:r>
            <a:r>
              <a:rPr lang="fr-CH" sz="1600" dirty="0" err="1">
                <a:solidFill>
                  <a:schemeClr val="accent2">
                    <a:lumMod val="75000"/>
                  </a:schemeClr>
                </a:solidFill>
                <a:latin typeface="Calibri Light" panose="020F0302020204030204" pitchFamily="34" charset="0"/>
                <a:cs typeface="Calibri Light" panose="020F0302020204030204" pitchFamily="34" charset="0"/>
              </a:rPr>
              <a:t>specified</a:t>
            </a:r>
            <a:r>
              <a:rPr lang="fr-CH" sz="1600" dirty="0">
                <a:solidFill>
                  <a:schemeClr val="accent2">
                    <a:lumMod val="75000"/>
                  </a:schemeClr>
                </a:solidFill>
                <a:latin typeface="Calibri Light" panose="020F0302020204030204" pitchFamily="34" charset="0"/>
                <a:cs typeface="Calibri Light" panose="020F0302020204030204" pitchFamily="34" charset="0"/>
              </a:rPr>
              <a:t> </a:t>
            </a:r>
            <a:r>
              <a:rPr lang="fr-CH" sz="1600" dirty="0" err="1">
                <a:solidFill>
                  <a:schemeClr val="accent2">
                    <a:lumMod val="75000"/>
                  </a:schemeClr>
                </a:solidFill>
                <a:latin typeface="Calibri Light" panose="020F0302020204030204" pitchFamily="34" charset="0"/>
                <a:cs typeface="Calibri Light" panose="020F0302020204030204" pitchFamily="34" charset="0"/>
              </a:rPr>
              <a:t>degree</a:t>
            </a:r>
            <a:endParaRPr lang="fr-CH" sz="1600" dirty="0">
              <a:solidFill>
                <a:schemeClr val="accent2">
                  <a:lumMod val="75000"/>
                </a:schemeClr>
              </a:solidFill>
              <a:latin typeface="Calibri Light" panose="020F0302020204030204" pitchFamily="34" charset="0"/>
              <a:cs typeface="Calibri Light" panose="020F0302020204030204" pitchFamily="34" charset="0"/>
            </a:endParaRPr>
          </a:p>
          <a:p>
            <a:pPr lvl="1"/>
            <a:endParaRPr lang="fr-CH" sz="16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elements</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added</a:t>
            </a:r>
            <a:r>
              <a:rPr lang="fr-CH" sz="1800" dirty="0">
                <a:latin typeface="Calibri Light" panose="020F0302020204030204" pitchFamily="34" charset="0"/>
                <a:cs typeface="Calibri Light" panose="020F0302020204030204" pitchFamily="34" charset="0"/>
              </a:rPr>
              <a:t> or </a:t>
            </a:r>
            <a:r>
              <a:rPr lang="fr-CH" sz="1800" dirty="0" err="1">
                <a:latin typeface="Calibri Light" panose="020F0302020204030204" pitchFamily="34" charset="0"/>
                <a:cs typeface="Calibri Light" panose="020F0302020204030204" pitchFamily="34" charset="0"/>
              </a:rPr>
              <a:t>removed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only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reduce</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generalized</a:t>
            </a:r>
            <a:r>
              <a:rPr lang="fr-CH" sz="1800" dirty="0">
                <a:latin typeface="Calibri Light" panose="020F0302020204030204" pitchFamily="34" charset="0"/>
                <a:cs typeface="Calibri Light" panose="020F0302020204030204" pitchFamily="34" charset="0"/>
              </a:rPr>
              <a:t> cross-validation </a:t>
            </a:r>
            <a:r>
              <a:rPr lang="fr-CH" sz="1800" dirty="0" err="1">
                <a:latin typeface="Calibri Light" panose="020F0302020204030204" pitchFamily="34" charset="0"/>
                <a:cs typeface="Calibri Light" panose="020F0302020204030204" pitchFamily="34" charset="0"/>
              </a:rPr>
              <a:t>error</a:t>
            </a:r>
            <a:r>
              <a:rPr lang="fr-CH" sz="1800" dirty="0">
                <a:latin typeface="Calibri Light" panose="020F0302020204030204" pitchFamily="34" charset="0"/>
                <a:cs typeface="Calibri Light" panose="020F0302020204030204" pitchFamily="34" charset="0"/>
              </a:rPr>
              <a:t> (GCVE), </a:t>
            </a:r>
            <a:r>
              <a:rPr lang="fr-CH" sz="1800" dirty="0" err="1">
                <a:latin typeface="Calibri Light" panose="020F0302020204030204" pitchFamily="34" charset="0"/>
                <a:cs typeface="Calibri Light" panose="020F0302020204030204" pitchFamily="34" charset="0"/>
              </a:rPr>
              <a:t>which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penalized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measure</a:t>
            </a:r>
            <a:r>
              <a:rPr lang="fr-CH" sz="1800" dirty="0">
                <a:latin typeface="Calibri Light" panose="020F0302020204030204" pitchFamily="34" charset="0"/>
                <a:cs typeface="Calibri Light" panose="020F0302020204030204" pitchFamily="34" charset="0"/>
              </a:rPr>
              <a:t> of model </a:t>
            </a:r>
            <a:r>
              <a:rPr lang="fr-CH" sz="1800" dirty="0" err="1">
                <a:latin typeface="Calibri Light" panose="020F0302020204030204" pitchFamily="34" charset="0"/>
                <a:cs typeface="Calibri Light" panose="020F0302020204030204" pitchFamily="34" charset="0"/>
              </a:rPr>
              <a:t>error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similar</a:t>
            </a:r>
            <a:r>
              <a:rPr lang="fr-CH" sz="1800" dirty="0">
                <a:latin typeface="Calibri Light" panose="020F0302020204030204" pitchFamily="34" charset="0"/>
                <a:cs typeface="Calibri Light" panose="020F0302020204030204" pitchFamily="34" charset="0"/>
              </a:rPr>
              <a:t> to AIC and BIC.</a:t>
            </a:r>
            <a:endParaRPr lang="fr-CH" sz="1400" dirty="0">
              <a:latin typeface="Calibri Light" panose="020F0302020204030204" pitchFamily="34" charset="0"/>
              <a:cs typeface="Calibri Light" panose="020F0302020204030204" pitchFamily="34" charset="0"/>
            </a:endParaRPr>
          </a:p>
          <a:p>
            <a:pPr lvl="1"/>
            <a:endParaRPr lang="fr-CH" sz="14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Multivariate adaptive regression splines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9328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en-GB" sz="1800">
                <a:latin typeface="Calibri Light" panose="020F0302020204030204" pitchFamily="34" charset="0"/>
                <a:cs typeface="Calibri Light" panose="020F0302020204030204" pitchFamily="34" charset="0"/>
              </a:rPr>
              <a:t>For the curvilinear data, fitting a MARS model is straightforward:</a:t>
            </a:r>
          </a:p>
          <a:p>
            <a:pPr marL="0" indent="0">
              <a:buNone/>
            </a:pPr>
            <a:endParaRPr lang="en-GB" sz="1800">
              <a:latin typeface="Times New Roman" panose="02020603050405020304" pitchFamily="18" charset="0"/>
              <a:cs typeface="Times New Roman" panose="02020603050405020304" pitchFamily="18" charset="0"/>
            </a:endParaRPr>
          </a:p>
          <a:p>
            <a:pPr marL="0" indent="0">
              <a:buNone/>
            </a:pPr>
            <a:r>
              <a:rPr lang="en-GB" sz="1400">
                <a:latin typeface="Courier New" panose="02070309020205020404" pitchFamily="49" charset="0"/>
                <a:cs typeface="Courier New" panose="02070309020205020404" pitchFamily="49" charset="0"/>
              </a:rPr>
              <a:t>	library(earth)</a:t>
            </a:r>
          </a:p>
          <a:p>
            <a:pPr marL="0" indent="0">
              <a:buNone/>
            </a:pPr>
            <a:r>
              <a:rPr lang="en-GB" sz="1400">
                <a:latin typeface="Courier New" panose="02070309020205020404" pitchFamily="49" charset="0"/>
                <a:cs typeface="Courier New" panose="02070309020205020404" pitchFamily="49" charset="0"/>
              </a:rPr>
              <a:t>	mars &lt;- earth(y~x)</a:t>
            </a:r>
          </a:p>
          <a:p>
            <a:pPr marL="0" indent="0">
              <a:buNone/>
            </a:pPr>
            <a:endParaRPr lang="en-GB" sz="1800">
              <a:latin typeface="Times New Roman" panose="02020603050405020304" pitchFamily="18" charset="0"/>
              <a:cs typeface="Times New Roman" panose="02020603050405020304" pitchFamily="18" charset="0"/>
            </a:endParaRPr>
          </a:p>
          <a:p>
            <a:r>
              <a:rPr lang="en-GB" sz="1800">
                <a:latin typeface="Calibri Light" panose="020F0302020204030204" pitchFamily="34" charset="0"/>
                <a:cs typeface="Calibri Light" panose="020F0302020204030204" pitchFamily="34" charset="0"/>
              </a:rPr>
              <a:t>Unfortunately, </a:t>
            </a:r>
            <a:r>
              <a:rPr lang="en-GB" sz="1800">
                <a:latin typeface="Courier New" panose="02070309020205020404" pitchFamily="49" charset="0"/>
                <a:cs typeface="Courier New" panose="02070309020205020404" pitchFamily="49" charset="0"/>
              </a:rPr>
              <a:t>visreg</a:t>
            </a:r>
            <a:r>
              <a:rPr lang="en-GB" sz="1800">
                <a:latin typeface="Times New Roman" panose="02020603050405020304" pitchFamily="18" charset="0"/>
                <a:cs typeface="Times New Roman" panose="02020603050405020304" pitchFamily="18" charset="0"/>
              </a:rPr>
              <a:t> </a:t>
            </a:r>
            <a:r>
              <a:rPr lang="en-GB" sz="1800">
                <a:latin typeface="Calibri Light" panose="020F0302020204030204" pitchFamily="34" charset="0"/>
                <a:cs typeface="Calibri Light" panose="020F0302020204030204" pitchFamily="34" charset="0"/>
              </a:rPr>
              <a:t>is incompatible with the </a:t>
            </a:r>
            <a:r>
              <a:rPr lang="en-GB" sz="1800">
                <a:latin typeface="Courier New" panose="02070309020205020404" pitchFamily="49" charset="0"/>
                <a:cs typeface="Courier New" panose="02070309020205020404" pitchFamily="49" charset="0"/>
              </a:rPr>
              <a:t>earth</a:t>
            </a:r>
            <a:r>
              <a:rPr lang="en-GB" sz="1800">
                <a:latin typeface="Times New Roman" panose="02020603050405020304" pitchFamily="18" charset="0"/>
                <a:cs typeface="Times New Roman" panose="02020603050405020304" pitchFamily="18" charset="0"/>
              </a:rPr>
              <a:t> </a:t>
            </a:r>
            <a:r>
              <a:rPr lang="en-GB" sz="1800">
                <a:latin typeface="Calibri Light" panose="020F0302020204030204" pitchFamily="34" charset="0"/>
                <a:cs typeface="Calibri Light" panose="020F0302020204030204" pitchFamily="34" charset="0"/>
              </a:rPr>
              <a:t>package, so we might switch to manual prediction plotting:</a:t>
            </a:r>
          </a:p>
          <a:p>
            <a:pPr marL="0" indent="0">
              <a:buNone/>
            </a:pPr>
            <a:endParaRPr lang="en-GB" sz="1800">
              <a:latin typeface="Times New Roman" panose="02020603050405020304" pitchFamily="18" charset="0"/>
              <a:cs typeface="Times New Roman" panose="02020603050405020304" pitchFamily="18" charset="0"/>
            </a:endParaRPr>
          </a:p>
          <a:p>
            <a:pPr marL="0" indent="0">
              <a:buNone/>
            </a:pPr>
            <a:r>
              <a:rPr lang="en-GB" sz="1400">
                <a:latin typeface="Courier New" panose="02070309020205020404" pitchFamily="49" charset="0"/>
                <a:cs typeface="Courier New" panose="02070309020205020404" pitchFamily="49" charset="0"/>
              </a:rPr>
              <a:t>	xval &lt;- 1:5000/10</a:t>
            </a:r>
          </a:p>
          <a:p>
            <a:pPr marL="0" indent="0">
              <a:buNone/>
            </a:pPr>
            <a:r>
              <a:rPr lang="en-GB" sz="1400">
                <a:latin typeface="Courier New" panose="02070309020205020404" pitchFamily="49" charset="0"/>
                <a:cs typeface="Courier New" panose="02070309020205020404" pitchFamily="49" charset="0"/>
              </a:rPr>
              <a:t>	predmars &lt;- predict(mars,newdata=data.frame(x=xval))</a:t>
            </a:r>
          </a:p>
          <a:p>
            <a:pPr marL="0" indent="0">
              <a:buNone/>
            </a:pPr>
            <a:r>
              <a:rPr lang="en-GB" sz="1400">
                <a:latin typeface="Courier New" panose="02070309020205020404" pitchFamily="49" charset="0"/>
                <a:cs typeface="Courier New" panose="02070309020205020404" pitchFamily="49" charset="0"/>
              </a:rPr>
              <a:t>	plot(x,y,pch="+",col="grey80",xlab="X",ylab="Y")</a:t>
            </a:r>
          </a:p>
          <a:p>
            <a:pPr marL="0" indent="0">
              <a:buNone/>
            </a:pPr>
            <a:r>
              <a:rPr lang="en-GB" sz="1400">
                <a:latin typeface="Courier New" panose="02070309020205020404" pitchFamily="49" charset="0"/>
                <a:cs typeface="Courier New" panose="02070309020205020404" pitchFamily="49" charset="0"/>
              </a:rPr>
              <a:t>	lines(xval,predmars,col="firebrick",lwd=4)</a:t>
            </a:r>
          </a:p>
          <a:p>
            <a:endParaRPr lang="en-GB" sz="1800">
              <a:latin typeface="Times New Roman" panose="02020603050405020304" pitchFamily="18" charset="0"/>
              <a:cs typeface="Times New Roman" panose="02020603050405020304" pitchFamily="18" charset="0"/>
            </a:endParaRPr>
          </a:p>
          <a:p>
            <a:r>
              <a:rPr lang="en-GB" sz="1800">
                <a:latin typeface="Calibri Light" panose="020F0302020204030204" pitchFamily="34" charset="0"/>
                <a:cs typeface="Calibri Light" panose="020F0302020204030204" pitchFamily="34" charset="0"/>
              </a:rPr>
              <a:t>An alternative is to use </a:t>
            </a:r>
            <a:r>
              <a:rPr lang="en-GB" sz="1800">
                <a:latin typeface="Courier New" panose="02070309020205020404" pitchFamily="49" charset="0"/>
                <a:cs typeface="Courier New" panose="02070309020205020404" pitchFamily="49" charset="0"/>
              </a:rPr>
              <a:t>earth</a:t>
            </a:r>
            <a:r>
              <a:rPr lang="en-GB" sz="1800">
                <a:latin typeface="Times New Roman" panose="02020603050405020304" pitchFamily="18" charset="0"/>
                <a:cs typeface="Times New Roman" panose="02020603050405020304" pitchFamily="18" charset="0"/>
              </a:rPr>
              <a:t>'</a:t>
            </a:r>
            <a:r>
              <a:rPr lang="en-GB" sz="1800">
                <a:latin typeface="Calibri Light" panose="020F0302020204030204" pitchFamily="34" charset="0"/>
                <a:cs typeface="Calibri Light" panose="020F0302020204030204" pitchFamily="34" charset="0"/>
              </a:rPr>
              <a:t>s compatible </a:t>
            </a:r>
            <a:r>
              <a:rPr lang="en-GB" sz="1800">
                <a:latin typeface="Courier New" panose="02070309020205020404" pitchFamily="49" charset="0"/>
                <a:cs typeface="Courier New" panose="02070309020205020404" pitchFamily="49" charset="0"/>
              </a:rPr>
              <a:t>plotmo</a:t>
            </a:r>
            <a:r>
              <a:rPr lang="en-GB" sz="1800">
                <a:latin typeface="Times New Roman" panose="02020603050405020304" pitchFamily="18" charset="0"/>
                <a:cs typeface="Times New Roman" panose="02020603050405020304" pitchFamily="18" charset="0"/>
              </a:rPr>
              <a:t> </a:t>
            </a:r>
            <a:r>
              <a:rPr lang="en-GB" sz="1800">
                <a:latin typeface="Calibri Light" panose="020F0302020204030204" pitchFamily="34" charset="0"/>
                <a:cs typeface="Calibri Light" panose="020F0302020204030204" pitchFamily="34" charset="0"/>
              </a:rPr>
              <a:t>package, which offers some of the same functionalities as </a:t>
            </a:r>
            <a:r>
              <a:rPr lang="en-GB" sz="1800">
                <a:latin typeface="Courier New" panose="02070309020205020404" pitchFamily="49" charset="0"/>
                <a:cs typeface="Courier New" panose="02070309020205020404" pitchFamily="49" charset="0"/>
              </a:rPr>
              <a:t>visreg</a:t>
            </a:r>
            <a:r>
              <a:rPr lang="en-GB" sz="1800">
                <a:latin typeface="Times New Roman" panose="02020603050405020304" pitchFamily="18" charset="0"/>
                <a:cs typeface="Times New Roman" panose="02020603050405020304" pitchFamily="18" charset="0"/>
              </a:rPr>
              <a:t>.</a:t>
            </a: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MARS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25183711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MARS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pic>
        <p:nvPicPr>
          <p:cNvPr id="9" name="Picture 8">
            <a:extLst>
              <a:ext uri="{FF2B5EF4-FFF2-40B4-BE49-F238E27FC236}">
                <a16:creationId xmlns:a16="http://schemas.microsoft.com/office/drawing/2014/main" id="{19231C06-766D-4C48-8D78-3D5552BD8C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82"/>
          <a:stretch/>
        </p:blipFill>
        <p:spPr>
          <a:xfrm>
            <a:off x="2589448" y="1484785"/>
            <a:ext cx="6746912" cy="4796771"/>
          </a:xfrm>
          <a:prstGeom prst="rect">
            <a:avLst/>
          </a:prstGeom>
        </p:spPr>
      </p:pic>
    </p:spTree>
    <p:extLst>
      <p:ext uri="{BB962C8B-B14F-4D97-AF65-F5344CB8AC3E}">
        <p14:creationId xmlns:p14="http://schemas.microsoft.com/office/powerpoint/2010/main" val="3581152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0856" y="1268760"/>
            <a:ext cx="8229600" cy="4925144"/>
          </a:xfrm>
        </p:spPr>
        <p:txBody>
          <a:bodyPr>
            <a:normAutofit/>
          </a:bodyPr>
          <a:lstStyle/>
          <a:p>
            <a:r>
              <a:rPr lang="fr-CH" sz="1800">
                <a:latin typeface="Calibri Light" panose="020F0302020204030204" pitchFamily="34" charset="0"/>
                <a:cs typeface="Calibri Light" panose="020F0302020204030204" pitchFamily="34" charset="0"/>
              </a:rPr>
              <a:t>Euclidean distance between two observations on </a:t>
            </a:r>
            <a:r>
              <a:rPr lang="fr-CH" sz="1800" i="1">
                <a:latin typeface="Calibri Light" panose="020F0302020204030204" pitchFamily="34" charset="0"/>
                <a:cs typeface="Calibri Light" panose="020F0302020204030204" pitchFamily="34" charset="0"/>
              </a:rPr>
              <a:t>P</a:t>
            </a:r>
            <a:r>
              <a:rPr lang="fr-CH" sz="1800">
                <a:latin typeface="Calibri Light" panose="020F0302020204030204" pitchFamily="34" charset="0"/>
                <a:cs typeface="Calibri Light" panose="020F0302020204030204" pitchFamily="34" charset="0"/>
              </a:rPr>
              <a:t> features:</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Euclidean distance matching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5641" y="2651532"/>
            <a:ext cx="6516215" cy="3932163"/>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4367809" y="1772816"/>
                <a:ext cx="5505353" cy="5934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600" i="1">
                              <a:latin typeface="Cambria Math" panose="02040503050406030204" pitchFamily="18" charset="0"/>
                            </a:rPr>
                          </m:ctrlPr>
                        </m:sSubPr>
                        <m:e>
                          <m:r>
                            <a:rPr lang="fr-CH" sz="1600" i="1">
                              <a:latin typeface="Cambria Math"/>
                            </a:rPr>
                            <m:t>𝐷</m:t>
                          </m:r>
                        </m:e>
                        <m:sub>
                          <m:r>
                            <a:rPr lang="fr-CH" sz="1600" i="1">
                              <a:latin typeface="Cambria Math"/>
                            </a:rPr>
                            <m:t>𝑒𝑢𝑐</m:t>
                          </m:r>
                        </m:sub>
                      </m:sSub>
                      <m:r>
                        <a:rPr lang="fr-CH" sz="1600" i="1">
                          <a:latin typeface="Cambria Math"/>
                        </a:rPr>
                        <m:t>= </m:t>
                      </m:r>
                      <m:rad>
                        <m:radPr>
                          <m:degHide m:val="on"/>
                          <m:ctrlPr>
                            <a:rPr lang="fr-CH" sz="1600" i="1">
                              <a:latin typeface="Cambria Math" panose="02040503050406030204" pitchFamily="18" charset="0"/>
                            </a:rPr>
                          </m:ctrlPr>
                        </m:radPr>
                        <m:deg/>
                        <m:e>
                          <m:sSup>
                            <m:sSupPr>
                              <m:ctrlPr>
                                <a:rPr lang="fr-CH" sz="1600" i="1">
                                  <a:latin typeface="Cambria Math" panose="02040503050406030204" pitchFamily="18" charset="0"/>
                                </a:rPr>
                              </m:ctrlPr>
                            </m:sSupPr>
                            <m:e>
                              <m:d>
                                <m:dPr>
                                  <m:ctrlPr>
                                    <a:rPr lang="fr-CH" sz="1600" i="1">
                                      <a:latin typeface="Cambria Math" panose="02040503050406030204" pitchFamily="18" charset="0"/>
                                    </a:rPr>
                                  </m:ctrlPr>
                                </m:dPr>
                                <m:e>
                                  <m:sSub>
                                    <m:sSubPr>
                                      <m:ctrlPr>
                                        <a:rPr lang="fr-CH" sz="1600" i="1">
                                          <a:latin typeface="Cambria Math" panose="02040503050406030204" pitchFamily="18" charset="0"/>
                                        </a:rPr>
                                      </m:ctrlPr>
                                    </m:sSubPr>
                                    <m:e>
                                      <m:r>
                                        <a:rPr lang="fr-CH" sz="1600" i="1">
                                          <a:latin typeface="Cambria Math"/>
                                        </a:rPr>
                                        <m:t>𝑥</m:t>
                                      </m:r>
                                    </m:e>
                                    <m:sub>
                                      <m:r>
                                        <a:rPr lang="fr-CH" sz="1600" i="1">
                                          <a:latin typeface="Cambria Math"/>
                                        </a:rPr>
                                        <m:t>11</m:t>
                                      </m:r>
                                    </m:sub>
                                  </m:sSub>
                                  <m:r>
                                    <a:rPr lang="fr-CH" sz="1600" i="1">
                                      <a:latin typeface="Cambria Math"/>
                                    </a:rPr>
                                    <m:t>−</m:t>
                                  </m:r>
                                  <m:sSub>
                                    <m:sSubPr>
                                      <m:ctrlPr>
                                        <a:rPr lang="fr-CH" sz="1600" i="1">
                                          <a:latin typeface="Cambria Math" panose="02040503050406030204" pitchFamily="18" charset="0"/>
                                        </a:rPr>
                                      </m:ctrlPr>
                                    </m:sSubPr>
                                    <m:e>
                                      <m:r>
                                        <a:rPr lang="fr-CH" sz="1600" i="1">
                                          <a:latin typeface="Cambria Math"/>
                                        </a:rPr>
                                        <m:t>𝑥</m:t>
                                      </m:r>
                                    </m:e>
                                    <m:sub>
                                      <m:r>
                                        <a:rPr lang="fr-CH" sz="1600" i="1">
                                          <a:latin typeface="Cambria Math"/>
                                        </a:rPr>
                                        <m:t>12</m:t>
                                      </m:r>
                                    </m:sub>
                                  </m:sSub>
                                </m:e>
                              </m:d>
                            </m:e>
                            <m:sup>
                              <m:r>
                                <a:rPr lang="fr-CH" sz="1600" i="1">
                                  <a:latin typeface="Cambria Math"/>
                                </a:rPr>
                                <m:t>2</m:t>
                              </m:r>
                            </m:sup>
                          </m:sSup>
                          <m:r>
                            <a:rPr lang="fr-CH" sz="1600" i="1">
                              <a:latin typeface="Cambria Math"/>
                            </a:rPr>
                            <m:t>+</m:t>
                          </m:r>
                          <m:sSup>
                            <m:sSupPr>
                              <m:ctrlPr>
                                <a:rPr lang="fr-CH" sz="1600" i="1">
                                  <a:latin typeface="Cambria Math" panose="02040503050406030204" pitchFamily="18" charset="0"/>
                                </a:rPr>
                              </m:ctrlPr>
                            </m:sSupPr>
                            <m:e>
                              <m:d>
                                <m:dPr>
                                  <m:ctrlPr>
                                    <a:rPr lang="fr-CH" sz="1600" i="1">
                                      <a:latin typeface="Cambria Math" panose="02040503050406030204" pitchFamily="18" charset="0"/>
                                    </a:rPr>
                                  </m:ctrlPr>
                                </m:dPr>
                                <m:e>
                                  <m:sSub>
                                    <m:sSubPr>
                                      <m:ctrlPr>
                                        <a:rPr lang="fr-CH" sz="1600" i="1">
                                          <a:latin typeface="Cambria Math" panose="02040503050406030204" pitchFamily="18" charset="0"/>
                                        </a:rPr>
                                      </m:ctrlPr>
                                    </m:sSubPr>
                                    <m:e>
                                      <m:r>
                                        <a:rPr lang="fr-CH" sz="1600" i="1">
                                          <a:latin typeface="Cambria Math"/>
                                        </a:rPr>
                                        <m:t>𝑥</m:t>
                                      </m:r>
                                    </m:e>
                                    <m:sub>
                                      <m:r>
                                        <a:rPr lang="fr-CH" sz="1600" i="1">
                                          <a:latin typeface="Cambria Math"/>
                                        </a:rPr>
                                        <m:t>21</m:t>
                                      </m:r>
                                    </m:sub>
                                  </m:sSub>
                                  <m:r>
                                    <a:rPr lang="fr-CH" sz="1600" i="1">
                                      <a:latin typeface="Cambria Math"/>
                                    </a:rPr>
                                    <m:t>−</m:t>
                                  </m:r>
                                  <m:sSub>
                                    <m:sSubPr>
                                      <m:ctrlPr>
                                        <a:rPr lang="fr-CH" sz="1600" i="1">
                                          <a:latin typeface="Cambria Math" panose="02040503050406030204" pitchFamily="18" charset="0"/>
                                        </a:rPr>
                                      </m:ctrlPr>
                                    </m:sSubPr>
                                    <m:e>
                                      <m:r>
                                        <a:rPr lang="fr-CH" sz="1600" i="1">
                                          <a:latin typeface="Cambria Math"/>
                                        </a:rPr>
                                        <m:t>𝑥</m:t>
                                      </m:r>
                                    </m:e>
                                    <m:sub>
                                      <m:r>
                                        <a:rPr lang="fr-CH" sz="1600" i="1">
                                          <a:latin typeface="Cambria Math"/>
                                        </a:rPr>
                                        <m:t>22</m:t>
                                      </m:r>
                                    </m:sub>
                                  </m:sSub>
                                </m:e>
                              </m:d>
                            </m:e>
                            <m:sup>
                              <m:r>
                                <a:rPr lang="fr-CH" sz="1600" i="1">
                                  <a:latin typeface="Cambria Math"/>
                                </a:rPr>
                                <m:t>2</m:t>
                              </m:r>
                            </m:sup>
                          </m:sSup>
                          <m:r>
                            <a:rPr lang="fr-CH" sz="1600" i="1">
                              <a:latin typeface="Cambria Math"/>
                            </a:rPr>
                            <m:t>+ …+</m:t>
                          </m:r>
                          <m:sSup>
                            <m:sSupPr>
                              <m:ctrlPr>
                                <a:rPr lang="fr-CH" sz="1600" i="1">
                                  <a:latin typeface="Cambria Math" panose="02040503050406030204" pitchFamily="18" charset="0"/>
                                </a:rPr>
                              </m:ctrlPr>
                            </m:sSupPr>
                            <m:e>
                              <m:d>
                                <m:dPr>
                                  <m:ctrlPr>
                                    <a:rPr lang="fr-CH" sz="1600" i="1">
                                      <a:latin typeface="Cambria Math" panose="02040503050406030204" pitchFamily="18" charset="0"/>
                                    </a:rPr>
                                  </m:ctrlPr>
                                </m:dPr>
                                <m:e>
                                  <m:sSub>
                                    <m:sSubPr>
                                      <m:ctrlPr>
                                        <a:rPr lang="fr-CH" sz="1600" i="1">
                                          <a:latin typeface="Cambria Math" panose="02040503050406030204" pitchFamily="18" charset="0"/>
                                        </a:rPr>
                                      </m:ctrlPr>
                                    </m:sSubPr>
                                    <m:e>
                                      <m:r>
                                        <a:rPr lang="fr-CH" sz="1600" i="1">
                                          <a:latin typeface="Cambria Math"/>
                                        </a:rPr>
                                        <m:t>𝑥</m:t>
                                      </m:r>
                                    </m:e>
                                    <m:sub>
                                      <m:r>
                                        <a:rPr lang="fr-CH" sz="1600" i="1">
                                          <a:latin typeface="Cambria Math"/>
                                        </a:rPr>
                                        <m:t>𝑝</m:t>
                                      </m:r>
                                      <m:r>
                                        <a:rPr lang="fr-CH" sz="1600" i="1">
                                          <a:latin typeface="Cambria Math"/>
                                        </a:rPr>
                                        <m:t>1</m:t>
                                      </m:r>
                                    </m:sub>
                                  </m:sSub>
                                  <m:r>
                                    <a:rPr lang="fr-CH" sz="1600" i="1">
                                      <a:latin typeface="Cambria Math"/>
                                    </a:rPr>
                                    <m:t>−</m:t>
                                  </m:r>
                                  <m:sSub>
                                    <m:sSubPr>
                                      <m:ctrlPr>
                                        <a:rPr lang="fr-CH" sz="1600" i="1">
                                          <a:latin typeface="Cambria Math" panose="02040503050406030204" pitchFamily="18" charset="0"/>
                                        </a:rPr>
                                      </m:ctrlPr>
                                    </m:sSubPr>
                                    <m:e>
                                      <m:r>
                                        <a:rPr lang="fr-CH" sz="1600" i="1">
                                          <a:latin typeface="Cambria Math"/>
                                        </a:rPr>
                                        <m:t>𝑥</m:t>
                                      </m:r>
                                    </m:e>
                                    <m:sub>
                                      <m:r>
                                        <a:rPr lang="fr-CH" sz="1600" i="1">
                                          <a:latin typeface="Cambria Math"/>
                                        </a:rPr>
                                        <m:t>𝑝</m:t>
                                      </m:r>
                                      <m:r>
                                        <a:rPr lang="fr-CH" sz="1600" i="1">
                                          <a:latin typeface="Cambria Math"/>
                                        </a:rPr>
                                        <m:t>2</m:t>
                                      </m:r>
                                    </m:sub>
                                  </m:sSub>
                                </m:e>
                              </m:d>
                            </m:e>
                            <m:sup>
                              <m:r>
                                <a:rPr lang="fr-CH" sz="1600" i="1">
                                  <a:latin typeface="Cambria Math"/>
                                </a:rPr>
                                <m:t>2</m:t>
                              </m:r>
                            </m:sup>
                          </m:sSup>
                        </m:e>
                      </m:rad>
                    </m:oMath>
                  </m:oMathPara>
                </a14:m>
                <a:endParaRPr lang="en-GB" sz="1600"/>
              </a:p>
            </p:txBody>
          </p:sp>
        </mc:Choice>
        <mc:Fallback xmlns="">
          <p:sp>
            <p:nvSpPr>
              <p:cNvPr id="6" name="TextBox 5"/>
              <p:cNvSpPr txBox="1">
                <a:spLocks noRot="1" noChangeAspect="1" noMove="1" noResize="1" noEditPoints="1" noAdjustHandles="1" noChangeArrowheads="1" noChangeShapeType="1" noTextEdit="1"/>
              </p:cNvSpPr>
              <p:nvPr/>
            </p:nvSpPr>
            <p:spPr>
              <a:xfrm>
                <a:off x="4367809" y="1772816"/>
                <a:ext cx="5505353" cy="593432"/>
              </a:xfrm>
              <a:prstGeom prst="rect">
                <a:avLst/>
              </a:prstGeom>
              <a:blipFill>
                <a:blip r:embed="rId3"/>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528049" y="4365104"/>
                <a:ext cx="2447529" cy="353238"/>
              </a:xfrm>
              <a:prstGeom prst="rect">
                <a:avLst/>
              </a:prstGeom>
              <a:noFill/>
            </p:spPr>
            <p:txBody>
              <a:bodyPr wrap="none" rtlCol="0">
                <a:spAutoFit/>
              </a:bodyPr>
              <a:lstStyle/>
              <a:p>
                <a14:m>
                  <m:oMath xmlns:m="http://schemas.openxmlformats.org/officeDocument/2006/math">
                    <m:rad>
                      <m:radPr>
                        <m:degHide m:val="on"/>
                        <m:ctrlPr>
                          <a:rPr lang="fr-CH" sz="1400" i="1">
                            <a:latin typeface="Cambria Math" panose="02040503050406030204" pitchFamily="18" charset="0"/>
                          </a:rPr>
                        </m:ctrlPr>
                      </m:radPr>
                      <m:deg/>
                      <m:e>
                        <m:sSup>
                          <m:sSupPr>
                            <m:ctrlPr>
                              <a:rPr lang="fr-CH" sz="1400" i="1">
                                <a:latin typeface="Cambria Math" panose="02040503050406030204" pitchFamily="18" charset="0"/>
                              </a:rPr>
                            </m:ctrlPr>
                          </m:sSupPr>
                          <m:e>
                            <m:d>
                              <m:dPr>
                                <m:ctrlPr>
                                  <a:rPr lang="fr-CH" sz="1400" i="1">
                                    <a:latin typeface="Cambria Math" panose="02040503050406030204" pitchFamily="18" charset="0"/>
                                  </a:rPr>
                                </m:ctrlPr>
                              </m:dPr>
                              <m:e>
                                <m:r>
                                  <a:rPr lang="fr-CH" sz="1400" i="1">
                                    <a:latin typeface="Cambria Math"/>
                                  </a:rPr>
                                  <m:t>5−4</m:t>
                                </m:r>
                              </m:e>
                            </m:d>
                          </m:e>
                          <m:sup>
                            <m:r>
                              <a:rPr lang="fr-CH" sz="1400" i="1">
                                <a:latin typeface="Cambria Math"/>
                              </a:rPr>
                              <m:t>2</m:t>
                            </m:r>
                          </m:sup>
                        </m:sSup>
                        <m:r>
                          <a:rPr lang="fr-CH" sz="1400" i="1">
                            <a:latin typeface="Cambria Math"/>
                          </a:rPr>
                          <m:t>+</m:t>
                        </m:r>
                        <m:sSup>
                          <m:sSupPr>
                            <m:ctrlPr>
                              <a:rPr lang="fr-CH" sz="1400" i="1">
                                <a:latin typeface="Cambria Math" panose="02040503050406030204" pitchFamily="18" charset="0"/>
                              </a:rPr>
                            </m:ctrlPr>
                          </m:sSupPr>
                          <m:e>
                            <m:d>
                              <m:dPr>
                                <m:ctrlPr>
                                  <a:rPr lang="fr-CH" sz="1400" i="1">
                                    <a:latin typeface="Cambria Math" panose="02040503050406030204" pitchFamily="18" charset="0"/>
                                  </a:rPr>
                                </m:ctrlPr>
                              </m:dPr>
                              <m:e>
                                <m:r>
                                  <a:rPr lang="fr-CH" sz="1400" i="1">
                                    <a:latin typeface="Cambria Math"/>
                                  </a:rPr>
                                  <m:t>0.5−3</m:t>
                                </m:r>
                              </m:e>
                            </m:d>
                          </m:e>
                          <m:sup>
                            <m:r>
                              <a:rPr lang="fr-CH" sz="1400" i="1">
                                <a:latin typeface="Cambria Math"/>
                              </a:rPr>
                              <m:t>2</m:t>
                            </m:r>
                          </m:sup>
                        </m:sSup>
                      </m:e>
                    </m:rad>
                  </m:oMath>
                </a14:m>
                <a:r>
                  <a:rPr lang="en-GB" sz="1400"/>
                  <a:t> = 2.69</a:t>
                </a:r>
              </a:p>
            </p:txBody>
          </p:sp>
        </mc:Choice>
        <mc:Fallback xmlns="">
          <p:sp>
            <p:nvSpPr>
              <p:cNvPr id="9" name="TextBox 8"/>
              <p:cNvSpPr txBox="1">
                <a:spLocks noRot="1" noChangeAspect="1" noMove="1" noResize="1" noEditPoints="1" noAdjustHandles="1" noChangeArrowheads="1" noChangeShapeType="1" noTextEdit="1"/>
              </p:cNvSpPr>
              <p:nvPr/>
            </p:nvSpPr>
            <p:spPr>
              <a:xfrm>
                <a:off x="6528049" y="4365104"/>
                <a:ext cx="2447529" cy="353238"/>
              </a:xfrm>
              <a:prstGeom prst="rect">
                <a:avLst/>
              </a:prstGeom>
              <a:blipFill>
                <a:blip r:embed="rId4"/>
                <a:stretch>
                  <a:fillRect b="-18966"/>
                </a:stretch>
              </a:blipFill>
            </p:spPr>
            <p:txBody>
              <a:bodyPr/>
              <a:lstStyle/>
              <a:p>
                <a:r>
                  <a:rPr lang="en-CH">
                    <a:noFill/>
                  </a:rPr>
                  <a:t> </a:t>
                </a:r>
              </a:p>
            </p:txBody>
          </p:sp>
        </mc:Fallback>
      </mc:AlternateContent>
      <p:sp>
        <p:nvSpPr>
          <p:cNvPr id="10" name="TextBox 9"/>
          <p:cNvSpPr txBox="1"/>
          <p:nvPr/>
        </p:nvSpPr>
        <p:spPr>
          <a:xfrm>
            <a:off x="6600056" y="5403701"/>
            <a:ext cx="662361" cy="307777"/>
          </a:xfrm>
          <a:prstGeom prst="rect">
            <a:avLst/>
          </a:prstGeom>
          <a:noFill/>
        </p:spPr>
        <p:txBody>
          <a:bodyPr wrap="none" rtlCol="0">
            <a:spAutoFit/>
          </a:bodyPr>
          <a:lstStyle/>
          <a:p>
            <a:r>
              <a:rPr lang="fr-CH" sz="1400">
                <a:latin typeface="Times New Roman" panose="02020603050405020304" pitchFamily="18" charset="0"/>
                <a:cs typeface="Times New Roman" panose="02020603050405020304" pitchFamily="18" charset="0"/>
              </a:rPr>
              <a:t>(5,0.5)</a:t>
            </a:r>
            <a:endParaRPr lang="en-GB" sz="1400">
              <a:latin typeface="Times New Roman" panose="02020603050405020304" pitchFamily="18" charset="0"/>
              <a:cs typeface="Times New Roman" panose="02020603050405020304" pitchFamily="18" charset="0"/>
            </a:endParaRPr>
          </a:p>
        </p:txBody>
      </p:sp>
      <p:sp>
        <p:nvSpPr>
          <p:cNvPr id="11" name="TextBox 10"/>
          <p:cNvSpPr txBox="1"/>
          <p:nvPr/>
        </p:nvSpPr>
        <p:spPr>
          <a:xfrm>
            <a:off x="5532288" y="3861049"/>
            <a:ext cx="527709" cy="307777"/>
          </a:xfrm>
          <a:prstGeom prst="rect">
            <a:avLst/>
          </a:prstGeom>
          <a:noFill/>
        </p:spPr>
        <p:txBody>
          <a:bodyPr wrap="none" rtlCol="0">
            <a:spAutoFit/>
          </a:bodyPr>
          <a:lstStyle/>
          <a:p>
            <a:r>
              <a:rPr lang="fr-CH" sz="1400">
                <a:latin typeface="Times New Roman" panose="02020603050405020304" pitchFamily="18" charset="0"/>
                <a:cs typeface="Times New Roman" panose="02020603050405020304" pitchFamily="18" charset="0"/>
              </a:rPr>
              <a:t>(4,3)</a:t>
            </a:r>
            <a:endParaRPr lang="en-GB"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21331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MARS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pic>
        <p:nvPicPr>
          <p:cNvPr id="9" name="Picture 8">
            <a:extLst>
              <a:ext uri="{FF2B5EF4-FFF2-40B4-BE49-F238E27FC236}">
                <a16:creationId xmlns:a16="http://schemas.microsoft.com/office/drawing/2014/main" id="{19231C06-766D-4C48-8D78-3D5552BD8C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82"/>
          <a:stretch/>
        </p:blipFill>
        <p:spPr>
          <a:xfrm>
            <a:off x="2589448" y="1484785"/>
            <a:ext cx="6746912" cy="4796771"/>
          </a:xfrm>
          <a:prstGeom prst="rect">
            <a:avLst/>
          </a:prstGeom>
        </p:spPr>
      </p:pic>
      <p:sp>
        <p:nvSpPr>
          <p:cNvPr id="10" name="Oval 9">
            <a:extLst>
              <a:ext uri="{FF2B5EF4-FFF2-40B4-BE49-F238E27FC236}">
                <a16:creationId xmlns:a16="http://schemas.microsoft.com/office/drawing/2014/main" id="{DCAA38B3-E2BF-4F1F-A382-02B155E4EF8F}"/>
              </a:ext>
            </a:extLst>
          </p:cNvPr>
          <p:cNvSpPr/>
          <p:nvPr/>
        </p:nvSpPr>
        <p:spPr>
          <a:xfrm>
            <a:off x="4655840" y="3573016"/>
            <a:ext cx="216024" cy="21602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Oval 10">
            <a:extLst>
              <a:ext uri="{FF2B5EF4-FFF2-40B4-BE49-F238E27FC236}">
                <a16:creationId xmlns:a16="http://schemas.microsoft.com/office/drawing/2014/main" id="{F5EAAF21-E737-45DE-B4CF-6F8EA3B86B75}"/>
              </a:ext>
            </a:extLst>
          </p:cNvPr>
          <p:cNvSpPr/>
          <p:nvPr/>
        </p:nvSpPr>
        <p:spPr>
          <a:xfrm>
            <a:off x="5931276" y="5115307"/>
            <a:ext cx="216024" cy="21602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Oval 11">
            <a:extLst>
              <a:ext uri="{FF2B5EF4-FFF2-40B4-BE49-F238E27FC236}">
                <a16:creationId xmlns:a16="http://schemas.microsoft.com/office/drawing/2014/main" id="{C5F74B7A-10D4-47F7-9F75-2093E170A6EC}"/>
              </a:ext>
            </a:extLst>
          </p:cNvPr>
          <p:cNvSpPr/>
          <p:nvPr/>
        </p:nvSpPr>
        <p:spPr>
          <a:xfrm>
            <a:off x="7464152" y="2348880"/>
            <a:ext cx="216024" cy="21602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Oval 12">
            <a:extLst>
              <a:ext uri="{FF2B5EF4-FFF2-40B4-BE49-F238E27FC236}">
                <a16:creationId xmlns:a16="http://schemas.microsoft.com/office/drawing/2014/main" id="{2192FCCB-8A13-41F5-A7B4-D0C019F7FA42}"/>
              </a:ext>
            </a:extLst>
          </p:cNvPr>
          <p:cNvSpPr/>
          <p:nvPr/>
        </p:nvSpPr>
        <p:spPr>
          <a:xfrm>
            <a:off x="7896200" y="2124959"/>
            <a:ext cx="216024" cy="21602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Oval 13">
            <a:extLst>
              <a:ext uri="{FF2B5EF4-FFF2-40B4-BE49-F238E27FC236}">
                <a16:creationId xmlns:a16="http://schemas.microsoft.com/office/drawing/2014/main" id="{C9F7A1B1-0ACB-46B7-B046-3A5DD1EA673F}"/>
              </a:ext>
            </a:extLst>
          </p:cNvPr>
          <p:cNvSpPr/>
          <p:nvPr/>
        </p:nvSpPr>
        <p:spPr>
          <a:xfrm>
            <a:off x="8688288" y="2596191"/>
            <a:ext cx="216024" cy="21602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Oval 14">
            <a:extLst>
              <a:ext uri="{FF2B5EF4-FFF2-40B4-BE49-F238E27FC236}">
                <a16:creationId xmlns:a16="http://schemas.microsoft.com/office/drawing/2014/main" id="{2DF1FF8B-8BD4-40B6-9990-693508924075}"/>
              </a:ext>
            </a:extLst>
          </p:cNvPr>
          <p:cNvSpPr/>
          <p:nvPr/>
        </p:nvSpPr>
        <p:spPr>
          <a:xfrm>
            <a:off x="6600056" y="4149080"/>
            <a:ext cx="216024" cy="21602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5772029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en-GB" sz="1800" dirty="0">
                <a:latin typeface="Calibri Light" panose="020F0302020204030204" pitchFamily="34" charset="0"/>
                <a:cs typeface="Calibri Light" panose="020F0302020204030204" pitchFamily="34" charset="0"/>
              </a:rPr>
              <a:t>The summary prints the exact values of the slopes in the different value ranges of X, as well as some other highly useful model information:</a:t>
            </a:r>
          </a:p>
          <a:p>
            <a:pPr marL="0" indent="0">
              <a:buNone/>
            </a:pPr>
            <a:endParaRPr lang="en-GB" sz="1800" dirty="0">
              <a:latin typeface="Times New Roman" panose="02020603050405020304" pitchFamily="18" charset="0"/>
              <a:cs typeface="Times New Roman" panose="02020603050405020304" pitchFamily="18" charset="0"/>
            </a:endParaRPr>
          </a:p>
          <a:p>
            <a:pPr marL="0" indent="0">
              <a:buNone/>
            </a:pPr>
            <a:r>
              <a:rPr lang="en-US" sz="1400" dirty="0">
                <a:latin typeface="Courier New" panose="02070309020205020404" pitchFamily="49" charset="0"/>
                <a:cs typeface="Courier New" panose="02070309020205020404" pitchFamily="49" charset="0"/>
              </a:rPr>
              <a:t>	            coefficients</a:t>
            </a:r>
          </a:p>
          <a:p>
            <a:pPr marL="0" indent="0">
              <a:buNone/>
            </a:pPr>
            <a:r>
              <a:rPr lang="en-US" sz="1400" dirty="0">
                <a:latin typeface="Courier New" panose="02070309020205020404" pitchFamily="49" charset="0"/>
                <a:cs typeface="Courier New" panose="02070309020205020404" pitchFamily="49" charset="0"/>
              </a:rPr>
              <a:t>	(Intercept)   257.656056</a:t>
            </a:r>
          </a:p>
          <a:p>
            <a:pPr marL="0" indent="0">
              <a:buNone/>
            </a:pPr>
            <a:r>
              <a:rPr lang="en-US" sz="1400" dirty="0">
                <a:latin typeface="Courier New" panose="02070309020205020404" pitchFamily="49" charset="0"/>
                <a:cs typeface="Courier New" panose="02070309020205020404" pitchFamily="49" charset="0"/>
              </a:rPr>
              <a:t>	h(x-113)       -2.344439</a:t>
            </a:r>
          </a:p>
          <a:p>
            <a:pPr marL="0" indent="0">
              <a:buNone/>
            </a:pPr>
            <a:r>
              <a:rPr lang="en-US" sz="1400" dirty="0">
                <a:latin typeface="Courier New" panose="02070309020205020404" pitchFamily="49" charset="0"/>
                <a:cs typeface="Courier New" panose="02070309020205020404" pitchFamily="49" charset="0"/>
              </a:rPr>
              <a:t>	h(228-x)       -0.951901</a:t>
            </a:r>
          </a:p>
          <a:p>
            <a:pPr marL="0" indent="0">
              <a:buNone/>
            </a:pPr>
            <a:r>
              <a:rPr lang="en-US" sz="1400" dirty="0">
                <a:latin typeface="Courier New" panose="02070309020205020404" pitchFamily="49" charset="0"/>
                <a:cs typeface="Courier New" panose="02070309020205020404" pitchFamily="49" charset="0"/>
              </a:rPr>
              <a:t>	h(x-228)        4.036941</a:t>
            </a:r>
          </a:p>
          <a:p>
            <a:pPr marL="0" indent="0">
              <a:buNone/>
            </a:pPr>
            <a:r>
              <a:rPr lang="en-US" sz="1400" dirty="0">
                <a:latin typeface="Courier New" panose="02070309020205020404" pitchFamily="49" charset="0"/>
                <a:cs typeface="Courier New" panose="02070309020205020404" pitchFamily="49" charset="0"/>
              </a:rPr>
              <a:t>	h(x-288)        0.670482</a:t>
            </a:r>
          </a:p>
          <a:p>
            <a:pPr marL="0" indent="0">
              <a:buNone/>
            </a:pPr>
            <a:r>
              <a:rPr lang="en-US" sz="1400" dirty="0">
                <a:latin typeface="Courier New" panose="02070309020205020404" pitchFamily="49" charset="0"/>
                <a:cs typeface="Courier New" panose="02070309020205020404" pitchFamily="49" charset="0"/>
              </a:rPr>
              <a:t>	h(x-368)       -1.814359</a:t>
            </a:r>
          </a:p>
          <a:p>
            <a:pPr marL="0" indent="0">
              <a:buNone/>
            </a:pPr>
            <a:r>
              <a:rPr lang="en-US" sz="1400" dirty="0">
                <a:latin typeface="Courier New" panose="02070309020205020404" pitchFamily="49" charset="0"/>
                <a:cs typeface="Courier New" panose="02070309020205020404" pitchFamily="49" charset="0"/>
              </a:rPr>
              <a:t>	h(x-408)       -1.319833</a:t>
            </a:r>
          </a:p>
          <a:p>
            <a:pPr marL="0" indent="0">
              <a:buNone/>
            </a:pPr>
            <a:r>
              <a:rPr lang="en-US" sz="1400" dirty="0">
                <a:latin typeface="Courier New" panose="02070309020205020404" pitchFamily="49" charset="0"/>
                <a:cs typeface="Courier New" panose="02070309020205020404" pitchFamily="49" charset="0"/>
              </a:rPr>
              <a:t>	h(x-478)       -2.017451</a:t>
            </a:r>
          </a:p>
          <a:p>
            <a:pPr marL="0" indent="0">
              <a:buNone/>
            </a:pPr>
            <a:endParaRPr lang="en-US" sz="1400" dirty="0">
              <a:latin typeface="Courier New" panose="02070309020205020404" pitchFamily="49" charset="0"/>
              <a:cs typeface="Courier New" panose="02070309020205020404" pitchFamily="49" charset="0"/>
            </a:endParaRPr>
          </a:p>
          <a:p>
            <a:pPr marL="0" indent="0">
              <a:buNone/>
            </a:pPr>
            <a:r>
              <a:rPr lang="en-US" sz="1400" dirty="0">
                <a:latin typeface="Courier New" panose="02070309020205020404" pitchFamily="49" charset="0"/>
                <a:cs typeface="Courier New" panose="02070309020205020404" pitchFamily="49" charset="0"/>
              </a:rPr>
              <a:t>	Selected 8 of 8 terms, and </a:t>
            </a:r>
            <a:r>
              <a:rPr lang="en-US" sz="1400" b="1" dirty="0">
                <a:solidFill>
                  <a:srgbClr val="C00000"/>
                </a:solidFill>
                <a:latin typeface="Courier New" panose="02070309020205020404" pitchFamily="49" charset="0"/>
                <a:cs typeface="Courier New" panose="02070309020205020404" pitchFamily="49" charset="0"/>
              </a:rPr>
              <a:t>1 of 1 predictors</a:t>
            </a:r>
          </a:p>
          <a:p>
            <a:pPr marL="0" indent="0">
              <a:buNone/>
            </a:pPr>
            <a:r>
              <a:rPr lang="en-US" sz="1400" dirty="0">
                <a:latin typeface="Courier New" panose="02070309020205020404" pitchFamily="49" charset="0"/>
                <a:cs typeface="Courier New" panose="02070309020205020404" pitchFamily="49" charset="0"/>
              </a:rPr>
              <a:t>	Termination condition: </a:t>
            </a:r>
            <a:r>
              <a:rPr lang="en-US" sz="1400" dirty="0" err="1">
                <a:latin typeface="Courier New" panose="02070309020205020404" pitchFamily="49" charset="0"/>
                <a:cs typeface="Courier New" panose="02070309020205020404" pitchFamily="49" charset="0"/>
              </a:rPr>
              <a:t>RSq</a:t>
            </a:r>
            <a:r>
              <a:rPr lang="en-US" sz="1400" dirty="0">
                <a:latin typeface="Courier New" panose="02070309020205020404" pitchFamily="49" charset="0"/>
                <a:cs typeface="Courier New" panose="02070309020205020404" pitchFamily="49" charset="0"/>
              </a:rPr>
              <a:t> changed by less than 0.001 at 8 terms</a:t>
            </a:r>
          </a:p>
          <a:p>
            <a:pPr marL="0" indent="0">
              <a:buNone/>
            </a:pPr>
            <a:r>
              <a:rPr lang="en-US" sz="1400" dirty="0">
                <a:latin typeface="Courier New" panose="02070309020205020404" pitchFamily="49" charset="0"/>
                <a:cs typeface="Courier New" panose="02070309020205020404" pitchFamily="49" charset="0"/>
              </a:rPr>
              <a:t>	Importance: x</a:t>
            </a:r>
          </a:p>
          <a:p>
            <a:pPr marL="0" indent="0">
              <a:buNone/>
            </a:pPr>
            <a:r>
              <a:rPr lang="en-US" sz="1400" dirty="0">
                <a:latin typeface="Courier New" panose="02070309020205020404" pitchFamily="49" charset="0"/>
                <a:cs typeface="Courier New" panose="02070309020205020404" pitchFamily="49" charset="0"/>
              </a:rPr>
              <a:t>	Number of terms at each degree of interaction: 1 7 (additive model)</a:t>
            </a:r>
          </a:p>
          <a:p>
            <a:pPr marL="0" indent="0">
              <a:buNone/>
            </a:pPr>
            <a:r>
              <a:rPr lang="en-US" sz="1400" dirty="0">
                <a:latin typeface="Courier New" panose="02070309020205020404" pitchFamily="49" charset="0"/>
                <a:cs typeface="Courier New" panose="02070309020205020404" pitchFamily="49" charset="0"/>
              </a:rPr>
              <a:t>	GCV 879.8306    RSS 413916.3    </a:t>
            </a:r>
            <a:r>
              <a:rPr lang="en-US" sz="1400" b="1" dirty="0" err="1">
                <a:solidFill>
                  <a:srgbClr val="C00000"/>
                </a:solidFill>
                <a:latin typeface="Courier New" panose="02070309020205020404" pitchFamily="49" charset="0"/>
                <a:cs typeface="Courier New" panose="02070309020205020404" pitchFamily="49" charset="0"/>
              </a:rPr>
              <a:t>GRSq</a:t>
            </a:r>
            <a:r>
              <a:rPr lang="en-US" sz="1400" b="1" dirty="0">
                <a:solidFill>
                  <a:srgbClr val="C00000"/>
                </a:solidFill>
                <a:latin typeface="Courier New" panose="02070309020205020404" pitchFamily="49" charset="0"/>
                <a:cs typeface="Courier New" panose="02070309020205020404" pitchFamily="49" charset="0"/>
              </a:rPr>
              <a:t> 0.911449</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RSq</a:t>
            </a:r>
            <a:r>
              <a:rPr lang="en-US" sz="1400" dirty="0">
                <a:latin typeface="Courier New" panose="02070309020205020404" pitchFamily="49" charset="0"/>
                <a:cs typeface="Courier New" panose="02070309020205020404" pitchFamily="49" charset="0"/>
              </a:rPr>
              <a:t> 0.9163481</a:t>
            </a:r>
            <a:endParaRPr lang="en-GB" sz="1500" dirty="0">
              <a:latin typeface="Courier New" panose="02070309020205020404" pitchFamily="49" charset="0"/>
              <a:cs typeface="Courier New" panose="02070309020205020404" pitchFamily="49"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MARS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76717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9227368" cy="5069160"/>
          </a:xfrm>
        </p:spPr>
        <p:txBody>
          <a:bodyPr>
            <a:normAutofit/>
          </a:bodyPr>
          <a:lstStyle/>
          <a:p>
            <a:r>
              <a:rPr lang="en-GB" sz="1800">
                <a:latin typeface="Calibri Light" panose="020F0302020204030204" pitchFamily="34" charset="0"/>
                <a:cs typeface="Calibri Light" panose="020F0302020204030204" pitchFamily="34" charset="0"/>
              </a:rPr>
              <a:t>MARS can be integrated with any standard GLM, such as logistic regression, which we use for the two-class data problem:</a:t>
            </a:r>
            <a:endParaRPr lang="en-GB" sz="1800" dirty="0">
              <a:latin typeface="Calibri Light" panose="020F0302020204030204" pitchFamily="34" charset="0"/>
              <a:cs typeface="Calibri Light" panose="020F0302020204030204" pitchFamily="34" charset="0"/>
            </a:endParaRPr>
          </a:p>
          <a:p>
            <a:pPr marL="0" indent="0">
              <a:buNone/>
            </a:pPr>
            <a:endParaRPr lang="en-GB" sz="1800" dirty="0">
              <a:latin typeface="Times New Roman" panose="02020603050405020304" pitchFamily="18" charset="0"/>
              <a:cs typeface="Times New Roman" panose="02020603050405020304" pitchFamily="18" charset="0"/>
            </a:endParaRPr>
          </a:p>
          <a:p>
            <a:pPr marL="0" indent="0">
              <a:buNone/>
            </a:pPr>
            <a:r>
              <a:rPr lang="en-GB" sz="1400" dirty="0">
                <a:latin typeface="Courier New" panose="02070309020205020404" pitchFamily="49" charset="0"/>
                <a:cs typeface="Courier New" panose="02070309020205020404" pitchFamily="49" charset="0"/>
              </a:rPr>
              <a:t>	library(earth)</a:t>
            </a:r>
          </a:p>
          <a:p>
            <a:pPr marL="0" indent="0">
              <a:buNone/>
            </a:pPr>
            <a:r>
              <a:rPr lang="en-GB" sz="1400" dirty="0">
                <a:latin typeface="Courier New" panose="02070309020205020404" pitchFamily="49" charset="0"/>
                <a:cs typeface="Courier New" panose="02070309020205020404" pitchFamily="49" charset="0"/>
              </a:rPr>
              <a:t>	mars </a:t>
            </a:r>
            <a:r>
              <a:rPr lang="en-GB" sz="1400">
                <a:latin typeface="Courier New" panose="02070309020205020404" pitchFamily="49" charset="0"/>
                <a:cs typeface="Courier New" panose="02070309020205020404" pitchFamily="49" charset="0"/>
              </a:rPr>
              <a:t>&lt;- 	earth</a:t>
            </a:r>
            <a:r>
              <a:rPr lang="en-GB" sz="1400" dirty="0">
                <a:latin typeface="Courier New" panose="02070309020205020404" pitchFamily="49" charset="0"/>
                <a:cs typeface="Courier New" panose="02070309020205020404" pitchFamily="49" charset="0"/>
              </a:rPr>
              <a:t>(Class~X1+X2,data=</a:t>
            </a:r>
            <a:r>
              <a:rPr lang="en-GB" sz="1400" dirty="0" err="1">
                <a:latin typeface="Courier New" panose="02070309020205020404" pitchFamily="49" charset="0"/>
                <a:cs typeface="Courier New" panose="02070309020205020404" pitchFamily="49" charset="0"/>
              </a:rPr>
              <a:t>train,</a:t>
            </a:r>
            <a:r>
              <a:rPr lang="en-GB" sz="1400" b="1" dirty="0" err="1">
                <a:solidFill>
                  <a:srgbClr val="FF0000"/>
                </a:solidFill>
                <a:latin typeface="Courier New" panose="02070309020205020404" pitchFamily="49" charset="0"/>
                <a:cs typeface="Courier New" panose="02070309020205020404" pitchFamily="49" charset="0"/>
              </a:rPr>
              <a:t>degree</a:t>
            </a:r>
            <a:r>
              <a:rPr lang="en-GB" sz="1400" b="1">
                <a:solidFill>
                  <a:srgbClr val="FF0000"/>
                </a:solidFill>
                <a:latin typeface="Courier New" panose="02070309020205020404" pitchFamily="49" charset="0"/>
                <a:cs typeface="Courier New" panose="02070309020205020404" pitchFamily="49" charset="0"/>
              </a:rPr>
              <a:t>=2</a:t>
            </a:r>
            <a:r>
              <a:rPr lang="en-GB" sz="1400">
                <a:latin typeface="Courier New" panose="02070309020205020404" pitchFamily="49" charset="0"/>
                <a:cs typeface="Courier New" panose="02070309020205020404" pitchFamily="49" charset="0"/>
              </a:rPr>
              <a:t>,</a:t>
            </a:r>
            <a:r>
              <a:rPr lang="en-GB" sz="1400" b="1">
                <a:solidFill>
                  <a:srgbClr val="0070C0"/>
                </a:solidFill>
                <a:latin typeface="Courier New" panose="02070309020205020404" pitchFamily="49" charset="0"/>
                <a:cs typeface="Courier New" panose="02070309020205020404" pitchFamily="49" charset="0"/>
              </a:rPr>
              <a:t>glm=list(family=binomial)</a:t>
            </a:r>
            <a:r>
              <a:rPr lang="en-GB" sz="140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marL="0" indent="0">
              <a:buNone/>
            </a:pP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mars.pred</a:t>
            </a:r>
            <a:r>
              <a:rPr lang="en-GB" sz="1400" dirty="0">
                <a:latin typeface="Courier New" panose="02070309020205020404" pitchFamily="49" charset="0"/>
                <a:cs typeface="Courier New" panose="02070309020205020404" pitchFamily="49" charset="0"/>
              </a:rPr>
              <a:t> &lt;- predict(</a:t>
            </a:r>
            <a:r>
              <a:rPr lang="en-GB" sz="1400" dirty="0" err="1">
                <a:latin typeface="Courier New" panose="02070309020205020404" pitchFamily="49" charset="0"/>
                <a:cs typeface="Courier New" panose="02070309020205020404" pitchFamily="49" charset="0"/>
              </a:rPr>
              <a:t>mars,newdata</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test,type</a:t>
            </a:r>
            <a:r>
              <a:rPr lang="en-GB" sz="1400" dirty="0">
                <a:latin typeface="Courier New" panose="02070309020205020404" pitchFamily="49" charset="0"/>
                <a:cs typeface="Courier New" panose="02070309020205020404" pitchFamily="49" charset="0"/>
              </a:rPr>
              <a:t>="class")</a:t>
            </a:r>
          </a:p>
          <a:p>
            <a:pPr marL="0" indent="0">
              <a:buNone/>
            </a:pPr>
            <a:r>
              <a:rPr lang="en-GB" sz="1400" dirty="0">
                <a:latin typeface="Courier New" panose="02070309020205020404" pitchFamily="49" charset="0"/>
                <a:cs typeface="Courier New" panose="02070309020205020404" pitchFamily="49" charset="0"/>
              </a:rPr>
              <a:t>	mean(</a:t>
            </a:r>
            <a:r>
              <a:rPr lang="en-GB" sz="1400" dirty="0" err="1">
                <a:latin typeface="Courier New" panose="02070309020205020404" pitchFamily="49" charset="0"/>
                <a:cs typeface="Courier New" panose="02070309020205020404" pitchFamily="49" charset="0"/>
              </a:rPr>
              <a:t>mars.pred</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test$Class</a:t>
            </a:r>
            <a:r>
              <a:rPr lang="en-GB" sz="1400" dirty="0">
                <a:latin typeface="Courier New" panose="02070309020205020404" pitchFamily="49" charset="0"/>
                <a:cs typeface="Courier New" panose="02070309020205020404" pitchFamily="49" charset="0"/>
              </a:rPr>
              <a:t>)</a:t>
            </a:r>
          </a:p>
          <a:p>
            <a:pPr marL="0" indent="0">
              <a:buNone/>
            </a:pPr>
            <a:r>
              <a:rPr lang="en-GB" sz="1400" dirty="0">
                <a:latin typeface="Courier New" panose="02070309020205020404" pitchFamily="49" charset="0"/>
                <a:cs typeface="Courier New" panose="02070309020205020404" pitchFamily="49" charset="0"/>
              </a:rPr>
              <a:t>	&gt; 0.16632</a:t>
            </a:r>
          </a:p>
          <a:p>
            <a:pPr marL="0" indent="0">
              <a:buNone/>
            </a:pPr>
            <a:endParaRPr lang="en-GB" sz="1400" dirty="0">
              <a:latin typeface="Courier New" panose="02070309020205020404" pitchFamily="49" charset="0"/>
              <a:cs typeface="Courier New" panose="02070309020205020404" pitchFamily="49" charset="0"/>
            </a:endParaRPr>
          </a:p>
          <a:p>
            <a:pPr marL="0" indent="0">
              <a:buNone/>
            </a:pPr>
            <a:r>
              <a:rPr lang="en-GB" sz="1400" dirty="0">
                <a:latin typeface="Courier New" panose="02070309020205020404" pitchFamily="49" charset="0"/>
                <a:cs typeface="Courier New" panose="02070309020205020404" pitchFamily="49" charset="0"/>
              </a:rPr>
              <a:t>	par(mar=c(5,5,1,1))</a:t>
            </a:r>
          </a:p>
          <a:p>
            <a:pPr marL="0" indent="0">
              <a:buNone/>
            </a:pPr>
            <a:r>
              <a:rPr lang="en-GB" sz="1400" dirty="0">
                <a:latin typeface="Courier New" panose="02070309020205020404" pitchFamily="49" charset="0"/>
                <a:cs typeface="Courier New" panose="02070309020205020404" pitchFamily="49" charset="0"/>
              </a:rPr>
              <a:t>	plot(test[,1:2],col=</a:t>
            </a:r>
            <a:r>
              <a:rPr lang="en-GB" sz="1400" dirty="0" err="1">
                <a:latin typeface="Courier New" panose="02070309020205020404" pitchFamily="49" charset="0"/>
                <a:cs typeface="Courier New" panose="02070309020205020404" pitchFamily="49" charset="0"/>
              </a:rPr>
              <a:t>as.character</a:t>
            </a:r>
            <a:r>
              <a:rPr lang="en-GB" sz="1400" dirty="0">
                <a:latin typeface="Courier New" panose="02070309020205020404" pitchFamily="49" charset="0"/>
                <a:cs typeface="Courier New" panose="02070309020205020404" pitchFamily="49" charset="0"/>
              </a:rPr>
              <a:t>(test[,3]),</a:t>
            </a:r>
            <a:r>
              <a:rPr lang="en-GB" sz="1400" dirty="0" err="1">
                <a:latin typeface="Courier New" panose="02070309020205020404" pitchFamily="49" charset="0"/>
                <a:cs typeface="Courier New" panose="02070309020205020404" pitchFamily="49" charset="0"/>
              </a:rPr>
              <a:t>pch</a:t>
            </a:r>
            <a:r>
              <a:rPr lang="en-GB" sz="1400" dirty="0">
                <a:latin typeface="Courier New" panose="02070309020205020404" pitchFamily="49" charset="0"/>
                <a:cs typeface="Courier New" panose="02070309020205020404" pitchFamily="49" charset="0"/>
              </a:rPr>
              <a:t>="~")</a:t>
            </a:r>
          </a:p>
          <a:p>
            <a:pPr marL="0" indent="0">
              <a:buNone/>
            </a:pPr>
            <a:r>
              <a:rPr lang="en-GB" sz="1400" dirty="0">
                <a:latin typeface="Courier New" panose="02070309020205020404" pitchFamily="49" charset="0"/>
                <a:cs typeface="Courier New" panose="02070309020205020404" pitchFamily="49" charset="0"/>
              </a:rPr>
              <a:t>	points(train[,1:2],col=</a:t>
            </a:r>
            <a:r>
              <a:rPr lang="en-GB" sz="1400" dirty="0" err="1">
                <a:latin typeface="Courier New" panose="02070309020205020404" pitchFamily="49" charset="0"/>
                <a:cs typeface="Courier New" panose="02070309020205020404" pitchFamily="49" charset="0"/>
              </a:rPr>
              <a:t>as.character</a:t>
            </a:r>
            <a:r>
              <a:rPr lang="en-GB" sz="1400" dirty="0">
                <a:latin typeface="Courier New" panose="02070309020205020404" pitchFamily="49" charset="0"/>
                <a:cs typeface="Courier New" panose="02070309020205020404" pitchFamily="49" charset="0"/>
              </a:rPr>
              <a:t>(train[,3]),</a:t>
            </a:r>
            <a:r>
              <a:rPr lang="en-GB" sz="1400" dirty="0" err="1">
                <a:latin typeface="Courier New" panose="02070309020205020404" pitchFamily="49" charset="0"/>
                <a:cs typeface="Courier New" panose="02070309020205020404" pitchFamily="49" charset="0"/>
              </a:rPr>
              <a:t>pch</a:t>
            </a:r>
            <a:r>
              <a:rPr lang="en-GB" sz="1400" dirty="0">
                <a:latin typeface="Courier New" panose="02070309020205020404" pitchFamily="49" charset="0"/>
                <a:cs typeface="Courier New" panose="02070309020205020404" pitchFamily="49" charset="0"/>
              </a:rPr>
              <a:t>=18,cex=1.2)</a:t>
            </a:r>
          </a:p>
          <a:p>
            <a:pPr marL="0" indent="0">
              <a:buNone/>
            </a:pPr>
            <a:r>
              <a:rPr lang="en-GB" sz="1400" dirty="0">
                <a:latin typeface="Courier New" panose="02070309020205020404" pitchFamily="49" charset="0"/>
                <a:cs typeface="Courier New" panose="02070309020205020404" pitchFamily="49" charset="0"/>
              </a:rPr>
              <a:t>	plot(test[,1:2],col=</a:t>
            </a:r>
            <a:r>
              <a:rPr lang="en-GB" sz="1400" dirty="0" err="1">
                <a:latin typeface="Courier New" panose="02070309020205020404" pitchFamily="49" charset="0"/>
                <a:cs typeface="Courier New" panose="02070309020205020404" pitchFamily="49" charset="0"/>
              </a:rPr>
              <a:t>as.character</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mars.pred</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pch</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cex</a:t>
            </a:r>
            <a:r>
              <a:rPr lang="en-GB" sz="1400" dirty="0">
                <a:latin typeface="Courier New" panose="02070309020205020404" pitchFamily="49" charset="0"/>
                <a:cs typeface="Courier New" panose="02070309020205020404" pitchFamily="49" charset="0"/>
              </a:rPr>
              <a:t>=1.2)</a:t>
            </a:r>
            <a:endParaRPr lang="en-GB" sz="1800" dirty="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a:p>
            <a:r>
              <a:rPr lang="en-GB" sz="1800" dirty="0">
                <a:latin typeface="Calibri Light" panose="020F0302020204030204" pitchFamily="34" charset="0"/>
                <a:cs typeface="Calibri Light" panose="020F0302020204030204" pitchFamily="34" charset="0"/>
              </a:rPr>
              <a:t>Where the </a:t>
            </a:r>
            <a:r>
              <a:rPr lang="en-GB" sz="1800" dirty="0">
                <a:latin typeface="Courier New" panose="02070309020205020404" pitchFamily="49" charset="0"/>
                <a:cs typeface="Courier New" panose="02070309020205020404" pitchFamily="49" charset="0"/>
              </a:rPr>
              <a:t>degree</a:t>
            </a:r>
            <a:r>
              <a:rPr lang="en-GB" sz="1800" dirty="0">
                <a:latin typeface="Times New Roman" panose="02020603050405020304" pitchFamily="18" charset="0"/>
                <a:cs typeface="Times New Roman" panose="02020603050405020304" pitchFamily="18" charset="0"/>
              </a:rPr>
              <a:t> </a:t>
            </a:r>
            <a:r>
              <a:rPr lang="en-GB" sz="1800" dirty="0">
                <a:latin typeface="Calibri Light" panose="020F0302020204030204" pitchFamily="34" charset="0"/>
                <a:cs typeface="Calibri Light" panose="020F0302020204030204" pitchFamily="34" charset="0"/>
              </a:rPr>
              <a:t>argument controls the order of interactions allowed. </a:t>
            </a:r>
            <a:r>
              <a:rPr lang="en-GB" sz="1800">
                <a:latin typeface="Calibri Light" panose="020F0302020204030204" pitchFamily="34" charset="0"/>
                <a:cs typeface="Calibri Light" panose="020F0302020204030204" pitchFamily="34" charset="0"/>
              </a:rPr>
              <a:t>Since </a:t>
            </a:r>
            <a:br>
              <a:rPr lang="en-GB" sz="1800">
                <a:latin typeface="Calibri Light" panose="020F0302020204030204" pitchFamily="34" charset="0"/>
                <a:cs typeface="Calibri Light" panose="020F0302020204030204" pitchFamily="34" charset="0"/>
              </a:rPr>
            </a:br>
            <a:r>
              <a:rPr lang="en-GB" sz="1800">
                <a:latin typeface="Calibri Light" panose="020F0302020204030204" pitchFamily="34" charset="0"/>
                <a:cs typeface="Calibri Light" panose="020F0302020204030204" pitchFamily="34" charset="0"/>
              </a:rPr>
              <a:t>the </a:t>
            </a:r>
            <a:r>
              <a:rPr lang="en-GB" sz="1800" dirty="0">
                <a:latin typeface="Calibri Light" panose="020F0302020204030204" pitchFamily="34" charset="0"/>
                <a:cs typeface="Calibri Light" panose="020F0302020204030204" pitchFamily="34" charset="0"/>
              </a:rPr>
              <a:t>two-class data problem has only two predictors, values larger than 2 </a:t>
            </a:r>
            <a:r>
              <a:rPr lang="en-GB" sz="1800">
                <a:latin typeface="Calibri Light" panose="020F0302020204030204" pitchFamily="34" charset="0"/>
                <a:cs typeface="Calibri Light" panose="020F0302020204030204" pitchFamily="34" charset="0"/>
              </a:rPr>
              <a:t>are </a:t>
            </a:r>
            <a:br>
              <a:rPr lang="en-GB" sz="1800">
                <a:latin typeface="Calibri Light" panose="020F0302020204030204" pitchFamily="34" charset="0"/>
                <a:cs typeface="Calibri Light" panose="020F0302020204030204" pitchFamily="34" charset="0"/>
              </a:rPr>
            </a:br>
            <a:r>
              <a:rPr lang="en-GB" sz="1800">
                <a:latin typeface="Calibri Light" panose="020F0302020204030204" pitchFamily="34" charset="0"/>
                <a:cs typeface="Calibri Light" panose="020F0302020204030204" pitchFamily="34" charset="0"/>
              </a:rPr>
              <a:t>not </a:t>
            </a:r>
            <a:r>
              <a:rPr lang="en-GB" sz="1800" dirty="0">
                <a:latin typeface="Calibri Light" panose="020F0302020204030204" pitchFamily="34" charset="0"/>
                <a:cs typeface="Calibri Light" panose="020F0302020204030204" pitchFamily="34" charset="0"/>
              </a:rPr>
              <a:t>possible here.</a:t>
            </a: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MARS and two-class problem</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24297269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8" name="TextBox 7">
            <a:extLst>
              <a:ext uri="{FF2B5EF4-FFF2-40B4-BE49-F238E27FC236}">
                <a16:creationId xmlns:a16="http://schemas.microsoft.com/office/drawing/2014/main" id="{1990B38B-980E-4F43-B8B3-A0B7548F41B6}"/>
              </a:ext>
            </a:extLst>
          </p:cNvPr>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MARS and two-class problem</a:t>
            </a:r>
            <a:endParaRPr lang="en-GB" sz="3200">
              <a:solidFill>
                <a:schemeClr val="tx2">
                  <a:lumMod val="75000"/>
                </a:schemeClr>
              </a:solidFill>
              <a:latin typeface="Tw Cen MT" panose="020B0602020104020603" pitchFamily="34" charset="0"/>
            </a:endParaRPr>
          </a:p>
        </p:txBody>
      </p:sp>
      <p:sp>
        <p:nvSpPr>
          <p:cNvPr id="12" name="TextBox 11">
            <a:extLst>
              <a:ext uri="{FF2B5EF4-FFF2-40B4-BE49-F238E27FC236}">
                <a16:creationId xmlns:a16="http://schemas.microsoft.com/office/drawing/2014/main" id="{58B015FF-66C1-4536-A30B-FBA376966A64}"/>
              </a:ext>
            </a:extLst>
          </p:cNvPr>
          <p:cNvSpPr txBox="1"/>
          <p:nvPr/>
        </p:nvSpPr>
        <p:spPr>
          <a:xfrm>
            <a:off x="3359696" y="1412776"/>
            <a:ext cx="1361078"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True boundary</a:t>
            </a:r>
          </a:p>
        </p:txBody>
      </p:sp>
      <p:sp>
        <p:nvSpPr>
          <p:cNvPr id="13" name="TextBox 12">
            <a:extLst>
              <a:ext uri="{FF2B5EF4-FFF2-40B4-BE49-F238E27FC236}">
                <a16:creationId xmlns:a16="http://schemas.microsoft.com/office/drawing/2014/main" id="{8A481F31-2C8F-4A1F-B175-DE68199D6D6D}"/>
              </a:ext>
            </a:extLst>
          </p:cNvPr>
          <p:cNvSpPr txBox="1"/>
          <p:nvPr/>
        </p:nvSpPr>
        <p:spPr>
          <a:xfrm>
            <a:off x="7311706" y="1412776"/>
            <a:ext cx="1484317"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MARS boundary</a:t>
            </a:r>
          </a:p>
        </p:txBody>
      </p:sp>
      <p:pic>
        <p:nvPicPr>
          <p:cNvPr id="14" name="Picture 13">
            <a:extLst>
              <a:ext uri="{FF2B5EF4-FFF2-40B4-BE49-F238E27FC236}">
                <a16:creationId xmlns:a16="http://schemas.microsoft.com/office/drawing/2014/main" id="{B155CF20-5BEF-4FB9-A4F6-3F9589A9F7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31505" y="1751330"/>
            <a:ext cx="8178312" cy="5010333"/>
          </a:xfrm>
          <a:prstGeom prst="rect">
            <a:avLst/>
          </a:prstGeom>
        </p:spPr>
      </p:pic>
      <p:sp>
        <p:nvSpPr>
          <p:cNvPr id="15" name="Oval 14">
            <a:extLst>
              <a:ext uri="{FF2B5EF4-FFF2-40B4-BE49-F238E27FC236}">
                <a16:creationId xmlns:a16="http://schemas.microsoft.com/office/drawing/2014/main" id="{00333B4C-A9CA-477A-85B3-868105E0D66B}"/>
              </a:ext>
            </a:extLst>
          </p:cNvPr>
          <p:cNvSpPr/>
          <p:nvPr/>
        </p:nvSpPr>
        <p:spPr>
          <a:xfrm>
            <a:off x="7464152" y="3587388"/>
            <a:ext cx="180000" cy="18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Oval 15">
            <a:extLst>
              <a:ext uri="{FF2B5EF4-FFF2-40B4-BE49-F238E27FC236}">
                <a16:creationId xmlns:a16="http://schemas.microsoft.com/office/drawing/2014/main" id="{4466C861-D43F-42E2-9295-67F9BC880E93}"/>
              </a:ext>
            </a:extLst>
          </p:cNvPr>
          <p:cNvSpPr/>
          <p:nvPr/>
        </p:nvSpPr>
        <p:spPr>
          <a:xfrm>
            <a:off x="7963864" y="3767388"/>
            <a:ext cx="180000" cy="18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Oval 16">
            <a:extLst>
              <a:ext uri="{FF2B5EF4-FFF2-40B4-BE49-F238E27FC236}">
                <a16:creationId xmlns:a16="http://schemas.microsoft.com/office/drawing/2014/main" id="{5C0077F2-18D0-43C8-9ACE-3C9329FBEF3A}"/>
              </a:ext>
            </a:extLst>
          </p:cNvPr>
          <p:cNvSpPr/>
          <p:nvPr/>
        </p:nvSpPr>
        <p:spPr>
          <a:xfrm>
            <a:off x="8184232" y="4293096"/>
            <a:ext cx="180000" cy="18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Oval 17">
            <a:extLst>
              <a:ext uri="{FF2B5EF4-FFF2-40B4-BE49-F238E27FC236}">
                <a16:creationId xmlns:a16="http://schemas.microsoft.com/office/drawing/2014/main" id="{D217E709-B04F-4AE7-AE7C-8EB893A8A93C}"/>
              </a:ext>
            </a:extLst>
          </p:cNvPr>
          <p:cNvSpPr/>
          <p:nvPr/>
        </p:nvSpPr>
        <p:spPr>
          <a:xfrm>
            <a:off x="8472264" y="3343216"/>
            <a:ext cx="180000" cy="18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Oval 18">
            <a:extLst>
              <a:ext uri="{FF2B5EF4-FFF2-40B4-BE49-F238E27FC236}">
                <a16:creationId xmlns:a16="http://schemas.microsoft.com/office/drawing/2014/main" id="{18C02EB8-45A8-4AE2-B27E-579675F38B18}"/>
              </a:ext>
            </a:extLst>
          </p:cNvPr>
          <p:cNvSpPr/>
          <p:nvPr/>
        </p:nvSpPr>
        <p:spPr>
          <a:xfrm>
            <a:off x="9124122" y="3243684"/>
            <a:ext cx="180000" cy="18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9577727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9659416" cy="5069160"/>
          </a:xfrm>
        </p:spPr>
        <p:txBody>
          <a:bodyPr>
            <a:normAutofit/>
          </a:bodyPr>
          <a:lstStyle/>
          <a:p>
            <a:r>
              <a:rPr lang="en-GB" sz="1800">
                <a:latin typeface="Calibri Light" panose="020F0302020204030204" pitchFamily="34" charset="0"/>
                <a:cs typeface="Calibri Light" panose="020F0302020204030204" pitchFamily="34" charset="0"/>
              </a:rPr>
              <a:t>As before, the values </a:t>
            </a:r>
            <a:r>
              <a:rPr lang="en-GB" sz="1800" dirty="0">
                <a:latin typeface="Calibri Light" panose="020F0302020204030204" pitchFamily="34" charset="0"/>
                <a:cs typeface="Calibri Light" panose="020F0302020204030204" pitchFamily="34" charset="0"/>
              </a:rPr>
              <a:t>of the </a:t>
            </a:r>
            <a:r>
              <a:rPr lang="en-GB" sz="1800" dirty="0">
                <a:solidFill>
                  <a:srgbClr val="0070C0"/>
                </a:solidFill>
                <a:latin typeface="Calibri Light" panose="020F0302020204030204" pitchFamily="34" charset="0"/>
                <a:cs typeface="Calibri Light" panose="020F0302020204030204" pitchFamily="34" charset="0"/>
              </a:rPr>
              <a:t>knot points</a:t>
            </a:r>
            <a:r>
              <a:rPr lang="en-GB" sz="1800">
                <a:latin typeface="Calibri Light" panose="020F0302020204030204" pitchFamily="34" charset="0"/>
                <a:cs typeface="Calibri Light" panose="020F0302020204030204" pitchFamily="34" charset="0"/>
              </a:rPr>
              <a:t>, can be extracted with the summary </a:t>
            </a:r>
            <a:br>
              <a:rPr lang="en-GB" sz="1800">
                <a:latin typeface="Calibri Light" panose="020F0302020204030204" pitchFamily="34" charset="0"/>
                <a:cs typeface="Calibri Light" panose="020F0302020204030204" pitchFamily="34" charset="0"/>
              </a:rPr>
            </a:br>
            <a:r>
              <a:rPr lang="en-GB" sz="1800">
                <a:latin typeface="Calibri Light" panose="020F0302020204030204" pitchFamily="34" charset="0"/>
                <a:cs typeface="Calibri Light" panose="020F0302020204030204" pitchFamily="34" charset="0"/>
              </a:rPr>
              <a:t>function. Let’s discuss this output for a moment…</a:t>
            </a:r>
            <a:endParaRPr lang="en-GB" sz="1800" dirty="0">
              <a:latin typeface="Calibri Light" panose="020F0302020204030204" pitchFamily="34" charset="0"/>
              <a:cs typeface="Calibri Light" panose="020F0302020204030204" pitchFamily="34" charset="0"/>
            </a:endParaRPr>
          </a:p>
          <a:p>
            <a:endParaRPr lang="en-GB" sz="1800" dirty="0">
              <a:latin typeface="Times New Roman" panose="02020603050405020304" pitchFamily="18" charset="0"/>
              <a:cs typeface="Times New Roman" panose="02020603050405020304" pitchFamily="18" charset="0"/>
            </a:endParaRPr>
          </a:p>
          <a:p>
            <a:pPr marL="0" indent="0">
              <a:buNone/>
            </a:pPr>
            <a:r>
              <a:rPr lang="en-GB" sz="1200" dirty="0">
                <a:latin typeface="Courier New" panose="02070309020205020404" pitchFamily="49" charset="0"/>
                <a:cs typeface="Courier New" panose="02070309020205020404" pitchFamily="49" charset="0"/>
              </a:rPr>
              <a:t>	summary(mars)</a:t>
            </a:r>
          </a:p>
          <a:p>
            <a:pPr marL="0" indent="0">
              <a:buNone/>
            </a:pPr>
            <a:endParaRPr lang="en-GB" sz="1200" dirty="0">
              <a:latin typeface="Courier New" panose="02070309020205020404" pitchFamily="49" charset="0"/>
              <a:cs typeface="Courier New" panose="02070309020205020404" pitchFamily="49" charset="0"/>
            </a:endParaRPr>
          </a:p>
          <a:p>
            <a:pPr marL="0" indent="0">
              <a:buNone/>
            </a:pPr>
            <a:r>
              <a:rPr lang="en-US" sz="1200" dirty="0">
                <a:latin typeface="Courier New" panose="02070309020205020404" pitchFamily="49" charset="0"/>
                <a:cs typeface="Courier New" panose="02070309020205020404" pitchFamily="49" charset="0"/>
              </a:rPr>
              <a:t>	&gt; Call: earth(formula=Class~X1+X2, data=train, degree</a:t>
            </a:r>
            <a:r>
              <a:rPr lang="en-US" sz="1200">
                <a:latin typeface="Courier New" panose="02070309020205020404" pitchFamily="49" charset="0"/>
                <a:cs typeface="Courier New" panose="02070309020205020404" pitchFamily="49" charset="0"/>
              </a:rPr>
              <a:t>=2, glm=list(family=binomial))</a:t>
            </a:r>
            <a:endParaRPr lang="en-US" sz="1200" dirty="0">
              <a:latin typeface="Courier New" panose="02070309020205020404" pitchFamily="49" charset="0"/>
              <a:cs typeface="Courier New" panose="02070309020205020404" pitchFamily="49" charset="0"/>
            </a:endParaRPr>
          </a:p>
          <a:p>
            <a:pPr marL="0" indent="0">
              <a:buNone/>
            </a:pPr>
            <a:r>
              <a:rPr lang="en-US" sz="1200" dirty="0">
                <a:latin typeface="Courier New" panose="02070309020205020404" pitchFamily="49" charset="0"/>
                <a:cs typeface="Courier New" panose="02070309020205020404" pitchFamily="49" charset="0"/>
              </a:rPr>
              <a:t>	&gt;                               coefficients</a:t>
            </a:r>
          </a:p>
          <a:p>
            <a:pPr marL="0" indent="0">
              <a:buNone/>
            </a:pPr>
            <a:r>
              <a:rPr lang="en-US" sz="1200" dirty="0">
                <a:latin typeface="Courier New" panose="02070309020205020404" pitchFamily="49" charset="0"/>
                <a:cs typeface="Courier New" panose="02070309020205020404" pitchFamily="49" charset="0"/>
              </a:rPr>
              <a:t>	&gt; (Intercept)                      0.2178332</a:t>
            </a:r>
          </a:p>
          <a:p>
            <a:pPr marL="0" indent="0">
              <a:buNone/>
            </a:pPr>
            <a:r>
              <a:rPr lang="en-US" sz="1200" dirty="0">
                <a:latin typeface="Courier New" panose="02070309020205020404" pitchFamily="49" charset="0"/>
                <a:cs typeface="Courier New" panose="02070309020205020404" pitchFamily="49" charset="0"/>
              </a:rPr>
              <a:t>	&gt; h(X1-</a:t>
            </a:r>
            <a:r>
              <a:rPr lang="en-US" sz="1200" b="1" dirty="0">
                <a:solidFill>
                  <a:srgbClr val="0070C0"/>
                </a:solidFill>
                <a:latin typeface="Courier New" panose="02070309020205020404" pitchFamily="49" charset="0"/>
                <a:cs typeface="Courier New" panose="02070309020205020404" pitchFamily="49" charset="0"/>
              </a:rPr>
              <a:t>0.8407</a:t>
            </a:r>
            <a:r>
              <a:rPr lang="en-US" sz="1200" dirty="0">
                <a:latin typeface="Courier New" panose="02070309020205020404" pitchFamily="49" charset="0"/>
                <a:cs typeface="Courier New" panose="02070309020205020404" pitchFamily="49" charset="0"/>
              </a:rPr>
              <a:t>)                    -0.4151216</a:t>
            </a:r>
          </a:p>
          <a:p>
            <a:pPr marL="0" indent="0">
              <a:buNone/>
            </a:pPr>
            <a:r>
              <a:rPr lang="en-US" sz="1200" dirty="0">
                <a:latin typeface="Courier New" panose="02070309020205020404" pitchFamily="49" charset="0"/>
                <a:cs typeface="Courier New" panose="02070309020205020404" pitchFamily="49" charset="0"/>
              </a:rPr>
              <a:t>	&gt; h(X1-</a:t>
            </a:r>
            <a:r>
              <a:rPr lang="en-US" sz="1200" b="1" dirty="0">
                <a:solidFill>
                  <a:srgbClr val="0070C0"/>
                </a:solidFill>
                <a:latin typeface="Courier New" panose="02070309020205020404" pitchFamily="49" charset="0"/>
                <a:cs typeface="Courier New" panose="02070309020205020404" pitchFamily="49" charset="0"/>
              </a:rPr>
              <a:t>1.3487</a:t>
            </a:r>
            <a:r>
              <a:rPr lang="en-US" sz="1200" dirty="0">
                <a:latin typeface="Courier New" panose="02070309020205020404" pitchFamily="49" charset="0"/>
                <a:cs typeface="Courier New" panose="02070309020205020404" pitchFamily="49" charset="0"/>
              </a:rPr>
              <a:t>)                     1.1173662</a:t>
            </a:r>
          </a:p>
          <a:p>
            <a:pPr marL="0" indent="0">
              <a:buNone/>
            </a:pPr>
            <a:r>
              <a:rPr lang="en-US" sz="1200" dirty="0">
                <a:latin typeface="Courier New" panose="02070309020205020404" pitchFamily="49" charset="0"/>
                <a:cs typeface="Courier New" panose="02070309020205020404" pitchFamily="49" charset="0"/>
              </a:rPr>
              <a:t>	&gt; h(X1-</a:t>
            </a:r>
            <a:r>
              <a:rPr lang="en-US" sz="1200" b="1" dirty="0">
                <a:solidFill>
                  <a:srgbClr val="0070C0"/>
                </a:solidFill>
                <a:latin typeface="Courier New" panose="02070309020205020404" pitchFamily="49" charset="0"/>
                <a:cs typeface="Courier New" panose="02070309020205020404" pitchFamily="49" charset="0"/>
              </a:rPr>
              <a:t>2.491</a:t>
            </a:r>
            <a:r>
              <a:rPr lang="en-US" sz="1200" dirty="0">
                <a:latin typeface="Courier New" panose="02070309020205020404" pitchFamily="49" charset="0"/>
                <a:cs typeface="Courier New" panose="02070309020205020404" pitchFamily="49" charset="0"/>
              </a:rPr>
              <a:t>)                     -1.0377640</a:t>
            </a:r>
          </a:p>
          <a:p>
            <a:pPr marL="0" indent="0">
              <a:buNone/>
            </a:pPr>
            <a:r>
              <a:rPr lang="en-US" sz="1200" dirty="0">
                <a:latin typeface="Courier New" panose="02070309020205020404" pitchFamily="49" charset="0"/>
                <a:cs typeface="Courier New" panose="02070309020205020404" pitchFamily="49" charset="0"/>
              </a:rPr>
              <a:t>	&gt; h(</a:t>
            </a:r>
            <a:r>
              <a:rPr lang="en-US" sz="1200" b="1" dirty="0">
                <a:solidFill>
                  <a:srgbClr val="0070C0"/>
                </a:solidFill>
                <a:latin typeface="Courier New" panose="02070309020205020404" pitchFamily="49" charset="0"/>
                <a:cs typeface="Courier New" panose="02070309020205020404" pitchFamily="49" charset="0"/>
              </a:rPr>
              <a:t>1.2614</a:t>
            </a:r>
            <a:r>
              <a:rPr lang="en-US" sz="1200" dirty="0">
                <a:latin typeface="Courier New" panose="02070309020205020404" pitchFamily="49" charset="0"/>
                <a:cs typeface="Courier New" panose="02070309020205020404" pitchFamily="49" charset="0"/>
              </a:rPr>
              <a:t>-X2)                     0.6774592</a:t>
            </a:r>
          </a:p>
          <a:p>
            <a:pPr marL="0" indent="0">
              <a:buNone/>
            </a:pPr>
            <a:r>
              <a:rPr lang="en-US" sz="1200" dirty="0">
                <a:latin typeface="Courier New" panose="02070309020205020404" pitchFamily="49" charset="0"/>
                <a:cs typeface="Courier New" panose="02070309020205020404" pitchFamily="49" charset="0"/>
              </a:rPr>
              <a:t>	&gt; h(X1- </a:t>
            </a:r>
            <a:r>
              <a:rPr lang="en-US" sz="1200" b="1" dirty="0">
                <a:solidFill>
                  <a:srgbClr val="0070C0"/>
                </a:solidFill>
                <a:latin typeface="Courier New" panose="02070309020205020404" pitchFamily="49" charset="0"/>
                <a:cs typeface="Courier New" panose="02070309020205020404" pitchFamily="49" charset="0"/>
              </a:rPr>
              <a:t>-0.8043</a:t>
            </a:r>
            <a:r>
              <a:rPr lang="en-US" sz="1200" dirty="0">
                <a:latin typeface="Courier New" panose="02070309020205020404" pitchFamily="49" charset="0"/>
                <a:cs typeface="Courier New" panose="02070309020205020404" pitchFamily="49" charset="0"/>
              </a:rPr>
              <a:t>) * h(</a:t>
            </a:r>
            <a:r>
              <a:rPr lang="en-US" sz="1200" b="1" dirty="0">
                <a:solidFill>
                  <a:srgbClr val="0070C0"/>
                </a:solidFill>
                <a:latin typeface="Courier New" panose="02070309020205020404" pitchFamily="49" charset="0"/>
                <a:cs typeface="Courier New" panose="02070309020205020404" pitchFamily="49" charset="0"/>
              </a:rPr>
              <a:t>1.2737</a:t>
            </a:r>
            <a:r>
              <a:rPr lang="en-US" sz="1200" dirty="0">
                <a:latin typeface="Courier New" panose="02070309020205020404" pitchFamily="49" charset="0"/>
                <a:cs typeface="Courier New" panose="02070309020205020404" pitchFamily="49" charset="0"/>
              </a:rPr>
              <a:t>-X2)   -0.1637058</a:t>
            </a:r>
          </a:p>
          <a:p>
            <a:pPr marL="0" indent="0">
              <a:buNone/>
            </a:pPr>
            <a:endParaRPr lang="en-US" sz="1200" dirty="0">
              <a:latin typeface="Courier New" panose="02070309020205020404" pitchFamily="49" charset="0"/>
              <a:cs typeface="Courier New" panose="02070309020205020404" pitchFamily="49" charset="0"/>
            </a:endParaRPr>
          </a:p>
          <a:p>
            <a:pPr marL="0" indent="0">
              <a:buNone/>
            </a:pPr>
            <a:r>
              <a:rPr lang="en-US" sz="1200" dirty="0">
                <a:latin typeface="Courier New" panose="02070309020205020404" pitchFamily="49" charset="0"/>
                <a:cs typeface="Courier New" panose="02070309020205020404" pitchFamily="49" charset="0"/>
              </a:rPr>
              <a:t>	&gt; Selected 6 of 17 terms, and </a:t>
            </a:r>
            <a:r>
              <a:rPr lang="en-US" sz="1200" b="1" dirty="0">
                <a:solidFill>
                  <a:srgbClr val="FF0000"/>
                </a:solidFill>
                <a:latin typeface="Courier New" panose="02070309020205020404" pitchFamily="49" charset="0"/>
                <a:cs typeface="Courier New" panose="02070309020205020404" pitchFamily="49" charset="0"/>
              </a:rPr>
              <a:t>2 of 2 predictors</a:t>
            </a:r>
          </a:p>
          <a:p>
            <a:pPr marL="0" indent="0">
              <a:buNone/>
            </a:pPr>
            <a:r>
              <a:rPr lang="en-US" sz="1200" dirty="0">
                <a:latin typeface="Courier New" panose="02070309020205020404" pitchFamily="49" charset="0"/>
                <a:cs typeface="Courier New" panose="02070309020205020404" pitchFamily="49" charset="0"/>
              </a:rPr>
              <a:t>	&gt; Termination condition: Reached </a:t>
            </a:r>
            <a:r>
              <a:rPr lang="en-US" sz="1200" dirty="0" err="1">
                <a:latin typeface="Courier New" panose="02070309020205020404" pitchFamily="49" charset="0"/>
                <a:cs typeface="Courier New" panose="02070309020205020404" pitchFamily="49" charset="0"/>
              </a:rPr>
              <a:t>nk</a:t>
            </a:r>
            <a:r>
              <a:rPr lang="en-US" sz="1200" dirty="0">
                <a:latin typeface="Courier New" panose="02070309020205020404" pitchFamily="49" charset="0"/>
                <a:cs typeface="Courier New" panose="02070309020205020404" pitchFamily="49" charset="0"/>
              </a:rPr>
              <a:t> 21</a:t>
            </a:r>
          </a:p>
          <a:p>
            <a:pPr marL="0" indent="0">
              <a:buNone/>
            </a:pPr>
            <a:r>
              <a:rPr lang="en-US" sz="1200" dirty="0">
                <a:latin typeface="Courier New" panose="02070309020205020404" pitchFamily="49" charset="0"/>
                <a:cs typeface="Courier New" panose="02070309020205020404" pitchFamily="49" charset="0"/>
              </a:rPr>
              <a:t>	&gt; </a:t>
            </a:r>
            <a:r>
              <a:rPr lang="en-US" sz="1200" b="1" u="sng" dirty="0">
                <a:solidFill>
                  <a:srgbClr val="FF0000"/>
                </a:solidFill>
                <a:latin typeface="Courier New" panose="02070309020205020404" pitchFamily="49" charset="0"/>
                <a:cs typeface="Courier New" panose="02070309020205020404" pitchFamily="49" charset="0"/>
              </a:rPr>
              <a:t>Importance: X2, X1</a:t>
            </a:r>
          </a:p>
          <a:p>
            <a:pPr marL="0" indent="0">
              <a:buNone/>
            </a:pPr>
            <a:r>
              <a:rPr lang="en-US" sz="1200" dirty="0">
                <a:latin typeface="Courier New" panose="02070309020205020404" pitchFamily="49" charset="0"/>
                <a:cs typeface="Courier New" panose="02070309020205020404" pitchFamily="49" charset="0"/>
              </a:rPr>
              <a:t>	&gt; Number of terms at each degree of interaction: 1 4 </a:t>
            </a:r>
            <a:r>
              <a:rPr lang="en-US" sz="1200" b="1" u="sng" dirty="0">
                <a:solidFill>
                  <a:srgbClr val="FF0000"/>
                </a:solidFill>
                <a:latin typeface="Courier New" panose="02070309020205020404" pitchFamily="49" charset="0"/>
                <a:cs typeface="Courier New" panose="02070309020205020404" pitchFamily="49" charset="0"/>
              </a:rPr>
              <a:t>1</a:t>
            </a:r>
          </a:p>
          <a:p>
            <a:pPr marL="0" indent="0">
              <a:buNone/>
            </a:pPr>
            <a:r>
              <a:rPr lang="en-US" sz="1200" dirty="0">
                <a:latin typeface="Courier New" panose="02070309020205020404" pitchFamily="49" charset="0"/>
                <a:cs typeface="Courier New" panose="02070309020205020404" pitchFamily="49" charset="0"/>
              </a:rPr>
              <a:t>	&gt; GCV 0.1749362    RSS 30.42338    </a:t>
            </a:r>
            <a:r>
              <a:rPr lang="en-US" sz="1200" b="1" u="sng" dirty="0" err="1">
                <a:solidFill>
                  <a:srgbClr val="FF0000"/>
                </a:solidFill>
                <a:latin typeface="Courier New" panose="02070309020205020404" pitchFamily="49" charset="0"/>
                <a:cs typeface="Courier New" panose="02070309020205020404" pitchFamily="49" charset="0"/>
              </a:rPr>
              <a:t>GRSq</a:t>
            </a:r>
            <a:r>
              <a:rPr lang="en-US" sz="1200" b="1" u="sng" dirty="0">
                <a:solidFill>
                  <a:srgbClr val="FF0000"/>
                </a:solidFill>
                <a:latin typeface="Courier New" panose="02070309020205020404" pitchFamily="49" charset="0"/>
                <a:cs typeface="Courier New" panose="02070309020205020404" pitchFamily="49" charset="0"/>
              </a:rPr>
              <a:t> 0.3072351</a:t>
            </a: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RSq</a:t>
            </a:r>
            <a:r>
              <a:rPr lang="en-US" sz="1200" dirty="0">
                <a:latin typeface="Courier New" panose="02070309020205020404" pitchFamily="49" charset="0"/>
                <a:cs typeface="Courier New" panose="02070309020205020404" pitchFamily="49" charset="0"/>
              </a:rPr>
              <a:t> 0.3915325</a:t>
            </a:r>
            <a:endParaRPr lang="en-GB" sz="1200" dirty="0">
              <a:latin typeface="Courier New" panose="02070309020205020404" pitchFamily="49" charset="0"/>
              <a:cs typeface="Courier New" panose="02070309020205020404" pitchFamily="49"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MARS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19032956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endParaRPr lang="fr-CH" sz="1800" dirty="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The two-class </a:t>
            </a:r>
            <a:r>
              <a:rPr lang="fr-CH" sz="1800" dirty="0" err="1">
                <a:latin typeface="Calibri Light" panose="020F0302020204030204" pitchFamily="34" charset="0"/>
                <a:cs typeface="Calibri Light" panose="020F0302020204030204" pitchFamily="34" charset="0"/>
              </a:rPr>
              <a:t>problem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cannot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fully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demonstrate</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the stepwise selection power of MARS. Let's </a:t>
            </a:r>
            <a:r>
              <a:rPr lang="fr-CH" sz="1800" dirty="0">
                <a:latin typeface="Calibri Light" panose="020F0302020204030204" pitchFamily="34" charset="0"/>
                <a:cs typeface="Calibri Light" panose="020F0302020204030204" pitchFamily="34" charset="0"/>
              </a:rPr>
              <a:t>look at the </a:t>
            </a:r>
            <a:r>
              <a:rPr lang="fr-CH" sz="1800" dirty="0" err="1">
                <a:latin typeface="Courier New" panose="02070309020205020404" pitchFamily="49" charset="0"/>
                <a:cs typeface="Courier New" panose="02070309020205020404" pitchFamily="49" charset="0"/>
              </a:rPr>
              <a:t>etitanic</a:t>
            </a:r>
            <a:r>
              <a:rPr lang="fr-CH" sz="1800" dirty="0">
                <a:latin typeface="Times New Roman" panose="02020603050405020304" pitchFamily="18" charset="0"/>
                <a:cs typeface="Times New Roman" panose="02020603050405020304" pitchFamily="18" charset="0"/>
              </a:rPr>
              <a:t> </a:t>
            </a:r>
            <a:r>
              <a:rPr lang="fr-CH" sz="1800" dirty="0">
                <a:latin typeface="Calibri Light" panose="020F0302020204030204" pitchFamily="34" charset="0"/>
                <a:cs typeface="Calibri Light" panose="020F0302020204030204" pitchFamily="34" charset="0"/>
              </a:rPr>
              <a:t>data set </a:t>
            </a:r>
            <a:r>
              <a:rPr lang="fr-CH" sz="1800" dirty="0" err="1">
                <a:latin typeface="Calibri Light" panose="020F0302020204030204" pitchFamily="34" charset="0"/>
                <a:cs typeface="Calibri Light" panose="020F0302020204030204" pitchFamily="34" charset="0"/>
              </a:rPr>
              <a:t>that's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included</a:t>
            </a:r>
            <a:r>
              <a:rPr lang="fr-CH" sz="1800" dirty="0">
                <a:latin typeface="Calibri Light" panose="020F0302020204030204" pitchFamily="34" charset="0"/>
                <a:cs typeface="Calibri Light" panose="020F0302020204030204" pitchFamily="34" charset="0"/>
              </a:rPr>
              <a:t> in the </a:t>
            </a:r>
            <a:r>
              <a:rPr lang="fr-CH" sz="1800" dirty="0" err="1">
                <a:latin typeface="Courier New" panose="02070309020205020404" pitchFamily="49" charset="0"/>
                <a:cs typeface="Courier New" panose="02070309020205020404" pitchFamily="49" charset="0"/>
              </a:rPr>
              <a:t>earth</a:t>
            </a:r>
            <a:r>
              <a:rPr lang="fr-CH" sz="1800" dirty="0">
                <a:latin typeface="Times New Roman" panose="02020603050405020304" pitchFamily="18" charset="0"/>
                <a:cs typeface="Times New Roman" panose="02020603050405020304" pitchFamily="18" charset="0"/>
              </a:rPr>
              <a:t> </a:t>
            </a:r>
            <a:r>
              <a:rPr lang="fr-CH" sz="1800" dirty="0">
                <a:latin typeface="Calibri Light" panose="020F0302020204030204" pitchFamily="34" charset="0"/>
                <a:cs typeface="Calibri Light" panose="020F0302020204030204" pitchFamily="34" charset="0"/>
              </a:rPr>
              <a:t>package:</a:t>
            </a:r>
            <a:endParaRPr lang="fr-CH" sz="1400" dirty="0">
              <a:latin typeface="Calibri Light" panose="020F0302020204030204" pitchFamily="34" charset="0"/>
              <a:cs typeface="Calibri Light" panose="020F0302020204030204" pitchFamily="34"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A </a:t>
            </a:r>
            <a:r>
              <a:rPr lang="fr-CH" sz="3200" dirty="0" err="1">
                <a:solidFill>
                  <a:schemeClr val="tx2">
                    <a:lumMod val="75000"/>
                  </a:schemeClr>
                </a:solidFill>
                <a:latin typeface="Tw Cen MT" panose="020B0602020104020603" pitchFamily="34" charset="0"/>
              </a:rPr>
              <a:t>different</a:t>
            </a:r>
            <a:r>
              <a:rPr lang="fr-CH" sz="3200" dirty="0">
                <a:solidFill>
                  <a:schemeClr val="tx2">
                    <a:lumMod val="75000"/>
                  </a:schemeClr>
                </a:solidFill>
                <a:latin typeface="Tw Cen MT" panose="020B0602020104020603" pitchFamily="34" charset="0"/>
              </a:rPr>
              <a:t> data set…</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5">
            <a:extLst>
              <a:ext uri="{FF2B5EF4-FFF2-40B4-BE49-F238E27FC236}">
                <a16:creationId xmlns:a16="http://schemas.microsoft.com/office/drawing/2014/main" id="{CD0C3FEB-5004-44EF-AA0C-95BBC88469E0}"/>
              </a:ext>
            </a:extLst>
          </p:cNvPr>
          <p:cNvGraphicFramePr>
            <a:graphicFrameLocks noGrp="1"/>
          </p:cNvGraphicFramePr>
          <p:nvPr>
            <p:extLst>
              <p:ext uri="{D42A27DB-BD31-4B8C-83A1-F6EECF244321}">
                <p14:modId xmlns:p14="http://schemas.microsoft.com/office/powerpoint/2010/main" val="688678735"/>
              </p:ext>
            </p:extLst>
          </p:nvPr>
        </p:nvGraphicFramePr>
        <p:xfrm>
          <a:off x="2855640" y="2978675"/>
          <a:ext cx="6818400" cy="3114621"/>
        </p:xfrm>
        <a:graphic>
          <a:graphicData uri="http://schemas.openxmlformats.org/drawingml/2006/table">
            <a:tbl>
              <a:tblPr firstRow="1" bandRow="1">
                <a:tableStyleId>{2D5ABB26-0587-4C30-8999-92F81FD0307C}</a:tableStyleId>
              </a:tblPr>
              <a:tblGrid>
                <a:gridCol w="709200">
                  <a:extLst>
                    <a:ext uri="{9D8B030D-6E8A-4147-A177-3AD203B41FA5}">
                      <a16:colId xmlns:a16="http://schemas.microsoft.com/office/drawing/2014/main" val="2829707516"/>
                    </a:ext>
                  </a:extLst>
                </a:gridCol>
                <a:gridCol w="709200">
                  <a:extLst>
                    <a:ext uri="{9D8B030D-6E8A-4147-A177-3AD203B41FA5}">
                      <a16:colId xmlns:a16="http://schemas.microsoft.com/office/drawing/2014/main" val="2040956043"/>
                    </a:ext>
                  </a:extLst>
                </a:gridCol>
                <a:gridCol w="648000">
                  <a:extLst>
                    <a:ext uri="{9D8B030D-6E8A-4147-A177-3AD203B41FA5}">
                      <a16:colId xmlns:a16="http://schemas.microsoft.com/office/drawing/2014/main" val="3806049706"/>
                    </a:ext>
                  </a:extLst>
                </a:gridCol>
                <a:gridCol w="648000">
                  <a:extLst>
                    <a:ext uri="{9D8B030D-6E8A-4147-A177-3AD203B41FA5}">
                      <a16:colId xmlns:a16="http://schemas.microsoft.com/office/drawing/2014/main" val="189439522"/>
                    </a:ext>
                  </a:extLst>
                </a:gridCol>
                <a:gridCol w="648000">
                  <a:extLst>
                    <a:ext uri="{9D8B030D-6E8A-4147-A177-3AD203B41FA5}">
                      <a16:colId xmlns:a16="http://schemas.microsoft.com/office/drawing/2014/main" val="1821193072"/>
                    </a:ext>
                  </a:extLst>
                </a:gridCol>
                <a:gridCol w="648000">
                  <a:extLst>
                    <a:ext uri="{9D8B030D-6E8A-4147-A177-3AD203B41FA5}">
                      <a16:colId xmlns:a16="http://schemas.microsoft.com/office/drawing/2014/main" val="782904837"/>
                    </a:ext>
                  </a:extLst>
                </a:gridCol>
                <a:gridCol w="648000">
                  <a:extLst>
                    <a:ext uri="{9D8B030D-6E8A-4147-A177-3AD203B41FA5}">
                      <a16:colId xmlns:a16="http://schemas.microsoft.com/office/drawing/2014/main" val="2513139606"/>
                    </a:ext>
                  </a:extLst>
                </a:gridCol>
                <a:gridCol w="720000">
                  <a:extLst>
                    <a:ext uri="{9D8B030D-6E8A-4147-A177-3AD203B41FA5}">
                      <a16:colId xmlns:a16="http://schemas.microsoft.com/office/drawing/2014/main" val="2621497792"/>
                    </a:ext>
                  </a:extLst>
                </a:gridCol>
                <a:gridCol w="720000">
                  <a:extLst>
                    <a:ext uri="{9D8B030D-6E8A-4147-A177-3AD203B41FA5}">
                      <a16:colId xmlns:a16="http://schemas.microsoft.com/office/drawing/2014/main" val="1923129257"/>
                    </a:ext>
                  </a:extLst>
                </a:gridCol>
                <a:gridCol w="720000">
                  <a:extLst>
                    <a:ext uri="{9D8B030D-6E8A-4147-A177-3AD203B41FA5}">
                      <a16:colId xmlns:a16="http://schemas.microsoft.com/office/drawing/2014/main" val="1574712181"/>
                    </a:ext>
                  </a:extLst>
                </a:gridCol>
              </a:tblGrid>
              <a:tr h="466416">
                <a:tc>
                  <a:txBody>
                    <a:bodyPr/>
                    <a:lstStyle/>
                    <a:p>
                      <a:r>
                        <a:rPr lang="en-US" sz="1200" b="1">
                          <a:latin typeface="Calibri Light" panose="020F0302020204030204" pitchFamily="34" charset="0"/>
                          <a:cs typeface="Calibri Light" panose="020F0302020204030204" pitchFamily="34" charset="0"/>
                        </a:rPr>
                        <a:t>#</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1">
                          <a:latin typeface="Calibri Light" panose="020F0302020204030204" pitchFamily="34" charset="0"/>
                          <a:cs typeface="Calibri Light" panose="020F0302020204030204" pitchFamily="34" charset="0"/>
                        </a:rPr>
                        <a:t>survived</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200" b="1">
                          <a:latin typeface="Calibri Light" panose="020F0302020204030204" pitchFamily="34" charset="0"/>
                          <a:cs typeface="Calibri Light" panose="020F0302020204030204" pitchFamily="34" charset="0"/>
                        </a:rPr>
                        <a:t>pclass</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latin typeface="Calibri Light" panose="020F0302020204030204" pitchFamily="34" charset="0"/>
                          <a:cs typeface="Calibri Light" panose="020F0302020204030204" pitchFamily="34" charset="0"/>
                        </a:rPr>
                        <a:t>sex</a:t>
                      </a:r>
                      <a:endParaRPr lang="en-CH" sz="1200" b="1" dirty="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b="1">
                          <a:latin typeface="Calibri Light" panose="020F0302020204030204" pitchFamily="34" charset="0"/>
                          <a:cs typeface="Calibri Light" panose="020F0302020204030204" pitchFamily="34" charset="0"/>
                        </a:rPr>
                        <a:t>age</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latin typeface="Calibri Light" panose="020F0302020204030204" pitchFamily="34" charset="0"/>
                          <a:cs typeface="Calibri Light" panose="020F0302020204030204" pitchFamily="34" charset="0"/>
                        </a:rPr>
                        <a:t>sibsp</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latin typeface="Calibri Light" panose="020F0302020204030204" pitchFamily="34" charset="0"/>
                          <a:cs typeface="Calibri Light" panose="020F0302020204030204" pitchFamily="34" charset="0"/>
                        </a:rPr>
                        <a:t>parch</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b="1">
                          <a:latin typeface="Calibri Light" panose="020F0302020204030204" pitchFamily="34" charset="0"/>
                          <a:cs typeface="Calibri Light" panose="020F0302020204030204" pitchFamily="34" charset="0"/>
                        </a:rPr>
                        <a:t>noise norm</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a:r>
                        <a:rPr lang="en-US" sz="1200" b="1">
                          <a:latin typeface="Calibri Light" panose="020F0302020204030204" pitchFamily="34" charset="0"/>
                          <a:cs typeface="Calibri Light" panose="020F0302020204030204" pitchFamily="34" charset="0"/>
                        </a:rPr>
                        <a:t>noise unif</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a:r>
                        <a:rPr lang="en-US" sz="1200" b="1">
                          <a:latin typeface="Calibri Light" panose="020F0302020204030204" pitchFamily="34" charset="0"/>
                          <a:cs typeface="Calibri Light" panose="020F0302020204030204" pitchFamily="34" charset="0"/>
                        </a:rPr>
                        <a:t>noise binom</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60790805"/>
                  </a:ext>
                </a:extLst>
              </a:tr>
              <a:tr h="378315">
                <a:tc>
                  <a:txBody>
                    <a:bodyPr/>
                    <a:lstStyle/>
                    <a:p>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en-US" sz="1200">
                          <a:latin typeface="Calibri Light" panose="020F0302020204030204" pitchFamily="34" charset="0"/>
                          <a:cs typeface="Calibri Light" panose="020F0302020204030204" pitchFamily="34" charset="0"/>
                        </a:rPr>
                        <a:t>yes</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1</a:t>
                      </a:r>
                      <a:r>
                        <a:rPr lang="en-US" sz="1200" baseline="30000">
                          <a:latin typeface="Calibri Light" panose="020F0302020204030204" pitchFamily="34" charset="0"/>
                          <a:cs typeface="Calibri Light" panose="020F0302020204030204" pitchFamily="34" charset="0"/>
                        </a:rPr>
                        <a:t>st</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200">
                          <a:latin typeface="Calibri Light" panose="020F0302020204030204" pitchFamily="34" charset="0"/>
                          <a:cs typeface="Calibri Light" panose="020F0302020204030204" pitchFamily="34" charset="0"/>
                        </a:rPr>
                        <a:t>female</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r"/>
                      <a:r>
                        <a:rPr lang="en-US" sz="1200">
                          <a:latin typeface="Calibri Light" panose="020F0302020204030204" pitchFamily="34" charset="0"/>
                          <a:cs typeface="Calibri Light" panose="020F0302020204030204" pitchFamily="34" charset="0"/>
                        </a:rPr>
                        <a:t>29.00</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r"/>
                      <a:r>
                        <a:rPr lang="en-US" sz="1200">
                          <a:latin typeface="Calibri Light" panose="020F0302020204030204" pitchFamily="34" charset="0"/>
                          <a:cs typeface="Calibri Light" panose="020F0302020204030204" pitchFamily="34" charset="0"/>
                        </a:rPr>
                        <a:t>-1.2933</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r"/>
                      <a:r>
                        <a:rPr lang="en-US" sz="1200">
                          <a:latin typeface="Calibri Light" panose="020F0302020204030204" pitchFamily="34" charset="0"/>
                          <a:cs typeface="Calibri Light" panose="020F0302020204030204" pitchFamily="34" charset="0"/>
                        </a:rPr>
                        <a:t>-0.5936</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3271946330"/>
                  </a:ext>
                </a:extLst>
              </a:tr>
              <a:tr h="378315">
                <a:tc>
                  <a:txBody>
                    <a:bodyPr/>
                    <a:lstStyle/>
                    <a:p>
                      <a:r>
                        <a:rPr lang="en-US" sz="1200">
                          <a:latin typeface="Calibri Light" panose="020F0302020204030204" pitchFamily="34" charset="0"/>
                          <a:cs typeface="Calibri Light" panose="020F0302020204030204" pitchFamily="34" charset="0"/>
                        </a:rPr>
                        <a:t>2</a:t>
                      </a:r>
                      <a:endParaRPr lang="en-CH"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200">
                          <a:latin typeface="Calibri Light" panose="020F0302020204030204" pitchFamily="34" charset="0"/>
                          <a:cs typeface="Calibri Light" panose="020F0302020204030204" pitchFamily="34" charset="0"/>
                        </a:rPr>
                        <a:t>yes</a:t>
                      </a:r>
                      <a:endParaRPr lang="en-CH"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1</a:t>
                      </a:r>
                      <a:r>
                        <a:rPr lang="en-US" sz="1200" baseline="30000">
                          <a:latin typeface="Calibri Light" panose="020F0302020204030204" pitchFamily="34" charset="0"/>
                          <a:cs typeface="Calibri Light" panose="020F0302020204030204" pitchFamily="34" charset="0"/>
                        </a:rPr>
                        <a:t>st</a:t>
                      </a:r>
                      <a:endParaRPr lang="en-CH" sz="1200">
                        <a:latin typeface="Calibri Light" panose="020F0302020204030204" pitchFamily="34" charset="0"/>
                        <a:cs typeface="Calibri Light" panose="020F0302020204030204" pitchFamily="34" charset="0"/>
                      </a:endParaRPr>
                    </a:p>
                  </a:txBody>
                  <a:tcPr anchor="ctr"/>
                </a:tc>
                <a:tc>
                  <a:txBody>
                    <a:bodyPr/>
                    <a:lstStyle/>
                    <a:p>
                      <a:pPr algn="ctr"/>
                      <a:r>
                        <a:rPr lang="en-US" sz="1200">
                          <a:latin typeface="Calibri Light" panose="020F0302020204030204" pitchFamily="34" charset="0"/>
                          <a:cs typeface="Calibri Light" panose="020F0302020204030204" pitchFamily="34" charset="0"/>
                        </a:rPr>
                        <a:t>male</a:t>
                      </a:r>
                      <a:endParaRPr lang="en-CH" sz="1200">
                        <a:latin typeface="Calibri Light" panose="020F0302020204030204" pitchFamily="34" charset="0"/>
                        <a:cs typeface="Calibri Light" panose="020F0302020204030204" pitchFamily="34" charset="0"/>
                      </a:endParaRPr>
                    </a:p>
                  </a:txBody>
                  <a:tcPr anchor="ctr"/>
                </a:tc>
                <a:tc>
                  <a:txBody>
                    <a:bodyPr/>
                    <a:lstStyle/>
                    <a:p>
                      <a:pPr algn="r"/>
                      <a:r>
                        <a:rPr lang="en-US" sz="1200">
                          <a:latin typeface="Calibri Light" panose="020F0302020204030204" pitchFamily="34" charset="0"/>
                          <a:cs typeface="Calibri Light" panose="020F0302020204030204" pitchFamily="34" charset="0"/>
                        </a:rPr>
                        <a:t>0.92</a:t>
                      </a:r>
                      <a:endParaRPr lang="en-CH" sz="1200">
                        <a:latin typeface="Calibri Light" panose="020F0302020204030204" pitchFamily="34" charset="0"/>
                        <a:cs typeface="Calibri Light" panose="020F0302020204030204" pitchFamily="34" charset="0"/>
                      </a:endParaRPr>
                    </a:p>
                  </a:txBody>
                  <a:tcPr anchor="ct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tc>
                <a:tc>
                  <a:txBody>
                    <a:bodyPr/>
                    <a:lstStyle/>
                    <a:p>
                      <a:pPr algn="ctr"/>
                      <a:r>
                        <a:rPr lang="en-US" sz="1200">
                          <a:latin typeface="Calibri Light" panose="020F0302020204030204" pitchFamily="34" charset="0"/>
                          <a:cs typeface="Calibri Light" panose="020F0302020204030204" pitchFamily="34" charset="0"/>
                        </a:rPr>
                        <a:t>2</a:t>
                      </a:r>
                      <a:endParaRPr lang="en-CH" sz="1200">
                        <a:latin typeface="Calibri Light" panose="020F0302020204030204" pitchFamily="34" charset="0"/>
                        <a:cs typeface="Calibri Light" panose="020F0302020204030204" pitchFamily="34" charset="0"/>
                      </a:endParaRPr>
                    </a:p>
                  </a:txBody>
                  <a:tcPr anchor="ctr"/>
                </a:tc>
                <a:tc>
                  <a:txBody>
                    <a:bodyPr/>
                    <a:lstStyle/>
                    <a:p>
                      <a:pPr algn="r"/>
                      <a:r>
                        <a:rPr lang="en-US" sz="1200">
                          <a:latin typeface="Calibri Light" panose="020F0302020204030204" pitchFamily="34" charset="0"/>
                          <a:cs typeface="Calibri Light" panose="020F0302020204030204" pitchFamily="34" charset="0"/>
                        </a:rPr>
                        <a:t>-1.8854</a:t>
                      </a:r>
                      <a:endParaRPr lang="en-CH" sz="1200">
                        <a:latin typeface="Calibri Light" panose="020F0302020204030204" pitchFamily="34" charset="0"/>
                        <a:cs typeface="Calibri Light" panose="020F0302020204030204" pitchFamily="34" charset="0"/>
                      </a:endParaRPr>
                    </a:p>
                  </a:txBody>
                  <a:tcPr anchor="ctr">
                    <a:solidFill>
                      <a:schemeClr val="accent3">
                        <a:lumMod val="20000"/>
                        <a:lumOff val="80000"/>
                      </a:schemeClr>
                    </a:solidFill>
                  </a:tcPr>
                </a:tc>
                <a:tc>
                  <a:txBody>
                    <a:bodyPr/>
                    <a:lstStyle/>
                    <a:p>
                      <a:pPr algn="r"/>
                      <a:r>
                        <a:rPr lang="en-US" sz="1200">
                          <a:latin typeface="Calibri Light" panose="020F0302020204030204" pitchFamily="34" charset="0"/>
                          <a:cs typeface="Calibri Light" panose="020F0302020204030204" pitchFamily="34" charset="0"/>
                        </a:rPr>
                        <a:t>0.8110</a:t>
                      </a:r>
                      <a:endParaRPr lang="en-CH" sz="1200">
                        <a:latin typeface="Calibri Light" panose="020F0302020204030204" pitchFamily="34" charset="0"/>
                        <a:cs typeface="Calibri Light" panose="020F0302020204030204" pitchFamily="34" charset="0"/>
                      </a:endParaRPr>
                    </a:p>
                  </a:txBody>
                  <a:tcPr anchor="ctr">
                    <a:solidFill>
                      <a:schemeClr val="accent3">
                        <a:lumMod val="20000"/>
                        <a:lumOff val="80000"/>
                      </a:schemeClr>
                    </a:solidFill>
                  </a:tcPr>
                </a:tc>
                <a:tc>
                  <a:txBody>
                    <a:bodyPr/>
                    <a:lstStyle/>
                    <a:p>
                      <a:pPr algn="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3978832981"/>
                  </a:ext>
                </a:extLst>
              </a:tr>
              <a:tr h="378315">
                <a:tc>
                  <a:txBody>
                    <a:bodyPr/>
                    <a:lstStyle/>
                    <a:p>
                      <a:r>
                        <a:rPr lang="en-US" sz="1200">
                          <a:latin typeface="Calibri Light" panose="020F0302020204030204" pitchFamily="34" charset="0"/>
                          <a:cs typeface="Calibri Light" panose="020F0302020204030204" pitchFamily="34" charset="0"/>
                        </a:rPr>
                        <a:t>3</a:t>
                      </a:r>
                      <a:endParaRPr lang="en-CH"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200">
                          <a:latin typeface="Calibri Light" panose="020F0302020204030204" pitchFamily="34" charset="0"/>
                          <a:cs typeface="Calibri Light" panose="020F0302020204030204" pitchFamily="34" charset="0"/>
                        </a:rPr>
                        <a:t>no</a:t>
                      </a:r>
                      <a:endParaRPr lang="en-CH"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1</a:t>
                      </a:r>
                      <a:r>
                        <a:rPr lang="en-US" sz="1200" baseline="30000">
                          <a:latin typeface="Calibri Light" panose="020F0302020204030204" pitchFamily="34" charset="0"/>
                          <a:cs typeface="Calibri Light" panose="020F0302020204030204" pitchFamily="34" charset="0"/>
                        </a:rPr>
                        <a:t>st</a:t>
                      </a:r>
                      <a:endParaRPr lang="en-CH" sz="1200">
                        <a:latin typeface="Calibri Light" panose="020F0302020204030204" pitchFamily="34" charset="0"/>
                        <a:cs typeface="Calibri Light" panose="020F0302020204030204" pitchFamily="34" charset="0"/>
                      </a:endParaRPr>
                    </a:p>
                  </a:txBody>
                  <a:tcPr anchor="ctr"/>
                </a:tc>
                <a:tc>
                  <a:txBody>
                    <a:bodyPr/>
                    <a:lstStyle/>
                    <a:p>
                      <a:pPr algn="ctr"/>
                      <a:r>
                        <a:rPr lang="en-US" sz="1200">
                          <a:latin typeface="Calibri Light" panose="020F0302020204030204" pitchFamily="34" charset="0"/>
                          <a:cs typeface="Calibri Light" panose="020F0302020204030204" pitchFamily="34" charset="0"/>
                        </a:rPr>
                        <a:t>female</a:t>
                      </a:r>
                      <a:endParaRPr lang="en-CH" sz="1200">
                        <a:latin typeface="Calibri Light" panose="020F0302020204030204" pitchFamily="34" charset="0"/>
                        <a:cs typeface="Calibri Light" panose="020F0302020204030204" pitchFamily="34" charset="0"/>
                      </a:endParaRPr>
                    </a:p>
                  </a:txBody>
                  <a:tcPr anchor="ctr"/>
                </a:tc>
                <a:tc>
                  <a:txBody>
                    <a:bodyPr/>
                    <a:lstStyle/>
                    <a:p>
                      <a:pPr algn="r"/>
                      <a:r>
                        <a:rPr lang="en-US" sz="1200">
                          <a:latin typeface="Calibri Light" panose="020F0302020204030204" pitchFamily="34" charset="0"/>
                          <a:cs typeface="Calibri Light" panose="020F0302020204030204" pitchFamily="34" charset="0"/>
                        </a:rPr>
                        <a:t>2.00</a:t>
                      </a:r>
                      <a:endParaRPr lang="en-CH" sz="1200">
                        <a:latin typeface="Calibri Light" panose="020F0302020204030204" pitchFamily="34" charset="0"/>
                        <a:cs typeface="Calibri Light" panose="020F0302020204030204" pitchFamily="34" charset="0"/>
                      </a:endParaRPr>
                    </a:p>
                  </a:txBody>
                  <a:tcPr anchor="ct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tc>
                <a:tc>
                  <a:txBody>
                    <a:bodyPr/>
                    <a:lstStyle/>
                    <a:p>
                      <a:pPr algn="ctr"/>
                      <a:r>
                        <a:rPr lang="en-US" sz="1200">
                          <a:latin typeface="Calibri Light" panose="020F0302020204030204" pitchFamily="34" charset="0"/>
                          <a:cs typeface="Calibri Light" panose="020F0302020204030204" pitchFamily="34" charset="0"/>
                        </a:rPr>
                        <a:t>2</a:t>
                      </a:r>
                      <a:endParaRPr lang="en-CH" sz="1200">
                        <a:latin typeface="Calibri Light" panose="020F0302020204030204" pitchFamily="34" charset="0"/>
                        <a:cs typeface="Calibri Light" panose="020F0302020204030204" pitchFamily="34" charset="0"/>
                      </a:endParaRPr>
                    </a:p>
                  </a:txBody>
                  <a:tcPr anchor="ctr"/>
                </a:tc>
                <a:tc>
                  <a:txBody>
                    <a:bodyPr/>
                    <a:lstStyle/>
                    <a:p>
                      <a:pPr algn="r"/>
                      <a:r>
                        <a:rPr lang="en-US" sz="1200">
                          <a:latin typeface="Calibri Light" panose="020F0302020204030204" pitchFamily="34" charset="0"/>
                          <a:cs typeface="Calibri Light" panose="020F0302020204030204" pitchFamily="34" charset="0"/>
                        </a:rPr>
                        <a:t>0.1692</a:t>
                      </a:r>
                      <a:endParaRPr lang="en-CH" sz="1200">
                        <a:latin typeface="Calibri Light" panose="020F0302020204030204" pitchFamily="34" charset="0"/>
                        <a:cs typeface="Calibri Light" panose="020F0302020204030204" pitchFamily="34" charset="0"/>
                      </a:endParaRPr>
                    </a:p>
                  </a:txBody>
                  <a:tcPr anchor="ctr">
                    <a:solidFill>
                      <a:schemeClr val="accent3">
                        <a:lumMod val="20000"/>
                        <a:lumOff val="80000"/>
                      </a:schemeClr>
                    </a:solidFill>
                  </a:tcPr>
                </a:tc>
                <a:tc>
                  <a:txBody>
                    <a:bodyPr/>
                    <a:lstStyle/>
                    <a:p>
                      <a:pPr algn="r"/>
                      <a:r>
                        <a:rPr lang="en-US" sz="1200">
                          <a:latin typeface="Calibri Light" panose="020F0302020204030204" pitchFamily="34" charset="0"/>
                          <a:cs typeface="Calibri Light" panose="020F0302020204030204" pitchFamily="34" charset="0"/>
                        </a:rPr>
                        <a:t>-0.2348</a:t>
                      </a:r>
                      <a:endParaRPr lang="en-CH" sz="1200">
                        <a:latin typeface="Calibri Light" panose="020F0302020204030204" pitchFamily="34" charset="0"/>
                        <a:cs typeface="Calibri Light" panose="020F0302020204030204" pitchFamily="34" charset="0"/>
                      </a:endParaRPr>
                    </a:p>
                  </a:txBody>
                  <a:tcPr anchor="ctr">
                    <a:solidFill>
                      <a:schemeClr val="accent3">
                        <a:lumMod val="20000"/>
                        <a:lumOff val="80000"/>
                      </a:schemeClr>
                    </a:solidFill>
                  </a:tcPr>
                </a:tc>
                <a:tc>
                  <a:txBody>
                    <a:bodyPr/>
                    <a:lstStyle/>
                    <a:p>
                      <a:pPr algn="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634097141"/>
                  </a:ext>
                </a:extLst>
              </a:tr>
              <a:tr h="378315">
                <a:tc>
                  <a:txBody>
                    <a:bodyPr/>
                    <a:lstStyle/>
                    <a:p>
                      <a:r>
                        <a:rPr lang="en-US" sz="1200">
                          <a:latin typeface="Calibri Light" panose="020F0302020204030204" pitchFamily="34" charset="0"/>
                          <a:cs typeface="Calibri Light" panose="020F0302020204030204" pitchFamily="34" charset="0"/>
                        </a:rPr>
                        <a:t>4</a:t>
                      </a:r>
                      <a:endParaRPr lang="en-CH"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200">
                          <a:latin typeface="Calibri Light" panose="020F0302020204030204" pitchFamily="34" charset="0"/>
                          <a:cs typeface="Calibri Light" panose="020F0302020204030204" pitchFamily="34" charset="0"/>
                        </a:rPr>
                        <a:t>no</a:t>
                      </a:r>
                      <a:endParaRPr lang="en-CH"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1</a:t>
                      </a:r>
                      <a:r>
                        <a:rPr lang="en-US" sz="1200" baseline="30000">
                          <a:latin typeface="Calibri Light" panose="020F0302020204030204" pitchFamily="34" charset="0"/>
                          <a:cs typeface="Calibri Light" panose="020F0302020204030204" pitchFamily="34" charset="0"/>
                        </a:rPr>
                        <a:t>st</a:t>
                      </a:r>
                      <a:endParaRPr lang="en-CH" sz="1200">
                        <a:latin typeface="Calibri Light" panose="020F0302020204030204" pitchFamily="34" charset="0"/>
                        <a:cs typeface="Calibri Light" panose="020F0302020204030204" pitchFamily="34" charset="0"/>
                      </a:endParaRPr>
                    </a:p>
                  </a:txBody>
                  <a:tcPr anchor="ctr"/>
                </a:tc>
                <a:tc>
                  <a:txBody>
                    <a:bodyPr/>
                    <a:lstStyle/>
                    <a:p>
                      <a:pPr algn="ctr"/>
                      <a:r>
                        <a:rPr lang="en-US" sz="1200">
                          <a:latin typeface="Calibri Light" panose="020F0302020204030204" pitchFamily="34" charset="0"/>
                          <a:cs typeface="Calibri Light" panose="020F0302020204030204" pitchFamily="34" charset="0"/>
                        </a:rPr>
                        <a:t>male</a:t>
                      </a:r>
                      <a:endParaRPr lang="en-CH" sz="1200">
                        <a:latin typeface="Calibri Light" panose="020F0302020204030204" pitchFamily="34" charset="0"/>
                        <a:cs typeface="Calibri Light" panose="020F0302020204030204" pitchFamily="34" charset="0"/>
                      </a:endParaRPr>
                    </a:p>
                  </a:txBody>
                  <a:tcPr anchor="ctr"/>
                </a:tc>
                <a:tc>
                  <a:txBody>
                    <a:bodyPr/>
                    <a:lstStyle/>
                    <a:p>
                      <a:pPr algn="r"/>
                      <a:r>
                        <a:rPr lang="en-US" sz="1200">
                          <a:latin typeface="Calibri Light" panose="020F0302020204030204" pitchFamily="34" charset="0"/>
                          <a:cs typeface="Calibri Light" panose="020F0302020204030204" pitchFamily="34" charset="0"/>
                        </a:rPr>
                        <a:t>30.00</a:t>
                      </a:r>
                      <a:endParaRPr lang="en-CH" sz="1200">
                        <a:latin typeface="Calibri Light" panose="020F0302020204030204" pitchFamily="34" charset="0"/>
                        <a:cs typeface="Calibri Light" panose="020F0302020204030204" pitchFamily="34" charset="0"/>
                      </a:endParaRPr>
                    </a:p>
                  </a:txBody>
                  <a:tcPr anchor="ct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tc>
                <a:tc>
                  <a:txBody>
                    <a:bodyPr/>
                    <a:lstStyle/>
                    <a:p>
                      <a:pPr algn="ctr"/>
                      <a:r>
                        <a:rPr lang="en-US" sz="1200">
                          <a:latin typeface="Calibri Light" panose="020F0302020204030204" pitchFamily="34" charset="0"/>
                          <a:cs typeface="Calibri Light" panose="020F0302020204030204" pitchFamily="34" charset="0"/>
                        </a:rPr>
                        <a:t>2</a:t>
                      </a:r>
                      <a:endParaRPr lang="en-CH" sz="1200">
                        <a:latin typeface="Calibri Light" panose="020F0302020204030204" pitchFamily="34" charset="0"/>
                        <a:cs typeface="Calibri Light" panose="020F0302020204030204" pitchFamily="34" charset="0"/>
                      </a:endParaRPr>
                    </a:p>
                  </a:txBody>
                  <a:tcPr anchor="ctr"/>
                </a:tc>
                <a:tc>
                  <a:txBody>
                    <a:bodyPr/>
                    <a:lstStyle/>
                    <a:p>
                      <a:pPr algn="r"/>
                      <a:r>
                        <a:rPr lang="en-US" sz="1200">
                          <a:latin typeface="Calibri Light" panose="020F0302020204030204" pitchFamily="34" charset="0"/>
                          <a:cs typeface="Calibri Light" panose="020F0302020204030204" pitchFamily="34" charset="0"/>
                        </a:rPr>
                        <a:t>-0.2159</a:t>
                      </a:r>
                      <a:endParaRPr lang="en-CH" sz="1200">
                        <a:latin typeface="Calibri Light" panose="020F0302020204030204" pitchFamily="34" charset="0"/>
                        <a:cs typeface="Calibri Light" panose="020F0302020204030204" pitchFamily="34" charset="0"/>
                      </a:endParaRPr>
                    </a:p>
                  </a:txBody>
                  <a:tcPr anchor="ctr">
                    <a:solidFill>
                      <a:schemeClr val="accent3">
                        <a:lumMod val="20000"/>
                        <a:lumOff val="80000"/>
                      </a:schemeClr>
                    </a:solidFill>
                  </a:tcPr>
                </a:tc>
                <a:tc>
                  <a:txBody>
                    <a:bodyPr/>
                    <a:lstStyle/>
                    <a:p>
                      <a:pPr algn="r"/>
                      <a:r>
                        <a:rPr lang="en-US" sz="1200">
                          <a:latin typeface="Calibri Light" panose="020F0302020204030204" pitchFamily="34" charset="0"/>
                          <a:cs typeface="Calibri Light" panose="020F0302020204030204" pitchFamily="34" charset="0"/>
                        </a:rPr>
                        <a:t>-1.4384</a:t>
                      </a:r>
                      <a:endParaRPr lang="en-CH" sz="1200">
                        <a:latin typeface="Calibri Light" panose="020F0302020204030204" pitchFamily="34" charset="0"/>
                        <a:cs typeface="Calibri Light" panose="020F0302020204030204" pitchFamily="34" charset="0"/>
                      </a:endParaRPr>
                    </a:p>
                  </a:txBody>
                  <a:tcPr anchor="ctr">
                    <a:solidFill>
                      <a:schemeClr val="accent3">
                        <a:lumMod val="20000"/>
                        <a:lumOff val="80000"/>
                      </a:schemeClr>
                    </a:solidFill>
                  </a:tcPr>
                </a:tc>
                <a:tc>
                  <a:txBody>
                    <a:bodyPr/>
                    <a:lstStyle/>
                    <a:p>
                      <a:pPr algn="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4218616910"/>
                  </a:ext>
                </a:extLst>
              </a:tr>
              <a:tr h="378315">
                <a:tc>
                  <a:txBody>
                    <a:bodyPr/>
                    <a:lstStyle/>
                    <a:p>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tc>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tc>
                <a:tc>
                  <a:txBody>
                    <a:bodyPr/>
                    <a:lstStyle/>
                    <a:p>
                      <a:pPr algn="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tc>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tc>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tc>
                <a:tc>
                  <a:txBody>
                    <a:bodyPr/>
                    <a:lstStyle/>
                    <a:p>
                      <a:pPr algn="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solidFill>
                      <a:schemeClr val="accent3">
                        <a:lumMod val="20000"/>
                        <a:lumOff val="80000"/>
                      </a:schemeClr>
                    </a:solidFill>
                  </a:tcPr>
                </a:tc>
                <a:tc>
                  <a:txBody>
                    <a:bodyPr/>
                    <a:lstStyle/>
                    <a:p>
                      <a:pPr algn="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solidFill>
                      <a:schemeClr val="accent3">
                        <a:lumMod val="20000"/>
                        <a:lumOff val="80000"/>
                      </a:schemeClr>
                    </a:solidFill>
                  </a:tcPr>
                </a:tc>
                <a:tc>
                  <a:txBody>
                    <a:bodyPr/>
                    <a:lstStyle/>
                    <a:p>
                      <a:pPr algn="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2026034429"/>
                  </a:ext>
                </a:extLst>
              </a:tr>
              <a:tr h="378315">
                <a:tc>
                  <a:txBody>
                    <a:bodyPr/>
                    <a:lstStyle/>
                    <a:p>
                      <a:r>
                        <a:rPr lang="en-US" sz="1200">
                          <a:latin typeface="Calibri Light" panose="020F0302020204030204" pitchFamily="34" charset="0"/>
                          <a:cs typeface="Calibri Light" panose="020F0302020204030204" pitchFamily="34" charset="0"/>
                        </a:rPr>
                        <a:t>1046</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a:latin typeface="Calibri Light" panose="020F0302020204030204" pitchFamily="34" charset="0"/>
                          <a:cs typeface="Calibri Light" panose="020F0302020204030204" pitchFamily="34" charset="0"/>
                        </a:rPr>
                        <a:t>no</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3</a:t>
                      </a:r>
                      <a:r>
                        <a:rPr lang="en-US" sz="1200" baseline="30000">
                          <a:latin typeface="Calibri Light" panose="020F0302020204030204" pitchFamily="34" charset="0"/>
                          <a:cs typeface="Calibri Light" panose="020F0302020204030204" pitchFamily="34" charset="0"/>
                        </a:rPr>
                        <a:t>rd</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male</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r"/>
                      <a:r>
                        <a:rPr lang="en-US" sz="1200">
                          <a:latin typeface="Calibri Light" panose="020F0302020204030204" pitchFamily="34" charset="0"/>
                          <a:cs typeface="Calibri Light" panose="020F0302020204030204" pitchFamily="34" charset="0"/>
                        </a:rPr>
                        <a:t>29.00</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r"/>
                      <a:r>
                        <a:rPr lang="en-US" sz="1200">
                          <a:latin typeface="Calibri Light" panose="020F0302020204030204" pitchFamily="34" charset="0"/>
                          <a:cs typeface="Calibri Light" panose="020F0302020204030204" pitchFamily="34" charset="0"/>
                        </a:rPr>
                        <a:t>0.9123</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a:r>
                        <a:rPr lang="en-US" sz="1200">
                          <a:latin typeface="Calibri Light" panose="020F0302020204030204" pitchFamily="34" charset="0"/>
                          <a:cs typeface="Calibri Light" panose="020F0302020204030204" pitchFamily="34" charset="0"/>
                        </a:rPr>
                        <a:t>-0.3864</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94149"/>
                  </a:ext>
                </a:extLst>
              </a:tr>
              <a:tr h="378315">
                <a:tc>
                  <a:txBody>
                    <a:bodyPr/>
                    <a:lstStyle/>
                    <a:p>
                      <a:r>
                        <a:rPr lang="en-US" sz="1200" b="1">
                          <a:latin typeface="Calibri Light" panose="020F0302020204030204" pitchFamily="34" charset="0"/>
                          <a:cs typeface="Calibri Light" panose="020F0302020204030204" pitchFamily="34" charset="0"/>
                        </a:rPr>
                        <a:t>Index</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1">
                          <a:latin typeface="Calibri Light" panose="020F0302020204030204" pitchFamily="34" charset="0"/>
                          <a:cs typeface="Calibri Light" panose="020F0302020204030204" pitchFamily="34" charset="0"/>
                        </a:rPr>
                        <a:t>DV</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a:r>
                        <a:rPr lang="en-US" sz="1200" b="1">
                          <a:latin typeface="Calibri Light" panose="020F0302020204030204" pitchFamily="34" charset="0"/>
                          <a:cs typeface="Calibri Light" panose="020F0302020204030204" pitchFamily="34" charset="0"/>
                        </a:rPr>
                        <a:t>IVs</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1200" b="1" dirty="0">
                          <a:latin typeface="Calibri Light" panose="020F0302020204030204" pitchFamily="34" charset="0"/>
                          <a:cs typeface="Calibri Light" panose="020F0302020204030204" pitchFamily="34" charset="0"/>
                        </a:rPr>
                        <a:t>Noise IVs</a:t>
                      </a:r>
                      <a:endParaRPr lang="en-CH" sz="1200" b="1" dirty="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97310845"/>
                  </a:ext>
                </a:extLst>
              </a:tr>
            </a:tbl>
          </a:graphicData>
        </a:graphic>
      </p:graphicFrame>
      <p:pic>
        <p:nvPicPr>
          <p:cNvPr id="8" name="Picture 7">
            <a:extLst>
              <a:ext uri="{FF2B5EF4-FFF2-40B4-BE49-F238E27FC236}">
                <a16:creationId xmlns:a16="http://schemas.microsoft.com/office/drawing/2014/main" id="{E38861BF-1055-456F-B16D-652A0DEDB7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4232" y="156834"/>
            <a:ext cx="2327920" cy="1593170"/>
          </a:xfrm>
          <a:prstGeom prst="rect">
            <a:avLst/>
          </a:prstGeom>
        </p:spPr>
      </p:pic>
    </p:spTree>
    <p:extLst>
      <p:ext uri="{BB962C8B-B14F-4D97-AF65-F5344CB8AC3E}">
        <p14:creationId xmlns:p14="http://schemas.microsoft.com/office/powerpoint/2010/main" val="24175867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want</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predict</a:t>
            </a:r>
            <a:r>
              <a:rPr lang="fr-CH" sz="1800" dirty="0">
                <a:latin typeface="Calibri Light" panose="020F0302020204030204" pitchFamily="34" charset="0"/>
                <a:cs typeface="Calibri Light" panose="020F0302020204030204" pitchFamily="34" charset="0"/>
              </a:rPr>
              <a:t>/model the </a:t>
            </a:r>
            <a:r>
              <a:rPr lang="fr-CH" sz="1800" dirty="0" err="1">
                <a:solidFill>
                  <a:srgbClr val="0070C0"/>
                </a:solidFill>
                <a:latin typeface="Calibri Light" panose="020F0302020204030204" pitchFamily="34" charset="0"/>
                <a:cs typeface="Calibri Light" panose="020F0302020204030204" pitchFamily="34" charset="0"/>
              </a:rPr>
              <a:t>probability</a:t>
            </a:r>
            <a:r>
              <a:rPr lang="fr-CH" sz="1800" dirty="0">
                <a:solidFill>
                  <a:srgbClr val="0070C0"/>
                </a:solidFill>
                <a:latin typeface="Calibri Light" panose="020F0302020204030204" pitchFamily="34" charset="0"/>
                <a:cs typeface="Calibri Light" panose="020F0302020204030204" pitchFamily="34" charset="0"/>
              </a:rPr>
              <a:t> of </a:t>
            </a:r>
            <a:r>
              <a:rPr lang="fr-CH" sz="1800" dirty="0" err="1">
                <a:solidFill>
                  <a:srgbClr val="0070C0"/>
                </a:solidFill>
                <a:latin typeface="Calibri Light" panose="020F0302020204030204" pitchFamily="34" charset="0"/>
                <a:cs typeface="Calibri Light" panose="020F0302020204030204" pitchFamily="34" charset="0"/>
              </a:rPr>
              <a:t>survival</a:t>
            </a:r>
            <a:r>
              <a:rPr lang="fr-CH" sz="1800" dirty="0">
                <a:solidFill>
                  <a:srgbClr val="0070C0"/>
                </a:solidFill>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(0=no, 1=yes) </a:t>
            </a:r>
            <a:r>
              <a:rPr lang="fr-CH" sz="1800" dirty="0" err="1">
                <a:latin typeface="Calibri Light" panose="020F0302020204030204" pitchFamily="34" charset="0"/>
                <a:cs typeface="Calibri Light" panose="020F0302020204030204" pitchFamily="34" charset="0"/>
              </a:rPr>
              <a:t>based</a:t>
            </a:r>
            <a:r>
              <a:rPr lang="fr-CH" sz="1800" dirty="0">
                <a:latin typeface="Calibri Light" panose="020F0302020204030204" pitchFamily="34" charset="0"/>
                <a:cs typeface="Calibri Light" panose="020F0302020204030204" pitchFamily="34" charset="0"/>
              </a:rPr>
              <a:t> on the </a:t>
            </a:r>
            <a:r>
              <a:rPr lang="fr-CH" sz="1800" dirty="0" err="1">
                <a:latin typeface="Calibri Light" panose="020F0302020204030204" pitchFamily="34" charset="0"/>
                <a:cs typeface="Calibri Light" panose="020F0302020204030204" pitchFamily="34" charset="0"/>
              </a:rPr>
              <a:t>passenger</a:t>
            </a:r>
            <a:r>
              <a:rPr lang="fr-CH" sz="1800" dirty="0">
                <a:latin typeface="Calibri Light" panose="020F0302020204030204" pitchFamily="34" charset="0"/>
                <a:cs typeface="Calibri Light" panose="020F0302020204030204" pitchFamily="34" charset="0"/>
              </a:rPr>
              <a:t> information.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want</a:t>
            </a:r>
            <a:r>
              <a:rPr lang="fr-CH" sz="1800" dirty="0">
                <a:latin typeface="Calibri Light" panose="020F0302020204030204" pitchFamily="34" charset="0"/>
                <a:cs typeface="Calibri Light" panose="020F0302020204030204" pitchFamily="34" charset="0"/>
              </a:rPr>
              <a:t> to select the best </a:t>
            </a:r>
            <a:r>
              <a:rPr lang="fr-CH" sz="1800" dirty="0" err="1">
                <a:latin typeface="Calibri Light" panose="020F0302020204030204" pitchFamily="34" charset="0"/>
                <a:cs typeface="Calibri Light" panose="020F0302020204030204" pitchFamily="34" charset="0"/>
              </a:rPr>
              <a:t>predictors</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their</a:t>
            </a:r>
            <a:r>
              <a:rPr lang="fr-CH" sz="1800" dirty="0">
                <a:latin typeface="Calibri Light" panose="020F0302020204030204" pitchFamily="34" charset="0"/>
                <a:cs typeface="Calibri Light" panose="020F0302020204030204" pitchFamily="34" charset="0"/>
              </a:rPr>
              <a:t> interactions (if </a:t>
            </a:r>
            <a:r>
              <a:rPr lang="fr-CH" sz="1800" dirty="0" err="1">
                <a:latin typeface="Calibri Light" panose="020F0302020204030204" pitchFamily="34" charset="0"/>
                <a:cs typeface="Calibri Light" panose="020F0302020204030204" pitchFamily="34" charset="0"/>
              </a:rPr>
              <a:t>any</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any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spline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effects</a:t>
            </a:r>
            <a:r>
              <a:rPr lang="fr-CH" sz="1800" dirty="0">
                <a:latin typeface="Calibri Light" panose="020F0302020204030204" pitchFamily="34" charset="0"/>
                <a:cs typeface="Calibri Light" panose="020F0302020204030204" pitchFamily="34" charset="0"/>
              </a:rPr>
              <a:t> (if </a:t>
            </a:r>
            <a:r>
              <a:rPr lang="fr-CH" sz="1800" dirty="0" err="1">
                <a:latin typeface="Calibri Light" panose="020F0302020204030204" pitchFamily="34" charset="0"/>
                <a:cs typeface="Calibri Light" panose="020F0302020204030204" pitchFamily="34" charset="0"/>
              </a:rPr>
              <a:t>any</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Since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have a </a:t>
            </a:r>
            <a:r>
              <a:rPr lang="fr-CH" sz="1800" err="1">
                <a:latin typeface="Calibri Light" panose="020F0302020204030204" pitchFamily="34" charset="0"/>
                <a:cs typeface="Calibri Light" panose="020F0302020204030204" pitchFamily="34" charset="0"/>
              </a:rPr>
              <a:t>binary</a:t>
            </a:r>
            <a:r>
              <a:rPr lang="fr-CH" sz="1800">
                <a:latin typeface="Calibri Light" panose="020F0302020204030204" pitchFamily="34" charset="0"/>
                <a:cs typeface="Calibri Light" panose="020F0302020204030204" pitchFamily="34" charset="0"/>
              </a:rPr>
              <a:t> outcome </a:t>
            </a:r>
            <a:r>
              <a:rPr lang="fr-CH" sz="1800" dirty="0">
                <a:latin typeface="Calibri Light" panose="020F0302020204030204" pitchFamily="34" charset="0"/>
                <a:cs typeface="Calibri Light" panose="020F0302020204030204" pitchFamily="34" charset="0"/>
              </a:rPr>
              <a:t>variable, the </a:t>
            </a:r>
            <a:r>
              <a:rPr lang="fr-CH" sz="1800" dirty="0" err="1">
                <a:latin typeface="Calibri Light" panose="020F0302020204030204" pitchFamily="34" charset="0"/>
                <a:cs typeface="Calibri Light" panose="020F0302020204030204" pitchFamily="34" charset="0"/>
              </a:rPr>
              <a:t>underlying</a:t>
            </a:r>
            <a:r>
              <a:rPr lang="fr-CH" sz="1800" dirty="0">
                <a:latin typeface="Calibri Light" panose="020F0302020204030204" pitchFamily="34" charset="0"/>
                <a:cs typeface="Calibri Light" panose="020F0302020204030204" pitchFamily="34" charset="0"/>
              </a:rPr>
              <a:t> model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again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 </a:t>
            </a:r>
            <a:r>
              <a:rPr lang="fr-CH" sz="1800" dirty="0" err="1">
                <a:solidFill>
                  <a:srgbClr val="0070C0"/>
                </a:solidFill>
                <a:latin typeface="Calibri Light" panose="020F0302020204030204" pitchFamily="34" charset="0"/>
                <a:cs typeface="Calibri Light" panose="020F0302020204030204" pitchFamily="34" charset="0"/>
              </a:rPr>
              <a:t>logistic</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To </a:t>
            </a:r>
            <a:r>
              <a:rPr lang="fr-CH" sz="1800" dirty="0" err="1">
                <a:latin typeface="Calibri Light" panose="020F0302020204030204" pitchFamily="34" charset="0"/>
                <a:cs typeface="Calibri Light" panose="020F0302020204030204" pitchFamily="34" charset="0"/>
              </a:rPr>
              <a:t>make</a:t>
            </a:r>
            <a:r>
              <a:rPr lang="fr-CH" sz="1800" dirty="0">
                <a:latin typeface="Calibri Light" panose="020F0302020204030204" pitchFamily="34" charset="0"/>
                <a:cs typeface="Calibri Light" panose="020F0302020204030204" pitchFamily="34" charset="0"/>
              </a:rPr>
              <a:t> the Titanic data </a:t>
            </a:r>
            <a:r>
              <a:rPr lang="fr-CH" sz="1800" dirty="0" err="1">
                <a:latin typeface="Calibri Light" panose="020F0302020204030204" pitchFamily="34" charset="0"/>
                <a:cs typeface="Calibri Light" panose="020F0302020204030204" pitchFamily="34" charset="0"/>
              </a:rPr>
              <a:t>slightly</a:t>
            </a:r>
            <a:r>
              <a:rPr lang="fr-CH" sz="1800" dirty="0">
                <a:latin typeface="Calibri Light" panose="020F0302020204030204" pitchFamily="34" charset="0"/>
                <a:cs typeface="Calibri Light" panose="020F0302020204030204" pitchFamily="34" charset="0"/>
              </a:rPr>
              <a:t> more </a:t>
            </a:r>
            <a:r>
              <a:rPr lang="fr-CH" sz="1800" dirty="0" err="1">
                <a:latin typeface="Calibri Light" panose="020F0302020204030204" pitchFamily="34" charset="0"/>
                <a:cs typeface="Calibri Light" panose="020F0302020204030204" pitchFamily="34" charset="0"/>
              </a:rPr>
              <a:t>challenging</a:t>
            </a:r>
            <a:r>
              <a:rPr lang="fr-CH" sz="1800" dirty="0">
                <a:latin typeface="Calibri Light" panose="020F0302020204030204" pitchFamily="34" charset="0"/>
                <a:cs typeface="Calibri Light" panose="020F0302020204030204" pitchFamily="34" charset="0"/>
              </a:rPr>
              <a:t> for the model, I </a:t>
            </a:r>
            <a:r>
              <a:rPr lang="fr-CH" sz="1800" dirty="0" err="1">
                <a:latin typeface="Calibri Light" panose="020F0302020204030204" pitchFamily="34" charset="0"/>
                <a:cs typeface="Calibri Light" panose="020F0302020204030204" pitchFamily="34" charset="0"/>
              </a:rPr>
              <a:t>added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three</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random</a:t>
            </a:r>
            <a:r>
              <a:rPr lang="fr-CH" sz="1800" dirty="0">
                <a:solidFill>
                  <a:srgbClr val="0070C0"/>
                </a:solidFill>
                <a:latin typeface="Calibri Light" panose="020F0302020204030204" pitchFamily="34" charset="0"/>
                <a:cs typeface="Calibri Light" panose="020F0302020204030204" pitchFamily="34" charset="0"/>
              </a:rPr>
              <a:t> noise variables </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Gaussian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uniform</a:t>
            </a:r>
            <a:r>
              <a:rPr lang="fr-CH" sz="1800" dirty="0">
                <a:latin typeface="Calibri Light" panose="020F0302020204030204" pitchFamily="34" charset="0"/>
                <a:cs typeface="Calibri Light" panose="020F0302020204030204" pitchFamily="34" charset="0"/>
              </a:rPr>
              <a:t>, and binomial noise). </a:t>
            </a:r>
            <a:r>
              <a:rPr lang="fr-CH" sz="1800" dirty="0" err="1">
                <a:latin typeface="Calibri Light" panose="020F0302020204030204" pitchFamily="34" charset="0"/>
                <a:cs typeface="Calibri Light" panose="020F0302020204030204" pitchFamily="34" charset="0"/>
              </a:rPr>
              <a:t>Ideally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MARS's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stepwise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selection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procedure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should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exclude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variables </a:t>
            </a:r>
            <a:r>
              <a:rPr lang="fr-CH" sz="1800" dirty="0" err="1">
                <a:latin typeface="Calibri Light" panose="020F0302020204030204" pitchFamily="34" charset="0"/>
                <a:cs typeface="Calibri Light" panose="020F0302020204030204" pitchFamily="34" charset="0"/>
              </a:rPr>
              <a:t>from</a:t>
            </a:r>
            <a:r>
              <a:rPr lang="fr-CH" sz="1800" dirty="0">
                <a:latin typeface="Calibri Light" panose="020F0302020204030204" pitchFamily="34" charset="0"/>
                <a:cs typeface="Calibri Light" panose="020F0302020204030204" pitchFamily="34" charset="0"/>
              </a:rPr>
              <a:t> the final model!</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Adding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such</a:t>
            </a:r>
            <a:r>
              <a:rPr lang="fr-CH" sz="1800" dirty="0">
                <a:latin typeface="Calibri Light" panose="020F0302020204030204" pitchFamily="34" charset="0"/>
                <a:cs typeface="Calibri Light" panose="020F0302020204030204" pitchFamily="34" charset="0"/>
              </a:rPr>
              <a:t> variables to a </a:t>
            </a:r>
            <a:r>
              <a:rPr lang="fr-CH" sz="1800" dirty="0" err="1">
                <a:latin typeface="Calibri Light" panose="020F0302020204030204" pitchFamily="34" charset="0"/>
                <a:cs typeface="Calibri Light" panose="020F0302020204030204" pitchFamily="34" charset="0"/>
              </a:rPr>
              <a:t>dataset</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useful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way</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detecting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problems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overfitting</a:t>
            </a:r>
            <a:r>
              <a:rPr lang="fr-CH" sz="1800" dirty="0">
                <a:latin typeface="Calibri Light" panose="020F0302020204030204" pitchFamily="34" charset="0"/>
                <a:cs typeface="Calibri Light" panose="020F0302020204030204" pitchFamily="34" charset="0"/>
              </a:rPr>
              <a:t>!</a:t>
            </a:r>
            <a:endParaRPr lang="fr-CH" sz="14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Survival on the Titanic</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9940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57"/>
          </a:xfrm>
        </p:spPr>
        <p:txBody>
          <a:bodyPr>
            <a:normAutofit/>
          </a:bodyPr>
          <a:lstStyle/>
          <a:p>
            <a:pPr marL="0" indent="0">
              <a:buNone/>
            </a:pPr>
            <a:r>
              <a:rPr lang="en-US" sz="1200" dirty="0">
                <a:latin typeface="Courier New" panose="02070309020205020404" pitchFamily="49" charset="0"/>
                <a:cs typeface="Courier New" panose="02070309020205020404" pitchFamily="49" charset="0"/>
              </a:rPr>
              <a:t>	mars &lt;- earth(</a:t>
            </a:r>
            <a:r>
              <a:rPr lang="en-US" sz="1200" dirty="0" err="1">
                <a:latin typeface="Courier New" panose="02070309020205020404" pitchFamily="49" charset="0"/>
                <a:cs typeface="Courier New" panose="02070309020205020404" pitchFamily="49" charset="0"/>
              </a:rPr>
              <a:t>survived~.,data</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etitanic,</a:t>
            </a:r>
            <a:r>
              <a:rPr lang="en-US" sz="1200" b="1" dirty="0" err="1">
                <a:solidFill>
                  <a:srgbClr val="C00000"/>
                </a:solidFill>
                <a:latin typeface="Courier New" panose="02070309020205020404" pitchFamily="49" charset="0"/>
                <a:cs typeface="Courier New" panose="02070309020205020404" pitchFamily="49" charset="0"/>
              </a:rPr>
              <a:t>degree</a:t>
            </a:r>
            <a:r>
              <a:rPr lang="en-US" sz="1200" b="1" dirty="0">
                <a:solidFill>
                  <a:srgbClr val="C00000"/>
                </a:solidFill>
                <a:latin typeface="Courier New" panose="02070309020205020404" pitchFamily="49" charset="0"/>
                <a:cs typeface="Courier New" panose="02070309020205020404" pitchFamily="49" charset="0"/>
              </a:rPr>
              <a:t>=2</a:t>
            </a:r>
            <a:r>
              <a:rPr lang="en-US" sz="1200" dirty="0">
                <a:latin typeface="Courier New" panose="02070309020205020404" pitchFamily="49" charset="0"/>
                <a:cs typeface="Courier New" panose="02070309020205020404" pitchFamily="49" charset="0"/>
              </a:rPr>
              <a:t>,</a:t>
            </a:r>
            <a:r>
              <a:rPr lang="en-US" sz="1200" b="1" dirty="0">
                <a:solidFill>
                  <a:srgbClr val="C00000"/>
                </a:solidFill>
                <a:latin typeface="Courier New" panose="02070309020205020404" pitchFamily="49" charset="0"/>
                <a:cs typeface="Courier New" panose="02070309020205020404" pitchFamily="49" charset="0"/>
              </a:rPr>
              <a:t>pmethod="exhaustive"</a:t>
            </a:r>
            <a:r>
              <a:rPr lang="en-US" sz="1200" dirty="0">
                <a:latin typeface="Courier New" panose="02070309020205020404" pitchFamily="49" charset="0"/>
                <a:cs typeface="Courier New" panose="02070309020205020404" pitchFamily="49" charset="0"/>
              </a:rPr>
              <a:t>,</a:t>
            </a:r>
            <a:r>
              <a:rPr lang="en-US" sz="1200" b="1" dirty="0">
                <a:solidFill>
                  <a:srgbClr val="C00000"/>
                </a:solidFill>
                <a:latin typeface="Courier New" panose="02070309020205020404" pitchFamily="49" charset="0"/>
                <a:cs typeface="Courier New" panose="02070309020205020404" pitchFamily="49" charset="0"/>
              </a:rPr>
              <a:t> 	  </a:t>
            </a:r>
            <a:r>
              <a:rPr lang="en-US" sz="1200" dirty="0">
                <a:latin typeface="Courier New" panose="02070309020205020404" pitchFamily="49" charset="0"/>
                <a:cs typeface="Courier New" panose="02070309020205020404" pitchFamily="49" charset="0"/>
              </a:rPr>
              <a:t>,</a:t>
            </a:r>
            <a:r>
              <a:rPr lang="en-US" sz="1200" b="1" dirty="0" err="1">
                <a:solidFill>
                  <a:srgbClr val="C00000"/>
                </a:solidFill>
                <a:latin typeface="Courier New" panose="02070309020205020404" pitchFamily="49" charset="0"/>
                <a:cs typeface="Courier New" panose="02070309020205020404" pitchFamily="49" charset="0"/>
              </a:rPr>
              <a:t>glm</a:t>
            </a:r>
            <a:r>
              <a:rPr lang="en-US" sz="1200" b="1" dirty="0">
                <a:solidFill>
                  <a:srgbClr val="C00000"/>
                </a:solidFill>
                <a:latin typeface="Courier New" panose="02070309020205020404" pitchFamily="49" charset="0"/>
                <a:cs typeface="Courier New" panose="02070309020205020404" pitchFamily="49" charset="0"/>
              </a:rPr>
              <a:t>=list(family=binomial)</a:t>
            </a:r>
            <a:r>
              <a:rPr lang="en-US" sz="1200" dirty="0">
                <a:latin typeface="Courier New" panose="02070309020205020404" pitchFamily="49" charset="0"/>
                <a:cs typeface="Courier New" panose="02070309020205020404" pitchFamily="49" charset="0"/>
              </a:rPr>
              <a:t>)</a:t>
            </a:r>
          </a:p>
          <a:p>
            <a:pPr marL="0" indent="0">
              <a:buNone/>
            </a:pPr>
            <a:r>
              <a:rPr lang="en-US" sz="1200" dirty="0">
                <a:latin typeface="Courier New" panose="02070309020205020404" pitchFamily="49" charset="0"/>
                <a:cs typeface="Courier New" panose="02070309020205020404" pitchFamily="49" charset="0"/>
              </a:rPr>
              <a:t>	summary(mars)</a:t>
            </a:r>
          </a:p>
          <a:p>
            <a:pPr marL="0" indent="0">
              <a:buNone/>
            </a:pPr>
            <a:endParaRPr lang="en-US" sz="1200" dirty="0">
              <a:latin typeface="Courier New" panose="02070309020205020404" pitchFamily="49" charset="0"/>
              <a:cs typeface="Courier New" panose="02070309020205020404" pitchFamily="49" charset="0"/>
            </a:endParaRPr>
          </a:p>
          <a:p>
            <a:pPr marL="0" indent="0">
              <a:buNone/>
            </a:pPr>
            <a:r>
              <a:rPr lang="fr-CH" sz="1200" dirty="0">
                <a:latin typeface="Courier New" panose="02070309020205020404" pitchFamily="49" charset="0"/>
                <a:cs typeface="Courier New" panose="02070309020205020404" pitchFamily="49" charset="0"/>
              </a:rPr>
              <a:t>	                              GLM coefficients</a:t>
            </a:r>
          </a:p>
          <a:p>
            <a:pPr marL="0" indent="0">
              <a:buNone/>
            </a:pPr>
            <a:r>
              <a:rPr lang="fr-CH" sz="1200" dirty="0">
                <a:latin typeface="Courier New" panose="02070309020205020404" pitchFamily="49" charset="0"/>
                <a:cs typeface="Courier New" panose="02070309020205020404" pitchFamily="49" charset="0"/>
              </a:rPr>
              <a:t>	(Intercept)                          2.7189042</a:t>
            </a:r>
          </a:p>
          <a:p>
            <a:pPr marL="0" indent="0">
              <a:buNone/>
            </a:pPr>
            <a:r>
              <a:rPr lang="fr-CH" sz="1200" dirty="0">
                <a:latin typeface="Courier New" panose="02070309020205020404" pitchFamily="49" charset="0"/>
                <a:cs typeface="Courier New" panose="02070309020205020404" pitchFamily="49" charset="0"/>
              </a:rPr>
              <a:t>	pclass3rd                           -4.3236171</a:t>
            </a:r>
          </a:p>
          <a:p>
            <a:pPr marL="0" indent="0">
              <a:buNone/>
            </a:pP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sexmale</a:t>
            </a:r>
            <a:r>
              <a:rPr lang="fr-CH" sz="1200" dirty="0">
                <a:latin typeface="Courier New" panose="02070309020205020404" pitchFamily="49" charset="0"/>
                <a:cs typeface="Courier New" panose="02070309020205020404" pitchFamily="49" charset="0"/>
              </a:rPr>
              <a:t>                             -2.6807708</a:t>
            </a:r>
          </a:p>
          <a:p>
            <a:pPr marL="0" indent="0">
              <a:buNone/>
            </a:pPr>
            <a:r>
              <a:rPr lang="fr-CH" sz="1200" dirty="0">
                <a:latin typeface="Courier New" panose="02070309020205020404" pitchFamily="49" charset="0"/>
                <a:cs typeface="Courier New" panose="02070309020205020404" pitchFamily="49" charset="0"/>
              </a:rPr>
              <a:t>	pclass2nd * </a:t>
            </a:r>
            <a:r>
              <a:rPr lang="fr-CH" sz="1200" dirty="0" err="1">
                <a:latin typeface="Courier New" panose="02070309020205020404" pitchFamily="49" charset="0"/>
                <a:cs typeface="Courier New" panose="02070309020205020404" pitchFamily="49" charset="0"/>
              </a:rPr>
              <a:t>sexmale</a:t>
            </a:r>
            <a:r>
              <a:rPr lang="fr-CH" sz="1200" dirty="0">
                <a:latin typeface="Courier New" panose="02070309020205020404" pitchFamily="49" charset="0"/>
                <a:cs typeface="Courier New" panose="02070309020205020404" pitchFamily="49" charset="0"/>
              </a:rPr>
              <a:t>                 -1.7478078</a:t>
            </a:r>
          </a:p>
          <a:p>
            <a:pPr marL="0" indent="0">
              <a:buNone/>
            </a:pPr>
            <a:r>
              <a:rPr lang="fr-CH" sz="1200" dirty="0">
                <a:latin typeface="Courier New" panose="02070309020205020404" pitchFamily="49" charset="0"/>
                <a:cs typeface="Courier New" panose="02070309020205020404" pitchFamily="49" charset="0"/>
              </a:rPr>
              <a:t>	pclass3rd * </a:t>
            </a:r>
            <a:r>
              <a:rPr lang="fr-CH" sz="1200" dirty="0" err="1">
                <a:latin typeface="Courier New" panose="02070309020205020404" pitchFamily="49" charset="0"/>
                <a:cs typeface="Courier New" panose="02070309020205020404" pitchFamily="49" charset="0"/>
              </a:rPr>
              <a:t>sexmale</a:t>
            </a:r>
            <a:r>
              <a:rPr lang="fr-CH" sz="1200" dirty="0">
                <a:latin typeface="Courier New" panose="02070309020205020404" pitchFamily="49" charset="0"/>
                <a:cs typeface="Courier New" panose="02070309020205020404" pitchFamily="49" charset="0"/>
              </a:rPr>
              <a:t>                  0.9930032</a:t>
            </a:r>
          </a:p>
          <a:p>
            <a:pPr marL="0" indent="0">
              <a:buNone/>
            </a:pPr>
            <a:r>
              <a:rPr lang="fr-CH" sz="1200" dirty="0">
                <a:latin typeface="Courier New" panose="02070309020205020404" pitchFamily="49" charset="0"/>
                <a:cs typeface="Courier New" panose="02070309020205020404" pitchFamily="49" charset="0"/>
              </a:rPr>
              <a:t>	pclass3rd * h(3-sibsp)               0.7209374</a:t>
            </a:r>
          </a:p>
          <a:p>
            <a:pPr marL="0" indent="0">
              <a:buNone/>
            </a:pPr>
            <a:r>
              <a:rPr lang="fr-CH" sz="1200" dirty="0">
                <a:latin typeface="Courier New" panose="02070309020205020404" pitchFamily="49" charset="0"/>
                <a:cs typeface="Courier New" panose="02070309020205020404" pitchFamily="49" charset="0"/>
              </a:rPr>
              <a:t>	pclass3rd * h(0.0180345-noise.norm) -0.4315225</a:t>
            </a:r>
          </a:p>
          <a:p>
            <a:pPr marL="0" indent="0">
              <a:buNone/>
            </a:pP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sexmale</a:t>
            </a:r>
            <a:r>
              <a:rPr lang="fr-CH" sz="1200" dirty="0">
                <a:latin typeface="Courier New" panose="02070309020205020404" pitchFamily="49" charset="0"/>
                <a:cs typeface="Courier New" panose="02070309020205020404" pitchFamily="49" charset="0"/>
              </a:rPr>
              <a:t> * h(age-16)                 -0.0274905</a:t>
            </a:r>
          </a:p>
          <a:p>
            <a:pPr marL="0" indent="0">
              <a:buNone/>
            </a:pP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sexmale</a:t>
            </a:r>
            <a:r>
              <a:rPr lang="fr-CH" sz="1200" dirty="0">
                <a:latin typeface="Courier New" panose="02070309020205020404" pitchFamily="49" charset="0"/>
                <a:cs typeface="Courier New" panose="02070309020205020404" pitchFamily="49" charset="0"/>
              </a:rPr>
              <a:t> * h(16-age)                  0.2124101</a:t>
            </a:r>
          </a:p>
          <a:p>
            <a:pPr marL="0" indent="0">
              <a:buNone/>
            </a:pPr>
            <a:r>
              <a:rPr lang="fr-CH" sz="1200" dirty="0">
                <a:latin typeface="Courier New" panose="02070309020205020404" pitchFamily="49" charset="0"/>
                <a:cs typeface="Courier New" panose="02070309020205020404" pitchFamily="49" charset="0"/>
              </a:rPr>
              <a:t>	h(1-parch) * h(noise.unif-1.55032)  -4.5559464</a:t>
            </a:r>
          </a:p>
          <a:p>
            <a:pPr marL="0" indent="0">
              <a:buNone/>
            </a:pPr>
            <a:r>
              <a:rPr lang="fr-CH" sz="1200" dirty="0">
                <a:latin typeface="Courier New" panose="02070309020205020404" pitchFamily="49" charset="0"/>
                <a:cs typeface="Courier New" panose="02070309020205020404" pitchFamily="49" charset="0"/>
              </a:rPr>
              <a:t>	</a:t>
            </a:r>
          </a:p>
          <a:p>
            <a:pPr marL="0" indent="0">
              <a:buNone/>
            </a:pP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Earth</a:t>
            </a: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selected</a:t>
            </a:r>
            <a:r>
              <a:rPr lang="fr-CH" sz="1200" dirty="0">
                <a:latin typeface="Courier New" panose="02070309020205020404" pitchFamily="49" charset="0"/>
                <a:cs typeface="Courier New" panose="02070309020205020404" pitchFamily="49" charset="0"/>
              </a:rPr>
              <a:t> 10 of 17 </a:t>
            </a:r>
            <a:r>
              <a:rPr lang="fr-CH" sz="1200" dirty="0" err="1">
                <a:latin typeface="Courier New" panose="02070309020205020404" pitchFamily="49" charset="0"/>
                <a:cs typeface="Courier New" panose="02070309020205020404" pitchFamily="49" charset="0"/>
              </a:rPr>
              <a:t>terms</a:t>
            </a:r>
            <a:r>
              <a:rPr lang="fr-CH" sz="1200" dirty="0">
                <a:latin typeface="Courier New" panose="02070309020205020404" pitchFamily="49" charset="0"/>
                <a:cs typeface="Courier New" panose="02070309020205020404" pitchFamily="49" charset="0"/>
              </a:rPr>
              <a:t>, and </a:t>
            </a:r>
            <a:r>
              <a:rPr lang="fr-CH" sz="1200" b="1" dirty="0">
                <a:solidFill>
                  <a:srgbClr val="C00000"/>
                </a:solidFill>
                <a:latin typeface="Courier New" panose="02070309020205020404" pitchFamily="49" charset="0"/>
                <a:cs typeface="Courier New" panose="02070309020205020404" pitchFamily="49" charset="0"/>
              </a:rPr>
              <a:t>8 of 9 </a:t>
            </a:r>
            <a:r>
              <a:rPr lang="fr-CH" sz="1200" b="1" dirty="0" err="1">
                <a:solidFill>
                  <a:srgbClr val="C00000"/>
                </a:solidFill>
                <a:latin typeface="Courier New" panose="02070309020205020404" pitchFamily="49" charset="0"/>
                <a:cs typeface="Courier New" panose="02070309020205020404" pitchFamily="49" charset="0"/>
              </a:rPr>
              <a:t>predictors</a:t>
            </a:r>
            <a:endParaRPr lang="fr-CH" sz="1200" b="1" dirty="0">
              <a:solidFill>
                <a:srgbClr val="C00000"/>
              </a:solidFill>
              <a:latin typeface="Courier New" panose="02070309020205020404" pitchFamily="49" charset="0"/>
              <a:cs typeface="Courier New" panose="02070309020205020404" pitchFamily="49" charset="0"/>
            </a:endParaRPr>
          </a:p>
          <a:p>
            <a:pPr marL="0" indent="0">
              <a:buNone/>
            </a:pP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Termination</a:t>
            </a:r>
            <a:r>
              <a:rPr lang="fr-CH" sz="1200" dirty="0">
                <a:latin typeface="Courier New" panose="02070309020205020404" pitchFamily="49" charset="0"/>
                <a:cs typeface="Courier New" panose="02070309020205020404" pitchFamily="49" charset="0"/>
              </a:rPr>
              <a:t> condition: </a:t>
            </a:r>
            <a:r>
              <a:rPr lang="fr-CH" sz="1200" dirty="0" err="1">
                <a:latin typeface="Courier New" panose="02070309020205020404" pitchFamily="49" charset="0"/>
                <a:cs typeface="Courier New" panose="02070309020205020404" pitchFamily="49" charset="0"/>
              </a:rPr>
              <a:t>Reached</a:t>
            </a: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nk</a:t>
            </a:r>
            <a:r>
              <a:rPr lang="fr-CH" sz="1200" dirty="0">
                <a:latin typeface="Courier New" panose="02070309020205020404" pitchFamily="49" charset="0"/>
                <a:cs typeface="Courier New" panose="02070309020205020404" pitchFamily="49" charset="0"/>
              </a:rPr>
              <a:t> 21</a:t>
            </a:r>
          </a:p>
          <a:p>
            <a:pPr marL="0" indent="0">
              <a:buNone/>
            </a:pPr>
            <a:r>
              <a:rPr lang="fr-CH" sz="1200" dirty="0">
                <a:latin typeface="Courier New" panose="02070309020205020404" pitchFamily="49" charset="0"/>
                <a:cs typeface="Courier New" panose="02070309020205020404" pitchFamily="49" charset="0"/>
              </a:rPr>
              <a:t>	Importance: </a:t>
            </a:r>
            <a:r>
              <a:rPr lang="fr-CH" sz="1200" dirty="0" err="1">
                <a:latin typeface="Courier New" panose="02070309020205020404" pitchFamily="49" charset="0"/>
                <a:cs typeface="Courier New" panose="02070309020205020404" pitchFamily="49" charset="0"/>
              </a:rPr>
              <a:t>sexmale</a:t>
            </a:r>
            <a:r>
              <a:rPr lang="fr-CH" sz="1200" dirty="0">
                <a:latin typeface="Courier New" panose="02070309020205020404" pitchFamily="49" charset="0"/>
                <a:cs typeface="Courier New" panose="02070309020205020404" pitchFamily="49" charset="0"/>
              </a:rPr>
              <a:t>, pclass3rd, pclass2nd, </a:t>
            </a:r>
            <a:r>
              <a:rPr lang="fr-CH" sz="1200" dirty="0" err="1">
                <a:latin typeface="Courier New" panose="02070309020205020404" pitchFamily="49" charset="0"/>
                <a:cs typeface="Courier New" panose="02070309020205020404" pitchFamily="49" charset="0"/>
              </a:rPr>
              <a:t>age</a:t>
            </a: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sibsp</a:t>
            </a: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parch</a:t>
            </a: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noise.unif</a:t>
            </a: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noise.norm</a:t>
            </a:r>
            <a:r>
              <a:rPr lang="fr-CH" sz="1200" dirty="0">
                <a:latin typeface="Courier New" panose="02070309020205020404" pitchFamily="49" charset="0"/>
                <a:cs typeface="Courier New" panose="02070309020205020404" pitchFamily="49" charset="0"/>
              </a:rPr>
              <a:t>, </a:t>
            </a:r>
            <a:r>
              <a:rPr lang="fr-CH" sz="1200" b="1" dirty="0" err="1">
                <a:solidFill>
                  <a:srgbClr val="C00000"/>
                </a:solidFill>
                <a:latin typeface="Courier New" panose="02070309020205020404" pitchFamily="49" charset="0"/>
                <a:cs typeface="Courier New" panose="02070309020205020404" pitchFamily="49" charset="0"/>
              </a:rPr>
              <a:t>noise.binom-unused</a:t>
            </a:r>
            <a:endParaRPr lang="fr-CH" sz="1200" b="1" dirty="0">
              <a:solidFill>
                <a:srgbClr val="C00000"/>
              </a:solidFill>
              <a:latin typeface="Courier New" panose="02070309020205020404" pitchFamily="49" charset="0"/>
              <a:cs typeface="Courier New" panose="02070309020205020404" pitchFamily="49" charset="0"/>
            </a:endParaRPr>
          </a:p>
          <a:p>
            <a:pPr marL="0" indent="0">
              <a:buNone/>
            </a:pP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Number</a:t>
            </a:r>
            <a:r>
              <a:rPr lang="fr-CH" sz="1200" dirty="0">
                <a:latin typeface="Courier New" panose="02070309020205020404" pitchFamily="49" charset="0"/>
                <a:cs typeface="Courier New" panose="02070309020205020404" pitchFamily="49" charset="0"/>
              </a:rPr>
              <a:t> of </a:t>
            </a:r>
            <a:r>
              <a:rPr lang="fr-CH" sz="1200" dirty="0" err="1">
                <a:latin typeface="Courier New" panose="02070309020205020404" pitchFamily="49" charset="0"/>
                <a:cs typeface="Courier New" panose="02070309020205020404" pitchFamily="49" charset="0"/>
              </a:rPr>
              <a:t>terms</a:t>
            </a:r>
            <a:r>
              <a:rPr lang="fr-CH" sz="1200" dirty="0">
                <a:latin typeface="Courier New" panose="02070309020205020404" pitchFamily="49" charset="0"/>
                <a:cs typeface="Courier New" panose="02070309020205020404" pitchFamily="49" charset="0"/>
              </a:rPr>
              <a:t> at </a:t>
            </a:r>
            <a:r>
              <a:rPr lang="fr-CH" sz="1200" dirty="0" err="1">
                <a:latin typeface="Courier New" panose="02070309020205020404" pitchFamily="49" charset="0"/>
                <a:cs typeface="Courier New" panose="02070309020205020404" pitchFamily="49" charset="0"/>
              </a:rPr>
              <a:t>each</a:t>
            </a: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degree</a:t>
            </a:r>
            <a:r>
              <a:rPr lang="fr-CH" sz="1200" dirty="0">
                <a:latin typeface="Courier New" panose="02070309020205020404" pitchFamily="49" charset="0"/>
                <a:cs typeface="Courier New" panose="02070309020205020404" pitchFamily="49" charset="0"/>
              </a:rPr>
              <a:t> of interaction: 1 2 7</a:t>
            </a:r>
          </a:p>
          <a:p>
            <a:pPr marL="0" indent="0">
              <a:buNone/>
            </a:pP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Earth</a:t>
            </a:r>
            <a:r>
              <a:rPr lang="fr-CH" sz="1200" dirty="0">
                <a:latin typeface="Courier New" panose="02070309020205020404" pitchFamily="49" charset="0"/>
                <a:cs typeface="Courier New" panose="02070309020205020404" pitchFamily="49" charset="0"/>
              </a:rPr>
              <a:t> GCV 0.140843    RSS 140.7765    </a:t>
            </a:r>
            <a:r>
              <a:rPr lang="fr-CH" sz="1200" b="1" dirty="0" err="1">
                <a:solidFill>
                  <a:srgbClr val="C00000"/>
                </a:solidFill>
                <a:latin typeface="Courier New" panose="02070309020205020404" pitchFamily="49" charset="0"/>
                <a:cs typeface="Courier New" panose="02070309020205020404" pitchFamily="49" charset="0"/>
              </a:rPr>
              <a:t>GRSq</a:t>
            </a:r>
            <a:r>
              <a:rPr lang="fr-CH" sz="1200" b="1" dirty="0">
                <a:solidFill>
                  <a:srgbClr val="C00000"/>
                </a:solidFill>
                <a:latin typeface="Courier New" panose="02070309020205020404" pitchFamily="49" charset="0"/>
                <a:cs typeface="Courier New" panose="02070309020205020404" pitchFamily="49" charset="0"/>
              </a:rPr>
              <a:t> 0.4180988</a:t>
            </a: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RSq</a:t>
            </a:r>
            <a:r>
              <a:rPr lang="fr-CH" sz="1200" dirty="0">
                <a:latin typeface="Courier New" panose="02070309020205020404" pitchFamily="49" charset="0"/>
                <a:cs typeface="Courier New" panose="02070309020205020404" pitchFamily="49" charset="0"/>
              </a:rPr>
              <a:t> 0.4428869</a:t>
            </a: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Survival on the Titanic</a:t>
            </a:r>
            <a:endParaRPr lang="en-GB" sz="3200">
              <a:solidFill>
                <a:schemeClr val="tx2">
                  <a:lumMod val="75000"/>
                </a:schemeClr>
              </a:solidFill>
              <a:latin typeface="Tw Cen MT" panose="020B0602020104020603" pitchFamily="34" charset="0"/>
            </a:endParaRPr>
          </a:p>
        </p:txBody>
      </p:sp>
      <p:cxnSp>
        <p:nvCxnSpPr>
          <p:cNvPr id="6" name="Straight Connector 5">
            <a:extLst>
              <a:ext uri="{FF2B5EF4-FFF2-40B4-BE49-F238E27FC236}">
                <a16:creationId xmlns:a16="http://schemas.microsoft.com/office/drawing/2014/main" id="{11C19E78-AD83-4DEA-9706-3B4C3CD62B62}"/>
              </a:ext>
            </a:extLst>
          </p:cNvPr>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ADB7601-5FE3-4C91-A25D-7CCDB49DE7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2130109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Age × Gender interaction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pic>
        <p:nvPicPr>
          <p:cNvPr id="7" name="Picture 6">
            <a:extLst>
              <a:ext uri="{FF2B5EF4-FFF2-40B4-BE49-F238E27FC236}">
                <a16:creationId xmlns:a16="http://schemas.microsoft.com/office/drawing/2014/main" id="{B5EA8D16-0440-4C71-8615-AF605E37D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588" y="1556792"/>
            <a:ext cx="7416824" cy="4454522"/>
          </a:xfrm>
          <a:prstGeom prst="rect">
            <a:avLst/>
          </a:prstGeom>
        </p:spPr>
      </p:pic>
    </p:spTree>
    <p:extLst>
      <p:ext uri="{BB962C8B-B14F-4D97-AF65-F5344CB8AC3E}">
        <p14:creationId xmlns:p14="http://schemas.microsoft.com/office/powerpoint/2010/main" val="13183030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lnSpcReduction="10000"/>
          </a:bodyPr>
          <a:lstStyle/>
          <a:p>
            <a:r>
              <a:rPr lang="en-GB" sz="1800">
                <a:latin typeface="Calibri Light" panose="020F0302020204030204" pitchFamily="34" charset="0"/>
                <a:cs typeface="Calibri Light" panose="020F0302020204030204" pitchFamily="34" charset="0"/>
              </a:rPr>
              <a:t>A normalized </a:t>
            </a:r>
            <a:r>
              <a:rPr lang="en-GB" sz="1800" dirty="0">
                <a:latin typeface="Calibri Light" panose="020F0302020204030204" pitchFamily="34" charset="0"/>
                <a:cs typeface="Calibri Light" panose="020F0302020204030204" pitchFamily="34" charset="0"/>
              </a:rPr>
              <a:t>ranking of variable importance in a MARS model can be obtained with the </a:t>
            </a:r>
            <a:r>
              <a:rPr lang="en-GB" sz="1800" dirty="0" err="1">
                <a:latin typeface="Courier New" panose="02070309020205020404" pitchFamily="49" charset="0"/>
                <a:cs typeface="Courier New" panose="02070309020205020404" pitchFamily="49" charset="0"/>
              </a:rPr>
              <a:t>evimp</a:t>
            </a:r>
            <a:r>
              <a:rPr lang="en-GB" sz="1800" dirty="0">
                <a:latin typeface="Times New Roman" panose="02020603050405020304" pitchFamily="18" charset="0"/>
                <a:cs typeface="Times New Roman" panose="02020603050405020304" pitchFamily="18" charset="0"/>
              </a:rPr>
              <a:t> </a:t>
            </a:r>
            <a:r>
              <a:rPr lang="en-GB" sz="1800" dirty="0">
                <a:latin typeface="Calibri Light" panose="020F0302020204030204" pitchFamily="34" charset="0"/>
                <a:cs typeface="Calibri Light" panose="020F0302020204030204" pitchFamily="34" charset="0"/>
              </a:rPr>
              <a:t>function…</a:t>
            </a:r>
          </a:p>
          <a:p>
            <a:endParaRPr lang="en-GB" sz="1800" dirty="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a:p>
            <a:r>
              <a:rPr lang="en-GB" sz="1800" dirty="0">
                <a:latin typeface="Calibri Light" panose="020F0302020204030204" pitchFamily="34" charset="0"/>
                <a:cs typeface="Calibri Light" panose="020F0302020204030204" pitchFamily="34" charset="0"/>
              </a:rPr>
              <a:t>Which prints the improvement in model fit for each predictor, relative to the most predictive one (100 by default).</a:t>
            </a:r>
          </a:p>
          <a:p>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Contrary to common misconception, not all machine learning models were developed as black boxes. MARS has as explicit purpose to extract data patterns in an </a:t>
            </a:r>
            <a:r>
              <a:rPr lang="en-GB" sz="1800" dirty="0">
                <a:solidFill>
                  <a:srgbClr val="0070C0"/>
                </a:solidFill>
                <a:latin typeface="Calibri Light" panose="020F0302020204030204" pitchFamily="34" charset="0"/>
                <a:cs typeface="Calibri Light" panose="020F0302020204030204" pitchFamily="34" charset="0"/>
              </a:rPr>
              <a:t>intelligible and interpretable fashion!</a:t>
            </a:r>
            <a:endParaRPr lang="en-GB" sz="1800" dirty="0">
              <a:latin typeface="Calibri Light" panose="020F0302020204030204" pitchFamily="34" charset="0"/>
              <a:cs typeface="Calibri Light" panose="020F0302020204030204" pitchFamily="34" charset="0"/>
            </a:endParaRPr>
          </a:p>
          <a:p>
            <a:pPr marL="0" indent="0">
              <a:buNone/>
            </a:pPr>
            <a:endParaRPr lang="en-GB" sz="1800" dirty="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Feature relevance in MARS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582E0CD-7882-470C-81E2-2446E46627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68017" y="116632"/>
            <a:ext cx="1032830" cy="946176"/>
          </a:xfrm>
          <a:prstGeom prst="rect">
            <a:avLst/>
          </a:prstGeom>
        </p:spPr>
      </p:pic>
      <p:sp>
        <p:nvSpPr>
          <p:cNvPr id="6" name="TextBox 5">
            <a:extLst>
              <a:ext uri="{FF2B5EF4-FFF2-40B4-BE49-F238E27FC236}">
                <a16:creationId xmlns:a16="http://schemas.microsoft.com/office/drawing/2014/main" id="{3B5983DA-8094-498D-A6F0-DE002165F7D2}"/>
              </a:ext>
            </a:extLst>
          </p:cNvPr>
          <p:cNvSpPr txBox="1"/>
          <p:nvPr/>
        </p:nvSpPr>
        <p:spPr>
          <a:xfrm>
            <a:off x="6039289" y="2191500"/>
            <a:ext cx="3900791" cy="1938992"/>
          </a:xfrm>
          <a:prstGeom prst="rect">
            <a:avLst/>
          </a:prstGeom>
          <a:noFill/>
        </p:spPr>
        <p:txBody>
          <a:bodyPr wrap="square">
            <a:spAutoFit/>
          </a:bodyPr>
          <a:lstStyle/>
          <a:p>
            <a:pPr marL="0" indent="0">
              <a:buNone/>
            </a:pPr>
            <a:r>
              <a:rPr lang="en-GB" sz="1200" dirty="0" err="1">
                <a:latin typeface="Courier New" panose="02070309020205020404" pitchFamily="49" charset="0"/>
                <a:cs typeface="Courier New" panose="02070309020205020404" pitchFamily="49" charset="0"/>
              </a:rPr>
              <a:t>evimp</a:t>
            </a:r>
            <a:r>
              <a:rPr lang="en-GB" sz="1200" dirty="0">
                <a:latin typeface="Courier New" panose="02070309020205020404" pitchFamily="49" charset="0"/>
                <a:cs typeface="Courier New" panose="02070309020205020404" pitchFamily="49" charset="0"/>
              </a:rPr>
              <a:t>(mars)</a:t>
            </a:r>
          </a:p>
          <a:p>
            <a:pPr marL="0" indent="0">
              <a:buNone/>
            </a:pPr>
            <a:r>
              <a:rPr lang="en-GB" sz="1200" dirty="0">
                <a:latin typeface="Courier New" panose="02070309020205020404" pitchFamily="49" charset="0"/>
                <a:cs typeface="Courier New" panose="02070309020205020404" pitchFamily="49" charset="0"/>
              </a:rPr>
              <a:t>&gt;            </a:t>
            </a:r>
            <a:r>
              <a:rPr lang="en-GB" sz="1200" dirty="0" err="1">
                <a:latin typeface="Courier New" panose="02070309020205020404" pitchFamily="49" charset="0"/>
                <a:cs typeface="Courier New" panose="02070309020205020404" pitchFamily="49" charset="0"/>
              </a:rPr>
              <a:t>nsubsets</a:t>
            </a: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gcv</a:t>
            </a: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rss</a:t>
            </a:r>
            <a:endParaRPr lang="en-GB" sz="1200" dirty="0">
              <a:latin typeface="Courier New" panose="02070309020205020404" pitchFamily="49" charset="0"/>
              <a:cs typeface="Courier New" panose="02070309020205020404" pitchFamily="49" charset="0"/>
            </a:endParaRPr>
          </a:p>
          <a:p>
            <a:pPr marL="0" indent="0">
              <a:buNone/>
            </a:pPr>
            <a:r>
              <a:rPr lang="en-GB" sz="1200" dirty="0">
                <a:latin typeface="Courier New" panose="02070309020205020404" pitchFamily="49" charset="0"/>
                <a:cs typeface="Courier New" panose="02070309020205020404" pitchFamily="49" charset="0"/>
              </a:rPr>
              <a:t>&gt; </a:t>
            </a:r>
            <a:r>
              <a:rPr lang="en-GB" sz="1200" dirty="0" err="1">
                <a:latin typeface="Courier New" panose="02070309020205020404" pitchFamily="49" charset="0"/>
                <a:cs typeface="Courier New" panose="02070309020205020404" pitchFamily="49" charset="0"/>
              </a:rPr>
              <a:t>sexmale</a:t>
            </a:r>
            <a:r>
              <a:rPr lang="en-GB" sz="1200" dirty="0">
                <a:latin typeface="Courier New" panose="02070309020205020404" pitchFamily="49" charset="0"/>
                <a:cs typeface="Courier New" panose="02070309020205020404" pitchFamily="49" charset="0"/>
              </a:rPr>
              <a:t>           9 100.0  100.0</a:t>
            </a:r>
          </a:p>
          <a:p>
            <a:pPr marL="0" indent="0">
              <a:buNone/>
            </a:pPr>
            <a:r>
              <a:rPr lang="en-GB" sz="1200" dirty="0">
                <a:latin typeface="Courier New" panose="02070309020205020404" pitchFamily="49" charset="0"/>
                <a:cs typeface="Courier New" panose="02070309020205020404" pitchFamily="49" charset="0"/>
              </a:rPr>
              <a:t>&gt; pclass3rd         8  56.2   58.9</a:t>
            </a:r>
          </a:p>
          <a:p>
            <a:pPr marL="0" indent="0">
              <a:buNone/>
            </a:pPr>
            <a:r>
              <a:rPr lang="en-GB" sz="1200" dirty="0">
                <a:latin typeface="Courier New" panose="02070309020205020404" pitchFamily="49" charset="0"/>
                <a:cs typeface="Courier New" panose="02070309020205020404" pitchFamily="49" charset="0"/>
              </a:rPr>
              <a:t>&gt; pclass2nd         6  36.9   40.5</a:t>
            </a:r>
          </a:p>
          <a:p>
            <a:pPr marL="0" indent="0">
              <a:buNone/>
            </a:pPr>
            <a:r>
              <a:rPr lang="en-GB" sz="1200" dirty="0">
                <a:latin typeface="Courier New" panose="02070309020205020404" pitchFamily="49" charset="0"/>
                <a:cs typeface="Courier New" panose="02070309020205020404" pitchFamily="49" charset="0"/>
              </a:rPr>
              <a:t>&gt; age               6  36.9   40.5</a:t>
            </a:r>
          </a:p>
          <a:p>
            <a:pPr marL="0" indent="0">
              <a:buNone/>
            </a:pPr>
            <a:r>
              <a:rPr lang="en-GB" sz="1200" dirty="0">
                <a:latin typeface="Courier New" panose="02070309020205020404" pitchFamily="49" charset="0"/>
                <a:cs typeface="Courier New" panose="02070309020205020404" pitchFamily="49" charset="0"/>
              </a:rPr>
              <a:t>&gt; </a:t>
            </a:r>
            <a:r>
              <a:rPr lang="en-GB" sz="1200" dirty="0" err="1">
                <a:latin typeface="Courier New" panose="02070309020205020404" pitchFamily="49" charset="0"/>
                <a:cs typeface="Courier New" panose="02070309020205020404" pitchFamily="49" charset="0"/>
              </a:rPr>
              <a:t>sibsp</a:t>
            </a:r>
            <a:r>
              <a:rPr lang="en-GB" sz="1200" dirty="0">
                <a:latin typeface="Courier New" panose="02070309020205020404" pitchFamily="49" charset="0"/>
                <a:cs typeface="Courier New" panose="02070309020205020404" pitchFamily="49" charset="0"/>
              </a:rPr>
              <a:t>             5  26.0   30.6</a:t>
            </a:r>
          </a:p>
          <a:p>
            <a:pPr marL="0" indent="0">
              <a:buNone/>
            </a:pPr>
            <a:r>
              <a:rPr lang="en-GB" sz="1200" dirty="0">
                <a:latin typeface="Courier New" panose="02070309020205020404" pitchFamily="49" charset="0"/>
                <a:cs typeface="Courier New" panose="02070309020205020404" pitchFamily="49" charset="0"/>
              </a:rPr>
              <a:t>&gt; parch             2   4.8   12.0</a:t>
            </a:r>
          </a:p>
          <a:p>
            <a:pPr marL="0" indent="0">
              <a:buNone/>
            </a:pPr>
            <a:r>
              <a:rPr lang="en-GB" sz="1200" dirty="0">
                <a:latin typeface="Courier New" panose="02070309020205020404" pitchFamily="49" charset="0"/>
                <a:cs typeface="Courier New" panose="02070309020205020404" pitchFamily="49" charset="0"/>
              </a:rPr>
              <a:t>&gt; </a:t>
            </a:r>
            <a:r>
              <a:rPr lang="en-GB" sz="1200" dirty="0" err="1">
                <a:latin typeface="Courier New" panose="02070309020205020404" pitchFamily="49" charset="0"/>
                <a:cs typeface="Courier New" panose="02070309020205020404" pitchFamily="49" charset="0"/>
              </a:rPr>
              <a:t>noise.unif</a:t>
            </a:r>
            <a:r>
              <a:rPr lang="en-GB" sz="1200" dirty="0">
                <a:latin typeface="Courier New" panose="02070309020205020404" pitchFamily="49" charset="0"/>
                <a:cs typeface="Courier New" panose="02070309020205020404" pitchFamily="49" charset="0"/>
              </a:rPr>
              <a:t>        2   4.8   12.0</a:t>
            </a:r>
          </a:p>
          <a:p>
            <a:pPr marL="0" indent="0">
              <a:buNone/>
            </a:pPr>
            <a:r>
              <a:rPr lang="en-GB" sz="1200" dirty="0">
                <a:latin typeface="Courier New" panose="02070309020205020404" pitchFamily="49" charset="0"/>
                <a:cs typeface="Courier New" panose="02070309020205020404" pitchFamily="49" charset="0"/>
              </a:rPr>
              <a:t>&gt; </a:t>
            </a:r>
            <a:r>
              <a:rPr lang="en-GB" sz="1200" dirty="0" err="1">
                <a:latin typeface="Courier New" panose="02070309020205020404" pitchFamily="49" charset="0"/>
                <a:cs typeface="Courier New" panose="02070309020205020404" pitchFamily="49" charset="0"/>
              </a:rPr>
              <a:t>noise.norm</a:t>
            </a:r>
            <a:r>
              <a:rPr lang="en-GB" sz="1200" dirty="0">
                <a:latin typeface="Courier New" panose="02070309020205020404" pitchFamily="49" charset="0"/>
                <a:cs typeface="Courier New" panose="02070309020205020404" pitchFamily="49" charset="0"/>
              </a:rPr>
              <a:t>        1   1.5    8.0</a:t>
            </a:r>
          </a:p>
        </p:txBody>
      </p:sp>
    </p:spTree>
    <p:extLst>
      <p:ext uri="{BB962C8B-B14F-4D97-AF65-F5344CB8AC3E}">
        <p14:creationId xmlns:p14="http://schemas.microsoft.com/office/powerpoint/2010/main" val="404875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Times New Roman" panose="02020603050405020304" pitchFamily="18" charset="0"/>
                <a:cs typeface="Times New Roman" panose="02020603050405020304" pitchFamily="18" charset="0"/>
              </a:rPr>
              <a:t>Calculating all pairwise distances between observations in this manner will yield a (Euclidean) </a:t>
            </a:r>
            <a:r>
              <a:rPr lang="fr-CH" sz="1800">
                <a:solidFill>
                  <a:srgbClr val="0070C0"/>
                </a:solidFill>
                <a:latin typeface="Times New Roman" panose="02020603050405020304" pitchFamily="18" charset="0"/>
                <a:cs typeface="Times New Roman" panose="02020603050405020304" pitchFamily="18" charset="0"/>
              </a:rPr>
              <a:t>distance matrix</a:t>
            </a:r>
            <a:r>
              <a:rPr lang="fr-CH" sz="1800">
                <a:latin typeface="Times New Roman" panose="02020603050405020304" pitchFamily="18" charset="0"/>
                <a:cs typeface="Times New Roman" panose="02020603050405020304" pitchFamily="18" charset="0"/>
              </a:rPr>
              <a:t> that is symmetric and of size </a:t>
            </a:r>
            <a:r>
              <a:rPr lang="fr-CH" sz="1800" i="1">
                <a:latin typeface="Times New Roman" panose="02020603050405020304" pitchFamily="18" charset="0"/>
                <a:cs typeface="Times New Roman" panose="02020603050405020304" pitchFamily="18" charset="0"/>
              </a:rPr>
              <a:t>N</a:t>
            </a:r>
            <a:r>
              <a:rPr lang="fr-CH" sz="1800">
                <a:latin typeface="Times New Roman" panose="02020603050405020304" pitchFamily="18" charset="0"/>
                <a:cs typeface="Times New Roman" panose="02020603050405020304" pitchFamily="18" charset="0"/>
              </a:rPr>
              <a:t> × </a:t>
            </a:r>
            <a:r>
              <a:rPr lang="fr-CH" sz="1800" i="1">
                <a:latin typeface="Times New Roman" panose="02020603050405020304" pitchFamily="18" charset="0"/>
                <a:cs typeface="Times New Roman" panose="02020603050405020304" pitchFamily="18" charset="0"/>
              </a:rPr>
              <a:t>N</a:t>
            </a:r>
            <a:r>
              <a:rPr lang="fr-CH" sz="1800">
                <a:latin typeface="Times New Roman" panose="02020603050405020304" pitchFamily="18" charset="0"/>
                <a:cs typeface="Times New Roman" panose="02020603050405020304" pitchFamily="18" charset="0"/>
              </a:rPr>
              <a:t>. Diagonal elements have 0 distance by definition (self-distance).</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Euclidean distance matching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5641" y="2651532"/>
            <a:ext cx="6516215" cy="3932163"/>
          </a:xfrm>
          <a:prstGeom prst="rect">
            <a:avLst/>
          </a:prstGeom>
        </p:spPr>
      </p:pic>
    </p:spTree>
    <p:extLst>
      <p:ext uri="{BB962C8B-B14F-4D97-AF65-F5344CB8AC3E}">
        <p14:creationId xmlns:p14="http://schemas.microsoft.com/office/powerpoint/2010/main" val="8145227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en-GB" sz="1800">
                <a:latin typeface="Calibri Light" panose="020F0302020204030204" pitchFamily="34" charset="0"/>
                <a:cs typeface="Calibri Light" panose="020F0302020204030204" pitchFamily="34" charset="0"/>
              </a:rPr>
              <a:t>As </a:t>
            </a:r>
            <a:r>
              <a:rPr lang="en-GB" sz="1800" dirty="0">
                <a:latin typeface="Calibri Light" panose="020F0302020204030204" pitchFamily="34" charset="0"/>
                <a:cs typeface="Calibri Light" panose="020F0302020204030204" pitchFamily="34" charset="0"/>
              </a:rPr>
              <a:t>noted, MARS </a:t>
            </a:r>
            <a:r>
              <a:rPr lang="en-GB" sz="1800">
                <a:latin typeface="Calibri Light" panose="020F0302020204030204" pitchFamily="34" charset="0"/>
                <a:cs typeface="Calibri Light" panose="020F0302020204030204" pitchFamily="34" charset="0"/>
              </a:rPr>
              <a:t>bears similarities </a:t>
            </a:r>
            <a:r>
              <a:rPr lang="en-GB" sz="1800" dirty="0">
                <a:latin typeface="Calibri Light" panose="020F0302020204030204" pitchFamily="34" charset="0"/>
                <a:cs typeface="Calibri Light" panose="020F0302020204030204" pitchFamily="34" charset="0"/>
              </a:rPr>
              <a:t>to simple </a:t>
            </a:r>
            <a:r>
              <a:rPr lang="en-GB" sz="1800" dirty="0">
                <a:solidFill>
                  <a:srgbClr val="0070C0"/>
                </a:solidFill>
                <a:latin typeface="Calibri Light" panose="020F0302020204030204" pitchFamily="34" charset="0"/>
                <a:cs typeface="Calibri Light" panose="020F0302020204030204" pitchFamily="34" charset="0"/>
              </a:rPr>
              <a:t>stepwise regression</a:t>
            </a:r>
            <a:r>
              <a:rPr lang="en-GB" sz="1800">
                <a:latin typeface="Calibri Light" panose="020F0302020204030204" pitchFamily="34" charset="0"/>
                <a:cs typeface="Calibri Light" panose="020F0302020204030204" pitchFamily="34" charset="0"/>
              </a:rPr>
              <a:t>, which we saw briefly this morning when discussing the use of AIC and BIC for model selection.</a:t>
            </a:r>
          </a:p>
          <a:p>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MARS adds </a:t>
            </a:r>
            <a:r>
              <a:rPr lang="en-GB" sz="1800">
                <a:latin typeface="Calibri Light" panose="020F0302020204030204" pitchFamily="34" charset="0"/>
                <a:cs typeface="Calibri Light" panose="020F0302020204030204" pitchFamily="34" charset="0"/>
              </a:rPr>
              <a:t>to the predictor selection automatic </a:t>
            </a:r>
            <a:r>
              <a:rPr lang="en-GB" sz="1800" dirty="0">
                <a:latin typeface="Calibri Light" panose="020F0302020204030204" pitchFamily="34" charset="0"/>
                <a:cs typeface="Calibri Light" panose="020F0302020204030204" pitchFamily="34" charset="0"/>
              </a:rPr>
              <a:t>interaction and spline selection, but these options can be switched off, if desired.</a:t>
            </a:r>
          </a:p>
          <a:p>
            <a:endParaRPr lang="en-GB" sz="1800" dirty="0">
              <a:latin typeface="Calibri Light" panose="020F0302020204030204" pitchFamily="34" charset="0"/>
              <a:cs typeface="Calibri Light" panose="020F0302020204030204" pitchFamily="34" charset="0"/>
            </a:endParaRPr>
          </a:p>
          <a:p>
            <a:r>
              <a:rPr lang="en-GB" sz="1800">
                <a:latin typeface="Calibri Light" panose="020F0302020204030204" pitchFamily="34" charset="0"/>
                <a:cs typeface="Calibri Light" panose="020F0302020204030204" pitchFamily="34" charset="0"/>
              </a:rPr>
              <a:t>Disturbingly, </a:t>
            </a:r>
            <a:r>
              <a:rPr lang="en-GB" sz="1800">
                <a:solidFill>
                  <a:srgbClr val="C00000"/>
                </a:solidFill>
                <a:latin typeface="Calibri Light" panose="020F0302020204030204" pitchFamily="34" charset="0"/>
                <a:cs typeface="Calibri Light" panose="020F0302020204030204" pitchFamily="34" charset="0"/>
              </a:rPr>
              <a:t>two of the noise variables appear in the final model for the Titanic data!</a:t>
            </a:r>
            <a:r>
              <a:rPr lang="en-GB" sz="1800">
                <a:latin typeface="Calibri Light" panose="020F0302020204030204" pitchFamily="34" charset="0"/>
                <a:cs typeface="Calibri Light" panose="020F0302020204030204" pitchFamily="34" charset="0"/>
              </a:rPr>
              <a:t> While they are ranked as least important by the evimp ranking, their appearance is still highly undesirable, and shows that “best subset” selection </a:t>
            </a:r>
            <a:r>
              <a:rPr lang="en-GB" sz="1800" i="1">
                <a:latin typeface="Calibri Light" panose="020F0302020204030204" pitchFamily="34" charset="0"/>
                <a:cs typeface="Calibri Light" panose="020F0302020204030204" pitchFamily="34" charset="0"/>
              </a:rPr>
              <a:t>can </a:t>
            </a:r>
            <a:r>
              <a:rPr lang="en-GB" sz="1800">
                <a:latin typeface="Calibri Light" panose="020F0302020204030204" pitchFamily="34" charset="0"/>
                <a:cs typeface="Calibri Light" panose="020F0302020204030204" pitchFamily="34" charset="0"/>
              </a:rPr>
              <a:t>fail.</a:t>
            </a:r>
          </a:p>
          <a:p>
            <a:endParaRPr lang="en-GB" sz="1800">
              <a:latin typeface="Calibri Light" panose="020F0302020204030204" pitchFamily="34" charset="0"/>
              <a:cs typeface="Calibri Light" panose="020F0302020204030204" pitchFamily="34" charset="0"/>
            </a:endParaRPr>
          </a:p>
          <a:p>
            <a:r>
              <a:rPr lang="en-GB" sz="1800">
                <a:latin typeface="Calibri Light" panose="020F0302020204030204" pitchFamily="34" charset="0"/>
                <a:cs typeface="Calibri Light" panose="020F0302020204030204" pitchFamily="34" charset="0"/>
              </a:rPr>
              <a:t>Perhaps we can toy around with more tuning parameters to improve our model…?</a:t>
            </a:r>
          </a:p>
          <a:p>
            <a:endParaRPr lang="en-GB" sz="1800" dirty="0">
              <a:latin typeface="Calibri Light" panose="020F0302020204030204" pitchFamily="34" charset="0"/>
              <a:cs typeface="Calibri Light" panose="020F0302020204030204" pitchFamily="34" charset="0"/>
            </a:endParaRPr>
          </a:p>
          <a:p>
            <a:endParaRPr lang="en-GB"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Feature relevance in MARS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582E0CD-7882-470C-81E2-2446E46627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68017" y="116632"/>
            <a:ext cx="1032830" cy="946176"/>
          </a:xfrm>
          <a:prstGeom prst="rect">
            <a:avLst/>
          </a:prstGeom>
        </p:spPr>
      </p:pic>
    </p:spTree>
    <p:extLst>
      <p:ext uri="{BB962C8B-B14F-4D97-AF65-F5344CB8AC3E}">
        <p14:creationId xmlns:p14="http://schemas.microsoft.com/office/powerpoint/2010/main" val="30593790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The earth implementation of MARS has a rather large number of different control options and tuning parameters (see its help pages for explanations). Some of the important ones include:</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B7BC1C79-0E15-4EE1-8A90-3F584679143A}"/>
              </a:ext>
            </a:extLst>
          </p:cNvPr>
          <p:cNvSpPr txBox="1"/>
          <p:nvPr/>
        </p:nvSpPr>
        <p:spPr>
          <a:xfrm>
            <a:off x="1950130" y="188641"/>
            <a:ext cx="8034303"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Tuning </a:t>
            </a:r>
            <a:r>
              <a:rPr lang="fr-CH" sz="3200" dirty="0" err="1">
                <a:solidFill>
                  <a:schemeClr val="tx2">
                    <a:lumMod val="75000"/>
                  </a:schemeClr>
                </a:solidFill>
                <a:latin typeface="Tw Cen MT" panose="020B0602020104020603" pitchFamily="34" charset="0"/>
              </a:rPr>
              <a:t>parameters</a:t>
            </a:r>
            <a:endParaRPr lang="en-GB" sz="3200" dirty="0">
              <a:solidFill>
                <a:schemeClr val="tx2">
                  <a:lumMod val="75000"/>
                </a:schemeClr>
              </a:solidFill>
              <a:latin typeface="Tw Cen MT" panose="020B0602020104020603" pitchFamily="34" charset="0"/>
            </a:endParaRPr>
          </a:p>
        </p:txBody>
      </p:sp>
      <p:cxnSp>
        <p:nvCxnSpPr>
          <p:cNvPr id="7" name="Straight Connector 6">
            <a:extLst>
              <a:ext uri="{FF2B5EF4-FFF2-40B4-BE49-F238E27FC236}">
                <a16:creationId xmlns:a16="http://schemas.microsoft.com/office/drawing/2014/main" id="{A3C2586C-B2BE-4E4C-A85A-DF89E1153D77}"/>
              </a:ext>
            </a:extLst>
          </p:cNvPr>
          <p:cNvCxnSpPr/>
          <p:nvPr/>
        </p:nvCxnSpPr>
        <p:spPr>
          <a:xfrm>
            <a:off x="1919536" y="908720"/>
            <a:ext cx="72008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6643E2F-0B05-4D49-A607-B4955639784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tretch>
            <a:fillRect/>
          </a:stretch>
        </p:blipFill>
        <p:spPr>
          <a:xfrm>
            <a:off x="9264352" y="116633"/>
            <a:ext cx="1173334" cy="1058647"/>
          </a:xfrm>
          <a:prstGeom prst="rect">
            <a:avLst/>
          </a:prstGeom>
        </p:spPr>
      </p:pic>
      <p:graphicFrame>
        <p:nvGraphicFramePr>
          <p:cNvPr id="9" name="Table 8">
            <a:extLst>
              <a:ext uri="{FF2B5EF4-FFF2-40B4-BE49-F238E27FC236}">
                <a16:creationId xmlns:a16="http://schemas.microsoft.com/office/drawing/2014/main" id="{3E727725-9982-4A61-92A2-DE5CDD915EBD}"/>
              </a:ext>
            </a:extLst>
          </p:cNvPr>
          <p:cNvGraphicFramePr>
            <a:graphicFrameLocks noGrp="1"/>
          </p:cNvGraphicFramePr>
          <p:nvPr>
            <p:extLst>
              <p:ext uri="{D42A27DB-BD31-4B8C-83A1-F6EECF244321}">
                <p14:modId xmlns:p14="http://schemas.microsoft.com/office/powerpoint/2010/main" val="877122252"/>
              </p:ext>
            </p:extLst>
          </p:nvPr>
        </p:nvGraphicFramePr>
        <p:xfrm>
          <a:off x="2099556" y="2852936"/>
          <a:ext cx="7992887" cy="3265441"/>
        </p:xfrm>
        <a:graphic>
          <a:graphicData uri="http://schemas.openxmlformats.org/drawingml/2006/table">
            <a:tbl>
              <a:tblPr firstRow="1" bandRow="1">
                <a:tableStyleId>{5C22544A-7EE6-4342-B048-85BDC9FD1C3A}</a:tableStyleId>
              </a:tblPr>
              <a:tblGrid>
                <a:gridCol w="1969863">
                  <a:extLst>
                    <a:ext uri="{9D8B030D-6E8A-4147-A177-3AD203B41FA5}">
                      <a16:colId xmlns:a16="http://schemas.microsoft.com/office/drawing/2014/main" val="20000"/>
                    </a:ext>
                  </a:extLst>
                </a:gridCol>
                <a:gridCol w="6023024">
                  <a:extLst>
                    <a:ext uri="{9D8B030D-6E8A-4147-A177-3AD203B41FA5}">
                      <a16:colId xmlns:a16="http://schemas.microsoft.com/office/drawing/2014/main" val="20001"/>
                    </a:ext>
                  </a:extLst>
                </a:gridCol>
              </a:tblGrid>
              <a:tr h="576064">
                <a:tc>
                  <a:txBody>
                    <a:bodyPr/>
                    <a:lstStyle/>
                    <a:p>
                      <a:pPr algn="ctr"/>
                      <a:r>
                        <a:rPr lang="en-GB" sz="1600">
                          <a:latin typeface="Calibri Light" panose="020F0302020204030204" pitchFamily="34" charset="0"/>
                          <a:cs typeface="Calibri Light" panose="020F0302020204030204" pitchFamily="34" charset="0"/>
                        </a:rPr>
                        <a:t>Argument</a:t>
                      </a:r>
                    </a:p>
                  </a:txBody>
                  <a:tcPr anchor="ctr">
                    <a:solidFill>
                      <a:schemeClr val="accent1">
                        <a:lumMod val="75000"/>
                      </a:schemeClr>
                    </a:solidFill>
                  </a:tcPr>
                </a:tc>
                <a:tc>
                  <a:txBody>
                    <a:bodyPr/>
                    <a:lstStyle/>
                    <a:p>
                      <a:pPr algn="l"/>
                      <a:r>
                        <a:rPr lang="en-GB" sz="1600" dirty="0">
                          <a:latin typeface="Calibri Light" panose="020F0302020204030204" pitchFamily="34" charset="0"/>
                          <a:cs typeface="Calibri Light" panose="020F0302020204030204" pitchFamily="34" charset="0"/>
                        </a:rPr>
                        <a:t>Details</a:t>
                      </a:r>
                    </a:p>
                  </a:txBody>
                  <a:tcPr anchor="ctr">
                    <a:solidFill>
                      <a:schemeClr val="accent1">
                        <a:lumMod val="75000"/>
                      </a:schemeClr>
                    </a:solidFill>
                  </a:tcPr>
                </a:tc>
                <a:extLst>
                  <a:ext uri="{0D108BD9-81ED-4DB2-BD59-A6C34878D82A}">
                    <a16:rowId xmlns:a16="http://schemas.microsoft.com/office/drawing/2014/main" val="10000"/>
                  </a:ext>
                </a:extLst>
              </a:tr>
              <a:tr h="619739">
                <a:tc>
                  <a:txBody>
                    <a:bodyPr/>
                    <a:lstStyle/>
                    <a:p>
                      <a:pPr algn="ctr"/>
                      <a:r>
                        <a:rPr lang="en-GB" sz="1400">
                          <a:latin typeface="Courier New" panose="02070309020205020404" pitchFamily="49" charset="0"/>
                          <a:cs typeface="Courier New" panose="02070309020205020404" pitchFamily="49" charset="0"/>
                        </a:rPr>
                        <a:t>degree</a:t>
                      </a:r>
                    </a:p>
                  </a:txBody>
                  <a:tcPr anchor="ctr">
                    <a:solidFill>
                      <a:schemeClr val="bg1">
                        <a:lumMod val="95000"/>
                      </a:schemeClr>
                    </a:solidFill>
                  </a:tcPr>
                </a:tc>
                <a:tc>
                  <a:txBody>
                    <a:bodyPr/>
                    <a:lstStyle/>
                    <a:p>
                      <a:pPr algn="l"/>
                      <a:r>
                        <a:rPr lang="en-US" sz="1400" dirty="0">
                          <a:latin typeface="Calibri Light" panose="020F0302020204030204" pitchFamily="34" charset="0"/>
                          <a:cs typeface="Calibri Light" panose="020F0302020204030204" pitchFamily="34" charset="0"/>
                        </a:rPr>
                        <a:t>The order of interactions among predictor variables that you allowed. Typically values between 2 and 4 make the most sense.</a:t>
                      </a:r>
                      <a:endParaRPr lang="en-GB" sz="14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1"/>
                  </a:ext>
                </a:extLst>
              </a:tr>
              <a:tr h="619739">
                <a:tc>
                  <a:txBody>
                    <a:bodyPr/>
                    <a:lstStyle/>
                    <a:p>
                      <a:pPr algn="ctr"/>
                      <a:r>
                        <a:rPr lang="en-GB" sz="1400">
                          <a:latin typeface="Courier New" panose="02070309020205020404" pitchFamily="49" charset="0"/>
                          <a:cs typeface="Courier New" panose="02070309020205020404" pitchFamily="49" charset="0"/>
                        </a:rPr>
                        <a:t>pmethod</a:t>
                      </a:r>
                    </a:p>
                  </a:txBody>
                  <a:tcPr anchor="ctr">
                    <a:solidFill>
                      <a:schemeClr val="bg1">
                        <a:lumMod val="95000"/>
                      </a:schemeClr>
                    </a:solidFill>
                  </a:tcPr>
                </a:tc>
                <a:tc>
                  <a:txBody>
                    <a:bodyPr/>
                    <a:lstStyle/>
                    <a:p>
                      <a:pPr algn="l"/>
                      <a:r>
                        <a:rPr lang="en-US" sz="1400" dirty="0">
                          <a:latin typeface="Calibri Light" panose="020F0302020204030204" pitchFamily="34" charset="0"/>
                          <a:cs typeface="Calibri Light" panose="020F0302020204030204" pitchFamily="34" charset="0"/>
                        </a:rPr>
                        <a:t>The procedure for stepwise selection, which can be forward, backward, exhaustive, or fully cross-validated.</a:t>
                      </a:r>
                    </a:p>
                  </a:txBody>
                  <a:tcPr anchor="ctr">
                    <a:solidFill>
                      <a:schemeClr val="bg1">
                        <a:lumMod val="95000"/>
                      </a:schemeClr>
                    </a:solidFill>
                  </a:tcPr>
                </a:tc>
                <a:extLst>
                  <a:ext uri="{0D108BD9-81ED-4DB2-BD59-A6C34878D82A}">
                    <a16:rowId xmlns:a16="http://schemas.microsoft.com/office/drawing/2014/main" val="10002"/>
                  </a:ext>
                </a:extLst>
              </a:tr>
              <a:tr h="574974">
                <a:tc>
                  <a:txBody>
                    <a:bodyPr/>
                    <a:lstStyle/>
                    <a:p>
                      <a:pPr algn="ctr"/>
                      <a:r>
                        <a:rPr lang="en-GB" sz="1400">
                          <a:latin typeface="Courier New" panose="02070309020205020404" pitchFamily="49" charset="0"/>
                          <a:cs typeface="Courier New" panose="02070309020205020404" pitchFamily="49" charset="0"/>
                        </a:rPr>
                        <a:t>nfold</a:t>
                      </a:r>
                    </a:p>
                  </a:txBody>
                  <a:tcPr anchor="ctr">
                    <a:solidFill>
                      <a:schemeClr val="bg1">
                        <a:lumMod val="95000"/>
                      </a:schemeClr>
                    </a:solidFill>
                  </a:tcPr>
                </a:tc>
                <a:tc>
                  <a:txBody>
                    <a:bodyPr/>
                    <a:lstStyle/>
                    <a:p>
                      <a:pPr algn="l"/>
                      <a:r>
                        <a:rPr lang="en-US" sz="1400" dirty="0">
                          <a:latin typeface="Calibri Light" panose="020F0302020204030204" pitchFamily="34" charset="0"/>
                          <a:cs typeface="Calibri Light" panose="020F0302020204030204" pitchFamily="34" charset="0"/>
                        </a:rPr>
                        <a:t>The number of cross-validation folds to consider when </a:t>
                      </a:r>
                      <a:r>
                        <a:rPr lang="en-US" sz="1400" dirty="0" err="1">
                          <a:latin typeface="Calibri Light" panose="020F0302020204030204" pitchFamily="34" charset="0"/>
                          <a:cs typeface="Calibri Light" panose="020F0302020204030204" pitchFamily="34" charset="0"/>
                        </a:rPr>
                        <a:t>pmethod</a:t>
                      </a:r>
                      <a:r>
                        <a:rPr lang="en-US" sz="1400" dirty="0">
                          <a:latin typeface="Calibri Light" panose="020F0302020204030204" pitchFamily="34" charset="0"/>
                          <a:cs typeface="Calibri Light" panose="020F0302020204030204" pitchFamily="34" charset="0"/>
                        </a:rPr>
                        <a:t>="cv".</a:t>
                      </a:r>
                      <a:endParaRPr lang="en-GB" sz="14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3"/>
                  </a:ext>
                </a:extLst>
              </a:tr>
              <a:tr h="874925">
                <a:tc>
                  <a:txBody>
                    <a:bodyPr/>
                    <a:lstStyle/>
                    <a:p>
                      <a:pPr algn="ctr"/>
                      <a:r>
                        <a:rPr lang="en-GB" sz="1400">
                          <a:latin typeface="Courier New" panose="02070309020205020404" pitchFamily="49" charset="0"/>
                          <a:cs typeface="Courier New" panose="02070309020205020404" pitchFamily="49" charset="0"/>
                        </a:rPr>
                        <a:t>penalty</a:t>
                      </a:r>
                    </a:p>
                  </a:txBody>
                  <a:tcPr anchor="ctr">
                    <a:solidFill>
                      <a:schemeClr val="bg1">
                        <a:lumMod val="95000"/>
                      </a:schemeClr>
                    </a:solidFill>
                  </a:tcPr>
                </a:tc>
                <a:tc>
                  <a:txBody>
                    <a:bodyPr/>
                    <a:lstStyle/>
                    <a:p>
                      <a:pPr algn="l"/>
                      <a:r>
                        <a:rPr lang="en-US" sz="1400" dirty="0">
                          <a:latin typeface="Calibri Light" panose="020F0302020204030204" pitchFamily="34" charset="0"/>
                          <a:cs typeface="Calibri Light" panose="020F0302020204030204" pitchFamily="34" charset="0"/>
                        </a:rPr>
                        <a:t>A penalty value for adding knots/splines to the model. Larger values will reduce the number of splines MARS includes in the final model. Simulation studies suggest values in the range of about 2 to 4.</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969572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24745"/>
            <a:ext cx="8229600" cy="5400597"/>
          </a:xfrm>
        </p:spPr>
        <p:txBody>
          <a:bodyPr>
            <a:noAutofit/>
          </a:bodyPr>
          <a:lstStyle/>
          <a:p>
            <a:pPr marL="0" indent="0">
              <a:buNone/>
            </a:pPr>
            <a:r>
              <a:rPr lang="en-US" sz="1100">
                <a:latin typeface="Courier New" panose="02070309020205020404" pitchFamily="49" charset="0"/>
                <a:cs typeface="Courier New" panose="02070309020205020404" pitchFamily="49" charset="0"/>
              </a:rPr>
              <a:t>	set.seed(1846)</a:t>
            </a:r>
          </a:p>
          <a:p>
            <a:pPr marL="0" indent="0">
              <a:buNone/>
            </a:pPr>
            <a:r>
              <a:rPr lang="en-US" sz="1100">
                <a:latin typeface="Courier New" panose="02070309020205020404" pitchFamily="49" charset="0"/>
                <a:cs typeface="Courier New" panose="02070309020205020404" pitchFamily="49" charset="0"/>
              </a:rPr>
              <a:t>	mars &lt;- earth(survived~.,data=etitanic,</a:t>
            </a:r>
            <a:r>
              <a:rPr lang="en-US" sz="1100" b="1">
                <a:solidFill>
                  <a:srgbClr val="C00000"/>
                </a:solidFill>
                <a:latin typeface="Courier New" panose="02070309020205020404" pitchFamily="49" charset="0"/>
                <a:cs typeface="Courier New" panose="02070309020205020404" pitchFamily="49" charset="0"/>
              </a:rPr>
              <a:t>degree=3</a:t>
            </a:r>
            <a:r>
              <a:rPr lang="en-US" sz="1100">
                <a:latin typeface="Courier New" panose="02070309020205020404" pitchFamily="49" charset="0"/>
                <a:cs typeface="Courier New" panose="02070309020205020404" pitchFamily="49" charset="0"/>
              </a:rPr>
              <a:t>,</a:t>
            </a:r>
            <a:r>
              <a:rPr lang="en-US" sz="1100" b="1">
                <a:solidFill>
                  <a:srgbClr val="C00000"/>
                </a:solidFill>
                <a:latin typeface="Courier New" panose="02070309020205020404" pitchFamily="49" charset="0"/>
                <a:cs typeface="Courier New" panose="02070309020205020404" pitchFamily="49" charset="0"/>
              </a:rPr>
              <a:t>pmethod="cv"</a:t>
            </a:r>
            <a:r>
              <a:rPr lang="en-US" sz="1100">
                <a:latin typeface="Courier New" panose="02070309020205020404" pitchFamily="49" charset="0"/>
                <a:cs typeface="Courier New" panose="02070309020205020404" pitchFamily="49" charset="0"/>
              </a:rPr>
              <a:t>,</a:t>
            </a:r>
          </a:p>
          <a:p>
            <a:pPr marL="0" indent="0">
              <a:buNone/>
            </a:pPr>
            <a:r>
              <a:rPr lang="en-US" sz="1100">
                <a:latin typeface="Courier New" panose="02070309020205020404" pitchFamily="49" charset="0"/>
                <a:cs typeface="Courier New" panose="02070309020205020404" pitchFamily="49" charset="0"/>
              </a:rPr>
              <a:t>	  glm=list(family=binomial),</a:t>
            </a:r>
            <a:r>
              <a:rPr lang="en-US" sz="1100" b="1">
                <a:solidFill>
                  <a:srgbClr val="C00000"/>
                </a:solidFill>
                <a:latin typeface="Courier New" panose="02070309020205020404" pitchFamily="49" charset="0"/>
                <a:cs typeface="Courier New" panose="02070309020205020404" pitchFamily="49" charset="0"/>
              </a:rPr>
              <a:t>nfold=5</a:t>
            </a:r>
            <a:r>
              <a:rPr lang="en-US" sz="1100">
                <a:latin typeface="Courier New" panose="02070309020205020404" pitchFamily="49" charset="0"/>
                <a:cs typeface="Courier New" panose="02070309020205020404" pitchFamily="49" charset="0"/>
              </a:rPr>
              <a:t>) </a:t>
            </a:r>
          </a:p>
          <a:p>
            <a:pPr marL="0" indent="0">
              <a:buNone/>
            </a:pPr>
            <a:endParaRPr lang="en-US" sz="1100">
              <a:latin typeface="Courier New" panose="02070309020205020404" pitchFamily="49" charset="0"/>
              <a:cs typeface="Courier New" panose="02070309020205020404" pitchFamily="49" charset="0"/>
            </a:endParaRPr>
          </a:p>
          <a:p>
            <a:pPr marL="0" indent="0">
              <a:buNone/>
            </a:pPr>
            <a:r>
              <a:rPr lang="fr-CH" sz="1100">
                <a:latin typeface="Courier New" panose="02070309020205020404" pitchFamily="49" charset="0"/>
                <a:cs typeface="Courier New" panose="02070309020205020404" pitchFamily="49" charset="0"/>
              </a:rPr>
              <a:t>	(Intercept)                          2.6210388</a:t>
            </a:r>
          </a:p>
          <a:p>
            <a:pPr marL="0" indent="0">
              <a:buNone/>
            </a:pPr>
            <a:r>
              <a:rPr lang="fr-CH" sz="1100">
                <a:latin typeface="Courier New" panose="02070309020205020404" pitchFamily="49" charset="0"/>
                <a:cs typeface="Courier New" panose="02070309020205020404" pitchFamily="49" charset="0"/>
              </a:rPr>
              <a:t>	pclass3rd                           -3.6762798</a:t>
            </a:r>
          </a:p>
          <a:p>
            <a:pPr marL="0" indent="0">
              <a:buNone/>
            </a:pPr>
            <a:r>
              <a:rPr lang="fr-CH" sz="1100">
                <a:latin typeface="Courier New" panose="02070309020205020404" pitchFamily="49" charset="0"/>
                <a:cs typeface="Courier New" panose="02070309020205020404" pitchFamily="49" charset="0"/>
              </a:rPr>
              <a:t>	sexmale                             16.5330822</a:t>
            </a:r>
          </a:p>
          <a:p>
            <a:pPr marL="0" indent="0">
              <a:buNone/>
            </a:pPr>
            <a:r>
              <a:rPr lang="fr-CH" sz="1100">
                <a:latin typeface="Courier New" panose="02070309020205020404" pitchFamily="49" charset="0"/>
                <a:cs typeface="Courier New" panose="02070309020205020404" pitchFamily="49" charset="0"/>
              </a:rPr>
              <a:t>	pclass2nd * sexmale                 -2.1665179</a:t>
            </a:r>
          </a:p>
          <a:p>
            <a:pPr marL="0" indent="0">
              <a:buNone/>
            </a:pPr>
            <a:r>
              <a:rPr lang="fr-CH" sz="1100">
                <a:latin typeface="Courier New" panose="02070309020205020404" pitchFamily="49" charset="0"/>
                <a:cs typeface="Courier New" panose="02070309020205020404" pitchFamily="49" charset="0"/>
              </a:rPr>
              <a:t>	pclass3rd * sexmale                  1.1304006</a:t>
            </a:r>
          </a:p>
          <a:p>
            <a:pPr marL="0" indent="0">
              <a:buNone/>
            </a:pPr>
            <a:r>
              <a:rPr lang="fr-CH" sz="1100">
                <a:latin typeface="Courier New" panose="02070309020205020404" pitchFamily="49" charset="0"/>
                <a:cs typeface="Courier New" panose="02070309020205020404" pitchFamily="49" charset="0"/>
              </a:rPr>
              <a:t>	pclass3rd * h(sibsp-3)              -0.3812213</a:t>
            </a:r>
          </a:p>
          <a:p>
            <a:pPr marL="0" indent="0">
              <a:buNone/>
            </a:pPr>
            <a:r>
              <a:rPr lang="fr-CH" sz="1100">
                <a:latin typeface="Courier New" panose="02070309020205020404" pitchFamily="49" charset="0"/>
                <a:cs typeface="Courier New" panose="02070309020205020404" pitchFamily="49" charset="0"/>
              </a:rPr>
              <a:t>	pclass3rd * h(3-sibsp)               0.6411103</a:t>
            </a:r>
          </a:p>
          <a:p>
            <a:pPr marL="0" indent="0">
              <a:buNone/>
            </a:pPr>
            <a:r>
              <a:rPr lang="fr-CH" sz="1100">
                <a:latin typeface="Courier New" panose="02070309020205020404" pitchFamily="49" charset="0"/>
                <a:cs typeface="Courier New" panose="02070309020205020404" pitchFamily="49" charset="0"/>
              </a:rPr>
              <a:t>	sexmale * h(age-16)                  1.4505704</a:t>
            </a:r>
          </a:p>
          <a:p>
            <a:pPr marL="0" indent="0">
              <a:buNone/>
            </a:pPr>
            <a:r>
              <a:rPr lang="fr-CH" sz="1100">
                <a:latin typeface="Courier New" panose="02070309020205020404" pitchFamily="49" charset="0"/>
                <a:cs typeface="Courier New" panose="02070309020205020404" pitchFamily="49" charset="0"/>
              </a:rPr>
              <a:t>	sexmale * h(16-age)                 -1.1718619</a:t>
            </a:r>
          </a:p>
          <a:p>
            <a:pPr marL="0" indent="0">
              <a:buNone/>
            </a:pPr>
            <a:r>
              <a:rPr lang="fr-CH" sz="1100">
                <a:latin typeface="Courier New" panose="02070309020205020404" pitchFamily="49" charset="0"/>
                <a:cs typeface="Courier New" panose="02070309020205020404" pitchFamily="49" charset="0"/>
              </a:rPr>
              <a:t>	sexmale * h(age-3)                  -1.4762406</a:t>
            </a:r>
          </a:p>
          <a:p>
            <a:pPr marL="0" indent="0">
              <a:buNone/>
            </a:pPr>
            <a:r>
              <a:rPr lang="fr-CH" sz="1100">
                <a:latin typeface="Courier New" panose="02070309020205020404" pitchFamily="49" charset="0"/>
                <a:cs typeface="Courier New" panose="02070309020205020404" pitchFamily="49" charset="0"/>
              </a:rPr>
              <a:t>	pclass2nd * sexmale * h(age-16)      0.0111782</a:t>
            </a:r>
          </a:p>
          <a:p>
            <a:pPr marL="0" indent="0">
              <a:buNone/>
            </a:pPr>
            <a:r>
              <a:rPr lang="fr-CH" sz="1100">
                <a:latin typeface="Courier New" panose="02070309020205020404" pitchFamily="49" charset="0"/>
                <a:cs typeface="Courier New" panose="02070309020205020404" pitchFamily="49" charset="0"/>
              </a:rPr>
              <a:t>	pclass2nd * sexmale * h(16-age)      0.4326142</a:t>
            </a:r>
          </a:p>
          <a:p>
            <a:pPr marL="0" indent="0">
              <a:buNone/>
            </a:pPr>
            <a:r>
              <a:rPr lang="fr-CH" sz="1100">
                <a:latin typeface="Courier New" panose="02070309020205020404" pitchFamily="49" charset="0"/>
                <a:cs typeface="Courier New" panose="02070309020205020404" pitchFamily="49" charset="0"/>
              </a:rPr>
              <a:t>	pclass3rd * h(3-sibsp) * h(parch-1) -0.2300371</a:t>
            </a:r>
          </a:p>
          <a:p>
            <a:pPr marL="0" indent="0">
              <a:buNone/>
            </a:pPr>
            <a:r>
              <a:rPr lang="fr-CH" sz="1100">
                <a:latin typeface="Courier New" panose="02070309020205020404" pitchFamily="49" charset="0"/>
                <a:cs typeface="Courier New" panose="02070309020205020404" pitchFamily="49" charset="0"/>
              </a:rPr>
              <a:t>	pclass3rd * h(3-sibsp) * h(1-parch) -0.2478007</a:t>
            </a:r>
          </a:p>
          <a:p>
            <a:pPr marL="0" indent="0">
              <a:buNone/>
            </a:pPr>
            <a:r>
              <a:rPr lang="fr-CH" sz="1100">
                <a:latin typeface="Courier New" panose="02070309020205020404" pitchFamily="49" charset="0"/>
                <a:cs typeface="Courier New" panose="02070309020205020404" pitchFamily="49" charset="0"/>
              </a:rPr>
              <a:t>	sexmale * h(16-age) * h(sibsp-1)    -0.0858618</a:t>
            </a:r>
          </a:p>
          <a:p>
            <a:pPr marL="0" indent="0">
              <a:buNone/>
            </a:pPr>
            <a:r>
              <a:rPr lang="fr-CH" sz="1100">
                <a:latin typeface="Courier New" panose="02070309020205020404" pitchFamily="49" charset="0"/>
                <a:cs typeface="Courier New" panose="02070309020205020404" pitchFamily="49" charset="0"/>
              </a:rPr>
              <a:t>	sexmale * h(16-age) * h(1-sibsp)     0.0398533</a:t>
            </a:r>
          </a:p>
          <a:p>
            <a:pPr marL="0" indent="0">
              <a:buNone/>
            </a:pPr>
            <a:endParaRPr lang="fr-CH" sz="1100">
              <a:latin typeface="Courier New" panose="02070309020205020404" pitchFamily="49" charset="0"/>
              <a:cs typeface="Courier New" panose="02070309020205020404" pitchFamily="49" charset="0"/>
            </a:endParaRPr>
          </a:p>
          <a:p>
            <a:pPr marL="0" indent="0">
              <a:buNone/>
            </a:pPr>
            <a:r>
              <a:rPr lang="fr-CH" sz="1100">
                <a:latin typeface="Courier New" panose="02070309020205020404" pitchFamily="49" charset="0"/>
                <a:cs typeface="Courier New" panose="02070309020205020404" pitchFamily="49" charset="0"/>
              </a:rPr>
              <a:t>	Earth selected 16 of 16 terms, and 6 of 9 predictors using pmethod="cv"</a:t>
            </a:r>
          </a:p>
          <a:p>
            <a:pPr marL="0" indent="0">
              <a:buNone/>
            </a:pPr>
            <a:r>
              <a:rPr lang="fr-CH" sz="1100">
                <a:latin typeface="Courier New" panose="02070309020205020404" pitchFamily="49" charset="0"/>
                <a:cs typeface="Courier New" panose="02070309020205020404" pitchFamily="49" charset="0"/>
              </a:rPr>
              <a:t>	Termination condition: Reached nk 21</a:t>
            </a:r>
          </a:p>
          <a:p>
            <a:pPr marL="0" indent="0">
              <a:buNone/>
            </a:pPr>
            <a:r>
              <a:rPr lang="fr-CH" sz="1100">
                <a:latin typeface="Courier New" panose="02070309020205020404" pitchFamily="49" charset="0"/>
                <a:cs typeface="Courier New" panose="02070309020205020404" pitchFamily="49" charset="0"/>
              </a:rPr>
              <a:t>	Importance: sexmale, pclass3rd, pclass2nd, age, sibsp, parch, </a:t>
            </a:r>
            <a:r>
              <a:rPr lang="fr-CH" sz="1100" b="1">
                <a:solidFill>
                  <a:srgbClr val="C00000"/>
                </a:solidFill>
                <a:latin typeface="Courier New" panose="02070309020205020404" pitchFamily="49" charset="0"/>
                <a:cs typeface="Courier New" panose="02070309020205020404" pitchFamily="49" charset="0"/>
              </a:rPr>
              <a:t>noise.norm-unused, 	noise.unif-unused, noise.binom-unused</a:t>
            </a:r>
          </a:p>
          <a:p>
            <a:pPr marL="0" indent="0">
              <a:buNone/>
            </a:pPr>
            <a:r>
              <a:rPr lang="fr-CH" sz="1100">
                <a:latin typeface="Courier New" panose="02070309020205020404" pitchFamily="49" charset="0"/>
                <a:cs typeface="Courier New" panose="02070309020205020404" pitchFamily="49" charset="0"/>
              </a:rPr>
              <a:t>	Number of terms at each degree of interaction: 1 2 7 6</a:t>
            </a:r>
          </a:p>
          <a:p>
            <a:pPr marL="0" indent="0">
              <a:buNone/>
            </a:pPr>
            <a:r>
              <a:rPr lang="fr-CH" sz="1100">
                <a:latin typeface="Courier New" panose="02070309020205020404" pitchFamily="49" charset="0"/>
                <a:cs typeface="Courier New" panose="02070309020205020404" pitchFamily="49" charset="0"/>
              </a:rPr>
              <a:t>	Earth </a:t>
            </a:r>
            <a:r>
              <a:rPr lang="fr-CH" sz="1100" b="1">
                <a:solidFill>
                  <a:srgbClr val="C00000"/>
                </a:solidFill>
                <a:latin typeface="Courier New" panose="02070309020205020404" pitchFamily="49" charset="0"/>
                <a:cs typeface="Courier New" panose="02070309020205020404" pitchFamily="49" charset="0"/>
              </a:rPr>
              <a:t>GRSq 0.4143498</a:t>
            </a:r>
            <a:r>
              <a:rPr lang="fr-CH" sz="1100">
                <a:latin typeface="Courier New" panose="02070309020205020404" pitchFamily="49" charset="0"/>
                <a:cs typeface="Courier New" panose="02070309020205020404" pitchFamily="49" charset="0"/>
              </a:rPr>
              <a:t>  RSq 0.4556279  mean.oof.RSq 0.4211055 (sd 0.0423)</a:t>
            </a:r>
          </a:p>
        </p:txBody>
      </p:sp>
      <p:cxnSp>
        <p:nvCxnSpPr>
          <p:cNvPr id="6" name="Straight Connector 5">
            <a:extLst>
              <a:ext uri="{FF2B5EF4-FFF2-40B4-BE49-F238E27FC236}">
                <a16:creationId xmlns:a16="http://schemas.microsoft.com/office/drawing/2014/main" id="{11C19E78-AD83-4DEA-9706-3B4C3CD62B62}"/>
              </a:ext>
            </a:extLst>
          </p:cNvPr>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9C67FBD-9AA9-4F91-8D6E-E8CB431E0369}"/>
              </a:ext>
            </a:extLst>
          </p:cNvPr>
          <p:cNvSpPr txBox="1"/>
          <p:nvPr/>
        </p:nvSpPr>
        <p:spPr>
          <a:xfrm>
            <a:off x="1950130" y="188641"/>
            <a:ext cx="8034303"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Tuning </a:t>
            </a:r>
            <a:r>
              <a:rPr lang="fr-CH" sz="3200" dirty="0" err="1">
                <a:solidFill>
                  <a:schemeClr val="tx2">
                    <a:lumMod val="75000"/>
                  </a:schemeClr>
                </a:solidFill>
                <a:latin typeface="Tw Cen MT" panose="020B0602020104020603" pitchFamily="34" charset="0"/>
              </a:rPr>
              <a:t>parameter</a:t>
            </a:r>
            <a:r>
              <a:rPr lang="fr-CH" sz="3200" dirty="0">
                <a:solidFill>
                  <a:schemeClr val="tx2">
                    <a:lumMod val="75000"/>
                  </a:schemeClr>
                </a:solidFill>
                <a:latin typeface="Tw Cen MT" panose="020B0602020104020603" pitchFamily="34" charset="0"/>
              </a:rPr>
              <a:t> – </a:t>
            </a:r>
            <a:r>
              <a:rPr lang="fr-CH" sz="3200" dirty="0" err="1">
                <a:solidFill>
                  <a:schemeClr val="tx2">
                    <a:lumMod val="75000"/>
                  </a:schemeClr>
                </a:solidFill>
                <a:latin typeface="Tw Cen MT" panose="020B0602020104020603" pitchFamily="34" charset="0"/>
              </a:rPr>
              <a:t>pmethod</a:t>
            </a:r>
            <a:endParaRPr lang="en-GB" sz="3200" dirty="0">
              <a:solidFill>
                <a:schemeClr val="tx2">
                  <a:lumMod val="75000"/>
                </a:schemeClr>
              </a:solidFill>
              <a:latin typeface="Tw Cen MT" panose="020B0602020104020603" pitchFamily="34" charset="0"/>
            </a:endParaRPr>
          </a:p>
        </p:txBody>
      </p:sp>
      <p:pic>
        <p:nvPicPr>
          <p:cNvPr id="9" name="Picture 8">
            <a:extLst>
              <a:ext uri="{FF2B5EF4-FFF2-40B4-BE49-F238E27FC236}">
                <a16:creationId xmlns:a16="http://schemas.microsoft.com/office/drawing/2014/main" id="{51663C46-B5E5-43CF-A221-FA7940B480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tretch>
            <a:fillRect/>
          </a:stretch>
        </p:blipFill>
        <p:spPr>
          <a:xfrm>
            <a:off x="9264352" y="116633"/>
            <a:ext cx="1173334" cy="1058647"/>
          </a:xfrm>
          <a:prstGeom prst="rect">
            <a:avLst/>
          </a:prstGeom>
        </p:spPr>
      </p:pic>
    </p:spTree>
    <p:extLst>
      <p:ext uri="{BB962C8B-B14F-4D97-AF65-F5344CB8AC3E}">
        <p14:creationId xmlns:p14="http://schemas.microsoft.com/office/powerpoint/2010/main" val="16687773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Age × Gender × Class interaction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F21FFEF-6FCE-4672-9C00-304E3C2671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6989" y="1387651"/>
            <a:ext cx="7244598" cy="5270175"/>
          </a:xfrm>
          <a:prstGeom prst="rect">
            <a:avLst/>
          </a:prstGeom>
        </p:spPr>
      </p:pic>
      <p:pic>
        <p:nvPicPr>
          <p:cNvPr id="7" name="Picture 6">
            <a:extLst>
              <a:ext uri="{FF2B5EF4-FFF2-40B4-BE49-F238E27FC236}">
                <a16:creationId xmlns:a16="http://schemas.microsoft.com/office/drawing/2014/main" id="{18D8B95E-5BFE-4B5A-9D2C-691058E6258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9264352" y="116633"/>
            <a:ext cx="1173334" cy="1058647"/>
          </a:xfrm>
          <a:prstGeom prst="rect">
            <a:avLst/>
          </a:prstGeom>
        </p:spPr>
      </p:pic>
    </p:spTree>
    <p:extLst>
      <p:ext uri="{BB962C8B-B14F-4D97-AF65-F5344CB8AC3E}">
        <p14:creationId xmlns:p14="http://schemas.microsoft.com/office/powerpoint/2010/main" val="1886652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Although</a:t>
            </a:r>
            <a:r>
              <a:rPr lang="fr-CH" sz="1800" dirty="0">
                <a:latin typeface="Calibri Light" panose="020F0302020204030204" pitchFamily="34" charset="0"/>
                <a:cs typeface="Calibri Light" panose="020F0302020204030204" pitchFamily="34" charset="0"/>
              </a:rPr>
              <a:t> one </a:t>
            </a:r>
            <a:r>
              <a:rPr lang="fr-CH" sz="1800" dirty="0" err="1">
                <a:latin typeface="Calibri Light" panose="020F0302020204030204" pitchFamily="34" charset="0"/>
                <a:cs typeface="Calibri Light" panose="020F0302020204030204" pitchFamily="34" charset="0"/>
              </a:rPr>
              <a:t>would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expect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fully</a:t>
            </a:r>
            <a:r>
              <a:rPr lang="fr-CH" sz="1800" dirty="0">
                <a:latin typeface="Calibri Light" panose="020F0302020204030204" pitchFamily="34" charset="0"/>
                <a:cs typeface="Calibri Light" panose="020F0302020204030204" pitchFamily="34" charset="0"/>
              </a:rPr>
              <a:t> cross-</a:t>
            </a:r>
            <a:r>
              <a:rPr lang="fr-CH" sz="1800" dirty="0" err="1">
                <a:latin typeface="Calibri Light" panose="020F0302020204030204" pitchFamily="34" charset="0"/>
                <a:cs typeface="Calibri Light" panose="020F0302020204030204" pitchFamily="34" charset="0"/>
              </a:rPr>
              <a:t>validated</a:t>
            </a:r>
            <a:r>
              <a:rPr lang="fr-CH" sz="1800" dirty="0">
                <a:latin typeface="Calibri Light" panose="020F0302020204030204" pitchFamily="34" charset="0"/>
                <a:cs typeface="Calibri Light" panose="020F0302020204030204" pitchFamily="34" charset="0"/>
              </a:rPr>
              <a:t> model building to </a:t>
            </a:r>
            <a:r>
              <a:rPr lang="fr-CH" sz="1800" dirty="0" err="1">
                <a:latin typeface="Calibri Light" panose="020F0302020204030204" pitchFamily="34" charset="0"/>
                <a:cs typeface="Calibri Light" panose="020F0302020204030204" pitchFamily="34" charset="0"/>
              </a:rPr>
              <a:t>always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superior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fails for the </a:t>
            </a:r>
            <a:r>
              <a:rPr lang="fr-CH" sz="1800" dirty="0" err="1">
                <a:latin typeface="Calibri Light" panose="020F0302020204030204" pitchFamily="34" charset="0"/>
                <a:cs typeface="Calibri Light" panose="020F0302020204030204" pitchFamily="34" charset="0"/>
              </a:rPr>
              <a:t>two</a:t>
            </a:r>
            <a:r>
              <a:rPr lang="fr-CH" sz="1800" dirty="0">
                <a:latin typeface="Calibri Light" panose="020F0302020204030204" pitchFamily="34" charset="0"/>
                <a:cs typeface="Calibri Light" panose="020F0302020204030204" pitchFamily="34" charset="0"/>
              </a:rPr>
              <a:t>-class data </a:t>
            </a:r>
            <a:r>
              <a:rPr lang="fr-CH" sz="1800" dirty="0" err="1">
                <a:latin typeface="Calibri Light" panose="020F0302020204030204" pitchFamily="34" charset="0"/>
                <a:cs typeface="Calibri Light" panose="020F0302020204030204" pitchFamily="34" charset="0"/>
              </a:rPr>
              <a:t>problem</a:t>
            </a:r>
            <a:r>
              <a:rPr lang="fr-CH" sz="1800" dirty="0">
                <a:latin typeface="Calibri Light" panose="020F0302020204030204" pitchFamily="34" charset="0"/>
                <a:cs typeface="Calibri Light" panose="020F0302020204030204" pitchFamily="34" charset="0"/>
              </a:rPr>
              <a:t>:</a:t>
            </a:r>
          </a:p>
          <a:p>
            <a:endParaRPr lang="fr-CH" sz="1800" dirty="0">
              <a:latin typeface="Times New Roman" panose="02020603050405020304" pitchFamily="18" charset="0"/>
              <a:cs typeface="Times New Roman" panose="02020603050405020304" pitchFamily="18" charset="0"/>
            </a:endParaRPr>
          </a:p>
          <a:p>
            <a:pPr marL="0" indent="0">
              <a:buNone/>
            </a:pP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set.seed</a:t>
            </a:r>
            <a:r>
              <a:rPr lang="fr-CH" sz="1400" dirty="0">
                <a:latin typeface="Courier New" panose="02070309020205020404" pitchFamily="49" charset="0"/>
                <a:cs typeface="Courier New" panose="02070309020205020404" pitchFamily="49" charset="0"/>
              </a:rPr>
              <a:t>(1401)</a:t>
            </a:r>
          </a:p>
          <a:p>
            <a:pPr marL="0" indent="0">
              <a:buNone/>
            </a:pPr>
            <a:r>
              <a:rPr lang="fr-CH" sz="1400" dirty="0">
                <a:latin typeface="Courier New" panose="02070309020205020404" pitchFamily="49" charset="0"/>
                <a:cs typeface="Courier New" panose="02070309020205020404" pitchFamily="49" charset="0"/>
              </a:rPr>
              <a:t>	mars &lt;- </a:t>
            </a:r>
            <a:r>
              <a:rPr lang="fr-CH" sz="1400" dirty="0" err="1">
                <a:latin typeface="Courier New" panose="02070309020205020404" pitchFamily="49" charset="0"/>
                <a:cs typeface="Courier New" panose="02070309020205020404" pitchFamily="49" charset="0"/>
              </a:rPr>
              <a:t>earth</a:t>
            </a:r>
            <a:r>
              <a:rPr lang="fr-CH" sz="1400" dirty="0">
                <a:latin typeface="Courier New" panose="02070309020205020404" pitchFamily="49" charset="0"/>
                <a:cs typeface="Courier New" panose="02070309020205020404" pitchFamily="49" charset="0"/>
              </a:rPr>
              <a:t>(Class~X1+X2,data=</a:t>
            </a:r>
            <a:r>
              <a:rPr lang="fr-CH" sz="1400" dirty="0" err="1">
                <a:latin typeface="Courier New" panose="02070309020205020404" pitchFamily="49" charset="0"/>
                <a:cs typeface="Courier New" panose="02070309020205020404" pitchFamily="49" charset="0"/>
              </a:rPr>
              <a:t>train,degree</a:t>
            </a:r>
            <a:r>
              <a:rPr lang="fr-CH" sz="1400" dirty="0">
                <a:latin typeface="Courier New" panose="02070309020205020404" pitchFamily="49" charset="0"/>
                <a:cs typeface="Courier New" panose="02070309020205020404" pitchFamily="49" charset="0"/>
              </a:rPr>
              <a:t>=2,pmethod="cv",</a:t>
            </a:r>
            <a:r>
              <a:rPr lang="fr-CH" sz="1400" dirty="0" err="1">
                <a:latin typeface="Courier New" panose="02070309020205020404" pitchFamily="49" charset="0"/>
                <a:cs typeface="Courier New" panose="02070309020205020404" pitchFamily="49" charset="0"/>
              </a:rPr>
              <a:t>nfold</a:t>
            </a:r>
            <a:r>
              <a:rPr lang="fr-CH" sz="1400" dirty="0">
                <a:latin typeface="Courier New" panose="02070309020205020404" pitchFamily="49" charset="0"/>
                <a:cs typeface="Courier New" panose="02070309020205020404" pitchFamily="49" charset="0"/>
              </a:rPr>
              <a:t>=5)</a:t>
            </a:r>
          </a:p>
          <a:p>
            <a:pPr marL="0" indent="0">
              <a:buNone/>
            </a:pPr>
            <a:r>
              <a:rPr lang="en-US" sz="1400" dirty="0">
                <a:latin typeface="Courier New" panose="02070309020205020404" pitchFamily="49" charset="0"/>
                <a:cs typeface="Courier New" panose="02070309020205020404" pitchFamily="49" charset="0"/>
              </a:rPr>
              <a:t>	mean(predict(</a:t>
            </a:r>
            <a:r>
              <a:rPr lang="en-US" sz="1400" dirty="0" err="1">
                <a:latin typeface="Courier New" panose="02070309020205020404" pitchFamily="49" charset="0"/>
                <a:cs typeface="Courier New" panose="02070309020205020404" pitchFamily="49" charset="0"/>
              </a:rPr>
              <a:t>mars,newdata</a:t>
            </a:r>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test,type</a:t>
            </a:r>
            <a:r>
              <a:rPr lang="en-US" sz="1400" dirty="0">
                <a:latin typeface="Courier New" panose="02070309020205020404" pitchFamily="49" charset="0"/>
                <a:cs typeface="Courier New" panose="02070309020205020404" pitchFamily="49" charset="0"/>
              </a:rPr>
              <a:t>="class")!=</a:t>
            </a:r>
            <a:r>
              <a:rPr lang="en-US" sz="1400" dirty="0" err="1">
                <a:latin typeface="Courier New" panose="02070309020205020404" pitchFamily="49" charset="0"/>
                <a:cs typeface="Courier New" panose="02070309020205020404" pitchFamily="49" charset="0"/>
              </a:rPr>
              <a:t>test$Class</a:t>
            </a:r>
            <a:r>
              <a:rPr lang="en-US" sz="1400" dirty="0">
                <a:latin typeface="Courier New" panose="02070309020205020404" pitchFamily="49" charset="0"/>
                <a:cs typeface="Courier New" panose="02070309020205020404" pitchFamily="49" charset="0"/>
              </a:rPr>
              <a:t>)</a:t>
            </a:r>
          </a:p>
          <a:p>
            <a:pPr marL="0" indent="0">
              <a:buNone/>
            </a:pPr>
            <a:r>
              <a:rPr lang="en-US" sz="1400" dirty="0">
                <a:latin typeface="Courier New" panose="02070309020205020404" pitchFamily="49" charset="0"/>
                <a:cs typeface="Courier New" panose="02070309020205020404" pitchFamily="49" charset="0"/>
              </a:rPr>
              <a:t>	&gt; 0.1704246</a:t>
            </a:r>
            <a:endParaRPr lang="fr-CH" sz="1400"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B7BC1C79-0E15-4EE1-8A90-3F584679143A}"/>
              </a:ext>
            </a:extLst>
          </p:cNvPr>
          <p:cNvSpPr txBox="1"/>
          <p:nvPr/>
        </p:nvSpPr>
        <p:spPr>
          <a:xfrm>
            <a:off x="1950130" y="188641"/>
            <a:ext cx="8034303"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Tuning </a:t>
            </a:r>
            <a:r>
              <a:rPr lang="fr-CH" sz="3200" dirty="0" err="1">
                <a:solidFill>
                  <a:schemeClr val="tx2">
                    <a:lumMod val="75000"/>
                  </a:schemeClr>
                </a:solidFill>
                <a:latin typeface="Tw Cen MT" panose="020B0602020104020603" pitchFamily="34" charset="0"/>
              </a:rPr>
              <a:t>parameter</a:t>
            </a:r>
            <a:r>
              <a:rPr lang="fr-CH" sz="3200" dirty="0">
                <a:solidFill>
                  <a:schemeClr val="tx2">
                    <a:lumMod val="75000"/>
                  </a:schemeClr>
                </a:solidFill>
                <a:latin typeface="Tw Cen MT" panose="020B0602020104020603" pitchFamily="34" charset="0"/>
              </a:rPr>
              <a:t> – </a:t>
            </a:r>
            <a:r>
              <a:rPr lang="fr-CH" sz="3200" dirty="0" err="1">
                <a:solidFill>
                  <a:schemeClr val="tx2">
                    <a:lumMod val="75000"/>
                  </a:schemeClr>
                </a:solidFill>
                <a:latin typeface="Tw Cen MT" panose="020B0602020104020603" pitchFamily="34" charset="0"/>
              </a:rPr>
              <a:t>pmethod</a:t>
            </a:r>
            <a:endParaRPr lang="en-GB" sz="3200" dirty="0">
              <a:solidFill>
                <a:schemeClr val="tx2">
                  <a:lumMod val="75000"/>
                </a:schemeClr>
              </a:solidFill>
              <a:latin typeface="Tw Cen MT" panose="020B0602020104020603" pitchFamily="34" charset="0"/>
            </a:endParaRPr>
          </a:p>
        </p:txBody>
      </p:sp>
      <p:cxnSp>
        <p:nvCxnSpPr>
          <p:cNvPr id="7" name="Straight Connector 6">
            <a:extLst>
              <a:ext uri="{FF2B5EF4-FFF2-40B4-BE49-F238E27FC236}">
                <a16:creationId xmlns:a16="http://schemas.microsoft.com/office/drawing/2014/main" id="{A3C2586C-B2BE-4E4C-A85A-DF89E1153D77}"/>
              </a:ext>
            </a:extLst>
          </p:cNvPr>
          <p:cNvCxnSpPr/>
          <p:nvPr/>
        </p:nvCxnSpPr>
        <p:spPr>
          <a:xfrm>
            <a:off x="1919536" y="908720"/>
            <a:ext cx="72008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6643E2F-0B05-4D49-A607-B4955639784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tretch>
            <a:fillRect/>
          </a:stretch>
        </p:blipFill>
        <p:spPr>
          <a:xfrm>
            <a:off x="9264352" y="116633"/>
            <a:ext cx="1173334" cy="1058647"/>
          </a:xfrm>
          <a:prstGeom prst="rect">
            <a:avLst/>
          </a:prstGeom>
        </p:spPr>
      </p:pic>
      <p:pic>
        <p:nvPicPr>
          <p:cNvPr id="5" name="Picture 4">
            <a:extLst>
              <a:ext uri="{FF2B5EF4-FFF2-40B4-BE49-F238E27FC236}">
                <a16:creationId xmlns:a16="http://schemas.microsoft.com/office/drawing/2014/main" id="{32EF1BE7-09F2-4CAF-8B18-E2E3A4B17C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720" y="3865331"/>
            <a:ext cx="4545823" cy="2784938"/>
          </a:xfrm>
          <a:prstGeom prst="rect">
            <a:avLst/>
          </a:prstGeom>
        </p:spPr>
      </p:pic>
    </p:spTree>
    <p:extLst>
      <p:ext uri="{BB962C8B-B14F-4D97-AF65-F5344CB8AC3E}">
        <p14:creationId xmlns:p14="http://schemas.microsoft.com/office/powerpoint/2010/main" val="32020666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solidFill>
                  <a:srgbClr val="0070C0"/>
                </a:solidFill>
                <a:latin typeface="Calibri Light" panose="020F0302020204030204" pitchFamily="34" charset="0"/>
                <a:cs typeface="Calibri Light" panose="020F0302020204030204" pitchFamily="34" charset="0"/>
              </a:rPr>
              <a:t>MARS </a:t>
            </a:r>
            <a:r>
              <a:rPr lang="fr-CH" sz="1800" dirty="0" err="1">
                <a:solidFill>
                  <a:srgbClr val="0070C0"/>
                </a:solidFill>
                <a:latin typeface="Calibri Light" panose="020F0302020204030204" pitchFamily="34" charset="0"/>
                <a:cs typeface="Calibri Light" panose="020F0302020204030204" pitchFamily="34" charset="0"/>
              </a:rPr>
              <a:t>does</a:t>
            </a:r>
            <a:r>
              <a:rPr lang="fr-CH" sz="1800" dirty="0">
                <a:solidFill>
                  <a:srgbClr val="0070C0"/>
                </a:solidFill>
                <a:latin typeface="Calibri Light" panose="020F0302020204030204" pitchFamily="34" charset="0"/>
                <a:cs typeface="Calibri Light" panose="020F0302020204030204" pitchFamily="34" charset="0"/>
              </a:rPr>
              <a:t> not output </a:t>
            </a:r>
            <a:r>
              <a:rPr lang="fr-CH" sz="1800" dirty="0" err="1">
                <a:solidFill>
                  <a:srgbClr val="0070C0"/>
                </a:solidFill>
                <a:latin typeface="Calibri Light" panose="020F0302020204030204" pitchFamily="34" charset="0"/>
                <a:cs typeface="Calibri Light" panose="020F0302020204030204" pitchFamily="34" charset="0"/>
              </a:rPr>
              <a:t>significance</a:t>
            </a:r>
            <a:r>
              <a:rPr lang="fr-CH" sz="1800" dirty="0">
                <a:solidFill>
                  <a:srgbClr val="0070C0"/>
                </a:solidFill>
                <a:latin typeface="Calibri Light" panose="020F0302020204030204" pitchFamily="34" charset="0"/>
                <a:cs typeface="Calibri Light" panose="020F0302020204030204" pitchFamily="34" charset="0"/>
              </a:rPr>
              <a:t> tests </a:t>
            </a:r>
            <a:r>
              <a:rPr lang="fr-CH" sz="1800" dirty="0">
                <a:latin typeface="Calibri Light" panose="020F0302020204030204" pitchFamily="34" charset="0"/>
                <a:cs typeface="Calibri Light" panose="020F0302020204030204" pitchFamily="34" charset="0"/>
              </a:rPr>
              <a:t>for </a:t>
            </a:r>
            <a:r>
              <a:rPr lang="fr-CH" sz="1800" dirty="0" err="1">
                <a:latin typeface="Calibri Light" panose="020F0302020204030204" pitchFamily="34" charset="0"/>
                <a:cs typeface="Calibri Light" panose="020F0302020204030204" pitchFamily="34" charset="0"/>
              </a:rPr>
              <a:t>its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selected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effects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Whether</a:t>
            </a:r>
            <a:r>
              <a:rPr lang="fr-CH" sz="1800" dirty="0">
                <a:latin typeface="Calibri Light" panose="020F0302020204030204" pitchFamily="34" charset="0"/>
                <a:cs typeface="Calibri Light" panose="020F0302020204030204" pitchFamily="34" charset="0"/>
              </a:rPr>
              <a:t> or not an </a:t>
            </a:r>
            <a:r>
              <a:rPr lang="fr-CH" sz="1800" dirty="0" err="1">
                <a:latin typeface="Calibri Light" panose="020F0302020204030204" pitchFamily="34" charset="0"/>
                <a:cs typeface="Calibri Light" panose="020F0302020204030204" pitchFamily="34" charset="0"/>
              </a:rPr>
              <a:t>effect</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spline</a:t>
            </a:r>
            <a:r>
              <a:rPr lang="fr-CH" sz="1800" dirty="0">
                <a:latin typeface="Calibri Light" panose="020F0302020204030204" pitchFamily="34" charset="0"/>
                <a:cs typeface="Calibri Light" panose="020F0302020204030204" pitchFamily="34" charset="0"/>
              </a:rPr>
              <a:t>, an interaction)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meaningful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determined</a:t>
            </a:r>
            <a:r>
              <a:rPr lang="fr-CH" sz="1800" dirty="0">
                <a:latin typeface="Calibri Light" panose="020F0302020204030204" pitchFamily="34" charset="0"/>
                <a:cs typeface="Calibri Light" panose="020F0302020204030204" pitchFamily="34" charset="0"/>
              </a:rPr>
              <a:t> by the </a:t>
            </a:r>
            <a:r>
              <a:rPr lang="fr-CH" sz="1800" dirty="0" err="1">
                <a:latin typeface="Calibri Light" panose="020F0302020204030204" pitchFamily="34" charset="0"/>
                <a:cs typeface="Calibri Light" panose="020F0302020204030204" pitchFamily="34" charset="0"/>
              </a:rPr>
              <a:t>stepwise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selection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GCVE.</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If </a:t>
            </a:r>
            <a:r>
              <a:rPr lang="fr-CH" sz="1800" dirty="0" err="1">
                <a:latin typeface="Calibri Light" panose="020F0302020204030204" pitchFamily="34" charset="0"/>
                <a:cs typeface="Calibri Light" panose="020F0302020204030204" pitchFamily="34" charset="0"/>
              </a:rPr>
              <a:t>there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an </a:t>
            </a:r>
            <a:r>
              <a:rPr lang="fr-CH" sz="1800" dirty="0" err="1">
                <a:latin typeface="Calibri Light" panose="020F0302020204030204" pitchFamily="34" charset="0"/>
                <a:cs typeface="Calibri Light" panose="020F0302020204030204" pitchFamily="34" charset="0"/>
              </a:rPr>
              <a:t>interest</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testing</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spline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effect</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significance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better</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add</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spline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effect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manually</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your</a:t>
            </a:r>
            <a:r>
              <a:rPr lang="fr-CH" sz="1800" dirty="0">
                <a:latin typeface="Calibri Light" panose="020F0302020204030204" pitchFamily="34" charset="0"/>
                <a:cs typeface="Calibri Light" panose="020F0302020204030204" pitchFamily="34" charset="0"/>
              </a:rPr>
              <a:t> data and run the </a:t>
            </a:r>
            <a:r>
              <a:rPr lang="fr-CH" sz="1800" dirty="0" err="1">
                <a:latin typeface="Calibri Light" panose="020F0302020204030204" pitchFamily="34" charset="0"/>
                <a:cs typeface="Calibri Light" panose="020F0302020204030204" pitchFamily="34" charset="0"/>
              </a:rPr>
              <a:t>analysis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conventional</a:t>
            </a:r>
            <a:r>
              <a:rPr lang="fr-CH" sz="1800" dirty="0">
                <a:latin typeface="Calibri Light" panose="020F0302020204030204" pitchFamily="34" charset="0"/>
                <a:cs typeface="Calibri Light" panose="020F0302020204030204" pitchFamily="34" charset="0"/>
              </a:rPr>
              <a:t> program/</a:t>
            </a:r>
            <a:r>
              <a:rPr lang="fr-CH" sz="1800" dirty="0" err="1">
                <a:latin typeface="Calibri Light" panose="020F0302020204030204" pitchFamily="34" charset="0"/>
                <a:cs typeface="Calibri Light" panose="020F0302020204030204" pitchFamily="34" charset="0"/>
              </a:rPr>
              <a:t>function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even</a:t>
            </a:r>
            <a:r>
              <a:rPr lang="fr-CH" sz="1800" dirty="0">
                <a:latin typeface="Calibri Light" panose="020F0302020204030204" pitchFamily="34" charset="0"/>
                <a:cs typeface="Calibri Light" panose="020F0302020204030204" pitchFamily="34" charset="0"/>
              </a:rPr>
              <a:t> in SPSS or </a:t>
            </a:r>
            <a:r>
              <a:rPr lang="fr-CH" sz="1800" dirty="0" err="1">
                <a:latin typeface="Calibri Light" panose="020F0302020204030204" pitchFamily="34" charset="0"/>
                <a:cs typeface="Calibri Light" panose="020F0302020204030204" pitchFamily="34" charset="0"/>
              </a:rPr>
              <a:t>Statistica</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you</a:t>
            </a:r>
            <a:r>
              <a:rPr lang="fr-CH" sz="1800" dirty="0">
                <a:latin typeface="Calibri Light" panose="020F0302020204030204" pitchFamily="34" charset="0"/>
                <a:cs typeface="Calibri Light" panose="020F0302020204030204" pitchFamily="34" charset="0"/>
              </a:rPr>
              <a:t> can do this).*</a:t>
            </a:r>
            <a:endParaRPr lang="fr-CH" sz="1800" baseline="300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In </a:t>
            </a:r>
            <a:r>
              <a:rPr lang="fr-CH" sz="1800" dirty="0" err="1">
                <a:latin typeface="Calibri Light" panose="020F0302020204030204" pitchFamily="34" charset="0"/>
                <a:cs typeface="Calibri Light" panose="020F0302020204030204" pitchFamily="34" charset="0"/>
              </a:rPr>
              <a:t>general</a:t>
            </a:r>
            <a:r>
              <a:rPr lang="fr-CH" sz="1800" dirty="0">
                <a:latin typeface="Calibri Light" panose="020F0302020204030204" pitchFamily="34" charset="0"/>
                <a:cs typeface="Calibri Light" panose="020F0302020204030204" pitchFamily="34" charset="0"/>
              </a:rPr>
              <a:t>, MARS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perform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better</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larger</a:t>
            </a:r>
            <a:r>
              <a:rPr lang="fr-CH" sz="1800" dirty="0">
                <a:latin typeface="Calibri Light" panose="020F0302020204030204" pitchFamily="34" charset="0"/>
                <a:cs typeface="Calibri Light" panose="020F0302020204030204" pitchFamily="34" charset="0"/>
              </a:rPr>
              <a:t> data sets, and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more stable for </a:t>
            </a:r>
            <a:r>
              <a:rPr lang="fr-CH" sz="1800" dirty="0" err="1">
                <a:solidFill>
                  <a:srgbClr val="0070C0"/>
                </a:solidFill>
                <a:latin typeface="Calibri Light" panose="020F0302020204030204" pitchFamily="34" charset="0"/>
                <a:cs typeface="Calibri Light" panose="020F0302020204030204" pitchFamily="34" charset="0"/>
              </a:rPr>
              <a:t>uncorrelated</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independent</a:t>
            </a:r>
            <a:r>
              <a:rPr lang="fr-CH" sz="1800" dirty="0">
                <a:solidFill>
                  <a:srgbClr val="0070C0"/>
                </a:solidFill>
                <a:latin typeface="Calibri Light" panose="020F0302020204030204" pitchFamily="34" charset="0"/>
                <a:cs typeface="Calibri Light" panose="020F0302020204030204" pitchFamily="34" charset="0"/>
              </a:rPr>
              <a:t> variables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Stepwise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selection</a:t>
            </a:r>
            <a:r>
              <a:rPr lang="fr-CH" sz="1800" dirty="0">
                <a:latin typeface="Calibri Light" panose="020F0302020204030204" pitchFamily="34" charset="0"/>
                <a:cs typeface="Calibri Light" panose="020F0302020204030204" pitchFamily="34" charset="0"/>
              </a:rPr>
              <a:t> in the </a:t>
            </a:r>
            <a:r>
              <a:rPr lang="fr-CH" sz="1800" dirty="0" err="1">
                <a:latin typeface="Calibri Light" panose="020F0302020204030204" pitchFamily="34" charset="0"/>
                <a:cs typeface="Calibri Light" panose="020F0302020204030204" pitchFamily="34" charset="0"/>
              </a:rPr>
              <a:t>presence</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severe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confounding</a:t>
            </a:r>
            <a:r>
              <a:rPr lang="fr-CH" sz="1800" dirty="0">
                <a:latin typeface="Calibri Light" panose="020F0302020204030204" pitchFamily="34" charset="0"/>
                <a:cs typeface="Calibri Light" panose="020F0302020204030204" pitchFamily="34" charset="0"/>
              </a:rPr>
              <a:t> (or </a:t>
            </a:r>
            <a:r>
              <a:rPr lang="fr-CH" sz="1800" dirty="0" err="1">
                <a:latin typeface="Calibri Light" panose="020F0302020204030204" pitchFamily="34" charset="0"/>
                <a:cs typeface="Calibri Light" panose="020F0302020204030204" pitchFamily="34" charset="0"/>
              </a:rPr>
              <a:t>multicollinearity</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problematic</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MARS </a:t>
            </a:r>
            <a:r>
              <a:rPr lang="fr-CH" sz="1800" dirty="0" err="1">
                <a:latin typeface="Calibri Light" panose="020F0302020204030204" pitchFamily="34" charset="0"/>
                <a:cs typeface="Calibri Light" panose="020F0302020204030204" pitchFamily="34" charset="0"/>
              </a:rPr>
              <a:t>should</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used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analyze</a:t>
            </a:r>
            <a:r>
              <a:rPr lang="fr-CH" sz="1800" dirty="0">
                <a:latin typeface="Calibri Light" panose="020F0302020204030204" pitchFamily="34" charset="0"/>
                <a:cs typeface="Calibri Light" panose="020F0302020204030204" pitchFamily="34" charset="0"/>
              </a:rPr>
              <a:t> data </a:t>
            </a:r>
            <a:r>
              <a:rPr lang="fr-CH" sz="1800" dirty="0" err="1">
                <a:latin typeface="Calibri Light" panose="020F0302020204030204" pitchFamily="34" charset="0"/>
                <a:cs typeface="Calibri Light" panose="020F0302020204030204" pitchFamily="34" charset="0"/>
              </a:rPr>
              <a:t>from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experimental</a:t>
            </a:r>
            <a:r>
              <a:rPr lang="fr-CH" sz="1800" dirty="0">
                <a:latin typeface="Calibri Light" panose="020F0302020204030204" pitchFamily="34" charset="0"/>
                <a:cs typeface="Calibri Light" panose="020F0302020204030204" pitchFamily="34" charset="0"/>
              </a:rPr>
              <a:t> designs. It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best </a:t>
            </a:r>
            <a:r>
              <a:rPr lang="fr-CH" sz="1800" dirty="0" err="1">
                <a:latin typeface="Calibri Light" panose="020F0302020204030204" pitchFamily="34" charset="0"/>
                <a:cs typeface="Calibri Light" panose="020F0302020204030204" pitchFamily="34" charset="0"/>
              </a:rPr>
              <a:t>suited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observational</a:t>
            </a:r>
            <a:r>
              <a:rPr lang="fr-CH" sz="1800" dirty="0">
                <a:latin typeface="Calibri Light" panose="020F0302020204030204" pitchFamily="34" charset="0"/>
                <a:cs typeface="Calibri Light" panose="020F0302020204030204" pitchFamily="34" charset="0"/>
              </a:rPr>
              <a:t> data and for data exploration, for </a:t>
            </a:r>
            <a:r>
              <a:rPr lang="fr-CH" sz="1800" dirty="0" err="1">
                <a:latin typeface="Calibri Light" panose="020F0302020204030204" pitchFamily="34" charset="0"/>
                <a:cs typeface="Calibri Light" panose="020F0302020204030204" pitchFamily="34" charset="0"/>
              </a:rPr>
              <a:t>example</a:t>
            </a:r>
            <a:r>
              <a:rPr lang="fr-CH" sz="1800" dirty="0">
                <a:latin typeface="Calibri Light" panose="020F0302020204030204" pitchFamily="34" charset="0"/>
                <a:cs typeface="Calibri Light" panose="020F0302020204030204" pitchFamily="34" charset="0"/>
              </a:rPr>
              <a:t> as a follow-up to a standard </a:t>
            </a:r>
            <a:r>
              <a:rPr lang="fr-CH" sz="1800" dirty="0" err="1">
                <a:latin typeface="Calibri Light" panose="020F0302020204030204" pitchFamily="34" charset="0"/>
                <a:cs typeface="Calibri Light" panose="020F0302020204030204" pitchFamily="34" charset="0"/>
              </a:rPr>
              <a:t>inferential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model.</a:t>
            </a: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MARS cautions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392144" y="6383521"/>
            <a:ext cx="4767074" cy="276999"/>
          </a:xfrm>
          <a:prstGeom prst="rect">
            <a:avLst/>
          </a:prstGeom>
          <a:noFill/>
        </p:spPr>
        <p:txBody>
          <a:bodyPr wrap="none" rtlCol="0">
            <a:spAutoFit/>
          </a:bodyPr>
          <a:lstStyle/>
          <a:p>
            <a:r>
              <a:rPr lang="en-GB" sz="1200" dirty="0">
                <a:latin typeface="Calibri Light" panose="020F0302020204030204" pitchFamily="34" charset="0"/>
                <a:cs typeface="Calibri Light" panose="020F0302020204030204" pitchFamily="34" charset="0"/>
              </a:rPr>
              <a:t>* Or plug the model matrix directly into a regular regression function in R</a:t>
            </a:r>
          </a:p>
        </p:txBody>
      </p:sp>
    </p:spTree>
    <p:extLst>
      <p:ext uri="{BB962C8B-B14F-4D97-AF65-F5344CB8AC3E}">
        <p14:creationId xmlns:p14="http://schemas.microsoft.com/office/powerpoint/2010/main" val="23711072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If you consider a MARS/spline approach for your own data, I highly recommend to look up the </a:t>
            </a:r>
            <a:r>
              <a:rPr lang="fr-CH" sz="1800">
                <a:latin typeface="Courier New" panose="02070309020205020404" pitchFamily="49" charset="0"/>
                <a:cs typeface="Courier New" panose="02070309020205020404" pitchFamily="49" charset="0"/>
              </a:rPr>
              <a:t>earth</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package's help pages. Its documentation and vignettes are some of the most informative of any package available in R!</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See especially, </a:t>
            </a:r>
            <a:r>
              <a:rPr lang="en-GB" sz="1800">
                <a:latin typeface="Calibri Light" panose="020F0302020204030204" pitchFamily="34" charset="0"/>
                <a:cs typeface="Calibri Light" panose="020F0302020204030204" pitchFamily="34" charset="0"/>
              </a:rPr>
              <a:t>“Notes on the earth package” </a:t>
            </a:r>
            <a:r>
              <a:rPr lang="fr-CH" sz="180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hlinkClick r:id="rId2"/>
              </a:rPr>
              <a:t>http://www.milbo.org/doc/earth-notes.pdf</a:t>
            </a:r>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addition, earth offers extensions for other types of response distributions (multinomial, poisson) and even multivariate data (i.e., more than one response variable simultaneously). Finally, there is an option </a:t>
            </a:r>
            <a:r>
              <a:rPr lang="fr-CH" sz="1800">
                <a:solidFill>
                  <a:srgbClr val="0070C0"/>
                </a:solidFill>
                <a:latin typeface="Calibri Light" panose="020F0302020204030204" pitchFamily="34" charset="0"/>
                <a:cs typeface="Calibri Light" panose="020F0302020204030204" pitchFamily="34" charset="0"/>
              </a:rPr>
              <a:t>model the variance </a:t>
            </a:r>
            <a:r>
              <a:rPr lang="fr-CH" sz="1800">
                <a:latin typeface="Calibri Light" panose="020F0302020204030204" pitchFamily="34" charset="0"/>
                <a:cs typeface="Calibri Light" panose="020F0302020204030204" pitchFamily="34" charset="0"/>
              </a:rPr>
              <a:t>of your data, rather than its mean (e.g., when there is heteroscedasticity)</a:t>
            </a:r>
          </a:p>
          <a:p>
            <a:endParaRPr lang="fr-CH" sz="1800">
              <a:latin typeface="Calibri Light" panose="020F0302020204030204" pitchFamily="34" charset="0"/>
              <a:cs typeface="Calibri Light" panose="020F0302020204030204" pitchFamily="34" charset="0"/>
            </a:endParaRPr>
          </a:p>
          <a:p>
            <a:endParaRPr lang="fr-CH" sz="14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More earth…</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5126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Spline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justified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easily</a:t>
            </a:r>
            <a:r>
              <a:rPr lang="fr-CH" sz="1800" dirty="0">
                <a:latin typeface="Calibri Light" panose="020F0302020204030204" pitchFamily="34" charset="0"/>
                <a:cs typeface="Calibri Light" panose="020F0302020204030204" pitchFamily="34" charset="0"/>
              </a:rPr>
              <a:t> due to </a:t>
            </a:r>
            <a:r>
              <a:rPr lang="fr-CH" sz="1800" dirty="0" err="1">
                <a:latin typeface="Calibri Light" panose="020F0302020204030204" pitchFamily="34" charset="0"/>
                <a:cs typeface="Calibri Light" panose="020F0302020204030204" pitchFamily="34" charset="0"/>
              </a:rPr>
              <a:t>their</a:t>
            </a:r>
            <a:r>
              <a:rPr lang="fr-CH" sz="1800" dirty="0">
                <a:latin typeface="Calibri Light" panose="020F0302020204030204" pitchFamily="34" charset="0"/>
                <a:cs typeface="Calibri Light" panose="020F0302020204030204" pitchFamily="34" charset="0"/>
              </a:rPr>
              <a:t> </a:t>
            </a:r>
            <a:r>
              <a:rPr lang="fr-CH" sz="1800" dirty="0">
                <a:solidFill>
                  <a:srgbClr val="0070C0"/>
                </a:solidFill>
                <a:latin typeface="Calibri Light" panose="020F0302020204030204" pitchFamily="34" charset="0"/>
                <a:cs typeface="Calibri Light" panose="020F0302020204030204" pitchFamily="34" charset="0"/>
              </a:rPr>
              <a:t>high </a:t>
            </a:r>
            <a:r>
              <a:rPr lang="fr-CH" sz="1800" dirty="0" err="1">
                <a:solidFill>
                  <a:srgbClr val="0070C0"/>
                </a:solidFill>
                <a:latin typeface="Calibri Light" panose="020F0302020204030204" pitchFamily="34" charset="0"/>
                <a:cs typeface="Calibri Light" panose="020F0302020204030204" pitchFamily="34" charset="0"/>
              </a:rPr>
              <a:t>interpretability</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compared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curves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Moreover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sound</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theoretical</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reasons</a:t>
            </a:r>
            <a:r>
              <a:rPr lang="fr-CH" sz="1800" dirty="0">
                <a:solidFill>
                  <a:srgbClr val="0070C0"/>
                </a:solidFill>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to </a:t>
            </a:r>
            <a:r>
              <a:rPr lang="fr-CH" sz="1800" dirty="0" err="1">
                <a:latin typeface="Calibri Light" panose="020F0302020204030204" pitchFamily="34" charset="0"/>
                <a:cs typeface="Calibri Light" panose="020F0302020204030204" pitchFamily="34" charset="0"/>
              </a:rPr>
              <a:t>allow</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knot</a:t>
            </a:r>
            <a:r>
              <a:rPr lang="fr-CH" sz="1800" dirty="0">
                <a:latin typeface="Calibri Light" panose="020F0302020204030204" pitchFamily="34" charset="0"/>
                <a:cs typeface="Calibri Light" panose="020F0302020204030204" pitchFamily="34" charset="0"/>
              </a:rPr>
              <a:t> points in the data (e.g., </a:t>
            </a:r>
            <a:r>
              <a:rPr lang="fr-CH" sz="1800" dirty="0" err="1">
                <a:latin typeface="Calibri Light" panose="020F0302020204030204" pitchFamily="34" charset="0"/>
                <a:cs typeface="Calibri Light" panose="020F0302020204030204" pitchFamily="34" charset="0"/>
              </a:rPr>
              <a:t>bipolar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scales</a:t>
            </a:r>
            <a:r>
              <a:rPr lang="fr-CH" sz="1800" dirty="0">
                <a:latin typeface="Calibri Light" panose="020F0302020204030204" pitchFamily="34" charset="0"/>
                <a:cs typeface="Calibri Light" panose="020F0302020204030204" pitchFamily="34" charset="0"/>
              </a:rPr>
              <a:t>, longitudinal </a:t>
            </a:r>
            <a:r>
              <a:rPr lang="fr-CH" sz="1800" dirty="0" err="1">
                <a:latin typeface="Calibri Light" panose="020F0302020204030204" pitchFamily="34" charset="0"/>
                <a:cs typeface="Calibri Light" panose="020F0302020204030204" pitchFamily="34" charset="0"/>
              </a:rPr>
              <a:t>events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If the values of the </a:t>
            </a:r>
            <a:r>
              <a:rPr lang="fr-CH" sz="1800" dirty="0" err="1">
                <a:latin typeface="Calibri Light" panose="020F0302020204030204" pitchFamily="34" charset="0"/>
                <a:cs typeface="Calibri Light" panose="020F0302020204030204" pitchFamily="34" charset="0"/>
              </a:rPr>
              <a:t>knot</a:t>
            </a:r>
            <a:r>
              <a:rPr lang="fr-CH" sz="1800" dirty="0">
                <a:latin typeface="Calibri Light" panose="020F0302020204030204" pitchFamily="34" charset="0"/>
                <a:cs typeface="Calibri Light" panose="020F0302020204030204" pitchFamily="34" charset="0"/>
              </a:rPr>
              <a:t> points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chosen</a:t>
            </a:r>
            <a:r>
              <a:rPr lang="fr-CH" sz="1800" dirty="0">
                <a:latin typeface="Calibri Light" panose="020F0302020204030204" pitchFamily="34" charset="0"/>
                <a:cs typeface="Calibri Light" panose="020F0302020204030204" pitchFamily="34" charset="0"/>
              </a:rPr>
              <a:t> on </a:t>
            </a:r>
            <a:r>
              <a:rPr lang="fr-CH" sz="1800" dirty="0" err="1">
                <a:latin typeface="Calibri Light" panose="020F0302020204030204" pitchFamily="34" charset="0"/>
                <a:cs typeface="Calibri Light" panose="020F0302020204030204" pitchFamily="34" charset="0"/>
              </a:rPr>
              <a:t>theoretical</a:t>
            </a:r>
            <a:r>
              <a:rPr lang="fr-CH" sz="1800" dirty="0">
                <a:latin typeface="Calibri Light" panose="020F0302020204030204" pitchFamily="34" charset="0"/>
                <a:cs typeface="Calibri Light" panose="020F0302020204030204" pitchFamily="34" charset="0"/>
              </a:rPr>
              <a:t> grounds,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generally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recommended</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If the </a:t>
            </a:r>
            <a:r>
              <a:rPr lang="fr-CH" sz="1800" dirty="0" err="1">
                <a:latin typeface="Calibri Light" panose="020F0302020204030204" pitchFamily="34" charset="0"/>
                <a:cs typeface="Calibri Light" panose="020F0302020204030204" pitchFamily="34" charset="0"/>
              </a:rPr>
              <a:t>required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number</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knot</a:t>
            </a:r>
            <a:r>
              <a:rPr lang="fr-CH" sz="1800" dirty="0">
                <a:latin typeface="Calibri Light" panose="020F0302020204030204" pitchFamily="34" charset="0"/>
                <a:cs typeface="Calibri Light" panose="020F0302020204030204" pitchFamily="34" charset="0"/>
              </a:rPr>
              <a:t> points and </a:t>
            </a:r>
            <a:r>
              <a:rPr lang="fr-CH" sz="1800" dirty="0" err="1">
                <a:latin typeface="Calibri Light" panose="020F0302020204030204" pitchFamily="34" charset="0"/>
                <a:cs typeface="Calibri Light" panose="020F0302020204030204" pitchFamily="34" charset="0"/>
              </a:rPr>
              <a:t>splines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unknown</a:t>
            </a:r>
            <a:r>
              <a:rPr lang="fr-CH" sz="1800" dirty="0">
                <a:latin typeface="Calibri Light" panose="020F0302020204030204" pitchFamily="34" charset="0"/>
                <a:cs typeface="Calibri Light" panose="020F0302020204030204" pitchFamily="34" charset="0"/>
              </a:rPr>
              <a:t>, MARS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powerful</a:t>
            </a:r>
            <a:r>
              <a:rPr lang="fr-CH" sz="1800" dirty="0">
                <a:latin typeface="Calibri Light" panose="020F0302020204030204" pitchFamily="34" charset="0"/>
                <a:cs typeface="Calibri Light" panose="020F0302020204030204" pitchFamily="34" charset="0"/>
              </a:rPr>
              <a:t> machine </a:t>
            </a:r>
            <a:r>
              <a:rPr lang="fr-CH" sz="1800" dirty="0" err="1">
                <a:latin typeface="Calibri Light" panose="020F0302020204030204" pitchFamily="34" charset="0"/>
                <a:cs typeface="Calibri Light" panose="020F0302020204030204" pitchFamily="34" charset="0"/>
              </a:rPr>
              <a:t>learner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automate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selection</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same</a:t>
            </a:r>
            <a:r>
              <a:rPr lang="fr-CH" sz="1800" dirty="0">
                <a:latin typeface="Calibri Light" panose="020F0302020204030204" pitchFamily="34" charset="0"/>
                <a:cs typeface="Calibri Light" panose="020F0302020204030204" pitchFamily="34" charset="0"/>
              </a:rPr>
              <a:t> model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applied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search</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promising</a:t>
            </a:r>
            <a:r>
              <a:rPr lang="fr-CH" sz="1800" dirty="0">
                <a:latin typeface="Calibri Light" panose="020F0302020204030204" pitchFamily="34" charset="0"/>
                <a:cs typeface="Calibri Light" panose="020F0302020204030204" pitchFamily="34" charset="0"/>
              </a:rPr>
              <a:t> interactions. An exhaustive </a:t>
            </a:r>
            <a:r>
              <a:rPr lang="fr-CH" sz="1800" dirty="0" err="1">
                <a:latin typeface="Calibri Light" panose="020F0302020204030204" pitchFamily="34" charset="0"/>
                <a:cs typeface="Calibri Light" panose="020F0302020204030204" pitchFamily="34" charset="0"/>
              </a:rPr>
              <a:t>search</a:t>
            </a:r>
            <a:r>
              <a:rPr lang="fr-CH" sz="1800" dirty="0">
                <a:latin typeface="Calibri Light" panose="020F0302020204030204" pitchFamily="34" charset="0"/>
                <a:cs typeface="Calibri Light" panose="020F0302020204030204" pitchFamily="34" charset="0"/>
              </a:rPr>
              <a:t> for interactions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inferential</a:t>
            </a:r>
            <a:r>
              <a:rPr lang="fr-CH" sz="1800" dirty="0">
                <a:latin typeface="Calibri Light" panose="020F0302020204030204" pitchFamily="34" charset="0"/>
                <a:cs typeface="Calibri Light" panose="020F0302020204030204" pitchFamily="34" charset="0"/>
              </a:rPr>
              <a:t> tests (</a:t>
            </a:r>
            <a:r>
              <a:rPr lang="fr-CH" sz="1800" i="1" dirty="0">
                <a:latin typeface="Calibri Light" panose="020F0302020204030204" pitchFamily="34" charset="0"/>
                <a:cs typeface="Calibri Light" panose="020F0302020204030204" pitchFamily="34" charset="0"/>
              </a:rPr>
              <a:t>p</a:t>
            </a:r>
            <a:r>
              <a:rPr lang="fr-CH" sz="1800" dirty="0">
                <a:latin typeface="Calibri Light" panose="020F0302020204030204" pitchFamily="34" charset="0"/>
                <a:cs typeface="Calibri Light" panose="020F0302020204030204" pitchFamily="34" charset="0"/>
              </a:rPr>
              <a:t>-values) </a:t>
            </a:r>
            <a:r>
              <a:rPr lang="fr-CH" sz="1800" dirty="0" err="1">
                <a:latin typeface="Calibri Light" panose="020F0302020204030204" pitchFamily="34" charset="0"/>
                <a:cs typeface="Calibri Light" panose="020F0302020204030204" pitchFamily="34" charset="0"/>
              </a:rPr>
              <a:t>would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practically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unfeasible</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MARS has not been </a:t>
            </a:r>
            <a:r>
              <a:rPr lang="fr-CH" sz="1800" dirty="0" err="1">
                <a:latin typeface="Calibri Light" panose="020F0302020204030204" pitchFamily="34" charset="0"/>
                <a:cs typeface="Calibri Light" panose="020F0302020204030204" pitchFamily="34" charset="0"/>
              </a:rPr>
              <a:t>widely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adopted</a:t>
            </a:r>
            <a:r>
              <a:rPr lang="fr-CH" sz="1800" dirty="0">
                <a:latin typeface="Calibri Light" panose="020F0302020204030204" pitchFamily="34" charset="0"/>
                <a:cs typeface="Calibri Light" panose="020F0302020204030204" pitchFamily="34" charset="0"/>
              </a:rPr>
              <a:t> in social sciences, to date, </a:t>
            </a:r>
            <a:r>
              <a:rPr lang="fr-CH" sz="1800" dirty="0" err="1">
                <a:latin typeface="Calibri Light" panose="020F0302020204030204" pitchFamily="34" charset="0"/>
                <a:cs typeface="Calibri Light" panose="020F0302020204030204" pitchFamily="34" charset="0"/>
              </a:rPr>
              <a:t>although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its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principles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should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familiar</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researchers</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field</a:t>
            </a:r>
            <a:r>
              <a:rPr lang="fr-CH" sz="1800" dirty="0">
                <a:latin typeface="Calibri Light" panose="020F0302020204030204" pitchFamily="34" charset="0"/>
                <a:cs typeface="Calibri Light" panose="020F0302020204030204" pitchFamily="34" charset="0"/>
              </a:rPr>
              <a:t>. I have </a:t>
            </a:r>
            <a:r>
              <a:rPr lang="fr-CH" sz="1800" dirty="0" err="1">
                <a:latin typeface="Calibri Light" panose="020F0302020204030204" pitchFamily="34" charset="0"/>
                <a:cs typeface="Calibri Light" panose="020F0302020204030204" pitchFamily="34" charset="0"/>
              </a:rPr>
              <a:t>applied</a:t>
            </a:r>
            <a:r>
              <a:rPr lang="fr-CH" sz="1800" dirty="0">
                <a:latin typeface="Calibri Light" panose="020F0302020204030204" pitchFamily="34" charset="0"/>
                <a:cs typeface="Calibri Light" panose="020F0302020204030204" pitchFamily="34" charset="0"/>
              </a:rPr>
              <a:t> MARS in </a:t>
            </a:r>
            <a:r>
              <a:rPr lang="fr-CH" sz="1800" dirty="0" err="1">
                <a:latin typeface="Calibri Light" panose="020F0302020204030204" pitchFamily="34" charset="0"/>
                <a:cs typeface="Calibri Light" panose="020F0302020204030204" pitchFamily="34" charset="0"/>
              </a:rPr>
              <a:t>two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recent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studies</a:t>
            </a:r>
            <a:r>
              <a:rPr lang="fr-CH" sz="1800" dirty="0">
                <a:latin typeface="Calibri Light" panose="020F0302020204030204" pitchFamily="34" charset="0"/>
                <a:cs typeface="Calibri Light" panose="020F0302020204030204" pitchFamily="34" charset="0"/>
              </a:rPr>
              <a:t>…</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Why should I use splines?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5610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141168"/>
          </a:xfrm>
        </p:spPr>
        <p:txBody>
          <a:bodyPr>
            <a:normAutofit/>
          </a:bodyPr>
          <a:lstStyle/>
          <a:p>
            <a:r>
              <a:rPr lang="fr-CH" sz="1600">
                <a:latin typeface="Calibri Light" panose="020F0302020204030204" pitchFamily="34" charset="0"/>
                <a:cs typeface="Calibri Light" panose="020F0302020204030204" pitchFamily="34" charset="0"/>
              </a:rPr>
              <a:t>We submitted a paper with </a:t>
            </a:r>
            <a:r>
              <a:rPr lang="fr-CH" sz="1600" i="1">
                <a:latin typeface="Calibri Light" panose="020F0302020204030204" pitchFamily="34" charset="0"/>
                <a:cs typeface="Calibri Light" panose="020F0302020204030204" pitchFamily="34" charset="0"/>
              </a:rPr>
              <a:t>Emotion </a:t>
            </a:r>
            <a:r>
              <a:rPr lang="fr-CH" sz="1600">
                <a:latin typeface="Calibri Light" panose="020F0302020204030204" pitchFamily="34" charset="0"/>
                <a:cs typeface="Calibri Light" panose="020F0302020204030204" pitchFamily="34" charset="0"/>
              </a:rPr>
              <a:t>that used multivariate adaptive regression splines (MARS) for modelling emotion data. </a:t>
            </a: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pPr marL="0" indent="0">
              <a:buNone/>
            </a:pPr>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The usage of these features could be motivated within appraisal theories of emotion which have predicted these types of nonlinearity.</a:t>
            </a: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Example – Action tendencies in emotion</a:t>
            </a:r>
            <a:endParaRPr lang="en-GB" sz="3200">
              <a:solidFill>
                <a:schemeClr val="tx2">
                  <a:lumMod val="75000"/>
                </a:schemeClr>
              </a:solidFill>
              <a:latin typeface="Tw Cen MT" panose="020B0602020104020603"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2315" b="51729"/>
          <a:stretch/>
        </p:blipFill>
        <p:spPr>
          <a:xfrm>
            <a:off x="3431704" y="2492897"/>
            <a:ext cx="5644612" cy="2842675"/>
          </a:xfrm>
          <a:prstGeom prst="rect">
            <a:avLst/>
          </a:prstGeom>
        </p:spPr>
      </p:pic>
      <p:sp>
        <p:nvSpPr>
          <p:cNvPr id="7" name="Rectangle 6">
            <a:extLst>
              <a:ext uri="{FF2B5EF4-FFF2-40B4-BE49-F238E27FC236}">
                <a16:creationId xmlns:a16="http://schemas.microsoft.com/office/drawing/2014/main" id="{4C702478-39BB-4E99-9467-88C7EC405C15}"/>
              </a:ext>
            </a:extLst>
          </p:cNvPr>
          <p:cNvSpPr/>
          <p:nvPr/>
        </p:nvSpPr>
        <p:spPr>
          <a:xfrm>
            <a:off x="7896200" y="6392360"/>
            <a:ext cx="4104456" cy="276999"/>
          </a:xfrm>
          <a:prstGeom prst="rect">
            <a:avLst/>
          </a:prstGeom>
        </p:spPr>
        <p:txBody>
          <a:bodyPr wrap="square">
            <a:spAutoFit/>
          </a:bodyPr>
          <a:lstStyle/>
          <a:p>
            <a:pPr algn="r"/>
            <a:r>
              <a:rPr lang="en-US" sz="1200">
                <a:latin typeface="Calibri Light" panose="020F0302020204030204" pitchFamily="34" charset="0"/>
                <a:cs typeface="Calibri Light" panose="020F0302020204030204" pitchFamily="34" charset="0"/>
              </a:rPr>
              <a:t>Meuleman et al</a:t>
            </a:r>
            <a:r>
              <a:rPr lang="en-CH" sz="1200">
                <a:latin typeface="Calibri Light" panose="020F0302020204030204" pitchFamily="34" charset="0"/>
                <a:cs typeface="Calibri Light" panose="020F0302020204030204" pitchFamily="34" charset="0"/>
              </a:rPr>
              <a:t>. (201</a:t>
            </a:r>
            <a:r>
              <a:rPr lang="en-US" sz="1200">
                <a:latin typeface="Calibri Light" panose="020F0302020204030204" pitchFamily="34" charset="0"/>
                <a:cs typeface="Calibri Light" panose="020F0302020204030204" pitchFamily="34" charset="0"/>
              </a:rPr>
              <a:t>9</a:t>
            </a:r>
            <a:r>
              <a:rPr lang="en-CH" sz="1200">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35350631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Example – Action tendencies in emotion</a:t>
            </a:r>
            <a:endParaRPr lang="en-GB" sz="3200">
              <a:solidFill>
                <a:schemeClr val="tx2">
                  <a:lumMod val="75000"/>
                </a:schemeClr>
              </a:solidFill>
              <a:latin typeface="Tw Cen MT" panose="020B0602020104020603"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2315" b="51729"/>
          <a:stretch/>
        </p:blipFill>
        <p:spPr>
          <a:xfrm>
            <a:off x="2063552" y="1556792"/>
            <a:ext cx="8436060" cy="4248472"/>
          </a:xfrm>
          <a:prstGeom prst="rect">
            <a:avLst/>
          </a:prstGeom>
        </p:spPr>
      </p:pic>
      <p:sp>
        <p:nvSpPr>
          <p:cNvPr id="8" name="Rectangle 7">
            <a:extLst>
              <a:ext uri="{FF2B5EF4-FFF2-40B4-BE49-F238E27FC236}">
                <a16:creationId xmlns:a16="http://schemas.microsoft.com/office/drawing/2014/main" id="{00612B9F-2039-4C5A-90D2-45B85E85F81A}"/>
              </a:ext>
            </a:extLst>
          </p:cNvPr>
          <p:cNvSpPr/>
          <p:nvPr/>
        </p:nvSpPr>
        <p:spPr>
          <a:xfrm>
            <a:off x="7896200" y="6392360"/>
            <a:ext cx="4104456" cy="276999"/>
          </a:xfrm>
          <a:prstGeom prst="rect">
            <a:avLst/>
          </a:prstGeom>
        </p:spPr>
        <p:txBody>
          <a:bodyPr wrap="square">
            <a:spAutoFit/>
          </a:bodyPr>
          <a:lstStyle/>
          <a:p>
            <a:pPr algn="r"/>
            <a:r>
              <a:rPr lang="en-US" sz="1200">
                <a:latin typeface="Calibri Light" panose="020F0302020204030204" pitchFamily="34" charset="0"/>
                <a:cs typeface="Calibri Light" panose="020F0302020204030204" pitchFamily="34" charset="0"/>
              </a:rPr>
              <a:t>Meuleman et al</a:t>
            </a:r>
            <a:r>
              <a:rPr lang="en-CH" sz="1200">
                <a:latin typeface="Calibri Light" panose="020F0302020204030204" pitchFamily="34" charset="0"/>
                <a:cs typeface="Calibri Light" panose="020F0302020204030204" pitchFamily="34" charset="0"/>
              </a:rPr>
              <a:t>. (201</a:t>
            </a:r>
            <a:r>
              <a:rPr lang="en-US" sz="1200">
                <a:latin typeface="Calibri Light" panose="020F0302020204030204" pitchFamily="34" charset="0"/>
                <a:cs typeface="Calibri Light" panose="020F0302020204030204" pitchFamily="34" charset="0"/>
              </a:rPr>
              <a:t>9</a:t>
            </a:r>
            <a:r>
              <a:rPr lang="en-CH" sz="1200">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3132609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The </a:t>
            </a:r>
            <a:r>
              <a:rPr lang="fr-CH" sz="1800">
                <a:solidFill>
                  <a:srgbClr val="0070C0"/>
                </a:solidFill>
                <a:latin typeface="Calibri Light" panose="020F0302020204030204" pitchFamily="34" charset="0"/>
                <a:cs typeface="Calibri Light" panose="020F0302020204030204" pitchFamily="34" charset="0"/>
              </a:rPr>
              <a:t>nearest neighbor</a:t>
            </a:r>
            <a:r>
              <a:rPr lang="fr-CH" sz="1800">
                <a:latin typeface="Calibri Light" panose="020F0302020204030204" pitchFamily="34" charset="0"/>
                <a:cs typeface="Calibri Light" panose="020F0302020204030204" pitchFamily="34" charset="0"/>
              </a:rPr>
              <a:t> of an observation is </a:t>
            </a:r>
            <a:r>
              <a:rPr lang="fr-CH" sz="1800" i="1">
                <a:latin typeface="Calibri Light" panose="020F0302020204030204" pitchFamily="34" charset="0"/>
                <a:cs typeface="Calibri Light" panose="020F0302020204030204" pitchFamily="34" charset="0"/>
              </a:rPr>
              <a:t>another </a:t>
            </a:r>
            <a:r>
              <a:rPr lang="fr-CH" sz="1800">
                <a:latin typeface="Calibri Light" panose="020F0302020204030204" pitchFamily="34" charset="0"/>
                <a:cs typeface="Calibri Light" panose="020F0302020204030204" pitchFamily="34" charset="0"/>
              </a:rPr>
              <a:t>observation that has the shortest distance to the original observation:</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Euclidean distance matching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5641" y="2651531"/>
            <a:ext cx="6516215" cy="3932162"/>
          </a:xfrm>
          <a:prstGeom prst="rect">
            <a:avLst/>
          </a:prstGeom>
        </p:spPr>
      </p:pic>
      <p:sp>
        <p:nvSpPr>
          <p:cNvPr id="6" name="TextBox 5"/>
          <p:cNvSpPr txBox="1"/>
          <p:nvPr/>
        </p:nvSpPr>
        <p:spPr>
          <a:xfrm>
            <a:off x="5303913" y="3573016"/>
            <a:ext cx="1121691" cy="523220"/>
          </a:xfrm>
          <a:prstGeom prst="rect">
            <a:avLst/>
          </a:prstGeom>
          <a:noFill/>
        </p:spPr>
        <p:txBody>
          <a:bodyPr wrap="square" rtlCol="0">
            <a:spAutoFit/>
          </a:bodyPr>
          <a:lstStyle/>
          <a:p>
            <a:pPr algn="ctr"/>
            <a:r>
              <a:rPr lang="fr-CH" sz="1400" dirty="0" err="1">
                <a:latin typeface="Calibri Light" panose="020F0302020204030204" pitchFamily="34" charset="0"/>
                <a:cs typeface="Calibri Light" panose="020F0302020204030204" pitchFamily="34" charset="0"/>
              </a:rPr>
              <a:t>Nearest</a:t>
            </a:r>
            <a:r>
              <a:rPr lang="fr-CH" sz="1400" dirty="0">
                <a:latin typeface="Calibri Light" panose="020F0302020204030204" pitchFamily="34" charset="0"/>
                <a:cs typeface="Calibri Light" panose="020F0302020204030204" pitchFamily="34" charset="0"/>
              </a:rPr>
              <a:t> </a:t>
            </a:r>
            <a:r>
              <a:rPr lang="fr-CH" sz="1400" dirty="0" err="1">
                <a:latin typeface="Calibri Light" panose="020F0302020204030204" pitchFamily="34" charset="0"/>
                <a:cs typeface="Calibri Light" panose="020F0302020204030204" pitchFamily="34" charset="0"/>
              </a:rPr>
              <a:t>neighbor</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867938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Example – Cognitive aging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3653" y="1700871"/>
            <a:ext cx="6264694" cy="4589076"/>
          </a:xfrm>
          <a:prstGeom prst="rect">
            <a:avLst/>
          </a:prstGeom>
        </p:spPr>
      </p:pic>
      <p:sp>
        <p:nvSpPr>
          <p:cNvPr id="7" name="TextBox 6"/>
          <p:cNvSpPr txBox="1"/>
          <p:nvPr/>
        </p:nvSpPr>
        <p:spPr>
          <a:xfrm>
            <a:off x="4664060" y="1300763"/>
            <a:ext cx="362600" cy="461665"/>
          </a:xfrm>
          <a:prstGeom prst="rect">
            <a:avLst/>
          </a:prstGeom>
          <a:noFill/>
        </p:spPr>
        <p:txBody>
          <a:bodyPr wrap="none" rtlCol="0">
            <a:spAutoFit/>
          </a:bodyPr>
          <a:lstStyle/>
          <a:p>
            <a:r>
              <a:rPr lang="en-GB" sz="2400">
                <a:solidFill>
                  <a:srgbClr val="0070C0"/>
                </a:solidFill>
                <a:sym typeface="Wingdings" panose="05000000000000000000" pitchFamily="2" charset="2"/>
              </a:rPr>
              <a:t></a:t>
            </a:r>
          </a:p>
        </p:txBody>
      </p:sp>
      <p:sp>
        <p:nvSpPr>
          <p:cNvPr id="8" name="TextBox 7"/>
          <p:cNvSpPr txBox="1"/>
          <p:nvPr/>
        </p:nvSpPr>
        <p:spPr>
          <a:xfrm>
            <a:off x="5024101" y="1363478"/>
            <a:ext cx="1160895" cy="338554"/>
          </a:xfrm>
          <a:prstGeom prst="rect">
            <a:avLst/>
          </a:prstGeom>
          <a:noFill/>
        </p:spPr>
        <p:txBody>
          <a:bodyPr wrap="none" rtlCol="0">
            <a:spAutoFit/>
          </a:bodyPr>
          <a:lstStyle/>
          <a:p>
            <a:r>
              <a:rPr lang="en-GB" sz="1600"/>
              <a:t>Condition A</a:t>
            </a:r>
          </a:p>
        </p:txBody>
      </p:sp>
      <p:sp>
        <p:nvSpPr>
          <p:cNvPr id="9" name="TextBox 8"/>
          <p:cNvSpPr txBox="1"/>
          <p:nvPr/>
        </p:nvSpPr>
        <p:spPr>
          <a:xfrm>
            <a:off x="6744073" y="1362317"/>
            <a:ext cx="1154483" cy="338554"/>
          </a:xfrm>
          <a:prstGeom prst="rect">
            <a:avLst/>
          </a:prstGeom>
          <a:noFill/>
        </p:spPr>
        <p:txBody>
          <a:bodyPr wrap="none" rtlCol="0">
            <a:spAutoFit/>
          </a:bodyPr>
          <a:lstStyle/>
          <a:p>
            <a:r>
              <a:rPr lang="en-GB" sz="1600"/>
              <a:t>Condition B</a:t>
            </a:r>
          </a:p>
        </p:txBody>
      </p:sp>
      <p:sp>
        <p:nvSpPr>
          <p:cNvPr id="10" name="TextBox 9"/>
          <p:cNvSpPr txBox="1"/>
          <p:nvPr/>
        </p:nvSpPr>
        <p:spPr>
          <a:xfrm>
            <a:off x="6332020" y="1300763"/>
            <a:ext cx="338554" cy="461665"/>
          </a:xfrm>
          <a:prstGeom prst="rect">
            <a:avLst/>
          </a:prstGeom>
          <a:noFill/>
        </p:spPr>
        <p:txBody>
          <a:bodyPr wrap="none" rtlCol="0">
            <a:spAutoFit/>
          </a:bodyPr>
          <a:lstStyle/>
          <a:p>
            <a:r>
              <a:rPr lang="en-GB" sz="2400">
                <a:solidFill>
                  <a:srgbClr val="FF0000"/>
                </a:solidFill>
                <a:sym typeface="Wingdings" panose="05000000000000000000" pitchFamily="2" charset="2"/>
              </a:rPr>
              <a:t>+</a:t>
            </a:r>
          </a:p>
        </p:txBody>
      </p:sp>
      <p:sp>
        <p:nvSpPr>
          <p:cNvPr id="3" name="Rectangle 2">
            <a:extLst>
              <a:ext uri="{FF2B5EF4-FFF2-40B4-BE49-F238E27FC236}">
                <a16:creationId xmlns:a16="http://schemas.microsoft.com/office/drawing/2014/main" id="{F0649481-E5FB-4AFB-8823-74A2B68C66A8}"/>
              </a:ext>
            </a:extLst>
          </p:cNvPr>
          <p:cNvSpPr/>
          <p:nvPr/>
        </p:nvSpPr>
        <p:spPr>
          <a:xfrm>
            <a:off x="7925256" y="6392360"/>
            <a:ext cx="4104456" cy="276999"/>
          </a:xfrm>
          <a:prstGeom prst="rect">
            <a:avLst/>
          </a:prstGeom>
        </p:spPr>
        <p:txBody>
          <a:bodyPr wrap="square">
            <a:spAutoFit/>
          </a:bodyPr>
          <a:lstStyle/>
          <a:p>
            <a:pPr algn="r"/>
            <a:r>
              <a:rPr lang="en-CH" sz="1200">
                <a:latin typeface="Calibri Light" panose="020F0302020204030204" pitchFamily="34" charset="0"/>
                <a:cs typeface="Calibri Light" panose="020F0302020204030204" pitchFamily="34" charset="0"/>
              </a:rPr>
              <a:t>Zuber, S., Ihle, A., Blum, A., Desrichard, O., &amp; Kliegel, M. (2017)</a:t>
            </a:r>
          </a:p>
        </p:txBody>
      </p:sp>
    </p:spTree>
    <p:extLst>
      <p:ext uri="{BB962C8B-B14F-4D97-AF65-F5344CB8AC3E}">
        <p14:creationId xmlns:p14="http://schemas.microsoft.com/office/powerpoint/2010/main" val="38574580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Advantages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fr-CH" sz="1800" dirty="0" err="1">
                <a:solidFill>
                  <a:srgbClr val="69A131"/>
                </a:solidFill>
                <a:latin typeface="Calibri Light" panose="020F0302020204030204" pitchFamily="34" charset="0"/>
                <a:cs typeface="Calibri Light" panose="020F0302020204030204" pitchFamily="34" charset="0"/>
              </a:rPr>
              <a:t>Models</a:t>
            </a:r>
            <a:r>
              <a:rPr lang="fr-CH" sz="1800" dirty="0">
                <a:solidFill>
                  <a:srgbClr val="69A131"/>
                </a:solidFill>
                <a:latin typeface="Calibri Light" panose="020F0302020204030204" pitchFamily="34" charset="0"/>
                <a:cs typeface="Calibri Light" panose="020F0302020204030204" pitchFamily="34" charset="0"/>
              </a:rPr>
              <a:t> </a:t>
            </a:r>
            <a:r>
              <a:rPr lang="fr-CH" sz="1800" dirty="0" err="1">
                <a:solidFill>
                  <a:srgbClr val="69A131"/>
                </a:solidFill>
                <a:latin typeface="Calibri Light" panose="020F0302020204030204" pitchFamily="34" charset="0"/>
                <a:cs typeface="Calibri Light" panose="020F0302020204030204" pitchFamily="34" charset="0"/>
              </a:rPr>
              <a:t>retain</a:t>
            </a:r>
            <a:r>
              <a:rPr lang="fr-CH" sz="1800" dirty="0">
                <a:solidFill>
                  <a:srgbClr val="69A131"/>
                </a:solidFill>
                <a:latin typeface="Calibri Light" panose="020F0302020204030204" pitchFamily="34" charset="0"/>
                <a:cs typeface="Calibri Light" panose="020F0302020204030204" pitchFamily="34" charset="0"/>
              </a:rPr>
              <a:t> </a:t>
            </a:r>
            <a:r>
              <a:rPr lang="fr-CH" sz="1800" dirty="0" err="1">
                <a:solidFill>
                  <a:srgbClr val="69A131"/>
                </a:solidFill>
                <a:latin typeface="Calibri Light" panose="020F0302020204030204" pitchFamily="34" charset="0"/>
                <a:cs typeface="Calibri Light" panose="020F0302020204030204" pitchFamily="34" charset="0"/>
              </a:rPr>
              <a:t>their</a:t>
            </a:r>
            <a:r>
              <a:rPr lang="fr-CH" sz="1800" dirty="0">
                <a:solidFill>
                  <a:srgbClr val="69A131"/>
                </a:solidFill>
                <a:latin typeface="Calibri Light" panose="020F0302020204030204" pitchFamily="34" charset="0"/>
                <a:cs typeface="Calibri Light" panose="020F0302020204030204" pitchFamily="34" charset="0"/>
              </a:rPr>
              <a:t> </a:t>
            </a:r>
            <a:r>
              <a:rPr lang="fr-CH" sz="1800" dirty="0" err="1">
                <a:solidFill>
                  <a:srgbClr val="69A131"/>
                </a:solidFill>
                <a:latin typeface="Calibri Light" panose="020F0302020204030204" pitchFamily="34" charset="0"/>
                <a:cs typeface="Calibri Light" panose="020F0302020204030204" pitchFamily="34" charset="0"/>
              </a:rPr>
              <a:t>linear</a:t>
            </a:r>
            <a:r>
              <a:rPr lang="fr-CH" sz="1800" dirty="0">
                <a:solidFill>
                  <a:srgbClr val="69A131"/>
                </a:solidFill>
                <a:latin typeface="Calibri Light" panose="020F0302020204030204" pitchFamily="34" charset="0"/>
                <a:cs typeface="Calibri Light" panose="020F0302020204030204" pitchFamily="34" charset="0"/>
              </a:rPr>
              <a:t> </a:t>
            </a:r>
            <a:r>
              <a:rPr lang="fr-CH" sz="1800" dirty="0" err="1">
                <a:solidFill>
                  <a:srgbClr val="69A131"/>
                </a:solidFill>
                <a:latin typeface="Calibri Light" panose="020F0302020204030204" pitchFamily="34" charset="0"/>
                <a:cs typeface="Calibri Light" panose="020F0302020204030204" pitchFamily="34" charset="0"/>
              </a:rPr>
              <a:t>interpretability</a:t>
            </a:r>
            <a:endParaRPr lang="fr-CH" sz="1800" dirty="0">
              <a:solidFill>
                <a:srgbClr val="69A131"/>
              </a:solidFill>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fr-CH" sz="1800" dirty="0" err="1">
                <a:solidFill>
                  <a:srgbClr val="69A131"/>
                </a:solidFill>
                <a:latin typeface="Calibri Light" panose="020F0302020204030204" pitchFamily="34" charset="0"/>
                <a:cs typeface="Calibri Light" panose="020F0302020204030204" pitchFamily="34" charset="0"/>
              </a:rPr>
              <a:t>Automated</a:t>
            </a:r>
            <a:r>
              <a:rPr lang="fr-CH" sz="1800" dirty="0">
                <a:solidFill>
                  <a:srgbClr val="69A131"/>
                </a:solidFill>
                <a:latin typeface="Calibri Light" panose="020F0302020204030204" pitchFamily="34" charset="0"/>
                <a:cs typeface="Calibri Light" panose="020F0302020204030204" pitchFamily="34" charset="0"/>
              </a:rPr>
              <a:t> </a:t>
            </a:r>
            <a:r>
              <a:rPr lang="fr-CH" sz="1800" dirty="0" err="1">
                <a:solidFill>
                  <a:srgbClr val="69A131"/>
                </a:solidFill>
                <a:latin typeface="Calibri Light" panose="020F0302020204030204" pitchFamily="34" charset="0"/>
                <a:cs typeface="Calibri Light" panose="020F0302020204030204" pitchFamily="34" charset="0"/>
              </a:rPr>
              <a:t>selection</a:t>
            </a:r>
            <a:r>
              <a:rPr lang="fr-CH" sz="1800" dirty="0">
                <a:solidFill>
                  <a:srgbClr val="69A131"/>
                </a:solidFill>
                <a:latin typeface="Calibri Light" panose="020F0302020204030204" pitchFamily="34" charset="0"/>
                <a:cs typeface="Calibri Light" panose="020F0302020204030204" pitchFamily="34" charset="0"/>
              </a:rPr>
              <a:t> of </a:t>
            </a:r>
            <a:r>
              <a:rPr lang="fr-CH" sz="1800" dirty="0" err="1">
                <a:solidFill>
                  <a:srgbClr val="69A131"/>
                </a:solidFill>
                <a:latin typeface="Calibri Light" panose="020F0302020204030204" pitchFamily="34" charset="0"/>
                <a:cs typeface="Calibri Light" panose="020F0302020204030204" pitchFamily="34" charset="0"/>
              </a:rPr>
              <a:t>splines</a:t>
            </a:r>
            <a:r>
              <a:rPr lang="fr-CH" sz="1800" dirty="0">
                <a:solidFill>
                  <a:srgbClr val="69A131"/>
                </a:solidFill>
                <a:latin typeface="Calibri Light" panose="020F0302020204030204" pitchFamily="34" charset="0"/>
                <a:cs typeface="Calibri Light" panose="020F0302020204030204" pitchFamily="34" charset="0"/>
              </a:rPr>
              <a:t> and interaction </a:t>
            </a:r>
            <a:r>
              <a:rPr lang="fr-CH" sz="1800" dirty="0" err="1">
                <a:solidFill>
                  <a:srgbClr val="69A131"/>
                </a:solidFill>
                <a:latin typeface="Calibri Light" panose="020F0302020204030204" pitchFamily="34" charset="0"/>
                <a:cs typeface="Calibri Light" panose="020F0302020204030204" pitchFamily="34" charset="0"/>
              </a:rPr>
              <a:t>effects</a:t>
            </a:r>
            <a:endParaRPr lang="fr-CH" sz="1800" dirty="0">
              <a:solidFill>
                <a:srgbClr val="69A131"/>
              </a:solidFill>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fr-CH" sz="1800" dirty="0">
                <a:solidFill>
                  <a:srgbClr val="69A131"/>
                </a:solidFill>
                <a:latin typeface="Calibri Light" panose="020F0302020204030204" pitchFamily="34" charset="0"/>
                <a:cs typeface="Calibri Light" panose="020F0302020204030204" pitchFamily="34" charset="0"/>
              </a:rPr>
              <a:t>Multiple </a:t>
            </a:r>
            <a:r>
              <a:rPr lang="fr-CH" sz="1800" dirty="0" err="1">
                <a:solidFill>
                  <a:srgbClr val="69A131"/>
                </a:solidFill>
                <a:latin typeface="Calibri Light" panose="020F0302020204030204" pitchFamily="34" charset="0"/>
                <a:cs typeface="Calibri Light" panose="020F0302020204030204" pitchFamily="34" charset="0"/>
              </a:rPr>
              <a:t>rankings</a:t>
            </a:r>
            <a:r>
              <a:rPr lang="fr-CH" sz="1800" dirty="0">
                <a:solidFill>
                  <a:srgbClr val="69A131"/>
                </a:solidFill>
                <a:latin typeface="Calibri Light" panose="020F0302020204030204" pitchFamily="34" charset="0"/>
                <a:cs typeface="Calibri Light" panose="020F0302020204030204" pitchFamily="34" charset="0"/>
              </a:rPr>
              <a:t> of </a:t>
            </a:r>
            <a:r>
              <a:rPr lang="fr-CH" sz="1800" dirty="0" err="1">
                <a:solidFill>
                  <a:srgbClr val="69A131"/>
                </a:solidFill>
                <a:latin typeface="Calibri Light" panose="020F0302020204030204" pitchFamily="34" charset="0"/>
                <a:cs typeface="Calibri Light" panose="020F0302020204030204" pitchFamily="34" charset="0"/>
              </a:rPr>
              <a:t>predictor</a:t>
            </a:r>
            <a:r>
              <a:rPr lang="fr-CH" sz="1800" dirty="0">
                <a:solidFill>
                  <a:srgbClr val="69A131"/>
                </a:solidFill>
                <a:latin typeface="Calibri Light" panose="020F0302020204030204" pitchFamily="34" charset="0"/>
                <a:cs typeface="Calibri Light" panose="020F0302020204030204" pitchFamily="34" charset="0"/>
              </a:rPr>
              <a:t> importance (not a black box!)</a:t>
            </a:r>
          </a:p>
          <a:p>
            <a:pPr lvl="1">
              <a:buFont typeface="Arial" panose="020B0604020202020204" pitchFamily="34" charset="0"/>
              <a:buChar char="+"/>
            </a:pPr>
            <a:r>
              <a:rPr lang="fr-CH" sz="1800" dirty="0" err="1">
                <a:solidFill>
                  <a:srgbClr val="69A131"/>
                </a:solidFill>
                <a:latin typeface="Calibri Light" panose="020F0302020204030204" pitchFamily="34" charset="0"/>
                <a:cs typeface="Calibri Light" panose="020F0302020204030204" pitchFamily="34" charset="0"/>
              </a:rPr>
              <a:t>Extremely</a:t>
            </a:r>
            <a:r>
              <a:rPr lang="fr-CH" sz="1800" dirty="0">
                <a:solidFill>
                  <a:srgbClr val="69A131"/>
                </a:solidFill>
                <a:latin typeface="Calibri Light" panose="020F0302020204030204" pitchFamily="34" charset="0"/>
                <a:cs typeface="Calibri Light" panose="020F0302020204030204" pitchFamily="34" charset="0"/>
              </a:rPr>
              <a:t> </a:t>
            </a:r>
            <a:r>
              <a:rPr lang="fr-CH" sz="1800" dirty="0" err="1">
                <a:solidFill>
                  <a:srgbClr val="69A131"/>
                </a:solidFill>
                <a:latin typeface="Calibri Light" panose="020F0302020204030204" pitchFamily="34" charset="0"/>
                <a:cs typeface="Calibri Light" panose="020F0302020204030204" pitchFamily="34" charset="0"/>
              </a:rPr>
              <a:t>well-documented</a:t>
            </a:r>
            <a:r>
              <a:rPr lang="fr-CH" sz="1800" dirty="0">
                <a:solidFill>
                  <a:srgbClr val="69A131"/>
                </a:solidFill>
                <a:latin typeface="Calibri Light" panose="020F0302020204030204" pitchFamily="34" charset="0"/>
                <a:cs typeface="Calibri Light" panose="020F0302020204030204" pitchFamily="34" charset="0"/>
              </a:rPr>
              <a:t> </a:t>
            </a:r>
            <a:r>
              <a:rPr lang="fr-CH" sz="1800" dirty="0" err="1">
                <a:solidFill>
                  <a:srgbClr val="69A131"/>
                </a:solidFill>
                <a:latin typeface="Calibri Light" panose="020F0302020204030204" pitchFamily="34" charset="0"/>
                <a:cs typeface="Calibri Light" panose="020F0302020204030204" pitchFamily="34" charset="0"/>
              </a:rPr>
              <a:t>earth</a:t>
            </a:r>
            <a:r>
              <a:rPr lang="fr-CH" sz="1800" dirty="0">
                <a:solidFill>
                  <a:srgbClr val="69A131"/>
                </a:solidFill>
                <a:latin typeface="Calibri Light" panose="020F0302020204030204" pitchFamily="34" charset="0"/>
                <a:cs typeface="Calibri Light" panose="020F0302020204030204" pitchFamily="34" charset="0"/>
              </a:rPr>
              <a:t> package in R</a:t>
            </a:r>
          </a:p>
          <a:p>
            <a:pPr lvl="1"/>
            <a:endParaRPr lang="fr-CH" sz="14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Disadvantages</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pPr lvl="1"/>
            <a:r>
              <a:rPr lang="fr-CH" sz="1800" dirty="0" err="1">
                <a:solidFill>
                  <a:srgbClr val="C00000"/>
                </a:solidFill>
                <a:latin typeface="Calibri Light" panose="020F0302020204030204" pitchFamily="34" charset="0"/>
                <a:cs typeface="Calibri Light" panose="020F0302020204030204" pitchFamily="34" charset="0"/>
              </a:rPr>
              <a:t>Unstable</a:t>
            </a:r>
            <a:r>
              <a:rPr lang="fr-CH" sz="1800" dirty="0">
                <a:solidFill>
                  <a:srgbClr val="C00000"/>
                </a:solidFill>
                <a:latin typeface="Calibri Light" panose="020F0302020204030204" pitchFamily="34" charset="0"/>
                <a:cs typeface="Calibri Light" panose="020F0302020204030204" pitchFamily="34" charset="0"/>
              </a:rPr>
              <a:t> in data sets </a:t>
            </a:r>
            <a:r>
              <a:rPr lang="fr-CH" sz="1800" dirty="0" err="1">
                <a:solidFill>
                  <a:srgbClr val="C00000"/>
                </a:solidFill>
                <a:latin typeface="Calibri Light" panose="020F0302020204030204" pitchFamily="34" charset="0"/>
                <a:cs typeface="Calibri Light" panose="020F0302020204030204" pitchFamily="34" charset="0"/>
              </a:rPr>
              <a:t>with</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correlated</a:t>
            </a:r>
            <a:r>
              <a:rPr lang="fr-CH" sz="1800" dirty="0">
                <a:solidFill>
                  <a:srgbClr val="C00000"/>
                </a:solidFill>
                <a:latin typeface="Calibri Light" panose="020F0302020204030204" pitchFamily="34" charset="0"/>
                <a:cs typeface="Calibri Light" panose="020F0302020204030204" pitchFamily="34" charset="0"/>
              </a:rPr>
              <a:t>/</a:t>
            </a:r>
            <a:r>
              <a:rPr lang="fr-CH" sz="1800" dirty="0" err="1">
                <a:solidFill>
                  <a:srgbClr val="C00000"/>
                </a:solidFill>
                <a:latin typeface="Calibri Light" panose="020F0302020204030204" pitchFamily="34" charset="0"/>
                <a:cs typeface="Calibri Light" panose="020F0302020204030204" pitchFamily="34" charset="0"/>
              </a:rPr>
              <a:t>collinear</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predictors</a:t>
            </a:r>
            <a:endParaRPr lang="fr-CH" sz="1800" dirty="0">
              <a:solidFill>
                <a:srgbClr val="C00000"/>
              </a:solidFill>
              <a:latin typeface="Calibri Light" panose="020F0302020204030204" pitchFamily="34" charset="0"/>
              <a:cs typeface="Calibri Light" panose="020F0302020204030204" pitchFamily="34" charset="0"/>
            </a:endParaRPr>
          </a:p>
          <a:p>
            <a:pPr lvl="1"/>
            <a:r>
              <a:rPr lang="fr-CH" sz="1800" dirty="0">
                <a:solidFill>
                  <a:srgbClr val="C00000"/>
                </a:solidFill>
                <a:latin typeface="Calibri Light" panose="020F0302020204030204" pitchFamily="34" charset="0"/>
                <a:cs typeface="Calibri Light" panose="020F0302020204030204" pitchFamily="34" charset="0"/>
              </a:rPr>
              <a:t>Tends to </a:t>
            </a:r>
            <a:r>
              <a:rPr lang="fr-CH" sz="1800" dirty="0" err="1">
                <a:solidFill>
                  <a:srgbClr val="C00000"/>
                </a:solidFill>
                <a:latin typeface="Calibri Light" panose="020F0302020204030204" pitchFamily="34" charset="0"/>
                <a:cs typeface="Calibri Light" panose="020F0302020204030204" pitchFamily="34" charset="0"/>
              </a:rPr>
              <a:t>generate</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overly</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complex</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models</a:t>
            </a:r>
            <a:r>
              <a:rPr lang="fr-CH" sz="1800" dirty="0">
                <a:solidFill>
                  <a:srgbClr val="C00000"/>
                </a:solidFill>
                <a:latin typeface="Calibri Light" panose="020F0302020204030204" pitchFamily="34" charset="0"/>
                <a:cs typeface="Calibri Light" panose="020F0302020204030204" pitchFamily="34" charset="0"/>
              </a:rPr>
              <a:t> in large data sets</a:t>
            </a:r>
          </a:p>
          <a:p>
            <a:pPr lvl="1"/>
            <a:r>
              <a:rPr lang="fr-CH" sz="1800" dirty="0">
                <a:solidFill>
                  <a:srgbClr val="C00000"/>
                </a:solidFill>
                <a:latin typeface="Calibri Light" panose="020F0302020204030204" pitchFamily="34" charset="0"/>
                <a:cs typeface="Calibri Light" panose="020F0302020204030204" pitchFamily="34" charset="0"/>
              </a:rPr>
              <a:t>Sensitive to the </a:t>
            </a:r>
            <a:r>
              <a:rPr lang="fr-CH" sz="1800" dirty="0" err="1">
                <a:solidFill>
                  <a:srgbClr val="C00000"/>
                </a:solidFill>
                <a:latin typeface="Calibri Light" panose="020F0302020204030204" pitchFamily="34" charset="0"/>
                <a:cs typeface="Calibri Light" panose="020F0302020204030204" pitchFamily="34" charset="0"/>
              </a:rPr>
              <a:t>presence</a:t>
            </a:r>
            <a:r>
              <a:rPr lang="fr-CH" sz="1800" dirty="0">
                <a:solidFill>
                  <a:srgbClr val="C00000"/>
                </a:solidFill>
                <a:latin typeface="Calibri Light" panose="020F0302020204030204" pitchFamily="34" charset="0"/>
                <a:cs typeface="Calibri Light" panose="020F0302020204030204" pitchFamily="34" charset="0"/>
              </a:rPr>
              <a:t> of </a:t>
            </a:r>
            <a:r>
              <a:rPr lang="fr-CH" sz="1800" dirty="0" err="1">
                <a:solidFill>
                  <a:srgbClr val="C00000"/>
                </a:solidFill>
                <a:latin typeface="Calibri Light" panose="020F0302020204030204" pitchFamily="34" charset="0"/>
                <a:cs typeface="Calibri Light" panose="020F0302020204030204" pitchFamily="34" charset="0"/>
              </a:rPr>
              <a:t>many</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irrevelant</a:t>
            </a:r>
            <a:r>
              <a:rPr lang="fr-CH" sz="1800" dirty="0">
                <a:solidFill>
                  <a:srgbClr val="C00000"/>
                </a:solidFill>
                <a:latin typeface="Calibri Light" panose="020F0302020204030204" pitchFamily="34" charset="0"/>
                <a:cs typeface="Calibri Light" panose="020F0302020204030204" pitchFamily="34" charset="0"/>
              </a:rPr>
              <a:t>/noise </a:t>
            </a:r>
            <a:r>
              <a:rPr lang="fr-CH" sz="1800" dirty="0" err="1">
                <a:solidFill>
                  <a:srgbClr val="C00000"/>
                </a:solidFill>
                <a:latin typeface="Calibri Light" panose="020F0302020204030204" pitchFamily="34" charset="0"/>
                <a:cs typeface="Calibri Light" panose="020F0302020204030204" pitchFamily="34" charset="0"/>
              </a:rPr>
              <a:t>predictors</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MARS evaluation</a:t>
            </a:r>
            <a:endParaRPr lang="en-GB" sz="3200">
              <a:solidFill>
                <a:schemeClr val="tx2">
                  <a:lumMod val="75000"/>
                </a:schemeClr>
              </a:solidFill>
              <a:latin typeface="Tw Cen MT" panose="020B0602020104020603" pitchFamily="34" charset="0"/>
            </a:endParaRPr>
          </a:p>
        </p:txBody>
      </p:sp>
      <p:cxnSp>
        <p:nvCxnSpPr>
          <p:cNvPr id="6" name="Straight Connector 5"/>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435752" y="144016"/>
            <a:ext cx="980728" cy="980728"/>
          </a:xfrm>
          <a:prstGeom prst="rect">
            <a:avLst/>
          </a:prstGeom>
        </p:spPr>
      </p:pic>
    </p:spTree>
    <p:extLst>
      <p:ext uri="{BB962C8B-B14F-4D97-AF65-F5344CB8AC3E}">
        <p14:creationId xmlns:p14="http://schemas.microsoft.com/office/powerpoint/2010/main" val="34254403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9556" y="1249596"/>
            <a:ext cx="7992888"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8. Decision trees and random forests</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a:cxnSpLocks/>
          </p:cNvCxnSpPr>
          <p:nvPr/>
        </p:nvCxnSpPr>
        <p:spPr>
          <a:xfrm>
            <a:off x="1956000" y="1052736"/>
            <a:ext cx="828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a:off x="1956000" y="1988840"/>
            <a:ext cx="828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17F4961-0080-6788-0E26-CD6C8A10D6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15623" y="2443306"/>
            <a:ext cx="2377969" cy="3361956"/>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A40BB5DB-FF7C-145C-8B56-F29A4B265F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07014" y="2443305"/>
            <a:ext cx="2377971" cy="3361959"/>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FD26DB3B-7758-4E58-402A-74A4D0C7AD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98406" y="2444731"/>
            <a:ext cx="2377971" cy="336195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834100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r>
              <a:rPr lang="fr-CH" sz="1400">
                <a:latin typeface="Calibri Light" panose="020F0302020204030204" pitchFamily="34" charset="0"/>
                <a:cs typeface="Calibri Light" panose="020F0302020204030204" pitchFamily="34" charset="0"/>
              </a:rPr>
              <a:t>Survey respondents rated for 250 photos of smiles whether the smile seemed fake or genuine. Independently, researchers had coded the photos for facial action unit (AU) activity.</a:t>
            </a: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pPr lvl="1"/>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Time for intuition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5641" y="1100310"/>
            <a:ext cx="4932723" cy="4920978"/>
          </a:xfrm>
          <a:prstGeom prst="rect">
            <a:avLst/>
          </a:prstGeom>
        </p:spPr>
      </p:pic>
      <p:sp>
        <p:nvSpPr>
          <p:cNvPr id="6" name="TextBox 5"/>
          <p:cNvSpPr txBox="1"/>
          <p:nvPr/>
        </p:nvSpPr>
        <p:spPr>
          <a:xfrm>
            <a:off x="4583832" y="1228878"/>
            <a:ext cx="335348" cy="276999"/>
          </a:xfrm>
          <a:prstGeom prst="rect">
            <a:avLst/>
          </a:prstGeom>
          <a:noFill/>
        </p:spPr>
        <p:txBody>
          <a:bodyPr wrap="none" rtlCol="0">
            <a:spAutoFit/>
          </a:bodyPr>
          <a:lstStyle/>
          <a:p>
            <a:r>
              <a:rPr lang="fr-CH" sz="1200">
                <a:solidFill>
                  <a:srgbClr val="DAA600"/>
                </a:solidFill>
                <a:latin typeface="Times New Roman" panose="02020603050405020304" pitchFamily="18" charset="0"/>
                <a:cs typeface="Times New Roman" panose="02020603050405020304" pitchFamily="18" charset="0"/>
                <a:sym typeface="Wingdings 3"/>
              </a:rPr>
              <a:t></a:t>
            </a:r>
            <a:endParaRPr lang="en-GB" sz="1200">
              <a:solidFill>
                <a:srgbClr val="DAA6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09538" y="1412777"/>
            <a:ext cx="1459764" cy="1905803"/>
          </a:xfrm>
          <a:prstGeom prst="rect">
            <a:avLst/>
          </a:prstGeom>
          <a:effectLst>
            <a:outerShdw blurRad="63500" sx="102000" sy="102000" algn="ctr" rotWithShape="0">
              <a:prstClr val="black">
                <a:alpha val="40000"/>
              </a:prstClr>
            </a:outerShdw>
          </a:effectLst>
        </p:spPr>
      </p:pic>
      <p:cxnSp>
        <p:nvCxnSpPr>
          <p:cNvPr id="9" name="Straight Arrow Connector 8"/>
          <p:cNvCxnSpPr>
            <a:stCxn id="7" idx="1"/>
          </p:cNvCxnSpPr>
          <p:nvPr/>
        </p:nvCxnSpPr>
        <p:spPr>
          <a:xfrm flipH="1">
            <a:off x="6672064" y="2365678"/>
            <a:ext cx="1437474" cy="8472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078271" y="4012570"/>
            <a:ext cx="575606" cy="369332"/>
          </a:xfrm>
          <a:prstGeom prst="rect">
            <a:avLst/>
          </a:prstGeom>
          <a:noFill/>
        </p:spPr>
        <p:txBody>
          <a:bodyPr wrap="none" rtlCol="0">
            <a:spAutoFit/>
          </a:bodyPr>
          <a:lstStyle/>
          <a:p>
            <a:pPr algn="ctr"/>
            <a:r>
              <a:rPr lang="en-GB">
                <a:latin typeface="Calibri Light" panose="020F0302020204030204" pitchFamily="34" charset="0"/>
                <a:cs typeface="Calibri Light" panose="020F0302020204030204" pitchFamily="34" charset="0"/>
              </a:rPr>
              <a:t>AU6</a:t>
            </a:r>
          </a:p>
        </p:txBody>
      </p:sp>
      <p:sp>
        <p:nvSpPr>
          <p:cNvPr id="8" name="TextBox 7"/>
          <p:cNvSpPr txBox="1"/>
          <p:nvPr/>
        </p:nvSpPr>
        <p:spPr>
          <a:xfrm>
            <a:off x="4871865" y="1236571"/>
            <a:ext cx="1260281" cy="261610"/>
          </a:xfrm>
          <a:prstGeom prst="rect">
            <a:avLst/>
          </a:prstGeom>
          <a:solidFill>
            <a:schemeClr val="bg1"/>
          </a:solidFill>
        </p:spPr>
        <p:txBody>
          <a:bodyPr wrap="none" rtlCol="0">
            <a:spAutoFit/>
          </a:bodyPr>
          <a:lstStyle/>
          <a:p>
            <a:r>
              <a:rPr lang="fr-CH" sz="1100" b="1"/>
              <a:t>Perceived genuine</a:t>
            </a:r>
            <a:endParaRPr lang="en-GB" sz="1100" b="1"/>
          </a:p>
        </p:txBody>
      </p:sp>
      <p:cxnSp>
        <p:nvCxnSpPr>
          <p:cNvPr id="12" name="Straight Arrow Connector 11">
            <a:extLst>
              <a:ext uri="{FF2B5EF4-FFF2-40B4-BE49-F238E27FC236}">
                <a16:creationId xmlns:a16="http://schemas.microsoft.com/office/drawing/2014/main" id="{13299626-AD58-408B-9F0F-8BC1055E1F08}"/>
              </a:ext>
            </a:extLst>
          </p:cNvPr>
          <p:cNvCxnSpPr>
            <a:cxnSpLocks/>
            <a:stCxn id="11" idx="0"/>
          </p:cNvCxnSpPr>
          <p:nvPr/>
        </p:nvCxnSpPr>
        <p:spPr>
          <a:xfrm flipV="1">
            <a:off x="8366074" y="2564906"/>
            <a:ext cx="322214" cy="1447664"/>
          </a:xfrm>
          <a:prstGeom prst="straightConnector1">
            <a:avLst/>
          </a:prstGeom>
          <a:ln w="19050">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73556A7-D406-43E9-A0F5-C27CBD97FF65}"/>
              </a:ext>
            </a:extLst>
          </p:cNvPr>
          <p:cNvCxnSpPr>
            <a:cxnSpLocks/>
            <a:stCxn id="14" idx="0"/>
          </p:cNvCxnSpPr>
          <p:nvPr/>
        </p:nvCxnSpPr>
        <p:spPr>
          <a:xfrm flipH="1" flipV="1">
            <a:off x="9300184" y="2132858"/>
            <a:ext cx="280061" cy="1879712"/>
          </a:xfrm>
          <a:prstGeom prst="straightConnector1">
            <a:avLst/>
          </a:prstGeom>
          <a:ln w="19050">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F16AAB8-0F5C-4F1C-92C3-F29FBA35ADD2}"/>
              </a:ext>
            </a:extLst>
          </p:cNvPr>
          <p:cNvSpPr txBox="1"/>
          <p:nvPr/>
        </p:nvSpPr>
        <p:spPr>
          <a:xfrm>
            <a:off x="9233932" y="4012570"/>
            <a:ext cx="692626" cy="369332"/>
          </a:xfrm>
          <a:prstGeom prst="rect">
            <a:avLst/>
          </a:prstGeom>
          <a:noFill/>
        </p:spPr>
        <p:txBody>
          <a:bodyPr wrap="none" rtlCol="0">
            <a:spAutoFit/>
          </a:bodyPr>
          <a:lstStyle/>
          <a:p>
            <a:pPr algn="ctr"/>
            <a:r>
              <a:rPr lang="en-GB">
                <a:latin typeface="Calibri Light" panose="020F0302020204030204" pitchFamily="34" charset="0"/>
                <a:cs typeface="Calibri Light" panose="020F0302020204030204" pitchFamily="34" charset="0"/>
              </a:rPr>
              <a:t>AU12</a:t>
            </a:r>
          </a:p>
        </p:txBody>
      </p:sp>
    </p:spTree>
    <p:extLst>
      <p:ext uri="{BB962C8B-B14F-4D97-AF65-F5344CB8AC3E}">
        <p14:creationId xmlns:p14="http://schemas.microsoft.com/office/powerpoint/2010/main" val="2311731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r>
              <a:rPr lang="fr-CH" sz="1400">
                <a:latin typeface="Calibri Light" panose="020F0302020204030204" pitchFamily="34" charset="0"/>
                <a:cs typeface="Calibri Light" panose="020F0302020204030204" pitchFamily="34" charset="0"/>
              </a:rPr>
              <a:t>Based on this plot, can you come up with a good rule for predicting genuine smiles…?</a:t>
            </a: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pPr lvl="1"/>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a:p>
            <a:endParaRPr lang="fr-CH" sz="14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Time for intuition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30001" y="1100310"/>
            <a:ext cx="4932723" cy="4920978"/>
          </a:xfrm>
          <a:prstGeom prst="rect">
            <a:avLst/>
          </a:prstGeom>
        </p:spPr>
      </p:pic>
      <p:sp>
        <p:nvSpPr>
          <p:cNvPr id="6" name="TextBox 5"/>
          <p:cNvSpPr txBox="1"/>
          <p:nvPr/>
        </p:nvSpPr>
        <p:spPr>
          <a:xfrm>
            <a:off x="5328604" y="1241380"/>
            <a:ext cx="335348" cy="276999"/>
          </a:xfrm>
          <a:prstGeom prst="rect">
            <a:avLst/>
          </a:prstGeom>
          <a:noFill/>
        </p:spPr>
        <p:txBody>
          <a:bodyPr wrap="none" rtlCol="0">
            <a:spAutoFit/>
          </a:bodyPr>
          <a:lstStyle/>
          <a:p>
            <a:r>
              <a:rPr lang="fr-CH" sz="1200">
                <a:solidFill>
                  <a:srgbClr val="DAA600"/>
                </a:solidFill>
                <a:latin typeface="Times New Roman" panose="02020603050405020304" pitchFamily="18" charset="0"/>
                <a:cs typeface="Times New Roman" panose="02020603050405020304" pitchFamily="18" charset="0"/>
                <a:sym typeface="Wingdings 3"/>
              </a:rPr>
              <a:t></a:t>
            </a:r>
            <a:endParaRPr lang="en-GB" sz="1200">
              <a:solidFill>
                <a:srgbClr val="DAA6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663952" y="1241379"/>
            <a:ext cx="1260281" cy="261610"/>
          </a:xfrm>
          <a:prstGeom prst="rect">
            <a:avLst/>
          </a:prstGeom>
          <a:solidFill>
            <a:schemeClr val="bg1"/>
          </a:solidFill>
        </p:spPr>
        <p:txBody>
          <a:bodyPr wrap="none" rtlCol="0">
            <a:spAutoFit/>
          </a:bodyPr>
          <a:lstStyle/>
          <a:p>
            <a:r>
              <a:rPr lang="fr-CH" sz="1100" b="1"/>
              <a:t>Perceived genuine</a:t>
            </a:r>
            <a:endParaRPr lang="en-GB" sz="1100" b="1"/>
          </a:p>
        </p:txBody>
      </p:sp>
    </p:spTree>
    <p:extLst>
      <p:ext uri="{BB962C8B-B14F-4D97-AF65-F5344CB8AC3E}">
        <p14:creationId xmlns:p14="http://schemas.microsoft.com/office/powerpoint/2010/main" val="30887294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pPr marL="0" indent="0">
              <a:buNone/>
            </a:pPr>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pPr lvl="1"/>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Time for intuition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29639" y="1100310"/>
            <a:ext cx="4932722" cy="4920978"/>
          </a:xfrm>
          <a:prstGeom prst="rect">
            <a:avLst/>
          </a:prstGeom>
        </p:spPr>
      </p:pic>
      <p:sp>
        <p:nvSpPr>
          <p:cNvPr id="6" name="TextBox 5"/>
          <p:cNvSpPr txBox="1"/>
          <p:nvPr/>
        </p:nvSpPr>
        <p:spPr>
          <a:xfrm>
            <a:off x="5328604" y="1241380"/>
            <a:ext cx="335348" cy="276999"/>
          </a:xfrm>
          <a:prstGeom prst="rect">
            <a:avLst/>
          </a:prstGeom>
          <a:noFill/>
        </p:spPr>
        <p:txBody>
          <a:bodyPr wrap="none" rtlCol="0">
            <a:spAutoFit/>
          </a:bodyPr>
          <a:lstStyle/>
          <a:p>
            <a:r>
              <a:rPr lang="fr-CH" sz="1200">
                <a:solidFill>
                  <a:srgbClr val="DAA600"/>
                </a:solidFill>
                <a:latin typeface="Times New Roman" panose="02020603050405020304" pitchFamily="18" charset="0"/>
                <a:cs typeface="Times New Roman" panose="02020603050405020304" pitchFamily="18" charset="0"/>
                <a:sym typeface="Wingdings 3"/>
              </a:rPr>
              <a:t></a:t>
            </a:r>
            <a:endParaRPr lang="en-GB" sz="1200">
              <a:solidFill>
                <a:srgbClr val="DAA6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663952" y="1241379"/>
            <a:ext cx="1260281" cy="261610"/>
          </a:xfrm>
          <a:prstGeom prst="rect">
            <a:avLst/>
          </a:prstGeom>
          <a:solidFill>
            <a:schemeClr val="bg1"/>
          </a:solidFill>
        </p:spPr>
        <p:txBody>
          <a:bodyPr wrap="none" rtlCol="0">
            <a:spAutoFit/>
          </a:bodyPr>
          <a:lstStyle/>
          <a:p>
            <a:r>
              <a:rPr lang="fr-CH" sz="1100" b="1"/>
              <a:t>Perceived genuine</a:t>
            </a:r>
            <a:endParaRPr lang="en-GB" sz="1100" b="1"/>
          </a:p>
        </p:txBody>
      </p:sp>
    </p:spTree>
    <p:extLst>
      <p:ext uri="{BB962C8B-B14F-4D97-AF65-F5344CB8AC3E}">
        <p14:creationId xmlns:p14="http://schemas.microsoft.com/office/powerpoint/2010/main" val="9657323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pPr marL="0" indent="0">
              <a:buNone/>
            </a:pPr>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pPr lvl="1"/>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Time for intuition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88566" y="3250431"/>
            <a:ext cx="385042" cy="338554"/>
          </a:xfrm>
          <a:prstGeom prst="rect">
            <a:avLst/>
          </a:prstGeom>
          <a:noFill/>
        </p:spPr>
        <p:txBody>
          <a:bodyPr wrap="none" rtlCol="0">
            <a:spAutoFit/>
          </a:bodyPr>
          <a:lstStyle/>
          <a:p>
            <a:r>
              <a:rPr lang="fr-CH" sz="1600">
                <a:solidFill>
                  <a:srgbClr val="DAA600"/>
                </a:solidFill>
                <a:latin typeface="Times New Roman" panose="02020603050405020304" pitchFamily="18" charset="0"/>
                <a:cs typeface="Times New Roman" panose="02020603050405020304" pitchFamily="18" charset="0"/>
                <a:sym typeface="Wingdings 3"/>
              </a:rPr>
              <a:t></a:t>
            </a:r>
            <a:endParaRPr lang="en-GB" sz="1600">
              <a:solidFill>
                <a:srgbClr val="DAA600"/>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flipH="1">
            <a:off x="3791744" y="2590165"/>
            <a:ext cx="22322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23992" y="2132857"/>
            <a:ext cx="0" cy="4573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023992" y="2590165"/>
            <a:ext cx="22322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55312" y="2132856"/>
            <a:ext cx="1056700"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AU6 &gt; 0.6</a:t>
            </a:r>
            <a:endParaRPr lang="en-GB" sz="1600">
              <a:latin typeface="Times New Roman" panose="02020603050405020304" pitchFamily="18" charset="0"/>
              <a:cs typeface="Times New Roman" panose="02020603050405020304" pitchFamily="18" charset="0"/>
            </a:endParaRPr>
          </a:p>
        </p:txBody>
      </p:sp>
      <p:sp>
        <p:nvSpPr>
          <p:cNvPr id="15" name="TextBox 14"/>
          <p:cNvSpPr txBox="1"/>
          <p:nvPr/>
        </p:nvSpPr>
        <p:spPr>
          <a:xfrm>
            <a:off x="4727848" y="2132856"/>
            <a:ext cx="1056700"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AU6 &lt; 0.6</a:t>
            </a:r>
            <a:endParaRPr lang="en-GB" sz="1600">
              <a:latin typeface="Times New Roman" panose="02020603050405020304" pitchFamily="18" charset="0"/>
              <a:cs typeface="Times New Roman" panose="02020603050405020304" pitchFamily="18" charset="0"/>
            </a:endParaRPr>
          </a:p>
        </p:txBody>
      </p:sp>
      <p:sp>
        <p:nvSpPr>
          <p:cNvPr id="16" name="TextBox 15"/>
          <p:cNvSpPr txBox="1"/>
          <p:nvPr/>
        </p:nvSpPr>
        <p:spPr>
          <a:xfrm>
            <a:off x="3612047" y="3188876"/>
            <a:ext cx="359394" cy="461665"/>
          </a:xfrm>
          <a:prstGeom prst="rect">
            <a:avLst/>
          </a:prstGeom>
          <a:noFill/>
        </p:spPr>
        <p:txBody>
          <a:bodyPr wrap="none" rtlCol="0">
            <a:spAutoFit/>
          </a:bodyPr>
          <a:lstStyle/>
          <a:p>
            <a:r>
              <a:rPr lang="fr-CH" sz="2400" b="1">
                <a:solidFill>
                  <a:srgbClr val="0070C0"/>
                </a:solidFill>
                <a:latin typeface="Times New Roman" panose="02020603050405020304" pitchFamily="18" charset="0"/>
                <a:cs typeface="Times New Roman" panose="02020603050405020304" pitchFamily="18" charset="0"/>
                <a:sym typeface="Wingdings 3"/>
              </a:rPr>
              <a:t>+</a:t>
            </a:r>
            <a:endParaRPr lang="en-GB" sz="2400" b="1">
              <a:solidFill>
                <a:srgbClr val="0070C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490219" y="3650540"/>
            <a:ext cx="603049" cy="523220"/>
          </a:xfrm>
          <a:prstGeom prst="rect">
            <a:avLst/>
          </a:prstGeom>
          <a:noFill/>
        </p:spPr>
        <p:txBody>
          <a:bodyPr wrap="none" rtlCol="0">
            <a:spAutoFit/>
          </a:bodyPr>
          <a:lstStyle/>
          <a:p>
            <a:pPr algn="ctr"/>
            <a:r>
              <a:rPr lang="fr-CH" sz="1400">
                <a:latin typeface="Times New Roman" panose="02020603050405020304" pitchFamily="18" charset="0"/>
                <a:cs typeface="Times New Roman" panose="02020603050405020304" pitchFamily="18" charset="0"/>
              </a:rPr>
              <a:t>Fake</a:t>
            </a:r>
          </a:p>
          <a:p>
            <a:pPr algn="ctr"/>
            <a:r>
              <a:rPr lang="fr-CH" sz="1400">
                <a:latin typeface="Times New Roman" panose="02020603050405020304" pitchFamily="18" charset="0"/>
                <a:cs typeface="Times New Roman" panose="02020603050405020304" pitchFamily="18" charset="0"/>
              </a:rPr>
              <a:t>100%</a:t>
            </a:r>
            <a:endParaRPr lang="en-GB" sz="1400">
              <a:latin typeface="Times New Roman" panose="02020603050405020304" pitchFamily="18" charset="0"/>
              <a:cs typeface="Times New Roman" panose="02020603050405020304" pitchFamily="18" charset="0"/>
            </a:endParaRPr>
          </a:p>
        </p:txBody>
      </p:sp>
      <p:sp>
        <p:nvSpPr>
          <p:cNvPr id="23" name="TextBox 22"/>
          <p:cNvSpPr txBox="1"/>
          <p:nvPr/>
        </p:nvSpPr>
        <p:spPr>
          <a:xfrm>
            <a:off x="7859337" y="3650539"/>
            <a:ext cx="793808" cy="523220"/>
          </a:xfrm>
          <a:prstGeom prst="rect">
            <a:avLst/>
          </a:prstGeom>
          <a:noFill/>
        </p:spPr>
        <p:txBody>
          <a:bodyPr wrap="none" rtlCol="0">
            <a:spAutoFit/>
          </a:bodyPr>
          <a:lstStyle/>
          <a:p>
            <a:pPr algn="ctr"/>
            <a:r>
              <a:rPr lang="fr-CH" sz="1400">
                <a:latin typeface="Times New Roman" panose="02020603050405020304" pitchFamily="18" charset="0"/>
                <a:cs typeface="Times New Roman" panose="02020603050405020304" pitchFamily="18" charset="0"/>
              </a:rPr>
              <a:t>Genuine</a:t>
            </a:r>
          </a:p>
          <a:p>
            <a:pPr algn="ctr"/>
            <a:r>
              <a:rPr lang="fr-CH" sz="1400">
                <a:latin typeface="Times New Roman" panose="02020603050405020304" pitchFamily="18" charset="0"/>
                <a:cs typeface="Times New Roman" panose="02020603050405020304" pitchFamily="18" charset="0"/>
              </a:rPr>
              <a:t>70%</a:t>
            </a:r>
            <a:endParaRPr lang="en-GB" sz="1400">
              <a:latin typeface="Times New Roman" panose="02020603050405020304" pitchFamily="18" charset="0"/>
              <a:cs typeface="Times New Roman" panose="02020603050405020304" pitchFamily="18" charset="0"/>
            </a:endParaRPr>
          </a:p>
        </p:txBody>
      </p:sp>
      <p:cxnSp>
        <p:nvCxnSpPr>
          <p:cNvPr id="24" name="Straight Connector 23"/>
          <p:cNvCxnSpPr/>
          <p:nvPr/>
        </p:nvCxnSpPr>
        <p:spPr>
          <a:xfrm>
            <a:off x="3791744" y="2590166"/>
            <a:ext cx="0" cy="4573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256239" y="2590166"/>
            <a:ext cx="0" cy="4573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1227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pPr marL="0" indent="0">
              <a:buNone/>
            </a:pPr>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pPr lvl="1"/>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Time for intuition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29639" y="1100310"/>
            <a:ext cx="4932722" cy="4920978"/>
          </a:xfrm>
          <a:prstGeom prst="rect">
            <a:avLst/>
          </a:prstGeom>
        </p:spPr>
      </p:pic>
      <p:sp>
        <p:nvSpPr>
          <p:cNvPr id="6" name="TextBox 5"/>
          <p:cNvSpPr txBox="1"/>
          <p:nvPr/>
        </p:nvSpPr>
        <p:spPr>
          <a:xfrm>
            <a:off x="5328604" y="1241380"/>
            <a:ext cx="335348" cy="276999"/>
          </a:xfrm>
          <a:prstGeom prst="rect">
            <a:avLst/>
          </a:prstGeom>
          <a:noFill/>
        </p:spPr>
        <p:txBody>
          <a:bodyPr wrap="none" rtlCol="0">
            <a:spAutoFit/>
          </a:bodyPr>
          <a:lstStyle/>
          <a:p>
            <a:r>
              <a:rPr lang="fr-CH" sz="1200">
                <a:solidFill>
                  <a:srgbClr val="DAA600"/>
                </a:solidFill>
                <a:latin typeface="Times New Roman" panose="02020603050405020304" pitchFamily="18" charset="0"/>
                <a:cs typeface="Times New Roman" panose="02020603050405020304" pitchFamily="18" charset="0"/>
                <a:sym typeface="Wingdings 3"/>
              </a:rPr>
              <a:t></a:t>
            </a:r>
            <a:endParaRPr lang="en-GB" sz="1200">
              <a:solidFill>
                <a:srgbClr val="DAA6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663952" y="1241379"/>
            <a:ext cx="1260281" cy="261610"/>
          </a:xfrm>
          <a:prstGeom prst="rect">
            <a:avLst/>
          </a:prstGeom>
          <a:solidFill>
            <a:schemeClr val="bg1"/>
          </a:solidFill>
        </p:spPr>
        <p:txBody>
          <a:bodyPr wrap="none" rtlCol="0">
            <a:spAutoFit/>
          </a:bodyPr>
          <a:lstStyle/>
          <a:p>
            <a:r>
              <a:rPr lang="fr-CH" sz="1100" b="1"/>
              <a:t>Perceived genuine</a:t>
            </a:r>
            <a:endParaRPr lang="en-GB" sz="1100" b="1"/>
          </a:p>
        </p:txBody>
      </p:sp>
    </p:spTree>
    <p:extLst>
      <p:ext uri="{BB962C8B-B14F-4D97-AF65-F5344CB8AC3E}">
        <p14:creationId xmlns:p14="http://schemas.microsoft.com/office/powerpoint/2010/main" val="15551869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pPr marL="0" indent="0">
              <a:buNone/>
            </a:pPr>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pPr lvl="1"/>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Time for intuition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29639" y="1100311"/>
            <a:ext cx="4932722" cy="4920977"/>
          </a:xfrm>
          <a:prstGeom prst="rect">
            <a:avLst/>
          </a:prstGeom>
        </p:spPr>
      </p:pic>
      <p:sp>
        <p:nvSpPr>
          <p:cNvPr id="6" name="TextBox 5"/>
          <p:cNvSpPr txBox="1"/>
          <p:nvPr/>
        </p:nvSpPr>
        <p:spPr>
          <a:xfrm>
            <a:off x="5328604" y="1241380"/>
            <a:ext cx="335348" cy="276999"/>
          </a:xfrm>
          <a:prstGeom prst="rect">
            <a:avLst/>
          </a:prstGeom>
          <a:noFill/>
        </p:spPr>
        <p:txBody>
          <a:bodyPr wrap="none" rtlCol="0">
            <a:spAutoFit/>
          </a:bodyPr>
          <a:lstStyle/>
          <a:p>
            <a:r>
              <a:rPr lang="fr-CH" sz="1200">
                <a:solidFill>
                  <a:srgbClr val="DAA600"/>
                </a:solidFill>
                <a:latin typeface="Times New Roman" panose="02020603050405020304" pitchFamily="18" charset="0"/>
                <a:cs typeface="Times New Roman" panose="02020603050405020304" pitchFamily="18" charset="0"/>
                <a:sym typeface="Wingdings 3"/>
              </a:rPr>
              <a:t></a:t>
            </a:r>
            <a:endParaRPr lang="en-GB" sz="1200">
              <a:solidFill>
                <a:srgbClr val="DAA6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663952" y="1241379"/>
            <a:ext cx="1260281" cy="261610"/>
          </a:xfrm>
          <a:prstGeom prst="rect">
            <a:avLst/>
          </a:prstGeom>
          <a:solidFill>
            <a:schemeClr val="bg1"/>
          </a:solidFill>
        </p:spPr>
        <p:txBody>
          <a:bodyPr wrap="none" rtlCol="0">
            <a:spAutoFit/>
          </a:bodyPr>
          <a:lstStyle/>
          <a:p>
            <a:r>
              <a:rPr lang="fr-CH" sz="1100" b="1"/>
              <a:t>Perceived genuine</a:t>
            </a:r>
            <a:endParaRPr lang="en-GB" sz="1100" b="1"/>
          </a:p>
        </p:txBody>
      </p:sp>
    </p:spTree>
    <p:extLst>
      <p:ext uri="{BB962C8B-B14F-4D97-AF65-F5344CB8AC3E}">
        <p14:creationId xmlns:p14="http://schemas.microsoft.com/office/powerpoint/2010/main" val="4882317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pPr marL="0" indent="0">
              <a:buNone/>
            </a:pPr>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pPr lvl="1"/>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Time for intuition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791744" y="2590165"/>
            <a:ext cx="22322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23992" y="2132857"/>
            <a:ext cx="0" cy="4573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023992" y="2590165"/>
            <a:ext cx="17281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55312" y="2132856"/>
            <a:ext cx="1056700"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AU6 &gt; 0.6</a:t>
            </a:r>
            <a:endParaRPr lang="en-GB" sz="1600">
              <a:latin typeface="Times New Roman" panose="02020603050405020304" pitchFamily="18" charset="0"/>
              <a:cs typeface="Times New Roman" panose="02020603050405020304" pitchFamily="18" charset="0"/>
            </a:endParaRPr>
          </a:p>
        </p:txBody>
      </p:sp>
      <p:sp>
        <p:nvSpPr>
          <p:cNvPr id="15" name="TextBox 14"/>
          <p:cNvSpPr txBox="1"/>
          <p:nvPr/>
        </p:nvSpPr>
        <p:spPr>
          <a:xfrm>
            <a:off x="4727848" y="2132856"/>
            <a:ext cx="1056700"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AU6 &lt; 0.6</a:t>
            </a:r>
            <a:endParaRPr lang="en-GB" sz="1600">
              <a:latin typeface="Times New Roman" panose="02020603050405020304" pitchFamily="18" charset="0"/>
              <a:cs typeface="Times New Roman" panose="02020603050405020304" pitchFamily="18" charset="0"/>
            </a:endParaRPr>
          </a:p>
        </p:txBody>
      </p:sp>
      <p:sp>
        <p:nvSpPr>
          <p:cNvPr id="16" name="TextBox 15"/>
          <p:cNvSpPr txBox="1"/>
          <p:nvPr/>
        </p:nvSpPr>
        <p:spPr>
          <a:xfrm>
            <a:off x="3612047" y="3188876"/>
            <a:ext cx="359394" cy="461665"/>
          </a:xfrm>
          <a:prstGeom prst="rect">
            <a:avLst/>
          </a:prstGeom>
          <a:noFill/>
        </p:spPr>
        <p:txBody>
          <a:bodyPr wrap="none" rtlCol="0">
            <a:spAutoFit/>
          </a:bodyPr>
          <a:lstStyle/>
          <a:p>
            <a:r>
              <a:rPr lang="fr-CH" sz="2400" b="1">
                <a:solidFill>
                  <a:srgbClr val="0070C0"/>
                </a:solidFill>
                <a:latin typeface="Times New Roman" panose="02020603050405020304" pitchFamily="18" charset="0"/>
                <a:cs typeface="Times New Roman" panose="02020603050405020304" pitchFamily="18" charset="0"/>
                <a:sym typeface="Wingdings 3"/>
              </a:rPr>
              <a:t>+</a:t>
            </a:r>
            <a:endParaRPr lang="en-GB" sz="2400" b="1">
              <a:solidFill>
                <a:srgbClr val="0070C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490219" y="3650540"/>
            <a:ext cx="603049" cy="523220"/>
          </a:xfrm>
          <a:prstGeom prst="rect">
            <a:avLst/>
          </a:prstGeom>
          <a:noFill/>
        </p:spPr>
        <p:txBody>
          <a:bodyPr wrap="none" rtlCol="0">
            <a:spAutoFit/>
          </a:bodyPr>
          <a:lstStyle/>
          <a:p>
            <a:pPr algn="ctr"/>
            <a:r>
              <a:rPr lang="fr-CH" sz="1400">
                <a:latin typeface="Times New Roman" panose="02020603050405020304" pitchFamily="18" charset="0"/>
                <a:cs typeface="Times New Roman" panose="02020603050405020304" pitchFamily="18" charset="0"/>
              </a:rPr>
              <a:t>Fake</a:t>
            </a:r>
          </a:p>
          <a:p>
            <a:pPr algn="ctr"/>
            <a:r>
              <a:rPr lang="fr-CH" sz="1400">
                <a:latin typeface="Times New Roman" panose="02020603050405020304" pitchFamily="18" charset="0"/>
                <a:cs typeface="Times New Roman" panose="02020603050405020304" pitchFamily="18" charset="0"/>
              </a:rPr>
              <a:t>100%</a:t>
            </a:r>
            <a:endParaRPr lang="en-GB" sz="1400">
              <a:latin typeface="Times New Roman" panose="02020603050405020304" pitchFamily="18" charset="0"/>
              <a:cs typeface="Times New Roman" panose="02020603050405020304" pitchFamily="18" charset="0"/>
            </a:endParaRPr>
          </a:p>
        </p:txBody>
      </p:sp>
      <p:cxnSp>
        <p:nvCxnSpPr>
          <p:cNvPr id="24" name="Straight Connector 23"/>
          <p:cNvCxnSpPr/>
          <p:nvPr/>
        </p:nvCxnSpPr>
        <p:spPr>
          <a:xfrm>
            <a:off x="3791744" y="2590166"/>
            <a:ext cx="0" cy="4573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752185" y="2590166"/>
            <a:ext cx="1" cy="15835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023992" y="4187588"/>
            <a:ext cx="17281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752184" y="4187588"/>
            <a:ext cx="17281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939076" y="3661465"/>
            <a:ext cx="1159292"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AU12 &gt; 0.3</a:t>
            </a:r>
            <a:endParaRPr lang="en-GB" sz="1600">
              <a:latin typeface="Times New Roman" panose="02020603050405020304" pitchFamily="18" charset="0"/>
              <a:cs typeface="Times New Roman" panose="02020603050405020304" pitchFamily="18" charset="0"/>
            </a:endParaRPr>
          </a:p>
        </p:txBody>
      </p:sp>
      <p:sp>
        <p:nvSpPr>
          <p:cNvPr id="34" name="TextBox 33"/>
          <p:cNvSpPr txBox="1"/>
          <p:nvPr/>
        </p:nvSpPr>
        <p:spPr>
          <a:xfrm>
            <a:off x="6411612" y="3661465"/>
            <a:ext cx="1159292" cy="338554"/>
          </a:xfrm>
          <a:prstGeom prst="rect">
            <a:avLst/>
          </a:prstGeom>
          <a:noFill/>
        </p:spPr>
        <p:txBody>
          <a:bodyPr wrap="none" rtlCol="0">
            <a:spAutoFit/>
          </a:bodyPr>
          <a:lstStyle/>
          <a:p>
            <a:r>
              <a:rPr lang="fr-CH" sz="1600">
                <a:latin typeface="Times New Roman" panose="02020603050405020304" pitchFamily="18" charset="0"/>
                <a:cs typeface="Times New Roman" panose="02020603050405020304" pitchFamily="18" charset="0"/>
              </a:rPr>
              <a:t>AU12 &lt; 0.3</a:t>
            </a:r>
            <a:endParaRPr lang="en-GB" sz="1600">
              <a:latin typeface="Times New Roman" panose="02020603050405020304" pitchFamily="18" charset="0"/>
              <a:cs typeface="Times New Roman" panose="02020603050405020304" pitchFamily="18" charset="0"/>
            </a:endParaRPr>
          </a:p>
        </p:txBody>
      </p:sp>
      <p:cxnSp>
        <p:nvCxnSpPr>
          <p:cNvPr id="35" name="Straight Connector 34"/>
          <p:cNvCxnSpPr/>
          <p:nvPr/>
        </p:nvCxnSpPr>
        <p:spPr>
          <a:xfrm>
            <a:off x="6019913" y="4187589"/>
            <a:ext cx="0" cy="4573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840216" y="4763653"/>
            <a:ext cx="359394" cy="461665"/>
          </a:xfrm>
          <a:prstGeom prst="rect">
            <a:avLst/>
          </a:prstGeom>
          <a:noFill/>
        </p:spPr>
        <p:txBody>
          <a:bodyPr wrap="none" rtlCol="0">
            <a:spAutoFit/>
          </a:bodyPr>
          <a:lstStyle/>
          <a:p>
            <a:r>
              <a:rPr lang="fr-CH" sz="2400" b="1">
                <a:solidFill>
                  <a:srgbClr val="0070C0"/>
                </a:solidFill>
                <a:latin typeface="Times New Roman" panose="02020603050405020304" pitchFamily="18" charset="0"/>
                <a:cs typeface="Times New Roman" panose="02020603050405020304" pitchFamily="18" charset="0"/>
                <a:sym typeface="Wingdings 3"/>
              </a:rPr>
              <a:t>+</a:t>
            </a:r>
            <a:endParaRPr lang="en-GB" sz="2400" b="1">
              <a:solidFill>
                <a:srgbClr val="0070C0"/>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5718388" y="5225317"/>
            <a:ext cx="603049" cy="523220"/>
          </a:xfrm>
          <a:prstGeom prst="rect">
            <a:avLst/>
          </a:prstGeom>
          <a:noFill/>
        </p:spPr>
        <p:txBody>
          <a:bodyPr wrap="none" rtlCol="0">
            <a:spAutoFit/>
          </a:bodyPr>
          <a:lstStyle/>
          <a:p>
            <a:pPr algn="ctr"/>
            <a:r>
              <a:rPr lang="fr-CH" sz="1400">
                <a:latin typeface="Times New Roman" panose="02020603050405020304" pitchFamily="18" charset="0"/>
                <a:cs typeface="Times New Roman" panose="02020603050405020304" pitchFamily="18" charset="0"/>
              </a:rPr>
              <a:t>Fake</a:t>
            </a:r>
          </a:p>
          <a:p>
            <a:pPr algn="ctr"/>
            <a:r>
              <a:rPr lang="fr-CH" sz="1400">
                <a:latin typeface="Times New Roman" panose="02020603050405020304" pitchFamily="18" charset="0"/>
                <a:cs typeface="Times New Roman" panose="02020603050405020304" pitchFamily="18" charset="0"/>
              </a:rPr>
              <a:t>100%</a:t>
            </a:r>
            <a:endParaRPr lang="en-GB" sz="1400">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9480376" y="4187589"/>
            <a:ext cx="0" cy="4573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287855" y="4825207"/>
            <a:ext cx="385042" cy="338554"/>
          </a:xfrm>
          <a:prstGeom prst="rect">
            <a:avLst/>
          </a:prstGeom>
          <a:noFill/>
        </p:spPr>
        <p:txBody>
          <a:bodyPr wrap="none" rtlCol="0">
            <a:spAutoFit/>
          </a:bodyPr>
          <a:lstStyle/>
          <a:p>
            <a:r>
              <a:rPr lang="fr-CH" sz="1600">
                <a:solidFill>
                  <a:srgbClr val="DAA600"/>
                </a:solidFill>
                <a:latin typeface="Times New Roman" panose="02020603050405020304" pitchFamily="18" charset="0"/>
                <a:cs typeface="Times New Roman" panose="02020603050405020304" pitchFamily="18" charset="0"/>
                <a:sym typeface="Wingdings 3"/>
              </a:rPr>
              <a:t></a:t>
            </a:r>
            <a:endParaRPr lang="en-GB" sz="1600">
              <a:solidFill>
                <a:srgbClr val="DAA6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9058626" y="5225315"/>
            <a:ext cx="793808" cy="523220"/>
          </a:xfrm>
          <a:prstGeom prst="rect">
            <a:avLst/>
          </a:prstGeom>
          <a:noFill/>
        </p:spPr>
        <p:txBody>
          <a:bodyPr wrap="none" rtlCol="0">
            <a:spAutoFit/>
          </a:bodyPr>
          <a:lstStyle/>
          <a:p>
            <a:pPr algn="ctr"/>
            <a:r>
              <a:rPr lang="fr-CH" sz="1400">
                <a:latin typeface="Times New Roman" panose="02020603050405020304" pitchFamily="18" charset="0"/>
                <a:cs typeface="Times New Roman" panose="02020603050405020304" pitchFamily="18" charset="0"/>
              </a:rPr>
              <a:t>Genuine</a:t>
            </a:r>
          </a:p>
          <a:p>
            <a:pPr algn="ctr"/>
            <a:r>
              <a:rPr lang="fr-CH" sz="1400">
                <a:latin typeface="Times New Roman" panose="02020603050405020304" pitchFamily="18" charset="0"/>
                <a:cs typeface="Times New Roman" panose="02020603050405020304" pitchFamily="18" charset="0"/>
              </a:rPr>
              <a:t>100%</a:t>
            </a:r>
            <a:endParaRPr lang="en-GB"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6905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The predicted class for this observation is then the same as its nearest neighbor:</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Euclidean distance matching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5640" y="2651531"/>
            <a:ext cx="6516214" cy="3932162"/>
          </a:xfrm>
          <a:prstGeom prst="rect">
            <a:avLst/>
          </a:prstGeom>
        </p:spPr>
      </p:pic>
      <p:sp>
        <p:nvSpPr>
          <p:cNvPr id="6" name="Oval 5"/>
          <p:cNvSpPr>
            <a:spLocks noChangeAspect="1"/>
          </p:cNvSpPr>
          <p:nvPr/>
        </p:nvSpPr>
        <p:spPr>
          <a:xfrm>
            <a:off x="6082469" y="5301208"/>
            <a:ext cx="576000" cy="576064"/>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60650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pPr marL="0" indent="0">
              <a:buNone/>
            </a:pPr>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pPr lvl="1"/>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a:p>
            <a:endParaRPr lang="fr-CH" sz="14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Time for intuition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29639" y="1100311"/>
            <a:ext cx="4932722" cy="4920977"/>
          </a:xfrm>
          <a:prstGeom prst="rect">
            <a:avLst/>
          </a:prstGeom>
        </p:spPr>
      </p:pic>
      <p:sp>
        <p:nvSpPr>
          <p:cNvPr id="6" name="TextBox 5"/>
          <p:cNvSpPr txBox="1"/>
          <p:nvPr/>
        </p:nvSpPr>
        <p:spPr>
          <a:xfrm>
            <a:off x="5328604" y="1241380"/>
            <a:ext cx="335348" cy="276999"/>
          </a:xfrm>
          <a:prstGeom prst="rect">
            <a:avLst/>
          </a:prstGeom>
          <a:noFill/>
        </p:spPr>
        <p:txBody>
          <a:bodyPr wrap="none" rtlCol="0">
            <a:spAutoFit/>
          </a:bodyPr>
          <a:lstStyle/>
          <a:p>
            <a:r>
              <a:rPr lang="fr-CH" sz="1200">
                <a:solidFill>
                  <a:srgbClr val="DAA600"/>
                </a:solidFill>
                <a:latin typeface="Times New Roman" panose="02020603050405020304" pitchFamily="18" charset="0"/>
                <a:cs typeface="Times New Roman" panose="02020603050405020304" pitchFamily="18" charset="0"/>
                <a:sym typeface="Wingdings 3"/>
              </a:rPr>
              <a:t></a:t>
            </a:r>
            <a:endParaRPr lang="en-GB" sz="1200">
              <a:solidFill>
                <a:srgbClr val="DAA6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663952" y="1241379"/>
            <a:ext cx="1260281" cy="261610"/>
          </a:xfrm>
          <a:prstGeom prst="rect">
            <a:avLst/>
          </a:prstGeom>
          <a:solidFill>
            <a:schemeClr val="bg1"/>
          </a:solidFill>
        </p:spPr>
        <p:txBody>
          <a:bodyPr wrap="none" rtlCol="0">
            <a:spAutoFit/>
          </a:bodyPr>
          <a:lstStyle/>
          <a:p>
            <a:r>
              <a:rPr lang="fr-CH" sz="1100" b="1"/>
              <a:t>Perceived genuine</a:t>
            </a:r>
            <a:endParaRPr lang="en-GB" sz="1100" b="1"/>
          </a:p>
        </p:txBody>
      </p:sp>
      <p:pic>
        <p:nvPicPr>
          <p:cNvPr id="8" name="Picture 7">
            <a:extLst>
              <a:ext uri="{FF2B5EF4-FFF2-40B4-BE49-F238E27FC236}">
                <a16:creationId xmlns:a16="http://schemas.microsoft.com/office/drawing/2014/main" id="{E92A6D85-F5D4-4DE9-A2B7-3A844D5AA2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09296" y="1187609"/>
            <a:ext cx="1459764" cy="1905803"/>
          </a:xfrm>
          <a:prstGeom prst="rect">
            <a:avLst/>
          </a:prstGeom>
          <a:effectLst>
            <a:outerShdw blurRad="63500" sx="102000" sy="102000" algn="ctr" rotWithShape="0">
              <a:prstClr val="black">
                <a:alpha val="40000"/>
              </a:prstClr>
            </a:outerShdw>
          </a:effectLst>
        </p:spPr>
      </p:pic>
      <p:cxnSp>
        <p:nvCxnSpPr>
          <p:cNvPr id="9" name="Straight Arrow Connector 8">
            <a:extLst>
              <a:ext uri="{FF2B5EF4-FFF2-40B4-BE49-F238E27FC236}">
                <a16:creationId xmlns:a16="http://schemas.microsoft.com/office/drawing/2014/main" id="{F9600EDC-F191-43FC-82DC-0A497E5D0058}"/>
              </a:ext>
            </a:extLst>
          </p:cNvPr>
          <p:cNvCxnSpPr>
            <a:stCxn id="8" idx="1"/>
          </p:cNvCxnSpPr>
          <p:nvPr/>
        </p:nvCxnSpPr>
        <p:spPr>
          <a:xfrm flipH="1">
            <a:off x="7271822" y="2140510"/>
            <a:ext cx="1437474" cy="8472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519BD4-1306-470F-8762-1C996B8B7CBA}"/>
              </a:ext>
            </a:extLst>
          </p:cNvPr>
          <p:cNvSpPr txBox="1"/>
          <p:nvPr/>
        </p:nvSpPr>
        <p:spPr>
          <a:xfrm>
            <a:off x="8673526" y="3754760"/>
            <a:ext cx="1832553" cy="646331"/>
          </a:xfrm>
          <a:prstGeom prst="rect">
            <a:avLst/>
          </a:prstGeom>
          <a:noFill/>
        </p:spPr>
        <p:txBody>
          <a:bodyPr wrap="none" rtlCol="0">
            <a:spAutoFit/>
          </a:bodyPr>
          <a:lstStyle/>
          <a:p>
            <a:pPr algn="ctr"/>
            <a:r>
              <a:rPr lang="en-GB">
                <a:latin typeface="Calibri Light" panose="020F0302020204030204" pitchFamily="34" charset="0"/>
                <a:cs typeface="Calibri Light" panose="020F0302020204030204" pitchFamily="34" charset="0"/>
              </a:rPr>
              <a:t>AU6 + AU12</a:t>
            </a:r>
          </a:p>
          <a:p>
            <a:pPr algn="ctr"/>
            <a:r>
              <a:rPr lang="en-GB">
                <a:latin typeface="Calibri Light" panose="020F0302020204030204" pitchFamily="34" charset="0"/>
                <a:cs typeface="Calibri Light" panose="020F0302020204030204" pitchFamily="34" charset="0"/>
              </a:rPr>
              <a:t>(Duchenne smile)</a:t>
            </a:r>
          </a:p>
        </p:txBody>
      </p:sp>
      <p:cxnSp>
        <p:nvCxnSpPr>
          <p:cNvPr id="11" name="Straight Arrow Connector 10">
            <a:extLst>
              <a:ext uri="{FF2B5EF4-FFF2-40B4-BE49-F238E27FC236}">
                <a16:creationId xmlns:a16="http://schemas.microsoft.com/office/drawing/2014/main" id="{238675A5-D8E0-4AFB-9C90-1052D956FAC4}"/>
              </a:ext>
            </a:extLst>
          </p:cNvPr>
          <p:cNvCxnSpPr/>
          <p:nvPr/>
        </p:nvCxnSpPr>
        <p:spPr>
          <a:xfrm flipV="1">
            <a:off x="9000014" y="2339737"/>
            <a:ext cx="288032" cy="1369893"/>
          </a:xfrm>
          <a:prstGeom prst="straightConnector1">
            <a:avLst/>
          </a:prstGeom>
          <a:ln w="19050">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AC44B0C-C9D6-4D32-B16E-0B221465259C}"/>
              </a:ext>
            </a:extLst>
          </p:cNvPr>
          <p:cNvCxnSpPr>
            <a:cxnSpLocks/>
          </p:cNvCxnSpPr>
          <p:nvPr/>
        </p:nvCxnSpPr>
        <p:spPr>
          <a:xfrm flipH="1" flipV="1">
            <a:off x="9899940" y="1907689"/>
            <a:ext cx="269121" cy="1801941"/>
          </a:xfrm>
          <a:prstGeom prst="straightConnector1">
            <a:avLst/>
          </a:prstGeom>
          <a:ln w="19050">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AE719E7-4BE2-4A57-8973-EA8E03E9B2AA}"/>
              </a:ext>
            </a:extLst>
          </p:cNvPr>
          <p:cNvSpPr txBox="1"/>
          <p:nvPr/>
        </p:nvSpPr>
        <p:spPr>
          <a:xfrm>
            <a:off x="8561028" y="6309319"/>
            <a:ext cx="3474473" cy="276999"/>
          </a:xfrm>
          <a:prstGeom prst="rect">
            <a:avLst/>
          </a:prstGeom>
          <a:noFill/>
        </p:spPr>
        <p:txBody>
          <a:bodyPr wrap="square">
            <a:spAutoFit/>
          </a:bodyPr>
          <a:lstStyle/>
          <a:p>
            <a:pPr algn="r"/>
            <a:r>
              <a:rPr lang="en-CH" sz="1200">
                <a:latin typeface="Calibri Light" panose="020F0302020204030204" pitchFamily="34" charset="0"/>
                <a:cs typeface="Calibri Light" panose="020F0302020204030204" pitchFamily="34" charset="0"/>
                <a:hlinkClick r:id="rId4"/>
              </a:rPr>
              <a:t>https://en.wikipedia.org/wiki/Smile#Duchenne_smile</a:t>
            </a:r>
            <a:endParaRPr lang="en-CH" sz="12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455604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We have just </a:t>
            </a:r>
            <a:r>
              <a:rPr lang="en-GB" sz="1800">
                <a:latin typeface="Calibri Light" panose="020F0302020204030204" pitchFamily="34" charset="0"/>
                <a:cs typeface="Calibri Light" panose="020F0302020204030204" pitchFamily="34" charset="0"/>
              </a:rPr>
              <a:t>“</a:t>
            </a:r>
            <a:r>
              <a:rPr lang="fr-CH" sz="1800">
                <a:latin typeface="Calibri Light" panose="020F0302020204030204" pitchFamily="34" charset="0"/>
                <a:cs typeface="Calibri Light" panose="020F0302020204030204" pitchFamily="34" charset="0"/>
              </a:rPr>
              <a:t>fitted</a:t>
            </a:r>
            <a:r>
              <a:rPr lang="en-GB" sz="1800">
                <a:latin typeface="Calibri Light" panose="020F0302020204030204" pitchFamily="34" charset="0"/>
                <a:cs typeface="Calibri Light" panose="020F0302020204030204" pitchFamily="34" charset="0"/>
              </a:rPr>
              <a:t>”</a:t>
            </a:r>
            <a:r>
              <a:rPr lang="fr-CH" sz="1800">
                <a:latin typeface="Calibri Light" panose="020F0302020204030204" pitchFamily="34" charset="0"/>
                <a:cs typeface="Calibri Light" panose="020F0302020204030204" pitchFamily="34" charset="0"/>
              </a:rPr>
              <a:t> a basic </a:t>
            </a:r>
            <a:r>
              <a:rPr lang="fr-CH" sz="1800">
                <a:solidFill>
                  <a:srgbClr val="0070C0"/>
                </a:solidFill>
                <a:latin typeface="Calibri Light" panose="020F0302020204030204" pitchFamily="34" charset="0"/>
                <a:cs typeface="Calibri Light" panose="020F0302020204030204" pitchFamily="34" charset="0"/>
              </a:rPr>
              <a:t>decision tree </a:t>
            </a:r>
            <a:r>
              <a:rPr lang="fr-CH" sz="1800">
                <a:latin typeface="Calibri Light" panose="020F0302020204030204" pitchFamily="34" charset="0"/>
                <a:cs typeface="Calibri Light" panose="020F0302020204030204" pitchFamily="34" charset="0"/>
              </a:rPr>
              <a:t>to these data. All we have done is construct a sequence of </a:t>
            </a:r>
            <a:r>
              <a:rPr lang="fr-CH" sz="1800">
                <a:solidFill>
                  <a:srgbClr val="0070C0"/>
                </a:solidFill>
                <a:latin typeface="Calibri Light" panose="020F0302020204030204" pitchFamily="34" charset="0"/>
                <a:cs typeface="Calibri Light" panose="020F0302020204030204" pitchFamily="34" charset="0"/>
              </a:rPr>
              <a:t>if-else rules </a:t>
            </a:r>
            <a:r>
              <a:rPr lang="fr-CH" sz="1800">
                <a:latin typeface="Calibri Light" panose="020F0302020204030204" pitchFamily="34" charset="0"/>
                <a:cs typeface="Calibri Light" panose="020F0302020204030204" pitchFamily="34" charset="0"/>
              </a:rPr>
              <a:t>to predict the response classes. The statistical version of this logic is known formally as </a:t>
            </a:r>
            <a:r>
              <a:rPr lang="fr-CH" sz="1800">
                <a:solidFill>
                  <a:srgbClr val="0070C0"/>
                </a:solidFill>
                <a:latin typeface="Calibri Light" panose="020F0302020204030204" pitchFamily="34" charset="0"/>
                <a:cs typeface="Calibri Light" panose="020F0302020204030204" pitchFamily="34" charset="0"/>
              </a:rPr>
              <a:t>recursive partioning</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At each step, the partitioning algorithm will find the variable (e.g., AU6) and the split-value (e.g., 0.6) that </a:t>
            </a:r>
            <a:r>
              <a:rPr lang="fr-CH" sz="1800">
                <a:solidFill>
                  <a:srgbClr val="0070C0"/>
                </a:solidFill>
                <a:latin typeface="Calibri Light" panose="020F0302020204030204" pitchFamily="34" charset="0"/>
                <a:cs typeface="Calibri Light" panose="020F0302020204030204" pitchFamily="34" charset="0"/>
              </a:rPr>
              <a:t>best separate the response classes</a:t>
            </a:r>
            <a:r>
              <a:rPr lang="fr-CH" sz="1800">
                <a:latin typeface="Calibri Light" panose="020F0302020204030204" pitchFamily="34" charset="0"/>
                <a:cs typeface="Calibri Light" panose="020F0302020204030204" pitchFamily="34" charset="0"/>
              </a:rPr>
              <a:t> into rectangular regions (e.g., fake versus genuine smiles).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 algorithm will keep splitting the data space this way, until a stopping criterion is reached. The resulting split rules can be represented as a decision tree.</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Decision trees can be used both for categorical response variables (classification) and continuous response variables (regression).</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Decision trees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8819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12" name="TextBox 11"/>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Trees for the two-class data problem</a:t>
            </a:r>
            <a:endParaRPr lang="en-GB" sz="3200">
              <a:solidFill>
                <a:schemeClr val="tx2">
                  <a:lumMod val="75000"/>
                </a:schemeClr>
              </a:solidFill>
              <a:latin typeface="Tw Cen MT" panose="020B0602020104020603" pitchFamily="34" charset="0"/>
            </a:endParaRPr>
          </a:p>
        </p:txBody>
      </p:sp>
      <p:sp>
        <p:nvSpPr>
          <p:cNvPr id="8" name="TextBox 7">
            <a:extLst>
              <a:ext uri="{FF2B5EF4-FFF2-40B4-BE49-F238E27FC236}">
                <a16:creationId xmlns:a16="http://schemas.microsoft.com/office/drawing/2014/main" id="{7C0E7AD3-AF46-44F9-A53A-64B31553163F}"/>
              </a:ext>
            </a:extLst>
          </p:cNvPr>
          <p:cNvSpPr txBox="1"/>
          <p:nvPr/>
        </p:nvSpPr>
        <p:spPr>
          <a:xfrm>
            <a:off x="3359696" y="1412776"/>
            <a:ext cx="1361078"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True boundary</a:t>
            </a:r>
          </a:p>
        </p:txBody>
      </p:sp>
      <p:sp>
        <p:nvSpPr>
          <p:cNvPr id="13" name="TextBox 12">
            <a:extLst>
              <a:ext uri="{FF2B5EF4-FFF2-40B4-BE49-F238E27FC236}">
                <a16:creationId xmlns:a16="http://schemas.microsoft.com/office/drawing/2014/main" id="{006B5637-0F3B-453A-AE86-956B0F236D73}"/>
              </a:ext>
            </a:extLst>
          </p:cNvPr>
          <p:cNvSpPr txBox="1"/>
          <p:nvPr/>
        </p:nvSpPr>
        <p:spPr>
          <a:xfrm>
            <a:off x="7377238" y="1412776"/>
            <a:ext cx="1353256"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Tree boundary</a:t>
            </a:r>
          </a:p>
        </p:txBody>
      </p:sp>
      <p:pic>
        <p:nvPicPr>
          <p:cNvPr id="14" name="Picture 13">
            <a:extLst>
              <a:ext uri="{FF2B5EF4-FFF2-40B4-BE49-F238E27FC236}">
                <a16:creationId xmlns:a16="http://schemas.microsoft.com/office/drawing/2014/main" id="{F315F2F3-A690-4368-999A-85346256EB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31505" y="1751330"/>
            <a:ext cx="8178312" cy="5010332"/>
          </a:xfrm>
          <a:prstGeom prst="rect">
            <a:avLst/>
          </a:prstGeom>
        </p:spPr>
      </p:pic>
    </p:spTree>
    <p:extLst>
      <p:ext uri="{BB962C8B-B14F-4D97-AF65-F5344CB8AC3E}">
        <p14:creationId xmlns:p14="http://schemas.microsoft.com/office/powerpoint/2010/main" val="6170751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Trees for the two-class data problem</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pic>
        <p:nvPicPr>
          <p:cNvPr id="7" name="Picture 6">
            <a:extLst>
              <a:ext uri="{FF2B5EF4-FFF2-40B4-BE49-F238E27FC236}">
                <a16:creationId xmlns:a16="http://schemas.microsoft.com/office/drawing/2014/main" id="{1AB6149D-A7FD-4C57-8797-37535848A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672" y="1196752"/>
            <a:ext cx="5293622" cy="5281018"/>
          </a:xfrm>
          <a:prstGeom prst="rect">
            <a:avLst/>
          </a:prstGeom>
        </p:spPr>
      </p:pic>
    </p:spTree>
    <p:extLst>
      <p:ext uri="{BB962C8B-B14F-4D97-AF65-F5344CB8AC3E}">
        <p14:creationId xmlns:p14="http://schemas.microsoft.com/office/powerpoint/2010/main" val="23250718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939336" cy="4997152"/>
          </a:xfrm>
        </p:spPr>
        <p:txBody>
          <a:bodyPr>
            <a:normAutofit/>
          </a:bodyPr>
          <a:lstStyle/>
          <a:p>
            <a:r>
              <a:rPr lang="en-GB" sz="1800">
                <a:latin typeface="Calibri Light" panose="020F0302020204030204" pitchFamily="34" charset="0"/>
                <a:cs typeface="Calibri Light" panose="020F0302020204030204" pitchFamily="34" charset="0"/>
              </a:rPr>
              <a:t>The standard package for trees in R is </a:t>
            </a:r>
            <a:r>
              <a:rPr lang="en-GB" sz="1800">
                <a:latin typeface="Courier New" panose="02070309020205020404" pitchFamily="49" charset="0"/>
                <a:cs typeface="Courier New" panose="02070309020205020404" pitchFamily="49" charset="0"/>
              </a:rPr>
              <a:t>rpart</a:t>
            </a:r>
            <a:r>
              <a:rPr lang="en-GB" sz="1800">
                <a:latin typeface="Calibri Light" panose="020F0302020204030204" pitchFamily="34" charset="0"/>
                <a:cs typeface="Calibri Light" panose="020F0302020204030204" pitchFamily="34" charset="0"/>
              </a:rPr>
              <a:t>. In addition, the </a:t>
            </a:r>
            <a:r>
              <a:rPr lang="en-GB" sz="1800">
                <a:latin typeface="Courier New" panose="02070309020205020404" pitchFamily="49" charset="0"/>
                <a:cs typeface="Courier New" panose="02070309020205020404" pitchFamily="49" charset="0"/>
              </a:rPr>
              <a:t>rpart.plot</a:t>
            </a:r>
            <a:r>
              <a:rPr lang="en-GB" sz="1800">
                <a:latin typeface="Times New Roman" panose="02020603050405020304" pitchFamily="18" charset="0"/>
                <a:cs typeface="Times New Roman" panose="02020603050405020304" pitchFamily="18" charset="0"/>
              </a:rPr>
              <a:t> </a:t>
            </a:r>
            <a:r>
              <a:rPr lang="en-GB" sz="1800">
                <a:latin typeface="Calibri Light" panose="020F0302020204030204" pitchFamily="34" charset="0"/>
                <a:cs typeface="Calibri Light" panose="020F0302020204030204" pitchFamily="34" charset="0"/>
              </a:rPr>
              <a:t>package is convenient for plotting:</a:t>
            </a:r>
          </a:p>
          <a:p>
            <a:pPr marL="0" indent="0">
              <a:buNone/>
            </a:pPr>
            <a:endParaRPr lang="en-GB" sz="1800">
              <a:latin typeface="Times New Roman" panose="02020603050405020304" pitchFamily="18" charset="0"/>
              <a:cs typeface="Times New Roman" panose="02020603050405020304" pitchFamily="18" charset="0"/>
            </a:endParaRPr>
          </a:p>
          <a:p>
            <a:pPr marL="0" indent="0">
              <a:buNone/>
            </a:pPr>
            <a:r>
              <a:rPr lang="en-GB" sz="1400">
                <a:latin typeface="Courier New" panose="02070309020205020404" pitchFamily="49" charset="0"/>
                <a:cs typeface="Courier New" panose="02070309020205020404" pitchFamily="49" charset="0"/>
              </a:rPr>
              <a:t>	library(rpart)</a:t>
            </a:r>
          </a:p>
          <a:p>
            <a:pPr marL="0" indent="0">
              <a:buNone/>
            </a:pPr>
            <a:r>
              <a:rPr lang="en-GB" sz="1400">
                <a:latin typeface="Courier New" panose="02070309020205020404" pitchFamily="49" charset="0"/>
                <a:cs typeface="Courier New" panose="02070309020205020404" pitchFamily="49" charset="0"/>
              </a:rPr>
              <a:t>	library(rpart.plot)</a:t>
            </a:r>
          </a:p>
          <a:p>
            <a:pPr marL="0" indent="0">
              <a:buNone/>
            </a:pPr>
            <a:endParaRPr lang="en-GB" sz="1400">
              <a:latin typeface="Courier New" panose="02070309020205020404" pitchFamily="49" charset="0"/>
              <a:cs typeface="Courier New" panose="02070309020205020404" pitchFamily="49" charset="0"/>
            </a:endParaRPr>
          </a:p>
          <a:p>
            <a:pPr marL="0" indent="0">
              <a:buNone/>
            </a:pPr>
            <a:r>
              <a:rPr lang="en-GB" sz="1400">
                <a:latin typeface="Courier New" panose="02070309020205020404" pitchFamily="49" charset="0"/>
                <a:cs typeface="Courier New" panose="02070309020205020404" pitchFamily="49" charset="0"/>
              </a:rPr>
              <a:t>	tree &lt;- rpart(Class~X1+X2,data=train)</a:t>
            </a:r>
          </a:p>
          <a:p>
            <a:pPr marL="0" indent="0">
              <a:buNone/>
            </a:pPr>
            <a:r>
              <a:rPr lang="en-GB" sz="1400">
                <a:latin typeface="Courier New" panose="02070309020205020404" pitchFamily="49" charset="0"/>
                <a:cs typeface="Courier New" panose="02070309020205020404" pitchFamily="49" charset="0"/>
              </a:rPr>
              <a:t>	rpart.plot(tree,type=3,fallen.leaves=FALSE, 		 	 	 box.palette=list("steelblue1","palegreen"),legend.x=0.8,legend.y=1) 	</a:t>
            </a:r>
            <a:endParaRPr lang="en-GB" sz="1800">
              <a:latin typeface="Times New Roman" panose="02020603050405020304" pitchFamily="18" charset="0"/>
              <a:cs typeface="Times New Roman" panose="02020603050405020304" pitchFamily="18" charset="0"/>
            </a:endParaRPr>
          </a:p>
          <a:p>
            <a:r>
              <a:rPr lang="en-GB" sz="1800">
                <a:latin typeface="Calibri Light" panose="020F0302020204030204" pitchFamily="34" charset="0"/>
                <a:cs typeface="Calibri Light" panose="020F0302020204030204" pitchFamily="34" charset="0"/>
              </a:rPr>
              <a:t>As before, we can generate predictions, generate a confusion table, and calculate the error:</a:t>
            </a:r>
          </a:p>
          <a:p>
            <a:pPr marL="0" indent="0">
              <a:buNone/>
            </a:pPr>
            <a:endParaRPr lang="en-GB" sz="1800">
              <a:latin typeface="Calibri Light" panose="020F0302020204030204" pitchFamily="34" charset="0"/>
              <a:cs typeface="Calibri Light" panose="020F0302020204030204" pitchFamily="34" charset="0"/>
            </a:endParaRPr>
          </a:p>
          <a:p>
            <a:pPr marL="0" indent="0">
              <a:buNone/>
            </a:pPr>
            <a:r>
              <a:rPr lang="en-GB" sz="1400">
                <a:latin typeface="Courier New" panose="02070309020205020404" pitchFamily="49" charset="0"/>
                <a:cs typeface="Courier New" panose="02070309020205020404" pitchFamily="49" charset="0"/>
              </a:rPr>
              <a:t>	predictions &lt;- predict(tree,newdata=test,type="class")</a:t>
            </a:r>
          </a:p>
          <a:p>
            <a:pPr marL="0" indent="0">
              <a:buNone/>
            </a:pPr>
            <a:r>
              <a:rPr lang="en-GB" sz="1400">
                <a:latin typeface="Courier New" panose="02070309020205020404" pitchFamily="49" charset="0"/>
                <a:cs typeface="Courier New" panose="02070309020205020404" pitchFamily="49" charset="0"/>
              </a:rPr>
              <a:t>	table(predictions,test$Class)</a:t>
            </a:r>
          </a:p>
          <a:p>
            <a:pPr marL="0" indent="0">
              <a:buNone/>
            </a:pPr>
            <a:r>
              <a:rPr lang="en-GB" sz="1400">
                <a:latin typeface="Courier New" panose="02070309020205020404" pitchFamily="49" charset="0"/>
                <a:cs typeface="Courier New" panose="02070309020205020404" pitchFamily="49" charset="0"/>
              </a:rPr>
              <a:t>	mean(predictions!=test$Class)</a:t>
            </a:r>
          </a:p>
          <a:p>
            <a:pPr marL="0" indent="0">
              <a:buNone/>
            </a:pPr>
            <a:r>
              <a:rPr lang="en-GB" sz="1400">
                <a:latin typeface="Courier New" panose="02070309020205020404" pitchFamily="49" charset="0"/>
                <a:cs typeface="Courier New" panose="02070309020205020404" pitchFamily="49" charset="0"/>
              </a:rPr>
              <a:t>	&gt; 0.1341142</a:t>
            </a:r>
          </a:p>
          <a:p>
            <a:pPr marL="0" indent="0">
              <a:buNone/>
            </a:pPr>
            <a:endParaRPr lang="en-GB"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Trees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16680072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328592"/>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For the smile example it was easy to decide when to stop splitting the tree: at some point all leaves of the tree were </a:t>
            </a:r>
            <a:r>
              <a:rPr lang="fr-CH" sz="1800">
                <a:solidFill>
                  <a:srgbClr val="0070C0"/>
                </a:solidFill>
                <a:latin typeface="Calibri Light" panose="020F0302020204030204" pitchFamily="34" charset="0"/>
                <a:cs typeface="Calibri Light" panose="020F0302020204030204" pitchFamily="34" charset="0"/>
              </a:rPr>
              <a:t>pure</a:t>
            </a:r>
            <a:r>
              <a:rPr lang="fr-CH" sz="1800">
                <a:latin typeface="Calibri Light" panose="020F0302020204030204" pitchFamily="34" charset="0"/>
                <a:cs typeface="Calibri Light" panose="020F0302020204030204" pitchFamily="34" charset="0"/>
              </a:rPr>
              <a:t>, i.e., containing observations of only one class. What if the leaf still contained mixtures of classes? Should we keep splitting?</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 number of rules exist to guide this decision:</a:t>
            </a:r>
          </a:p>
          <a:p>
            <a:endParaRPr lang="fr-CH" sz="1800">
              <a:latin typeface="Calibri Light" panose="020F0302020204030204" pitchFamily="34" charset="0"/>
              <a:cs typeface="Calibri Light" panose="020F0302020204030204" pitchFamily="34" charset="0"/>
            </a:endParaRPr>
          </a:p>
          <a:p>
            <a:pPr lvl="1"/>
            <a:r>
              <a:rPr lang="fr-CH" sz="1600">
                <a:latin typeface="Calibri Light" panose="020F0302020204030204" pitchFamily="34" charset="0"/>
                <a:cs typeface="Calibri Light" panose="020F0302020204030204" pitchFamily="34" charset="0"/>
              </a:rPr>
              <a:t>Split until all leaves are pure </a:t>
            </a:r>
          </a:p>
          <a:p>
            <a:pPr lvl="1"/>
            <a:r>
              <a:rPr lang="fr-CH" sz="1600">
                <a:latin typeface="Calibri Light" panose="020F0302020204030204" pitchFamily="34" charset="0"/>
                <a:cs typeface="Calibri Light" panose="020F0302020204030204" pitchFamily="34" charset="0"/>
              </a:rPr>
              <a:t>A minimum number of observations must remain in a leaf before a new split is attempted (e.g., 10 observations)</a:t>
            </a:r>
          </a:p>
          <a:p>
            <a:pPr lvl="1"/>
            <a:r>
              <a:rPr lang="fr-CH" sz="1600">
                <a:latin typeface="Calibri Light" panose="020F0302020204030204" pitchFamily="34" charset="0"/>
                <a:cs typeface="Calibri Light" panose="020F0302020204030204" pitchFamily="34" charset="0"/>
              </a:rPr>
              <a:t>Split until a maximal depth of the tree is reached</a:t>
            </a:r>
          </a:p>
          <a:p>
            <a:pPr lvl="1"/>
            <a:r>
              <a:rPr lang="fr-CH" sz="1600">
                <a:latin typeface="Calibri Light" panose="020F0302020204030204" pitchFamily="34" charset="0"/>
                <a:cs typeface="Calibri Light" panose="020F0302020204030204" pitchFamily="34" charset="0"/>
              </a:rPr>
              <a:t>Split until the degree of class-separation falls below a certain threshold</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the extreme case, it would be possible to keep splitting until every observation in the data was in its own leaf…</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Stopping rules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8712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Stopping rules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5455" t="8218" r="1818" b="11371"/>
          <a:stretch/>
        </p:blipFill>
        <p:spPr>
          <a:xfrm>
            <a:off x="1847528" y="1628800"/>
            <a:ext cx="8640960" cy="4320480"/>
          </a:xfrm>
          <a:prstGeom prst="rect">
            <a:avLst/>
          </a:prstGeom>
        </p:spPr>
      </p:pic>
    </p:spTree>
    <p:extLst>
      <p:ext uri="{BB962C8B-B14F-4D97-AF65-F5344CB8AC3E}">
        <p14:creationId xmlns:p14="http://schemas.microsoft.com/office/powerpoint/2010/main" val="19388908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328592"/>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We have previously discussed the problem of </a:t>
            </a:r>
            <a:r>
              <a:rPr lang="fr-CH" sz="1800">
                <a:solidFill>
                  <a:srgbClr val="0070C0"/>
                </a:solidFill>
                <a:latin typeface="Calibri Light" panose="020F0302020204030204" pitchFamily="34" charset="0"/>
                <a:cs typeface="Calibri Light" panose="020F0302020204030204" pitchFamily="34" charset="0"/>
              </a:rPr>
              <a:t>overfitting</a:t>
            </a:r>
            <a:r>
              <a:rPr lang="fr-CH" sz="1800">
                <a:latin typeface="Calibri Light" panose="020F0302020204030204" pitchFamily="34" charset="0"/>
                <a:cs typeface="Calibri Light" panose="020F0302020204030204" pitchFamily="34" charset="0"/>
              </a:rPr>
              <a:t> in machine learning. The preceding tree is a good example of this.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Recall that most data are assumed to contain systematic patterns + random noise. A good model should be able to find the patterns, and </a:t>
            </a:r>
            <a:r>
              <a:rPr lang="fr-CH" sz="1800" i="1">
                <a:latin typeface="Calibri Light" panose="020F0302020204030204" pitchFamily="34" charset="0"/>
                <a:cs typeface="Calibri Light" panose="020F0302020204030204" pitchFamily="34" charset="0"/>
              </a:rPr>
              <a:t>not </a:t>
            </a:r>
            <a:r>
              <a:rPr lang="fr-CH" sz="1800">
                <a:latin typeface="Calibri Light" panose="020F0302020204030204" pitchFamily="34" charset="0"/>
                <a:cs typeface="Calibri Light" panose="020F0302020204030204" pitchFamily="34" charset="0"/>
              </a:rPr>
              <a:t>confuse noise for a pattern. A model that treats noise as patterns is said to be overfitting the data.</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Although the tree </a:t>
            </a:r>
            <a:r>
              <a:rPr lang="fr-CH" sz="1800">
                <a:solidFill>
                  <a:srgbClr val="0070C0"/>
                </a:solidFill>
                <a:latin typeface="Calibri Light" panose="020F0302020204030204" pitchFamily="34" charset="0"/>
                <a:cs typeface="Calibri Light" panose="020F0302020204030204" pitchFamily="34" charset="0"/>
              </a:rPr>
              <a:t>fits perfectly </a:t>
            </a:r>
            <a:r>
              <a:rPr lang="fr-CH" sz="1800">
                <a:latin typeface="Calibri Light" panose="020F0302020204030204" pitchFamily="34" charset="0"/>
                <a:cs typeface="Calibri Light" panose="020F0302020204030204" pitchFamily="34" charset="0"/>
              </a:rPr>
              <a:t>to the training data, it is expected to generalize very poorly to independent data that it has not </a:t>
            </a:r>
            <a:r>
              <a:rPr lang="en-GB" sz="1800">
                <a:latin typeface="Calibri Light" panose="020F0302020204030204" pitchFamily="34" charset="0"/>
                <a:cs typeface="Calibri Light" panose="020F0302020204030204" pitchFamily="34" charset="0"/>
              </a:rPr>
              <a:t>“seen”</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One of the most helpful tuning parameters to prevent overfitting in a decision tree is the so-called </a:t>
            </a:r>
            <a:r>
              <a:rPr lang="fr-CH" sz="1800">
                <a:solidFill>
                  <a:srgbClr val="0070C0"/>
                </a:solidFill>
                <a:latin typeface="Calibri Light" panose="020F0302020204030204" pitchFamily="34" charset="0"/>
                <a:cs typeface="Calibri Light" panose="020F0302020204030204" pitchFamily="34" charset="0"/>
              </a:rPr>
              <a:t>cost-complexity criterion </a:t>
            </a:r>
            <a:r>
              <a:rPr lang="fr-CH" sz="1800">
                <a:latin typeface="Calibri Light" panose="020F0302020204030204" pitchFamily="34" charset="0"/>
                <a:cs typeface="Calibri Light" panose="020F0302020204030204" pitchFamily="34" charset="0"/>
              </a:rPr>
              <a:t>(CP value).</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Overfitting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45031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The CP parameter sets a threshold on the goodness-of-fit increase that is considered meaningful for a new split to be added to the tree.</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CP can be considered a penalty on the number of split points. Larger values lead to less complex trees (strong penalty) while smaller values lead to more complex trees. This is similar to penalties imposed by fit-measures like adjusted </a:t>
            </a:r>
            <a:r>
              <a:rPr lang="fr-CH" sz="1800" i="1">
                <a:latin typeface="Calibri Light" panose="020F0302020204030204" pitchFamily="34" charset="0"/>
                <a:cs typeface="Calibri Light" panose="020F0302020204030204" pitchFamily="34" charset="0"/>
              </a:rPr>
              <a:t>R</a:t>
            </a:r>
            <a:r>
              <a:rPr lang="fr-CH" sz="1800" i="1" baseline="30000">
                <a:latin typeface="Calibri Light" panose="020F0302020204030204" pitchFamily="34" charset="0"/>
                <a:cs typeface="Calibri Light" panose="020F0302020204030204" pitchFamily="34" charset="0"/>
              </a:rPr>
              <a:t>2</a:t>
            </a:r>
            <a:r>
              <a:rPr lang="fr-CH" sz="1800">
                <a:latin typeface="Calibri Light" panose="020F0302020204030204" pitchFamily="34" charset="0"/>
                <a:cs typeface="Calibri Light" panose="020F0302020204030204" pitchFamily="34" charset="0"/>
              </a:rPr>
              <a:t> and AIC/BIC.</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R, the </a:t>
            </a:r>
            <a:r>
              <a:rPr lang="fr-CH" sz="1800">
                <a:latin typeface="Courier New" panose="02070309020205020404" pitchFamily="49" charset="0"/>
                <a:cs typeface="Courier New" panose="02070309020205020404" pitchFamily="49" charset="0"/>
              </a:rPr>
              <a:t>rpart</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package comes with a plotting function that automatically estimates a good cutoff for CP, meaning that manual cross-validation is unnecessary.</a:t>
            </a:r>
          </a:p>
          <a:p>
            <a:pPr marL="0" indent="0">
              <a:buNone/>
            </a:pPr>
            <a:endParaRPr lang="fr-CH" sz="1800">
              <a:latin typeface="Times New Roman" panose="02020603050405020304" pitchFamily="18" charset="0"/>
              <a:cs typeface="Times New Roman" panose="02020603050405020304" pitchFamily="18" charset="0"/>
            </a:endParaRPr>
          </a:p>
          <a:p>
            <a:pPr marL="0" indent="0">
              <a:buNone/>
            </a:pPr>
            <a:r>
              <a:rPr lang="en-GB" sz="1400">
                <a:latin typeface="Courier New" panose="02070309020205020404" pitchFamily="49" charset="0"/>
                <a:cs typeface="Courier New" panose="02070309020205020404" pitchFamily="49" charset="0"/>
              </a:rPr>
              <a:t>	tree &lt;- rpart(Class~X1+X2,data=train)</a:t>
            </a:r>
          </a:p>
          <a:p>
            <a:pPr marL="0" indent="0">
              <a:buNone/>
            </a:pPr>
            <a:r>
              <a:rPr lang="en-GB" sz="1400">
                <a:latin typeface="Courier New" panose="02070309020205020404" pitchFamily="49" charset="0"/>
                <a:cs typeface="Courier New" panose="02070309020205020404" pitchFamily="49" charset="0"/>
              </a:rPr>
              <a:t>	plotcp(tree)</a:t>
            </a:r>
          </a:p>
          <a:p>
            <a:pPr marL="0" indent="0">
              <a:buNone/>
            </a:pPr>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Tuning parameter: </a:t>
            </a:r>
            <a:r>
              <a:rPr lang="en-GB" sz="3200">
                <a:solidFill>
                  <a:schemeClr val="tx2">
                    <a:lumMod val="75000"/>
                  </a:schemeClr>
                </a:solidFill>
                <a:latin typeface="Calibri"/>
              </a:rPr>
              <a:t>CP</a:t>
            </a:r>
            <a:endParaRPr lang="en-GB" sz="3200">
              <a:solidFill>
                <a:schemeClr val="tx2">
                  <a:lumMod val="75000"/>
                </a:schemeClr>
              </a:solidFill>
              <a:latin typeface="Tw Cen MT" panose="020B0602020104020603" pitchFamily="34" charset="0"/>
            </a:endParaRPr>
          </a:p>
        </p:txBody>
      </p:sp>
      <p:cxnSp>
        <p:nvCxnSpPr>
          <p:cNvPr id="7" name="Straight Connector 6"/>
          <p:cNvCxnSpPr/>
          <p:nvPr/>
        </p:nvCxnSpPr>
        <p:spPr>
          <a:xfrm>
            <a:off x="1919536" y="908720"/>
            <a:ext cx="72008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tretch>
            <a:fillRect/>
          </a:stretch>
        </p:blipFill>
        <p:spPr>
          <a:xfrm>
            <a:off x="9264352" y="116633"/>
            <a:ext cx="1173334" cy="1058647"/>
          </a:xfrm>
          <a:prstGeom prst="rect">
            <a:avLst/>
          </a:prstGeom>
        </p:spPr>
      </p:pic>
    </p:spTree>
    <p:extLst>
      <p:ext uri="{BB962C8B-B14F-4D97-AF65-F5344CB8AC3E}">
        <p14:creationId xmlns:p14="http://schemas.microsoft.com/office/powerpoint/2010/main" val="31075730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Tuning parameter: </a:t>
            </a:r>
            <a:r>
              <a:rPr lang="en-GB" sz="3200">
                <a:solidFill>
                  <a:schemeClr val="tx2">
                    <a:lumMod val="75000"/>
                  </a:schemeClr>
                </a:solidFill>
                <a:latin typeface="Calibri"/>
              </a:rPr>
              <a:t>CP</a:t>
            </a:r>
            <a:endParaRPr lang="en-GB" sz="3200">
              <a:solidFill>
                <a:schemeClr val="tx2">
                  <a:lumMod val="75000"/>
                </a:schemeClr>
              </a:solidFill>
              <a:latin typeface="Tw Cen MT" panose="020B0602020104020603" pitchFamily="34" charset="0"/>
            </a:endParaRPr>
          </a:p>
        </p:txBody>
      </p:sp>
      <p:cxnSp>
        <p:nvCxnSpPr>
          <p:cNvPr id="7" name="Straight Connector 6"/>
          <p:cNvCxnSpPr/>
          <p:nvPr/>
        </p:nvCxnSpPr>
        <p:spPr>
          <a:xfrm>
            <a:off x="1919536" y="908720"/>
            <a:ext cx="72008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tretch>
            <a:fillRect/>
          </a:stretch>
        </p:blipFill>
        <p:spPr>
          <a:xfrm>
            <a:off x="9264352" y="116633"/>
            <a:ext cx="1173334" cy="105864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04267" y="1477285"/>
            <a:ext cx="5183466" cy="5170975"/>
          </a:xfrm>
          <a:prstGeom prst="rect">
            <a:avLst/>
          </a:prstGeom>
        </p:spPr>
      </p:pic>
      <p:sp>
        <p:nvSpPr>
          <p:cNvPr id="5" name="Oval 4"/>
          <p:cNvSpPr/>
          <p:nvPr/>
        </p:nvSpPr>
        <p:spPr>
          <a:xfrm>
            <a:off x="6996000" y="5013176"/>
            <a:ext cx="46815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384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The rule described previously is known as the </a:t>
            </a:r>
            <a:r>
              <a:rPr lang="fr-CH" sz="1800">
                <a:solidFill>
                  <a:srgbClr val="0070C0"/>
                </a:solidFill>
                <a:latin typeface="Calibri Light" panose="020F0302020204030204" pitchFamily="34" charset="0"/>
                <a:cs typeface="Calibri Light" panose="020F0302020204030204" pitchFamily="34" charset="0"/>
              </a:rPr>
              <a:t>1-nearest neighbor model (1NN)</a:t>
            </a:r>
            <a:r>
              <a:rPr lang="fr-CH" sz="1800">
                <a:latin typeface="Calibri Light" panose="020F0302020204030204" pitchFamily="34" charset="0"/>
                <a:cs typeface="Calibri Light" panose="020F0302020204030204" pitchFamily="34" charset="0"/>
              </a:rPr>
              <a:t>, since prediction is based simply on the nearest neighbor. The decision boundary for this example can be visualized as follows:</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1-nearest neighbor model</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5640" y="2651532"/>
            <a:ext cx="6516214" cy="3932161"/>
          </a:xfrm>
          <a:prstGeom prst="rect">
            <a:avLst/>
          </a:prstGeom>
        </p:spPr>
      </p:pic>
    </p:spTree>
    <p:extLst>
      <p:ext uri="{BB962C8B-B14F-4D97-AF65-F5344CB8AC3E}">
        <p14:creationId xmlns:p14="http://schemas.microsoft.com/office/powerpoint/2010/main" val="316644967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pPr marL="0" indent="0">
              <a:buNone/>
            </a:pPr>
            <a:r>
              <a:rPr lang="fr-CH" sz="1400">
                <a:latin typeface="Courier New" panose="02070309020205020404" pitchFamily="49" charset="0"/>
                <a:cs typeface="Courier New" panose="02070309020205020404" pitchFamily="49" charset="0"/>
              </a:rPr>
              <a:t>      tree &lt;- rpart(Class~X1+X2,data=train,</a:t>
            </a:r>
            <a:r>
              <a:rPr lang="fr-CH" sz="1400" b="1">
                <a:solidFill>
                  <a:srgbClr val="FF0000"/>
                </a:solidFill>
                <a:latin typeface="Courier New" panose="02070309020205020404" pitchFamily="49" charset="0"/>
                <a:cs typeface="Courier New" panose="02070309020205020404" pitchFamily="49" charset="0"/>
              </a:rPr>
              <a:t>control=list(cp=0.047)</a:t>
            </a:r>
            <a:r>
              <a:rPr lang="fr-CH" sz="1400">
                <a:latin typeface="Courier New" panose="02070309020205020404" pitchFamily="49" charset="0"/>
                <a:cs typeface="Courier New" panose="02070309020205020404" pitchFamily="49" charset="0"/>
              </a:rPr>
              <a:t>)</a:t>
            </a: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Tuning parameter: </a:t>
            </a:r>
            <a:r>
              <a:rPr lang="en-GB" sz="3200">
                <a:solidFill>
                  <a:schemeClr val="tx2">
                    <a:lumMod val="75000"/>
                  </a:schemeClr>
                </a:solidFill>
                <a:latin typeface="Calibri"/>
              </a:rPr>
              <a:t>CP</a:t>
            </a:r>
            <a:endParaRPr lang="en-GB" sz="3200">
              <a:solidFill>
                <a:schemeClr val="tx2">
                  <a:lumMod val="75000"/>
                </a:schemeClr>
              </a:solidFill>
              <a:latin typeface="Tw Cen MT" panose="020B0602020104020603" pitchFamily="34" charset="0"/>
            </a:endParaRPr>
          </a:p>
        </p:txBody>
      </p:sp>
      <p:cxnSp>
        <p:nvCxnSpPr>
          <p:cNvPr id="7" name="Straight Connector 6"/>
          <p:cNvCxnSpPr/>
          <p:nvPr/>
        </p:nvCxnSpPr>
        <p:spPr>
          <a:xfrm>
            <a:off x="1919536" y="908720"/>
            <a:ext cx="72008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tretch>
            <a:fillRect/>
          </a:stretch>
        </p:blipFill>
        <p:spPr>
          <a:xfrm>
            <a:off x="9264352" y="116633"/>
            <a:ext cx="1173334" cy="1058647"/>
          </a:xfrm>
          <a:prstGeom prst="rect">
            <a:avLst/>
          </a:prstGeom>
        </p:spPr>
      </p:pic>
      <p:pic>
        <p:nvPicPr>
          <p:cNvPr id="6" name="Picture 5">
            <a:extLst>
              <a:ext uri="{FF2B5EF4-FFF2-40B4-BE49-F238E27FC236}">
                <a16:creationId xmlns:a16="http://schemas.microsoft.com/office/drawing/2014/main" id="{6DD830BF-7878-492A-B616-CE7F7289CE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552" y="2564904"/>
            <a:ext cx="3633484" cy="3624833"/>
          </a:xfrm>
          <a:prstGeom prst="rect">
            <a:avLst/>
          </a:prstGeom>
        </p:spPr>
      </p:pic>
      <p:pic>
        <p:nvPicPr>
          <p:cNvPr id="5" name="Picture 4">
            <a:extLst>
              <a:ext uri="{FF2B5EF4-FFF2-40B4-BE49-F238E27FC236}">
                <a16:creationId xmlns:a16="http://schemas.microsoft.com/office/drawing/2014/main" id="{CBA83401-C639-4897-8572-D70D9954FD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0"/>
          <a:stretch/>
        </p:blipFill>
        <p:spPr>
          <a:xfrm>
            <a:off x="6206932" y="2329617"/>
            <a:ext cx="3514596" cy="4306340"/>
          </a:xfrm>
          <a:prstGeom prst="rect">
            <a:avLst/>
          </a:prstGeom>
        </p:spPr>
      </p:pic>
    </p:spTree>
    <p:extLst>
      <p:ext uri="{BB962C8B-B14F-4D97-AF65-F5344CB8AC3E}">
        <p14:creationId xmlns:p14="http://schemas.microsoft.com/office/powerpoint/2010/main" val="20201152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328592"/>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Feature relevance in a decision tree is simple. </a:t>
            </a:r>
            <a:r>
              <a:rPr lang="fr-CH" sz="1800">
                <a:solidFill>
                  <a:srgbClr val="0070C0"/>
                </a:solidFill>
                <a:latin typeface="Calibri Light" panose="020F0302020204030204" pitchFamily="34" charset="0"/>
                <a:cs typeface="Calibri Light" panose="020F0302020204030204" pitchFamily="34" charset="0"/>
              </a:rPr>
              <a:t>Any variable from the feature set that was selected</a:t>
            </a:r>
            <a:r>
              <a:rPr lang="fr-CH" sz="1800">
                <a:latin typeface="Calibri Light" panose="020F0302020204030204" pitchFamily="34" charset="0"/>
                <a:cs typeface="Calibri Light" panose="020F0302020204030204" pitchFamily="34" charset="0"/>
              </a:rPr>
              <a:t> for the tree construction is relevant for predicting the response classes (≈ stepwise linear regression).</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Conversely, features that do not show up in the final decision tree are irrelevant for prediction.</a:t>
            </a:r>
            <a:r>
              <a:rPr lang="fr-CH" sz="1800" baseline="300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For the selected features, more detailed rankings of importance can be calculated:</a:t>
            </a:r>
          </a:p>
          <a:p>
            <a:pPr marL="800100" lvl="1" indent="-342900">
              <a:buFont typeface="+mj-lt"/>
              <a:buAutoNum type="arabicPeriod"/>
            </a:pPr>
            <a:r>
              <a:rPr lang="fr-CH" sz="1600">
                <a:latin typeface="Calibri Light" panose="020F0302020204030204" pitchFamily="34" charset="0"/>
                <a:cs typeface="Calibri Light" panose="020F0302020204030204" pitchFamily="34" charset="0"/>
              </a:rPr>
              <a:t>By inspecting the hierarchy of the feature split points (e.g., the primary split point is usually the most important)</a:t>
            </a:r>
          </a:p>
          <a:p>
            <a:pPr marL="800100" lvl="1" indent="-342900">
              <a:buFont typeface="+mj-lt"/>
              <a:buAutoNum type="arabicPeriod"/>
            </a:pPr>
            <a:r>
              <a:rPr lang="fr-CH" sz="1600">
                <a:latin typeface="Calibri Light" panose="020F0302020204030204" pitchFamily="34" charset="0"/>
                <a:cs typeface="Calibri Light" panose="020F0302020204030204" pitchFamily="34" charset="0"/>
              </a:rPr>
              <a:t>By calculating the relative increase in class-separation that each feature split point achieves</a:t>
            </a:r>
          </a:p>
          <a:p>
            <a:pPr marL="457200" lvl="1" indent="0">
              <a:buNone/>
            </a:pPr>
            <a:endParaRPr lang="fr-CH" sz="14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However, since decision trees are highly interactive/nonlinear models, it should be noted that </a:t>
            </a:r>
            <a:r>
              <a:rPr lang="fr-CH" sz="1800">
                <a:solidFill>
                  <a:srgbClr val="0070C0"/>
                </a:solidFill>
                <a:latin typeface="Calibri Light" panose="020F0302020204030204" pitchFamily="34" charset="0"/>
                <a:cs typeface="Calibri Light" panose="020F0302020204030204" pitchFamily="34" charset="0"/>
              </a:rPr>
              <a:t>measures of variable importance are also nonlinear</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Feature relevance in trees</a:t>
            </a:r>
            <a:endParaRPr lang="en-GB" sz="3200">
              <a:solidFill>
                <a:schemeClr val="tx2">
                  <a:lumMod val="75000"/>
                </a:schemeClr>
              </a:solidFill>
              <a:latin typeface="Tw Cen MT" panose="020B0602020104020603" pitchFamily="34" charset="0"/>
            </a:endParaRPr>
          </a:p>
        </p:txBody>
      </p:sp>
      <p:cxnSp>
        <p:nvCxnSpPr>
          <p:cNvPr id="6" name="Straight Connector 5"/>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68017" y="116632"/>
            <a:ext cx="1032830" cy="946176"/>
          </a:xfrm>
          <a:prstGeom prst="rect">
            <a:avLst/>
          </a:prstGeom>
        </p:spPr>
      </p:pic>
      <p:sp>
        <p:nvSpPr>
          <p:cNvPr id="2" name="TextBox 1"/>
          <p:cNvSpPr txBox="1"/>
          <p:nvPr/>
        </p:nvSpPr>
        <p:spPr>
          <a:xfrm>
            <a:off x="8428100" y="6392360"/>
            <a:ext cx="3565400" cy="276999"/>
          </a:xfrm>
          <a:prstGeom prst="rect">
            <a:avLst/>
          </a:prstGeom>
          <a:noFill/>
        </p:spPr>
        <p:txBody>
          <a:bodyPr wrap="none" rtlCol="0">
            <a:spAutoFit/>
          </a:bodyPr>
          <a:lstStyle/>
          <a:p>
            <a:r>
              <a:rPr lang="fr-CH" sz="1200">
                <a:latin typeface="Calibri Light" panose="020F0302020204030204" pitchFamily="34" charset="0"/>
                <a:cs typeface="Calibri Light" panose="020F0302020204030204" pitchFamily="34" charset="0"/>
              </a:rPr>
              <a:t>* Or they may be correlated with a better split variable</a:t>
            </a:r>
            <a:endParaRPr lang="en-GB" sz="12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0962587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328592"/>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 tree can be viewed as essentially a </a:t>
            </a:r>
            <a:r>
              <a:rPr lang="fr-CH" sz="1800">
                <a:solidFill>
                  <a:srgbClr val="0070C0"/>
                </a:solidFill>
                <a:latin typeface="Calibri Light" panose="020F0302020204030204" pitchFamily="34" charset="0"/>
                <a:cs typeface="Calibri Light" panose="020F0302020204030204" pitchFamily="34" charset="0"/>
              </a:rPr>
              <a:t>chain of interactions</a:t>
            </a:r>
            <a:r>
              <a:rPr lang="fr-CH" sz="1800">
                <a:latin typeface="Calibri Light" panose="020F0302020204030204" pitchFamily="34" charset="0"/>
                <a:cs typeface="Calibri Light" panose="020F0302020204030204" pitchFamily="34" charset="0"/>
              </a:rPr>
              <a:t>. This is because the effect of any split rule depends on a value determined by a previous split point.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fact, a decision tree contains only one genuine </a:t>
            </a:r>
            <a:r>
              <a:rPr lang="en-GB" sz="1800">
                <a:latin typeface="Calibri Light" panose="020F0302020204030204" pitchFamily="34" charset="0"/>
                <a:cs typeface="Calibri Light" panose="020F0302020204030204" pitchFamily="34" charset="0"/>
              </a:rPr>
              <a:t>“</a:t>
            </a:r>
            <a:r>
              <a:rPr lang="fr-CH" sz="1800">
                <a:latin typeface="Calibri Light" panose="020F0302020204030204" pitchFamily="34" charset="0"/>
                <a:cs typeface="Calibri Light" panose="020F0302020204030204" pitchFamily="34" charset="0"/>
              </a:rPr>
              <a:t>main effect</a:t>
            </a:r>
            <a:r>
              <a:rPr lang="en-GB" sz="1800">
                <a:latin typeface="Calibri Light" panose="020F0302020204030204" pitchFamily="34" charset="0"/>
                <a:cs typeface="Calibri Light" panose="020F0302020204030204" pitchFamily="34" charset="0"/>
              </a:rPr>
              <a:t>”</a:t>
            </a:r>
            <a:r>
              <a:rPr lang="fr-CH" sz="1800">
                <a:latin typeface="Calibri Light" panose="020F0302020204030204" pitchFamily="34" charset="0"/>
                <a:cs typeface="Calibri Light" panose="020F0302020204030204" pitchFamily="34" charset="0"/>
              </a:rPr>
              <a:t>, which is the top level split rule. Every split rule after that interacts with a previous split. Each level of splitting in a tree is equivalent to an order of interaction (e.g., 3</a:t>
            </a:r>
            <a:r>
              <a:rPr lang="fr-CH" sz="1800" baseline="30000">
                <a:latin typeface="Calibri Light" panose="020F0302020204030204" pitchFamily="34" charset="0"/>
                <a:cs typeface="Calibri Light" panose="020F0302020204030204" pitchFamily="34" charset="0"/>
              </a:rPr>
              <a:t>rd</a:t>
            </a:r>
            <a:r>
              <a:rPr lang="fr-CH" sz="1800">
                <a:latin typeface="Calibri Light" panose="020F0302020204030204" pitchFamily="34" charset="0"/>
                <a:cs typeface="Calibri Light" panose="020F0302020204030204" pitchFamily="34" charset="0"/>
              </a:rPr>
              <a:t> level split points represent 3-way interactions)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This makes trees well-suited to an automated </a:t>
            </a:r>
            <a:r>
              <a:rPr lang="fr-CH" sz="1800">
                <a:solidFill>
                  <a:srgbClr val="0070C0"/>
                </a:solidFill>
                <a:latin typeface="Calibri Light" panose="020F0302020204030204" pitchFamily="34" charset="0"/>
                <a:cs typeface="Calibri Light" panose="020F0302020204030204" pitchFamily="34" charset="0"/>
              </a:rPr>
              <a:t>hunt for interactions </a:t>
            </a:r>
            <a:r>
              <a:rPr lang="fr-CH" sz="1800">
                <a:latin typeface="Calibri Light" panose="020F0302020204030204" pitchFamily="34" charset="0"/>
                <a:cs typeface="Calibri Light" panose="020F0302020204030204" pitchFamily="34" charset="0"/>
              </a:rPr>
              <a:t>in large data sets. As such, they are highly adaptive to such patterns.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On the other hand, trees can only produce rectangular partitions (for classification problems) or flat lines (for continuous regression problems) in each leaf…</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Nonlinearity of trees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22130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328592"/>
          </a:xfrm>
        </p:spPr>
        <p:txBody>
          <a:bodyPr>
            <a:normAutofit/>
          </a:bodyPr>
          <a:lstStyle/>
          <a:p>
            <a:r>
              <a:rPr lang="fr-CH" sz="1800">
                <a:latin typeface="Calibri Light" panose="020F0302020204030204" pitchFamily="34" charset="0"/>
                <a:cs typeface="Calibri Light" panose="020F0302020204030204" pitchFamily="34" charset="0"/>
              </a:rPr>
              <a:t>One could say that a decision tree model is </a:t>
            </a:r>
            <a:r>
              <a:rPr lang="fr-CH" sz="1800">
                <a:solidFill>
                  <a:srgbClr val="0070C0"/>
                </a:solidFill>
                <a:latin typeface="Calibri Light" panose="020F0302020204030204" pitchFamily="34" charset="0"/>
                <a:cs typeface="Calibri Light" panose="020F0302020204030204" pitchFamily="34" charset="0"/>
              </a:rPr>
              <a:t>piecewise constant</a:t>
            </a:r>
            <a:r>
              <a:rPr lang="fr-CH" sz="1800">
                <a:latin typeface="Calibri Light" panose="020F0302020204030204" pitchFamily="34" charset="0"/>
                <a:cs typeface="Calibri Light" panose="020F0302020204030204" pitchFamily="34" charset="0"/>
              </a:rPr>
              <a:t>, as opposed to piecewise linear models, that we saw earlier with MARS:</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Nonlinearity of trees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45310" y="2060848"/>
            <a:ext cx="8701380" cy="4464496"/>
          </a:xfrm>
          <a:prstGeom prst="rect">
            <a:avLst/>
          </a:prstGeom>
        </p:spPr>
      </p:pic>
    </p:spTree>
    <p:extLst>
      <p:ext uri="{BB962C8B-B14F-4D97-AF65-F5344CB8AC3E}">
        <p14:creationId xmlns:p14="http://schemas.microsoft.com/office/powerpoint/2010/main" val="38874654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Decision trees are among the simplest statistical models, due to their logic-type format of representation. To a layperson, a decision tree is more understandable than a regression model. This would make it an obvious choice for a basic analysis.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On the other hand, complex trees are highly nonlinear. Most data are unlikely to contain, e.g., 6</a:t>
            </a:r>
            <a:r>
              <a:rPr lang="fr-CH" sz="1800" baseline="30000">
                <a:latin typeface="Calibri Light" panose="020F0302020204030204" pitchFamily="34" charset="0"/>
                <a:cs typeface="Calibri Light" panose="020F0302020204030204" pitchFamily="34" charset="0"/>
              </a:rPr>
              <a:t>th</a:t>
            </a:r>
            <a:r>
              <a:rPr lang="fr-CH" sz="1800">
                <a:latin typeface="Calibri Light" panose="020F0302020204030204" pitchFamily="34" charset="0"/>
                <a:cs typeface="Calibri Light" panose="020F0302020204030204" pitchFamily="34" charset="0"/>
              </a:rPr>
              <a:t> degree interactions.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D</a:t>
            </a:r>
            <a:r>
              <a:rPr lang="en-GB" sz="1800">
                <a:latin typeface="Calibri Light" panose="020F0302020204030204" pitchFamily="34" charset="0"/>
                <a:cs typeface="Calibri Light" panose="020F0302020204030204" pitchFamily="34" charset="0"/>
              </a:rPr>
              <a:t>ecision trees have sometimes been used as a </a:t>
            </a:r>
            <a:r>
              <a:rPr lang="en-GB" sz="1800">
                <a:solidFill>
                  <a:srgbClr val="0070C0"/>
                </a:solidFill>
                <a:latin typeface="Calibri Light" panose="020F0302020204030204" pitchFamily="34" charset="0"/>
                <a:cs typeface="Calibri Light" panose="020F0302020204030204" pitchFamily="34" charset="0"/>
              </a:rPr>
              <a:t>follow-up to a classical MANOVA </a:t>
            </a:r>
            <a:r>
              <a:rPr lang="en-GB" sz="1800">
                <a:latin typeface="Calibri Light" panose="020F0302020204030204" pitchFamily="34" charset="0"/>
                <a:cs typeface="Calibri Light" panose="020F0302020204030204" pitchFamily="34" charset="0"/>
              </a:rPr>
              <a:t>analysis (i.e., categorical predictor, multivariate dependents). When the test comes up significant, the tree is used to find out how the groups differ. However, linear discriminant analysis (LDA) should be considered as the more logical choice of follow-up since its distributional assumptions are identical to MANOVA.</a:t>
            </a:r>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general, decision trees are best employed as tools for exploratory analysis (e.g., automatic detection of interactions).</a:t>
            </a: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Why should I use decision trees?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58958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Advantages:</a:t>
            </a:r>
          </a:p>
          <a:p>
            <a:endParaRPr lang="fr-CH" sz="1800">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fr-CH" sz="1800">
                <a:solidFill>
                  <a:srgbClr val="69A131"/>
                </a:solidFill>
                <a:latin typeface="Calibri Light" panose="020F0302020204030204" pitchFamily="34" charset="0"/>
                <a:cs typeface="Calibri Light" panose="020F0302020204030204" pitchFamily="34" charset="0"/>
              </a:rPr>
              <a:t>Tree structure is intuitive and highly interpretable</a:t>
            </a:r>
          </a:p>
          <a:p>
            <a:pPr lvl="1">
              <a:buFont typeface="Arial" panose="020B0604020202020204" pitchFamily="34" charset="0"/>
              <a:buChar char="+"/>
            </a:pPr>
            <a:r>
              <a:rPr lang="fr-CH" sz="1800">
                <a:solidFill>
                  <a:srgbClr val="69A131"/>
                </a:solidFill>
                <a:latin typeface="Calibri Light" panose="020F0302020204030204" pitchFamily="34" charset="0"/>
                <a:cs typeface="Calibri Light" panose="020F0302020204030204" pitchFamily="34" charset="0"/>
              </a:rPr>
              <a:t>Hard selection/elimination of features</a:t>
            </a:r>
          </a:p>
          <a:p>
            <a:pPr lvl="1">
              <a:buFont typeface="Arial" panose="020B0604020202020204" pitchFamily="34" charset="0"/>
              <a:buChar char="+"/>
            </a:pPr>
            <a:r>
              <a:rPr lang="fr-CH" sz="1800">
                <a:solidFill>
                  <a:srgbClr val="69A131"/>
                </a:solidFill>
                <a:latin typeface="Calibri Light" panose="020F0302020204030204" pitchFamily="34" charset="0"/>
                <a:cs typeface="Calibri Light" panose="020F0302020204030204" pitchFamily="34" charset="0"/>
              </a:rPr>
              <a:t>Well-suited to detecting interaction patterns among features</a:t>
            </a:r>
          </a:p>
          <a:p>
            <a:pPr lvl="1">
              <a:buFont typeface="Arial" panose="020B0604020202020204" pitchFamily="34" charset="0"/>
              <a:buChar char="+"/>
            </a:pPr>
            <a:r>
              <a:rPr lang="fr-CH" sz="1800">
                <a:solidFill>
                  <a:srgbClr val="69A131"/>
                </a:solidFill>
                <a:latin typeface="Calibri Light" panose="020F0302020204030204" pitchFamily="34" charset="0"/>
                <a:cs typeface="Calibri Light" panose="020F0302020204030204" pitchFamily="34" charset="0"/>
              </a:rPr>
              <a:t>Can handle both continuous and categorical features</a:t>
            </a:r>
          </a:p>
          <a:p>
            <a:pPr lvl="1">
              <a:buFont typeface="Arial" panose="020B0604020202020204" pitchFamily="34" charset="0"/>
              <a:buChar char="+"/>
            </a:pPr>
            <a:r>
              <a:rPr lang="fr-CH" sz="1800">
                <a:solidFill>
                  <a:srgbClr val="69A131"/>
                </a:solidFill>
                <a:latin typeface="Calibri Light" panose="020F0302020204030204" pitchFamily="34" charset="0"/>
                <a:cs typeface="Calibri Light" panose="020F0302020204030204" pitchFamily="34" charset="0"/>
              </a:rPr>
              <a:t>Can handle missing data</a:t>
            </a:r>
          </a:p>
          <a:p>
            <a:pPr lvl="1"/>
            <a:endParaRPr lang="fr-CH" sz="14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Disadvantages</a:t>
            </a:r>
          </a:p>
          <a:p>
            <a:endParaRPr lang="fr-CH" sz="1800">
              <a:latin typeface="Calibri Light" panose="020F0302020204030204" pitchFamily="34" charset="0"/>
              <a:cs typeface="Calibri Light" panose="020F0302020204030204" pitchFamily="34" charset="0"/>
            </a:endParaRPr>
          </a:p>
          <a:p>
            <a:pPr lvl="1"/>
            <a:r>
              <a:rPr lang="fr-CH" sz="1800">
                <a:solidFill>
                  <a:srgbClr val="C00000"/>
                </a:solidFill>
                <a:latin typeface="Calibri Light" panose="020F0302020204030204" pitchFamily="34" charset="0"/>
                <a:cs typeface="Calibri Light" panose="020F0302020204030204" pitchFamily="34" charset="0"/>
              </a:rPr>
              <a:t>Cannot handle simple additive data patterns (such as in ordinary linear regression)</a:t>
            </a:r>
          </a:p>
          <a:p>
            <a:pPr lvl="1"/>
            <a:r>
              <a:rPr lang="fr-CH" sz="1800">
                <a:solidFill>
                  <a:srgbClr val="C00000"/>
                </a:solidFill>
                <a:latin typeface="Calibri Light" panose="020F0302020204030204" pitchFamily="34" charset="0"/>
                <a:cs typeface="Calibri Light" panose="020F0302020204030204" pitchFamily="34" charset="0"/>
              </a:rPr>
              <a:t>Hierarchical structure makes the model too nonlinear</a:t>
            </a:r>
          </a:p>
          <a:p>
            <a:pPr lvl="1"/>
            <a:r>
              <a:rPr lang="fr-CH" sz="1800">
                <a:solidFill>
                  <a:srgbClr val="C00000"/>
                </a:solidFill>
                <a:latin typeface="Calibri Light" panose="020F0302020204030204" pitchFamily="34" charset="0"/>
                <a:cs typeface="Calibri Light" panose="020F0302020204030204" pitchFamily="34" charset="0"/>
              </a:rPr>
              <a:t>Poor model for smooth curves</a:t>
            </a:r>
          </a:p>
          <a:p>
            <a:pPr lvl="1"/>
            <a:r>
              <a:rPr lang="fr-CH" sz="1800">
                <a:solidFill>
                  <a:srgbClr val="C00000"/>
                </a:solidFill>
                <a:latin typeface="Calibri Light" panose="020F0302020204030204" pitchFamily="34" charset="0"/>
                <a:cs typeface="Calibri Light" panose="020F0302020204030204" pitchFamily="34" charset="0"/>
              </a:rPr>
              <a:t>Instability of split points at higher interaction depth</a:t>
            </a:r>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Decision trees evaluation</a:t>
            </a:r>
            <a:endParaRPr lang="en-GB" sz="3200">
              <a:solidFill>
                <a:schemeClr val="tx2">
                  <a:lumMod val="75000"/>
                </a:schemeClr>
              </a:solidFill>
              <a:latin typeface="Tw Cen MT" panose="020B0602020104020603" pitchFamily="34" charset="0"/>
            </a:endParaRPr>
          </a:p>
        </p:txBody>
      </p:sp>
      <p:cxnSp>
        <p:nvCxnSpPr>
          <p:cNvPr id="6" name="Straight Connector 5"/>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435752" y="144016"/>
            <a:ext cx="980728" cy="980728"/>
          </a:xfrm>
          <a:prstGeom prst="rect">
            <a:avLst/>
          </a:prstGeom>
        </p:spPr>
      </p:pic>
    </p:spTree>
    <p:extLst>
      <p:ext uri="{BB962C8B-B14F-4D97-AF65-F5344CB8AC3E}">
        <p14:creationId xmlns:p14="http://schemas.microsoft.com/office/powerpoint/2010/main" val="42722842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Disadvantages</a:t>
            </a:r>
          </a:p>
          <a:p>
            <a:endParaRPr lang="fr-CH" sz="1800">
              <a:latin typeface="Calibri Light" panose="020F0302020204030204" pitchFamily="34" charset="0"/>
              <a:cs typeface="Calibri Light" panose="020F0302020204030204" pitchFamily="34" charset="0"/>
            </a:endParaRPr>
          </a:p>
          <a:p>
            <a:pPr lvl="1"/>
            <a:r>
              <a:rPr lang="fr-CH" sz="1800">
                <a:solidFill>
                  <a:srgbClr val="C00000"/>
                </a:solidFill>
                <a:latin typeface="Calibri Light" panose="020F0302020204030204" pitchFamily="34" charset="0"/>
                <a:cs typeface="Calibri Light" panose="020F0302020204030204" pitchFamily="34" charset="0"/>
              </a:rPr>
              <a:t>Cannot handle simple additive data patterns (such as in ordinary linear regression)</a:t>
            </a:r>
          </a:p>
          <a:p>
            <a:pPr lvl="1"/>
            <a:r>
              <a:rPr lang="fr-CH" sz="1800">
                <a:solidFill>
                  <a:srgbClr val="C00000"/>
                </a:solidFill>
                <a:latin typeface="Calibri Light" panose="020F0302020204030204" pitchFamily="34" charset="0"/>
                <a:cs typeface="Calibri Light" panose="020F0302020204030204" pitchFamily="34" charset="0"/>
              </a:rPr>
              <a:t>Hierarchical structure makes the model too nonlinear</a:t>
            </a:r>
          </a:p>
          <a:p>
            <a:pPr lvl="1"/>
            <a:r>
              <a:rPr lang="fr-CH" sz="1800">
                <a:solidFill>
                  <a:srgbClr val="C00000"/>
                </a:solidFill>
                <a:latin typeface="Calibri Light" panose="020F0302020204030204" pitchFamily="34" charset="0"/>
                <a:cs typeface="Calibri Light" panose="020F0302020204030204" pitchFamily="34" charset="0"/>
              </a:rPr>
              <a:t>Poor model for smooth curves</a:t>
            </a:r>
          </a:p>
          <a:p>
            <a:pPr lvl="1"/>
            <a:r>
              <a:rPr lang="fr-CH" sz="1800">
                <a:solidFill>
                  <a:srgbClr val="C00000"/>
                </a:solidFill>
                <a:latin typeface="Calibri Light" panose="020F0302020204030204" pitchFamily="34" charset="0"/>
                <a:cs typeface="Calibri Light" panose="020F0302020204030204" pitchFamily="34" charset="0"/>
              </a:rPr>
              <a:t>Instability of split points at higher interaction depth</a:t>
            </a:r>
          </a:p>
          <a:p>
            <a:pPr lvl="1"/>
            <a:endParaRPr lang="fr-CH" sz="1400">
              <a:latin typeface="Calibri Light" panose="020F0302020204030204" pitchFamily="34" charset="0"/>
              <a:cs typeface="Calibri Light" panose="020F0302020204030204" pitchFamily="34" charset="0"/>
            </a:endParaRPr>
          </a:p>
          <a:p>
            <a:pPr marL="0" indent="0">
              <a:buNone/>
            </a:pPr>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Some of these weaknesses can, in fact, be exploited to create a much better model…</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Decision trees evaluation</a:t>
            </a:r>
            <a:endParaRPr lang="en-GB" sz="3200">
              <a:solidFill>
                <a:schemeClr val="tx2">
                  <a:lumMod val="75000"/>
                </a:schemeClr>
              </a:solidFill>
              <a:latin typeface="Tw Cen MT" panose="020B0602020104020603" pitchFamily="34" charset="0"/>
            </a:endParaRPr>
          </a:p>
        </p:txBody>
      </p:sp>
      <p:cxnSp>
        <p:nvCxnSpPr>
          <p:cNvPr id="6" name="Straight Connector 5"/>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435752" y="144016"/>
            <a:ext cx="980728" cy="980728"/>
          </a:xfrm>
          <a:prstGeom prst="rect">
            <a:avLst/>
          </a:prstGeom>
        </p:spPr>
      </p:pic>
    </p:spTree>
    <p:extLst>
      <p:ext uri="{BB962C8B-B14F-4D97-AF65-F5344CB8AC3E}">
        <p14:creationId xmlns:p14="http://schemas.microsoft.com/office/powerpoint/2010/main" val="195115420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Decision trees tend to be unstable. That is, small perturbations in the data (e.g., different sample, different noise) can lead to very different split points at high interaction levels, and thus different predictions in the leaves of the tree.</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If we had more than one data sample available we could fit multiple trees and compare their structure or predictions to see how bad this problem is:</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Instability of trees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33364" y="5801756"/>
            <a:ext cx="925253" cy="338554"/>
          </a:xfrm>
          <a:prstGeom prst="rect">
            <a:avLst/>
          </a:prstGeom>
          <a:noFill/>
        </p:spPr>
        <p:txBody>
          <a:bodyPr wrap="none" rtlCol="0">
            <a:spAutoFit/>
          </a:bodyPr>
          <a:lstStyle/>
          <a:p>
            <a:r>
              <a:rPr lang="en-GB" sz="1600" b="1">
                <a:solidFill>
                  <a:srgbClr val="0070C0"/>
                </a:solidFill>
                <a:latin typeface="Calibri Light" panose="020F0302020204030204" pitchFamily="34" charset="0"/>
                <a:cs typeface="Calibri Light" panose="020F0302020204030204" pitchFamily="34" charset="0"/>
              </a:rPr>
              <a:t>Sample 1</a:t>
            </a:r>
          </a:p>
        </p:txBody>
      </p:sp>
      <p:sp>
        <p:nvSpPr>
          <p:cNvPr id="11" name="TextBox 10"/>
          <p:cNvSpPr txBox="1"/>
          <p:nvPr/>
        </p:nvSpPr>
        <p:spPr>
          <a:xfrm>
            <a:off x="8544273" y="4258053"/>
            <a:ext cx="925253" cy="338554"/>
          </a:xfrm>
          <a:prstGeom prst="rect">
            <a:avLst/>
          </a:prstGeom>
          <a:noFill/>
        </p:spPr>
        <p:txBody>
          <a:bodyPr wrap="none" rtlCol="0">
            <a:spAutoFit/>
          </a:bodyPr>
          <a:lstStyle/>
          <a:p>
            <a:r>
              <a:rPr lang="en-GB" sz="1600" b="1">
                <a:solidFill>
                  <a:srgbClr val="0070C0"/>
                </a:solidFill>
                <a:latin typeface="Calibri Light" panose="020F0302020204030204" pitchFamily="34" charset="0"/>
                <a:cs typeface="Calibri Light" panose="020F0302020204030204" pitchFamily="34" charset="0"/>
              </a:rPr>
              <a:t>Sample 2</a:t>
            </a:r>
          </a:p>
        </p:txBody>
      </p:sp>
      <p:pic>
        <p:nvPicPr>
          <p:cNvPr id="10" name="Picture 9">
            <a:extLst>
              <a:ext uri="{FF2B5EF4-FFF2-40B4-BE49-F238E27FC236}">
                <a16:creationId xmlns:a16="http://schemas.microsoft.com/office/drawing/2014/main" id="{F9891016-E2A5-4878-A6B2-0F60014FB8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509" y="4596607"/>
            <a:ext cx="1873602" cy="1869141"/>
          </a:xfrm>
          <a:prstGeom prst="rect">
            <a:avLst/>
          </a:prstGeom>
        </p:spPr>
      </p:pic>
      <p:pic>
        <p:nvPicPr>
          <p:cNvPr id="12" name="Picture 11">
            <a:extLst>
              <a:ext uri="{FF2B5EF4-FFF2-40B4-BE49-F238E27FC236}">
                <a16:creationId xmlns:a16="http://schemas.microsoft.com/office/drawing/2014/main" id="{229500D5-23BD-4E1C-B227-19F9DC33C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696" y="3978323"/>
            <a:ext cx="1686941" cy="1682925"/>
          </a:xfrm>
          <a:prstGeom prst="rect">
            <a:avLst/>
          </a:prstGeom>
        </p:spPr>
      </p:pic>
    </p:spTree>
    <p:extLst>
      <p:ext uri="{BB962C8B-B14F-4D97-AF65-F5344CB8AC3E}">
        <p14:creationId xmlns:p14="http://schemas.microsoft.com/office/powerpoint/2010/main" val="4404985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a group of decision makers, it is often true that the average decision (e.g., majority vote) achieves a better performance than any individual member’s decision (e.g., betting on sports results).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machine learning, this principle is more generally known as </a:t>
            </a:r>
            <a:r>
              <a:rPr lang="fr-CH" sz="1800">
                <a:solidFill>
                  <a:srgbClr val="0070C0"/>
                </a:solidFill>
                <a:latin typeface="Calibri Light" panose="020F0302020204030204" pitchFamily="34" charset="0"/>
                <a:cs typeface="Calibri Light" panose="020F0302020204030204" pitchFamily="34" charset="0"/>
              </a:rPr>
              <a:t>ensemble learning</a:t>
            </a:r>
            <a:r>
              <a:rPr lang="fr-CH" sz="1800">
                <a:latin typeface="Calibri Light" panose="020F0302020204030204" pitchFamily="34" charset="0"/>
                <a:cs typeface="Calibri Light" panose="020F0302020204030204" pitchFamily="34" charset="0"/>
              </a:rPr>
              <a:t>. That is, the average prediction of multiple competing models (for the same data) will often outperform the prediction of any individual model.</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 latter is especially true for models that are unstable due to high nonlinearity or numerical optimization algorithms, such as decision trees and neural networks.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 average prediction of a group of decision trees will almost always outperform an individual tree in the group. This is because each individual tree’s instabilities are </a:t>
            </a:r>
            <a:r>
              <a:rPr lang="fr-CH" sz="1800">
                <a:solidFill>
                  <a:srgbClr val="0070C0"/>
                </a:solidFill>
                <a:latin typeface="Calibri Light" panose="020F0302020204030204" pitchFamily="34" charset="0"/>
                <a:cs typeface="Calibri Light" panose="020F0302020204030204" pitchFamily="34" charset="0"/>
              </a:rPr>
              <a:t>smoothed out </a:t>
            </a:r>
            <a:r>
              <a:rPr lang="fr-CH" sz="1800">
                <a:latin typeface="Calibri Light" panose="020F0302020204030204" pitchFamily="34" charset="0"/>
                <a:cs typeface="Calibri Light" panose="020F0302020204030204" pitchFamily="34" charset="0"/>
              </a:rPr>
              <a:t>by the aggregation of predictions.</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Ensemble learning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96321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machine learning, an ensemble of models that generate predictions together is often called a </a:t>
            </a:r>
            <a:r>
              <a:rPr lang="fr-CH" sz="1800">
                <a:solidFill>
                  <a:srgbClr val="0070C0"/>
                </a:solidFill>
                <a:latin typeface="Calibri Light" panose="020F0302020204030204" pitchFamily="34" charset="0"/>
                <a:cs typeface="Calibri Light" panose="020F0302020204030204" pitchFamily="34" charset="0"/>
              </a:rPr>
              <a:t>committee</a:t>
            </a:r>
            <a:r>
              <a:rPr lang="fr-CH" sz="1800">
                <a:latin typeface="Calibri Light" panose="020F0302020204030204" pitchFamily="34" charset="0"/>
                <a:cs typeface="Calibri Light" panose="020F0302020204030204" pitchFamily="34" charset="0"/>
              </a:rPr>
              <a:t>. When the response variable is categorical, the aggregated prediction of the committee usually occurs by majority vote:</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Decision tree committee</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15578" y="4977372"/>
            <a:ext cx="593432" cy="369332"/>
          </a:xfrm>
          <a:prstGeom prst="rect">
            <a:avLst/>
          </a:prstGeom>
          <a:noFill/>
        </p:spPr>
        <p:txBody>
          <a:bodyPr wrap="none" rtlCol="0">
            <a:spAutoFit/>
          </a:bodyPr>
          <a:lstStyle/>
          <a:p>
            <a:r>
              <a:rPr lang="en-GB">
                <a:solidFill>
                  <a:srgbClr val="0000FF"/>
                </a:solidFill>
                <a:latin typeface="Calibri Light" panose="020F0302020204030204" pitchFamily="34" charset="0"/>
                <a:cs typeface="Calibri Light" panose="020F0302020204030204" pitchFamily="34" charset="0"/>
              </a:rPr>
              <a:t>Blue</a:t>
            </a:r>
          </a:p>
        </p:txBody>
      </p:sp>
      <p:sp>
        <p:nvSpPr>
          <p:cNvPr id="12" name="TextBox 11"/>
          <p:cNvSpPr txBox="1"/>
          <p:nvPr/>
        </p:nvSpPr>
        <p:spPr>
          <a:xfrm>
            <a:off x="5470234" y="4520064"/>
            <a:ext cx="593432" cy="369332"/>
          </a:xfrm>
          <a:prstGeom prst="rect">
            <a:avLst/>
          </a:prstGeom>
          <a:noFill/>
        </p:spPr>
        <p:txBody>
          <a:bodyPr wrap="none" rtlCol="0">
            <a:spAutoFit/>
          </a:bodyPr>
          <a:lstStyle/>
          <a:p>
            <a:r>
              <a:rPr lang="en-GB">
                <a:solidFill>
                  <a:srgbClr val="0000FF"/>
                </a:solidFill>
                <a:latin typeface="Calibri Light" panose="020F0302020204030204" pitchFamily="34" charset="0"/>
                <a:cs typeface="Calibri Light" panose="020F0302020204030204" pitchFamily="34" charset="0"/>
              </a:rPr>
              <a:t>Blue</a:t>
            </a:r>
          </a:p>
        </p:txBody>
      </p:sp>
      <p:sp>
        <p:nvSpPr>
          <p:cNvPr id="13" name="TextBox 12"/>
          <p:cNvSpPr txBox="1"/>
          <p:nvPr/>
        </p:nvSpPr>
        <p:spPr>
          <a:xfrm>
            <a:off x="8496993" y="5896761"/>
            <a:ext cx="743922" cy="369332"/>
          </a:xfrm>
          <a:prstGeom prst="rect">
            <a:avLst/>
          </a:prstGeom>
          <a:noFill/>
        </p:spPr>
        <p:txBody>
          <a:bodyPr wrap="none" rtlCol="0">
            <a:spAutoFit/>
          </a:bodyPr>
          <a:lstStyle/>
          <a:p>
            <a:r>
              <a:rPr lang="en-GB" b="1">
                <a:solidFill>
                  <a:srgbClr val="69A131"/>
                </a:solidFill>
                <a:latin typeface="Calibri Light" panose="020F0302020204030204" pitchFamily="34" charset="0"/>
                <a:cs typeface="Calibri Light" panose="020F0302020204030204" pitchFamily="34" charset="0"/>
              </a:rPr>
              <a:t>Green</a:t>
            </a:r>
          </a:p>
        </p:txBody>
      </p:sp>
      <p:sp>
        <p:nvSpPr>
          <p:cNvPr id="14" name="TextBox 13"/>
          <p:cNvSpPr txBox="1"/>
          <p:nvPr/>
        </p:nvSpPr>
        <p:spPr>
          <a:xfrm>
            <a:off x="7290366" y="4589149"/>
            <a:ext cx="593432" cy="369332"/>
          </a:xfrm>
          <a:prstGeom prst="rect">
            <a:avLst/>
          </a:prstGeom>
          <a:noFill/>
        </p:spPr>
        <p:txBody>
          <a:bodyPr wrap="none" rtlCol="0">
            <a:spAutoFit/>
          </a:bodyPr>
          <a:lstStyle/>
          <a:p>
            <a:r>
              <a:rPr lang="en-GB">
                <a:solidFill>
                  <a:srgbClr val="0000FF"/>
                </a:solidFill>
                <a:latin typeface="Calibri Light" panose="020F0302020204030204" pitchFamily="34" charset="0"/>
                <a:cs typeface="Calibri Light" panose="020F0302020204030204" pitchFamily="34" charset="0"/>
              </a:rPr>
              <a:t>Blue</a:t>
            </a:r>
          </a:p>
        </p:txBody>
      </p:sp>
      <p:sp>
        <p:nvSpPr>
          <p:cNvPr id="15" name="TextBox 14"/>
          <p:cNvSpPr txBox="1"/>
          <p:nvPr/>
        </p:nvSpPr>
        <p:spPr>
          <a:xfrm>
            <a:off x="4452120" y="5978331"/>
            <a:ext cx="1342034" cy="461665"/>
          </a:xfrm>
          <a:prstGeom prst="rect">
            <a:avLst/>
          </a:prstGeom>
          <a:noFill/>
        </p:spPr>
        <p:txBody>
          <a:bodyPr wrap="none" rtlCol="0">
            <a:spAutoFit/>
          </a:bodyPr>
          <a:lstStyle/>
          <a:p>
            <a:r>
              <a:rPr lang="en-GB" sz="2400" b="1">
                <a:solidFill>
                  <a:srgbClr val="0000FF"/>
                </a:solidFill>
                <a:latin typeface="Calibri Light" panose="020F0302020204030204" pitchFamily="34" charset="0"/>
                <a:cs typeface="Calibri Light" panose="020F0302020204030204" pitchFamily="34" charset="0"/>
              </a:rPr>
              <a:t>Blue wins</a:t>
            </a:r>
          </a:p>
        </p:txBody>
      </p:sp>
      <p:cxnSp>
        <p:nvCxnSpPr>
          <p:cNvPr id="16" name="Straight Arrow Connector 15"/>
          <p:cNvCxnSpPr>
            <a:stCxn id="10" idx="2"/>
            <a:endCxn id="15" idx="0"/>
          </p:cNvCxnSpPr>
          <p:nvPr/>
        </p:nvCxnSpPr>
        <p:spPr>
          <a:xfrm>
            <a:off x="3412294" y="5346704"/>
            <a:ext cx="1710843" cy="6316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2"/>
            <a:endCxn id="15" idx="0"/>
          </p:cNvCxnSpPr>
          <p:nvPr/>
        </p:nvCxnSpPr>
        <p:spPr>
          <a:xfrm flipH="1">
            <a:off x="5123137" y="4889396"/>
            <a:ext cx="643813" cy="10889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5" idx="0"/>
          </p:cNvCxnSpPr>
          <p:nvPr/>
        </p:nvCxnSpPr>
        <p:spPr>
          <a:xfrm flipH="1">
            <a:off x="5123137" y="4927704"/>
            <a:ext cx="1789840" cy="10506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 idx="1"/>
            <a:endCxn id="15" idx="0"/>
          </p:cNvCxnSpPr>
          <p:nvPr/>
        </p:nvCxnSpPr>
        <p:spPr>
          <a:xfrm flipH="1" flipV="1">
            <a:off x="5123137" y="5978331"/>
            <a:ext cx="3373856" cy="1030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E1B2A0E-B1A9-4B0A-8A42-3DA3A80477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3112" y="3170765"/>
            <a:ext cx="1873602" cy="1869141"/>
          </a:xfrm>
          <a:prstGeom prst="rect">
            <a:avLst/>
          </a:prstGeom>
        </p:spPr>
      </p:pic>
      <p:pic>
        <p:nvPicPr>
          <p:cNvPr id="21" name="Picture 20">
            <a:extLst>
              <a:ext uri="{FF2B5EF4-FFF2-40B4-BE49-F238E27FC236}">
                <a16:creationId xmlns:a16="http://schemas.microsoft.com/office/drawing/2014/main" id="{FBD68E53-7231-47C8-8527-277D26E1B0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0417" y="2905622"/>
            <a:ext cx="1514952" cy="1511345"/>
          </a:xfrm>
          <a:prstGeom prst="rect">
            <a:avLst/>
          </a:prstGeom>
        </p:spPr>
      </p:pic>
      <p:pic>
        <p:nvPicPr>
          <p:cNvPr id="23" name="Picture 22">
            <a:extLst>
              <a:ext uri="{FF2B5EF4-FFF2-40B4-BE49-F238E27FC236}">
                <a16:creationId xmlns:a16="http://schemas.microsoft.com/office/drawing/2014/main" id="{C08B71D0-3A5D-4BBD-A305-EC8A3745AB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1949" y="3279457"/>
            <a:ext cx="1241829" cy="1238872"/>
          </a:xfrm>
          <a:prstGeom prst="rect">
            <a:avLst/>
          </a:prstGeom>
        </p:spPr>
      </p:pic>
      <p:pic>
        <p:nvPicPr>
          <p:cNvPr id="24" name="Picture 23">
            <a:extLst>
              <a:ext uri="{FF2B5EF4-FFF2-40B4-BE49-F238E27FC236}">
                <a16:creationId xmlns:a16="http://schemas.microsoft.com/office/drawing/2014/main" id="{6A97BD95-5A96-4928-A418-D4A6CF623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3590" y="4427652"/>
            <a:ext cx="1873602" cy="1869141"/>
          </a:xfrm>
          <a:prstGeom prst="rect">
            <a:avLst/>
          </a:prstGeom>
        </p:spPr>
      </p:pic>
    </p:spTree>
    <p:extLst>
      <p:ext uri="{BB962C8B-B14F-4D97-AF65-F5344CB8AC3E}">
        <p14:creationId xmlns:p14="http://schemas.microsoft.com/office/powerpoint/2010/main" val="3033395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In the red part of the feature space, the nearest neighbor is always a triangle. In the blue part of the feature space, the nearest neighbor is always a cross.</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1-nearest neighbor model</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55640" y="2651532"/>
            <a:ext cx="6516214" cy="3932161"/>
          </a:xfrm>
          <a:prstGeom prst="rect">
            <a:avLst/>
          </a:prstGeom>
        </p:spPr>
      </p:pic>
      <p:cxnSp>
        <p:nvCxnSpPr>
          <p:cNvPr id="7" name="Straight Connector 6"/>
          <p:cNvCxnSpPr/>
          <p:nvPr/>
        </p:nvCxnSpPr>
        <p:spPr>
          <a:xfrm flipV="1">
            <a:off x="5519936" y="3140968"/>
            <a:ext cx="0" cy="273630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519936" y="2924944"/>
            <a:ext cx="216024" cy="21602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35960" y="2924944"/>
            <a:ext cx="1224136" cy="23042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960096" y="3356992"/>
            <a:ext cx="2088232" cy="187220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8316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But how do we obtain all the data that is needed to fit multiple trees…? Collecting data is often costly and we may not have enough observations to create a sufficient amount of subsamples…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 previously noted that decision trees are sensitive to perturbations in the data. Such perturbations can be simulated by </a:t>
            </a:r>
            <a:r>
              <a:rPr lang="fr-CH" sz="1800">
                <a:solidFill>
                  <a:srgbClr val="0070C0"/>
                </a:solidFill>
                <a:latin typeface="Calibri Light" panose="020F0302020204030204" pitchFamily="34" charset="0"/>
                <a:cs typeface="Calibri Light" panose="020F0302020204030204" pitchFamily="34" charset="0"/>
              </a:rPr>
              <a:t>bootstrapping. </a:t>
            </a:r>
            <a:r>
              <a:rPr lang="fr-CH" sz="1800">
                <a:latin typeface="Calibri Light" panose="020F0302020204030204" pitchFamily="34" charset="0"/>
                <a:cs typeface="Calibri Light" panose="020F0302020204030204" pitchFamily="34" charset="0"/>
              </a:rPr>
              <a:t>Bootstrapping a data set means to </a:t>
            </a:r>
            <a:r>
              <a:rPr lang="fr-CH" sz="1800">
                <a:solidFill>
                  <a:srgbClr val="0070C0"/>
                </a:solidFill>
                <a:latin typeface="Calibri Light" panose="020F0302020204030204" pitchFamily="34" charset="0"/>
                <a:cs typeface="Calibri Light" panose="020F0302020204030204" pitchFamily="34" charset="0"/>
              </a:rPr>
              <a:t>resample the data with replacement</a:t>
            </a:r>
            <a:r>
              <a:rPr lang="fr-CH" sz="1800">
                <a:latin typeface="Calibri Light" panose="020F0302020204030204" pitchFamily="34" charset="0"/>
                <a:cs typeface="Calibri Light" panose="020F0302020204030204" pitchFamily="34" charset="0"/>
              </a:rPr>
              <a:t>. All cases are put aside and drawn at random with replacement, until we reach a data set equal to the size of the original one.</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This process simulates natural variation from bootstrap sample to bootstrap sample, and gives a approximate idea of the variability of certain estimates (e.g., averages, parameters, predictions).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Ensemble learning that is derived from bootstrapped data sets and models is called </a:t>
            </a:r>
            <a:r>
              <a:rPr lang="fr-CH" sz="1800">
                <a:solidFill>
                  <a:srgbClr val="0070C0"/>
                </a:solidFill>
                <a:latin typeface="Calibri Light" panose="020F0302020204030204" pitchFamily="34" charset="0"/>
                <a:cs typeface="Calibri Light" panose="020F0302020204030204" pitchFamily="34" charset="0"/>
              </a:rPr>
              <a:t>bootstrap aggregation</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Bootstrap aggregation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52538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Bootstrap aggregation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AA9C3F82-AC7A-469F-80D4-F70B8C5F2063}"/>
              </a:ext>
            </a:extLst>
          </p:cNvPr>
          <p:cNvGraphicFramePr>
            <a:graphicFrameLocks noGrp="1"/>
          </p:cNvGraphicFramePr>
          <p:nvPr>
            <p:extLst>
              <p:ext uri="{D42A27DB-BD31-4B8C-83A1-F6EECF244321}">
                <p14:modId xmlns:p14="http://schemas.microsoft.com/office/powerpoint/2010/main" val="802895098"/>
              </p:ext>
            </p:extLst>
          </p:nvPr>
        </p:nvGraphicFramePr>
        <p:xfrm>
          <a:off x="2351584" y="1622789"/>
          <a:ext cx="2579598" cy="1464555"/>
        </p:xfrm>
        <a:graphic>
          <a:graphicData uri="http://schemas.openxmlformats.org/drawingml/2006/table">
            <a:tbl>
              <a:tblPr firstRow="1" bandRow="1">
                <a:tableStyleId>{5C22544A-7EE6-4342-B048-85BDC9FD1C3A}</a:tableStyleId>
              </a:tblPr>
              <a:tblGrid>
                <a:gridCol w="859866">
                  <a:extLst>
                    <a:ext uri="{9D8B030D-6E8A-4147-A177-3AD203B41FA5}">
                      <a16:colId xmlns:a16="http://schemas.microsoft.com/office/drawing/2014/main" val="20000"/>
                    </a:ext>
                  </a:extLst>
                </a:gridCol>
                <a:gridCol w="859866">
                  <a:extLst>
                    <a:ext uri="{9D8B030D-6E8A-4147-A177-3AD203B41FA5}">
                      <a16:colId xmlns:a16="http://schemas.microsoft.com/office/drawing/2014/main" val="20001"/>
                    </a:ext>
                  </a:extLst>
                </a:gridCol>
                <a:gridCol w="859866">
                  <a:extLst>
                    <a:ext uri="{9D8B030D-6E8A-4147-A177-3AD203B41FA5}">
                      <a16:colId xmlns:a16="http://schemas.microsoft.com/office/drawing/2014/main" val="20002"/>
                    </a:ext>
                  </a:extLst>
                </a:gridCol>
              </a:tblGrid>
              <a:tr h="292911">
                <a:tc>
                  <a:txBody>
                    <a:bodyPr/>
                    <a:lstStyle/>
                    <a:p>
                      <a:pPr algn="ctr"/>
                      <a:r>
                        <a:rPr lang="en-GB" sz="1200">
                          <a:solidFill>
                            <a:schemeClr val="tx1"/>
                          </a:solidFill>
                          <a:latin typeface="Calibri Light" panose="020F0302020204030204" pitchFamily="34" charset="0"/>
                          <a:cs typeface="Calibri Light" panose="020F0302020204030204" pitchFamily="34" charset="0"/>
                        </a:rPr>
                        <a:t>ID</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latin typeface="Calibri Light" panose="020F0302020204030204" pitchFamily="34" charset="0"/>
                          <a:cs typeface="Calibri Light" panose="020F0302020204030204" pitchFamily="34" charset="0"/>
                        </a:rPr>
                        <a:t>Gender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a:solidFill>
                            <a:schemeClr val="tx1"/>
                          </a:solidFill>
                          <a:latin typeface="Calibri Light" panose="020F0302020204030204" pitchFamily="34" charset="0"/>
                          <a:cs typeface="Calibri Light" panose="020F0302020204030204" pitchFamily="34" charset="0"/>
                        </a:rPr>
                        <a:t>Shoe size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2911">
                <a:tc>
                  <a:txBody>
                    <a:bodyPr/>
                    <a:lstStyle/>
                    <a:p>
                      <a:pPr algn="ctr"/>
                      <a:r>
                        <a:rPr lang="en-GB" sz="1200">
                          <a:latin typeface="Calibri Light" panose="020F0302020204030204" pitchFamily="34" charset="0"/>
                          <a:cs typeface="Calibri Light" panose="020F0302020204030204" pitchFamily="34" charset="0"/>
                        </a:rPr>
                        <a:t>1</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Male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42</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1"/>
                  </a:ext>
                </a:extLst>
              </a:tr>
              <a:tr h="292911">
                <a:tc>
                  <a:txBody>
                    <a:bodyPr/>
                    <a:lstStyle/>
                    <a:p>
                      <a:pPr algn="ctr"/>
                      <a:r>
                        <a:rPr lang="en-GB" sz="1200">
                          <a:latin typeface="Calibri Light" panose="020F0302020204030204" pitchFamily="34" charset="0"/>
                          <a:cs typeface="Calibri Light" panose="020F030202020403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Female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2"/>
                  </a:ext>
                </a:extLst>
              </a:tr>
              <a:tr h="292911">
                <a:tc>
                  <a:txBody>
                    <a:bodyPr/>
                    <a:lstStyle/>
                    <a:p>
                      <a:pPr algn="ctr"/>
                      <a:r>
                        <a:rPr lang="en-GB" sz="1200">
                          <a:latin typeface="Calibri Light" panose="020F0302020204030204" pitchFamily="34" charset="0"/>
                          <a:cs typeface="Calibri Light" panose="020F0302020204030204" pitchFamily="34" charset="0"/>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Female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37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3"/>
                  </a:ext>
                </a:extLst>
              </a:tr>
              <a:tr h="292911">
                <a:tc>
                  <a:txBody>
                    <a:bodyPr/>
                    <a:lstStyle/>
                    <a:p>
                      <a:pPr algn="ctr"/>
                      <a:r>
                        <a:rPr lang="en-GB" sz="1200">
                          <a:latin typeface="Calibri Light" panose="020F0302020204030204" pitchFamily="34" charset="0"/>
                          <a:cs typeface="Calibri Light" panose="020F0302020204030204"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dirty="0">
                          <a:latin typeface="Calibri Light" panose="020F0302020204030204" pitchFamily="34" charset="0"/>
                          <a:cs typeface="Calibri Light" panose="020F0302020204030204" pitchFamily="34" charset="0"/>
                        </a:rPr>
                        <a:t>43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77661096-A060-46C2-B6CC-C4C4BC522580}"/>
              </a:ext>
            </a:extLst>
          </p:cNvPr>
          <p:cNvGraphicFramePr>
            <a:graphicFrameLocks noGrp="1"/>
          </p:cNvGraphicFramePr>
          <p:nvPr>
            <p:extLst>
              <p:ext uri="{D42A27DB-BD31-4B8C-83A1-F6EECF244321}">
                <p14:modId xmlns:p14="http://schemas.microsoft.com/office/powerpoint/2010/main" val="2772215712"/>
              </p:ext>
            </p:extLst>
          </p:nvPr>
        </p:nvGraphicFramePr>
        <p:xfrm>
          <a:off x="3359696" y="4387330"/>
          <a:ext cx="2579598" cy="1464555"/>
        </p:xfrm>
        <a:graphic>
          <a:graphicData uri="http://schemas.openxmlformats.org/drawingml/2006/table">
            <a:tbl>
              <a:tblPr firstRow="1" bandRow="1">
                <a:tableStyleId>{21E4AEA4-8DFA-4A89-87EB-49C32662AFE0}</a:tableStyleId>
              </a:tblPr>
              <a:tblGrid>
                <a:gridCol w="859866">
                  <a:extLst>
                    <a:ext uri="{9D8B030D-6E8A-4147-A177-3AD203B41FA5}">
                      <a16:colId xmlns:a16="http://schemas.microsoft.com/office/drawing/2014/main" val="20000"/>
                    </a:ext>
                  </a:extLst>
                </a:gridCol>
                <a:gridCol w="859866">
                  <a:extLst>
                    <a:ext uri="{9D8B030D-6E8A-4147-A177-3AD203B41FA5}">
                      <a16:colId xmlns:a16="http://schemas.microsoft.com/office/drawing/2014/main" val="20001"/>
                    </a:ext>
                  </a:extLst>
                </a:gridCol>
                <a:gridCol w="859866">
                  <a:extLst>
                    <a:ext uri="{9D8B030D-6E8A-4147-A177-3AD203B41FA5}">
                      <a16:colId xmlns:a16="http://schemas.microsoft.com/office/drawing/2014/main" val="20002"/>
                    </a:ext>
                  </a:extLst>
                </a:gridCol>
              </a:tblGrid>
              <a:tr h="292911">
                <a:tc>
                  <a:txBody>
                    <a:bodyPr/>
                    <a:lstStyle/>
                    <a:p>
                      <a:pPr algn="ctr"/>
                      <a:r>
                        <a:rPr lang="en-GB" sz="1200">
                          <a:solidFill>
                            <a:schemeClr val="tx1"/>
                          </a:solidFill>
                          <a:latin typeface="Calibri Light" panose="020F0302020204030204" pitchFamily="34" charset="0"/>
                          <a:cs typeface="Calibri Light" panose="020F0302020204030204" pitchFamily="34" charset="0"/>
                        </a:rPr>
                        <a:t>ID</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latin typeface="Calibri Light" panose="020F0302020204030204" pitchFamily="34" charset="0"/>
                          <a:cs typeface="Calibri Light" panose="020F0302020204030204" pitchFamily="34" charset="0"/>
                        </a:rPr>
                        <a:t>Gender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a:solidFill>
                            <a:schemeClr val="tx1"/>
                          </a:solidFill>
                          <a:latin typeface="Calibri Light" panose="020F0302020204030204" pitchFamily="34" charset="0"/>
                          <a:cs typeface="Calibri Light" panose="020F0302020204030204" pitchFamily="34" charset="0"/>
                        </a:rPr>
                        <a:t>Shoe size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2911">
                <a:tc>
                  <a:txBody>
                    <a:bodyPr/>
                    <a:lstStyle/>
                    <a:p>
                      <a:pPr algn="ctr"/>
                      <a:r>
                        <a:rPr lang="en-GB" sz="1200">
                          <a:latin typeface="Calibri Light" panose="020F0302020204030204" pitchFamily="34" charset="0"/>
                          <a:cs typeface="Calibri Light" panose="020F0302020204030204" pitchFamily="34" charset="0"/>
                        </a:rPr>
                        <a:t>4</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Male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43</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292911">
                <a:tc>
                  <a:txBody>
                    <a:bodyPr/>
                    <a:lstStyle/>
                    <a:p>
                      <a:pPr algn="ctr"/>
                      <a:r>
                        <a:rPr lang="en-GB" sz="1200">
                          <a:latin typeface="Calibri Light" panose="020F0302020204030204" pitchFamily="34" charset="0"/>
                          <a:cs typeface="Calibri Light" panose="020F030202020403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Female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2"/>
                  </a:ext>
                </a:extLst>
              </a:tr>
              <a:tr h="292911">
                <a:tc>
                  <a:txBody>
                    <a:bodyPr/>
                    <a:lstStyle/>
                    <a:p>
                      <a:pPr algn="ctr"/>
                      <a:r>
                        <a:rPr lang="en-GB" sz="1200">
                          <a:latin typeface="Calibri Light" panose="020F0302020204030204" pitchFamily="34" charset="0"/>
                          <a:cs typeface="Calibri Light" panose="020F0302020204030204"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43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r h="292911">
                <a:tc>
                  <a:txBody>
                    <a:bodyPr/>
                    <a:lstStyle/>
                    <a:p>
                      <a:pPr algn="ctr"/>
                      <a:r>
                        <a:rPr lang="en-GB" sz="1200">
                          <a:latin typeface="Calibri Light" panose="020F0302020204030204" pitchFamily="34" charset="0"/>
                          <a:cs typeface="Calibri Light" panose="020F0302020204030204"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dirty="0">
                          <a:latin typeface="Calibri Light" panose="020F0302020204030204" pitchFamily="34" charset="0"/>
                          <a:cs typeface="Calibri Light" panose="020F0302020204030204" pitchFamily="34" charset="0"/>
                        </a:rPr>
                        <a:t>43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18" name="Table 17">
            <a:extLst>
              <a:ext uri="{FF2B5EF4-FFF2-40B4-BE49-F238E27FC236}">
                <a16:creationId xmlns:a16="http://schemas.microsoft.com/office/drawing/2014/main" id="{BFDB6565-646E-499F-8F14-BCC5480B7091}"/>
              </a:ext>
            </a:extLst>
          </p:cNvPr>
          <p:cNvGraphicFramePr>
            <a:graphicFrameLocks noGrp="1"/>
          </p:cNvGraphicFramePr>
          <p:nvPr>
            <p:extLst>
              <p:ext uri="{D42A27DB-BD31-4B8C-83A1-F6EECF244321}">
                <p14:modId xmlns:p14="http://schemas.microsoft.com/office/powerpoint/2010/main" val="515530023"/>
              </p:ext>
            </p:extLst>
          </p:nvPr>
        </p:nvGraphicFramePr>
        <p:xfrm>
          <a:off x="6816080" y="4387330"/>
          <a:ext cx="2579598" cy="1464555"/>
        </p:xfrm>
        <a:graphic>
          <a:graphicData uri="http://schemas.openxmlformats.org/drawingml/2006/table">
            <a:tbl>
              <a:tblPr firstRow="1" bandRow="1">
                <a:tableStyleId>{21E4AEA4-8DFA-4A89-87EB-49C32662AFE0}</a:tableStyleId>
              </a:tblPr>
              <a:tblGrid>
                <a:gridCol w="859866">
                  <a:extLst>
                    <a:ext uri="{9D8B030D-6E8A-4147-A177-3AD203B41FA5}">
                      <a16:colId xmlns:a16="http://schemas.microsoft.com/office/drawing/2014/main" val="20000"/>
                    </a:ext>
                  </a:extLst>
                </a:gridCol>
                <a:gridCol w="859866">
                  <a:extLst>
                    <a:ext uri="{9D8B030D-6E8A-4147-A177-3AD203B41FA5}">
                      <a16:colId xmlns:a16="http://schemas.microsoft.com/office/drawing/2014/main" val="20001"/>
                    </a:ext>
                  </a:extLst>
                </a:gridCol>
                <a:gridCol w="859866">
                  <a:extLst>
                    <a:ext uri="{9D8B030D-6E8A-4147-A177-3AD203B41FA5}">
                      <a16:colId xmlns:a16="http://schemas.microsoft.com/office/drawing/2014/main" val="20002"/>
                    </a:ext>
                  </a:extLst>
                </a:gridCol>
              </a:tblGrid>
              <a:tr h="292911">
                <a:tc>
                  <a:txBody>
                    <a:bodyPr/>
                    <a:lstStyle/>
                    <a:p>
                      <a:pPr algn="ctr"/>
                      <a:r>
                        <a:rPr lang="en-GB" sz="1200" b="1" dirty="0">
                          <a:solidFill>
                            <a:schemeClr val="tx1"/>
                          </a:solidFill>
                          <a:latin typeface="Calibri Light" panose="020F0302020204030204" pitchFamily="34" charset="0"/>
                          <a:cs typeface="Calibri Light" panose="020F0302020204030204" pitchFamily="34" charset="0"/>
                        </a:rPr>
                        <a:t>ID</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b="1">
                          <a:solidFill>
                            <a:schemeClr val="tx1"/>
                          </a:solidFill>
                          <a:latin typeface="Calibri Light" panose="020F0302020204030204" pitchFamily="34" charset="0"/>
                          <a:cs typeface="Calibri Light" panose="020F0302020204030204" pitchFamily="34" charset="0"/>
                        </a:rPr>
                        <a:t>Gender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b="1" dirty="0">
                          <a:solidFill>
                            <a:schemeClr val="tx1"/>
                          </a:solidFill>
                          <a:latin typeface="Calibri Light" panose="020F0302020204030204" pitchFamily="34" charset="0"/>
                          <a:cs typeface="Calibri Light" panose="020F0302020204030204" pitchFamily="34" charset="0"/>
                        </a:rPr>
                        <a:t>Shoe size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2911">
                <a:tc>
                  <a:txBody>
                    <a:bodyPr/>
                    <a:lstStyle/>
                    <a:p>
                      <a:pPr algn="ctr"/>
                      <a:r>
                        <a:rPr lang="en-GB" sz="1200">
                          <a:latin typeface="Calibri Light" panose="020F0302020204030204" pitchFamily="34" charset="0"/>
                          <a:cs typeface="Calibri Light" panose="020F0302020204030204" pitchFamily="34" charset="0"/>
                        </a:rPr>
                        <a:t>3</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Female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37</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1"/>
                  </a:ext>
                </a:extLst>
              </a:tr>
              <a:tr h="292911">
                <a:tc>
                  <a:txBody>
                    <a:bodyPr/>
                    <a:lstStyle/>
                    <a:p>
                      <a:pPr algn="ctr"/>
                      <a:r>
                        <a:rPr lang="en-GB" sz="1200">
                          <a:latin typeface="Calibri Light" panose="020F0302020204030204" pitchFamily="34" charset="0"/>
                          <a:cs typeface="Calibri Light" panose="020F0302020204030204" pitchFamily="34"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42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92911">
                <a:tc>
                  <a:txBody>
                    <a:bodyPr/>
                    <a:lstStyle/>
                    <a:p>
                      <a:pPr algn="ctr"/>
                      <a:r>
                        <a:rPr lang="en-GB" sz="1200">
                          <a:latin typeface="Calibri Light" panose="020F0302020204030204" pitchFamily="34" charset="0"/>
                          <a:cs typeface="Calibri Light" panose="020F030202020403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Female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3"/>
                  </a:ext>
                </a:extLst>
              </a:tr>
              <a:tr h="292911">
                <a:tc>
                  <a:txBody>
                    <a:bodyPr/>
                    <a:lstStyle/>
                    <a:p>
                      <a:pPr algn="ctr"/>
                      <a:r>
                        <a:rPr lang="en-GB" sz="1200">
                          <a:latin typeface="Calibri Light" panose="020F0302020204030204" pitchFamily="34" charset="0"/>
                          <a:cs typeface="Calibri Light" panose="020F030202020403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Female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dirty="0">
                          <a:latin typeface="Calibri Light" panose="020F0302020204030204" pitchFamily="34" charset="0"/>
                          <a:cs typeface="Calibri Light" panose="020F0302020204030204" pitchFamily="34" charset="0"/>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4"/>
                  </a:ext>
                </a:extLst>
              </a:tr>
            </a:tbl>
          </a:graphicData>
        </a:graphic>
      </p:graphicFrame>
      <p:sp>
        <p:nvSpPr>
          <p:cNvPr id="19" name="TextBox 18">
            <a:extLst>
              <a:ext uri="{FF2B5EF4-FFF2-40B4-BE49-F238E27FC236}">
                <a16:creationId xmlns:a16="http://schemas.microsoft.com/office/drawing/2014/main" id="{7608304B-A211-480A-A952-D5AC93C28B20}"/>
              </a:ext>
            </a:extLst>
          </p:cNvPr>
          <p:cNvSpPr txBox="1"/>
          <p:nvPr/>
        </p:nvSpPr>
        <p:spPr>
          <a:xfrm>
            <a:off x="2972770" y="1052736"/>
            <a:ext cx="1337226"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Original sample</a:t>
            </a:r>
          </a:p>
        </p:txBody>
      </p:sp>
      <p:sp>
        <p:nvSpPr>
          <p:cNvPr id="20" name="TextBox 19">
            <a:extLst>
              <a:ext uri="{FF2B5EF4-FFF2-40B4-BE49-F238E27FC236}">
                <a16:creationId xmlns:a16="http://schemas.microsoft.com/office/drawing/2014/main" id="{F02848C6-441A-4132-BA59-BC61FFD77606}"/>
              </a:ext>
            </a:extLst>
          </p:cNvPr>
          <p:cNvSpPr txBox="1"/>
          <p:nvPr/>
        </p:nvSpPr>
        <p:spPr>
          <a:xfrm>
            <a:off x="3863062" y="5924296"/>
            <a:ext cx="1572866"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Bootstrap sample 1</a:t>
            </a:r>
          </a:p>
        </p:txBody>
      </p:sp>
      <p:sp>
        <p:nvSpPr>
          <p:cNvPr id="21" name="TextBox 20">
            <a:extLst>
              <a:ext uri="{FF2B5EF4-FFF2-40B4-BE49-F238E27FC236}">
                <a16:creationId xmlns:a16="http://schemas.microsoft.com/office/drawing/2014/main" id="{F17453C4-3C36-4051-BF21-4A51FA374DBC}"/>
              </a:ext>
            </a:extLst>
          </p:cNvPr>
          <p:cNvSpPr txBox="1"/>
          <p:nvPr/>
        </p:nvSpPr>
        <p:spPr>
          <a:xfrm>
            <a:off x="7319446" y="5929535"/>
            <a:ext cx="1572866"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Bootstrap sample 2</a:t>
            </a:r>
          </a:p>
        </p:txBody>
      </p:sp>
      <p:cxnSp>
        <p:nvCxnSpPr>
          <p:cNvPr id="22" name="Straight Arrow Connector 21">
            <a:extLst>
              <a:ext uri="{FF2B5EF4-FFF2-40B4-BE49-F238E27FC236}">
                <a16:creationId xmlns:a16="http://schemas.microsoft.com/office/drawing/2014/main" id="{CB5F2CEC-1AE7-4064-9601-828557EEF65E}"/>
              </a:ext>
            </a:extLst>
          </p:cNvPr>
          <p:cNvCxnSpPr>
            <a:cxnSpLocks/>
          </p:cNvCxnSpPr>
          <p:nvPr/>
        </p:nvCxnSpPr>
        <p:spPr>
          <a:xfrm>
            <a:off x="3791744" y="3235202"/>
            <a:ext cx="864096" cy="101682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D9FEFE5-0226-4834-8E3A-80F92B124F13}"/>
              </a:ext>
            </a:extLst>
          </p:cNvPr>
          <p:cNvCxnSpPr>
            <a:cxnSpLocks/>
          </p:cNvCxnSpPr>
          <p:nvPr/>
        </p:nvCxnSpPr>
        <p:spPr>
          <a:xfrm>
            <a:off x="3791744" y="3235202"/>
            <a:ext cx="4248472" cy="101682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39731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Bootstrapping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128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20336" y="44624"/>
            <a:ext cx="1194230" cy="1194230"/>
          </a:xfrm>
          <a:prstGeom prst="rect">
            <a:avLst/>
          </a:prstGeom>
        </p:spPr>
      </p:pic>
      <p:sp>
        <p:nvSpPr>
          <p:cNvPr id="9" name="Content Placeholder 2"/>
          <p:cNvSpPr>
            <a:spLocks noGrp="1"/>
          </p:cNvSpPr>
          <p:nvPr>
            <p:ph idx="1"/>
          </p:nvPr>
        </p:nvSpPr>
        <p:spPr>
          <a:xfrm>
            <a:off x="1981200" y="1196752"/>
            <a:ext cx="6707088" cy="5544616"/>
          </a:xfrm>
        </p:spPr>
        <p:txBody>
          <a:bodyPr>
            <a:normAutofit lnSpcReduction="10000"/>
          </a:bodyPr>
          <a:lstStyle/>
          <a:p>
            <a:endParaRPr lang="fr-CH" sz="180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fr-CH" sz="1800">
                <a:latin typeface="Calibri Light" panose="020F0302020204030204" pitchFamily="34" charset="0"/>
                <a:cs typeface="Calibri Light" panose="020F0302020204030204" pitchFamily="34" charset="0"/>
              </a:rPr>
              <a:t>The term </a:t>
            </a:r>
            <a:r>
              <a:rPr lang="en-GB" sz="1800">
                <a:latin typeface="Calibri Light" panose="020F0302020204030204" pitchFamily="34" charset="0"/>
                <a:cs typeface="Calibri Light" panose="020F0302020204030204" pitchFamily="34" charset="0"/>
              </a:rPr>
              <a:t>“</a:t>
            </a:r>
            <a:r>
              <a:rPr lang="fr-CH" sz="1800">
                <a:latin typeface="Calibri Light" panose="020F0302020204030204" pitchFamily="34" charset="0"/>
                <a:cs typeface="Calibri Light" panose="020F0302020204030204" pitchFamily="34" charset="0"/>
              </a:rPr>
              <a:t>bootstrapping</a:t>
            </a:r>
            <a:r>
              <a:rPr lang="en-GB" sz="1800">
                <a:latin typeface="Calibri Light" panose="020F0302020204030204" pitchFamily="34" charset="0"/>
                <a:cs typeface="Calibri Light" panose="020F0302020204030204" pitchFamily="34" charset="0"/>
              </a:rPr>
              <a:t>”</a:t>
            </a:r>
            <a:r>
              <a:rPr lang="fr-CH" sz="1800">
                <a:latin typeface="Calibri Light" panose="020F0302020204030204" pitchFamily="34" charset="0"/>
                <a:cs typeface="Calibri Light" panose="020F0302020204030204" pitchFamily="34" charset="0"/>
              </a:rPr>
              <a:t> references a folk tale of a man who was able to pull himself out of quicksand by his own bootstraps. The implied concept is that one could </a:t>
            </a:r>
            <a:r>
              <a:rPr lang="fr-CH" sz="1800">
                <a:solidFill>
                  <a:srgbClr val="0070C0"/>
                </a:solidFill>
                <a:latin typeface="Calibri Light" panose="020F0302020204030204" pitchFamily="34" charset="0"/>
                <a:cs typeface="Calibri Light" panose="020F0302020204030204" pitchFamily="34" charset="0"/>
              </a:rPr>
              <a:t>generate something out of nothing</a:t>
            </a:r>
            <a:r>
              <a:rPr lang="fr-CH" sz="1800">
                <a:latin typeface="Calibri Light" panose="020F0302020204030204" pitchFamily="34" charset="0"/>
                <a:cs typeface="Calibri Light" panose="020F0302020204030204" pitchFamily="34" charset="0"/>
              </a:rPr>
              <a:t>.</a:t>
            </a:r>
          </a:p>
          <a:p>
            <a:pPr marL="285750" indent="-285750">
              <a:buFont typeface="Arial" panose="020B0604020202020204" pitchFamily="34" charset="0"/>
              <a:buChar char="•"/>
            </a:pPr>
            <a:endParaRPr lang="fr-CH" sz="180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fr-CH" sz="1800">
                <a:latin typeface="Calibri Light" panose="020F0302020204030204" pitchFamily="34" charset="0"/>
                <a:cs typeface="Calibri Light" panose="020F0302020204030204" pitchFamily="34" charset="0"/>
              </a:rPr>
              <a:t>However, boostrapping is ultimately not that different from </a:t>
            </a:r>
            <a:r>
              <a:rPr lang="fr-CH" sz="1800">
                <a:solidFill>
                  <a:srgbClr val="0070C0"/>
                </a:solidFill>
                <a:latin typeface="Calibri Light" panose="020F0302020204030204" pitchFamily="34" charset="0"/>
                <a:cs typeface="Calibri Light" panose="020F0302020204030204" pitchFamily="34" charset="0"/>
              </a:rPr>
              <a:t>subsampling</a:t>
            </a:r>
            <a:r>
              <a:rPr lang="fr-CH" sz="1800">
                <a:latin typeface="Calibri Light" panose="020F0302020204030204" pitchFamily="34" charset="0"/>
                <a:cs typeface="Calibri Light" panose="020F0302020204030204" pitchFamily="34" charset="0"/>
              </a:rPr>
              <a:t>. In a large data set, we could imagine splitting into subsamples to estimate empirically the variation of certain parameters. Bootstrapping is a type of approximation of that scenario.</a:t>
            </a:r>
          </a:p>
          <a:p>
            <a:pPr marL="285750" indent="-285750">
              <a:buFont typeface="Arial" panose="020B0604020202020204" pitchFamily="34" charset="0"/>
              <a:buChar char="•"/>
            </a:pPr>
            <a:endParaRPr lang="fr-CH" sz="180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fr-CH" sz="1800">
                <a:latin typeface="Calibri Light" panose="020F0302020204030204" pitchFamily="34" charset="0"/>
                <a:cs typeface="Calibri Light" panose="020F0302020204030204" pitchFamily="34" charset="0"/>
              </a:rPr>
              <a:t>In many cases, bootstrapping leads to quite useful and robust estimates for parameters and standard errors, and can be used as a </a:t>
            </a:r>
            <a:r>
              <a:rPr lang="fr-CH" sz="1800">
                <a:solidFill>
                  <a:srgbClr val="0070C0"/>
                </a:solidFill>
                <a:latin typeface="Calibri Light" panose="020F0302020204030204" pitchFamily="34" charset="0"/>
                <a:cs typeface="Calibri Light" panose="020F0302020204030204" pitchFamily="34" charset="0"/>
              </a:rPr>
              <a:t>non-parametric alternative </a:t>
            </a:r>
            <a:r>
              <a:rPr lang="fr-CH" sz="1800">
                <a:latin typeface="Calibri Light" panose="020F0302020204030204" pitchFamily="34" charset="0"/>
                <a:cs typeface="Calibri Light" panose="020F0302020204030204" pitchFamily="34" charset="0"/>
              </a:rPr>
              <a:t>to parametric estimation/inference.</a:t>
            </a:r>
          </a:p>
          <a:p>
            <a:pPr marL="285750" indent="-285750">
              <a:buFont typeface="Arial" panose="020B0604020202020204" pitchFamily="34" charset="0"/>
              <a:buChar char="•"/>
            </a:pPr>
            <a:endParaRPr lang="fr-CH" sz="180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fr-CH" sz="1800">
                <a:latin typeface="Calibri Light" panose="020F0302020204030204" pitchFamily="34" charset="0"/>
                <a:cs typeface="Calibri Light" panose="020F0302020204030204" pitchFamily="34" charset="0"/>
              </a:rPr>
              <a:t>Historically, bootstrapping was </a:t>
            </a:r>
            <a:r>
              <a:rPr lang="en-US" sz="1800">
                <a:latin typeface="Calibri Light" panose="020F0302020204030204" pitchFamily="34" charset="0"/>
                <a:cs typeface="Calibri Light" panose="020F0302020204030204" pitchFamily="34" charset="0"/>
              </a:rPr>
              <a:t>proposed by </a:t>
            </a:r>
            <a:r>
              <a:rPr lang="en-GB" sz="1800">
                <a:latin typeface="Calibri Light" panose="020F0302020204030204" pitchFamily="34" charset="0"/>
                <a:cs typeface="Calibri Light" panose="020F0302020204030204" pitchFamily="34" charset="0"/>
              </a:rPr>
              <a:t>Efron (1979). It postdates other resampling procedures such as permutation and jackknife</a:t>
            </a:r>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427" t="3529" r="5350" b="4553"/>
          <a:stretch/>
        </p:blipFill>
        <p:spPr>
          <a:xfrm>
            <a:off x="8832304" y="1484784"/>
            <a:ext cx="2093194" cy="340288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5744903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Bootstrap aggregation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
          </p:nvPr>
        </p:nvSpPr>
        <p:spPr>
          <a:xfrm>
            <a:off x="1981200" y="1600200"/>
            <a:ext cx="8291264" cy="4925144"/>
          </a:xfrm>
        </p:spPr>
        <p:txBody>
          <a:bodyPr>
            <a:normAutofit lnSpcReduction="10000"/>
          </a:bodyPr>
          <a:lstStyle/>
          <a:p>
            <a:r>
              <a:rPr lang="fr-CH" sz="1800">
                <a:latin typeface="Calibri Light" panose="020F0302020204030204" pitchFamily="34" charset="0"/>
                <a:cs typeface="Calibri Light" panose="020F0302020204030204" pitchFamily="34" charset="0"/>
              </a:rPr>
              <a:t>Original data</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Bootstrap data 1</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Bootstrap data 2</a:t>
            </a:r>
          </a:p>
          <a:p>
            <a:endParaRPr lang="fr-CH" sz="1800">
              <a:latin typeface="Calibri Light" panose="020F0302020204030204" pitchFamily="34" charset="0"/>
              <a:cs typeface="Calibri Light" panose="020F0302020204030204" pitchFamily="34" charset="0"/>
            </a:endParaRPr>
          </a:p>
          <a:p>
            <a:pPr marL="0" indent="0">
              <a:buNone/>
            </a:pPr>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Bootstrap data </a:t>
            </a:r>
            <a:r>
              <a:rPr lang="fr-CH" sz="1800" i="1">
                <a:latin typeface="Calibri Light" panose="020F0302020204030204" pitchFamily="34" charset="0"/>
                <a:cs typeface="Calibri Light" panose="020F0302020204030204" pitchFamily="34" charset="0"/>
              </a:rPr>
              <a:t>B</a:t>
            </a:r>
            <a:endParaRPr lang="en-GB" sz="1800" i="1">
              <a:latin typeface="Calibri Light" panose="020F0302020204030204" pitchFamily="34" charset="0"/>
              <a:cs typeface="Calibri Light" panose="020F0302020204030204" pitchFamily="34" charset="0"/>
            </a:endParaRP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5213957" y="1268761"/>
            <a:ext cx="984208" cy="981865"/>
          </a:xfrm>
          <a:prstGeom prst="rect">
            <a:avLst/>
          </a:prstGeom>
        </p:spPr>
      </p:pic>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5453681" y="2431167"/>
            <a:ext cx="984208" cy="981865"/>
          </a:xfrm>
          <a:prstGeom prst="rect">
            <a:avLst/>
          </a:prstGeom>
        </p:spPr>
      </p:pic>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5259152" y="3677359"/>
            <a:ext cx="984208" cy="981865"/>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5112198" y="5494352"/>
            <a:ext cx="1056388" cy="1053873"/>
          </a:xfrm>
          <a:prstGeom prst="rect">
            <a:avLst/>
          </a:prstGeom>
        </p:spPr>
      </p:pic>
      <p:sp>
        <p:nvSpPr>
          <p:cNvPr id="11" name="TextBox 10"/>
          <p:cNvSpPr txBox="1"/>
          <p:nvPr/>
        </p:nvSpPr>
        <p:spPr>
          <a:xfrm>
            <a:off x="8369440" y="3068960"/>
            <a:ext cx="1687000" cy="707886"/>
          </a:xfrm>
          <a:prstGeom prst="rect">
            <a:avLst/>
          </a:prstGeom>
          <a:noFill/>
        </p:spPr>
        <p:txBody>
          <a:bodyPr wrap="none" rtlCol="0">
            <a:spAutoFit/>
          </a:bodyPr>
          <a:lstStyle/>
          <a:p>
            <a:pPr algn="ctr"/>
            <a:r>
              <a:rPr lang="fr-CH" sz="2000">
                <a:latin typeface="Calibri Light" panose="020F0302020204030204" pitchFamily="34" charset="0"/>
                <a:cs typeface="Calibri Light" panose="020F0302020204030204" pitchFamily="34" charset="0"/>
              </a:rPr>
              <a:t>Final averaged</a:t>
            </a:r>
          </a:p>
          <a:p>
            <a:pPr algn="ctr"/>
            <a:r>
              <a:rPr lang="fr-CH" sz="2000">
                <a:latin typeface="Calibri Light" panose="020F0302020204030204" pitchFamily="34" charset="0"/>
                <a:cs typeface="Calibri Light" panose="020F0302020204030204" pitchFamily="34" charset="0"/>
              </a:rPr>
              <a:t>prediction</a:t>
            </a:r>
            <a:endParaRPr lang="en-GB" sz="2000">
              <a:latin typeface="Calibri Light" panose="020F0302020204030204" pitchFamily="34" charset="0"/>
              <a:cs typeface="Calibri Light" panose="020F0302020204030204" pitchFamily="34" charset="0"/>
            </a:endParaRPr>
          </a:p>
        </p:txBody>
      </p:sp>
      <p:cxnSp>
        <p:nvCxnSpPr>
          <p:cNvPr id="12" name="Straight Arrow Connector 11"/>
          <p:cNvCxnSpPr>
            <a:stCxn id="7" idx="3"/>
            <a:endCxn id="11" idx="1"/>
          </p:cNvCxnSpPr>
          <p:nvPr/>
        </p:nvCxnSpPr>
        <p:spPr>
          <a:xfrm>
            <a:off x="6379640" y="1759693"/>
            <a:ext cx="1989800" cy="1663210"/>
          </a:xfrm>
          <a:prstGeom prst="straightConnector1">
            <a:avLst/>
          </a:prstGeom>
          <a:ln w="19050">
            <a:solidFill>
              <a:schemeClr val="accent3">
                <a:lumMod val="50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8" idx="3"/>
            <a:endCxn id="11" idx="1"/>
          </p:cNvCxnSpPr>
          <p:nvPr/>
        </p:nvCxnSpPr>
        <p:spPr>
          <a:xfrm>
            <a:off x="6619364" y="2922099"/>
            <a:ext cx="1750076" cy="500804"/>
          </a:xfrm>
          <a:prstGeom prst="straightConnector1">
            <a:avLst/>
          </a:prstGeom>
          <a:ln w="19050">
            <a:solidFill>
              <a:schemeClr val="accent3">
                <a:lumMod val="50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3"/>
            <a:endCxn id="11" idx="1"/>
          </p:cNvCxnSpPr>
          <p:nvPr/>
        </p:nvCxnSpPr>
        <p:spPr>
          <a:xfrm flipV="1">
            <a:off x="6424836" y="3422903"/>
            <a:ext cx="1944605" cy="745388"/>
          </a:xfrm>
          <a:prstGeom prst="straightConnector1">
            <a:avLst/>
          </a:prstGeom>
          <a:ln w="19050">
            <a:solidFill>
              <a:schemeClr val="accent3">
                <a:lumMod val="50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3"/>
            <a:endCxn id="11" idx="1"/>
          </p:cNvCxnSpPr>
          <p:nvPr/>
        </p:nvCxnSpPr>
        <p:spPr>
          <a:xfrm flipV="1">
            <a:off x="6363370" y="3422904"/>
            <a:ext cx="2006070" cy="2598385"/>
          </a:xfrm>
          <a:prstGeom prst="straightConnector1">
            <a:avLst/>
          </a:prstGeom>
          <a:ln w="19050">
            <a:solidFill>
              <a:schemeClr val="accent3">
                <a:lumMod val="50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7" idx="1"/>
          </p:cNvCxnSpPr>
          <p:nvPr/>
        </p:nvCxnSpPr>
        <p:spPr>
          <a:xfrm>
            <a:off x="4151784" y="1759693"/>
            <a:ext cx="880698" cy="1"/>
          </a:xfrm>
          <a:prstGeom prst="straightConnector1">
            <a:avLst/>
          </a:prstGeom>
          <a:ln w="12700">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endCxn id="8" idx="1"/>
          </p:cNvCxnSpPr>
          <p:nvPr/>
        </p:nvCxnSpPr>
        <p:spPr>
          <a:xfrm>
            <a:off x="4367808" y="2922099"/>
            <a:ext cx="904398" cy="0"/>
          </a:xfrm>
          <a:prstGeom prst="straightConnector1">
            <a:avLst/>
          </a:prstGeom>
          <a:ln w="12700">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9" idx="1"/>
          </p:cNvCxnSpPr>
          <p:nvPr/>
        </p:nvCxnSpPr>
        <p:spPr>
          <a:xfrm>
            <a:off x="4223793" y="4168291"/>
            <a:ext cx="853885" cy="1"/>
          </a:xfrm>
          <a:prstGeom prst="straightConnector1">
            <a:avLst/>
          </a:prstGeom>
          <a:ln w="12700">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0" idx="1"/>
          </p:cNvCxnSpPr>
          <p:nvPr/>
        </p:nvCxnSpPr>
        <p:spPr>
          <a:xfrm>
            <a:off x="4151784" y="6021288"/>
            <a:ext cx="765630" cy="0"/>
          </a:xfrm>
          <a:prstGeom prst="straightConnector1">
            <a:avLst/>
          </a:prstGeom>
          <a:ln w="12700">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415973" y="1551937"/>
            <a:ext cx="833883" cy="400110"/>
          </a:xfrm>
          <a:prstGeom prst="rect">
            <a:avLst/>
          </a:prstGeom>
          <a:solidFill>
            <a:schemeClr val="bg1"/>
          </a:solidFill>
        </p:spPr>
        <p:txBody>
          <a:bodyPr wrap="none" rtlCol="0">
            <a:spAutoFit/>
          </a:bodyPr>
          <a:lstStyle/>
          <a:p>
            <a:r>
              <a:rPr lang="fr-CH" sz="2000" b="1" dirty="0" err="1">
                <a:solidFill>
                  <a:srgbClr val="69A131"/>
                </a:solidFill>
              </a:rPr>
              <a:t>Tree</a:t>
            </a:r>
            <a:r>
              <a:rPr lang="fr-CH" sz="2000" b="1" dirty="0">
                <a:solidFill>
                  <a:srgbClr val="69A131"/>
                </a:solidFill>
              </a:rPr>
              <a:t> 1</a:t>
            </a:r>
            <a:endParaRPr lang="en-GB" sz="2000" b="1" dirty="0">
              <a:solidFill>
                <a:srgbClr val="69A131"/>
              </a:solidFill>
            </a:endParaRPr>
          </a:p>
        </p:txBody>
      </p:sp>
      <p:sp>
        <p:nvSpPr>
          <p:cNvPr id="20" name="TextBox 19"/>
          <p:cNvSpPr txBox="1"/>
          <p:nvPr/>
        </p:nvSpPr>
        <p:spPr>
          <a:xfrm>
            <a:off x="5621371" y="2708920"/>
            <a:ext cx="833883" cy="400110"/>
          </a:xfrm>
          <a:prstGeom prst="rect">
            <a:avLst/>
          </a:prstGeom>
          <a:solidFill>
            <a:schemeClr val="bg1"/>
          </a:solidFill>
        </p:spPr>
        <p:txBody>
          <a:bodyPr wrap="none" rtlCol="0">
            <a:spAutoFit/>
          </a:bodyPr>
          <a:lstStyle/>
          <a:p>
            <a:r>
              <a:rPr lang="fr-CH" sz="2000" b="1" dirty="0" err="1">
                <a:solidFill>
                  <a:srgbClr val="69A131"/>
                </a:solidFill>
              </a:rPr>
              <a:t>Tree</a:t>
            </a:r>
            <a:r>
              <a:rPr lang="fr-CH" sz="2000" b="1" dirty="0">
                <a:solidFill>
                  <a:srgbClr val="69A131"/>
                </a:solidFill>
              </a:rPr>
              <a:t> 2</a:t>
            </a:r>
            <a:endParaRPr lang="en-GB" sz="2000" b="1" dirty="0">
              <a:solidFill>
                <a:srgbClr val="69A131"/>
              </a:solidFill>
            </a:endParaRPr>
          </a:p>
        </p:txBody>
      </p:sp>
      <p:sp>
        <p:nvSpPr>
          <p:cNvPr id="21" name="TextBox 20"/>
          <p:cNvSpPr txBox="1"/>
          <p:nvPr/>
        </p:nvSpPr>
        <p:spPr>
          <a:xfrm>
            <a:off x="5415973" y="3950621"/>
            <a:ext cx="833883" cy="400110"/>
          </a:xfrm>
          <a:prstGeom prst="rect">
            <a:avLst/>
          </a:prstGeom>
          <a:solidFill>
            <a:schemeClr val="bg1"/>
          </a:solidFill>
        </p:spPr>
        <p:txBody>
          <a:bodyPr wrap="none" rtlCol="0">
            <a:spAutoFit/>
          </a:bodyPr>
          <a:lstStyle/>
          <a:p>
            <a:r>
              <a:rPr lang="fr-CH" sz="2000" b="1" dirty="0" err="1">
                <a:solidFill>
                  <a:srgbClr val="69A131"/>
                </a:solidFill>
              </a:rPr>
              <a:t>Tree</a:t>
            </a:r>
            <a:r>
              <a:rPr lang="fr-CH" sz="2000" b="1" dirty="0">
                <a:solidFill>
                  <a:srgbClr val="69A131"/>
                </a:solidFill>
              </a:rPr>
              <a:t> 3</a:t>
            </a:r>
            <a:endParaRPr lang="en-GB" sz="2000" b="1" dirty="0">
              <a:solidFill>
                <a:srgbClr val="69A131"/>
              </a:solidFill>
            </a:endParaRPr>
          </a:p>
        </p:txBody>
      </p:sp>
      <p:sp>
        <p:nvSpPr>
          <p:cNvPr id="22" name="TextBox 21"/>
          <p:cNvSpPr txBox="1"/>
          <p:nvPr/>
        </p:nvSpPr>
        <p:spPr>
          <a:xfrm>
            <a:off x="5375920" y="5831394"/>
            <a:ext cx="848309" cy="400110"/>
          </a:xfrm>
          <a:prstGeom prst="rect">
            <a:avLst/>
          </a:prstGeom>
          <a:solidFill>
            <a:schemeClr val="bg1"/>
          </a:solidFill>
        </p:spPr>
        <p:txBody>
          <a:bodyPr wrap="none" rtlCol="0">
            <a:spAutoFit/>
          </a:bodyPr>
          <a:lstStyle/>
          <a:p>
            <a:r>
              <a:rPr lang="fr-CH" sz="2000" b="1" dirty="0" err="1">
                <a:solidFill>
                  <a:srgbClr val="69A131"/>
                </a:solidFill>
              </a:rPr>
              <a:t>Tree</a:t>
            </a:r>
            <a:r>
              <a:rPr lang="fr-CH" sz="2000" b="1" dirty="0">
                <a:solidFill>
                  <a:srgbClr val="69A131"/>
                </a:solidFill>
              </a:rPr>
              <a:t> </a:t>
            </a:r>
            <a:r>
              <a:rPr lang="fr-CH" sz="2000" b="1" i="1" dirty="0">
                <a:solidFill>
                  <a:srgbClr val="69A131"/>
                </a:solidFill>
              </a:rPr>
              <a:t>B</a:t>
            </a:r>
            <a:endParaRPr lang="en-GB" sz="2000" b="1" dirty="0">
              <a:solidFill>
                <a:srgbClr val="69A131"/>
              </a:solidFill>
            </a:endParaRPr>
          </a:p>
        </p:txBody>
      </p:sp>
    </p:spTree>
    <p:extLst>
      <p:ext uri="{BB962C8B-B14F-4D97-AF65-F5344CB8AC3E}">
        <p14:creationId xmlns:p14="http://schemas.microsoft.com/office/powerpoint/2010/main" val="16941369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Bootstrap aggregation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47528" y="1490001"/>
            <a:ext cx="8686778" cy="4457003"/>
          </a:xfrm>
          <a:prstGeom prst="rect">
            <a:avLst/>
          </a:prstGeom>
        </p:spPr>
      </p:pic>
      <p:sp>
        <p:nvSpPr>
          <p:cNvPr id="2" name="TextBox 1"/>
          <p:cNvSpPr txBox="1"/>
          <p:nvPr/>
        </p:nvSpPr>
        <p:spPr>
          <a:xfrm>
            <a:off x="3287688" y="1556792"/>
            <a:ext cx="1679562" cy="338554"/>
          </a:xfrm>
          <a:prstGeom prst="rect">
            <a:avLst/>
          </a:prstGeom>
          <a:solidFill>
            <a:schemeClr val="bg1"/>
          </a:solidFill>
        </p:spPr>
        <p:txBody>
          <a:bodyPr wrap="none" rtlCol="0">
            <a:spAutoFit/>
          </a:bodyPr>
          <a:lstStyle/>
          <a:p>
            <a:r>
              <a:rPr lang="en-GB" sz="1600" b="1"/>
              <a:t>One decision tree</a:t>
            </a:r>
          </a:p>
        </p:txBody>
      </p:sp>
      <p:sp>
        <p:nvSpPr>
          <p:cNvPr id="6" name="TextBox 5"/>
          <p:cNvSpPr txBox="1"/>
          <p:nvPr/>
        </p:nvSpPr>
        <p:spPr>
          <a:xfrm>
            <a:off x="7680176" y="1556792"/>
            <a:ext cx="1705082" cy="338554"/>
          </a:xfrm>
          <a:prstGeom prst="rect">
            <a:avLst/>
          </a:prstGeom>
          <a:solidFill>
            <a:schemeClr val="bg1"/>
          </a:solidFill>
        </p:spPr>
        <p:txBody>
          <a:bodyPr wrap="none" rtlCol="0">
            <a:spAutoFit/>
          </a:bodyPr>
          <a:lstStyle/>
          <a:p>
            <a:r>
              <a:rPr lang="en-GB" sz="1600" b="1"/>
              <a:t>Ten decision trees</a:t>
            </a:r>
          </a:p>
        </p:txBody>
      </p:sp>
    </p:spTree>
    <p:extLst>
      <p:ext uri="{BB962C8B-B14F-4D97-AF65-F5344CB8AC3E}">
        <p14:creationId xmlns:p14="http://schemas.microsoft.com/office/powerpoint/2010/main" val="25667093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 random forest model (Breiman, 2001) uses bootstrap aggregation of decision trees for prediction. Typically, the number of trees in a forest numbers into the </a:t>
            </a:r>
            <a:r>
              <a:rPr lang="fr-CH" sz="1800">
                <a:solidFill>
                  <a:srgbClr val="0070C0"/>
                </a:solidFill>
                <a:latin typeface="Calibri Light" panose="020F0302020204030204" pitchFamily="34" charset="0"/>
                <a:cs typeface="Calibri Light" panose="020F0302020204030204" pitchFamily="34" charset="0"/>
              </a:rPr>
              <a:t>hundreds or even thousands</a:t>
            </a:r>
            <a:r>
              <a:rPr lang="fr-CH" sz="1800">
                <a:latin typeface="Calibri Light" panose="020F0302020204030204" pitchFamily="34" charset="0"/>
                <a:cs typeface="Calibri Light" panose="020F0302020204030204" pitchFamily="34" charset="0"/>
              </a:rPr>
              <a:t>.</a:t>
            </a:r>
            <a:endParaRPr lang="fr-CH" sz="1800" b="1">
              <a:solidFill>
                <a:srgbClr val="0070C0"/>
              </a:solidFill>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Random forest</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96BBDBA2-92FA-490A-A284-1E3BB2748A96}"/>
              </a:ext>
            </a:extLst>
          </p:cNvPr>
          <p:cNvPicPr>
            <a:picLocks noChangeAspect="1"/>
          </p:cNvPicPr>
          <p:nvPr/>
        </p:nvPicPr>
        <p:blipFill>
          <a:blip r:embed="rId2">
            <a:extLst>
              <a:ext uri="{28A0092B-C50C-407E-A947-70E740481C1C}">
                <a14:useLocalDpi xmlns:a14="http://schemas.microsoft.com/office/drawing/2010/main" val="0"/>
              </a:ext>
            </a:extLst>
          </a:blip>
          <a:srcRect l="3720" r="3720"/>
          <a:stretch/>
        </p:blipFill>
        <p:spPr>
          <a:xfrm>
            <a:off x="2891644" y="2780928"/>
            <a:ext cx="6336704" cy="342302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9194806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400600"/>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For each split point in an individual tree, the random forest also </a:t>
            </a:r>
            <a:r>
              <a:rPr lang="fr-CH" sz="1800">
                <a:solidFill>
                  <a:srgbClr val="0070C0"/>
                </a:solidFill>
                <a:latin typeface="Calibri Light" panose="020F0302020204030204" pitchFamily="34" charset="0"/>
                <a:cs typeface="Calibri Light" panose="020F0302020204030204" pitchFamily="34" charset="0"/>
              </a:rPr>
              <a:t>randomizes the subset of features</a:t>
            </a:r>
            <a:r>
              <a:rPr lang="fr-CH" sz="1800">
                <a:latin typeface="Calibri Light" panose="020F0302020204030204" pitchFamily="34" charset="0"/>
                <a:cs typeface="Calibri Light" panose="020F0302020204030204" pitchFamily="34" charset="0"/>
              </a:rPr>
              <a:t> that it uses to select the split points. This ensures that different features have an equal chance of being considered for prediction.</a:t>
            </a:r>
          </a:p>
          <a:p>
            <a:endParaRPr lang="fr-CH" sz="1800" b="1">
              <a:solidFill>
                <a:srgbClr val="0070C0"/>
              </a:solidFill>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 random forest performs extremely well on many data sets and on many nonlinear problems, sometimes competing with far more sophisticated models such as deep neural networks or support vector machines.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As of today, it remains </a:t>
            </a:r>
            <a:r>
              <a:rPr lang="fr-CH" sz="1800">
                <a:solidFill>
                  <a:srgbClr val="0070C0"/>
                </a:solidFill>
                <a:latin typeface="Calibri Light" panose="020F0302020204030204" pitchFamily="34" charset="0"/>
                <a:cs typeface="Calibri Light" panose="020F0302020204030204" pitchFamily="34" charset="0"/>
              </a:rPr>
              <a:t>one of the best off-the-shelf methods of machine learning</a:t>
            </a:r>
            <a:r>
              <a:rPr lang="fr-CH" sz="1800">
                <a:latin typeface="Calibri Light" panose="020F0302020204030204" pitchFamily="34" charset="0"/>
                <a:cs typeface="Calibri Light" panose="020F0302020204030204" pitchFamily="34" charset="0"/>
              </a:rPr>
              <a:t>. Fitting the model requires the optimization of only one tuning parameter, which is the number of trees in the forest, although the exact number does not seem to affect model fit dramatically. Diagnostic plots can help guide this decision.</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Random forests have been developed for regression, classification, survival analysis, quantile regression, unsupervised clustering, and multivariate prediction.</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Random forest</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892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Random forest for two-class data problem</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11" name="TextBox 10">
            <a:extLst>
              <a:ext uri="{FF2B5EF4-FFF2-40B4-BE49-F238E27FC236}">
                <a16:creationId xmlns:a16="http://schemas.microsoft.com/office/drawing/2014/main" id="{B6CD095C-765E-46AC-A171-12C2AC31657B}"/>
              </a:ext>
            </a:extLst>
          </p:cNvPr>
          <p:cNvSpPr txBox="1"/>
          <p:nvPr/>
        </p:nvSpPr>
        <p:spPr>
          <a:xfrm>
            <a:off x="3359696" y="1412776"/>
            <a:ext cx="1361078"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True boundary</a:t>
            </a:r>
          </a:p>
        </p:txBody>
      </p:sp>
      <p:sp>
        <p:nvSpPr>
          <p:cNvPr id="12" name="TextBox 11">
            <a:extLst>
              <a:ext uri="{FF2B5EF4-FFF2-40B4-BE49-F238E27FC236}">
                <a16:creationId xmlns:a16="http://schemas.microsoft.com/office/drawing/2014/main" id="{0A606164-77F8-4F6A-BA3F-5A9C86977DFB}"/>
              </a:ext>
            </a:extLst>
          </p:cNvPr>
          <p:cNvSpPr txBox="1"/>
          <p:nvPr/>
        </p:nvSpPr>
        <p:spPr>
          <a:xfrm>
            <a:off x="6957188" y="1412776"/>
            <a:ext cx="2193357"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Random forest boundary</a:t>
            </a:r>
          </a:p>
        </p:txBody>
      </p:sp>
      <p:pic>
        <p:nvPicPr>
          <p:cNvPr id="13" name="Picture 12">
            <a:extLst>
              <a:ext uri="{FF2B5EF4-FFF2-40B4-BE49-F238E27FC236}">
                <a16:creationId xmlns:a16="http://schemas.microsoft.com/office/drawing/2014/main" id="{63C639D8-74BB-4094-87E0-C4623D0ACF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31505" y="1751330"/>
            <a:ext cx="8178312" cy="5010332"/>
          </a:xfrm>
          <a:prstGeom prst="rect">
            <a:avLst/>
          </a:prstGeom>
        </p:spPr>
      </p:pic>
    </p:spTree>
    <p:extLst>
      <p:ext uri="{BB962C8B-B14F-4D97-AF65-F5344CB8AC3E}">
        <p14:creationId xmlns:p14="http://schemas.microsoft.com/office/powerpoint/2010/main" val="61537647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411314" cy="5544616"/>
          </a:xfrm>
        </p:spPr>
        <p:txBody>
          <a:bodyPr>
            <a:normAutofit/>
          </a:bodyPr>
          <a:lstStyle/>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The approximation looks a bit noisy but otherwise the random forest achieves a very low error for this problem, 9.7% (missclassification). </a:t>
            </a:r>
          </a:p>
          <a:p>
            <a:endParaRPr lang="fr-CH" sz="1800">
              <a:latin typeface="Calibri Light" panose="020F0302020204030204" pitchFamily="34" charset="0"/>
              <a:cs typeface="Calibri Light" panose="020F0302020204030204" pitchFamily="34" charset="0"/>
            </a:endParaRPr>
          </a:p>
          <a:p>
            <a:r>
              <a:rPr lang="en-GB" sz="1800">
                <a:latin typeface="Calibri Light" panose="020F0302020204030204" pitchFamily="34" charset="0"/>
                <a:cs typeface="Calibri Light" panose="020F0302020204030204" pitchFamily="34" charset="0"/>
              </a:rPr>
              <a:t>Due to the popularity of the </a:t>
            </a:r>
            <a:r>
              <a:rPr lang="en-GB" sz="1800">
                <a:latin typeface="Courier New" panose="02070309020205020404" pitchFamily="49" charset="0"/>
                <a:cs typeface="Courier New" panose="02070309020205020404" pitchFamily="49" charset="0"/>
              </a:rPr>
              <a:t>randomForest</a:t>
            </a:r>
            <a:r>
              <a:rPr lang="en-GB" sz="1800">
                <a:latin typeface="Times New Roman" panose="02020603050405020304" pitchFamily="18" charset="0"/>
                <a:cs typeface="Times New Roman" panose="02020603050405020304" pitchFamily="18" charset="0"/>
              </a:rPr>
              <a:t> </a:t>
            </a:r>
            <a:r>
              <a:rPr lang="en-GB" sz="1800">
                <a:latin typeface="Calibri Light" panose="020F0302020204030204" pitchFamily="34" charset="0"/>
                <a:cs typeface="Calibri Light" panose="020F0302020204030204" pitchFamily="34" charset="0"/>
              </a:rPr>
              <a:t>package it has become part of R’s core packages that are pre-installed with the program. Fitting a random forest proceeds as follows, e.g., for the two-class problem:</a:t>
            </a:r>
          </a:p>
          <a:p>
            <a:endParaRPr lang="en-GB" sz="1800" b="1">
              <a:solidFill>
                <a:srgbClr val="0070C0"/>
              </a:solidFill>
              <a:latin typeface="Times New Roman" panose="02020603050405020304" pitchFamily="18" charset="0"/>
              <a:cs typeface="Times New Roman" panose="02020603050405020304" pitchFamily="18" charset="0"/>
            </a:endParaRPr>
          </a:p>
          <a:p>
            <a:endParaRPr lang="en-GB" sz="1800" b="1">
              <a:solidFill>
                <a:srgbClr val="0070C0"/>
              </a:solidFill>
              <a:latin typeface="Times New Roman" panose="02020603050405020304" pitchFamily="18" charset="0"/>
              <a:cs typeface="Times New Roman" panose="02020603050405020304" pitchFamily="18" charset="0"/>
            </a:endParaRPr>
          </a:p>
          <a:p>
            <a:pPr marL="0" indent="0">
              <a:buNone/>
            </a:pPr>
            <a:r>
              <a:rPr lang="en-GB" sz="1400">
                <a:latin typeface="Courier New" panose="02070309020205020404" pitchFamily="49" charset="0"/>
                <a:cs typeface="Courier New" panose="02070309020205020404" pitchFamily="49" charset="0"/>
              </a:rPr>
              <a:t>	library(randomForest)</a:t>
            </a:r>
          </a:p>
          <a:p>
            <a:pPr marL="0" indent="0">
              <a:buNone/>
            </a:pPr>
            <a:r>
              <a:rPr lang="en-GB" sz="1400">
                <a:latin typeface="Courier New" panose="02070309020205020404" pitchFamily="49" charset="0"/>
                <a:cs typeface="Courier New" panose="02070309020205020404" pitchFamily="49" charset="0"/>
              </a:rPr>
              <a:t>	set.seed(88661)</a:t>
            </a:r>
          </a:p>
          <a:p>
            <a:pPr marL="0" indent="0">
              <a:buNone/>
            </a:pPr>
            <a:r>
              <a:rPr lang="en-GB" sz="1400">
                <a:latin typeface="Courier New" panose="02070309020205020404" pitchFamily="49" charset="0"/>
                <a:cs typeface="Courier New" panose="02070309020205020404" pitchFamily="49" charset="0"/>
              </a:rPr>
              <a:t>	rf &lt;- randomForest(Class~X1+X2,data=train,</a:t>
            </a:r>
            <a:r>
              <a:rPr lang="en-GB" sz="1400" b="1">
                <a:solidFill>
                  <a:srgbClr val="FF0000"/>
                </a:solidFill>
                <a:latin typeface="Courier New" panose="02070309020205020404" pitchFamily="49" charset="0"/>
                <a:cs typeface="Courier New" panose="02070309020205020404" pitchFamily="49" charset="0"/>
              </a:rPr>
              <a:t>ntree=5000</a:t>
            </a:r>
            <a:r>
              <a:rPr lang="en-GB" sz="1400">
                <a:latin typeface="Courier New" panose="02070309020205020404" pitchFamily="49" charset="0"/>
                <a:cs typeface="Courier New" panose="02070309020205020404" pitchFamily="49" charset="0"/>
              </a:rPr>
              <a:t>)</a:t>
            </a:r>
          </a:p>
          <a:p>
            <a:pPr marL="0" indent="0">
              <a:buNone/>
            </a:pPr>
            <a:r>
              <a:rPr lang="en-GB" sz="1400">
                <a:latin typeface="Courier New" panose="02070309020205020404" pitchFamily="49" charset="0"/>
                <a:cs typeface="Courier New" panose="02070309020205020404" pitchFamily="49" charset="0"/>
              </a:rPr>
              <a:t>	plot(rf)</a:t>
            </a:r>
          </a:p>
          <a:p>
            <a:pPr marL="0" indent="0">
              <a:buNone/>
            </a:pPr>
            <a:r>
              <a:rPr lang="en-GB" sz="1400">
                <a:latin typeface="Courier New" panose="02070309020205020404" pitchFamily="49" charset="0"/>
                <a:cs typeface="Courier New" panose="02070309020205020404" pitchFamily="49" charset="0"/>
              </a:rPr>
              <a:t>	rf</a:t>
            </a:r>
          </a:p>
          <a:p>
            <a:pPr marL="0" indent="0">
              <a:buNone/>
            </a:pPr>
            <a:r>
              <a:rPr lang="en-GB" sz="1400">
                <a:latin typeface="Courier New" panose="02070309020205020404" pitchFamily="49" charset="0"/>
                <a:cs typeface="Courier New" panose="02070309020205020404" pitchFamily="49" charset="0"/>
              </a:rPr>
              <a:t>	mean(predict(rf,newdata=test,type="class")!=test$Class)</a:t>
            </a:r>
          </a:p>
          <a:p>
            <a:pPr marL="0" indent="0">
              <a:buNone/>
            </a:pPr>
            <a:r>
              <a:rPr lang="en-GB" sz="1400">
                <a:latin typeface="Courier New" panose="02070309020205020404" pitchFamily="49" charset="0"/>
                <a:cs typeface="Courier New" panose="02070309020205020404" pitchFamily="49" charset="0"/>
              </a:rPr>
              <a:t>	&gt; 0.09604685</a:t>
            </a:r>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6" name="TextBox 5"/>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Random forest for two-class data problem</a:t>
            </a:r>
            <a:endParaRPr lang="en-GB" sz="3200">
              <a:solidFill>
                <a:schemeClr val="tx2">
                  <a:lumMod val="75000"/>
                </a:schemeClr>
              </a:solidFill>
              <a:latin typeface="Tw Cen MT" panose="020B0602020104020603" pitchFamily="34" charset="0"/>
            </a:endParaRPr>
          </a:p>
        </p:txBody>
      </p:sp>
      <p:cxnSp>
        <p:nvCxnSpPr>
          <p:cNvPr id="7" name="Straight Connector 6"/>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25482011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67708" y="2924944"/>
            <a:ext cx="5256584" cy="3597312"/>
          </a:xfrm>
          <a:prstGeom prst="rect">
            <a:avLst/>
          </a:prstGeom>
        </p:spPr>
      </p:pic>
      <p:sp>
        <p:nvSpPr>
          <p:cNvPr id="7" name="TextBox 6"/>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Random forest for two-class data problem</a:t>
            </a:r>
            <a:endParaRPr lang="en-GB" sz="3200">
              <a:solidFill>
                <a:schemeClr val="tx2">
                  <a:lumMod val="75000"/>
                </a:schemeClr>
              </a:solidFill>
              <a:latin typeface="Tw Cen MT" panose="020B0602020104020603" pitchFamily="34" charset="0"/>
            </a:endParaRPr>
          </a:p>
        </p:txBody>
      </p:sp>
      <p:cxnSp>
        <p:nvCxnSpPr>
          <p:cNvPr id="8" name="Straight Connector 7"/>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10" name="Content Placeholder 2">
            <a:extLst>
              <a:ext uri="{FF2B5EF4-FFF2-40B4-BE49-F238E27FC236}">
                <a16:creationId xmlns:a16="http://schemas.microsoft.com/office/drawing/2014/main" id="{AF5CDDD0-6259-4F58-9EDB-B3A952E0D490}"/>
              </a:ext>
            </a:extLst>
          </p:cNvPr>
          <p:cNvSpPr>
            <a:spLocks noGrp="1"/>
          </p:cNvSpPr>
          <p:nvPr>
            <p:ph idx="1"/>
          </p:nvPr>
        </p:nvSpPr>
        <p:spPr>
          <a:xfrm>
            <a:off x="1981200" y="1196752"/>
            <a:ext cx="8411314" cy="5544616"/>
          </a:xfrm>
        </p:spPr>
        <p:txBody>
          <a:bodyPr>
            <a:normAutofit/>
          </a:bodyPr>
          <a:lstStyle/>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The </a:t>
            </a:r>
            <a:r>
              <a:rPr lang="fr-CH" sz="1800">
                <a:latin typeface="Courier New" panose="02070309020205020404" pitchFamily="49" charset="0"/>
                <a:cs typeface="Courier New" panose="02070309020205020404" pitchFamily="49" charset="0"/>
              </a:rPr>
              <a:t>randomForest</a:t>
            </a:r>
            <a:r>
              <a:rPr lang="fr-CH" sz="1800">
                <a:latin typeface="Times New Roman" panose="02020603050405020304" pitchFamily="18" charset="0"/>
                <a:cs typeface="Times New Roman" panose="02020603050405020304" pitchFamily="18" charset="0"/>
              </a:rPr>
              <a:t> </a:t>
            </a:r>
            <a:r>
              <a:rPr lang="en-GB" sz="1800">
                <a:latin typeface="Calibri Light" panose="020F0302020204030204" pitchFamily="34" charset="0"/>
                <a:cs typeface="Calibri Light" panose="020F0302020204030204" pitchFamily="34" charset="0"/>
              </a:rPr>
              <a:t>package includes a diagnostic plot that allows the user the choose the optimal number of trees (</a:t>
            </a:r>
            <a:r>
              <a:rPr lang="en-GB" sz="1800" i="1">
                <a:latin typeface="Calibri Light" panose="020F0302020204030204" pitchFamily="34" charset="0"/>
                <a:cs typeface="Calibri Light" panose="020F0302020204030204" pitchFamily="34" charset="0"/>
              </a:rPr>
              <a:t>ntree</a:t>
            </a:r>
            <a:r>
              <a:rPr lang="en-GB" sz="1800">
                <a:latin typeface="Calibri Light" panose="020F0302020204030204" pitchFamily="34" charset="0"/>
                <a:cs typeface="Calibri Light" panose="020F0302020204030204" pitchFamily="34" charset="0"/>
              </a:rPr>
              <a:t> parameter). It seems that having around 200 trees for this problem is sufficient. Afterwards the fit stabilizes:</a:t>
            </a:r>
            <a:endParaRPr lang="fr-CH" sz="1800">
              <a:latin typeface="Calibri Light" panose="020F0302020204030204" pitchFamily="34" charset="0"/>
              <a:cs typeface="Calibri Light" panose="020F0302020204030204" pitchFamily="34"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875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The decision boundary produced by 1NN is nonlinear. How does this come about? What is the </a:t>
            </a:r>
            <a:r>
              <a:rPr lang="en-GB" sz="1800">
                <a:latin typeface="Calibri Light" panose="020F0302020204030204" pitchFamily="34" charset="0"/>
                <a:cs typeface="Calibri Light" panose="020F0302020204030204" pitchFamily="34" charset="0"/>
              </a:rPr>
              <a:t>“model”</a:t>
            </a:r>
            <a:r>
              <a:rPr lang="fr-CH" sz="1800">
                <a:latin typeface="Calibri Light" panose="020F0302020204030204" pitchFamily="34" charset="0"/>
                <a:cs typeface="Calibri Light" panose="020F0302020204030204" pitchFamily="34" charset="0"/>
              </a:rPr>
              <a:t> for nearest neighbors?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It turns out that there is no model in the conventional sense (e.g., weights, assumptions). Instead the </a:t>
            </a:r>
            <a:r>
              <a:rPr lang="fr-CH" sz="1800">
                <a:solidFill>
                  <a:srgbClr val="0070C0"/>
                </a:solidFill>
                <a:latin typeface="Calibri Light" panose="020F0302020204030204" pitchFamily="34" charset="0"/>
                <a:cs typeface="Calibri Light" panose="020F0302020204030204" pitchFamily="34" charset="0"/>
              </a:rPr>
              <a:t>model consists of the entire training set</a:t>
            </a:r>
            <a:r>
              <a:rPr lang="fr-CH" sz="1800">
                <a:latin typeface="Calibri Light" panose="020F0302020204030204" pitchFamily="34" charset="0"/>
                <a:cs typeface="Calibri Light" panose="020F0302020204030204" pitchFamily="34" charset="0"/>
              </a:rPr>
              <a:t>, where every training observation functions as its own sub-model.</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That is, the nearest neighbor in a given region of the feature space will act as the </a:t>
            </a:r>
            <a:r>
              <a:rPr lang="fr-CH" sz="1800" i="1">
                <a:latin typeface="Calibri Light" panose="020F0302020204030204" pitchFamily="34" charset="0"/>
                <a:cs typeface="Calibri Light" panose="020F0302020204030204" pitchFamily="34" charset="0"/>
              </a:rPr>
              <a:t>model </a:t>
            </a:r>
            <a:r>
              <a:rPr lang="fr-CH" sz="1800">
                <a:latin typeface="Calibri Light" panose="020F0302020204030204" pitchFamily="34" charset="0"/>
                <a:cs typeface="Calibri Light" panose="020F0302020204030204" pitchFamily="34" charset="0"/>
              </a:rPr>
              <a:t>for that space (e.g., if the nearest neighbor is a Smurf, then that Smurf is the model in that region). More generally, one says that the nearest neighbor acts as a </a:t>
            </a:r>
            <a:r>
              <a:rPr lang="fr-CH" sz="1800">
                <a:solidFill>
                  <a:srgbClr val="0070C0"/>
                </a:solidFill>
                <a:latin typeface="Calibri Light" panose="020F0302020204030204" pitchFamily="34" charset="0"/>
                <a:cs typeface="Calibri Light" panose="020F0302020204030204" pitchFamily="34" charset="0"/>
              </a:rPr>
              <a:t>local rule </a:t>
            </a:r>
            <a:r>
              <a:rPr lang="fr-CH" sz="1800">
                <a:latin typeface="Calibri Light" panose="020F0302020204030204" pitchFamily="34" charset="0"/>
                <a:cs typeface="Calibri Light" panose="020F0302020204030204" pitchFamily="34" charset="0"/>
              </a:rPr>
              <a:t>for prediction.</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1NN with Euclidean distance is </a:t>
            </a:r>
            <a:r>
              <a:rPr lang="fr-CH" sz="1800">
                <a:solidFill>
                  <a:srgbClr val="0070C0"/>
                </a:solidFill>
                <a:latin typeface="Calibri Light" panose="020F0302020204030204" pitchFamily="34" charset="0"/>
                <a:cs typeface="Calibri Light" panose="020F0302020204030204" pitchFamily="34" charset="0"/>
              </a:rPr>
              <a:t>locally linear</a:t>
            </a:r>
            <a:r>
              <a:rPr lang="fr-CH" sz="1800">
                <a:latin typeface="Calibri Light" panose="020F0302020204030204" pitchFamily="34" charset="0"/>
                <a:cs typeface="Calibri Light" panose="020F0302020204030204" pitchFamily="34" charset="0"/>
              </a:rPr>
              <a:t>! When adding up all the local models, however, a globally nonlinear decision boundary emerges (e.g., analogous to regression smoothers).</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1-nearest neighbor model</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01762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Unlike most other machine learners, the random forest </a:t>
            </a:r>
            <a:r>
              <a:rPr lang="fr-CH" sz="1800">
                <a:solidFill>
                  <a:srgbClr val="0070C0"/>
                </a:solidFill>
                <a:latin typeface="Calibri Light" panose="020F0302020204030204" pitchFamily="34" charset="0"/>
                <a:cs typeface="Calibri Light" panose="020F0302020204030204" pitchFamily="34" charset="0"/>
              </a:rPr>
              <a:t>does not use training error</a:t>
            </a:r>
            <a:r>
              <a:rPr lang="fr-CH" sz="1800">
                <a:latin typeface="Calibri Light" panose="020F0302020204030204" pitchFamily="34" charset="0"/>
                <a:cs typeface="Calibri Light" panose="020F0302020204030204" pitchFamily="34" charset="0"/>
              </a:rPr>
              <a:t> to optimize tuning parameters such as the forest size. Instead it uses a criterion called </a:t>
            </a:r>
            <a:r>
              <a:rPr lang="fr-CH" sz="1800">
                <a:solidFill>
                  <a:srgbClr val="0070C0"/>
                </a:solidFill>
                <a:latin typeface="Calibri Light" panose="020F0302020204030204" pitchFamily="34" charset="0"/>
                <a:cs typeface="Calibri Light" panose="020F0302020204030204" pitchFamily="34" charset="0"/>
              </a:rPr>
              <a:t>out-of-bag (OOB) error</a:t>
            </a:r>
            <a:r>
              <a:rPr lang="fr-CH" sz="1800">
                <a:latin typeface="Calibri Light" panose="020F0302020204030204" pitchFamily="34" charset="0"/>
                <a:cs typeface="Calibri Light" panose="020F0302020204030204" pitchFamily="34" charset="0"/>
              </a:rPr>
              <a:t>, which can be considered a bootstrap-approximation of cross-validation error</a:t>
            </a:r>
            <a:r>
              <a:rPr lang="fr-CH" sz="1800">
                <a:solidFill>
                  <a:srgbClr val="0070C0"/>
                </a:solidFill>
                <a:latin typeface="Calibri Light" panose="020F0302020204030204" pitchFamily="34" charset="0"/>
                <a:cs typeface="Calibri Light" panose="020F0302020204030204" pitchFamily="34" charset="0"/>
              </a:rPr>
              <a:t>.</a:t>
            </a:r>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For every bootstrapped tree in the forest, there are observations in the data that were not resampled for that tree. These observations are referred to as being </a:t>
            </a:r>
            <a:r>
              <a:rPr lang="en-GB" sz="1800">
                <a:latin typeface="Calibri Light" panose="020F0302020204030204" pitchFamily="34" charset="0"/>
                <a:cs typeface="Calibri Light" panose="020F0302020204030204" pitchFamily="34" charset="0"/>
              </a:rPr>
              <a:t>“</a:t>
            </a:r>
            <a:r>
              <a:rPr lang="fr-CH" sz="1800">
                <a:latin typeface="Calibri Light" panose="020F0302020204030204" pitchFamily="34" charset="0"/>
                <a:cs typeface="Calibri Light" panose="020F0302020204030204" pitchFamily="34" charset="0"/>
              </a:rPr>
              <a:t>out of the bag</a:t>
            </a:r>
            <a:r>
              <a:rPr lang="en-GB" sz="1800">
                <a:latin typeface="Calibri Light" panose="020F0302020204030204" pitchFamily="34" charset="0"/>
                <a:cs typeface="Calibri Light" panose="020F0302020204030204" pitchFamily="34" charset="0"/>
              </a:rPr>
              <a:t>”, and are used to evaluate goodness-of-fit</a:t>
            </a:r>
            <a:r>
              <a:rPr lang="fr-CH" sz="1800">
                <a:latin typeface="Calibri Light" panose="020F0302020204030204" pitchFamily="34" charset="0"/>
                <a:cs typeface="Calibri Light" panose="020F0302020204030204" pitchFamily="34" charset="0"/>
              </a:rPr>
              <a:t>. This is virtually equivalent to an internal cross-validation.</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 final error measure that the random forest outputs will also be the OOB error, which avoids the need to run a separate cross-validation for tuning and immediately gives a good indication of performance.</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This makes the random forest somewhat </a:t>
            </a:r>
            <a:r>
              <a:rPr lang="fr-CH" sz="1800">
                <a:solidFill>
                  <a:srgbClr val="0070C0"/>
                </a:solidFill>
                <a:latin typeface="Calibri Light" panose="020F0302020204030204" pitchFamily="34" charset="0"/>
                <a:cs typeface="Calibri Light" panose="020F0302020204030204" pitchFamily="34" charset="0"/>
              </a:rPr>
              <a:t>robust (but not immune!) </a:t>
            </a:r>
            <a:r>
              <a:rPr lang="fr-CH" sz="1800">
                <a:latin typeface="Calibri Light" panose="020F0302020204030204" pitchFamily="34" charset="0"/>
                <a:cs typeface="Calibri Light" panose="020F0302020204030204" pitchFamily="34" charset="0"/>
              </a:rPr>
              <a:t>to overfitting.</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Out-of-bag error optimization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7338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It is not possible to represent a random forest as a single set of decision rules. Although we can average the predictions of the trees, </a:t>
            </a:r>
            <a:r>
              <a:rPr lang="fr-CH" sz="1800">
                <a:solidFill>
                  <a:srgbClr val="0070C0"/>
                </a:solidFill>
                <a:latin typeface="Calibri Light" panose="020F0302020204030204" pitchFamily="34" charset="0"/>
                <a:cs typeface="Calibri Light" panose="020F0302020204030204" pitchFamily="34" charset="0"/>
              </a:rPr>
              <a:t>averaging their decision structures would not be appropriate</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Individual trees in the forest could be inspected, in theory, but when the forest counts between 200‒5000 trees potentially this is not practical.</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This makes the random forest somewhat of a black box. Its internal structure cannot be interpreted. For researchers interested in explanation—which social scientists usually are—this is undesirable.</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However, information about effects could still be obtained by variable importance rankings…</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Is it a black box?</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2012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795320" cy="4925144"/>
          </a:xfrm>
        </p:spPr>
        <p:txBody>
          <a:bodyPr>
            <a:normAutofit/>
          </a:bodyPr>
          <a:lstStyle/>
          <a:p>
            <a:r>
              <a:rPr lang="fr-CH" sz="1600" dirty="0" err="1">
                <a:latin typeface="Calibri Light" panose="020F0302020204030204" pitchFamily="34" charset="0"/>
                <a:cs typeface="Calibri Light" panose="020F0302020204030204" pitchFamily="34" charset="0"/>
              </a:rPr>
              <a:t>Predictor</a:t>
            </a:r>
            <a:r>
              <a:rPr lang="fr-CH" sz="1600" dirty="0">
                <a:latin typeface="Calibri Light" panose="020F0302020204030204" pitchFamily="34" charset="0"/>
                <a:cs typeface="Calibri Light" panose="020F0302020204030204" pitchFamily="34" charset="0"/>
              </a:rPr>
              <a:t> importance </a:t>
            </a:r>
            <a:r>
              <a:rPr lang="fr-CH" sz="1600" dirty="0" err="1">
                <a:latin typeface="Calibri Light" panose="020F0302020204030204" pitchFamily="34" charset="0"/>
                <a:cs typeface="Calibri Light" panose="020F0302020204030204" pitchFamily="34" charset="0"/>
              </a:rPr>
              <a:t>rankings</a:t>
            </a:r>
            <a:r>
              <a:rPr lang="fr-CH" sz="1600" dirty="0">
                <a:latin typeface="Calibri Light" panose="020F0302020204030204" pitchFamily="34" charset="0"/>
                <a:cs typeface="Calibri Light" panose="020F0302020204030204" pitchFamily="34" charset="0"/>
              </a:rPr>
              <a:t> are </a:t>
            </a:r>
            <a:r>
              <a:rPr lang="fr-CH" sz="1600" dirty="0" err="1">
                <a:latin typeface="Calibri Light" panose="020F0302020204030204" pitchFamily="34" charset="0"/>
                <a:cs typeface="Calibri Light" panose="020F0302020204030204" pitchFamily="34" charset="0"/>
              </a:rPr>
              <a:t>calculated</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from</a:t>
            </a:r>
            <a:r>
              <a:rPr lang="fr-CH" sz="1600" dirty="0">
                <a:latin typeface="Calibri Light" panose="020F0302020204030204" pitchFamily="34" charset="0"/>
                <a:cs typeface="Calibri Light" panose="020F0302020204030204" pitchFamily="34" charset="0"/>
              </a:rPr>
              <a:t> how </a:t>
            </a:r>
            <a:r>
              <a:rPr lang="fr-CH" sz="1600" dirty="0" err="1">
                <a:latin typeface="Calibri Light" panose="020F0302020204030204" pitchFamily="34" charset="0"/>
                <a:cs typeface="Calibri Light" panose="020F0302020204030204" pitchFamily="34" charset="0"/>
              </a:rPr>
              <a:t>often</a:t>
            </a:r>
            <a:r>
              <a:rPr lang="fr-CH" sz="1600" dirty="0">
                <a:latin typeface="Calibri Light" panose="020F0302020204030204" pitchFamily="34" charset="0"/>
                <a:cs typeface="Calibri Light" panose="020F0302020204030204" pitchFamily="34" charset="0"/>
              </a:rPr>
              <a:t> the </a:t>
            </a:r>
            <a:r>
              <a:rPr lang="fr-CH" sz="1600" dirty="0" err="1">
                <a:latin typeface="Calibri Light" panose="020F0302020204030204" pitchFamily="34" charset="0"/>
                <a:cs typeface="Calibri Light" panose="020F0302020204030204" pitchFamily="34" charset="0"/>
              </a:rPr>
              <a:t>predictor</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selected</a:t>
            </a:r>
            <a:r>
              <a:rPr lang="fr-CH" sz="1600" dirty="0">
                <a:latin typeface="Calibri Light" panose="020F0302020204030204" pitchFamily="34" charset="0"/>
                <a:cs typeface="Calibri Light" panose="020F0302020204030204" pitchFamily="34" charset="0"/>
              </a:rPr>
              <a:t> in the </a:t>
            </a:r>
            <a:r>
              <a:rPr lang="fr-CH" sz="1600" dirty="0" err="1">
                <a:latin typeface="Calibri Light" panose="020F0302020204030204" pitchFamily="34" charset="0"/>
                <a:cs typeface="Calibri Light" panose="020F0302020204030204" pitchFamily="34" charset="0"/>
              </a:rPr>
              <a:t>bootstrapped</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trees</a:t>
            </a:r>
            <a:r>
              <a:rPr lang="fr-CH" sz="1600" dirty="0">
                <a:latin typeface="Calibri Light" panose="020F0302020204030204" pitchFamily="34" charset="0"/>
                <a:cs typeface="Calibri Light" panose="020F0302020204030204" pitchFamily="34" charset="0"/>
              </a:rPr>
              <a:t>, and the </a:t>
            </a:r>
            <a:r>
              <a:rPr lang="fr-CH" sz="1600" dirty="0" err="1">
                <a:latin typeface="Calibri Light" panose="020F0302020204030204" pitchFamily="34" charset="0"/>
                <a:cs typeface="Calibri Light" panose="020F0302020204030204" pitchFamily="34" charset="0"/>
              </a:rPr>
              <a:t>accumulated</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reduction</a:t>
            </a:r>
            <a:r>
              <a:rPr lang="fr-CH" sz="1600" dirty="0">
                <a:latin typeface="Calibri Light" panose="020F0302020204030204" pitchFamily="34" charset="0"/>
                <a:cs typeface="Calibri Light" panose="020F0302020204030204" pitchFamily="34" charset="0"/>
              </a:rPr>
              <a:t> in </a:t>
            </a:r>
            <a:r>
              <a:rPr lang="fr-CH" sz="1600" dirty="0" err="1">
                <a:latin typeface="Calibri Light" panose="020F0302020204030204" pitchFamily="34" charset="0"/>
                <a:cs typeface="Calibri Light" panose="020F0302020204030204" pitchFamily="34" charset="0"/>
              </a:rPr>
              <a:t>error</a:t>
            </a:r>
            <a:r>
              <a:rPr lang="fr-CH" sz="1600" dirty="0">
                <a:latin typeface="Calibri Light" panose="020F0302020204030204" pitchFamily="34" charset="0"/>
                <a:cs typeface="Calibri Light" panose="020F0302020204030204" pitchFamily="34" charset="0"/>
              </a:rPr>
              <a:t> on </a:t>
            </a:r>
            <a:r>
              <a:rPr lang="fr-CH" sz="1600" dirty="0" err="1">
                <a:latin typeface="Calibri Light" panose="020F0302020204030204" pitchFamily="34" charset="0"/>
                <a:cs typeface="Calibri Light" panose="020F0302020204030204" pitchFamily="34" charset="0"/>
              </a:rPr>
              <a:t>predicting</a:t>
            </a:r>
            <a:r>
              <a:rPr lang="fr-CH" sz="1600" dirty="0">
                <a:latin typeface="Calibri Light" panose="020F0302020204030204" pitchFamily="34" charset="0"/>
                <a:cs typeface="Calibri Light" panose="020F0302020204030204" pitchFamily="34" charset="0"/>
              </a:rPr>
              <a:t> the </a:t>
            </a:r>
            <a:r>
              <a:rPr lang="fr-CH" sz="1600" dirty="0" err="1">
                <a:latin typeface="Calibri Light" panose="020F0302020204030204" pitchFamily="34" charset="0"/>
                <a:cs typeface="Calibri Light" panose="020F0302020204030204" pitchFamily="34" charset="0"/>
              </a:rPr>
              <a:t>outcome</a:t>
            </a:r>
            <a:r>
              <a:rPr lang="fr-CH" sz="1600" dirty="0">
                <a:latin typeface="Calibri Light" panose="020F0302020204030204" pitchFamily="34" charset="0"/>
                <a:cs typeface="Calibri Light" panose="020F0302020204030204" pitchFamily="34" charset="0"/>
              </a:rPr>
              <a:t>. </a:t>
            </a:r>
            <a:r>
              <a:rPr lang="fr-CH" sz="1600">
                <a:latin typeface="Calibri Light" panose="020F0302020204030204" pitchFamily="34" charset="0"/>
                <a:cs typeface="Calibri Light" panose="020F0302020204030204" pitchFamily="34" charset="0"/>
              </a:rPr>
              <a:t>An </a:t>
            </a:r>
            <a:r>
              <a:rPr lang="en-GB" sz="1600">
                <a:solidFill>
                  <a:srgbClr val="0070C0"/>
                </a:solidFill>
                <a:latin typeface="Calibri Light" panose="020F0302020204030204" pitchFamily="34" charset="0"/>
                <a:cs typeface="Calibri Light" panose="020F0302020204030204" pitchFamily="34" charset="0"/>
              </a:rPr>
              <a:t>“</a:t>
            </a:r>
            <a:r>
              <a:rPr lang="fr-CH" sz="1600">
                <a:solidFill>
                  <a:srgbClr val="0070C0"/>
                </a:solidFill>
                <a:latin typeface="Calibri Light" panose="020F0302020204030204" pitchFamily="34" charset="0"/>
                <a:cs typeface="Calibri Light" panose="020F0302020204030204" pitchFamily="34" charset="0"/>
              </a:rPr>
              <a:t>elbow criterion</a:t>
            </a:r>
            <a:r>
              <a:rPr lang="en-GB" sz="1600">
                <a:solidFill>
                  <a:srgbClr val="0070C0"/>
                </a:solidFill>
                <a:latin typeface="Calibri Light" panose="020F0302020204030204" pitchFamily="34" charset="0"/>
                <a:cs typeface="Calibri Light" panose="020F0302020204030204" pitchFamily="34" charset="0"/>
              </a:rPr>
              <a:t>”</a:t>
            </a:r>
            <a:r>
              <a:rPr lang="fr-CH" sz="1600">
                <a:latin typeface="Calibri Light" panose="020F0302020204030204" pitchFamily="34" charset="0"/>
                <a:cs typeface="Calibri Light" panose="020F0302020204030204" pitchFamily="34" charset="0"/>
              </a:rPr>
              <a:t> </a:t>
            </a:r>
            <a:r>
              <a:rPr lang="fr-CH" sz="1600" dirty="0">
                <a:latin typeface="Calibri Light" panose="020F0302020204030204" pitchFamily="34" charset="0"/>
                <a:cs typeface="Calibri Light" panose="020F0302020204030204" pitchFamily="34" charset="0"/>
              </a:rPr>
              <a:t>(as in PCA) </a:t>
            </a:r>
            <a:r>
              <a:rPr lang="fr-CH" sz="1600" dirty="0" err="1">
                <a:latin typeface="Calibri Light" panose="020F0302020204030204" pitchFamily="34" charset="0"/>
                <a:cs typeface="Calibri Light" panose="020F0302020204030204" pitchFamily="34" charset="0"/>
              </a:rPr>
              <a:t>could</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be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applied</a:t>
            </a:r>
            <a:r>
              <a:rPr lang="fr-CH" sz="1600" dirty="0">
                <a:latin typeface="Calibri Light" panose="020F0302020204030204" pitchFamily="34" charset="0"/>
                <a:cs typeface="Calibri Light" panose="020F0302020204030204" pitchFamily="34" charset="0"/>
              </a:rPr>
              <a:t> to </a:t>
            </a:r>
            <a:r>
              <a:rPr lang="fr-CH" sz="1600" dirty="0" err="1">
                <a:latin typeface="Calibri Light" panose="020F0302020204030204" pitchFamily="34" charset="0"/>
                <a:cs typeface="Calibri Light" panose="020F0302020204030204" pitchFamily="34" charset="0"/>
              </a:rPr>
              <a:t>this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ranking</a:t>
            </a:r>
            <a:r>
              <a:rPr lang="fr-CH" sz="1600" dirty="0">
                <a:latin typeface="Calibri Light" panose="020F0302020204030204" pitchFamily="34" charset="0"/>
                <a:cs typeface="Calibri Light" panose="020F0302020204030204" pitchFamily="34" charset="0"/>
              </a:rPr>
              <a:t> to </a:t>
            </a:r>
            <a:r>
              <a:rPr lang="fr-CH" sz="1600" dirty="0" err="1">
                <a:latin typeface="Calibri Light" panose="020F0302020204030204" pitchFamily="34" charset="0"/>
                <a:cs typeface="Calibri Light" panose="020F0302020204030204" pitchFamily="34" charset="0"/>
              </a:rPr>
              <a:t>eliminate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predictors</a:t>
            </a:r>
            <a:r>
              <a:rPr lang="fr-CH" sz="1600" dirty="0">
                <a:latin typeface="Calibri Light" panose="020F0302020204030204" pitchFamily="34" charset="0"/>
                <a:cs typeface="Calibri Light" panose="020F0302020204030204" pitchFamily="34" charset="0"/>
              </a:rPr>
              <a:t>, e.g., for the </a:t>
            </a:r>
            <a:r>
              <a:rPr lang="fr-CH" sz="1600" dirty="0" err="1">
                <a:latin typeface="Calibri Light" panose="020F0302020204030204" pitchFamily="34" charset="0"/>
                <a:cs typeface="Calibri Light" panose="020F0302020204030204" pitchFamily="34" charset="0"/>
              </a:rPr>
              <a:t>acrophobia</a:t>
            </a:r>
            <a:r>
              <a:rPr lang="fr-CH" sz="1600" dirty="0">
                <a:latin typeface="Calibri Light" panose="020F0302020204030204" pitchFamily="34" charset="0"/>
                <a:cs typeface="Calibri Light" panose="020F0302020204030204" pitchFamily="34" charset="0"/>
              </a:rPr>
              <a:t> data:</a:t>
            </a: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7602255"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Feature relevance in random forest</a:t>
            </a:r>
            <a:endParaRPr lang="en-GB" sz="3200">
              <a:solidFill>
                <a:schemeClr val="tx2">
                  <a:lumMod val="75000"/>
                </a:schemeClr>
              </a:solidFill>
              <a:latin typeface="Tw Cen MT" panose="020B0602020104020603" pitchFamily="34" charset="0"/>
            </a:endParaRPr>
          </a:p>
        </p:txBody>
      </p:sp>
      <p:cxnSp>
        <p:nvCxnSpPr>
          <p:cNvPr id="6" name="Straight Connector 5"/>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68017" y="116632"/>
            <a:ext cx="1032830" cy="946176"/>
          </a:xfrm>
          <a:prstGeom prst="rect">
            <a:avLst/>
          </a:prstGeom>
        </p:spPr>
      </p:pic>
      <p:pic>
        <p:nvPicPr>
          <p:cNvPr id="8" name="Picture 7">
            <a:extLst>
              <a:ext uri="{FF2B5EF4-FFF2-40B4-BE49-F238E27FC236}">
                <a16:creationId xmlns:a16="http://schemas.microsoft.com/office/drawing/2014/main" id="{C72F52AE-A894-43FD-B8C5-6C16B7283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7365" y="2672278"/>
            <a:ext cx="5857269" cy="3997081"/>
          </a:xfrm>
          <a:prstGeom prst="rect">
            <a:avLst/>
          </a:prstGeom>
        </p:spPr>
      </p:pic>
      <p:cxnSp>
        <p:nvCxnSpPr>
          <p:cNvPr id="26" name="Straight Arrow Connector 25">
            <a:extLst>
              <a:ext uri="{FF2B5EF4-FFF2-40B4-BE49-F238E27FC236}">
                <a16:creationId xmlns:a16="http://schemas.microsoft.com/office/drawing/2014/main" id="{50883659-BFF9-4B76-90D9-3D3FA7700D0F}"/>
              </a:ext>
            </a:extLst>
          </p:cNvPr>
          <p:cNvCxnSpPr>
            <a:cxnSpLocks/>
          </p:cNvCxnSpPr>
          <p:nvPr/>
        </p:nvCxnSpPr>
        <p:spPr>
          <a:xfrm flipH="1" flipV="1">
            <a:off x="6168008" y="3882039"/>
            <a:ext cx="532601" cy="5207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02450C3-89B0-41B1-A2BB-02E70078C3C4}"/>
              </a:ext>
            </a:extLst>
          </p:cNvPr>
          <p:cNvCxnSpPr>
            <a:cxnSpLocks/>
          </p:cNvCxnSpPr>
          <p:nvPr/>
        </p:nvCxnSpPr>
        <p:spPr>
          <a:xfrm flipH="1" flipV="1">
            <a:off x="6700609" y="3429001"/>
            <a:ext cx="1267599" cy="6337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FFC990F-5FF1-42A6-8EB8-27013BF90FBC}"/>
              </a:ext>
            </a:extLst>
          </p:cNvPr>
          <p:cNvSpPr txBox="1"/>
          <p:nvPr/>
        </p:nvSpPr>
        <p:spPr>
          <a:xfrm>
            <a:off x="8000461" y="3988511"/>
            <a:ext cx="732893" cy="307777"/>
          </a:xfrm>
          <a:prstGeom prst="rect">
            <a:avLst/>
          </a:prstGeom>
          <a:noFill/>
        </p:spPr>
        <p:txBody>
          <a:bodyPr wrap="none" rtlCol="0">
            <a:spAutoFit/>
          </a:bodyPr>
          <a:lstStyle/>
          <a:p>
            <a:r>
              <a:rPr lang="en-US" sz="1400">
                <a:solidFill>
                  <a:srgbClr val="FF0000"/>
                </a:solidFill>
                <a:latin typeface="Times New Roman" panose="02020603050405020304" pitchFamily="18" charset="0"/>
                <a:cs typeface="Times New Roman" panose="02020603050405020304" pitchFamily="18" charset="0"/>
              </a:rPr>
              <a:t>Elbow?</a:t>
            </a:r>
            <a:endParaRPr lang="en-CH" sz="1400">
              <a:solidFill>
                <a:srgbClr val="FF0000"/>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0CF89611-3829-4221-B07D-DEA18097DA9E}"/>
              </a:ext>
            </a:extLst>
          </p:cNvPr>
          <p:cNvSpPr txBox="1"/>
          <p:nvPr/>
        </p:nvSpPr>
        <p:spPr>
          <a:xfrm>
            <a:off x="6700610" y="4402763"/>
            <a:ext cx="732893" cy="307777"/>
          </a:xfrm>
          <a:prstGeom prst="rect">
            <a:avLst/>
          </a:prstGeom>
          <a:noFill/>
        </p:spPr>
        <p:txBody>
          <a:bodyPr wrap="none" rtlCol="0">
            <a:spAutoFit/>
          </a:bodyPr>
          <a:lstStyle/>
          <a:p>
            <a:r>
              <a:rPr lang="en-US" sz="1400">
                <a:solidFill>
                  <a:srgbClr val="FF0000"/>
                </a:solidFill>
                <a:latin typeface="Times New Roman" panose="02020603050405020304" pitchFamily="18" charset="0"/>
                <a:cs typeface="Times New Roman" panose="02020603050405020304" pitchFamily="18" charset="0"/>
              </a:rPr>
              <a:t>Elbow?</a:t>
            </a:r>
            <a:endParaRPr lang="en-CH" sz="1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0782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Despite its popularity in machine learning, the random forest is not widely known in the social sciences. It has gained recognition in neurosciences, however, where it is used for the analysis of high-dimensional brain data (e.g., </a:t>
            </a:r>
            <a:r>
              <a:rPr lang="fr-CH" sz="1800">
                <a:solidFill>
                  <a:srgbClr val="0070C0"/>
                </a:solidFill>
                <a:latin typeface="Calibri Light" panose="020F0302020204030204" pitchFamily="34" charset="0"/>
                <a:cs typeface="Calibri Light" panose="020F0302020204030204" pitchFamily="34" charset="0"/>
              </a:rPr>
              <a:t>multivoxel pattern analysis</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Given that the model is virtually a black box, it would be hard to motivate the random forest on domain-specific grounds.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a paper, it could be used as a general powerful nonlinear machine learner. Thus, if you seek to compare a linear analysis in a study to a general nonlinear one, the random forest could be a good choice…</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Why should I use random forest?</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45946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Advantages:</a:t>
            </a:r>
          </a:p>
          <a:p>
            <a:endParaRPr lang="fr-CH" sz="1800">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fr-CH" sz="1800">
                <a:solidFill>
                  <a:srgbClr val="69A131"/>
                </a:solidFill>
                <a:latin typeface="Calibri Light" panose="020F0302020204030204" pitchFamily="34" charset="0"/>
                <a:cs typeface="Calibri Light" panose="020F0302020204030204" pitchFamily="34" charset="0"/>
              </a:rPr>
              <a:t>Extremely powerful learner</a:t>
            </a:r>
          </a:p>
          <a:p>
            <a:pPr lvl="1">
              <a:buFont typeface="Arial" panose="020B0604020202020204" pitchFamily="34" charset="0"/>
              <a:buChar char="+"/>
            </a:pPr>
            <a:r>
              <a:rPr lang="fr-CH" sz="1800">
                <a:solidFill>
                  <a:srgbClr val="69A131"/>
                </a:solidFill>
                <a:latin typeface="Calibri Light" panose="020F0302020204030204" pitchFamily="34" charset="0"/>
                <a:cs typeface="Calibri Light" panose="020F0302020204030204" pitchFamily="34" charset="0"/>
              </a:rPr>
              <a:t>Easy to use with practically no complex tuning parameters</a:t>
            </a:r>
          </a:p>
          <a:p>
            <a:pPr lvl="1">
              <a:buFont typeface="Arial" panose="020B0604020202020204" pitchFamily="34" charset="0"/>
              <a:buChar char="+"/>
            </a:pPr>
            <a:r>
              <a:rPr lang="fr-CH" sz="1800">
                <a:solidFill>
                  <a:srgbClr val="69A131"/>
                </a:solidFill>
                <a:latin typeface="Calibri Light" panose="020F0302020204030204" pitchFamily="34" charset="0"/>
                <a:cs typeface="Calibri Light" panose="020F0302020204030204" pitchFamily="34" charset="0"/>
              </a:rPr>
              <a:t>Can be used for nonlinear clustering (not discussed here)</a:t>
            </a:r>
          </a:p>
          <a:p>
            <a:pPr lvl="1">
              <a:buFont typeface="Arial" panose="020B0604020202020204" pitchFamily="34" charset="0"/>
              <a:buChar char="+"/>
            </a:pPr>
            <a:r>
              <a:rPr lang="fr-CH" sz="1800">
                <a:solidFill>
                  <a:srgbClr val="69A131"/>
                </a:solidFill>
                <a:latin typeface="Calibri Light" panose="020F0302020204030204" pitchFamily="34" charset="0"/>
                <a:cs typeface="Calibri Light" panose="020F0302020204030204" pitchFamily="34" charset="0"/>
              </a:rPr>
              <a:t>Good general nonlinear benchmark against linear alternatives</a:t>
            </a:r>
          </a:p>
          <a:p>
            <a:pPr lvl="1"/>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Disadvantages</a:t>
            </a:r>
          </a:p>
          <a:p>
            <a:endParaRPr lang="fr-CH" sz="1800">
              <a:latin typeface="Calibri Light" panose="020F0302020204030204" pitchFamily="34" charset="0"/>
              <a:cs typeface="Calibri Light" panose="020F0302020204030204" pitchFamily="34" charset="0"/>
            </a:endParaRPr>
          </a:p>
          <a:p>
            <a:pPr lvl="1"/>
            <a:r>
              <a:rPr lang="fr-CH" sz="1800">
                <a:solidFill>
                  <a:srgbClr val="C00000"/>
                </a:solidFill>
                <a:latin typeface="Calibri Light" panose="020F0302020204030204" pitchFamily="34" charset="0"/>
                <a:cs typeface="Calibri Light" panose="020F0302020204030204" pitchFamily="34" charset="0"/>
              </a:rPr>
              <a:t>Has black box characteristics</a:t>
            </a:r>
          </a:p>
          <a:p>
            <a:pPr lvl="1"/>
            <a:r>
              <a:rPr lang="fr-CH" sz="1800">
                <a:solidFill>
                  <a:srgbClr val="C00000"/>
                </a:solidFill>
                <a:latin typeface="Calibri Light" panose="020F0302020204030204" pitchFamily="34" charset="0"/>
                <a:cs typeface="Calibri Light" panose="020F0302020204030204" pitchFamily="34" charset="0"/>
              </a:rPr>
              <a:t>Simple interpretation of individual decision trees is lost</a:t>
            </a:r>
          </a:p>
          <a:p>
            <a:pPr lvl="1"/>
            <a:r>
              <a:rPr lang="fr-CH" sz="1800">
                <a:solidFill>
                  <a:srgbClr val="C00000"/>
                </a:solidFill>
                <a:latin typeface="Calibri Light" panose="020F0302020204030204" pitchFamily="34" charset="0"/>
                <a:cs typeface="Calibri Light" panose="020F0302020204030204" pitchFamily="34" charset="0"/>
              </a:rPr>
              <a:t>No hard pruning of irrelevant variables</a:t>
            </a:r>
          </a:p>
          <a:p>
            <a:pPr lvl="1"/>
            <a:r>
              <a:rPr lang="fr-CH" sz="1800">
                <a:solidFill>
                  <a:srgbClr val="C00000"/>
                </a:solidFill>
                <a:latin typeface="Calibri Light" panose="020F0302020204030204" pitchFamily="34" charset="0"/>
                <a:cs typeface="Calibri Light" panose="020F0302020204030204" pitchFamily="34" charset="0"/>
              </a:rPr>
              <a:t>Some sensitivity to the presence of noise features</a:t>
            </a:r>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Random forest evaluation</a:t>
            </a:r>
            <a:endParaRPr lang="en-GB" sz="3200">
              <a:solidFill>
                <a:schemeClr val="tx2">
                  <a:lumMod val="75000"/>
                </a:schemeClr>
              </a:solidFill>
              <a:latin typeface="Tw Cen MT" panose="020B0602020104020603" pitchFamily="34" charset="0"/>
            </a:endParaRPr>
          </a:p>
        </p:txBody>
      </p:sp>
      <p:cxnSp>
        <p:nvCxnSpPr>
          <p:cNvPr id="6" name="Straight Connector 5"/>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435752" y="144016"/>
            <a:ext cx="980728" cy="980728"/>
          </a:xfrm>
          <a:prstGeom prst="rect">
            <a:avLst/>
          </a:prstGeom>
        </p:spPr>
      </p:pic>
    </p:spTree>
    <p:extLst>
      <p:ext uri="{BB962C8B-B14F-4D97-AF65-F5344CB8AC3E}">
        <p14:creationId xmlns:p14="http://schemas.microsoft.com/office/powerpoint/2010/main" val="32647636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7568" y="3121804"/>
            <a:ext cx="7992888"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9. Concluding remarks</a:t>
            </a:r>
            <a:endParaRPr lang="en-GB" sz="2800" b="1">
              <a:solidFill>
                <a:schemeClr val="tx2">
                  <a:lumMod val="75000"/>
                </a:schemeClr>
              </a:solidFill>
              <a:latin typeface="Tw Cen MT" panose="020B0602020104020603" pitchFamily="34" charset="0"/>
            </a:endParaRPr>
          </a:p>
        </p:txBody>
      </p:sp>
      <p:cxnSp>
        <p:nvCxnSpPr>
          <p:cNvPr id="6" name="Straight Connector 5"/>
          <p:cNvCxnSpPr/>
          <p:nvPr/>
        </p:nvCxnSpPr>
        <p:spPr>
          <a:xfrm>
            <a:off x="2392999" y="2924944"/>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92999" y="3861048"/>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6992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Ranking methods for the two-class problem</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3145785573"/>
              </p:ext>
            </p:extLst>
          </p:nvPr>
        </p:nvGraphicFramePr>
        <p:xfrm>
          <a:off x="1343473" y="1700417"/>
          <a:ext cx="9251835" cy="4248462"/>
        </p:xfrm>
        <a:graphic>
          <a:graphicData uri="http://schemas.openxmlformats.org/drawingml/2006/table">
            <a:tbl>
              <a:tblPr firstRow="1" bandRow="1">
                <a:tableStyleId>{5C22544A-7EE6-4342-B048-85BDC9FD1C3A}</a:tableStyleId>
              </a:tblPr>
              <a:tblGrid>
                <a:gridCol w="723535">
                  <a:extLst>
                    <a:ext uri="{9D8B030D-6E8A-4147-A177-3AD203B41FA5}">
                      <a16:colId xmlns:a16="http://schemas.microsoft.com/office/drawing/2014/main" val="20000"/>
                    </a:ext>
                  </a:extLst>
                </a:gridCol>
                <a:gridCol w="2040225">
                  <a:extLst>
                    <a:ext uri="{9D8B030D-6E8A-4147-A177-3AD203B41FA5}">
                      <a16:colId xmlns:a16="http://schemas.microsoft.com/office/drawing/2014/main" val="20001"/>
                    </a:ext>
                  </a:extLst>
                </a:gridCol>
                <a:gridCol w="3713969">
                  <a:extLst>
                    <a:ext uri="{9D8B030D-6E8A-4147-A177-3AD203B41FA5}">
                      <a16:colId xmlns:a16="http://schemas.microsoft.com/office/drawing/2014/main" val="20002"/>
                    </a:ext>
                  </a:extLst>
                </a:gridCol>
                <a:gridCol w="1111694">
                  <a:extLst>
                    <a:ext uri="{9D8B030D-6E8A-4147-A177-3AD203B41FA5}">
                      <a16:colId xmlns:a16="http://schemas.microsoft.com/office/drawing/2014/main" val="20003"/>
                    </a:ext>
                  </a:extLst>
                </a:gridCol>
                <a:gridCol w="831206">
                  <a:extLst>
                    <a:ext uri="{9D8B030D-6E8A-4147-A177-3AD203B41FA5}">
                      <a16:colId xmlns:a16="http://schemas.microsoft.com/office/drawing/2014/main" val="2782759917"/>
                    </a:ext>
                  </a:extLst>
                </a:gridCol>
                <a:gridCol w="831206">
                  <a:extLst>
                    <a:ext uri="{9D8B030D-6E8A-4147-A177-3AD203B41FA5}">
                      <a16:colId xmlns:a16="http://schemas.microsoft.com/office/drawing/2014/main" val="20004"/>
                    </a:ext>
                  </a:extLst>
                </a:gridCol>
              </a:tblGrid>
              <a:tr h="639123">
                <a:tc>
                  <a:txBody>
                    <a:bodyPr/>
                    <a:lstStyle/>
                    <a:p>
                      <a:pPr algn="ctr"/>
                      <a:r>
                        <a:rPr lang="fr-CH" sz="1600">
                          <a:latin typeface="Calibri Light" panose="020F0302020204030204" pitchFamily="34" charset="0"/>
                          <a:cs typeface="Calibri Light" panose="020F0302020204030204" pitchFamily="34" charset="0"/>
                        </a:rPr>
                        <a:t>Rank</a:t>
                      </a:r>
                      <a:endParaRPr lang="en-GB" sz="16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tc>
                  <a:txBody>
                    <a:bodyPr/>
                    <a:lstStyle/>
                    <a:p>
                      <a:pPr algn="l"/>
                      <a:r>
                        <a:rPr lang="en-GB" sz="1600">
                          <a:latin typeface="Calibri Light" panose="020F0302020204030204" pitchFamily="34" charset="0"/>
                          <a:cs typeface="Calibri Light" panose="020F0302020204030204" pitchFamily="34" charset="0"/>
                        </a:rPr>
                        <a:t>Model</a:t>
                      </a:r>
                    </a:p>
                  </a:txBody>
                  <a:tcPr anchor="ctr">
                    <a:solidFill>
                      <a:schemeClr val="accent1">
                        <a:lumMod val="75000"/>
                      </a:schemeClr>
                    </a:solidFill>
                  </a:tcPr>
                </a:tc>
                <a:tc>
                  <a:txBody>
                    <a:bodyPr/>
                    <a:lstStyle/>
                    <a:p>
                      <a:pPr algn="l"/>
                      <a:r>
                        <a:rPr lang="en-GB" sz="1600" dirty="0">
                          <a:latin typeface="Calibri Light" panose="020F0302020204030204" pitchFamily="34" charset="0"/>
                          <a:cs typeface="Calibri Light" panose="020F0302020204030204" pitchFamily="34" charset="0"/>
                        </a:rPr>
                        <a:t>Properties</a:t>
                      </a:r>
                    </a:p>
                  </a:txBody>
                  <a:tcPr anchor="ctr">
                    <a:solidFill>
                      <a:schemeClr val="accent1">
                        <a:lumMod val="75000"/>
                      </a:schemeClr>
                    </a:solidFill>
                  </a:tcPr>
                </a:tc>
                <a:tc>
                  <a:txBody>
                    <a:bodyPr/>
                    <a:lstStyle/>
                    <a:p>
                      <a:pPr algn="ctr"/>
                      <a:r>
                        <a:rPr lang="fr-CH" sz="1600" dirty="0" err="1">
                          <a:latin typeface="Calibri Light" panose="020F0302020204030204" pitchFamily="34" charset="0"/>
                          <a:cs typeface="Calibri Light" panose="020F0302020204030204" pitchFamily="34" charset="0"/>
                        </a:rPr>
                        <a:t>Nonlinear</a:t>
                      </a:r>
                      <a:endParaRPr lang="en-GB" sz="1600" dirty="0">
                        <a:latin typeface="Calibri Light" panose="020F0302020204030204" pitchFamily="34" charset="0"/>
                        <a:cs typeface="Calibri Light" panose="020F0302020204030204" pitchFamily="34" charset="0"/>
                      </a:endParaRPr>
                    </a:p>
                  </a:txBody>
                  <a:tcPr anchor="ctr">
                    <a:solidFill>
                      <a:schemeClr val="accent1">
                        <a:lumMod val="75000"/>
                      </a:schemeClr>
                    </a:solidFill>
                  </a:tcPr>
                </a:tc>
                <a:tc>
                  <a:txBody>
                    <a:bodyPr/>
                    <a:lstStyle/>
                    <a:p>
                      <a:pPr algn="r"/>
                      <a:r>
                        <a:rPr lang="en-GB" sz="1600" dirty="0">
                          <a:latin typeface="Calibri Light" panose="020F0302020204030204" pitchFamily="34" charset="0"/>
                          <a:cs typeface="Calibri Light" panose="020F0302020204030204" pitchFamily="34" charset="0"/>
                        </a:rPr>
                        <a:t>Train error</a:t>
                      </a:r>
                    </a:p>
                  </a:txBody>
                  <a:tcPr anchor="ctr">
                    <a:solidFill>
                      <a:schemeClr val="accent1">
                        <a:lumMod val="75000"/>
                      </a:schemeClr>
                    </a:solidFill>
                  </a:tcPr>
                </a:tc>
                <a:tc>
                  <a:txBody>
                    <a:bodyPr/>
                    <a:lstStyle/>
                    <a:p>
                      <a:pPr algn="r"/>
                      <a:r>
                        <a:rPr lang="en-GB" sz="1600">
                          <a:latin typeface="Calibri Light" panose="020F0302020204030204" pitchFamily="34" charset="0"/>
                          <a:cs typeface="Calibri Light" panose="020F0302020204030204" pitchFamily="34" charset="0"/>
                        </a:rPr>
                        <a:t>Test error</a:t>
                      </a:r>
                    </a:p>
                  </a:txBody>
                  <a:tcPr anchor="ctr">
                    <a:solidFill>
                      <a:schemeClr val="accent1">
                        <a:lumMod val="75000"/>
                      </a:schemeClr>
                    </a:solidFill>
                  </a:tcPr>
                </a:tc>
                <a:extLst>
                  <a:ext uri="{0D108BD9-81ED-4DB2-BD59-A6C34878D82A}">
                    <a16:rowId xmlns:a16="http://schemas.microsoft.com/office/drawing/2014/main" val="10000"/>
                  </a:ext>
                </a:extLst>
              </a:tr>
              <a:tr h="419511">
                <a:tc>
                  <a:txBody>
                    <a:bodyPr/>
                    <a:lstStyle/>
                    <a:p>
                      <a:pPr algn="ctr"/>
                      <a:r>
                        <a:rPr lang="fr-CH" sz="1400">
                          <a:latin typeface="Calibri Light" panose="020F0302020204030204" pitchFamily="34" charset="0"/>
                          <a:cs typeface="Calibri Light" panose="020F0302020204030204" pitchFamily="34" charset="0"/>
                        </a:rPr>
                        <a:t>9</a:t>
                      </a:r>
                      <a:endParaRPr lang="en-GB" sz="14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Mixture discriminant</a:t>
                      </a:r>
                    </a:p>
                  </a:txBody>
                  <a:tcPr anchor="ctr">
                    <a:solidFill>
                      <a:schemeClr val="bg1">
                        <a:lumMod val="95000"/>
                      </a:schemeClr>
                    </a:solidFill>
                  </a:tcPr>
                </a:tc>
                <a:tc>
                  <a:txBody>
                    <a:bodyPr/>
                    <a:lstStyle/>
                    <a:p>
                      <a:pPr algn="l"/>
                      <a:r>
                        <a:rPr lang="en-GB" sz="1400" dirty="0">
                          <a:latin typeface="Calibri Light" panose="020F0302020204030204" pitchFamily="34" charset="0"/>
                          <a:cs typeface="Calibri Light" panose="020F0302020204030204" pitchFamily="34" charset="0"/>
                        </a:rPr>
                        <a:t>Mixtures</a:t>
                      </a:r>
                      <a:r>
                        <a:rPr lang="en-GB" sz="1400" baseline="0" dirty="0">
                          <a:latin typeface="Calibri Light" panose="020F0302020204030204" pitchFamily="34" charset="0"/>
                          <a:cs typeface="Calibri Light" panose="020F0302020204030204" pitchFamily="34" charset="0"/>
                        </a:rPr>
                        <a:t> of multivariate normal densities (1;2)</a:t>
                      </a:r>
                      <a:endParaRPr lang="en-GB" sz="14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r"/>
                      <a:r>
                        <a:rPr lang="en-GB" sz="1400" dirty="0">
                          <a:latin typeface="Calibri Light" panose="020F0302020204030204" pitchFamily="34" charset="0"/>
                          <a:cs typeface="Calibri Light" panose="020F0302020204030204" pitchFamily="34" charset="0"/>
                        </a:rPr>
                        <a:t>23.5%</a:t>
                      </a:r>
                    </a:p>
                  </a:txBody>
                  <a:tcPr anchor="ctr">
                    <a:solidFill>
                      <a:schemeClr val="bg1">
                        <a:lumMod val="95000"/>
                      </a:schemeClr>
                    </a:solidFill>
                  </a:tcPr>
                </a:tc>
                <a:tc>
                  <a:txBody>
                    <a:bodyPr/>
                    <a:lstStyle/>
                    <a:p>
                      <a:pPr algn="r"/>
                      <a:r>
                        <a:rPr lang="en-GB" sz="1400" dirty="0">
                          <a:latin typeface="Calibri Light" panose="020F0302020204030204" pitchFamily="34" charset="0"/>
                          <a:cs typeface="Calibri Light" panose="020F0302020204030204" pitchFamily="34" charset="0"/>
                        </a:rPr>
                        <a:t>18.7%</a:t>
                      </a:r>
                    </a:p>
                  </a:txBody>
                  <a:tcPr anchor="ctr">
                    <a:solidFill>
                      <a:schemeClr val="bg1">
                        <a:lumMod val="95000"/>
                      </a:schemeClr>
                    </a:solidFill>
                  </a:tcPr>
                </a:tc>
                <a:extLst>
                  <a:ext uri="{0D108BD9-81ED-4DB2-BD59-A6C34878D82A}">
                    <a16:rowId xmlns:a16="http://schemas.microsoft.com/office/drawing/2014/main" val="1590608021"/>
                  </a:ext>
                </a:extLst>
              </a:tr>
              <a:tr h="419511">
                <a:tc>
                  <a:txBody>
                    <a:bodyPr/>
                    <a:lstStyle/>
                    <a:p>
                      <a:pPr algn="ctr"/>
                      <a:r>
                        <a:rPr lang="fr-CH" sz="1400">
                          <a:latin typeface="Calibri Light" panose="020F0302020204030204" pitchFamily="34" charset="0"/>
                          <a:cs typeface="Calibri Light" panose="020F0302020204030204" pitchFamily="34" charset="0"/>
                        </a:rPr>
                        <a:t>8</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Linear</a:t>
                      </a:r>
                      <a:r>
                        <a:rPr lang="en-GB" sz="1400" baseline="0">
                          <a:latin typeface="Calibri Light" panose="020F0302020204030204" pitchFamily="34" charset="0"/>
                          <a:cs typeface="Calibri Light" panose="020F0302020204030204" pitchFamily="34" charset="0"/>
                        </a:rPr>
                        <a:t> discriminant</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Multivariate</a:t>
                      </a:r>
                      <a:r>
                        <a:rPr lang="en-GB" sz="1400" baseline="0">
                          <a:latin typeface="Calibri Light" panose="020F0302020204030204" pitchFamily="34" charset="0"/>
                          <a:cs typeface="Calibri Light" panose="020F0302020204030204" pitchFamily="34" charset="0"/>
                        </a:rPr>
                        <a:t> normal density with equal var.</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No</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r"/>
                      <a:r>
                        <a:rPr lang="en-GB" sz="1400" dirty="0">
                          <a:latin typeface="Calibri Light" panose="020F0302020204030204" pitchFamily="34" charset="0"/>
                          <a:cs typeface="Calibri Light" panose="020F0302020204030204" pitchFamily="34" charset="0"/>
                        </a:rPr>
                        <a:t>27.0%</a:t>
                      </a:r>
                    </a:p>
                  </a:txBody>
                  <a:tcPr anchor="ctr">
                    <a:solidFill>
                      <a:schemeClr val="bg1">
                        <a:lumMod val="95000"/>
                      </a:schemeClr>
                    </a:solidFill>
                  </a:tcPr>
                </a:tc>
                <a:tc>
                  <a:txBody>
                    <a:bodyPr/>
                    <a:lstStyle/>
                    <a:p>
                      <a:pPr algn="r"/>
                      <a:r>
                        <a:rPr lang="en-GB" sz="1400" dirty="0">
                          <a:latin typeface="Calibri Light" panose="020F0302020204030204" pitchFamily="34" charset="0"/>
                          <a:cs typeface="Calibri Light" panose="020F0302020204030204" pitchFamily="34" charset="0"/>
                        </a:rPr>
                        <a:t>17.7%</a:t>
                      </a:r>
                    </a:p>
                  </a:txBody>
                  <a:tcPr anchor="ctr">
                    <a:solidFill>
                      <a:schemeClr val="bg1">
                        <a:lumMod val="95000"/>
                      </a:schemeClr>
                    </a:solidFill>
                  </a:tcPr>
                </a:tc>
                <a:extLst>
                  <a:ext uri="{0D108BD9-81ED-4DB2-BD59-A6C34878D82A}">
                    <a16:rowId xmlns:a16="http://schemas.microsoft.com/office/drawing/2014/main" val="3629563978"/>
                  </a:ext>
                </a:extLst>
              </a:tr>
              <a:tr h="419511">
                <a:tc>
                  <a:txBody>
                    <a:bodyPr/>
                    <a:lstStyle/>
                    <a:p>
                      <a:pPr algn="ctr"/>
                      <a:r>
                        <a:rPr lang="fr-CH" sz="1400">
                          <a:latin typeface="Calibri Light" panose="020F0302020204030204" pitchFamily="34" charset="0"/>
                          <a:cs typeface="Calibri Light" panose="020F0302020204030204" pitchFamily="34" charset="0"/>
                        </a:rPr>
                        <a:t>7</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Quadratic</a:t>
                      </a:r>
                      <a:r>
                        <a:rPr lang="en-GB" sz="1400" baseline="0">
                          <a:latin typeface="Calibri Light" panose="020F0302020204030204" pitchFamily="34" charset="0"/>
                          <a:cs typeface="Calibri Light" panose="020F0302020204030204" pitchFamily="34" charset="0"/>
                        </a:rPr>
                        <a:t> discriminant</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Multivariate normal density with unequal var.</a:t>
                      </a: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r"/>
                      <a:r>
                        <a:rPr lang="en-GB" sz="1400" dirty="0">
                          <a:latin typeface="Calibri Light" panose="020F0302020204030204" pitchFamily="34" charset="0"/>
                          <a:cs typeface="Calibri Light" panose="020F0302020204030204" pitchFamily="34" charset="0"/>
                        </a:rPr>
                        <a:t>28.5%</a:t>
                      </a:r>
                    </a:p>
                  </a:txBody>
                  <a:tcPr anchor="ctr">
                    <a:solidFill>
                      <a:schemeClr val="bg1">
                        <a:lumMod val="95000"/>
                      </a:schemeClr>
                    </a:solidFill>
                  </a:tcPr>
                </a:tc>
                <a:tc>
                  <a:txBody>
                    <a:bodyPr/>
                    <a:lstStyle/>
                    <a:p>
                      <a:pPr algn="r"/>
                      <a:r>
                        <a:rPr lang="en-GB" sz="1400" dirty="0">
                          <a:latin typeface="Calibri Light" panose="020F0302020204030204" pitchFamily="34" charset="0"/>
                          <a:cs typeface="Calibri Light" panose="020F0302020204030204" pitchFamily="34" charset="0"/>
                        </a:rPr>
                        <a:t>17.1%</a:t>
                      </a:r>
                    </a:p>
                  </a:txBody>
                  <a:tcPr anchor="ctr">
                    <a:solidFill>
                      <a:schemeClr val="bg1">
                        <a:lumMod val="95000"/>
                      </a:schemeClr>
                    </a:solidFill>
                  </a:tcPr>
                </a:tc>
                <a:extLst>
                  <a:ext uri="{0D108BD9-81ED-4DB2-BD59-A6C34878D82A}">
                    <a16:rowId xmlns:a16="http://schemas.microsoft.com/office/drawing/2014/main" val="10003"/>
                  </a:ext>
                </a:extLst>
              </a:tr>
              <a:tr h="419511">
                <a:tc>
                  <a:txBody>
                    <a:bodyPr/>
                    <a:lstStyle/>
                    <a:p>
                      <a:pPr algn="ctr"/>
                      <a:r>
                        <a:rPr lang="en-GB" sz="1400">
                          <a:latin typeface="Calibri Light" panose="020F0302020204030204" pitchFamily="34" charset="0"/>
                          <a:cs typeface="Calibri Light" panose="020F0302020204030204" pitchFamily="34" charset="0"/>
                        </a:rPr>
                        <a:t>6</a:t>
                      </a:r>
                    </a:p>
                  </a:txBody>
                  <a:tcPr anchor="ctr">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MARS</a:t>
                      </a:r>
                    </a:p>
                  </a:txBody>
                  <a:tcPr anchor="ctr">
                    <a:solidFill>
                      <a:schemeClr val="bg1">
                        <a:lumMod val="95000"/>
                      </a:schemeClr>
                    </a:solidFill>
                  </a:tcPr>
                </a:tc>
                <a:tc>
                  <a:txBody>
                    <a:bodyPr/>
                    <a:lstStyle/>
                    <a:p>
                      <a:pPr algn="l"/>
                      <a:r>
                        <a:rPr lang="en-GB" sz="1400" dirty="0">
                          <a:latin typeface="Calibri Light" panose="020F0302020204030204" pitchFamily="34" charset="0"/>
                          <a:cs typeface="Calibri Light" panose="020F0302020204030204" pitchFamily="34" charset="0"/>
                        </a:rPr>
                        <a:t>Piecewise regression with interactions</a:t>
                      </a:r>
                    </a:p>
                  </a:txBody>
                  <a:tcPr anchor="ctr">
                    <a:solidFill>
                      <a:schemeClr val="bg1">
                        <a:lumMod val="95000"/>
                      </a:schemeClr>
                    </a:solidFill>
                  </a:tcPr>
                </a:tc>
                <a:tc>
                  <a:txBody>
                    <a:bodyPr/>
                    <a:lstStyle/>
                    <a:p>
                      <a:pPr algn="ctr"/>
                      <a:r>
                        <a:rPr lang="en-GB" sz="1400">
                          <a:latin typeface="Calibri Light" panose="020F0302020204030204" pitchFamily="34" charset="0"/>
                          <a:cs typeface="Calibri Light" panose="020F0302020204030204" pitchFamily="34" charset="0"/>
                        </a:rPr>
                        <a:t>Yes</a:t>
                      </a:r>
                    </a:p>
                  </a:txBody>
                  <a:tcPr anchor="ctr">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21.0%</a:t>
                      </a:r>
                    </a:p>
                  </a:txBody>
                  <a:tcPr anchor="ctr">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16.3%</a:t>
                      </a:r>
                    </a:p>
                  </a:txBody>
                  <a:tcPr anchor="ctr">
                    <a:solidFill>
                      <a:schemeClr val="bg1">
                        <a:lumMod val="95000"/>
                      </a:schemeClr>
                    </a:solidFill>
                  </a:tcPr>
                </a:tc>
                <a:extLst>
                  <a:ext uri="{0D108BD9-81ED-4DB2-BD59-A6C34878D82A}">
                    <a16:rowId xmlns:a16="http://schemas.microsoft.com/office/drawing/2014/main" val="3435882987"/>
                  </a:ext>
                </a:extLst>
              </a:tr>
              <a:tr h="419511">
                <a:tc>
                  <a:txBody>
                    <a:bodyPr/>
                    <a:lstStyle/>
                    <a:p>
                      <a:pPr algn="ctr"/>
                      <a:r>
                        <a:rPr lang="fr-CH" sz="1400">
                          <a:latin typeface="Calibri Light" panose="020F0302020204030204" pitchFamily="34" charset="0"/>
                          <a:cs typeface="Calibri Light" panose="020F0302020204030204" pitchFamily="34" charset="0"/>
                        </a:rPr>
                        <a:t>5</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l"/>
                      <a:r>
                        <a:rPr lang="fr-CH" sz="1400" dirty="0" err="1">
                          <a:latin typeface="Calibri Light" panose="020F0302020204030204" pitchFamily="34" charset="0"/>
                          <a:cs typeface="Calibri Light" panose="020F0302020204030204" pitchFamily="34" charset="0"/>
                        </a:rPr>
                        <a:t>Decision</a:t>
                      </a:r>
                      <a:r>
                        <a:rPr lang="fr-CH" sz="1400" baseline="0" dirty="0">
                          <a:latin typeface="Calibri Light" panose="020F0302020204030204" pitchFamily="34" charset="0"/>
                          <a:cs typeface="Calibri Light" panose="020F0302020204030204" pitchFamily="34" charset="0"/>
                        </a:rPr>
                        <a:t> </a:t>
                      </a:r>
                      <a:r>
                        <a:rPr lang="fr-CH" sz="1400" baseline="0" dirty="0" err="1">
                          <a:latin typeface="Calibri Light" panose="020F0302020204030204" pitchFamily="34" charset="0"/>
                          <a:cs typeface="Calibri Light" panose="020F0302020204030204" pitchFamily="34" charset="0"/>
                        </a:rPr>
                        <a:t>tree</a:t>
                      </a:r>
                      <a:endParaRPr lang="en-GB" sz="14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l"/>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14.0%</a:t>
                      </a:r>
                    </a:p>
                  </a:txBody>
                  <a:tcPr anchor="ctr">
                    <a:solidFill>
                      <a:schemeClr val="bg1">
                        <a:lumMod val="95000"/>
                      </a:schemeClr>
                    </a:solidFill>
                  </a:tcPr>
                </a:tc>
                <a:tc>
                  <a:txBody>
                    <a:bodyPr/>
                    <a:lstStyle/>
                    <a:p>
                      <a:pPr algn="r"/>
                      <a:r>
                        <a:rPr lang="fr-CH" sz="1400">
                          <a:latin typeface="Calibri Light" panose="020F0302020204030204" pitchFamily="34" charset="0"/>
                          <a:cs typeface="Calibri Light" panose="020F0302020204030204" pitchFamily="34" charset="0"/>
                        </a:rPr>
                        <a:t>13.4%</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7"/>
                  </a:ext>
                </a:extLst>
              </a:tr>
              <a:tr h="419511">
                <a:tc>
                  <a:txBody>
                    <a:bodyPr/>
                    <a:lstStyle/>
                    <a:p>
                      <a:pPr algn="ctr"/>
                      <a:r>
                        <a:rPr lang="fr-CH" sz="1400">
                          <a:latin typeface="Calibri Light" panose="020F0302020204030204" pitchFamily="34" charset="0"/>
                          <a:cs typeface="Calibri Light" panose="020F0302020204030204" pitchFamily="34" charset="0"/>
                        </a:rPr>
                        <a:t>4</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Kernel discriminant</a:t>
                      </a:r>
                    </a:p>
                  </a:txBody>
                  <a:tcPr anchor="ctr">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Multivariate density estimates</a:t>
                      </a: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r"/>
                      <a:r>
                        <a:rPr lang="en-GB" sz="1400" dirty="0">
                          <a:latin typeface="Calibri Light" panose="020F0302020204030204" pitchFamily="34" charset="0"/>
                          <a:cs typeface="Calibri Light" panose="020F0302020204030204" pitchFamily="34" charset="0"/>
                        </a:rPr>
                        <a:t>14.5%</a:t>
                      </a:r>
                    </a:p>
                  </a:txBody>
                  <a:tcPr anchor="ctr">
                    <a:solidFill>
                      <a:schemeClr val="bg1">
                        <a:lumMod val="95000"/>
                      </a:schemeClr>
                    </a:solidFill>
                  </a:tcPr>
                </a:tc>
                <a:tc>
                  <a:txBody>
                    <a:bodyPr/>
                    <a:lstStyle/>
                    <a:p>
                      <a:pPr algn="r"/>
                      <a:r>
                        <a:rPr lang="en-GB" sz="1400" dirty="0">
                          <a:latin typeface="Calibri Light" panose="020F0302020204030204" pitchFamily="34" charset="0"/>
                          <a:cs typeface="Calibri Light" panose="020F0302020204030204" pitchFamily="34" charset="0"/>
                        </a:rPr>
                        <a:t>12.4%</a:t>
                      </a:r>
                    </a:p>
                  </a:txBody>
                  <a:tcPr anchor="ctr">
                    <a:solidFill>
                      <a:schemeClr val="bg1">
                        <a:lumMod val="95000"/>
                      </a:schemeClr>
                    </a:solidFill>
                  </a:tcPr>
                </a:tc>
                <a:extLst>
                  <a:ext uri="{0D108BD9-81ED-4DB2-BD59-A6C34878D82A}">
                    <a16:rowId xmlns:a16="http://schemas.microsoft.com/office/drawing/2014/main" val="10008"/>
                  </a:ext>
                </a:extLst>
              </a:tr>
              <a:tr h="419511">
                <a:tc>
                  <a:txBody>
                    <a:bodyPr/>
                    <a:lstStyle/>
                    <a:p>
                      <a:pPr algn="ctr"/>
                      <a:r>
                        <a:rPr lang="fr-CH" sz="1400">
                          <a:latin typeface="Calibri Light" panose="020F0302020204030204" pitchFamily="34" charset="0"/>
                          <a:cs typeface="Calibri Light" panose="020F0302020204030204" pitchFamily="34" charset="0"/>
                        </a:rPr>
                        <a:t>3</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r>
                        <a:rPr lang="fr-CH" sz="1400">
                          <a:latin typeface="Calibri Light" panose="020F0302020204030204" pitchFamily="34" charset="0"/>
                          <a:cs typeface="Calibri Light" panose="020F0302020204030204" pitchFamily="34" charset="0"/>
                        </a:rPr>
                        <a:t>Naive</a:t>
                      </a:r>
                      <a:r>
                        <a:rPr lang="fr-CH" sz="1400" baseline="0">
                          <a:latin typeface="Calibri Light" panose="020F0302020204030204" pitchFamily="34" charset="0"/>
                          <a:cs typeface="Calibri Light" panose="020F0302020204030204" pitchFamily="34" charset="0"/>
                        </a:rPr>
                        <a:t> Bayes</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Product of univariate density estimates</a:t>
                      </a:r>
                    </a:p>
                  </a:txBody>
                  <a:tcPr anchor="ct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fr-CH" sz="1400" dirty="0">
                          <a:latin typeface="Calibri Light" panose="020F0302020204030204" pitchFamily="34" charset="0"/>
                          <a:cs typeface="Calibri Light" panose="020F0302020204030204" pitchFamily="34" charset="0"/>
                        </a:rPr>
                        <a:t>Yes</a:t>
                      </a:r>
                      <a:endParaRPr lang="en-GB" sz="1400" dirty="0">
                        <a:latin typeface="Calibri Light" panose="020F0302020204030204" pitchFamily="34" charset="0"/>
                        <a:cs typeface="Calibri Light" panose="020F0302020204030204" pitchFamily="34" charset="0"/>
                      </a:endParaRPr>
                    </a:p>
                  </a:txBody>
                  <a:tcPr anchor="ct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GB" sz="1400" dirty="0">
                          <a:latin typeface="Calibri Light" panose="020F0302020204030204" pitchFamily="34" charset="0"/>
                          <a:cs typeface="Calibri Light" panose="020F0302020204030204" pitchFamily="34" charset="0"/>
                        </a:rPr>
                        <a:t>20.0%</a:t>
                      </a:r>
                    </a:p>
                  </a:txBody>
                  <a:tcPr anchor="ctr">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GB" sz="1400" dirty="0">
                          <a:latin typeface="Calibri Light" panose="020F0302020204030204" pitchFamily="34" charset="0"/>
                          <a:cs typeface="Calibri Light" panose="020F0302020204030204" pitchFamily="34" charset="0"/>
                        </a:rPr>
                        <a:t>11.1%</a:t>
                      </a:r>
                    </a:p>
                  </a:txBody>
                  <a:tcPr anchor="ctr">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9"/>
                  </a:ext>
                </a:extLst>
              </a:tr>
              <a:tr h="336381">
                <a:tc>
                  <a:txBody>
                    <a:bodyPr/>
                    <a:lstStyle/>
                    <a:p>
                      <a:pPr algn="ctr"/>
                      <a:r>
                        <a:rPr lang="fr-CH" sz="1400">
                          <a:latin typeface="Calibri Light" panose="020F0302020204030204" pitchFamily="34" charset="0"/>
                          <a:cs typeface="Calibri Light" panose="020F0302020204030204" pitchFamily="34" charset="0"/>
                        </a:rPr>
                        <a:t>2</a:t>
                      </a:r>
                      <a:endParaRPr lang="en-GB" sz="1400">
                        <a:latin typeface="Calibri Light" panose="020F0302020204030204" pitchFamily="34" charset="0"/>
                        <a:cs typeface="Calibri Light" panose="020F030202020403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fr-CH" sz="1400">
                          <a:latin typeface="Calibri Light" panose="020F0302020204030204" pitchFamily="34" charset="0"/>
                          <a:cs typeface="Calibri Light" panose="020F0302020204030204" pitchFamily="34" charset="0"/>
                        </a:rPr>
                        <a:t>Random</a:t>
                      </a:r>
                      <a:r>
                        <a:rPr lang="fr-CH" sz="1400" baseline="0">
                          <a:latin typeface="Calibri Light" panose="020F0302020204030204" pitchFamily="34" charset="0"/>
                          <a:cs typeface="Calibri Light" panose="020F0302020204030204" pitchFamily="34" charset="0"/>
                        </a:rPr>
                        <a:t> forest</a:t>
                      </a:r>
                      <a:endParaRPr lang="en-GB" sz="1400">
                        <a:latin typeface="Calibri Light" panose="020F0302020204030204" pitchFamily="34" charset="0"/>
                        <a:cs typeface="Calibri Light" panose="020F030202020403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fr-CH" sz="1400">
                          <a:latin typeface="Calibri Light" panose="020F0302020204030204" pitchFamily="34" charset="0"/>
                          <a:cs typeface="Calibri Light" panose="020F0302020204030204" pitchFamily="34" charset="0"/>
                        </a:rPr>
                        <a:t>5000 bootstrapped decision trees</a:t>
                      </a:r>
                      <a:endParaRPr lang="en-GB" sz="1400">
                        <a:latin typeface="Calibri Light" panose="020F0302020204030204" pitchFamily="34" charset="0"/>
                        <a:cs typeface="Calibri Light" panose="020F030202020403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17.5%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fr-CH" sz="1400">
                          <a:latin typeface="Calibri Light" panose="020F0302020204030204" pitchFamily="34" charset="0"/>
                          <a:cs typeface="Calibri Light" panose="020F0302020204030204" pitchFamily="34" charset="0"/>
                        </a:rPr>
                        <a:t>10.0%</a:t>
                      </a:r>
                      <a:endParaRPr lang="en-GB" sz="1400">
                        <a:latin typeface="Calibri Light" panose="020F0302020204030204" pitchFamily="34" charset="0"/>
                        <a:cs typeface="Calibri Light" panose="020F030202020403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r h="336381">
                <a:tc>
                  <a:txBody>
                    <a:bodyPr/>
                    <a:lstStyle/>
                    <a:p>
                      <a:pPr algn="ctr"/>
                      <a:r>
                        <a:rPr lang="fr-CH" sz="1400">
                          <a:latin typeface="Calibri Light" panose="020F0302020204030204" pitchFamily="34" charset="0"/>
                          <a:cs typeface="Calibri Light" panose="020F0302020204030204" pitchFamily="34" charset="0"/>
                        </a:rPr>
                        <a:t>1</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solidFill>
                      <a:srgbClr val="FBF3B7"/>
                    </a:solidFill>
                  </a:tcPr>
                </a:tc>
                <a:tc>
                  <a:txBody>
                    <a:bodyPr/>
                    <a:lstStyle/>
                    <a:p>
                      <a:pPr algn="l"/>
                      <a:r>
                        <a:rPr lang="fr-CH" sz="1400">
                          <a:latin typeface="Calibri Light" panose="020F0302020204030204" pitchFamily="34" charset="0"/>
                          <a:cs typeface="Calibri Light" panose="020F0302020204030204" pitchFamily="34" charset="0"/>
                        </a:rPr>
                        <a:t>K</a:t>
                      </a:r>
                      <a:r>
                        <a:rPr lang="fr-CH" sz="1400" baseline="0">
                          <a:latin typeface="Calibri Light" panose="020F0302020204030204" pitchFamily="34" charset="0"/>
                          <a:cs typeface="Calibri Light" panose="020F0302020204030204" pitchFamily="34" charset="0"/>
                        </a:rPr>
                        <a:t> nearest neighbors</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solidFill>
                      <a:srgbClr val="FBF3B7"/>
                    </a:solidFill>
                  </a:tcPr>
                </a:tc>
                <a:tc>
                  <a:txBody>
                    <a:bodyPr/>
                    <a:lstStyle/>
                    <a:p>
                      <a:pPr algn="l"/>
                      <a:r>
                        <a:rPr lang="en-GB" sz="1400" dirty="0">
                          <a:latin typeface="Calibri Light" panose="020F0302020204030204" pitchFamily="34" charset="0"/>
                          <a:cs typeface="Calibri Light" panose="020F0302020204030204" pitchFamily="34" charset="0"/>
                        </a:rPr>
                        <a:t>8 nearest </a:t>
                      </a:r>
                      <a:r>
                        <a:rPr lang="en-GB" sz="1400" dirty="0" err="1">
                          <a:latin typeface="Calibri Light" panose="020F0302020204030204" pitchFamily="34" charset="0"/>
                          <a:cs typeface="Calibri Light" panose="020F0302020204030204" pitchFamily="34" charset="0"/>
                        </a:rPr>
                        <a:t>neighbors</a:t>
                      </a:r>
                      <a:endParaRPr lang="en-GB" sz="1400" dirty="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solidFill>
                      <a:srgbClr val="FBF3B7"/>
                    </a:solidFill>
                  </a:tcPr>
                </a:tc>
                <a:tc>
                  <a:txBody>
                    <a:bodyPr/>
                    <a:lstStyle/>
                    <a:p>
                      <a:pPr algn="ctr"/>
                      <a:r>
                        <a:rPr lang="fr-CH" sz="1400" dirty="0">
                          <a:latin typeface="Calibri Light" panose="020F0302020204030204" pitchFamily="34" charset="0"/>
                          <a:cs typeface="Calibri Light" panose="020F0302020204030204" pitchFamily="34" charset="0"/>
                        </a:rPr>
                        <a:t>Yes</a:t>
                      </a:r>
                      <a:endParaRPr lang="en-GB" sz="1400" dirty="0">
                        <a:latin typeface="Calibri Light" panose="020F0302020204030204" pitchFamily="34" charset="0"/>
                        <a:cs typeface="Calibri Light" panose="020F0302020204030204" pitchFamily="34" charset="0"/>
                      </a:endParaRPr>
                    </a:p>
                  </a:txBody>
                  <a:tcPr anchor="ctr">
                    <a:lnT w="12700" cap="flat" cmpd="sng" algn="ctr">
                      <a:solidFill>
                        <a:schemeClr val="bg1"/>
                      </a:solidFill>
                      <a:prstDash val="solid"/>
                      <a:round/>
                      <a:headEnd type="none" w="med" len="med"/>
                      <a:tailEnd type="none" w="med" len="med"/>
                    </a:lnT>
                    <a:solidFill>
                      <a:srgbClr val="FBF3B7"/>
                    </a:solidFill>
                  </a:tcPr>
                </a:tc>
                <a:tc>
                  <a:txBody>
                    <a:bodyPr/>
                    <a:lstStyle/>
                    <a:p>
                      <a:pPr algn="r"/>
                      <a:r>
                        <a:rPr lang="en-GB" sz="1400" dirty="0">
                          <a:latin typeface="Calibri Light" panose="020F0302020204030204" pitchFamily="34" charset="0"/>
                          <a:cs typeface="Calibri Light" panose="020F0302020204030204" pitchFamily="34" charset="0"/>
                        </a:rPr>
                        <a:t>17.5%</a:t>
                      </a:r>
                    </a:p>
                  </a:txBody>
                  <a:tcPr anchor="ctr">
                    <a:lnT w="12700" cap="flat" cmpd="sng" algn="ctr">
                      <a:solidFill>
                        <a:schemeClr val="bg1"/>
                      </a:solidFill>
                      <a:prstDash val="solid"/>
                      <a:round/>
                      <a:headEnd type="none" w="med" len="med"/>
                      <a:tailEnd type="none" w="med" len="med"/>
                    </a:lnT>
                    <a:solidFill>
                      <a:srgbClr val="FBF3B7"/>
                    </a:solidFill>
                  </a:tcPr>
                </a:tc>
                <a:tc>
                  <a:txBody>
                    <a:bodyPr/>
                    <a:lstStyle/>
                    <a:p>
                      <a:pPr algn="r"/>
                      <a:r>
                        <a:rPr lang="en-GB" sz="1400" dirty="0">
                          <a:latin typeface="Calibri Light" panose="020F0302020204030204" pitchFamily="34" charset="0"/>
                          <a:cs typeface="Calibri Light" panose="020F0302020204030204" pitchFamily="34" charset="0"/>
                        </a:rPr>
                        <a:t>9.0%</a:t>
                      </a:r>
                    </a:p>
                  </a:txBody>
                  <a:tcPr anchor="ctr">
                    <a:lnT w="12700" cap="flat" cmpd="sng" algn="ctr">
                      <a:solidFill>
                        <a:schemeClr val="bg1"/>
                      </a:solidFill>
                      <a:prstDash val="solid"/>
                      <a:round/>
                      <a:headEnd type="none" w="med" len="med"/>
                      <a:tailEnd type="none" w="med" len="med"/>
                    </a:lnT>
                    <a:solidFill>
                      <a:srgbClr val="FBF3B7"/>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58943353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No method achieved perfect test performance but the random forest and KNN models obtained a very low missclassification rate.</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 two-class example illustrates how, in a typical machine learning analysis, dozens of different models are tested and compared until we find the one that achieves the lowest test error on our validation data.</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This is a </a:t>
            </a:r>
            <a:r>
              <a:rPr lang="fr-CH" sz="1800">
                <a:solidFill>
                  <a:srgbClr val="0070C0"/>
                </a:solidFill>
                <a:latin typeface="Calibri Light" panose="020F0302020204030204" pitchFamily="34" charset="0"/>
                <a:cs typeface="Calibri Light" panose="020F0302020204030204" pitchFamily="34" charset="0"/>
              </a:rPr>
              <a:t>pure machine learning </a:t>
            </a:r>
            <a:r>
              <a:rPr lang="fr-CH" sz="1800">
                <a:latin typeface="Calibri Light" panose="020F0302020204030204" pitchFamily="34" charset="0"/>
                <a:cs typeface="Calibri Light" panose="020F0302020204030204" pitchFamily="34" charset="0"/>
              </a:rPr>
              <a:t>approach in that it makes absolutely no assumptions in advance about which models would be appropriate for the data.</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Likewise, this approach is not overly concerned with determing (and reporting) predictor relevance. As long as the model predicts new data well we are satisfied, no matter how much the model is a black box.</a:t>
            </a: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Pure machine learning strategy</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287415286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For large data sets a pure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strategy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also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employed</a:t>
            </a:r>
            <a:r>
              <a:rPr lang="fr-CH" sz="1800" dirty="0">
                <a:latin typeface="Calibri Light" panose="020F0302020204030204" pitchFamily="34" charset="0"/>
                <a:cs typeface="Calibri Light" panose="020F0302020204030204" pitchFamily="34" charset="0"/>
              </a:rPr>
              <a:t> in the social sciences. </a:t>
            </a:r>
            <a:r>
              <a:rPr lang="fr-CH" sz="1800" dirty="0" err="1">
                <a:latin typeface="Calibri Light" panose="020F0302020204030204" pitchFamily="34" charset="0"/>
                <a:cs typeface="Calibri Light" panose="020F0302020204030204" pitchFamily="34" charset="0"/>
              </a:rPr>
              <a:t>However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time-</a:t>
            </a:r>
            <a:r>
              <a:rPr lang="fr-CH" sz="1800" dirty="0" err="1">
                <a:latin typeface="Calibri Light" panose="020F0302020204030204" pitchFamily="34" charset="0"/>
                <a:cs typeface="Calibri Light" panose="020F0302020204030204" pitchFamily="34" charset="0"/>
              </a:rPr>
              <a:t>consuming</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may</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convince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reviewers</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readers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would</a:t>
            </a:r>
            <a:r>
              <a:rPr lang="fr-CH" sz="1800" dirty="0">
                <a:latin typeface="Calibri Light" panose="020F0302020204030204" pitchFamily="34" charset="0"/>
                <a:cs typeface="Calibri Light" panose="020F0302020204030204" pitchFamily="34" charset="0"/>
              </a:rPr>
              <a:t> like to know </a:t>
            </a:r>
            <a:r>
              <a:rPr lang="fr-CH" sz="1800" i="1" dirty="0" err="1">
                <a:latin typeface="Calibri Light" panose="020F0302020204030204" pitchFamily="34" charset="0"/>
                <a:cs typeface="Calibri Light" panose="020F0302020204030204" pitchFamily="34" charset="0"/>
              </a:rPr>
              <a:t>why</a:t>
            </a:r>
            <a:r>
              <a:rPr lang="fr-CH" sz="1800" i="1" dirty="0">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a </a:t>
            </a:r>
            <a:r>
              <a:rPr lang="fr-CH" sz="1800" dirty="0" err="1">
                <a:latin typeface="Calibri Light" panose="020F0302020204030204" pitchFamily="34" charset="0"/>
                <a:cs typeface="Calibri Light" panose="020F0302020204030204" pitchFamily="34" charset="0"/>
              </a:rPr>
              <a:t>particular</a:t>
            </a:r>
            <a:r>
              <a:rPr lang="fr-CH" sz="1800" dirty="0">
                <a:latin typeface="Calibri Light" panose="020F0302020204030204" pitchFamily="34" charset="0"/>
                <a:cs typeface="Calibri Light" panose="020F0302020204030204" pitchFamily="34" charset="0"/>
              </a:rPr>
              <a:t> model </a:t>
            </a:r>
            <a:r>
              <a:rPr lang="fr-CH" sz="1800" dirty="0" err="1">
                <a:latin typeface="Calibri Light" panose="020F0302020204030204" pitchFamily="34" charset="0"/>
                <a:cs typeface="Calibri Light" panose="020F0302020204030204" pitchFamily="34" charset="0"/>
              </a:rPr>
              <a:t>performs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well</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Alternatively</a:t>
            </a:r>
            <a:r>
              <a:rPr lang="fr-CH" sz="1800" dirty="0">
                <a:latin typeface="Calibri Light" panose="020F0302020204030204" pitchFamily="34" charset="0"/>
                <a:cs typeface="Calibri Light" panose="020F0302020204030204" pitchFamily="34" charset="0"/>
              </a:rPr>
              <a:t>, if </a:t>
            </a:r>
            <a:r>
              <a:rPr lang="fr-CH" sz="1800" dirty="0" err="1">
                <a:latin typeface="Calibri Light" panose="020F0302020204030204" pitchFamily="34" charset="0"/>
                <a:cs typeface="Calibri Light" panose="020F0302020204030204" pitchFamily="34" charset="0"/>
              </a:rPr>
              <a:t>there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an </a:t>
            </a:r>
            <a:r>
              <a:rPr lang="fr-CH" sz="1800" dirty="0" err="1">
                <a:latin typeface="Calibri Light" panose="020F0302020204030204" pitchFamily="34" charset="0"/>
                <a:cs typeface="Calibri Light" panose="020F0302020204030204" pitchFamily="34" charset="0"/>
              </a:rPr>
              <a:t>interest</a:t>
            </a:r>
            <a:r>
              <a:rPr lang="fr-CH" sz="1800" dirty="0">
                <a:latin typeface="Calibri Light" panose="020F0302020204030204" pitchFamily="34" charset="0"/>
                <a:cs typeface="Calibri Light" panose="020F0302020204030204" pitchFamily="34" charset="0"/>
              </a:rPr>
              <a:t> to compare a standard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model to a </a:t>
            </a:r>
            <a:r>
              <a:rPr lang="fr-CH" sz="1800" dirty="0" err="1">
                <a:solidFill>
                  <a:srgbClr val="0070C0"/>
                </a:solidFill>
                <a:latin typeface="Calibri Light" panose="020F0302020204030204" pitchFamily="34" charset="0"/>
                <a:cs typeface="Calibri Light" panose="020F0302020204030204" pitchFamily="34" charset="0"/>
              </a:rPr>
              <a:t>general</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nonlinear</a:t>
            </a:r>
            <a:r>
              <a:rPr lang="fr-CH" sz="1800" dirty="0">
                <a:solidFill>
                  <a:srgbClr val="0070C0"/>
                </a:solidFill>
                <a:latin typeface="Calibri Light" panose="020F0302020204030204" pitchFamily="34" charset="0"/>
                <a:cs typeface="Calibri Light" panose="020F0302020204030204" pitchFamily="34" charset="0"/>
              </a:rPr>
              <a:t> alternative</a:t>
            </a:r>
            <a:r>
              <a:rPr lang="fr-CH" sz="1800" dirty="0">
                <a:latin typeface="Calibri Light" panose="020F0302020204030204" pitchFamily="34" charset="0"/>
                <a:cs typeface="Calibri Light" panose="020F0302020204030204" pitchFamily="34" charset="0"/>
              </a:rPr>
              <a:t>, one </a:t>
            </a:r>
            <a:r>
              <a:rPr lang="fr-CH" sz="1800" dirty="0" err="1">
                <a:latin typeface="Calibri Light" panose="020F0302020204030204" pitchFamily="34" charset="0"/>
                <a:cs typeface="Calibri Light" panose="020F0302020204030204" pitchFamily="34" charset="0"/>
              </a:rPr>
              <a:t>could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choose</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most</a:t>
            </a:r>
            <a:r>
              <a:rPr lang="fr-CH" sz="1800" dirty="0">
                <a:latin typeface="Calibri Light" panose="020F0302020204030204" pitchFamily="34" charset="0"/>
                <a:cs typeface="Calibri Light" panose="020F0302020204030204" pitchFamily="34" charset="0"/>
              </a:rPr>
              <a:t> flexible/</a:t>
            </a:r>
            <a:r>
              <a:rPr lang="fr-CH" sz="1800" dirty="0" err="1">
                <a:latin typeface="Calibri Light" panose="020F0302020204030204" pitchFamily="34" charset="0"/>
                <a:cs typeface="Calibri Light" panose="020F0302020204030204" pitchFamily="34" charset="0"/>
              </a:rPr>
              <a:t>robust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nonlinear</a:t>
            </a:r>
            <a:r>
              <a:rPr lang="fr-CH" sz="1800" dirty="0">
                <a:latin typeface="Calibri Light" panose="020F0302020204030204" pitchFamily="34" charset="0"/>
                <a:cs typeface="Calibri Light" panose="020F0302020204030204" pitchFamily="34" charset="0"/>
              </a:rPr>
              <a:t> model and </a:t>
            </a:r>
            <a:r>
              <a:rPr lang="fr-CH" sz="1800" i="1" dirty="0">
                <a:latin typeface="Calibri Light" panose="020F0302020204030204" pitchFamily="34" charset="0"/>
                <a:cs typeface="Calibri Light" panose="020F0302020204030204" pitchFamily="34" charset="0"/>
              </a:rPr>
              <a:t>not </a:t>
            </a:r>
            <a:r>
              <a:rPr lang="fr-CH" sz="1800" dirty="0">
                <a:latin typeface="Calibri Light" panose="020F0302020204030204" pitchFamily="34" charset="0"/>
                <a:cs typeface="Calibri Light" panose="020F0302020204030204" pitchFamily="34" charset="0"/>
              </a:rPr>
              <a:t>run an exhaustive </a:t>
            </a:r>
            <a:r>
              <a:rPr lang="fr-CH" sz="1800" dirty="0" err="1">
                <a:latin typeface="Calibri Light" panose="020F0302020204030204" pitchFamily="34" charset="0"/>
                <a:cs typeface="Calibri Light" panose="020F0302020204030204" pitchFamily="34" charset="0"/>
              </a:rPr>
              <a:t>comparison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other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nonlinear</a:t>
            </a:r>
            <a:r>
              <a:rPr lang="fr-CH" sz="1800" dirty="0">
                <a:latin typeface="Calibri Light" panose="020F0302020204030204" pitchFamily="34" charset="0"/>
                <a:cs typeface="Calibri Light" panose="020F0302020204030204" pitchFamily="34" charset="0"/>
              </a:rPr>
              <a:t> alternatives. </a:t>
            </a:r>
            <a:r>
              <a:rPr lang="fr-CH" sz="1800" dirty="0" err="1">
                <a:latin typeface="Calibri Light" panose="020F0302020204030204" pitchFamily="34" charset="0"/>
                <a:cs typeface="Calibri Light" panose="020F0302020204030204" pitchFamily="34" charset="0"/>
              </a:rPr>
              <a:t>Here</a:t>
            </a:r>
            <a:r>
              <a:rPr lang="fr-CH" sz="1800" dirty="0">
                <a:latin typeface="Calibri Light" panose="020F0302020204030204" pitchFamily="34" charset="0"/>
                <a:cs typeface="Calibri Light" panose="020F0302020204030204" pitchFamily="34" charset="0"/>
              </a:rPr>
              <a:t>, good </a:t>
            </a:r>
            <a:r>
              <a:rPr lang="fr-CH" sz="1800" dirty="0" err="1">
                <a:latin typeface="Calibri Light" panose="020F0302020204030204" pitchFamily="34" charset="0"/>
                <a:cs typeface="Calibri Light" panose="020F0302020204030204" pitchFamily="34" charset="0"/>
              </a:rPr>
              <a:t>choices</a:t>
            </a:r>
            <a:r>
              <a:rPr lang="fr-CH" sz="1800" dirty="0">
                <a:latin typeface="Calibri Light" panose="020F0302020204030204" pitchFamily="34" charset="0"/>
                <a:cs typeface="Calibri Light" panose="020F0302020204030204" pitchFamily="34" charset="0"/>
              </a:rPr>
              <a:t> are the </a:t>
            </a:r>
            <a:r>
              <a:rPr lang="fr-CH" sz="1800" dirty="0" err="1">
                <a:latin typeface="Calibri Light" panose="020F0302020204030204" pitchFamily="34" charset="0"/>
                <a:cs typeface="Calibri Light" panose="020F0302020204030204" pitchFamily="34" charset="0"/>
              </a:rPr>
              <a:t>random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forest</a:t>
            </a:r>
            <a:r>
              <a:rPr lang="fr-CH" sz="1800" dirty="0">
                <a:latin typeface="Calibri Light" panose="020F0302020204030204" pitchFamily="34" charset="0"/>
                <a:cs typeface="Calibri Light" panose="020F0302020204030204" pitchFamily="34" charset="0"/>
              </a:rPr>
              <a:t> and K-</a:t>
            </a:r>
            <a:r>
              <a:rPr lang="fr-CH" sz="1800" dirty="0" err="1">
                <a:latin typeface="Calibri Light" panose="020F0302020204030204" pitchFamily="34" charset="0"/>
                <a:cs typeface="Calibri Light" panose="020F0302020204030204" pitchFamily="34" charset="0"/>
              </a:rPr>
              <a:t>nearest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neighbors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If </a:t>
            </a:r>
            <a:r>
              <a:rPr lang="fr-CH" sz="1800" dirty="0" err="1">
                <a:latin typeface="Calibri Light" panose="020F0302020204030204" pitchFamily="34" charset="0"/>
                <a:cs typeface="Calibri Light" panose="020F0302020204030204" pitchFamily="34" charset="0"/>
              </a:rPr>
              <a:t>feasible</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most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appealing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strategy</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modelling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to </a:t>
            </a:r>
            <a:r>
              <a:rPr lang="fr-CH" sz="1800" dirty="0" err="1">
                <a:solidFill>
                  <a:srgbClr val="0070C0"/>
                </a:solidFill>
                <a:latin typeface="Calibri Light" panose="020F0302020204030204" pitchFamily="34" charset="0"/>
                <a:cs typeface="Calibri Light" panose="020F0302020204030204" pitchFamily="34" charset="0"/>
              </a:rPr>
              <a:t>tailor</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your</a:t>
            </a:r>
            <a:r>
              <a:rPr lang="fr-CH" sz="1800" dirty="0">
                <a:solidFill>
                  <a:srgbClr val="0070C0"/>
                </a:solidFill>
                <a:latin typeface="Calibri Light" panose="020F0302020204030204" pitchFamily="34" charset="0"/>
                <a:cs typeface="Calibri Light" panose="020F0302020204030204" pitchFamily="34" charset="0"/>
              </a:rPr>
              <a:t> machine </a:t>
            </a:r>
            <a:r>
              <a:rPr lang="fr-CH" sz="1800" dirty="0" err="1">
                <a:solidFill>
                  <a:srgbClr val="0070C0"/>
                </a:solidFill>
                <a:latin typeface="Calibri Light" panose="020F0302020204030204" pitchFamily="34" charset="0"/>
                <a:cs typeface="Calibri Light" panose="020F0302020204030204" pitchFamily="34" charset="0"/>
              </a:rPr>
              <a:t>learner</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specifically</a:t>
            </a:r>
            <a:r>
              <a:rPr lang="fr-CH" sz="1800" dirty="0">
                <a:solidFill>
                  <a:srgbClr val="0070C0"/>
                </a:solidFill>
                <a:latin typeface="Calibri Light" panose="020F0302020204030204" pitchFamily="34" charset="0"/>
                <a:cs typeface="Calibri Light" panose="020F0302020204030204" pitchFamily="34" charset="0"/>
              </a:rPr>
              <a:t> to </a:t>
            </a:r>
            <a:r>
              <a:rPr lang="fr-CH" sz="1800" dirty="0" err="1">
                <a:solidFill>
                  <a:srgbClr val="0070C0"/>
                </a:solidFill>
                <a:latin typeface="Calibri Light" panose="020F0302020204030204" pitchFamily="34" charset="0"/>
                <a:cs typeface="Calibri Light" panose="020F0302020204030204" pitchFamily="34" charset="0"/>
              </a:rPr>
              <a:t>your</a:t>
            </a:r>
            <a:r>
              <a:rPr lang="fr-CH" sz="1800" dirty="0">
                <a:solidFill>
                  <a:srgbClr val="0070C0"/>
                </a:solidFill>
                <a:latin typeface="Calibri Light" panose="020F0302020204030204" pitchFamily="34" charset="0"/>
                <a:cs typeface="Calibri Light" panose="020F0302020204030204" pitchFamily="34" charset="0"/>
              </a:rPr>
              <a:t> data</a:t>
            </a:r>
            <a:r>
              <a:rPr lang="fr-CH" sz="1800" dirty="0">
                <a:latin typeface="Calibri Light" panose="020F0302020204030204" pitchFamily="34" charset="0"/>
                <a:cs typeface="Calibri Light" panose="020F0302020204030204" pitchFamily="34" charset="0"/>
              </a:rPr>
              <a:t>. That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pick</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method</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motivate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appropriate</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your</a:t>
            </a:r>
            <a:r>
              <a:rPr lang="fr-CH" sz="1800" dirty="0">
                <a:latin typeface="Calibri Light" panose="020F0302020204030204" pitchFamily="34" charset="0"/>
                <a:cs typeface="Calibri Light" panose="020F0302020204030204" pitchFamily="34" charset="0"/>
              </a:rPr>
              <a:t> type of data.</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Although</a:t>
            </a:r>
            <a:r>
              <a:rPr lang="fr-CH" sz="1800" dirty="0">
                <a:latin typeface="Calibri Light" panose="020F0302020204030204" pitchFamily="34" charset="0"/>
                <a:cs typeface="Calibri Light" panose="020F0302020204030204" pitchFamily="34" charset="0"/>
              </a:rPr>
              <a:t> in publications </a:t>
            </a:r>
            <a:r>
              <a:rPr lang="fr-CH" sz="1800" dirty="0" err="1">
                <a:latin typeface="Calibri Light" panose="020F0302020204030204" pitchFamily="34" charset="0"/>
                <a:cs typeface="Calibri Light" panose="020F0302020204030204" pitchFamily="34" charset="0"/>
              </a:rPr>
              <a:t>there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often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conservatism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toward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analysis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methods</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well-motivated</a:t>
            </a:r>
            <a:r>
              <a:rPr lang="fr-CH" sz="1800" dirty="0">
                <a:latin typeface="Calibri Light" panose="020F0302020204030204" pitchFamily="34" charset="0"/>
                <a:cs typeface="Calibri Light" panose="020F0302020204030204" pitchFamily="34" charset="0"/>
              </a:rPr>
              <a:t> use of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make</a:t>
            </a:r>
            <a:r>
              <a:rPr lang="fr-CH" sz="1800" dirty="0">
                <a:latin typeface="Calibri Light" panose="020F0302020204030204" pitchFamily="34" charset="0"/>
                <a:cs typeface="Calibri Light" panose="020F0302020204030204" pitchFamily="34" charset="0"/>
              </a:rPr>
              <a:t> an important contribution to </a:t>
            </a:r>
            <a:r>
              <a:rPr lang="fr-CH" sz="1800" dirty="0" err="1">
                <a:latin typeface="Calibri Light" panose="020F0302020204030204" pitchFamily="34" charset="0"/>
                <a:cs typeface="Calibri Light" panose="020F0302020204030204" pitchFamily="34" charset="0"/>
              </a:rPr>
              <a:t>your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field</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Machine learning for social sciences</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5660667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b="1" dirty="0">
                <a:solidFill>
                  <a:srgbClr val="0070C0"/>
                </a:solidFill>
                <a:latin typeface="Calibri Light" panose="020F0302020204030204" pitchFamily="34" charset="0"/>
                <a:cs typeface="Calibri Light" panose="020F0302020204030204" pitchFamily="34" charset="0"/>
              </a:rPr>
              <a:t>Yes, if…</a:t>
            </a:r>
          </a:p>
          <a:p>
            <a:pPr lvl="1"/>
            <a:r>
              <a:rPr lang="fr-CH" sz="1600" dirty="0">
                <a:latin typeface="Calibri Light" panose="020F0302020204030204" pitchFamily="34" charset="0"/>
                <a:cs typeface="Calibri Light" panose="020F0302020204030204" pitchFamily="34" charset="0"/>
              </a:rPr>
              <a:t>You have a </a:t>
            </a:r>
            <a:r>
              <a:rPr lang="fr-CH" sz="1600" dirty="0" err="1">
                <a:latin typeface="Calibri Light" panose="020F0302020204030204" pitchFamily="34" charset="0"/>
                <a:cs typeface="Calibri Light" panose="020F0302020204030204" pitchFamily="34" charset="0"/>
              </a:rPr>
              <a:t>relatively</a:t>
            </a:r>
            <a:r>
              <a:rPr lang="fr-CH" sz="1600" dirty="0">
                <a:latin typeface="Calibri Light" panose="020F0302020204030204" pitchFamily="34" charset="0"/>
                <a:cs typeface="Calibri Light" panose="020F0302020204030204" pitchFamily="34" charset="0"/>
              </a:rPr>
              <a:t> large data set (but not a strict </a:t>
            </a:r>
            <a:r>
              <a:rPr lang="fr-CH" sz="1600" dirty="0" err="1">
                <a:latin typeface="Calibri Light" panose="020F0302020204030204" pitchFamily="34" charset="0"/>
                <a:cs typeface="Calibri Light" panose="020F0302020204030204" pitchFamily="34" charset="0"/>
              </a:rPr>
              <a:t>requirement</a:t>
            </a:r>
            <a:r>
              <a:rPr lang="fr-CH" sz="1600" dirty="0">
                <a:latin typeface="Calibri Light" panose="020F0302020204030204" pitchFamily="34" charset="0"/>
                <a:cs typeface="Calibri Light" panose="020F0302020204030204" pitchFamily="34" charset="0"/>
              </a:rPr>
              <a:t>)</a:t>
            </a:r>
          </a:p>
          <a:p>
            <a:pPr lvl="1"/>
            <a:r>
              <a:rPr lang="fr-CH" sz="1600" dirty="0">
                <a:latin typeface="Calibri Light" panose="020F0302020204030204" pitchFamily="34" charset="0"/>
                <a:cs typeface="Calibri Light" panose="020F0302020204030204" pitchFamily="34" charset="0"/>
              </a:rPr>
              <a:t>You have an </a:t>
            </a:r>
            <a:r>
              <a:rPr lang="fr-CH" sz="1600" dirty="0" err="1">
                <a:latin typeface="Calibri Light" panose="020F0302020204030204" pitchFamily="34" charset="0"/>
                <a:cs typeface="Calibri Light" panose="020F0302020204030204" pitchFamily="34" charset="0"/>
              </a:rPr>
              <a:t>enormous</a:t>
            </a:r>
            <a:r>
              <a:rPr lang="fr-CH" sz="1600" dirty="0">
                <a:latin typeface="Calibri Light" panose="020F0302020204030204" pitchFamily="34" charset="0"/>
                <a:cs typeface="Calibri Light" panose="020F0302020204030204" pitchFamily="34" charset="0"/>
              </a:rPr>
              <a:t> data set (</a:t>
            </a:r>
            <a:r>
              <a:rPr lang="fr-CH" sz="1600" i="1" dirty="0">
                <a:latin typeface="Calibri Light" panose="020F0302020204030204" pitchFamily="34" charset="0"/>
                <a:cs typeface="Calibri Light" panose="020F0302020204030204" pitchFamily="34" charset="0"/>
              </a:rPr>
              <a:t>N</a:t>
            </a:r>
            <a:r>
              <a:rPr lang="fr-CH" sz="1600" dirty="0">
                <a:latin typeface="Calibri Light" panose="020F0302020204030204" pitchFamily="34" charset="0"/>
                <a:cs typeface="Calibri Light" panose="020F0302020204030204" pitchFamily="34" charset="0"/>
              </a:rPr>
              <a:t> &gt; 1000)</a:t>
            </a:r>
          </a:p>
          <a:p>
            <a:pPr lvl="1"/>
            <a:r>
              <a:rPr lang="fr-CH" sz="1600" dirty="0" err="1">
                <a:latin typeface="Calibri Light" panose="020F0302020204030204" pitchFamily="34" charset="0"/>
                <a:cs typeface="Calibri Light" panose="020F0302020204030204" pitchFamily="34" charset="0"/>
              </a:rPr>
              <a:t>Your</a:t>
            </a:r>
            <a:r>
              <a:rPr lang="fr-CH" sz="1600" dirty="0">
                <a:latin typeface="Calibri Light" panose="020F0302020204030204" pitchFamily="34" charset="0"/>
                <a:cs typeface="Calibri Light" panose="020F0302020204030204" pitchFamily="34" charset="0"/>
              </a:rPr>
              <a:t> data are </a:t>
            </a:r>
            <a:r>
              <a:rPr lang="fr-CH" sz="1600" dirty="0" err="1">
                <a:latin typeface="Calibri Light" panose="020F0302020204030204" pitchFamily="34" charset="0"/>
                <a:cs typeface="Calibri Light" panose="020F0302020204030204" pitchFamily="34" charset="0"/>
              </a:rPr>
              <a:t>observational</a:t>
            </a:r>
            <a:endParaRPr lang="fr-CH" sz="1600" dirty="0">
              <a:latin typeface="Calibri Light" panose="020F0302020204030204" pitchFamily="34" charset="0"/>
              <a:cs typeface="Calibri Light" panose="020F0302020204030204" pitchFamily="34" charset="0"/>
            </a:endParaRPr>
          </a:p>
          <a:p>
            <a:pPr lvl="1"/>
            <a:r>
              <a:rPr lang="fr-CH" sz="1600" dirty="0">
                <a:latin typeface="Calibri Light" panose="020F0302020204030204" pitchFamily="34" charset="0"/>
                <a:cs typeface="Calibri Light" panose="020F0302020204030204" pitchFamily="34" charset="0"/>
              </a:rPr>
              <a:t>You suspect </a:t>
            </a:r>
            <a:r>
              <a:rPr lang="fr-CH" sz="1600" dirty="0" err="1">
                <a:latin typeface="Calibri Light" panose="020F0302020204030204" pitchFamily="34" charset="0"/>
                <a:cs typeface="Calibri Light" panose="020F0302020204030204" pitchFamily="34" charset="0"/>
              </a:rPr>
              <a:t>there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may</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be</a:t>
            </a:r>
            <a:r>
              <a:rPr lang="fr-CH" sz="1600" dirty="0">
                <a:latin typeface="Calibri Light" panose="020F0302020204030204" pitchFamily="34" charset="0"/>
                <a:cs typeface="Calibri Light" panose="020F0302020204030204" pitchFamily="34" charset="0"/>
              </a:rPr>
              <a:t> important </a:t>
            </a:r>
            <a:r>
              <a:rPr lang="fr-CH" sz="1600" dirty="0" err="1">
                <a:latin typeface="Calibri Light" panose="020F0302020204030204" pitchFamily="34" charset="0"/>
                <a:cs typeface="Calibri Light" panose="020F0302020204030204" pitchFamily="34" charset="0"/>
              </a:rPr>
              <a:t>nonlinear</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effects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between</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predictors</a:t>
            </a:r>
            <a:r>
              <a:rPr lang="fr-CH" sz="1600" dirty="0">
                <a:latin typeface="Calibri Light" panose="020F0302020204030204" pitchFamily="34" charset="0"/>
                <a:cs typeface="Calibri Light" panose="020F0302020204030204" pitchFamily="34" charset="0"/>
              </a:rPr>
              <a:t> and </a:t>
            </a:r>
            <a:r>
              <a:rPr lang="fr-CH" sz="1600" dirty="0" err="1">
                <a:latin typeface="Calibri Light" panose="020F0302020204030204" pitchFamily="34" charset="0"/>
                <a:cs typeface="Calibri Light" panose="020F0302020204030204" pitchFamily="34" charset="0"/>
              </a:rPr>
              <a:t>dependent</a:t>
            </a:r>
            <a:r>
              <a:rPr lang="fr-CH" sz="1600" dirty="0">
                <a:latin typeface="Calibri Light" panose="020F0302020204030204" pitchFamily="34" charset="0"/>
                <a:cs typeface="Calibri Light" panose="020F0302020204030204" pitchFamily="34" charset="0"/>
              </a:rPr>
              <a:t> (e.g., interactions)</a:t>
            </a:r>
          </a:p>
          <a:p>
            <a:pPr lvl="1"/>
            <a:r>
              <a:rPr lang="fr-CH" sz="1600" dirty="0">
                <a:latin typeface="Calibri Light" panose="020F0302020204030204" pitchFamily="34" charset="0"/>
                <a:cs typeface="Calibri Light" panose="020F0302020204030204" pitchFamily="34" charset="0"/>
              </a:rPr>
              <a:t>There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an </a:t>
            </a:r>
            <a:r>
              <a:rPr lang="fr-CH" sz="1600" dirty="0" err="1">
                <a:latin typeface="Calibri Light" panose="020F0302020204030204" pitchFamily="34" charset="0"/>
                <a:cs typeface="Calibri Light" panose="020F0302020204030204" pitchFamily="34" charset="0"/>
              </a:rPr>
              <a:t>interest</a:t>
            </a:r>
            <a:r>
              <a:rPr lang="fr-CH" sz="1600" dirty="0">
                <a:latin typeface="Calibri Light" panose="020F0302020204030204" pitchFamily="34" charset="0"/>
                <a:cs typeface="Calibri Light" panose="020F0302020204030204" pitchFamily="34" charset="0"/>
              </a:rPr>
              <a:t> in </a:t>
            </a:r>
            <a:r>
              <a:rPr lang="fr-CH" sz="1600" dirty="0" err="1">
                <a:latin typeface="Calibri Light" panose="020F0302020204030204" pitchFamily="34" charset="0"/>
                <a:cs typeface="Calibri Light" panose="020F0302020204030204" pitchFamily="34" charset="0"/>
              </a:rPr>
              <a:t>generating</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predictions</a:t>
            </a:r>
            <a:r>
              <a:rPr lang="fr-CH" sz="1600" dirty="0">
                <a:latin typeface="Calibri Light" panose="020F0302020204030204" pitchFamily="34" charset="0"/>
                <a:cs typeface="Calibri Light" panose="020F0302020204030204" pitchFamily="34" charset="0"/>
              </a:rPr>
              <a:t> for applications (e.g., </a:t>
            </a:r>
            <a:r>
              <a:rPr lang="fr-CH" sz="1600" dirty="0" err="1">
                <a:latin typeface="Calibri Light" panose="020F0302020204030204" pitchFamily="34" charset="0"/>
                <a:cs typeface="Calibri Light" panose="020F0302020204030204" pitchFamily="34" charset="0"/>
              </a:rPr>
              <a:t>detecting</a:t>
            </a:r>
            <a:r>
              <a:rPr lang="fr-CH" sz="1600" dirty="0">
                <a:latin typeface="Calibri Light" panose="020F0302020204030204" pitchFamily="34" charset="0"/>
                <a:cs typeface="Calibri Light" panose="020F0302020204030204" pitchFamily="34" charset="0"/>
              </a:rPr>
              <a:t> faces, </a:t>
            </a:r>
            <a:r>
              <a:rPr lang="fr-CH" sz="1600" dirty="0" err="1">
                <a:latin typeface="Calibri Light" panose="020F0302020204030204" pitchFamily="34" charset="0"/>
                <a:cs typeface="Calibri Light" panose="020F0302020204030204" pitchFamily="34" charset="0"/>
              </a:rPr>
              <a:t>predicting</a:t>
            </a:r>
            <a:r>
              <a:rPr lang="fr-CH" sz="1600" dirty="0">
                <a:latin typeface="Calibri Light" panose="020F0302020204030204" pitchFamily="34" charset="0"/>
                <a:cs typeface="Calibri Light" panose="020F0302020204030204" pitchFamily="34" charset="0"/>
              </a:rPr>
              <a:t> mental </a:t>
            </a:r>
            <a:r>
              <a:rPr lang="fr-CH" sz="1600" dirty="0" err="1">
                <a:latin typeface="Calibri Light" panose="020F0302020204030204" pitchFamily="34" charset="0"/>
                <a:cs typeface="Calibri Light" panose="020F0302020204030204" pitchFamily="34" charset="0"/>
              </a:rPr>
              <a:t>disorders</a:t>
            </a:r>
            <a:r>
              <a:rPr lang="fr-CH" sz="1600" dirty="0">
                <a:latin typeface="Calibri Light" panose="020F0302020204030204" pitchFamily="34" charset="0"/>
                <a:cs typeface="Calibri Light" panose="020F0302020204030204" pitchFamily="34" charset="0"/>
              </a:rPr>
              <a:t>)</a:t>
            </a:r>
          </a:p>
          <a:p>
            <a:pPr lvl="1"/>
            <a:endParaRPr lang="fr-CH" sz="1400" dirty="0">
              <a:latin typeface="Calibri Light" panose="020F0302020204030204" pitchFamily="34" charset="0"/>
              <a:cs typeface="Calibri Light" panose="020F0302020204030204" pitchFamily="34" charset="0"/>
            </a:endParaRPr>
          </a:p>
          <a:p>
            <a:r>
              <a:rPr lang="fr-CH" sz="1800" b="1" dirty="0">
                <a:solidFill>
                  <a:srgbClr val="0070C0"/>
                </a:solidFill>
                <a:latin typeface="Calibri Light" panose="020F0302020204030204" pitchFamily="34" charset="0"/>
                <a:cs typeface="Calibri Light" panose="020F0302020204030204" pitchFamily="34" charset="0"/>
              </a:rPr>
              <a:t>No, if…</a:t>
            </a:r>
          </a:p>
          <a:p>
            <a:pPr lvl="1"/>
            <a:r>
              <a:rPr lang="fr-CH" sz="1600" dirty="0">
                <a:latin typeface="Calibri Light" panose="020F0302020204030204" pitchFamily="34" charset="0"/>
                <a:cs typeface="Calibri Light" panose="020F0302020204030204" pitchFamily="34" charset="0"/>
              </a:rPr>
              <a:t>You have a </a:t>
            </a:r>
            <a:r>
              <a:rPr lang="fr-CH" sz="1600" dirty="0" err="1">
                <a:latin typeface="Calibri Light" panose="020F0302020204030204" pitchFamily="34" charset="0"/>
                <a:cs typeface="Calibri Light" panose="020F0302020204030204" pitchFamily="34" charset="0"/>
              </a:rPr>
              <a:t>small</a:t>
            </a:r>
            <a:r>
              <a:rPr lang="fr-CH" sz="1600" dirty="0">
                <a:latin typeface="Calibri Light" panose="020F0302020204030204" pitchFamily="34" charset="0"/>
                <a:cs typeface="Calibri Light" panose="020F0302020204030204" pitchFamily="34" charset="0"/>
              </a:rPr>
              <a:t> data set (N &lt; </a:t>
            </a:r>
            <a:r>
              <a:rPr lang="fr-CH" sz="1600">
                <a:latin typeface="Calibri Light" panose="020F0302020204030204" pitchFamily="34" charset="0"/>
                <a:cs typeface="Calibri Light" panose="020F0302020204030204" pitchFamily="34" charset="0"/>
              </a:rPr>
              <a:t>30)*</a:t>
            </a:r>
            <a:endParaRPr lang="fr-CH" sz="1600" dirty="0">
              <a:latin typeface="Calibri Light" panose="020F0302020204030204" pitchFamily="34" charset="0"/>
              <a:cs typeface="Calibri Light" panose="020F0302020204030204" pitchFamily="34" charset="0"/>
            </a:endParaRPr>
          </a:p>
          <a:p>
            <a:pPr lvl="1"/>
            <a:r>
              <a:rPr lang="fr-CH" sz="1600" dirty="0" err="1">
                <a:latin typeface="Calibri Light" panose="020F0302020204030204" pitchFamily="34" charset="0"/>
                <a:cs typeface="Calibri Light" panose="020F0302020204030204" pitchFamily="34" charset="0"/>
              </a:rPr>
              <a:t>Your</a:t>
            </a:r>
            <a:r>
              <a:rPr lang="fr-CH" sz="1600" dirty="0">
                <a:latin typeface="Calibri Light" panose="020F0302020204030204" pitchFamily="34" charset="0"/>
                <a:cs typeface="Calibri Light" panose="020F0302020204030204" pitchFamily="34" charset="0"/>
              </a:rPr>
              <a:t> data are </a:t>
            </a:r>
            <a:r>
              <a:rPr lang="fr-CH" sz="1600" dirty="0" err="1">
                <a:latin typeface="Calibri Light" panose="020F0302020204030204" pitchFamily="34" charset="0"/>
                <a:cs typeface="Calibri Light" panose="020F0302020204030204" pitchFamily="34" charset="0"/>
              </a:rPr>
              <a:t>experimental</a:t>
            </a:r>
            <a:endParaRPr lang="fr-CH" sz="1600" dirty="0">
              <a:latin typeface="Calibri Light" panose="020F0302020204030204" pitchFamily="34" charset="0"/>
              <a:cs typeface="Calibri Light" panose="020F0302020204030204" pitchFamily="34" charset="0"/>
            </a:endParaRPr>
          </a:p>
          <a:p>
            <a:pPr lvl="1"/>
            <a:r>
              <a:rPr lang="fr-CH" sz="1600" dirty="0">
                <a:latin typeface="Calibri Light" panose="020F0302020204030204" pitchFamily="34" charset="0"/>
                <a:cs typeface="Calibri Light" panose="020F0302020204030204" pitchFamily="34" charset="0"/>
              </a:rPr>
              <a:t>You have </a:t>
            </a:r>
            <a:r>
              <a:rPr lang="fr-CH" sz="1600" dirty="0" err="1">
                <a:latin typeface="Calibri Light" panose="020F0302020204030204" pitchFamily="34" charset="0"/>
                <a:cs typeface="Calibri Light" panose="020F0302020204030204" pitchFamily="34" charset="0"/>
              </a:rPr>
              <a:t>repeated</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measures</a:t>
            </a:r>
            <a:r>
              <a:rPr lang="fr-CH" sz="1600" dirty="0">
                <a:latin typeface="Calibri Light" panose="020F0302020204030204" pitchFamily="34" charset="0"/>
                <a:cs typeface="Calibri Light" panose="020F0302020204030204" pitchFamily="34" charset="0"/>
              </a:rPr>
              <a:t> data (</a:t>
            </a:r>
            <a:r>
              <a:rPr lang="fr-CH" sz="1600" err="1">
                <a:latin typeface="Calibri Light" panose="020F0302020204030204" pitchFamily="34" charset="0"/>
                <a:cs typeface="Calibri Light" panose="020F0302020204030204" pitchFamily="34" charset="0"/>
              </a:rPr>
              <a:t>requires</a:t>
            </a:r>
            <a:r>
              <a:rPr lang="fr-CH" sz="1600">
                <a:latin typeface="Calibri Light" panose="020F0302020204030204" pitchFamily="34" charset="0"/>
                <a:cs typeface="Calibri Light" panose="020F0302020204030204" pitchFamily="34" charset="0"/>
              </a:rPr>
              <a:t> specialized </a:t>
            </a:r>
            <a:r>
              <a:rPr lang="fr-CH" sz="1600" dirty="0" err="1">
                <a:latin typeface="Calibri Light" panose="020F0302020204030204" pitchFamily="34" charset="0"/>
                <a:cs typeface="Calibri Light" panose="020F0302020204030204" pitchFamily="34" charset="0"/>
              </a:rPr>
              <a:t>models</a:t>
            </a:r>
            <a:r>
              <a:rPr lang="fr-CH" sz="1600" dirty="0">
                <a:latin typeface="Calibri Light" panose="020F0302020204030204" pitchFamily="34" charset="0"/>
                <a:cs typeface="Calibri Light" panose="020F0302020204030204" pitchFamily="34" charset="0"/>
              </a:rPr>
              <a:t>)</a:t>
            </a:r>
          </a:p>
          <a:p>
            <a:pPr lvl="1"/>
            <a:r>
              <a:rPr lang="fr-CH" sz="1600" dirty="0">
                <a:latin typeface="Calibri Light" panose="020F0302020204030204" pitchFamily="34" charset="0"/>
                <a:cs typeface="Calibri Light" panose="020F0302020204030204" pitchFamily="34" charset="0"/>
              </a:rPr>
              <a:t>There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no </a:t>
            </a:r>
            <a:r>
              <a:rPr lang="fr-CH" sz="1600" dirty="0" err="1">
                <a:latin typeface="Calibri Light" panose="020F0302020204030204" pitchFamily="34" charset="0"/>
                <a:cs typeface="Calibri Light" panose="020F0302020204030204" pitchFamily="34" charset="0"/>
              </a:rPr>
              <a:t>reason</a:t>
            </a:r>
            <a:r>
              <a:rPr lang="fr-CH" sz="1600" dirty="0">
                <a:latin typeface="Calibri Light" panose="020F0302020204030204" pitchFamily="34" charset="0"/>
                <a:cs typeface="Calibri Light" panose="020F0302020204030204" pitchFamily="34" charset="0"/>
              </a:rPr>
              <a:t> to </a:t>
            </a:r>
            <a:r>
              <a:rPr lang="fr-CH" sz="1600" dirty="0" err="1">
                <a:latin typeface="Calibri Light" panose="020F0302020204030204" pitchFamily="34" charset="0"/>
                <a:cs typeface="Calibri Light" panose="020F0302020204030204" pitchFamily="34" charset="0"/>
              </a:rPr>
              <a:t>believe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nonlinear</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effects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play</a:t>
            </a:r>
            <a:r>
              <a:rPr lang="fr-CH" sz="1600" dirty="0">
                <a:latin typeface="Calibri Light" panose="020F0302020204030204" pitchFamily="34" charset="0"/>
                <a:cs typeface="Calibri Light" panose="020F0302020204030204" pitchFamily="34" charset="0"/>
              </a:rPr>
              <a:t> a </a:t>
            </a:r>
            <a:r>
              <a:rPr lang="fr-CH" sz="1600" dirty="0" err="1">
                <a:latin typeface="Calibri Light" panose="020F0302020204030204" pitchFamily="34" charset="0"/>
                <a:cs typeface="Calibri Light" panose="020F0302020204030204" pitchFamily="34" charset="0"/>
              </a:rPr>
              <a:t>role</a:t>
            </a:r>
            <a:endParaRPr lang="fr-CH" sz="1600" dirty="0">
              <a:latin typeface="Calibri Light" panose="020F0302020204030204" pitchFamily="34" charset="0"/>
              <a:cs typeface="Calibri Light" panose="020F0302020204030204"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Should I try it for my data?</a:t>
            </a:r>
            <a:endParaRPr lang="en-GB" sz="3200">
              <a:solidFill>
                <a:schemeClr val="tx2">
                  <a:lumMod val="75000"/>
                </a:schemeClr>
              </a:solidFill>
              <a:latin typeface="Tw Cen MT" panose="020B0602020104020603" pitchFamily="34" charset="0"/>
            </a:endParaRPr>
          </a:p>
        </p:txBody>
      </p:sp>
      <p:sp>
        <p:nvSpPr>
          <p:cNvPr id="2" name="TextBox 1">
            <a:extLst>
              <a:ext uri="{FF2B5EF4-FFF2-40B4-BE49-F238E27FC236}">
                <a16:creationId xmlns:a16="http://schemas.microsoft.com/office/drawing/2014/main" id="{B1E919AB-6756-4270-9174-2EAC533BB133}"/>
              </a:ext>
            </a:extLst>
          </p:cNvPr>
          <p:cNvSpPr txBox="1"/>
          <p:nvPr/>
        </p:nvSpPr>
        <p:spPr>
          <a:xfrm>
            <a:off x="8832304" y="6207694"/>
            <a:ext cx="3106688" cy="461665"/>
          </a:xfrm>
          <a:prstGeom prst="rect">
            <a:avLst/>
          </a:prstGeom>
          <a:noFill/>
        </p:spPr>
        <p:txBody>
          <a:bodyPr wrap="square" rtlCol="0">
            <a:spAutoFit/>
          </a:bodyPr>
          <a:lstStyle/>
          <a:p>
            <a:pPr algn="r"/>
            <a:r>
              <a:rPr lang="en-US" sz="1200">
                <a:latin typeface="Calibri Light" panose="020F0302020204030204" pitchFamily="34" charset="0"/>
                <a:cs typeface="Calibri Light" panose="020F0302020204030204" pitchFamily="34" charset="0"/>
              </a:rPr>
              <a:t>*KNN may be appropriate if the number of features/predictors is small </a:t>
            </a:r>
            <a:endParaRPr lang="en-CH" sz="12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32445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1NN is the simplest version of what is generally known as </a:t>
            </a:r>
            <a:r>
              <a:rPr lang="fr-CH" sz="1800" i="1">
                <a:latin typeface="Calibri Light" panose="020F0302020204030204" pitchFamily="34" charset="0"/>
                <a:cs typeface="Calibri Light" panose="020F0302020204030204" pitchFamily="34" charset="0"/>
              </a:rPr>
              <a:t>K </a:t>
            </a:r>
            <a:r>
              <a:rPr lang="fr-CH" sz="1800">
                <a:latin typeface="Calibri Light" panose="020F0302020204030204" pitchFamily="34" charset="0"/>
                <a:cs typeface="Calibri Light" panose="020F0302020204030204" pitchFamily="34" charset="0"/>
              </a:rPr>
              <a:t>nearest neighbors (KNN).</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Instead of considering just one neighbor to generate a new prediction, we could consider </a:t>
            </a:r>
            <a:r>
              <a:rPr lang="fr-CH" sz="1800" i="1">
                <a:latin typeface="Calibri Light" panose="020F0302020204030204" pitchFamily="34" charset="0"/>
                <a:cs typeface="Calibri Light" panose="020F0302020204030204" pitchFamily="34" charset="0"/>
              </a:rPr>
              <a:t>K </a:t>
            </a:r>
            <a:r>
              <a:rPr lang="fr-CH" sz="1800">
                <a:latin typeface="Calibri Light" panose="020F0302020204030204" pitchFamily="34" charset="0"/>
                <a:cs typeface="Calibri Light" panose="020F0302020204030204" pitchFamily="34" charset="0"/>
              </a:rPr>
              <a:t>neighbors, and aggregate their information to obtain a better prediction. E.g., for the Smurfette problem:</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 nearest neighbors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91449" y="4146427"/>
            <a:ext cx="1089420" cy="153608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52671" y="4146427"/>
            <a:ext cx="1340594" cy="161330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01329" y="3903611"/>
            <a:ext cx="1152401" cy="1856123"/>
          </a:xfrm>
          <a:prstGeom prst="rect">
            <a:avLst/>
          </a:prstGeom>
        </p:spPr>
      </p:pic>
      <p:sp>
        <p:nvSpPr>
          <p:cNvPr id="9" name="TextBox 8"/>
          <p:cNvSpPr txBox="1"/>
          <p:nvPr/>
        </p:nvSpPr>
        <p:spPr>
          <a:xfrm>
            <a:off x="3381225" y="6066983"/>
            <a:ext cx="880306" cy="369332"/>
          </a:xfrm>
          <a:prstGeom prst="rect">
            <a:avLst/>
          </a:prstGeom>
          <a:noFill/>
        </p:spPr>
        <p:txBody>
          <a:bodyPr wrap="none" rtlCol="0">
            <a:spAutoFit/>
          </a:bodyPr>
          <a:lstStyle/>
          <a:p>
            <a:pPr algn="r"/>
            <a:r>
              <a:rPr lang="en-GB">
                <a:latin typeface="Calibri Light" panose="020F0302020204030204" pitchFamily="34" charset="0"/>
                <a:cs typeface="Calibri Light" panose="020F0302020204030204" pitchFamily="34" charset="0"/>
              </a:rPr>
              <a:t>Test set</a:t>
            </a: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58924" y="4057778"/>
            <a:ext cx="1524908" cy="1713380"/>
          </a:xfrm>
          <a:prstGeom prst="rect">
            <a:avLst/>
          </a:prstGeom>
        </p:spPr>
      </p:pic>
      <p:sp>
        <p:nvSpPr>
          <p:cNvPr id="11" name="Rounded Rectangle 10"/>
          <p:cNvSpPr/>
          <p:nvPr/>
        </p:nvSpPr>
        <p:spPr>
          <a:xfrm>
            <a:off x="3065294" y="3789041"/>
            <a:ext cx="1512168" cy="2124861"/>
          </a:xfrm>
          <a:prstGeom prst="roundRect">
            <a:avLst/>
          </a:prstGeom>
          <a:noFill/>
          <a:ln>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5447928" y="3789041"/>
            <a:ext cx="4176464" cy="2137627"/>
          </a:xfrm>
          <a:prstGeom prst="roundRect">
            <a:avLst/>
          </a:prstGeom>
          <a:noFill/>
          <a:ln>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6546145" y="6066983"/>
            <a:ext cx="2023824" cy="369332"/>
          </a:xfrm>
          <a:prstGeom prst="rect">
            <a:avLst/>
          </a:prstGeom>
        </p:spPr>
        <p:txBody>
          <a:bodyPr wrap="none">
            <a:spAutoFit/>
          </a:bodyPr>
          <a:lstStyle/>
          <a:p>
            <a:r>
              <a:rPr lang="fr-CH">
                <a:latin typeface="Calibri Light" panose="020F0302020204030204" pitchFamily="34" charset="0"/>
                <a:cs typeface="Calibri Light" panose="020F0302020204030204" pitchFamily="34" charset="0"/>
              </a:rPr>
              <a:t>3 nearest neighbors</a:t>
            </a:r>
            <a:endParaRPr lang="en-GB">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473175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b="1">
                <a:solidFill>
                  <a:srgbClr val="0070C0"/>
                </a:solidFill>
                <a:latin typeface="Calibri Light" panose="020F0302020204030204" pitchFamily="34" charset="0"/>
                <a:cs typeface="Calibri Light" panose="020F0302020204030204" pitchFamily="34" charset="0"/>
              </a:rPr>
              <a:t>Do’s</a:t>
            </a:r>
            <a:endParaRPr lang="fr-CH" sz="1800" b="1" dirty="0">
              <a:solidFill>
                <a:srgbClr val="0070C0"/>
              </a:solidFill>
              <a:latin typeface="Calibri Light" panose="020F0302020204030204" pitchFamily="34" charset="0"/>
              <a:cs typeface="Calibri Light" panose="020F0302020204030204" pitchFamily="34" charset="0"/>
            </a:endParaRPr>
          </a:p>
          <a:p>
            <a:pPr lvl="1"/>
            <a:r>
              <a:rPr lang="fr-CH" sz="1600">
                <a:latin typeface="Calibri Light" panose="020F0302020204030204" pitchFamily="34" charset="0"/>
                <a:cs typeface="Calibri Light" panose="020F0302020204030204" pitchFamily="34" charset="0"/>
              </a:rPr>
              <a:t>Add random noise predictors to your data. An ML model should never identify such variables as important predictors!</a:t>
            </a:r>
          </a:p>
          <a:p>
            <a:pPr lvl="1"/>
            <a:r>
              <a:rPr lang="fr-CH" sz="1600">
                <a:latin typeface="Calibri Light" panose="020F0302020204030204" pitchFamily="34" charset="0"/>
                <a:cs typeface="Calibri Light" panose="020F0302020204030204" pitchFamily="34" charset="0"/>
              </a:rPr>
              <a:t>Split your data as early as you can, and do not look at the test data until you have obtained your final training results!</a:t>
            </a:r>
          </a:p>
          <a:p>
            <a:pPr lvl="1"/>
            <a:r>
              <a:rPr lang="fr-CH" sz="1600">
                <a:latin typeface="Calibri Light" panose="020F0302020204030204" pitchFamily="34" charset="0"/>
                <a:cs typeface="Calibri Light" panose="020F0302020204030204" pitchFamily="34" charset="0"/>
              </a:rPr>
              <a:t>Use models that you understand (at least in principle)!</a:t>
            </a:r>
          </a:p>
          <a:p>
            <a:pPr lvl="1"/>
            <a:r>
              <a:rPr lang="fr-CH" sz="1600">
                <a:latin typeface="Calibri Light" panose="020F0302020204030204" pitchFamily="34" charset="0"/>
                <a:cs typeface="Calibri Light" panose="020F0302020204030204" pitchFamily="34" charset="0"/>
              </a:rPr>
              <a:t>For small samples, use models that are robust against overfitting (e.g., regularized regression, random forest)!</a:t>
            </a:r>
            <a:endParaRPr lang="fr-CH" sz="1600" dirty="0">
              <a:latin typeface="Calibri Light" panose="020F0302020204030204" pitchFamily="34" charset="0"/>
              <a:cs typeface="Calibri Light" panose="020F0302020204030204" pitchFamily="34" charset="0"/>
            </a:endParaRPr>
          </a:p>
          <a:p>
            <a:pPr lvl="1"/>
            <a:endParaRPr lang="fr-CH" sz="1400" dirty="0">
              <a:latin typeface="Calibri Light" panose="020F0302020204030204" pitchFamily="34" charset="0"/>
              <a:cs typeface="Calibri Light" panose="020F0302020204030204" pitchFamily="34" charset="0"/>
            </a:endParaRPr>
          </a:p>
          <a:p>
            <a:r>
              <a:rPr lang="fr-CH" sz="1800" b="1">
                <a:solidFill>
                  <a:srgbClr val="0070C0"/>
                </a:solidFill>
                <a:latin typeface="Calibri Light" panose="020F0302020204030204" pitchFamily="34" charset="0"/>
                <a:cs typeface="Calibri Light" panose="020F0302020204030204" pitchFamily="34" charset="0"/>
              </a:rPr>
              <a:t>Dont’s</a:t>
            </a:r>
            <a:endParaRPr lang="fr-CH" sz="1800" b="1" dirty="0">
              <a:solidFill>
                <a:srgbClr val="0070C0"/>
              </a:solidFill>
              <a:latin typeface="Calibri Light" panose="020F0302020204030204" pitchFamily="34" charset="0"/>
              <a:cs typeface="Calibri Light" panose="020F0302020204030204" pitchFamily="34" charset="0"/>
            </a:endParaRPr>
          </a:p>
          <a:p>
            <a:pPr lvl="1"/>
            <a:r>
              <a:rPr lang="fr-CH" sz="1600">
                <a:latin typeface="Calibri Light" panose="020F0302020204030204" pitchFamily="34" charset="0"/>
                <a:cs typeface="Calibri Light" panose="020F0302020204030204" pitchFamily="34" charset="0"/>
              </a:rPr>
              <a:t>Do not use all available data for training!</a:t>
            </a:r>
          </a:p>
          <a:p>
            <a:pPr lvl="1"/>
            <a:r>
              <a:rPr lang="fr-CH" sz="1600">
                <a:latin typeface="Calibri Light" panose="020F0302020204030204" pitchFamily="34" charset="0"/>
                <a:cs typeface="Calibri Light" panose="020F0302020204030204" pitchFamily="34" charset="0"/>
              </a:rPr>
              <a:t>Do not draw causal conclusions from predictor importance rankings obtained with ML!</a:t>
            </a:r>
          </a:p>
          <a:p>
            <a:pPr lvl="1"/>
            <a:r>
              <a:rPr lang="fr-CH" sz="1600">
                <a:latin typeface="Calibri Light" panose="020F0302020204030204" pitchFamily="34" charset="0"/>
                <a:cs typeface="Calibri Light" panose="020F0302020204030204" pitchFamily="34" charset="0"/>
              </a:rPr>
              <a:t>Do not impute or factorize (e.g., PCA) your data before splitting into training and test sets. The splitted data will have dependencies, producing overly optimistic performance results!</a:t>
            </a:r>
          </a:p>
          <a:p>
            <a:pPr lvl="1"/>
            <a:r>
              <a:rPr lang="fr-CH" sz="1600">
                <a:latin typeface="Calibri Light" panose="020F0302020204030204" pitchFamily="34" charset="0"/>
                <a:cs typeface="Calibri Light" panose="020F0302020204030204" pitchFamily="34" charset="0"/>
              </a:rPr>
              <a:t>Do not use </a:t>
            </a:r>
            <a:r>
              <a:rPr lang="en-GB" sz="1600">
                <a:latin typeface="Calibri Light" panose="020F0302020204030204" pitchFamily="34" charset="0"/>
                <a:cs typeface="Calibri Light" panose="020F0302020204030204" pitchFamily="34" charset="0"/>
              </a:rPr>
              <a:t>“</a:t>
            </a:r>
            <a:r>
              <a:rPr lang="fr-CH" sz="1600">
                <a:latin typeface="Calibri Light" panose="020F0302020204030204" pitchFamily="34" charset="0"/>
                <a:cs typeface="Calibri Light" panose="020F0302020204030204" pitchFamily="34" charset="0"/>
              </a:rPr>
              <a:t>fancy</a:t>
            </a:r>
            <a:r>
              <a:rPr lang="en-GB" sz="1600">
                <a:latin typeface="Calibri Light" panose="020F0302020204030204" pitchFamily="34" charset="0"/>
                <a:cs typeface="Calibri Light" panose="020F0302020204030204" pitchFamily="34" charset="0"/>
              </a:rPr>
              <a:t>” models if you do not understand them or do not take the time to optimize their many control parameters (e.g., SVM, neural networks)!</a:t>
            </a:r>
            <a:endParaRPr lang="fr-CH" sz="1600" dirty="0">
              <a:latin typeface="Calibri Light" panose="020F0302020204030204" pitchFamily="34" charset="0"/>
              <a:cs typeface="Calibri Light" panose="020F0302020204030204"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Do’s and dont’s of ML</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28860786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600" dirty="0">
                <a:latin typeface="Calibri Light" panose="020F0302020204030204" pitchFamily="34" charset="0"/>
                <a:cs typeface="Calibri Light" panose="020F0302020204030204" pitchFamily="34" charset="0"/>
              </a:rPr>
              <a:t>The </a:t>
            </a:r>
            <a:r>
              <a:rPr lang="fr-CH" sz="1600" dirty="0" err="1">
                <a:latin typeface="Calibri Light" panose="020F0302020204030204" pitchFamily="34" charset="0"/>
                <a:cs typeface="Calibri Light" panose="020F0302020204030204" pitchFamily="34" charset="0"/>
              </a:rPr>
              <a:t>present</a:t>
            </a:r>
            <a:r>
              <a:rPr lang="fr-CH" sz="1600" dirty="0">
                <a:latin typeface="Calibri Light" panose="020F0302020204030204" pitchFamily="34" charset="0"/>
                <a:cs typeface="Calibri Light" panose="020F0302020204030204" pitchFamily="34" charset="0"/>
              </a:rPr>
              <a:t> workshop has been an </a:t>
            </a:r>
            <a:r>
              <a:rPr lang="fr-CH" sz="1600" i="1" dirty="0">
                <a:latin typeface="Calibri Light" panose="020F0302020204030204" pitchFamily="34" charset="0"/>
                <a:cs typeface="Calibri Light" panose="020F0302020204030204" pitchFamily="34" charset="0"/>
              </a:rPr>
              <a:t>introduction</a:t>
            </a:r>
            <a:r>
              <a:rPr lang="fr-CH" sz="1600" dirty="0">
                <a:latin typeface="Calibri Light" panose="020F0302020204030204" pitchFamily="34" charset="0"/>
                <a:cs typeface="Calibri Light" panose="020F0302020204030204" pitchFamily="34" charset="0"/>
              </a:rPr>
              <a:t> to machine </a:t>
            </a:r>
            <a:r>
              <a:rPr lang="fr-CH" sz="1600" dirty="0" err="1">
                <a:latin typeface="Calibri Light" panose="020F0302020204030204" pitchFamily="34" charset="0"/>
                <a:cs typeface="Calibri Light" panose="020F0302020204030204" pitchFamily="34" charset="0"/>
              </a:rPr>
              <a:t>learning</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We</a:t>
            </a:r>
            <a:r>
              <a:rPr lang="fr-CH" sz="1600" dirty="0">
                <a:latin typeface="Calibri Light" panose="020F0302020204030204" pitchFamily="34" charset="0"/>
                <a:cs typeface="Calibri Light" panose="020F0302020204030204" pitchFamily="34" charset="0"/>
              </a:rPr>
              <a:t> have not been able to go </a:t>
            </a:r>
            <a:r>
              <a:rPr lang="fr-CH" sz="1600" dirty="0" err="1">
                <a:latin typeface="Calibri Light" panose="020F0302020204030204" pitchFamily="34" charset="0"/>
                <a:cs typeface="Calibri Light" panose="020F0302020204030204" pitchFamily="34" charset="0"/>
              </a:rPr>
              <a:t>into</a:t>
            </a:r>
            <a:r>
              <a:rPr lang="fr-CH" sz="1600" dirty="0">
                <a:latin typeface="Calibri Light" panose="020F0302020204030204" pitchFamily="34" charset="0"/>
                <a:cs typeface="Calibri Light" panose="020F0302020204030204" pitchFamily="34" charset="0"/>
              </a:rPr>
              <a:t> full </a:t>
            </a:r>
            <a:r>
              <a:rPr lang="fr-CH" sz="1600" dirty="0" err="1">
                <a:latin typeface="Calibri Light" panose="020F0302020204030204" pitchFamily="34" charset="0"/>
                <a:cs typeface="Calibri Light" panose="020F0302020204030204" pitchFamily="34" charset="0"/>
              </a:rPr>
              <a:t>detail</a:t>
            </a:r>
            <a:r>
              <a:rPr lang="fr-CH" sz="1600" dirty="0">
                <a:latin typeface="Calibri Light" panose="020F0302020204030204" pitchFamily="34" charset="0"/>
                <a:cs typeface="Calibri Light" panose="020F0302020204030204" pitchFamily="34" charset="0"/>
              </a:rPr>
              <a:t>. Important </a:t>
            </a:r>
            <a:r>
              <a:rPr lang="fr-CH" sz="1600" dirty="0" err="1">
                <a:latin typeface="Calibri Light" panose="020F0302020204030204" pitchFamily="34" charset="0"/>
                <a:cs typeface="Calibri Light" panose="020F0302020204030204" pitchFamily="34" charset="0"/>
              </a:rPr>
              <a:t>methods</a:t>
            </a:r>
            <a:r>
              <a:rPr lang="fr-CH" sz="1600" dirty="0">
                <a:latin typeface="Calibri Light" panose="020F0302020204030204" pitchFamily="34" charset="0"/>
                <a:cs typeface="Calibri Light" panose="020F0302020204030204" pitchFamily="34" charset="0"/>
              </a:rPr>
              <a:t> in machine </a:t>
            </a:r>
            <a:r>
              <a:rPr lang="fr-CH" sz="1600" dirty="0" err="1">
                <a:latin typeface="Calibri Light" panose="020F0302020204030204" pitchFamily="34" charset="0"/>
                <a:cs typeface="Calibri Light" panose="020F0302020204030204" pitchFamily="34" charset="0"/>
              </a:rPr>
              <a:t>learning</a:t>
            </a:r>
            <a:r>
              <a:rPr lang="fr-CH" sz="1600" dirty="0">
                <a:latin typeface="Calibri Light" panose="020F0302020204030204" pitchFamily="34" charset="0"/>
                <a:cs typeface="Calibri Light" panose="020F0302020204030204" pitchFamily="34" charset="0"/>
              </a:rPr>
              <a:t> have not been </a:t>
            </a:r>
            <a:r>
              <a:rPr lang="fr-CH" sz="1600" dirty="0" err="1">
                <a:latin typeface="Calibri Light" panose="020F0302020204030204" pitchFamily="34" charset="0"/>
                <a:cs typeface="Calibri Light" panose="020F0302020204030204" pitchFamily="34" charset="0"/>
              </a:rPr>
              <a:t>discussed</a:t>
            </a:r>
            <a:r>
              <a:rPr lang="fr-CH" sz="1600" dirty="0">
                <a:latin typeface="Calibri Light" panose="020F0302020204030204" pitchFamily="34" charset="0"/>
                <a:cs typeface="Calibri Light" panose="020F0302020204030204" pitchFamily="34" charset="0"/>
              </a:rPr>
              <a:t>:</a:t>
            </a:r>
          </a:p>
          <a:p>
            <a:pPr lvl="1"/>
            <a:endParaRPr lang="fr-CH" sz="1600" dirty="0">
              <a:latin typeface="Calibri Light" panose="020F0302020204030204" pitchFamily="34" charset="0"/>
              <a:cs typeface="Calibri Light" panose="020F0302020204030204" pitchFamily="34" charset="0"/>
            </a:endParaRPr>
          </a:p>
          <a:p>
            <a:pPr lvl="1"/>
            <a:r>
              <a:rPr lang="fr-CH" sz="1600" dirty="0" err="1">
                <a:solidFill>
                  <a:srgbClr val="0070C0"/>
                </a:solidFill>
                <a:latin typeface="Calibri Light" panose="020F0302020204030204" pitchFamily="34" charset="0"/>
                <a:cs typeface="Calibri Light" panose="020F0302020204030204" pitchFamily="34" charset="0"/>
              </a:rPr>
              <a:t>Regularized</a:t>
            </a:r>
            <a:r>
              <a:rPr lang="fr-CH" sz="1600" dirty="0">
                <a:solidFill>
                  <a:srgbClr val="0070C0"/>
                </a:solidFill>
                <a:latin typeface="Calibri Light" panose="020F0302020204030204" pitchFamily="34" charset="0"/>
                <a:cs typeface="Calibri Light" panose="020F0302020204030204" pitchFamily="34" charset="0"/>
              </a:rPr>
              <a:t> </a:t>
            </a:r>
            <a:r>
              <a:rPr lang="fr-CH" sz="1600" dirty="0" err="1">
                <a:solidFill>
                  <a:srgbClr val="0070C0"/>
                </a:solidFill>
                <a:latin typeface="Calibri Light" panose="020F0302020204030204" pitchFamily="34" charset="0"/>
                <a:cs typeface="Calibri Light" panose="020F0302020204030204" pitchFamily="34" charset="0"/>
              </a:rPr>
              <a:t>regression</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Linear</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regression</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models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that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automatically</a:t>
            </a:r>
            <a:r>
              <a:rPr lang="fr-CH" sz="1600" dirty="0">
                <a:latin typeface="Calibri Light" panose="020F0302020204030204" pitchFamily="34" charset="0"/>
                <a:cs typeface="Calibri Light" panose="020F0302020204030204" pitchFamily="34" charset="0"/>
              </a:rPr>
              <a:t> </a:t>
            </a:r>
            <a:r>
              <a:rPr lang="fr-CH" sz="1600" i="1" dirty="0" err="1">
                <a:latin typeface="Calibri Light" panose="020F0302020204030204" pitchFamily="34" charset="0"/>
                <a:cs typeface="Calibri Light" panose="020F0302020204030204" pitchFamily="34" charset="0"/>
              </a:rPr>
              <a:t>shut</a:t>
            </a:r>
            <a:r>
              <a:rPr lang="fr-CH" sz="1600" i="1" dirty="0">
                <a:latin typeface="Calibri Light" panose="020F0302020204030204" pitchFamily="34" charset="0"/>
                <a:cs typeface="Calibri Light" panose="020F0302020204030204" pitchFamily="34" charset="0"/>
              </a:rPr>
              <a:t> down </a:t>
            </a:r>
            <a:r>
              <a:rPr lang="fr-CH" sz="1600" dirty="0" err="1">
                <a:latin typeface="Calibri Light" panose="020F0302020204030204" pitchFamily="34" charset="0"/>
                <a:cs typeface="Calibri Light" panose="020F0302020204030204" pitchFamily="34" charset="0"/>
              </a:rPr>
              <a:t>irrelevant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predictor</a:t>
            </a:r>
            <a:r>
              <a:rPr lang="fr-CH" sz="1600" dirty="0">
                <a:latin typeface="Calibri Light" panose="020F0302020204030204" pitchFamily="34" charset="0"/>
                <a:cs typeface="Calibri Light" panose="020F0302020204030204" pitchFamily="34" charset="0"/>
              </a:rPr>
              <a:t> variables in the data (</a:t>
            </a:r>
            <a:r>
              <a:rPr lang="fr-CH" sz="1600" dirty="0" err="1">
                <a:latin typeface="Calibri Light" panose="020F0302020204030204" pitchFamily="34" charset="0"/>
                <a:cs typeface="Calibri Light" panose="020F0302020204030204" pitchFamily="34" charset="0"/>
              </a:rPr>
              <a:t>using</a:t>
            </a:r>
            <a:r>
              <a:rPr lang="fr-CH" sz="1600" dirty="0">
                <a:latin typeface="Calibri Light" panose="020F0302020204030204" pitchFamily="34" charset="0"/>
                <a:cs typeface="Calibri Light" panose="020F0302020204030204" pitchFamily="34" charset="0"/>
              </a:rPr>
              <a:t> a quasi-</a:t>
            </a:r>
            <a:r>
              <a:rPr lang="fr-CH" sz="1600" dirty="0" err="1">
                <a:latin typeface="Calibri Light" panose="020F0302020204030204" pitchFamily="34" charset="0"/>
                <a:cs typeface="Calibri Light" panose="020F0302020204030204" pitchFamily="34" charset="0"/>
              </a:rPr>
              <a:t>Bayesian</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approach</a:t>
            </a:r>
            <a:r>
              <a:rPr lang="fr-CH" sz="1600" dirty="0">
                <a:latin typeface="Calibri Light" panose="020F0302020204030204" pitchFamily="34" charset="0"/>
                <a:cs typeface="Calibri Light" panose="020F0302020204030204" pitchFamily="34" charset="0"/>
              </a:rPr>
              <a:t>).</a:t>
            </a:r>
          </a:p>
          <a:p>
            <a:pPr lvl="1"/>
            <a:r>
              <a:rPr lang="fr-CH" sz="1600" dirty="0">
                <a:solidFill>
                  <a:srgbClr val="0070C0"/>
                </a:solidFill>
                <a:latin typeface="Calibri Light" panose="020F0302020204030204" pitchFamily="34" charset="0"/>
                <a:cs typeface="Calibri Light" panose="020F0302020204030204" pitchFamily="34" charset="0"/>
              </a:rPr>
              <a:t>Gradient </a:t>
            </a:r>
            <a:r>
              <a:rPr lang="fr-CH" sz="1600" dirty="0" err="1">
                <a:solidFill>
                  <a:srgbClr val="0070C0"/>
                </a:solidFill>
                <a:latin typeface="Calibri Light" panose="020F0302020204030204" pitchFamily="34" charset="0"/>
                <a:cs typeface="Calibri Light" panose="020F0302020204030204" pitchFamily="34" charset="0"/>
              </a:rPr>
              <a:t>boosting</a:t>
            </a:r>
            <a:r>
              <a:rPr lang="fr-CH" sz="1600" dirty="0">
                <a:latin typeface="Calibri Light" panose="020F0302020204030204" pitchFamily="34" charset="0"/>
                <a:cs typeface="Calibri Light" panose="020F0302020204030204" pitchFamily="34" charset="0"/>
              </a:rPr>
              <a:t>: Variation of </a:t>
            </a:r>
            <a:r>
              <a:rPr lang="fr-CH" sz="1600" dirty="0" err="1">
                <a:latin typeface="Calibri Light" panose="020F0302020204030204" pitchFamily="34" charset="0"/>
                <a:cs typeface="Calibri Light" panose="020F0302020204030204" pitchFamily="34" charset="0"/>
              </a:rPr>
              <a:t>bagged</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trees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where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each</a:t>
            </a:r>
            <a:r>
              <a:rPr lang="fr-CH" sz="1600" dirty="0">
                <a:latin typeface="Calibri Light" panose="020F0302020204030204" pitchFamily="34" charset="0"/>
                <a:cs typeface="Calibri Light" panose="020F0302020204030204" pitchFamily="34" charset="0"/>
              </a:rPr>
              <a:t> successive </a:t>
            </a:r>
            <a:r>
              <a:rPr lang="fr-CH" sz="1600" dirty="0" err="1">
                <a:latin typeface="Calibri Light" panose="020F0302020204030204" pitchFamily="34" charset="0"/>
                <a:cs typeface="Calibri Light" panose="020F0302020204030204" pitchFamily="34" charset="0"/>
              </a:rPr>
              <a:t>tree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re-</a:t>
            </a:r>
            <a:r>
              <a:rPr lang="fr-CH" sz="1600" dirty="0" err="1">
                <a:latin typeface="Calibri Light" panose="020F0302020204030204" pitchFamily="34" charset="0"/>
                <a:cs typeface="Calibri Light" panose="020F0302020204030204" pitchFamily="34" charset="0"/>
              </a:rPr>
              <a:t>tuned</a:t>
            </a:r>
            <a:r>
              <a:rPr lang="fr-CH" sz="1600" dirty="0">
                <a:latin typeface="Calibri Light" panose="020F0302020204030204" pitchFamily="34" charset="0"/>
                <a:cs typeface="Calibri Light" panose="020F0302020204030204" pitchFamily="34" charset="0"/>
              </a:rPr>
              <a:t> to focus on </a:t>
            </a:r>
            <a:r>
              <a:rPr lang="fr-CH" sz="1600" dirty="0" err="1">
                <a:latin typeface="Calibri Light" panose="020F0302020204030204" pitchFamily="34" charset="0"/>
                <a:cs typeface="Calibri Light" panose="020F0302020204030204" pitchFamily="34" charset="0"/>
              </a:rPr>
              <a:t>predicting</a:t>
            </a:r>
            <a:r>
              <a:rPr lang="fr-CH" sz="1600" dirty="0">
                <a:latin typeface="Calibri Light" panose="020F0302020204030204" pitchFamily="34" charset="0"/>
                <a:cs typeface="Calibri Light" panose="020F0302020204030204" pitchFamily="34" charset="0"/>
              </a:rPr>
              <a:t> the hard-to-</a:t>
            </a:r>
            <a:r>
              <a:rPr lang="fr-CH" sz="1600" dirty="0" err="1">
                <a:latin typeface="Calibri Light" panose="020F0302020204030204" pitchFamily="34" charset="0"/>
                <a:cs typeface="Calibri Light" panose="020F0302020204030204" pitchFamily="34" charset="0"/>
              </a:rPr>
              <a:t>classify</a:t>
            </a:r>
            <a:r>
              <a:rPr lang="fr-CH" sz="1600" dirty="0">
                <a:latin typeface="Calibri Light" panose="020F0302020204030204" pitchFamily="34" charset="0"/>
                <a:cs typeface="Calibri Light" panose="020F0302020204030204" pitchFamily="34" charset="0"/>
              </a:rPr>
              <a:t> observations.</a:t>
            </a:r>
          </a:p>
          <a:p>
            <a:pPr lvl="1"/>
            <a:r>
              <a:rPr lang="fr-CH" sz="1600" dirty="0">
                <a:solidFill>
                  <a:srgbClr val="0070C0"/>
                </a:solidFill>
                <a:latin typeface="Calibri Light" panose="020F0302020204030204" pitchFamily="34" charset="0"/>
                <a:cs typeface="Calibri Light" panose="020F0302020204030204" pitchFamily="34" charset="0"/>
              </a:rPr>
              <a:t>Support </a:t>
            </a:r>
            <a:r>
              <a:rPr lang="fr-CH" sz="1600" dirty="0" err="1">
                <a:solidFill>
                  <a:srgbClr val="0070C0"/>
                </a:solidFill>
                <a:latin typeface="Calibri Light" panose="020F0302020204030204" pitchFamily="34" charset="0"/>
                <a:cs typeface="Calibri Light" panose="020F0302020204030204" pitchFamily="34" charset="0"/>
              </a:rPr>
              <a:t>vector</a:t>
            </a:r>
            <a:r>
              <a:rPr lang="fr-CH" sz="1600" dirty="0">
                <a:solidFill>
                  <a:srgbClr val="0070C0"/>
                </a:solidFill>
                <a:latin typeface="Calibri Light" panose="020F0302020204030204" pitchFamily="34" charset="0"/>
                <a:cs typeface="Calibri Light" panose="020F0302020204030204" pitchFamily="34" charset="0"/>
              </a:rPr>
              <a:t> machines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Mathematical</a:t>
            </a:r>
            <a:r>
              <a:rPr lang="fr-CH" sz="1600" dirty="0">
                <a:latin typeface="Calibri Light" panose="020F0302020204030204" pitchFamily="34" charset="0"/>
                <a:cs typeface="Calibri Light" panose="020F0302020204030204" pitchFamily="34" charset="0"/>
              </a:rPr>
              <a:t> extension of </a:t>
            </a:r>
            <a:r>
              <a:rPr lang="fr-CH" sz="1600" dirty="0" err="1">
                <a:latin typeface="Calibri Light" panose="020F0302020204030204" pitchFamily="34" charset="0"/>
                <a:cs typeface="Calibri Light" panose="020F0302020204030204" pitchFamily="34" charset="0"/>
              </a:rPr>
              <a:t>logistic</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regression</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that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seeks</a:t>
            </a:r>
            <a:r>
              <a:rPr lang="fr-CH" sz="1600" dirty="0">
                <a:latin typeface="Calibri Light" panose="020F0302020204030204" pitchFamily="34" charset="0"/>
                <a:cs typeface="Calibri Light" panose="020F0302020204030204" pitchFamily="34" charset="0"/>
              </a:rPr>
              <a:t> to </a:t>
            </a:r>
            <a:r>
              <a:rPr lang="fr-CH" sz="1600" dirty="0" err="1">
                <a:latin typeface="Calibri Light" panose="020F0302020204030204" pitchFamily="34" charset="0"/>
                <a:cs typeface="Calibri Light" panose="020F0302020204030204" pitchFamily="34" charset="0"/>
              </a:rPr>
              <a:t>maximize</a:t>
            </a:r>
            <a:r>
              <a:rPr lang="fr-CH" sz="1600" dirty="0">
                <a:latin typeface="Calibri Light" panose="020F0302020204030204" pitchFamily="34" charset="0"/>
                <a:cs typeface="Calibri Light" panose="020F0302020204030204" pitchFamily="34" charset="0"/>
              </a:rPr>
              <a:t> the </a:t>
            </a:r>
            <a:r>
              <a:rPr lang="fr-CH" sz="1600" dirty="0" err="1">
                <a:latin typeface="Calibri Light" panose="020F0302020204030204" pitchFamily="34" charset="0"/>
                <a:cs typeface="Calibri Light" panose="020F0302020204030204" pitchFamily="34" charset="0"/>
              </a:rPr>
              <a:t>margin</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between</a:t>
            </a:r>
            <a:r>
              <a:rPr lang="fr-CH" sz="1600" dirty="0">
                <a:latin typeface="Calibri Light" panose="020F0302020204030204" pitchFamily="34" charset="0"/>
                <a:cs typeface="Calibri Light" panose="020F0302020204030204" pitchFamily="34" charset="0"/>
              </a:rPr>
              <a:t> classes, by </a:t>
            </a:r>
            <a:r>
              <a:rPr lang="fr-CH" sz="1600" dirty="0" err="1">
                <a:latin typeface="Calibri Light" panose="020F0302020204030204" pitchFamily="34" charset="0"/>
                <a:cs typeface="Calibri Light" panose="020F0302020204030204" pitchFamily="34" charset="0"/>
              </a:rPr>
              <a:t>focusing</a:t>
            </a:r>
            <a:r>
              <a:rPr lang="fr-CH" sz="1600" dirty="0">
                <a:latin typeface="Calibri Light" panose="020F0302020204030204" pitchFamily="34" charset="0"/>
                <a:cs typeface="Calibri Light" panose="020F0302020204030204" pitchFamily="34" charset="0"/>
              </a:rPr>
              <a:t> on </a:t>
            </a:r>
            <a:r>
              <a:rPr lang="fr-CH" sz="1600" dirty="0" err="1">
                <a:latin typeface="Calibri Light" panose="020F0302020204030204" pitchFamily="34" charset="0"/>
                <a:cs typeface="Calibri Light" panose="020F0302020204030204" pitchFamily="34" charset="0"/>
              </a:rPr>
              <a:t>nonlinear</a:t>
            </a:r>
            <a:r>
              <a:rPr lang="fr-CH" sz="1600" dirty="0">
                <a:latin typeface="Calibri Light" panose="020F0302020204030204" pitchFamily="34" charset="0"/>
                <a:cs typeface="Calibri Light" panose="020F0302020204030204" pitchFamily="34" charset="0"/>
              </a:rPr>
              <a:t> transformations of observations </a:t>
            </a:r>
            <a:r>
              <a:rPr lang="fr-CH" sz="1600" dirty="0" err="1">
                <a:latin typeface="Calibri Light" panose="020F0302020204030204" pitchFamily="34" charset="0"/>
                <a:cs typeface="Calibri Light" panose="020F0302020204030204" pitchFamily="34" charset="0"/>
              </a:rPr>
              <a:t>near</a:t>
            </a:r>
            <a:r>
              <a:rPr lang="fr-CH" sz="1600" dirty="0">
                <a:latin typeface="Calibri Light" panose="020F0302020204030204" pitchFamily="34" charset="0"/>
                <a:cs typeface="Calibri Light" panose="020F0302020204030204" pitchFamily="34" charset="0"/>
              </a:rPr>
              <a:t> the </a:t>
            </a:r>
            <a:r>
              <a:rPr lang="fr-CH" sz="1600" dirty="0" err="1">
                <a:latin typeface="Calibri Light" panose="020F0302020204030204" pitchFamily="34" charset="0"/>
                <a:cs typeface="Calibri Light" panose="020F0302020204030204" pitchFamily="34" charset="0"/>
              </a:rPr>
              <a:t>decision</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boundary</a:t>
            </a:r>
            <a:r>
              <a:rPr lang="fr-CH" sz="1600" dirty="0">
                <a:latin typeface="Calibri Light" panose="020F0302020204030204" pitchFamily="34" charset="0"/>
                <a:cs typeface="Calibri Light" panose="020F0302020204030204" pitchFamily="34" charset="0"/>
              </a:rPr>
              <a:t>.</a:t>
            </a:r>
          </a:p>
          <a:p>
            <a:pPr lvl="1"/>
            <a:r>
              <a:rPr lang="fr-CH" sz="1600" dirty="0" err="1">
                <a:solidFill>
                  <a:srgbClr val="0070C0"/>
                </a:solidFill>
                <a:latin typeface="Calibri Light" panose="020F0302020204030204" pitchFamily="34" charset="0"/>
                <a:cs typeface="Calibri Light" panose="020F0302020204030204" pitchFamily="34" charset="0"/>
              </a:rPr>
              <a:t>Artificial</a:t>
            </a:r>
            <a:r>
              <a:rPr lang="fr-CH" sz="1600" dirty="0">
                <a:solidFill>
                  <a:srgbClr val="0070C0"/>
                </a:solidFill>
                <a:latin typeface="Calibri Light" panose="020F0302020204030204" pitchFamily="34" charset="0"/>
                <a:cs typeface="Calibri Light" panose="020F0302020204030204" pitchFamily="34" charset="0"/>
              </a:rPr>
              <a:t> neural networks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Nonlinear</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regression</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models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that</a:t>
            </a:r>
            <a:r>
              <a:rPr lang="fr-CH" sz="1600" dirty="0">
                <a:latin typeface="Calibri Light" panose="020F0302020204030204" pitchFamily="34" charset="0"/>
                <a:cs typeface="Calibri Light" panose="020F0302020204030204" pitchFamily="34" charset="0"/>
              </a:rPr>
              <a:t> </a:t>
            </a:r>
            <a:r>
              <a:rPr lang="fr-CH" sz="1600" i="1" dirty="0" err="1">
                <a:latin typeface="Calibri Light" panose="020F0302020204030204" pitchFamily="34" charset="0"/>
                <a:cs typeface="Calibri Light" panose="020F0302020204030204" pitchFamily="34" charset="0"/>
              </a:rPr>
              <a:t>estimate</a:t>
            </a:r>
            <a:r>
              <a:rPr lang="fr-CH" sz="1600" i="1" dirty="0">
                <a:latin typeface="Calibri Light" panose="020F0302020204030204" pitchFamily="34" charset="0"/>
                <a:cs typeface="Calibri Light" panose="020F0302020204030204" pitchFamily="34" charset="0"/>
              </a:rPr>
              <a:t> </a:t>
            </a:r>
            <a:r>
              <a:rPr lang="fr-CH" sz="1600" dirty="0">
                <a:latin typeface="Calibri Light" panose="020F0302020204030204" pitchFamily="34" charset="0"/>
                <a:cs typeface="Calibri Light" panose="020F0302020204030204" pitchFamily="34" charset="0"/>
              </a:rPr>
              <a:t>the type of </a:t>
            </a:r>
            <a:r>
              <a:rPr lang="fr-CH" sz="1600" dirty="0" err="1">
                <a:latin typeface="Calibri Light" panose="020F0302020204030204" pitchFamily="34" charset="0"/>
                <a:cs typeface="Calibri Light" panose="020F0302020204030204" pitchFamily="34" charset="0"/>
              </a:rPr>
              <a:t>nonlinearity</a:t>
            </a:r>
            <a:r>
              <a:rPr lang="fr-CH" sz="1600" dirty="0">
                <a:latin typeface="Calibri Light" panose="020F0302020204030204" pitchFamily="34" charset="0"/>
                <a:cs typeface="Calibri Light" panose="020F0302020204030204" pitchFamily="34" charset="0"/>
              </a:rPr>
              <a:t> in the data </a:t>
            </a:r>
            <a:r>
              <a:rPr lang="fr-CH" sz="1600" dirty="0" err="1">
                <a:latin typeface="Calibri Light" panose="020F0302020204030204" pitchFamily="34" charset="0"/>
                <a:cs typeface="Calibri Light" panose="020F0302020204030204" pitchFamily="34" charset="0"/>
              </a:rPr>
              <a:t>with</a:t>
            </a:r>
            <a:r>
              <a:rPr lang="fr-CH" sz="1600" dirty="0">
                <a:latin typeface="Calibri Light" panose="020F0302020204030204" pitchFamily="34" charset="0"/>
                <a:cs typeface="Calibri Light" panose="020F0302020204030204" pitchFamily="34" charset="0"/>
              </a:rPr>
              <a:t> multiple </a:t>
            </a:r>
            <a:r>
              <a:rPr lang="fr-CH" sz="1600" dirty="0" err="1">
                <a:latin typeface="Calibri Light" panose="020F0302020204030204" pitchFamily="34" charset="0"/>
                <a:cs typeface="Calibri Light" panose="020F0302020204030204" pitchFamily="34" charset="0"/>
              </a:rPr>
              <a:t>layers</a:t>
            </a:r>
            <a:r>
              <a:rPr lang="fr-CH" sz="1600" dirty="0">
                <a:latin typeface="Calibri Light" panose="020F0302020204030204" pitchFamily="34" charset="0"/>
                <a:cs typeface="Calibri Light" panose="020F0302020204030204" pitchFamily="34" charset="0"/>
              </a:rPr>
              <a:t> of </a:t>
            </a:r>
            <a:r>
              <a:rPr lang="fr-CH" sz="1600" dirty="0" err="1">
                <a:latin typeface="Calibri Light" panose="020F0302020204030204" pitchFamily="34" charset="0"/>
                <a:cs typeface="Calibri Light" panose="020F0302020204030204" pitchFamily="34" charset="0"/>
              </a:rPr>
              <a:t>nonlinear</a:t>
            </a:r>
            <a:r>
              <a:rPr lang="fr-CH" sz="1600" dirty="0">
                <a:latin typeface="Calibri Light" panose="020F0302020204030204" pitchFamily="34" charset="0"/>
                <a:cs typeface="Calibri Light" panose="020F0302020204030204" pitchFamily="34" charset="0"/>
              </a:rPr>
              <a:t> latent </a:t>
            </a:r>
            <a:r>
              <a:rPr lang="fr-CH" sz="1600" dirty="0" err="1">
                <a:latin typeface="Calibri Light" panose="020F0302020204030204" pitchFamily="34" charset="0"/>
                <a:cs typeface="Calibri Light" panose="020F0302020204030204" pitchFamily="34" charset="0"/>
              </a:rPr>
              <a:t>feature</a:t>
            </a:r>
            <a:r>
              <a:rPr lang="fr-CH" sz="1600" dirty="0">
                <a:latin typeface="Calibri Light" panose="020F0302020204030204" pitchFamily="34" charset="0"/>
                <a:cs typeface="Calibri Light" panose="020F0302020204030204" pitchFamily="34" charset="0"/>
              </a:rPr>
              <a:t> combinations.</a:t>
            </a:r>
          </a:p>
          <a:p>
            <a:endParaRPr lang="fr-CH" sz="1600" dirty="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As well, </a:t>
            </a:r>
            <a:r>
              <a:rPr lang="fr-CH" sz="1600" dirty="0">
                <a:latin typeface="Calibri Light" panose="020F0302020204030204" pitchFamily="34" charset="0"/>
                <a:cs typeface="Calibri Light" panose="020F0302020204030204" pitchFamily="34" charset="0"/>
              </a:rPr>
              <a:t>the </a:t>
            </a:r>
            <a:r>
              <a:rPr lang="fr-CH" sz="1600" dirty="0" err="1">
                <a:latin typeface="Calibri Light" panose="020F0302020204030204" pitchFamily="34" charset="0"/>
                <a:cs typeface="Calibri Light" panose="020F0302020204030204" pitchFamily="34" charset="0"/>
              </a:rPr>
              <a:t>entire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field</a:t>
            </a:r>
            <a:r>
              <a:rPr lang="fr-CH" sz="1600" dirty="0">
                <a:latin typeface="Calibri Light" panose="020F0302020204030204" pitchFamily="34" charset="0"/>
                <a:cs typeface="Calibri Light" panose="020F0302020204030204" pitchFamily="34" charset="0"/>
              </a:rPr>
              <a:t> of </a:t>
            </a:r>
            <a:r>
              <a:rPr lang="fr-CH" sz="1600" dirty="0" err="1">
                <a:latin typeface="Calibri Light" panose="020F0302020204030204" pitchFamily="34" charset="0"/>
                <a:cs typeface="Calibri Light" panose="020F0302020204030204" pitchFamily="34" charset="0"/>
              </a:rPr>
              <a:t>unsupervised</a:t>
            </a:r>
            <a:r>
              <a:rPr lang="fr-CH" sz="1600" dirty="0">
                <a:latin typeface="Calibri Light" panose="020F0302020204030204" pitchFamily="34" charset="0"/>
                <a:cs typeface="Calibri Light" panose="020F0302020204030204" pitchFamily="34" charset="0"/>
              </a:rPr>
              <a:t> machine </a:t>
            </a:r>
            <a:r>
              <a:rPr lang="fr-CH" sz="1600" dirty="0" err="1">
                <a:latin typeface="Calibri Light" panose="020F0302020204030204" pitchFamily="34" charset="0"/>
                <a:cs typeface="Calibri Light" panose="020F0302020204030204" pitchFamily="34" charset="0"/>
              </a:rPr>
              <a:t>learning</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which</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includes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methods</a:t>
            </a:r>
            <a:r>
              <a:rPr lang="fr-CH" sz="1600" dirty="0">
                <a:latin typeface="Calibri Light" panose="020F0302020204030204" pitchFamily="34" charset="0"/>
                <a:cs typeface="Calibri Light" panose="020F0302020204030204" pitchFamily="34" charset="0"/>
              </a:rPr>
              <a:t> for data </a:t>
            </a:r>
            <a:r>
              <a:rPr lang="fr-CH" sz="1600" dirty="0" err="1">
                <a:latin typeface="Calibri Light" panose="020F0302020204030204" pitchFamily="34" charset="0"/>
                <a:cs typeface="Calibri Light" panose="020F0302020204030204" pitchFamily="34" charset="0"/>
              </a:rPr>
              <a:t>reduction</a:t>
            </a:r>
            <a:r>
              <a:rPr lang="fr-CH" sz="1600" dirty="0">
                <a:latin typeface="Calibri Light" panose="020F0302020204030204" pitchFamily="34" charset="0"/>
                <a:cs typeface="Calibri Light" panose="020F0302020204030204" pitchFamily="34" charset="0"/>
              </a:rPr>
              <a:t> and clustering…</a:t>
            </a: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More machine learning…</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13563929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This workshop may have been a lot to digest in one day. However, I hope you retain the following takeaways from what I have presented:</a:t>
            </a:r>
          </a:p>
          <a:p>
            <a:endParaRPr lang="fr-CH" sz="1800">
              <a:latin typeface="Calibri Light" panose="020F0302020204030204" pitchFamily="34" charset="0"/>
              <a:cs typeface="Calibri Light" panose="020F0302020204030204" pitchFamily="34" charset="0"/>
            </a:endParaRPr>
          </a:p>
          <a:p>
            <a:pPr lvl="1"/>
            <a:r>
              <a:rPr lang="fr-CH" sz="1600">
                <a:latin typeface="Calibri Light" panose="020F0302020204030204" pitchFamily="34" charset="0"/>
                <a:cs typeface="Calibri Light" panose="020F0302020204030204" pitchFamily="34" charset="0"/>
              </a:rPr>
              <a:t>The place of machine learning within the general field of data analysis</a:t>
            </a:r>
          </a:p>
          <a:p>
            <a:pPr lvl="1"/>
            <a:r>
              <a:rPr lang="fr-CH" sz="1600">
                <a:latin typeface="Calibri Light" panose="020F0302020204030204" pitchFamily="34" charset="0"/>
                <a:cs typeface="Calibri Light" panose="020F0302020204030204" pitchFamily="34" charset="0"/>
              </a:rPr>
              <a:t>The importance of modelling nonlinearity in machine learning</a:t>
            </a:r>
          </a:p>
          <a:p>
            <a:pPr lvl="1"/>
            <a:r>
              <a:rPr lang="fr-CH" sz="1600">
                <a:latin typeface="Calibri Light" panose="020F0302020204030204" pitchFamily="34" charset="0"/>
                <a:cs typeface="Calibri Light" panose="020F0302020204030204" pitchFamily="34" charset="0"/>
              </a:rPr>
              <a:t>The large variety in approaches to modelling data—some of which vastly differ from classical regression!</a:t>
            </a:r>
          </a:p>
          <a:p>
            <a:pPr lvl="1"/>
            <a:r>
              <a:rPr lang="fr-CH" sz="1600">
                <a:latin typeface="Calibri Light" panose="020F0302020204030204" pitchFamily="34" charset="0"/>
                <a:cs typeface="Calibri Light" panose="020F0302020204030204" pitchFamily="34" charset="0"/>
              </a:rPr>
              <a:t>The importance of independent validation of your results</a:t>
            </a:r>
          </a:p>
          <a:p>
            <a:pPr lvl="1"/>
            <a:endParaRPr lang="fr-CH" sz="1600">
              <a:latin typeface="Calibri Light" panose="020F0302020204030204" pitchFamily="34" charset="0"/>
              <a:cs typeface="Calibri Light" panose="020F0302020204030204" pitchFamily="34" charset="0"/>
            </a:endParaRPr>
          </a:p>
          <a:p>
            <a:pPr lvl="1"/>
            <a:r>
              <a:rPr lang="fr-CH" sz="1600">
                <a:latin typeface="Calibri Light" panose="020F0302020204030204" pitchFamily="34" charset="0"/>
                <a:cs typeface="Calibri Light" panose="020F0302020204030204" pitchFamily="34" charset="0"/>
              </a:rPr>
              <a:t>Machine learning concepts such as overfitting, decision boundaries, nearest neighbor rules, curse of dimensionality, density estimation, splines, ensemble learning, boostrapping, etc.</a:t>
            </a:r>
          </a:p>
          <a:p>
            <a:pPr lvl="1"/>
            <a:endParaRPr lang="fr-CH" sz="16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Hopefully this material inspires you to attempt more sophisticated modelling of your own…!</a:t>
            </a: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Today's takeaways</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243843576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7568" y="3121804"/>
            <a:ext cx="7992888"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Thank you for your attention!</a:t>
            </a:r>
            <a:endParaRPr lang="en-GB" sz="2800" b="1">
              <a:solidFill>
                <a:schemeClr val="tx2">
                  <a:lumMod val="75000"/>
                </a:schemeClr>
              </a:solidFill>
              <a:latin typeface="Tw Cen MT" panose="020B0602020104020603" pitchFamily="34" charset="0"/>
            </a:endParaRPr>
          </a:p>
        </p:txBody>
      </p:sp>
      <p:cxnSp>
        <p:nvCxnSpPr>
          <p:cNvPr id="6" name="Straight Connector 5"/>
          <p:cNvCxnSpPr/>
          <p:nvPr/>
        </p:nvCxnSpPr>
        <p:spPr>
          <a:xfrm>
            <a:off x="2392999" y="2924944"/>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92999" y="3861048"/>
            <a:ext cx="756084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023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 nearest neighbors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4233365782"/>
              </p:ext>
            </p:extLst>
          </p:nvPr>
        </p:nvGraphicFramePr>
        <p:xfrm>
          <a:off x="1991542" y="1340768"/>
          <a:ext cx="8208915" cy="4470192"/>
        </p:xfrm>
        <a:graphic>
          <a:graphicData uri="http://schemas.openxmlformats.org/drawingml/2006/table">
            <a:tbl>
              <a:tblPr firstRow="1" bandRow="1">
                <a:tableStyleId>{2D5ABB26-0587-4C30-8999-92F81FD0307C}</a:tableStyleId>
              </a:tblPr>
              <a:tblGrid>
                <a:gridCol w="904597">
                  <a:extLst>
                    <a:ext uri="{9D8B030D-6E8A-4147-A177-3AD203B41FA5}">
                      <a16:colId xmlns:a16="http://schemas.microsoft.com/office/drawing/2014/main" val="20000"/>
                    </a:ext>
                  </a:extLst>
                </a:gridCol>
                <a:gridCol w="1504152">
                  <a:extLst>
                    <a:ext uri="{9D8B030D-6E8A-4147-A177-3AD203B41FA5}">
                      <a16:colId xmlns:a16="http://schemas.microsoft.com/office/drawing/2014/main" val="20001"/>
                    </a:ext>
                  </a:extLst>
                </a:gridCol>
                <a:gridCol w="915571">
                  <a:extLst>
                    <a:ext uri="{9D8B030D-6E8A-4147-A177-3AD203B41FA5}">
                      <a16:colId xmlns:a16="http://schemas.microsoft.com/office/drawing/2014/main" val="20002"/>
                    </a:ext>
                  </a:extLst>
                </a:gridCol>
                <a:gridCol w="996163">
                  <a:extLst>
                    <a:ext uri="{9D8B030D-6E8A-4147-A177-3AD203B41FA5}">
                      <a16:colId xmlns:a16="http://schemas.microsoft.com/office/drawing/2014/main" val="20003"/>
                    </a:ext>
                  </a:extLst>
                </a:gridCol>
                <a:gridCol w="810087">
                  <a:extLst>
                    <a:ext uri="{9D8B030D-6E8A-4147-A177-3AD203B41FA5}">
                      <a16:colId xmlns:a16="http://schemas.microsoft.com/office/drawing/2014/main" val="20004"/>
                    </a:ext>
                  </a:extLst>
                </a:gridCol>
                <a:gridCol w="1026115">
                  <a:extLst>
                    <a:ext uri="{9D8B030D-6E8A-4147-A177-3AD203B41FA5}">
                      <a16:colId xmlns:a16="http://schemas.microsoft.com/office/drawing/2014/main" val="20005"/>
                    </a:ext>
                  </a:extLst>
                </a:gridCol>
                <a:gridCol w="1026115">
                  <a:extLst>
                    <a:ext uri="{9D8B030D-6E8A-4147-A177-3AD203B41FA5}">
                      <a16:colId xmlns:a16="http://schemas.microsoft.com/office/drawing/2014/main" val="20006"/>
                    </a:ext>
                  </a:extLst>
                </a:gridCol>
                <a:gridCol w="1026115">
                  <a:extLst>
                    <a:ext uri="{9D8B030D-6E8A-4147-A177-3AD203B41FA5}">
                      <a16:colId xmlns:a16="http://schemas.microsoft.com/office/drawing/2014/main" val="20007"/>
                    </a:ext>
                  </a:extLst>
                </a:gridCol>
              </a:tblGrid>
              <a:tr h="648072">
                <a:tc>
                  <a:txBody>
                    <a:bodyPr/>
                    <a:lstStyle/>
                    <a:p>
                      <a:pPr algn="ctr"/>
                      <a:r>
                        <a:rPr lang="fr-CH" sz="1400" b="1">
                          <a:latin typeface="Calibri Light" panose="020F0302020204030204" pitchFamily="34" charset="0"/>
                          <a:cs typeface="Calibri Light" panose="020F0302020204030204" pitchFamily="34" charset="0"/>
                        </a:rPr>
                        <a:t>Data</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fr-CH" sz="1400" b="1">
                          <a:latin typeface="Calibri Light" panose="020F0302020204030204" pitchFamily="34" charset="0"/>
                          <a:cs typeface="Calibri Light" panose="020F0302020204030204" pitchFamily="34" charset="0"/>
                        </a:rPr>
                        <a:t>ID</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400" b="1">
                          <a:latin typeface="Calibri Light" panose="020F0302020204030204" pitchFamily="34" charset="0"/>
                          <a:cs typeface="Calibri Light" panose="020F0302020204030204" pitchFamily="34" charset="0"/>
                        </a:rPr>
                        <a:t>Skin color</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Hat</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Hat color</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Pants</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Gender</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solidFill>
                            <a:schemeClr val="tx1"/>
                          </a:solidFill>
                          <a:latin typeface="Calibri Light" panose="020F0302020204030204" pitchFamily="34" charset="0"/>
                          <a:cs typeface="Calibri Light" panose="020F0302020204030204" pitchFamily="34" charset="0"/>
                        </a:rPr>
                        <a:t>Class</a:t>
                      </a:r>
                      <a:endParaRPr lang="en-GB" sz="1400" b="1">
                        <a:solidFill>
                          <a:schemeClr val="tx1"/>
                        </a:solidFill>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402745">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r>
                        <a:rPr lang="fr-CH" sz="1400">
                          <a:latin typeface="Calibri Light" panose="020F0302020204030204" pitchFamily="34" charset="0"/>
                          <a:cs typeface="Calibri Light" panose="020F0302020204030204" pitchFamily="34" charset="0"/>
                        </a:rPr>
                        <a:t>Papa Smurf</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Blue</a:t>
                      </a:r>
                      <a:endParaRPr lang="en-GB" sz="1400" b="1">
                        <a:solidFill>
                          <a:srgbClr val="FF0000"/>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Yes</a:t>
                      </a:r>
                      <a:endParaRPr lang="en-GB" sz="1400" b="1">
                        <a:solidFill>
                          <a:srgbClr val="FF0000"/>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Red</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Yes</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Male</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dirty="0">
                          <a:solidFill>
                            <a:schemeClr val="tx1"/>
                          </a:solidFill>
                          <a:latin typeface="Calibri Light" panose="020F0302020204030204" pitchFamily="34" charset="0"/>
                          <a:cs typeface="Calibri Light" panose="020F0302020204030204" pitchFamily="34" charset="0"/>
                        </a:rPr>
                        <a:t>Smurf</a:t>
                      </a:r>
                      <a:endParaRPr lang="en-GB" sz="1400" dirty="0">
                        <a:solidFill>
                          <a:schemeClr val="tx1"/>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60000"/>
                        <a:lumOff val="40000"/>
                      </a:schemeClr>
                    </a:solidFill>
                  </a:tcPr>
                </a:tc>
                <a:extLst>
                  <a:ext uri="{0D108BD9-81ED-4DB2-BD59-A6C34878D82A}">
                    <a16:rowId xmlns:a16="http://schemas.microsoft.com/office/drawing/2014/main" val="10001"/>
                  </a:ext>
                </a:extLst>
              </a:tr>
              <a:tr h="489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r>
                        <a:rPr lang="fr-CH" sz="1400">
                          <a:latin typeface="Calibri Light" panose="020F0302020204030204" pitchFamily="34" charset="0"/>
                          <a:cs typeface="Calibri Light" panose="020F0302020204030204" pitchFamily="34" charset="0"/>
                        </a:rPr>
                        <a:t>Brainy Smurf</a:t>
                      </a:r>
                      <a:endParaRPr lang="en-GB" sz="1400">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Blue</a:t>
                      </a:r>
                      <a:endParaRPr lang="en-GB" sz="1400" b="1">
                        <a:solidFill>
                          <a:srgbClr val="FF0000"/>
                        </a:solidFill>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Yes</a:t>
                      </a:r>
                      <a:endParaRPr lang="en-GB" sz="1400" b="1">
                        <a:solidFill>
                          <a:srgbClr val="FF0000"/>
                        </a:solidFill>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White</a:t>
                      </a:r>
                      <a:endParaRPr lang="en-GB" sz="1400" b="1">
                        <a:solidFill>
                          <a:srgbClr val="FF0000"/>
                        </a:solidFill>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400">
                          <a:solidFill>
                            <a:schemeClr val="bg1">
                              <a:lumMod val="65000"/>
                            </a:schemeClr>
                          </a:solidFill>
                          <a:latin typeface="Calibri Light" panose="020F0302020204030204" pitchFamily="34" charset="0"/>
                          <a:cs typeface="Calibri Light" panose="020F0302020204030204" pitchFamily="34" charset="0"/>
                        </a:rPr>
                        <a:t>Yes</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Male</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pPr algn="ctr"/>
                      <a:r>
                        <a:rPr lang="fr-CH" sz="1400">
                          <a:latin typeface="Calibri Light" panose="020F0302020204030204" pitchFamily="34" charset="0"/>
                          <a:cs typeface="Calibri Light" panose="020F0302020204030204" pitchFamily="34" charset="0"/>
                        </a:rPr>
                        <a:t>Smurf</a:t>
                      </a:r>
                      <a:endParaRPr lang="en-GB" sz="1400">
                        <a:latin typeface="Calibri Light" panose="020F0302020204030204" pitchFamily="34" charset="0"/>
                        <a:cs typeface="Calibri Light" panose="020F0302020204030204" pitchFamily="34" charset="0"/>
                      </a:endParaRPr>
                    </a:p>
                  </a:txBody>
                  <a:tcPr anchor="ctr">
                    <a:solidFill>
                      <a:srgbClr val="FBF3B7"/>
                    </a:solidFill>
                  </a:tcPr>
                </a:tc>
                <a:extLst>
                  <a:ext uri="{0D108BD9-81ED-4DB2-BD59-A6C34878D82A}">
                    <a16:rowId xmlns:a16="http://schemas.microsoft.com/office/drawing/2014/main" val="10002"/>
                  </a:ext>
                </a:extLst>
              </a:tr>
              <a:tr h="402745">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r>
                        <a:rPr lang="fr-CH" sz="1400">
                          <a:latin typeface="Calibri Light" panose="020F0302020204030204" pitchFamily="34" charset="0"/>
                          <a:cs typeface="Calibri Light" panose="020F0302020204030204" pitchFamily="34" charset="0"/>
                        </a:rPr>
                        <a:t>Sassette Smurf</a:t>
                      </a:r>
                      <a:endParaRPr lang="en-GB" sz="1400">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Blue</a:t>
                      </a:r>
                      <a:endParaRPr lang="en-GB" sz="1400" b="1">
                        <a:solidFill>
                          <a:srgbClr val="FF0000"/>
                        </a:solidFill>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Yes</a:t>
                      </a:r>
                      <a:endParaRPr lang="en-GB" sz="1400" b="1">
                        <a:solidFill>
                          <a:srgbClr val="FF0000"/>
                        </a:solidFill>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White</a:t>
                      </a:r>
                      <a:endParaRPr lang="en-GB" sz="1400" b="1">
                        <a:solidFill>
                          <a:srgbClr val="FF0000"/>
                        </a:solidFill>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Yes</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pPr algn="ctr"/>
                      <a:r>
                        <a:rPr lang="fr-CH" sz="1400" b="1" dirty="0" err="1">
                          <a:solidFill>
                            <a:srgbClr val="FF0000"/>
                          </a:solidFill>
                          <a:latin typeface="Calibri Light" panose="020F0302020204030204" pitchFamily="34" charset="0"/>
                          <a:cs typeface="Calibri Light" panose="020F0302020204030204" pitchFamily="34" charset="0"/>
                        </a:rPr>
                        <a:t>Female</a:t>
                      </a:r>
                      <a:endParaRPr lang="en-GB" sz="1400" b="1" dirty="0">
                        <a:solidFill>
                          <a:srgbClr val="FF0000"/>
                        </a:solidFill>
                        <a:latin typeface="Calibri Light" panose="020F0302020204030204" pitchFamily="34" charset="0"/>
                        <a:cs typeface="Calibri Light" panose="020F0302020204030204" pitchFamily="34" charset="0"/>
                      </a:endParaRPr>
                    </a:p>
                  </a:txBody>
                  <a:tcPr anchor="ctr">
                    <a:solidFill>
                      <a:srgbClr val="FBF3B7"/>
                    </a:solidFill>
                  </a:tcPr>
                </a:tc>
                <a:tc>
                  <a:txBody>
                    <a:bodyPr/>
                    <a:lstStyle/>
                    <a:p>
                      <a:pPr algn="ctr"/>
                      <a:r>
                        <a:rPr lang="fr-CH" sz="1400" dirty="0">
                          <a:latin typeface="Calibri Light" panose="020F0302020204030204" pitchFamily="34" charset="0"/>
                          <a:cs typeface="Calibri Light" panose="020F0302020204030204" pitchFamily="34" charset="0"/>
                        </a:rPr>
                        <a:t>Smurf</a:t>
                      </a:r>
                      <a:endParaRPr lang="en-GB" sz="1400" dirty="0">
                        <a:latin typeface="Calibri Light" panose="020F0302020204030204" pitchFamily="34" charset="0"/>
                        <a:cs typeface="Calibri Light" panose="020F0302020204030204" pitchFamily="34" charset="0"/>
                      </a:endParaRPr>
                    </a:p>
                  </a:txBody>
                  <a:tcPr anchor="ctr">
                    <a:solidFill>
                      <a:srgbClr val="FBF3B7"/>
                    </a:solidFill>
                  </a:tcPr>
                </a:tc>
                <a:extLst>
                  <a:ext uri="{0D108BD9-81ED-4DB2-BD59-A6C34878D82A}">
                    <a16:rowId xmlns:a16="http://schemas.microsoft.com/office/drawing/2014/main" val="10003"/>
                  </a:ext>
                </a:extLst>
              </a:tr>
              <a:tr h="402745">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en-GB" sz="1400">
                          <a:latin typeface="Calibri Light" panose="020F0302020204030204" pitchFamily="34" charset="0"/>
                          <a:cs typeface="Calibri Light" panose="020F0302020204030204" pitchFamily="34" charset="0"/>
                        </a:rPr>
                        <a:t>Casey Kelp</a:t>
                      </a:r>
                    </a:p>
                  </a:txBody>
                  <a:tcPr anchor="ctr">
                    <a:solidFill>
                      <a:schemeClr val="accent1">
                        <a:lumMod val="20000"/>
                        <a:lumOff val="80000"/>
                      </a:schemeClr>
                    </a:solidFill>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Pink</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No</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No</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Female</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tx1"/>
                          </a:solidFill>
                          <a:latin typeface="Calibri Light" panose="020F0302020204030204" pitchFamily="34" charset="0"/>
                          <a:cs typeface="Calibri Light" panose="020F0302020204030204" pitchFamily="34" charset="0"/>
                        </a:rPr>
                        <a:t>Snork</a:t>
                      </a:r>
                      <a:endParaRPr lang="en-GB" sz="1400">
                        <a:solidFill>
                          <a:schemeClr val="tx1"/>
                        </a:solidFill>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4"/>
                  </a:ext>
                </a:extLst>
              </a:tr>
              <a:tr h="535487">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en-GB" sz="1400">
                          <a:latin typeface="Calibri Light" panose="020F0302020204030204" pitchFamily="34" charset="0"/>
                          <a:cs typeface="Calibri Light" panose="020F0302020204030204" pitchFamily="34" charset="0"/>
                        </a:rPr>
                        <a:t>Allstar Seaworthy</a:t>
                      </a:r>
                    </a:p>
                  </a:txBody>
                  <a:tcPr anchor="ctr">
                    <a:solidFill>
                      <a:schemeClr val="accent1">
                        <a:lumMod val="20000"/>
                        <a:lumOff val="80000"/>
                      </a:schemeClr>
                    </a:solidFill>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Yellow</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No</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No</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Male</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tx1"/>
                          </a:solidFill>
                          <a:latin typeface="Calibri Light" panose="020F0302020204030204" pitchFamily="34" charset="0"/>
                          <a:cs typeface="Calibri Light" panose="020F0302020204030204" pitchFamily="34" charset="0"/>
                        </a:rPr>
                        <a:t>Snork</a:t>
                      </a:r>
                      <a:endParaRPr lang="en-GB" sz="1400">
                        <a:solidFill>
                          <a:schemeClr val="tx1"/>
                        </a:solidFill>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5"/>
                  </a:ext>
                </a:extLst>
              </a:tr>
              <a:tr h="489264">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fr-CH" sz="1400">
                          <a:latin typeface="Calibri Light" panose="020F0302020204030204" pitchFamily="34" charset="0"/>
                          <a:cs typeface="Calibri Light" panose="020F0302020204030204" pitchFamily="34" charset="0"/>
                        </a:rPr>
                        <a:t>Cubbi Gummi</a:t>
                      </a:r>
                      <a:endParaRPr lang="en-GB" sz="14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Pink</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Yes</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Blue</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No</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Male</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dirty="0">
                          <a:solidFill>
                            <a:schemeClr val="tx1"/>
                          </a:solidFill>
                          <a:latin typeface="Calibri Light" panose="020F0302020204030204" pitchFamily="34" charset="0"/>
                          <a:cs typeface="Calibri Light" panose="020F0302020204030204" pitchFamily="34" charset="0"/>
                        </a:rPr>
                        <a:t>Gummi Bear</a:t>
                      </a:r>
                      <a:endParaRPr lang="en-GB" sz="1400" dirty="0">
                        <a:solidFill>
                          <a:schemeClr val="tx1"/>
                        </a:solidFill>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6"/>
                  </a:ext>
                </a:extLst>
              </a:tr>
              <a:tr h="535487">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rgbClr val="FBF3B7"/>
                    </a:solidFill>
                  </a:tcPr>
                </a:tc>
                <a:tc>
                  <a:txBody>
                    <a:bodyPr/>
                    <a:lstStyle/>
                    <a:p>
                      <a:r>
                        <a:rPr lang="fr-CH" sz="1400">
                          <a:latin typeface="Calibri Light" panose="020F0302020204030204" pitchFamily="34" charset="0"/>
                          <a:cs typeface="Calibri Light" panose="020F0302020204030204" pitchFamily="34" charset="0"/>
                        </a:rPr>
                        <a:t>Tummi Gummi</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rgbClr val="FBF3B7"/>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Blue</a:t>
                      </a:r>
                      <a:endParaRPr lang="en-GB" sz="1400" b="1">
                        <a:solidFill>
                          <a:srgbClr val="FF0000"/>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rgbClr val="FBF3B7"/>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Yes</a:t>
                      </a:r>
                      <a:endParaRPr lang="en-GB" sz="1400" b="1">
                        <a:solidFill>
                          <a:srgbClr val="FF0000"/>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rgbClr val="FBF3B7"/>
                    </a:solidFill>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Red</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rgbClr val="FBF3B7"/>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No</a:t>
                      </a:r>
                      <a:endParaRPr lang="en-GB" sz="1400" b="1">
                        <a:solidFill>
                          <a:srgbClr val="FF0000"/>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rgbClr val="FBF3B7"/>
                    </a:solidFill>
                  </a:tcPr>
                </a:tc>
                <a:tc>
                  <a:txBody>
                    <a:bodyPr/>
                    <a:lstStyle/>
                    <a:p>
                      <a:pPr algn="ctr"/>
                      <a:r>
                        <a:rPr lang="fr-CH" sz="1400" dirty="0">
                          <a:solidFill>
                            <a:schemeClr val="bg1">
                              <a:lumMod val="65000"/>
                            </a:schemeClr>
                          </a:solidFill>
                          <a:latin typeface="Calibri Light" panose="020F0302020204030204" pitchFamily="34" charset="0"/>
                          <a:cs typeface="Calibri Light" panose="020F0302020204030204" pitchFamily="34" charset="0"/>
                        </a:rPr>
                        <a:t>Male</a:t>
                      </a:r>
                      <a:endParaRPr lang="en-GB" sz="1400" dirty="0">
                        <a:solidFill>
                          <a:schemeClr val="bg1">
                            <a:lumMod val="6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rgbClr val="FBF3B7"/>
                    </a:solidFill>
                  </a:tcPr>
                </a:tc>
                <a:tc>
                  <a:txBody>
                    <a:bodyPr/>
                    <a:lstStyle/>
                    <a:p>
                      <a:pPr algn="ctr"/>
                      <a:r>
                        <a:rPr lang="fr-CH" sz="1400" dirty="0">
                          <a:latin typeface="Calibri Light" panose="020F0302020204030204" pitchFamily="34" charset="0"/>
                          <a:cs typeface="Calibri Light" panose="020F0302020204030204" pitchFamily="34" charset="0"/>
                        </a:rPr>
                        <a:t>Gummi Bear</a:t>
                      </a:r>
                      <a:endParaRPr lang="en-GB" sz="1400" dirty="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rgbClr val="FBF3B7"/>
                    </a:solidFill>
                  </a:tcPr>
                </a:tc>
                <a:extLst>
                  <a:ext uri="{0D108BD9-81ED-4DB2-BD59-A6C34878D82A}">
                    <a16:rowId xmlns:a16="http://schemas.microsoft.com/office/drawing/2014/main" val="10007"/>
                  </a:ext>
                </a:extLst>
              </a:tr>
              <a:tr h="535487">
                <a:tc>
                  <a:txBody>
                    <a:bodyPr/>
                    <a:lstStyle/>
                    <a:p>
                      <a:pPr algn="ctr"/>
                      <a:r>
                        <a:rPr lang="fr-CH" sz="1400">
                          <a:latin typeface="Calibri Light" panose="020F0302020204030204" pitchFamily="34" charset="0"/>
                          <a:cs typeface="Calibri Light" panose="020F0302020204030204" pitchFamily="34" charset="0"/>
                        </a:rPr>
                        <a:t>Test</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fr-CH" sz="1400" dirty="0">
                          <a:latin typeface="Calibri Light" panose="020F0302020204030204" pitchFamily="34" charset="0"/>
                          <a:cs typeface="Calibri Light" panose="020F0302020204030204" pitchFamily="34" charset="0"/>
                        </a:rPr>
                        <a:t>Smurfette</a:t>
                      </a:r>
                      <a:endParaRPr lang="en-GB" sz="1400" dirty="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400" b="1">
                          <a:latin typeface="Calibri Light" panose="020F0302020204030204" pitchFamily="34" charset="0"/>
                          <a:cs typeface="Calibri Light" panose="020F0302020204030204" pitchFamily="34" charset="0"/>
                        </a:rPr>
                        <a:t>Blue</a:t>
                      </a:r>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Yes</a:t>
                      </a:r>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White</a:t>
                      </a:r>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No</a:t>
                      </a:r>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Female</a:t>
                      </a:r>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dirty="0">
                          <a:solidFill>
                            <a:schemeClr val="tx1"/>
                          </a:solidFill>
                          <a:latin typeface="Calibri Light" panose="020F0302020204030204" pitchFamily="34" charset="0"/>
                          <a:cs typeface="Calibri Light" panose="020F0302020204030204" pitchFamily="34" charset="0"/>
                        </a:rPr>
                        <a:t>?</a:t>
                      </a:r>
                      <a:endParaRPr lang="en-GB" sz="1400" dirty="0">
                        <a:solidFill>
                          <a:schemeClr val="tx1"/>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99742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938" y="188641"/>
            <a:ext cx="6779575"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Workshop schedule and contents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344" y="908720"/>
            <a:ext cx="11556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 name="Table 8">
            <a:extLst>
              <a:ext uri="{FF2B5EF4-FFF2-40B4-BE49-F238E27FC236}">
                <a16:creationId xmlns:a16="http://schemas.microsoft.com/office/drawing/2014/main" id="{084129B5-3D53-45DC-A540-CE3E4B01DEFE}"/>
              </a:ext>
            </a:extLst>
          </p:cNvPr>
          <p:cNvGraphicFramePr>
            <a:graphicFrameLocks noGrp="1"/>
          </p:cNvGraphicFramePr>
          <p:nvPr/>
        </p:nvGraphicFramePr>
        <p:xfrm>
          <a:off x="695400" y="1340768"/>
          <a:ext cx="9312728" cy="4977024"/>
        </p:xfrm>
        <a:graphic>
          <a:graphicData uri="http://schemas.openxmlformats.org/drawingml/2006/table">
            <a:tbl>
              <a:tblPr firstRow="1" bandRow="1">
                <a:tableStyleId>{2D5ABB26-0587-4C30-8999-92F81FD0307C}</a:tableStyleId>
              </a:tblPr>
              <a:tblGrid>
                <a:gridCol w="1236364">
                  <a:extLst>
                    <a:ext uri="{9D8B030D-6E8A-4147-A177-3AD203B41FA5}">
                      <a16:colId xmlns:a16="http://schemas.microsoft.com/office/drawing/2014/main" val="2439223133"/>
                    </a:ext>
                  </a:extLst>
                </a:gridCol>
                <a:gridCol w="3240000">
                  <a:extLst>
                    <a:ext uri="{9D8B030D-6E8A-4147-A177-3AD203B41FA5}">
                      <a16:colId xmlns:a16="http://schemas.microsoft.com/office/drawing/2014/main" val="1841297877"/>
                    </a:ext>
                  </a:extLst>
                </a:gridCol>
                <a:gridCol w="360000">
                  <a:extLst>
                    <a:ext uri="{9D8B030D-6E8A-4147-A177-3AD203B41FA5}">
                      <a16:colId xmlns:a16="http://schemas.microsoft.com/office/drawing/2014/main" val="2133714879"/>
                    </a:ext>
                  </a:extLst>
                </a:gridCol>
                <a:gridCol w="1236364">
                  <a:extLst>
                    <a:ext uri="{9D8B030D-6E8A-4147-A177-3AD203B41FA5}">
                      <a16:colId xmlns:a16="http://schemas.microsoft.com/office/drawing/2014/main" val="3825853590"/>
                    </a:ext>
                  </a:extLst>
                </a:gridCol>
                <a:gridCol w="3240000">
                  <a:extLst>
                    <a:ext uri="{9D8B030D-6E8A-4147-A177-3AD203B41FA5}">
                      <a16:colId xmlns:a16="http://schemas.microsoft.com/office/drawing/2014/main" val="3257580666"/>
                    </a:ext>
                  </a:extLst>
                </a:gridCol>
              </a:tblGrid>
              <a:tr h="338552">
                <a:tc gridSpan="2">
                  <a:txBody>
                    <a:bodyPr/>
                    <a:lstStyle/>
                    <a:p>
                      <a:r>
                        <a:rPr lang="en-US" sz="1600" b="1"/>
                        <a:t>22 April</a:t>
                      </a:r>
                      <a:endParaRPr lang="en-CH" sz="1600" b="1" dirty="0"/>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3B7"/>
                    </a:solidFill>
                  </a:tcPr>
                </a:tc>
                <a:tc hMerge="1">
                  <a:txBody>
                    <a:bodyPr/>
                    <a:lstStyle/>
                    <a:p>
                      <a:endParaRPr lang="en-CH"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H" sz="1600" b="1"/>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US" sz="1600" b="1"/>
                        <a:t>23 April</a:t>
                      </a:r>
                      <a:endParaRPr lang="en-CH" sz="1600" b="1"/>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3B7"/>
                    </a:solidFill>
                  </a:tcPr>
                </a:tc>
                <a:tc hMerge="1">
                  <a:txBody>
                    <a:bodyPr/>
                    <a:lstStyle/>
                    <a:p>
                      <a:endParaRPr lang="en-CH"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1152149"/>
                  </a:ext>
                </a:extLst>
              </a:tr>
              <a:tr h="338552">
                <a:tc gridSpan="2">
                  <a:txBody>
                    <a:bodyPr/>
                    <a:lstStyle/>
                    <a:p>
                      <a:r>
                        <a:rPr lang="en-US" sz="1400" b="1">
                          <a:solidFill>
                            <a:schemeClr val="tx2">
                              <a:lumMod val="75000"/>
                            </a:schemeClr>
                          </a:solidFill>
                          <a:latin typeface="Tw Cen MT" panose="020B0602020104020603" pitchFamily="34" charset="0"/>
                        </a:rPr>
                        <a:t>Part 1 – Introduction and principles</a:t>
                      </a:r>
                      <a:endParaRPr lang="en-CH" sz="1400" b="1">
                        <a:solidFill>
                          <a:schemeClr val="tx2">
                            <a:lumMod val="75000"/>
                          </a:schemeClr>
                        </a:solidFill>
                        <a:latin typeface="Tw Cen MT" panose="020B0602020104020603"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CH"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endParaRPr lang="en-CH" sz="1400" b="1" kern="1200">
                        <a:solidFill>
                          <a:schemeClr val="tx2">
                            <a:lumMod val="75000"/>
                          </a:schemeClr>
                        </a:solidFill>
                        <a:latin typeface="Tw Cen MT" panose="020B0602020104020603" pitchFamily="34" charset="0"/>
                        <a:ea typeface="+mn-ea"/>
                        <a:cs typeface="+mn-cs"/>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l" defTabSz="914400" rtl="0" eaLnBrk="1" latinLnBrk="0" hangingPunct="1"/>
                      <a:endParaRPr lang="en-CH" sz="1400" b="1" kern="1200">
                        <a:solidFill>
                          <a:schemeClr val="tx2">
                            <a:lumMod val="75000"/>
                          </a:schemeClr>
                        </a:solidFill>
                        <a:latin typeface="Tw Cen MT" panose="020B0602020104020603" pitchFamily="34" charset="0"/>
                        <a:ea typeface="+mn-ea"/>
                        <a:cs typeface="+mn-cs"/>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CH"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678483"/>
                  </a:ext>
                </a:extLst>
              </a:tr>
              <a:tr h="338552">
                <a:tc>
                  <a:txBody>
                    <a:bodyPr/>
                    <a:lstStyle/>
                    <a:p>
                      <a:r>
                        <a:rPr lang="en-US" sz="1400">
                          <a:solidFill>
                            <a:schemeClr val="tx1"/>
                          </a:solidFill>
                        </a:rPr>
                        <a:t>09:00 – 09:10</a:t>
                      </a:r>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Introduction</a:t>
                      </a:r>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sz="140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1976464"/>
                  </a:ext>
                </a:extLst>
              </a:tr>
              <a:tr h="338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Calibri"/>
                          <a:ea typeface="+mn-ea"/>
                          <a:cs typeface="+mn-cs"/>
                        </a:rPr>
                        <a:t>09:10 – 10:00</a:t>
                      </a:r>
                      <a:endParaRPr kumimoji="0" lang="en-CH" sz="1400" b="0" i="0" u="none" strike="noStrike" kern="1200" cap="none" spc="0" normalizeH="0" baseline="0" noProof="0">
                        <a:ln>
                          <a:noFill/>
                        </a:ln>
                        <a:solidFill>
                          <a:schemeClr val="tx1"/>
                        </a:solidFill>
                        <a:effectLst/>
                        <a:uLnTx/>
                        <a:uFillTx/>
                        <a:latin typeface="Calibri"/>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Machine learning and social sciences</a:t>
                      </a:r>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sz="140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sz="1400">
                        <a:solidFill>
                          <a:srgbClr val="0070C0"/>
                        </a:solidFill>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0978834"/>
                  </a:ext>
                </a:extLst>
              </a:tr>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C0"/>
                          </a:solidFill>
                          <a:effectLst/>
                          <a:uLnTx/>
                          <a:uFillTx/>
                          <a:latin typeface="Calibri"/>
                          <a:ea typeface="+mn-ea"/>
                          <a:cs typeface="+mn-cs"/>
                        </a:rPr>
                        <a:t>Break</a:t>
                      </a:r>
                      <a:endParaRPr kumimoji="0" lang="en-CH" sz="1400" b="1" i="0" u="none" strike="noStrike" kern="1200" cap="none" spc="0" normalizeH="0" baseline="0" noProof="0">
                        <a:ln>
                          <a:noFill/>
                        </a:ln>
                        <a:solidFill>
                          <a:srgbClr val="0070C0"/>
                        </a:solidFill>
                        <a:effectLst/>
                        <a:uLnTx/>
                        <a:uFillTx/>
                        <a:latin typeface="Calibri"/>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dirty="0"/>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5764500"/>
                  </a:ext>
                </a:extLst>
              </a:tr>
              <a:tr h="338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Calibri"/>
                          <a:ea typeface="+mn-ea"/>
                          <a:cs typeface="+mn-cs"/>
                        </a:rPr>
                        <a:t>10:15 – 11:30</a:t>
                      </a:r>
                      <a:endParaRPr kumimoji="0" lang="en-CH" sz="1400" b="0" i="0" u="none" strike="noStrike" kern="1200" cap="none" spc="0" normalizeH="0" baseline="0" noProof="0">
                        <a:ln>
                          <a:noFill/>
                        </a:ln>
                        <a:solidFill>
                          <a:schemeClr val="tx1"/>
                        </a:solidFill>
                        <a:effectLst/>
                        <a:uLnTx/>
                        <a:uFillTx/>
                        <a:latin typeface="Calibri"/>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Principles of machine learning</a:t>
                      </a:r>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3297723"/>
                  </a:ext>
                </a:extLst>
              </a:tr>
              <a:tr h="338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Calibri"/>
                          <a:ea typeface="+mn-ea"/>
                          <a:cs typeface="+mn-cs"/>
                        </a:rPr>
                        <a:t>11:30 – 12:00</a:t>
                      </a:r>
                      <a:endParaRPr kumimoji="0" lang="en-CH" sz="1400" b="0" i="0" u="none" strike="noStrike" kern="1200" cap="none" spc="0" normalizeH="0" baseline="0" noProof="0">
                        <a:ln>
                          <a:noFill/>
                        </a:ln>
                        <a:solidFill>
                          <a:schemeClr val="tx1"/>
                        </a:solidFill>
                        <a:effectLst/>
                        <a:uLnTx/>
                        <a:uFillTx/>
                        <a:latin typeface="Calibri"/>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rPr>
                        <a:t>R primer and data problem</a:t>
                      </a:r>
                      <a:endParaRPr lang="en-CH" sz="140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0758124"/>
                  </a:ext>
                </a:extLst>
              </a:tr>
              <a:tr h="33855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noProof="0">
                          <a:solidFill>
                            <a:schemeClr val="tx2">
                              <a:lumMod val="75000"/>
                            </a:schemeClr>
                          </a:solidFill>
                          <a:latin typeface="Tw Cen MT" panose="020B0602020104020603" pitchFamily="34" charset="0"/>
                          <a:ea typeface="+mn-ea"/>
                          <a:cs typeface="+mn-cs"/>
                        </a:rPr>
                        <a:t>Part 2 – Machine learning models</a:t>
                      </a:r>
                      <a:endParaRPr lang="en-CH" sz="1400" b="1" kern="1200" noProof="0">
                        <a:solidFill>
                          <a:schemeClr val="tx2">
                            <a:lumMod val="75000"/>
                          </a:schemeClr>
                        </a:solidFill>
                        <a:latin typeface="Tw Cen MT" panose="020B0602020104020603" pitchFamily="34"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CH"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H" sz="120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l" defTabSz="914400" rtl="0" eaLnBrk="1" latinLnBrk="0" hangingPunct="1"/>
                      <a:r>
                        <a:rPr lang="en-US" sz="1400" b="1" kern="1200">
                          <a:solidFill>
                            <a:schemeClr val="tx2">
                              <a:lumMod val="75000"/>
                            </a:schemeClr>
                          </a:solidFill>
                          <a:latin typeface="Tw Cen MT" panose="020B0602020104020603" pitchFamily="34" charset="0"/>
                          <a:ea typeface="+mn-ea"/>
                          <a:cs typeface="+mn-cs"/>
                        </a:rPr>
                        <a:t>Part 3 – Practical</a:t>
                      </a:r>
                      <a:endParaRPr lang="en-CH" sz="1400" b="1" kern="1200">
                        <a:solidFill>
                          <a:schemeClr val="tx2">
                            <a:lumMod val="75000"/>
                          </a:schemeClr>
                        </a:solidFill>
                        <a:latin typeface="Tw Cen MT" panose="020B0602020104020603" pitchFamily="34" charset="0"/>
                        <a:ea typeface="+mn-ea"/>
                        <a:cs typeface="+mn-cs"/>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CH"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2404667"/>
                  </a:ext>
                </a:extLst>
              </a:tr>
              <a:tr h="338552">
                <a:tc>
                  <a:txBody>
                    <a:bodyPr/>
                    <a:lstStyle/>
                    <a:p>
                      <a:r>
                        <a:rPr lang="en-US" sz="1400">
                          <a:solidFill>
                            <a:schemeClr val="tx1"/>
                          </a:solidFill>
                          <a:latin typeface="Calibri Light" panose="020F0302020204030204" pitchFamily="34" charset="0"/>
                          <a:cs typeface="Calibri Light" panose="020F0302020204030204" pitchFamily="34" charset="0"/>
                        </a:rPr>
                        <a:t>13:30 – 14:00</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latin typeface="Calibri Light" panose="020F0302020204030204" pitchFamily="34" charset="0"/>
                          <a:cs typeface="Calibri Light" panose="020F0302020204030204" pitchFamily="34" charset="0"/>
                        </a:rPr>
                        <a:t>K nearest neighbors</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Calibri Light" panose="020F0302020204030204" pitchFamily="34" charset="0"/>
                          <a:cs typeface="Calibri Light" panose="020F0302020204030204" pitchFamily="34" charset="0"/>
                        </a:rPr>
                        <a:t>13:30 – 15:30</a:t>
                      </a:r>
                      <a:endParaRPr lang="en-CH" sz="1400" dirty="0">
                        <a:solidFill>
                          <a:schemeClr val="tx1"/>
                        </a:solidFill>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latin typeface="Calibri Light" panose="020F0302020204030204" pitchFamily="34" charset="0"/>
                          <a:cs typeface="Calibri Light" panose="020F0302020204030204" pitchFamily="34" charset="0"/>
                        </a:rPr>
                        <a:t>ML competition</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0193317"/>
                  </a:ext>
                </a:extLst>
              </a:tr>
              <a:tr h="338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rPr>
                        <a:t>14:00 – 14:30</a:t>
                      </a:r>
                      <a:endParaRPr kumimoji="0" lang="en-CH" sz="14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latin typeface="Calibri Light" panose="020F0302020204030204" pitchFamily="34" charset="0"/>
                          <a:cs typeface="Calibri Light" panose="020F0302020204030204" pitchFamily="34" charset="0"/>
                        </a:rPr>
                        <a:t>Discriminants</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070C0"/>
                          </a:solidFill>
                          <a:latin typeface="Calibri Light" panose="020F0302020204030204" pitchFamily="34" charset="0"/>
                          <a:cs typeface="Calibri Light" panose="020F0302020204030204" pitchFamily="34" charset="0"/>
                        </a:rPr>
                        <a:t>Break</a:t>
                      </a:r>
                      <a:endParaRPr lang="en-CH" sz="1400" b="1">
                        <a:solidFill>
                          <a:srgbClr val="0070C0"/>
                        </a:solidFill>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4515538"/>
                  </a:ext>
                </a:extLst>
              </a:tr>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C0"/>
                          </a:solidFill>
                          <a:effectLst/>
                          <a:uLnTx/>
                          <a:uFillTx/>
                          <a:latin typeface="Calibri Light" panose="020F0302020204030204" pitchFamily="34" charset="0"/>
                          <a:ea typeface="+mn-ea"/>
                          <a:cs typeface="Calibri Light" panose="020F0302020204030204" pitchFamily="34" charset="0"/>
                        </a:rPr>
                        <a:t>Break</a:t>
                      </a:r>
                      <a:endParaRPr kumimoji="0" lang="en-CH" sz="1400" b="1" i="0" u="none" strike="noStrike" kern="1200" cap="none" spc="0" normalizeH="0" baseline="0" noProof="0">
                        <a:ln>
                          <a:noFill/>
                        </a:ln>
                        <a:solidFill>
                          <a:srgbClr val="0070C0"/>
                        </a:solidFill>
                        <a:effectLst/>
                        <a:uLnTx/>
                        <a:uFillTx/>
                        <a:latin typeface="Calibri Light" panose="020F0302020204030204" pitchFamily="34" charset="0"/>
                        <a:ea typeface="+mn-ea"/>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latin typeface="Calibri Light" panose="020F0302020204030204" pitchFamily="34" charset="0"/>
                          <a:cs typeface="Calibri Light" panose="020F0302020204030204" pitchFamily="34" charset="0"/>
                        </a:rPr>
                        <a:t>15:45 – 16:30</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latin typeface="Calibri Light" panose="020F0302020204030204" pitchFamily="34" charset="0"/>
                          <a:cs typeface="Calibri Light" panose="020F0302020204030204" pitchFamily="34" charset="0"/>
                        </a:rPr>
                        <a:t>ML competition results</a:t>
                      </a:r>
                      <a:endParaRPr lang="en-CH" sz="1400" dirty="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9237486"/>
                  </a:ext>
                </a:extLst>
              </a:tr>
              <a:tr h="338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rPr>
                        <a:t>14:45 – 15:45</a:t>
                      </a:r>
                      <a:endParaRPr kumimoji="0" lang="en-CH" sz="14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latin typeface="Calibri Light" panose="020F0302020204030204" pitchFamily="34" charset="0"/>
                          <a:cs typeface="Calibri Light" panose="020F0302020204030204" pitchFamily="34" charset="0"/>
                        </a:rPr>
                        <a:t>Flexible regression with splines</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5411311"/>
                  </a:ext>
                </a:extLst>
              </a:tr>
              <a:tr h="288000">
                <a:tc>
                  <a:txBody>
                    <a:bodyPr/>
                    <a:lstStyle/>
                    <a:p>
                      <a:r>
                        <a:rPr lang="en-US" sz="1400" b="1">
                          <a:solidFill>
                            <a:srgbClr val="0070C0"/>
                          </a:solidFill>
                          <a:latin typeface="Calibri Light" panose="020F0302020204030204" pitchFamily="34" charset="0"/>
                          <a:cs typeface="Calibri Light" panose="020F0302020204030204" pitchFamily="34" charset="0"/>
                        </a:rPr>
                        <a:t>Break</a:t>
                      </a:r>
                      <a:endParaRPr lang="en-CH" sz="1400" b="1">
                        <a:solidFill>
                          <a:srgbClr val="0070C0"/>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8869083"/>
                  </a:ext>
                </a:extLst>
              </a:tr>
              <a:tr h="338552">
                <a:tc>
                  <a:txBody>
                    <a:bodyPr/>
                    <a:lstStyle/>
                    <a:p>
                      <a:r>
                        <a:rPr lang="en-US" sz="1400">
                          <a:solidFill>
                            <a:schemeClr val="tx1"/>
                          </a:solidFill>
                          <a:latin typeface="Calibri Light" panose="020F0302020204030204" pitchFamily="34" charset="0"/>
                          <a:cs typeface="Calibri Light" panose="020F0302020204030204" pitchFamily="34" charset="0"/>
                        </a:rPr>
                        <a:t>16:00 – 17:00</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latin typeface="Calibri Light" panose="020F0302020204030204" pitchFamily="34" charset="0"/>
                          <a:cs typeface="Calibri Light" panose="020F0302020204030204" pitchFamily="34" charset="0"/>
                        </a:rPr>
                        <a:t>Trees and random forests</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8977728"/>
                  </a:ext>
                </a:extLst>
              </a:tr>
              <a:tr h="338552">
                <a:tc>
                  <a:txBody>
                    <a:bodyPr/>
                    <a:lstStyle/>
                    <a:p>
                      <a:r>
                        <a:rPr lang="en-US" sz="1400">
                          <a:solidFill>
                            <a:schemeClr val="tx1"/>
                          </a:solidFill>
                          <a:latin typeface="Calibri Light" panose="020F0302020204030204" pitchFamily="34" charset="0"/>
                          <a:cs typeface="Calibri Light" panose="020F0302020204030204" pitchFamily="34" charset="0"/>
                        </a:rPr>
                        <a:t>17:00 – 17:30</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a:solidFill>
                            <a:schemeClr val="tx1"/>
                          </a:solidFill>
                          <a:latin typeface="Calibri Light" panose="020F0302020204030204" pitchFamily="34" charset="0"/>
                          <a:cs typeface="Calibri Light" panose="020F0302020204030204" pitchFamily="34" charset="0"/>
                        </a:rPr>
                        <a:t>Concluding remarks</a:t>
                      </a:r>
                      <a:endParaRPr lang="en-CH" sz="1400">
                        <a:solidFill>
                          <a:schemeClr val="tx1"/>
                        </a:solidFill>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H" sz="14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H" sz="1400" dirty="0">
                        <a:latin typeface="Calibri Light" panose="020F0302020204030204" pitchFamily="34" charset="0"/>
                        <a:cs typeface="Calibri Light" panose="020F03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6215092"/>
                  </a:ext>
                </a:extLst>
              </a:tr>
            </a:tbl>
          </a:graphicData>
        </a:graphic>
      </p:graphicFrame>
    </p:spTree>
    <p:extLst>
      <p:ext uri="{BB962C8B-B14F-4D97-AF65-F5344CB8AC3E}">
        <p14:creationId xmlns:p14="http://schemas.microsoft.com/office/powerpoint/2010/main" val="428072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The simplest way to aggregate information from multiple neighbors is to average their predictions. When the dependent is categorical (classification problem) this amounts to a process of </a:t>
            </a:r>
            <a:r>
              <a:rPr lang="fr-CH" sz="1800">
                <a:solidFill>
                  <a:srgbClr val="0070C0"/>
                </a:solidFill>
                <a:latin typeface="Calibri Light" panose="020F0302020204030204" pitchFamily="34" charset="0"/>
                <a:cs typeface="Calibri Light" panose="020F0302020204030204" pitchFamily="34" charset="0"/>
              </a:rPr>
              <a:t>majority voting</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the example above, 2 out of 3 neighbors predict Smurf. Since this is the majority, the final prediction of this 3NN model for Smurfette is Smurf.</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Majority voting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37209" y="1367564"/>
            <a:ext cx="880306" cy="369332"/>
          </a:xfrm>
          <a:prstGeom prst="rect">
            <a:avLst/>
          </a:prstGeom>
          <a:noFill/>
        </p:spPr>
        <p:txBody>
          <a:bodyPr wrap="none" rtlCol="0">
            <a:spAutoFit/>
          </a:bodyPr>
          <a:lstStyle/>
          <a:p>
            <a:pPr algn="r"/>
            <a:r>
              <a:rPr lang="en-GB">
                <a:latin typeface="Calibri Light" panose="020F0302020204030204" pitchFamily="34" charset="0"/>
                <a:cs typeface="Calibri Light" panose="020F0302020204030204" pitchFamily="34" charset="0"/>
              </a:rPr>
              <a:t>Test set</a:t>
            </a: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14908" y="2136175"/>
            <a:ext cx="1524908" cy="1713380"/>
          </a:xfrm>
          <a:prstGeom prst="rect">
            <a:avLst/>
          </a:prstGeom>
        </p:spPr>
      </p:pic>
      <p:sp>
        <p:nvSpPr>
          <p:cNvPr id="11" name="Rounded Rectangle 10"/>
          <p:cNvSpPr/>
          <p:nvPr/>
        </p:nvSpPr>
        <p:spPr>
          <a:xfrm>
            <a:off x="2921278" y="1867438"/>
            <a:ext cx="1512168" cy="2124861"/>
          </a:xfrm>
          <a:prstGeom prst="roundRect">
            <a:avLst/>
          </a:prstGeom>
          <a:noFill/>
          <a:ln>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6402129" y="1367564"/>
            <a:ext cx="2023824" cy="369332"/>
          </a:xfrm>
          <a:prstGeom prst="rect">
            <a:avLst/>
          </a:prstGeom>
        </p:spPr>
        <p:txBody>
          <a:bodyPr wrap="none">
            <a:spAutoFit/>
          </a:bodyPr>
          <a:lstStyle/>
          <a:p>
            <a:r>
              <a:rPr lang="fr-CH">
                <a:latin typeface="Calibri Light" panose="020F0302020204030204" pitchFamily="34" charset="0"/>
                <a:cs typeface="Calibri Light" panose="020F0302020204030204" pitchFamily="34" charset="0"/>
              </a:rPr>
              <a:t>3 nearest neighbors</a:t>
            </a:r>
            <a:endParaRPr lang="en-GB">
              <a:latin typeface="Calibri Light" panose="020F0302020204030204" pitchFamily="34" charset="0"/>
              <a:cs typeface="Calibri Light" panose="020F030202020403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4680" y="2224824"/>
            <a:ext cx="1089420" cy="1536083"/>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45902" y="2224824"/>
            <a:ext cx="1340594" cy="1613307"/>
          </a:xfrm>
          <a:prstGeom prst="rect">
            <a:avLst/>
          </a:prstGeom>
        </p:spPr>
      </p:pic>
      <p:pic>
        <p:nvPicPr>
          <p:cNvPr id="15" name="Picture 14"/>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594560" y="1982008"/>
            <a:ext cx="1152401" cy="1856123"/>
          </a:xfrm>
          <a:prstGeom prst="rect">
            <a:avLst/>
          </a:prstGeom>
        </p:spPr>
      </p:pic>
      <p:sp>
        <p:nvSpPr>
          <p:cNvPr id="16" name="Rounded Rectangle 15"/>
          <p:cNvSpPr/>
          <p:nvPr/>
        </p:nvSpPr>
        <p:spPr>
          <a:xfrm>
            <a:off x="5341159" y="1867438"/>
            <a:ext cx="4176464" cy="2137627"/>
          </a:xfrm>
          <a:prstGeom prst="roundRect">
            <a:avLst/>
          </a:prstGeom>
          <a:noFill/>
          <a:ln>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7533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Majority voting allows a KNN model to output more than just a class prediction. The votes of the neighbors can also be expressed as probabilities. In the example, 3NN predicts 66% probability of Smurf versus 33% probability of Gummi Bear.</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order to guarantee a majority, </a:t>
            </a:r>
            <a:r>
              <a:rPr lang="fr-CH" sz="1800" i="1">
                <a:solidFill>
                  <a:srgbClr val="0070C0"/>
                </a:solidFill>
                <a:latin typeface="Calibri Light" panose="020F0302020204030204" pitchFamily="34" charset="0"/>
                <a:cs typeface="Calibri Light" panose="020F0302020204030204" pitchFamily="34" charset="0"/>
              </a:rPr>
              <a:t>K </a:t>
            </a:r>
            <a:r>
              <a:rPr lang="fr-CH" sz="1800">
                <a:solidFill>
                  <a:srgbClr val="0070C0"/>
                </a:solidFill>
                <a:latin typeface="Calibri Light" panose="020F0302020204030204" pitchFamily="34" charset="0"/>
                <a:cs typeface="Calibri Light" panose="020F0302020204030204" pitchFamily="34" charset="0"/>
              </a:rPr>
              <a:t>should be set to an odd number</a:t>
            </a:r>
            <a:r>
              <a:rPr lang="fr-CH" sz="1800">
                <a:latin typeface="Calibri Light" panose="020F0302020204030204" pitchFamily="34" charset="0"/>
                <a:cs typeface="Calibri Light" panose="020F0302020204030204" pitchFamily="34" charset="0"/>
              </a:rPr>
              <a:t>. Otherwise ties may occur.</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the event where a tie does occur, the final classification is typically chosen at random. Note that random choice is also applied to the selection of neighbors, in the case that two or more neighbors share the same distance to the test observation.</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Optionally, votes can also be weighted, e.g., by giving more influence in the voting process to the most similar neighbors, or for correcting unbalanced classes. KNN will easily favor the majority class in the training data when it strongly outnumbers the other classes.</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Majority voting</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170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The primary tuning parameter of KNN is the number of neighbors,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 Unless there is a theoretical reason to fix this number in advance,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 is usually selected by (internal) </a:t>
            </a:r>
            <a:r>
              <a:rPr lang="fr-CH" sz="1800">
                <a:solidFill>
                  <a:srgbClr val="0070C0"/>
                </a:solidFill>
                <a:latin typeface="Calibri Light" panose="020F0302020204030204" pitchFamily="34" charset="0"/>
                <a:cs typeface="Calibri Light" panose="020F0302020204030204" pitchFamily="34" charset="0"/>
              </a:rPr>
              <a:t>cross-validation</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Fortunately, there are many packages in R that automate this selection process, and will return the optimal value for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 (see later).</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 value of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 acts as a kind of </a:t>
            </a:r>
            <a:r>
              <a:rPr lang="fr-CH" sz="1800">
                <a:solidFill>
                  <a:srgbClr val="0070C0"/>
                </a:solidFill>
                <a:latin typeface="Calibri Light" panose="020F0302020204030204" pitchFamily="34" charset="0"/>
                <a:cs typeface="Calibri Light" panose="020F0302020204030204" pitchFamily="34" charset="0"/>
              </a:rPr>
              <a:t>smoothing parameter</a:t>
            </a:r>
            <a:r>
              <a:rPr lang="fr-CH" sz="1800">
                <a:latin typeface="Calibri Light" panose="020F0302020204030204" pitchFamily="34" charset="0"/>
                <a:cs typeface="Calibri Light" panose="020F0302020204030204" pitchFamily="34" charset="0"/>
              </a:rPr>
              <a:t>. When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=1, the decision boundary produced by the model can be highly variable/unstable. Setting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 to higher values will produce smoother decision boundaries.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For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a:t>
            </a:r>
            <a:r>
              <a:rPr lang="fr-CH" sz="1800" i="1">
                <a:latin typeface="Calibri Light" panose="020F0302020204030204" pitchFamily="34" charset="0"/>
                <a:cs typeface="Calibri Light" panose="020F0302020204030204" pitchFamily="34" charset="0"/>
              </a:rPr>
              <a:t>N</a:t>
            </a:r>
            <a:r>
              <a:rPr lang="fr-CH" sz="1800">
                <a:latin typeface="Calibri Light" panose="020F0302020204030204" pitchFamily="34" charset="0"/>
                <a:cs typeface="Calibri Light" panose="020F0302020204030204" pitchFamily="34" charset="0"/>
              </a:rPr>
              <a:t>, the model simply defaults to predicting the majority class in the training set. This type of bias will already become evident when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 approaches </a:t>
            </a:r>
            <a:r>
              <a:rPr lang="fr-CH" sz="1800" i="1">
                <a:latin typeface="Calibri Light" panose="020F0302020204030204" pitchFamily="34" charset="0"/>
                <a:cs typeface="Calibri Light" panose="020F0302020204030204" pitchFamily="34" charset="0"/>
              </a:rPr>
              <a:t>N</a:t>
            </a:r>
            <a:r>
              <a:rPr lang="fr-CH" sz="1800">
                <a:latin typeface="Calibri Light" panose="020F0302020204030204" pitchFamily="34" charset="0"/>
                <a:cs typeface="Calibri Light" panose="020F0302020204030204" pitchFamily="34" charset="0"/>
              </a:rPr>
              <a:t>. For this reason, optimal values of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 tend to be relatively small.</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Tuning parameter: </a:t>
            </a:r>
            <a:r>
              <a:rPr lang="fr-CH" sz="3200" i="1">
                <a:solidFill>
                  <a:schemeClr val="tx2">
                    <a:lumMod val="75000"/>
                  </a:schemeClr>
                </a:solidFill>
                <a:latin typeface="Tw Cen MT" panose="020B0602020104020603" pitchFamily="34" charset="0"/>
              </a:rPr>
              <a:t>K</a:t>
            </a:r>
            <a:endParaRPr lang="en-GB" sz="3200" i="1">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2008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tretch>
            <a:fillRect/>
          </a:stretch>
        </p:blipFill>
        <p:spPr>
          <a:xfrm>
            <a:off x="9264352" y="116633"/>
            <a:ext cx="1173334" cy="1058647"/>
          </a:xfrm>
          <a:prstGeom prst="rect">
            <a:avLst/>
          </a:prstGeom>
        </p:spPr>
      </p:pic>
    </p:spTree>
    <p:extLst>
      <p:ext uri="{BB962C8B-B14F-4D97-AF65-F5344CB8AC3E}">
        <p14:creationId xmlns:p14="http://schemas.microsoft.com/office/powerpoint/2010/main" val="2579882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Two-class problem</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8" name="TextBox 7"/>
          <p:cNvSpPr txBox="1"/>
          <p:nvPr/>
        </p:nvSpPr>
        <p:spPr>
          <a:xfrm>
            <a:off x="3503712" y="1340768"/>
            <a:ext cx="1524328" cy="338554"/>
          </a:xfrm>
          <a:prstGeom prst="rect">
            <a:avLst/>
          </a:prstGeom>
          <a:noFill/>
        </p:spPr>
        <p:txBody>
          <a:bodyPr wrap="none" rtlCol="0">
            <a:spAutoFit/>
          </a:bodyPr>
          <a:lstStyle/>
          <a:p>
            <a:r>
              <a:rPr lang="en-GB" sz="1600" b="1" dirty="0">
                <a:latin typeface="Calibri Light" panose="020F0302020204030204" pitchFamily="34" charset="0"/>
                <a:cs typeface="Calibri Light" panose="020F0302020204030204" pitchFamily="34" charset="0"/>
              </a:rPr>
              <a:t>Training (</a:t>
            </a:r>
            <a:r>
              <a:rPr lang="en-GB" sz="1600" b="1" i="1" dirty="0">
                <a:latin typeface="Calibri Light" panose="020F0302020204030204" pitchFamily="34" charset="0"/>
                <a:cs typeface="Calibri Light" panose="020F0302020204030204" pitchFamily="34" charset="0"/>
              </a:rPr>
              <a:t>N</a:t>
            </a:r>
            <a:r>
              <a:rPr lang="en-GB" sz="1600" b="1" dirty="0">
                <a:latin typeface="Calibri Light" panose="020F0302020204030204" pitchFamily="34" charset="0"/>
                <a:cs typeface="Calibri Light" panose="020F0302020204030204" pitchFamily="34" charset="0"/>
              </a:rPr>
              <a:t>=200)</a:t>
            </a:r>
          </a:p>
        </p:txBody>
      </p:sp>
      <p:sp>
        <p:nvSpPr>
          <p:cNvPr id="9" name="TextBox 8"/>
          <p:cNvSpPr txBox="1"/>
          <p:nvPr/>
        </p:nvSpPr>
        <p:spPr>
          <a:xfrm>
            <a:off x="7608168" y="1340768"/>
            <a:ext cx="1741374" cy="338554"/>
          </a:xfrm>
          <a:prstGeom prst="rect">
            <a:avLst/>
          </a:prstGeom>
          <a:noFill/>
        </p:spPr>
        <p:txBody>
          <a:bodyPr wrap="none" rtlCol="0">
            <a:spAutoFit/>
          </a:bodyPr>
          <a:lstStyle/>
          <a:p>
            <a:r>
              <a:rPr lang="en-GB" sz="1600" b="1" dirty="0">
                <a:latin typeface="Calibri Light" panose="020F0302020204030204" pitchFamily="34" charset="0"/>
                <a:cs typeface="Calibri Light" panose="020F0302020204030204" pitchFamily="34" charset="0"/>
              </a:rPr>
              <a:t>Test/True (</a:t>
            </a:r>
            <a:r>
              <a:rPr lang="en-GB" sz="1600" b="1" i="1" dirty="0">
                <a:latin typeface="Calibri Light" panose="020F0302020204030204" pitchFamily="34" charset="0"/>
                <a:cs typeface="Calibri Light" panose="020F0302020204030204" pitchFamily="34" charset="0"/>
              </a:rPr>
              <a:t>N</a:t>
            </a:r>
            <a:r>
              <a:rPr lang="en-GB" sz="1600" b="1" dirty="0">
                <a:latin typeface="Calibri Light" panose="020F0302020204030204" pitchFamily="34" charset="0"/>
                <a:cs typeface="Calibri Light" panose="020F0302020204030204" pitchFamily="34" charset="0"/>
              </a:rPr>
              <a:t>=3415)</a:t>
            </a:r>
          </a:p>
        </p:txBody>
      </p:sp>
      <p:pic>
        <p:nvPicPr>
          <p:cNvPr id="3" name="Picture 2">
            <a:extLst>
              <a:ext uri="{FF2B5EF4-FFF2-40B4-BE49-F238E27FC236}">
                <a16:creationId xmlns:a16="http://schemas.microsoft.com/office/drawing/2014/main" id="{4736A050-5946-427C-A2DA-461E0E461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130" y="1679322"/>
            <a:ext cx="8182710" cy="5013027"/>
          </a:xfrm>
          <a:prstGeom prst="rect">
            <a:avLst/>
          </a:prstGeom>
        </p:spPr>
      </p:pic>
    </p:spTree>
    <p:extLst>
      <p:ext uri="{BB962C8B-B14F-4D97-AF65-F5344CB8AC3E}">
        <p14:creationId xmlns:p14="http://schemas.microsoft.com/office/powerpoint/2010/main" val="2232889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fr-CH" sz="1800" dirty="0">
                <a:latin typeface="Calibri Light" panose="020F0302020204030204" pitchFamily="34" charset="0"/>
                <a:cs typeface="Calibri Light" panose="020F0302020204030204" pitchFamily="34" charset="0"/>
              </a:rPr>
              <a:t>There are </a:t>
            </a:r>
            <a:r>
              <a:rPr lang="fr-CH" sz="1800" dirty="0" err="1">
                <a:latin typeface="Calibri Light" panose="020F0302020204030204" pitchFamily="34" charset="0"/>
                <a:cs typeface="Calibri Light" panose="020F0302020204030204" pitchFamily="34" charset="0"/>
              </a:rPr>
              <a:t>many</a:t>
            </a:r>
            <a:r>
              <a:rPr lang="fr-CH" sz="1800" dirty="0">
                <a:latin typeface="Calibri Light" panose="020F0302020204030204" pitchFamily="34" charset="0"/>
                <a:cs typeface="Calibri Light" panose="020F0302020204030204" pitchFamily="34" charset="0"/>
              </a:rPr>
              <a:t> packages in R </a:t>
            </a:r>
            <a:r>
              <a:rPr lang="fr-CH" sz="1800" dirty="0" err="1">
                <a:latin typeface="Calibri Light" panose="020F0302020204030204" pitchFamily="34" charset="0"/>
                <a:cs typeface="Calibri Light" panose="020F0302020204030204" pitchFamily="34" charset="0"/>
              </a:rPr>
              <a:t>available</a:t>
            </a:r>
            <a:r>
              <a:rPr lang="fr-CH" sz="1800" dirty="0">
                <a:latin typeface="Calibri Light" panose="020F0302020204030204" pitchFamily="34" charset="0"/>
                <a:cs typeface="Calibri Light" panose="020F0302020204030204" pitchFamily="34" charset="0"/>
              </a:rPr>
              <a:t> to fit KNN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each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their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own</a:t>
            </a:r>
            <a:r>
              <a:rPr lang="fr-CH" sz="1800" dirty="0">
                <a:latin typeface="Calibri Light" panose="020F0302020204030204" pitchFamily="34" charset="0"/>
                <a:cs typeface="Calibri Light" panose="020F0302020204030204" pitchFamily="34" charset="0"/>
              </a:rPr>
              <a:t> extensions and </a:t>
            </a:r>
            <a:r>
              <a:rPr lang="fr-CH" sz="1800" dirty="0" err="1">
                <a:latin typeface="Calibri Light" panose="020F0302020204030204" pitchFamily="34" charset="0"/>
                <a:cs typeface="Calibri Light" panose="020F0302020204030204" pitchFamily="34" charset="0"/>
              </a:rPr>
              <a:t>special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features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use the </a:t>
            </a:r>
            <a:r>
              <a:rPr lang="fr-CH" sz="1800">
                <a:latin typeface="Courier New" panose="02070309020205020404" pitchFamily="49" charset="0"/>
                <a:cs typeface="Courier New" panose="02070309020205020404" pitchFamily="49" charset="0"/>
              </a:rPr>
              <a:t>kknn</a:t>
            </a:r>
            <a:r>
              <a:rPr lang="fr-CH" sz="1800">
                <a:latin typeface="Times New Roman" panose="02020603050405020304" pitchFamily="18" charset="0"/>
                <a:cs typeface="Times New Roman" panose="02020603050405020304" pitchFamily="18" charset="0"/>
              </a:rPr>
              <a:t> </a:t>
            </a:r>
            <a:r>
              <a:rPr lang="fr-CH" sz="1800" dirty="0" err="1">
                <a:latin typeface="Calibri Light" panose="020F0302020204030204" pitchFamily="34" charset="0"/>
                <a:cs typeface="Calibri Light" panose="020F0302020204030204" pitchFamily="34" charset="0"/>
              </a:rPr>
              <a:t>library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our</a:t>
            </a:r>
            <a:r>
              <a:rPr lang="fr-CH" sz="1800" dirty="0">
                <a:latin typeface="Calibri Light" panose="020F0302020204030204" pitchFamily="34" charset="0"/>
                <a:cs typeface="Calibri Light" panose="020F0302020204030204" pitchFamily="34" charset="0"/>
              </a:rPr>
              <a:t> training and test data </a:t>
            </a:r>
            <a:r>
              <a:rPr lang="fr-CH" sz="1800" dirty="0" err="1">
                <a:latin typeface="Calibri Light" panose="020F0302020204030204" pitchFamily="34" charset="0"/>
                <a:cs typeface="Calibri Light" panose="020F0302020204030204" pitchFamily="34" charset="0"/>
              </a:rPr>
              <a:t>loaded</a:t>
            </a:r>
            <a:r>
              <a:rPr lang="fr-CH" sz="1800">
                <a:latin typeface="Calibri Light" panose="020F0302020204030204" pitchFamily="34" charset="0"/>
                <a:cs typeface="Calibri Light" panose="020F0302020204030204" pitchFamily="34" charset="0"/>
              </a:rPr>
              <a:t>, we </a:t>
            </a:r>
            <a:r>
              <a:rPr lang="fr-CH" sz="1800" dirty="0">
                <a:latin typeface="Calibri Light" panose="020F0302020204030204" pitchFamily="34" charset="0"/>
                <a:cs typeface="Calibri Light" panose="020F0302020204030204" pitchFamily="34" charset="0"/>
              </a:rPr>
              <a:t>can fit a basic 1NN model as </a:t>
            </a:r>
            <a:r>
              <a:rPr lang="fr-CH" sz="1800" dirty="0" err="1">
                <a:latin typeface="Calibri Light" panose="020F0302020204030204" pitchFamily="34" charset="0"/>
                <a:cs typeface="Calibri Light" panose="020F0302020204030204" pitchFamily="34" charset="0"/>
              </a:rPr>
              <a:t>follows</a:t>
            </a:r>
            <a:r>
              <a:rPr lang="fr-CH" sz="1800" dirty="0">
                <a:latin typeface="Calibri Light" panose="020F0302020204030204" pitchFamily="34" charset="0"/>
                <a:cs typeface="Calibri Light" panose="020F0302020204030204" pitchFamily="34" charset="0"/>
              </a:rPr>
              <a:t>:</a:t>
            </a:r>
          </a:p>
          <a:p>
            <a:pPr marL="0" indent="0">
              <a:buNone/>
            </a:pPr>
            <a:endParaRPr lang="fr-CH" sz="1800" dirty="0">
              <a:latin typeface="Times New Roman" panose="02020603050405020304" pitchFamily="18" charset="0"/>
              <a:cs typeface="Times New Roman" panose="02020603050405020304" pitchFamily="18" charset="0"/>
            </a:endParaRPr>
          </a:p>
          <a:p>
            <a:pPr marL="0" indent="0">
              <a:buNone/>
            </a:pP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library</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kknn</a:t>
            </a:r>
            <a:r>
              <a:rPr lang="fr-CH" sz="1400" dirty="0">
                <a:latin typeface="Courier New" panose="02070309020205020404" pitchFamily="49" charset="0"/>
                <a:cs typeface="Courier New" panose="02070309020205020404" pitchFamily="49" charset="0"/>
              </a:rPr>
              <a:t>)</a:t>
            </a:r>
            <a:endParaRPr lang="fr-CH" sz="1800" dirty="0">
              <a:latin typeface="Times New Roman" panose="02020603050405020304" pitchFamily="18" charset="0"/>
              <a:cs typeface="Times New Roman" panose="02020603050405020304" pitchFamily="18" charset="0"/>
            </a:endParaRPr>
          </a:p>
          <a:p>
            <a:pPr marL="0" indent="0">
              <a:buNone/>
            </a:pP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onenn</a:t>
            </a:r>
            <a:r>
              <a:rPr lang="fr-CH" sz="1400" dirty="0">
                <a:latin typeface="Courier New" panose="02070309020205020404" pitchFamily="49" charset="0"/>
                <a:cs typeface="Courier New" panose="02070309020205020404" pitchFamily="49" charset="0"/>
              </a:rPr>
              <a:t> &lt;- </a:t>
            </a:r>
            <a:r>
              <a:rPr lang="fr-CH" sz="1400" dirty="0" err="1">
                <a:latin typeface="Courier New" panose="02070309020205020404" pitchFamily="49" charset="0"/>
                <a:cs typeface="Courier New" panose="02070309020205020404" pitchFamily="49" charset="0"/>
              </a:rPr>
              <a:t>kknn</a:t>
            </a:r>
            <a:r>
              <a:rPr lang="fr-CH" sz="1400" dirty="0">
                <a:latin typeface="Courier New" panose="02070309020205020404" pitchFamily="49" charset="0"/>
                <a:cs typeface="Courier New" panose="02070309020205020404" pitchFamily="49" charset="0"/>
              </a:rPr>
              <a:t>(Class~X1+X2,train=</a:t>
            </a:r>
            <a:r>
              <a:rPr lang="fr-CH" sz="1400" dirty="0" err="1">
                <a:latin typeface="Courier New" panose="02070309020205020404" pitchFamily="49" charset="0"/>
                <a:cs typeface="Courier New" panose="02070309020205020404" pitchFamily="49" charset="0"/>
              </a:rPr>
              <a:t>train,</a:t>
            </a:r>
            <a:r>
              <a:rPr lang="fr-CH" sz="1400" b="1" dirty="0" err="1">
                <a:solidFill>
                  <a:srgbClr val="FF0000"/>
                </a:solidFill>
                <a:latin typeface="Courier New" panose="02070309020205020404" pitchFamily="49" charset="0"/>
                <a:cs typeface="Courier New" panose="02070309020205020404" pitchFamily="49" charset="0"/>
              </a:rPr>
              <a:t>k</a:t>
            </a:r>
            <a:r>
              <a:rPr lang="fr-CH" sz="1400" b="1" dirty="0">
                <a:solidFill>
                  <a:srgbClr val="FF0000"/>
                </a:solidFill>
                <a:latin typeface="Courier New" panose="02070309020205020404" pitchFamily="49" charset="0"/>
                <a:cs typeface="Courier New" panose="02070309020205020404" pitchFamily="49" charset="0"/>
              </a:rPr>
              <a:t>=1</a:t>
            </a:r>
            <a:r>
              <a:rPr lang="fr-CH" sz="1400" dirty="0">
                <a:latin typeface="Courier New" panose="02070309020205020404" pitchFamily="49" charset="0"/>
                <a:cs typeface="Courier New" panose="02070309020205020404" pitchFamily="49" charset="0"/>
              </a:rPr>
              <a:t>,test=test)</a:t>
            </a:r>
          </a:p>
          <a:p>
            <a:pPr marL="0" indent="0">
              <a:buNone/>
            </a:pPr>
            <a:endParaRPr lang="fr-CH" sz="1800" dirty="0">
              <a:latin typeface="Times New Roman" panose="02020603050405020304" pitchFamily="18" charset="0"/>
              <a:cs typeface="Times New Roman" panose="02020603050405020304" pitchFamily="18" charset="0"/>
            </a:endParaRPr>
          </a:p>
          <a:p>
            <a:r>
              <a:rPr lang="fr-CH" sz="1800" dirty="0">
                <a:latin typeface="Calibri Light" panose="020F0302020204030204" pitchFamily="34" charset="0"/>
                <a:cs typeface="Calibri Light" panose="020F0302020204030204" pitchFamily="34" charset="0"/>
              </a:rPr>
              <a:t>Note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function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requires</a:t>
            </a:r>
            <a:r>
              <a:rPr lang="fr-CH" sz="1800" dirty="0">
                <a:latin typeface="Calibri Light" panose="020F0302020204030204" pitchFamily="34" charset="0"/>
                <a:cs typeface="Calibri Light" panose="020F0302020204030204" pitchFamily="34" charset="0"/>
              </a:rPr>
              <a:t> the explicit </a:t>
            </a:r>
            <a:r>
              <a:rPr lang="fr-CH" sz="1800" dirty="0" err="1">
                <a:latin typeface="Calibri Light" panose="020F0302020204030204" pitchFamily="34" charset="0"/>
                <a:cs typeface="Calibri Light" panose="020F0302020204030204" pitchFamily="34" charset="0"/>
              </a:rPr>
              <a:t>specification</a:t>
            </a:r>
            <a:r>
              <a:rPr lang="fr-CH" sz="1800" dirty="0">
                <a:latin typeface="Calibri Light" panose="020F0302020204030204" pitchFamily="34" charset="0"/>
                <a:cs typeface="Calibri Light" panose="020F0302020204030204" pitchFamily="34" charset="0"/>
              </a:rPr>
              <a:t> of a test set in </a:t>
            </a:r>
            <a:r>
              <a:rPr lang="fr-CH" sz="1800" dirty="0" err="1">
                <a:latin typeface="Calibri Light" panose="020F0302020204030204" pitchFamily="34" charset="0"/>
                <a:cs typeface="Calibri Light" panose="020F0302020204030204" pitchFamily="34" charset="0"/>
              </a:rPr>
              <a:t>order</a:t>
            </a:r>
            <a:r>
              <a:rPr lang="fr-CH" sz="1800" dirty="0">
                <a:latin typeface="Calibri Light" panose="020F0302020204030204" pitchFamily="34" charset="0"/>
                <a:cs typeface="Calibri Light" panose="020F0302020204030204" pitchFamily="34" charset="0"/>
              </a:rPr>
              <a:t> to run. This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because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no </a:t>
            </a:r>
            <a:r>
              <a:rPr lang="fr-CH" sz="1800" i="1" dirty="0">
                <a:latin typeface="Calibri Light" panose="020F0302020204030204" pitchFamily="34" charset="0"/>
                <a:cs typeface="Calibri Light" panose="020F0302020204030204" pitchFamily="34" charset="0"/>
              </a:rPr>
              <a:t>estimation </a:t>
            </a:r>
            <a:r>
              <a:rPr lang="fr-CH" sz="1800" dirty="0" err="1">
                <a:latin typeface="Calibri Light" panose="020F0302020204030204" pitchFamily="34" charset="0"/>
                <a:cs typeface="Calibri Light" panose="020F0302020204030204" pitchFamily="34" charset="0"/>
              </a:rPr>
              <a:t>involved</a:t>
            </a:r>
            <a:r>
              <a:rPr lang="fr-CH" sz="1800" dirty="0">
                <a:latin typeface="Calibri Light" panose="020F0302020204030204" pitchFamily="34" charset="0"/>
                <a:cs typeface="Calibri Light" panose="020F0302020204030204" pitchFamily="34" charset="0"/>
              </a:rPr>
              <a:t> in KNN on the training data. The training </a:t>
            </a:r>
            <a:r>
              <a:rPr lang="fr-CH" sz="1800" err="1">
                <a:latin typeface="Calibri Light" panose="020F0302020204030204" pitchFamily="34" charset="0"/>
                <a:cs typeface="Calibri Light" panose="020F0302020204030204" pitchFamily="34" charset="0"/>
              </a:rPr>
              <a:t>function</a:t>
            </a:r>
            <a:r>
              <a:rPr lang="fr-CH" sz="1800">
                <a:latin typeface="Calibri Light" panose="020F0302020204030204" pitchFamily="34" charset="0"/>
                <a:cs typeface="Calibri Light" panose="020F0302020204030204" pitchFamily="34" charset="0"/>
              </a:rPr>
              <a:t> serves merely </a:t>
            </a:r>
            <a:r>
              <a:rPr lang="fr-CH" sz="1800" dirty="0">
                <a:latin typeface="Calibri Light" panose="020F0302020204030204" pitchFamily="34" charset="0"/>
                <a:cs typeface="Calibri Light" panose="020F0302020204030204" pitchFamily="34" charset="0"/>
              </a:rPr>
              <a:t>as a memory </a:t>
            </a:r>
            <a:r>
              <a:rPr lang="fr-CH" sz="1800" dirty="0" err="1">
                <a:latin typeface="Calibri Light" panose="020F0302020204030204" pitchFamily="34" charset="0"/>
                <a:cs typeface="Calibri Light" panose="020F0302020204030204" pitchFamily="34" charset="0"/>
              </a:rPr>
              <a:t>bank</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is</a:t>
            </a:r>
            <a:r>
              <a:rPr lang="fr-CH" sz="1800">
                <a:latin typeface="Calibri Light" panose="020F0302020204030204" pitchFamily="34" charset="0"/>
                <a:cs typeface="Calibri Light" panose="020F0302020204030204" pitchFamily="34" charset="0"/>
              </a:rPr>
              <a:t> accessed </a:t>
            </a:r>
            <a:r>
              <a:rPr lang="fr-CH" sz="1800" dirty="0" err="1">
                <a:latin typeface="Calibri Light" panose="020F0302020204030204" pitchFamily="34" charset="0"/>
                <a:cs typeface="Calibri Light" panose="020F0302020204030204" pitchFamily="34" charset="0"/>
              </a:rPr>
              <a:t>when</a:t>
            </a:r>
            <a:r>
              <a:rPr lang="fr-CH" sz="1800" dirty="0">
                <a:latin typeface="Calibri Light" panose="020F0302020204030204" pitchFamily="34" charset="0"/>
                <a:cs typeface="Calibri Light" panose="020F0302020204030204" pitchFamily="34" charset="0"/>
              </a:rPr>
              <a:t> test cases are </a:t>
            </a:r>
            <a:r>
              <a:rPr lang="fr-CH" sz="1800" dirty="0" err="1">
                <a:latin typeface="Calibri Light" panose="020F0302020204030204" pitchFamily="34" charset="0"/>
                <a:cs typeface="Calibri Light" panose="020F0302020204030204" pitchFamily="34" charset="0"/>
              </a:rPr>
              <a:t>presented</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Calculating</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Euclidean</a:t>
            </a:r>
            <a:r>
              <a:rPr lang="fr-CH" sz="1800" dirty="0">
                <a:latin typeface="Calibri Light" panose="020F0302020204030204" pitchFamily="34" charset="0"/>
                <a:cs typeface="Calibri Light" panose="020F0302020204030204" pitchFamily="34" charset="0"/>
              </a:rPr>
              <a:t>) distance </a:t>
            </a:r>
            <a:r>
              <a:rPr lang="fr-CH" sz="1800" dirty="0" err="1">
                <a:latin typeface="Calibri Light" panose="020F0302020204030204" pitchFamily="34" charset="0"/>
                <a:cs typeface="Calibri Light" panose="020F0302020204030204" pitchFamily="34" charset="0"/>
              </a:rPr>
              <a:t>between</a:t>
            </a:r>
            <a:r>
              <a:rPr lang="fr-CH" sz="1800" dirty="0">
                <a:latin typeface="Calibri Light" panose="020F0302020204030204" pitchFamily="34" charset="0"/>
                <a:cs typeface="Calibri Light" panose="020F0302020204030204" pitchFamily="34" charset="0"/>
              </a:rPr>
              <a:t> observations can </a:t>
            </a:r>
            <a:r>
              <a:rPr lang="fr-CH" sz="1800" dirty="0" err="1">
                <a:latin typeface="Calibri Light" panose="020F0302020204030204" pitchFamily="34" charset="0"/>
                <a:cs typeface="Calibri Light" panose="020F0302020204030204" pitchFamily="34" charset="0"/>
              </a:rPr>
              <a:t>also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accomplished</a:t>
            </a:r>
            <a:r>
              <a:rPr lang="fr-CH" sz="1800" dirty="0">
                <a:latin typeface="Calibri Light" panose="020F0302020204030204" pitchFamily="34" charset="0"/>
                <a:cs typeface="Calibri Light" panose="020F0302020204030204" pitchFamily="34" charset="0"/>
              </a:rPr>
              <a:t> as </a:t>
            </a:r>
            <a:r>
              <a:rPr lang="fr-CH" sz="1800" dirty="0" err="1">
                <a:latin typeface="Calibri Light" panose="020F0302020204030204" pitchFamily="34" charset="0"/>
                <a:cs typeface="Calibri Light" panose="020F0302020204030204" pitchFamily="34" charset="0"/>
              </a:rPr>
              <a:t>follows</a:t>
            </a:r>
            <a:r>
              <a:rPr lang="fr-CH" sz="1800" dirty="0">
                <a:latin typeface="Calibri Light" panose="020F0302020204030204" pitchFamily="34" charset="0"/>
                <a:cs typeface="Calibri Light" panose="020F0302020204030204" pitchFamily="34" charset="0"/>
              </a:rPr>
              <a:t> in R:</a:t>
            </a:r>
          </a:p>
          <a:p>
            <a:endParaRPr lang="fr-CH" sz="1800" dirty="0">
              <a:latin typeface="Times New Roman" panose="02020603050405020304" pitchFamily="18" charset="0"/>
              <a:cs typeface="Times New Roman" panose="02020603050405020304" pitchFamily="18" charset="0"/>
            </a:endParaRPr>
          </a:p>
          <a:p>
            <a:pPr marL="0" indent="0">
              <a:buNone/>
            </a:pP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dist</a:t>
            </a:r>
            <a:r>
              <a:rPr lang="fr-CH" sz="1400" dirty="0">
                <a:latin typeface="Courier New" panose="02070309020205020404" pitchFamily="49" charset="0"/>
                <a:cs typeface="Courier New" panose="02070309020205020404" pitchFamily="49" charset="0"/>
              </a:rPr>
              <a:t>(train)</a:t>
            </a:r>
            <a:endParaRPr lang="fr-CH" sz="1100" dirty="0">
              <a:latin typeface="Courier New" panose="02070309020205020404" pitchFamily="49" charset="0"/>
              <a:cs typeface="Courier New" panose="02070309020205020404" pitchFamily="49"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KNN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1522375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fr-CH" sz="1800">
                <a:latin typeface="Calibri Light" panose="020F0302020204030204" pitchFamily="34" charset="0"/>
                <a:cs typeface="Calibri Light" panose="020F0302020204030204" pitchFamily="34" charset="0"/>
              </a:rPr>
              <a:t>For large data sets, calculating an </a:t>
            </a:r>
            <a:r>
              <a:rPr lang="fr-CH" sz="1800" i="1">
                <a:latin typeface="Calibri Light" panose="020F0302020204030204" pitchFamily="34" charset="0"/>
                <a:cs typeface="Calibri Light" panose="020F0302020204030204" pitchFamily="34" charset="0"/>
              </a:rPr>
              <a:t>N</a:t>
            </a:r>
            <a:r>
              <a:rPr lang="fr-CH" sz="1800">
                <a:latin typeface="Calibri Light" panose="020F0302020204030204" pitchFamily="34" charset="0"/>
                <a:cs typeface="Calibri Light" panose="020F0302020204030204" pitchFamily="34" charset="0"/>
              </a:rPr>
              <a:t> × </a:t>
            </a:r>
            <a:r>
              <a:rPr lang="fr-CH" sz="1800" i="1">
                <a:latin typeface="Calibri Light" panose="020F0302020204030204" pitchFamily="34" charset="0"/>
                <a:cs typeface="Calibri Light" panose="020F0302020204030204" pitchFamily="34" charset="0"/>
              </a:rPr>
              <a:t>N</a:t>
            </a:r>
            <a:r>
              <a:rPr lang="fr-CH" sz="1800">
                <a:latin typeface="Calibri Light" panose="020F0302020204030204" pitchFamily="34" charset="0"/>
                <a:cs typeface="Calibri Light" panose="020F0302020204030204" pitchFamily="34" charset="0"/>
              </a:rPr>
              <a:t> distance matrix directly can be computationally demanding. Indeed, most of the research in KNN has focused on finding computational shortcuts for fast distance calculation.</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 </a:t>
            </a:r>
            <a:r>
              <a:rPr lang="fr-CH" sz="1800">
                <a:latin typeface="Courier New" panose="02070309020205020404" pitchFamily="49" charset="0"/>
                <a:cs typeface="Courier New" panose="02070309020205020404" pitchFamily="49" charset="0"/>
              </a:rPr>
              <a:t>kknn</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package offers a number of useful extensions, such as prediction for continuous and ordinal response variables, and automatic cross-validation for finding optimal values for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The object that we just created, </a:t>
            </a:r>
            <a:r>
              <a:rPr lang="fr-CH" sz="1800">
                <a:latin typeface="Courier New" panose="02070309020205020404" pitchFamily="49" charset="0"/>
                <a:cs typeface="Courier New" panose="02070309020205020404" pitchFamily="49" charset="0"/>
              </a:rPr>
              <a:t>onenn</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will contain as </a:t>
            </a:r>
            <a:r>
              <a:rPr lang="en-GB" sz="1800">
                <a:latin typeface="Calibri Light" panose="020F0302020204030204" pitchFamily="34" charset="0"/>
                <a:cs typeface="Calibri Light" panose="020F0302020204030204" pitchFamily="34" charset="0"/>
              </a:rPr>
              <a:t>“fitted values” </a:t>
            </a:r>
            <a:r>
              <a:rPr lang="fr-CH" sz="1800">
                <a:latin typeface="Calibri Light" panose="020F0302020204030204" pitchFamily="34" charset="0"/>
                <a:cs typeface="Calibri Light" panose="020F0302020204030204" pitchFamily="34" charset="0"/>
              </a:rPr>
              <a:t>the predicted classes for the test set. We can visualize the decision boundary that was </a:t>
            </a:r>
            <a:r>
              <a:rPr lang="en-GB" sz="1800">
                <a:latin typeface="Calibri Light" panose="020F0302020204030204" pitchFamily="34" charset="0"/>
                <a:cs typeface="Calibri Light" panose="020F0302020204030204" pitchFamily="34" charset="0"/>
              </a:rPr>
              <a:t>“found”</a:t>
            </a:r>
            <a:r>
              <a:rPr lang="fr-CH" sz="1800">
                <a:latin typeface="Calibri Light" panose="020F0302020204030204" pitchFamily="34" charset="0"/>
                <a:cs typeface="Calibri Light" panose="020F0302020204030204" pitchFamily="34" charset="0"/>
              </a:rPr>
              <a:t> by the 1NN model as follows:</a:t>
            </a:r>
          </a:p>
          <a:p>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par(mfrow=c(1,2))</a:t>
            </a:r>
          </a:p>
          <a:p>
            <a:pPr marL="0" indent="0">
              <a:buNone/>
            </a:pPr>
            <a:r>
              <a:rPr lang="fr-CH" sz="1400">
                <a:latin typeface="Courier New" panose="02070309020205020404" pitchFamily="49" charset="0"/>
                <a:cs typeface="Courier New" panose="02070309020205020404" pitchFamily="49" charset="0"/>
              </a:rPr>
              <a:t>	plot(test[,1:2],col=as.character(test[,3]),pch="x")</a:t>
            </a:r>
          </a:p>
          <a:p>
            <a:pPr marL="0" indent="0">
              <a:buNone/>
            </a:pPr>
            <a:r>
              <a:rPr lang="fr-CH" sz="1400">
                <a:latin typeface="Courier New" panose="02070309020205020404" pitchFamily="49" charset="0"/>
                <a:cs typeface="Courier New" panose="02070309020205020404" pitchFamily="49" charset="0"/>
              </a:rPr>
              <a:t>	plot(test[,1:2],col=as.character(onenn$fitted),pch="x")</a:t>
            </a: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KNN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3023105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KNN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8" name="TextBox 7"/>
          <p:cNvSpPr txBox="1"/>
          <p:nvPr/>
        </p:nvSpPr>
        <p:spPr>
          <a:xfrm>
            <a:off x="3359696" y="1412776"/>
            <a:ext cx="1361078" cy="338554"/>
          </a:xfrm>
          <a:prstGeom prst="rect">
            <a:avLst/>
          </a:prstGeom>
          <a:noFill/>
        </p:spPr>
        <p:txBody>
          <a:bodyPr wrap="none" rtlCol="0">
            <a:spAutoFit/>
          </a:bodyPr>
          <a:lstStyle/>
          <a:p>
            <a:r>
              <a:rPr lang="en-GB" sz="1600" b="1">
                <a:latin typeface="Calibri Light" panose="020F0302020204030204" pitchFamily="34" charset="0"/>
                <a:cs typeface="Calibri Light" panose="020F0302020204030204" pitchFamily="34" charset="0"/>
              </a:rPr>
              <a:t>True boundary</a:t>
            </a:r>
          </a:p>
        </p:txBody>
      </p:sp>
      <p:sp>
        <p:nvSpPr>
          <p:cNvPr id="9" name="TextBox 8"/>
          <p:cNvSpPr txBox="1"/>
          <p:nvPr/>
        </p:nvSpPr>
        <p:spPr>
          <a:xfrm>
            <a:off x="7468404" y="1412776"/>
            <a:ext cx="1363900" cy="338554"/>
          </a:xfrm>
          <a:prstGeom prst="rect">
            <a:avLst/>
          </a:prstGeom>
          <a:noFill/>
        </p:spPr>
        <p:txBody>
          <a:bodyPr wrap="none" rtlCol="0">
            <a:spAutoFit/>
          </a:bodyPr>
          <a:lstStyle/>
          <a:p>
            <a:r>
              <a:rPr lang="en-GB" sz="1600" b="1">
                <a:latin typeface="Calibri Light" panose="020F0302020204030204" pitchFamily="34" charset="0"/>
                <a:cs typeface="Calibri Light" panose="020F0302020204030204" pitchFamily="34" charset="0"/>
              </a:rPr>
              <a:t>1NN boundary</a:t>
            </a:r>
          </a:p>
        </p:txBody>
      </p:sp>
      <p:pic>
        <p:nvPicPr>
          <p:cNvPr id="3" name="Picture 2">
            <a:extLst>
              <a:ext uri="{FF2B5EF4-FFF2-40B4-BE49-F238E27FC236}">
                <a16:creationId xmlns:a16="http://schemas.microsoft.com/office/drawing/2014/main" id="{058A147F-A4F4-48D9-AA8E-0AF4657FE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504" y="1751330"/>
            <a:ext cx="8178315" cy="5010335"/>
          </a:xfrm>
          <a:prstGeom prst="rect">
            <a:avLst/>
          </a:prstGeom>
        </p:spPr>
      </p:pic>
    </p:spTree>
    <p:extLst>
      <p:ext uri="{BB962C8B-B14F-4D97-AF65-F5344CB8AC3E}">
        <p14:creationId xmlns:p14="http://schemas.microsoft.com/office/powerpoint/2010/main" val="3081802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fr-CH" sz="1800">
                <a:latin typeface="Calibri Light" panose="020F0302020204030204" pitchFamily="34" charset="0"/>
                <a:cs typeface="Calibri Light" panose="020F0302020204030204" pitchFamily="34" charset="0"/>
              </a:rPr>
              <a:t>In order to calculate the misclassification rate of the 1NN model, we can ask for the confusion matrix of predicted versus true classes:</a:t>
            </a:r>
          </a:p>
          <a:p>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table(True=test$Class,NN1=nn1$fitted)</a:t>
            </a:r>
            <a:endParaRPr lang="fr-CH" sz="1800">
              <a:latin typeface="Times New Roman" panose="02020603050405020304" pitchFamily="18" charset="0"/>
              <a:cs typeface="Times New Roman" panose="02020603050405020304" pitchFamily="18" charset="0"/>
            </a:endParaRPr>
          </a:p>
          <a:p>
            <a:pPr marL="0" indent="0">
              <a:buNone/>
            </a:pPr>
            <a:r>
              <a:rPr lang="en-GB" sz="1400">
                <a:latin typeface="Courier New" panose="02070309020205020404" pitchFamily="49" charset="0"/>
                <a:cs typeface="Courier New" panose="02070309020205020404" pitchFamily="49" charset="0"/>
              </a:rPr>
              <a:t>	&gt;        NN1</a:t>
            </a:r>
          </a:p>
          <a:p>
            <a:pPr marL="0" indent="0">
              <a:buNone/>
            </a:pPr>
            <a:r>
              <a:rPr lang="en-GB" sz="1400">
                <a:latin typeface="Courier New" panose="02070309020205020404" pitchFamily="49" charset="0"/>
                <a:cs typeface="Courier New" panose="02070309020205020404" pitchFamily="49" charset="0"/>
              </a:rPr>
              <a:t>	&gt; True    blue green</a:t>
            </a:r>
          </a:p>
          <a:p>
            <a:pPr marL="0" indent="0">
              <a:buNone/>
            </a:pPr>
            <a:r>
              <a:rPr lang="en-GB" sz="1400">
                <a:latin typeface="Courier New" panose="02070309020205020404" pitchFamily="49" charset="0"/>
                <a:cs typeface="Courier New" panose="02070309020205020404" pitchFamily="49" charset="0"/>
              </a:rPr>
              <a:t>	&gt;   blue  1179   408</a:t>
            </a:r>
          </a:p>
          <a:p>
            <a:pPr marL="0" indent="0">
              <a:buNone/>
            </a:pPr>
            <a:r>
              <a:rPr lang="en-GB" sz="1400">
                <a:latin typeface="Courier New" panose="02070309020205020404" pitchFamily="49" charset="0"/>
                <a:cs typeface="Courier New" panose="02070309020205020404" pitchFamily="49" charset="0"/>
              </a:rPr>
              <a:t>	&gt;   green  263  1565</a:t>
            </a:r>
          </a:p>
          <a:p>
            <a:pPr marL="0" indent="0">
              <a:buNone/>
            </a:pPr>
            <a:endParaRPr lang="en-GB" sz="1800">
              <a:latin typeface="Times New Roman" panose="02020603050405020304" pitchFamily="18" charset="0"/>
              <a:cs typeface="Times New Roman" panose="02020603050405020304" pitchFamily="18" charset="0"/>
            </a:endParaRPr>
          </a:p>
          <a:p>
            <a:r>
              <a:rPr lang="en-GB" sz="1800">
                <a:latin typeface="Calibri Light" panose="020F0302020204030204" pitchFamily="34" charset="0"/>
                <a:cs typeface="Calibri Light" panose="020F0302020204030204" pitchFamily="34" charset="0"/>
              </a:rPr>
              <a:t>From this table we could calculate the 1NN error manually but a faster method is:</a:t>
            </a:r>
          </a:p>
          <a:p>
            <a:endParaRPr lang="en-GB" sz="1800">
              <a:latin typeface="Times New Roman" panose="02020603050405020304" pitchFamily="18" charset="0"/>
              <a:cs typeface="Times New Roman" panose="02020603050405020304" pitchFamily="18" charset="0"/>
            </a:endParaRPr>
          </a:p>
          <a:p>
            <a:pPr marL="0" indent="0">
              <a:buNone/>
            </a:pPr>
            <a:r>
              <a:rPr lang="en-GB" sz="1400">
                <a:latin typeface="Courier New" panose="02070309020205020404" pitchFamily="49" charset="0"/>
                <a:cs typeface="Courier New" panose="02070309020205020404" pitchFamily="49" charset="0"/>
              </a:rPr>
              <a:t>	mean(test$Class!=nn1$fitted)</a:t>
            </a:r>
          </a:p>
          <a:p>
            <a:pPr marL="0" indent="0">
              <a:buNone/>
            </a:pPr>
            <a:r>
              <a:rPr lang="fr-CH" sz="1400">
                <a:latin typeface="Courier New" panose="02070309020205020404" pitchFamily="49" charset="0"/>
                <a:cs typeface="Courier New" panose="02070309020205020404" pitchFamily="49" charset="0"/>
              </a:rPr>
              <a:t>	&gt; 0.1964861</a:t>
            </a:r>
          </a:p>
          <a:p>
            <a:pPr marL="0" indent="0">
              <a:buNone/>
            </a:pPr>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So approximately 20% misclassification. Clearly the 1NN is too sensitive to the overlapping data points in the training data. Higher values for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 might do better…</a:t>
            </a: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KNN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3949006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fr-CH" sz="1800">
                <a:latin typeface="Calibri Light" panose="020F0302020204030204" pitchFamily="34" charset="0"/>
                <a:cs typeface="Calibri Light" panose="020F0302020204030204" pitchFamily="34" charset="0"/>
              </a:rPr>
              <a:t>The </a:t>
            </a:r>
            <a:r>
              <a:rPr lang="fr-CH" sz="1800">
                <a:latin typeface="Courier New" panose="02070309020205020404" pitchFamily="49" charset="0"/>
                <a:cs typeface="Courier New" panose="02070309020205020404" pitchFamily="49" charset="0"/>
              </a:rPr>
              <a:t>kknn</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package includes a handy function for estimating the optimal value of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 by leave-one-out CV:</a:t>
            </a:r>
          </a:p>
          <a:p>
            <a:endParaRPr lang="fr-CH" sz="1800">
              <a:latin typeface="Times New Roman" panose="02020603050405020304" pitchFamily="18" charset="0"/>
              <a:cs typeface="Times New Roman" panose="02020603050405020304" pitchFamily="18" charset="0"/>
            </a:endParaRPr>
          </a:p>
          <a:p>
            <a:pPr marL="0" indent="0">
              <a:buNone/>
            </a:pPr>
            <a:r>
              <a:rPr lang="fr-CH" sz="1800">
                <a:latin typeface="Times New Roman" panose="02020603050405020304" pitchFamily="18" charset="0"/>
                <a:cs typeface="Times New Roman" panose="02020603050405020304" pitchFamily="18" charset="0"/>
              </a:rPr>
              <a:t>	</a:t>
            </a:r>
            <a:r>
              <a:rPr lang="fr-CH" sz="1400">
                <a:latin typeface="Courier New" panose="02070309020205020404" pitchFamily="49" charset="0"/>
                <a:cs typeface="Courier New" panose="02070309020205020404" pitchFamily="49" charset="0"/>
              </a:rPr>
              <a:t>train.kknn(Class~.,data=train,kmax=101)</a:t>
            </a:r>
          </a:p>
          <a:p>
            <a:pPr marL="0" indent="0">
              <a:buNone/>
            </a:pPr>
            <a:endParaRPr lang="fr-CH" sz="1400">
              <a:latin typeface="Courier New" panose="02070309020205020404" pitchFamily="49" charset="0"/>
              <a:cs typeface="Courier New" panose="02070309020205020404" pitchFamily="49" charset="0"/>
            </a:endParaRPr>
          </a:p>
          <a:p>
            <a:pPr marL="0" indent="0">
              <a:buNone/>
            </a:pPr>
            <a:r>
              <a:rPr lang="fr-CH" sz="1400">
                <a:latin typeface="Courier New" panose="02070309020205020404" pitchFamily="49" charset="0"/>
                <a:cs typeface="Courier New" panose="02070309020205020404" pitchFamily="49" charset="0"/>
              </a:rPr>
              <a:t>	&gt; Call:</a:t>
            </a:r>
          </a:p>
          <a:p>
            <a:pPr marL="0" indent="0">
              <a:buNone/>
            </a:pPr>
            <a:r>
              <a:rPr lang="fr-CH" sz="1400">
                <a:latin typeface="Courier New" panose="02070309020205020404" pitchFamily="49" charset="0"/>
                <a:cs typeface="Courier New" panose="02070309020205020404" pitchFamily="49" charset="0"/>
              </a:rPr>
              <a:t>	&gt; train.kknn(formula = Class ~ ., data = train, kmax = 101)</a:t>
            </a:r>
          </a:p>
          <a:p>
            <a:pPr marL="0" indent="0">
              <a:buNone/>
            </a:pPr>
            <a:r>
              <a:rPr lang="fr-CH" sz="1400">
                <a:latin typeface="Courier New" panose="02070309020205020404" pitchFamily="49" charset="0"/>
                <a:cs typeface="Courier New" panose="02070309020205020404" pitchFamily="49" charset="0"/>
              </a:rPr>
              <a:t>	&gt; </a:t>
            </a:r>
          </a:p>
          <a:p>
            <a:pPr marL="0" indent="0">
              <a:buNone/>
            </a:pPr>
            <a:r>
              <a:rPr lang="fr-CH" sz="1400">
                <a:latin typeface="Courier New" panose="02070309020205020404" pitchFamily="49" charset="0"/>
                <a:cs typeface="Courier New" panose="02070309020205020404" pitchFamily="49" charset="0"/>
              </a:rPr>
              <a:t>	&gt; Type of response variable: nominal</a:t>
            </a:r>
          </a:p>
          <a:p>
            <a:pPr marL="0" indent="0">
              <a:buNone/>
            </a:pPr>
            <a:r>
              <a:rPr lang="fr-CH" sz="1400">
                <a:latin typeface="Courier New" panose="02070309020205020404" pitchFamily="49" charset="0"/>
                <a:cs typeface="Courier New" panose="02070309020205020404" pitchFamily="49" charset="0"/>
              </a:rPr>
              <a:t>	&gt; Minimal misclassification: 0.155</a:t>
            </a:r>
          </a:p>
          <a:p>
            <a:pPr marL="0" indent="0">
              <a:buNone/>
            </a:pPr>
            <a:r>
              <a:rPr lang="fr-CH" sz="1400">
                <a:latin typeface="Courier New" panose="02070309020205020404" pitchFamily="49" charset="0"/>
                <a:cs typeface="Courier New" panose="02070309020205020404" pitchFamily="49" charset="0"/>
              </a:rPr>
              <a:t>	&gt; Best kernel: optimal</a:t>
            </a:r>
          </a:p>
          <a:p>
            <a:pPr marL="0" indent="0">
              <a:buNone/>
            </a:pPr>
            <a:r>
              <a:rPr lang="fr-CH" sz="1400">
                <a:latin typeface="Courier New" panose="02070309020205020404" pitchFamily="49" charset="0"/>
                <a:cs typeface="Courier New" panose="02070309020205020404" pitchFamily="49" charset="0"/>
              </a:rPr>
              <a:t>	&gt; Best k: 8</a:t>
            </a: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According to this CV,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=8 is the optimal number of nearest neighbors for prediction. Note that this function can also select the optimal weighting function for the neighbors (not discussed here), and the optimal distance metric (e.g., Euclidean, Manhattan).</a:t>
            </a: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KNN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3953726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97152"/>
          </a:xfrm>
        </p:spPr>
        <p:txBody>
          <a:bodyPr>
            <a:normAutofit/>
          </a:bodyPr>
          <a:lstStyle/>
          <a:p>
            <a:r>
              <a:rPr lang="fr-CH" sz="1600">
                <a:latin typeface="Calibri Light" panose="020F0302020204030204" pitchFamily="34" charset="0"/>
                <a:cs typeface="Calibri Light" panose="020F0302020204030204" pitchFamily="34" charset="0"/>
              </a:rPr>
              <a:t>KNN uses Euclidean distance by convention. However, there are other distance metrics that could be used for this purpose, for example:</a:t>
            </a:r>
          </a:p>
          <a:p>
            <a:endParaRPr lang="fr-CH" sz="1600">
              <a:latin typeface="Times New Roman" panose="02020603050405020304" pitchFamily="18" charset="0"/>
              <a:cs typeface="Times New Roman" panose="02020603050405020304" pitchFamily="18" charset="0"/>
            </a:endParaRPr>
          </a:p>
          <a:p>
            <a:endParaRPr lang="fr-CH" sz="1600">
              <a:latin typeface="Times New Roman" panose="02020603050405020304" pitchFamily="18" charset="0"/>
              <a:cs typeface="Times New Roman" panose="02020603050405020304" pitchFamily="18" charset="0"/>
            </a:endParaRPr>
          </a:p>
          <a:p>
            <a:endParaRPr lang="fr-CH" sz="1600">
              <a:latin typeface="Times New Roman" panose="02020603050405020304" pitchFamily="18" charset="0"/>
              <a:cs typeface="Times New Roman" panose="02020603050405020304" pitchFamily="18" charset="0"/>
            </a:endParaRPr>
          </a:p>
          <a:p>
            <a:endParaRPr lang="fr-CH" sz="1600">
              <a:latin typeface="Times New Roman" panose="02020603050405020304" pitchFamily="18" charset="0"/>
              <a:cs typeface="Times New Roman" panose="02020603050405020304" pitchFamily="18" charset="0"/>
            </a:endParaRPr>
          </a:p>
          <a:p>
            <a:endParaRPr lang="fr-CH" sz="1600">
              <a:latin typeface="Times New Roman" panose="02020603050405020304" pitchFamily="18" charset="0"/>
              <a:cs typeface="Times New Roman" panose="02020603050405020304" pitchFamily="18" charset="0"/>
            </a:endParaRPr>
          </a:p>
          <a:p>
            <a:endParaRPr lang="fr-CH" sz="1600">
              <a:latin typeface="Times New Roman" panose="02020603050405020304" pitchFamily="18" charset="0"/>
              <a:cs typeface="Times New Roman" panose="02020603050405020304" pitchFamily="18" charset="0"/>
            </a:endParaRPr>
          </a:p>
          <a:p>
            <a:endParaRPr lang="fr-CH" sz="1600">
              <a:latin typeface="Times New Roman" panose="02020603050405020304" pitchFamily="18" charset="0"/>
              <a:cs typeface="Times New Roman" panose="02020603050405020304" pitchFamily="18" charset="0"/>
            </a:endParaRPr>
          </a:p>
          <a:p>
            <a:endParaRPr lang="fr-CH" sz="1600">
              <a:latin typeface="Times New Roman" panose="02020603050405020304" pitchFamily="18" charset="0"/>
              <a:cs typeface="Times New Roman" panose="02020603050405020304" pitchFamily="18" charset="0"/>
            </a:endParaRPr>
          </a:p>
          <a:p>
            <a:endParaRPr lang="fr-CH" sz="1600">
              <a:latin typeface="Times New Roman" panose="02020603050405020304" pitchFamily="18" charset="0"/>
              <a:cs typeface="Times New Roman" panose="02020603050405020304" pitchFamily="18" charset="0"/>
            </a:endParaRPr>
          </a:p>
          <a:p>
            <a:endParaRPr lang="fr-CH" sz="1600">
              <a:latin typeface="Times New Roman" panose="02020603050405020304" pitchFamily="18" charset="0"/>
              <a:cs typeface="Times New Roman" panose="02020603050405020304" pitchFamily="18" charset="0"/>
            </a:endParaRPr>
          </a:p>
          <a:p>
            <a:endParaRPr lang="fr-CH" sz="1600">
              <a:latin typeface="Times New Roman" panose="02020603050405020304" pitchFamily="18" charset="0"/>
              <a:cs typeface="Times New Roman" panose="02020603050405020304" pitchFamily="18" charset="0"/>
            </a:endParaRPr>
          </a:p>
          <a:p>
            <a:endParaRPr lang="fr-CH" sz="1600">
              <a:latin typeface="Times New Roman" panose="02020603050405020304" pitchFamily="18" charset="0"/>
              <a:cs typeface="Times New Roman" panose="02020603050405020304" pitchFamily="18" charset="0"/>
            </a:endParaRPr>
          </a:p>
          <a:p>
            <a:endParaRPr lang="fr-CH" sz="1600">
              <a:latin typeface="Times New Roman" panose="02020603050405020304" pitchFamily="18" charset="0"/>
              <a:cs typeface="Times New Roman" panose="02020603050405020304" pitchFamily="18" charset="0"/>
            </a:endParaRPr>
          </a:p>
          <a:p>
            <a:r>
              <a:rPr lang="fr-CH" sz="1600">
                <a:latin typeface="Calibri Light" panose="020F0302020204030204" pitchFamily="34" charset="0"/>
                <a:cs typeface="Calibri Light" panose="020F0302020204030204" pitchFamily="34" charset="0"/>
              </a:rPr>
              <a:t>Like </a:t>
            </a:r>
            <a:r>
              <a:rPr lang="fr-CH" sz="1600" i="1">
                <a:latin typeface="Calibri Light" panose="020F0302020204030204" pitchFamily="34" charset="0"/>
                <a:cs typeface="Calibri Light" panose="020F0302020204030204" pitchFamily="34" charset="0"/>
              </a:rPr>
              <a:t>K</a:t>
            </a:r>
            <a:r>
              <a:rPr lang="fr-CH" sz="1600">
                <a:latin typeface="Calibri Light" panose="020F0302020204030204" pitchFamily="34" charset="0"/>
                <a:cs typeface="Calibri Light" panose="020F0302020204030204" pitchFamily="34" charset="0"/>
              </a:rPr>
              <a:t>, the optimal distance can be chosen by cross-validation, although this choice tends to be less important for the model than setting </a:t>
            </a:r>
            <a:r>
              <a:rPr lang="fr-CH" sz="1600" i="1">
                <a:latin typeface="Calibri Light" panose="020F0302020204030204" pitchFamily="34" charset="0"/>
                <a:cs typeface="Calibri Light" panose="020F0302020204030204" pitchFamily="34" charset="0"/>
              </a:rPr>
              <a:t>K</a:t>
            </a:r>
            <a:r>
              <a:rPr lang="fr-CH" sz="1600">
                <a:latin typeface="Calibri Light" panose="020F0302020204030204" pitchFamily="34" charset="0"/>
                <a:cs typeface="Calibri Light" panose="020F0302020204030204" pitchFamily="34" charset="0"/>
              </a:rPr>
              <a:t> properly.</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Tuning </a:t>
            </a:r>
            <a:r>
              <a:rPr lang="fr-CH" sz="3200" dirty="0" err="1">
                <a:solidFill>
                  <a:schemeClr val="tx2">
                    <a:lumMod val="75000"/>
                  </a:schemeClr>
                </a:solidFill>
                <a:latin typeface="Tw Cen MT" panose="020B0602020104020603" pitchFamily="34" charset="0"/>
              </a:rPr>
              <a:t>parameter</a:t>
            </a:r>
            <a:r>
              <a:rPr lang="fr-CH" sz="3200" dirty="0">
                <a:solidFill>
                  <a:schemeClr val="tx2">
                    <a:lumMod val="75000"/>
                  </a:schemeClr>
                </a:solidFill>
                <a:latin typeface="Tw Cen MT" panose="020B0602020104020603" pitchFamily="34" charset="0"/>
              </a:rPr>
              <a:t>: Distance </a:t>
            </a:r>
            <a:r>
              <a:rPr lang="fr-CH" sz="3200" dirty="0" err="1">
                <a:solidFill>
                  <a:schemeClr val="tx2">
                    <a:lumMod val="75000"/>
                  </a:schemeClr>
                </a:solidFill>
                <a:latin typeface="Tw Cen MT" panose="020B0602020104020603" pitchFamily="34" charset="0"/>
              </a:rPr>
              <a:t>metric</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2008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tretch>
            <a:fillRect/>
          </a:stretch>
        </p:blipFill>
        <p:spPr>
          <a:xfrm>
            <a:off x="9264352" y="116633"/>
            <a:ext cx="1173334" cy="1058647"/>
          </a:xfrm>
          <a:prstGeom prst="rect">
            <a:avLst/>
          </a:prstGeom>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2207569" y="2420889"/>
              <a:ext cx="7872537" cy="3235833"/>
            </p:xfrm>
            <a:graphic>
              <a:graphicData uri="http://schemas.openxmlformats.org/drawingml/2006/table">
                <a:tbl>
                  <a:tblPr firstRow="1" bandRow="1">
                    <a:tableStyleId>{5C22544A-7EE6-4342-B048-85BDC9FD1C3A}</a:tableStyleId>
                  </a:tblPr>
                  <a:tblGrid>
                    <a:gridCol w="1823864">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4176465">
                      <a:extLst>
                        <a:ext uri="{9D8B030D-6E8A-4147-A177-3AD203B41FA5}">
                          <a16:colId xmlns:a16="http://schemas.microsoft.com/office/drawing/2014/main" val="20002"/>
                        </a:ext>
                      </a:extLst>
                    </a:gridCol>
                  </a:tblGrid>
                  <a:tr h="369198">
                    <a:tc>
                      <a:txBody>
                        <a:bodyPr/>
                        <a:lstStyle/>
                        <a:p>
                          <a:r>
                            <a:rPr lang="fr-CH" sz="1600">
                              <a:latin typeface="Calibri Light" panose="020F0302020204030204" pitchFamily="34" charset="0"/>
                              <a:cs typeface="Calibri Light" panose="020F0302020204030204" pitchFamily="34" charset="0"/>
                            </a:rPr>
                            <a:t>Metric</a:t>
                          </a:r>
                          <a:endParaRPr lang="en-GB" sz="1600">
                            <a:latin typeface="Calibri Light" panose="020F0302020204030204" pitchFamily="34" charset="0"/>
                            <a:cs typeface="Calibri Light" panose="020F0302020204030204" pitchFamily="34" charset="0"/>
                          </a:endParaRPr>
                        </a:p>
                      </a:txBody>
                      <a:tcPr/>
                    </a:tc>
                    <a:tc>
                      <a:txBody>
                        <a:bodyPr/>
                        <a:lstStyle/>
                        <a:p>
                          <a:pPr algn="ctr"/>
                          <a:r>
                            <a:rPr lang="fr-CH" sz="1600">
                              <a:latin typeface="Calibri Light" panose="020F0302020204030204" pitchFamily="34" charset="0"/>
                              <a:cs typeface="Calibri Light" panose="020F0302020204030204" pitchFamily="34" charset="0"/>
                            </a:rPr>
                            <a:t>Formula</a:t>
                          </a:r>
                          <a:endParaRPr lang="en-GB" sz="1600">
                            <a:latin typeface="Calibri Light" panose="020F0302020204030204" pitchFamily="34" charset="0"/>
                            <a:cs typeface="Calibri Light" panose="020F0302020204030204" pitchFamily="34" charset="0"/>
                          </a:endParaRPr>
                        </a:p>
                      </a:txBody>
                      <a:tcPr/>
                    </a:tc>
                    <a:tc>
                      <a:txBody>
                        <a:bodyPr/>
                        <a:lstStyle/>
                        <a:p>
                          <a:r>
                            <a:rPr lang="fr-CH" sz="1600">
                              <a:latin typeface="Calibri Light" panose="020F0302020204030204" pitchFamily="34" charset="0"/>
                              <a:cs typeface="Calibri Light" panose="020F0302020204030204" pitchFamily="34" charset="0"/>
                            </a:rPr>
                            <a:t>Note</a:t>
                          </a:r>
                          <a:endParaRPr lang="en-GB" sz="160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000"/>
                      </a:ext>
                    </a:extLst>
                  </a:tr>
                  <a:tr h="614747">
                    <a:tc>
                      <a:txBody>
                        <a:bodyPr/>
                        <a:lstStyle/>
                        <a:p>
                          <a:r>
                            <a:rPr lang="fr-CH" sz="1400">
                              <a:latin typeface="Calibri Light" panose="020F0302020204030204" pitchFamily="34" charset="0"/>
                              <a:cs typeface="Calibri Light" panose="020F0302020204030204" pitchFamily="34" charset="0"/>
                            </a:rPr>
                            <a:t>Euclidean distance</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14:m>
                            <m:oMathPara xmlns:m="http://schemas.openxmlformats.org/officeDocument/2006/math">
                              <m:oMathParaPr>
                                <m:jc m:val="centerGroup"/>
                              </m:oMathParaPr>
                              <m:oMath xmlns:m="http://schemas.openxmlformats.org/officeDocument/2006/math">
                                <m:rad>
                                  <m:radPr>
                                    <m:degHide m:val="on"/>
                                    <m:ctrlPr>
                                      <a:rPr lang="en-GB" sz="1200" i="1" smtClean="0">
                                        <a:latin typeface="Cambria Math" panose="02040503050406030204" pitchFamily="18" charset="0"/>
                                      </a:rPr>
                                    </m:ctrlPr>
                                  </m:radPr>
                                  <m:deg/>
                                  <m:e>
                                    <m:nary>
                                      <m:naryPr>
                                        <m:chr m:val="∑"/>
                                        <m:limLoc m:val="subSup"/>
                                        <m:ctrlPr>
                                          <a:rPr lang="en-GB" sz="1200" i="1" smtClean="0">
                                            <a:latin typeface="Cambria Math" panose="02040503050406030204" pitchFamily="18" charset="0"/>
                                          </a:rPr>
                                        </m:ctrlPr>
                                      </m:naryPr>
                                      <m:sub>
                                        <m:r>
                                          <m:rPr>
                                            <m:brk m:alnAt="25"/>
                                          </m:rPr>
                                          <a:rPr lang="fr-CH" sz="1200" b="0" i="1" smtClean="0">
                                            <a:latin typeface="Cambria Math"/>
                                          </a:rPr>
                                          <m:t>𝑖</m:t>
                                        </m:r>
                                        <m:r>
                                          <a:rPr lang="fr-CH" sz="1200" b="0" i="1" smtClean="0">
                                            <a:latin typeface="Cambria Math"/>
                                          </a:rPr>
                                          <m:t>=1</m:t>
                                        </m:r>
                                      </m:sub>
                                      <m:sup>
                                        <m:r>
                                          <a:rPr lang="fr-CH" sz="1200" b="0" i="1" smtClean="0">
                                            <a:latin typeface="Cambria Math"/>
                                          </a:rPr>
                                          <m:t>𝑃</m:t>
                                        </m:r>
                                      </m:sup>
                                      <m:e>
                                        <m:sSup>
                                          <m:sSupPr>
                                            <m:ctrlPr>
                                              <a:rPr lang="en-GB" sz="1200" i="1" smtClean="0">
                                                <a:latin typeface="Cambria Math" panose="02040503050406030204" pitchFamily="18" charset="0"/>
                                              </a:rPr>
                                            </m:ctrlPr>
                                          </m:sSupPr>
                                          <m:e>
                                            <m:d>
                                              <m:dPr>
                                                <m:ctrlPr>
                                                  <a:rPr lang="en-GB" sz="1200" i="1" smtClean="0">
                                                    <a:latin typeface="Cambria Math" panose="02040503050406030204" pitchFamily="18" charset="0"/>
                                                  </a:rPr>
                                                </m:ctrlPr>
                                              </m:dPr>
                                              <m:e>
                                                <m:sSub>
                                                  <m:sSubPr>
                                                    <m:ctrlPr>
                                                      <a:rPr lang="en-GB" sz="1200" i="1" smtClean="0">
                                                        <a:latin typeface="Cambria Math" panose="02040503050406030204" pitchFamily="18" charset="0"/>
                                                      </a:rPr>
                                                    </m:ctrlPr>
                                                  </m:sSubPr>
                                                  <m:e>
                                                    <m:r>
                                                      <a:rPr lang="fr-CH" sz="1200" b="0" i="1" smtClean="0">
                                                        <a:latin typeface="Cambria Math"/>
                                                      </a:rPr>
                                                      <m:t>𝑥</m:t>
                                                    </m:r>
                                                  </m:e>
                                                  <m:sub>
                                                    <m:r>
                                                      <a:rPr lang="fr-CH" sz="1200" b="0" i="1" smtClean="0">
                                                        <a:latin typeface="Cambria Math"/>
                                                      </a:rPr>
                                                      <m:t>1</m:t>
                                                    </m:r>
                                                    <m:r>
                                                      <a:rPr lang="fr-CH" sz="1200" b="0" i="1" smtClean="0">
                                                        <a:latin typeface="Cambria Math"/>
                                                      </a:rPr>
                                                      <m:t>𝑖</m:t>
                                                    </m:r>
                                                  </m:sub>
                                                </m:sSub>
                                                <m:r>
                                                  <a:rPr lang="fr-CH" sz="1200" b="0" i="1" smtClean="0">
                                                    <a:latin typeface="Cambria Math"/>
                                                  </a:rPr>
                                                  <m:t>−</m:t>
                                                </m:r>
                                                <m:sSub>
                                                  <m:sSubPr>
                                                    <m:ctrlPr>
                                                      <a:rPr lang="fr-CH" sz="1200" b="0" i="1" smtClean="0">
                                                        <a:latin typeface="Cambria Math" panose="02040503050406030204" pitchFamily="18" charset="0"/>
                                                      </a:rPr>
                                                    </m:ctrlPr>
                                                  </m:sSubPr>
                                                  <m:e>
                                                    <m:r>
                                                      <a:rPr lang="fr-CH" sz="1200" b="0" i="1" smtClean="0">
                                                        <a:latin typeface="Cambria Math"/>
                                                      </a:rPr>
                                                      <m:t>𝑥</m:t>
                                                    </m:r>
                                                  </m:e>
                                                  <m:sub>
                                                    <m:r>
                                                      <a:rPr lang="fr-CH" sz="1200" b="0" i="1" smtClean="0">
                                                        <a:latin typeface="Cambria Math"/>
                                                      </a:rPr>
                                                      <m:t>2</m:t>
                                                    </m:r>
                                                    <m:r>
                                                      <a:rPr lang="fr-CH" sz="1200" b="0" i="1" smtClean="0">
                                                        <a:latin typeface="Cambria Math"/>
                                                      </a:rPr>
                                                      <m:t>𝑖</m:t>
                                                    </m:r>
                                                  </m:sub>
                                                </m:sSub>
                                              </m:e>
                                            </m:d>
                                          </m:e>
                                          <m:sup>
                                            <m:r>
                                              <a:rPr lang="fr-CH" sz="1200" b="0" i="1" smtClean="0">
                                                <a:latin typeface="Cambria Math"/>
                                              </a:rPr>
                                              <m:t>2</m:t>
                                            </m:r>
                                          </m:sup>
                                        </m:sSup>
                                      </m:e>
                                    </m:nary>
                                  </m:e>
                                </m:rad>
                              </m:oMath>
                            </m:oMathPara>
                          </a14:m>
                          <a:endParaRPr lang="en-GB" sz="1200">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pPr algn="l"/>
                          <a:r>
                            <a:rPr lang="fr-CH" sz="1200">
                              <a:latin typeface="Calibri Light" panose="020F0302020204030204" pitchFamily="34" charset="0"/>
                              <a:cs typeface="Calibri Light" panose="020F0302020204030204" pitchFamily="34" charset="0"/>
                            </a:rPr>
                            <a:t>Root sum</a:t>
                          </a:r>
                          <a:r>
                            <a:rPr lang="fr-CH" sz="1200" baseline="0">
                              <a:latin typeface="Calibri Light" panose="020F0302020204030204" pitchFamily="34" charset="0"/>
                              <a:cs typeface="Calibri Light" panose="020F0302020204030204" pitchFamily="34" charset="0"/>
                            </a:rPr>
                            <a:t> of squared differences. </a:t>
                          </a:r>
                          <a:r>
                            <a:rPr lang="fr-CH" sz="1200">
                              <a:latin typeface="Calibri Light" panose="020F0302020204030204" pitchFamily="34" charset="0"/>
                              <a:cs typeface="Calibri Light" panose="020F0302020204030204" pitchFamily="34" charset="0"/>
                            </a:rPr>
                            <a:t>Also known as the L2 norm. Default choice in many cases.</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1"/>
                      </a:ext>
                    </a:extLst>
                  </a:tr>
                  <a:tr h="614747">
                    <a:tc>
                      <a:txBody>
                        <a:bodyPr/>
                        <a:lstStyle/>
                        <a:p>
                          <a:r>
                            <a:rPr lang="fr-CH" sz="1400">
                              <a:latin typeface="Calibri Light" panose="020F0302020204030204" pitchFamily="34" charset="0"/>
                              <a:cs typeface="Calibri Light" panose="020F0302020204030204" pitchFamily="34" charset="0"/>
                            </a:rPr>
                            <a:t>Manhattan distance</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14:m>
                            <m:oMathPara xmlns:m="http://schemas.openxmlformats.org/officeDocument/2006/math">
                              <m:oMathParaPr>
                                <m:jc m:val="centerGroup"/>
                              </m:oMathParaPr>
                              <m:oMath xmlns:m="http://schemas.openxmlformats.org/officeDocument/2006/math">
                                <m:nary>
                                  <m:naryPr>
                                    <m:chr m:val="∑"/>
                                    <m:limLoc m:val="subSup"/>
                                    <m:ctrlPr>
                                      <a:rPr lang="en-GB" sz="1200" i="1" smtClean="0">
                                        <a:latin typeface="Cambria Math" panose="02040503050406030204" pitchFamily="18" charset="0"/>
                                      </a:rPr>
                                    </m:ctrlPr>
                                  </m:naryPr>
                                  <m:sub>
                                    <m:r>
                                      <m:rPr>
                                        <m:brk m:alnAt="25"/>
                                      </m:rPr>
                                      <a:rPr lang="fr-CH" sz="1200" b="0" i="1" smtClean="0">
                                        <a:latin typeface="Cambria Math"/>
                                      </a:rPr>
                                      <m:t>𝑖</m:t>
                                    </m:r>
                                    <m:r>
                                      <a:rPr lang="fr-CH" sz="1200" b="0" i="1" smtClean="0">
                                        <a:latin typeface="Cambria Math"/>
                                      </a:rPr>
                                      <m:t>=1</m:t>
                                    </m:r>
                                  </m:sub>
                                  <m:sup>
                                    <m:r>
                                      <a:rPr lang="fr-CH" sz="1200" b="0" i="1" smtClean="0">
                                        <a:latin typeface="Cambria Math"/>
                                      </a:rPr>
                                      <m:t>𝑃</m:t>
                                    </m:r>
                                  </m:sup>
                                  <m:e>
                                    <m:d>
                                      <m:dPr>
                                        <m:begChr m:val="|"/>
                                        <m:endChr m:val="|"/>
                                        <m:ctrlPr>
                                          <a:rPr lang="en-GB" sz="1200" i="1" smtClean="0">
                                            <a:latin typeface="Cambria Math" panose="02040503050406030204" pitchFamily="18" charset="0"/>
                                          </a:rPr>
                                        </m:ctrlPr>
                                      </m:dPr>
                                      <m:e>
                                        <m:sSub>
                                          <m:sSubPr>
                                            <m:ctrlPr>
                                              <a:rPr lang="en-GB" sz="1200" i="1" smtClean="0">
                                                <a:latin typeface="Cambria Math" panose="02040503050406030204" pitchFamily="18" charset="0"/>
                                              </a:rPr>
                                            </m:ctrlPr>
                                          </m:sSubPr>
                                          <m:e>
                                            <m:r>
                                              <a:rPr lang="fr-CH" sz="1200" b="0" i="1" smtClean="0">
                                                <a:latin typeface="Cambria Math"/>
                                              </a:rPr>
                                              <m:t>𝑥</m:t>
                                            </m:r>
                                          </m:e>
                                          <m:sub>
                                            <m:r>
                                              <a:rPr lang="fr-CH" sz="1200" b="0" i="1" smtClean="0">
                                                <a:latin typeface="Cambria Math"/>
                                              </a:rPr>
                                              <m:t>1</m:t>
                                            </m:r>
                                            <m:r>
                                              <a:rPr lang="fr-CH" sz="1200" b="0" i="1" smtClean="0">
                                                <a:latin typeface="Cambria Math"/>
                                              </a:rPr>
                                              <m:t>𝑖</m:t>
                                            </m:r>
                                          </m:sub>
                                        </m:sSub>
                                        <m:r>
                                          <a:rPr lang="fr-CH" sz="1200" b="0" i="1" smtClean="0">
                                            <a:latin typeface="Cambria Math"/>
                                          </a:rPr>
                                          <m:t>−</m:t>
                                        </m:r>
                                        <m:sSub>
                                          <m:sSubPr>
                                            <m:ctrlPr>
                                              <a:rPr lang="fr-CH" sz="1200" b="0" i="1" smtClean="0">
                                                <a:latin typeface="Cambria Math" panose="02040503050406030204" pitchFamily="18" charset="0"/>
                                              </a:rPr>
                                            </m:ctrlPr>
                                          </m:sSubPr>
                                          <m:e>
                                            <m:r>
                                              <a:rPr lang="fr-CH" sz="1200" b="0" i="1" smtClean="0">
                                                <a:latin typeface="Cambria Math"/>
                                              </a:rPr>
                                              <m:t>𝑥</m:t>
                                            </m:r>
                                          </m:e>
                                          <m:sub>
                                            <m:r>
                                              <a:rPr lang="fr-CH" sz="1200" b="0" i="1" smtClean="0">
                                                <a:latin typeface="Cambria Math"/>
                                              </a:rPr>
                                              <m:t>2</m:t>
                                            </m:r>
                                            <m:r>
                                              <a:rPr lang="fr-CH" sz="1200" b="0" i="1" smtClean="0">
                                                <a:latin typeface="Cambria Math"/>
                                              </a:rPr>
                                              <m:t>𝑖</m:t>
                                            </m:r>
                                          </m:sub>
                                        </m:sSub>
                                      </m:e>
                                    </m:d>
                                  </m:e>
                                </m:nary>
                              </m:oMath>
                            </m:oMathPara>
                          </a14:m>
                          <a:endParaRPr lang="en-GB" sz="1200">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fr-CH" sz="1200">
                              <a:latin typeface="Calibri Light" panose="020F0302020204030204" pitchFamily="34" charset="0"/>
                              <a:cs typeface="Calibri Light" panose="020F0302020204030204" pitchFamily="34" charset="0"/>
                            </a:rPr>
                            <a:t>Sum of absolute differences. Also known as taxicab geometry</a:t>
                          </a:r>
                          <a:r>
                            <a:rPr lang="fr-CH" sz="1200" baseline="0">
                              <a:latin typeface="Calibri Light" panose="020F0302020204030204" pitchFamily="34" charset="0"/>
                              <a:cs typeface="Calibri Light" panose="020F0302020204030204" pitchFamily="34" charset="0"/>
                            </a:rPr>
                            <a:t> or the L1 norm. More robust to outliers.</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2"/>
                      </a:ext>
                    </a:extLst>
                  </a:tr>
                  <a:tr h="614747">
                    <a:tc>
                      <a:txBody>
                        <a:bodyPr/>
                        <a:lstStyle/>
                        <a:p>
                          <a:r>
                            <a:rPr lang="fr-CH" sz="1400">
                              <a:latin typeface="Calibri Light" panose="020F0302020204030204" pitchFamily="34" charset="0"/>
                              <a:cs typeface="Calibri Light" panose="020F0302020204030204" pitchFamily="34" charset="0"/>
                            </a:rPr>
                            <a:t>Minkowski distance</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14:m>
                            <m:oMathPara xmlns:m="http://schemas.openxmlformats.org/officeDocument/2006/math">
                              <m:oMathParaPr>
                                <m:jc m:val="centerGroup"/>
                              </m:oMathParaPr>
                              <m:oMath xmlns:m="http://schemas.openxmlformats.org/officeDocument/2006/math">
                                <m:rad>
                                  <m:radPr>
                                    <m:ctrlPr>
                                      <a:rPr lang="en-GB" sz="1200" i="1" smtClean="0">
                                        <a:latin typeface="Cambria Math" panose="02040503050406030204" pitchFamily="18" charset="0"/>
                                      </a:rPr>
                                    </m:ctrlPr>
                                  </m:radPr>
                                  <m:deg>
                                    <m:r>
                                      <a:rPr lang="fr-CH" sz="1200" b="0" i="1" smtClean="0">
                                        <a:latin typeface="Cambria Math"/>
                                      </a:rPr>
                                      <m:t>𝑄</m:t>
                                    </m:r>
                                  </m:deg>
                                  <m:e>
                                    <m:nary>
                                      <m:naryPr>
                                        <m:chr m:val="∑"/>
                                        <m:limLoc m:val="subSup"/>
                                        <m:ctrlPr>
                                          <a:rPr lang="en-GB" sz="1200" i="1" smtClean="0">
                                            <a:latin typeface="Cambria Math" panose="02040503050406030204" pitchFamily="18" charset="0"/>
                                          </a:rPr>
                                        </m:ctrlPr>
                                      </m:naryPr>
                                      <m:sub>
                                        <m:r>
                                          <m:rPr>
                                            <m:brk m:alnAt="25"/>
                                          </m:rPr>
                                          <a:rPr lang="fr-CH" sz="1200" b="0" i="1" smtClean="0">
                                            <a:latin typeface="Cambria Math"/>
                                          </a:rPr>
                                          <m:t>𝑖</m:t>
                                        </m:r>
                                        <m:r>
                                          <a:rPr lang="fr-CH" sz="1200" b="0" i="1" smtClean="0">
                                            <a:latin typeface="Cambria Math"/>
                                          </a:rPr>
                                          <m:t>=1</m:t>
                                        </m:r>
                                      </m:sub>
                                      <m:sup>
                                        <m:r>
                                          <a:rPr lang="fr-CH" sz="1200" b="0" i="1" smtClean="0">
                                            <a:latin typeface="Cambria Math"/>
                                          </a:rPr>
                                          <m:t>𝑃</m:t>
                                        </m:r>
                                      </m:sup>
                                      <m:e>
                                        <m:sSup>
                                          <m:sSupPr>
                                            <m:ctrlPr>
                                              <a:rPr lang="fr-CH" sz="1200" b="0" i="1" smtClean="0">
                                                <a:latin typeface="Cambria Math" panose="02040503050406030204" pitchFamily="18" charset="0"/>
                                              </a:rPr>
                                            </m:ctrlPr>
                                          </m:sSupPr>
                                          <m:e>
                                            <m:d>
                                              <m:dPr>
                                                <m:begChr m:val="|"/>
                                                <m:endChr m:val="|"/>
                                                <m:ctrlPr>
                                                  <a:rPr lang="fr-CH" sz="1200" b="0" i="1" smtClean="0">
                                                    <a:latin typeface="Cambria Math" panose="02040503050406030204" pitchFamily="18" charset="0"/>
                                                  </a:rPr>
                                                </m:ctrlPr>
                                              </m:dPr>
                                              <m:e>
                                                <m:sSub>
                                                  <m:sSubPr>
                                                    <m:ctrlPr>
                                                      <a:rPr lang="en-GB" sz="1200" i="1" smtClean="0">
                                                        <a:latin typeface="Cambria Math" panose="02040503050406030204" pitchFamily="18" charset="0"/>
                                                      </a:rPr>
                                                    </m:ctrlPr>
                                                  </m:sSubPr>
                                                  <m:e>
                                                    <m:r>
                                                      <a:rPr lang="fr-CH" sz="1200" b="0" i="1" smtClean="0">
                                                        <a:latin typeface="Cambria Math"/>
                                                      </a:rPr>
                                                      <m:t>𝑥</m:t>
                                                    </m:r>
                                                  </m:e>
                                                  <m:sub>
                                                    <m:r>
                                                      <a:rPr lang="fr-CH" sz="1200" b="0" i="1" smtClean="0">
                                                        <a:latin typeface="Cambria Math"/>
                                                      </a:rPr>
                                                      <m:t>1</m:t>
                                                    </m:r>
                                                    <m:r>
                                                      <a:rPr lang="fr-CH" sz="1200" b="0" i="1" smtClean="0">
                                                        <a:latin typeface="Cambria Math"/>
                                                      </a:rPr>
                                                      <m:t>𝑖</m:t>
                                                    </m:r>
                                                  </m:sub>
                                                </m:sSub>
                                                <m:r>
                                                  <a:rPr lang="fr-CH" sz="1200" b="0" i="1" smtClean="0">
                                                    <a:latin typeface="Cambria Math"/>
                                                  </a:rPr>
                                                  <m:t>−</m:t>
                                                </m:r>
                                                <m:sSub>
                                                  <m:sSubPr>
                                                    <m:ctrlPr>
                                                      <a:rPr lang="fr-CH" sz="1200" b="0" i="1" smtClean="0">
                                                        <a:latin typeface="Cambria Math" panose="02040503050406030204" pitchFamily="18" charset="0"/>
                                                      </a:rPr>
                                                    </m:ctrlPr>
                                                  </m:sSubPr>
                                                  <m:e>
                                                    <m:r>
                                                      <a:rPr lang="fr-CH" sz="1200" b="0" i="1" smtClean="0">
                                                        <a:latin typeface="Cambria Math"/>
                                                      </a:rPr>
                                                      <m:t>𝑥</m:t>
                                                    </m:r>
                                                  </m:e>
                                                  <m:sub>
                                                    <m:r>
                                                      <a:rPr lang="fr-CH" sz="1200" b="0" i="1" smtClean="0">
                                                        <a:latin typeface="Cambria Math"/>
                                                      </a:rPr>
                                                      <m:t>2</m:t>
                                                    </m:r>
                                                    <m:r>
                                                      <a:rPr lang="fr-CH" sz="1200" b="0" i="1" smtClean="0">
                                                        <a:latin typeface="Cambria Math"/>
                                                      </a:rPr>
                                                      <m:t>𝑖</m:t>
                                                    </m:r>
                                                  </m:sub>
                                                </m:sSub>
                                              </m:e>
                                            </m:d>
                                          </m:e>
                                          <m:sup>
                                            <m:r>
                                              <a:rPr lang="fr-CH" sz="1200" b="0" i="1" smtClean="0">
                                                <a:latin typeface="Cambria Math"/>
                                              </a:rPr>
                                              <m:t>𝑄</m:t>
                                            </m:r>
                                          </m:sup>
                                        </m:sSup>
                                      </m:e>
                                    </m:nary>
                                  </m:e>
                                </m:rad>
                              </m:oMath>
                            </m:oMathPara>
                          </a14:m>
                          <a:endParaRPr lang="en-GB" sz="1200">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fr-CH" sz="1200">
                              <a:latin typeface="Calibri Light" panose="020F0302020204030204" pitchFamily="34" charset="0"/>
                              <a:cs typeface="Calibri Light" panose="020F0302020204030204" pitchFamily="34" charset="0"/>
                            </a:rPr>
                            <a:t>Generalization of normed distance, with Euclidean (</a:t>
                          </a:r>
                          <a:r>
                            <a:rPr lang="fr-CH" sz="1200" i="1">
                              <a:latin typeface="Calibri Light" panose="020F0302020204030204" pitchFamily="34" charset="0"/>
                              <a:cs typeface="Calibri Light" panose="020F0302020204030204" pitchFamily="34" charset="0"/>
                            </a:rPr>
                            <a:t>Q</a:t>
                          </a:r>
                          <a:r>
                            <a:rPr lang="fr-CH" sz="1200">
                              <a:latin typeface="Calibri Light" panose="020F0302020204030204" pitchFamily="34" charset="0"/>
                              <a:cs typeface="Calibri Light" panose="020F0302020204030204" pitchFamily="34" charset="0"/>
                            </a:rPr>
                            <a:t>=2)</a:t>
                          </a:r>
                          <a:r>
                            <a:rPr lang="fr-CH" sz="1200" baseline="0">
                              <a:latin typeface="Calibri Light" panose="020F0302020204030204" pitchFamily="34" charset="0"/>
                              <a:cs typeface="Calibri Light" panose="020F0302020204030204" pitchFamily="34" charset="0"/>
                            </a:rPr>
                            <a:t> and Manhattan (</a:t>
                          </a:r>
                          <a:r>
                            <a:rPr lang="fr-CH" sz="1200" i="1" baseline="0">
                              <a:latin typeface="Calibri Light" panose="020F0302020204030204" pitchFamily="34" charset="0"/>
                              <a:cs typeface="Calibri Light" panose="020F0302020204030204" pitchFamily="34" charset="0"/>
                            </a:rPr>
                            <a:t>Q</a:t>
                          </a:r>
                          <a:r>
                            <a:rPr lang="fr-CH" sz="1200" baseline="0">
                              <a:latin typeface="Calibri Light" panose="020F0302020204030204" pitchFamily="34" charset="0"/>
                              <a:cs typeface="Calibri Light" panose="020F0302020204030204" pitchFamily="34" charset="0"/>
                            </a:rPr>
                            <a:t>=1) distance as special cases</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3"/>
                      </a:ext>
                    </a:extLst>
                  </a:tr>
                  <a:tr h="470078">
                    <a:tc>
                      <a:txBody>
                        <a:bodyPr/>
                        <a:lstStyle/>
                        <a:p>
                          <a:r>
                            <a:rPr lang="fr-CH" sz="1400">
                              <a:latin typeface="Calibri Light" panose="020F0302020204030204" pitchFamily="34" charset="0"/>
                              <a:cs typeface="Calibri Light" panose="020F0302020204030204" pitchFamily="34" charset="0"/>
                            </a:rPr>
                            <a:t>Tangent</a:t>
                          </a:r>
                          <a:r>
                            <a:rPr lang="fr-CH" sz="1400" baseline="0">
                              <a:latin typeface="Calibri Light" panose="020F0302020204030204" pitchFamily="34" charset="0"/>
                              <a:cs typeface="Calibri Light" panose="020F0302020204030204" pitchFamily="34" charset="0"/>
                            </a:rPr>
                            <a:t> distance</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GB" sz="1200">
                              <a:latin typeface="Calibri Light" panose="020F0302020204030204" pitchFamily="34" charset="0"/>
                              <a:cs typeface="Calibri Light" panose="020F0302020204030204" pitchFamily="34" charset="0"/>
                            </a:rPr>
                            <a:t>See</a:t>
                          </a:r>
                          <a:r>
                            <a:rPr lang="en-GB" sz="1200" baseline="0">
                              <a:latin typeface="Calibri Light" panose="020F0302020204030204" pitchFamily="34" charset="0"/>
                              <a:cs typeface="Calibri Light" panose="020F0302020204030204" pitchFamily="34" charset="0"/>
                            </a:rPr>
                            <a:t> paper</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en-GB" sz="1200">
                              <a:latin typeface="Calibri Light" panose="020F0302020204030204" pitchFamily="34" charset="0"/>
                              <a:cs typeface="Calibri Light" panose="020F0302020204030204" pitchFamily="34" charset="0"/>
                            </a:rPr>
                            <a:t>Distance metric invariant to scaling, rotation, and translation</a:t>
                          </a:r>
                        </a:p>
                      </a:txBody>
                      <a:tcPr anchor="ctr">
                        <a:solidFill>
                          <a:schemeClr val="bg1">
                            <a:lumMod val="95000"/>
                          </a:schemeClr>
                        </a:solidFill>
                      </a:tcPr>
                    </a:tc>
                    <a:extLst>
                      <a:ext uri="{0D108BD9-81ED-4DB2-BD59-A6C34878D82A}">
                        <a16:rowId xmlns:a16="http://schemas.microsoft.com/office/drawing/2014/main" val="10004"/>
                      </a:ext>
                    </a:extLst>
                  </a:tr>
                  <a:tr h="470078">
                    <a:tc>
                      <a:txBody>
                        <a:bodyPr/>
                        <a:lstStyle/>
                        <a:p>
                          <a:r>
                            <a:rPr lang="en-GB" sz="1400">
                              <a:latin typeface="Calibri Light" panose="020F0302020204030204" pitchFamily="34" charset="0"/>
                              <a:cs typeface="Calibri Light" panose="020F0302020204030204" pitchFamily="34" charset="0"/>
                            </a:rPr>
                            <a:t>Random</a:t>
                          </a:r>
                          <a:r>
                            <a:rPr lang="en-GB" sz="1400" baseline="0">
                              <a:latin typeface="Calibri Light" panose="020F0302020204030204" pitchFamily="34" charset="0"/>
                              <a:cs typeface="Calibri Light" panose="020F0302020204030204" pitchFamily="34" charset="0"/>
                            </a:rPr>
                            <a:t> forest distance</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GB" sz="1200">
                              <a:latin typeface="Calibri Light" panose="020F0302020204030204" pitchFamily="34" charset="0"/>
                              <a:cs typeface="Calibri Light" panose="020F0302020204030204" pitchFamily="34" charset="0"/>
                            </a:rPr>
                            <a:t>See</a:t>
                          </a:r>
                          <a:r>
                            <a:rPr lang="en-GB" sz="1200" baseline="0">
                              <a:latin typeface="Calibri Light" panose="020F0302020204030204" pitchFamily="34" charset="0"/>
                              <a:cs typeface="Calibri Light" panose="020F0302020204030204" pitchFamily="34" charset="0"/>
                            </a:rPr>
                            <a:t> paper</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en-GB" sz="1200" dirty="0">
                              <a:latin typeface="Calibri Light" panose="020F0302020204030204" pitchFamily="34" charset="0"/>
                              <a:cs typeface="Calibri Light" panose="020F0302020204030204" pitchFamily="34" charset="0"/>
                            </a:rPr>
                            <a:t>Derived from nonlinear random forest clustering</a:t>
                          </a:r>
                        </a:p>
                      </a:txBody>
                      <a:tcPr anchor="ctr">
                        <a:solidFill>
                          <a:schemeClr val="bg1">
                            <a:lumMod val="95000"/>
                          </a:schemeClr>
                        </a:solidFill>
                      </a:tcPr>
                    </a:tc>
                    <a:extLst>
                      <a:ext uri="{0D108BD9-81ED-4DB2-BD59-A6C34878D82A}">
                        <a16:rowId xmlns:a16="http://schemas.microsoft.com/office/drawing/2014/main" val="10005"/>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297362138"/>
                  </p:ext>
                </p:extLst>
              </p:nvPr>
            </p:nvGraphicFramePr>
            <p:xfrm>
              <a:off x="2207569" y="2420889"/>
              <a:ext cx="7872537" cy="3235833"/>
            </p:xfrm>
            <a:graphic>
              <a:graphicData uri="http://schemas.openxmlformats.org/drawingml/2006/table">
                <a:tbl>
                  <a:tblPr firstRow="1" bandRow="1">
                    <a:tableStyleId>{5C22544A-7EE6-4342-B048-85BDC9FD1C3A}</a:tableStyleId>
                  </a:tblPr>
                  <a:tblGrid>
                    <a:gridCol w="1823864">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4176465">
                      <a:extLst>
                        <a:ext uri="{9D8B030D-6E8A-4147-A177-3AD203B41FA5}">
                          <a16:colId xmlns:a16="http://schemas.microsoft.com/office/drawing/2014/main" val="20002"/>
                        </a:ext>
                      </a:extLst>
                    </a:gridCol>
                  </a:tblGrid>
                  <a:tr h="369198">
                    <a:tc>
                      <a:txBody>
                        <a:bodyPr/>
                        <a:lstStyle/>
                        <a:p>
                          <a:r>
                            <a:rPr lang="fr-CH" sz="1600">
                              <a:latin typeface="Calibri Light" panose="020F0302020204030204" pitchFamily="34" charset="0"/>
                              <a:cs typeface="Calibri Light" panose="020F0302020204030204" pitchFamily="34" charset="0"/>
                            </a:rPr>
                            <a:t>Metric</a:t>
                          </a:r>
                          <a:endParaRPr lang="en-GB" sz="1600">
                            <a:latin typeface="Calibri Light" panose="020F0302020204030204" pitchFamily="34" charset="0"/>
                            <a:cs typeface="Calibri Light" panose="020F0302020204030204" pitchFamily="34" charset="0"/>
                          </a:endParaRPr>
                        </a:p>
                      </a:txBody>
                      <a:tcPr/>
                    </a:tc>
                    <a:tc>
                      <a:txBody>
                        <a:bodyPr/>
                        <a:lstStyle/>
                        <a:p>
                          <a:pPr algn="ctr"/>
                          <a:r>
                            <a:rPr lang="fr-CH" sz="1600">
                              <a:latin typeface="Calibri Light" panose="020F0302020204030204" pitchFamily="34" charset="0"/>
                              <a:cs typeface="Calibri Light" panose="020F0302020204030204" pitchFamily="34" charset="0"/>
                            </a:rPr>
                            <a:t>Formula</a:t>
                          </a:r>
                          <a:endParaRPr lang="en-GB" sz="1600">
                            <a:latin typeface="Calibri Light" panose="020F0302020204030204" pitchFamily="34" charset="0"/>
                            <a:cs typeface="Calibri Light" panose="020F0302020204030204" pitchFamily="34" charset="0"/>
                          </a:endParaRPr>
                        </a:p>
                      </a:txBody>
                      <a:tcPr/>
                    </a:tc>
                    <a:tc>
                      <a:txBody>
                        <a:bodyPr/>
                        <a:lstStyle/>
                        <a:p>
                          <a:r>
                            <a:rPr lang="fr-CH" sz="1600">
                              <a:latin typeface="Calibri Light" panose="020F0302020204030204" pitchFamily="34" charset="0"/>
                              <a:cs typeface="Calibri Light" panose="020F0302020204030204" pitchFamily="34" charset="0"/>
                            </a:rPr>
                            <a:t>Note</a:t>
                          </a:r>
                          <a:endParaRPr lang="en-GB" sz="160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000"/>
                      </a:ext>
                    </a:extLst>
                  </a:tr>
                  <a:tr h="631825">
                    <a:tc>
                      <a:txBody>
                        <a:bodyPr/>
                        <a:lstStyle/>
                        <a:p>
                          <a:r>
                            <a:rPr lang="fr-CH" sz="1400">
                              <a:latin typeface="Calibri Light" panose="020F0302020204030204" pitchFamily="34" charset="0"/>
                              <a:cs typeface="Calibri Light" panose="020F0302020204030204" pitchFamily="34" charset="0"/>
                            </a:rPr>
                            <a:t>Euclidean distance</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endParaRPr lang="en-CH"/>
                        </a:p>
                      </a:txBody>
                      <a:tcPr>
                        <a:blipFill>
                          <a:blip r:embed="rId4"/>
                          <a:stretch>
                            <a:fillRect l="-97403" t="-62136" r="-223701" b="-366019"/>
                          </a:stretch>
                        </a:blipFill>
                      </a:tcPr>
                    </a:tc>
                    <a:tc>
                      <a:txBody>
                        <a:bodyPr/>
                        <a:lstStyle/>
                        <a:p>
                          <a:pPr algn="l"/>
                          <a:r>
                            <a:rPr lang="fr-CH" sz="1200">
                              <a:latin typeface="Calibri Light" panose="020F0302020204030204" pitchFamily="34" charset="0"/>
                              <a:cs typeface="Calibri Light" panose="020F0302020204030204" pitchFamily="34" charset="0"/>
                            </a:rPr>
                            <a:t>Root sum</a:t>
                          </a:r>
                          <a:r>
                            <a:rPr lang="fr-CH" sz="1200" baseline="0">
                              <a:latin typeface="Calibri Light" panose="020F0302020204030204" pitchFamily="34" charset="0"/>
                              <a:cs typeface="Calibri Light" panose="020F0302020204030204" pitchFamily="34" charset="0"/>
                            </a:rPr>
                            <a:t> of squared differences. </a:t>
                          </a:r>
                          <a:r>
                            <a:rPr lang="fr-CH" sz="1200">
                              <a:latin typeface="Calibri Light" panose="020F0302020204030204" pitchFamily="34" charset="0"/>
                              <a:cs typeface="Calibri Light" panose="020F0302020204030204" pitchFamily="34" charset="0"/>
                            </a:rPr>
                            <a:t>Also known as the L2 norm. Default choice in many cases.</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1"/>
                      </a:ext>
                    </a:extLst>
                  </a:tr>
                  <a:tr h="614747">
                    <a:tc>
                      <a:txBody>
                        <a:bodyPr/>
                        <a:lstStyle/>
                        <a:p>
                          <a:r>
                            <a:rPr lang="fr-CH" sz="1400">
                              <a:latin typeface="Calibri Light" panose="020F0302020204030204" pitchFamily="34" charset="0"/>
                              <a:cs typeface="Calibri Light" panose="020F0302020204030204" pitchFamily="34" charset="0"/>
                            </a:rPr>
                            <a:t>Manhattan distance</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endParaRPr lang="en-CH"/>
                        </a:p>
                      </a:txBody>
                      <a:tcPr>
                        <a:blipFill>
                          <a:blip r:embed="rId4"/>
                          <a:stretch>
                            <a:fillRect l="-97403" t="-165347" r="-223701" b="-273267"/>
                          </a:stretch>
                        </a:blipFill>
                      </a:tcPr>
                    </a:tc>
                    <a:tc>
                      <a:txBody>
                        <a:bodyPr/>
                        <a:lstStyle/>
                        <a:p>
                          <a:r>
                            <a:rPr lang="fr-CH" sz="1200">
                              <a:latin typeface="Calibri Light" panose="020F0302020204030204" pitchFamily="34" charset="0"/>
                              <a:cs typeface="Calibri Light" panose="020F0302020204030204" pitchFamily="34" charset="0"/>
                            </a:rPr>
                            <a:t>Sum of absolute differences. Also known as taxicab geometry</a:t>
                          </a:r>
                          <a:r>
                            <a:rPr lang="fr-CH" sz="1200" baseline="0">
                              <a:latin typeface="Calibri Light" panose="020F0302020204030204" pitchFamily="34" charset="0"/>
                              <a:cs typeface="Calibri Light" panose="020F0302020204030204" pitchFamily="34" charset="0"/>
                            </a:rPr>
                            <a:t> or the L1 norm. More robust to outliers.</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2"/>
                      </a:ext>
                    </a:extLst>
                  </a:tr>
                  <a:tr h="631825">
                    <a:tc>
                      <a:txBody>
                        <a:bodyPr/>
                        <a:lstStyle/>
                        <a:p>
                          <a:r>
                            <a:rPr lang="fr-CH" sz="1400">
                              <a:latin typeface="Calibri Light" panose="020F0302020204030204" pitchFamily="34" charset="0"/>
                              <a:cs typeface="Calibri Light" panose="020F0302020204030204" pitchFamily="34" charset="0"/>
                            </a:rPr>
                            <a:t>Minkowski distance</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endParaRPr lang="en-CH"/>
                        </a:p>
                      </a:txBody>
                      <a:tcPr>
                        <a:blipFill>
                          <a:blip r:embed="rId4"/>
                          <a:stretch>
                            <a:fillRect l="-97403" t="-257692" r="-223701" b="-165385"/>
                          </a:stretch>
                        </a:blipFill>
                      </a:tcPr>
                    </a:tc>
                    <a:tc>
                      <a:txBody>
                        <a:bodyPr/>
                        <a:lstStyle/>
                        <a:p>
                          <a:r>
                            <a:rPr lang="fr-CH" sz="1200">
                              <a:latin typeface="Calibri Light" panose="020F0302020204030204" pitchFamily="34" charset="0"/>
                              <a:cs typeface="Calibri Light" panose="020F0302020204030204" pitchFamily="34" charset="0"/>
                            </a:rPr>
                            <a:t>Generalization of normed distance, with Euclidean (</a:t>
                          </a:r>
                          <a:r>
                            <a:rPr lang="fr-CH" sz="1200" i="1">
                              <a:latin typeface="Calibri Light" panose="020F0302020204030204" pitchFamily="34" charset="0"/>
                              <a:cs typeface="Calibri Light" panose="020F0302020204030204" pitchFamily="34" charset="0"/>
                            </a:rPr>
                            <a:t>Q</a:t>
                          </a:r>
                          <a:r>
                            <a:rPr lang="fr-CH" sz="1200">
                              <a:latin typeface="Calibri Light" panose="020F0302020204030204" pitchFamily="34" charset="0"/>
                              <a:cs typeface="Calibri Light" panose="020F0302020204030204" pitchFamily="34" charset="0"/>
                            </a:rPr>
                            <a:t>=2)</a:t>
                          </a:r>
                          <a:r>
                            <a:rPr lang="fr-CH" sz="1200" baseline="0">
                              <a:latin typeface="Calibri Light" panose="020F0302020204030204" pitchFamily="34" charset="0"/>
                              <a:cs typeface="Calibri Light" panose="020F0302020204030204" pitchFamily="34" charset="0"/>
                            </a:rPr>
                            <a:t> and Manhattan (</a:t>
                          </a:r>
                          <a:r>
                            <a:rPr lang="fr-CH" sz="1200" i="1" baseline="0">
                              <a:latin typeface="Calibri Light" panose="020F0302020204030204" pitchFamily="34" charset="0"/>
                              <a:cs typeface="Calibri Light" panose="020F0302020204030204" pitchFamily="34" charset="0"/>
                            </a:rPr>
                            <a:t>Q</a:t>
                          </a:r>
                          <a:r>
                            <a:rPr lang="fr-CH" sz="1200" baseline="0">
                              <a:latin typeface="Calibri Light" panose="020F0302020204030204" pitchFamily="34" charset="0"/>
                              <a:cs typeface="Calibri Light" panose="020F0302020204030204" pitchFamily="34" charset="0"/>
                            </a:rPr>
                            <a:t>=1) distance as special cases</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3"/>
                      </a:ext>
                    </a:extLst>
                  </a:tr>
                  <a:tr h="470078">
                    <a:tc>
                      <a:txBody>
                        <a:bodyPr/>
                        <a:lstStyle/>
                        <a:p>
                          <a:r>
                            <a:rPr lang="fr-CH" sz="1400">
                              <a:latin typeface="Calibri Light" panose="020F0302020204030204" pitchFamily="34" charset="0"/>
                              <a:cs typeface="Calibri Light" panose="020F0302020204030204" pitchFamily="34" charset="0"/>
                            </a:rPr>
                            <a:t>Tangent</a:t>
                          </a:r>
                          <a:r>
                            <a:rPr lang="fr-CH" sz="1400" baseline="0">
                              <a:latin typeface="Calibri Light" panose="020F0302020204030204" pitchFamily="34" charset="0"/>
                              <a:cs typeface="Calibri Light" panose="020F0302020204030204" pitchFamily="34" charset="0"/>
                            </a:rPr>
                            <a:t> distance</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GB" sz="1200">
                              <a:latin typeface="Calibri Light" panose="020F0302020204030204" pitchFamily="34" charset="0"/>
                              <a:cs typeface="Calibri Light" panose="020F0302020204030204" pitchFamily="34" charset="0"/>
                            </a:rPr>
                            <a:t>See</a:t>
                          </a:r>
                          <a:r>
                            <a:rPr lang="en-GB" sz="1200" baseline="0">
                              <a:latin typeface="Calibri Light" panose="020F0302020204030204" pitchFamily="34" charset="0"/>
                              <a:cs typeface="Calibri Light" panose="020F0302020204030204" pitchFamily="34" charset="0"/>
                            </a:rPr>
                            <a:t> paper</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en-GB" sz="1200">
                              <a:latin typeface="Calibri Light" panose="020F0302020204030204" pitchFamily="34" charset="0"/>
                              <a:cs typeface="Calibri Light" panose="020F0302020204030204" pitchFamily="34" charset="0"/>
                            </a:rPr>
                            <a:t>Distance metric invariant to scaling, rotation, and translation</a:t>
                          </a:r>
                        </a:p>
                      </a:txBody>
                      <a:tcPr anchor="ctr">
                        <a:solidFill>
                          <a:schemeClr val="bg1">
                            <a:lumMod val="95000"/>
                          </a:schemeClr>
                        </a:solidFill>
                      </a:tcPr>
                    </a:tc>
                    <a:extLst>
                      <a:ext uri="{0D108BD9-81ED-4DB2-BD59-A6C34878D82A}">
                        <a16:rowId xmlns:a16="http://schemas.microsoft.com/office/drawing/2014/main" val="10004"/>
                      </a:ext>
                    </a:extLst>
                  </a:tr>
                  <a:tr h="518160">
                    <a:tc>
                      <a:txBody>
                        <a:bodyPr/>
                        <a:lstStyle/>
                        <a:p>
                          <a:r>
                            <a:rPr lang="en-GB" sz="1400">
                              <a:latin typeface="Calibri Light" panose="020F0302020204030204" pitchFamily="34" charset="0"/>
                              <a:cs typeface="Calibri Light" panose="020F0302020204030204" pitchFamily="34" charset="0"/>
                            </a:rPr>
                            <a:t>Random</a:t>
                          </a:r>
                          <a:r>
                            <a:rPr lang="en-GB" sz="1400" baseline="0">
                              <a:latin typeface="Calibri Light" panose="020F0302020204030204" pitchFamily="34" charset="0"/>
                              <a:cs typeface="Calibri Light" panose="020F0302020204030204" pitchFamily="34" charset="0"/>
                            </a:rPr>
                            <a:t> forest distance</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GB" sz="1200">
                              <a:latin typeface="Calibri Light" panose="020F0302020204030204" pitchFamily="34" charset="0"/>
                              <a:cs typeface="Calibri Light" panose="020F0302020204030204" pitchFamily="34" charset="0"/>
                            </a:rPr>
                            <a:t>See</a:t>
                          </a:r>
                          <a:r>
                            <a:rPr lang="en-GB" sz="1200" baseline="0">
                              <a:latin typeface="Calibri Light" panose="020F0302020204030204" pitchFamily="34" charset="0"/>
                              <a:cs typeface="Calibri Light" panose="020F0302020204030204" pitchFamily="34" charset="0"/>
                            </a:rPr>
                            <a:t> paper</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en-GB" sz="1200" dirty="0">
                              <a:latin typeface="Calibri Light" panose="020F0302020204030204" pitchFamily="34" charset="0"/>
                              <a:cs typeface="Calibri Light" panose="020F0302020204030204" pitchFamily="34" charset="0"/>
                            </a:rPr>
                            <a:t>Derived from nonlinear random forest clustering</a:t>
                          </a:r>
                        </a:p>
                      </a:txBody>
                      <a:tcPr anchor="ctr">
                        <a:solidFill>
                          <a:schemeClr val="bg1">
                            <a:lumMod val="95000"/>
                          </a:schemeClr>
                        </a:solidFill>
                      </a:tcPr>
                    </a:tc>
                    <a:extLst>
                      <a:ext uri="{0D108BD9-81ED-4DB2-BD59-A6C34878D82A}">
                        <a16:rowId xmlns:a16="http://schemas.microsoft.com/office/drawing/2014/main" val="10005"/>
                      </a:ext>
                    </a:extLst>
                  </a:tr>
                </a:tbl>
              </a:graphicData>
            </a:graphic>
          </p:graphicFrame>
        </mc:Fallback>
      </mc:AlternateContent>
    </p:spTree>
    <p:extLst>
      <p:ext uri="{BB962C8B-B14F-4D97-AF65-F5344CB8AC3E}">
        <p14:creationId xmlns:p14="http://schemas.microsoft.com/office/powerpoint/2010/main" val="1099920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9556" y="1249596"/>
            <a:ext cx="7992888" cy="523220"/>
          </a:xfrm>
          <a:prstGeom prst="rect">
            <a:avLst/>
          </a:prstGeom>
          <a:noFill/>
        </p:spPr>
        <p:txBody>
          <a:bodyPr wrap="square" rtlCol="0">
            <a:spAutoFit/>
          </a:bodyPr>
          <a:lstStyle/>
          <a:p>
            <a:pPr algn="ctr"/>
            <a:r>
              <a:rPr lang="fr-CH" sz="2800" b="1" dirty="0">
                <a:solidFill>
                  <a:schemeClr val="tx2">
                    <a:lumMod val="75000"/>
                  </a:schemeClr>
                </a:solidFill>
                <a:latin typeface="Tw Cen MT" panose="020B0602020104020603" pitchFamily="34" charset="0"/>
              </a:rPr>
              <a:t>5. K </a:t>
            </a:r>
            <a:r>
              <a:rPr lang="fr-CH" sz="2800" b="1" dirty="0" err="1">
                <a:solidFill>
                  <a:schemeClr val="tx2">
                    <a:lumMod val="75000"/>
                  </a:schemeClr>
                </a:solidFill>
                <a:latin typeface="Tw Cen MT" panose="020B0602020104020603" pitchFamily="34" charset="0"/>
              </a:rPr>
              <a:t>nearest</a:t>
            </a:r>
            <a:r>
              <a:rPr lang="fr-CH" sz="2800" b="1" dirty="0">
                <a:solidFill>
                  <a:schemeClr val="tx2">
                    <a:lumMod val="75000"/>
                  </a:schemeClr>
                </a:solidFill>
                <a:latin typeface="Tw Cen MT" panose="020B0602020104020603" pitchFamily="34" charset="0"/>
              </a:rPr>
              <a:t> </a:t>
            </a:r>
            <a:r>
              <a:rPr lang="fr-CH" sz="2800" b="1" dirty="0" err="1">
                <a:solidFill>
                  <a:schemeClr val="tx2">
                    <a:lumMod val="75000"/>
                  </a:schemeClr>
                </a:solidFill>
                <a:latin typeface="Tw Cen MT" panose="020B0602020104020603" pitchFamily="34" charset="0"/>
              </a:rPr>
              <a:t>neighbors</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a:cxnSpLocks/>
          </p:cNvCxnSpPr>
          <p:nvPr/>
        </p:nvCxnSpPr>
        <p:spPr>
          <a:xfrm>
            <a:off x="1956000" y="1052736"/>
            <a:ext cx="828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a:off x="1956000" y="1988840"/>
            <a:ext cx="828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C24FFA2-5714-3471-D96E-D2AD4EB8E9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15623" y="2443306"/>
            <a:ext cx="2377969" cy="3361957"/>
          </a:xfrm>
          <a:prstGeom prst="rect">
            <a:avLst/>
          </a:prstGeom>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A935C990-AF9A-1197-3CD2-E5E1A326A6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07014" y="2443305"/>
            <a:ext cx="2377971" cy="3361959"/>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05523B59-2657-80D3-483E-0614B55693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98406" y="2444731"/>
            <a:ext cx="2377971" cy="336195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7529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KNN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8" name="TextBox 7"/>
          <p:cNvSpPr txBox="1"/>
          <p:nvPr/>
        </p:nvSpPr>
        <p:spPr>
          <a:xfrm>
            <a:off x="3359696" y="1412776"/>
            <a:ext cx="1361078" cy="338554"/>
          </a:xfrm>
          <a:prstGeom prst="rect">
            <a:avLst/>
          </a:prstGeom>
          <a:noFill/>
        </p:spPr>
        <p:txBody>
          <a:bodyPr wrap="none" rtlCol="0">
            <a:spAutoFit/>
          </a:bodyPr>
          <a:lstStyle/>
          <a:p>
            <a:r>
              <a:rPr lang="en-GB" sz="1600" b="1" dirty="0">
                <a:latin typeface="Calibri Light" panose="020F0302020204030204" pitchFamily="34" charset="0"/>
                <a:cs typeface="Calibri Light" panose="020F0302020204030204" pitchFamily="34" charset="0"/>
              </a:rPr>
              <a:t>True boundary</a:t>
            </a:r>
          </a:p>
        </p:txBody>
      </p:sp>
      <p:sp>
        <p:nvSpPr>
          <p:cNvPr id="9" name="TextBox 8"/>
          <p:cNvSpPr txBox="1"/>
          <p:nvPr/>
        </p:nvSpPr>
        <p:spPr>
          <a:xfrm>
            <a:off x="7468404" y="1412776"/>
            <a:ext cx="1363900" cy="338554"/>
          </a:xfrm>
          <a:prstGeom prst="rect">
            <a:avLst/>
          </a:prstGeom>
          <a:noFill/>
        </p:spPr>
        <p:txBody>
          <a:bodyPr wrap="none" rtlCol="0">
            <a:spAutoFit/>
          </a:bodyPr>
          <a:lstStyle/>
          <a:p>
            <a:r>
              <a:rPr lang="en-GB" sz="1600" b="1" dirty="0">
                <a:latin typeface="Calibri Light" panose="020F0302020204030204" pitchFamily="34" charset="0"/>
                <a:cs typeface="Calibri Light" panose="020F0302020204030204" pitchFamily="34" charset="0"/>
              </a:rPr>
              <a:t>8NN boundary</a:t>
            </a:r>
          </a:p>
        </p:txBody>
      </p:sp>
      <p:pic>
        <p:nvPicPr>
          <p:cNvPr id="3" name="Picture 2">
            <a:extLst>
              <a:ext uri="{FF2B5EF4-FFF2-40B4-BE49-F238E27FC236}">
                <a16:creationId xmlns:a16="http://schemas.microsoft.com/office/drawing/2014/main" id="{058A147F-A4F4-48D9-AA8E-0AF4657FED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31504" y="1751330"/>
            <a:ext cx="8178315" cy="5010334"/>
          </a:xfrm>
          <a:prstGeom prst="rect">
            <a:avLst/>
          </a:prstGeom>
        </p:spPr>
      </p:pic>
    </p:spTree>
    <p:extLst>
      <p:ext uri="{BB962C8B-B14F-4D97-AF65-F5344CB8AC3E}">
        <p14:creationId xmlns:p14="http://schemas.microsoft.com/office/powerpoint/2010/main" val="3424480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fr-CH" sz="1800" dirty="0">
                <a:latin typeface="Calibri Light" panose="020F0302020204030204" pitchFamily="34" charset="0"/>
                <a:cs typeface="Calibri Light" panose="020F0302020204030204" pitchFamily="34" charset="0"/>
              </a:rPr>
              <a:t>The code for the 8NN model </a:t>
            </a:r>
            <a:r>
              <a:rPr lang="fr-CH" sz="1800" dirty="0" err="1">
                <a:latin typeface="Calibri Light" panose="020F0302020204030204" pitchFamily="34" charset="0"/>
                <a:cs typeface="Calibri Light" panose="020F0302020204030204" pitchFamily="34" charset="0"/>
              </a:rPr>
              <a:t>was</a:t>
            </a:r>
            <a:r>
              <a:rPr lang="fr-CH" sz="1800" dirty="0">
                <a:latin typeface="Calibri Light" panose="020F0302020204030204" pitchFamily="34" charset="0"/>
                <a:cs typeface="Calibri Light" panose="020F0302020204030204" pitchFamily="34" charset="0"/>
              </a:rPr>
              <a:t>:</a:t>
            </a:r>
          </a:p>
          <a:p>
            <a:pPr marL="0" indent="0">
              <a:buNone/>
            </a:pPr>
            <a:endParaRPr lang="fr-CH" sz="1800" dirty="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nn8 </a:t>
            </a:r>
            <a:r>
              <a:rPr lang="fr-CH" sz="1400" dirty="0">
                <a:latin typeface="Courier New" panose="02070309020205020404" pitchFamily="49" charset="0"/>
                <a:cs typeface="Courier New" panose="02070309020205020404" pitchFamily="49" charset="0"/>
              </a:rPr>
              <a:t>&lt;- </a:t>
            </a:r>
            <a:r>
              <a:rPr lang="fr-CH" sz="1400" dirty="0" err="1">
                <a:latin typeface="Courier New" panose="02070309020205020404" pitchFamily="49" charset="0"/>
                <a:cs typeface="Courier New" panose="02070309020205020404" pitchFamily="49" charset="0"/>
              </a:rPr>
              <a:t>kknn</a:t>
            </a:r>
            <a:r>
              <a:rPr lang="fr-CH" sz="1400" dirty="0">
                <a:latin typeface="Courier New" panose="02070309020205020404" pitchFamily="49" charset="0"/>
                <a:cs typeface="Courier New" panose="02070309020205020404" pitchFamily="49" charset="0"/>
              </a:rPr>
              <a:t>(Class~X1+X2,train=</a:t>
            </a:r>
            <a:r>
              <a:rPr lang="fr-CH" sz="1400" dirty="0" err="1">
                <a:latin typeface="Courier New" panose="02070309020205020404" pitchFamily="49" charset="0"/>
                <a:cs typeface="Courier New" panose="02070309020205020404" pitchFamily="49" charset="0"/>
              </a:rPr>
              <a:t>train,k</a:t>
            </a:r>
            <a:r>
              <a:rPr lang="fr-CH" sz="1400" dirty="0">
                <a:latin typeface="Courier New" panose="02070309020205020404" pitchFamily="49" charset="0"/>
                <a:cs typeface="Courier New" panose="02070309020205020404" pitchFamily="49" charset="0"/>
              </a:rPr>
              <a:t>=8,test=test)</a:t>
            </a:r>
          </a:p>
          <a:p>
            <a:endParaRPr lang="fr-CH" sz="1800" dirty="0">
              <a:latin typeface="Times New Roman" panose="02020603050405020304" pitchFamily="18" charset="0"/>
              <a:cs typeface="Times New Roman" panose="02020603050405020304" pitchFamily="18" charset="0"/>
            </a:endParaRPr>
          </a:p>
          <a:p>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misclassification</a:t>
            </a:r>
            <a:r>
              <a:rPr lang="fr-CH" sz="1800" dirty="0">
                <a:latin typeface="Calibri Light" panose="020F0302020204030204" pitchFamily="34" charset="0"/>
                <a:cs typeface="Calibri Light" panose="020F0302020204030204" pitchFamily="34" charset="0"/>
              </a:rPr>
              <a:t> rate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calculated</a:t>
            </a:r>
            <a:r>
              <a:rPr lang="fr-CH" sz="1800" dirty="0">
                <a:latin typeface="Calibri Light" panose="020F0302020204030204" pitchFamily="34" charset="0"/>
                <a:cs typeface="Calibri Light" panose="020F0302020204030204" pitchFamily="34" charset="0"/>
              </a:rPr>
              <a:t> as </a:t>
            </a:r>
            <a:r>
              <a:rPr lang="fr-CH" sz="1800" dirty="0" err="1">
                <a:latin typeface="Calibri Light" panose="020F0302020204030204" pitchFamily="34" charset="0"/>
                <a:cs typeface="Calibri Light" panose="020F0302020204030204" pitchFamily="34" charset="0"/>
              </a:rPr>
              <a:t>before</a:t>
            </a:r>
            <a:r>
              <a:rPr lang="fr-CH" sz="1800" dirty="0">
                <a:latin typeface="Calibri Light" panose="020F0302020204030204" pitchFamily="34" charset="0"/>
                <a:cs typeface="Calibri Light" panose="020F0302020204030204" pitchFamily="34" charset="0"/>
              </a:rPr>
              <a:t>:</a:t>
            </a:r>
          </a:p>
          <a:p>
            <a:pPr marL="0" indent="0">
              <a:buNone/>
            </a:pPr>
            <a:endParaRPr lang="fr-CH" sz="1800" dirty="0">
              <a:latin typeface="Times New Roman" panose="02020603050405020304" pitchFamily="18" charset="0"/>
              <a:cs typeface="Times New Roman" panose="02020603050405020304" pitchFamily="18" charset="0"/>
            </a:endParaRPr>
          </a:p>
          <a:p>
            <a:pPr marL="0" indent="0">
              <a:buNone/>
            </a:pP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mean</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test$Class</a:t>
            </a:r>
            <a:r>
              <a:rPr lang="fr-CH" sz="1400" dirty="0">
                <a:latin typeface="Courier New" panose="02070309020205020404" pitchFamily="49" charset="0"/>
                <a:cs typeface="Courier New" panose="02070309020205020404" pitchFamily="49" charset="0"/>
              </a:rPr>
              <a:t>!=nn8$fitted)</a:t>
            </a:r>
          </a:p>
          <a:p>
            <a:pPr marL="0" indent="0">
              <a:buNone/>
            </a:pPr>
            <a:r>
              <a:rPr lang="fr-CH" sz="1400" dirty="0">
                <a:latin typeface="Courier New" panose="02070309020205020404" pitchFamily="49" charset="0"/>
                <a:cs typeface="Courier New" panose="02070309020205020404" pitchFamily="49" charset="0"/>
              </a:rPr>
              <a:t>	&gt; 0.09048316</a:t>
            </a:r>
          </a:p>
          <a:p>
            <a:endParaRPr lang="fr-CH" sz="1800" dirty="0">
              <a:latin typeface="Times New Roman" panose="02020603050405020304" pitchFamily="18" charset="0"/>
              <a:cs typeface="Times New Roman" panose="02020603050405020304" pitchFamily="18" charset="0"/>
            </a:endParaRPr>
          </a:p>
          <a:p>
            <a:r>
              <a:rPr lang="fr-CH" sz="1800" dirty="0" err="1">
                <a:latin typeface="Calibri Light" panose="020F0302020204030204" pitchFamily="34" charset="0"/>
                <a:cs typeface="Calibri Light" panose="020F0302020204030204" pitchFamily="34" charset="0"/>
              </a:rPr>
              <a:t>Which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very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low</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visually</a:t>
            </a:r>
            <a:r>
              <a:rPr lang="fr-CH" sz="1800" dirty="0">
                <a:latin typeface="Calibri Light" panose="020F0302020204030204" pitchFamily="34" charset="0"/>
                <a:cs typeface="Calibri Light" panose="020F0302020204030204" pitchFamily="34" charset="0"/>
              </a:rPr>
              <a:t> the 8NN </a:t>
            </a:r>
            <a:r>
              <a:rPr lang="fr-CH" sz="1800" dirty="0" err="1">
                <a:latin typeface="Calibri Light" panose="020F0302020204030204" pitchFamily="34" charset="0"/>
                <a:cs typeface="Calibri Light" panose="020F0302020204030204" pitchFamily="34" charset="0"/>
              </a:rPr>
              <a:t>decision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boundary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remarkably</a:t>
            </a:r>
            <a:r>
              <a:rPr lang="fr-CH" sz="1800" dirty="0">
                <a:latin typeface="Calibri Light" panose="020F0302020204030204" pitchFamily="34" charset="0"/>
                <a:cs typeface="Calibri Light" panose="020F0302020204030204" pitchFamily="34" charset="0"/>
              </a:rPr>
              <a:t> good approximation to the </a:t>
            </a:r>
            <a:r>
              <a:rPr lang="fr-CH" sz="1800" dirty="0" err="1">
                <a:latin typeface="Calibri Light" panose="020F0302020204030204" pitchFamily="34" charset="0"/>
                <a:cs typeface="Calibri Light" panose="020F0302020204030204" pitchFamily="34" charset="0"/>
              </a:rPr>
              <a:t>true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decision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boundary</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This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fantastic</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can stop </a:t>
            </a:r>
            <a:r>
              <a:rPr lang="fr-CH" sz="1800" dirty="0" err="1">
                <a:latin typeface="Calibri Light" panose="020F0302020204030204" pitchFamily="34" charset="0"/>
                <a:cs typeface="Calibri Light" panose="020F0302020204030204" pitchFamily="34" charset="0"/>
              </a:rPr>
              <a:t>modelling</a:t>
            </a:r>
            <a:r>
              <a:rPr lang="fr-CH" sz="1800" dirty="0">
                <a:latin typeface="Calibri Light" panose="020F0302020204030204" pitchFamily="34" charset="0"/>
                <a:cs typeface="Calibri Light" panose="020F0302020204030204" pitchFamily="34" charset="0"/>
              </a:rPr>
              <a:t>, close </a:t>
            </a:r>
            <a:r>
              <a:rPr lang="fr-CH" sz="1800" dirty="0" err="1">
                <a:latin typeface="Calibri Light" panose="020F0302020204030204" pitchFamily="34" charset="0"/>
                <a:cs typeface="Calibri Light" panose="020F0302020204030204" pitchFamily="34" charset="0"/>
              </a:rPr>
              <a:t>our</a:t>
            </a:r>
            <a:r>
              <a:rPr lang="fr-CH" sz="1800" dirty="0">
                <a:latin typeface="Calibri Light" panose="020F0302020204030204" pitchFamily="34" charset="0"/>
                <a:cs typeface="Calibri Light" panose="020F0302020204030204" pitchFamily="34" charset="0"/>
              </a:rPr>
              <a:t> books, and go home… right?</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KNN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1814733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fr-CH" sz="1800" dirty="0">
                <a:latin typeface="Calibri Light" panose="020F0302020204030204" pitchFamily="34" charset="0"/>
                <a:cs typeface="Calibri Light" panose="020F0302020204030204" pitchFamily="34" charset="0"/>
              </a:rPr>
              <a:t>No! </a:t>
            </a:r>
            <a:r>
              <a:rPr lang="fr-CH" sz="1800" dirty="0" err="1">
                <a:latin typeface="Calibri Light" panose="020F0302020204030204" pitchFamily="34" charset="0"/>
                <a:cs typeface="Calibri Light" panose="020F0302020204030204" pitchFamily="34" charset="0"/>
              </a:rPr>
              <a:t>What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happens</a:t>
            </a:r>
            <a:r>
              <a:rPr lang="fr-CH" sz="1800" dirty="0">
                <a:latin typeface="Calibri Light" panose="020F0302020204030204" pitchFamily="34" charset="0"/>
                <a:cs typeface="Calibri Light" panose="020F0302020204030204" pitchFamily="34" charset="0"/>
              </a:rPr>
              <a:t> if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add</a:t>
            </a:r>
            <a:r>
              <a:rPr lang="fr-CH" sz="1800">
                <a:latin typeface="Calibri Light" panose="020F0302020204030204" pitchFamily="34" charset="0"/>
                <a:cs typeface="Calibri Light" panose="020F0302020204030204" pitchFamily="34" charset="0"/>
              </a:rPr>
              <a:t> completely random </a:t>
            </a:r>
            <a:r>
              <a:rPr lang="fr-CH" sz="1800" dirty="0" err="1">
                <a:latin typeface="Calibri Light" panose="020F0302020204030204" pitchFamily="34" charset="0"/>
                <a:cs typeface="Calibri Light" panose="020F0302020204030204" pitchFamily="34" charset="0"/>
              </a:rPr>
              <a:t>features</a:t>
            </a:r>
            <a:r>
              <a:rPr lang="fr-CH" sz="1800" dirty="0">
                <a:latin typeface="Calibri Light" panose="020F0302020204030204" pitchFamily="34" charset="0"/>
                <a:cs typeface="Calibri Light" panose="020F0302020204030204" pitchFamily="34" charset="0"/>
              </a:rPr>
              <a:t> to the data set, and refit the model…</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15503001"/>
              </p:ext>
            </p:extLst>
          </p:nvPr>
        </p:nvGraphicFramePr>
        <p:xfrm>
          <a:off x="3071665" y="2636912"/>
          <a:ext cx="6840756" cy="3744414"/>
        </p:xfrm>
        <a:graphic>
          <a:graphicData uri="http://schemas.openxmlformats.org/drawingml/2006/table">
            <a:tbl>
              <a:tblPr firstRow="1" bandRow="1">
                <a:tableStyleId>{2D5ABB26-0587-4C30-8999-92F81FD0307C}</a:tableStyleId>
              </a:tblPr>
              <a:tblGrid>
                <a:gridCol w="760084">
                  <a:extLst>
                    <a:ext uri="{9D8B030D-6E8A-4147-A177-3AD203B41FA5}">
                      <a16:colId xmlns:a16="http://schemas.microsoft.com/office/drawing/2014/main" val="20000"/>
                    </a:ext>
                  </a:extLst>
                </a:gridCol>
                <a:gridCol w="760084">
                  <a:extLst>
                    <a:ext uri="{9D8B030D-6E8A-4147-A177-3AD203B41FA5}">
                      <a16:colId xmlns:a16="http://schemas.microsoft.com/office/drawing/2014/main" val="20001"/>
                    </a:ext>
                  </a:extLst>
                </a:gridCol>
                <a:gridCol w="760084">
                  <a:extLst>
                    <a:ext uri="{9D8B030D-6E8A-4147-A177-3AD203B41FA5}">
                      <a16:colId xmlns:a16="http://schemas.microsoft.com/office/drawing/2014/main" val="20002"/>
                    </a:ext>
                  </a:extLst>
                </a:gridCol>
                <a:gridCol w="760084">
                  <a:extLst>
                    <a:ext uri="{9D8B030D-6E8A-4147-A177-3AD203B41FA5}">
                      <a16:colId xmlns:a16="http://schemas.microsoft.com/office/drawing/2014/main" val="20003"/>
                    </a:ext>
                  </a:extLst>
                </a:gridCol>
                <a:gridCol w="760084">
                  <a:extLst>
                    <a:ext uri="{9D8B030D-6E8A-4147-A177-3AD203B41FA5}">
                      <a16:colId xmlns:a16="http://schemas.microsoft.com/office/drawing/2014/main" val="20004"/>
                    </a:ext>
                  </a:extLst>
                </a:gridCol>
                <a:gridCol w="760084">
                  <a:extLst>
                    <a:ext uri="{9D8B030D-6E8A-4147-A177-3AD203B41FA5}">
                      <a16:colId xmlns:a16="http://schemas.microsoft.com/office/drawing/2014/main" val="20005"/>
                    </a:ext>
                  </a:extLst>
                </a:gridCol>
                <a:gridCol w="760084">
                  <a:extLst>
                    <a:ext uri="{9D8B030D-6E8A-4147-A177-3AD203B41FA5}">
                      <a16:colId xmlns:a16="http://schemas.microsoft.com/office/drawing/2014/main" val="20006"/>
                    </a:ext>
                  </a:extLst>
                </a:gridCol>
                <a:gridCol w="760084">
                  <a:extLst>
                    <a:ext uri="{9D8B030D-6E8A-4147-A177-3AD203B41FA5}">
                      <a16:colId xmlns:a16="http://schemas.microsoft.com/office/drawing/2014/main" val="20007"/>
                    </a:ext>
                  </a:extLst>
                </a:gridCol>
                <a:gridCol w="760084">
                  <a:extLst>
                    <a:ext uri="{9D8B030D-6E8A-4147-A177-3AD203B41FA5}">
                      <a16:colId xmlns:a16="http://schemas.microsoft.com/office/drawing/2014/main" val="20008"/>
                    </a:ext>
                  </a:extLst>
                </a:gridCol>
              </a:tblGrid>
              <a:tr h="416046">
                <a:tc>
                  <a:txBody>
                    <a:bodyPr/>
                    <a:lstStyle/>
                    <a:p>
                      <a:pPr algn="ctr"/>
                      <a:r>
                        <a:rPr lang="fr-CH" sz="1200" b="1">
                          <a:latin typeface="Calibri Light" panose="020F0302020204030204" pitchFamily="34" charset="0"/>
                          <a:cs typeface="Calibri Light" panose="020F0302020204030204" pitchFamily="34" charset="0"/>
                        </a:rPr>
                        <a:t>ID</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200" b="1">
                          <a:latin typeface="Calibri Light" panose="020F0302020204030204" pitchFamily="34" charset="0"/>
                          <a:cs typeface="Calibri Light" panose="020F0302020204030204" pitchFamily="34" charset="0"/>
                        </a:rPr>
                        <a:t>Class</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r"/>
                      <a:r>
                        <a:rPr lang="fr-CH" sz="1200" b="1">
                          <a:latin typeface="Calibri Light" panose="020F0302020204030204" pitchFamily="34" charset="0"/>
                          <a:cs typeface="Calibri Light" panose="020F0302020204030204" pitchFamily="34" charset="0"/>
                        </a:rPr>
                        <a:t>X1</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fr-CH" sz="1200" b="1">
                          <a:latin typeface="Calibri Light" panose="020F0302020204030204" pitchFamily="34" charset="0"/>
                          <a:cs typeface="Calibri Light" panose="020F0302020204030204" pitchFamily="34" charset="0"/>
                        </a:rPr>
                        <a:t>X2</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fr-CH" sz="1200" b="1">
                          <a:latin typeface="Calibri Light" panose="020F0302020204030204" pitchFamily="34" charset="0"/>
                          <a:cs typeface="Calibri Light" panose="020F0302020204030204" pitchFamily="34" charset="0"/>
                        </a:rPr>
                        <a:t>R1</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a:r>
                        <a:rPr lang="fr-CH" sz="1200" b="1">
                          <a:latin typeface="Calibri Light" panose="020F0302020204030204" pitchFamily="34" charset="0"/>
                          <a:cs typeface="Calibri Light" panose="020F0302020204030204" pitchFamily="34" charset="0"/>
                        </a:rPr>
                        <a:t>R2</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a:r>
                        <a:rPr lang="fr-CH" sz="1200" b="1" dirty="0">
                          <a:latin typeface="Calibri Light" panose="020F0302020204030204" pitchFamily="34" charset="0"/>
                          <a:cs typeface="Calibri Light" panose="020F0302020204030204" pitchFamily="34" charset="0"/>
                        </a:rPr>
                        <a:t>R3</a:t>
                      </a:r>
                      <a:endParaRPr lang="en-GB" sz="1200" b="1" dirty="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a:r>
                        <a:rPr lang="fr-CH" sz="1200" b="1">
                          <a:latin typeface="Calibri Light" panose="020F0302020204030204" pitchFamily="34" charset="0"/>
                          <a:cs typeface="Calibri Light" panose="020F0302020204030204" pitchFamily="34" charset="0"/>
                        </a:rPr>
                        <a:t>…</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a:r>
                        <a:rPr lang="fr-CH" sz="1200" b="1">
                          <a:latin typeface="Calibri Light" panose="020F0302020204030204" pitchFamily="34" charset="0"/>
                          <a:cs typeface="Calibri Light" panose="020F0302020204030204" pitchFamily="34" charset="0"/>
                        </a:rPr>
                        <a:t>R20</a:t>
                      </a:r>
                      <a:endParaRPr lang="en-GB"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416046">
                <a:tc>
                  <a:txBody>
                    <a:bodyPr/>
                    <a:lstStyle/>
                    <a:p>
                      <a:pPr algn="ctr"/>
                      <a:r>
                        <a:rPr lang="fr-CH" sz="1200">
                          <a:latin typeface="Calibri Light" panose="020F0302020204030204" pitchFamily="34" charset="0"/>
                          <a:cs typeface="Calibri Light" panose="020F0302020204030204" pitchFamily="34" charset="0"/>
                        </a:rPr>
                        <a:t>1</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Blue</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60000"/>
                        <a:lumOff val="40000"/>
                      </a:schemeClr>
                    </a:solidFill>
                  </a:tcPr>
                </a:tc>
                <a:tc>
                  <a:txBody>
                    <a:bodyPr/>
                    <a:lstStyle/>
                    <a:p>
                      <a:pPr algn="r"/>
                      <a:r>
                        <a:rPr lang="fr-CH" sz="1200">
                          <a:latin typeface="Calibri Light" panose="020F0302020204030204" pitchFamily="34" charset="0"/>
                          <a:cs typeface="Calibri Light" panose="020F0302020204030204" pitchFamily="34" charset="0"/>
                        </a:rPr>
                        <a:t>1.432</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r"/>
                      <a:r>
                        <a:rPr lang="fr-CH" sz="1200">
                          <a:latin typeface="Calibri Light" panose="020F0302020204030204" pitchFamily="34" charset="0"/>
                          <a:cs typeface="Calibri Light" panose="020F0302020204030204" pitchFamily="34" charset="0"/>
                        </a:rPr>
                        <a:t>0.306</a:t>
                      </a:r>
                      <a:endParaRPr lang="en-GB"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0.110</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0.676</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0.706</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0.513</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0.604</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10001"/>
                  </a:ext>
                </a:extLst>
              </a:tr>
              <a:tr h="416046">
                <a:tc>
                  <a:txBody>
                    <a:bodyPr/>
                    <a:lstStyle/>
                    <a:p>
                      <a:pPr algn="ctr"/>
                      <a:r>
                        <a:rPr lang="fr-CH" sz="1200">
                          <a:latin typeface="Calibri Light" panose="020F0302020204030204" pitchFamily="34" charset="0"/>
                          <a:cs typeface="Calibri Light" panose="020F0302020204030204" pitchFamily="34" charset="0"/>
                        </a:rPr>
                        <a:t>2</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Green</a:t>
                      </a:r>
                      <a:endParaRPr lang="en-GB" sz="1200">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tc>
                  <a:txBody>
                    <a:bodyPr/>
                    <a:lstStyle/>
                    <a:p>
                      <a:pPr algn="r"/>
                      <a:r>
                        <a:rPr lang="fr-CH" sz="1200">
                          <a:latin typeface="Calibri Light" panose="020F0302020204030204" pitchFamily="34" charset="0"/>
                          <a:cs typeface="Calibri Light" panose="020F0302020204030204" pitchFamily="34" charset="0"/>
                        </a:rPr>
                        <a:t>2.489</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r"/>
                      <a:r>
                        <a:rPr lang="fr-CH" sz="1200">
                          <a:latin typeface="Calibri Light" panose="020F0302020204030204" pitchFamily="34" charset="0"/>
                          <a:cs typeface="Calibri Light" panose="020F0302020204030204" pitchFamily="34" charset="0"/>
                        </a:rPr>
                        <a:t>1.358</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0.606</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0.394</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0.197</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0.834</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0.222</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2"/>
                  </a:ext>
                </a:extLst>
              </a:tr>
              <a:tr h="416046">
                <a:tc>
                  <a:txBody>
                    <a:bodyPr/>
                    <a:lstStyle/>
                    <a:p>
                      <a:pPr algn="ctr"/>
                      <a:r>
                        <a:rPr lang="fr-CH" sz="1200">
                          <a:latin typeface="Calibri Light" panose="020F0302020204030204" pitchFamily="34" charset="0"/>
                          <a:cs typeface="Calibri Light" panose="020F0302020204030204" pitchFamily="34" charset="0"/>
                        </a:rPr>
                        <a:t>3</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Green</a:t>
                      </a:r>
                      <a:endParaRPr lang="en-GB" sz="1200">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tc>
                  <a:txBody>
                    <a:bodyPr/>
                    <a:lstStyle/>
                    <a:p>
                      <a:pPr algn="r"/>
                      <a:r>
                        <a:rPr lang="fr-CH" sz="1200">
                          <a:latin typeface="Calibri Light" panose="020F0302020204030204" pitchFamily="34" charset="0"/>
                          <a:cs typeface="Calibri Light" panose="020F0302020204030204" pitchFamily="34" charset="0"/>
                        </a:rPr>
                        <a:t>0.320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r"/>
                      <a:r>
                        <a:rPr lang="fr-CH" sz="1200">
                          <a:latin typeface="Calibri Light" panose="020F0302020204030204" pitchFamily="34" charset="0"/>
                          <a:cs typeface="Calibri Light" panose="020F0302020204030204" pitchFamily="34" charset="0"/>
                        </a:rPr>
                        <a:t>0.017</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0.524</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0.941</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0.205</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0.694</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0.603</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3"/>
                  </a:ext>
                </a:extLst>
              </a:tr>
              <a:tr h="416046">
                <a:tc>
                  <a:txBody>
                    <a:bodyPr/>
                    <a:lstStyle/>
                    <a:p>
                      <a:pPr algn="ctr"/>
                      <a:r>
                        <a:rPr lang="fr-CH" sz="1200">
                          <a:latin typeface="Calibri Light" panose="020F0302020204030204" pitchFamily="34" charset="0"/>
                          <a:cs typeface="Calibri Light" panose="020F0302020204030204" pitchFamily="34" charset="0"/>
                        </a:rPr>
                        <a:t>4</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Blue</a:t>
                      </a:r>
                      <a:endParaRPr lang="en-GB" sz="1200">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tc>
                  <a:txBody>
                    <a:bodyPr/>
                    <a:lstStyle/>
                    <a:p>
                      <a:pPr algn="r"/>
                      <a:r>
                        <a:rPr lang="fr-CH" sz="1200">
                          <a:latin typeface="Calibri Light" panose="020F0302020204030204" pitchFamily="34" charset="0"/>
                          <a:cs typeface="Calibri Light" panose="020F0302020204030204" pitchFamily="34" charset="0"/>
                        </a:rPr>
                        <a:t>3.503</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r"/>
                      <a:r>
                        <a:rPr lang="fr-CH" sz="1200">
                          <a:latin typeface="Calibri Light" panose="020F0302020204030204" pitchFamily="34" charset="0"/>
                          <a:cs typeface="Calibri Light" panose="020F0302020204030204" pitchFamily="34" charset="0"/>
                        </a:rPr>
                        <a:t>1.224</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0.461</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0.143</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0.613</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0.104</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0.485</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4"/>
                  </a:ext>
                </a:extLst>
              </a:tr>
              <a:tr h="416046">
                <a:tc>
                  <a:txBody>
                    <a:bodyPr/>
                    <a:lstStyle/>
                    <a:p>
                      <a:pPr algn="ctr"/>
                      <a:r>
                        <a:rPr lang="fr-CH" sz="1200">
                          <a:latin typeface="Calibri Light" panose="020F0302020204030204" pitchFamily="34" charset="0"/>
                          <a:cs typeface="Calibri Light" panose="020F0302020204030204" pitchFamily="34" charset="0"/>
                        </a:rPr>
                        <a:t>5</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Blue</a:t>
                      </a:r>
                      <a:endParaRPr lang="en-GB" sz="1200">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tc>
                  <a:txBody>
                    <a:bodyPr/>
                    <a:lstStyle/>
                    <a:p>
                      <a:pPr algn="r"/>
                      <a:r>
                        <a:rPr lang="fr-CH" sz="1200">
                          <a:latin typeface="Calibri Light" panose="020F0302020204030204" pitchFamily="34" charset="0"/>
                          <a:cs typeface="Calibri Light" panose="020F0302020204030204" pitchFamily="34" charset="0"/>
                        </a:rPr>
                        <a:t>0.259</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r"/>
                      <a:r>
                        <a:rPr lang="fr-CH" sz="1200">
                          <a:latin typeface="Calibri Light" panose="020F0302020204030204" pitchFamily="34" charset="0"/>
                          <a:cs typeface="Calibri Light" panose="020F0302020204030204" pitchFamily="34" charset="0"/>
                        </a:rPr>
                        <a:t>1.250</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0.296</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0.625</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0.616</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0.289</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0.675</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5"/>
                  </a:ext>
                </a:extLst>
              </a:tr>
              <a:tr h="416046">
                <a:tc>
                  <a:txBody>
                    <a:bodyPr/>
                    <a:lstStyle/>
                    <a:p>
                      <a:pPr algn="ctr"/>
                      <a:r>
                        <a:rPr lang="fr-CH" sz="1200">
                          <a:latin typeface="Calibri Light" panose="020F0302020204030204" pitchFamily="34" charset="0"/>
                          <a:cs typeface="Calibri Light" panose="020F0302020204030204" pitchFamily="34" charset="0"/>
                        </a:rPr>
                        <a:t>6</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Green</a:t>
                      </a:r>
                      <a:endParaRPr lang="en-GB" sz="1200">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tc>
                  <a:txBody>
                    <a:bodyPr/>
                    <a:lstStyle/>
                    <a:p>
                      <a:pPr algn="r"/>
                      <a:r>
                        <a:rPr lang="fr-CH" sz="1200">
                          <a:latin typeface="Calibri Light" panose="020F0302020204030204" pitchFamily="34" charset="0"/>
                          <a:cs typeface="Calibri Light" panose="020F0302020204030204" pitchFamily="34" charset="0"/>
                        </a:rPr>
                        <a:t>-0.079</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r"/>
                      <a:r>
                        <a:rPr lang="fr-CH" sz="1200">
                          <a:latin typeface="Calibri Light" panose="020F0302020204030204" pitchFamily="34" charset="0"/>
                          <a:cs typeface="Calibri Light" panose="020F0302020204030204" pitchFamily="34" charset="0"/>
                        </a:rPr>
                        <a:t>0.323</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0.038</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0.334</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0.781</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0.237</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0.759</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6"/>
                  </a:ext>
                </a:extLst>
              </a:tr>
              <a:tr h="416046">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tc>
                  <a:txBody>
                    <a:bodyPr/>
                    <a:lstStyle/>
                    <a:p>
                      <a:pPr algn="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r"/>
                      <a:r>
                        <a:rPr lang="fr-CH" sz="1200">
                          <a:latin typeface="Calibri Light" panose="020F0302020204030204" pitchFamily="34" charset="0"/>
                          <a:cs typeface="Calibri Light" panose="020F0302020204030204" pitchFamily="34" charset="0"/>
                        </a:rPr>
                        <a:t>…</a:t>
                      </a:r>
                      <a:endParaRPr lang="en-GB" sz="12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r" fontAlgn="b"/>
                      <a:r>
                        <a:rPr lang="fr-CH" sz="1100" u="none" strike="noStrike">
                          <a:effectLst/>
                          <a:latin typeface="Calibri Light" panose="020F0302020204030204" pitchFamily="34" charset="0"/>
                          <a:cs typeface="Calibri Light" panose="020F0302020204030204" pitchFamily="34" charset="0"/>
                        </a:rPr>
                        <a:t>…</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fr-CH" sz="1100" u="none" strike="noStrike">
                          <a:effectLst/>
                          <a:latin typeface="Calibri Light" panose="020F0302020204030204" pitchFamily="34" charset="0"/>
                          <a:cs typeface="Calibri Light" panose="020F0302020204030204" pitchFamily="34" charset="0"/>
                        </a:rPr>
                        <a:t>…</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fr-CH" sz="1100" u="none" strike="noStrike">
                          <a:effectLst/>
                          <a:latin typeface="Calibri Light" panose="020F0302020204030204" pitchFamily="34" charset="0"/>
                          <a:cs typeface="Calibri Light" panose="020F0302020204030204" pitchFamily="34" charset="0"/>
                        </a:rPr>
                        <a:t>…</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fr-CH" sz="1100" u="none" strike="noStrike">
                          <a:effectLst/>
                          <a:latin typeface="Calibri Light" panose="020F0302020204030204" pitchFamily="34" charset="0"/>
                          <a:cs typeface="Calibri Light" panose="020F0302020204030204" pitchFamily="34" charset="0"/>
                        </a:rPr>
                        <a:t>…</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tc>
                  <a:txBody>
                    <a:bodyPr/>
                    <a:lstStyle/>
                    <a:p>
                      <a:pPr algn="r" fontAlgn="b"/>
                      <a:r>
                        <a:rPr lang="fr-CH" sz="1100" u="none" strike="noStrike">
                          <a:effectLst/>
                          <a:latin typeface="Calibri Light" panose="020F0302020204030204" pitchFamily="34" charset="0"/>
                          <a:cs typeface="Calibri Light" panose="020F0302020204030204" pitchFamily="34" charset="0"/>
                        </a:rPr>
                        <a:t>…</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7"/>
                  </a:ext>
                </a:extLst>
              </a:tr>
              <a:tr h="416046">
                <a:tc>
                  <a:txBody>
                    <a:bodyPr/>
                    <a:lstStyle/>
                    <a:p>
                      <a:pPr algn="ctr"/>
                      <a:r>
                        <a:rPr lang="fr-CH" sz="1200" i="1">
                          <a:latin typeface="Calibri Light" panose="020F0302020204030204" pitchFamily="34" charset="0"/>
                          <a:cs typeface="Calibri Light" panose="020F0302020204030204" pitchFamily="34" charset="0"/>
                        </a:rPr>
                        <a:t>N</a:t>
                      </a:r>
                      <a:endParaRPr lang="en-GB" sz="1200" i="1">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Green</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r"/>
                      <a:r>
                        <a:rPr lang="fr-CH" sz="1200">
                          <a:latin typeface="Calibri Light" panose="020F0302020204030204" pitchFamily="34" charset="0"/>
                          <a:cs typeface="Calibri Light" panose="020F0302020204030204" pitchFamily="34" charset="0"/>
                        </a:rPr>
                        <a:t>2.499</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a:r>
                        <a:rPr lang="fr-CH" sz="1200">
                          <a:latin typeface="Calibri Light" panose="020F0302020204030204" pitchFamily="34" charset="0"/>
                          <a:cs typeface="Calibri Light" panose="020F0302020204030204" pitchFamily="34" charset="0"/>
                        </a:rPr>
                        <a:t>-0.418</a:t>
                      </a:r>
                      <a:endParaRPr lang="en-GB"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0.884</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0.769</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0.062</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fontAlgn="b"/>
                      <a:r>
                        <a:rPr lang="en-GB" sz="1100" u="none" strike="noStrike">
                          <a:effectLst/>
                          <a:latin typeface="Calibri Light" panose="020F0302020204030204" pitchFamily="34" charset="0"/>
                          <a:cs typeface="Calibri Light" panose="020F0302020204030204" pitchFamily="34" charset="0"/>
                        </a:rPr>
                        <a:t>0.833</a:t>
                      </a:r>
                      <a:endParaRPr lang="en-GB" sz="1100" b="0" i="0" u="none" strike="noStrike">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r" fontAlgn="b"/>
                      <a:r>
                        <a:rPr lang="en-GB" sz="1100" u="none" strike="noStrike" dirty="0">
                          <a:effectLst/>
                          <a:latin typeface="Calibri Light" panose="020F0302020204030204" pitchFamily="34" charset="0"/>
                          <a:cs typeface="Calibri Light" panose="020F0302020204030204" pitchFamily="34" charset="0"/>
                        </a:rPr>
                        <a:t>0.033</a:t>
                      </a:r>
                      <a:endParaRPr lang="en-GB" sz="1100" b="0" i="0" u="none" strike="noStrike" dirty="0">
                        <a:solidFill>
                          <a:srgbClr val="000000"/>
                        </a:solidFill>
                        <a:effectLst/>
                        <a:latin typeface="Calibri Light" panose="020F0302020204030204" pitchFamily="34" charset="0"/>
                        <a:cs typeface="Calibri Light" panose="020F03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8"/>
                  </a:ext>
                </a:extLst>
              </a:tr>
            </a:tbl>
          </a:graphicData>
        </a:graphic>
      </p:graphicFrame>
      <p:sp>
        <p:nvSpPr>
          <p:cNvPr id="7" name="TextBox 6"/>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KNN sensitivity to noise</a:t>
            </a:r>
            <a:endParaRPr lang="en-GB" sz="320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15483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KNN sensitivity to noise</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FB05B60-CBE4-491C-A708-5E45DC06881A}"/>
              </a:ext>
            </a:extLst>
          </p:cNvPr>
          <p:cNvSpPr txBox="1"/>
          <p:nvPr/>
        </p:nvSpPr>
        <p:spPr>
          <a:xfrm>
            <a:off x="3359696" y="1412776"/>
            <a:ext cx="1361078" cy="338554"/>
          </a:xfrm>
          <a:prstGeom prst="rect">
            <a:avLst/>
          </a:prstGeom>
          <a:noFill/>
        </p:spPr>
        <p:txBody>
          <a:bodyPr wrap="none" rtlCol="0">
            <a:spAutoFit/>
          </a:bodyPr>
          <a:lstStyle/>
          <a:p>
            <a:r>
              <a:rPr lang="en-GB" sz="1600" b="1" dirty="0">
                <a:latin typeface="Calibri Light" panose="020F0302020204030204" pitchFamily="34" charset="0"/>
                <a:cs typeface="Calibri Light" panose="020F0302020204030204" pitchFamily="34" charset="0"/>
              </a:rPr>
              <a:t>True boundary</a:t>
            </a:r>
          </a:p>
        </p:txBody>
      </p:sp>
      <p:sp>
        <p:nvSpPr>
          <p:cNvPr id="8" name="TextBox 7">
            <a:extLst>
              <a:ext uri="{FF2B5EF4-FFF2-40B4-BE49-F238E27FC236}">
                <a16:creationId xmlns:a16="http://schemas.microsoft.com/office/drawing/2014/main" id="{651948F0-8CFC-4569-B854-98D67055DCF9}"/>
              </a:ext>
            </a:extLst>
          </p:cNvPr>
          <p:cNvSpPr txBox="1"/>
          <p:nvPr/>
        </p:nvSpPr>
        <p:spPr>
          <a:xfrm>
            <a:off x="6904091" y="1412776"/>
            <a:ext cx="2432269" cy="338554"/>
          </a:xfrm>
          <a:prstGeom prst="rect">
            <a:avLst/>
          </a:prstGeom>
          <a:noFill/>
        </p:spPr>
        <p:txBody>
          <a:bodyPr wrap="none" rtlCol="0">
            <a:spAutoFit/>
          </a:bodyPr>
          <a:lstStyle/>
          <a:p>
            <a:r>
              <a:rPr lang="en-GB" sz="1600" b="1" dirty="0">
                <a:latin typeface="Calibri Light" panose="020F0302020204030204" pitchFamily="34" charset="0"/>
                <a:cs typeface="Calibri Light" panose="020F0302020204030204" pitchFamily="34" charset="0"/>
              </a:rPr>
              <a:t>8NN with 20 noise variables</a:t>
            </a:r>
          </a:p>
        </p:txBody>
      </p:sp>
      <p:pic>
        <p:nvPicPr>
          <p:cNvPr id="11" name="Picture 10">
            <a:extLst>
              <a:ext uri="{FF2B5EF4-FFF2-40B4-BE49-F238E27FC236}">
                <a16:creationId xmlns:a16="http://schemas.microsoft.com/office/drawing/2014/main" id="{41BDA7C3-679E-4DEA-B05D-F3AC2D4953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31505" y="1751330"/>
            <a:ext cx="8178313" cy="5010334"/>
          </a:xfrm>
          <a:prstGeom prst="rect">
            <a:avLst/>
          </a:prstGeom>
        </p:spPr>
      </p:pic>
    </p:spTree>
    <p:extLst>
      <p:ext uri="{BB962C8B-B14F-4D97-AF65-F5344CB8AC3E}">
        <p14:creationId xmlns:p14="http://schemas.microsoft.com/office/powerpoint/2010/main" val="2182085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As a </a:t>
            </a:r>
            <a:r>
              <a:rPr lang="fr-CH" sz="1800" dirty="0" err="1">
                <a:latin typeface="Calibri Light" panose="020F0302020204030204" pitchFamily="34" charset="0"/>
                <a:cs typeface="Calibri Light" panose="020F0302020204030204" pitchFamily="34" charset="0"/>
              </a:rPr>
              <a:t>result</a:t>
            </a:r>
            <a:r>
              <a:rPr lang="fr-CH" sz="1800" dirty="0">
                <a:latin typeface="Calibri Light" panose="020F0302020204030204" pitchFamily="34" charset="0"/>
                <a:cs typeface="Calibri Light" panose="020F0302020204030204" pitchFamily="34" charset="0"/>
              </a:rPr>
              <a:t> of the extra noise </a:t>
            </a:r>
            <a:r>
              <a:rPr lang="fr-CH" sz="1800" dirty="0" err="1">
                <a:latin typeface="Calibri Light" panose="020F0302020204030204" pitchFamily="34" charset="0"/>
                <a:cs typeface="Calibri Light" panose="020F0302020204030204" pitchFamily="34" charset="0"/>
              </a:rPr>
              <a:t>features</a:t>
            </a:r>
            <a:r>
              <a:rPr lang="fr-CH" sz="1800" dirty="0">
                <a:latin typeface="Calibri Light" panose="020F0302020204030204" pitchFamily="34" charset="0"/>
                <a:cs typeface="Calibri Light" panose="020F0302020204030204" pitchFamily="34" charset="0"/>
              </a:rPr>
              <a:t>, the performance of the 8NN model </a:t>
            </a:r>
            <a:r>
              <a:rPr lang="fr-CH" sz="1800" dirty="0" err="1">
                <a:latin typeface="Calibri Light" panose="020F0302020204030204" pitchFamily="34" charset="0"/>
                <a:cs typeface="Calibri Light" panose="020F0302020204030204" pitchFamily="34" charset="0"/>
              </a:rPr>
              <a:t>degraded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substantially</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A notable </a:t>
            </a:r>
            <a:r>
              <a:rPr lang="fr-CH" sz="1800" dirty="0" err="1">
                <a:latin typeface="Calibri Light" panose="020F0302020204030204" pitchFamily="34" charset="0"/>
                <a:cs typeface="Calibri Light" panose="020F0302020204030204" pitchFamily="34" charset="0"/>
              </a:rPr>
              <a:t>disadvantage</a:t>
            </a:r>
            <a:r>
              <a:rPr lang="fr-CH" sz="1800" dirty="0">
                <a:latin typeface="Calibri Light" panose="020F0302020204030204" pitchFamily="34" charset="0"/>
                <a:cs typeface="Calibri Light" panose="020F0302020204030204" pitchFamily="34" charset="0"/>
              </a:rPr>
              <a:t> of KNN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has </a:t>
            </a:r>
            <a:r>
              <a:rPr lang="fr-CH" sz="1800">
                <a:solidFill>
                  <a:srgbClr val="0070C0"/>
                </a:solidFill>
                <a:latin typeface="Calibri Light" panose="020F0302020204030204" pitchFamily="34" charset="0"/>
                <a:cs typeface="Calibri Light" panose="020F0302020204030204" pitchFamily="34" charset="0"/>
              </a:rPr>
              <a:t>no intrinsic method </a:t>
            </a:r>
            <a:r>
              <a:rPr lang="fr-CH" sz="1800" dirty="0">
                <a:solidFill>
                  <a:srgbClr val="0070C0"/>
                </a:solidFill>
                <a:latin typeface="Calibri Light" panose="020F0302020204030204" pitchFamily="34" charset="0"/>
                <a:cs typeface="Calibri Light" panose="020F0302020204030204" pitchFamily="34" charset="0"/>
              </a:rPr>
              <a:t>for </a:t>
            </a:r>
            <a:r>
              <a:rPr lang="fr-CH" sz="1800" dirty="0" err="1">
                <a:solidFill>
                  <a:srgbClr val="0070C0"/>
                </a:solidFill>
                <a:latin typeface="Calibri Light" panose="020F0302020204030204" pitchFamily="34" charset="0"/>
                <a:cs typeface="Calibri Light" panose="020F0302020204030204" pitchFamily="34" charset="0"/>
              </a:rPr>
              <a:t>detecting</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which</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features</a:t>
            </a:r>
            <a:r>
              <a:rPr lang="fr-CH" sz="1800" dirty="0">
                <a:solidFill>
                  <a:srgbClr val="0070C0"/>
                </a:solidFill>
                <a:latin typeface="Calibri Light" panose="020F0302020204030204" pitchFamily="34" charset="0"/>
                <a:cs typeface="Calibri Light" panose="020F0302020204030204" pitchFamily="34" charset="0"/>
              </a:rPr>
              <a:t> are relevant</a:t>
            </a:r>
            <a:r>
              <a:rPr lang="fr-CH" sz="1800" dirty="0">
                <a:latin typeface="Calibri Light" panose="020F0302020204030204" pitchFamily="34" charset="0"/>
                <a:cs typeface="Calibri Light" panose="020F0302020204030204" pitchFamily="34" charset="0"/>
              </a:rPr>
              <a:t> or </a:t>
            </a:r>
            <a:r>
              <a:rPr lang="fr-CH" sz="1800" dirty="0" err="1">
                <a:latin typeface="Calibri Light" panose="020F0302020204030204" pitchFamily="34" charset="0"/>
                <a:cs typeface="Calibri Light" panose="020F0302020204030204" pitchFamily="34" charset="0"/>
              </a:rPr>
              <a:t>irrelevant</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predicting</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outcome</a:t>
            </a:r>
            <a:r>
              <a:rPr lang="fr-CH" sz="1800" dirty="0">
                <a:latin typeface="Calibri Light" panose="020F0302020204030204" pitchFamily="34" charset="0"/>
                <a:cs typeface="Calibri Light" panose="020F0302020204030204" pitchFamily="34" charset="0"/>
              </a:rPr>
              <a:t>. All </a:t>
            </a:r>
            <a:r>
              <a:rPr lang="fr-CH" sz="1800" dirty="0" err="1">
                <a:latin typeface="Calibri Light" panose="020F0302020204030204" pitchFamily="34" charset="0"/>
                <a:cs typeface="Calibri Light" panose="020F0302020204030204" pitchFamily="34" charset="0"/>
              </a:rPr>
              <a:t>features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receive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equal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weight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calculating</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nearest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neighbor</a:t>
            </a:r>
            <a:r>
              <a:rPr lang="fr-CH" sz="1800" dirty="0">
                <a:latin typeface="Calibri Light" panose="020F0302020204030204" pitchFamily="34" charset="0"/>
                <a:cs typeface="Calibri Light" panose="020F0302020204030204" pitchFamily="34" charset="0"/>
              </a:rPr>
              <a:t> distances.</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One solution to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problem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conduct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univariate</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pre</a:t>
            </a:r>
            <a:r>
              <a:rPr lang="fr-CH" sz="1800" dirty="0">
                <a:solidFill>
                  <a:srgbClr val="0070C0"/>
                </a:solidFill>
                <a:latin typeface="Calibri Light" panose="020F0302020204030204" pitchFamily="34" charset="0"/>
                <a:cs typeface="Calibri Light" panose="020F0302020204030204" pitchFamily="34" charset="0"/>
              </a:rPr>
              <a:t>-screening</a:t>
            </a:r>
            <a:r>
              <a:rPr lang="fr-CH" sz="1800" dirty="0">
                <a:latin typeface="Calibri Light" panose="020F0302020204030204" pitchFamily="34" charset="0"/>
                <a:cs typeface="Calibri Light" panose="020F0302020204030204" pitchFamily="34" charset="0"/>
              </a:rPr>
              <a:t> of the </a:t>
            </a:r>
            <a:r>
              <a:rPr lang="fr-CH" sz="1800" dirty="0" err="1">
                <a:latin typeface="Calibri Light" panose="020F0302020204030204" pitchFamily="34" charset="0"/>
                <a:cs typeface="Calibri Light" panose="020F0302020204030204" pitchFamily="34" charset="0"/>
              </a:rPr>
              <a:t>features</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advance</a:t>
            </a:r>
            <a:r>
              <a:rPr lang="fr-CH" sz="1800" dirty="0">
                <a:latin typeface="Calibri Light" panose="020F0302020204030204" pitchFamily="34" charset="0"/>
                <a:cs typeface="Calibri Light" panose="020F0302020204030204" pitchFamily="34" charset="0"/>
              </a:rPr>
              <a:t>, e.g., </a:t>
            </a:r>
            <a:r>
              <a:rPr lang="fr-CH" sz="1800" err="1">
                <a:latin typeface="Calibri Light" panose="020F0302020204030204" pitchFamily="34" charset="0"/>
                <a:cs typeface="Calibri Light" panose="020F0302020204030204" pitchFamily="34" charset="0"/>
              </a:rPr>
              <a:t>with</a:t>
            </a:r>
            <a:r>
              <a:rPr lang="fr-CH" sz="1800">
                <a:latin typeface="Calibri Light" panose="020F0302020204030204" pitchFamily="34" charset="0"/>
                <a:cs typeface="Calibri Light" panose="020F0302020204030204" pitchFamily="34" charset="0"/>
              </a:rPr>
              <a:t> </a:t>
            </a:r>
            <a:r>
              <a:rPr lang="fr-CH" sz="1800" i="1">
                <a:latin typeface="Calibri Light" panose="020F0302020204030204" pitchFamily="34" charset="0"/>
                <a:cs typeface="Calibri Light" panose="020F0302020204030204" pitchFamily="34" charset="0"/>
              </a:rPr>
              <a:t>t</a:t>
            </a:r>
            <a:r>
              <a:rPr lang="fr-CH" sz="1800">
                <a:latin typeface="Calibri Light" panose="020F0302020204030204" pitchFamily="34" charset="0"/>
                <a:cs typeface="Calibri Light" panose="020F0302020204030204" pitchFamily="34" charset="0"/>
              </a:rPr>
              <a:t>-tests, correlation tests, or even AIC/BIC comparisons, </a:t>
            </a:r>
            <a:r>
              <a:rPr lang="fr-CH" sz="1800" dirty="0">
                <a:latin typeface="Calibri Light" panose="020F0302020204030204" pitchFamily="34" charset="0"/>
                <a:cs typeface="Calibri Light" panose="020F0302020204030204" pitchFamily="34" charset="0"/>
              </a:rPr>
              <a:t>and </a:t>
            </a:r>
            <a:r>
              <a:rPr lang="fr-CH" sz="1800" dirty="0" err="1">
                <a:latin typeface="Calibri Light" panose="020F0302020204030204" pitchFamily="34" charset="0"/>
                <a:cs typeface="Calibri Light" panose="020F0302020204030204" pitchFamily="34" charset="0"/>
              </a:rPr>
              <a:t>keep</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only</a:t>
            </a:r>
            <a:r>
              <a:rPr lang="fr-CH" sz="1800">
                <a:latin typeface="Calibri Light" panose="020F0302020204030204" pitchFamily="34" charset="0"/>
                <a:cs typeface="Calibri Light" panose="020F0302020204030204" pitchFamily="34" charset="0"/>
              </a:rPr>
              <a:t> important </a:t>
            </a:r>
            <a:r>
              <a:rPr lang="fr-CH" sz="1800" dirty="0" err="1">
                <a:latin typeface="Calibri Light" panose="020F0302020204030204" pitchFamily="34" charset="0"/>
                <a:cs typeface="Calibri Light" panose="020F0302020204030204" pitchFamily="34" charset="0"/>
              </a:rPr>
              <a:t>features</a:t>
            </a:r>
            <a:r>
              <a:rPr lang="fr-CH" sz="1800" dirty="0">
                <a:latin typeface="Calibri Light" panose="020F0302020204030204" pitchFamily="34" charset="0"/>
                <a:cs typeface="Calibri Light" panose="020F0302020204030204" pitchFamily="34" charset="0"/>
              </a:rPr>
              <a:t> for the </a:t>
            </a:r>
            <a:r>
              <a:rPr lang="fr-CH" sz="1800" dirty="0" err="1">
                <a:latin typeface="Calibri Light" panose="020F0302020204030204" pitchFamily="34" charset="0"/>
                <a:cs typeface="Calibri Light" panose="020F0302020204030204" pitchFamily="34" charset="0"/>
              </a:rPr>
              <a:t>ensuing</a:t>
            </a:r>
            <a:r>
              <a:rPr lang="fr-CH" sz="1800" dirty="0">
                <a:latin typeface="Calibri Light" panose="020F0302020204030204" pitchFamily="34" charset="0"/>
                <a:cs typeface="Calibri Light" panose="020F0302020204030204" pitchFamily="34" charset="0"/>
              </a:rPr>
              <a:t> KNN.</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Disadvantages</a:t>
            </a:r>
            <a:r>
              <a:rPr lang="fr-CH" sz="1800" dirty="0">
                <a:latin typeface="Calibri Light" panose="020F0302020204030204" pitchFamily="34" charset="0"/>
                <a:cs typeface="Calibri Light" panose="020F0302020204030204" pitchFamily="34" charset="0"/>
              </a:rPr>
              <a:t> of </a:t>
            </a:r>
            <a:r>
              <a:rPr lang="fr-CH" sz="1800" err="1">
                <a:latin typeface="Calibri Light" panose="020F0302020204030204" pitchFamily="34" charset="0"/>
                <a:cs typeface="Calibri Light" panose="020F0302020204030204" pitchFamily="34" charset="0"/>
              </a:rPr>
              <a:t>this</a:t>
            </a:r>
            <a:r>
              <a:rPr lang="fr-CH" sz="1800">
                <a:latin typeface="Calibri Light" panose="020F0302020204030204" pitchFamily="34" charset="0"/>
                <a:cs typeface="Calibri Light" panose="020F0302020204030204" pitchFamily="34" charset="0"/>
              </a:rPr>
              <a:t> type of pre-screening are that we re-introduce </a:t>
            </a:r>
            <a:r>
              <a:rPr lang="fr-CH" sz="1800" err="1">
                <a:latin typeface="Calibri Light" panose="020F0302020204030204" pitchFamily="34" charset="0"/>
                <a:cs typeface="Calibri Light" panose="020F0302020204030204" pitchFamily="34" charset="0"/>
              </a:rPr>
              <a:t>parametric</a:t>
            </a:r>
            <a:r>
              <a:rPr lang="fr-CH" sz="1800">
                <a:latin typeface="Calibri Light" panose="020F0302020204030204" pitchFamily="34" charset="0"/>
                <a:cs typeface="Calibri Light" panose="020F0302020204030204" pitchFamily="34" charset="0"/>
              </a:rPr>
              <a:t> and linear assumptions with the screening model. We </a:t>
            </a:r>
            <a:r>
              <a:rPr lang="fr-CH" sz="1800" dirty="0" err="1">
                <a:latin typeface="Calibri Light" panose="020F0302020204030204" pitchFamily="34" charset="0"/>
                <a:cs typeface="Calibri Light" panose="020F0302020204030204" pitchFamily="34" charset="0"/>
              </a:rPr>
              <a:t>may</a:t>
            </a:r>
            <a:r>
              <a:rPr lang="fr-CH" sz="1800" dirty="0">
                <a:latin typeface="Calibri Light" panose="020F0302020204030204" pitchFamily="34" charset="0"/>
                <a:cs typeface="Calibri Light" panose="020F0302020204030204" pitchFamily="34" charset="0"/>
              </a:rPr>
              <a:t> miss out </a:t>
            </a:r>
            <a:r>
              <a:rPr lang="fr-CH" sz="1800" dirty="0" err="1">
                <a:latin typeface="Calibri Light" panose="020F0302020204030204" pitchFamily="34" charset="0"/>
                <a:cs typeface="Calibri Light" panose="020F0302020204030204" pitchFamily="34" charset="0"/>
              </a:rPr>
              <a:t>substantial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nonlinear</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effects</a:t>
            </a:r>
            <a:r>
              <a:rPr lang="fr-CH" sz="1800">
                <a:latin typeface="Calibri Light" panose="020F0302020204030204" pitchFamily="34" charset="0"/>
                <a:cs typeface="Calibri Light" panose="020F0302020204030204" pitchFamily="34" charset="0"/>
              </a:rPr>
              <a:t> in certain features that KNN would otherwise have detected.</a:t>
            </a:r>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Feature relevance in KNN</a:t>
            </a:r>
            <a:endParaRPr lang="en-GB" sz="3200">
              <a:solidFill>
                <a:schemeClr val="tx2">
                  <a:lumMod val="75000"/>
                </a:schemeClr>
              </a:solidFill>
              <a:latin typeface="Tw Cen MT" panose="020B0602020104020603" pitchFamily="34" charset="0"/>
            </a:endParaRPr>
          </a:p>
        </p:txBody>
      </p:sp>
      <p:cxnSp>
        <p:nvCxnSpPr>
          <p:cNvPr id="6" name="Straight Connector 5"/>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68017" y="116632"/>
            <a:ext cx="1032830" cy="946176"/>
          </a:xfrm>
          <a:prstGeom prst="rect">
            <a:avLst/>
          </a:prstGeom>
        </p:spPr>
      </p:pic>
    </p:spTree>
    <p:extLst>
      <p:ext uri="{BB962C8B-B14F-4D97-AF65-F5344CB8AC3E}">
        <p14:creationId xmlns:p14="http://schemas.microsoft.com/office/powerpoint/2010/main" val="842255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For low-dimensional data (</a:t>
            </a:r>
            <a:r>
              <a:rPr lang="fr-CH" sz="1800" dirty="0">
                <a:latin typeface="Calibri Light" panose="020F0302020204030204" pitchFamily="34" charset="0"/>
                <a:cs typeface="Calibri Light" panose="020F0302020204030204" pitchFamily="34" charset="0"/>
              </a:rPr>
              <a:t>i.e</a:t>
            </a:r>
            <a:r>
              <a:rPr lang="fr-CH" sz="1800">
                <a:latin typeface="Calibri Light" panose="020F0302020204030204" pitchFamily="34" charset="0"/>
                <a:cs typeface="Calibri Light" panose="020F0302020204030204" pitchFamily="34" charset="0"/>
              </a:rPr>
              <a:t>., 1 or 2 features), it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relatively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easy</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sample</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data </a:t>
            </a:r>
            <a:r>
              <a:rPr lang="fr-CH" sz="1800">
                <a:solidFill>
                  <a:srgbClr val="0070C0"/>
                </a:solidFill>
                <a:latin typeface="Calibri Light" panose="020F0302020204030204" pitchFamily="34" charset="0"/>
                <a:cs typeface="Calibri Light" panose="020F0302020204030204" pitchFamily="34" charset="0"/>
              </a:rPr>
              <a:t>densely</a:t>
            </a:r>
            <a:r>
              <a:rPr lang="fr-CH" sz="1800">
                <a:latin typeface="Calibri Light" panose="020F0302020204030204" pitchFamily="34" charset="0"/>
                <a:cs typeface="Calibri Light" panose="020F0302020204030204" pitchFamily="34" charset="0"/>
              </a:rPr>
              <a:t>, such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have </a:t>
            </a:r>
            <a:r>
              <a:rPr lang="fr-CH" sz="1800">
                <a:latin typeface="Calibri Light" panose="020F0302020204030204" pitchFamily="34" charset="0"/>
                <a:cs typeface="Calibri Light" panose="020F0302020204030204" pitchFamily="34" charset="0"/>
              </a:rPr>
              <a:t>data from </a:t>
            </a:r>
            <a:r>
              <a:rPr lang="fr-CH" sz="1800" dirty="0">
                <a:latin typeface="Calibri Light" panose="020F0302020204030204" pitchFamily="34" charset="0"/>
                <a:cs typeface="Calibri Light" panose="020F0302020204030204" pitchFamily="34" charset="0"/>
              </a:rPr>
              <a:t>all </a:t>
            </a:r>
            <a:r>
              <a:rPr lang="fr-CH" sz="1800" dirty="0" err="1">
                <a:latin typeface="Calibri Light" panose="020F0302020204030204" pitchFamily="34" charset="0"/>
                <a:cs typeface="Calibri Light" panose="020F0302020204030204" pitchFamily="34" charset="0"/>
              </a:rPr>
              <a:t>regions</a:t>
            </a:r>
            <a:r>
              <a:rPr lang="fr-CH" sz="1800" dirty="0">
                <a:latin typeface="Calibri Light" panose="020F0302020204030204" pitchFamily="34" charset="0"/>
                <a:cs typeface="Calibri Light" panose="020F0302020204030204" pitchFamily="34" charset="0"/>
              </a:rPr>
              <a:t> of the </a:t>
            </a:r>
            <a:r>
              <a:rPr lang="fr-CH" sz="1800" dirty="0" err="1">
                <a:latin typeface="Calibri Light" panose="020F0302020204030204" pitchFamily="34" charset="0"/>
                <a:cs typeface="Calibri Light" panose="020F0302020204030204" pitchFamily="34" charset="0"/>
              </a:rPr>
              <a:t>feature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space</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For </a:t>
            </a:r>
            <a:r>
              <a:rPr lang="fr-CH" sz="1800" dirty="0" err="1">
                <a:latin typeface="Calibri Light" panose="020F0302020204030204" pitchFamily="34" charset="0"/>
                <a:cs typeface="Calibri Light" panose="020F0302020204030204" pitchFamily="34" charset="0"/>
              </a:rPr>
              <a:t>increasing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feature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dimensionality</a:t>
            </a:r>
            <a:r>
              <a:rPr lang="fr-CH" sz="1800" dirty="0">
                <a:latin typeface="Calibri Light" panose="020F0302020204030204" pitchFamily="34" charset="0"/>
                <a:cs typeface="Calibri Light" panose="020F0302020204030204" pitchFamily="34" charset="0"/>
              </a:rPr>
              <a:t>, the </a:t>
            </a:r>
            <a:r>
              <a:rPr lang="fr-CH" sz="1800" dirty="0" err="1">
                <a:solidFill>
                  <a:srgbClr val="0070C0"/>
                </a:solidFill>
                <a:latin typeface="Calibri Light" panose="020F0302020204030204" pitchFamily="34" charset="0"/>
                <a:cs typeface="Calibri Light" panose="020F0302020204030204" pitchFamily="34" charset="0"/>
              </a:rPr>
              <a:t>sample</a:t>
            </a:r>
            <a:r>
              <a:rPr lang="fr-CH" sz="1800" dirty="0">
                <a:solidFill>
                  <a:srgbClr val="0070C0"/>
                </a:solidFill>
                <a:latin typeface="Calibri Light" panose="020F0302020204030204" pitchFamily="34" charset="0"/>
                <a:cs typeface="Calibri Light" panose="020F0302020204030204" pitchFamily="34" charset="0"/>
              </a:rPr>
              <a:t> size </a:t>
            </a:r>
            <a:r>
              <a:rPr lang="fr-CH" sz="1800" dirty="0" err="1">
                <a:solidFill>
                  <a:srgbClr val="0070C0"/>
                </a:solidFill>
                <a:latin typeface="Calibri Light" panose="020F0302020204030204" pitchFamily="34" charset="0"/>
                <a:cs typeface="Calibri Light" panose="020F0302020204030204" pitchFamily="34" charset="0"/>
              </a:rPr>
              <a:t>required</a:t>
            </a:r>
            <a:r>
              <a:rPr lang="fr-CH" sz="1800" dirty="0">
                <a:solidFill>
                  <a:srgbClr val="0070C0"/>
                </a:solidFill>
                <a:latin typeface="Calibri Light" panose="020F0302020204030204" pitchFamily="34" charset="0"/>
                <a:cs typeface="Calibri Light" panose="020F0302020204030204" pitchFamily="34" charset="0"/>
              </a:rPr>
              <a:t> for dense data </a:t>
            </a:r>
            <a:r>
              <a:rPr lang="fr-CH" sz="1800" dirty="0" err="1">
                <a:solidFill>
                  <a:srgbClr val="0070C0"/>
                </a:solidFill>
                <a:latin typeface="Calibri Light" panose="020F0302020204030204" pitchFamily="34" charset="0"/>
                <a:cs typeface="Calibri Light" panose="020F0302020204030204" pitchFamily="34" charset="0"/>
              </a:rPr>
              <a:t>increases</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exponentially</a:t>
            </a:r>
            <a:r>
              <a:rPr lang="fr-CH" sz="1800" dirty="0">
                <a:latin typeface="Calibri Light" panose="020F0302020204030204" pitchFamily="34" charset="0"/>
                <a:cs typeface="Calibri Light" panose="020F0302020204030204" pitchFamily="34" charset="0"/>
              </a:rPr>
              <a:t>! The </a:t>
            </a:r>
            <a:r>
              <a:rPr lang="fr-CH" sz="1800">
                <a:latin typeface="Calibri Light" panose="020F0302020204030204" pitchFamily="34" charset="0"/>
                <a:cs typeface="Calibri Light" panose="020F0302020204030204" pitchFamily="34" charset="0"/>
              </a:rPr>
              <a:t>more features, </a:t>
            </a:r>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further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individual</a:t>
            </a:r>
            <a:r>
              <a:rPr lang="fr-CH" sz="1800" dirty="0">
                <a:latin typeface="Calibri Light" panose="020F0302020204030204" pitchFamily="34" charset="0"/>
                <a:cs typeface="Calibri Light" panose="020F0302020204030204" pitchFamily="34" charset="0"/>
              </a:rPr>
              <a:t> observations </a:t>
            </a:r>
            <a:r>
              <a:rPr lang="fr-CH" sz="1800" err="1">
                <a:latin typeface="Calibri Light" panose="020F0302020204030204" pitchFamily="34" charset="0"/>
                <a:cs typeface="Calibri Light" panose="020F0302020204030204" pitchFamily="34" charset="0"/>
              </a:rPr>
              <a:t>will</a:t>
            </a:r>
            <a:r>
              <a:rPr lang="fr-CH" sz="1800">
                <a:latin typeface="Calibri Light" panose="020F0302020204030204" pitchFamily="34" charset="0"/>
                <a:cs typeface="Calibri Light" panose="020F0302020204030204" pitchFamily="34" charset="0"/>
              </a:rPr>
              <a:t> spread </a:t>
            </a:r>
            <a:r>
              <a:rPr lang="fr-CH" sz="1800" dirty="0">
                <a:latin typeface="Calibri Light" panose="020F0302020204030204" pitchFamily="34" charset="0"/>
                <a:cs typeface="Calibri Light" panose="020F0302020204030204" pitchFamily="34" charset="0"/>
              </a:rPr>
              <a:t>out </a:t>
            </a:r>
            <a:r>
              <a:rPr lang="fr-CH" sz="1800" dirty="0" err="1">
                <a:latin typeface="Calibri Light" panose="020F0302020204030204" pitchFamily="34" charset="0"/>
                <a:cs typeface="Calibri Light" panose="020F0302020204030204" pitchFamily="34" charset="0"/>
              </a:rPr>
              <a:t>into</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feature</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space</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a:t>
            </a:r>
            <a:r>
              <a:rPr lang="fr-CH" sz="1800" dirty="0" err="1">
                <a:latin typeface="Calibri Light" panose="020F0302020204030204" pitchFamily="34" charset="0"/>
                <a:cs typeface="Calibri Light" panose="020F0302020204030204" pitchFamily="34" charset="0"/>
              </a:rPr>
              <a:t>other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words</a:t>
            </a:r>
            <a:r>
              <a:rPr lang="fr-CH" sz="1800">
                <a:latin typeface="Calibri Light" panose="020F0302020204030204" pitchFamily="34" charset="0"/>
                <a:cs typeface="Calibri Light" panose="020F0302020204030204" pitchFamily="34" charset="0"/>
              </a:rPr>
              <a:t>, for high feature dimensions</a:t>
            </a:r>
            <a:r>
              <a:rPr lang="fr-CH" sz="1800">
                <a:solidFill>
                  <a:srgbClr val="0070C0"/>
                </a:solidFill>
                <a:latin typeface="Calibri Light" panose="020F0302020204030204" pitchFamily="34" charset="0"/>
                <a:cs typeface="Calibri Light" panose="020F0302020204030204" pitchFamily="34" charset="0"/>
              </a:rPr>
              <a:t>:</a:t>
            </a:r>
          </a:p>
          <a:p>
            <a:pPr lvl="1"/>
            <a:r>
              <a:rPr lang="fr-CH" sz="1800">
                <a:solidFill>
                  <a:srgbClr val="C00000"/>
                </a:solidFill>
                <a:latin typeface="Calibri Light" panose="020F0302020204030204" pitchFamily="34" charset="0"/>
                <a:cs typeface="Calibri Light" panose="020F0302020204030204" pitchFamily="34" charset="0"/>
              </a:rPr>
              <a:t>All </a:t>
            </a:r>
            <a:r>
              <a:rPr lang="fr-CH" sz="1800" dirty="0">
                <a:solidFill>
                  <a:srgbClr val="C00000"/>
                </a:solidFill>
                <a:latin typeface="Calibri Light" panose="020F0302020204030204" pitchFamily="34" charset="0"/>
                <a:cs typeface="Calibri Light" panose="020F0302020204030204" pitchFamily="34" charset="0"/>
              </a:rPr>
              <a:t>data are </a:t>
            </a:r>
            <a:r>
              <a:rPr lang="fr-CH" sz="1800" err="1">
                <a:solidFill>
                  <a:srgbClr val="C00000"/>
                </a:solidFill>
                <a:latin typeface="Calibri Light" panose="020F0302020204030204" pitchFamily="34" charset="0"/>
                <a:cs typeface="Calibri Light" panose="020F0302020204030204" pitchFamily="34" charset="0"/>
              </a:rPr>
              <a:t>sparse</a:t>
            </a:r>
            <a:r>
              <a:rPr lang="fr-CH" sz="1800">
                <a:solidFill>
                  <a:srgbClr val="C00000"/>
                </a:solidFill>
                <a:latin typeface="Calibri Light" panose="020F0302020204030204" pitchFamily="34" charset="0"/>
                <a:cs typeface="Calibri Light" panose="020F0302020204030204" pitchFamily="34" charset="0"/>
              </a:rPr>
              <a:t>!</a:t>
            </a:r>
          </a:p>
          <a:p>
            <a:pPr lvl="1"/>
            <a:r>
              <a:rPr lang="fr-CH" sz="1800">
                <a:solidFill>
                  <a:srgbClr val="C00000"/>
                </a:solidFill>
                <a:latin typeface="Calibri Light" panose="020F0302020204030204" pitchFamily="34" charset="0"/>
                <a:cs typeface="Calibri Light" panose="020F0302020204030204" pitchFamily="34" charset="0"/>
              </a:rPr>
              <a:t>All data are outliers!</a:t>
            </a:r>
            <a:endParaRPr lang="fr-CH" sz="1800" dirty="0">
              <a:solidFill>
                <a:srgbClr val="C00000"/>
              </a:solidFill>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This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 major </a:t>
            </a:r>
            <a:r>
              <a:rPr lang="fr-CH" sz="1800" dirty="0" err="1">
                <a:latin typeface="Calibri Light" panose="020F0302020204030204" pitchFamily="34" charset="0"/>
                <a:cs typeface="Calibri Light" panose="020F0302020204030204" pitchFamily="34" charset="0"/>
              </a:rPr>
              <a:t>problem</a:t>
            </a:r>
            <a:r>
              <a:rPr lang="fr-CH" sz="1800" dirty="0">
                <a:latin typeface="Calibri Light" panose="020F0302020204030204" pitchFamily="34" charset="0"/>
                <a:cs typeface="Calibri Light" panose="020F0302020204030204" pitchFamily="34" charset="0"/>
              </a:rPr>
              <a:t> for </a:t>
            </a:r>
            <a:r>
              <a:rPr lang="fr-CH" sz="1800" b="1" dirty="0">
                <a:latin typeface="Calibri Light" panose="020F0302020204030204" pitchFamily="34" charset="0"/>
                <a:cs typeface="Calibri Light" panose="020F0302020204030204" pitchFamily="34" charset="0"/>
              </a:rPr>
              <a:t>(a</a:t>
            </a:r>
            <a:r>
              <a:rPr lang="fr-CH" sz="1800" b="1">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data sets with many predictors/features, </a:t>
            </a:r>
            <a:r>
              <a:rPr lang="fr-CH" sz="1800" b="1" dirty="0">
                <a:latin typeface="Calibri Light" panose="020F0302020204030204" pitchFamily="34" charset="0"/>
                <a:cs typeface="Calibri Light" panose="020F0302020204030204" pitchFamily="34" charset="0"/>
              </a:rPr>
              <a:t>(b)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that</a:t>
            </a:r>
            <a:r>
              <a:rPr lang="fr-CH" sz="1800">
                <a:latin typeface="Calibri Light" panose="020F0302020204030204" pitchFamily="34" charset="0"/>
                <a:cs typeface="Calibri Light" panose="020F0302020204030204" pitchFamily="34" charset="0"/>
              </a:rPr>
              <a:t> add features to create flexibility (e.g., polynomial expansions), </a:t>
            </a:r>
            <a:r>
              <a:rPr lang="fr-CH" sz="1800" dirty="0">
                <a:latin typeface="Calibri Light" panose="020F0302020204030204" pitchFamily="34" charset="0"/>
                <a:cs typeface="Calibri Light" panose="020F0302020204030204" pitchFamily="34" charset="0"/>
              </a:rPr>
              <a:t>and </a:t>
            </a:r>
            <a:r>
              <a:rPr lang="fr-CH" sz="1800" b="1" dirty="0">
                <a:latin typeface="Calibri Light" panose="020F0302020204030204" pitchFamily="34" charset="0"/>
                <a:cs typeface="Calibri Light" panose="020F0302020204030204" pitchFamily="34" charset="0"/>
              </a:rPr>
              <a:t>(c</a:t>
            </a:r>
            <a:r>
              <a:rPr lang="fr-CH" sz="1800" b="1">
                <a:latin typeface="Calibri Light" panose="020F0302020204030204" pitchFamily="34" charset="0"/>
                <a:cs typeface="Calibri Light" panose="020F0302020204030204" pitchFamily="34" charset="0"/>
              </a:rPr>
              <a:t>)</a:t>
            </a:r>
            <a:r>
              <a:rPr lang="fr-CH" sz="1800">
                <a:latin typeface="Calibri Light" panose="020F0302020204030204" pitchFamily="34" charset="0"/>
                <a:cs typeface="Calibri Light" panose="020F0302020204030204" pitchFamily="34" charset="0"/>
              </a:rPr>
              <a:t> models that rely on similarity between observations, such as KNN. The notion of a </a:t>
            </a:r>
            <a:r>
              <a:rPr lang="en-GB" sz="1800">
                <a:latin typeface="Calibri Light" panose="020F0302020204030204" pitchFamily="34" charset="0"/>
                <a:cs typeface="Calibri Light" panose="020F0302020204030204" pitchFamily="34" charset="0"/>
              </a:rPr>
              <a:t>“</a:t>
            </a:r>
            <a:r>
              <a:rPr lang="en-GB" sz="1800" dirty="0" err="1">
                <a:latin typeface="Calibri Light" panose="020F0302020204030204" pitchFamily="34" charset="0"/>
                <a:cs typeface="Calibri Light" panose="020F0302020204030204" pitchFamily="34" charset="0"/>
              </a:rPr>
              <a:t>neighbor</a:t>
            </a:r>
            <a:r>
              <a:rPr lang="en-GB" sz="1800" dirty="0">
                <a:latin typeface="Calibri Light" panose="020F0302020204030204" pitchFamily="34" charset="0"/>
                <a:cs typeface="Calibri Light" panose="020F0302020204030204" pitchFamily="34" charset="0"/>
              </a:rPr>
              <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becomes</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dubious</a:t>
            </a:r>
            <a:r>
              <a:rPr lang="fr-CH" sz="1800">
                <a:latin typeface="Calibri Light" panose="020F0302020204030204" pitchFamily="34" charset="0"/>
                <a:cs typeface="Calibri Light" panose="020F0302020204030204" pitchFamily="34" charset="0"/>
              </a:rPr>
              <a:t> if that neighbor is in fact an outlier…</a:t>
            </a:r>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Curse of dimensionality</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406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How </a:t>
            </a:r>
            <a:r>
              <a:rPr lang="fr-CH" sz="1800" dirty="0" err="1">
                <a:latin typeface="Calibri Light" panose="020F0302020204030204" pitchFamily="34" charset="0"/>
                <a:cs typeface="Calibri Light" panose="020F0302020204030204" pitchFamily="34" charset="0"/>
              </a:rPr>
              <a:t>much</a:t>
            </a:r>
            <a:r>
              <a:rPr lang="fr-CH" sz="1800" dirty="0">
                <a:latin typeface="Calibri Light" panose="020F0302020204030204" pitchFamily="34" charset="0"/>
                <a:cs typeface="Calibri Light" panose="020F0302020204030204" pitchFamily="34" charset="0"/>
              </a:rPr>
              <a:t> data are </a:t>
            </a:r>
            <a:r>
              <a:rPr lang="fr-CH" sz="1800" dirty="0" err="1">
                <a:latin typeface="Calibri Light" panose="020F0302020204030204" pitchFamily="34" charset="0"/>
                <a:cs typeface="Calibri Light" panose="020F0302020204030204" pitchFamily="34" charset="0"/>
              </a:rPr>
              <a:t>covered</a:t>
            </a:r>
            <a:r>
              <a:rPr lang="fr-CH" sz="1800" dirty="0">
                <a:latin typeface="Calibri Light" panose="020F0302020204030204" pitchFamily="34" charset="0"/>
                <a:cs typeface="Calibri Light" panose="020F0302020204030204" pitchFamily="34" charset="0"/>
              </a:rPr>
              <a:t> in the </a:t>
            </a:r>
            <a:r>
              <a:rPr lang="fr-CH" sz="1800" dirty="0" err="1">
                <a:latin typeface="Calibri Light" panose="020F0302020204030204" pitchFamily="34" charset="0"/>
                <a:cs typeface="Calibri Light" panose="020F0302020204030204" pitchFamily="34" charset="0"/>
              </a:rPr>
              <a:t>same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space</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increasing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feature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dimensionality</a:t>
            </a:r>
            <a:r>
              <a:rPr lang="fr-CH" sz="1800" dirty="0">
                <a:latin typeface="Calibri Light" panose="020F0302020204030204" pitchFamily="34" charset="0"/>
                <a:cs typeface="Calibri Light" panose="020F0302020204030204" pitchFamily="34" charset="0"/>
              </a:rPr>
              <a:t>?</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Curse of dimensionality</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04654" y="2468472"/>
            <a:ext cx="5582692" cy="2083657"/>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04654" y="4552129"/>
            <a:ext cx="6103714" cy="2078131"/>
          </a:xfrm>
          <a:prstGeom prst="rect">
            <a:avLst/>
          </a:prstGeom>
        </p:spPr>
      </p:pic>
      <p:sp>
        <p:nvSpPr>
          <p:cNvPr id="8" name="TextBox 7"/>
          <p:cNvSpPr txBox="1"/>
          <p:nvPr/>
        </p:nvSpPr>
        <p:spPr>
          <a:xfrm>
            <a:off x="2042968" y="3140968"/>
            <a:ext cx="939680" cy="369332"/>
          </a:xfrm>
          <a:prstGeom prst="rect">
            <a:avLst/>
          </a:prstGeom>
          <a:noFill/>
        </p:spPr>
        <p:txBody>
          <a:bodyPr wrap="none" rtlCol="0">
            <a:spAutoFit/>
          </a:bodyPr>
          <a:lstStyle/>
          <a:p>
            <a:pPr algn="r"/>
            <a:r>
              <a:rPr lang="en-GB" b="1" dirty="0">
                <a:latin typeface="Calibri Light" panose="020F0302020204030204" pitchFamily="34" charset="0"/>
                <a:cs typeface="Calibri Light" panose="020F0302020204030204" pitchFamily="34" charset="0"/>
              </a:rPr>
              <a:t>1D: 42%</a:t>
            </a:r>
          </a:p>
        </p:txBody>
      </p:sp>
      <p:sp>
        <p:nvSpPr>
          <p:cNvPr id="9" name="TextBox 8"/>
          <p:cNvSpPr txBox="1"/>
          <p:nvPr/>
        </p:nvSpPr>
        <p:spPr>
          <a:xfrm>
            <a:off x="9408370" y="3140968"/>
            <a:ext cx="939681" cy="369332"/>
          </a:xfrm>
          <a:prstGeom prst="rect">
            <a:avLst/>
          </a:prstGeom>
          <a:noFill/>
        </p:spPr>
        <p:txBody>
          <a:bodyPr wrap="none" rtlCol="0">
            <a:spAutoFit/>
          </a:bodyPr>
          <a:lstStyle/>
          <a:p>
            <a:r>
              <a:rPr lang="en-GB" b="1">
                <a:latin typeface="Calibri Light" panose="020F0302020204030204" pitchFamily="34" charset="0"/>
                <a:cs typeface="Calibri Light" panose="020F0302020204030204" pitchFamily="34" charset="0"/>
              </a:rPr>
              <a:t>2D: 14%</a:t>
            </a:r>
          </a:p>
        </p:txBody>
      </p:sp>
      <p:sp>
        <p:nvSpPr>
          <p:cNvPr id="10" name="TextBox 9"/>
          <p:cNvSpPr txBox="1"/>
          <p:nvPr/>
        </p:nvSpPr>
        <p:spPr>
          <a:xfrm>
            <a:off x="2154642" y="5493315"/>
            <a:ext cx="824265" cy="369332"/>
          </a:xfrm>
          <a:prstGeom prst="rect">
            <a:avLst/>
          </a:prstGeom>
          <a:noFill/>
        </p:spPr>
        <p:txBody>
          <a:bodyPr wrap="none" rtlCol="0">
            <a:spAutoFit/>
          </a:bodyPr>
          <a:lstStyle/>
          <a:p>
            <a:pPr algn="r"/>
            <a:r>
              <a:rPr lang="en-GB" b="1">
                <a:latin typeface="Calibri Light" panose="020F0302020204030204" pitchFamily="34" charset="0"/>
                <a:cs typeface="Calibri Light" panose="020F0302020204030204" pitchFamily="34" charset="0"/>
              </a:rPr>
              <a:t>3D: 7%</a:t>
            </a:r>
          </a:p>
        </p:txBody>
      </p:sp>
      <p:sp>
        <p:nvSpPr>
          <p:cNvPr id="11" name="TextBox 10"/>
          <p:cNvSpPr txBox="1"/>
          <p:nvPr/>
        </p:nvSpPr>
        <p:spPr>
          <a:xfrm>
            <a:off x="9408369" y="5493315"/>
            <a:ext cx="824265" cy="369332"/>
          </a:xfrm>
          <a:prstGeom prst="rect">
            <a:avLst/>
          </a:prstGeom>
          <a:noFill/>
        </p:spPr>
        <p:txBody>
          <a:bodyPr wrap="none" rtlCol="0">
            <a:spAutoFit/>
          </a:bodyPr>
          <a:lstStyle/>
          <a:p>
            <a:r>
              <a:rPr lang="en-GB" b="1">
                <a:latin typeface="Calibri Light" panose="020F0302020204030204" pitchFamily="34" charset="0"/>
                <a:cs typeface="Calibri Light" panose="020F0302020204030204" pitchFamily="34" charset="0"/>
              </a:rPr>
              <a:t>4D: 3%</a:t>
            </a:r>
          </a:p>
        </p:txBody>
      </p:sp>
    </p:spTree>
    <p:extLst>
      <p:ext uri="{BB962C8B-B14F-4D97-AF65-F5344CB8AC3E}">
        <p14:creationId xmlns:p14="http://schemas.microsoft.com/office/powerpoint/2010/main" val="412460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fr-CH" sz="1800">
                <a:latin typeface="Calibri Light" panose="020F0302020204030204" pitchFamily="34" charset="0"/>
                <a:cs typeface="Calibri Light" panose="020F0302020204030204" pitchFamily="34" charset="0"/>
              </a:rPr>
              <a:t>Finally, it is possible to adapt KNN to models where the outcome variable is continuous, rather than categorical. For example, for the curvilinear data pattern from the introduction:</a:t>
            </a:r>
          </a:p>
          <a:p>
            <a:endParaRPr lang="fr-CH" sz="1800">
              <a:latin typeface="Times New Roman" panose="02020603050405020304" pitchFamily="18" charset="0"/>
              <a:cs typeface="Times New Roman" panose="02020603050405020304" pitchFamily="18" charset="0"/>
            </a:endParaRPr>
          </a:p>
          <a:p>
            <a:pPr marL="0" indent="0">
              <a:buNone/>
            </a:pPr>
            <a:r>
              <a:rPr lang="fr-CH" sz="1200">
                <a:latin typeface="Courier New" panose="02070309020205020404" pitchFamily="49" charset="0"/>
                <a:cs typeface="Courier New" panose="02070309020205020404" pitchFamily="49" charset="0"/>
              </a:rPr>
              <a:t>	</a:t>
            </a:r>
            <a:r>
              <a:rPr lang="en-GB" sz="1200">
                <a:latin typeface="Courier New" panose="02070309020205020404" pitchFamily="49" charset="0"/>
                <a:cs typeface="Courier New" panose="02070309020205020404" pitchFamily="49" charset="0"/>
              </a:rPr>
              <a:t>set.seed(668)</a:t>
            </a:r>
          </a:p>
          <a:p>
            <a:pPr marL="0" indent="0">
              <a:buNone/>
            </a:pPr>
            <a:r>
              <a:rPr lang="en-GB" sz="1200">
                <a:latin typeface="Courier New" panose="02070309020205020404" pitchFamily="49" charset="0"/>
                <a:cs typeface="Courier New" panose="02070309020205020404" pitchFamily="49" charset="0"/>
              </a:rPr>
              <a:t>	x &lt;- 1:500</a:t>
            </a:r>
          </a:p>
          <a:p>
            <a:pPr marL="0" indent="0">
              <a:buNone/>
            </a:pPr>
            <a:r>
              <a:rPr lang="en-GB" sz="1200">
                <a:latin typeface="Courier New" panose="02070309020205020404" pitchFamily="49" charset="0"/>
                <a:cs typeface="Courier New" panose="02070309020205020404" pitchFamily="49" charset="0"/>
              </a:rPr>
              <a:t>	true &lt;- 100*sin(0.02*x) + 0.5*x</a:t>
            </a:r>
          </a:p>
          <a:p>
            <a:pPr marL="0" indent="0">
              <a:buNone/>
            </a:pPr>
            <a:r>
              <a:rPr lang="en-GB" sz="1200">
                <a:latin typeface="Courier New" panose="02070309020205020404" pitchFamily="49" charset="0"/>
                <a:cs typeface="Courier New" panose="02070309020205020404" pitchFamily="49" charset="0"/>
              </a:rPr>
              <a:t>	y &lt;- true + rnorm(500,0,25)</a:t>
            </a:r>
            <a:endParaRPr lang="fr-CH" sz="1200">
              <a:latin typeface="Courier New" panose="02070309020205020404" pitchFamily="49" charset="0"/>
              <a:cs typeface="Courier New" panose="02070309020205020404" pitchFamily="49" charset="0"/>
            </a:endParaRPr>
          </a:p>
          <a:p>
            <a:pPr marL="0" indent="0">
              <a:buNone/>
            </a:pPr>
            <a:r>
              <a:rPr lang="fr-CH" sz="1200">
                <a:latin typeface="Courier New" panose="02070309020205020404" pitchFamily="49" charset="0"/>
                <a:cs typeface="Courier New" panose="02070309020205020404" pitchFamily="49" charset="0"/>
              </a:rPr>
              <a:t>	</a:t>
            </a:r>
          </a:p>
          <a:p>
            <a:pPr marL="0" indent="0">
              <a:buNone/>
            </a:pPr>
            <a:r>
              <a:rPr lang="fr-CH" sz="1200">
                <a:latin typeface="Courier New" panose="02070309020205020404" pitchFamily="49" charset="0"/>
                <a:cs typeface="Courier New" panose="02070309020205020404" pitchFamily="49" charset="0"/>
              </a:rPr>
              <a:t>	train.kknn(y~x,data=data.frame(x,y),kmax=101)</a:t>
            </a:r>
          </a:p>
          <a:p>
            <a:pPr marL="0" indent="0">
              <a:buNone/>
            </a:pPr>
            <a:r>
              <a:rPr lang="en-US" sz="1200">
                <a:latin typeface="Courier New" panose="02070309020205020404" pitchFamily="49" charset="0"/>
                <a:cs typeface="Courier New" panose="02070309020205020404" pitchFamily="49" charset="0"/>
              </a:rPr>
              <a:t>	</a:t>
            </a:r>
          </a:p>
          <a:p>
            <a:pPr marL="0" indent="0">
              <a:buNone/>
            </a:pPr>
            <a:r>
              <a:rPr lang="en-US" sz="1200">
                <a:latin typeface="Courier New" panose="02070309020205020404" pitchFamily="49" charset="0"/>
                <a:cs typeface="Courier New" panose="02070309020205020404" pitchFamily="49" charset="0"/>
              </a:rPr>
              <a:t>	&gt; Type of response variable: continuous</a:t>
            </a:r>
          </a:p>
          <a:p>
            <a:pPr marL="0" indent="0">
              <a:buNone/>
            </a:pPr>
            <a:r>
              <a:rPr lang="en-US" sz="1200">
                <a:latin typeface="Courier New" panose="02070309020205020404" pitchFamily="49" charset="0"/>
                <a:cs typeface="Courier New" panose="02070309020205020404" pitchFamily="49" charset="0"/>
              </a:rPr>
              <a:t>	&gt; minimal mean absolute error: 21.72826</a:t>
            </a:r>
          </a:p>
          <a:p>
            <a:pPr marL="0" indent="0">
              <a:buNone/>
            </a:pPr>
            <a:r>
              <a:rPr lang="en-US" sz="1200">
                <a:latin typeface="Courier New" panose="02070309020205020404" pitchFamily="49" charset="0"/>
                <a:cs typeface="Courier New" panose="02070309020205020404" pitchFamily="49" charset="0"/>
              </a:rPr>
              <a:t>	&gt; Minimal mean squared error: 743.0118</a:t>
            </a:r>
          </a:p>
          <a:p>
            <a:pPr marL="0" indent="0">
              <a:buNone/>
            </a:pPr>
            <a:r>
              <a:rPr lang="en-US" sz="1200">
                <a:latin typeface="Courier New" panose="02070309020205020404" pitchFamily="49" charset="0"/>
                <a:cs typeface="Courier New" panose="02070309020205020404" pitchFamily="49" charset="0"/>
              </a:rPr>
              <a:t>	&gt; Best kernel: optimal</a:t>
            </a:r>
          </a:p>
          <a:p>
            <a:pPr marL="0" indent="0">
              <a:buNone/>
            </a:pPr>
            <a:r>
              <a:rPr lang="en-US" sz="1200">
                <a:latin typeface="Courier New" panose="02070309020205020404" pitchFamily="49" charset="0"/>
                <a:cs typeface="Courier New" panose="02070309020205020404" pitchFamily="49" charset="0"/>
              </a:rPr>
              <a:t>	&gt; Best k: 24</a:t>
            </a:r>
          </a:p>
          <a:p>
            <a:pPr marL="0" indent="0">
              <a:buNone/>
            </a:pPr>
            <a:endParaRPr lang="en-US" sz="1200">
              <a:latin typeface="Courier New" panose="02070309020205020404" pitchFamily="49" charset="0"/>
              <a:cs typeface="Courier New" panose="02070309020205020404" pitchFamily="49" charset="0"/>
            </a:endParaRPr>
          </a:p>
          <a:p>
            <a:pPr marL="0" indent="0">
              <a:buNone/>
            </a:pPr>
            <a:r>
              <a:rPr lang="fr-CH" sz="1200">
                <a:latin typeface="Courier New" panose="02070309020205020404" pitchFamily="49" charset="0"/>
                <a:cs typeface="Courier New" panose="02070309020205020404" pitchFamily="49" charset="0"/>
              </a:rPr>
              <a:t>	knn24 &lt;- kknn(y~x,train=data.frame(x,y),test=data.frame(x=1:5000/10),k=24)</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KNN for regression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4112916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fr-CH" sz="1800">
                <a:latin typeface="Calibri Light" panose="020F0302020204030204" pitchFamily="34" charset="0"/>
                <a:cs typeface="Calibri Light" panose="020F0302020204030204" pitchFamily="34" charset="0"/>
              </a:rPr>
              <a:t>Plotting different KNN models side by side illustrates their similarity to data </a:t>
            </a:r>
            <a:r>
              <a:rPr lang="en-GB" sz="1800">
                <a:latin typeface="Calibri Light" panose="020F0302020204030204" pitchFamily="34" charset="0"/>
                <a:cs typeface="Calibri Light" panose="020F0302020204030204" pitchFamily="34" charset="0"/>
              </a:rPr>
              <a:t>“smoothers”</a:t>
            </a:r>
            <a:r>
              <a:rPr lang="fr-CH" sz="1800">
                <a:latin typeface="Calibri Light" panose="020F0302020204030204" pitchFamily="34" charset="0"/>
                <a:cs typeface="Calibri Light" panose="020F0302020204030204" pitchFamily="34" charset="0"/>
              </a:rPr>
              <a:t> (higher </a:t>
            </a:r>
            <a:r>
              <a:rPr lang="fr-CH" sz="1800" i="1">
                <a:latin typeface="Calibri Light" panose="020F0302020204030204" pitchFamily="34" charset="0"/>
                <a:cs typeface="Calibri Light" panose="020F0302020204030204" pitchFamily="34" charset="0"/>
              </a:rPr>
              <a:t>K</a:t>
            </a:r>
            <a:r>
              <a:rPr lang="fr-CH" sz="1800">
                <a:latin typeface="Calibri Light" panose="020F0302020204030204" pitchFamily="34" charset="0"/>
                <a:cs typeface="Calibri Light" panose="020F0302020204030204" pitchFamily="34" charset="0"/>
              </a:rPr>
              <a:t>, smoother curve), as well as their non-linearity compared to linear regression:</a:t>
            </a:r>
            <a:endParaRPr lang="fr-CH" sz="1800" dirty="0">
              <a:latin typeface="Calibri Light" panose="020F0302020204030204" pitchFamily="34" charset="0"/>
              <a:cs typeface="Calibri Light" panose="020F0302020204030204" pitchFamily="34"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KNN for regression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pic>
        <p:nvPicPr>
          <p:cNvPr id="7" name="Picture 6">
            <a:extLst>
              <a:ext uri="{FF2B5EF4-FFF2-40B4-BE49-F238E27FC236}">
                <a16:creationId xmlns:a16="http://schemas.microsoft.com/office/drawing/2014/main" id="{14B4AFEF-355B-45E5-8F55-F919E916A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148" y="2780928"/>
            <a:ext cx="7092280" cy="3688764"/>
          </a:xfrm>
          <a:prstGeom prst="rect">
            <a:avLst/>
          </a:prstGeom>
        </p:spPr>
      </p:pic>
    </p:spTree>
    <p:extLst>
      <p:ext uri="{BB962C8B-B14F-4D97-AF65-F5344CB8AC3E}">
        <p14:creationId xmlns:p14="http://schemas.microsoft.com/office/powerpoint/2010/main" val="1825045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endParaRPr lang="fr-CH" sz="1800" b="1">
              <a:solidFill>
                <a:schemeClr val="accent2">
                  <a:lumMod val="75000"/>
                </a:schemeClr>
              </a:solidFill>
              <a:latin typeface="Calibri Light" panose="020F0302020204030204" pitchFamily="34" charset="0"/>
              <a:cs typeface="Calibri Light" panose="020F0302020204030204" pitchFamily="34" charset="0"/>
            </a:endParaRPr>
          </a:p>
          <a:p>
            <a:endParaRPr lang="fr-CH" sz="1800" b="1">
              <a:solidFill>
                <a:schemeClr val="accent2">
                  <a:lumMod val="75000"/>
                </a:schemeClr>
              </a:solidFill>
              <a:latin typeface="Calibri Light" panose="020F0302020204030204" pitchFamily="34" charset="0"/>
              <a:cs typeface="Calibri Light" panose="020F0302020204030204" pitchFamily="34" charset="0"/>
            </a:endParaRPr>
          </a:p>
          <a:p>
            <a:endParaRPr lang="fr-CH" sz="1800" b="1">
              <a:solidFill>
                <a:schemeClr val="accent2">
                  <a:lumMod val="75000"/>
                </a:schemeClr>
              </a:solidFill>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 machine learning the choice of model is typically part of the model selection process. Usually there is no </a:t>
            </a:r>
            <a:r>
              <a:rPr lang="fr-CH" sz="1800" i="1">
                <a:latin typeface="Calibri Light" panose="020F0302020204030204" pitchFamily="34" charset="0"/>
                <a:cs typeface="Calibri Light" panose="020F0302020204030204" pitchFamily="34" charset="0"/>
              </a:rPr>
              <a:t>a priori</a:t>
            </a:r>
            <a:r>
              <a:rPr lang="fr-CH" sz="1800">
                <a:latin typeface="Calibri Light" panose="020F0302020204030204" pitchFamily="34" charset="0"/>
                <a:cs typeface="Calibri Light" panose="020F0302020204030204" pitchFamily="34" charset="0"/>
              </a:rPr>
              <a:t> reason to prefer one particular model over another. The final model of choice will be the one that achieves the lowest error or highest accuracy.</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However, here and for other models that follow, I will discuss how the use of this model </a:t>
            </a:r>
            <a:r>
              <a:rPr lang="fr-CH" sz="1800" i="1">
                <a:latin typeface="Calibri Light" panose="020F0302020204030204" pitchFamily="34" charset="0"/>
                <a:cs typeface="Calibri Light" panose="020F0302020204030204" pitchFamily="34" charset="0"/>
              </a:rPr>
              <a:t>could</a:t>
            </a:r>
            <a:r>
              <a:rPr lang="fr-CH" sz="1800">
                <a:latin typeface="Calibri Light" panose="020F0302020204030204" pitchFamily="34" charset="0"/>
                <a:cs typeface="Calibri Light" panose="020F0302020204030204" pitchFamily="34" charset="0"/>
              </a:rPr>
              <a:t> be motivated theoretically for your data analysis.</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For example, you might want to use a particular machine learning approach in your paper without comparing it to (many) alternative machine learners. In that case you need to be able to motivate clearly why this particular model was chosen.</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Why should I use KNN?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096431" y="1700807"/>
            <a:ext cx="1927131" cy="523220"/>
          </a:xfrm>
          <a:prstGeom prst="rect">
            <a:avLst/>
          </a:prstGeom>
        </p:spPr>
        <p:txBody>
          <a:bodyPr wrap="none">
            <a:spAutoFit/>
          </a:bodyPr>
          <a:lstStyle/>
          <a:p>
            <a:r>
              <a:rPr lang="fr-CH" sz="2800" b="1">
                <a:solidFill>
                  <a:schemeClr val="accent2">
                    <a:lumMod val="75000"/>
                  </a:schemeClr>
                </a:solidFill>
                <a:latin typeface="Times New Roman" panose="02020603050405020304" pitchFamily="18" charset="0"/>
                <a:cs typeface="Times New Roman" panose="02020603050405020304" pitchFamily="18" charset="0"/>
              </a:rPr>
              <a:t>Disclaimer</a:t>
            </a:r>
            <a:r>
              <a:rPr lang="fr-CH" sz="2800">
                <a:latin typeface="Times New Roman" panose="02020603050405020304" pitchFamily="18" charset="0"/>
                <a:cs typeface="Times New Roman" panose="02020603050405020304" pitchFamily="18" charset="0"/>
              </a:rPr>
              <a:t> </a:t>
            </a:r>
            <a:endParaRPr lang="en-GB" sz="2800"/>
          </a:p>
        </p:txBody>
      </p:sp>
    </p:spTree>
    <p:extLst>
      <p:ext uri="{BB962C8B-B14F-4D97-AF65-F5344CB8AC3E}">
        <p14:creationId xmlns:p14="http://schemas.microsoft.com/office/powerpoint/2010/main" val="966792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Let us forget everything that I have talked about this morning. We also </a:t>
            </a:r>
            <a:r>
              <a:rPr lang="fr-CH" sz="1800">
                <a:solidFill>
                  <a:srgbClr val="0070C0"/>
                </a:solidFill>
                <a:latin typeface="Calibri Light" panose="020F0302020204030204" pitchFamily="34" charset="0"/>
                <a:cs typeface="Calibri Light" panose="020F0302020204030204" pitchFamily="34" charset="0"/>
              </a:rPr>
              <a:t>forget about linear regression for a moment</a:t>
            </a:r>
            <a:r>
              <a:rPr lang="fr-CH" sz="1800">
                <a:latin typeface="Calibri Light" panose="020F0302020204030204" pitchFamily="34" charset="0"/>
                <a:cs typeface="Calibri Light" panose="020F0302020204030204" pitchFamily="34" charset="0"/>
              </a:rPr>
              <a:t>.</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Instead let us refocus on the following question: how can we make accurate predictions about the world based on our existing knowledge?</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To do this, there are models that are far more simple than linear regression, and that nevertheless achieve a high degree of accuracy, even nonlinearly!</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Let us consider the following classification problem…</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Intuition prelude</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637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Nearest neighbor rules may mimic certain cognitive processes of categorization (e.g., semantic, social). The psychological equivalent of KNN is often referred to as </a:t>
            </a:r>
            <a:r>
              <a:rPr lang="fr-CH" sz="1800">
                <a:solidFill>
                  <a:srgbClr val="0070C0"/>
                </a:solidFill>
                <a:latin typeface="Calibri Light" panose="020F0302020204030204" pitchFamily="34" charset="0"/>
                <a:cs typeface="Calibri Light" panose="020F0302020204030204" pitchFamily="34" charset="0"/>
              </a:rPr>
              <a:t>exemplar-based categorization</a:t>
            </a:r>
            <a:r>
              <a:rPr lang="fr-CH" sz="1800">
                <a:latin typeface="Calibri Light" panose="020F0302020204030204" pitchFamily="34" charset="0"/>
                <a:cs typeface="Calibri Light" panose="020F0302020204030204" pitchFamily="34" charset="0"/>
              </a:rPr>
              <a:t>, and has been a core topic in the work of Robert Nosofsky (see Nosofsky &amp; Palmeri, 1997).</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Thus, KNN could be used to validate exemplar-based models in psychological categorization.</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KNN is a relatively non-parametric method for nonlinear modelling. As such, it could be a basic </a:t>
            </a:r>
            <a:r>
              <a:rPr lang="fr-CH" sz="1800">
                <a:solidFill>
                  <a:srgbClr val="0070C0"/>
                </a:solidFill>
                <a:latin typeface="Calibri Light" panose="020F0302020204030204" pitchFamily="34" charset="0"/>
                <a:cs typeface="Calibri Light" panose="020F0302020204030204" pitchFamily="34" charset="0"/>
              </a:rPr>
              <a:t>nonlinear benchmark</a:t>
            </a:r>
            <a:r>
              <a:rPr lang="fr-CH" sz="1800">
                <a:latin typeface="Calibri Light" panose="020F0302020204030204" pitchFamily="34" charset="0"/>
                <a:cs typeface="Calibri Light" panose="020F0302020204030204" pitchFamily="34" charset="0"/>
              </a:rPr>
              <a:t> against linear alternatives. This is comparable to using a LOWESS smoother as an alternative against a standard linear model.</a:t>
            </a:r>
          </a:p>
          <a:p>
            <a:endParaRPr lang="fr-CH" sz="1800">
              <a:latin typeface="Calibri Light" panose="020F0302020204030204" pitchFamily="34" charset="0"/>
              <a:cs typeface="Calibri Light" panose="020F0302020204030204" pitchFamily="34" charset="0"/>
            </a:endParaRPr>
          </a:p>
          <a:p>
            <a:r>
              <a:rPr lang="fr-CH" sz="1800">
                <a:latin typeface="Calibri Light" panose="020F0302020204030204" pitchFamily="34" charset="0"/>
                <a:cs typeface="Calibri Light" panose="020F0302020204030204" pitchFamily="34" charset="0"/>
              </a:rPr>
              <a:t>For small samples with relatively few features KNN can be quite powerful and interpretable!</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Why should I use KNN?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624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Advantages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fr-CH" sz="1800" dirty="0">
                <a:solidFill>
                  <a:srgbClr val="69A131"/>
                </a:solidFill>
                <a:latin typeface="Calibri Light" panose="020F0302020204030204" pitchFamily="34" charset="0"/>
                <a:cs typeface="Calibri Light" panose="020F0302020204030204" pitchFamily="34" charset="0"/>
              </a:rPr>
              <a:t>Intuitive </a:t>
            </a:r>
            <a:r>
              <a:rPr lang="fr-CH" sz="1800" dirty="0" err="1">
                <a:solidFill>
                  <a:srgbClr val="69A131"/>
                </a:solidFill>
                <a:latin typeface="Calibri Light" panose="020F0302020204030204" pitchFamily="34" charset="0"/>
                <a:cs typeface="Calibri Light" panose="020F0302020204030204" pitchFamily="34" charset="0"/>
              </a:rPr>
              <a:t>logic</a:t>
            </a:r>
            <a:r>
              <a:rPr lang="fr-CH" sz="1800" dirty="0">
                <a:solidFill>
                  <a:srgbClr val="69A131"/>
                </a:solidFill>
                <a:latin typeface="Calibri Light" panose="020F0302020204030204" pitchFamily="34" charset="0"/>
                <a:cs typeface="Calibri Light" panose="020F0302020204030204" pitchFamily="34" charset="0"/>
              </a:rPr>
              <a:t> of the </a:t>
            </a:r>
            <a:r>
              <a:rPr lang="fr-CH" sz="1800" dirty="0" err="1">
                <a:solidFill>
                  <a:srgbClr val="69A131"/>
                </a:solidFill>
                <a:latin typeface="Calibri Light" panose="020F0302020204030204" pitchFamily="34" charset="0"/>
                <a:cs typeface="Calibri Light" panose="020F0302020204030204" pitchFamily="34" charset="0"/>
              </a:rPr>
              <a:t>nearest</a:t>
            </a:r>
            <a:r>
              <a:rPr lang="fr-CH" sz="1800" dirty="0">
                <a:solidFill>
                  <a:srgbClr val="69A131"/>
                </a:solidFill>
                <a:latin typeface="Calibri Light" panose="020F0302020204030204" pitchFamily="34" charset="0"/>
                <a:cs typeface="Calibri Light" panose="020F0302020204030204" pitchFamily="34" charset="0"/>
              </a:rPr>
              <a:t> </a:t>
            </a:r>
            <a:r>
              <a:rPr lang="fr-CH" sz="1800" dirty="0" err="1">
                <a:solidFill>
                  <a:srgbClr val="69A131"/>
                </a:solidFill>
                <a:latin typeface="Calibri Light" panose="020F0302020204030204" pitchFamily="34" charset="0"/>
                <a:cs typeface="Calibri Light" panose="020F0302020204030204" pitchFamily="34" charset="0"/>
              </a:rPr>
              <a:t>neighbor</a:t>
            </a:r>
            <a:r>
              <a:rPr lang="fr-CH" sz="1800" dirty="0">
                <a:solidFill>
                  <a:srgbClr val="69A131"/>
                </a:solidFill>
                <a:latin typeface="Calibri Light" panose="020F0302020204030204" pitchFamily="34" charset="0"/>
                <a:cs typeface="Calibri Light" panose="020F0302020204030204" pitchFamily="34" charset="0"/>
              </a:rPr>
              <a:t> </a:t>
            </a:r>
            <a:r>
              <a:rPr lang="fr-CH" sz="1800" dirty="0" err="1">
                <a:solidFill>
                  <a:srgbClr val="69A131"/>
                </a:solidFill>
                <a:latin typeface="Calibri Light" panose="020F0302020204030204" pitchFamily="34" charset="0"/>
                <a:cs typeface="Calibri Light" panose="020F0302020204030204" pitchFamily="34" charset="0"/>
              </a:rPr>
              <a:t>rule</a:t>
            </a:r>
            <a:endParaRPr lang="fr-CH" sz="1800" dirty="0">
              <a:solidFill>
                <a:srgbClr val="69A131"/>
              </a:solidFill>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fr-CH" sz="1800" dirty="0" err="1">
                <a:solidFill>
                  <a:srgbClr val="69A131"/>
                </a:solidFill>
                <a:latin typeface="Calibri Light" panose="020F0302020204030204" pitchFamily="34" charset="0"/>
                <a:cs typeface="Calibri Light" panose="020F0302020204030204" pitchFamily="34" charset="0"/>
              </a:rPr>
              <a:t>Relatively</a:t>
            </a:r>
            <a:r>
              <a:rPr lang="fr-CH" sz="1800" dirty="0">
                <a:solidFill>
                  <a:srgbClr val="69A131"/>
                </a:solidFill>
                <a:latin typeface="Calibri Light" panose="020F0302020204030204" pitchFamily="34" charset="0"/>
                <a:cs typeface="Calibri Light" panose="020F0302020204030204" pitchFamily="34" charset="0"/>
              </a:rPr>
              <a:t> non-</a:t>
            </a:r>
            <a:r>
              <a:rPr lang="fr-CH" sz="1800" dirty="0" err="1">
                <a:solidFill>
                  <a:srgbClr val="69A131"/>
                </a:solidFill>
                <a:latin typeface="Calibri Light" panose="020F0302020204030204" pitchFamily="34" charset="0"/>
                <a:cs typeface="Calibri Light" panose="020F0302020204030204" pitchFamily="34" charset="0"/>
              </a:rPr>
              <a:t>parametric</a:t>
            </a:r>
            <a:endParaRPr lang="fr-CH" sz="1800" dirty="0">
              <a:solidFill>
                <a:srgbClr val="69A131"/>
              </a:solidFill>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fr-CH" sz="1800" dirty="0" err="1">
                <a:solidFill>
                  <a:srgbClr val="69A131"/>
                </a:solidFill>
                <a:latin typeface="Calibri Light" panose="020F0302020204030204" pitchFamily="34" charset="0"/>
                <a:cs typeface="Calibri Light" panose="020F0302020204030204" pitchFamily="34" charset="0"/>
              </a:rPr>
              <a:t>Highly</a:t>
            </a:r>
            <a:r>
              <a:rPr lang="fr-CH" sz="1800" dirty="0">
                <a:solidFill>
                  <a:srgbClr val="69A131"/>
                </a:solidFill>
                <a:latin typeface="Calibri Light" panose="020F0302020204030204" pitchFamily="34" charset="0"/>
                <a:cs typeface="Calibri Light" panose="020F0302020204030204" pitchFamily="34" charset="0"/>
              </a:rPr>
              <a:t> adaptive to </a:t>
            </a:r>
            <a:r>
              <a:rPr lang="fr-CH" sz="1800" dirty="0" err="1">
                <a:solidFill>
                  <a:srgbClr val="69A131"/>
                </a:solidFill>
                <a:latin typeface="Calibri Light" panose="020F0302020204030204" pitchFamily="34" charset="0"/>
                <a:cs typeface="Calibri Light" panose="020F0302020204030204" pitchFamily="34" charset="0"/>
              </a:rPr>
              <a:t>nonlinear</a:t>
            </a:r>
            <a:r>
              <a:rPr lang="fr-CH" sz="1800" dirty="0">
                <a:solidFill>
                  <a:srgbClr val="69A131"/>
                </a:solidFill>
                <a:latin typeface="Calibri Light" panose="020F0302020204030204" pitchFamily="34" charset="0"/>
                <a:cs typeface="Calibri Light" panose="020F0302020204030204" pitchFamily="34" charset="0"/>
              </a:rPr>
              <a:t> patterns</a:t>
            </a:r>
          </a:p>
          <a:p>
            <a:pPr lvl="1">
              <a:buFont typeface="Arial" panose="020B0604020202020204" pitchFamily="34" charset="0"/>
              <a:buChar char="+"/>
            </a:pPr>
            <a:r>
              <a:rPr lang="fr-CH" sz="1800" dirty="0" err="1">
                <a:solidFill>
                  <a:srgbClr val="69A131"/>
                </a:solidFill>
                <a:latin typeface="Calibri Light" panose="020F0302020204030204" pitchFamily="34" charset="0"/>
                <a:cs typeface="Calibri Light" panose="020F0302020204030204" pitchFamily="34" charset="0"/>
              </a:rPr>
              <a:t>Only</a:t>
            </a:r>
            <a:r>
              <a:rPr lang="fr-CH" sz="1800" dirty="0">
                <a:solidFill>
                  <a:srgbClr val="69A131"/>
                </a:solidFill>
                <a:latin typeface="Calibri Light" panose="020F0302020204030204" pitchFamily="34" charset="0"/>
                <a:cs typeface="Calibri Light" panose="020F0302020204030204" pitchFamily="34" charset="0"/>
              </a:rPr>
              <a:t> one real tuning </a:t>
            </a:r>
            <a:r>
              <a:rPr lang="fr-CH" sz="1800" dirty="0" err="1">
                <a:solidFill>
                  <a:srgbClr val="69A131"/>
                </a:solidFill>
                <a:latin typeface="Calibri Light" panose="020F0302020204030204" pitchFamily="34" charset="0"/>
                <a:cs typeface="Calibri Light" panose="020F0302020204030204" pitchFamily="34" charset="0"/>
              </a:rPr>
              <a:t>parameter</a:t>
            </a:r>
            <a:r>
              <a:rPr lang="fr-CH" sz="1800" dirty="0">
                <a:solidFill>
                  <a:srgbClr val="69A131"/>
                </a:solidFill>
                <a:latin typeface="Calibri Light" panose="020F0302020204030204" pitchFamily="34" charset="0"/>
                <a:cs typeface="Calibri Light" panose="020F0302020204030204" pitchFamily="34" charset="0"/>
              </a:rPr>
              <a:t>, </a:t>
            </a:r>
            <a:r>
              <a:rPr lang="fr-CH" sz="1800" i="1" dirty="0">
                <a:solidFill>
                  <a:srgbClr val="69A131"/>
                </a:solidFill>
                <a:latin typeface="Calibri Light" panose="020F0302020204030204" pitchFamily="34" charset="0"/>
                <a:cs typeface="Calibri Light" panose="020F0302020204030204" pitchFamily="34" charset="0"/>
              </a:rPr>
              <a:t>K, </a:t>
            </a:r>
            <a:r>
              <a:rPr lang="fr-CH" sz="1800" dirty="0">
                <a:solidFill>
                  <a:srgbClr val="69A131"/>
                </a:solidFill>
                <a:latin typeface="Calibri Light" panose="020F0302020204030204" pitchFamily="34" charset="0"/>
                <a:cs typeface="Calibri Light" panose="020F0302020204030204" pitchFamily="34" charset="0"/>
              </a:rPr>
              <a:t>the </a:t>
            </a:r>
            <a:r>
              <a:rPr lang="fr-CH" sz="1800" dirty="0" err="1">
                <a:solidFill>
                  <a:srgbClr val="69A131"/>
                </a:solidFill>
                <a:latin typeface="Calibri Light" panose="020F0302020204030204" pitchFamily="34" charset="0"/>
                <a:cs typeface="Calibri Light" panose="020F0302020204030204" pitchFamily="34" charset="0"/>
              </a:rPr>
              <a:t>number</a:t>
            </a:r>
            <a:r>
              <a:rPr lang="fr-CH" sz="1800" dirty="0">
                <a:solidFill>
                  <a:srgbClr val="69A131"/>
                </a:solidFill>
                <a:latin typeface="Calibri Light" panose="020F0302020204030204" pitchFamily="34" charset="0"/>
                <a:cs typeface="Calibri Light" panose="020F0302020204030204" pitchFamily="34" charset="0"/>
              </a:rPr>
              <a:t> of </a:t>
            </a:r>
            <a:r>
              <a:rPr lang="fr-CH" sz="1800" dirty="0" err="1">
                <a:solidFill>
                  <a:srgbClr val="69A131"/>
                </a:solidFill>
                <a:latin typeface="Calibri Light" panose="020F0302020204030204" pitchFamily="34" charset="0"/>
                <a:cs typeface="Calibri Light" panose="020F0302020204030204" pitchFamily="34" charset="0"/>
              </a:rPr>
              <a:t>neighbors</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Disadvantages</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pPr lvl="1"/>
            <a:r>
              <a:rPr lang="fr-CH" sz="1800" dirty="0">
                <a:solidFill>
                  <a:srgbClr val="C00000"/>
                </a:solidFill>
                <a:latin typeface="Calibri Light" panose="020F0302020204030204" pitchFamily="34" charset="0"/>
                <a:cs typeface="Calibri Light" panose="020F0302020204030204" pitchFamily="34" charset="0"/>
              </a:rPr>
              <a:t>High variance in the 1-nearest </a:t>
            </a:r>
            <a:r>
              <a:rPr lang="fr-CH" sz="1800" dirty="0" err="1">
                <a:solidFill>
                  <a:srgbClr val="C00000"/>
                </a:solidFill>
                <a:latin typeface="Calibri Light" panose="020F0302020204030204" pitchFamily="34" charset="0"/>
                <a:cs typeface="Calibri Light" panose="020F0302020204030204" pitchFamily="34" charset="0"/>
              </a:rPr>
              <a:t>neighbor</a:t>
            </a:r>
            <a:r>
              <a:rPr lang="fr-CH" sz="1800" dirty="0">
                <a:solidFill>
                  <a:srgbClr val="C00000"/>
                </a:solidFill>
                <a:latin typeface="Calibri Light" panose="020F0302020204030204" pitchFamily="34" charset="0"/>
                <a:cs typeface="Calibri Light" panose="020F0302020204030204" pitchFamily="34" charset="0"/>
              </a:rPr>
              <a:t> model</a:t>
            </a:r>
          </a:p>
          <a:p>
            <a:pPr lvl="1"/>
            <a:r>
              <a:rPr lang="fr-CH" sz="1800" dirty="0" err="1">
                <a:solidFill>
                  <a:srgbClr val="C00000"/>
                </a:solidFill>
                <a:latin typeface="Calibri Light" panose="020F0302020204030204" pitchFamily="34" charset="0"/>
                <a:cs typeface="Calibri Light" panose="020F0302020204030204" pitchFamily="34" charset="0"/>
              </a:rPr>
              <a:t>Curse</a:t>
            </a:r>
            <a:r>
              <a:rPr lang="fr-CH" sz="1800" dirty="0">
                <a:solidFill>
                  <a:srgbClr val="C00000"/>
                </a:solidFill>
                <a:latin typeface="Calibri Light" panose="020F0302020204030204" pitchFamily="34" charset="0"/>
                <a:cs typeface="Calibri Light" panose="020F0302020204030204" pitchFamily="34" charset="0"/>
              </a:rPr>
              <a:t> of </a:t>
            </a:r>
            <a:r>
              <a:rPr lang="fr-CH" sz="1800" dirty="0" err="1">
                <a:solidFill>
                  <a:srgbClr val="C00000"/>
                </a:solidFill>
                <a:latin typeface="Calibri Light" panose="020F0302020204030204" pitchFamily="34" charset="0"/>
                <a:cs typeface="Calibri Light" panose="020F0302020204030204" pitchFamily="34" charset="0"/>
              </a:rPr>
              <a:t>dimensionality</a:t>
            </a:r>
            <a:endParaRPr lang="fr-CH" sz="1800" dirty="0">
              <a:solidFill>
                <a:srgbClr val="C00000"/>
              </a:solidFill>
              <a:latin typeface="Calibri Light" panose="020F0302020204030204" pitchFamily="34" charset="0"/>
              <a:cs typeface="Calibri Light" panose="020F0302020204030204" pitchFamily="34" charset="0"/>
            </a:endParaRPr>
          </a:p>
          <a:p>
            <a:pPr lvl="1"/>
            <a:r>
              <a:rPr lang="fr-CH" sz="1800" dirty="0">
                <a:solidFill>
                  <a:srgbClr val="C00000"/>
                </a:solidFill>
                <a:latin typeface="Calibri Light" panose="020F0302020204030204" pitchFamily="34" charset="0"/>
                <a:cs typeface="Calibri Light" panose="020F0302020204030204" pitchFamily="34" charset="0"/>
              </a:rPr>
              <a:t>No </a:t>
            </a:r>
            <a:r>
              <a:rPr lang="fr-CH" sz="1800" dirty="0" err="1">
                <a:solidFill>
                  <a:srgbClr val="C00000"/>
                </a:solidFill>
                <a:latin typeface="Calibri Light" panose="020F0302020204030204" pitchFamily="34" charset="0"/>
                <a:cs typeface="Calibri Light" panose="020F0302020204030204" pitchFamily="34" charset="0"/>
              </a:rPr>
              <a:t>automatic</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evaluation</a:t>
            </a:r>
            <a:r>
              <a:rPr lang="fr-CH" sz="1800" dirty="0">
                <a:solidFill>
                  <a:srgbClr val="C00000"/>
                </a:solidFill>
                <a:latin typeface="Calibri Light" panose="020F0302020204030204" pitchFamily="34" charset="0"/>
                <a:cs typeface="Calibri Light" panose="020F0302020204030204" pitchFamily="34" charset="0"/>
              </a:rPr>
              <a:t> of </a:t>
            </a:r>
            <a:r>
              <a:rPr lang="fr-CH" sz="1800" dirty="0" err="1">
                <a:solidFill>
                  <a:srgbClr val="C00000"/>
                </a:solidFill>
                <a:latin typeface="Calibri Light" panose="020F0302020204030204" pitchFamily="34" charset="0"/>
                <a:cs typeface="Calibri Light" panose="020F0302020204030204" pitchFamily="34" charset="0"/>
              </a:rPr>
              <a:t>feature</a:t>
            </a:r>
            <a:r>
              <a:rPr lang="fr-CH" sz="1800" dirty="0">
                <a:solidFill>
                  <a:srgbClr val="C00000"/>
                </a:solidFill>
                <a:latin typeface="Calibri Light" panose="020F0302020204030204" pitchFamily="34" charset="0"/>
                <a:cs typeface="Calibri Light" panose="020F0302020204030204" pitchFamily="34" charset="0"/>
              </a:rPr>
              <a:t> relevance</a:t>
            </a:r>
          </a:p>
          <a:p>
            <a:pPr lvl="1"/>
            <a:r>
              <a:rPr lang="fr-CH" sz="1800" dirty="0" err="1">
                <a:solidFill>
                  <a:srgbClr val="C00000"/>
                </a:solidFill>
                <a:latin typeface="Calibri Light" panose="020F0302020204030204" pitchFamily="34" charset="0"/>
                <a:cs typeface="Calibri Light" panose="020F0302020204030204" pitchFamily="34" charset="0"/>
              </a:rPr>
              <a:t>Presence</a:t>
            </a:r>
            <a:r>
              <a:rPr lang="fr-CH" sz="1800" dirty="0">
                <a:solidFill>
                  <a:srgbClr val="C00000"/>
                </a:solidFill>
                <a:latin typeface="Calibri Light" panose="020F0302020204030204" pitchFamily="34" charset="0"/>
                <a:cs typeface="Calibri Light" panose="020F0302020204030204" pitchFamily="34" charset="0"/>
              </a:rPr>
              <a:t> of </a:t>
            </a:r>
            <a:r>
              <a:rPr lang="fr-CH" sz="1800" dirty="0" err="1">
                <a:solidFill>
                  <a:srgbClr val="C00000"/>
                </a:solidFill>
                <a:latin typeface="Calibri Light" panose="020F0302020204030204" pitchFamily="34" charset="0"/>
                <a:cs typeface="Calibri Light" panose="020F0302020204030204" pitchFamily="34" charset="0"/>
              </a:rPr>
              <a:t>irrelevant</a:t>
            </a:r>
            <a:r>
              <a:rPr lang="fr-CH" sz="1800" dirty="0">
                <a:solidFill>
                  <a:srgbClr val="C00000"/>
                </a:solidFill>
                <a:latin typeface="Calibri Light" panose="020F0302020204030204" pitchFamily="34" charset="0"/>
                <a:cs typeface="Calibri Light" panose="020F0302020204030204" pitchFamily="34" charset="0"/>
              </a:rPr>
              <a:t> </a:t>
            </a:r>
            <a:r>
              <a:rPr lang="fr-CH" sz="1800" err="1">
                <a:solidFill>
                  <a:srgbClr val="C00000"/>
                </a:solidFill>
                <a:latin typeface="Calibri Light" panose="020F0302020204030204" pitchFamily="34" charset="0"/>
                <a:cs typeface="Calibri Light" panose="020F0302020204030204" pitchFamily="34" charset="0"/>
              </a:rPr>
              <a:t>features</a:t>
            </a:r>
            <a:r>
              <a:rPr lang="fr-CH" sz="1800">
                <a:solidFill>
                  <a:srgbClr val="C00000"/>
                </a:solidFill>
                <a:latin typeface="Calibri Light" panose="020F0302020204030204" pitchFamily="34" charset="0"/>
                <a:cs typeface="Calibri Light" panose="020F0302020204030204" pitchFamily="34" charset="0"/>
              </a:rPr>
              <a:t> degrades predictive </a:t>
            </a:r>
            <a:r>
              <a:rPr lang="fr-CH" sz="1800" dirty="0">
                <a:solidFill>
                  <a:srgbClr val="C00000"/>
                </a:solidFill>
                <a:latin typeface="Calibri Light" panose="020F0302020204030204" pitchFamily="34" charset="0"/>
                <a:cs typeface="Calibri Light" panose="020F0302020204030204" pitchFamily="34" charset="0"/>
              </a:rPr>
              <a:t>performance</a:t>
            </a:r>
          </a:p>
          <a:p>
            <a:pPr lvl="1"/>
            <a:r>
              <a:rPr lang="fr-CH" sz="1800" dirty="0" err="1">
                <a:solidFill>
                  <a:srgbClr val="C00000"/>
                </a:solidFill>
                <a:latin typeface="Calibri Light" panose="020F0302020204030204" pitchFamily="34" charset="0"/>
                <a:cs typeface="Calibri Light" panose="020F0302020204030204" pitchFamily="34" charset="0"/>
              </a:rPr>
              <a:t>Computationally</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expensive</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KNN evaluation</a:t>
            </a:r>
            <a:endParaRPr lang="en-GB" sz="3200">
              <a:solidFill>
                <a:schemeClr val="tx2">
                  <a:lumMod val="75000"/>
                </a:schemeClr>
              </a:solidFill>
              <a:latin typeface="Tw Cen MT" panose="020B0602020104020603" pitchFamily="34" charset="0"/>
            </a:endParaRPr>
          </a:p>
        </p:txBody>
      </p:sp>
      <p:cxnSp>
        <p:nvCxnSpPr>
          <p:cNvPr id="6" name="Straight Connector 5"/>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435752" y="144016"/>
            <a:ext cx="980728" cy="980728"/>
          </a:xfrm>
          <a:prstGeom prst="rect">
            <a:avLst/>
          </a:prstGeom>
        </p:spPr>
      </p:pic>
    </p:spTree>
    <p:extLst>
      <p:ext uri="{BB962C8B-B14F-4D97-AF65-F5344CB8AC3E}">
        <p14:creationId xmlns:p14="http://schemas.microsoft.com/office/powerpoint/2010/main" val="2353116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9556" y="1249596"/>
            <a:ext cx="7992888"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6. Discriminants</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a:cxnSpLocks/>
          </p:cNvCxnSpPr>
          <p:nvPr/>
        </p:nvCxnSpPr>
        <p:spPr>
          <a:xfrm>
            <a:off x="1956000" y="1052736"/>
            <a:ext cx="828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a:off x="1956000" y="1988840"/>
            <a:ext cx="828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17F4961-0080-6788-0E26-CD6C8A10D6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15623" y="2443306"/>
            <a:ext cx="2377969" cy="3361957"/>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A40BB5DB-FF7C-145C-8B56-F29A4B265F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07014" y="2443305"/>
            <a:ext cx="2377971" cy="3361959"/>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FD26DB3B-7758-4E58-402A-74A4D0C7AD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98406" y="2444731"/>
            <a:ext cx="2377971" cy="336195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01533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Discriminants are a class of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used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when</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the </a:t>
            </a:r>
            <a:r>
              <a:rPr lang="fr-CH" sz="1800">
                <a:solidFill>
                  <a:srgbClr val="0070C0"/>
                </a:solidFill>
                <a:latin typeface="Calibri Light" panose="020F0302020204030204" pitchFamily="34" charset="0"/>
                <a:cs typeface="Calibri Light" panose="020F0302020204030204" pitchFamily="34" charset="0"/>
              </a:rPr>
              <a:t>outcome </a:t>
            </a:r>
            <a:r>
              <a:rPr lang="fr-CH" sz="1800" dirty="0">
                <a:solidFill>
                  <a:srgbClr val="0070C0"/>
                </a:solidFill>
                <a:latin typeface="Calibri Light" panose="020F0302020204030204" pitchFamily="34" charset="0"/>
                <a:cs typeface="Calibri Light" panose="020F0302020204030204" pitchFamily="34" charset="0"/>
              </a:rPr>
              <a:t>variable </a:t>
            </a:r>
            <a:r>
              <a:rPr lang="fr-CH" sz="1800" dirty="0" err="1">
                <a:solidFill>
                  <a:srgbClr val="0070C0"/>
                </a:solidFill>
                <a:latin typeface="Calibri Light" panose="020F0302020204030204" pitchFamily="34" charset="0"/>
                <a:cs typeface="Calibri Light" panose="020F0302020204030204" pitchFamily="34" charset="0"/>
              </a:rPr>
              <a:t>is</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categorical</a:t>
            </a:r>
            <a:r>
              <a:rPr lang="fr-CH" sz="1800">
                <a:latin typeface="Calibri Light" panose="020F0302020204030204" pitchFamily="34" charset="0"/>
                <a:cs typeface="Calibri Light" panose="020F0302020204030204" pitchFamily="34" charset="0"/>
              </a:rPr>
              <a:t>, where </a:t>
            </a:r>
            <a:r>
              <a:rPr lang="fr-CH" sz="1800" dirty="0">
                <a:latin typeface="Calibri Light" panose="020F0302020204030204" pitchFamily="34" charset="0"/>
                <a:cs typeface="Calibri Light" panose="020F0302020204030204" pitchFamily="34" charset="0"/>
              </a:rPr>
              <a:t>the values correspond to </a:t>
            </a:r>
            <a:r>
              <a:rPr lang="fr-CH" sz="1800" dirty="0" err="1">
                <a:latin typeface="Calibri Light" panose="020F0302020204030204" pitchFamily="34" charset="0"/>
                <a:cs typeface="Calibri Light" panose="020F0302020204030204" pitchFamily="34" charset="0"/>
              </a:rPr>
              <a:t>two</a:t>
            </a:r>
            <a:r>
              <a:rPr lang="fr-CH" sz="1800" dirty="0">
                <a:latin typeface="Calibri Light" panose="020F0302020204030204" pitchFamily="34" charset="0"/>
                <a:cs typeface="Calibri Light" panose="020F0302020204030204" pitchFamily="34" charset="0"/>
              </a:rPr>
              <a:t> or more distinct classes.</a:t>
            </a:r>
          </a:p>
          <a:p>
            <a:pPr marL="0" indent="0">
              <a:buNone/>
            </a:pPr>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From</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probabilistic</a:t>
            </a:r>
            <a:r>
              <a:rPr lang="fr-CH" sz="1800" dirty="0">
                <a:latin typeface="Calibri Light" panose="020F0302020204030204" pitchFamily="34" charset="0"/>
                <a:cs typeface="Calibri Light" panose="020F0302020204030204" pitchFamily="34" charset="0"/>
              </a:rPr>
              <a:t> point of </a:t>
            </a:r>
            <a:r>
              <a:rPr lang="fr-CH" sz="1800" dirty="0" err="1">
                <a:latin typeface="Calibri Light" panose="020F0302020204030204" pitchFamily="34" charset="0"/>
                <a:cs typeface="Calibri Light" panose="020F0302020204030204" pitchFamily="34" charset="0"/>
              </a:rPr>
              <a:t>view</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attempting</a:t>
            </a:r>
            <a:r>
              <a:rPr lang="fr-CH" sz="1800" dirty="0">
                <a:latin typeface="Calibri Light" panose="020F0302020204030204" pitchFamily="34" charset="0"/>
                <a:cs typeface="Calibri Light" panose="020F0302020204030204" pitchFamily="34" charset="0"/>
              </a:rPr>
              <a:t> to </a:t>
            </a:r>
            <a:r>
              <a:rPr lang="fr-CH" sz="1800" err="1">
                <a:latin typeface="Calibri Light" panose="020F0302020204030204" pitchFamily="34" charset="0"/>
                <a:cs typeface="Calibri Light" panose="020F0302020204030204" pitchFamily="34" charset="0"/>
              </a:rPr>
              <a:t>predict</a:t>
            </a:r>
            <a:r>
              <a:rPr lang="fr-CH" sz="1800">
                <a:latin typeface="Calibri Light" panose="020F0302020204030204" pitchFamily="34" charset="0"/>
                <a:cs typeface="Calibri Light" panose="020F0302020204030204" pitchFamily="34" charset="0"/>
              </a:rPr>
              <a:t> an outcome class </a:t>
            </a:r>
            <a:r>
              <a:rPr lang="fr-CH" sz="1800" dirty="0" err="1">
                <a:latin typeface="Calibri Light" panose="020F0302020204030204" pitchFamily="34" charset="0"/>
                <a:cs typeface="Calibri Light" panose="020F0302020204030204" pitchFamily="34" charset="0"/>
              </a:rPr>
              <a:t>given</a:t>
            </a:r>
            <a:r>
              <a:rPr lang="fr-CH" sz="1800" dirty="0">
                <a:latin typeface="Calibri Light" panose="020F0302020204030204" pitchFamily="34" charset="0"/>
                <a:cs typeface="Calibri Light" panose="020F0302020204030204" pitchFamily="34" charset="0"/>
              </a:rPr>
              <a:t> certain </a:t>
            </a:r>
            <a:r>
              <a:rPr lang="fr-CH" sz="1800" dirty="0" err="1">
                <a:latin typeface="Calibri Light" panose="020F0302020204030204" pitchFamily="34" charset="0"/>
                <a:cs typeface="Calibri Light" panose="020F0302020204030204" pitchFamily="34" charset="0"/>
              </a:rPr>
              <a:t>predictors</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features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modelling</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probability</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belonging</a:t>
            </a:r>
            <a:r>
              <a:rPr lang="fr-CH" sz="1800" dirty="0">
                <a:latin typeface="Calibri Light" panose="020F0302020204030204" pitchFamily="34" charset="0"/>
                <a:cs typeface="Calibri Light" panose="020F0302020204030204" pitchFamily="34" charset="0"/>
              </a:rPr>
              <a:t> to class </a:t>
            </a:r>
            <a:r>
              <a:rPr lang="fr-CH" sz="1800" i="1" dirty="0">
                <a:latin typeface="Calibri Light" panose="020F0302020204030204" pitchFamily="34" charset="0"/>
                <a:cs typeface="Calibri Light" panose="020F0302020204030204" pitchFamily="34" charset="0"/>
              </a:rPr>
              <a:t>g</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response</a:t>
            </a:r>
            <a:r>
              <a:rPr lang="fr-CH" sz="1800" dirty="0">
                <a:latin typeface="Calibri Light" panose="020F0302020204030204" pitchFamily="34" charset="0"/>
                <a:cs typeface="Calibri Light" panose="020F0302020204030204" pitchFamily="34" charset="0"/>
              </a:rPr>
              <a:t> variable G, </a:t>
            </a:r>
            <a:r>
              <a:rPr lang="fr-CH" sz="1800" dirty="0" err="1">
                <a:latin typeface="Calibri Light" panose="020F0302020204030204" pitchFamily="34" charset="0"/>
                <a:cs typeface="Calibri Light" panose="020F0302020204030204" pitchFamily="34" charset="0"/>
              </a:rPr>
              <a:t>given</a:t>
            </a:r>
            <a:r>
              <a:rPr lang="fr-CH" sz="1800" dirty="0">
                <a:latin typeface="Calibri Light" panose="020F0302020204030204" pitchFamily="34" charset="0"/>
                <a:cs typeface="Calibri Light" panose="020F0302020204030204" pitchFamily="34" charset="0"/>
              </a:rPr>
              <a:t> an observation </a:t>
            </a:r>
            <a:r>
              <a:rPr lang="fr-CH" sz="1800" i="1" dirty="0">
                <a:latin typeface="Calibri Light" panose="020F0302020204030204" pitchFamily="34" charset="0"/>
                <a:cs typeface="Calibri Light" panose="020F0302020204030204" pitchFamily="34" charset="0"/>
              </a:rPr>
              <a:t>x </a:t>
            </a:r>
            <a:r>
              <a:rPr lang="fr-CH" sz="1800" dirty="0" err="1">
                <a:latin typeface="Calibri Light" panose="020F0302020204030204" pitchFamily="34" charset="0"/>
                <a:cs typeface="Calibri Light" panose="020F0302020204030204" pitchFamily="34" charset="0"/>
              </a:rPr>
              <a:t>from</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feature</a:t>
            </a:r>
            <a:r>
              <a:rPr lang="fr-CH" sz="1800" dirty="0">
                <a:latin typeface="Calibri Light" panose="020F0302020204030204" pitchFamily="34" charset="0"/>
                <a:cs typeface="Calibri Light" panose="020F0302020204030204" pitchFamily="34" charset="0"/>
              </a:rPr>
              <a:t> data </a:t>
            </a:r>
            <a:r>
              <a:rPr lang="fr-CH" sz="1800">
                <a:latin typeface="Calibri Light" panose="020F0302020204030204" pitchFamily="34" charset="0"/>
                <a:cs typeface="Calibri Light" panose="020F0302020204030204" pitchFamily="34" charset="0"/>
              </a:rPr>
              <a:t>X. We have seen this definition before, when discussing logistic regression.</a:t>
            </a:r>
            <a:endParaRPr lang="fr-CH" sz="1800" dirty="0">
              <a:latin typeface="Calibri Light" panose="020F0302020204030204" pitchFamily="34" charset="0"/>
              <a:cs typeface="Calibri Light" panose="020F0302020204030204" pitchFamily="34"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Introduction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519937" y="3573016"/>
            <a:ext cx="1704313" cy="461665"/>
          </a:xfrm>
          <a:prstGeom prst="rect">
            <a:avLst/>
          </a:prstGeom>
          <a:noFill/>
        </p:spPr>
        <p:txBody>
          <a:bodyPr wrap="none" rtlCol="0">
            <a:spAutoFit/>
          </a:bodyPr>
          <a:lstStyle/>
          <a:p>
            <a:r>
              <a:rPr lang="en-GB" sz="2400" dirty="0">
                <a:latin typeface="Times New Roman" panose="02020603050405020304" pitchFamily="18" charset="0"/>
                <a:cs typeface="Times New Roman" panose="02020603050405020304" pitchFamily="18" charset="0"/>
              </a:rPr>
              <a:t>P(G=</a:t>
            </a:r>
            <a:r>
              <a:rPr lang="en-GB" sz="2400" i="1" dirty="0" err="1">
                <a:latin typeface="Times New Roman" panose="02020603050405020304" pitchFamily="18" charset="0"/>
                <a:cs typeface="Times New Roman" panose="02020603050405020304" pitchFamily="18" charset="0"/>
              </a:rPr>
              <a:t>g</a:t>
            </a:r>
            <a:r>
              <a:rPr lang="en-GB" sz="2400" dirty="0" err="1">
                <a:latin typeface="Times New Roman" panose="02020603050405020304" pitchFamily="18" charset="0"/>
                <a:cs typeface="Times New Roman" panose="02020603050405020304" pitchFamily="18" charset="0"/>
              </a:rPr>
              <a:t>|X</a:t>
            </a:r>
            <a:r>
              <a:rPr lang="en-GB" sz="2400" dirty="0">
                <a:latin typeface="Times New Roman" panose="02020603050405020304" pitchFamily="18" charset="0"/>
                <a:cs typeface="Times New Roman" panose="02020603050405020304" pitchFamily="18" charset="0"/>
              </a:rPr>
              <a:t>=</a:t>
            </a:r>
            <a:r>
              <a:rPr lang="en-GB" sz="2400" i="1" dirty="0">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3939523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Visual recap</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68B86C6-ADFE-47E5-825D-A56A6F4D01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130" y="1679322"/>
            <a:ext cx="8182710" cy="5013027"/>
          </a:xfrm>
          <a:prstGeom prst="rect">
            <a:avLst/>
          </a:prstGeom>
        </p:spPr>
      </p:pic>
    </p:spTree>
    <p:extLst>
      <p:ext uri="{BB962C8B-B14F-4D97-AF65-F5344CB8AC3E}">
        <p14:creationId xmlns:p14="http://schemas.microsoft.com/office/powerpoint/2010/main" val="3929900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attempt</a:t>
            </a:r>
            <a:r>
              <a:rPr lang="fr-CH" sz="1800" dirty="0">
                <a:latin typeface="Calibri Light" panose="020F0302020204030204" pitchFamily="34" charset="0"/>
                <a:cs typeface="Calibri Light" panose="020F0302020204030204" pitchFamily="34" charset="0"/>
              </a:rPr>
              <a:t> to model the </a:t>
            </a:r>
            <a:r>
              <a:rPr lang="fr-CH" sz="1800" dirty="0" err="1">
                <a:latin typeface="Calibri Light" panose="020F0302020204030204" pitchFamily="34" charset="0"/>
                <a:cs typeface="Calibri Light" panose="020F0302020204030204" pitchFamily="34" charset="0"/>
              </a:rPr>
              <a:t>probability</a:t>
            </a:r>
            <a:r>
              <a:rPr lang="fr-CH" sz="1800" dirty="0">
                <a:latin typeface="Calibri Light" panose="020F0302020204030204" pitchFamily="34" charset="0"/>
                <a:cs typeface="Calibri Light" panose="020F0302020204030204" pitchFamily="34" charset="0"/>
              </a:rPr>
              <a:t>, </a:t>
            </a:r>
            <a:r>
              <a:rPr lang="en-GB" sz="1800" dirty="0">
                <a:latin typeface="Times New Roman" panose="02020603050405020304" pitchFamily="18" charset="0"/>
                <a:cs typeface="Times New Roman" panose="02020603050405020304" pitchFamily="18" charset="0"/>
              </a:rPr>
              <a:t>P(G=</a:t>
            </a:r>
            <a:r>
              <a:rPr lang="en-GB" sz="1800" i="1" dirty="0" err="1">
                <a:latin typeface="Times New Roman" panose="02020603050405020304" pitchFamily="18" charset="0"/>
                <a:cs typeface="Times New Roman" panose="02020603050405020304" pitchFamily="18" charset="0"/>
              </a:rPr>
              <a:t>g</a:t>
            </a:r>
            <a:r>
              <a:rPr lang="en-GB" sz="1800" dirty="0" err="1">
                <a:latin typeface="Times New Roman" panose="02020603050405020304" pitchFamily="18" charset="0"/>
                <a:cs typeface="Times New Roman" panose="02020603050405020304" pitchFamily="18" charset="0"/>
              </a:rPr>
              <a:t>|X</a:t>
            </a:r>
            <a:r>
              <a:rPr lang="en-GB" sz="1800" dirty="0">
                <a:latin typeface="Times New Roman" panose="02020603050405020304" pitchFamily="18" charset="0"/>
                <a:cs typeface="Times New Roman" panose="02020603050405020304" pitchFamily="18" charset="0"/>
              </a:rPr>
              <a:t>=</a:t>
            </a:r>
            <a:r>
              <a:rPr lang="en-GB" sz="1800" i="1" dirty="0">
                <a:latin typeface="Times New Roman" panose="02020603050405020304" pitchFamily="18" charset="0"/>
                <a:cs typeface="Times New Roman" panose="02020603050405020304" pitchFamily="18" charset="0"/>
              </a:rPr>
              <a:t>x</a:t>
            </a:r>
            <a:r>
              <a:rPr lang="en-GB" sz="1800" dirty="0">
                <a:latin typeface="Times New Roman" panose="02020603050405020304" pitchFamily="18" charset="0"/>
                <a:cs typeface="Times New Roman" panose="02020603050405020304" pitchFamily="18" charset="0"/>
              </a:rPr>
              <a:t>)</a:t>
            </a:r>
            <a:r>
              <a:rPr lang="en-GB" sz="1800" dirty="0">
                <a:latin typeface="Calibri Light" panose="020F0302020204030204" pitchFamily="34" charset="0"/>
                <a:cs typeface="Calibri Light" panose="020F0302020204030204" pitchFamily="34" charset="0"/>
              </a:rPr>
              <a:t>, directly, as does logistic regression. However, an alternative approach is to first rewrite the probability problem, thanks to a famous equality known as </a:t>
            </a:r>
            <a:r>
              <a:rPr lang="en-GB" sz="1800" dirty="0">
                <a:solidFill>
                  <a:srgbClr val="0070C0"/>
                </a:solidFill>
                <a:latin typeface="Calibri Light" panose="020F0302020204030204" pitchFamily="34" charset="0"/>
                <a:cs typeface="Calibri Light" panose="020F0302020204030204" pitchFamily="34" charset="0"/>
              </a:rPr>
              <a:t>Bayes’ theorem</a:t>
            </a:r>
            <a:r>
              <a:rPr lang="en-GB" sz="1800" dirty="0">
                <a:latin typeface="Calibri Light" panose="020F0302020204030204" pitchFamily="34" charset="0"/>
                <a:cs typeface="Calibri Light" panose="020F0302020204030204" pitchFamily="34" charset="0"/>
              </a:rPr>
              <a:t>:</a:t>
            </a:r>
            <a:endParaRPr lang="fr-CH" sz="1800" dirty="0">
              <a:latin typeface="Calibri Light" panose="020F0302020204030204" pitchFamily="34" charset="0"/>
              <a:cs typeface="Calibri Light" panose="020F0302020204030204" pitchFamily="34"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r>
              <a:rPr lang="fr-CH" sz="1800" dirty="0" err="1">
                <a:latin typeface="Calibri Light" panose="020F0302020204030204" pitchFamily="34" charset="0"/>
                <a:cs typeface="Calibri Light" panose="020F0302020204030204" pitchFamily="34" charset="0"/>
              </a:rPr>
              <a:t>Where</a:t>
            </a:r>
            <a:r>
              <a:rPr lang="fr-CH" sz="1800" dirty="0">
                <a:latin typeface="Calibri Light" panose="020F0302020204030204" pitchFamily="34" charset="0"/>
                <a:cs typeface="Calibri Light" panose="020F0302020204030204" pitchFamily="34" charset="0"/>
              </a:rPr>
              <a:t> </a:t>
            </a:r>
            <a:r>
              <a:rPr lang="en-GB" sz="1800" dirty="0">
                <a:latin typeface="Times New Roman" panose="02020603050405020304" pitchFamily="18" charset="0"/>
                <a:cs typeface="Times New Roman" panose="02020603050405020304" pitchFamily="18" charset="0"/>
              </a:rPr>
              <a:t>P(X=</a:t>
            </a:r>
            <a:r>
              <a:rPr lang="en-GB" sz="1800" dirty="0" err="1">
                <a:latin typeface="Times New Roman" panose="02020603050405020304" pitchFamily="18" charset="0"/>
                <a:cs typeface="Times New Roman" panose="02020603050405020304" pitchFamily="18" charset="0"/>
              </a:rPr>
              <a:t>x|G</a:t>
            </a:r>
            <a:r>
              <a:rPr lang="en-GB" sz="1800" dirty="0">
                <a:latin typeface="Times New Roman" panose="02020603050405020304" pitchFamily="18" charset="0"/>
                <a:cs typeface="Times New Roman" panose="02020603050405020304" pitchFamily="18" charset="0"/>
              </a:rPr>
              <a:t>=g)</a:t>
            </a:r>
            <a:r>
              <a:rPr lang="en-GB" sz="1800" dirty="0">
                <a:latin typeface="Calibri Light" panose="020F0302020204030204" pitchFamily="34" charset="0"/>
                <a:cs typeface="Calibri Light" panose="020F0302020204030204" pitchFamily="34" charset="0"/>
              </a:rPr>
              <a:t> is the (conditional) probability of the observation </a:t>
            </a:r>
            <a:r>
              <a:rPr lang="en-GB" sz="1800" i="1" dirty="0">
                <a:latin typeface="Calibri Light" panose="020F0302020204030204" pitchFamily="34" charset="0"/>
                <a:cs typeface="Calibri Light" panose="020F0302020204030204" pitchFamily="34" charset="0"/>
              </a:rPr>
              <a:t>x </a:t>
            </a:r>
            <a:r>
              <a:rPr lang="en-GB" sz="1800" dirty="0">
                <a:latin typeface="Calibri Light" panose="020F0302020204030204" pitchFamily="34" charset="0"/>
                <a:cs typeface="Calibri Light" panose="020F0302020204030204" pitchFamily="34" charset="0"/>
              </a:rPr>
              <a:t>within class </a:t>
            </a:r>
            <a:r>
              <a:rPr lang="en-GB" sz="1800" i="1" dirty="0">
                <a:latin typeface="Calibri Light" panose="020F0302020204030204" pitchFamily="34" charset="0"/>
                <a:cs typeface="Calibri Light" panose="020F0302020204030204" pitchFamily="34" charset="0"/>
              </a:rPr>
              <a:t>g</a:t>
            </a:r>
            <a:r>
              <a:rPr lang="en-GB" sz="1800" dirty="0">
                <a:latin typeface="Calibri Light" panose="020F0302020204030204" pitchFamily="34" charset="0"/>
                <a:cs typeface="Calibri Light" panose="020F0302020204030204" pitchFamily="34" charset="0"/>
              </a:rPr>
              <a:t>, </a:t>
            </a:r>
            <a:r>
              <a:rPr lang="en-GB" sz="1800" dirty="0">
                <a:latin typeface="Times New Roman" panose="02020603050405020304" pitchFamily="18" charset="0"/>
                <a:cs typeface="Times New Roman" panose="02020603050405020304" pitchFamily="18" charset="0"/>
              </a:rPr>
              <a:t>P(G=g)</a:t>
            </a:r>
            <a:r>
              <a:rPr lang="en-GB" sz="1800" dirty="0">
                <a:latin typeface="Calibri Light" panose="020F0302020204030204" pitchFamily="34" charset="0"/>
                <a:cs typeface="Calibri Light" panose="020F0302020204030204" pitchFamily="34" charset="0"/>
              </a:rPr>
              <a:t> is the (prior) probability of belonging to class </a:t>
            </a:r>
            <a:r>
              <a:rPr lang="en-GB" sz="1800" i="1" dirty="0">
                <a:latin typeface="Calibri Light" panose="020F0302020204030204" pitchFamily="34" charset="0"/>
                <a:cs typeface="Calibri Light" panose="020F0302020204030204" pitchFamily="34" charset="0"/>
              </a:rPr>
              <a:t>g</a:t>
            </a:r>
            <a:r>
              <a:rPr lang="en-GB" sz="1800" dirty="0">
                <a:latin typeface="Calibri Light" panose="020F0302020204030204" pitchFamily="34" charset="0"/>
                <a:cs typeface="Calibri Light" panose="020F0302020204030204" pitchFamily="34" charset="0"/>
              </a:rPr>
              <a:t>, and </a:t>
            </a:r>
            <a:r>
              <a:rPr lang="en-GB" sz="1800" dirty="0">
                <a:latin typeface="Times New Roman" panose="02020603050405020304" pitchFamily="18" charset="0"/>
                <a:cs typeface="Times New Roman" panose="02020603050405020304" pitchFamily="18" charset="0"/>
              </a:rPr>
              <a:t>P(X=x</a:t>
            </a:r>
            <a:r>
              <a:rPr lang="en-GB" sz="1800">
                <a:latin typeface="Times New Roman" panose="02020603050405020304" pitchFamily="18" charset="0"/>
                <a:cs typeface="Times New Roman" panose="02020603050405020304" pitchFamily="18" charset="0"/>
              </a:rPr>
              <a:t>)</a:t>
            </a:r>
            <a:r>
              <a:rPr lang="en-GB" sz="1800">
                <a:latin typeface="Calibri Light" panose="020F0302020204030204" pitchFamily="34" charset="0"/>
                <a:cs typeface="Calibri Light" panose="020F0302020204030204" pitchFamily="34" charset="0"/>
              </a:rPr>
              <a:t> is the marginal </a:t>
            </a:r>
            <a:r>
              <a:rPr lang="en-GB" sz="1800" dirty="0">
                <a:latin typeface="Calibri Light" panose="020F0302020204030204" pitchFamily="34" charset="0"/>
                <a:cs typeface="Calibri Light" panose="020F0302020204030204" pitchFamily="34" charset="0"/>
              </a:rPr>
              <a:t>probability of </a:t>
            </a:r>
            <a:r>
              <a:rPr lang="en-GB" sz="1800" i="1" dirty="0">
                <a:latin typeface="Calibri Light" panose="020F0302020204030204" pitchFamily="34" charset="0"/>
                <a:cs typeface="Calibri Light" panose="020F0302020204030204" pitchFamily="34" charset="0"/>
              </a:rPr>
              <a:t>x </a:t>
            </a:r>
            <a:r>
              <a:rPr lang="en-GB" sz="1800" dirty="0">
                <a:latin typeface="Calibri Light" panose="020F0302020204030204" pitchFamily="34" charset="0"/>
                <a:cs typeface="Calibri Light" panose="020F0302020204030204" pitchFamily="34" charset="0"/>
              </a:rPr>
              <a:t>across all classes of G.</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Bayes’ theorem</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600141" y="3068960"/>
            <a:ext cx="4991719" cy="1079900"/>
            <a:chOff x="2123728" y="2852936"/>
            <a:chExt cx="4991719" cy="1079900"/>
          </a:xfrm>
        </p:grpSpPr>
        <p:sp>
          <p:nvSpPr>
            <p:cNvPr id="7" name="Rectangle 6"/>
            <p:cNvSpPr/>
            <p:nvPr/>
          </p:nvSpPr>
          <p:spPr>
            <a:xfrm>
              <a:off x="2123728" y="3212976"/>
              <a:ext cx="2031325" cy="461665"/>
            </a:xfrm>
            <a:prstGeom prst="rect">
              <a:avLst/>
            </a:prstGeom>
          </p:spPr>
          <p:txBody>
            <a:bodyPr wrap="none">
              <a:spAutoFit/>
            </a:bodyPr>
            <a:lstStyle/>
            <a:p>
              <a:r>
                <a:rPr lang="en-GB" sz="2400">
                  <a:latin typeface="Times New Roman" panose="02020603050405020304" pitchFamily="18" charset="0"/>
                  <a:cs typeface="Times New Roman" panose="02020603050405020304" pitchFamily="18" charset="0"/>
                </a:rPr>
                <a:t>P(G=</a:t>
              </a:r>
              <a:r>
                <a:rPr lang="en-GB" sz="2400" i="1">
                  <a:latin typeface="Times New Roman" panose="02020603050405020304" pitchFamily="18" charset="0"/>
                  <a:cs typeface="Times New Roman" panose="02020603050405020304" pitchFamily="18" charset="0"/>
                </a:rPr>
                <a:t>g</a:t>
              </a:r>
              <a:r>
                <a:rPr lang="en-GB" sz="2400">
                  <a:latin typeface="Times New Roman" panose="02020603050405020304" pitchFamily="18" charset="0"/>
                  <a:cs typeface="Times New Roman" panose="02020603050405020304" pitchFamily="18" charset="0"/>
                </a:rPr>
                <a:t>|X=</a:t>
              </a:r>
              <a:r>
                <a:rPr lang="en-GB" sz="2400" i="1">
                  <a:latin typeface="Times New Roman" panose="02020603050405020304" pitchFamily="18" charset="0"/>
                  <a:cs typeface="Times New Roman" panose="02020603050405020304" pitchFamily="18" charset="0"/>
                </a:rPr>
                <a:t>x</a:t>
              </a:r>
              <a:r>
                <a:rPr lang="en-GB" sz="2400">
                  <a:latin typeface="Times New Roman" panose="02020603050405020304" pitchFamily="18" charset="0"/>
                  <a:cs typeface="Times New Roman" panose="02020603050405020304" pitchFamily="18" charset="0"/>
                </a:rPr>
                <a:t>)  =</a:t>
              </a:r>
              <a:endParaRPr lang="en-GB" sz="2400"/>
            </a:p>
          </p:txBody>
        </p:sp>
        <p:sp>
          <p:nvSpPr>
            <p:cNvPr id="8" name="Rectangle 7"/>
            <p:cNvSpPr/>
            <p:nvPr/>
          </p:nvSpPr>
          <p:spPr>
            <a:xfrm>
              <a:off x="4139952" y="2852936"/>
              <a:ext cx="2975495" cy="461665"/>
            </a:xfrm>
            <a:prstGeom prst="rect">
              <a:avLst/>
            </a:prstGeom>
          </p:spPr>
          <p:txBody>
            <a:bodyPr wrap="none">
              <a:spAutoFit/>
            </a:bodyPr>
            <a:lstStyle/>
            <a:p>
              <a:r>
                <a:rPr lang="en-GB" sz="2400">
                  <a:latin typeface="Times New Roman" panose="02020603050405020304" pitchFamily="18" charset="0"/>
                  <a:cs typeface="Times New Roman" panose="02020603050405020304" pitchFamily="18" charset="0"/>
                </a:rPr>
                <a:t>P(X=</a:t>
              </a:r>
              <a:r>
                <a:rPr lang="en-GB" sz="2400" i="1">
                  <a:latin typeface="Times New Roman" panose="02020603050405020304" pitchFamily="18" charset="0"/>
                  <a:cs typeface="Times New Roman" panose="02020603050405020304" pitchFamily="18" charset="0"/>
                </a:rPr>
                <a:t>x</a:t>
              </a:r>
              <a:r>
                <a:rPr lang="en-GB" sz="2400">
                  <a:latin typeface="Times New Roman" panose="02020603050405020304" pitchFamily="18" charset="0"/>
                  <a:cs typeface="Times New Roman" panose="02020603050405020304" pitchFamily="18" charset="0"/>
                </a:rPr>
                <a:t>|G=</a:t>
              </a:r>
              <a:r>
                <a:rPr lang="en-GB" sz="2400" i="1">
                  <a:latin typeface="Times New Roman" panose="02020603050405020304" pitchFamily="18" charset="0"/>
                  <a:cs typeface="Times New Roman" panose="02020603050405020304" pitchFamily="18" charset="0"/>
                </a:rPr>
                <a:t>g</a:t>
              </a:r>
              <a:r>
                <a:rPr lang="en-GB" sz="2400">
                  <a:latin typeface="Times New Roman" panose="02020603050405020304" pitchFamily="18" charset="0"/>
                  <a:cs typeface="Times New Roman" panose="02020603050405020304" pitchFamily="18" charset="0"/>
                </a:rPr>
                <a:t>) × P(G=</a:t>
              </a:r>
              <a:r>
                <a:rPr lang="en-GB" sz="2400" i="1">
                  <a:latin typeface="Times New Roman" panose="02020603050405020304" pitchFamily="18" charset="0"/>
                  <a:cs typeface="Times New Roman" panose="02020603050405020304" pitchFamily="18" charset="0"/>
                </a:rPr>
                <a:t>g</a:t>
              </a:r>
              <a:r>
                <a:rPr lang="en-GB" sz="2400">
                  <a:latin typeface="Times New Roman" panose="02020603050405020304" pitchFamily="18" charset="0"/>
                  <a:cs typeface="Times New Roman" panose="02020603050405020304" pitchFamily="18" charset="0"/>
                </a:rPr>
                <a:t>)</a:t>
              </a:r>
              <a:endParaRPr lang="en-GB" sz="2400"/>
            </a:p>
          </p:txBody>
        </p:sp>
        <p:sp>
          <p:nvSpPr>
            <p:cNvPr id="9" name="Rectangle 8"/>
            <p:cNvSpPr/>
            <p:nvPr/>
          </p:nvSpPr>
          <p:spPr>
            <a:xfrm>
              <a:off x="5149660" y="3471171"/>
              <a:ext cx="1111202" cy="461665"/>
            </a:xfrm>
            <a:prstGeom prst="rect">
              <a:avLst/>
            </a:prstGeom>
          </p:spPr>
          <p:txBody>
            <a:bodyPr wrap="none">
              <a:spAutoFit/>
            </a:bodyPr>
            <a:lstStyle/>
            <a:p>
              <a:r>
                <a:rPr lang="en-GB" sz="2400">
                  <a:latin typeface="Times New Roman" panose="02020603050405020304" pitchFamily="18" charset="0"/>
                  <a:cs typeface="Times New Roman" panose="02020603050405020304" pitchFamily="18" charset="0"/>
                </a:rPr>
                <a:t>P(X=</a:t>
              </a:r>
              <a:r>
                <a:rPr lang="en-GB" sz="2400" i="1">
                  <a:latin typeface="Times New Roman" panose="02020603050405020304" pitchFamily="18" charset="0"/>
                  <a:cs typeface="Times New Roman" panose="02020603050405020304" pitchFamily="18" charset="0"/>
                </a:rPr>
                <a:t>x</a:t>
              </a:r>
              <a:r>
                <a:rPr lang="en-GB" sz="2400">
                  <a:latin typeface="Times New Roman" panose="02020603050405020304" pitchFamily="18" charset="0"/>
                  <a:cs typeface="Times New Roman" panose="02020603050405020304" pitchFamily="18" charset="0"/>
                </a:rPr>
                <a:t>)</a:t>
              </a:r>
              <a:endParaRPr lang="en-GB" sz="2400"/>
            </a:p>
          </p:txBody>
        </p:sp>
        <p:cxnSp>
          <p:nvCxnSpPr>
            <p:cNvPr id="14" name="Straight Connector 13"/>
            <p:cNvCxnSpPr/>
            <p:nvPr/>
          </p:nvCxnSpPr>
          <p:spPr>
            <a:xfrm>
              <a:off x="4139952" y="3428272"/>
              <a:ext cx="29754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12716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en-GB" sz="1800" dirty="0">
                <a:latin typeface="Calibri Light" panose="020F0302020204030204" pitchFamily="34" charset="0"/>
                <a:cs typeface="Calibri Light" panose="020F0302020204030204" pitchFamily="34" charset="0"/>
              </a:rPr>
              <a:t>In practice </a:t>
            </a:r>
            <a:r>
              <a:rPr lang="en-GB" sz="1800" dirty="0">
                <a:latin typeface="Times New Roman" panose="02020603050405020304" pitchFamily="18" charset="0"/>
                <a:cs typeface="Times New Roman" panose="02020603050405020304" pitchFamily="18" charset="0"/>
              </a:rPr>
              <a:t>P(X=x)</a:t>
            </a:r>
            <a:r>
              <a:rPr lang="en-GB" sz="1800" dirty="0">
                <a:latin typeface="Calibri Light" panose="020F0302020204030204" pitchFamily="34" charset="0"/>
                <a:cs typeface="Calibri Light" panose="020F0302020204030204" pitchFamily="34" charset="0"/>
              </a:rPr>
              <a:t> is assumed to be fixed, and hence does not need to be specified in </a:t>
            </a:r>
            <a:r>
              <a:rPr lang="en-GB" sz="1800" dirty="0" err="1">
                <a:latin typeface="Calibri Light" panose="020F0302020204030204" pitchFamily="34" charset="0"/>
                <a:cs typeface="Calibri Light" panose="020F0302020204030204" pitchFamily="34" charset="0"/>
              </a:rPr>
              <a:t>Bayes’s</a:t>
            </a:r>
            <a:r>
              <a:rPr lang="en-GB" sz="1800" dirty="0">
                <a:latin typeface="Calibri Light" panose="020F0302020204030204" pitchFamily="34" charset="0"/>
                <a:cs typeface="Calibri Light" panose="020F0302020204030204" pitchFamily="34" charset="0"/>
              </a:rPr>
              <a:t> theorem. </a:t>
            </a:r>
            <a:r>
              <a:rPr lang="en-GB" sz="1800" dirty="0">
                <a:latin typeface="Times New Roman" panose="02020603050405020304" pitchFamily="18" charset="0"/>
                <a:cs typeface="Times New Roman" panose="02020603050405020304" pitchFamily="18" charset="0"/>
              </a:rPr>
              <a:t>P(G=</a:t>
            </a:r>
            <a:r>
              <a:rPr lang="en-GB" sz="1800" i="1" dirty="0" err="1">
                <a:latin typeface="Times New Roman" panose="02020603050405020304" pitchFamily="18" charset="0"/>
                <a:cs typeface="Times New Roman" panose="02020603050405020304" pitchFamily="18" charset="0"/>
              </a:rPr>
              <a:t>g</a:t>
            </a:r>
            <a:r>
              <a:rPr lang="en-GB" sz="1800" dirty="0" err="1">
                <a:latin typeface="Times New Roman" panose="02020603050405020304" pitchFamily="18" charset="0"/>
                <a:cs typeface="Times New Roman" panose="02020603050405020304" pitchFamily="18" charset="0"/>
              </a:rPr>
              <a:t>|X</a:t>
            </a:r>
            <a:r>
              <a:rPr lang="en-GB" sz="1800" dirty="0">
                <a:latin typeface="Times New Roman" panose="02020603050405020304" pitchFamily="18" charset="0"/>
                <a:cs typeface="Times New Roman" panose="02020603050405020304" pitchFamily="18" charset="0"/>
              </a:rPr>
              <a:t>=</a:t>
            </a:r>
            <a:r>
              <a:rPr lang="en-GB" sz="1800" i="1" dirty="0">
                <a:latin typeface="Times New Roman" panose="02020603050405020304" pitchFamily="18" charset="0"/>
                <a:cs typeface="Times New Roman" panose="02020603050405020304" pitchFamily="18" charset="0"/>
              </a:rPr>
              <a:t>x</a:t>
            </a:r>
            <a:r>
              <a:rPr lang="en-GB" sz="1800" dirty="0">
                <a:latin typeface="Times New Roman" panose="02020603050405020304" pitchFamily="18" charset="0"/>
                <a:cs typeface="Times New Roman" panose="02020603050405020304" pitchFamily="18" charset="0"/>
              </a:rPr>
              <a:t>)</a:t>
            </a:r>
            <a:r>
              <a:rPr lang="en-GB" sz="1800" dirty="0">
                <a:latin typeface="Calibri Light" panose="020F0302020204030204" pitchFamily="34" charset="0"/>
                <a:cs typeface="Calibri Light" panose="020F0302020204030204" pitchFamily="34" charset="0"/>
              </a:rPr>
              <a:t> then becomes proportional to:</a:t>
            </a:r>
            <a:endParaRPr lang="fr-CH" sz="1800" dirty="0">
              <a:latin typeface="Calibri Light" panose="020F0302020204030204" pitchFamily="34" charset="0"/>
              <a:cs typeface="Calibri Light" panose="020F0302020204030204" pitchFamily="34"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r>
              <a:rPr lang="fr-CH" sz="1800" dirty="0">
                <a:latin typeface="Calibri Light" panose="020F0302020204030204" pitchFamily="34" charset="0"/>
                <a:cs typeface="Calibri Light" panose="020F0302020204030204" pitchFamily="34" charset="0"/>
              </a:rPr>
              <a:t>This </a:t>
            </a:r>
            <a:r>
              <a:rPr lang="fr-CH" sz="1800" dirty="0" err="1">
                <a:latin typeface="Calibri Light" panose="020F0302020204030204" pitchFamily="34" charset="0"/>
                <a:cs typeface="Calibri Light" panose="020F0302020204030204" pitchFamily="34" charset="0"/>
              </a:rPr>
              <a:t>implies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order</a:t>
            </a:r>
            <a:r>
              <a:rPr lang="fr-CH" sz="1800" dirty="0">
                <a:latin typeface="Calibri Light" panose="020F0302020204030204" pitchFamily="34" charset="0"/>
                <a:cs typeface="Calibri Light" panose="020F0302020204030204" pitchFamily="34" charset="0"/>
              </a:rPr>
              <a:t> to model </a:t>
            </a:r>
            <a:r>
              <a:rPr lang="en-GB" sz="1800" dirty="0">
                <a:latin typeface="Times New Roman" panose="02020603050405020304" pitchFamily="18" charset="0"/>
                <a:cs typeface="Times New Roman" panose="02020603050405020304" pitchFamily="18" charset="0"/>
              </a:rPr>
              <a:t>P(G=</a:t>
            </a:r>
            <a:r>
              <a:rPr lang="en-GB" sz="1800" i="1" dirty="0" err="1">
                <a:latin typeface="Times New Roman" panose="02020603050405020304" pitchFamily="18" charset="0"/>
                <a:cs typeface="Times New Roman" panose="02020603050405020304" pitchFamily="18" charset="0"/>
              </a:rPr>
              <a:t>g</a:t>
            </a:r>
            <a:r>
              <a:rPr lang="en-GB" sz="1800" dirty="0" err="1">
                <a:latin typeface="Times New Roman" panose="02020603050405020304" pitchFamily="18" charset="0"/>
                <a:cs typeface="Times New Roman" panose="02020603050405020304" pitchFamily="18" charset="0"/>
              </a:rPr>
              <a:t>|X</a:t>
            </a:r>
            <a:r>
              <a:rPr lang="en-GB" sz="1800" dirty="0">
                <a:latin typeface="Times New Roman" panose="02020603050405020304" pitchFamily="18" charset="0"/>
                <a:cs typeface="Times New Roman" panose="02020603050405020304" pitchFamily="18" charset="0"/>
              </a:rPr>
              <a:t>=</a:t>
            </a:r>
            <a:r>
              <a:rPr lang="en-GB" sz="1800" i="1" dirty="0">
                <a:latin typeface="Times New Roman" panose="02020603050405020304" pitchFamily="18" charset="0"/>
                <a:cs typeface="Times New Roman" panose="02020603050405020304" pitchFamily="18" charset="0"/>
              </a:rPr>
              <a:t>x</a:t>
            </a:r>
            <a:r>
              <a:rPr lang="en-GB" sz="1800" dirty="0">
                <a:latin typeface="Times New Roman" panose="02020603050405020304" pitchFamily="18" charset="0"/>
                <a:cs typeface="Times New Roman" panose="02020603050405020304" pitchFamily="18" charset="0"/>
              </a:rPr>
              <a:t>)</a:t>
            </a:r>
            <a:r>
              <a:rPr lang="en-GB" sz="1800" dirty="0">
                <a:latin typeface="Calibri Light" panose="020F0302020204030204" pitchFamily="34" charset="0"/>
                <a:cs typeface="Calibri Light" panose="020F0302020204030204" pitchFamily="34" charset="0"/>
              </a:rPr>
              <a:t>, it suffices to specify/estimate the class-conditional probability of the data </a:t>
            </a:r>
            <a:r>
              <a:rPr lang="en-GB" sz="1800" i="1" dirty="0">
                <a:latin typeface="Calibri Light" panose="020F0302020204030204" pitchFamily="34" charset="0"/>
                <a:cs typeface="Calibri Light" panose="020F0302020204030204" pitchFamily="34" charset="0"/>
              </a:rPr>
              <a:t>x</a:t>
            </a:r>
            <a:r>
              <a:rPr lang="en-GB" sz="1800" dirty="0">
                <a:latin typeface="Calibri Light" panose="020F0302020204030204" pitchFamily="34" charset="0"/>
                <a:cs typeface="Calibri Light" panose="020F0302020204030204" pitchFamily="34" charset="0"/>
              </a:rPr>
              <a:t> , and the prior probabilities of the classes.</a:t>
            </a:r>
          </a:p>
          <a:p>
            <a:endParaRPr lang="en-GB" sz="1800" dirty="0">
              <a:latin typeface="Times New Roman" panose="02020603050405020304" pitchFamily="18" charset="0"/>
              <a:cs typeface="Times New Roman" panose="02020603050405020304" pitchFamily="18" charset="0"/>
            </a:endParaRPr>
          </a:p>
          <a:p>
            <a:r>
              <a:rPr lang="en-GB" sz="1800" dirty="0">
                <a:latin typeface="Calibri Light" panose="020F0302020204030204" pitchFamily="34" charset="0"/>
                <a:cs typeface="Calibri Light" panose="020F0302020204030204" pitchFamily="34" charset="0"/>
              </a:rPr>
              <a:t>Very often the prior probabilities of the classes, </a:t>
            </a:r>
            <a:r>
              <a:rPr lang="en-GB" sz="1800" dirty="0">
                <a:latin typeface="Times New Roman" panose="02020603050405020304" pitchFamily="18" charset="0"/>
                <a:cs typeface="Times New Roman" panose="02020603050405020304" pitchFamily="18" charset="0"/>
              </a:rPr>
              <a:t>P(G=</a:t>
            </a:r>
            <a:r>
              <a:rPr lang="en-GB" sz="1800" i="1" dirty="0">
                <a:latin typeface="Times New Roman" panose="02020603050405020304" pitchFamily="18" charset="0"/>
                <a:cs typeface="Times New Roman" panose="02020603050405020304" pitchFamily="18" charset="0"/>
              </a:rPr>
              <a:t>g</a:t>
            </a:r>
            <a:r>
              <a:rPr lang="en-GB" sz="1800" dirty="0">
                <a:latin typeface="Times New Roman" panose="02020603050405020304" pitchFamily="18" charset="0"/>
                <a:cs typeface="Times New Roman" panose="02020603050405020304" pitchFamily="18" charset="0"/>
              </a:rPr>
              <a:t>)</a:t>
            </a:r>
            <a:r>
              <a:rPr lang="en-GB" sz="1800" dirty="0">
                <a:latin typeface="Calibri Light" panose="020F0302020204030204" pitchFamily="34" charset="0"/>
                <a:cs typeface="Calibri Light" panose="020F0302020204030204" pitchFamily="34" charset="0"/>
              </a:rPr>
              <a:t>, is set to be uniform, that is, all classes assumed to be equally probable.</a:t>
            </a:r>
          </a:p>
          <a:p>
            <a:endParaRPr lang="en-GB" sz="1800" dirty="0">
              <a:latin typeface="Times New Roman" panose="02020603050405020304" pitchFamily="18" charset="0"/>
              <a:cs typeface="Times New Roman" panose="02020603050405020304" pitchFamily="18" charset="0"/>
            </a:endParaRPr>
          </a:p>
          <a:p>
            <a:r>
              <a:rPr lang="en-GB" sz="1800" dirty="0">
                <a:latin typeface="Calibri Light" panose="020F0302020204030204" pitchFamily="34" charset="0"/>
                <a:cs typeface="Calibri Light" panose="020F0302020204030204" pitchFamily="34" charset="0"/>
              </a:rPr>
              <a:t>This finally shifts all the attention for modelling to the class-conditional probabilities </a:t>
            </a:r>
            <a:r>
              <a:rPr lang="en-GB" sz="1800" dirty="0">
                <a:latin typeface="Times New Roman" panose="02020603050405020304" pitchFamily="18" charset="0"/>
                <a:cs typeface="Times New Roman" panose="02020603050405020304" pitchFamily="18" charset="0"/>
              </a:rPr>
              <a:t>P(X=</a:t>
            </a:r>
            <a:r>
              <a:rPr lang="en-GB" sz="1800" i="1" dirty="0" err="1">
                <a:latin typeface="Times New Roman" panose="02020603050405020304" pitchFamily="18" charset="0"/>
                <a:cs typeface="Times New Roman" panose="02020603050405020304" pitchFamily="18" charset="0"/>
              </a:rPr>
              <a:t>x</a:t>
            </a:r>
            <a:r>
              <a:rPr lang="en-GB" sz="1800" dirty="0" err="1">
                <a:latin typeface="Times New Roman" panose="02020603050405020304" pitchFamily="18" charset="0"/>
                <a:cs typeface="Times New Roman" panose="02020603050405020304" pitchFamily="18" charset="0"/>
              </a:rPr>
              <a:t>|G</a:t>
            </a:r>
            <a:r>
              <a:rPr lang="en-GB" sz="1800" dirty="0">
                <a:latin typeface="Times New Roman" panose="02020603050405020304" pitchFamily="18" charset="0"/>
                <a:cs typeface="Times New Roman" panose="02020603050405020304" pitchFamily="18" charset="0"/>
              </a:rPr>
              <a:t>=</a:t>
            </a:r>
            <a:r>
              <a:rPr lang="en-GB" sz="1800" i="1" dirty="0">
                <a:latin typeface="Times New Roman" panose="02020603050405020304" pitchFamily="18" charset="0"/>
                <a:cs typeface="Times New Roman" panose="02020603050405020304" pitchFamily="18" charset="0"/>
              </a:rPr>
              <a:t>g</a:t>
            </a:r>
            <a:r>
              <a:rPr lang="en-GB" sz="1800" dirty="0">
                <a:latin typeface="Times New Roman" panose="02020603050405020304" pitchFamily="18" charset="0"/>
                <a:cs typeface="Times New Roman" panose="02020603050405020304" pitchFamily="18" charset="0"/>
              </a:rPr>
              <a:t>)</a:t>
            </a:r>
            <a:r>
              <a:rPr lang="en-GB" sz="1800" dirty="0">
                <a:latin typeface="Calibri Light" panose="020F0302020204030204" pitchFamily="34" charset="0"/>
                <a:cs typeface="Calibri Light" panose="020F0302020204030204" pitchFamily="34" charset="0"/>
              </a:rPr>
              <a:t>. </a:t>
            </a:r>
            <a:r>
              <a:rPr lang="en-GB" sz="1800" dirty="0">
                <a:solidFill>
                  <a:srgbClr val="0070C0"/>
                </a:solidFill>
                <a:latin typeface="Calibri Light" panose="020F0302020204030204" pitchFamily="34" charset="0"/>
                <a:cs typeface="Calibri Light" panose="020F0302020204030204" pitchFamily="34" charset="0"/>
              </a:rPr>
              <a:t>Discriminant models</a:t>
            </a:r>
            <a:r>
              <a:rPr lang="en-GB" sz="1800" dirty="0">
                <a:latin typeface="Calibri Light" panose="020F0302020204030204" pitchFamily="34" charset="0"/>
                <a:cs typeface="Calibri Light" panose="020F0302020204030204" pitchFamily="34" charset="0"/>
              </a:rPr>
              <a:t> attempt to solve this problem…</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Bayes’ theorem</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600141" y="2823318"/>
            <a:ext cx="5057293" cy="461666"/>
            <a:chOff x="2123728" y="3212975"/>
            <a:chExt cx="5057293" cy="461666"/>
          </a:xfrm>
        </p:grpSpPr>
        <mc:AlternateContent xmlns:mc="http://schemas.openxmlformats.org/markup-compatibility/2006" xmlns:a14="http://schemas.microsoft.com/office/drawing/2010/main">
          <mc:Choice Requires="a14">
            <p:sp>
              <p:nvSpPr>
                <p:cNvPr id="7" name="Rectangle 6"/>
                <p:cNvSpPr/>
                <p:nvPr/>
              </p:nvSpPr>
              <p:spPr>
                <a:xfrm>
                  <a:off x="2123728" y="3212976"/>
                  <a:ext cx="2087431" cy="461665"/>
                </a:xfrm>
                <a:prstGeom prst="rect">
                  <a:avLst/>
                </a:prstGeom>
              </p:spPr>
              <p:txBody>
                <a:bodyPr wrap="none">
                  <a:spAutoFit/>
                </a:bodyPr>
                <a:lstStyle/>
                <a:p>
                  <a:r>
                    <a:rPr lang="en-GB" sz="2400">
                      <a:latin typeface="Times New Roman" panose="02020603050405020304" pitchFamily="18" charset="0"/>
                      <a:cs typeface="Times New Roman" panose="02020603050405020304" pitchFamily="18" charset="0"/>
                    </a:rPr>
                    <a:t>P(G=</a:t>
                  </a:r>
                  <a:r>
                    <a:rPr lang="en-GB" sz="2400" i="1">
                      <a:latin typeface="Times New Roman" panose="02020603050405020304" pitchFamily="18" charset="0"/>
                      <a:cs typeface="Times New Roman" panose="02020603050405020304" pitchFamily="18" charset="0"/>
                    </a:rPr>
                    <a:t>g</a:t>
                  </a:r>
                  <a:r>
                    <a:rPr lang="en-GB" sz="2400">
                      <a:latin typeface="Times New Roman" panose="02020603050405020304" pitchFamily="18" charset="0"/>
                      <a:cs typeface="Times New Roman" panose="02020603050405020304" pitchFamily="18" charset="0"/>
                    </a:rPr>
                    <a:t>|X=</a:t>
                  </a:r>
                  <a:r>
                    <a:rPr lang="en-GB" sz="2400" i="1">
                      <a:latin typeface="Times New Roman" panose="02020603050405020304" pitchFamily="18" charset="0"/>
                      <a:cs typeface="Times New Roman" panose="02020603050405020304" pitchFamily="18" charset="0"/>
                    </a:rPr>
                    <a:t>x</a:t>
                  </a:r>
                  <a:r>
                    <a:rPr lang="en-GB" sz="2400">
                      <a:latin typeface="Times New Roman" panose="02020603050405020304" pitchFamily="18" charset="0"/>
                      <a:cs typeface="Times New Roman" panose="02020603050405020304" pitchFamily="18" charset="0"/>
                    </a:rPr>
                    <a:t>)  </a:t>
                  </a:r>
                  <a14:m>
                    <m:oMath xmlns:m="http://schemas.openxmlformats.org/officeDocument/2006/math">
                      <m:r>
                        <a:rPr lang="en-GB" sz="2400" i="1">
                          <a:latin typeface="Cambria Math" panose="02040503050406030204" pitchFamily="18" charset="0"/>
                          <a:ea typeface="Cambria Math" panose="02040503050406030204" pitchFamily="18" charset="0"/>
                          <a:cs typeface="Times New Roman" panose="02020603050405020304" pitchFamily="18" charset="0"/>
                        </a:rPr>
                        <m:t>∝</m:t>
                      </m:r>
                    </m:oMath>
                  </a14:m>
                  <a:endParaRPr lang="en-GB" sz="2400"/>
                </a:p>
              </p:txBody>
            </p:sp>
          </mc:Choice>
          <mc:Fallback xmlns="">
            <p:sp>
              <p:nvSpPr>
                <p:cNvPr id="7" name="Rectangle 6"/>
                <p:cNvSpPr>
                  <a:spLocks noRot="1" noChangeAspect="1" noMove="1" noResize="1" noEditPoints="1" noAdjustHandles="1" noChangeArrowheads="1" noChangeShapeType="1" noTextEdit="1"/>
                </p:cNvSpPr>
                <p:nvPr/>
              </p:nvSpPr>
              <p:spPr>
                <a:xfrm>
                  <a:off x="2123728" y="3212976"/>
                  <a:ext cx="2087431" cy="461665"/>
                </a:xfrm>
                <a:prstGeom prst="rect">
                  <a:avLst/>
                </a:prstGeom>
                <a:blipFill rotWithShape="0">
                  <a:blip r:embed="rId2"/>
                  <a:stretch>
                    <a:fillRect l="-4678" t="-11842" b="-27632"/>
                  </a:stretch>
                </a:blipFill>
              </p:spPr>
              <p:txBody>
                <a:bodyPr/>
                <a:lstStyle/>
                <a:p>
                  <a:r>
                    <a:rPr lang="en-GB">
                      <a:noFill/>
                    </a:rPr>
                    <a:t> </a:t>
                  </a:r>
                </a:p>
              </p:txBody>
            </p:sp>
          </mc:Fallback>
        </mc:AlternateContent>
        <p:sp>
          <p:nvSpPr>
            <p:cNvPr id="8" name="Rectangle 7"/>
            <p:cNvSpPr/>
            <p:nvPr/>
          </p:nvSpPr>
          <p:spPr>
            <a:xfrm>
              <a:off x="4205526" y="3212975"/>
              <a:ext cx="2975495" cy="461665"/>
            </a:xfrm>
            <a:prstGeom prst="rect">
              <a:avLst/>
            </a:prstGeom>
          </p:spPr>
          <p:txBody>
            <a:bodyPr wrap="none">
              <a:spAutoFit/>
            </a:bodyPr>
            <a:lstStyle/>
            <a:p>
              <a:r>
                <a:rPr lang="en-GB" sz="2400">
                  <a:latin typeface="Times New Roman" panose="02020603050405020304" pitchFamily="18" charset="0"/>
                  <a:cs typeface="Times New Roman" panose="02020603050405020304" pitchFamily="18" charset="0"/>
                </a:rPr>
                <a:t>P(X=</a:t>
              </a:r>
              <a:r>
                <a:rPr lang="en-GB" sz="2400" i="1">
                  <a:latin typeface="Times New Roman" panose="02020603050405020304" pitchFamily="18" charset="0"/>
                  <a:cs typeface="Times New Roman" panose="02020603050405020304" pitchFamily="18" charset="0"/>
                </a:rPr>
                <a:t>x</a:t>
              </a:r>
              <a:r>
                <a:rPr lang="en-GB" sz="2400">
                  <a:latin typeface="Times New Roman" panose="02020603050405020304" pitchFamily="18" charset="0"/>
                  <a:cs typeface="Times New Roman" panose="02020603050405020304" pitchFamily="18" charset="0"/>
                </a:rPr>
                <a:t>|G=</a:t>
              </a:r>
              <a:r>
                <a:rPr lang="en-GB" sz="2400" i="1">
                  <a:latin typeface="Times New Roman" panose="02020603050405020304" pitchFamily="18" charset="0"/>
                  <a:cs typeface="Times New Roman" panose="02020603050405020304" pitchFamily="18" charset="0"/>
                </a:rPr>
                <a:t>g</a:t>
              </a:r>
              <a:r>
                <a:rPr lang="en-GB" sz="2400">
                  <a:latin typeface="Times New Roman" panose="02020603050405020304" pitchFamily="18" charset="0"/>
                  <a:cs typeface="Times New Roman" panose="02020603050405020304" pitchFamily="18" charset="0"/>
                </a:rPr>
                <a:t>) × P(G=</a:t>
              </a:r>
              <a:r>
                <a:rPr lang="en-GB" sz="2400" i="1">
                  <a:latin typeface="Times New Roman" panose="02020603050405020304" pitchFamily="18" charset="0"/>
                  <a:cs typeface="Times New Roman" panose="02020603050405020304" pitchFamily="18" charset="0"/>
                </a:rPr>
                <a:t>g</a:t>
              </a:r>
              <a:r>
                <a:rPr lang="en-GB" sz="2400">
                  <a:latin typeface="Times New Roman" panose="02020603050405020304" pitchFamily="18" charset="0"/>
                  <a:cs typeface="Times New Roman" panose="02020603050405020304" pitchFamily="18" charset="0"/>
                </a:rPr>
                <a:t>)</a:t>
              </a:r>
              <a:endParaRPr lang="en-GB" sz="2400"/>
            </a:p>
          </p:txBody>
        </p:sp>
      </p:grpSp>
    </p:spTree>
    <p:extLst>
      <p:ext uri="{BB962C8B-B14F-4D97-AF65-F5344CB8AC3E}">
        <p14:creationId xmlns:p14="http://schemas.microsoft.com/office/powerpoint/2010/main" val="1761726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en-GB" sz="1800">
                <a:latin typeface="Calibri Light" panose="020F0302020204030204" pitchFamily="34" charset="0"/>
                <a:cs typeface="Calibri Light" panose="020F0302020204030204" pitchFamily="34" charset="0"/>
              </a:rPr>
              <a:t>For a continuous/numerical set of features X, its class-conditional probabilities can be written as density/distribution functions, e.g., </a:t>
            </a:r>
            <a:r>
              <a:rPr lang="en-GB" sz="1800" i="1">
                <a:latin typeface="Times New Roman" panose="02020603050405020304" pitchFamily="18" charset="0"/>
                <a:cs typeface="Times New Roman" panose="02020603050405020304" pitchFamily="18" charset="0"/>
              </a:rPr>
              <a:t>f</a:t>
            </a:r>
            <a:r>
              <a:rPr lang="en-GB" sz="1800" i="1" baseline="-25000">
                <a:latin typeface="Times New Roman" panose="02020603050405020304" pitchFamily="18" charset="0"/>
                <a:cs typeface="Times New Roman" panose="02020603050405020304" pitchFamily="18" charset="0"/>
              </a:rPr>
              <a:t>G=g</a:t>
            </a:r>
            <a:r>
              <a:rPr lang="en-GB" sz="1800">
                <a:latin typeface="Times New Roman" panose="02020603050405020304" pitchFamily="18" charset="0"/>
                <a:cs typeface="Times New Roman" panose="02020603050405020304" pitchFamily="18" charset="0"/>
              </a:rPr>
              <a:t>(</a:t>
            </a:r>
            <a:r>
              <a:rPr lang="en-GB" sz="1800" i="1">
                <a:latin typeface="Times New Roman" panose="02020603050405020304" pitchFamily="18" charset="0"/>
                <a:cs typeface="Times New Roman" panose="02020603050405020304" pitchFamily="18" charset="0"/>
              </a:rPr>
              <a:t>x</a:t>
            </a:r>
            <a:r>
              <a:rPr lang="en-GB" sz="1800">
                <a:latin typeface="Times New Roman" panose="02020603050405020304" pitchFamily="18" charset="0"/>
                <a:cs typeface="Times New Roman" panose="02020603050405020304" pitchFamily="18" charset="0"/>
              </a:rPr>
              <a:t>)</a:t>
            </a:r>
            <a:r>
              <a:rPr lang="en-GB" sz="1800">
                <a:latin typeface="Calibri Light" panose="020F0302020204030204" pitchFamily="34" charset="0"/>
                <a:cs typeface="Calibri Light" panose="020F0302020204030204" pitchFamily="34" charset="0"/>
              </a:rPr>
              <a:t>. Different discriminants use different models for these densities:</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Discriminants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3261803953"/>
              </p:ext>
            </p:extLst>
          </p:nvPr>
        </p:nvGraphicFramePr>
        <p:xfrm>
          <a:off x="2217912" y="2924944"/>
          <a:ext cx="7992888" cy="3240360"/>
        </p:xfrm>
        <a:graphic>
          <a:graphicData uri="http://schemas.openxmlformats.org/drawingml/2006/table">
            <a:tbl>
              <a:tblPr firstRow="1" bandRow="1">
                <a:tableStyleId>{5C22544A-7EE6-4342-B048-85BDC9FD1C3A}</a:tableStyleId>
              </a:tblPr>
              <a:tblGrid>
                <a:gridCol w="2365920">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4690864">
                  <a:extLst>
                    <a:ext uri="{9D8B030D-6E8A-4147-A177-3AD203B41FA5}">
                      <a16:colId xmlns:a16="http://schemas.microsoft.com/office/drawing/2014/main" val="20002"/>
                    </a:ext>
                  </a:extLst>
                </a:gridCol>
              </a:tblGrid>
              <a:tr h="540060">
                <a:tc>
                  <a:txBody>
                    <a:bodyPr/>
                    <a:lstStyle/>
                    <a:p>
                      <a:r>
                        <a:rPr lang="en-GB" sz="1600">
                          <a:latin typeface="Calibri Light" panose="020F0302020204030204" pitchFamily="34" charset="0"/>
                          <a:cs typeface="Calibri Light" panose="020F0302020204030204" pitchFamily="34" charset="0"/>
                        </a:rPr>
                        <a:t>Model</a:t>
                      </a:r>
                    </a:p>
                  </a:txBody>
                  <a:tcPr anchor="ctr"/>
                </a:tc>
                <a:tc>
                  <a:txBody>
                    <a:bodyPr/>
                    <a:lstStyle/>
                    <a:p>
                      <a:pPr algn="ctr"/>
                      <a:r>
                        <a:rPr lang="en-GB" sz="1600">
                          <a:latin typeface="Calibri Light" panose="020F0302020204030204" pitchFamily="34" charset="0"/>
                          <a:cs typeface="Calibri Light" panose="020F0302020204030204" pitchFamily="34" charset="0"/>
                        </a:rPr>
                        <a:t>Abbrev.</a:t>
                      </a:r>
                    </a:p>
                  </a:txBody>
                  <a:tcPr anchor="ctr"/>
                </a:tc>
                <a:tc>
                  <a:txBody>
                    <a:bodyPr/>
                    <a:lstStyle/>
                    <a:p>
                      <a:r>
                        <a:rPr lang="en-GB" sz="1600" dirty="0">
                          <a:latin typeface="Calibri Light" panose="020F0302020204030204" pitchFamily="34" charset="0"/>
                          <a:cs typeface="Calibri Light" panose="020F0302020204030204" pitchFamily="34" charset="0"/>
                        </a:rPr>
                        <a:t>Class-conditional density</a:t>
                      </a:r>
                    </a:p>
                  </a:txBody>
                  <a:tcPr anchor="ctr"/>
                </a:tc>
                <a:extLst>
                  <a:ext uri="{0D108BD9-81ED-4DB2-BD59-A6C34878D82A}">
                    <a16:rowId xmlns:a16="http://schemas.microsoft.com/office/drawing/2014/main" val="10000"/>
                  </a:ext>
                </a:extLst>
              </a:tr>
              <a:tr h="540060">
                <a:tc>
                  <a:txBody>
                    <a:bodyPr/>
                    <a:lstStyle/>
                    <a:p>
                      <a:r>
                        <a:rPr lang="en-GB" sz="1600">
                          <a:latin typeface="Calibri Light" panose="020F0302020204030204" pitchFamily="34" charset="0"/>
                          <a:cs typeface="Calibri Light" panose="020F0302020204030204" pitchFamily="34" charset="0"/>
                        </a:rPr>
                        <a:t>Linear discriminant</a:t>
                      </a:r>
                    </a:p>
                  </a:txBody>
                  <a:tcPr anchor="ctr">
                    <a:solidFill>
                      <a:schemeClr val="bg1">
                        <a:lumMod val="95000"/>
                      </a:schemeClr>
                    </a:solidFill>
                  </a:tcPr>
                </a:tc>
                <a:tc>
                  <a:txBody>
                    <a:bodyPr/>
                    <a:lstStyle/>
                    <a:p>
                      <a:pPr algn="ctr"/>
                      <a:r>
                        <a:rPr lang="en-GB" sz="1600">
                          <a:latin typeface="Calibri Light" panose="020F0302020204030204" pitchFamily="34" charset="0"/>
                          <a:cs typeface="Calibri Light" panose="020F0302020204030204" pitchFamily="34" charset="0"/>
                        </a:rPr>
                        <a:t>LDA</a:t>
                      </a:r>
                    </a:p>
                  </a:txBody>
                  <a:tcPr anchor="ctr">
                    <a:solidFill>
                      <a:schemeClr val="bg1">
                        <a:lumMod val="95000"/>
                      </a:schemeClr>
                    </a:solidFill>
                  </a:tcPr>
                </a:tc>
                <a:tc>
                  <a:txBody>
                    <a:bodyPr/>
                    <a:lstStyle/>
                    <a:p>
                      <a:r>
                        <a:rPr lang="en-GB" sz="1400">
                          <a:latin typeface="Calibri Light" panose="020F0302020204030204" pitchFamily="34" charset="0"/>
                          <a:cs typeface="Calibri Light" panose="020F0302020204030204" pitchFamily="34" charset="0"/>
                        </a:rPr>
                        <a:t>Multivariate normal with class-shared covariance</a:t>
                      </a:r>
                      <a:r>
                        <a:rPr lang="en-GB" sz="1400" baseline="0">
                          <a:latin typeface="Calibri Light" panose="020F0302020204030204" pitchFamily="34" charset="0"/>
                          <a:cs typeface="Calibri Light" panose="020F0302020204030204" pitchFamily="34" charset="0"/>
                        </a:rPr>
                        <a:t> matrix</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1"/>
                  </a:ext>
                </a:extLst>
              </a:tr>
              <a:tr h="540060">
                <a:tc>
                  <a:txBody>
                    <a:bodyPr/>
                    <a:lstStyle/>
                    <a:p>
                      <a:r>
                        <a:rPr lang="en-GB" sz="1600">
                          <a:latin typeface="Calibri Light" panose="020F0302020204030204" pitchFamily="34" charset="0"/>
                          <a:cs typeface="Calibri Light" panose="020F0302020204030204" pitchFamily="34" charset="0"/>
                        </a:rPr>
                        <a:t>Quadratic discriminant</a:t>
                      </a:r>
                    </a:p>
                  </a:txBody>
                  <a:tcPr anchor="ctr">
                    <a:solidFill>
                      <a:schemeClr val="bg1">
                        <a:lumMod val="95000"/>
                      </a:schemeClr>
                    </a:solidFill>
                  </a:tcPr>
                </a:tc>
                <a:tc>
                  <a:txBody>
                    <a:bodyPr/>
                    <a:lstStyle/>
                    <a:p>
                      <a:pPr algn="ctr"/>
                      <a:r>
                        <a:rPr lang="en-GB" sz="1600">
                          <a:latin typeface="Calibri Light" panose="020F0302020204030204" pitchFamily="34" charset="0"/>
                          <a:cs typeface="Calibri Light" panose="020F0302020204030204" pitchFamily="34" charset="0"/>
                        </a:rPr>
                        <a:t>QDA</a:t>
                      </a:r>
                    </a:p>
                  </a:txBody>
                  <a:tcPr anchor="ctr">
                    <a:solidFill>
                      <a:schemeClr val="bg1">
                        <a:lumMod val="95000"/>
                      </a:schemeClr>
                    </a:solidFill>
                  </a:tcPr>
                </a:tc>
                <a:tc>
                  <a:txBody>
                    <a:bodyPr/>
                    <a:lstStyle/>
                    <a:p>
                      <a:r>
                        <a:rPr lang="en-GB" sz="1400">
                          <a:latin typeface="Calibri Light" panose="020F0302020204030204" pitchFamily="34" charset="0"/>
                          <a:cs typeface="Calibri Light" panose="020F0302020204030204" pitchFamily="34" charset="0"/>
                        </a:rPr>
                        <a:t>Multivariate normal with class-specific</a:t>
                      </a:r>
                      <a:r>
                        <a:rPr lang="en-GB" sz="1400" baseline="0">
                          <a:latin typeface="Calibri Light" panose="020F0302020204030204" pitchFamily="34" charset="0"/>
                          <a:cs typeface="Calibri Light" panose="020F0302020204030204" pitchFamily="34" charset="0"/>
                        </a:rPr>
                        <a:t> covariance matrices</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2"/>
                  </a:ext>
                </a:extLst>
              </a:tr>
              <a:tr h="540060">
                <a:tc>
                  <a:txBody>
                    <a:bodyPr/>
                    <a:lstStyle/>
                    <a:p>
                      <a:r>
                        <a:rPr lang="en-GB" sz="1600">
                          <a:latin typeface="Calibri Light" panose="020F0302020204030204" pitchFamily="34" charset="0"/>
                          <a:cs typeface="Calibri Light" panose="020F0302020204030204" pitchFamily="34" charset="0"/>
                        </a:rPr>
                        <a:t>Mixture discriminant</a:t>
                      </a:r>
                    </a:p>
                  </a:txBody>
                  <a:tcPr anchor="ctr">
                    <a:solidFill>
                      <a:schemeClr val="bg1">
                        <a:lumMod val="95000"/>
                      </a:schemeClr>
                    </a:solidFill>
                  </a:tcPr>
                </a:tc>
                <a:tc>
                  <a:txBody>
                    <a:bodyPr/>
                    <a:lstStyle/>
                    <a:p>
                      <a:pPr algn="ctr"/>
                      <a:r>
                        <a:rPr lang="en-GB" sz="1600">
                          <a:latin typeface="Calibri Light" panose="020F0302020204030204" pitchFamily="34" charset="0"/>
                          <a:cs typeface="Calibri Light" panose="020F0302020204030204" pitchFamily="34" charset="0"/>
                        </a:rPr>
                        <a:t>MDA</a:t>
                      </a:r>
                    </a:p>
                  </a:txBody>
                  <a:tcPr anchor="ctr">
                    <a:solidFill>
                      <a:schemeClr val="bg1">
                        <a:lumMod val="95000"/>
                      </a:schemeClr>
                    </a:solidFill>
                  </a:tcPr>
                </a:tc>
                <a:tc>
                  <a:txBody>
                    <a:bodyPr/>
                    <a:lstStyle/>
                    <a:p>
                      <a:r>
                        <a:rPr lang="en-GB" sz="1400">
                          <a:latin typeface="Calibri Light" panose="020F0302020204030204" pitchFamily="34" charset="0"/>
                          <a:cs typeface="Calibri Light" panose="020F0302020204030204" pitchFamily="34" charset="0"/>
                        </a:rPr>
                        <a:t>Mixtures of multivariate normal</a:t>
                      </a:r>
                    </a:p>
                  </a:txBody>
                  <a:tcPr anchor="ctr">
                    <a:solidFill>
                      <a:schemeClr val="bg1">
                        <a:lumMod val="95000"/>
                      </a:schemeClr>
                    </a:solidFill>
                  </a:tcPr>
                </a:tc>
                <a:extLst>
                  <a:ext uri="{0D108BD9-81ED-4DB2-BD59-A6C34878D82A}">
                    <a16:rowId xmlns:a16="http://schemas.microsoft.com/office/drawing/2014/main" val="10003"/>
                  </a:ext>
                </a:extLst>
              </a:tr>
              <a:tr h="540060">
                <a:tc>
                  <a:txBody>
                    <a:bodyPr/>
                    <a:lstStyle/>
                    <a:p>
                      <a:r>
                        <a:rPr lang="en-GB" sz="1600">
                          <a:latin typeface="Calibri Light" panose="020F0302020204030204" pitchFamily="34" charset="0"/>
                          <a:cs typeface="Calibri Light" panose="020F0302020204030204" pitchFamily="34" charset="0"/>
                        </a:rPr>
                        <a:t>Kernel discriminant</a:t>
                      </a:r>
                    </a:p>
                  </a:txBody>
                  <a:tcPr anchor="ctr">
                    <a:solidFill>
                      <a:schemeClr val="bg1">
                        <a:lumMod val="95000"/>
                      </a:schemeClr>
                    </a:solidFill>
                  </a:tcPr>
                </a:tc>
                <a:tc>
                  <a:txBody>
                    <a:bodyPr/>
                    <a:lstStyle/>
                    <a:p>
                      <a:pPr algn="ctr"/>
                      <a:r>
                        <a:rPr lang="en-GB" sz="1600">
                          <a:latin typeface="Calibri Light" panose="020F0302020204030204" pitchFamily="34" charset="0"/>
                          <a:cs typeface="Calibri Light" panose="020F0302020204030204" pitchFamily="34" charset="0"/>
                        </a:rPr>
                        <a:t>KDA</a:t>
                      </a:r>
                    </a:p>
                  </a:txBody>
                  <a:tcPr anchor="ctr">
                    <a:solidFill>
                      <a:schemeClr val="bg1">
                        <a:lumMod val="95000"/>
                      </a:schemeClr>
                    </a:solidFill>
                  </a:tcPr>
                </a:tc>
                <a:tc>
                  <a:txBody>
                    <a:bodyPr/>
                    <a:lstStyle/>
                    <a:p>
                      <a:r>
                        <a:rPr lang="en-GB" sz="1400">
                          <a:latin typeface="Calibri Light" panose="020F0302020204030204" pitchFamily="34" charset="0"/>
                          <a:cs typeface="Calibri Light" panose="020F0302020204030204" pitchFamily="34" charset="0"/>
                        </a:rPr>
                        <a:t>Multivariate non-parametric density estimates</a:t>
                      </a:r>
                    </a:p>
                  </a:txBody>
                  <a:tcPr anchor="ctr">
                    <a:solidFill>
                      <a:schemeClr val="bg1">
                        <a:lumMod val="95000"/>
                      </a:schemeClr>
                    </a:solidFill>
                  </a:tcPr>
                </a:tc>
                <a:extLst>
                  <a:ext uri="{0D108BD9-81ED-4DB2-BD59-A6C34878D82A}">
                    <a16:rowId xmlns:a16="http://schemas.microsoft.com/office/drawing/2014/main" val="10004"/>
                  </a:ext>
                </a:extLst>
              </a:tr>
              <a:tr h="540060">
                <a:tc>
                  <a:txBody>
                    <a:bodyPr/>
                    <a:lstStyle/>
                    <a:p>
                      <a:r>
                        <a:rPr lang="en-GB" sz="1600">
                          <a:latin typeface="Calibri Light" panose="020F0302020204030204" pitchFamily="34" charset="0"/>
                          <a:cs typeface="Calibri Light" panose="020F0302020204030204" pitchFamily="34" charset="0"/>
                        </a:rPr>
                        <a:t>Naïve Bayes classifier</a:t>
                      </a:r>
                    </a:p>
                  </a:txBody>
                  <a:tcPr anchor="ctr">
                    <a:solidFill>
                      <a:schemeClr val="bg1">
                        <a:lumMod val="95000"/>
                      </a:schemeClr>
                    </a:solidFill>
                  </a:tcPr>
                </a:tc>
                <a:tc>
                  <a:txBody>
                    <a:bodyPr/>
                    <a:lstStyle/>
                    <a:p>
                      <a:pPr algn="ctr"/>
                      <a:r>
                        <a:rPr lang="en-GB" sz="1600">
                          <a:latin typeface="Calibri Light" panose="020F0302020204030204" pitchFamily="34" charset="0"/>
                          <a:cs typeface="Calibri Light" panose="020F0302020204030204" pitchFamily="34" charset="0"/>
                        </a:rPr>
                        <a:t>NB</a:t>
                      </a:r>
                    </a:p>
                  </a:txBody>
                  <a:tcPr anchor="ctr">
                    <a:solidFill>
                      <a:schemeClr val="bg1">
                        <a:lumMod val="95000"/>
                      </a:schemeClr>
                    </a:solidFill>
                  </a:tcPr>
                </a:tc>
                <a:tc>
                  <a:txBody>
                    <a:bodyPr/>
                    <a:lstStyle/>
                    <a:p>
                      <a:r>
                        <a:rPr lang="en-GB" sz="1400" dirty="0">
                          <a:latin typeface="Calibri Light" panose="020F0302020204030204" pitchFamily="34" charset="0"/>
                          <a:cs typeface="Calibri Light" panose="020F0302020204030204" pitchFamily="34" charset="0"/>
                        </a:rPr>
                        <a:t>Univariate non-parametric density estimates</a:t>
                      </a:r>
                    </a:p>
                  </a:txBody>
                  <a:tcPr anchor="ctr">
                    <a:solidFill>
                      <a:schemeClr val="bg1">
                        <a:lumMod val="9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86956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lnSpcReduction="10000"/>
          </a:bodyPr>
          <a:lstStyle/>
          <a:p>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simplest</a:t>
            </a:r>
            <a:r>
              <a:rPr lang="fr-CH" sz="1800" dirty="0">
                <a:latin typeface="Calibri Light" panose="020F0302020204030204" pitchFamily="34" charset="0"/>
                <a:cs typeface="Calibri Light" panose="020F0302020204030204" pitchFamily="34" charset="0"/>
              </a:rPr>
              <a:t> discriminant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linear</a:t>
            </a:r>
            <a:r>
              <a:rPr lang="fr-CH" sz="1800" dirty="0">
                <a:solidFill>
                  <a:srgbClr val="0070C0"/>
                </a:solidFill>
                <a:latin typeface="Calibri Light" panose="020F0302020204030204" pitchFamily="34" charset="0"/>
                <a:cs typeface="Calibri Light" panose="020F0302020204030204" pitchFamily="34" charset="0"/>
              </a:rPr>
              <a:t> discriminant </a:t>
            </a:r>
            <a:r>
              <a:rPr lang="fr-CH" sz="1800" dirty="0" err="1">
                <a:solidFill>
                  <a:srgbClr val="0070C0"/>
                </a:solidFill>
                <a:latin typeface="Calibri Light" panose="020F0302020204030204" pitchFamily="34" charset="0"/>
                <a:cs typeface="Calibri Light" panose="020F0302020204030204" pitchFamily="34" charset="0"/>
              </a:rPr>
              <a:t>analysis</a:t>
            </a:r>
            <a:r>
              <a:rPr lang="fr-CH" sz="1800" dirty="0">
                <a:solidFill>
                  <a:srgbClr val="0070C0"/>
                </a:solidFill>
                <a:latin typeface="Calibri Light" panose="020F0302020204030204" pitchFamily="34" charset="0"/>
                <a:cs typeface="Calibri Light" panose="020F0302020204030204" pitchFamily="34" charset="0"/>
              </a:rPr>
              <a:t> (LDA)</a:t>
            </a:r>
            <a:r>
              <a:rPr lang="fr-CH" sz="1800" dirty="0">
                <a:latin typeface="Calibri Light" panose="020F0302020204030204" pitchFamily="34" charset="0"/>
                <a:cs typeface="Calibri Light" panose="020F0302020204030204" pitchFamily="34" charset="0"/>
              </a:rPr>
              <a:t>. LDA assumes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within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each</a:t>
            </a:r>
            <a:r>
              <a:rPr lang="fr-CH" sz="1800" dirty="0">
                <a:latin typeface="Calibri Light" panose="020F0302020204030204" pitchFamily="34" charset="0"/>
                <a:cs typeface="Calibri Light" panose="020F0302020204030204" pitchFamily="34" charset="0"/>
              </a:rPr>
              <a:t> class, the data </a:t>
            </a:r>
            <a:r>
              <a:rPr lang="fr-CH" sz="1800" i="1" dirty="0">
                <a:latin typeface="Calibri Light" panose="020F0302020204030204" pitchFamily="34" charset="0"/>
                <a:cs typeface="Calibri Light" panose="020F0302020204030204" pitchFamily="34" charset="0"/>
              </a:rPr>
              <a:t>X</a:t>
            </a:r>
            <a:r>
              <a:rPr lang="fr-CH" sz="1800" dirty="0">
                <a:latin typeface="Calibri Light" panose="020F0302020204030204" pitchFamily="34" charset="0"/>
                <a:cs typeface="Calibri Light" panose="020F0302020204030204" pitchFamily="34" charset="0"/>
              </a:rPr>
              <a:t> have a </a:t>
            </a:r>
            <a:r>
              <a:rPr lang="fr-CH" sz="1800" dirty="0" err="1">
                <a:latin typeface="Calibri Light" panose="020F0302020204030204" pitchFamily="34" charset="0"/>
                <a:cs typeface="Calibri Light" panose="020F0302020204030204" pitchFamily="34" charset="0"/>
              </a:rPr>
              <a:t>multivariate</a:t>
            </a:r>
            <a:r>
              <a:rPr lang="fr-CH" sz="1800" dirty="0">
                <a:latin typeface="Calibri Light" panose="020F0302020204030204" pitchFamily="34" charset="0"/>
                <a:cs typeface="Calibri Light" panose="020F0302020204030204" pitchFamily="34" charset="0"/>
              </a:rPr>
              <a:t> normal distribution,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class-</a:t>
            </a:r>
            <a:r>
              <a:rPr lang="fr-CH" sz="1800" dirty="0" err="1">
                <a:latin typeface="Calibri Light" panose="020F0302020204030204" pitchFamily="34" charset="0"/>
                <a:cs typeface="Calibri Light" panose="020F0302020204030204" pitchFamily="34" charset="0"/>
              </a:rPr>
              <a:t>specific</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centroids</a:t>
            </a:r>
            <a:r>
              <a:rPr lang="fr-CH" sz="1800" dirty="0">
                <a:latin typeface="Calibri Light" panose="020F0302020204030204" pitchFamily="34" charset="0"/>
                <a:cs typeface="Calibri Light" panose="020F0302020204030204" pitchFamily="34" charset="0"/>
              </a:rPr>
              <a:t> (</a:t>
            </a:r>
            <a:r>
              <a:rPr lang="el-GR" sz="1800" b="1" dirty="0">
                <a:latin typeface="Calibri Light" panose="020F0302020204030204" pitchFamily="34" charset="0"/>
                <a:cs typeface="Calibri Light" panose="020F0302020204030204" pitchFamily="34" charset="0"/>
              </a:rPr>
              <a:t>μ</a:t>
            </a:r>
            <a:r>
              <a:rPr lang="en-GB" sz="1800" i="1" baseline="-25000" dirty="0">
                <a:latin typeface="Calibri Light" panose="020F0302020204030204" pitchFamily="34" charset="0"/>
                <a:cs typeface="Calibri Light" panose="020F0302020204030204" pitchFamily="34" charset="0"/>
              </a:rPr>
              <a:t>g</a:t>
            </a:r>
            <a:r>
              <a:rPr lang="en-GB" sz="1800" dirty="0">
                <a:latin typeface="Calibri Light" panose="020F0302020204030204" pitchFamily="34" charset="0"/>
                <a:cs typeface="Calibri Light" panose="020F0302020204030204" pitchFamily="34" charset="0"/>
              </a:rPr>
              <a:t>)</a:t>
            </a:r>
            <a:r>
              <a:rPr lang="fr-CH" sz="1800" dirty="0">
                <a:latin typeface="Calibri Light" panose="020F0302020204030204" pitchFamily="34" charset="0"/>
                <a:cs typeface="Calibri Light" panose="020F0302020204030204" pitchFamily="34" charset="0"/>
              </a:rPr>
              <a:t>, and class-</a:t>
            </a:r>
            <a:r>
              <a:rPr lang="fr-CH" sz="1800" dirty="0" err="1">
                <a:latin typeface="Calibri Light" panose="020F0302020204030204" pitchFamily="34" charset="0"/>
                <a:cs typeface="Calibri Light" panose="020F0302020204030204" pitchFamily="34" charset="0"/>
              </a:rPr>
              <a:t>shared</a:t>
            </a:r>
            <a:r>
              <a:rPr lang="fr-CH" sz="1800" dirty="0">
                <a:latin typeface="Calibri Light" panose="020F0302020204030204" pitchFamily="34" charset="0"/>
                <a:cs typeface="Calibri Light" panose="020F0302020204030204" pitchFamily="34" charset="0"/>
              </a:rPr>
              <a:t> covariance matrix (</a:t>
            </a:r>
            <a:r>
              <a:rPr lang="el-GR" sz="2000" b="1" dirty="0">
                <a:latin typeface="Calibri Light" panose="020F0302020204030204" pitchFamily="34" charset="0"/>
                <a:cs typeface="Calibri Light" panose="020F0302020204030204" pitchFamily="34" charset="0"/>
              </a:rPr>
              <a:t>Σ</a:t>
            </a:r>
            <a:r>
              <a:rPr lang="en-GB" sz="1800" dirty="0">
                <a:latin typeface="Calibri Light" panose="020F0302020204030204" pitchFamily="34" charset="0"/>
                <a:cs typeface="Calibri Light" panose="020F0302020204030204" pitchFamily="34" charset="0"/>
              </a:rPr>
              <a:t>)</a:t>
            </a:r>
            <a:r>
              <a:rPr lang="fr-CH" sz="1800" dirty="0">
                <a:latin typeface="Calibri Light" panose="020F0302020204030204" pitchFamily="34" charset="0"/>
                <a:cs typeface="Calibri Light" panose="020F0302020204030204" pitchFamily="34" charset="0"/>
              </a:rPr>
              <a:t>:</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r>
              <a:rPr lang="fr-CH" sz="1800" dirty="0">
                <a:latin typeface="Calibri Light" panose="020F0302020204030204" pitchFamily="34" charset="0"/>
                <a:cs typeface="Calibri Light" panose="020F0302020204030204" pitchFamily="34" charset="0"/>
              </a:rPr>
              <a:t>In practice the values for the </a:t>
            </a:r>
            <a:r>
              <a:rPr lang="fr-CH" sz="1800" dirty="0" err="1">
                <a:latin typeface="Calibri Light" panose="020F0302020204030204" pitchFamily="34" charset="0"/>
                <a:cs typeface="Calibri Light" panose="020F0302020204030204" pitchFamily="34" charset="0"/>
              </a:rPr>
              <a:t>centroids</a:t>
            </a:r>
            <a:r>
              <a:rPr lang="fr-CH" sz="1800" dirty="0">
                <a:latin typeface="Calibri Light" panose="020F0302020204030204" pitchFamily="34" charset="0"/>
                <a:cs typeface="Calibri Light" panose="020F0302020204030204" pitchFamily="34" charset="0"/>
              </a:rPr>
              <a:t> and the covariance matrix are not </a:t>
            </a:r>
            <a:r>
              <a:rPr lang="fr-CH" sz="1800" dirty="0" err="1">
                <a:latin typeface="Calibri Light" panose="020F0302020204030204" pitchFamily="34" charset="0"/>
                <a:cs typeface="Calibri Light" panose="020F0302020204030204" pitchFamily="34" charset="0"/>
              </a:rPr>
              <a:t>known</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therefore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need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estimated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from</a:t>
            </a:r>
            <a:r>
              <a:rPr lang="fr-CH" sz="1800" dirty="0">
                <a:latin typeface="Calibri Light" panose="020F0302020204030204" pitchFamily="34" charset="0"/>
                <a:cs typeface="Calibri Light" panose="020F0302020204030204" pitchFamily="34" charset="0"/>
              </a:rPr>
              <a:t> the data (via maximum </a:t>
            </a:r>
            <a:r>
              <a:rPr lang="fr-CH" sz="1800" dirty="0" err="1">
                <a:latin typeface="Calibri Light" panose="020F0302020204030204" pitchFamily="34" charset="0"/>
                <a:cs typeface="Calibri Light" panose="020F0302020204030204" pitchFamily="34" charset="0"/>
              </a:rPr>
              <a:t>likelihood</a:t>
            </a:r>
            <a:r>
              <a:rPr lang="fr-CH" sz="1800" dirty="0">
                <a:latin typeface="Calibri Light" panose="020F0302020204030204" pitchFamily="34" charset="0"/>
                <a:cs typeface="Calibri Light" panose="020F0302020204030204" pitchFamily="34" charset="0"/>
              </a:rPr>
              <a:t> estimation).</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Comparing</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the distance </a:t>
            </a:r>
            <a:r>
              <a:rPr lang="fr-CH" sz="1800" dirty="0">
                <a:latin typeface="Calibri Light" panose="020F0302020204030204" pitchFamily="34" charset="0"/>
                <a:cs typeface="Calibri Light" panose="020F0302020204030204" pitchFamily="34" charset="0"/>
              </a:rPr>
              <a:t>of one class versus </a:t>
            </a:r>
            <a:r>
              <a:rPr lang="fr-CH" sz="1800" dirty="0" err="1">
                <a:latin typeface="Calibri Light" panose="020F0302020204030204" pitchFamily="34" charset="0"/>
                <a:cs typeface="Calibri Light" panose="020F0302020204030204" pitchFamily="34" charset="0"/>
              </a:rPr>
              <a:t>another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equations</a:t>
            </a:r>
            <a:r>
              <a:rPr lang="fr-CH" sz="1800" dirty="0">
                <a:latin typeface="Calibri Light" panose="020F0302020204030204" pitchFamily="34" charset="0"/>
                <a:cs typeface="Calibri Light" panose="020F0302020204030204" pitchFamily="34" charset="0"/>
              </a:rPr>
              <a:t> leads to the </a:t>
            </a:r>
            <a:r>
              <a:rPr lang="fr-CH" sz="1800" dirty="0" err="1">
                <a:latin typeface="Calibri Light" panose="020F0302020204030204" pitchFamily="34" charset="0"/>
                <a:cs typeface="Calibri Light" panose="020F0302020204030204" pitchFamily="34" charset="0"/>
              </a:rPr>
              <a:t>so-called</a:t>
            </a:r>
            <a:r>
              <a:rPr lang="fr-CH" sz="1800" dirty="0">
                <a:latin typeface="Calibri Light" panose="020F0302020204030204" pitchFamily="34" charset="0"/>
                <a:cs typeface="Calibri Light" panose="020F0302020204030204" pitchFamily="34" charset="0"/>
              </a:rPr>
              <a:t> </a:t>
            </a:r>
            <a:r>
              <a:rPr lang="fr-CH" sz="1800" dirty="0">
                <a:solidFill>
                  <a:srgbClr val="0070C0"/>
                </a:solidFill>
                <a:latin typeface="Calibri Light" panose="020F0302020204030204" pitchFamily="34" charset="0"/>
                <a:cs typeface="Calibri Light" panose="020F0302020204030204" pitchFamily="34" charset="0"/>
              </a:rPr>
              <a:t>discriminant </a:t>
            </a:r>
            <a:r>
              <a:rPr lang="fr-CH" sz="1800" dirty="0" err="1">
                <a:solidFill>
                  <a:srgbClr val="0070C0"/>
                </a:solidFill>
                <a:latin typeface="Calibri Light" panose="020F0302020204030204" pitchFamily="34" charset="0"/>
                <a:cs typeface="Calibri Light" panose="020F0302020204030204" pitchFamily="34" charset="0"/>
              </a:rPr>
              <a:t>functions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which</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in </a:t>
            </a:r>
            <a:r>
              <a:rPr lang="fr-CH" sz="1800" i="1" dirty="0">
                <a:latin typeface="Calibri Light" panose="020F0302020204030204" pitchFamily="34" charset="0"/>
                <a:cs typeface="Calibri Light" panose="020F0302020204030204" pitchFamily="34" charset="0"/>
              </a:rPr>
              <a:t>x</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produce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decision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boundaries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between</a:t>
            </a:r>
            <a:r>
              <a:rPr lang="fr-CH" sz="1800" dirty="0">
                <a:latin typeface="Calibri Light" panose="020F0302020204030204" pitchFamily="34" charset="0"/>
                <a:cs typeface="Calibri Light" panose="020F0302020204030204" pitchFamily="34" charset="0"/>
              </a:rPr>
              <a:t> classes.</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Linear discriminant analysis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3719737" y="3212976"/>
                <a:ext cx="4958537" cy="6255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panose="02040503050406030204" pitchFamily="18" charset="0"/>
                            </a:rPr>
                            <m:t>𝑓</m:t>
                          </m:r>
                        </m:e>
                        <m:sub>
                          <m:r>
                            <a:rPr lang="en-GB" sz="2000" i="1">
                              <a:latin typeface="Cambria Math" panose="02040503050406030204" pitchFamily="18" charset="0"/>
                            </a:rPr>
                            <m:t>𝐺</m:t>
                          </m:r>
                          <m:r>
                            <a:rPr lang="en-GB" sz="2000" i="1">
                              <a:latin typeface="Cambria Math" panose="02040503050406030204" pitchFamily="18" charset="0"/>
                            </a:rPr>
                            <m:t>=</m:t>
                          </m:r>
                          <m:r>
                            <a:rPr lang="en-GB" sz="2000" i="1">
                              <a:latin typeface="Cambria Math" panose="02040503050406030204" pitchFamily="18" charset="0"/>
                            </a:rPr>
                            <m:t>𝑔</m:t>
                          </m:r>
                        </m:sub>
                      </m:sSub>
                      <m:d>
                        <m:dPr>
                          <m:ctrlPr>
                            <a:rPr lang="en-GB" sz="2000" i="1">
                              <a:latin typeface="Cambria Math" panose="02040503050406030204" pitchFamily="18" charset="0"/>
                            </a:rPr>
                          </m:ctrlPr>
                        </m:dPr>
                        <m:e>
                          <m:r>
                            <a:rPr lang="en-GB" sz="2000" i="1">
                              <a:latin typeface="Cambria Math" panose="02040503050406030204" pitchFamily="18" charset="0"/>
                            </a:rPr>
                            <m:t>𝑥</m:t>
                          </m:r>
                        </m:e>
                      </m:d>
                      <m:r>
                        <a:rPr lang="en-GB" sz="2000" i="1">
                          <a:latin typeface="Cambria Math" panose="02040503050406030204" pitchFamily="18" charset="0"/>
                        </a:rPr>
                        <m:t>= </m:t>
                      </m:r>
                      <m:f>
                        <m:fPr>
                          <m:ctrlPr>
                            <a:rPr lang="en-GB" sz="2000" i="1">
                              <a:latin typeface="Cambria Math" panose="02040503050406030204" pitchFamily="18" charset="0"/>
                            </a:rPr>
                          </m:ctrlPr>
                        </m:fPr>
                        <m:num>
                          <m:r>
                            <a:rPr lang="en-GB" sz="2000" i="1">
                              <a:latin typeface="Cambria Math" panose="02040503050406030204" pitchFamily="18" charset="0"/>
                            </a:rPr>
                            <m:t>1</m:t>
                          </m:r>
                        </m:num>
                        <m:den>
                          <m:sSup>
                            <m:sSupPr>
                              <m:ctrlPr>
                                <a:rPr lang="en-GB" sz="2000" i="1">
                                  <a:latin typeface="Cambria Math" panose="02040503050406030204" pitchFamily="18" charset="0"/>
                                </a:rPr>
                              </m:ctrlPr>
                            </m:sSupPr>
                            <m:e>
                              <m:d>
                                <m:dPr>
                                  <m:ctrlPr>
                                    <a:rPr lang="en-GB" sz="2000" i="1">
                                      <a:latin typeface="Cambria Math" panose="02040503050406030204" pitchFamily="18" charset="0"/>
                                    </a:rPr>
                                  </m:ctrlPr>
                                </m:dPr>
                                <m:e>
                                  <m:r>
                                    <a:rPr lang="en-GB" sz="2000" i="1">
                                      <a:latin typeface="Cambria Math" panose="02040503050406030204" pitchFamily="18" charset="0"/>
                                    </a:rPr>
                                    <m:t>2</m:t>
                                  </m:r>
                                  <m:r>
                                    <a:rPr lang="en-GB" sz="2000" i="1">
                                      <a:latin typeface="Cambria Math" panose="02040503050406030204" pitchFamily="18" charset="0"/>
                                      <a:ea typeface="Cambria Math" panose="02040503050406030204" pitchFamily="18" charset="0"/>
                                    </a:rPr>
                                    <m:t>𝜋</m:t>
                                  </m:r>
                                </m:e>
                              </m:d>
                            </m:e>
                            <m:sup>
                              <m:r>
                                <a:rPr lang="en-GB" sz="2000" i="1">
                                  <a:latin typeface="Cambria Math" panose="02040503050406030204" pitchFamily="18" charset="0"/>
                                </a:rPr>
                                <m:t>𝑝</m:t>
                              </m:r>
                              <m:r>
                                <a:rPr lang="en-GB" sz="2000" i="1">
                                  <a:latin typeface="Cambria Math" panose="02040503050406030204" pitchFamily="18" charset="0"/>
                                </a:rPr>
                                <m:t>/2</m:t>
                              </m:r>
                            </m:sup>
                          </m:sSup>
                          <m:sSup>
                            <m:sSupPr>
                              <m:ctrlPr>
                                <a:rPr lang="en-GB" sz="2000" i="1">
                                  <a:latin typeface="Cambria Math" panose="02040503050406030204" pitchFamily="18" charset="0"/>
                                </a:rPr>
                              </m:ctrlPr>
                            </m:sSupPr>
                            <m:e>
                              <m:d>
                                <m:dPr>
                                  <m:begChr m:val="|"/>
                                  <m:endChr m:val="|"/>
                                  <m:ctrlPr>
                                    <a:rPr lang="en-GB" sz="2000" i="1">
                                      <a:latin typeface="Cambria Math" panose="02040503050406030204" pitchFamily="18" charset="0"/>
                                    </a:rPr>
                                  </m:ctrlPr>
                                </m:dPr>
                                <m:e>
                                  <m:r>
                                    <a:rPr lang="el-GR" sz="2000" b="1">
                                      <a:latin typeface="Cambria Math" panose="02040503050406030204" pitchFamily="18" charset="0"/>
                                    </a:rPr>
                                    <m:t>𝚺</m:t>
                                  </m:r>
                                </m:e>
                              </m:d>
                            </m:e>
                            <m:sup>
                              <m:r>
                                <a:rPr lang="en-GB" sz="2000" i="1">
                                  <a:latin typeface="Cambria Math" panose="02040503050406030204" pitchFamily="18" charset="0"/>
                                </a:rPr>
                                <m:t>1/2</m:t>
                              </m:r>
                            </m:sup>
                          </m:sSup>
                        </m:den>
                      </m:f>
                      <m:sSup>
                        <m:sSupPr>
                          <m:ctrlPr>
                            <a:rPr lang="en-GB" sz="2000" i="1">
                              <a:latin typeface="Cambria Math" panose="02040503050406030204" pitchFamily="18" charset="0"/>
                            </a:rPr>
                          </m:ctrlPr>
                        </m:sSupPr>
                        <m:e>
                          <m:r>
                            <a:rPr lang="en-GB" sz="2000" i="1">
                              <a:latin typeface="Cambria Math" panose="02040503050406030204" pitchFamily="18" charset="0"/>
                            </a:rPr>
                            <m:t>𝑒</m:t>
                          </m:r>
                        </m:e>
                        <m:sup>
                          <m:r>
                            <a:rPr lang="en-GB"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2</m:t>
                              </m:r>
                            </m:den>
                          </m:f>
                          <m:sSup>
                            <m:sSupPr>
                              <m:ctrlPr>
                                <a:rPr lang="en-GB" sz="2000" i="1">
                                  <a:latin typeface="Cambria Math" panose="02040503050406030204" pitchFamily="18" charset="0"/>
                                </a:rPr>
                              </m:ctrlPr>
                            </m:sSupPr>
                            <m:e>
                              <m:d>
                                <m:dPr>
                                  <m:ctrlPr>
                                    <a:rPr lang="en-GB" sz="2000" i="1">
                                      <a:latin typeface="Cambria Math" panose="02040503050406030204" pitchFamily="18" charset="0"/>
                                    </a:rPr>
                                  </m:ctrlPr>
                                </m:dPr>
                                <m:e>
                                  <m:r>
                                    <a:rPr lang="en-GB" sz="2000" i="1">
                                      <a:latin typeface="Cambria Math" panose="02040503050406030204" pitchFamily="18" charset="0"/>
                                    </a:rPr>
                                    <m:t>𝑥</m:t>
                                  </m:r>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𝜇</m:t>
                                      </m:r>
                                    </m:e>
                                    <m:sub>
                                      <m:r>
                                        <a:rPr lang="en-GB" sz="2000" i="1">
                                          <a:latin typeface="Cambria Math" panose="02040503050406030204" pitchFamily="18" charset="0"/>
                                        </a:rPr>
                                        <m:t>𝑔</m:t>
                                      </m:r>
                                    </m:sub>
                                  </m:sSub>
                                </m:e>
                              </m:d>
                            </m:e>
                            <m:sup>
                              <m:r>
                                <a:rPr lang="en-GB" sz="2000" i="1">
                                  <a:latin typeface="Cambria Math" panose="02040503050406030204" pitchFamily="18" charset="0"/>
                                </a:rPr>
                                <m:t>𝑇</m:t>
                              </m:r>
                            </m:sup>
                          </m:sSup>
                          <m:sSup>
                            <m:sSupPr>
                              <m:ctrlPr>
                                <a:rPr lang="en-GB" sz="2000" i="1">
                                  <a:latin typeface="Cambria Math" panose="02040503050406030204" pitchFamily="18" charset="0"/>
                                </a:rPr>
                              </m:ctrlPr>
                            </m:sSupPr>
                            <m:e>
                              <m:r>
                                <a:rPr lang="el-GR" sz="2000" b="1">
                                  <a:latin typeface="Cambria Math" panose="02040503050406030204" pitchFamily="18" charset="0"/>
                                </a:rPr>
                                <m:t>𝚺</m:t>
                              </m:r>
                            </m:e>
                            <m:sup>
                              <m:r>
                                <a:rPr lang="en-GB" sz="2000" i="1">
                                  <a:latin typeface="Cambria Math" panose="02040503050406030204" pitchFamily="18" charset="0"/>
                                </a:rPr>
                                <m:t>−1</m:t>
                              </m:r>
                            </m:sup>
                          </m:sSup>
                          <m:r>
                            <a:rPr lang="en-GB" sz="2000" i="1">
                              <a:latin typeface="Cambria Math" panose="02040503050406030204" pitchFamily="18" charset="0"/>
                            </a:rPr>
                            <m:t>(</m:t>
                          </m:r>
                          <m:r>
                            <a:rPr lang="en-GB" sz="2000" i="1">
                              <a:latin typeface="Cambria Math" panose="02040503050406030204" pitchFamily="18" charset="0"/>
                            </a:rPr>
                            <m:t>𝑥</m:t>
                          </m:r>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𝜇</m:t>
                              </m:r>
                            </m:e>
                            <m:sub>
                              <m:r>
                                <a:rPr lang="en-GB" sz="2000" i="1">
                                  <a:latin typeface="Cambria Math" panose="02040503050406030204" pitchFamily="18" charset="0"/>
                                </a:rPr>
                                <m:t>𝑔</m:t>
                              </m:r>
                            </m:sub>
                          </m:sSub>
                          <m:r>
                            <a:rPr lang="en-GB" sz="2000" i="1">
                              <a:latin typeface="Cambria Math" panose="02040503050406030204" pitchFamily="18" charset="0"/>
                            </a:rPr>
                            <m:t>)</m:t>
                          </m:r>
                        </m:sup>
                      </m:sSup>
                    </m:oMath>
                  </m:oMathPara>
                </a14:m>
                <a:endParaRPr lang="en-GB" sz="2000"/>
              </a:p>
            </p:txBody>
          </p:sp>
        </mc:Choice>
        <mc:Fallback xmlns="">
          <p:sp>
            <p:nvSpPr>
              <p:cNvPr id="6" name="TextBox 5"/>
              <p:cNvSpPr txBox="1">
                <a:spLocks noRot="1" noChangeAspect="1" noMove="1" noResize="1" noEditPoints="1" noAdjustHandles="1" noChangeArrowheads="1" noChangeShapeType="1" noTextEdit="1"/>
              </p:cNvSpPr>
              <p:nvPr/>
            </p:nvSpPr>
            <p:spPr>
              <a:xfrm>
                <a:off x="3719737" y="3212976"/>
                <a:ext cx="4958537" cy="625556"/>
              </a:xfrm>
              <a:prstGeom prst="rect">
                <a:avLst/>
              </a:prstGeom>
              <a:blipFill>
                <a:blip r:embed="rId2"/>
                <a:stretch>
                  <a:fillRect/>
                </a:stretch>
              </a:blipFill>
            </p:spPr>
            <p:txBody>
              <a:bodyPr/>
              <a:lstStyle/>
              <a:p>
                <a:r>
                  <a:rPr lang="en-CH">
                    <a:noFill/>
                  </a:rPr>
                  <a:t> </a:t>
                </a:r>
              </a:p>
            </p:txBody>
          </p:sp>
        </mc:Fallback>
      </mc:AlternateContent>
    </p:spTree>
    <p:extLst>
      <p:ext uri="{BB962C8B-B14F-4D97-AF65-F5344CB8AC3E}">
        <p14:creationId xmlns:p14="http://schemas.microsoft.com/office/powerpoint/2010/main" val="23888719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Multivariate normal distribution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9817" y="1340769"/>
            <a:ext cx="6264696" cy="4739443"/>
          </a:xfrm>
          <a:prstGeom prst="rect">
            <a:avLst/>
          </a:prstGeom>
        </p:spPr>
      </p:pic>
      <p:sp>
        <p:nvSpPr>
          <p:cNvPr id="8" name="TextBox 7"/>
          <p:cNvSpPr txBox="1"/>
          <p:nvPr/>
        </p:nvSpPr>
        <p:spPr>
          <a:xfrm>
            <a:off x="7753897" y="1340769"/>
            <a:ext cx="1617751" cy="461665"/>
          </a:xfrm>
          <a:prstGeom prst="rect">
            <a:avLst/>
          </a:prstGeom>
          <a:noFill/>
        </p:spPr>
        <p:txBody>
          <a:bodyPr wrap="none" rtlCol="0">
            <a:spAutoFit/>
          </a:bodyPr>
          <a:lstStyle/>
          <a:p>
            <a:r>
              <a:rPr lang="el-GR" sz="2400" b="1">
                <a:latin typeface="Times New Roman" panose="02020603050405020304" pitchFamily="18" charset="0"/>
                <a:cs typeface="Times New Roman" panose="02020603050405020304" pitchFamily="18" charset="0"/>
              </a:rPr>
              <a:t>μ</a:t>
            </a:r>
            <a:r>
              <a:rPr lang="en-GB" sz="2400" baseline="-25000">
                <a:latin typeface="Times New Roman" panose="02020603050405020304" pitchFamily="18" charset="0"/>
                <a:cs typeface="Times New Roman" panose="02020603050405020304" pitchFamily="18" charset="0"/>
              </a:rPr>
              <a:t>g</a:t>
            </a:r>
            <a:r>
              <a:rPr lang="en-GB" sz="2400">
                <a:latin typeface="Times New Roman" panose="02020603050405020304" pitchFamily="18" charset="0"/>
                <a:cs typeface="Times New Roman" panose="02020603050405020304" pitchFamily="18" charset="0"/>
              </a:rPr>
              <a:t> = (</a:t>
            </a:r>
            <a:r>
              <a:rPr lang="el-GR" sz="2400" i="1">
                <a:latin typeface="Times New Roman" panose="02020603050405020304" pitchFamily="18" charset="0"/>
                <a:cs typeface="Times New Roman" panose="02020603050405020304" pitchFamily="18" charset="0"/>
              </a:rPr>
              <a:t>μ</a:t>
            </a:r>
            <a:r>
              <a:rPr lang="en-GB" sz="2400" i="1" baseline="-25000">
                <a:latin typeface="Times New Roman" panose="02020603050405020304" pitchFamily="18" charset="0"/>
                <a:cs typeface="Times New Roman" panose="02020603050405020304" pitchFamily="18" charset="0"/>
              </a:rPr>
              <a:t>X</a:t>
            </a:r>
            <a:r>
              <a:rPr lang="en-GB" sz="2400">
                <a:latin typeface="Times New Roman" panose="02020603050405020304" pitchFamily="18" charset="0"/>
                <a:cs typeface="Times New Roman" panose="02020603050405020304" pitchFamily="18" charset="0"/>
              </a:rPr>
              <a:t>,</a:t>
            </a:r>
            <a:r>
              <a:rPr lang="el-GR" sz="2400" i="1">
                <a:latin typeface="Times New Roman" panose="02020603050405020304" pitchFamily="18" charset="0"/>
                <a:cs typeface="Times New Roman" panose="02020603050405020304" pitchFamily="18" charset="0"/>
              </a:rPr>
              <a:t>μ</a:t>
            </a:r>
            <a:r>
              <a:rPr lang="en-GB" sz="2400" i="1" baseline="-25000">
                <a:latin typeface="Times New Roman" panose="02020603050405020304" pitchFamily="18" charset="0"/>
                <a:cs typeface="Times New Roman" panose="02020603050405020304" pitchFamily="18" charset="0"/>
              </a:rPr>
              <a:t>Y</a:t>
            </a:r>
            <a:r>
              <a:rPr lang="en-GB" sz="2400">
                <a:latin typeface="Times New Roman" panose="02020603050405020304" pitchFamily="18" charset="0"/>
                <a:cs typeface="Times New Roman" panose="02020603050405020304" pitchFamily="18" charset="0"/>
              </a:rPr>
              <a:t>)</a:t>
            </a:r>
          </a:p>
        </p:txBody>
      </p:sp>
      <p:grpSp>
        <p:nvGrpSpPr>
          <p:cNvPr id="11" name="Group 10"/>
          <p:cNvGrpSpPr/>
          <p:nvPr/>
        </p:nvGrpSpPr>
        <p:grpSpPr>
          <a:xfrm>
            <a:off x="7753897" y="5281068"/>
            <a:ext cx="2302823" cy="821763"/>
            <a:chOff x="6516216" y="1403498"/>
            <a:chExt cx="2302823" cy="821763"/>
          </a:xfrm>
        </p:grpSpPr>
        <p:sp>
          <p:nvSpPr>
            <p:cNvPr id="9" name="TextBox 8"/>
            <p:cNvSpPr txBox="1"/>
            <p:nvPr/>
          </p:nvSpPr>
          <p:spPr>
            <a:xfrm>
              <a:off x="6516216" y="1583546"/>
              <a:ext cx="774571" cy="523220"/>
            </a:xfrm>
            <a:prstGeom prst="rect">
              <a:avLst/>
            </a:prstGeom>
            <a:noFill/>
          </p:spPr>
          <p:txBody>
            <a:bodyPr wrap="none" rtlCol="0">
              <a:spAutoFit/>
            </a:bodyPr>
            <a:lstStyle/>
            <a:p>
              <a:r>
                <a:rPr lang="el-GR" sz="2800">
                  <a:latin typeface="Times New Roman" panose="02020603050405020304" pitchFamily="18" charset="0"/>
                  <a:cs typeface="Times New Roman" panose="02020603050405020304" pitchFamily="18" charset="0"/>
                </a:rPr>
                <a:t>Σ</a:t>
              </a:r>
              <a:r>
                <a:rPr lang="en-GB" sz="2800">
                  <a:latin typeface="Times New Roman" panose="02020603050405020304" pitchFamily="18" charset="0"/>
                  <a:cs typeface="Times New Roman" panose="02020603050405020304" pitchFamily="18" charset="0"/>
                </a:rPr>
                <a:t> = </a:t>
              </a:r>
            </a:p>
          </p:txBody>
        </p:sp>
        <mc:AlternateContent xmlns:mc="http://schemas.openxmlformats.org/markup-compatibility/2006" xmlns:a14="http://schemas.microsoft.com/office/drawing/2010/main">
          <mc:Choice Requires="a14">
            <p:sp>
              <p:nvSpPr>
                <p:cNvPr id="10" name="TextBox 9"/>
                <p:cNvSpPr txBox="1"/>
                <p:nvPr/>
              </p:nvSpPr>
              <p:spPr>
                <a:xfrm>
                  <a:off x="7308304" y="1403498"/>
                  <a:ext cx="1510735" cy="8217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2400" i="1">
                                <a:latin typeface="Cambria Math" panose="02040503050406030204" pitchFamily="18" charset="0"/>
                              </a:rPr>
                            </m:ctrlPr>
                          </m:dPr>
                          <m:e>
                            <m:m>
                              <m:mPr>
                                <m:mcs>
                                  <m:mc>
                                    <m:mcPr>
                                      <m:count m:val="2"/>
                                      <m:mcJc m:val="center"/>
                                    </m:mcPr>
                                  </m:mc>
                                </m:mcs>
                                <m:ctrlPr>
                                  <a:rPr lang="en-GB" sz="2400" i="1">
                                    <a:latin typeface="Cambria Math" panose="02040503050406030204" pitchFamily="18" charset="0"/>
                                  </a:rPr>
                                </m:ctrlPr>
                              </m:mPr>
                              <m:mr>
                                <m:e>
                                  <m:sSubSup>
                                    <m:sSubSupPr>
                                      <m:ctrlPr>
                                        <a:rPr lang="en-GB" sz="2400" i="1">
                                          <a:latin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𝜎</m:t>
                                      </m:r>
                                    </m:e>
                                    <m:sub>
                                      <m:r>
                                        <a:rPr lang="en-GB" sz="2400" i="1">
                                          <a:latin typeface="Cambria Math" panose="02040503050406030204" pitchFamily="18" charset="0"/>
                                        </a:rPr>
                                        <m:t>𝑋</m:t>
                                      </m:r>
                                    </m:sub>
                                    <m:sup>
                                      <m:r>
                                        <a:rPr lang="en-GB" sz="2400" i="1">
                                          <a:latin typeface="Cambria Math" panose="02040503050406030204" pitchFamily="18" charset="0"/>
                                        </a:rPr>
                                        <m:t>2</m:t>
                                      </m:r>
                                    </m:sup>
                                  </m:sSubSup>
                                </m:e>
                                <m:e>
                                  <m:sSub>
                                    <m:sSubPr>
                                      <m:ctrlPr>
                                        <a:rPr lang="en-GB" sz="2400" i="1">
                                          <a:latin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𝜎</m:t>
                                      </m:r>
                                    </m:e>
                                    <m:sub>
                                      <m:r>
                                        <a:rPr lang="en-GB" sz="2400" i="1">
                                          <a:latin typeface="Cambria Math" panose="02040503050406030204" pitchFamily="18" charset="0"/>
                                        </a:rPr>
                                        <m:t>𝑋𝑌</m:t>
                                      </m:r>
                                    </m:sub>
                                  </m:sSub>
                                </m:e>
                              </m:mr>
                              <m:mr>
                                <m:e>
                                  <m:sSub>
                                    <m:sSubPr>
                                      <m:ctrlPr>
                                        <a:rPr lang="en-GB" sz="2400" i="1">
                                          <a:latin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𝜎</m:t>
                                      </m:r>
                                    </m:e>
                                    <m:sub>
                                      <m:r>
                                        <a:rPr lang="en-GB" sz="2400" i="1">
                                          <a:latin typeface="Cambria Math" panose="02040503050406030204" pitchFamily="18" charset="0"/>
                                        </a:rPr>
                                        <m:t>𝑋𝑌</m:t>
                                      </m:r>
                                    </m:sub>
                                  </m:sSub>
                                </m:e>
                                <m:e>
                                  <m:sSubSup>
                                    <m:sSubSupPr>
                                      <m:ctrlPr>
                                        <a:rPr lang="en-GB" sz="2400" i="1">
                                          <a:latin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𝜎</m:t>
                                      </m:r>
                                    </m:e>
                                    <m:sub>
                                      <m:r>
                                        <a:rPr lang="en-GB" sz="2400" i="1">
                                          <a:latin typeface="Cambria Math" panose="02040503050406030204" pitchFamily="18" charset="0"/>
                                          <a:ea typeface="Cambria Math" panose="02040503050406030204" pitchFamily="18" charset="0"/>
                                        </a:rPr>
                                        <m:t>𝑌</m:t>
                                      </m:r>
                                    </m:sub>
                                    <m:sup>
                                      <m:r>
                                        <a:rPr lang="en-GB" sz="2400" i="1">
                                          <a:latin typeface="Cambria Math" panose="02040503050406030204" pitchFamily="18" charset="0"/>
                                        </a:rPr>
                                        <m:t>2</m:t>
                                      </m:r>
                                    </m:sup>
                                  </m:sSubSup>
                                </m:e>
                              </m:mr>
                            </m:m>
                          </m:e>
                        </m:d>
                      </m:oMath>
                    </m:oMathPara>
                  </a14:m>
                  <a:endParaRPr lang="en-GB" sz="2400"/>
                </a:p>
              </p:txBody>
            </p:sp>
          </mc:Choice>
          <mc:Fallback xmlns="">
            <p:sp>
              <p:nvSpPr>
                <p:cNvPr id="10" name="TextBox 9"/>
                <p:cNvSpPr txBox="1">
                  <a:spLocks noRot="1" noChangeAspect="1" noMove="1" noResize="1" noEditPoints="1" noAdjustHandles="1" noChangeArrowheads="1" noChangeShapeType="1" noTextEdit="1"/>
                </p:cNvSpPr>
                <p:nvPr/>
              </p:nvSpPr>
              <p:spPr>
                <a:xfrm>
                  <a:off x="7308304" y="1403498"/>
                  <a:ext cx="1510735" cy="821763"/>
                </a:xfrm>
                <a:prstGeom prst="rect">
                  <a:avLst/>
                </a:prstGeom>
                <a:blipFill rotWithShape="0">
                  <a:blip r:embed="rId3"/>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399492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Classification problem</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37653" y="1738846"/>
            <a:ext cx="1021794" cy="144073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78231" y="1472778"/>
            <a:ext cx="1031578" cy="142286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42718" y="2309706"/>
            <a:ext cx="1239530" cy="175944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76152" y="5007767"/>
            <a:ext cx="1195072" cy="1495112"/>
          </a:xfrm>
          <a:prstGeom prst="rect">
            <a:avLst/>
          </a:prstGeom>
        </p:spPr>
      </p:pic>
      <p:pic>
        <p:nvPicPr>
          <p:cNvPr id="10" name="Picture 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92321" y="4622987"/>
            <a:ext cx="1246127" cy="155765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56369" y="2598020"/>
            <a:ext cx="1584342" cy="220516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498815" y="2793392"/>
            <a:ext cx="1683399" cy="2711377"/>
          </a:xfrm>
          <a:prstGeom prst="rect">
            <a:avLst/>
          </a:prstGeom>
        </p:spPr>
      </p:pic>
      <p:sp>
        <p:nvSpPr>
          <p:cNvPr id="13" name="TextBox 12"/>
          <p:cNvSpPr txBox="1"/>
          <p:nvPr/>
        </p:nvSpPr>
        <p:spPr>
          <a:xfrm>
            <a:off x="2059749" y="3459702"/>
            <a:ext cx="729687" cy="369332"/>
          </a:xfrm>
          <a:prstGeom prst="rect">
            <a:avLst/>
          </a:prstGeom>
          <a:noFill/>
        </p:spPr>
        <p:txBody>
          <a:bodyPr wrap="none" rtlCol="0">
            <a:spAutoFit/>
          </a:bodyPr>
          <a:lstStyle/>
          <a:p>
            <a:r>
              <a:rPr lang="en-GB" b="1">
                <a:latin typeface="Calibri Light" panose="020F0302020204030204" pitchFamily="34" charset="0"/>
                <a:cs typeface="Calibri Light" panose="020F0302020204030204" pitchFamily="34" charset="0"/>
              </a:rPr>
              <a:t>Smurf</a:t>
            </a:r>
          </a:p>
        </p:txBody>
      </p:sp>
      <p:sp>
        <p:nvSpPr>
          <p:cNvPr id="14" name="TextBox 13"/>
          <p:cNvSpPr txBox="1"/>
          <p:nvPr/>
        </p:nvSpPr>
        <p:spPr>
          <a:xfrm>
            <a:off x="3575720" y="5949280"/>
            <a:ext cx="700833" cy="369332"/>
          </a:xfrm>
          <a:prstGeom prst="rect">
            <a:avLst/>
          </a:prstGeom>
          <a:noFill/>
        </p:spPr>
        <p:txBody>
          <a:bodyPr wrap="none" rtlCol="0">
            <a:spAutoFit/>
          </a:bodyPr>
          <a:lstStyle/>
          <a:p>
            <a:r>
              <a:rPr lang="en-GB" b="1">
                <a:latin typeface="Calibri Light" panose="020F0302020204030204" pitchFamily="34" charset="0"/>
                <a:cs typeface="Calibri Light" panose="020F0302020204030204" pitchFamily="34" charset="0"/>
              </a:rPr>
              <a:t>Snork</a:t>
            </a:r>
          </a:p>
        </p:txBody>
      </p:sp>
      <p:sp>
        <p:nvSpPr>
          <p:cNvPr id="15" name="TextBox 14"/>
          <p:cNvSpPr txBox="1"/>
          <p:nvPr/>
        </p:nvSpPr>
        <p:spPr>
          <a:xfrm>
            <a:off x="8328248" y="5677480"/>
            <a:ext cx="1345240" cy="369332"/>
          </a:xfrm>
          <a:prstGeom prst="rect">
            <a:avLst/>
          </a:prstGeom>
          <a:noFill/>
        </p:spPr>
        <p:txBody>
          <a:bodyPr wrap="none" rtlCol="0">
            <a:spAutoFit/>
          </a:bodyPr>
          <a:lstStyle/>
          <a:p>
            <a:r>
              <a:rPr lang="en-GB" b="1">
                <a:latin typeface="Calibri Light" panose="020F0302020204030204" pitchFamily="34" charset="0"/>
                <a:cs typeface="Calibri Light" panose="020F0302020204030204" pitchFamily="34" charset="0"/>
              </a:rPr>
              <a:t>Gummi bear</a:t>
            </a:r>
          </a:p>
        </p:txBody>
      </p:sp>
      <p:sp>
        <p:nvSpPr>
          <p:cNvPr id="16" name="TextBox 15"/>
          <p:cNvSpPr txBox="1"/>
          <p:nvPr/>
        </p:nvSpPr>
        <p:spPr>
          <a:xfrm>
            <a:off x="8685080" y="1067955"/>
            <a:ext cx="1541064" cy="923330"/>
          </a:xfrm>
          <a:prstGeom prst="rect">
            <a:avLst/>
          </a:prstGeom>
          <a:noFill/>
        </p:spPr>
        <p:txBody>
          <a:bodyPr wrap="none" rtlCol="0">
            <a:spAutoFit/>
          </a:bodyPr>
          <a:lstStyle/>
          <a:p>
            <a:pPr algn="r"/>
            <a:r>
              <a:rPr lang="en-GB">
                <a:latin typeface="Calibri Light" panose="020F0302020204030204" pitchFamily="34" charset="0"/>
                <a:cs typeface="Calibri Light" panose="020F0302020204030204" pitchFamily="34" charset="0"/>
              </a:rPr>
              <a:t>Training set</a:t>
            </a:r>
          </a:p>
          <a:p>
            <a:pPr algn="r"/>
            <a:r>
              <a:rPr lang="en-GB">
                <a:latin typeface="Calibri Light" panose="020F0302020204030204" pitchFamily="34" charset="0"/>
                <a:cs typeface="Calibri Light" panose="020F0302020204030204" pitchFamily="34" charset="0"/>
              </a:rPr>
              <a:t>7 observations</a:t>
            </a:r>
          </a:p>
          <a:p>
            <a:pPr algn="r"/>
            <a:r>
              <a:rPr lang="en-GB">
                <a:latin typeface="Calibri Light" panose="020F0302020204030204" pitchFamily="34" charset="0"/>
                <a:cs typeface="Calibri Light" panose="020F0302020204030204" pitchFamily="34" charset="0"/>
              </a:rPr>
              <a:t>3 classes</a:t>
            </a:r>
          </a:p>
        </p:txBody>
      </p:sp>
    </p:spTree>
    <p:extLst>
      <p:ext uri="{BB962C8B-B14F-4D97-AF65-F5344CB8AC3E}">
        <p14:creationId xmlns:p14="http://schemas.microsoft.com/office/powerpoint/2010/main" val="3932333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MVN for two-class problem (equal covariance)</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9AD6E58-A1CA-4CDC-B3EA-1C99FFAE09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440" y="1037032"/>
            <a:ext cx="5472608" cy="5459578"/>
          </a:xfrm>
          <a:prstGeom prst="rect">
            <a:avLst/>
          </a:prstGeom>
        </p:spPr>
      </p:pic>
      <p:sp>
        <p:nvSpPr>
          <p:cNvPr id="12" name="TextBox 11">
            <a:extLst>
              <a:ext uri="{FF2B5EF4-FFF2-40B4-BE49-F238E27FC236}">
                <a16:creationId xmlns:a16="http://schemas.microsoft.com/office/drawing/2014/main" id="{60B578A1-1C79-4286-AB92-BC286E64ABD7}"/>
              </a:ext>
            </a:extLst>
          </p:cNvPr>
          <p:cNvSpPr txBox="1"/>
          <p:nvPr/>
        </p:nvSpPr>
        <p:spPr>
          <a:xfrm>
            <a:off x="6672065" y="1700808"/>
            <a:ext cx="4392488" cy="2031325"/>
          </a:xfrm>
          <a:prstGeom prst="rect">
            <a:avLst/>
          </a:prstGeom>
          <a:noFill/>
        </p:spPr>
        <p:txBody>
          <a:bodyPr wrap="square" rtlCol="0">
            <a:spAutoFit/>
          </a:bodyPr>
          <a:lstStyle/>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Multivariate normality imposed on the two-class data distributions.</a:t>
            </a:r>
          </a:p>
          <a:p>
            <a:pPr marL="285750" indent="-285750">
              <a:buFont typeface="Arial" panose="020B0604020202020204" pitchFamily="34" charset="0"/>
              <a:buChar char="•"/>
            </a:pPr>
            <a:endParaRPr lang="en-GB">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Unequal centroids</a:t>
            </a:r>
          </a:p>
          <a:p>
            <a:pPr marL="285750" indent="-285750">
              <a:buFont typeface="Arial" panose="020B0604020202020204" pitchFamily="34" charset="0"/>
              <a:buChar char="•"/>
            </a:pPr>
            <a:endParaRPr lang="en-GB">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Equal covariance matrix (=same volume, shape, and orientation of ellipsoid)</a:t>
            </a:r>
          </a:p>
        </p:txBody>
      </p:sp>
      <p:sp>
        <p:nvSpPr>
          <p:cNvPr id="6" name="Diamond 5">
            <a:extLst>
              <a:ext uri="{FF2B5EF4-FFF2-40B4-BE49-F238E27FC236}">
                <a16:creationId xmlns:a16="http://schemas.microsoft.com/office/drawing/2014/main" id="{4D2F501B-E25E-45E0-8C51-47A23819A0DD}"/>
              </a:ext>
            </a:extLst>
          </p:cNvPr>
          <p:cNvSpPr>
            <a:spLocks noChangeAspect="1"/>
          </p:cNvSpPr>
          <p:nvPr/>
        </p:nvSpPr>
        <p:spPr>
          <a:xfrm>
            <a:off x="3611744" y="2924944"/>
            <a:ext cx="180000" cy="18000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Diamond 12">
            <a:extLst>
              <a:ext uri="{FF2B5EF4-FFF2-40B4-BE49-F238E27FC236}">
                <a16:creationId xmlns:a16="http://schemas.microsoft.com/office/drawing/2014/main" id="{BF87C183-5BAB-4D2D-9BBB-6ACC0FFEC098}"/>
              </a:ext>
            </a:extLst>
          </p:cNvPr>
          <p:cNvSpPr>
            <a:spLocks noChangeAspect="1"/>
          </p:cNvSpPr>
          <p:nvPr/>
        </p:nvSpPr>
        <p:spPr>
          <a:xfrm>
            <a:off x="4043792" y="3766821"/>
            <a:ext cx="180000" cy="180000"/>
          </a:xfrm>
          <a:prstGeom prst="diamond">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829009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Fitting</a:t>
            </a:r>
            <a:r>
              <a:rPr lang="fr-CH" sz="1800" dirty="0">
                <a:latin typeface="Calibri Light" panose="020F0302020204030204" pitchFamily="34" charset="0"/>
                <a:cs typeface="Calibri Light" panose="020F0302020204030204" pitchFamily="34" charset="0"/>
              </a:rPr>
              <a:t> LDA in R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done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the </a:t>
            </a:r>
            <a:r>
              <a:rPr lang="fr-CH" sz="1800" dirty="0">
                <a:latin typeface="Courier New" panose="02070309020205020404" pitchFamily="49" charset="0"/>
                <a:cs typeface="Courier New" panose="02070309020205020404" pitchFamily="49" charset="0"/>
              </a:rPr>
              <a:t>MASS</a:t>
            </a:r>
            <a:r>
              <a:rPr lang="fr-CH" sz="1800" dirty="0">
                <a:latin typeface="Times New Roman" panose="02020603050405020304" pitchFamily="18" charset="0"/>
                <a:cs typeface="Times New Roman" panose="02020603050405020304" pitchFamily="18" charset="0"/>
              </a:rPr>
              <a:t> </a:t>
            </a:r>
            <a:r>
              <a:rPr lang="fr-CH" sz="1800" dirty="0">
                <a:latin typeface="Calibri Light" panose="020F0302020204030204" pitchFamily="34" charset="0"/>
                <a:cs typeface="Calibri Light" panose="020F0302020204030204" pitchFamily="34" charset="0"/>
              </a:rPr>
              <a:t>package. The code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as simple as </a:t>
            </a:r>
            <a:r>
              <a:rPr lang="fr-CH" sz="1800" dirty="0" err="1">
                <a:latin typeface="Calibri Light" panose="020F0302020204030204" pitchFamily="34" charset="0"/>
                <a:cs typeface="Calibri Light" panose="020F0302020204030204" pitchFamily="34" charset="0"/>
              </a:rPr>
              <a:t>usual</a:t>
            </a:r>
            <a:r>
              <a:rPr lang="fr-CH" sz="1800" dirty="0">
                <a:latin typeface="Calibri Light" panose="020F0302020204030204" pitchFamily="34" charset="0"/>
                <a:cs typeface="Calibri Light" panose="020F0302020204030204" pitchFamily="34" charset="0"/>
              </a:rPr>
              <a:t>. For the </a:t>
            </a:r>
            <a:r>
              <a:rPr lang="fr-CH" sz="1800" dirty="0" err="1">
                <a:latin typeface="Calibri Light" panose="020F0302020204030204" pitchFamily="34" charset="0"/>
                <a:cs typeface="Calibri Light" panose="020F0302020204030204" pitchFamily="34" charset="0"/>
              </a:rPr>
              <a:t>two</a:t>
            </a:r>
            <a:r>
              <a:rPr lang="fr-CH" sz="1800" dirty="0">
                <a:latin typeface="Calibri Light" panose="020F0302020204030204" pitchFamily="34" charset="0"/>
                <a:cs typeface="Calibri Light" panose="020F0302020204030204" pitchFamily="34" charset="0"/>
              </a:rPr>
              <a:t>-class </a:t>
            </a:r>
            <a:r>
              <a:rPr lang="fr-CH" sz="1800" dirty="0" err="1">
                <a:latin typeface="Calibri Light" panose="020F0302020204030204" pitchFamily="34" charset="0"/>
                <a:cs typeface="Calibri Light" panose="020F0302020204030204" pitchFamily="34" charset="0"/>
              </a:rPr>
              <a:t>problem</a:t>
            </a:r>
            <a:r>
              <a:rPr lang="fr-CH" sz="1800" dirty="0">
                <a:latin typeface="Calibri Light" panose="020F0302020204030204" pitchFamily="34" charset="0"/>
                <a:cs typeface="Calibri Light" panose="020F0302020204030204" pitchFamily="34" charset="0"/>
              </a:rPr>
              <a:t>:</a:t>
            </a:r>
          </a:p>
          <a:p>
            <a:endParaRPr lang="fr-CH" sz="1800" dirty="0">
              <a:latin typeface="Times New Roman" panose="02020603050405020304" pitchFamily="18" charset="0"/>
              <a:cs typeface="Times New Roman" panose="02020603050405020304" pitchFamily="18" charset="0"/>
            </a:endParaRPr>
          </a:p>
          <a:p>
            <a:pPr marL="0" indent="0">
              <a:buNone/>
            </a:pP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library</a:t>
            </a:r>
            <a:r>
              <a:rPr lang="fr-CH" sz="1200" dirty="0">
                <a:latin typeface="Courier New" panose="02070309020205020404" pitchFamily="49" charset="0"/>
                <a:cs typeface="Courier New" panose="02070309020205020404" pitchFamily="49" charset="0"/>
              </a:rPr>
              <a:t>(MASS)</a:t>
            </a:r>
          </a:p>
          <a:p>
            <a:pPr marL="0" indent="0">
              <a:buNone/>
            </a:pP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ld</a:t>
            </a:r>
            <a:r>
              <a:rPr lang="fr-CH" sz="1200" dirty="0">
                <a:latin typeface="Courier New" panose="02070309020205020404" pitchFamily="49" charset="0"/>
                <a:cs typeface="Courier New" panose="02070309020205020404" pitchFamily="49" charset="0"/>
              </a:rPr>
              <a:t> &lt;- </a:t>
            </a:r>
            <a:r>
              <a:rPr lang="fr-CH" sz="1200" dirty="0" err="1">
                <a:latin typeface="Courier New" panose="02070309020205020404" pitchFamily="49" charset="0"/>
                <a:cs typeface="Courier New" panose="02070309020205020404" pitchFamily="49" charset="0"/>
              </a:rPr>
              <a:t>lda</a:t>
            </a:r>
            <a:r>
              <a:rPr lang="fr-CH" sz="1200" dirty="0">
                <a:latin typeface="Courier New" panose="02070309020205020404" pitchFamily="49" charset="0"/>
                <a:cs typeface="Courier New" panose="02070309020205020404" pitchFamily="49" charset="0"/>
              </a:rPr>
              <a:t>(Class~X1+X2,data=train)</a:t>
            </a:r>
          </a:p>
          <a:p>
            <a:pPr marL="0" indent="0">
              <a:buNone/>
            </a:pP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ld</a:t>
            </a:r>
            <a:endParaRPr lang="fr-CH" sz="1200" dirty="0">
              <a:latin typeface="Courier New" panose="02070309020205020404" pitchFamily="49" charset="0"/>
              <a:cs typeface="Courier New" panose="02070309020205020404" pitchFamily="49" charset="0"/>
            </a:endParaRPr>
          </a:p>
          <a:p>
            <a:pPr marL="0" indent="0">
              <a:buNone/>
            </a:pPr>
            <a:endParaRPr lang="fr-CH" sz="1800" dirty="0">
              <a:latin typeface="Times New Roman" panose="02020603050405020304" pitchFamily="18" charset="0"/>
              <a:cs typeface="Times New Roman" panose="02020603050405020304" pitchFamily="18" charset="0"/>
            </a:endParaRPr>
          </a:p>
          <a:p>
            <a:r>
              <a:rPr lang="fr-CH" sz="1800" dirty="0" err="1">
                <a:latin typeface="Calibri Light" panose="020F0302020204030204" pitchFamily="34" charset="0"/>
                <a:cs typeface="Calibri Light" panose="020F0302020204030204" pitchFamily="34" charset="0"/>
              </a:rPr>
              <a:t>Inspecting</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fitted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object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print</a:t>
            </a:r>
            <a:r>
              <a:rPr lang="fr-CH" sz="1800" dirty="0">
                <a:latin typeface="Calibri Light" panose="020F0302020204030204" pitchFamily="34" charset="0"/>
                <a:cs typeface="Calibri Light" panose="020F0302020204030204" pitchFamily="34" charset="0"/>
              </a:rPr>
              <a:t> class </a:t>
            </a:r>
            <a:r>
              <a:rPr lang="fr-CH" sz="1800" dirty="0" err="1">
                <a:latin typeface="Calibri Light" panose="020F0302020204030204" pitchFamily="34" charset="0"/>
                <a:cs typeface="Calibri Light" panose="020F0302020204030204" pitchFamily="34" charset="0"/>
              </a:rPr>
              <a:t>centroids</a:t>
            </a:r>
            <a:r>
              <a:rPr lang="fr-CH" sz="1800" dirty="0">
                <a:latin typeface="Calibri Light" panose="020F0302020204030204" pitchFamily="34" charset="0"/>
                <a:cs typeface="Calibri Light" panose="020F0302020204030204" pitchFamily="34" charset="0"/>
              </a:rPr>
              <a:t> and discriminant </a:t>
            </a:r>
            <a:r>
              <a:rPr lang="fr-CH" sz="1800" dirty="0" err="1">
                <a:latin typeface="Calibri Light" panose="020F0302020204030204" pitchFamily="34" charset="0"/>
                <a:cs typeface="Calibri Light" panose="020F0302020204030204" pitchFamily="34" charset="0"/>
              </a:rPr>
              <a:t>functions</a:t>
            </a:r>
            <a:r>
              <a:rPr lang="fr-CH" sz="1800" dirty="0">
                <a:latin typeface="Calibri Light" panose="020F0302020204030204" pitchFamily="34" charset="0"/>
                <a:cs typeface="Calibri Light" panose="020F0302020204030204" pitchFamily="34" charset="0"/>
              </a:rPr>
              <a:t>:</a:t>
            </a:r>
          </a:p>
          <a:p>
            <a:pPr marL="0" indent="0">
              <a:buNone/>
            </a:pPr>
            <a:endParaRPr lang="en-GB" sz="1800" dirty="0">
              <a:latin typeface="Calibri Light" panose="020F0302020204030204" pitchFamily="34" charset="0"/>
              <a:cs typeface="Calibri Light" panose="020F0302020204030204" pitchFamily="34" charset="0"/>
            </a:endParaRPr>
          </a:p>
          <a:p>
            <a:pPr marL="0" indent="0">
              <a:buNone/>
            </a:pPr>
            <a:r>
              <a:rPr lang="en-GB" sz="1200" dirty="0">
                <a:latin typeface="Courier New" panose="02070309020205020404" pitchFamily="49" charset="0"/>
                <a:cs typeface="Courier New" panose="02070309020205020404" pitchFamily="49" charset="0"/>
              </a:rPr>
              <a:t>	&gt; Group means:</a:t>
            </a:r>
          </a:p>
          <a:p>
            <a:pPr marL="0" indent="0">
              <a:buNone/>
            </a:pPr>
            <a:r>
              <a:rPr lang="en-GB" sz="1200" dirty="0">
                <a:latin typeface="Courier New" panose="02070309020205020404" pitchFamily="49" charset="0"/>
                <a:cs typeface="Courier New" panose="02070309020205020404" pitchFamily="49" charset="0"/>
              </a:rPr>
              <a:t>	&gt;             X1       X2</a:t>
            </a:r>
          </a:p>
          <a:p>
            <a:pPr marL="0" indent="0">
              <a:buNone/>
            </a:pPr>
            <a:r>
              <a:rPr lang="en-GB" sz="1200" dirty="0">
                <a:latin typeface="Courier New" panose="02070309020205020404" pitchFamily="49" charset="0"/>
                <a:cs typeface="Courier New" panose="02070309020205020404" pitchFamily="49" charset="0"/>
              </a:rPr>
              <a:t>	&gt; blue  0.438205 1.303876</a:t>
            </a:r>
          </a:p>
          <a:p>
            <a:pPr marL="0" indent="0">
              <a:buNone/>
            </a:pPr>
            <a:r>
              <a:rPr lang="en-GB" sz="1200" dirty="0">
                <a:latin typeface="Courier New" panose="02070309020205020404" pitchFamily="49" charset="0"/>
                <a:cs typeface="Courier New" panose="02070309020205020404" pitchFamily="49" charset="0"/>
              </a:rPr>
              <a:t>	&gt; green 1.131131 0.208162</a:t>
            </a:r>
          </a:p>
          <a:p>
            <a:pPr marL="0" indent="0">
              <a:buNone/>
            </a:pPr>
            <a:r>
              <a:rPr lang="en-GB" sz="1200" dirty="0">
                <a:latin typeface="Courier New" panose="02070309020205020404" pitchFamily="49" charset="0"/>
                <a:cs typeface="Courier New" panose="02070309020205020404" pitchFamily="49" charset="0"/>
              </a:rPr>
              <a:t>	&gt; </a:t>
            </a:r>
          </a:p>
          <a:p>
            <a:pPr marL="0" indent="0">
              <a:buNone/>
            </a:pPr>
            <a:r>
              <a:rPr lang="en-GB" sz="1200" dirty="0">
                <a:latin typeface="Courier New" panose="02070309020205020404" pitchFamily="49" charset="0"/>
                <a:cs typeface="Courier New" panose="02070309020205020404" pitchFamily="49" charset="0"/>
              </a:rPr>
              <a:t>	&gt; Coefficients of linear discriminants:</a:t>
            </a:r>
          </a:p>
          <a:p>
            <a:pPr marL="0" indent="0">
              <a:buNone/>
            </a:pPr>
            <a:r>
              <a:rPr lang="en-GB" sz="1200" dirty="0">
                <a:latin typeface="Courier New" panose="02070309020205020404" pitchFamily="49" charset="0"/>
                <a:cs typeface="Courier New" panose="02070309020205020404" pitchFamily="49" charset="0"/>
              </a:rPr>
              <a:t>	&gt;            LD1</a:t>
            </a:r>
          </a:p>
          <a:p>
            <a:pPr marL="0" indent="0">
              <a:buNone/>
            </a:pPr>
            <a:r>
              <a:rPr lang="en-GB" sz="1200" dirty="0">
                <a:latin typeface="Courier New" panose="02070309020205020404" pitchFamily="49" charset="0"/>
                <a:cs typeface="Courier New" panose="02070309020205020404" pitchFamily="49" charset="0"/>
              </a:rPr>
              <a:t>	&gt; X1  0.09935661</a:t>
            </a:r>
          </a:p>
          <a:p>
            <a:pPr marL="0" indent="0">
              <a:buNone/>
            </a:pPr>
            <a:r>
              <a:rPr lang="en-GB" sz="1200" dirty="0">
                <a:latin typeface="Courier New" panose="02070309020205020404" pitchFamily="49" charset="0"/>
                <a:cs typeface="Courier New" panose="02070309020205020404" pitchFamily="49" charset="0"/>
              </a:rPr>
              <a:t>	&gt; X2 -1.09553632</a:t>
            </a:r>
            <a:endParaRPr lang="fr-CH" sz="1200" dirty="0">
              <a:latin typeface="Courier New" panose="02070309020205020404" pitchFamily="49" charset="0"/>
              <a:cs typeface="Courier New" panose="02070309020205020404" pitchFamily="49"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LDA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62076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en-GB" sz="1800" dirty="0">
                <a:latin typeface="Calibri Light" panose="020F0302020204030204" pitchFamily="34" charset="0"/>
                <a:cs typeface="Calibri Light" panose="020F0302020204030204" pitchFamily="34" charset="0"/>
              </a:rPr>
              <a:t>Recall that for LDA, it is possible to calculate the leave-one-out CV training error by a direct formula. In R this can be achieved by switching on the CV option:</a:t>
            </a:r>
          </a:p>
          <a:p>
            <a:endParaRPr lang="en-GB" sz="1800" dirty="0">
              <a:latin typeface="Times New Roman" panose="02020603050405020304" pitchFamily="18" charset="0"/>
              <a:cs typeface="Times New Roman" panose="02020603050405020304" pitchFamily="18" charset="0"/>
            </a:endParaRPr>
          </a:p>
          <a:p>
            <a:pPr marL="0" indent="0">
              <a:buNone/>
            </a:pPr>
            <a:r>
              <a:rPr lang="fr-CH" sz="1400" dirty="0">
                <a:latin typeface="Courier New" panose="02070309020205020404" pitchFamily="49" charset="0"/>
                <a:cs typeface="Courier New" panose="02070309020205020404" pitchFamily="49" charset="0"/>
              </a:rPr>
              <a:t>	ld.cv &lt;- </a:t>
            </a:r>
            <a:r>
              <a:rPr lang="fr-CH" sz="1400" dirty="0" err="1">
                <a:latin typeface="Courier New" panose="02070309020205020404" pitchFamily="49" charset="0"/>
                <a:cs typeface="Courier New" panose="02070309020205020404" pitchFamily="49" charset="0"/>
              </a:rPr>
              <a:t>lda</a:t>
            </a:r>
            <a:r>
              <a:rPr lang="fr-CH" sz="1400" dirty="0">
                <a:latin typeface="Courier New" panose="02070309020205020404" pitchFamily="49" charset="0"/>
                <a:cs typeface="Courier New" panose="02070309020205020404" pitchFamily="49" charset="0"/>
              </a:rPr>
              <a:t>(Class~X1+X2,data=</a:t>
            </a:r>
            <a:r>
              <a:rPr lang="fr-CH" sz="1400" dirty="0" err="1">
                <a:latin typeface="Courier New" panose="02070309020205020404" pitchFamily="49" charset="0"/>
                <a:cs typeface="Courier New" panose="02070309020205020404" pitchFamily="49" charset="0"/>
              </a:rPr>
              <a:t>train,CV</a:t>
            </a:r>
            <a:r>
              <a:rPr lang="fr-CH" sz="1400" dirty="0">
                <a:latin typeface="Courier New" panose="02070309020205020404" pitchFamily="49" charset="0"/>
                <a:cs typeface="Courier New" panose="02070309020205020404" pitchFamily="49" charset="0"/>
              </a:rPr>
              <a:t>=TRUE)</a:t>
            </a:r>
          </a:p>
          <a:p>
            <a:pPr marL="0" indent="0">
              <a:buNone/>
            </a:pP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ld.cv$class</a:t>
            </a:r>
            <a:endParaRPr lang="fr-CH" sz="1400" dirty="0">
              <a:latin typeface="Courier New" panose="02070309020205020404" pitchFamily="49" charset="0"/>
              <a:cs typeface="Courier New" panose="02070309020205020404" pitchFamily="49" charset="0"/>
            </a:endParaRPr>
          </a:p>
          <a:p>
            <a:pPr marL="0" indent="0">
              <a:buNone/>
            </a:pP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mean</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ld.cv$class</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train$Class</a:t>
            </a:r>
            <a:r>
              <a:rPr lang="fr-CH" sz="1400" dirty="0">
                <a:latin typeface="Courier New" panose="02070309020205020404" pitchFamily="49" charset="0"/>
                <a:cs typeface="Courier New" panose="02070309020205020404" pitchFamily="49" charset="0"/>
              </a:rPr>
              <a:t>)</a:t>
            </a:r>
          </a:p>
          <a:p>
            <a:pPr marL="0" indent="0">
              <a:buNone/>
            </a:pPr>
            <a:r>
              <a:rPr lang="fr-CH" sz="1400" dirty="0">
                <a:latin typeface="Courier New" panose="02070309020205020404" pitchFamily="49" charset="0"/>
                <a:cs typeface="Courier New" panose="02070309020205020404" pitchFamily="49" charset="0"/>
              </a:rPr>
              <a:t>	&gt; 0.28</a:t>
            </a:r>
          </a:p>
          <a:p>
            <a:endParaRPr lang="fr-CH" sz="1800" dirty="0">
              <a:latin typeface="Times New Roman" panose="02020603050405020304" pitchFamily="18" charset="0"/>
              <a:cs typeface="Times New Roman" panose="02020603050405020304" pitchFamily="18" charset="0"/>
            </a:endParaRPr>
          </a:p>
          <a:p>
            <a:r>
              <a:rPr lang="fr-CH" sz="1800" dirty="0">
                <a:latin typeface="Calibri Light" panose="020F0302020204030204" pitchFamily="34" charset="0"/>
                <a:cs typeface="Calibri Light" panose="020F0302020204030204" pitchFamily="34" charset="0"/>
              </a:rPr>
              <a:t>Of course,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interested</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visualizing</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decision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boundary</a:t>
            </a:r>
            <a:r>
              <a:rPr lang="fr-CH" sz="1800" dirty="0">
                <a:latin typeface="Calibri Light" panose="020F0302020204030204" pitchFamily="34" charset="0"/>
                <a:cs typeface="Calibri Light" panose="020F0302020204030204" pitchFamily="34" charset="0"/>
              </a:rPr>
              <a:t> for LDA:</a:t>
            </a:r>
          </a:p>
          <a:p>
            <a:pPr marL="0" indent="0">
              <a:buNone/>
            </a:pPr>
            <a:endParaRPr lang="fr-CH" sz="1800" dirty="0">
              <a:latin typeface="Times New Roman" panose="02020603050405020304" pitchFamily="18" charset="0"/>
              <a:cs typeface="Times New Roman" panose="02020603050405020304" pitchFamily="18" charset="0"/>
            </a:endParaRPr>
          </a:p>
          <a:p>
            <a:pPr marL="0" indent="0">
              <a:buNone/>
            </a:pPr>
            <a:r>
              <a:rPr lang="fr-CH" sz="1400" dirty="0">
                <a:latin typeface="Courier New" panose="02070309020205020404" pitchFamily="49" charset="0"/>
                <a:cs typeface="Courier New" panose="02070309020205020404" pitchFamily="49" charset="0"/>
              </a:rPr>
              <a:t>	par(</a:t>
            </a:r>
            <a:r>
              <a:rPr lang="fr-CH" sz="1400" dirty="0" err="1">
                <a:latin typeface="Courier New" panose="02070309020205020404" pitchFamily="49" charset="0"/>
                <a:cs typeface="Courier New" panose="02070309020205020404" pitchFamily="49" charset="0"/>
              </a:rPr>
              <a:t>mar</a:t>
            </a:r>
            <a:r>
              <a:rPr lang="fr-CH" sz="1400" dirty="0">
                <a:latin typeface="Courier New" panose="02070309020205020404" pitchFamily="49" charset="0"/>
                <a:cs typeface="Courier New" panose="02070309020205020404" pitchFamily="49" charset="0"/>
              </a:rPr>
              <a:t>=c(5,5,1,1),</a:t>
            </a:r>
            <a:r>
              <a:rPr lang="fr-CH" sz="1400" dirty="0" err="1">
                <a:latin typeface="Courier New" panose="02070309020205020404" pitchFamily="49" charset="0"/>
                <a:cs typeface="Courier New" panose="02070309020205020404" pitchFamily="49" charset="0"/>
              </a:rPr>
              <a:t>cex.axis</a:t>
            </a:r>
            <a:r>
              <a:rPr lang="fr-CH" sz="1400" dirty="0">
                <a:latin typeface="Courier New" panose="02070309020205020404" pitchFamily="49" charset="0"/>
                <a:cs typeface="Courier New" panose="02070309020205020404" pitchFamily="49" charset="0"/>
              </a:rPr>
              <a:t>=1.2,cex.lab=1.5,mfrow=c(1,2))</a:t>
            </a:r>
          </a:p>
          <a:p>
            <a:pPr marL="0" indent="0">
              <a:buNone/>
            </a:pPr>
            <a:r>
              <a:rPr lang="fr-CH" sz="1400" dirty="0">
                <a:latin typeface="Courier New" panose="02070309020205020404" pitchFamily="49" charset="0"/>
                <a:cs typeface="Courier New" panose="02070309020205020404" pitchFamily="49" charset="0"/>
              </a:rPr>
              <a:t>	plot(test[,1:2],col=</a:t>
            </a:r>
            <a:r>
              <a:rPr lang="fr-CH" sz="1400" dirty="0" err="1">
                <a:latin typeface="Courier New" panose="02070309020205020404" pitchFamily="49" charset="0"/>
                <a:cs typeface="Courier New" panose="02070309020205020404" pitchFamily="49" charset="0"/>
              </a:rPr>
              <a:t>as.character</a:t>
            </a:r>
            <a:r>
              <a:rPr lang="fr-CH" sz="1400" dirty="0">
                <a:latin typeface="Courier New" panose="02070309020205020404" pitchFamily="49" charset="0"/>
                <a:cs typeface="Courier New" panose="02070309020205020404" pitchFamily="49" charset="0"/>
              </a:rPr>
              <a:t>(test[,3]),</a:t>
            </a:r>
            <a:r>
              <a:rPr lang="fr-CH" sz="1400" dirty="0" err="1">
                <a:latin typeface="Courier New" panose="02070309020205020404" pitchFamily="49" charset="0"/>
                <a:cs typeface="Courier New" panose="02070309020205020404" pitchFamily="49" charset="0"/>
              </a:rPr>
              <a:t>pch</a:t>
            </a:r>
            <a:r>
              <a:rPr lang="fr-CH" sz="1400" dirty="0">
                <a:latin typeface="Courier New" panose="02070309020205020404" pitchFamily="49" charset="0"/>
                <a:cs typeface="Courier New" panose="02070309020205020404" pitchFamily="49" charset="0"/>
              </a:rPr>
              <a:t>="~")</a:t>
            </a:r>
          </a:p>
          <a:p>
            <a:pPr marL="0" indent="0">
              <a:buNone/>
            </a:pPr>
            <a:r>
              <a:rPr lang="fr-CH" sz="1400" dirty="0">
                <a:latin typeface="Courier New" panose="02070309020205020404" pitchFamily="49" charset="0"/>
                <a:cs typeface="Courier New" panose="02070309020205020404" pitchFamily="49" charset="0"/>
              </a:rPr>
              <a:t>	points(train[,1:2],col=</a:t>
            </a:r>
            <a:r>
              <a:rPr lang="fr-CH" sz="1400" dirty="0" err="1">
                <a:latin typeface="Courier New" panose="02070309020205020404" pitchFamily="49" charset="0"/>
                <a:cs typeface="Courier New" panose="02070309020205020404" pitchFamily="49" charset="0"/>
              </a:rPr>
              <a:t>as.character</a:t>
            </a:r>
            <a:r>
              <a:rPr lang="fr-CH" sz="1400" dirty="0">
                <a:latin typeface="Courier New" panose="02070309020205020404" pitchFamily="49" charset="0"/>
                <a:cs typeface="Courier New" panose="02070309020205020404" pitchFamily="49" charset="0"/>
              </a:rPr>
              <a:t>(train[,3]),</a:t>
            </a:r>
            <a:r>
              <a:rPr lang="fr-CH" sz="1400" dirty="0" err="1">
                <a:latin typeface="Courier New" panose="02070309020205020404" pitchFamily="49" charset="0"/>
                <a:cs typeface="Courier New" panose="02070309020205020404" pitchFamily="49" charset="0"/>
              </a:rPr>
              <a:t>pch</a:t>
            </a:r>
            <a:r>
              <a:rPr lang="fr-CH" sz="1400" dirty="0">
                <a:latin typeface="Courier New" panose="02070309020205020404" pitchFamily="49" charset="0"/>
                <a:cs typeface="Courier New" panose="02070309020205020404" pitchFamily="49" charset="0"/>
              </a:rPr>
              <a:t>=18,cex=1.2)</a:t>
            </a:r>
          </a:p>
          <a:p>
            <a:pPr marL="0" indent="0">
              <a:buNone/>
            </a:pPr>
            <a:r>
              <a:rPr lang="fr-CH" sz="1400" dirty="0">
                <a:latin typeface="Courier New" panose="02070309020205020404" pitchFamily="49" charset="0"/>
                <a:cs typeface="Courier New" panose="02070309020205020404" pitchFamily="49" charset="0"/>
              </a:rPr>
              <a:t>	plot(test[,1:2],col=</a:t>
            </a:r>
            <a:r>
              <a:rPr lang="fr-CH" sz="1400" dirty="0" err="1">
                <a:latin typeface="Courier New" panose="02070309020205020404" pitchFamily="49" charset="0"/>
                <a:cs typeface="Courier New" panose="02070309020205020404" pitchFamily="49" charset="0"/>
              </a:rPr>
              <a:t>as.character</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predict</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ld,newdata</a:t>
            </a:r>
            <a:r>
              <a:rPr lang="fr-CH" sz="1400" dirty="0">
                <a:latin typeface="Courier New" panose="02070309020205020404" pitchFamily="49" charset="0"/>
                <a:cs typeface="Courier New" panose="02070309020205020404" pitchFamily="49" charset="0"/>
              </a:rPr>
              <a:t>=test,</a:t>
            </a:r>
          </a:p>
          <a:p>
            <a:pPr marL="0" indent="0">
              <a:buNone/>
            </a:pPr>
            <a:r>
              <a:rPr lang="fr-CH" sz="1400" dirty="0">
                <a:latin typeface="Courier New" panose="02070309020205020404" pitchFamily="49" charset="0"/>
                <a:cs typeface="Courier New" panose="02070309020205020404" pitchFamily="49" charset="0"/>
              </a:rPr>
              <a:t>	  type="class")$class),</a:t>
            </a:r>
            <a:r>
              <a:rPr lang="fr-CH" sz="1400" dirty="0" err="1">
                <a:latin typeface="Courier New" panose="02070309020205020404" pitchFamily="49" charset="0"/>
                <a:cs typeface="Courier New" panose="02070309020205020404" pitchFamily="49" charset="0"/>
              </a:rPr>
              <a:t>pch</a:t>
            </a:r>
            <a:r>
              <a:rPr lang="fr-CH" sz="1400" dirty="0">
                <a:latin typeface="Courier New" panose="02070309020205020404" pitchFamily="49" charset="0"/>
                <a:cs typeface="Courier New" panose="02070309020205020404" pitchFamily="49" charset="0"/>
              </a:rPr>
              <a:t>="~")</a:t>
            </a:r>
          </a:p>
          <a:p>
            <a:pPr marL="0" indent="0">
              <a:buNone/>
            </a:pPr>
            <a:r>
              <a:rPr lang="fr-CH" sz="1400" dirty="0">
                <a:latin typeface="Courier New" panose="02070309020205020404" pitchFamily="49" charset="0"/>
                <a:cs typeface="Courier New" panose="02070309020205020404" pitchFamily="49" charset="0"/>
              </a:rPr>
              <a:t>	points(</a:t>
            </a:r>
            <a:r>
              <a:rPr lang="fr-CH" sz="1400" dirty="0" err="1">
                <a:latin typeface="Courier New" panose="02070309020205020404" pitchFamily="49" charset="0"/>
                <a:cs typeface="Courier New" panose="02070309020205020404" pitchFamily="49" charset="0"/>
              </a:rPr>
              <a:t>ld$means,col</a:t>
            </a:r>
            <a:r>
              <a:rPr lang="fr-CH" sz="1400" dirty="0">
                <a:latin typeface="Courier New" panose="02070309020205020404" pitchFamily="49" charset="0"/>
                <a:cs typeface="Courier New" panose="02070309020205020404" pitchFamily="49" charset="0"/>
              </a:rPr>
              <a:t>=c("</a:t>
            </a:r>
            <a:r>
              <a:rPr lang="fr-CH" sz="1400" dirty="0" err="1">
                <a:latin typeface="Courier New" panose="02070309020205020404" pitchFamily="49" charset="0"/>
                <a:cs typeface="Courier New" panose="02070309020205020404" pitchFamily="49" charset="0"/>
              </a:rPr>
              <a:t>blue</a:t>
            </a:r>
            <a:r>
              <a:rPr lang="fr-CH" sz="1400" dirty="0">
                <a:latin typeface="Courier New" panose="02070309020205020404" pitchFamily="49" charset="0"/>
                <a:cs typeface="Courier New" panose="02070309020205020404" pitchFamily="49" charset="0"/>
              </a:rPr>
              <a:t>","green"),</a:t>
            </a:r>
            <a:r>
              <a:rPr lang="fr-CH" sz="1400" dirty="0" err="1">
                <a:latin typeface="Courier New" panose="02070309020205020404" pitchFamily="49" charset="0"/>
                <a:cs typeface="Courier New" panose="02070309020205020404" pitchFamily="49" charset="0"/>
              </a:rPr>
              <a:t>pch</a:t>
            </a:r>
            <a:r>
              <a:rPr lang="fr-CH" sz="1400" dirty="0">
                <a:latin typeface="Courier New" panose="02070309020205020404" pitchFamily="49" charset="0"/>
                <a:cs typeface="Courier New" panose="02070309020205020404" pitchFamily="49" charset="0"/>
              </a:rPr>
              <a:t>=18,cex=2.5)</a:t>
            </a: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LDA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2916117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LDA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10" name="TextBox 9">
            <a:extLst>
              <a:ext uri="{FF2B5EF4-FFF2-40B4-BE49-F238E27FC236}">
                <a16:creationId xmlns:a16="http://schemas.microsoft.com/office/drawing/2014/main" id="{E0206399-0B74-479D-9C9A-558A7DAC796C}"/>
              </a:ext>
            </a:extLst>
          </p:cNvPr>
          <p:cNvSpPr txBox="1"/>
          <p:nvPr/>
        </p:nvSpPr>
        <p:spPr>
          <a:xfrm>
            <a:off x="3359696" y="1412776"/>
            <a:ext cx="1361078"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True boundary</a:t>
            </a:r>
          </a:p>
        </p:txBody>
      </p:sp>
      <p:sp>
        <p:nvSpPr>
          <p:cNvPr id="11" name="TextBox 10">
            <a:extLst>
              <a:ext uri="{FF2B5EF4-FFF2-40B4-BE49-F238E27FC236}">
                <a16:creationId xmlns:a16="http://schemas.microsoft.com/office/drawing/2014/main" id="{0DD841DC-63F8-4A62-8CAD-3CEC1B150DF8}"/>
              </a:ext>
            </a:extLst>
          </p:cNvPr>
          <p:cNvSpPr txBox="1"/>
          <p:nvPr/>
        </p:nvSpPr>
        <p:spPr>
          <a:xfrm>
            <a:off x="7392144" y="1412776"/>
            <a:ext cx="1323439"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LDA boundary</a:t>
            </a:r>
          </a:p>
        </p:txBody>
      </p:sp>
      <p:pic>
        <p:nvPicPr>
          <p:cNvPr id="12" name="Picture 11">
            <a:extLst>
              <a:ext uri="{FF2B5EF4-FFF2-40B4-BE49-F238E27FC236}">
                <a16:creationId xmlns:a16="http://schemas.microsoft.com/office/drawing/2014/main" id="{E7BA5387-772D-4D60-823A-E3FE45B4C9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31505" y="1751330"/>
            <a:ext cx="8178313" cy="5010333"/>
          </a:xfrm>
          <a:prstGeom prst="rect">
            <a:avLst/>
          </a:prstGeom>
        </p:spPr>
      </p:pic>
    </p:spTree>
    <p:extLst>
      <p:ext uri="{BB962C8B-B14F-4D97-AF65-F5344CB8AC3E}">
        <p14:creationId xmlns:p14="http://schemas.microsoft.com/office/powerpoint/2010/main" val="36498245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two</a:t>
            </a:r>
            <a:r>
              <a:rPr lang="fr-CH" sz="1800" dirty="0">
                <a:latin typeface="Calibri Light" panose="020F0302020204030204" pitchFamily="34" charset="0"/>
                <a:cs typeface="Calibri Light" panose="020F0302020204030204" pitchFamily="34" charset="0"/>
              </a:rPr>
              <a:t> large dots on the LDA plot </a:t>
            </a:r>
            <a:r>
              <a:rPr lang="fr-CH" sz="1800" dirty="0" err="1">
                <a:latin typeface="Calibri Light" panose="020F0302020204030204" pitchFamily="34" charset="0"/>
                <a:cs typeface="Calibri Light" panose="020F0302020204030204" pitchFamily="34" charset="0"/>
              </a:rPr>
              <a:t>visualize</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estimated</a:t>
            </a:r>
            <a:r>
              <a:rPr lang="fr-CH" sz="1800" dirty="0">
                <a:latin typeface="Calibri Light" panose="020F0302020204030204" pitchFamily="34" charset="0"/>
                <a:cs typeface="Calibri Light" panose="020F0302020204030204" pitchFamily="34" charset="0"/>
              </a:rPr>
              <a:t> class </a:t>
            </a:r>
            <a:r>
              <a:rPr lang="fr-CH" sz="1800" dirty="0" err="1">
                <a:latin typeface="Calibri Light" panose="020F0302020204030204" pitchFamily="34" charset="0"/>
                <a:cs typeface="Calibri Light" panose="020F0302020204030204" pitchFamily="34" charset="0"/>
              </a:rPr>
              <a:t>centroids</a:t>
            </a:r>
            <a:endParaRPr lang="en-GB" sz="1800" dirty="0">
              <a:latin typeface="Calibri Light" panose="020F0302020204030204" pitchFamily="34" charset="0"/>
              <a:cs typeface="Calibri Light" panose="020F0302020204030204" pitchFamily="34" charset="0"/>
            </a:endParaRPr>
          </a:p>
          <a:p>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The misclassification rate on the test data is calculated as follows:</a:t>
            </a:r>
          </a:p>
          <a:p>
            <a:endParaRPr lang="en-GB" sz="1800" dirty="0">
              <a:latin typeface="Times New Roman" panose="02020603050405020304" pitchFamily="18" charset="0"/>
              <a:cs typeface="Times New Roman" panose="02020603050405020304" pitchFamily="18" charset="0"/>
            </a:endParaRPr>
          </a:p>
          <a:p>
            <a:pPr marL="0" indent="0">
              <a:buNone/>
            </a:pP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ld.pred</a:t>
            </a:r>
            <a:r>
              <a:rPr lang="fr-CH" sz="1400" dirty="0">
                <a:latin typeface="Courier New" panose="02070309020205020404" pitchFamily="49" charset="0"/>
                <a:cs typeface="Courier New" panose="02070309020205020404" pitchFamily="49" charset="0"/>
              </a:rPr>
              <a:t> &lt;- </a:t>
            </a:r>
            <a:r>
              <a:rPr lang="fr-CH" sz="1400" dirty="0" err="1">
                <a:latin typeface="Courier New" panose="02070309020205020404" pitchFamily="49" charset="0"/>
                <a:cs typeface="Courier New" panose="02070309020205020404" pitchFamily="49" charset="0"/>
              </a:rPr>
              <a:t>predict</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ld,newdata</a:t>
            </a:r>
            <a:r>
              <a:rPr lang="fr-CH" sz="1400" dirty="0">
                <a:latin typeface="Courier New" panose="02070309020205020404" pitchFamily="49" charset="0"/>
                <a:cs typeface="Courier New" panose="02070309020205020404" pitchFamily="49" charset="0"/>
              </a:rPr>
              <a:t>=test)$class	</a:t>
            </a:r>
            <a:r>
              <a:rPr lang="fr-CH" sz="1400" dirty="0" err="1">
                <a:latin typeface="Courier New" panose="02070309020205020404" pitchFamily="49" charset="0"/>
                <a:cs typeface="Courier New" panose="02070309020205020404" pitchFamily="49" charset="0"/>
              </a:rPr>
              <a:t>mean</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ld.pred</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test$Class</a:t>
            </a:r>
            <a:r>
              <a:rPr lang="fr-CH" sz="1400" dirty="0">
                <a:latin typeface="Courier New" panose="02070309020205020404" pitchFamily="49" charset="0"/>
                <a:cs typeface="Courier New" panose="02070309020205020404" pitchFamily="49" charset="0"/>
              </a:rPr>
              <a:t>)</a:t>
            </a:r>
          </a:p>
          <a:p>
            <a:pPr marL="0" indent="0">
              <a:buNone/>
            </a:pPr>
            <a:r>
              <a:rPr lang="fr-CH" sz="1400" dirty="0">
                <a:latin typeface="Courier New" panose="02070309020205020404" pitchFamily="49" charset="0"/>
                <a:cs typeface="Courier New" panose="02070309020205020404" pitchFamily="49" charset="0"/>
              </a:rPr>
              <a:t>	&gt; 0.17</a:t>
            </a:r>
          </a:p>
          <a:p>
            <a:endParaRPr lang="fr-CH" sz="1800" dirty="0">
              <a:latin typeface="Times New Roman" panose="02020603050405020304" pitchFamily="18" charset="0"/>
              <a:cs typeface="Times New Roman" panose="02020603050405020304" pitchFamily="18" charset="0"/>
            </a:endParaRPr>
          </a:p>
          <a:p>
            <a:r>
              <a:rPr lang="fr-CH" sz="1800" dirty="0">
                <a:latin typeface="Calibri Light" panose="020F0302020204030204" pitchFamily="34" charset="0"/>
                <a:cs typeface="Calibri Light" panose="020F0302020204030204" pitchFamily="34" charset="0"/>
              </a:rPr>
              <a:t>So </a:t>
            </a:r>
            <a:r>
              <a:rPr lang="fr-CH" sz="1800" dirty="0" err="1">
                <a:latin typeface="Calibri Light" panose="020F0302020204030204" pitchFamily="34" charset="0"/>
                <a:cs typeface="Calibri Light" panose="020F0302020204030204" pitchFamily="34" charset="0"/>
              </a:rPr>
              <a:t>relatively</a:t>
            </a:r>
            <a:r>
              <a:rPr lang="fr-CH" sz="1800" dirty="0">
                <a:latin typeface="Calibri Light" panose="020F0302020204030204" pitchFamily="34" charset="0"/>
                <a:cs typeface="Calibri Light" panose="020F0302020204030204" pitchFamily="34" charset="0"/>
              </a:rPr>
              <a:t> high but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was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expected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given</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nature of LDA and the </a:t>
            </a:r>
            <a:r>
              <a:rPr lang="fr-CH" sz="1800" dirty="0" err="1">
                <a:latin typeface="Calibri Light" panose="020F0302020204030204" pitchFamily="34" charset="0"/>
                <a:cs typeface="Calibri Light" panose="020F0302020204030204" pitchFamily="34" charset="0"/>
              </a:rPr>
              <a:t>nonlinear</a:t>
            </a:r>
            <a:r>
              <a:rPr lang="fr-CH" sz="1800" dirty="0">
                <a:latin typeface="Calibri Light" panose="020F0302020204030204" pitchFamily="34" charset="0"/>
                <a:cs typeface="Calibri Light" panose="020F0302020204030204" pitchFamily="34" charset="0"/>
              </a:rPr>
              <a:t> nature of the </a:t>
            </a:r>
            <a:r>
              <a:rPr lang="fr-CH" sz="1800" dirty="0" err="1">
                <a:latin typeface="Calibri Light" panose="020F0302020204030204" pitchFamily="34" charset="0"/>
                <a:cs typeface="Calibri Light" panose="020F0302020204030204" pitchFamily="34" charset="0"/>
              </a:rPr>
              <a:t>true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decision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boundary</a:t>
            </a:r>
            <a:r>
              <a:rPr lang="fr-CH" sz="1800" dirty="0">
                <a:latin typeface="Calibri Light" panose="020F0302020204030204" pitchFamily="34" charset="0"/>
                <a:cs typeface="Calibri Light" panose="020F0302020204030204" pitchFamily="34" charset="0"/>
              </a:rPr>
              <a:t>.</a:t>
            </a:r>
            <a:endParaRPr lang="fr-CH" sz="14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LDA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792963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fr-CH" sz="1800" dirty="0" err="1">
                <a:latin typeface="Calibri Light" panose="020F0302020204030204" pitchFamily="34" charset="0"/>
                <a:cs typeface="Calibri Light" panose="020F0302020204030204" pitchFamily="34" charset="0"/>
              </a:rPr>
              <a:t>Feature</a:t>
            </a:r>
            <a:r>
              <a:rPr lang="fr-CH" sz="1800" dirty="0">
                <a:latin typeface="Calibri Light" panose="020F0302020204030204" pitchFamily="34" charset="0"/>
                <a:cs typeface="Calibri Light" panose="020F0302020204030204" pitchFamily="34" charset="0"/>
              </a:rPr>
              <a:t> relevance in LDA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extracted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from</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estimated</a:t>
            </a:r>
            <a:r>
              <a:rPr lang="fr-CH" sz="1800" dirty="0">
                <a:latin typeface="Calibri Light" panose="020F0302020204030204" pitchFamily="34" charset="0"/>
                <a:cs typeface="Calibri Light" panose="020F0302020204030204" pitchFamily="34" charset="0"/>
              </a:rPr>
              <a:t> </a:t>
            </a:r>
            <a:r>
              <a:rPr lang="fr-CH" sz="1800" dirty="0">
                <a:solidFill>
                  <a:srgbClr val="0070C0"/>
                </a:solidFill>
                <a:latin typeface="Calibri Light" panose="020F0302020204030204" pitchFamily="34" charset="0"/>
                <a:cs typeface="Calibri Light" panose="020F0302020204030204" pitchFamily="34" charset="0"/>
              </a:rPr>
              <a:t>discriminant </a:t>
            </a:r>
            <a:r>
              <a:rPr lang="fr-CH" sz="1800" dirty="0" err="1">
                <a:solidFill>
                  <a:srgbClr val="0070C0"/>
                </a:solidFill>
                <a:latin typeface="Calibri Light" panose="020F0302020204030204" pitchFamily="34" charset="0"/>
                <a:cs typeface="Calibri Light" panose="020F0302020204030204" pitchFamily="34" charset="0"/>
              </a:rPr>
              <a:t>functions</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For an outcome variable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a:t>
            </a:r>
            <a:r>
              <a:rPr lang="fr-CH" sz="1800" i="1" dirty="0">
                <a:latin typeface="Calibri Light" panose="020F0302020204030204" pitchFamily="34" charset="0"/>
                <a:cs typeface="Calibri Light" panose="020F0302020204030204" pitchFamily="34" charset="0"/>
              </a:rPr>
              <a:t>G </a:t>
            </a:r>
            <a:r>
              <a:rPr lang="fr-CH" sz="1800" dirty="0">
                <a:latin typeface="Calibri Light" panose="020F0302020204030204" pitchFamily="34" charset="0"/>
                <a:cs typeface="Calibri Light" panose="020F0302020204030204" pitchFamily="34" charset="0"/>
              </a:rPr>
              <a:t>class </a:t>
            </a:r>
            <a:r>
              <a:rPr lang="fr-CH" sz="1800" dirty="0" err="1">
                <a:latin typeface="Calibri Light" panose="020F0302020204030204" pitchFamily="34" charset="0"/>
                <a:cs typeface="Calibri Light" panose="020F0302020204030204" pitchFamily="34" charset="0"/>
              </a:rPr>
              <a:t>levels</a:t>
            </a:r>
            <a:r>
              <a:rPr lang="fr-CH" sz="1800" dirty="0">
                <a:latin typeface="Calibri Light" panose="020F0302020204030204" pitchFamily="34" charset="0"/>
                <a:cs typeface="Calibri Light" panose="020F0302020204030204" pitchFamily="34" charset="0"/>
              </a:rPr>
              <a:t>, LDA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estimate</a:t>
            </a:r>
            <a:r>
              <a:rPr lang="fr-CH" sz="1800" dirty="0">
                <a:latin typeface="Calibri Light" panose="020F0302020204030204" pitchFamily="34" charset="0"/>
                <a:cs typeface="Calibri Light" panose="020F0302020204030204" pitchFamily="34" charset="0"/>
              </a:rPr>
              <a:t> </a:t>
            </a:r>
            <a:r>
              <a:rPr lang="fr-CH" sz="1800" i="1" dirty="0">
                <a:latin typeface="Calibri Light" panose="020F0302020204030204" pitchFamily="34" charset="0"/>
                <a:cs typeface="Calibri Light" panose="020F0302020204030204" pitchFamily="34" charset="0"/>
              </a:rPr>
              <a:t>G </a:t>
            </a:r>
            <a:r>
              <a:rPr lang="fr-CH" sz="1800" dirty="0">
                <a:latin typeface="Calibri Light" panose="020F0302020204030204" pitchFamily="34" charset="0"/>
                <a:cs typeface="Calibri Light" panose="020F0302020204030204" pitchFamily="34" charset="0"/>
              </a:rPr>
              <a:t>‒ 1 discriminant </a:t>
            </a:r>
            <a:r>
              <a:rPr lang="fr-CH" sz="1800" dirty="0" err="1">
                <a:latin typeface="Calibri Light" panose="020F0302020204030204" pitchFamily="34" charset="0"/>
                <a:cs typeface="Calibri Light" panose="020F0302020204030204" pitchFamily="34" charset="0"/>
              </a:rPr>
              <a:t>functions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functions</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ordered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according</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to how well they achieve separation between the outcome classes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Their</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values are </a:t>
            </a:r>
            <a:r>
              <a:rPr lang="en-GB" sz="1800">
                <a:latin typeface="Calibri Light" panose="020F0302020204030204" pitchFamily="34" charset="0"/>
                <a:cs typeface="Calibri Light" panose="020F0302020204030204" pitchFamily="34" charset="0"/>
              </a:rPr>
              <a:t>“</a:t>
            </a:r>
            <a:r>
              <a:rPr lang="en-GB" sz="1800" dirty="0">
                <a:latin typeface="Calibri Light" panose="020F0302020204030204" pitchFamily="34" charset="0"/>
                <a:cs typeface="Calibri Light" panose="020F0302020204030204" pitchFamily="34" charset="0"/>
              </a:rPr>
              <a:t>weights</a:t>
            </a:r>
            <a:r>
              <a:rPr lang="en-GB" sz="1800">
                <a:latin typeface="Calibri Light" panose="020F0302020204030204" pitchFamily="34" charset="0"/>
                <a:cs typeface="Calibri Light" panose="020F0302020204030204" pitchFamily="34" charset="0"/>
              </a:rPr>
              <a:t>”</a:t>
            </a:r>
            <a:r>
              <a:rPr lang="fr-CH" sz="1800">
                <a:latin typeface="Calibri Light" panose="020F0302020204030204" pitchFamily="34" charset="0"/>
                <a:cs typeface="Calibri Light" panose="020F0302020204030204" pitchFamily="34" charset="0"/>
              </a:rPr>
              <a:t> of </a:t>
            </a:r>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features</a:t>
            </a:r>
            <a:r>
              <a:rPr lang="fr-CH" sz="1800">
                <a:latin typeface="Calibri Light" panose="020F0302020204030204" pitchFamily="34" charset="0"/>
                <a:cs typeface="Calibri Light" panose="020F0302020204030204" pitchFamily="34" charset="0"/>
              </a:rPr>
              <a:t>, similar </a:t>
            </a:r>
            <a:r>
              <a:rPr lang="fr-CH" sz="1800" dirty="0">
                <a:latin typeface="Calibri Light" panose="020F0302020204030204" pitchFamily="34" charset="0"/>
                <a:cs typeface="Calibri Light" panose="020F0302020204030204" pitchFamily="34" charset="0"/>
              </a:rPr>
              <a:t>to component </a:t>
            </a:r>
            <a:r>
              <a:rPr lang="fr-CH" sz="1800" dirty="0" err="1">
                <a:latin typeface="Calibri Light" panose="020F0302020204030204" pitchFamily="34" charset="0"/>
                <a:cs typeface="Calibri Light" panose="020F0302020204030204" pitchFamily="34" charset="0"/>
              </a:rPr>
              <a:t>loadings</a:t>
            </a:r>
            <a:r>
              <a:rPr lang="fr-CH" sz="1800" dirty="0">
                <a:latin typeface="Calibri Light" panose="020F0302020204030204" pitchFamily="34" charset="0"/>
                <a:cs typeface="Calibri Light" panose="020F0302020204030204" pitchFamily="34" charset="0"/>
              </a:rPr>
              <a:t> in PCA. The relative size of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weights</a:t>
            </a:r>
            <a:r>
              <a:rPr lang="fr-CH" sz="1800">
                <a:latin typeface="Calibri Light" panose="020F0302020204030204" pitchFamily="34" charset="0"/>
                <a:cs typeface="Calibri Light" panose="020F0302020204030204" pitchFamily="34" charset="0"/>
              </a:rPr>
              <a:t> indicates which </a:t>
            </a:r>
            <a:r>
              <a:rPr lang="fr-CH" sz="1800" dirty="0" err="1">
                <a:latin typeface="Calibri Light" panose="020F0302020204030204" pitchFamily="34" charset="0"/>
                <a:cs typeface="Calibri Light" panose="020F0302020204030204" pitchFamily="34" charset="0"/>
              </a:rPr>
              <a:t>features</a:t>
            </a:r>
            <a:r>
              <a:rPr lang="fr-CH" sz="1800" dirty="0">
                <a:latin typeface="Calibri Light" panose="020F0302020204030204" pitchFamily="34" charset="0"/>
                <a:cs typeface="Calibri Light" panose="020F0302020204030204" pitchFamily="34" charset="0"/>
              </a:rPr>
              <a:t> are important for </a:t>
            </a:r>
            <a:r>
              <a:rPr lang="fr-CH" sz="1800" dirty="0" err="1">
                <a:latin typeface="Calibri Light" panose="020F0302020204030204" pitchFamily="34" charset="0"/>
                <a:cs typeface="Calibri Light" panose="020F0302020204030204" pitchFamily="34" charset="0"/>
              </a:rPr>
              <a:t>separating</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response</a:t>
            </a:r>
            <a:r>
              <a:rPr lang="fr-CH" sz="1800" dirty="0">
                <a:latin typeface="Calibri Light" panose="020F0302020204030204" pitchFamily="34" charset="0"/>
                <a:cs typeface="Calibri Light" panose="020F0302020204030204" pitchFamily="34" charset="0"/>
              </a:rPr>
              <a:t> classes:</a:t>
            </a:r>
          </a:p>
          <a:p>
            <a:pPr marL="0" indent="0">
              <a:buNone/>
            </a:pPr>
            <a:endParaRPr lang="fr-CH" sz="1800" dirty="0">
              <a:latin typeface="Times New Roman" panose="02020603050405020304" pitchFamily="18" charset="0"/>
              <a:cs typeface="Times New Roman" panose="02020603050405020304" pitchFamily="18" charset="0"/>
            </a:endParaRPr>
          </a:p>
          <a:p>
            <a:pPr marL="0" indent="0">
              <a:buNone/>
            </a:pP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ld</a:t>
            </a:r>
            <a:endParaRPr lang="en-GB" sz="1200" dirty="0">
              <a:latin typeface="Courier New" panose="02070309020205020404" pitchFamily="49" charset="0"/>
              <a:cs typeface="Courier New" panose="02070309020205020404" pitchFamily="49" charset="0"/>
            </a:endParaRPr>
          </a:p>
          <a:p>
            <a:pPr marL="0" indent="0">
              <a:buNone/>
            </a:pPr>
            <a:r>
              <a:rPr lang="en-GB" sz="1200" dirty="0">
                <a:latin typeface="Courier New" panose="02070309020205020404" pitchFamily="49" charset="0"/>
                <a:cs typeface="Courier New" panose="02070309020205020404" pitchFamily="49" charset="0"/>
              </a:rPr>
              <a:t>	&gt; Coefficients of linear discriminants:</a:t>
            </a:r>
          </a:p>
          <a:p>
            <a:pPr marL="0" indent="0">
              <a:buNone/>
            </a:pPr>
            <a:r>
              <a:rPr lang="en-GB" sz="1200" dirty="0">
                <a:latin typeface="Courier New" panose="02070309020205020404" pitchFamily="49" charset="0"/>
                <a:cs typeface="Courier New" panose="02070309020205020404" pitchFamily="49" charset="0"/>
              </a:rPr>
              <a:t>	&gt;            LD1</a:t>
            </a:r>
          </a:p>
          <a:p>
            <a:pPr marL="0" indent="0">
              <a:buNone/>
            </a:pPr>
            <a:r>
              <a:rPr lang="en-GB" sz="1200" dirty="0">
                <a:latin typeface="Courier New" panose="02070309020205020404" pitchFamily="49" charset="0"/>
                <a:cs typeface="Courier New" panose="02070309020205020404" pitchFamily="49" charset="0"/>
              </a:rPr>
              <a:t>	&gt; X1  0.09935661</a:t>
            </a:r>
          </a:p>
          <a:p>
            <a:pPr marL="0" indent="0">
              <a:buNone/>
            </a:pPr>
            <a:r>
              <a:rPr lang="en-GB" sz="1200" dirty="0">
                <a:latin typeface="Courier New" panose="02070309020205020404" pitchFamily="49" charset="0"/>
                <a:cs typeface="Courier New" panose="02070309020205020404" pitchFamily="49" charset="0"/>
              </a:rPr>
              <a:t>	&gt; </a:t>
            </a:r>
            <a:r>
              <a:rPr lang="en-GB" sz="1200" b="1" dirty="0">
                <a:solidFill>
                  <a:srgbClr val="FF0000"/>
                </a:solidFill>
                <a:latin typeface="Courier New" panose="02070309020205020404" pitchFamily="49" charset="0"/>
                <a:cs typeface="Courier New" panose="02070309020205020404" pitchFamily="49" charset="0"/>
              </a:rPr>
              <a:t>X2 -1.09553632</a:t>
            </a:r>
            <a:endParaRPr lang="fr-CH" sz="1200" b="1" dirty="0">
              <a:solidFill>
                <a:srgbClr val="FF0000"/>
              </a:solidFill>
              <a:latin typeface="Courier New" panose="02070309020205020404" pitchFamily="49" charset="0"/>
              <a:cs typeface="Courier New" panose="02070309020205020404" pitchFamily="49" charset="0"/>
            </a:endParaRPr>
          </a:p>
          <a:p>
            <a:pPr marL="0" indent="0">
              <a:buNone/>
            </a:pPr>
            <a:endParaRPr lang="fr-CH" sz="1800" dirty="0">
              <a:latin typeface="Times New Roman" panose="02020603050405020304" pitchFamily="18" charset="0"/>
              <a:cs typeface="Times New Roman" panose="02020603050405020304" pitchFamily="18" charset="0"/>
            </a:endParaRPr>
          </a:p>
          <a:p>
            <a:r>
              <a:rPr lang="fr-CH" sz="1800" dirty="0" err="1">
                <a:latin typeface="Calibri Light" panose="020F0302020204030204" pitchFamily="34" charset="0"/>
                <a:cs typeface="Calibri Light" panose="020F0302020204030204" pitchFamily="34" charset="0"/>
              </a:rPr>
              <a:t>Which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confirms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visual</a:t>
            </a:r>
            <a:r>
              <a:rPr lang="fr-CH" sz="1800" dirty="0">
                <a:latin typeface="Calibri Light" panose="020F0302020204030204" pitchFamily="34" charset="0"/>
                <a:cs typeface="Calibri Light" panose="020F0302020204030204" pitchFamily="34" charset="0"/>
              </a:rPr>
              <a:t> conclusion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decision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boundary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splits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feature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space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primarily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along</a:t>
            </a:r>
            <a:r>
              <a:rPr lang="fr-CH" sz="1800" dirty="0">
                <a:latin typeface="Calibri Light" panose="020F0302020204030204" pitchFamily="34" charset="0"/>
                <a:cs typeface="Calibri Light" panose="020F0302020204030204" pitchFamily="34" charset="0"/>
              </a:rPr>
              <a:t> the X2 dimension.</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Feature relevance in LDA</a:t>
            </a:r>
            <a:endParaRPr lang="en-GB" sz="3200">
              <a:solidFill>
                <a:schemeClr val="tx2">
                  <a:lumMod val="75000"/>
                </a:schemeClr>
              </a:solidFill>
              <a:latin typeface="Tw Cen MT" panose="020B0602020104020603" pitchFamily="34" charset="0"/>
            </a:endParaRPr>
          </a:p>
        </p:txBody>
      </p:sp>
      <p:cxnSp>
        <p:nvCxnSpPr>
          <p:cNvPr id="6" name="Straight Connector 5"/>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68017" y="116632"/>
            <a:ext cx="1032830" cy="946176"/>
          </a:xfrm>
          <a:prstGeom prst="rect">
            <a:avLst/>
          </a:prstGeom>
        </p:spPr>
      </p:pic>
    </p:spTree>
    <p:extLst>
      <p:ext uri="{BB962C8B-B14F-4D97-AF65-F5344CB8AC3E}">
        <p14:creationId xmlns:p14="http://schemas.microsoft.com/office/powerpoint/2010/main" val="2774369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LDA assumes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 single, class-</a:t>
            </a:r>
            <a:r>
              <a:rPr lang="fr-CH" sz="1800" dirty="0" err="1">
                <a:latin typeface="Calibri Light" panose="020F0302020204030204" pitchFamily="34" charset="0"/>
                <a:cs typeface="Calibri Light" panose="020F0302020204030204" pitchFamily="34" charset="0"/>
              </a:rPr>
              <a:t>shared</a:t>
            </a:r>
            <a:r>
              <a:rPr lang="fr-CH" sz="1800" dirty="0">
                <a:latin typeface="Calibri Light" panose="020F0302020204030204" pitchFamily="34" charset="0"/>
                <a:cs typeface="Calibri Light" panose="020F0302020204030204" pitchFamily="34" charset="0"/>
              </a:rPr>
              <a:t> covariance matrix (</a:t>
            </a:r>
            <a:r>
              <a:rPr lang="el-GR" sz="2000" b="1" dirty="0">
                <a:latin typeface="Calibri Light" panose="020F0302020204030204" pitchFamily="34" charset="0"/>
                <a:cs typeface="Calibri Light" panose="020F0302020204030204" pitchFamily="34" charset="0"/>
              </a:rPr>
              <a:t>Σ</a:t>
            </a:r>
            <a:r>
              <a:rPr lang="en-GB" sz="1800" dirty="0">
                <a:latin typeface="Calibri Light" panose="020F0302020204030204" pitchFamily="34" charset="0"/>
                <a:cs typeface="Calibri Light" panose="020F0302020204030204" pitchFamily="34" charset="0"/>
              </a:rPr>
              <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can relax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assumption</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allow</a:t>
            </a:r>
            <a:r>
              <a:rPr lang="fr-CH" sz="1800" dirty="0">
                <a:latin typeface="Calibri Light" panose="020F0302020204030204" pitchFamily="34" charset="0"/>
                <a:cs typeface="Calibri Light" panose="020F0302020204030204" pitchFamily="34" charset="0"/>
              </a:rPr>
              <a:t> class-</a:t>
            </a:r>
            <a:r>
              <a:rPr lang="fr-CH" sz="1800" dirty="0" err="1">
                <a:latin typeface="Calibri Light" panose="020F0302020204030204" pitchFamily="34" charset="0"/>
                <a:cs typeface="Calibri Light" panose="020F0302020204030204" pitchFamily="34" charset="0"/>
              </a:rPr>
              <a:t>specific</a:t>
            </a:r>
            <a:r>
              <a:rPr lang="fr-CH" sz="1800" dirty="0">
                <a:latin typeface="Calibri Light" panose="020F0302020204030204" pitchFamily="34" charset="0"/>
                <a:cs typeface="Calibri Light" panose="020F0302020204030204" pitchFamily="34" charset="0"/>
              </a:rPr>
              <a:t> covariance matrices (</a:t>
            </a:r>
            <a:r>
              <a:rPr lang="el-GR" sz="2000" b="1" dirty="0">
                <a:latin typeface="Calibri Light" panose="020F0302020204030204" pitchFamily="34" charset="0"/>
                <a:cs typeface="Calibri Light" panose="020F0302020204030204" pitchFamily="34" charset="0"/>
              </a:rPr>
              <a:t>Σ</a:t>
            </a:r>
            <a:r>
              <a:rPr lang="fr-CH" sz="2000" baseline="-25000" dirty="0">
                <a:latin typeface="Calibri Light" panose="020F0302020204030204" pitchFamily="34" charset="0"/>
                <a:cs typeface="Calibri Light" panose="020F0302020204030204" pitchFamily="34" charset="0"/>
              </a:rPr>
              <a:t>g</a:t>
            </a:r>
            <a:r>
              <a:rPr lang="en-GB" sz="1800" dirty="0">
                <a:latin typeface="Calibri Light" panose="020F0302020204030204" pitchFamily="34" charset="0"/>
                <a:cs typeface="Calibri Light" panose="020F0302020204030204" pitchFamily="34" charset="0"/>
              </a:rPr>
              <a:t>). Surprisingly, doing so produces quadratic decision boundaries, hence why this model is called </a:t>
            </a:r>
            <a:r>
              <a:rPr lang="en-GB" sz="1800" dirty="0">
                <a:solidFill>
                  <a:srgbClr val="0070C0"/>
                </a:solidFill>
                <a:latin typeface="Calibri Light" panose="020F0302020204030204" pitchFamily="34" charset="0"/>
                <a:cs typeface="Calibri Light" panose="020F0302020204030204" pitchFamily="34" charset="0"/>
              </a:rPr>
              <a:t>quadratic discriminant analysis (QDA)</a:t>
            </a:r>
            <a:r>
              <a:rPr lang="en-GB" sz="1800" dirty="0">
                <a:latin typeface="Calibri Light" panose="020F0302020204030204" pitchFamily="34" charset="0"/>
                <a:cs typeface="Calibri Light" panose="020F0302020204030204" pitchFamily="34" charset="0"/>
              </a:rPr>
              <a:t>.</a:t>
            </a:r>
            <a:endParaRPr lang="fr-CH" sz="1800" dirty="0">
              <a:latin typeface="Calibri Light" panose="020F0302020204030204" pitchFamily="34" charset="0"/>
              <a:cs typeface="Calibri Light" panose="020F0302020204030204" pitchFamily="34" charset="0"/>
            </a:endParaRPr>
          </a:p>
          <a:p>
            <a:endParaRPr lang="fr-CH" sz="1800" dirty="0">
              <a:latin typeface="Times New Roman" panose="02020603050405020304" pitchFamily="18" charset="0"/>
              <a:cs typeface="Times New Roman" panose="02020603050405020304" pitchFamily="18" charset="0"/>
            </a:endParaRPr>
          </a:p>
          <a:p>
            <a:pPr marL="0" indent="0">
              <a:buNone/>
            </a:pPr>
            <a:r>
              <a:rPr lang="fr-CH" sz="1400" dirty="0">
                <a:latin typeface="Courier New" panose="02070309020205020404" pitchFamily="49" charset="0"/>
                <a:cs typeface="Courier New" panose="02070309020205020404" pitchFamily="49" charset="0"/>
              </a:rPr>
              <a:t>	qd &lt;- </a:t>
            </a:r>
            <a:r>
              <a:rPr lang="fr-CH" sz="1400" dirty="0" err="1">
                <a:latin typeface="Courier New" panose="02070309020205020404" pitchFamily="49" charset="0"/>
                <a:cs typeface="Courier New" panose="02070309020205020404" pitchFamily="49" charset="0"/>
              </a:rPr>
              <a:t>qda</a:t>
            </a:r>
            <a:r>
              <a:rPr lang="fr-CH" sz="1400" dirty="0">
                <a:latin typeface="Courier New" panose="02070309020205020404" pitchFamily="49" charset="0"/>
                <a:cs typeface="Courier New" panose="02070309020205020404" pitchFamily="49" charset="0"/>
              </a:rPr>
              <a:t>(Class~X1+X2,data=train)</a:t>
            </a:r>
          </a:p>
          <a:p>
            <a:pPr marL="0" indent="0">
              <a:buNone/>
            </a:pPr>
            <a:r>
              <a:rPr lang="fr-CH" sz="1400" dirty="0">
                <a:latin typeface="Courier New" panose="02070309020205020404" pitchFamily="49" charset="0"/>
                <a:cs typeface="Courier New" panose="02070309020205020404" pitchFamily="49" charset="0"/>
              </a:rPr>
              <a:t>	qd</a:t>
            </a:r>
          </a:p>
          <a:p>
            <a:pPr marL="0" indent="0">
              <a:buNone/>
            </a:pPr>
            <a:r>
              <a:rPr lang="fr-CH" sz="1400" dirty="0">
                <a:latin typeface="Courier New" panose="02070309020205020404" pitchFamily="49" charset="0"/>
                <a:cs typeface="Courier New" panose="02070309020205020404" pitchFamily="49" charset="0"/>
              </a:rPr>
              <a:t>	</a:t>
            </a:r>
            <a:r>
              <a:rPr lang="fr-CH" sz="1400" dirty="0" err="1">
                <a:latin typeface="Courier New" panose="02070309020205020404" pitchFamily="49" charset="0"/>
                <a:cs typeface="Courier New" panose="02070309020205020404" pitchFamily="49" charset="0"/>
              </a:rPr>
              <a:t>mean</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predict</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qd,newdata</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test,type</a:t>
            </a:r>
            <a:r>
              <a:rPr lang="fr-CH" sz="1400" dirty="0">
                <a:latin typeface="Courier New" panose="02070309020205020404" pitchFamily="49" charset="0"/>
                <a:cs typeface="Courier New" panose="02070309020205020404" pitchFamily="49" charset="0"/>
              </a:rPr>
              <a:t>="class")$</a:t>
            </a:r>
            <a:r>
              <a:rPr lang="fr-CH" sz="1400" dirty="0" err="1">
                <a:latin typeface="Courier New" panose="02070309020205020404" pitchFamily="49" charset="0"/>
                <a:cs typeface="Courier New" panose="02070309020205020404" pitchFamily="49" charset="0"/>
              </a:rPr>
              <a:t>class,test$Class</a:t>
            </a:r>
            <a:r>
              <a:rPr lang="fr-CH" sz="1400" dirty="0">
                <a:latin typeface="Courier New" panose="02070309020205020404" pitchFamily="49" charset="0"/>
                <a:cs typeface="Courier New" panose="02070309020205020404" pitchFamily="49" charset="0"/>
              </a:rPr>
              <a:t>)</a:t>
            </a:r>
          </a:p>
          <a:p>
            <a:pPr marL="0" indent="0">
              <a:buNone/>
            </a:pPr>
            <a:r>
              <a:rPr lang="fr-CH" sz="1400" dirty="0">
                <a:latin typeface="Courier New" panose="02070309020205020404" pitchFamily="49" charset="0"/>
                <a:cs typeface="Courier New" panose="02070309020205020404" pitchFamily="49" charset="0"/>
              </a:rPr>
              <a:t>	&gt; 0.1710102</a:t>
            </a:r>
          </a:p>
          <a:p>
            <a:pPr marL="0" indent="0">
              <a:buNone/>
            </a:pPr>
            <a:endParaRPr lang="fr-CH" sz="1400" dirty="0">
              <a:latin typeface="Courier New" panose="02070309020205020404" pitchFamily="49" charset="0"/>
              <a:cs typeface="Courier New" panose="02070309020205020404" pitchFamily="49" charset="0"/>
            </a:endParaRPr>
          </a:p>
          <a:p>
            <a:pPr marL="0" indent="0">
              <a:buNone/>
            </a:pPr>
            <a:r>
              <a:rPr lang="fr-CH" sz="1400" dirty="0">
                <a:latin typeface="Courier New" panose="02070309020205020404" pitchFamily="49" charset="0"/>
                <a:cs typeface="Courier New" panose="02070309020205020404" pitchFamily="49" charset="0"/>
              </a:rPr>
              <a:t>	par(</a:t>
            </a:r>
            <a:r>
              <a:rPr lang="fr-CH" sz="1400" dirty="0" err="1">
                <a:latin typeface="Courier New" panose="02070309020205020404" pitchFamily="49" charset="0"/>
                <a:cs typeface="Courier New" panose="02070309020205020404" pitchFamily="49" charset="0"/>
              </a:rPr>
              <a:t>mar</a:t>
            </a:r>
            <a:r>
              <a:rPr lang="fr-CH" sz="1400" dirty="0">
                <a:latin typeface="Courier New" panose="02070309020205020404" pitchFamily="49" charset="0"/>
                <a:cs typeface="Courier New" panose="02070309020205020404" pitchFamily="49" charset="0"/>
              </a:rPr>
              <a:t>=c(5,5,1,1),</a:t>
            </a:r>
            <a:r>
              <a:rPr lang="fr-CH" sz="1400" dirty="0" err="1">
                <a:latin typeface="Courier New" panose="02070309020205020404" pitchFamily="49" charset="0"/>
                <a:cs typeface="Courier New" panose="02070309020205020404" pitchFamily="49" charset="0"/>
              </a:rPr>
              <a:t>cex.axis</a:t>
            </a:r>
            <a:r>
              <a:rPr lang="fr-CH" sz="1400" dirty="0">
                <a:latin typeface="Courier New" panose="02070309020205020404" pitchFamily="49" charset="0"/>
                <a:cs typeface="Courier New" panose="02070309020205020404" pitchFamily="49" charset="0"/>
              </a:rPr>
              <a:t>=1.2,cex.lab=1.5,mfrow=c(1,2))</a:t>
            </a:r>
          </a:p>
          <a:p>
            <a:pPr marL="0" indent="0">
              <a:buNone/>
            </a:pPr>
            <a:r>
              <a:rPr lang="fr-CH" sz="1400" dirty="0">
                <a:latin typeface="Courier New" panose="02070309020205020404" pitchFamily="49" charset="0"/>
                <a:cs typeface="Courier New" panose="02070309020205020404" pitchFamily="49" charset="0"/>
              </a:rPr>
              <a:t>	plot(test[,1:2],col=</a:t>
            </a:r>
            <a:r>
              <a:rPr lang="fr-CH" sz="1400" dirty="0" err="1">
                <a:latin typeface="Courier New" panose="02070309020205020404" pitchFamily="49" charset="0"/>
                <a:cs typeface="Courier New" panose="02070309020205020404" pitchFamily="49" charset="0"/>
              </a:rPr>
              <a:t>as.character</a:t>
            </a:r>
            <a:r>
              <a:rPr lang="fr-CH" sz="1400" dirty="0">
                <a:latin typeface="Courier New" panose="02070309020205020404" pitchFamily="49" charset="0"/>
                <a:cs typeface="Courier New" panose="02070309020205020404" pitchFamily="49" charset="0"/>
              </a:rPr>
              <a:t>(test[,3]),</a:t>
            </a:r>
            <a:r>
              <a:rPr lang="fr-CH" sz="1400" dirty="0" err="1">
                <a:latin typeface="Courier New" panose="02070309020205020404" pitchFamily="49" charset="0"/>
                <a:cs typeface="Courier New" panose="02070309020205020404" pitchFamily="49" charset="0"/>
              </a:rPr>
              <a:t>pch</a:t>
            </a:r>
            <a:r>
              <a:rPr lang="fr-CH" sz="1400" dirty="0">
                <a:latin typeface="Courier New" panose="02070309020205020404" pitchFamily="49" charset="0"/>
                <a:cs typeface="Courier New" panose="02070309020205020404" pitchFamily="49" charset="0"/>
              </a:rPr>
              <a:t>="~")</a:t>
            </a:r>
          </a:p>
          <a:p>
            <a:pPr marL="0" indent="0">
              <a:buNone/>
            </a:pPr>
            <a:r>
              <a:rPr lang="fr-CH" sz="1400" dirty="0">
                <a:latin typeface="Courier New" panose="02070309020205020404" pitchFamily="49" charset="0"/>
                <a:cs typeface="Courier New" panose="02070309020205020404" pitchFamily="49" charset="0"/>
              </a:rPr>
              <a:t>	points(train[,1:2],col=</a:t>
            </a:r>
            <a:r>
              <a:rPr lang="fr-CH" sz="1400" dirty="0" err="1">
                <a:latin typeface="Courier New" panose="02070309020205020404" pitchFamily="49" charset="0"/>
                <a:cs typeface="Courier New" panose="02070309020205020404" pitchFamily="49" charset="0"/>
              </a:rPr>
              <a:t>as.character</a:t>
            </a:r>
            <a:r>
              <a:rPr lang="fr-CH" sz="1400" dirty="0">
                <a:latin typeface="Courier New" panose="02070309020205020404" pitchFamily="49" charset="0"/>
                <a:cs typeface="Courier New" panose="02070309020205020404" pitchFamily="49" charset="0"/>
              </a:rPr>
              <a:t>(train[,3]),</a:t>
            </a:r>
            <a:r>
              <a:rPr lang="fr-CH" sz="1400" dirty="0" err="1">
                <a:latin typeface="Courier New" panose="02070309020205020404" pitchFamily="49" charset="0"/>
                <a:cs typeface="Courier New" panose="02070309020205020404" pitchFamily="49" charset="0"/>
              </a:rPr>
              <a:t>pch</a:t>
            </a:r>
            <a:r>
              <a:rPr lang="fr-CH" sz="1400" dirty="0">
                <a:latin typeface="Courier New" panose="02070309020205020404" pitchFamily="49" charset="0"/>
                <a:cs typeface="Courier New" panose="02070309020205020404" pitchFamily="49" charset="0"/>
              </a:rPr>
              <a:t>=18,cex=1.2)</a:t>
            </a:r>
          </a:p>
          <a:p>
            <a:pPr marL="0" indent="0">
              <a:buNone/>
            </a:pPr>
            <a:r>
              <a:rPr lang="fr-CH" sz="1400" dirty="0">
                <a:latin typeface="Courier New" panose="02070309020205020404" pitchFamily="49" charset="0"/>
                <a:cs typeface="Courier New" panose="02070309020205020404" pitchFamily="49" charset="0"/>
              </a:rPr>
              <a:t>	plot(test[,1:2],col=</a:t>
            </a:r>
            <a:r>
              <a:rPr lang="fr-CH" sz="1400" dirty="0" err="1">
                <a:latin typeface="Courier New" panose="02070309020205020404" pitchFamily="49" charset="0"/>
                <a:cs typeface="Courier New" panose="02070309020205020404" pitchFamily="49" charset="0"/>
              </a:rPr>
              <a:t>as.character</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predict</a:t>
            </a:r>
            <a:r>
              <a:rPr lang="fr-CH" sz="1400" dirty="0">
                <a:latin typeface="Courier New" panose="02070309020205020404" pitchFamily="49" charset="0"/>
                <a:cs typeface="Courier New" panose="02070309020205020404" pitchFamily="49" charset="0"/>
              </a:rPr>
              <a:t>(</a:t>
            </a:r>
            <a:r>
              <a:rPr lang="fr-CH" sz="1400" dirty="0" err="1">
                <a:latin typeface="Courier New" panose="02070309020205020404" pitchFamily="49" charset="0"/>
                <a:cs typeface="Courier New" panose="02070309020205020404" pitchFamily="49" charset="0"/>
              </a:rPr>
              <a:t>qd,newdata</a:t>
            </a:r>
            <a:r>
              <a:rPr lang="fr-CH" sz="1400" dirty="0">
                <a:latin typeface="Courier New" panose="02070309020205020404" pitchFamily="49" charset="0"/>
                <a:cs typeface="Courier New" panose="02070309020205020404" pitchFamily="49" charset="0"/>
              </a:rPr>
              <a:t>=test,</a:t>
            </a:r>
          </a:p>
          <a:p>
            <a:pPr marL="0" indent="0">
              <a:buNone/>
            </a:pPr>
            <a:r>
              <a:rPr lang="fr-CH" sz="1400" dirty="0">
                <a:latin typeface="Courier New" panose="02070309020205020404" pitchFamily="49" charset="0"/>
                <a:cs typeface="Courier New" panose="02070309020205020404" pitchFamily="49" charset="0"/>
              </a:rPr>
              <a:t>	  type="class")$class),</a:t>
            </a:r>
            <a:r>
              <a:rPr lang="fr-CH" sz="1400" dirty="0" err="1">
                <a:latin typeface="Courier New" panose="02070309020205020404" pitchFamily="49" charset="0"/>
                <a:cs typeface="Courier New" panose="02070309020205020404" pitchFamily="49" charset="0"/>
              </a:rPr>
              <a:t>pch</a:t>
            </a:r>
            <a:r>
              <a:rPr lang="fr-CH" sz="1400" dirty="0">
                <a:latin typeface="Courier New" panose="02070309020205020404" pitchFamily="49" charset="0"/>
                <a:cs typeface="Courier New" panose="02070309020205020404" pitchFamily="49" charset="0"/>
              </a:rPr>
              <a:t>="~")</a:t>
            </a:r>
          </a:p>
          <a:p>
            <a:pPr marL="0" indent="0">
              <a:buNone/>
            </a:pPr>
            <a:r>
              <a:rPr lang="fr-CH" sz="1400" dirty="0">
                <a:latin typeface="Courier New" panose="02070309020205020404" pitchFamily="49" charset="0"/>
                <a:cs typeface="Courier New" panose="02070309020205020404" pitchFamily="49" charset="0"/>
              </a:rPr>
              <a:t>	points(</a:t>
            </a:r>
            <a:r>
              <a:rPr lang="fr-CH" sz="1400" dirty="0" err="1">
                <a:latin typeface="Courier New" panose="02070309020205020404" pitchFamily="49" charset="0"/>
                <a:cs typeface="Courier New" panose="02070309020205020404" pitchFamily="49" charset="0"/>
              </a:rPr>
              <a:t>qd$means,col</a:t>
            </a:r>
            <a:r>
              <a:rPr lang="fr-CH" sz="1400" dirty="0">
                <a:latin typeface="Courier New" panose="02070309020205020404" pitchFamily="49" charset="0"/>
                <a:cs typeface="Courier New" panose="02070309020205020404" pitchFamily="49" charset="0"/>
              </a:rPr>
              <a:t>=c("</a:t>
            </a:r>
            <a:r>
              <a:rPr lang="fr-CH" sz="1400" dirty="0" err="1">
                <a:latin typeface="Courier New" panose="02070309020205020404" pitchFamily="49" charset="0"/>
                <a:cs typeface="Courier New" panose="02070309020205020404" pitchFamily="49" charset="0"/>
              </a:rPr>
              <a:t>blue</a:t>
            </a:r>
            <a:r>
              <a:rPr lang="fr-CH" sz="1400" dirty="0">
                <a:latin typeface="Courier New" panose="02070309020205020404" pitchFamily="49" charset="0"/>
                <a:cs typeface="Courier New" panose="02070309020205020404" pitchFamily="49" charset="0"/>
              </a:rPr>
              <a:t>","green"),</a:t>
            </a:r>
            <a:r>
              <a:rPr lang="fr-CH" sz="1400" dirty="0" err="1">
                <a:latin typeface="Courier New" panose="02070309020205020404" pitchFamily="49" charset="0"/>
                <a:cs typeface="Courier New" panose="02070309020205020404" pitchFamily="49" charset="0"/>
              </a:rPr>
              <a:t>pch</a:t>
            </a:r>
            <a:r>
              <a:rPr lang="fr-CH" sz="1400" dirty="0">
                <a:latin typeface="Courier New" panose="02070309020205020404" pitchFamily="49" charset="0"/>
                <a:cs typeface="Courier New" panose="02070309020205020404" pitchFamily="49" charset="0"/>
              </a:rPr>
              <a:t>=18,cex=2.5)</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Quadratic discriminant analysis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068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538358"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MVN for two-class problem (unequal covariance)</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9AD6E58-A1CA-4CDC-B3EA-1C99FFAE09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55440" y="1037032"/>
            <a:ext cx="5472607" cy="5459578"/>
          </a:xfrm>
          <a:prstGeom prst="rect">
            <a:avLst/>
          </a:prstGeom>
        </p:spPr>
      </p:pic>
      <p:sp>
        <p:nvSpPr>
          <p:cNvPr id="12" name="TextBox 11">
            <a:extLst>
              <a:ext uri="{FF2B5EF4-FFF2-40B4-BE49-F238E27FC236}">
                <a16:creationId xmlns:a16="http://schemas.microsoft.com/office/drawing/2014/main" id="{60B578A1-1C79-4286-AB92-BC286E64ABD7}"/>
              </a:ext>
            </a:extLst>
          </p:cNvPr>
          <p:cNvSpPr txBox="1"/>
          <p:nvPr/>
        </p:nvSpPr>
        <p:spPr>
          <a:xfrm>
            <a:off x="6672065" y="1700808"/>
            <a:ext cx="4392488" cy="2308324"/>
          </a:xfrm>
          <a:prstGeom prst="rect">
            <a:avLst/>
          </a:prstGeom>
          <a:noFill/>
        </p:spPr>
        <p:txBody>
          <a:bodyPr wrap="square" rtlCol="0">
            <a:spAutoFit/>
          </a:bodyPr>
          <a:lstStyle/>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Multivariate normality imposed on the two-class data distributions.</a:t>
            </a:r>
          </a:p>
          <a:p>
            <a:pPr marL="285750" indent="-285750">
              <a:buFont typeface="Arial" panose="020B0604020202020204" pitchFamily="34" charset="0"/>
              <a:buChar char="•"/>
            </a:pPr>
            <a:endParaRPr lang="en-GB">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Unequal centroids</a:t>
            </a:r>
          </a:p>
          <a:p>
            <a:pPr marL="285750" indent="-285750">
              <a:buFont typeface="Arial" panose="020B0604020202020204" pitchFamily="34" charset="0"/>
              <a:buChar char="•"/>
            </a:pPr>
            <a:endParaRPr lang="en-GB">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Unequal covariance matrix (=different volume, shape, and orientation of ellipsoid)</a:t>
            </a:r>
          </a:p>
        </p:txBody>
      </p:sp>
      <p:sp>
        <p:nvSpPr>
          <p:cNvPr id="6" name="Diamond 5">
            <a:extLst>
              <a:ext uri="{FF2B5EF4-FFF2-40B4-BE49-F238E27FC236}">
                <a16:creationId xmlns:a16="http://schemas.microsoft.com/office/drawing/2014/main" id="{4D2F501B-E25E-45E0-8C51-47A23819A0DD}"/>
              </a:ext>
            </a:extLst>
          </p:cNvPr>
          <p:cNvSpPr>
            <a:spLocks noChangeAspect="1"/>
          </p:cNvSpPr>
          <p:nvPr/>
        </p:nvSpPr>
        <p:spPr>
          <a:xfrm>
            <a:off x="3611744" y="2924944"/>
            <a:ext cx="180000" cy="18000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Diamond 12">
            <a:extLst>
              <a:ext uri="{FF2B5EF4-FFF2-40B4-BE49-F238E27FC236}">
                <a16:creationId xmlns:a16="http://schemas.microsoft.com/office/drawing/2014/main" id="{BF87C183-5BAB-4D2D-9BBB-6ACC0FFEC098}"/>
              </a:ext>
            </a:extLst>
          </p:cNvPr>
          <p:cNvSpPr>
            <a:spLocks noChangeAspect="1"/>
          </p:cNvSpPr>
          <p:nvPr/>
        </p:nvSpPr>
        <p:spPr>
          <a:xfrm>
            <a:off x="4043792" y="3766821"/>
            <a:ext cx="180000" cy="180000"/>
          </a:xfrm>
          <a:prstGeom prst="diamond">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423988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QDA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10" name="TextBox 9">
            <a:extLst>
              <a:ext uri="{FF2B5EF4-FFF2-40B4-BE49-F238E27FC236}">
                <a16:creationId xmlns:a16="http://schemas.microsoft.com/office/drawing/2014/main" id="{07107C50-5860-4A3C-B115-6D3BB5554B06}"/>
              </a:ext>
            </a:extLst>
          </p:cNvPr>
          <p:cNvSpPr txBox="1"/>
          <p:nvPr/>
        </p:nvSpPr>
        <p:spPr>
          <a:xfrm>
            <a:off x="3359696" y="1412776"/>
            <a:ext cx="1361078"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True boundary</a:t>
            </a:r>
          </a:p>
        </p:txBody>
      </p:sp>
      <p:sp>
        <p:nvSpPr>
          <p:cNvPr id="11" name="TextBox 10">
            <a:extLst>
              <a:ext uri="{FF2B5EF4-FFF2-40B4-BE49-F238E27FC236}">
                <a16:creationId xmlns:a16="http://schemas.microsoft.com/office/drawing/2014/main" id="{D205219A-B15F-4FA2-A6B9-ADC1D2A2E1B0}"/>
              </a:ext>
            </a:extLst>
          </p:cNvPr>
          <p:cNvSpPr txBox="1"/>
          <p:nvPr/>
        </p:nvSpPr>
        <p:spPr>
          <a:xfrm>
            <a:off x="7367297" y="1412776"/>
            <a:ext cx="1373133"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QDA boundary</a:t>
            </a:r>
          </a:p>
        </p:txBody>
      </p:sp>
      <p:pic>
        <p:nvPicPr>
          <p:cNvPr id="12" name="Picture 11">
            <a:extLst>
              <a:ext uri="{FF2B5EF4-FFF2-40B4-BE49-F238E27FC236}">
                <a16:creationId xmlns:a16="http://schemas.microsoft.com/office/drawing/2014/main" id="{E4AF29E5-93E5-47E6-A985-7C402F14D8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31505" y="1751330"/>
            <a:ext cx="8178312" cy="5010333"/>
          </a:xfrm>
          <a:prstGeom prst="rect">
            <a:avLst/>
          </a:prstGeom>
        </p:spPr>
      </p:pic>
    </p:spTree>
    <p:extLst>
      <p:ext uri="{BB962C8B-B14F-4D97-AF65-F5344CB8AC3E}">
        <p14:creationId xmlns:p14="http://schemas.microsoft.com/office/powerpoint/2010/main" val="2196528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en-GB" sz="1800" dirty="0">
                <a:latin typeface="Calibri Light" panose="020F0302020204030204" pitchFamily="34" charset="0"/>
                <a:cs typeface="Calibri Light" panose="020F0302020204030204" pitchFamily="34" charset="0"/>
              </a:rPr>
              <a:t>Note that, when printing the “</a:t>
            </a:r>
            <a:r>
              <a:rPr lang="en-GB" sz="1800" dirty="0" err="1">
                <a:latin typeface="Calibri Light" panose="020F0302020204030204" pitchFamily="34" charset="0"/>
                <a:cs typeface="Calibri Light" panose="020F0302020204030204" pitchFamily="34" charset="0"/>
              </a:rPr>
              <a:t>qd</a:t>
            </a:r>
            <a:r>
              <a:rPr lang="en-GB" sz="1800" dirty="0">
                <a:latin typeface="Calibri Light" panose="020F0302020204030204" pitchFamily="34" charset="0"/>
                <a:cs typeface="Calibri Light" panose="020F0302020204030204" pitchFamily="34" charset="0"/>
              </a:rPr>
              <a:t>” object, information on the discriminant functions is no longer provided. These functions do exist but </a:t>
            </a:r>
            <a:r>
              <a:rPr lang="en-GB" sz="1800">
                <a:latin typeface="Calibri Light" panose="020F0302020204030204" pitchFamily="34" charset="0"/>
                <a:cs typeface="Calibri Light" panose="020F0302020204030204" pitchFamily="34" charset="0"/>
              </a:rPr>
              <a:t>they lack the simple interpretation of </a:t>
            </a:r>
            <a:r>
              <a:rPr lang="en-GB" sz="1800" dirty="0">
                <a:latin typeface="Calibri Light" panose="020F0302020204030204" pitchFamily="34" charset="0"/>
                <a:cs typeface="Calibri Light" panose="020F0302020204030204" pitchFamily="34" charset="0"/>
              </a:rPr>
              <a:t>LDA. Determining feature relevance in QDA is much more complicated because of the quadratic nature of the discriminant functions.</a:t>
            </a:r>
          </a:p>
          <a:p>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For this reason, QDA is typically used as a </a:t>
            </a:r>
            <a:r>
              <a:rPr lang="en-GB" sz="1800" dirty="0">
                <a:solidFill>
                  <a:srgbClr val="0070C0"/>
                </a:solidFill>
                <a:latin typeface="Calibri Light" panose="020F0302020204030204" pitchFamily="34" charset="0"/>
                <a:cs typeface="Calibri Light" panose="020F0302020204030204" pitchFamily="34" charset="0"/>
              </a:rPr>
              <a:t>black box </a:t>
            </a:r>
            <a:r>
              <a:rPr lang="en-GB" sz="1800" dirty="0">
                <a:latin typeface="Calibri Light" panose="020F0302020204030204" pitchFamily="34" charset="0"/>
                <a:cs typeface="Calibri Light" panose="020F0302020204030204" pitchFamily="34" charset="0"/>
              </a:rPr>
              <a:t>machine learner. We fit it to the data and hope to obtain accurate predictions without regard for the model’s internal structure (e.g., centroids, functions, weights).</a:t>
            </a:r>
          </a:p>
          <a:p>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This will be true for all of the following discriminants that I discuss.</a:t>
            </a: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Feature relevance in QDA</a:t>
            </a:r>
            <a:endParaRPr lang="en-GB" sz="3200">
              <a:solidFill>
                <a:schemeClr val="tx2">
                  <a:lumMod val="75000"/>
                </a:schemeClr>
              </a:solidFill>
              <a:latin typeface="Tw Cen MT" panose="020B0602020104020603" pitchFamily="34" charset="0"/>
            </a:endParaRPr>
          </a:p>
        </p:txBody>
      </p:sp>
      <p:cxnSp>
        <p:nvCxnSpPr>
          <p:cNvPr id="6" name="Straight Connector 5"/>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68017" y="116632"/>
            <a:ext cx="1032830" cy="946176"/>
          </a:xfrm>
          <a:prstGeom prst="rect">
            <a:avLst/>
          </a:prstGeom>
        </p:spPr>
      </p:pic>
    </p:spTree>
    <p:extLst>
      <p:ext uri="{BB962C8B-B14F-4D97-AF65-F5344CB8AC3E}">
        <p14:creationId xmlns:p14="http://schemas.microsoft.com/office/powerpoint/2010/main" val="4092054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Classification problem</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7851" y="1973481"/>
            <a:ext cx="724138" cy="102103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78231" y="1916894"/>
            <a:ext cx="731072" cy="10083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53959" y="2508632"/>
            <a:ext cx="878446" cy="124690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40394" y="4590373"/>
            <a:ext cx="797809" cy="998111"/>
          </a:xfrm>
          <a:prstGeom prst="rect">
            <a:avLst/>
          </a:prstGeom>
        </p:spPr>
      </p:pic>
      <p:pic>
        <p:nvPicPr>
          <p:cNvPr id="10" name="Picture 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93357" y="4182133"/>
            <a:ext cx="831893" cy="103986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53675" y="4221816"/>
            <a:ext cx="1128783" cy="157109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51985" y="4393691"/>
            <a:ext cx="1199357" cy="1931752"/>
          </a:xfrm>
          <a:prstGeom prst="rect">
            <a:avLst/>
          </a:prstGeom>
        </p:spPr>
      </p:pic>
      <p:sp>
        <p:nvSpPr>
          <p:cNvPr id="13" name="TextBox 12"/>
          <p:cNvSpPr txBox="1"/>
          <p:nvPr/>
        </p:nvSpPr>
        <p:spPr>
          <a:xfrm>
            <a:off x="1883505" y="3097385"/>
            <a:ext cx="729687" cy="369332"/>
          </a:xfrm>
          <a:prstGeom prst="rect">
            <a:avLst/>
          </a:prstGeom>
          <a:noFill/>
        </p:spPr>
        <p:txBody>
          <a:bodyPr wrap="none" rtlCol="0">
            <a:spAutoFit/>
          </a:bodyPr>
          <a:lstStyle/>
          <a:p>
            <a:r>
              <a:rPr lang="en-GB" b="1">
                <a:latin typeface="Calibri Light" panose="020F0302020204030204" pitchFamily="34" charset="0"/>
                <a:cs typeface="Calibri Light" panose="020F0302020204030204" pitchFamily="34" charset="0"/>
              </a:rPr>
              <a:t>Smurf</a:t>
            </a:r>
          </a:p>
        </p:txBody>
      </p:sp>
      <p:sp>
        <p:nvSpPr>
          <p:cNvPr id="14" name="TextBox 13"/>
          <p:cNvSpPr txBox="1"/>
          <p:nvPr/>
        </p:nvSpPr>
        <p:spPr>
          <a:xfrm>
            <a:off x="2481125" y="5359567"/>
            <a:ext cx="700833" cy="369332"/>
          </a:xfrm>
          <a:prstGeom prst="rect">
            <a:avLst/>
          </a:prstGeom>
          <a:noFill/>
        </p:spPr>
        <p:txBody>
          <a:bodyPr wrap="none" rtlCol="0">
            <a:spAutoFit/>
          </a:bodyPr>
          <a:lstStyle/>
          <a:p>
            <a:r>
              <a:rPr lang="en-GB" b="1">
                <a:latin typeface="Calibri Light" panose="020F0302020204030204" pitchFamily="34" charset="0"/>
                <a:cs typeface="Calibri Light" panose="020F0302020204030204" pitchFamily="34" charset="0"/>
              </a:rPr>
              <a:t>Snork</a:t>
            </a:r>
          </a:p>
        </p:txBody>
      </p:sp>
      <p:sp>
        <p:nvSpPr>
          <p:cNvPr id="15" name="TextBox 14"/>
          <p:cNvSpPr txBox="1"/>
          <p:nvPr/>
        </p:nvSpPr>
        <p:spPr>
          <a:xfrm>
            <a:off x="4665970" y="6295324"/>
            <a:ext cx="1345240" cy="369332"/>
          </a:xfrm>
          <a:prstGeom prst="rect">
            <a:avLst/>
          </a:prstGeom>
          <a:noFill/>
        </p:spPr>
        <p:txBody>
          <a:bodyPr wrap="none" rtlCol="0">
            <a:spAutoFit/>
          </a:bodyPr>
          <a:lstStyle/>
          <a:p>
            <a:r>
              <a:rPr lang="en-GB" b="1" dirty="0">
                <a:latin typeface="Calibri Light" panose="020F0302020204030204" pitchFamily="34" charset="0"/>
                <a:cs typeface="Calibri Light" panose="020F0302020204030204" pitchFamily="34" charset="0"/>
              </a:rPr>
              <a:t>Gummi bear</a:t>
            </a:r>
          </a:p>
        </p:txBody>
      </p:sp>
      <p:sp>
        <p:nvSpPr>
          <p:cNvPr id="16" name="TextBox 15"/>
          <p:cNvSpPr txBox="1"/>
          <p:nvPr/>
        </p:nvSpPr>
        <p:spPr>
          <a:xfrm>
            <a:off x="8963001" y="4699474"/>
            <a:ext cx="880306" cy="369332"/>
          </a:xfrm>
          <a:prstGeom prst="rect">
            <a:avLst/>
          </a:prstGeom>
          <a:noFill/>
        </p:spPr>
        <p:txBody>
          <a:bodyPr wrap="none" rtlCol="0">
            <a:spAutoFit/>
          </a:bodyPr>
          <a:lstStyle/>
          <a:p>
            <a:pPr algn="r"/>
            <a:r>
              <a:rPr lang="en-GB">
                <a:latin typeface="Calibri Light" panose="020F0302020204030204" pitchFamily="34" charset="0"/>
                <a:cs typeface="Calibri Light" panose="020F0302020204030204" pitchFamily="34" charset="0"/>
              </a:rPr>
              <a:t>Test set</a:t>
            </a:r>
          </a:p>
        </p:txBody>
      </p:sp>
      <p:pic>
        <p:nvPicPr>
          <p:cNvPr id="2" name="Picture 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59038" y="2293552"/>
            <a:ext cx="2088232" cy="2346328"/>
          </a:xfrm>
          <a:prstGeom prst="rect">
            <a:avLst/>
          </a:prstGeom>
        </p:spPr>
      </p:pic>
      <p:sp>
        <p:nvSpPr>
          <p:cNvPr id="3" name="TextBox 2"/>
          <p:cNvSpPr txBox="1"/>
          <p:nvPr/>
        </p:nvSpPr>
        <p:spPr>
          <a:xfrm>
            <a:off x="6465809" y="1399612"/>
            <a:ext cx="4129657" cy="461665"/>
          </a:xfrm>
          <a:prstGeom prst="rect">
            <a:avLst/>
          </a:prstGeom>
          <a:noFill/>
        </p:spPr>
        <p:txBody>
          <a:bodyPr wrap="none" rtlCol="0">
            <a:spAutoFit/>
          </a:bodyPr>
          <a:lstStyle/>
          <a:p>
            <a:r>
              <a:rPr lang="en-GB" sz="2400">
                <a:latin typeface="Calibri Light" panose="020F0302020204030204" pitchFamily="34" charset="0"/>
                <a:cs typeface="Calibri Light" panose="020F0302020204030204" pitchFamily="34" charset="0"/>
              </a:rPr>
              <a:t>Which class would you predict?</a:t>
            </a:r>
          </a:p>
        </p:txBody>
      </p:sp>
      <p:sp>
        <p:nvSpPr>
          <p:cNvPr id="17" name="Rounded Rectangle 16"/>
          <p:cNvSpPr/>
          <p:nvPr/>
        </p:nvSpPr>
        <p:spPr>
          <a:xfrm>
            <a:off x="8359038" y="2132857"/>
            <a:ext cx="2088232" cy="3089143"/>
          </a:xfrm>
          <a:prstGeom prst="roundRect">
            <a:avLst/>
          </a:prstGeom>
          <a:noFill/>
          <a:ln>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0401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LDA and QDA assume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the class-</a:t>
            </a:r>
            <a:r>
              <a:rPr lang="fr-CH" sz="1800" dirty="0" err="1">
                <a:latin typeface="Calibri Light" panose="020F0302020204030204" pitchFamily="34" charset="0"/>
                <a:cs typeface="Calibri Light" panose="020F0302020204030204" pitchFamily="34" charset="0"/>
              </a:rPr>
              <a:t>conditional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densities</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multivariate</a:t>
            </a:r>
            <a:r>
              <a:rPr lang="fr-CH" sz="1800" dirty="0">
                <a:latin typeface="Calibri Light" panose="020F0302020204030204" pitchFamily="34" charset="0"/>
                <a:cs typeface="Calibri Light" panose="020F0302020204030204" pitchFamily="34" charset="0"/>
              </a:rPr>
              <a:t> normal, </a:t>
            </a:r>
            <a:r>
              <a:rPr lang="fr-CH" sz="1800" dirty="0" err="1">
                <a:latin typeface="Calibri Light" panose="020F0302020204030204" pitchFamily="34" charset="0"/>
                <a:cs typeface="Calibri Light" panose="020F0302020204030204" pitchFamily="34" charset="0"/>
              </a:rPr>
              <a:t>each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centered</a:t>
            </a:r>
            <a:r>
              <a:rPr lang="fr-CH" sz="1800" dirty="0">
                <a:latin typeface="Calibri Light" panose="020F0302020204030204" pitchFamily="34" charset="0"/>
                <a:cs typeface="Calibri Light" panose="020F0302020204030204" pitchFamily="34" charset="0"/>
              </a:rPr>
              <a:t> on a single </a:t>
            </a:r>
            <a:r>
              <a:rPr lang="fr-CH" sz="1800" dirty="0" err="1">
                <a:latin typeface="Calibri Light" panose="020F0302020204030204" pitchFamily="34" charset="0"/>
                <a:cs typeface="Calibri Light" panose="020F0302020204030204" pitchFamily="34" charset="0"/>
              </a:rPr>
              <a:t>centroid</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solidFill>
                  <a:srgbClr val="0070C0"/>
                </a:solidFill>
                <a:latin typeface="Calibri Light" panose="020F0302020204030204" pitchFamily="34" charset="0"/>
                <a:cs typeface="Calibri Light" panose="020F0302020204030204" pitchFamily="34" charset="0"/>
              </a:rPr>
              <a:t>Mixture discriminant </a:t>
            </a:r>
            <a:r>
              <a:rPr lang="fr-CH" sz="1800" dirty="0" err="1">
                <a:solidFill>
                  <a:srgbClr val="0070C0"/>
                </a:solidFill>
                <a:latin typeface="Calibri Light" panose="020F0302020204030204" pitchFamily="34" charset="0"/>
                <a:cs typeface="Calibri Light" panose="020F0302020204030204" pitchFamily="34" charset="0"/>
              </a:rPr>
              <a:t>analysis</a:t>
            </a:r>
            <a:r>
              <a:rPr lang="fr-CH" sz="1800" dirty="0">
                <a:latin typeface="Calibri Light" panose="020F0302020204030204" pitchFamily="34" charset="0"/>
                <a:cs typeface="Calibri Light" panose="020F0302020204030204" pitchFamily="34" charset="0"/>
              </a:rPr>
              <a:t> (MDA; </a:t>
            </a:r>
            <a:r>
              <a:rPr lang="fr-CH" sz="1800" dirty="0" err="1">
                <a:latin typeface="Calibri Light" panose="020F0302020204030204" pitchFamily="34" charset="0"/>
                <a:cs typeface="Calibri Light" panose="020F0302020204030204" pitchFamily="34" charset="0"/>
              </a:rPr>
              <a:t>Hastie</a:t>
            </a:r>
            <a:r>
              <a:rPr lang="fr-CH" sz="1800" dirty="0">
                <a:latin typeface="Calibri Light" panose="020F0302020204030204" pitchFamily="34" charset="0"/>
                <a:cs typeface="Calibri Light" panose="020F0302020204030204" pitchFamily="34" charset="0"/>
              </a:rPr>
              <a:t> &amp; </a:t>
            </a:r>
            <a:r>
              <a:rPr lang="fr-CH" sz="1800" dirty="0" err="1">
                <a:latin typeface="Calibri Light" panose="020F0302020204030204" pitchFamily="34" charset="0"/>
                <a:cs typeface="Calibri Light" panose="020F0302020204030204" pitchFamily="34" charset="0"/>
              </a:rPr>
              <a:t>Tibshirani</a:t>
            </a:r>
            <a:r>
              <a:rPr lang="fr-CH" sz="1800" dirty="0">
                <a:latin typeface="Calibri Light" panose="020F0302020204030204" pitchFamily="34" charset="0"/>
                <a:cs typeface="Calibri Light" panose="020F0302020204030204" pitchFamily="34" charset="0"/>
              </a:rPr>
              <a:t>, 1996) </a:t>
            </a:r>
            <a:r>
              <a:rPr lang="fr-CH" sz="1800" dirty="0" err="1">
                <a:latin typeface="Calibri Light" panose="020F0302020204030204" pitchFamily="34" charset="0"/>
                <a:cs typeface="Calibri Light" panose="020F0302020204030204" pitchFamily="34" charset="0"/>
              </a:rPr>
              <a:t>allows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there</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more </a:t>
            </a:r>
            <a:r>
              <a:rPr lang="fr-CH" sz="1800" dirty="0" err="1">
                <a:latin typeface="Calibri Light" panose="020F0302020204030204" pitchFamily="34" charset="0"/>
                <a:cs typeface="Calibri Light" panose="020F0302020204030204" pitchFamily="34" charset="0"/>
              </a:rPr>
              <a:t>than</a:t>
            </a:r>
            <a:r>
              <a:rPr lang="fr-CH" sz="1800" dirty="0">
                <a:latin typeface="Calibri Light" panose="020F0302020204030204" pitchFamily="34" charset="0"/>
                <a:cs typeface="Calibri Light" panose="020F0302020204030204" pitchFamily="34" charset="0"/>
              </a:rPr>
              <a:t> one </a:t>
            </a:r>
            <a:r>
              <a:rPr lang="fr-CH" sz="1800" dirty="0" err="1">
                <a:latin typeface="Calibri Light" panose="020F0302020204030204" pitchFamily="34" charset="0"/>
                <a:cs typeface="Calibri Light" panose="020F0302020204030204" pitchFamily="34" charset="0"/>
              </a:rPr>
              <a:t>centroid</a:t>
            </a:r>
            <a:r>
              <a:rPr lang="fr-CH" sz="1800" dirty="0">
                <a:latin typeface="Calibri Light" panose="020F0302020204030204" pitchFamily="34" charset="0"/>
                <a:cs typeface="Calibri Light" panose="020F0302020204030204" pitchFamily="34" charset="0"/>
              </a:rPr>
              <a:t> per class. More </a:t>
            </a:r>
            <a:r>
              <a:rPr lang="fr-CH" sz="1800" dirty="0" err="1">
                <a:latin typeface="Calibri Light" panose="020F0302020204030204" pitchFamily="34" charset="0"/>
                <a:cs typeface="Calibri Light" panose="020F0302020204030204" pitchFamily="34" charset="0"/>
              </a:rPr>
              <a:t>formally</a:t>
            </a:r>
            <a:r>
              <a:rPr lang="fr-CH" sz="1800" dirty="0">
                <a:latin typeface="Calibri Light" panose="020F0302020204030204" pitchFamily="34" charset="0"/>
                <a:cs typeface="Calibri Light" panose="020F0302020204030204" pitchFamily="34" charset="0"/>
              </a:rPr>
              <a:t>, MDA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model the class-</a:t>
            </a:r>
            <a:r>
              <a:rPr lang="fr-CH" sz="1800" dirty="0" err="1">
                <a:latin typeface="Calibri Light" panose="020F0302020204030204" pitchFamily="34" charset="0"/>
                <a:cs typeface="Calibri Light" panose="020F0302020204030204" pitchFamily="34" charset="0"/>
              </a:rPr>
              <a:t>conditional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densitities</a:t>
            </a:r>
            <a:r>
              <a:rPr lang="fr-CH" sz="1800" dirty="0">
                <a:latin typeface="Calibri Light" panose="020F0302020204030204" pitchFamily="34" charset="0"/>
                <a:cs typeface="Calibri Light" panose="020F0302020204030204" pitchFamily="34" charset="0"/>
              </a:rPr>
              <a:t> as mixtures of </a:t>
            </a:r>
            <a:r>
              <a:rPr lang="fr-CH" sz="1800" i="1" dirty="0">
                <a:latin typeface="Calibri Light" panose="020F0302020204030204" pitchFamily="34" charset="0"/>
                <a:cs typeface="Calibri Light" panose="020F0302020204030204" pitchFamily="34" charset="0"/>
              </a:rPr>
              <a:t>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multivariate</a:t>
            </a:r>
            <a:r>
              <a:rPr lang="fr-CH" sz="1800" dirty="0">
                <a:latin typeface="Calibri Light" panose="020F0302020204030204" pitchFamily="34" charset="0"/>
                <a:cs typeface="Calibri Light" panose="020F0302020204030204" pitchFamily="34" charset="0"/>
              </a:rPr>
              <a:t> normal distributions.</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This </a:t>
            </a:r>
            <a:r>
              <a:rPr lang="fr-CH" sz="1800" dirty="0" err="1">
                <a:latin typeface="Calibri Light" panose="020F0302020204030204" pitchFamily="34" charset="0"/>
                <a:cs typeface="Calibri Light" panose="020F0302020204030204" pitchFamily="34" charset="0"/>
              </a:rPr>
              <a:t>approach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highly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similar</a:t>
            </a:r>
            <a:r>
              <a:rPr lang="fr-CH" sz="1800" dirty="0">
                <a:latin typeface="Calibri Light" panose="020F0302020204030204" pitchFamily="34" charset="0"/>
                <a:cs typeface="Calibri Light" panose="020F0302020204030204" pitchFamily="34" charset="0"/>
              </a:rPr>
              <a:t> to </a:t>
            </a:r>
            <a:r>
              <a:rPr lang="fr-CH" sz="1800" i="1" dirty="0">
                <a:latin typeface="Calibri Light" panose="020F0302020204030204" pitchFamily="34" charset="0"/>
                <a:cs typeface="Calibri Light" panose="020F0302020204030204" pitchFamily="34" charset="0"/>
              </a:rPr>
              <a:t>k</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means</a:t>
            </a:r>
            <a:r>
              <a:rPr lang="fr-CH" sz="1800" dirty="0">
                <a:latin typeface="Calibri Light" panose="020F0302020204030204" pitchFamily="34" charset="0"/>
                <a:cs typeface="Calibri Light" panose="020F0302020204030204" pitchFamily="34" charset="0"/>
              </a:rPr>
              <a:t> clustering, </a:t>
            </a:r>
            <a:r>
              <a:rPr lang="fr-CH" sz="1800" dirty="0" err="1">
                <a:latin typeface="Calibri Light" panose="020F0302020204030204" pitchFamily="34" charset="0"/>
                <a:cs typeface="Calibri Light" panose="020F0302020204030204" pitchFamily="34" charset="0"/>
              </a:rPr>
              <a:t>where</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sample</a:t>
            </a:r>
            <a:r>
              <a:rPr lang="fr-CH" sz="1800" dirty="0">
                <a:latin typeface="Calibri Light" panose="020F0302020204030204" pitchFamily="34" charset="0"/>
                <a:cs typeface="Calibri Light" panose="020F0302020204030204" pitchFamily="34" charset="0"/>
              </a:rPr>
              <a:t> of data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subdivided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into</a:t>
            </a:r>
            <a:r>
              <a:rPr lang="fr-CH" sz="1800" dirty="0">
                <a:latin typeface="Calibri Light" panose="020F0302020204030204" pitchFamily="34" charset="0"/>
                <a:cs typeface="Calibri Light" panose="020F0302020204030204" pitchFamily="34" charset="0"/>
              </a:rPr>
              <a:t> distinct clusters.</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Similar</a:t>
            </a:r>
            <a:r>
              <a:rPr lang="fr-CH" sz="1800" dirty="0">
                <a:latin typeface="Calibri Light" panose="020F0302020204030204" pitchFamily="34" charset="0"/>
                <a:cs typeface="Calibri Light" panose="020F0302020204030204" pitchFamily="34" charset="0"/>
              </a:rPr>
              <a:t> to </a:t>
            </a:r>
            <a:r>
              <a:rPr lang="fr-CH" sz="1800" i="1" dirty="0">
                <a:latin typeface="Calibri Light" panose="020F0302020204030204" pitchFamily="34" charset="0"/>
                <a:cs typeface="Calibri Light" panose="020F0302020204030204" pitchFamily="34" charset="0"/>
              </a:rPr>
              <a:t>k</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means</a:t>
            </a:r>
            <a:r>
              <a:rPr lang="fr-CH" sz="1800" dirty="0">
                <a:latin typeface="Calibri Light" panose="020F0302020204030204" pitchFamily="34" charset="0"/>
                <a:cs typeface="Calibri Light" panose="020F0302020204030204" pitchFamily="34" charset="0"/>
              </a:rPr>
              <a:t> clustering, MDA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initialize</a:t>
            </a:r>
            <a:r>
              <a:rPr lang="fr-CH" sz="1800" dirty="0">
                <a:latin typeface="Calibri Light" panose="020F0302020204030204" pitchFamily="34" charset="0"/>
                <a:cs typeface="Calibri Light" panose="020F0302020204030204" pitchFamily="34" charset="0"/>
              </a:rPr>
              <a:t> </a:t>
            </a:r>
            <a:r>
              <a:rPr lang="fr-CH" sz="1800" i="1" dirty="0">
                <a:latin typeface="Calibri Light" panose="020F0302020204030204" pitchFamily="34" charset="0"/>
                <a:cs typeface="Calibri Light" panose="020F0302020204030204" pitchFamily="34" charset="0"/>
              </a:rPr>
              <a:t>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random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centroids</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each</a:t>
            </a:r>
            <a:r>
              <a:rPr lang="fr-CH" sz="1800" dirty="0">
                <a:latin typeface="Calibri Light" panose="020F0302020204030204" pitchFamily="34" charset="0"/>
                <a:cs typeface="Calibri Light" panose="020F0302020204030204" pitchFamily="34" charset="0"/>
              </a:rPr>
              <a:t> class, and </a:t>
            </a:r>
            <a:r>
              <a:rPr lang="fr-CH" sz="1800" dirty="0" err="1">
                <a:latin typeface="Calibri Light" panose="020F0302020204030204" pitchFamily="34" charset="0"/>
                <a:cs typeface="Calibri Light" panose="020F0302020204030204" pitchFamily="34" charset="0"/>
              </a:rPr>
              <a:t>iteratively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find</a:t>
            </a:r>
            <a:r>
              <a:rPr lang="fr-CH" sz="1800" dirty="0">
                <a:latin typeface="Calibri Light" panose="020F0302020204030204" pitchFamily="34" charset="0"/>
                <a:cs typeface="Calibri Light" panose="020F0302020204030204" pitchFamily="34" charset="0"/>
              </a:rPr>
              <a:t> the optimal </a:t>
            </a:r>
            <a:r>
              <a:rPr lang="fr-CH" sz="1800" dirty="0" err="1">
                <a:latin typeface="Calibri Light" panose="020F0302020204030204" pitchFamily="34" charset="0"/>
                <a:cs typeface="Calibri Light" panose="020F0302020204030204" pitchFamily="34" charset="0"/>
              </a:rPr>
              <a:t>centroid</a:t>
            </a:r>
            <a:r>
              <a:rPr lang="fr-CH" sz="1800" dirty="0">
                <a:latin typeface="Calibri Light" panose="020F0302020204030204" pitchFamily="34" charset="0"/>
                <a:cs typeface="Calibri Light" panose="020F0302020204030204" pitchFamily="34" charset="0"/>
              </a:rPr>
              <a:t> value by the expectation-</a:t>
            </a:r>
            <a:r>
              <a:rPr lang="fr-CH" sz="1800" dirty="0" err="1">
                <a:latin typeface="Calibri Light" panose="020F0302020204030204" pitchFamily="34" charset="0"/>
                <a:cs typeface="Calibri Light" panose="020F0302020204030204" pitchFamily="34" charset="0"/>
              </a:rPr>
              <a:t>maximization</a:t>
            </a:r>
            <a:r>
              <a:rPr lang="fr-CH" sz="1800" dirty="0">
                <a:latin typeface="Calibri Light" panose="020F0302020204030204" pitchFamily="34" charset="0"/>
                <a:cs typeface="Calibri Light" panose="020F0302020204030204" pitchFamily="34" charset="0"/>
              </a:rPr>
              <a:t> (EM) </a:t>
            </a:r>
            <a:r>
              <a:rPr lang="fr-CH" sz="1800" dirty="0" err="1">
                <a:latin typeface="Calibri Light" panose="020F0302020204030204" pitchFamily="34" charset="0"/>
                <a:cs typeface="Calibri Light" panose="020F0302020204030204" pitchFamily="34" charset="0"/>
              </a:rPr>
              <a:t>algorithm</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Mixture discriminant analysis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726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538358"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Mixtures of MVN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9AD6E58-A1CA-4CDC-B3EA-1C99FFAE09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55440" y="1037032"/>
            <a:ext cx="5472607" cy="5459577"/>
          </a:xfrm>
          <a:prstGeom prst="rect">
            <a:avLst/>
          </a:prstGeom>
        </p:spPr>
      </p:pic>
      <p:sp>
        <p:nvSpPr>
          <p:cNvPr id="12" name="TextBox 11">
            <a:extLst>
              <a:ext uri="{FF2B5EF4-FFF2-40B4-BE49-F238E27FC236}">
                <a16:creationId xmlns:a16="http://schemas.microsoft.com/office/drawing/2014/main" id="{60B578A1-1C79-4286-AB92-BC286E64ABD7}"/>
              </a:ext>
            </a:extLst>
          </p:cNvPr>
          <p:cNvSpPr txBox="1"/>
          <p:nvPr/>
        </p:nvSpPr>
        <p:spPr>
          <a:xfrm>
            <a:off x="6672065" y="1700808"/>
            <a:ext cx="4392488" cy="2862322"/>
          </a:xfrm>
          <a:prstGeom prst="rect">
            <a:avLst/>
          </a:prstGeom>
          <a:noFill/>
        </p:spPr>
        <p:txBody>
          <a:bodyPr wrap="square" rtlCol="0">
            <a:spAutoFit/>
          </a:bodyPr>
          <a:lstStyle/>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Mixtures of multivariate normality imposed on the two classes</a:t>
            </a:r>
          </a:p>
          <a:p>
            <a:pPr marL="285750" indent="-285750">
              <a:buFont typeface="Arial" panose="020B0604020202020204" pitchFamily="34" charset="0"/>
              <a:buChar char="•"/>
            </a:pPr>
            <a:endParaRPr lang="en-GB">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Unequal centroids</a:t>
            </a:r>
          </a:p>
          <a:p>
            <a:pPr marL="285750" indent="-285750">
              <a:buFont typeface="Arial" panose="020B0604020202020204" pitchFamily="34" charset="0"/>
              <a:buChar char="•"/>
            </a:pPr>
            <a:endParaRPr lang="en-GB">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Unequal number of centroids</a:t>
            </a:r>
          </a:p>
          <a:p>
            <a:pPr marL="285750" indent="-285750">
              <a:buFont typeface="Arial" panose="020B0604020202020204" pitchFamily="34" charset="0"/>
              <a:buChar char="•"/>
            </a:pPr>
            <a:endParaRPr lang="en-GB">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a:latin typeface="Calibri Light" panose="020F0302020204030204" pitchFamily="34" charset="0"/>
                <a:cs typeface="Calibri Light" panose="020F0302020204030204" pitchFamily="34" charset="0"/>
              </a:rPr>
              <a:t>Unequal covariance matrix (=different volume, shape, and orientation of ellipsoid)</a:t>
            </a:r>
          </a:p>
        </p:txBody>
      </p:sp>
      <p:sp>
        <p:nvSpPr>
          <p:cNvPr id="6" name="Diamond 5">
            <a:extLst>
              <a:ext uri="{FF2B5EF4-FFF2-40B4-BE49-F238E27FC236}">
                <a16:creationId xmlns:a16="http://schemas.microsoft.com/office/drawing/2014/main" id="{4D2F501B-E25E-45E0-8C51-47A23819A0DD}"/>
              </a:ext>
            </a:extLst>
          </p:cNvPr>
          <p:cNvSpPr>
            <a:spLocks noChangeAspect="1"/>
          </p:cNvSpPr>
          <p:nvPr/>
        </p:nvSpPr>
        <p:spPr>
          <a:xfrm>
            <a:off x="3611744" y="2924944"/>
            <a:ext cx="180000" cy="18000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Diamond 12">
            <a:extLst>
              <a:ext uri="{FF2B5EF4-FFF2-40B4-BE49-F238E27FC236}">
                <a16:creationId xmlns:a16="http://schemas.microsoft.com/office/drawing/2014/main" id="{BF87C183-5BAB-4D2D-9BBB-6ACC0FFEC098}"/>
              </a:ext>
            </a:extLst>
          </p:cNvPr>
          <p:cNvSpPr>
            <a:spLocks noChangeAspect="1"/>
          </p:cNvSpPr>
          <p:nvPr/>
        </p:nvSpPr>
        <p:spPr>
          <a:xfrm>
            <a:off x="3863752" y="4005064"/>
            <a:ext cx="180000" cy="180000"/>
          </a:xfrm>
          <a:prstGeom prst="diamond">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Diamond 7">
            <a:extLst>
              <a:ext uri="{FF2B5EF4-FFF2-40B4-BE49-F238E27FC236}">
                <a16:creationId xmlns:a16="http://schemas.microsoft.com/office/drawing/2014/main" id="{79EEC5BB-98B2-44AC-BB34-6E4C4D2CD4EE}"/>
              </a:ext>
            </a:extLst>
          </p:cNvPr>
          <p:cNvSpPr>
            <a:spLocks noChangeAspect="1"/>
          </p:cNvSpPr>
          <p:nvPr/>
        </p:nvSpPr>
        <p:spPr>
          <a:xfrm>
            <a:off x="4655840" y="3014944"/>
            <a:ext cx="180000" cy="180000"/>
          </a:xfrm>
          <a:prstGeom prst="diamond">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845414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number</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centroids</a:t>
            </a:r>
            <a:r>
              <a:rPr lang="fr-CH" sz="1800" dirty="0">
                <a:latin typeface="Calibri Light" panose="020F0302020204030204" pitchFamily="34" charset="0"/>
                <a:cs typeface="Calibri Light" panose="020F0302020204030204" pitchFamily="34" charset="0"/>
              </a:rPr>
              <a:t> per class </a:t>
            </a:r>
            <a:r>
              <a:rPr lang="fr-CH" sz="1800" i="1" dirty="0">
                <a:latin typeface="Calibri Light" panose="020F0302020204030204" pitchFamily="34" charset="0"/>
                <a:cs typeface="Calibri Light" panose="020F0302020204030204" pitchFamily="34" charset="0"/>
              </a:rPr>
              <a:t>M</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either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fixed</a:t>
            </a:r>
            <a:r>
              <a:rPr lang="fr-CH" sz="1800" dirty="0">
                <a:latin typeface="Calibri Light" panose="020F0302020204030204" pitchFamily="34" charset="0"/>
                <a:cs typeface="Calibri Light" panose="020F0302020204030204" pitchFamily="34" charset="0"/>
              </a:rPr>
              <a:t> (e.g., 3 per class), or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varied</a:t>
            </a:r>
            <a:r>
              <a:rPr lang="fr-CH" sz="1800" dirty="0">
                <a:latin typeface="Calibri Light" panose="020F0302020204030204" pitchFamily="34" charset="0"/>
                <a:cs typeface="Calibri Light" panose="020F0302020204030204" pitchFamily="34" charset="0"/>
              </a:rPr>
              <a:t> per class (e.g., 1 for class </a:t>
            </a:r>
            <a:r>
              <a:rPr lang="fr-CH" sz="1800" dirty="0" err="1">
                <a:latin typeface="Calibri Light" panose="020F0302020204030204" pitchFamily="34" charset="0"/>
                <a:cs typeface="Calibri Light" panose="020F0302020204030204" pitchFamily="34" charset="0"/>
              </a:rPr>
              <a:t>blue</a:t>
            </a:r>
            <a:r>
              <a:rPr lang="fr-CH" sz="1800" dirty="0">
                <a:latin typeface="Calibri Light" panose="020F0302020204030204" pitchFamily="34" charset="0"/>
                <a:cs typeface="Calibri Light" panose="020F0302020204030204" pitchFamily="34" charset="0"/>
              </a:rPr>
              <a:t>, 3 for class). </a:t>
            </a:r>
            <a:r>
              <a:rPr lang="fr-CH" sz="1800" dirty="0" err="1">
                <a:latin typeface="Calibri Light" panose="020F0302020204030204" pitchFamily="34" charset="0"/>
                <a:cs typeface="Calibri Light" panose="020F0302020204030204" pitchFamily="34" charset="0"/>
              </a:rPr>
              <a:t>Unless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choice</a:t>
            </a:r>
            <a:r>
              <a:rPr lang="fr-CH" sz="1800" dirty="0">
                <a:latin typeface="Calibri Light" panose="020F0302020204030204" pitchFamily="34" charset="0"/>
                <a:cs typeface="Calibri Light" panose="020F0302020204030204" pitchFamily="34" charset="0"/>
              </a:rPr>
              <a:t> of </a:t>
            </a:r>
            <a:r>
              <a:rPr lang="fr-CH" sz="1800" i="1" dirty="0">
                <a:latin typeface="Calibri Light" panose="020F0302020204030204" pitchFamily="34" charset="0"/>
                <a:cs typeface="Calibri Light" panose="020F0302020204030204" pitchFamily="34" charset="0"/>
              </a:rPr>
              <a:t>M </a:t>
            </a:r>
            <a:r>
              <a:rPr lang="fr-CH" sz="1800" dirty="0">
                <a:latin typeface="Calibri Light" panose="020F0302020204030204" pitchFamily="34" charset="0"/>
                <a:cs typeface="Calibri Light" panose="020F0302020204030204" pitchFamily="34" charset="0"/>
              </a:rPr>
              <a:t>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motivated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theoretically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need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decide</a:t>
            </a:r>
            <a:r>
              <a:rPr lang="fr-CH" sz="1800" dirty="0">
                <a:latin typeface="Calibri Light" panose="020F0302020204030204" pitchFamily="34" charset="0"/>
                <a:cs typeface="Calibri Light" panose="020F0302020204030204" pitchFamily="34" charset="0"/>
              </a:rPr>
              <a:t> on the optimal </a:t>
            </a:r>
            <a:r>
              <a:rPr lang="fr-CH" sz="1800" dirty="0" err="1">
                <a:latin typeface="Calibri Light" panose="020F0302020204030204" pitchFamily="34" charset="0"/>
                <a:cs typeface="Calibri Light" panose="020F0302020204030204" pitchFamily="34" charset="0"/>
              </a:rPr>
              <a:t>number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somehow</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The R package </a:t>
            </a:r>
            <a:r>
              <a:rPr lang="fr-CH" sz="1800" dirty="0" err="1">
                <a:latin typeface="Courier New" panose="02070309020205020404" pitchFamily="49" charset="0"/>
                <a:cs typeface="Courier New" panose="02070309020205020404" pitchFamily="49" charset="0"/>
              </a:rPr>
              <a:t>mda</a:t>
            </a:r>
            <a:r>
              <a:rPr lang="fr-CH" sz="1800" dirty="0">
                <a:latin typeface="Times New Roman" panose="02020603050405020304" pitchFamily="18" charset="0"/>
                <a:cs typeface="Times New Roman" panose="02020603050405020304" pitchFamily="18" charset="0"/>
              </a:rPr>
              <a:t> </a:t>
            </a:r>
            <a:r>
              <a:rPr lang="fr-CH" sz="1800" dirty="0" err="1">
                <a:latin typeface="Calibri Light" panose="020F0302020204030204" pitchFamily="34" charset="0"/>
                <a:cs typeface="Calibri Light" panose="020F0302020204030204" pitchFamily="34" charset="0"/>
              </a:rPr>
              <a:t>requires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manual</a:t>
            </a:r>
            <a:r>
              <a:rPr lang="fr-CH" sz="1800" dirty="0">
                <a:latin typeface="Calibri Light" panose="020F0302020204030204" pitchFamily="34" charset="0"/>
                <a:cs typeface="Calibri Light" panose="020F0302020204030204" pitchFamily="34" charset="0"/>
              </a:rPr>
              <a:t> cross-validation to set the optimal </a:t>
            </a:r>
            <a:r>
              <a:rPr lang="fr-CH" sz="1800" dirty="0" err="1">
                <a:latin typeface="Calibri Light" panose="020F0302020204030204" pitchFamily="34" charset="0"/>
                <a:cs typeface="Calibri Light" panose="020F0302020204030204" pitchFamily="34" charset="0"/>
              </a:rPr>
              <a:t>numbers</a:t>
            </a:r>
            <a:r>
              <a:rPr lang="fr-CH" sz="1800" dirty="0">
                <a:latin typeface="Calibri Light" panose="020F0302020204030204" pitchFamily="34" charset="0"/>
                <a:cs typeface="Calibri Light" panose="020F0302020204030204" pitchFamily="34" charset="0"/>
              </a:rPr>
              <a:t> for </a:t>
            </a:r>
            <a:r>
              <a:rPr lang="fr-CH" sz="1800" i="1" dirty="0">
                <a:latin typeface="Calibri Light" panose="020F0302020204030204" pitchFamily="34" charset="0"/>
                <a:cs typeface="Calibri Light" panose="020F0302020204030204" pitchFamily="34" charset="0"/>
              </a:rPr>
              <a:t>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which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cumbersome</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A more </a:t>
            </a:r>
            <a:r>
              <a:rPr lang="fr-CH" sz="1800" dirty="0" err="1">
                <a:latin typeface="Calibri Light" panose="020F0302020204030204" pitchFamily="34" charset="0"/>
                <a:cs typeface="Calibri Light" panose="020F0302020204030204" pitchFamily="34" charset="0"/>
              </a:rPr>
              <a:t>convenient</a:t>
            </a:r>
            <a:r>
              <a:rPr lang="fr-CH" sz="1800" dirty="0">
                <a:latin typeface="Calibri Light" panose="020F0302020204030204" pitchFamily="34" charset="0"/>
                <a:cs typeface="Calibri Light" panose="020F0302020204030204" pitchFamily="34" charset="0"/>
              </a:rPr>
              <a:t> solution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provided</a:t>
            </a:r>
            <a:r>
              <a:rPr lang="fr-CH" sz="1800" dirty="0">
                <a:latin typeface="Calibri Light" panose="020F0302020204030204" pitchFamily="34" charset="0"/>
                <a:cs typeface="Calibri Light" panose="020F0302020204030204" pitchFamily="34" charset="0"/>
              </a:rPr>
              <a:t> by the package </a:t>
            </a:r>
            <a:r>
              <a:rPr lang="fr-CH" sz="1800" dirty="0" err="1">
                <a:latin typeface="Courier New" panose="02070309020205020404" pitchFamily="49" charset="0"/>
                <a:cs typeface="Courier New" panose="02070309020205020404" pitchFamily="49" charset="0"/>
              </a:rPr>
              <a:t>mclust</a:t>
            </a:r>
            <a:r>
              <a:rPr lang="fr-CH" sz="1800" dirty="0">
                <a:latin typeface="Times New Roman" panose="02020603050405020304" pitchFamily="18" charset="0"/>
                <a:cs typeface="Times New Roman" panose="02020603050405020304" pitchFamily="18" charset="0"/>
              </a:rPr>
              <a:t> </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function</a:t>
            </a:r>
            <a:r>
              <a:rPr lang="fr-CH" sz="1800" dirty="0">
                <a:latin typeface="Calibri Light" panose="020F0302020204030204" pitchFamily="34" charset="0"/>
                <a:cs typeface="Calibri Light" panose="020F0302020204030204" pitchFamily="34" charset="0"/>
              </a:rPr>
              <a:t> </a:t>
            </a:r>
            <a:r>
              <a:rPr lang="fr-CH" sz="1800" dirty="0" err="1">
                <a:latin typeface="Courier New" panose="02070309020205020404" pitchFamily="49" charset="0"/>
                <a:cs typeface="Courier New" panose="02070309020205020404" pitchFamily="49" charset="0"/>
              </a:rPr>
              <a:t>MclustDA</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which</a:t>
            </a:r>
            <a:r>
              <a:rPr lang="fr-CH" sz="1800" dirty="0">
                <a:latin typeface="Calibri Light" panose="020F0302020204030204" pitchFamily="34" charset="0"/>
                <a:cs typeface="Calibri Light" panose="020F0302020204030204" pitchFamily="34" charset="0"/>
              </a:rPr>
              <a:t> uses a model-</a:t>
            </a:r>
            <a:r>
              <a:rPr lang="fr-CH" sz="1800" dirty="0" err="1">
                <a:latin typeface="Calibri Light" panose="020F0302020204030204" pitchFamily="34" charset="0"/>
                <a:cs typeface="Calibri Light" panose="020F0302020204030204" pitchFamily="34" charset="0"/>
              </a:rPr>
              <a:t>based</a:t>
            </a:r>
            <a:r>
              <a:rPr lang="fr-CH" sz="1800" dirty="0">
                <a:latin typeface="Calibri Light" panose="020F0302020204030204" pitchFamily="34" charset="0"/>
                <a:cs typeface="Calibri Light" panose="020F0302020204030204" pitchFamily="34" charset="0"/>
              </a:rPr>
              <a:t> clustering </a:t>
            </a:r>
            <a:r>
              <a:rPr lang="fr-CH" sz="1800" dirty="0" err="1">
                <a:latin typeface="Calibri Light" panose="020F0302020204030204" pitchFamily="34" charset="0"/>
                <a:cs typeface="Calibri Light" panose="020F0302020204030204" pitchFamily="34" charset="0"/>
              </a:rPr>
              <a:t>algorithm</a:t>
            </a:r>
            <a:r>
              <a:rPr lang="fr-CH" sz="1800" dirty="0">
                <a:latin typeface="Calibri Light" panose="020F0302020204030204" pitchFamily="34" charset="0"/>
                <a:cs typeface="Calibri Light" panose="020F0302020204030204" pitchFamily="34" charset="0"/>
              </a:rPr>
              <a:t> to set the optimal </a:t>
            </a:r>
            <a:r>
              <a:rPr lang="fr-CH" sz="1800" i="1" dirty="0">
                <a:latin typeface="Calibri Light" panose="020F0302020204030204" pitchFamily="34" charset="0"/>
                <a:cs typeface="Calibri Light" panose="020F0302020204030204" pitchFamily="34" charset="0"/>
              </a:rPr>
              <a:t>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automatically</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allows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flexibility</a:t>
            </a:r>
            <a:r>
              <a:rPr lang="fr-CH" sz="1800" dirty="0">
                <a:latin typeface="Calibri Light" panose="020F0302020204030204" pitchFamily="34" charset="0"/>
                <a:cs typeface="Calibri Light" panose="020F0302020204030204" pitchFamily="34" charset="0"/>
              </a:rPr>
              <a:t> in the </a:t>
            </a:r>
            <a:r>
              <a:rPr lang="fr-CH" sz="1800" dirty="0" err="1">
                <a:latin typeface="Calibri Light" panose="020F0302020204030204" pitchFamily="34" charset="0"/>
                <a:cs typeface="Calibri Light" panose="020F0302020204030204" pitchFamily="34" charset="0"/>
              </a:rPr>
              <a:t>shape</a:t>
            </a:r>
            <a:r>
              <a:rPr lang="fr-CH" sz="1800" dirty="0">
                <a:latin typeface="Calibri Light" panose="020F0302020204030204" pitchFamily="34" charset="0"/>
                <a:cs typeface="Calibri Light" panose="020F0302020204030204" pitchFamily="34" charset="0"/>
              </a:rPr>
              <a:t>, size, and orientation of </a:t>
            </a:r>
            <a:r>
              <a:rPr lang="fr-CH" sz="1800" dirty="0" err="1">
                <a:latin typeface="Calibri Light" panose="020F0302020204030204" pitchFamily="34" charset="0"/>
                <a:cs typeface="Calibri Light" panose="020F0302020204030204" pitchFamily="34" charset="0"/>
              </a:rPr>
              <a:t>subclasses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The optimal </a:t>
            </a:r>
            <a:r>
              <a:rPr lang="fr-CH" sz="1800" i="1" dirty="0">
                <a:latin typeface="Calibri Light" panose="020F0302020204030204" pitchFamily="34" charset="0"/>
                <a:cs typeface="Calibri Light" panose="020F0302020204030204" pitchFamily="34" charset="0"/>
              </a:rPr>
              <a:t>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chosen</a:t>
            </a:r>
            <a:r>
              <a:rPr lang="fr-CH" sz="1800" dirty="0">
                <a:latin typeface="Calibri Light" panose="020F0302020204030204" pitchFamily="34" charset="0"/>
                <a:cs typeface="Calibri Light" panose="020F0302020204030204" pitchFamily="34" charset="0"/>
              </a:rPr>
              <a:t> by </a:t>
            </a:r>
            <a:r>
              <a:rPr lang="fr-CH" sz="1800" dirty="0" err="1">
                <a:latin typeface="Calibri Light" panose="020F0302020204030204" pitchFamily="34" charset="0"/>
                <a:cs typeface="Calibri Light" panose="020F0302020204030204" pitchFamily="34" charset="0"/>
              </a:rPr>
              <a:t>minimizing</a:t>
            </a:r>
            <a:r>
              <a:rPr lang="fr-CH" sz="1800" dirty="0">
                <a:latin typeface="Calibri Light" panose="020F0302020204030204" pitchFamily="34" charset="0"/>
                <a:cs typeface="Calibri Light" panose="020F0302020204030204" pitchFamily="34" charset="0"/>
              </a:rPr>
              <a:t> the </a:t>
            </a:r>
            <a:r>
              <a:rPr lang="fr-CH" sz="1800" dirty="0" err="1">
                <a:solidFill>
                  <a:srgbClr val="0070C0"/>
                </a:solidFill>
                <a:latin typeface="Calibri Light" panose="020F0302020204030204" pitchFamily="34" charset="0"/>
                <a:cs typeface="Calibri Light" panose="020F0302020204030204" pitchFamily="34" charset="0"/>
              </a:rPr>
              <a:t>Bayesian</a:t>
            </a:r>
            <a:r>
              <a:rPr lang="fr-CH" sz="1800" dirty="0">
                <a:solidFill>
                  <a:srgbClr val="0070C0"/>
                </a:solidFill>
                <a:latin typeface="Calibri Light" panose="020F0302020204030204" pitchFamily="34" charset="0"/>
                <a:cs typeface="Calibri Light" panose="020F0302020204030204" pitchFamily="34" charset="0"/>
              </a:rPr>
              <a:t> information </a:t>
            </a:r>
            <a:r>
              <a:rPr lang="fr-CH" sz="1800" dirty="0" err="1">
                <a:solidFill>
                  <a:srgbClr val="0070C0"/>
                </a:solidFill>
                <a:latin typeface="Calibri Light" panose="020F0302020204030204" pitchFamily="34" charset="0"/>
                <a:cs typeface="Calibri Light" panose="020F0302020204030204" pitchFamily="34" charset="0"/>
              </a:rPr>
              <a:t>criterion</a:t>
            </a:r>
            <a:r>
              <a:rPr lang="fr-CH" sz="1800" dirty="0">
                <a:solidFill>
                  <a:srgbClr val="0070C0"/>
                </a:solidFill>
                <a:latin typeface="Calibri Light" panose="020F0302020204030204" pitchFamily="34" charset="0"/>
                <a:cs typeface="Calibri Light" panose="020F0302020204030204" pitchFamily="34" charset="0"/>
              </a:rPr>
              <a:t> (BIC)</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Recall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BIC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an </a:t>
            </a:r>
            <a:r>
              <a:rPr lang="fr-CH" sz="1800" dirty="0" err="1">
                <a:latin typeface="Calibri Light" panose="020F0302020204030204" pitchFamily="34" charset="0"/>
                <a:cs typeface="Calibri Light" panose="020F0302020204030204" pitchFamily="34" charset="0"/>
              </a:rPr>
              <a:t>approximately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unbiased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measure</a:t>
            </a:r>
            <a:r>
              <a:rPr lang="fr-CH" sz="1800" dirty="0">
                <a:latin typeface="Calibri Light" panose="020F0302020204030204" pitchFamily="34" charset="0"/>
                <a:cs typeface="Calibri Light" panose="020F0302020204030204" pitchFamily="34" charset="0"/>
              </a:rPr>
              <a:t> of training fit!</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7BC1C79-0E15-4EE1-8A90-3F584679143A}"/>
              </a:ext>
            </a:extLst>
          </p:cNvPr>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Tuning parameter: M</a:t>
            </a:r>
            <a:endParaRPr lang="en-GB" sz="3200">
              <a:solidFill>
                <a:schemeClr val="tx2">
                  <a:lumMod val="75000"/>
                </a:schemeClr>
              </a:solidFill>
              <a:latin typeface="Tw Cen MT" panose="020B0602020104020603" pitchFamily="34" charset="0"/>
            </a:endParaRPr>
          </a:p>
        </p:txBody>
      </p:sp>
      <p:cxnSp>
        <p:nvCxnSpPr>
          <p:cNvPr id="7" name="Straight Connector 6">
            <a:extLst>
              <a:ext uri="{FF2B5EF4-FFF2-40B4-BE49-F238E27FC236}">
                <a16:creationId xmlns:a16="http://schemas.microsoft.com/office/drawing/2014/main" id="{A3C2586C-B2BE-4E4C-A85A-DF89E1153D77}"/>
              </a:ext>
            </a:extLst>
          </p:cNvPr>
          <p:cNvCxnSpPr/>
          <p:nvPr/>
        </p:nvCxnSpPr>
        <p:spPr>
          <a:xfrm>
            <a:off x="1919536" y="908720"/>
            <a:ext cx="72008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6643E2F-0B05-4D49-A607-B4955639784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tretch>
            <a:fillRect/>
          </a:stretch>
        </p:blipFill>
        <p:spPr>
          <a:xfrm>
            <a:off x="9264352" y="116633"/>
            <a:ext cx="1173334" cy="1058647"/>
          </a:xfrm>
          <a:prstGeom prst="rect">
            <a:avLst/>
          </a:prstGeom>
        </p:spPr>
      </p:pic>
    </p:spTree>
    <p:extLst>
      <p:ext uri="{BB962C8B-B14F-4D97-AF65-F5344CB8AC3E}">
        <p14:creationId xmlns:p14="http://schemas.microsoft.com/office/powerpoint/2010/main" val="22691866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91973"/>
          </a:xfrm>
        </p:spPr>
        <p:txBody>
          <a:bodyPr>
            <a:normAutofit fontScale="92500" lnSpcReduction="10000"/>
          </a:bodyPr>
          <a:lstStyle/>
          <a:p>
            <a:r>
              <a:rPr lang="fr-CH" sz="1800">
                <a:latin typeface="Calibri Light" panose="020F0302020204030204" pitchFamily="34" charset="0"/>
                <a:cs typeface="Calibri Light" panose="020F0302020204030204" pitchFamily="34" charset="0"/>
              </a:rPr>
              <a:t>In R, we proceed as follows:</a:t>
            </a:r>
          </a:p>
          <a:p>
            <a:pPr marL="0" indent="0">
              <a:buNone/>
            </a:pPr>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library(mclust)</a:t>
            </a:r>
          </a:p>
          <a:p>
            <a:pPr marL="0" indent="0">
              <a:buNone/>
            </a:pPr>
            <a:r>
              <a:rPr lang="fr-CH" sz="1400">
                <a:latin typeface="Courier New" panose="02070309020205020404" pitchFamily="49" charset="0"/>
                <a:cs typeface="Courier New" panose="02070309020205020404" pitchFamily="49" charset="0"/>
              </a:rPr>
              <a:t>	set.seed(1177)</a:t>
            </a:r>
          </a:p>
          <a:p>
            <a:pPr marL="0" indent="0">
              <a:buNone/>
            </a:pPr>
            <a:r>
              <a:rPr lang="fr-CH" sz="1400">
                <a:latin typeface="Courier New" panose="02070309020205020404" pitchFamily="49" charset="0"/>
                <a:cs typeface="Courier New" panose="02070309020205020404" pitchFamily="49" charset="0"/>
              </a:rPr>
              <a:t>	mcda &lt;- MclustDA(data=train[,-3],class=train[,3])</a:t>
            </a:r>
          </a:p>
          <a:p>
            <a:pPr marL="0" indent="0">
              <a:buNone/>
            </a:pPr>
            <a:r>
              <a:rPr lang="en-US" sz="1400">
                <a:latin typeface="Courier New" panose="02070309020205020404" pitchFamily="49" charset="0"/>
                <a:cs typeface="Courier New" panose="02070309020205020404" pitchFamily="49" charset="0"/>
              </a:rPr>
              <a:t>	pred &lt;- predict(mcda,newdata=test[,-3])$class</a:t>
            </a:r>
          </a:p>
          <a:p>
            <a:pPr marL="0" indent="0">
              <a:buNone/>
            </a:pPr>
            <a:r>
              <a:rPr lang="en-US" sz="1400">
                <a:latin typeface="Courier New" panose="02070309020205020404" pitchFamily="49" charset="0"/>
                <a:cs typeface="Courier New" panose="02070309020205020404" pitchFamily="49" charset="0"/>
              </a:rPr>
              <a:t>	mean(pred!=test$Class)</a:t>
            </a:r>
          </a:p>
          <a:p>
            <a:pPr marL="0" indent="0">
              <a:buNone/>
            </a:pPr>
            <a:r>
              <a:rPr lang="en-US" sz="1400">
                <a:latin typeface="Courier New" panose="02070309020205020404" pitchFamily="49" charset="0"/>
                <a:cs typeface="Courier New" panose="02070309020205020404" pitchFamily="49" charset="0"/>
              </a:rPr>
              <a:t>	&gt; 0.1862372</a:t>
            </a:r>
            <a:endParaRPr lang="fr-CH" sz="1400">
              <a:latin typeface="Courier New" panose="02070309020205020404" pitchFamily="49" charset="0"/>
              <a:cs typeface="Courier New" panose="02070309020205020404" pitchFamily="49" charset="0"/>
            </a:endParaRPr>
          </a:p>
          <a:p>
            <a:pPr marL="0" indent="0">
              <a:buNone/>
            </a:pPr>
            <a:r>
              <a:rPr lang="fr-CH" sz="1400">
                <a:latin typeface="Courier New" panose="02070309020205020404" pitchFamily="49" charset="0"/>
                <a:cs typeface="Courier New" panose="02070309020205020404" pitchFamily="49" charset="0"/>
              </a:rPr>
              <a:t>	</a:t>
            </a:r>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The output prints information about the estimated number of subclasses. Note that the </a:t>
            </a:r>
            <a:r>
              <a:rPr lang="fr-CH" sz="1800">
                <a:latin typeface="Courier New" panose="02070309020205020404" pitchFamily="49" charset="0"/>
                <a:cs typeface="Courier New" panose="02070309020205020404" pitchFamily="49" charset="0"/>
              </a:rPr>
              <a:t>mda</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function estimates 3 subclasses as optimal!</a:t>
            </a:r>
          </a:p>
          <a:p>
            <a:pPr marL="0" indent="0">
              <a:buNone/>
            </a:pPr>
            <a:endParaRPr lang="fr-CH" sz="1800">
              <a:latin typeface="Times New Roman" panose="02020603050405020304" pitchFamily="18" charset="0"/>
              <a:cs typeface="Times New Roman" panose="02020603050405020304" pitchFamily="18" charset="0"/>
            </a:endParaRPr>
          </a:p>
          <a:p>
            <a:pPr marL="0" indent="0">
              <a:buNone/>
            </a:pPr>
            <a:r>
              <a:rPr lang="fr-CH" sz="1500">
                <a:latin typeface="Courier New" panose="02070309020205020404" pitchFamily="49" charset="0"/>
                <a:cs typeface="Courier New" panose="02070309020205020404" pitchFamily="49" charset="0"/>
              </a:rPr>
              <a:t>	summary(mcda)</a:t>
            </a:r>
          </a:p>
          <a:p>
            <a:pPr marL="0" indent="0">
              <a:buNone/>
            </a:pPr>
            <a:endParaRPr lang="fr-CH" sz="1500">
              <a:latin typeface="Times New Roman" panose="02020603050405020304" pitchFamily="18" charset="0"/>
              <a:cs typeface="Times New Roman" panose="02020603050405020304" pitchFamily="18" charset="0"/>
            </a:endParaRPr>
          </a:p>
          <a:p>
            <a:pPr marL="0" indent="0">
              <a:buNone/>
            </a:pPr>
            <a:r>
              <a:rPr lang="fr-CH" sz="1500">
                <a:latin typeface="Courier New" panose="02070309020205020404" pitchFamily="49" charset="0"/>
                <a:cs typeface="Courier New" panose="02070309020205020404" pitchFamily="49" charset="0"/>
              </a:rPr>
              <a:t>		 log.likelihood   n df       BIC</a:t>
            </a:r>
          </a:p>
          <a:p>
            <a:pPr marL="0" indent="0">
              <a:buNone/>
            </a:pPr>
            <a:r>
              <a:rPr lang="fr-CH" sz="1500">
                <a:latin typeface="Courier New" panose="02070309020205020404" pitchFamily="49" charset="0"/>
                <a:cs typeface="Courier New" panose="02070309020205020404" pitchFamily="49" charset="0"/>
              </a:rPr>
              <a:t>		      -593.3331 200 13 -1255.544</a:t>
            </a:r>
          </a:p>
          <a:p>
            <a:pPr marL="0" indent="0">
              <a:buNone/>
            </a:pPr>
            <a:r>
              <a:rPr lang="fr-CH" sz="1500">
                <a:latin typeface="Courier New" panose="02070309020205020404" pitchFamily="49" charset="0"/>
                <a:cs typeface="Courier New" panose="02070309020205020404" pitchFamily="49" charset="0"/>
              </a:rPr>
              <a:t>       </a:t>
            </a:r>
          </a:p>
          <a:p>
            <a:pPr marL="0" indent="0">
              <a:buNone/>
            </a:pPr>
            <a:r>
              <a:rPr lang="fr-CH" sz="1500">
                <a:latin typeface="Courier New" panose="02070309020205020404" pitchFamily="49" charset="0"/>
                <a:cs typeface="Courier New" panose="02070309020205020404" pitchFamily="49" charset="0"/>
              </a:rPr>
              <a:t>		Classes   n Model G</a:t>
            </a:r>
          </a:p>
          <a:p>
            <a:pPr marL="0" indent="0">
              <a:buNone/>
            </a:pPr>
            <a:r>
              <a:rPr lang="fr-CH" sz="1500">
                <a:latin typeface="Courier New" panose="02070309020205020404" pitchFamily="49" charset="0"/>
                <a:cs typeface="Courier New" panose="02070309020205020404" pitchFamily="49" charset="0"/>
              </a:rPr>
              <a:t>		  blue  100   XXX 1</a:t>
            </a:r>
          </a:p>
          <a:p>
            <a:pPr marL="0" indent="0">
              <a:buNone/>
            </a:pPr>
            <a:r>
              <a:rPr lang="fr-CH" sz="1500">
                <a:latin typeface="Courier New" panose="02070309020205020404" pitchFamily="49" charset="0"/>
                <a:cs typeface="Courier New" panose="02070309020205020404" pitchFamily="49" charset="0"/>
              </a:rPr>
              <a:t>		  green 100   EEE 2</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Tuning parameter: M</a:t>
            </a:r>
            <a:endParaRPr lang="en-GB" sz="3200">
              <a:solidFill>
                <a:schemeClr val="tx2">
                  <a:lumMod val="75000"/>
                </a:schemeClr>
              </a:solidFill>
              <a:latin typeface="Tw Cen MT" panose="020B0602020104020603" pitchFamily="34" charset="0"/>
            </a:endParaRPr>
          </a:p>
        </p:txBody>
      </p:sp>
      <p:cxnSp>
        <p:nvCxnSpPr>
          <p:cNvPr id="6" name="Straight Connector 5"/>
          <p:cNvCxnSpPr/>
          <p:nvPr/>
        </p:nvCxnSpPr>
        <p:spPr>
          <a:xfrm>
            <a:off x="1919536" y="908720"/>
            <a:ext cx="72008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FED70DF-E975-4A7E-AFCA-FE36F375383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3784395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MDA in R – </a:t>
            </a:r>
            <a:r>
              <a:rPr lang="fr-CH" sz="3200" dirty="0" err="1">
                <a:solidFill>
                  <a:schemeClr val="tx2">
                    <a:lumMod val="75000"/>
                  </a:schemeClr>
                </a:solidFill>
                <a:latin typeface="Tw Cen MT" panose="020B0602020104020603" pitchFamily="34" charset="0"/>
              </a:rPr>
              <a:t>mclust</a:t>
            </a:r>
            <a:r>
              <a:rPr lang="fr-CH" sz="3200" dirty="0">
                <a:solidFill>
                  <a:schemeClr val="tx2">
                    <a:lumMod val="75000"/>
                  </a:schemeClr>
                </a:solidFill>
                <a:latin typeface="Tw Cen MT" panose="020B0602020104020603" pitchFamily="34" charset="0"/>
              </a:rPr>
              <a:t> package</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10" name="TextBox 9">
            <a:extLst>
              <a:ext uri="{FF2B5EF4-FFF2-40B4-BE49-F238E27FC236}">
                <a16:creationId xmlns:a16="http://schemas.microsoft.com/office/drawing/2014/main" id="{4E346293-DC9E-4514-82CB-42CF7357C763}"/>
              </a:ext>
            </a:extLst>
          </p:cNvPr>
          <p:cNvSpPr txBox="1"/>
          <p:nvPr/>
        </p:nvSpPr>
        <p:spPr>
          <a:xfrm>
            <a:off x="3359696" y="1412776"/>
            <a:ext cx="1361078"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True boundary</a:t>
            </a:r>
          </a:p>
        </p:txBody>
      </p:sp>
      <p:sp>
        <p:nvSpPr>
          <p:cNvPr id="11" name="TextBox 10">
            <a:extLst>
              <a:ext uri="{FF2B5EF4-FFF2-40B4-BE49-F238E27FC236}">
                <a16:creationId xmlns:a16="http://schemas.microsoft.com/office/drawing/2014/main" id="{F0669512-F87F-4F68-86B5-8539C09177B2}"/>
              </a:ext>
            </a:extLst>
          </p:cNvPr>
          <p:cNvSpPr txBox="1"/>
          <p:nvPr/>
        </p:nvSpPr>
        <p:spPr>
          <a:xfrm>
            <a:off x="6988189" y="1412776"/>
            <a:ext cx="2131354"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MDA boundary, M=[1,2]</a:t>
            </a:r>
          </a:p>
        </p:txBody>
      </p:sp>
      <p:pic>
        <p:nvPicPr>
          <p:cNvPr id="12" name="Picture 11">
            <a:extLst>
              <a:ext uri="{FF2B5EF4-FFF2-40B4-BE49-F238E27FC236}">
                <a16:creationId xmlns:a16="http://schemas.microsoft.com/office/drawing/2014/main" id="{9D4CA384-9987-47F0-845C-9556DA3A55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31505" y="1751330"/>
            <a:ext cx="8178312" cy="5010333"/>
          </a:xfrm>
          <a:prstGeom prst="rect">
            <a:avLst/>
          </a:prstGeom>
        </p:spPr>
      </p:pic>
    </p:spTree>
    <p:extLst>
      <p:ext uri="{BB962C8B-B14F-4D97-AF65-F5344CB8AC3E}">
        <p14:creationId xmlns:p14="http://schemas.microsoft.com/office/powerpoint/2010/main" val="1244304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LDA, QDA, and MDA are </a:t>
            </a:r>
            <a:r>
              <a:rPr lang="fr-CH" sz="1800" dirty="0" err="1">
                <a:latin typeface="Calibri Light" panose="020F0302020204030204" pitchFamily="34" charset="0"/>
                <a:cs typeface="Calibri Light" panose="020F0302020204030204" pitchFamily="34" charset="0"/>
              </a:rPr>
              <a:t>sometimes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referred</a:t>
            </a:r>
            <a:r>
              <a:rPr lang="fr-CH" sz="1800" dirty="0">
                <a:latin typeface="Calibri Light" panose="020F0302020204030204" pitchFamily="34" charset="0"/>
                <a:cs typeface="Calibri Light" panose="020F0302020204030204" pitchFamily="34" charset="0"/>
              </a:rPr>
              <a:t> to as </a:t>
            </a:r>
            <a:r>
              <a:rPr lang="fr-CH" sz="1800" dirty="0">
                <a:solidFill>
                  <a:srgbClr val="0070C0"/>
                </a:solidFill>
                <a:latin typeface="Calibri Light" panose="020F0302020204030204" pitchFamily="34" charset="0"/>
                <a:cs typeface="Calibri Light" panose="020F0302020204030204" pitchFamily="34" charset="0"/>
              </a:rPr>
              <a:t>prototype </a:t>
            </a:r>
            <a:r>
              <a:rPr lang="fr-CH" sz="1800" dirty="0" err="1">
                <a:solidFill>
                  <a:srgbClr val="0070C0"/>
                </a:solidFill>
                <a:latin typeface="Calibri Light" panose="020F0302020204030204" pitchFamily="34" charset="0"/>
                <a:cs typeface="Calibri Light" panose="020F0302020204030204" pitchFamily="34" charset="0"/>
              </a:rPr>
              <a:t>methods</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generate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their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predictions</a:t>
            </a:r>
            <a:r>
              <a:rPr lang="fr-CH" sz="1800" dirty="0">
                <a:latin typeface="Calibri Light" panose="020F0302020204030204" pitchFamily="34" charset="0"/>
                <a:cs typeface="Calibri Light" panose="020F0302020204030204" pitchFamily="34" charset="0"/>
              </a:rPr>
              <a:t> by </a:t>
            </a:r>
            <a:r>
              <a:rPr lang="fr-CH" sz="1800" dirty="0" err="1">
                <a:latin typeface="Calibri Light" panose="020F0302020204030204" pitchFamily="34" charset="0"/>
                <a:cs typeface="Calibri Light" panose="020F0302020204030204" pitchFamily="34" charset="0"/>
              </a:rPr>
              <a:t>matching</a:t>
            </a:r>
            <a:r>
              <a:rPr lang="fr-CH" sz="1800" dirty="0">
                <a:latin typeface="Calibri Light" panose="020F0302020204030204" pitchFamily="34" charset="0"/>
                <a:cs typeface="Calibri Light" panose="020F0302020204030204" pitchFamily="34" charset="0"/>
              </a:rPr>
              <a:t> a test observation to a prototype, i.e., the </a:t>
            </a:r>
            <a:r>
              <a:rPr lang="fr-CH" sz="1800" dirty="0" err="1">
                <a:solidFill>
                  <a:srgbClr val="0070C0"/>
                </a:solidFill>
                <a:latin typeface="Calibri Light" panose="020F0302020204030204" pitchFamily="34" charset="0"/>
                <a:cs typeface="Calibri Light" panose="020F0302020204030204" pitchFamily="34" charset="0"/>
              </a:rPr>
              <a:t>nearest</a:t>
            </a:r>
            <a:r>
              <a:rPr lang="fr-CH" sz="1800" dirty="0">
                <a:solidFill>
                  <a:srgbClr val="0070C0"/>
                </a:solidFill>
                <a:latin typeface="Calibri Light" panose="020F0302020204030204" pitchFamily="34" charset="0"/>
                <a:cs typeface="Calibri Light" panose="020F0302020204030204" pitchFamily="34" charset="0"/>
              </a:rPr>
              <a:t> class </a:t>
            </a:r>
            <a:r>
              <a:rPr lang="fr-CH" sz="1800" dirty="0" err="1">
                <a:solidFill>
                  <a:srgbClr val="0070C0"/>
                </a:solidFill>
                <a:latin typeface="Calibri Light" panose="020F0302020204030204" pitchFamily="34" charset="0"/>
                <a:cs typeface="Calibri Light" panose="020F0302020204030204" pitchFamily="34" charset="0"/>
              </a:rPr>
              <a:t>centroid</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For </a:t>
            </a:r>
            <a:r>
              <a:rPr lang="fr-CH" sz="1800" i="1" dirty="0">
                <a:latin typeface="Calibri Light" panose="020F0302020204030204" pitchFamily="34" charset="0"/>
                <a:cs typeface="Calibri Light" panose="020F0302020204030204" pitchFamily="34" charset="0"/>
              </a:rPr>
              <a:t>M</a:t>
            </a:r>
            <a:r>
              <a:rPr lang="fr-CH" sz="1800" dirty="0">
                <a:latin typeface="Calibri Light" panose="020F0302020204030204" pitchFamily="34" charset="0"/>
                <a:cs typeface="Calibri Light" panose="020F0302020204030204" pitchFamily="34" charset="0"/>
              </a:rPr>
              <a:t>=1, MDA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essentially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equivalent</a:t>
            </a:r>
            <a:r>
              <a:rPr lang="fr-CH" sz="1800" dirty="0">
                <a:latin typeface="Calibri Light" panose="020F0302020204030204" pitchFamily="34" charset="0"/>
                <a:cs typeface="Calibri Light" panose="020F0302020204030204" pitchFamily="34" charset="0"/>
              </a:rPr>
              <a:t> to LDA or QDA,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one prototype in </a:t>
            </a:r>
            <a:r>
              <a:rPr lang="fr-CH" sz="1800" dirty="0" err="1">
                <a:latin typeface="Calibri Light" panose="020F0302020204030204" pitchFamily="34" charset="0"/>
                <a:cs typeface="Calibri Light" panose="020F0302020204030204" pitchFamily="34" charset="0"/>
              </a:rPr>
              <a:t>each</a:t>
            </a:r>
            <a:r>
              <a:rPr lang="fr-CH" sz="1800" dirty="0">
                <a:latin typeface="Calibri Light" panose="020F0302020204030204" pitchFamily="34" charset="0"/>
                <a:cs typeface="Calibri Light" panose="020F0302020204030204" pitchFamily="34" charset="0"/>
              </a:rPr>
              <a:t> class for </a:t>
            </a:r>
            <a:r>
              <a:rPr lang="fr-CH" sz="1800" dirty="0" err="1">
                <a:latin typeface="Calibri Light" panose="020F0302020204030204" pitchFamily="34" charset="0"/>
                <a:cs typeface="Calibri Light" panose="020F0302020204030204" pitchFamily="34" charset="0"/>
              </a:rPr>
              <a:t>matching</a:t>
            </a:r>
            <a:r>
              <a:rPr lang="fr-CH" sz="1800" dirty="0">
                <a:latin typeface="Calibri Light" panose="020F0302020204030204" pitchFamily="34" charset="0"/>
                <a:cs typeface="Calibri Light" panose="020F0302020204030204" pitchFamily="34" charset="0"/>
              </a:rPr>
              <a:t>. For </a:t>
            </a:r>
            <a:r>
              <a:rPr lang="fr-CH" sz="1800" i="1" dirty="0">
                <a:latin typeface="Calibri Light" panose="020F0302020204030204" pitchFamily="34" charset="0"/>
                <a:cs typeface="Calibri Light" panose="020F0302020204030204" pitchFamily="34" charset="0"/>
              </a:rPr>
              <a:t>M </a:t>
            </a:r>
            <a:r>
              <a:rPr lang="fr-CH" sz="1800" dirty="0">
                <a:latin typeface="Calibri Light" panose="020F0302020204030204" pitchFamily="34" charset="0"/>
                <a:cs typeface="Calibri Light" panose="020F0302020204030204" pitchFamily="34" charset="0"/>
              </a:rPr>
              <a:t>&gt; 1, the prototypes </a:t>
            </a:r>
            <a:r>
              <a:rPr lang="fr-CH" sz="1800" dirty="0" err="1">
                <a:latin typeface="Calibri Light" panose="020F0302020204030204" pitchFamily="34" charset="0"/>
                <a:cs typeface="Calibri Light" panose="020F0302020204030204" pitchFamily="34" charset="0"/>
              </a:rPr>
              <a:t>become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increasingly</a:t>
            </a:r>
            <a:r>
              <a:rPr lang="fr-CH" sz="1800" dirty="0">
                <a:latin typeface="Calibri Light" panose="020F0302020204030204" pitchFamily="34" charset="0"/>
                <a:cs typeface="Calibri Light" panose="020F0302020204030204" pitchFamily="34" charset="0"/>
              </a:rPr>
              <a:t> local, </a:t>
            </a:r>
            <a:r>
              <a:rPr lang="fr-CH" sz="1800" dirty="0" err="1">
                <a:latin typeface="Calibri Light" panose="020F0302020204030204" pitchFamily="34" charset="0"/>
                <a:cs typeface="Calibri Light" panose="020F0302020204030204" pitchFamily="34" charset="0"/>
              </a:rPr>
              <a:t>defined</a:t>
            </a:r>
            <a:r>
              <a:rPr lang="fr-CH" sz="1800" dirty="0">
                <a:latin typeface="Calibri Light" panose="020F0302020204030204" pitchFamily="34" charset="0"/>
                <a:cs typeface="Calibri Light" panose="020F0302020204030204" pitchFamily="34" charset="0"/>
              </a:rPr>
              <a:t> by </a:t>
            </a:r>
            <a:r>
              <a:rPr lang="fr-CH" sz="1800" dirty="0" err="1">
                <a:latin typeface="Calibri Light" panose="020F0302020204030204" pitchFamily="34" charset="0"/>
                <a:cs typeface="Calibri Light" panose="020F0302020204030204" pitchFamily="34" charset="0"/>
              </a:rPr>
              <a:t>smaller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regions</a:t>
            </a:r>
            <a:r>
              <a:rPr lang="fr-CH" sz="1800" dirty="0">
                <a:latin typeface="Calibri Light" panose="020F0302020204030204" pitchFamily="34" charset="0"/>
                <a:cs typeface="Calibri Light" panose="020F0302020204030204" pitchFamily="34" charset="0"/>
              </a:rPr>
              <a:t> of the </a:t>
            </a:r>
            <a:r>
              <a:rPr lang="fr-CH" sz="1800" dirty="0" err="1">
                <a:latin typeface="Calibri Light" panose="020F0302020204030204" pitchFamily="34" charset="0"/>
                <a:cs typeface="Calibri Light" panose="020F0302020204030204" pitchFamily="34" charset="0"/>
              </a:rPr>
              <a:t>feature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space</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In the </a:t>
            </a:r>
            <a:r>
              <a:rPr lang="fr-CH" sz="1800" dirty="0" err="1">
                <a:latin typeface="Calibri Light" panose="020F0302020204030204" pitchFamily="34" charset="0"/>
                <a:cs typeface="Calibri Light" panose="020F0302020204030204" pitchFamily="34" charset="0"/>
              </a:rPr>
              <a:t>extreme</a:t>
            </a:r>
            <a:r>
              <a:rPr lang="fr-CH" sz="1800" dirty="0">
                <a:latin typeface="Calibri Light" panose="020F0302020204030204" pitchFamily="34" charset="0"/>
                <a:cs typeface="Calibri Light" panose="020F0302020204030204" pitchFamily="34" charset="0"/>
              </a:rPr>
              <a:t> scenario, </a:t>
            </a:r>
            <a:r>
              <a:rPr lang="fr-CH" sz="1800" i="1" dirty="0">
                <a:latin typeface="Calibri Light" panose="020F0302020204030204" pitchFamily="34" charset="0"/>
                <a:cs typeface="Calibri Light" panose="020F0302020204030204" pitchFamily="34" charset="0"/>
              </a:rPr>
              <a:t>M</a:t>
            </a:r>
            <a:r>
              <a:rPr lang="fr-CH" sz="1800" dirty="0">
                <a:latin typeface="Calibri Light" panose="020F0302020204030204" pitchFamily="34" charset="0"/>
                <a:cs typeface="Calibri Light" panose="020F0302020204030204" pitchFamily="34" charset="0"/>
              </a:rPr>
              <a:t>=</a:t>
            </a:r>
            <a:r>
              <a:rPr lang="fr-CH" sz="1800" i="1" dirty="0">
                <a:latin typeface="Calibri Light" panose="020F0302020204030204" pitchFamily="34" charset="0"/>
                <a:cs typeface="Calibri Light" panose="020F0302020204030204" pitchFamily="34" charset="0"/>
              </a:rPr>
              <a:t>N</a:t>
            </a:r>
            <a:r>
              <a:rPr lang="fr-CH" sz="1800" dirty="0">
                <a:latin typeface="Calibri Light" panose="020F0302020204030204" pitchFamily="34" charset="0"/>
                <a:cs typeface="Calibri Light" panose="020F0302020204030204" pitchFamily="34" charset="0"/>
              </a:rPr>
              <a:t>, and </a:t>
            </a:r>
            <a:r>
              <a:rPr lang="fr-CH" sz="1800" dirty="0" err="1">
                <a:latin typeface="Calibri Light" panose="020F0302020204030204" pitchFamily="34" charset="0"/>
                <a:cs typeface="Calibri Light" panose="020F0302020204030204" pitchFamily="34" charset="0"/>
              </a:rPr>
              <a:t>each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invididual</a:t>
            </a:r>
            <a:r>
              <a:rPr lang="fr-CH" sz="1800" dirty="0">
                <a:latin typeface="Calibri Light" panose="020F0302020204030204" pitchFamily="34" charset="0"/>
                <a:cs typeface="Calibri Light" panose="020F0302020204030204" pitchFamily="34" charset="0"/>
              </a:rPr>
              <a:t> observation </a:t>
            </a:r>
            <a:r>
              <a:rPr lang="fr-CH" sz="1800" dirty="0" err="1">
                <a:latin typeface="Calibri Light" panose="020F0302020204030204" pitchFamily="34" charset="0"/>
                <a:cs typeface="Calibri Light" panose="020F0302020204030204" pitchFamily="34" charset="0"/>
              </a:rPr>
              <a:t>becomes</a:t>
            </a:r>
            <a:r>
              <a:rPr lang="fr-CH" sz="1800" dirty="0">
                <a:latin typeface="Calibri Light" panose="020F0302020204030204" pitchFamily="34" charset="0"/>
                <a:cs typeface="Calibri Light" panose="020F0302020204030204" pitchFamily="34" charset="0"/>
              </a:rPr>
              <a:t> a prototype. This model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equivalent</a:t>
            </a:r>
            <a:r>
              <a:rPr lang="fr-CH" sz="1800" dirty="0">
                <a:latin typeface="Calibri Light" panose="020F0302020204030204" pitchFamily="34" charset="0"/>
                <a:cs typeface="Calibri Light" panose="020F0302020204030204" pitchFamily="34" charset="0"/>
              </a:rPr>
              <a:t> to the 1-nearest </a:t>
            </a:r>
            <a:r>
              <a:rPr lang="fr-CH" sz="1800" dirty="0" err="1">
                <a:latin typeface="Calibri Light" panose="020F0302020204030204" pitchFamily="34" charset="0"/>
                <a:cs typeface="Calibri Light" panose="020F0302020204030204" pitchFamily="34" charset="0"/>
              </a:rPr>
              <a:t>neighbor</a:t>
            </a:r>
            <a:r>
              <a:rPr lang="fr-CH" sz="1800" dirty="0">
                <a:latin typeface="Calibri Light" panose="020F0302020204030204" pitchFamily="34" charset="0"/>
                <a:cs typeface="Calibri Light" panose="020F0302020204030204" pitchFamily="34" charset="0"/>
              </a:rPr>
              <a:t> model (1NN), a </a:t>
            </a:r>
            <a:r>
              <a:rPr lang="fr-CH" sz="1800" dirty="0" err="1">
                <a:latin typeface="Calibri Light" panose="020F0302020204030204" pitchFamily="34" charset="0"/>
                <a:cs typeface="Calibri Light" panose="020F0302020204030204" pitchFamily="34" charset="0"/>
              </a:rPr>
              <a:t>special</a:t>
            </a:r>
            <a:r>
              <a:rPr lang="fr-CH" sz="1800" dirty="0">
                <a:latin typeface="Calibri Light" panose="020F0302020204030204" pitchFamily="34" charset="0"/>
                <a:cs typeface="Calibri Light" panose="020F0302020204030204" pitchFamily="34" charset="0"/>
              </a:rPr>
              <a:t> case of K-</a:t>
            </a:r>
            <a:r>
              <a:rPr lang="fr-CH" sz="1800" dirty="0" err="1">
                <a:latin typeface="Calibri Light" panose="020F0302020204030204" pitchFamily="34" charset="0"/>
                <a:cs typeface="Calibri Light" panose="020F0302020204030204" pitchFamily="34" charset="0"/>
              </a:rPr>
              <a:t>nearest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neighbors</a:t>
            </a:r>
            <a:r>
              <a:rPr lang="fr-CH" sz="1800" dirty="0">
                <a:latin typeface="Calibri Light" panose="020F0302020204030204" pitchFamily="34" charset="0"/>
                <a:cs typeface="Calibri Light" panose="020F0302020204030204" pitchFamily="34" charset="0"/>
              </a:rPr>
              <a:t> (KNN).</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Discriminants and nearest neighbors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7896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LDA and QDA </a:t>
            </a:r>
            <a:r>
              <a:rPr lang="fr-CH" sz="1800" dirty="0">
                <a:solidFill>
                  <a:srgbClr val="C00000"/>
                </a:solidFill>
                <a:latin typeface="Calibri Light" panose="020F0302020204030204" pitchFamily="34" charset="0"/>
                <a:cs typeface="Calibri Light" panose="020F0302020204030204" pitchFamily="34" charset="0"/>
              </a:rPr>
              <a:t>impose </a:t>
            </a:r>
            <a:r>
              <a:rPr lang="fr-CH" sz="1800" dirty="0" err="1">
                <a:solidFill>
                  <a:srgbClr val="C00000"/>
                </a:solidFill>
                <a:latin typeface="Calibri Light" panose="020F0302020204030204" pitchFamily="34" charset="0"/>
                <a:cs typeface="Calibri Light" panose="020F0302020204030204" pitchFamily="34" charset="0"/>
              </a:rPr>
              <a:t>multivariate</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normality</a:t>
            </a:r>
            <a:r>
              <a:rPr lang="fr-CH" sz="1800" dirty="0">
                <a:solidFill>
                  <a:srgbClr val="C00000"/>
                </a:solidFill>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on the class-</a:t>
            </a:r>
            <a:r>
              <a:rPr lang="fr-CH" sz="1800" dirty="0" err="1">
                <a:latin typeface="Calibri Light" panose="020F0302020204030204" pitchFamily="34" charset="0"/>
                <a:cs typeface="Calibri Light" panose="020F0302020204030204" pitchFamily="34" charset="0"/>
              </a:rPr>
              <a:t>conditional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densities</a:t>
            </a:r>
            <a:r>
              <a:rPr lang="fr-CH" sz="1800" dirty="0">
                <a:latin typeface="Calibri Light" panose="020F0302020204030204" pitchFamily="34" charset="0"/>
                <a:cs typeface="Calibri Light" panose="020F0302020204030204" pitchFamily="34" charset="0"/>
              </a:rPr>
              <a:t>. MDA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more flexible by </a:t>
            </a:r>
            <a:r>
              <a:rPr lang="fr-CH" sz="1800" dirty="0" err="1">
                <a:latin typeface="Calibri Light" panose="020F0302020204030204" pitchFamily="34" charset="0"/>
                <a:cs typeface="Calibri Light" panose="020F0302020204030204" pitchFamily="34" charset="0"/>
              </a:rPr>
              <a:t>using</a:t>
            </a:r>
            <a:r>
              <a:rPr lang="fr-CH" sz="1800" dirty="0">
                <a:latin typeface="Calibri Light" panose="020F0302020204030204" pitchFamily="34" charset="0"/>
                <a:cs typeface="Calibri Light" panose="020F0302020204030204" pitchFamily="34" charset="0"/>
              </a:rPr>
              <a:t> mixtures of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which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goes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some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way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toward</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fully</a:t>
            </a:r>
            <a:r>
              <a:rPr lang="fr-CH" sz="1800" dirty="0">
                <a:latin typeface="Calibri Light" panose="020F0302020204030204" pitchFamily="34" charset="0"/>
                <a:cs typeface="Calibri Light" panose="020F0302020204030204" pitchFamily="34" charset="0"/>
              </a:rPr>
              <a:t> </a:t>
            </a:r>
            <a:r>
              <a:rPr lang="fr-CH" sz="1800" dirty="0">
                <a:solidFill>
                  <a:srgbClr val="0070C0"/>
                </a:solidFill>
                <a:latin typeface="Calibri Light" panose="020F0302020204030204" pitchFamily="34" charset="0"/>
                <a:cs typeface="Calibri Light" panose="020F0302020204030204" pitchFamily="34" charset="0"/>
              </a:rPr>
              <a:t>non-</a:t>
            </a:r>
            <a:r>
              <a:rPr lang="fr-CH" sz="1800" dirty="0" err="1">
                <a:solidFill>
                  <a:srgbClr val="0070C0"/>
                </a:solidFill>
                <a:latin typeface="Calibri Light" panose="020F0302020204030204" pitchFamily="34" charset="0"/>
                <a:cs typeface="Calibri Light" panose="020F0302020204030204" pitchFamily="34" charset="0"/>
              </a:rPr>
              <a:t>parametric</a:t>
            </a:r>
            <a:r>
              <a:rPr lang="fr-CH" sz="1800" dirty="0">
                <a:solidFill>
                  <a:srgbClr val="0070C0"/>
                </a:solidFill>
                <a:latin typeface="Calibri Light" panose="020F0302020204030204" pitchFamily="34" charset="0"/>
                <a:cs typeface="Calibri Light" panose="020F0302020204030204" pitchFamily="34" charset="0"/>
              </a:rPr>
              <a:t> estimation </a:t>
            </a:r>
            <a:r>
              <a:rPr lang="fr-CH" sz="1800" dirty="0">
                <a:latin typeface="Calibri Light" panose="020F0302020204030204" pitchFamily="34" charset="0"/>
                <a:cs typeface="Calibri Light" panose="020F0302020204030204" pitchFamily="34" charset="0"/>
              </a:rPr>
              <a:t>of the class-</a:t>
            </a:r>
            <a:r>
              <a:rPr lang="fr-CH" sz="1800" dirty="0" err="1">
                <a:latin typeface="Calibri Light" panose="020F0302020204030204" pitchFamily="34" charset="0"/>
                <a:cs typeface="Calibri Light" panose="020F0302020204030204" pitchFamily="34" charset="0"/>
              </a:rPr>
              <a:t>conditional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densities</a:t>
            </a:r>
            <a:r>
              <a:rPr lang="fr-CH" sz="1800" dirty="0">
                <a:latin typeface="Calibri Light" panose="020F0302020204030204" pitchFamily="34" charset="0"/>
                <a:cs typeface="Calibri Light" panose="020F0302020204030204" pitchFamily="34" charset="0"/>
              </a:rPr>
              <a:t>:</a:t>
            </a: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Kernel discriminant analysis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33836" y="2852936"/>
            <a:ext cx="7452320" cy="3573576"/>
          </a:xfrm>
          <a:prstGeom prst="rect">
            <a:avLst/>
          </a:prstGeom>
        </p:spPr>
      </p:pic>
      <p:sp>
        <p:nvSpPr>
          <p:cNvPr id="6" name="TextBox 5"/>
          <p:cNvSpPr txBox="1"/>
          <p:nvPr/>
        </p:nvSpPr>
        <p:spPr>
          <a:xfrm>
            <a:off x="4943872" y="6272624"/>
            <a:ext cx="2612062" cy="307777"/>
          </a:xfrm>
          <a:prstGeom prst="rect">
            <a:avLst/>
          </a:prstGeom>
          <a:noFill/>
        </p:spPr>
        <p:txBody>
          <a:bodyPr wrap="none" rtlCol="0">
            <a:spAutoFit/>
          </a:bodyPr>
          <a:lstStyle/>
          <a:p>
            <a:r>
              <a:rPr lang="fr-CH" sz="1400" b="1">
                <a:latin typeface="Calibri Light" panose="020F0302020204030204" pitchFamily="34" charset="0"/>
                <a:cs typeface="Calibri Light" panose="020F0302020204030204" pitchFamily="34" charset="0"/>
              </a:rPr>
              <a:t>Data sample with mean = 0, sd = 1</a:t>
            </a:r>
            <a:endParaRPr lang="en-GB" sz="1400" b="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910818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Non-</a:t>
            </a:r>
            <a:r>
              <a:rPr lang="fr-CH" sz="1800" dirty="0" err="1">
                <a:latin typeface="Calibri Light" panose="020F0302020204030204" pitchFamily="34" charset="0"/>
                <a:cs typeface="Calibri Light" panose="020F0302020204030204" pitchFamily="34" charset="0"/>
              </a:rPr>
              <a:t>parametric</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density</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estimation calculates empirically </a:t>
            </a:r>
            <a:br>
              <a:rPr lang="fr-CH" sz="1800">
                <a:latin typeface="Calibri Light" panose="020F0302020204030204" pitchFamily="34" charset="0"/>
                <a:cs typeface="Calibri Light" panose="020F0302020204030204" pitchFamily="34" charset="0"/>
              </a:rPr>
            </a:br>
            <a:r>
              <a:rPr lang="fr-CH" sz="180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density</a:t>
            </a:r>
            <a:r>
              <a:rPr lang="fr-CH" sz="1800" dirty="0">
                <a:latin typeface="Calibri Light" panose="020F0302020204030204" pitchFamily="34" charset="0"/>
                <a:cs typeface="Calibri Light" panose="020F0302020204030204" pitchFamily="34" charset="0"/>
              </a:rPr>
              <a:t> of the data in </a:t>
            </a:r>
            <a:r>
              <a:rPr lang="fr-CH" sz="1800" dirty="0" err="1">
                <a:latin typeface="Calibri Light" panose="020F0302020204030204" pitchFamily="34" charset="0"/>
                <a:cs typeface="Calibri Light" panose="020F0302020204030204" pitchFamily="34" charset="0"/>
              </a:rPr>
              <a:t>each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region</a:t>
            </a:r>
            <a:r>
              <a:rPr lang="fr-CH" sz="1800" dirty="0">
                <a:latin typeface="Calibri Light" panose="020F0302020204030204" pitchFamily="34" charset="0"/>
                <a:cs typeface="Calibri Light" panose="020F0302020204030204" pitchFamily="34" charset="0"/>
              </a:rPr>
              <a:t> of values. The </a:t>
            </a:r>
            <a:r>
              <a:rPr lang="fr-CH" sz="1800" err="1">
                <a:latin typeface="Calibri Light" panose="020F0302020204030204" pitchFamily="34" charset="0"/>
                <a:cs typeface="Calibri Light" panose="020F0302020204030204" pitchFamily="34" charset="0"/>
              </a:rPr>
              <a:t>most</a:t>
            </a:r>
            <a:r>
              <a:rPr lang="fr-CH" sz="1800">
                <a:latin typeface="Calibri Light" panose="020F0302020204030204" pitchFamily="34" charset="0"/>
                <a:cs typeface="Calibri Light" panose="020F0302020204030204" pitchFamily="34" charset="0"/>
              </a:rPr>
              <a:t> </a:t>
            </a:r>
            <a:br>
              <a:rPr lang="fr-CH" sz="1800">
                <a:latin typeface="Calibri Light" panose="020F0302020204030204" pitchFamily="34" charset="0"/>
                <a:cs typeface="Calibri Light" panose="020F0302020204030204" pitchFamily="34" charset="0"/>
              </a:rPr>
            </a:br>
            <a:r>
              <a:rPr lang="fr-CH" sz="1800">
                <a:latin typeface="Calibri Light" panose="020F0302020204030204" pitchFamily="34" charset="0"/>
                <a:cs typeface="Calibri Light" panose="020F0302020204030204" pitchFamily="34" charset="0"/>
              </a:rPr>
              <a:t>popular tool </a:t>
            </a:r>
            <a:r>
              <a:rPr lang="fr-CH" sz="1800" dirty="0">
                <a:latin typeface="Calibri Light" panose="020F0302020204030204" pitchFamily="34" charset="0"/>
                <a:cs typeface="Calibri Light" panose="020F0302020204030204" pitchFamily="34" charset="0"/>
              </a:rPr>
              <a:t>for </a:t>
            </a:r>
            <a:r>
              <a:rPr lang="fr-CH" sz="1800" dirty="0" err="1">
                <a:latin typeface="Calibri Light" panose="020F0302020204030204" pitchFamily="34" charset="0"/>
                <a:cs typeface="Calibri Light" panose="020F0302020204030204" pitchFamily="34" charset="0"/>
              </a:rPr>
              <a:t>doing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the </a:t>
            </a:r>
            <a:r>
              <a:rPr lang="fr-CH" sz="1800" dirty="0" err="1">
                <a:solidFill>
                  <a:srgbClr val="0070C0"/>
                </a:solidFill>
                <a:latin typeface="Calibri Light" panose="020F0302020204030204" pitchFamily="34" charset="0"/>
                <a:cs typeface="Calibri Light" panose="020F0302020204030204" pitchFamily="34" charset="0"/>
              </a:rPr>
              <a:t>histogram</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histogram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divides</a:t>
            </a:r>
            <a:r>
              <a:rPr lang="fr-CH" sz="1800" dirty="0">
                <a:latin typeface="Calibri Light" panose="020F0302020204030204" pitchFamily="34" charset="0"/>
                <a:cs typeface="Calibri Light" panose="020F0302020204030204" pitchFamily="34" charset="0"/>
              </a:rPr>
              <a:t> the range of X values </a:t>
            </a:r>
            <a:r>
              <a:rPr lang="fr-CH" sz="1800" dirty="0" err="1">
                <a:latin typeface="Calibri Light" panose="020F0302020204030204" pitchFamily="34" charset="0"/>
                <a:cs typeface="Calibri Light" panose="020F0302020204030204" pitchFamily="34" charset="0"/>
              </a:rPr>
              <a:t>into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categorical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bins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However</a:t>
            </a:r>
            <a:r>
              <a:rPr lang="fr-CH" sz="1800" dirty="0">
                <a:latin typeface="Calibri Light" panose="020F0302020204030204" pitchFamily="34" charset="0"/>
                <a:cs typeface="Calibri Light" panose="020F0302020204030204" pitchFamily="34" charset="0"/>
              </a:rPr>
              <a:t>, techniques have </a:t>
            </a:r>
            <a:r>
              <a:rPr lang="fr-CH" sz="1800" dirty="0" err="1">
                <a:latin typeface="Calibri Light" panose="020F0302020204030204" pitchFamily="34" charset="0"/>
                <a:cs typeface="Calibri Light" panose="020F0302020204030204" pitchFamily="34" charset="0"/>
              </a:rPr>
              <a:t>also</a:t>
            </a:r>
            <a:r>
              <a:rPr lang="fr-CH" sz="1800" dirty="0">
                <a:latin typeface="Calibri Light" panose="020F0302020204030204" pitchFamily="34" charset="0"/>
                <a:cs typeface="Calibri Light" panose="020F0302020204030204" pitchFamily="34" charset="0"/>
              </a:rPr>
              <a:t> been </a:t>
            </a:r>
            <a:r>
              <a:rPr lang="fr-CH" sz="1800" dirty="0" err="1">
                <a:latin typeface="Calibri Light" panose="020F0302020204030204" pitchFamily="34" charset="0"/>
                <a:cs typeface="Calibri Light" panose="020F0302020204030204" pitchFamily="34" charset="0"/>
              </a:rPr>
              <a:t>developed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obtain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continuous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estimates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methods</a:t>
            </a:r>
            <a:r>
              <a:rPr lang="fr-CH" sz="1800">
                <a:latin typeface="Calibri Light" panose="020F0302020204030204" pitchFamily="34" charset="0"/>
                <a:cs typeface="Calibri Light" panose="020F0302020204030204" pitchFamily="34" charset="0"/>
              </a:rPr>
              <a:t> are similar to </a:t>
            </a:r>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windowed</a:t>
            </a:r>
            <a:r>
              <a:rPr lang="fr-CH" sz="1800" dirty="0">
                <a:latin typeface="Calibri Light" panose="020F0302020204030204" pitchFamily="34" charset="0"/>
                <a:cs typeface="Calibri Light" panose="020F0302020204030204" pitchFamily="34" charset="0"/>
              </a:rPr>
              <a:t> estimation of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smoothers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Density </a:t>
            </a:r>
            <a:r>
              <a:rPr lang="fr-CH" sz="1800" dirty="0" err="1">
                <a:latin typeface="Calibri Light" panose="020F0302020204030204" pitchFamily="34" charset="0"/>
                <a:cs typeface="Calibri Light" panose="020F0302020204030204" pitchFamily="34" charset="0"/>
              </a:rPr>
              <a:t>estimates</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obtained</a:t>
            </a:r>
            <a:r>
              <a:rPr lang="fr-CH" sz="1800" dirty="0">
                <a:latin typeface="Calibri Light" panose="020F0302020204030204" pitchFamily="34" charset="0"/>
                <a:cs typeface="Calibri Light" panose="020F0302020204030204" pitchFamily="34" charset="0"/>
              </a:rPr>
              <a:t> for a </a:t>
            </a:r>
            <a:r>
              <a:rPr lang="fr-CH" sz="1800" dirty="0" err="1">
                <a:latin typeface="Calibri Light" panose="020F0302020204030204" pitchFamily="34" charset="0"/>
                <a:cs typeface="Calibri Light" panose="020F0302020204030204" pitchFamily="34" charset="0"/>
              </a:rPr>
              <a:t>univariate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sample</a:t>
            </a:r>
            <a:r>
              <a:rPr lang="fr-CH" sz="1800" dirty="0">
                <a:latin typeface="Calibri Light" panose="020F0302020204030204" pitchFamily="34" charset="0"/>
                <a:cs typeface="Calibri Light" panose="020F0302020204030204" pitchFamily="34" charset="0"/>
              </a:rPr>
              <a:t> of data as </a:t>
            </a:r>
            <a:r>
              <a:rPr lang="fr-CH" sz="1800" dirty="0" err="1">
                <a:latin typeface="Calibri Light" panose="020F0302020204030204" pitchFamily="34" charset="0"/>
                <a:cs typeface="Calibri Light" panose="020F0302020204030204" pitchFamily="34" charset="0"/>
              </a:rPr>
              <a:t>well</a:t>
            </a:r>
            <a:r>
              <a:rPr lang="fr-CH" sz="1800" dirty="0">
                <a:latin typeface="Calibri Light" panose="020F0302020204030204" pitchFamily="34" charset="0"/>
                <a:cs typeface="Calibri Light" panose="020F0302020204030204" pitchFamily="34" charset="0"/>
              </a:rPr>
              <a:t> as for a </a:t>
            </a:r>
            <a:r>
              <a:rPr lang="fr-CH" sz="1800" dirty="0" err="1">
                <a:latin typeface="Calibri Light" panose="020F0302020204030204" pitchFamily="34" charset="0"/>
                <a:cs typeface="Calibri Light" panose="020F0302020204030204" pitchFamily="34" charset="0"/>
              </a:rPr>
              <a:t>multivariate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sample</a:t>
            </a:r>
            <a:r>
              <a:rPr lang="fr-CH" sz="1800" dirty="0">
                <a:latin typeface="Calibri Light" panose="020F0302020204030204" pitchFamily="34" charset="0"/>
                <a:cs typeface="Calibri Light" panose="020F0302020204030204" pitchFamily="34" charset="0"/>
              </a:rPr>
              <a:t> of data, in </a:t>
            </a:r>
            <a:r>
              <a:rPr lang="fr-CH" sz="1800" dirty="0" err="1">
                <a:latin typeface="Calibri Light" panose="020F0302020204030204" pitchFamily="34" charset="0"/>
                <a:cs typeface="Calibri Light" panose="020F0302020204030204" pitchFamily="34" charset="0"/>
              </a:rPr>
              <a:t>which</a:t>
            </a:r>
            <a:r>
              <a:rPr lang="fr-CH" sz="1800" dirty="0">
                <a:latin typeface="Calibri Light" panose="020F0302020204030204" pitchFamily="34" charset="0"/>
                <a:cs typeface="Calibri Light" panose="020F0302020204030204" pitchFamily="34" charset="0"/>
              </a:rPr>
              <a:t> case the </a:t>
            </a:r>
            <a:r>
              <a:rPr lang="fr-CH" sz="1800" dirty="0">
                <a:solidFill>
                  <a:srgbClr val="0070C0"/>
                </a:solidFill>
                <a:latin typeface="Calibri Light" panose="020F0302020204030204" pitchFamily="34" charset="0"/>
                <a:cs typeface="Calibri Light" panose="020F0302020204030204" pitchFamily="34" charset="0"/>
              </a:rPr>
              <a:t>joint </a:t>
            </a:r>
            <a:r>
              <a:rPr lang="fr-CH" sz="1800" dirty="0" err="1">
                <a:solidFill>
                  <a:srgbClr val="0070C0"/>
                </a:solidFill>
                <a:latin typeface="Calibri Light" panose="020F0302020204030204" pitchFamily="34" charset="0"/>
                <a:cs typeface="Calibri Light" panose="020F0302020204030204" pitchFamily="34" charset="0"/>
              </a:rPr>
              <a:t>density</a:t>
            </a:r>
            <a:r>
              <a:rPr lang="fr-CH" sz="1800" dirty="0">
                <a:solidFill>
                  <a:srgbClr val="0070C0"/>
                </a:solidFill>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of the variables has to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estimated</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For a discriminant,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consider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plugging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estimates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into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our</a:t>
            </a:r>
            <a:r>
              <a:rPr lang="fr-CH" sz="1800" dirty="0">
                <a:latin typeface="Calibri Light" panose="020F0302020204030204" pitchFamily="34" charset="0"/>
                <a:cs typeface="Calibri Light" panose="020F0302020204030204" pitchFamily="34" charset="0"/>
              </a:rPr>
              <a:t> discriminant for </a:t>
            </a:r>
            <a:r>
              <a:rPr lang="en-GB" sz="1800" dirty="0">
                <a:latin typeface="Times New Roman" panose="02020603050405020304" pitchFamily="18" charset="0"/>
                <a:cs typeface="Times New Roman" panose="02020603050405020304" pitchFamily="18" charset="0"/>
              </a:rPr>
              <a:t>P(X=</a:t>
            </a:r>
            <a:r>
              <a:rPr lang="en-GB" sz="1800" i="1" dirty="0" err="1">
                <a:latin typeface="Times New Roman" panose="02020603050405020304" pitchFamily="18" charset="0"/>
                <a:cs typeface="Times New Roman" panose="02020603050405020304" pitchFamily="18" charset="0"/>
              </a:rPr>
              <a:t>x</a:t>
            </a:r>
            <a:r>
              <a:rPr lang="en-GB" sz="1800" dirty="0" err="1">
                <a:latin typeface="Times New Roman" panose="02020603050405020304" pitchFamily="18" charset="0"/>
                <a:cs typeface="Times New Roman" panose="02020603050405020304" pitchFamily="18" charset="0"/>
              </a:rPr>
              <a:t>|G</a:t>
            </a:r>
            <a:r>
              <a:rPr lang="en-GB" sz="1800" dirty="0">
                <a:latin typeface="Times New Roman" panose="02020603050405020304" pitchFamily="18" charset="0"/>
                <a:cs typeface="Times New Roman" panose="02020603050405020304" pitchFamily="18" charset="0"/>
              </a:rPr>
              <a:t>=</a:t>
            </a:r>
            <a:r>
              <a:rPr lang="en-GB" sz="1800" i="1" dirty="0">
                <a:latin typeface="Times New Roman" panose="02020603050405020304" pitchFamily="18" charset="0"/>
                <a:cs typeface="Times New Roman" panose="02020603050405020304" pitchFamily="18" charset="0"/>
              </a:rPr>
              <a:t>g</a:t>
            </a:r>
            <a:r>
              <a:rPr lang="en-GB" sz="1800" dirty="0">
                <a:latin typeface="Times New Roman" panose="02020603050405020304" pitchFamily="18" charset="0"/>
                <a:cs typeface="Times New Roman" panose="02020603050405020304" pitchFamily="18" charset="0"/>
              </a:rPr>
              <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rather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theoretically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expected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densities</a:t>
            </a:r>
            <a:r>
              <a:rPr lang="fr-CH" sz="1800" dirty="0">
                <a:latin typeface="Calibri Light" panose="020F0302020204030204" pitchFamily="34" charset="0"/>
                <a:cs typeface="Calibri Light" panose="020F0302020204030204" pitchFamily="34" charset="0"/>
              </a:rPr>
              <a:t>. This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principle</a:t>
            </a:r>
            <a:r>
              <a:rPr lang="fr-CH" sz="1800" dirty="0">
                <a:latin typeface="Calibri Light" panose="020F0302020204030204" pitchFamily="34" charset="0"/>
                <a:cs typeface="Calibri Light" panose="020F0302020204030204" pitchFamily="34" charset="0"/>
              </a:rPr>
              <a:t> of </a:t>
            </a:r>
            <a:r>
              <a:rPr lang="fr-CH" sz="1800" dirty="0">
                <a:solidFill>
                  <a:srgbClr val="0070C0"/>
                </a:solidFill>
                <a:latin typeface="Calibri Light" panose="020F0302020204030204" pitchFamily="34" charset="0"/>
                <a:cs typeface="Calibri Light" panose="020F0302020204030204" pitchFamily="34" charset="0"/>
              </a:rPr>
              <a:t>kernel discriminant </a:t>
            </a:r>
            <a:r>
              <a:rPr lang="fr-CH" sz="1800" dirty="0" err="1">
                <a:solidFill>
                  <a:srgbClr val="0070C0"/>
                </a:solidFill>
                <a:latin typeface="Calibri Light" panose="020F0302020204030204" pitchFamily="34" charset="0"/>
                <a:cs typeface="Calibri Light" panose="020F0302020204030204" pitchFamily="34" charset="0"/>
              </a:rPr>
              <a:t>analysis</a:t>
            </a:r>
            <a:r>
              <a:rPr lang="fr-CH" sz="1800" dirty="0">
                <a:solidFill>
                  <a:srgbClr val="0070C0"/>
                </a:solidFill>
                <a:latin typeface="Calibri Light" panose="020F0302020204030204" pitchFamily="34" charset="0"/>
                <a:cs typeface="Calibri Light" panose="020F0302020204030204" pitchFamily="34" charset="0"/>
              </a:rPr>
              <a:t> (KDA)</a:t>
            </a:r>
            <a:r>
              <a:rPr lang="fr-CH" sz="1800" dirty="0">
                <a:latin typeface="Calibri Light" panose="020F0302020204030204" pitchFamily="34" charset="0"/>
                <a:cs typeface="Calibri Light" panose="020F0302020204030204" pitchFamily="34" charset="0"/>
              </a:rPr>
              <a:t>.</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Kernel discriminant analysis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15DB9D9-FACE-406D-B42C-FCC790D3BC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1700" y="207099"/>
            <a:ext cx="3080339" cy="2369061"/>
          </a:xfrm>
          <a:prstGeom prst="rect">
            <a:avLst/>
          </a:prstGeom>
        </p:spPr>
      </p:pic>
    </p:spTree>
    <p:extLst>
      <p:ext uri="{BB962C8B-B14F-4D97-AF65-F5344CB8AC3E}">
        <p14:creationId xmlns:p14="http://schemas.microsoft.com/office/powerpoint/2010/main" val="3150089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fr-CH" sz="1800">
                <a:latin typeface="Calibri Light" panose="020F0302020204030204" pitchFamily="34" charset="0"/>
                <a:cs typeface="Calibri Light" panose="020F0302020204030204" pitchFamily="34" charset="0"/>
              </a:rPr>
              <a:t>Fitting a basic KDA model can be accomplished as follows:</a:t>
            </a:r>
            <a:endParaRPr lang="en-GB" sz="1800">
              <a:latin typeface="Calibri Light" panose="020F0302020204030204" pitchFamily="34" charset="0"/>
              <a:cs typeface="Calibri Light" panose="020F0302020204030204" pitchFamily="34"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r>
              <a:rPr lang="fr-CH" sz="1400">
                <a:latin typeface="Courier New" panose="02070309020205020404" pitchFamily="49" charset="0"/>
                <a:cs typeface="Courier New" panose="02070309020205020404" pitchFamily="49" charset="0"/>
              </a:rPr>
              <a:t>	library(ks)</a:t>
            </a:r>
          </a:p>
          <a:p>
            <a:pPr marL="0" indent="0">
              <a:buNone/>
            </a:pPr>
            <a:r>
              <a:rPr lang="en-GB" sz="1400">
                <a:latin typeface="Courier New" panose="02070309020205020404" pitchFamily="49" charset="0"/>
                <a:cs typeface="Courier New" panose="02070309020205020404" pitchFamily="49" charset="0"/>
              </a:rPr>
              <a:t>	set.seed(997)</a:t>
            </a:r>
          </a:p>
          <a:p>
            <a:pPr marL="0" indent="0">
              <a:buNone/>
            </a:pPr>
            <a:r>
              <a:rPr lang="en-GB" sz="1400">
                <a:latin typeface="Courier New" panose="02070309020205020404" pitchFamily="49" charset="0"/>
                <a:cs typeface="Courier New" panose="02070309020205020404" pitchFamily="49" charset="0"/>
              </a:rPr>
              <a:t>	bndwdth &lt;- Hkda.diag(train[,1:2],train$Class, pre="scale")</a:t>
            </a:r>
          </a:p>
          <a:p>
            <a:pPr marL="0" indent="0">
              <a:buNone/>
            </a:pPr>
            <a:r>
              <a:rPr lang="en-GB" sz="1400">
                <a:latin typeface="Courier New" panose="02070309020205020404" pitchFamily="49" charset="0"/>
                <a:cs typeface="Courier New" panose="02070309020205020404" pitchFamily="49" charset="0"/>
              </a:rPr>
              <a:t>	kd &lt;- kda(x=train[,-3],x.group=train[,3],</a:t>
            </a:r>
          </a:p>
          <a:p>
            <a:pPr marL="0" indent="0">
              <a:buNone/>
            </a:pPr>
            <a:r>
              <a:rPr lang="en-GB" sz="1400">
                <a:latin typeface="Courier New" panose="02070309020205020404" pitchFamily="49" charset="0"/>
                <a:cs typeface="Courier New" panose="02070309020205020404" pitchFamily="49" charset="0"/>
              </a:rPr>
              <a:t>	  Hs=bndwdth,eval.points=test[,-3])</a:t>
            </a:r>
          </a:p>
          <a:p>
            <a:pPr marL="0" indent="0">
              <a:buNone/>
            </a:pPr>
            <a:r>
              <a:rPr lang="en-GB" sz="1400">
                <a:latin typeface="Courier New" panose="02070309020205020404" pitchFamily="49" charset="0"/>
                <a:cs typeface="Courier New" panose="02070309020205020404" pitchFamily="49" charset="0"/>
              </a:rPr>
              <a:t>	mean(kd$x.group.est!=test$Class)</a:t>
            </a:r>
          </a:p>
          <a:p>
            <a:pPr marL="0" indent="0">
              <a:buNone/>
            </a:pPr>
            <a:r>
              <a:rPr lang="fr-CH" sz="1400">
                <a:latin typeface="Courier New" panose="02070309020205020404" pitchFamily="49" charset="0"/>
                <a:cs typeface="Courier New" panose="02070309020205020404" pitchFamily="49" charset="0"/>
              </a:rPr>
              <a:t>	&gt; 0.124451</a:t>
            </a:r>
          </a:p>
          <a:p>
            <a:pPr marL="0" indent="0">
              <a:buNone/>
            </a:pPr>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The </a:t>
            </a:r>
            <a:r>
              <a:rPr lang="fr-CH" sz="1800">
                <a:latin typeface="Courier New" panose="02070309020205020404" pitchFamily="49" charset="0"/>
                <a:cs typeface="Courier New" panose="02070309020205020404" pitchFamily="49" charset="0"/>
              </a:rPr>
              <a:t>ks</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library further allows the visualize the two-dimensional density estimates:</a:t>
            </a:r>
          </a:p>
          <a:p>
            <a:pPr marL="0" indent="0">
              <a:buNone/>
            </a:pPr>
            <a:endParaRPr lang="fr-CH" sz="1800">
              <a:latin typeface="Calibri Light" panose="020F0302020204030204" pitchFamily="34" charset="0"/>
              <a:cs typeface="Calibri Light" panose="020F0302020204030204" pitchFamily="34" charset="0"/>
            </a:endParaRPr>
          </a:p>
          <a:p>
            <a:pPr marL="0" indent="0">
              <a:buNone/>
            </a:pPr>
            <a:r>
              <a:rPr lang="fr-CH" sz="1400">
                <a:latin typeface="Courier New" panose="02070309020205020404" pitchFamily="49" charset="0"/>
                <a:cs typeface="Courier New" panose="02070309020205020404" pitchFamily="49" charset="0"/>
              </a:rPr>
              <a:t>	par(mar=c(5,5,3,1),cex.axis=1.2,cex.lab=1.5,mfrow=c(1,2))</a:t>
            </a:r>
          </a:p>
          <a:p>
            <a:pPr marL="0" indent="0">
              <a:buNone/>
            </a:pPr>
            <a:r>
              <a:rPr lang="en-GB" sz="1400">
                <a:latin typeface="Courier New" panose="02070309020205020404" pitchFamily="49" charset="0"/>
                <a:cs typeface="Courier New" panose="02070309020205020404" pitchFamily="49" charset="0"/>
              </a:rPr>
              <a:t>	plot(kd,y=test[,-3],col=c("blue","green"))</a:t>
            </a:r>
          </a:p>
          <a:p>
            <a:pPr marL="0" indent="0">
              <a:buNone/>
            </a:pPr>
            <a:r>
              <a:rPr lang="en-GB" sz="1400">
                <a:latin typeface="Courier New" panose="02070309020205020404" pitchFamily="49" charset="0"/>
                <a:cs typeface="Courier New" panose="02070309020205020404" pitchFamily="49" charset="0"/>
              </a:rPr>
              <a:t>	plot(test[,1:2],col=as.character(kd$x.group.est),pch="~")</a:t>
            </a: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KDA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5083062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KDA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10" name="TextBox 9">
            <a:extLst>
              <a:ext uri="{FF2B5EF4-FFF2-40B4-BE49-F238E27FC236}">
                <a16:creationId xmlns:a16="http://schemas.microsoft.com/office/drawing/2014/main" id="{023C0F8E-F365-4B6D-8F31-4F7169F414F1}"/>
              </a:ext>
            </a:extLst>
          </p:cNvPr>
          <p:cNvSpPr txBox="1"/>
          <p:nvPr/>
        </p:nvSpPr>
        <p:spPr>
          <a:xfrm>
            <a:off x="3164070" y="1412776"/>
            <a:ext cx="1752339"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Estimated densities</a:t>
            </a:r>
          </a:p>
        </p:txBody>
      </p:sp>
      <p:sp>
        <p:nvSpPr>
          <p:cNvPr id="11" name="TextBox 10">
            <a:extLst>
              <a:ext uri="{FF2B5EF4-FFF2-40B4-BE49-F238E27FC236}">
                <a16:creationId xmlns:a16="http://schemas.microsoft.com/office/drawing/2014/main" id="{6C80A04C-3640-4D2F-8FB2-207B6BC0FC78}"/>
              </a:ext>
            </a:extLst>
          </p:cNvPr>
          <p:cNvSpPr txBox="1"/>
          <p:nvPr/>
        </p:nvSpPr>
        <p:spPr>
          <a:xfrm>
            <a:off x="7384129" y="1412776"/>
            <a:ext cx="1339469"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KDA boundary</a:t>
            </a:r>
          </a:p>
        </p:txBody>
      </p:sp>
      <p:pic>
        <p:nvPicPr>
          <p:cNvPr id="8" name="Picture 7">
            <a:extLst>
              <a:ext uri="{FF2B5EF4-FFF2-40B4-BE49-F238E27FC236}">
                <a16:creationId xmlns:a16="http://schemas.microsoft.com/office/drawing/2014/main" id="{B0BB2C24-B4A7-4DCA-8C34-EB3792DA52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54997" y="1751330"/>
            <a:ext cx="8131327" cy="5010333"/>
          </a:xfrm>
          <a:prstGeom prst="rect">
            <a:avLst/>
          </a:prstGeom>
        </p:spPr>
      </p:pic>
    </p:spTree>
    <p:extLst>
      <p:ext uri="{BB962C8B-B14F-4D97-AF65-F5344CB8AC3E}">
        <p14:creationId xmlns:p14="http://schemas.microsoft.com/office/powerpoint/2010/main" val="3640268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Congratulations, </a:t>
            </a:r>
            <a:r>
              <a:rPr lang="fr-CH" sz="1800" dirty="0" err="1">
                <a:latin typeface="Calibri Light" panose="020F0302020204030204" pitchFamily="34" charset="0"/>
                <a:cs typeface="Calibri Light" panose="020F0302020204030204" pitchFamily="34" charset="0"/>
              </a:rPr>
              <a:t>you</a:t>
            </a:r>
            <a:r>
              <a:rPr lang="fr-CH" sz="1800" dirty="0">
                <a:latin typeface="Calibri Light" panose="020F0302020204030204" pitchFamily="34" charset="0"/>
                <a:cs typeface="Calibri Light" panose="020F0302020204030204" pitchFamily="34" charset="0"/>
              </a:rPr>
              <a:t> have </a:t>
            </a:r>
            <a:r>
              <a:rPr lang="fr-CH" sz="1800" dirty="0" err="1">
                <a:latin typeface="Calibri Light" panose="020F0302020204030204" pitchFamily="34" charset="0"/>
                <a:cs typeface="Calibri Light" panose="020F0302020204030204" pitchFamily="34" charset="0"/>
              </a:rPr>
              <a:t>used</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nearest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neighbor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rule</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make</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prediction</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unclassified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character</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resembled</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most</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the three Smurf </a:t>
            </a:r>
            <a:r>
              <a:rPr lang="fr-CH" sz="1800" dirty="0" err="1">
                <a:latin typeface="Calibri Light" panose="020F0302020204030204" pitchFamily="34" charset="0"/>
                <a:cs typeface="Calibri Light" panose="020F0302020204030204" pitchFamily="34" charset="0"/>
              </a:rPr>
              <a:t>characters</a:t>
            </a:r>
            <a:r>
              <a:rPr lang="fr-CH" sz="1800" dirty="0">
                <a:latin typeface="Calibri Light" panose="020F0302020204030204" pitchFamily="34" charset="0"/>
                <a:cs typeface="Calibri Light" panose="020F0302020204030204" pitchFamily="34" charset="0"/>
              </a:rPr>
              <a:t>, </a:t>
            </a:r>
            <a:r>
              <a:rPr lang="fr-CH" sz="1800" err="1">
                <a:latin typeface="Calibri Light" panose="020F0302020204030204" pitchFamily="34" charset="0"/>
                <a:cs typeface="Calibri Light" panose="020F0302020204030204" pitchFamily="34" charset="0"/>
              </a:rPr>
              <a:t>so</a:t>
            </a:r>
            <a:r>
              <a:rPr lang="fr-CH" sz="1800">
                <a:latin typeface="Calibri Light" panose="020F0302020204030204" pitchFamily="34" charset="0"/>
                <a:cs typeface="Calibri Light" panose="020F0302020204030204" pitchFamily="34" charset="0"/>
              </a:rPr>
              <a:t> we easily classify her as a Smurf too.</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This </a:t>
            </a:r>
            <a:r>
              <a:rPr lang="fr-CH" sz="1800" dirty="0" err="1">
                <a:latin typeface="Calibri Light" panose="020F0302020204030204" pitchFamily="34" charset="0"/>
                <a:cs typeface="Calibri Light" panose="020F0302020204030204" pitchFamily="34" charset="0"/>
              </a:rPr>
              <a:t>reasoning</a:t>
            </a:r>
            <a:r>
              <a:rPr lang="fr-CH" sz="1800" dirty="0">
                <a:latin typeface="Calibri Light" panose="020F0302020204030204" pitchFamily="34" charset="0"/>
                <a:cs typeface="Calibri Light" panose="020F0302020204030204" pitchFamily="34" charset="0"/>
              </a:rPr>
              <a:t> captures the </a:t>
            </a:r>
            <a:r>
              <a:rPr lang="fr-CH" sz="1800" dirty="0" err="1">
                <a:latin typeface="Calibri Light" panose="020F0302020204030204" pitchFamily="34" charset="0"/>
                <a:cs typeface="Calibri Light" panose="020F0302020204030204" pitchFamily="34" charset="0"/>
              </a:rPr>
              <a:t>nearest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neighbor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rule</a:t>
            </a:r>
            <a:r>
              <a:rPr lang="fr-CH" sz="1800" dirty="0">
                <a:latin typeface="Calibri Light" panose="020F0302020204030204" pitchFamily="34" charset="0"/>
                <a:cs typeface="Calibri Light" panose="020F0302020204030204" pitchFamily="34" charset="0"/>
              </a:rPr>
              <a:t> in a </a:t>
            </a:r>
            <a:r>
              <a:rPr lang="fr-CH" sz="1800" dirty="0" err="1">
                <a:latin typeface="Calibri Light" panose="020F0302020204030204" pitchFamily="34" charset="0"/>
                <a:cs typeface="Calibri Light" panose="020F0302020204030204" pitchFamily="34" charset="0"/>
              </a:rPr>
              <a:t>nutshell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classify</a:t>
            </a:r>
            <a:r>
              <a:rPr lang="fr-CH" sz="1800" dirty="0">
                <a:latin typeface="Calibri Light" panose="020F0302020204030204" pitchFamily="34" charset="0"/>
                <a:cs typeface="Calibri Light" panose="020F0302020204030204" pitchFamily="34" charset="0"/>
              </a:rPr>
              <a:t> a (new) observation </a:t>
            </a:r>
            <a:r>
              <a:rPr lang="fr-CH" sz="1800" dirty="0" err="1">
                <a:latin typeface="Calibri Light" panose="020F0302020204030204" pitchFamily="34" charset="0"/>
                <a:cs typeface="Calibri Light" panose="020F0302020204030204" pitchFamily="34" charset="0"/>
              </a:rPr>
              <a:t>according</a:t>
            </a:r>
            <a:r>
              <a:rPr lang="fr-CH" sz="1800" dirty="0">
                <a:latin typeface="Calibri Light" panose="020F0302020204030204" pitchFamily="34" charset="0"/>
                <a:cs typeface="Calibri Light" panose="020F0302020204030204" pitchFamily="34" charset="0"/>
              </a:rPr>
              <a:t> to the </a:t>
            </a:r>
            <a:r>
              <a:rPr lang="fr-CH" sz="1800" dirty="0" err="1">
                <a:latin typeface="Calibri Light" panose="020F0302020204030204" pitchFamily="34" charset="0"/>
                <a:cs typeface="Calibri Light" panose="020F0302020204030204" pitchFamily="34" charset="0"/>
              </a:rPr>
              <a:t>most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similar</a:t>
            </a:r>
            <a:r>
              <a:rPr lang="fr-CH" sz="1800" dirty="0">
                <a:latin typeface="Calibri Light" panose="020F0302020204030204" pitchFamily="34" charset="0"/>
                <a:cs typeface="Calibri Light" panose="020F0302020204030204" pitchFamily="34" charset="0"/>
              </a:rPr>
              <a:t>—or </a:t>
            </a:r>
            <a:r>
              <a:rPr lang="fr-CH" sz="1800" dirty="0">
                <a:solidFill>
                  <a:srgbClr val="0070C0"/>
                </a:solidFill>
                <a:latin typeface="Calibri Light" panose="020F0302020204030204" pitchFamily="34" charset="0"/>
                <a:cs typeface="Calibri Light" panose="020F0302020204030204" pitchFamily="34" charset="0"/>
              </a:rPr>
              <a:t>least </a:t>
            </a:r>
            <a:r>
              <a:rPr lang="fr-CH" sz="1800" dirty="0" err="1">
                <a:solidFill>
                  <a:srgbClr val="0070C0"/>
                </a:solidFill>
                <a:latin typeface="Calibri Light" panose="020F0302020204030204" pitchFamily="34" charset="0"/>
                <a:cs typeface="Calibri Light" panose="020F0302020204030204" pitchFamily="34" charset="0"/>
              </a:rPr>
              <a:t>dissimilar</a:t>
            </a:r>
            <a:r>
              <a:rPr lang="fr-CH" sz="1800" dirty="0">
                <a:latin typeface="Calibri Light" panose="020F0302020204030204" pitchFamily="34" charset="0"/>
                <a:cs typeface="Calibri Light" panose="020F0302020204030204" pitchFamily="34" charset="0"/>
              </a:rPr>
              <a:t>—observation in </a:t>
            </a:r>
            <a:r>
              <a:rPr lang="fr-CH" sz="1800" dirty="0" err="1">
                <a:latin typeface="Calibri Light" panose="020F0302020204030204" pitchFamily="34" charset="0"/>
                <a:cs typeface="Calibri Light" panose="020F0302020204030204" pitchFamily="34" charset="0"/>
              </a:rPr>
              <a:t>our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known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database</a:t>
            </a:r>
            <a:r>
              <a:rPr lang="fr-CH" sz="1800" dirty="0">
                <a:latin typeface="Calibri Light" panose="020F0302020204030204" pitchFamily="34" charset="0"/>
                <a:cs typeface="Calibri Light" panose="020F0302020204030204" pitchFamily="34" charset="0"/>
              </a:rPr>
              <a:t> (i.e., </a:t>
            </a:r>
            <a:r>
              <a:rPr lang="fr-CH" sz="1800" dirty="0" err="1">
                <a:latin typeface="Calibri Light" panose="020F0302020204030204" pitchFamily="34" charset="0"/>
                <a:cs typeface="Calibri Light" panose="020F0302020204030204" pitchFamily="34" charset="0"/>
              </a:rPr>
              <a:t>our</a:t>
            </a:r>
            <a:r>
              <a:rPr lang="fr-CH" sz="1800" dirty="0">
                <a:latin typeface="Calibri Light" panose="020F0302020204030204" pitchFamily="34" charset="0"/>
                <a:cs typeface="Calibri Light" panose="020F0302020204030204" pitchFamily="34" charset="0"/>
              </a:rPr>
              <a:t> training set).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As </a:t>
            </a:r>
            <a:r>
              <a:rPr lang="fr-CH" sz="1800" dirty="0" err="1">
                <a:latin typeface="Calibri Light" panose="020F0302020204030204" pitchFamily="34" charset="0"/>
                <a:cs typeface="Calibri Light" panose="020F0302020204030204" pitchFamily="34" charset="0"/>
              </a:rPr>
              <a:t>humans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rely</a:t>
            </a:r>
            <a:r>
              <a:rPr lang="fr-CH" sz="1800" dirty="0">
                <a:latin typeface="Calibri Light" panose="020F0302020204030204" pitchFamily="34" charset="0"/>
                <a:cs typeface="Calibri Light" panose="020F0302020204030204" pitchFamily="34" charset="0"/>
              </a:rPr>
              <a:t> on intuitive </a:t>
            </a:r>
            <a:r>
              <a:rPr lang="fr-CH" sz="1800" dirty="0" err="1">
                <a:latin typeface="Calibri Light" panose="020F0302020204030204" pitchFamily="34" charset="0"/>
                <a:cs typeface="Calibri Light" panose="020F0302020204030204" pitchFamily="34" charset="0"/>
              </a:rPr>
              <a:t>visual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resemblance</a:t>
            </a:r>
            <a:r>
              <a:rPr lang="fr-CH" sz="1800" dirty="0">
                <a:latin typeface="Calibri Light" panose="020F0302020204030204" pitchFamily="34" charset="0"/>
                <a:cs typeface="Calibri Light" panose="020F0302020204030204" pitchFamily="34" charset="0"/>
              </a:rPr>
              <a:t> for the Smurfs. An ML model </a:t>
            </a:r>
            <a:r>
              <a:rPr lang="fr-CH" sz="1800" dirty="0" err="1">
                <a:latin typeface="Calibri Light" panose="020F0302020204030204" pitchFamily="34" charset="0"/>
                <a:cs typeface="Calibri Light" panose="020F0302020204030204" pitchFamily="34" charset="0"/>
              </a:rPr>
              <a:t>needs</a:t>
            </a:r>
            <a:r>
              <a:rPr lang="fr-CH" sz="1800" dirty="0">
                <a:latin typeface="Calibri Light" panose="020F0302020204030204" pitchFamily="34" charset="0"/>
                <a:cs typeface="Calibri Light" panose="020F0302020204030204" pitchFamily="34" charset="0"/>
              </a:rPr>
              <a:t> to </a:t>
            </a:r>
            <a:r>
              <a:rPr lang="fr-CH" sz="1800" i="1" dirty="0" err="1">
                <a:latin typeface="Calibri Light" panose="020F0302020204030204" pitchFamily="34" charset="0"/>
                <a:cs typeface="Calibri Light" panose="020F0302020204030204" pitchFamily="34" charset="0"/>
              </a:rPr>
              <a:t>quantify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characters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data, </a:t>
            </a:r>
            <a:r>
              <a:rPr lang="fr-CH" sz="1800" dirty="0" err="1">
                <a:latin typeface="Calibri Light" panose="020F0302020204030204" pitchFamily="34" charset="0"/>
                <a:cs typeface="Calibri Light" panose="020F0302020204030204" pitchFamily="34" charset="0"/>
              </a:rPr>
              <a:t>however</a:t>
            </a:r>
            <a:r>
              <a:rPr lang="fr-CH" sz="1800" dirty="0">
                <a:latin typeface="Calibri Light" panose="020F0302020204030204" pitchFamily="34" charset="0"/>
                <a:cs typeface="Calibri Light" panose="020F0302020204030204" pitchFamily="34" charset="0"/>
              </a:rPr>
              <a:t>…</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Nearest neighbors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064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Comparison</a:t>
            </a:r>
            <a:r>
              <a:rPr lang="fr-CH" sz="3200" dirty="0">
                <a:solidFill>
                  <a:schemeClr val="tx2">
                    <a:lumMod val="75000"/>
                  </a:schemeClr>
                </a:solidFill>
                <a:latin typeface="Tw Cen MT" panose="020B0602020104020603" pitchFamily="34" charset="0"/>
              </a:rPr>
              <a:t> of discriminant </a:t>
            </a:r>
            <a:r>
              <a:rPr lang="fr-CH" sz="3200" dirty="0" err="1">
                <a:solidFill>
                  <a:schemeClr val="tx2">
                    <a:lumMod val="75000"/>
                  </a:schemeClr>
                </a:solidFill>
                <a:latin typeface="Tw Cen MT" panose="020B0602020104020603" pitchFamily="34" charset="0"/>
              </a:rPr>
              <a:t>densities</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05F70A9-7F60-44D4-BCC5-3CBA683F75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6" y="948845"/>
            <a:ext cx="3024336" cy="3017136"/>
          </a:xfrm>
          <a:prstGeom prst="rect">
            <a:avLst/>
          </a:prstGeom>
        </p:spPr>
      </p:pic>
      <p:pic>
        <p:nvPicPr>
          <p:cNvPr id="10" name="Picture 9">
            <a:extLst>
              <a:ext uri="{FF2B5EF4-FFF2-40B4-BE49-F238E27FC236}">
                <a16:creationId xmlns:a16="http://schemas.microsoft.com/office/drawing/2014/main" id="{772C731A-FE92-446D-819C-D2391C06691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51984" y="951265"/>
            <a:ext cx="3024336" cy="3017136"/>
          </a:xfrm>
          <a:prstGeom prst="rect">
            <a:avLst/>
          </a:prstGeom>
        </p:spPr>
      </p:pic>
      <p:pic>
        <p:nvPicPr>
          <p:cNvPr id="11" name="Picture 10">
            <a:extLst>
              <a:ext uri="{FF2B5EF4-FFF2-40B4-BE49-F238E27FC236}">
                <a16:creationId xmlns:a16="http://schemas.microsoft.com/office/drawing/2014/main" id="{ADB41D0B-838A-4DB4-908E-ED05C63EBD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94"/>
          <a:stretch/>
        </p:blipFill>
        <p:spPr>
          <a:xfrm>
            <a:off x="3012591" y="3873109"/>
            <a:ext cx="3023061" cy="2832072"/>
          </a:xfrm>
          <a:prstGeom prst="rect">
            <a:avLst/>
          </a:prstGeom>
        </p:spPr>
      </p:pic>
      <p:sp>
        <p:nvSpPr>
          <p:cNvPr id="13" name="TextBox 12">
            <a:extLst>
              <a:ext uri="{FF2B5EF4-FFF2-40B4-BE49-F238E27FC236}">
                <a16:creationId xmlns:a16="http://schemas.microsoft.com/office/drawing/2014/main" id="{F5F5FCE7-982D-472C-AE17-392E83DC8C4A}"/>
              </a:ext>
            </a:extLst>
          </p:cNvPr>
          <p:cNvSpPr txBox="1"/>
          <p:nvPr/>
        </p:nvSpPr>
        <p:spPr>
          <a:xfrm>
            <a:off x="1631504" y="2042127"/>
            <a:ext cx="1223027" cy="646331"/>
          </a:xfrm>
          <a:prstGeom prst="rect">
            <a:avLst/>
          </a:prstGeom>
          <a:noFill/>
        </p:spPr>
        <p:txBody>
          <a:bodyPr wrap="none" rtlCol="0">
            <a:spAutoFit/>
          </a:bodyPr>
          <a:lstStyle/>
          <a:p>
            <a:pPr algn="ctr"/>
            <a:r>
              <a:rPr lang="en-GB" b="1" dirty="0">
                <a:latin typeface="Calibri Light" panose="020F0302020204030204" pitchFamily="34" charset="0"/>
                <a:cs typeface="Calibri Light" panose="020F0302020204030204" pitchFamily="34" charset="0"/>
              </a:rPr>
              <a:t>LDA</a:t>
            </a:r>
          </a:p>
          <a:p>
            <a:pPr algn="ctr"/>
            <a:r>
              <a:rPr lang="en-GB" b="1" dirty="0">
                <a:latin typeface="Calibri Light" panose="020F0302020204030204" pitchFamily="34" charset="0"/>
                <a:cs typeface="Calibri Light" panose="020F0302020204030204" pitchFamily="34" charset="0"/>
              </a:rPr>
              <a:t>Theoretical</a:t>
            </a:r>
          </a:p>
        </p:txBody>
      </p:sp>
      <p:sp>
        <p:nvSpPr>
          <p:cNvPr id="14" name="TextBox 13">
            <a:extLst>
              <a:ext uri="{FF2B5EF4-FFF2-40B4-BE49-F238E27FC236}">
                <a16:creationId xmlns:a16="http://schemas.microsoft.com/office/drawing/2014/main" id="{133BE057-12EA-42B4-A292-6627B3ADA93F}"/>
              </a:ext>
            </a:extLst>
          </p:cNvPr>
          <p:cNvSpPr txBox="1"/>
          <p:nvPr/>
        </p:nvSpPr>
        <p:spPr>
          <a:xfrm>
            <a:off x="1865253" y="4729430"/>
            <a:ext cx="755528" cy="646331"/>
          </a:xfrm>
          <a:prstGeom prst="rect">
            <a:avLst/>
          </a:prstGeom>
          <a:noFill/>
        </p:spPr>
        <p:txBody>
          <a:bodyPr wrap="none" rtlCol="0">
            <a:spAutoFit/>
          </a:bodyPr>
          <a:lstStyle/>
          <a:p>
            <a:pPr algn="ctr"/>
            <a:r>
              <a:rPr lang="en-GB" b="1" dirty="0">
                <a:latin typeface="Calibri Light" panose="020F0302020204030204" pitchFamily="34" charset="0"/>
                <a:cs typeface="Calibri Light" panose="020F0302020204030204" pitchFamily="34" charset="0"/>
              </a:rPr>
              <a:t>MDA</a:t>
            </a:r>
          </a:p>
          <a:p>
            <a:pPr algn="ctr"/>
            <a:r>
              <a:rPr lang="en-GB" b="1" dirty="0">
                <a:latin typeface="Calibri Light" panose="020F0302020204030204" pitchFamily="34" charset="0"/>
                <a:cs typeface="Calibri Light" panose="020F0302020204030204" pitchFamily="34" charset="0"/>
              </a:rPr>
              <a:t>Mixed</a:t>
            </a:r>
          </a:p>
        </p:txBody>
      </p:sp>
      <p:sp>
        <p:nvSpPr>
          <p:cNvPr id="15" name="TextBox 14">
            <a:extLst>
              <a:ext uri="{FF2B5EF4-FFF2-40B4-BE49-F238E27FC236}">
                <a16:creationId xmlns:a16="http://schemas.microsoft.com/office/drawing/2014/main" id="{44CDE1B5-B09D-4550-980C-131D49EDD49C}"/>
              </a:ext>
            </a:extLst>
          </p:cNvPr>
          <p:cNvSpPr txBox="1"/>
          <p:nvPr/>
        </p:nvSpPr>
        <p:spPr>
          <a:xfrm>
            <a:off x="9088546" y="2042127"/>
            <a:ext cx="1223027" cy="646331"/>
          </a:xfrm>
          <a:prstGeom prst="rect">
            <a:avLst/>
          </a:prstGeom>
          <a:noFill/>
        </p:spPr>
        <p:txBody>
          <a:bodyPr wrap="none" rtlCol="0">
            <a:spAutoFit/>
          </a:bodyPr>
          <a:lstStyle/>
          <a:p>
            <a:pPr algn="ctr"/>
            <a:r>
              <a:rPr lang="en-GB" b="1" dirty="0">
                <a:latin typeface="Calibri Light" panose="020F0302020204030204" pitchFamily="34" charset="0"/>
                <a:cs typeface="Calibri Light" panose="020F0302020204030204" pitchFamily="34" charset="0"/>
              </a:rPr>
              <a:t>QDA</a:t>
            </a:r>
          </a:p>
          <a:p>
            <a:pPr algn="ctr"/>
            <a:r>
              <a:rPr lang="en-GB" b="1" dirty="0">
                <a:latin typeface="Calibri Light" panose="020F0302020204030204" pitchFamily="34" charset="0"/>
                <a:cs typeface="Calibri Light" panose="020F0302020204030204" pitchFamily="34" charset="0"/>
              </a:rPr>
              <a:t>Theoretical</a:t>
            </a:r>
          </a:p>
        </p:txBody>
      </p:sp>
      <p:sp>
        <p:nvSpPr>
          <p:cNvPr id="16" name="TextBox 15">
            <a:extLst>
              <a:ext uri="{FF2B5EF4-FFF2-40B4-BE49-F238E27FC236}">
                <a16:creationId xmlns:a16="http://schemas.microsoft.com/office/drawing/2014/main" id="{07458177-2139-4D68-9379-1756D2E50506}"/>
              </a:ext>
            </a:extLst>
          </p:cNvPr>
          <p:cNvSpPr txBox="1"/>
          <p:nvPr/>
        </p:nvSpPr>
        <p:spPr>
          <a:xfrm>
            <a:off x="9188033" y="4725143"/>
            <a:ext cx="1038426" cy="646331"/>
          </a:xfrm>
          <a:prstGeom prst="rect">
            <a:avLst/>
          </a:prstGeom>
          <a:noFill/>
        </p:spPr>
        <p:txBody>
          <a:bodyPr wrap="none" rtlCol="0">
            <a:spAutoFit/>
          </a:bodyPr>
          <a:lstStyle/>
          <a:p>
            <a:pPr algn="ctr"/>
            <a:r>
              <a:rPr lang="en-GB" b="1" dirty="0">
                <a:latin typeface="Calibri Light" panose="020F0302020204030204" pitchFamily="34" charset="0"/>
                <a:cs typeface="Calibri Light" panose="020F0302020204030204" pitchFamily="34" charset="0"/>
              </a:rPr>
              <a:t>KDA</a:t>
            </a:r>
          </a:p>
          <a:p>
            <a:pPr algn="ctr"/>
            <a:r>
              <a:rPr lang="en-GB" b="1" dirty="0">
                <a:latin typeface="Calibri Light" panose="020F0302020204030204" pitchFamily="34" charset="0"/>
                <a:cs typeface="Calibri Light" panose="020F0302020204030204" pitchFamily="34" charset="0"/>
              </a:rPr>
              <a:t>Empirical</a:t>
            </a:r>
          </a:p>
        </p:txBody>
      </p:sp>
      <p:pic>
        <p:nvPicPr>
          <p:cNvPr id="7" name="Picture 6">
            <a:extLst>
              <a:ext uri="{FF2B5EF4-FFF2-40B4-BE49-F238E27FC236}">
                <a16:creationId xmlns:a16="http://schemas.microsoft.com/office/drawing/2014/main" id="{09E7428C-4CCF-46EC-93AF-2C1CB68CE5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94"/>
          <a:stretch/>
        </p:blipFill>
        <p:spPr>
          <a:xfrm>
            <a:off x="5956245" y="3873109"/>
            <a:ext cx="3023060" cy="2832072"/>
          </a:xfrm>
          <a:prstGeom prst="rect">
            <a:avLst/>
          </a:prstGeom>
        </p:spPr>
      </p:pic>
    </p:spTree>
    <p:extLst>
      <p:ext uri="{BB962C8B-B14F-4D97-AF65-F5344CB8AC3E}">
        <p14:creationId xmlns:p14="http://schemas.microsoft.com/office/powerpoint/2010/main" val="6620019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In </a:t>
            </a:r>
            <a:r>
              <a:rPr lang="fr-CH" sz="1800" dirty="0" err="1">
                <a:latin typeface="Calibri Light" panose="020F0302020204030204" pitchFamily="34" charset="0"/>
                <a:cs typeface="Calibri Light" panose="020F0302020204030204" pitchFamily="34" charset="0"/>
              </a:rPr>
              <a:t>most</a:t>
            </a:r>
            <a:r>
              <a:rPr lang="fr-CH" sz="1800" dirty="0">
                <a:latin typeface="Calibri Light" panose="020F0302020204030204" pitchFamily="34" charset="0"/>
                <a:cs typeface="Calibri Light" panose="020F0302020204030204" pitchFamily="34" charset="0"/>
              </a:rPr>
              <a:t> situations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prefer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empirical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estimates</a:t>
            </a:r>
            <a:r>
              <a:rPr lang="fr-CH" sz="1800" dirty="0">
                <a:latin typeface="Calibri Light" panose="020F0302020204030204" pitchFamily="34" charset="0"/>
                <a:cs typeface="Calibri Light" panose="020F0302020204030204" pitchFamily="34" charset="0"/>
              </a:rPr>
              <a:t> over </a:t>
            </a:r>
            <a:r>
              <a:rPr lang="fr-CH" sz="1800" dirty="0" err="1">
                <a:latin typeface="Calibri Light" panose="020F0302020204030204" pitchFamily="34" charset="0"/>
                <a:cs typeface="Calibri Light" panose="020F0302020204030204" pitchFamily="34" charset="0"/>
              </a:rPr>
              <a:t>theoretically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imposed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densities</a:t>
            </a:r>
            <a:r>
              <a:rPr lang="fr-CH" sz="1800" dirty="0">
                <a:latin typeface="Calibri Light" panose="020F0302020204030204" pitchFamily="34" charset="0"/>
                <a:cs typeface="Calibri Light" panose="020F0302020204030204" pitchFamily="34" charset="0"/>
              </a:rPr>
              <a:t>. This </a:t>
            </a:r>
            <a:r>
              <a:rPr lang="fr-CH" sz="1800" dirty="0" err="1">
                <a:latin typeface="Calibri Light" panose="020F0302020204030204" pitchFamily="34" charset="0"/>
                <a:cs typeface="Calibri Light" panose="020F0302020204030204" pitchFamily="34" charset="0"/>
              </a:rPr>
              <a:t>would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make</a:t>
            </a:r>
            <a:r>
              <a:rPr lang="fr-CH" sz="1800" dirty="0">
                <a:latin typeface="Calibri Light" panose="020F0302020204030204" pitchFamily="34" charset="0"/>
                <a:cs typeface="Calibri Light" panose="020F0302020204030204" pitchFamily="34" charset="0"/>
              </a:rPr>
              <a:t> KDA a </a:t>
            </a:r>
            <a:r>
              <a:rPr lang="fr-CH" sz="1800" dirty="0" err="1">
                <a:latin typeface="Calibri Light" panose="020F0302020204030204" pitchFamily="34" charset="0"/>
                <a:cs typeface="Calibri Light" panose="020F0302020204030204" pitchFamily="34" charset="0"/>
              </a:rPr>
              <a:t>favored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choice</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many</a:t>
            </a:r>
            <a:r>
              <a:rPr lang="fr-CH" sz="1800" dirty="0">
                <a:latin typeface="Calibri Light" panose="020F0302020204030204" pitchFamily="34" charset="0"/>
                <a:cs typeface="Calibri Light" panose="020F0302020204030204" pitchFamily="34" charset="0"/>
              </a:rPr>
              <a:t> classification </a:t>
            </a:r>
            <a:r>
              <a:rPr lang="fr-CH" sz="1800" dirty="0" err="1">
                <a:latin typeface="Calibri Light" panose="020F0302020204030204" pitchFamily="34" charset="0"/>
                <a:cs typeface="Calibri Light" panose="020F0302020204030204" pitchFamily="34" charset="0"/>
              </a:rPr>
              <a:t>problems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Unfortunately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there</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severe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computational</a:t>
            </a:r>
            <a:r>
              <a:rPr lang="fr-CH" sz="1800" dirty="0">
                <a:latin typeface="Calibri Light" panose="020F0302020204030204" pitchFamily="34" charset="0"/>
                <a:cs typeface="Calibri Light" panose="020F0302020204030204" pitchFamily="34" charset="0"/>
              </a:rPr>
              <a:t> limitations to </a:t>
            </a:r>
            <a:r>
              <a:rPr lang="fr-CH" sz="1800" dirty="0" err="1">
                <a:latin typeface="Calibri Light" panose="020F0302020204030204" pitchFamily="34" charset="0"/>
                <a:cs typeface="Calibri Light" panose="020F0302020204030204" pitchFamily="34" charset="0"/>
              </a:rPr>
              <a:t>estimating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multivariate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densities</a:t>
            </a:r>
            <a:r>
              <a:rPr lang="fr-CH" sz="1800" dirty="0">
                <a:latin typeface="Calibri Light" panose="020F0302020204030204" pitchFamily="34" charset="0"/>
                <a:cs typeface="Calibri Light" panose="020F0302020204030204" pitchFamily="34" charset="0"/>
              </a:rPr>
              <a:t>. At </a:t>
            </a:r>
            <a:r>
              <a:rPr lang="fr-CH" sz="1800" dirty="0" err="1">
                <a:latin typeface="Calibri Light" panose="020F0302020204030204" pitchFamily="34" charset="0"/>
                <a:cs typeface="Calibri Light" panose="020F0302020204030204" pitchFamily="34" charset="0"/>
              </a:rPr>
              <a:t>present</a:t>
            </a:r>
            <a:r>
              <a:rPr lang="fr-CH" sz="1800" dirty="0">
                <a:latin typeface="Calibri Light" panose="020F0302020204030204" pitchFamily="34" charset="0"/>
                <a:cs typeface="Calibri Light" panose="020F0302020204030204" pitchFamily="34" charset="0"/>
              </a:rPr>
              <a:t> the </a:t>
            </a:r>
            <a:r>
              <a:rPr lang="fr-CH" sz="1800" dirty="0" err="1">
                <a:latin typeface="Courier New" panose="02070309020205020404" pitchFamily="49" charset="0"/>
                <a:cs typeface="Courier New" panose="02070309020205020404" pitchFamily="49" charset="0"/>
              </a:rPr>
              <a:t>ks</a:t>
            </a:r>
            <a:r>
              <a:rPr lang="fr-CH" sz="1800" dirty="0">
                <a:latin typeface="Times New Roman" panose="02020603050405020304" pitchFamily="18" charset="0"/>
                <a:cs typeface="Times New Roman" panose="02020603050405020304" pitchFamily="18" charset="0"/>
              </a:rPr>
              <a:t> </a:t>
            </a:r>
            <a:r>
              <a:rPr lang="fr-CH" sz="1800" dirty="0">
                <a:latin typeface="Calibri Light" panose="020F0302020204030204" pitchFamily="34" charset="0"/>
                <a:cs typeface="Calibri Light" panose="020F0302020204030204" pitchFamily="34" charset="0"/>
              </a:rPr>
              <a:t>package </a:t>
            </a:r>
            <a:r>
              <a:rPr lang="fr-CH" sz="1800" dirty="0" err="1">
                <a:latin typeface="Calibri Light" panose="020F0302020204030204" pitchFamily="34" charset="0"/>
                <a:cs typeface="Calibri Light" panose="020F0302020204030204" pitchFamily="34" charset="0"/>
              </a:rPr>
              <a:t>does</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allow</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feature</a:t>
            </a:r>
            <a:r>
              <a:rPr lang="fr-CH" sz="1800" dirty="0">
                <a:latin typeface="Calibri Light" panose="020F0302020204030204" pitchFamily="34" charset="0"/>
                <a:cs typeface="Calibri Light" panose="020F0302020204030204" pitchFamily="34" charset="0"/>
              </a:rPr>
              <a:t> sets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more </a:t>
            </a:r>
            <a:r>
              <a:rPr lang="fr-CH" sz="1800" dirty="0" err="1">
                <a:latin typeface="Calibri Light" panose="020F0302020204030204" pitchFamily="34" charset="0"/>
                <a:cs typeface="Calibri Light" panose="020F0302020204030204" pitchFamily="34" charset="0"/>
              </a:rPr>
              <a:t>than</a:t>
            </a:r>
            <a:r>
              <a:rPr lang="fr-CH" sz="1800" dirty="0">
                <a:latin typeface="Calibri Light" panose="020F0302020204030204" pitchFamily="34" charset="0"/>
                <a:cs typeface="Calibri Light" panose="020F0302020204030204" pitchFamily="34" charset="0"/>
              </a:rPr>
              <a:t> 6 variables. This </a:t>
            </a:r>
            <a:r>
              <a:rPr lang="fr-CH" sz="1800" dirty="0" err="1">
                <a:latin typeface="Calibri Light" panose="020F0302020204030204" pitchFamily="34" charset="0"/>
                <a:cs typeface="Calibri Light" panose="020F0302020204030204" pitchFamily="34" charset="0"/>
              </a:rPr>
              <a:t>means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larger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feature</a:t>
            </a:r>
            <a:r>
              <a:rPr lang="fr-CH" sz="1800" dirty="0">
                <a:latin typeface="Calibri Light" panose="020F0302020204030204" pitchFamily="34" charset="0"/>
                <a:cs typeface="Calibri Light" panose="020F0302020204030204" pitchFamily="34" charset="0"/>
              </a:rPr>
              <a:t> sets </a:t>
            </a:r>
            <a:r>
              <a:rPr lang="fr-CH" sz="1800" dirty="0" err="1">
                <a:latin typeface="Calibri Light" panose="020F0302020204030204" pitchFamily="34" charset="0"/>
                <a:cs typeface="Calibri Light" panose="020F0302020204030204" pitchFamily="34" charset="0"/>
              </a:rPr>
              <a:t>need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compressed</a:t>
            </a:r>
            <a:r>
              <a:rPr lang="fr-CH" sz="1800" dirty="0">
                <a:latin typeface="Calibri Light" panose="020F0302020204030204" pitchFamily="34" charset="0"/>
                <a:cs typeface="Calibri Light" panose="020F0302020204030204" pitchFamily="34" charset="0"/>
              </a:rPr>
              <a:t> (e.g., PCA) or </a:t>
            </a:r>
            <a:r>
              <a:rPr lang="fr-CH" sz="1800" dirty="0" err="1">
                <a:latin typeface="Calibri Light" panose="020F0302020204030204" pitchFamily="34" charset="0"/>
                <a:cs typeface="Calibri Light" panose="020F0302020204030204" pitchFamily="34" charset="0"/>
              </a:rPr>
              <a:t>they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cannot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used</a:t>
            </a:r>
            <a:r>
              <a:rPr lang="fr-CH" sz="1800" dirty="0">
                <a:latin typeface="Calibri Light" panose="020F0302020204030204" pitchFamily="34" charset="0"/>
                <a:cs typeface="Calibri Light" panose="020F0302020204030204" pitchFamily="34" charset="0"/>
              </a:rPr>
              <a:t> at all.</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In addition, the </a:t>
            </a:r>
            <a:r>
              <a:rPr lang="fr-CH" sz="1800" dirty="0" err="1">
                <a:solidFill>
                  <a:srgbClr val="0070C0"/>
                </a:solidFill>
                <a:latin typeface="Calibri Light" panose="020F0302020204030204" pitchFamily="34" charset="0"/>
                <a:cs typeface="Calibri Light" panose="020F0302020204030204" pitchFamily="34" charset="0"/>
              </a:rPr>
              <a:t>curse</a:t>
            </a:r>
            <a:r>
              <a:rPr lang="fr-CH" sz="1800" dirty="0">
                <a:solidFill>
                  <a:srgbClr val="0070C0"/>
                </a:solidFill>
                <a:latin typeface="Calibri Light" panose="020F0302020204030204" pitchFamily="34" charset="0"/>
                <a:cs typeface="Calibri Light" panose="020F0302020204030204" pitchFamily="34" charset="0"/>
              </a:rPr>
              <a:t> of </a:t>
            </a:r>
            <a:r>
              <a:rPr lang="fr-CH" sz="1800" dirty="0" err="1">
                <a:solidFill>
                  <a:srgbClr val="0070C0"/>
                </a:solidFill>
                <a:latin typeface="Calibri Light" panose="020F0302020204030204" pitchFamily="34" charset="0"/>
                <a:cs typeface="Calibri Light" panose="020F0302020204030204" pitchFamily="34" charset="0"/>
              </a:rPr>
              <a:t>dimensionality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casts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doubt</a:t>
            </a:r>
            <a:r>
              <a:rPr lang="fr-CH" sz="1800" dirty="0">
                <a:latin typeface="Calibri Light" panose="020F0302020204030204" pitchFamily="34" charset="0"/>
                <a:cs typeface="Calibri Light" panose="020F0302020204030204" pitchFamily="34" charset="0"/>
              </a:rPr>
              <a:t> on the utility of </a:t>
            </a:r>
            <a:r>
              <a:rPr lang="fr-CH" sz="1800" dirty="0" err="1">
                <a:latin typeface="Calibri Light" panose="020F0302020204030204" pitchFamily="34" charset="0"/>
                <a:cs typeface="Calibri Light" panose="020F0302020204030204" pitchFamily="34" charset="0"/>
              </a:rPr>
              <a:t>density</a:t>
            </a:r>
            <a:r>
              <a:rPr lang="fr-CH" sz="1800" dirty="0">
                <a:latin typeface="Calibri Light" panose="020F0302020204030204" pitchFamily="34" charset="0"/>
                <a:cs typeface="Calibri Light" panose="020F0302020204030204" pitchFamily="34" charset="0"/>
              </a:rPr>
              <a:t> estimation for high dimensions. </a:t>
            </a:r>
            <a:r>
              <a:rPr lang="fr-CH" sz="1800" dirty="0" err="1">
                <a:latin typeface="Calibri Light" panose="020F0302020204030204" pitchFamily="34" charset="0"/>
                <a:cs typeface="Calibri Light" panose="020F0302020204030204" pitchFamily="34" charset="0"/>
              </a:rPr>
              <a:t>Recall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in high </a:t>
            </a:r>
            <a:r>
              <a:rPr lang="fr-CH" sz="1800" dirty="0" err="1">
                <a:latin typeface="Calibri Light" panose="020F0302020204030204" pitchFamily="34" charset="0"/>
                <a:cs typeface="Calibri Light" panose="020F0302020204030204" pitchFamily="34" charset="0"/>
              </a:rPr>
              <a:t>feature</a:t>
            </a:r>
            <a:r>
              <a:rPr lang="fr-CH" sz="1800" dirty="0">
                <a:latin typeface="Calibri Light" panose="020F0302020204030204" pitchFamily="34" charset="0"/>
                <a:cs typeface="Calibri Light" panose="020F0302020204030204" pitchFamily="34" charset="0"/>
              </a:rPr>
              <a:t> dimension, all data are </a:t>
            </a:r>
            <a:r>
              <a:rPr lang="fr-CH" sz="1800" err="1">
                <a:latin typeface="Calibri Light" panose="020F0302020204030204" pitchFamily="34" charset="0"/>
                <a:cs typeface="Calibri Light" panose="020F0302020204030204" pitchFamily="34" charset="0"/>
              </a:rPr>
              <a:t>considered</a:t>
            </a:r>
            <a:r>
              <a:rPr lang="fr-CH" sz="1800">
                <a:latin typeface="Calibri Light" panose="020F0302020204030204" pitchFamily="34" charset="0"/>
                <a:cs typeface="Calibri Light" panose="020F0302020204030204" pitchFamily="34" charset="0"/>
              </a:rPr>
              <a:t> sparse!</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There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one last trick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provide</a:t>
            </a:r>
            <a:r>
              <a:rPr lang="fr-CH" sz="1800" dirty="0">
                <a:latin typeface="Calibri Light" panose="020F0302020204030204" pitchFamily="34" charset="0"/>
                <a:cs typeface="Calibri Light" panose="020F0302020204030204" pitchFamily="34" charset="0"/>
              </a:rPr>
              <a:t> more </a:t>
            </a:r>
            <a:r>
              <a:rPr lang="fr-CH" sz="1800" dirty="0" err="1">
                <a:latin typeface="Calibri Light" panose="020F0302020204030204" pitchFamily="34" charset="0"/>
                <a:cs typeface="Calibri Light" panose="020F0302020204030204" pitchFamily="34" charset="0"/>
              </a:rPr>
              <a:t>flexibility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however</a:t>
            </a:r>
            <a:r>
              <a:rPr lang="fr-CH" sz="1800" dirty="0">
                <a:latin typeface="Calibri Light" panose="020F0302020204030204" pitchFamily="34" charset="0"/>
                <a:cs typeface="Calibri Light" panose="020F0302020204030204" pitchFamily="34" charset="0"/>
              </a:rPr>
              <a:t>…</a:t>
            </a:r>
          </a:p>
          <a:p>
            <a:endParaRPr lang="fr-CH" sz="1800" b="1" dirty="0">
              <a:solidFill>
                <a:srgbClr val="0070C0"/>
              </a:solidFill>
              <a:latin typeface="Times New Roman" panose="02020603050405020304" pitchFamily="18" charset="0"/>
              <a:cs typeface="Times New Roman" panose="02020603050405020304" pitchFamily="18" charset="0"/>
            </a:endParaRPr>
          </a:p>
          <a:p>
            <a:endParaRPr lang="fr-CH" sz="1800" b="1" dirty="0">
              <a:solidFill>
                <a:srgbClr val="0070C0"/>
              </a:solidFill>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Computational limitations to KDA</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565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So far </a:t>
            </a:r>
            <a:r>
              <a:rPr lang="fr-CH" sz="1800" err="1">
                <a:latin typeface="Calibri Light" panose="020F0302020204030204" pitchFamily="34" charset="0"/>
                <a:cs typeface="Calibri Light" panose="020F0302020204030204" pitchFamily="34" charset="0"/>
              </a:rPr>
              <a:t>we</a:t>
            </a:r>
            <a:r>
              <a:rPr lang="fr-CH" sz="1800">
                <a:latin typeface="Calibri Light" panose="020F0302020204030204" pitchFamily="34" charset="0"/>
                <a:cs typeface="Calibri Light" panose="020F0302020204030204" pitchFamily="34" charset="0"/>
              </a:rPr>
              <a:t> have modelled </a:t>
            </a:r>
            <a:r>
              <a:rPr lang="en-GB" sz="1800">
                <a:latin typeface="Times New Roman" panose="02020603050405020304" pitchFamily="18" charset="0"/>
                <a:cs typeface="Times New Roman" panose="02020603050405020304" pitchFamily="18" charset="0"/>
              </a:rPr>
              <a:t>P</a:t>
            </a:r>
            <a:r>
              <a:rPr lang="en-GB" sz="1800" dirty="0">
                <a:latin typeface="Times New Roman" panose="02020603050405020304" pitchFamily="18" charset="0"/>
                <a:cs typeface="Times New Roman" panose="02020603050405020304" pitchFamily="18" charset="0"/>
              </a:rPr>
              <a:t>(X=</a:t>
            </a:r>
            <a:r>
              <a:rPr lang="en-GB" sz="1800" i="1" dirty="0" err="1">
                <a:latin typeface="Times New Roman" panose="02020603050405020304" pitchFamily="18" charset="0"/>
                <a:cs typeface="Times New Roman" panose="02020603050405020304" pitchFamily="18" charset="0"/>
              </a:rPr>
              <a:t>x</a:t>
            </a:r>
            <a:r>
              <a:rPr lang="en-GB" sz="1800" dirty="0" err="1">
                <a:latin typeface="Times New Roman" panose="02020603050405020304" pitchFamily="18" charset="0"/>
                <a:cs typeface="Times New Roman" panose="02020603050405020304" pitchFamily="18" charset="0"/>
              </a:rPr>
              <a:t>|G</a:t>
            </a:r>
            <a:r>
              <a:rPr lang="en-GB" sz="1800" dirty="0">
                <a:latin typeface="Times New Roman" panose="02020603050405020304" pitchFamily="18" charset="0"/>
                <a:cs typeface="Times New Roman" panose="02020603050405020304" pitchFamily="18" charset="0"/>
              </a:rPr>
              <a:t>=</a:t>
            </a:r>
            <a:r>
              <a:rPr lang="en-GB" sz="1800" i="1" dirty="0">
                <a:latin typeface="Times New Roman" panose="02020603050405020304" pitchFamily="18" charset="0"/>
                <a:cs typeface="Times New Roman" panose="02020603050405020304" pitchFamily="18" charset="0"/>
              </a:rPr>
              <a:t>g</a:t>
            </a:r>
            <a:r>
              <a:rPr lang="en-GB" sz="1800" dirty="0">
                <a:latin typeface="Times New Roman" panose="02020603050405020304" pitchFamily="18" charset="0"/>
                <a:cs typeface="Times New Roman" panose="02020603050405020304" pitchFamily="18" charset="0"/>
              </a:rPr>
              <a:t>) </a:t>
            </a:r>
            <a:r>
              <a:rPr lang="en-GB" sz="1800" dirty="0">
                <a:latin typeface="Calibri Light" panose="020F0302020204030204" pitchFamily="34" charset="0"/>
                <a:cs typeface="Calibri Light" panose="020F0302020204030204" pitchFamily="34" charset="0"/>
              </a:rPr>
              <a:t>as a joint density of the features X in each class (e.g., </a:t>
            </a:r>
            <a:r>
              <a:rPr lang="en-GB" sz="1800" dirty="0" err="1">
                <a:latin typeface="Times New Roman" panose="02020603050405020304" pitchFamily="18" charset="0"/>
                <a:cs typeface="Times New Roman" panose="02020603050405020304" pitchFamily="18" charset="0"/>
              </a:rPr>
              <a:t>P</a:t>
            </a:r>
            <a:r>
              <a:rPr lang="en-GB" sz="1800" baseline="-25000" dirty="0" err="1">
                <a:latin typeface="Times New Roman" panose="02020603050405020304" pitchFamily="18" charset="0"/>
                <a:cs typeface="Times New Roman" panose="02020603050405020304" pitchFamily="18" charset="0"/>
              </a:rPr>
              <a:t>g</a:t>
            </a:r>
            <a:r>
              <a:rPr lang="en-GB" sz="1800" dirty="0">
                <a:latin typeface="Times New Roman" panose="02020603050405020304" pitchFamily="18" charset="0"/>
                <a:cs typeface="Times New Roman" panose="02020603050405020304" pitchFamily="18" charset="0"/>
              </a:rPr>
              <a:t>(X1</a:t>
            </a:r>
            <a:r>
              <a:rPr lang="en-GB" sz="1800" i="1" dirty="0">
                <a:latin typeface="Times New Roman" panose="02020603050405020304" pitchFamily="18" charset="0"/>
                <a:cs typeface="Times New Roman" panose="02020603050405020304" pitchFamily="18" charset="0"/>
              </a:rPr>
              <a:t>,</a:t>
            </a:r>
            <a:r>
              <a:rPr lang="en-GB" sz="1800">
                <a:latin typeface="Times New Roman" panose="02020603050405020304" pitchFamily="18" charset="0"/>
                <a:cs typeface="Times New Roman" panose="02020603050405020304" pitchFamily="18" charset="0"/>
              </a:rPr>
              <a:t>X2)</a:t>
            </a:r>
            <a:r>
              <a:rPr lang="en-GB" sz="1800">
                <a:latin typeface="Calibri Light" panose="020F0302020204030204" pitchFamily="34" charset="0"/>
                <a:cs typeface="Calibri Light" panose="020F0302020204030204" pitchFamily="34" charset="0"/>
              </a:rPr>
              <a:t>). </a:t>
            </a:r>
            <a:r>
              <a:rPr lang="en-GB" sz="1800" dirty="0">
                <a:latin typeface="Calibri Light" panose="020F0302020204030204" pitchFamily="34" charset="0"/>
                <a:cs typeface="Calibri Light" panose="020F0302020204030204" pitchFamily="34" charset="0"/>
              </a:rPr>
              <a:t>An interesting equality in probability theory </a:t>
            </a:r>
            <a:r>
              <a:rPr lang="en-GB" sz="1800">
                <a:latin typeface="Calibri Light" panose="020F0302020204030204" pitchFamily="34" charset="0"/>
                <a:cs typeface="Calibri Light" panose="020F0302020204030204" pitchFamily="34" charset="0"/>
              </a:rPr>
              <a:t>states that:</a:t>
            </a:r>
          </a:p>
          <a:p>
            <a:endParaRPr lang="en-GB" sz="180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Thus</a:t>
            </a:r>
            <a:r>
              <a:rPr lang="fr-CH" sz="1800" dirty="0">
                <a:latin typeface="Calibri Light" panose="020F0302020204030204" pitchFamily="34" charset="0"/>
                <a:cs typeface="Calibri Light" panose="020F0302020204030204" pitchFamily="34" charset="0"/>
              </a:rPr>
              <a:t>, if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assume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features</a:t>
            </a:r>
            <a:r>
              <a:rPr lang="fr-CH" sz="1800" dirty="0">
                <a:latin typeface="Calibri Light" panose="020F0302020204030204" pitchFamily="34" charset="0"/>
                <a:cs typeface="Calibri Light" panose="020F0302020204030204" pitchFamily="34" charset="0"/>
              </a:rPr>
              <a:t> X are </a:t>
            </a:r>
            <a:r>
              <a:rPr lang="fr-CH" sz="1800" dirty="0" err="1">
                <a:latin typeface="Calibri Light" panose="020F0302020204030204" pitchFamily="34" charset="0"/>
                <a:cs typeface="Calibri Light" panose="020F0302020204030204" pitchFamily="34" charset="0"/>
              </a:rPr>
              <a:t>independent</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each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other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can replace a </a:t>
            </a:r>
            <a:r>
              <a:rPr lang="fr-CH" sz="1800" dirty="0" err="1">
                <a:latin typeface="Calibri Light" panose="020F0302020204030204" pitchFamily="34" charset="0"/>
                <a:cs typeface="Calibri Light" panose="020F0302020204030204" pitchFamily="34" charset="0"/>
              </a:rPr>
              <a:t>multivariate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density</a:t>
            </a:r>
            <a:r>
              <a:rPr lang="fr-CH" sz="1800" dirty="0">
                <a:latin typeface="Calibri Light" panose="020F0302020204030204" pitchFamily="34" charset="0"/>
                <a:cs typeface="Calibri Light" panose="020F0302020204030204" pitchFamily="34" charset="0"/>
              </a:rPr>
              <a:t> model in </a:t>
            </a:r>
            <a:r>
              <a:rPr lang="fr-CH" sz="1800" dirty="0" err="1">
                <a:latin typeface="Calibri Light" panose="020F0302020204030204" pitchFamily="34" charset="0"/>
                <a:cs typeface="Calibri Light" panose="020F0302020204030204" pitchFamily="34" charset="0"/>
              </a:rPr>
              <a:t>our</a:t>
            </a:r>
            <a:r>
              <a:rPr lang="fr-CH" sz="1800" dirty="0">
                <a:latin typeface="Calibri Light" panose="020F0302020204030204" pitchFamily="34" charset="0"/>
                <a:cs typeface="Calibri Light" panose="020F0302020204030204" pitchFamily="34" charset="0"/>
              </a:rPr>
              <a:t> discriminant by a </a:t>
            </a:r>
            <a:r>
              <a:rPr lang="fr-CH" sz="1800" dirty="0" err="1">
                <a:solidFill>
                  <a:srgbClr val="0070C0"/>
                </a:solidFill>
                <a:latin typeface="Calibri Light" panose="020F0302020204030204" pitchFamily="34" charset="0"/>
                <a:cs typeface="Calibri Light" panose="020F0302020204030204" pitchFamily="34" charset="0"/>
              </a:rPr>
              <a:t>product</a:t>
            </a:r>
            <a:r>
              <a:rPr lang="fr-CH" sz="1800" dirty="0">
                <a:solidFill>
                  <a:srgbClr val="0070C0"/>
                </a:solidFill>
                <a:latin typeface="Calibri Light" panose="020F0302020204030204" pitchFamily="34" charset="0"/>
                <a:cs typeface="Calibri Light" panose="020F0302020204030204" pitchFamily="34" charset="0"/>
              </a:rPr>
              <a:t> of </a:t>
            </a:r>
            <a:r>
              <a:rPr lang="fr-CH" sz="1800" dirty="0" err="1">
                <a:solidFill>
                  <a:srgbClr val="0070C0"/>
                </a:solidFill>
                <a:latin typeface="Calibri Light" panose="020F0302020204030204" pitchFamily="34" charset="0"/>
                <a:cs typeface="Calibri Light" panose="020F0302020204030204" pitchFamily="34" charset="0"/>
              </a:rPr>
              <a:t>univariate</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density</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(e.g., </a:t>
            </a:r>
            <a:r>
              <a:rPr lang="fr-CH" sz="1800" dirty="0" err="1">
                <a:latin typeface="Calibri Light" panose="020F0302020204030204" pitchFamily="34" charset="0"/>
                <a:cs typeface="Calibri Light" panose="020F0302020204030204" pitchFamily="34" charset="0"/>
              </a:rPr>
              <a:t>univariate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estimates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This discriminant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known</a:t>
            </a:r>
            <a:r>
              <a:rPr lang="fr-CH" sz="1800" dirty="0">
                <a:latin typeface="Calibri Light" panose="020F0302020204030204" pitchFamily="34" charset="0"/>
                <a:cs typeface="Calibri Light" panose="020F0302020204030204" pitchFamily="34" charset="0"/>
              </a:rPr>
              <a:t> as the </a:t>
            </a:r>
            <a:r>
              <a:rPr lang="fr-CH" sz="1800" dirty="0" err="1">
                <a:solidFill>
                  <a:srgbClr val="0070C0"/>
                </a:solidFill>
                <a:latin typeface="Calibri Light" panose="020F0302020204030204" pitchFamily="34" charset="0"/>
                <a:cs typeface="Calibri Light" panose="020F0302020204030204" pitchFamily="34" charset="0"/>
              </a:rPr>
              <a:t>Naive</a:t>
            </a:r>
            <a:r>
              <a:rPr lang="fr-CH" sz="1800" dirty="0">
                <a:solidFill>
                  <a:srgbClr val="0070C0"/>
                </a:solidFill>
                <a:latin typeface="Calibri Light" panose="020F0302020204030204" pitchFamily="34" charset="0"/>
                <a:cs typeface="Calibri Light" panose="020F0302020204030204" pitchFamily="34" charset="0"/>
              </a:rPr>
              <a:t> Bayes classifier </a:t>
            </a:r>
            <a:r>
              <a:rPr lang="fr-CH" sz="1800" dirty="0">
                <a:latin typeface="Calibri Light" panose="020F0302020204030204" pitchFamily="34" charset="0"/>
                <a:cs typeface="Calibri Light" panose="020F0302020204030204" pitchFamily="34" charset="0"/>
              </a:rPr>
              <a:t>(</a:t>
            </a:r>
            <a:r>
              <a:rPr lang="fr-CH" sz="1800" dirty="0" err="1">
                <a:latin typeface="Calibri Light" panose="020F0302020204030204" pitchFamily="34" charset="0"/>
                <a:cs typeface="Calibri Light" panose="020F0302020204030204" pitchFamily="34" charset="0"/>
              </a:rPr>
              <a:t>also</a:t>
            </a:r>
            <a:r>
              <a:rPr lang="fr-CH" sz="1800" dirty="0">
                <a:latin typeface="Calibri Light" panose="020F0302020204030204" pitchFamily="34" charset="0"/>
                <a:cs typeface="Calibri Light" panose="020F0302020204030204" pitchFamily="34" charset="0"/>
              </a:rPr>
              <a:t> Idiot Bayes), </a:t>
            </a:r>
            <a:r>
              <a:rPr lang="fr-CH" sz="1800" dirty="0" err="1">
                <a:latin typeface="Calibri Light" panose="020F0302020204030204" pitchFamily="34" charset="0"/>
                <a:cs typeface="Calibri Light" panose="020F0302020204030204" pitchFamily="34" charset="0"/>
              </a:rPr>
              <a:t>because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makes</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naive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assumption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features</a:t>
            </a:r>
            <a:r>
              <a:rPr lang="fr-CH" sz="1800" dirty="0">
                <a:latin typeface="Calibri Light" panose="020F0302020204030204" pitchFamily="34" charset="0"/>
                <a:cs typeface="Calibri Light" panose="020F0302020204030204" pitchFamily="34" charset="0"/>
              </a:rPr>
              <a:t> X are </a:t>
            </a:r>
            <a:r>
              <a:rPr lang="fr-CH" sz="1800" dirty="0" err="1">
                <a:latin typeface="Calibri Light" panose="020F0302020204030204" pitchFamily="34" charset="0"/>
                <a:cs typeface="Calibri Light" panose="020F0302020204030204" pitchFamily="34" charset="0"/>
              </a:rPr>
              <a:t>independent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Although</a:t>
            </a:r>
            <a:r>
              <a:rPr lang="fr-CH" sz="1800" dirty="0">
                <a:latin typeface="Calibri Light" panose="020F0302020204030204" pitchFamily="34" charset="0"/>
                <a:cs typeface="Calibri Light" panose="020F0302020204030204" pitchFamily="34" charset="0"/>
              </a:rPr>
              <a:t> in practice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rarely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true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Naive</a:t>
            </a:r>
            <a:r>
              <a:rPr lang="fr-CH" sz="1800" dirty="0">
                <a:latin typeface="Calibri Light" panose="020F0302020204030204" pitchFamily="34" charset="0"/>
                <a:cs typeface="Calibri Light" panose="020F0302020204030204" pitchFamily="34" charset="0"/>
              </a:rPr>
              <a:t> </a:t>
            </a:r>
            <a:r>
              <a:rPr lang="fr-CH" sz="1800">
                <a:latin typeface="Calibri Light" panose="020F0302020204030204" pitchFamily="34" charset="0"/>
                <a:cs typeface="Calibri Light" panose="020F0302020204030204" pitchFamily="34" charset="0"/>
              </a:rPr>
              <a:t>Bayes performs </a:t>
            </a:r>
            <a:r>
              <a:rPr lang="fr-CH" sz="1800" dirty="0" err="1">
                <a:latin typeface="Calibri Light" panose="020F0302020204030204" pitchFamily="34" charset="0"/>
                <a:cs typeface="Calibri Light" panose="020F0302020204030204" pitchFamily="34" charset="0"/>
              </a:rPr>
              <a:t>remarkably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well</a:t>
            </a:r>
            <a:r>
              <a:rPr lang="fr-CH" sz="1800" dirty="0">
                <a:latin typeface="Calibri Light" panose="020F0302020204030204" pitchFamily="34" charset="0"/>
                <a:cs typeface="Calibri Light" panose="020F0302020204030204" pitchFamily="34" charset="0"/>
              </a:rPr>
              <a:t> in a </a:t>
            </a:r>
            <a:r>
              <a:rPr lang="fr-CH" sz="1800" dirty="0" err="1">
                <a:latin typeface="Calibri Light" panose="020F0302020204030204" pitchFamily="34" charset="0"/>
                <a:cs typeface="Calibri Light" panose="020F0302020204030204" pitchFamily="34" charset="0"/>
              </a:rPr>
              <a:t>variety</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problems</a:t>
            </a:r>
            <a:r>
              <a:rPr lang="fr-CH" sz="1800" dirty="0">
                <a:latin typeface="Calibri Light" panose="020F0302020204030204" pitchFamily="34" charset="0"/>
                <a:cs typeface="Calibri Light" panose="020F0302020204030204" pitchFamily="34" charset="0"/>
              </a:rPr>
              <a:t>.</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Naive Bayes classifier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BC3AF9-4229-4404-B475-69CF1F7A7042}"/>
              </a:ext>
            </a:extLst>
          </p:cNvPr>
          <p:cNvSpPr txBox="1"/>
          <p:nvPr/>
        </p:nvSpPr>
        <p:spPr>
          <a:xfrm>
            <a:off x="3886879" y="2636912"/>
            <a:ext cx="6097554" cy="400110"/>
          </a:xfrm>
          <a:prstGeom prst="rect">
            <a:avLst/>
          </a:prstGeom>
          <a:noFill/>
        </p:spPr>
        <p:txBody>
          <a:bodyPr wrap="square">
            <a:spAutoFit/>
          </a:bodyPr>
          <a:lstStyle/>
          <a:p>
            <a:r>
              <a:rPr lang="en-GB" sz="2000">
                <a:latin typeface="Times New Roman" panose="02020603050405020304" pitchFamily="18" charset="0"/>
                <a:cs typeface="Times New Roman" panose="02020603050405020304" pitchFamily="18" charset="0"/>
              </a:rPr>
              <a:t>P(A,B) = P(A) × P(B)		if P(A) </a:t>
            </a:r>
            <a:r>
              <a:rPr lang="en-GB" sz="2000">
                <a:latin typeface="Cambria Math" panose="02040503050406030204" pitchFamily="18" charset="0"/>
                <a:ea typeface="Cambria Math" panose="02040503050406030204" pitchFamily="18" charset="0"/>
                <a:cs typeface="Times New Roman" panose="02020603050405020304" pitchFamily="18" charset="0"/>
              </a:rPr>
              <a:t>⊥</a:t>
            </a:r>
            <a:r>
              <a:rPr lang="en-GB" sz="2000">
                <a:latin typeface="Times New Roman" panose="02020603050405020304" pitchFamily="18" charset="0"/>
                <a:cs typeface="Times New Roman" panose="02020603050405020304" pitchFamily="18" charset="0"/>
              </a:rPr>
              <a:t> P(B) </a:t>
            </a:r>
            <a:endParaRPr lang="en-CH" sz="2000"/>
          </a:p>
        </p:txBody>
      </p:sp>
    </p:spTree>
    <p:extLst>
      <p:ext uri="{BB962C8B-B14F-4D97-AF65-F5344CB8AC3E}">
        <p14:creationId xmlns:p14="http://schemas.microsoft.com/office/powerpoint/2010/main" val="16591470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en-GB" sz="1800" dirty="0">
                <a:latin typeface="Calibri Light" panose="020F0302020204030204" pitchFamily="34" charset="0"/>
                <a:cs typeface="Calibri Light" panose="020F0302020204030204" pitchFamily="34" charset="0"/>
              </a:rPr>
              <a:t>The code will be familiar by now:</a:t>
            </a:r>
          </a:p>
          <a:p>
            <a:pPr marL="0" indent="0">
              <a:buNone/>
            </a:pPr>
            <a:endParaRPr lang="en-GB" sz="1800" dirty="0">
              <a:latin typeface="Times New Roman" panose="02020603050405020304" pitchFamily="18" charset="0"/>
              <a:cs typeface="Times New Roman" panose="02020603050405020304" pitchFamily="18" charset="0"/>
            </a:endParaRPr>
          </a:p>
          <a:p>
            <a:pPr marL="0" indent="0">
              <a:buNone/>
            </a:pPr>
            <a:r>
              <a:rPr lang="en-GB" sz="1400" dirty="0">
                <a:latin typeface="Courier New" panose="02070309020205020404" pitchFamily="49" charset="0"/>
                <a:cs typeface="Courier New" panose="02070309020205020404" pitchFamily="49" charset="0"/>
              </a:rPr>
              <a:t>	library(</a:t>
            </a:r>
            <a:r>
              <a:rPr lang="en-GB" sz="1400" dirty="0" err="1">
                <a:latin typeface="Courier New" panose="02070309020205020404" pitchFamily="49" charset="0"/>
                <a:cs typeface="Courier New" panose="02070309020205020404" pitchFamily="49" charset="0"/>
              </a:rPr>
              <a:t>klaR</a:t>
            </a:r>
            <a:r>
              <a:rPr lang="en-GB" sz="1400" dirty="0">
                <a:latin typeface="Courier New" panose="02070309020205020404" pitchFamily="49" charset="0"/>
                <a:cs typeface="Courier New" panose="02070309020205020404" pitchFamily="49" charset="0"/>
              </a:rPr>
              <a:t>)</a:t>
            </a:r>
          </a:p>
          <a:p>
            <a:pPr marL="0" indent="0">
              <a:buNone/>
            </a:pP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nb</a:t>
            </a:r>
            <a:r>
              <a:rPr lang="en-GB" sz="1400" dirty="0">
                <a:latin typeface="Courier New" panose="02070309020205020404" pitchFamily="49" charset="0"/>
                <a:cs typeface="Courier New" panose="02070309020205020404" pitchFamily="49" charset="0"/>
              </a:rPr>
              <a:t> &lt;- </a:t>
            </a:r>
            <a:r>
              <a:rPr lang="en-GB" sz="1400" dirty="0" err="1">
                <a:latin typeface="Courier New" panose="02070309020205020404" pitchFamily="49" charset="0"/>
                <a:cs typeface="Courier New" panose="02070309020205020404" pitchFamily="49" charset="0"/>
              </a:rPr>
              <a:t>NaiveBayes</a:t>
            </a:r>
            <a:r>
              <a:rPr lang="en-GB" sz="1400" dirty="0">
                <a:latin typeface="Courier New" panose="02070309020205020404" pitchFamily="49" charset="0"/>
                <a:cs typeface="Courier New" panose="02070309020205020404" pitchFamily="49" charset="0"/>
              </a:rPr>
              <a:t>(Class~X1+X2,data=</a:t>
            </a:r>
            <a:r>
              <a:rPr lang="en-GB" sz="1400" dirty="0" err="1">
                <a:latin typeface="Courier New" panose="02070309020205020404" pitchFamily="49" charset="0"/>
                <a:cs typeface="Courier New" panose="02070309020205020404" pitchFamily="49" charset="0"/>
              </a:rPr>
              <a:t>train,</a:t>
            </a:r>
            <a:r>
              <a:rPr lang="en-GB" sz="1400" b="1" dirty="0" err="1">
                <a:solidFill>
                  <a:srgbClr val="FF0000"/>
                </a:solidFill>
                <a:latin typeface="Courier New" panose="02070309020205020404" pitchFamily="49" charset="0"/>
                <a:cs typeface="Courier New" panose="02070309020205020404" pitchFamily="49" charset="0"/>
              </a:rPr>
              <a:t>usekernel</a:t>
            </a:r>
            <a:r>
              <a:rPr lang="en-GB" sz="1400" b="1" dirty="0">
                <a:solidFill>
                  <a:srgbClr val="FF0000"/>
                </a:solidFill>
                <a:latin typeface="Courier New" panose="02070309020205020404" pitchFamily="49" charset="0"/>
                <a:cs typeface="Courier New" panose="02070309020205020404" pitchFamily="49" charset="0"/>
              </a:rPr>
              <a:t>=</a:t>
            </a:r>
            <a:r>
              <a:rPr lang="en-GB" sz="1400" b="1" dirty="0" err="1">
                <a:solidFill>
                  <a:srgbClr val="FF0000"/>
                </a:solidFill>
                <a:latin typeface="Courier New" panose="02070309020205020404" pitchFamily="49" charset="0"/>
                <a:cs typeface="Courier New" panose="02070309020205020404" pitchFamily="49" charset="0"/>
              </a:rPr>
              <a:t>TRUE</a:t>
            </a:r>
            <a:r>
              <a:rPr lang="en-GB" sz="1400" dirty="0" err="1">
                <a:latin typeface="Courier New" panose="02070309020205020404" pitchFamily="49" charset="0"/>
                <a:cs typeface="Courier New" panose="02070309020205020404" pitchFamily="49" charset="0"/>
              </a:rPr>
              <a:t>,</a:t>
            </a:r>
            <a:r>
              <a:rPr lang="en-GB" sz="1400" b="1" dirty="0" err="1">
                <a:solidFill>
                  <a:srgbClr val="FF0000"/>
                </a:solidFill>
                <a:latin typeface="Courier New" panose="02070309020205020404" pitchFamily="49" charset="0"/>
                <a:cs typeface="Courier New" panose="02070309020205020404" pitchFamily="49" charset="0"/>
              </a:rPr>
              <a:t>adjust</a:t>
            </a:r>
            <a:r>
              <a:rPr lang="en-GB" sz="1400" b="1" dirty="0">
                <a:solidFill>
                  <a:srgbClr val="FF0000"/>
                </a:solidFill>
                <a:latin typeface="Courier New" panose="02070309020205020404" pitchFamily="49" charset="0"/>
                <a:cs typeface="Courier New" panose="02070309020205020404" pitchFamily="49" charset="0"/>
              </a:rPr>
              <a:t>=0.8</a:t>
            </a:r>
            <a:r>
              <a:rPr lang="en-GB" sz="1400" dirty="0">
                <a:latin typeface="Courier New" panose="02070309020205020404" pitchFamily="49" charset="0"/>
                <a:cs typeface="Courier New" panose="02070309020205020404" pitchFamily="49" charset="0"/>
              </a:rPr>
              <a:t>)</a:t>
            </a:r>
          </a:p>
          <a:p>
            <a:pPr marL="0" indent="0">
              <a:buNone/>
            </a:pP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nb.pred</a:t>
            </a:r>
            <a:r>
              <a:rPr lang="en-GB" sz="1400" dirty="0">
                <a:latin typeface="Courier New" panose="02070309020205020404" pitchFamily="49" charset="0"/>
                <a:cs typeface="Courier New" panose="02070309020205020404" pitchFamily="49" charset="0"/>
              </a:rPr>
              <a:t> &lt;- predict(</a:t>
            </a:r>
            <a:r>
              <a:rPr lang="en-GB" sz="1400" dirty="0" err="1">
                <a:latin typeface="Courier New" panose="02070309020205020404" pitchFamily="49" charset="0"/>
                <a:cs typeface="Courier New" panose="02070309020205020404" pitchFamily="49" charset="0"/>
              </a:rPr>
              <a:t>nb,newdata</a:t>
            </a:r>
            <a:r>
              <a:rPr lang="en-GB" sz="1400" dirty="0">
                <a:latin typeface="Courier New" panose="02070309020205020404" pitchFamily="49" charset="0"/>
                <a:cs typeface="Courier New" panose="02070309020205020404" pitchFamily="49" charset="0"/>
              </a:rPr>
              <a:t>=test)$class</a:t>
            </a:r>
          </a:p>
          <a:p>
            <a:pPr marL="0" indent="0">
              <a:buNone/>
            </a:pPr>
            <a:r>
              <a:rPr lang="en-GB" sz="1400" dirty="0">
                <a:latin typeface="Courier New" panose="02070309020205020404" pitchFamily="49" charset="0"/>
                <a:cs typeface="Courier New" panose="02070309020205020404" pitchFamily="49" charset="0"/>
              </a:rPr>
              <a:t>	mean(</a:t>
            </a:r>
            <a:r>
              <a:rPr lang="en-GB" sz="1400" dirty="0" err="1">
                <a:latin typeface="Courier New" panose="02070309020205020404" pitchFamily="49" charset="0"/>
                <a:cs typeface="Courier New" panose="02070309020205020404" pitchFamily="49" charset="0"/>
              </a:rPr>
              <a:t>nb.pred</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test$Class</a:t>
            </a:r>
            <a:r>
              <a:rPr lang="en-GB" sz="1400" dirty="0">
                <a:latin typeface="Courier New" panose="02070309020205020404" pitchFamily="49" charset="0"/>
                <a:cs typeface="Courier New" panose="02070309020205020404" pitchFamily="49" charset="0"/>
              </a:rPr>
              <a:t>)</a:t>
            </a:r>
          </a:p>
          <a:p>
            <a:pPr marL="0" indent="0">
              <a:buNone/>
            </a:pPr>
            <a:r>
              <a:rPr lang="en-GB" sz="1400" dirty="0">
                <a:latin typeface="Courier New" panose="02070309020205020404" pitchFamily="49" charset="0"/>
                <a:cs typeface="Courier New" panose="02070309020205020404" pitchFamily="49" charset="0"/>
              </a:rPr>
              <a:t>	&gt; 0.1115666</a:t>
            </a:r>
          </a:p>
          <a:p>
            <a:pPr marL="0" indent="0">
              <a:buNone/>
            </a:pPr>
            <a:endParaRPr lang="en-GB" sz="1400" dirty="0">
              <a:latin typeface="Courier New" panose="02070309020205020404" pitchFamily="49" charset="0"/>
              <a:cs typeface="Courier New" panose="02070309020205020404" pitchFamily="49" charset="0"/>
            </a:endParaRPr>
          </a:p>
          <a:p>
            <a:pPr marL="0" indent="0">
              <a:buNone/>
            </a:pPr>
            <a:r>
              <a:rPr lang="en-GB" sz="1400" dirty="0">
                <a:latin typeface="Courier New" panose="02070309020205020404" pitchFamily="49" charset="0"/>
                <a:cs typeface="Courier New" panose="02070309020205020404" pitchFamily="49" charset="0"/>
              </a:rPr>
              <a:t>	par(mar=c(5,5,1,1),</a:t>
            </a:r>
            <a:r>
              <a:rPr lang="en-GB" sz="1400" dirty="0" err="1">
                <a:latin typeface="Courier New" panose="02070309020205020404" pitchFamily="49" charset="0"/>
                <a:cs typeface="Courier New" panose="02070309020205020404" pitchFamily="49" charset="0"/>
              </a:rPr>
              <a:t>cex.axis</a:t>
            </a:r>
            <a:r>
              <a:rPr lang="en-GB" sz="1400" dirty="0">
                <a:latin typeface="Courier New" panose="02070309020205020404" pitchFamily="49" charset="0"/>
                <a:cs typeface="Courier New" panose="02070309020205020404" pitchFamily="49" charset="0"/>
              </a:rPr>
              <a:t>=1.2,cex.lab=1.5,mfrow=c(1,2))</a:t>
            </a:r>
          </a:p>
          <a:p>
            <a:pPr marL="0" indent="0">
              <a:buNone/>
            </a:pPr>
            <a:r>
              <a:rPr lang="en-GB" sz="1400" dirty="0">
                <a:latin typeface="Courier New" panose="02070309020205020404" pitchFamily="49" charset="0"/>
                <a:cs typeface="Courier New" panose="02070309020205020404" pitchFamily="49" charset="0"/>
              </a:rPr>
              <a:t>	plot(test[,1:2],col=</a:t>
            </a:r>
            <a:r>
              <a:rPr lang="en-GB" sz="1400" dirty="0" err="1">
                <a:latin typeface="Courier New" panose="02070309020205020404" pitchFamily="49" charset="0"/>
                <a:cs typeface="Courier New" panose="02070309020205020404" pitchFamily="49" charset="0"/>
              </a:rPr>
              <a:t>as.character</a:t>
            </a:r>
            <a:r>
              <a:rPr lang="en-GB" sz="1400" dirty="0">
                <a:latin typeface="Courier New" panose="02070309020205020404" pitchFamily="49" charset="0"/>
                <a:cs typeface="Courier New" panose="02070309020205020404" pitchFamily="49" charset="0"/>
              </a:rPr>
              <a:t>(test[,3]),</a:t>
            </a:r>
            <a:r>
              <a:rPr lang="en-GB" sz="1400" dirty="0" err="1">
                <a:latin typeface="Courier New" panose="02070309020205020404" pitchFamily="49" charset="0"/>
                <a:cs typeface="Courier New" panose="02070309020205020404" pitchFamily="49" charset="0"/>
              </a:rPr>
              <a:t>pch</a:t>
            </a:r>
            <a:r>
              <a:rPr lang="en-GB" sz="1400" dirty="0">
                <a:latin typeface="Courier New" panose="02070309020205020404" pitchFamily="49" charset="0"/>
                <a:cs typeface="Courier New" panose="02070309020205020404" pitchFamily="49" charset="0"/>
              </a:rPr>
              <a:t>="~")</a:t>
            </a:r>
          </a:p>
          <a:p>
            <a:pPr marL="0" indent="0">
              <a:buNone/>
            </a:pPr>
            <a:r>
              <a:rPr lang="en-GB" sz="1400" dirty="0">
                <a:latin typeface="Courier New" panose="02070309020205020404" pitchFamily="49" charset="0"/>
                <a:cs typeface="Courier New" panose="02070309020205020404" pitchFamily="49" charset="0"/>
              </a:rPr>
              <a:t>	points(train[,1:2],col=</a:t>
            </a:r>
            <a:r>
              <a:rPr lang="en-GB" sz="1400" dirty="0" err="1">
                <a:latin typeface="Courier New" panose="02070309020205020404" pitchFamily="49" charset="0"/>
                <a:cs typeface="Courier New" panose="02070309020205020404" pitchFamily="49" charset="0"/>
              </a:rPr>
              <a:t>as.character</a:t>
            </a:r>
            <a:r>
              <a:rPr lang="en-GB" sz="1400" dirty="0">
                <a:latin typeface="Courier New" panose="02070309020205020404" pitchFamily="49" charset="0"/>
                <a:cs typeface="Courier New" panose="02070309020205020404" pitchFamily="49" charset="0"/>
              </a:rPr>
              <a:t>(train[,3]),</a:t>
            </a:r>
            <a:r>
              <a:rPr lang="en-GB" sz="1400" dirty="0" err="1">
                <a:latin typeface="Courier New" panose="02070309020205020404" pitchFamily="49" charset="0"/>
                <a:cs typeface="Courier New" panose="02070309020205020404" pitchFamily="49" charset="0"/>
              </a:rPr>
              <a:t>pch</a:t>
            </a:r>
            <a:r>
              <a:rPr lang="en-GB" sz="1400" dirty="0">
                <a:latin typeface="Courier New" panose="02070309020205020404" pitchFamily="49" charset="0"/>
                <a:cs typeface="Courier New" panose="02070309020205020404" pitchFamily="49" charset="0"/>
              </a:rPr>
              <a:t>=18,cex=1.2)</a:t>
            </a:r>
          </a:p>
          <a:p>
            <a:pPr marL="0" indent="0">
              <a:buNone/>
            </a:pPr>
            <a:r>
              <a:rPr lang="en-GB" sz="1400" dirty="0">
                <a:latin typeface="Courier New" panose="02070309020205020404" pitchFamily="49" charset="0"/>
                <a:cs typeface="Courier New" panose="02070309020205020404" pitchFamily="49" charset="0"/>
              </a:rPr>
              <a:t>	plot(test[,1:2],col=</a:t>
            </a:r>
            <a:r>
              <a:rPr lang="en-GB" sz="1400" dirty="0" err="1">
                <a:latin typeface="Courier New" panose="02070309020205020404" pitchFamily="49" charset="0"/>
                <a:cs typeface="Courier New" panose="02070309020205020404" pitchFamily="49" charset="0"/>
              </a:rPr>
              <a:t>as.character</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nb.pred</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pch</a:t>
            </a:r>
            <a:r>
              <a:rPr lang="en-GB" sz="1400" dirty="0">
                <a:latin typeface="Courier New" panose="02070309020205020404" pitchFamily="49" charset="0"/>
                <a:cs typeface="Courier New" panose="02070309020205020404" pitchFamily="49" charset="0"/>
              </a:rPr>
              <a:t>="~")</a:t>
            </a:r>
          </a:p>
          <a:p>
            <a:pPr marL="0" indent="0">
              <a:buNone/>
            </a:pPr>
            <a:endParaRPr lang="en-GB" sz="1800" dirty="0">
              <a:latin typeface="Times New Roman" panose="02020603050405020304" pitchFamily="18" charset="0"/>
              <a:cs typeface="Times New Roman" panose="02020603050405020304" pitchFamily="18" charset="0"/>
            </a:endParaRPr>
          </a:p>
          <a:p>
            <a:r>
              <a:rPr lang="en-GB" sz="1800" dirty="0">
                <a:latin typeface="Calibri Light" panose="020F0302020204030204" pitchFamily="34" charset="0"/>
                <a:cs typeface="Calibri Light" panose="020F0302020204030204" pitchFamily="34" charset="0"/>
              </a:rPr>
              <a:t>Where the </a:t>
            </a:r>
            <a:r>
              <a:rPr lang="en-GB" sz="1800" dirty="0" err="1">
                <a:latin typeface="Courier New" panose="02070309020205020404" pitchFamily="49" charset="0"/>
                <a:cs typeface="Courier New" panose="02070309020205020404" pitchFamily="49" charset="0"/>
              </a:rPr>
              <a:t>usekernel</a:t>
            </a:r>
            <a:r>
              <a:rPr lang="en-GB" sz="1800" dirty="0">
                <a:latin typeface="Times New Roman" panose="02020603050405020304" pitchFamily="18" charset="0"/>
                <a:cs typeface="Times New Roman" panose="02020603050405020304" pitchFamily="18" charset="0"/>
              </a:rPr>
              <a:t> </a:t>
            </a:r>
            <a:r>
              <a:rPr lang="en-GB" sz="1800" dirty="0">
                <a:latin typeface="Calibri Light" panose="020F0302020204030204" pitchFamily="34" charset="0"/>
                <a:cs typeface="Calibri Light" panose="020F0302020204030204" pitchFamily="34" charset="0"/>
              </a:rPr>
              <a:t>argument ensures that non-parametric density estimates are used, and the </a:t>
            </a:r>
            <a:r>
              <a:rPr lang="en-GB" sz="1800" dirty="0">
                <a:latin typeface="Courier New" panose="02070309020205020404" pitchFamily="49" charset="0"/>
                <a:cs typeface="Courier New" panose="02070309020205020404" pitchFamily="49" charset="0"/>
              </a:rPr>
              <a:t>adjust</a:t>
            </a:r>
            <a:r>
              <a:rPr lang="en-GB" sz="1800" dirty="0">
                <a:latin typeface="Times New Roman" panose="02020603050405020304" pitchFamily="18" charset="0"/>
                <a:cs typeface="Times New Roman" panose="02020603050405020304" pitchFamily="18" charset="0"/>
              </a:rPr>
              <a:t> </a:t>
            </a:r>
            <a:r>
              <a:rPr lang="en-GB" sz="1800" dirty="0">
                <a:latin typeface="Calibri Light" panose="020F0302020204030204" pitchFamily="34" charset="0"/>
                <a:cs typeface="Calibri Light" panose="020F0302020204030204" pitchFamily="34" charset="0"/>
              </a:rPr>
              <a:t>argument controls the size of the window for density estimation (default=1).</a:t>
            </a: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Naive Bayes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32898552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Naive Bayes in R</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10" name="TextBox 9">
            <a:extLst>
              <a:ext uri="{FF2B5EF4-FFF2-40B4-BE49-F238E27FC236}">
                <a16:creationId xmlns:a16="http://schemas.microsoft.com/office/drawing/2014/main" id="{582690A9-CD30-4B4E-A9FB-B9619068F58A}"/>
              </a:ext>
            </a:extLst>
          </p:cNvPr>
          <p:cNvSpPr txBox="1"/>
          <p:nvPr/>
        </p:nvSpPr>
        <p:spPr>
          <a:xfrm>
            <a:off x="3359696" y="1412776"/>
            <a:ext cx="1361078"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True boundary</a:t>
            </a:r>
          </a:p>
        </p:txBody>
      </p:sp>
      <p:sp>
        <p:nvSpPr>
          <p:cNvPr id="11" name="TextBox 10">
            <a:extLst>
              <a:ext uri="{FF2B5EF4-FFF2-40B4-BE49-F238E27FC236}">
                <a16:creationId xmlns:a16="http://schemas.microsoft.com/office/drawing/2014/main" id="{9E0D7858-A66C-4BA3-AB1F-0A1E40CF8088}"/>
              </a:ext>
            </a:extLst>
          </p:cNvPr>
          <p:cNvSpPr txBox="1"/>
          <p:nvPr/>
        </p:nvSpPr>
        <p:spPr>
          <a:xfrm>
            <a:off x="7071608" y="1412776"/>
            <a:ext cx="1964513"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Naïve Bayes boundary</a:t>
            </a:r>
          </a:p>
        </p:txBody>
      </p:sp>
      <p:pic>
        <p:nvPicPr>
          <p:cNvPr id="12" name="Picture 11">
            <a:extLst>
              <a:ext uri="{FF2B5EF4-FFF2-40B4-BE49-F238E27FC236}">
                <a16:creationId xmlns:a16="http://schemas.microsoft.com/office/drawing/2014/main" id="{F8C5629E-E619-4433-9653-E6558B138C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31505" y="1751330"/>
            <a:ext cx="8178312" cy="5010333"/>
          </a:xfrm>
          <a:prstGeom prst="rect">
            <a:avLst/>
          </a:prstGeom>
        </p:spPr>
      </p:pic>
    </p:spTree>
    <p:extLst>
      <p:ext uri="{BB962C8B-B14F-4D97-AF65-F5344CB8AC3E}">
        <p14:creationId xmlns:p14="http://schemas.microsoft.com/office/powerpoint/2010/main" val="32388650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Spam classification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128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20336" y="44624"/>
            <a:ext cx="1194230" cy="1194230"/>
          </a:xfrm>
          <a:prstGeom prst="rect">
            <a:avLst/>
          </a:prstGeom>
        </p:spPr>
      </p:pic>
      <p:sp>
        <p:nvSpPr>
          <p:cNvPr id="9" name="Rectangle 8"/>
          <p:cNvSpPr/>
          <p:nvPr/>
        </p:nvSpPr>
        <p:spPr>
          <a:xfrm>
            <a:off x="2438888" y="1395820"/>
            <a:ext cx="7545544" cy="5047536"/>
          </a:xfrm>
          <a:prstGeom prst="rect">
            <a:avLst/>
          </a:prstGeom>
          <a:solidFill>
            <a:schemeClr val="bg1"/>
          </a:solidFill>
          <a:effectLst>
            <a:outerShdw blurRad="50800" dist="38100" dir="5400000" algn="t" rotWithShape="0">
              <a:prstClr val="black">
                <a:alpha val="40000"/>
              </a:prstClr>
            </a:outerShdw>
          </a:effectLst>
          <a:scene3d>
            <a:camera prst="orthographicFront"/>
            <a:lightRig rig="threePt" dir="t"/>
          </a:scene3d>
          <a:sp3d prstMaterial="powder"/>
        </p:spPr>
        <p:txBody>
          <a:bodyPr wrap="square">
            <a:spAutoFit/>
          </a:bodyPr>
          <a:lstStyle/>
          <a:p>
            <a:r>
              <a:rPr lang="en-GB" sz="1400"/>
              <a:t>From: &lt;sender@yahoo.com&gt;</a:t>
            </a:r>
          </a:p>
          <a:p>
            <a:r>
              <a:rPr lang="en-GB" sz="1400"/>
              <a:t>To: &lt;person@unige.ch&gt;</a:t>
            </a:r>
          </a:p>
          <a:p>
            <a:r>
              <a:rPr lang="en-GB" sz="1400"/>
              <a:t>Date: Fri, 8 Mar 2013 16:37:51 -0800</a:t>
            </a:r>
          </a:p>
          <a:p>
            <a:r>
              <a:rPr lang="en-GB" sz="1400" b="1"/>
              <a:t>Subject: HELLO ME NOT DEAD</a:t>
            </a:r>
          </a:p>
          <a:p>
            <a:r>
              <a:rPr lang="en-GB" sz="1400"/>
              <a:t>Thread-topic: HELLO ME NOT DEAD</a:t>
            </a:r>
          </a:p>
          <a:p>
            <a:r>
              <a:rPr lang="en-GB" sz="1400"/>
              <a:t>Thread-index: Ac4cXlOKuYO0s8HwSzGAKNCzzrVVSg==</a:t>
            </a:r>
          </a:p>
          <a:p>
            <a:r>
              <a:rPr lang="en-GB" sz="1400"/>
              <a:t>Accept-Language: en-US</a:t>
            </a:r>
          </a:p>
          <a:p>
            <a:r>
              <a:rPr lang="en-GB" sz="1400"/>
              <a:t>X-MS-Has-Attach:</a:t>
            </a:r>
          </a:p>
          <a:p>
            <a:r>
              <a:rPr lang="en-GB" sz="1400"/>
              <a:t>X-MS-TNEF-Correlator:</a:t>
            </a:r>
          </a:p>
          <a:p>
            <a:r>
              <a:rPr lang="en-GB" sz="1400"/>
              <a:t>acceptlanguage: en-US</a:t>
            </a:r>
          </a:p>
          <a:p>
            <a:r>
              <a:rPr lang="en-GB" sz="1400" b="1">
                <a:solidFill>
                  <a:srgbClr val="FF0000"/>
                </a:solidFill>
              </a:rPr>
              <a:t>X-NiceBayes: is not spam (0%)</a:t>
            </a:r>
          </a:p>
          <a:p>
            <a:r>
              <a:rPr lang="en-GB" sz="1400"/>
              <a:t>X-Spamc: is not spam (score=2.8, required=5.0)</a:t>
            </a:r>
          </a:p>
          <a:p>
            <a:r>
              <a:rPr lang="en-GB" sz="1400"/>
              <a:t>X-MailCleaner-SpamCheck: not spam, Spamc (score=2.8, required=5.0,BOTNET 2.0,</a:t>
            </a:r>
          </a:p>
          <a:p>
            <a:r>
              <a:rPr lang="en-GB" sz="1400"/>
              <a:t> HTML_MESSAGE 0.0, </a:t>
            </a:r>
            <a:r>
              <a:rPr lang="en-GB" sz="1400" b="1">
                <a:solidFill>
                  <a:srgbClr val="FF0000"/>
                </a:solidFill>
              </a:rPr>
              <a:t>BAYES_50 0.8</a:t>
            </a:r>
            <a:r>
              <a:rPr lang="en-GB" sz="1400"/>
              <a:t>),</a:t>
            </a:r>
          </a:p>
          <a:p>
            <a:r>
              <a:rPr lang="en-GB" sz="1400"/>
              <a:t>X-MailCleaner-ReportURL: https://mailcleaner.unige.ch/rs.php</a:t>
            </a:r>
          </a:p>
          <a:p>
            <a:r>
              <a:rPr lang="en-GB" sz="1400"/>
              <a:t>X-MailCleaner-Information: Please contact postmaster@unige.ch for more information</a:t>
            </a:r>
          </a:p>
          <a:p>
            <a:r>
              <a:rPr lang="en-GB" sz="1400"/>
              <a:t>X-MailCleaner-ID: 1UE7nY-0002oA-Ul</a:t>
            </a:r>
          </a:p>
          <a:p>
            <a:r>
              <a:rPr lang="en-GB" sz="1400"/>
              <a:t>X-MailCleaner: Not scanned: please contact postmaster@unige.ch for details</a:t>
            </a:r>
          </a:p>
          <a:p>
            <a:r>
              <a:rPr lang="en-GB" sz="1400"/>
              <a:t>X-MailCleaner-ReportURL: https://mailcleaner.unige.ch/rs.php</a:t>
            </a:r>
          </a:p>
          <a:p>
            <a:r>
              <a:rPr lang="en-GB" sz="1400"/>
              <a:t>X-MS-Exchange-Organization-AuthSource: bravo.isis.unige.ch</a:t>
            </a:r>
          </a:p>
          <a:p>
            <a:r>
              <a:rPr lang="en-GB" sz="1400"/>
              <a:t>X-MS-Exchange-Organization-AuthAs: Internal</a:t>
            </a:r>
          </a:p>
          <a:p>
            <a:r>
              <a:rPr lang="en-GB" sz="1400"/>
              <a:t>X-MS-Exchange-Organization-AuthMechanism: 10</a:t>
            </a:r>
          </a:p>
          <a:p>
            <a:r>
              <a:rPr lang="en-GB" sz="1400"/>
              <a:t>X-MS-Exchange-Organization-AVStamp-Mailbox: MSFTFF;1;0;0 0 0</a:t>
            </a:r>
          </a:p>
        </p:txBody>
      </p:sp>
    </p:spTree>
    <p:extLst>
      <p:ext uri="{BB962C8B-B14F-4D97-AF65-F5344CB8AC3E}">
        <p14:creationId xmlns:p14="http://schemas.microsoft.com/office/powerpoint/2010/main" val="11103502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In 2009, a report by </a:t>
            </a:r>
            <a:r>
              <a:rPr lang="fr-CH" sz="1800" dirty="0" err="1">
                <a:latin typeface="Calibri Light" panose="020F0302020204030204" pitchFamily="34" charset="0"/>
                <a:cs typeface="Calibri Light" panose="020F0302020204030204" pitchFamily="34" charset="0"/>
              </a:rPr>
              <a:t>Morrs</a:t>
            </a:r>
            <a:r>
              <a:rPr lang="fr-CH" sz="1800" dirty="0">
                <a:latin typeface="Calibri Light" panose="020F0302020204030204" pitchFamily="34" charset="0"/>
                <a:cs typeface="Calibri Light" panose="020F0302020204030204" pitchFamily="34" charset="0"/>
              </a:rPr>
              <a:t> and Harnett </a:t>
            </a:r>
            <a:r>
              <a:rPr lang="fr-CH" sz="1800" dirty="0" err="1">
                <a:latin typeface="Calibri Light" panose="020F0302020204030204" pitchFamily="34" charset="0"/>
                <a:cs typeface="Calibri Light" panose="020F0302020204030204" pitchFamily="34" charset="0"/>
              </a:rPr>
              <a:t>suggested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probability</a:t>
            </a:r>
            <a:r>
              <a:rPr lang="fr-CH" sz="1800" dirty="0">
                <a:latin typeface="Calibri Light" panose="020F0302020204030204" pitchFamily="34" charset="0"/>
                <a:cs typeface="Calibri Light" panose="020F0302020204030204" pitchFamily="34" charset="0"/>
              </a:rPr>
              <a:t> of an </a:t>
            </a:r>
            <a:r>
              <a:rPr lang="fr-CH" sz="1800" dirty="0" err="1">
                <a:latin typeface="Calibri Light" panose="020F0302020204030204" pitchFamily="34" charset="0"/>
                <a:cs typeface="Calibri Light" panose="020F0302020204030204" pitchFamily="34" charset="0"/>
              </a:rPr>
              <a:t>incoming</a:t>
            </a:r>
            <a:r>
              <a:rPr lang="fr-CH" sz="1800" dirty="0">
                <a:latin typeface="Calibri Light" panose="020F0302020204030204" pitchFamily="34" charset="0"/>
                <a:cs typeface="Calibri Light" panose="020F0302020204030204" pitchFamily="34" charset="0"/>
              </a:rPr>
              <a:t> e-mail </a:t>
            </a:r>
            <a:r>
              <a:rPr lang="fr-CH" sz="1800" dirty="0" err="1">
                <a:latin typeface="Calibri Light" panose="020F0302020204030204" pitchFamily="34" charset="0"/>
                <a:cs typeface="Calibri Light" panose="020F0302020204030204" pitchFamily="34" charset="0"/>
              </a:rPr>
              <a:t>being</a:t>
            </a:r>
            <a:r>
              <a:rPr lang="fr-CH" sz="1800" dirty="0">
                <a:latin typeface="Calibri Light" panose="020F0302020204030204" pitchFamily="34" charset="0"/>
                <a:cs typeface="Calibri Light" panose="020F0302020204030204" pitchFamily="34" charset="0"/>
              </a:rPr>
              <a:t> spam </a:t>
            </a:r>
            <a:r>
              <a:rPr lang="fr-CH" sz="1800" dirty="0" err="1">
                <a:latin typeface="Calibri Light" panose="020F0302020204030204" pitchFamily="34" charset="0"/>
                <a:cs typeface="Calibri Light" panose="020F0302020204030204" pitchFamily="34" charset="0"/>
              </a:rPr>
              <a:t>was</a:t>
            </a:r>
            <a:r>
              <a:rPr lang="fr-CH" sz="1800" dirty="0">
                <a:latin typeface="Calibri Light" panose="020F0302020204030204" pitchFamily="34" charset="0"/>
                <a:cs typeface="Calibri Light" panose="020F0302020204030204" pitchFamily="34" charset="0"/>
              </a:rPr>
              <a:t>,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time, at least 80%.</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Naive</a:t>
            </a:r>
            <a:r>
              <a:rPr lang="fr-CH" sz="1800" dirty="0">
                <a:latin typeface="Calibri Light" panose="020F0302020204030204" pitchFamily="34" charset="0"/>
                <a:cs typeface="Calibri Light" panose="020F0302020204030204" pitchFamily="34" charset="0"/>
              </a:rPr>
              <a:t> Bayes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have </a:t>
            </a:r>
            <a:r>
              <a:rPr lang="fr-CH" sz="1800" dirty="0" err="1">
                <a:latin typeface="Calibri Light" panose="020F0302020204030204" pitchFamily="34" charset="0"/>
                <a:cs typeface="Calibri Light" panose="020F0302020204030204" pitchFamily="34" charset="0"/>
              </a:rPr>
              <a:t>achieved</a:t>
            </a:r>
            <a:r>
              <a:rPr lang="fr-CH" sz="1800" dirty="0">
                <a:latin typeface="Calibri Light" panose="020F0302020204030204" pitchFamily="34" charset="0"/>
                <a:cs typeface="Calibri Light" panose="020F0302020204030204" pitchFamily="34" charset="0"/>
              </a:rPr>
              <a:t> notable </a:t>
            </a:r>
            <a:r>
              <a:rPr lang="fr-CH" sz="1800" dirty="0" err="1">
                <a:latin typeface="Calibri Light" panose="020F0302020204030204" pitchFamily="34" charset="0"/>
                <a:cs typeface="Calibri Light" panose="020F0302020204030204" pitchFamily="34" charset="0"/>
              </a:rPr>
              <a:t>success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with</a:t>
            </a:r>
            <a:r>
              <a:rPr lang="fr-CH" sz="1800" dirty="0">
                <a:latin typeface="Calibri Light" panose="020F0302020204030204" pitchFamily="34" charset="0"/>
                <a:cs typeface="Calibri Light" panose="020F0302020204030204" pitchFamily="34" charset="0"/>
              </a:rPr>
              <a:t> the identification and </a:t>
            </a:r>
            <a:r>
              <a:rPr lang="fr-CH" sz="1800" dirty="0" err="1">
                <a:latin typeface="Calibri Light" panose="020F0302020204030204" pitchFamily="34" charset="0"/>
                <a:cs typeface="Calibri Light" panose="020F0302020204030204" pitchFamily="34" charset="0"/>
              </a:rPr>
              <a:t>filtering</a:t>
            </a:r>
            <a:r>
              <a:rPr lang="fr-CH" sz="1800" dirty="0">
                <a:latin typeface="Calibri Light" panose="020F0302020204030204" pitchFamily="34" charset="0"/>
                <a:cs typeface="Calibri Light" panose="020F0302020204030204" pitchFamily="34" charset="0"/>
              </a:rPr>
              <a:t> of spam (</a:t>
            </a:r>
            <a:r>
              <a:rPr lang="fr-CH" sz="1800" dirty="0" err="1">
                <a:latin typeface="Calibri Light" panose="020F0302020204030204" pitchFamily="34" charset="0"/>
                <a:cs typeface="Calibri Light" panose="020F0302020204030204" pitchFamily="34" charset="0"/>
              </a:rPr>
              <a:t>Sahami</a:t>
            </a:r>
            <a:r>
              <a:rPr lang="fr-CH" sz="1800" dirty="0">
                <a:latin typeface="Calibri Light" panose="020F0302020204030204" pitchFamily="34" charset="0"/>
                <a:cs typeface="Calibri Light" panose="020F0302020204030204" pitchFamily="34" charset="0"/>
              </a:rPr>
              <a:t> et al., 1998). The </a:t>
            </a:r>
            <a:r>
              <a:rPr lang="fr-CH" sz="1800" dirty="0" err="1">
                <a:latin typeface="Calibri Light" panose="020F0302020204030204" pitchFamily="34" charset="0"/>
                <a:cs typeface="Calibri Light" panose="020F0302020204030204" pitchFamily="34" charset="0"/>
              </a:rPr>
              <a:t>earliest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such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algorithm</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was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used</a:t>
            </a:r>
            <a:r>
              <a:rPr lang="fr-CH" sz="1800" dirty="0">
                <a:latin typeface="Calibri Light" panose="020F0302020204030204" pitchFamily="34" charset="0"/>
                <a:cs typeface="Calibri Light" panose="020F0302020204030204" pitchFamily="34" charset="0"/>
              </a:rPr>
              <a:t> in 1996 and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have </a:t>
            </a:r>
            <a:r>
              <a:rPr lang="fr-CH" sz="1800" dirty="0" err="1">
                <a:latin typeface="Calibri Light" panose="020F0302020204030204" pitchFamily="34" charset="0"/>
                <a:cs typeface="Calibri Light" panose="020F0302020204030204" pitchFamily="34" charset="0"/>
              </a:rPr>
              <a:t>become</a:t>
            </a:r>
            <a:r>
              <a:rPr lang="fr-CH" sz="1800" dirty="0">
                <a:latin typeface="Calibri Light" panose="020F0302020204030204" pitchFamily="34" charset="0"/>
                <a:cs typeface="Calibri Light" panose="020F0302020204030204" pitchFamily="34" charset="0"/>
              </a:rPr>
              <a:t> a standard in spam </a:t>
            </a:r>
            <a:r>
              <a:rPr lang="fr-CH" sz="1800" dirty="0" err="1">
                <a:latin typeface="Calibri Light" panose="020F0302020204030204" pitchFamily="34" charset="0"/>
                <a:cs typeface="Calibri Light" panose="020F0302020204030204" pitchFamily="34" charset="0"/>
              </a:rPr>
              <a:t>filtering</a:t>
            </a:r>
            <a:r>
              <a:rPr lang="fr-CH" sz="1800" dirty="0">
                <a:latin typeface="Calibri Light" panose="020F0302020204030204" pitchFamily="34" charset="0"/>
                <a:cs typeface="Calibri Light" panose="020F0302020204030204" pitchFamily="34" charset="0"/>
              </a:rPr>
              <a:t> software (e.g., Mozilla Thunderbird has a </a:t>
            </a:r>
            <a:r>
              <a:rPr lang="fr-CH" sz="1800" dirty="0" err="1">
                <a:latin typeface="Calibri Light" panose="020F0302020204030204" pitchFamily="34" charset="0"/>
                <a:cs typeface="Calibri Light" panose="020F0302020204030204" pitchFamily="34" charset="0"/>
              </a:rPr>
              <a:t>built-in</a:t>
            </a:r>
            <a:r>
              <a:rPr lang="fr-CH" sz="1800" dirty="0">
                <a:latin typeface="Calibri Light" panose="020F0302020204030204" pitchFamily="34" charset="0"/>
                <a:cs typeface="Calibri Light" panose="020F0302020204030204" pitchFamily="34" charset="0"/>
              </a:rPr>
              <a:t> Bayes </a:t>
            </a:r>
            <a:r>
              <a:rPr lang="fr-CH" sz="1800" dirty="0" err="1">
                <a:latin typeface="Calibri Light" panose="020F0302020204030204" pitchFamily="34" charset="0"/>
                <a:cs typeface="Calibri Light" panose="020F0302020204030204" pitchFamily="34" charset="0"/>
              </a:rPr>
              <a:t>filter</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features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used</a:t>
            </a:r>
            <a:r>
              <a:rPr lang="fr-CH" sz="1800" dirty="0">
                <a:latin typeface="Calibri Light" panose="020F0302020204030204" pitchFamily="34" charset="0"/>
                <a:cs typeface="Calibri Light" panose="020F0302020204030204" pitchFamily="34" charset="0"/>
              </a:rPr>
              <a:t> to help </a:t>
            </a:r>
            <a:r>
              <a:rPr lang="fr-CH" sz="1800" dirty="0" err="1">
                <a:latin typeface="Calibri Light" panose="020F0302020204030204" pitchFamily="34" charset="0"/>
                <a:cs typeface="Calibri Light" panose="020F0302020204030204" pitchFamily="34" charset="0"/>
              </a:rPr>
              <a:t>identify</a:t>
            </a:r>
            <a:r>
              <a:rPr lang="fr-CH" sz="1800" dirty="0">
                <a:latin typeface="Calibri Light" panose="020F0302020204030204" pitchFamily="34" charset="0"/>
                <a:cs typeface="Calibri Light" panose="020F0302020204030204" pitchFamily="34" charset="0"/>
              </a:rPr>
              <a:t> spam </a:t>
            </a:r>
            <a:r>
              <a:rPr lang="fr-CH" sz="1800" dirty="0" err="1">
                <a:latin typeface="Calibri Light" panose="020F0302020204030204" pitchFamily="34" charset="0"/>
                <a:cs typeface="Calibri Light" panose="020F0302020204030204" pitchFamily="34" charset="0"/>
              </a:rPr>
              <a:t>consists</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words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characters</a:t>
            </a:r>
            <a:r>
              <a:rPr lang="fr-CH" sz="1800" dirty="0">
                <a:latin typeface="Calibri Light" panose="020F0302020204030204" pitchFamily="34" charset="0"/>
                <a:cs typeface="Calibri Light" panose="020F0302020204030204" pitchFamily="34" charset="0"/>
              </a:rPr>
              <a:t>, and style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indicative of spam (e.g., </a:t>
            </a:r>
            <a:r>
              <a:rPr lang="fr-CH" sz="1800" dirty="0" err="1">
                <a:latin typeface="Calibri Light" panose="020F0302020204030204" pitchFamily="34" charset="0"/>
                <a:cs typeface="Calibri Light" panose="020F0302020204030204" pitchFamily="34" charset="0"/>
              </a:rPr>
              <a:t>subject</a:t>
            </a:r>
            <a:r>
              <a:rPr lang="fr-CH" sz="1800" dirty="0">
                <a:latin typeface="Calibri Light" panose="020F0302020204030204" pitchFamily="34" charset="0"/>
                <a:cs typeface="Calibri Light" panose="020F0302020204030204" pitchFamily="34" charset="0"/>
              </a:rPr>
              <a:t>: </a:t>
            </a:r>
            <a:r>
              <a:rPr lang="en-GB" sz="1800" dirty="0">
                <a:latin typeface="Calibri Light" panose="020F0302020204030204" pitchFamily="34" charset="0"/>
                <a:cs typeface="Calibri Light" panose="020F0302020204030204" pitchFamily="34" charset="0"/>
              </a:rPr>
              <a:t>“</a:t>
            </a:r>
            <a:r>
              <a:rPr lang="fr-CH" sz="1800" dirty="0">
                <a:latin typeface="Calibri Light" panose="020F0302020204030204" pitchFamily="34" charset="0"/>
                <a:cs typeface="Calibri Light" panose="020F0302020204030204" pitchFamily="34" charset="0"/>
              </a:rPr>
              <a:t>FREE VIAGRA TRIALS!!!</a:t>
            </a:r>
            <a:r>
              <a:rPr lang="en-GB" sz="1800" dirty="0">
                <a:latin typeface="Calibri Light" panose="020F0302020204030204" pitchFamily="34" charset="0"/>
                <a:cs typeface="Calibri Light" panose="020F0302020204030204" pitchFamily="34" charset="0"/>
              </a:rPr>
              <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Often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particular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words</a:t>
            </a:r>
            <a:r>
              <a:rPr lang="fr-CH" sz="1800" dirty="0">
                <a:latin typeface="Calibri Light" panose="020F0302020204030204" pitchFamily="34" charset="0"/>
                <a:cs typeface="Calibri Light" panose="020F0302020204030204" pitchFamily="34" charset="0"/>
              </a:rPr>
              <a:t> or </a:t>
            </a:r>
            <a:r>
              <a:rPr lang="fr-CH" sz="1800" dirty="0" err="1">
                <a:latin typeface="Calibri Light" panose="020F0302020204030204" pitchFamily="34" charset="0"/>
                <a:cs typeface="Calibri Light" panose="020F0302020204030204" pitchFamily="34" charset="0"/>
              </a:rPr>
              <a:t>punctuation</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highly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predictive</a:t>
            </a:r>
            <a:r>
              <a:rPr lang="fr-CH" sz="1800" dirty="0">
                <a:latin typeface="Calibri Light" panose="020F0302020204030204" pitchFamily="34" charset="0"/>
                <a:cs typeface="Calibri Light" panose="020F0302020204030204" pitchFamily="34" charset="0"/>
              </a:rPr>
              <a:t> of spam.</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Moreover</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Naive</a:t>
            </a:r>
            <a:r>
              <a:rPr lang="fr-CH" sz="1800" dirty="0">
                <a:latin typeface="Calibri Light" panose="020F0302020204030204" pitchFamily="34" charset="0"/>
                <a:cs typeface="Calibri Light" panose="020F0302020204030204" pitchFamily="34" charset="0"/>
              </a:rPr>
              <a:t> Bayes </a:t>
            </a:r>
            <a:r>
              <a:rPr lang="fr-CH" sz="1800" dirty="0" err="1">
                <a:latin typeface="Calibri Light" panose="020F0302020204030204" pitchFamily="34" charset="0"/>
                <a:cs typeface="Calibri Light" panose="020F0302020204030204" pitchFamily="34" charset="0"/>
              </a:rPr>
              <a:t>filter</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tailored</a:t>
            </a:r>
            <a:r>
              <a:rPr lang="fr-CH" sz="1800" dirty="0">
                <a:latin typeface="Calibri Light" panose="020F0302020204030204" pitchFamily="34" charset="0"/>
                <a:cs typeface="Calibri Light" panose="020F0302020204030204" pitchFamily="34" charset="0"/>
              </a:rPr>
              <a:t> to an </a:t>
            </a:r>
            <a:r>
              <a:rPr lang="fr-CH" sz="1800" dirty="0" err="1">
                <a:latin typeface="Calibri Light" panose="020F0302020204030204" pitchFamily="34" charset="0"/>
                <a:cs typeface="Calibri Light" panose="020F0302020204030204" pitchFamily="34" charset="0"/>
              </a:rPr>
              <a:t>individual</a:t>
            </a:r>
            <a:r>
              <a:rPr lang="fr-CH" sz="1800" dirty="0">
                <a:latin typeface="Calibri Light" panose="020F0302020204030204" pitchFamily="34" charset="0"/>
                <a:cs typeface="Calibri Light" panose="020F0302020204030204" pitchFamily="34" charset="0"/>
              </a:rPr>
              <a:t> user by training on </a:t>
            </a:r>
            <a:r>
              <a:rPr lang="fr-CH" sz="1800" dirty="0" err="1">
                <a:latin typeface="Calibri Light" panose="020F0302020204030204" pitchFamily="34" charset="0"/>
                <a:cs typeface="Calibri Light" panose="020F0302020204030204" pitchFamily="34" charset="0"/>
              </a:rPr>
              <a:t>that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user’s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particular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database</a:t>
            </a:r>
            <a:r>
              <a:rPr lang="fr-CH" sz="1800" dirty="0">
                <a:latin typeface="Calibri Light" panose="020F0302020204030204" pitchFamily="34" charset="0"/>
                <a:cs typeface="Calibri Light" panose="020F0302020204030204" pitchFamily="34" charset="0"/>
              </a:rPr>
              <a:t> of e-mails, and by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from</a:t>
            </a:r>
            <a:r>
              <a:rPr lang="fr-CH" sz="1800" dirty="0">
                <a:latin typeface="Calibri Light" panose="020F0302020204030204" pitchFamily="34" charset="0"/>
                <a:cs typeface="Calibri Light" panose="020F0302020204030204" pitchFamily="34" charset="0"/>
              </a:rPr>
              <a:t> explicit </a:t>
            </a:r>
            <a:r>
              <a:rPr lang="fr-CH" sz="1800" dirty="0" err="1">
                <a:latin typeface="Calibri Light" panose="020F0302020204030204" pitchFamily="34" charset="0"/>
                <a:cs typeface="Calibri Light" panose="020F0302020204030204" pitchFamily="34" charset="0"/>
              </a:rPr>
              <a:t>manual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marking</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junk</a:t>
            </a:r>
            <a:r>
              <a:rPr lang="fr-CH" sz="1800" dirty="0">
                <a:latin typeface="Calibri Light" panose="020F0302020204030204" pitchFamily="34" charset="0"/>
                <a:cs typeface="Calibri Light" panose="020F0302020204030204" pitchFamily="34" charset="0"/>
              </a:rPr>
              <a:t> e-mail.</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Spam classification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128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20336" y="44624"/>
            <a:ext cx="1194230" cy="1194230"/>
          </a:xfrm>
          <a:prstGeom prst="rect">
            <a:avLst/>
          </a:prstGeom>
        </p:spPr>
      </p:pic>
      <p:sp>
        <p:nvSpPr>
          <p:cNvPr id="2" name="Rectangle 1"/>
          <p:cNvSpPr/>
          <p:nvPr/>
        </p:nvSpPr>
        <p:spPr>
          <a:xfrm>
            <a:off x="7613427" y="6361582"/>
            <a:ext cx="4536504" cy="307777"/>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hlinkClick r:id="rId3"/>
              </a:rPr>
              <a:t>https://en.wikipedia.org/wiki/Naive_Bayes_spam_filtering</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875271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a:rPr>
              <a:t>Bayes </a:t>
            </a:r>
            <a:r>
              <a:rPr lang="fr-CH" sz="3200">
                <a:solidFill>
                  <a:schemeClr val="tx2">
                    <a:lumMod val="75000"/>
                  </a:schemeClr>
                </a:solidFill>
                <a:latin typeface="Tw Cen MT" panose="020B0602020104020603"/>
                <a:cs typeface="Times New Roman" panose="02020603050405020304" pitchFamily="18" charset="0"/>
              </a:rPr>
              <a:t>≠ Bayesian</a:t>
            </a:r>
            <a:endParaRPr lang="en-GB" sz="3200">
              <a:solidFill>
                <a:schemeClr val="tx2">
                  <a:lumMod val="75000"/>
                </a:schemeClr>
              </a:solidFill>
              <a:latin typeface="Tw Cen MT" panose="020B0602020104020603"/>
            </a:endParaRPr>
          </a:p>
        </p:txBody>
      </p:sp>
      <p:cxnSp>
        <p:nvCxnSpPr>
          <p:cNvPr id="5" name="Straight Connector 4"/>
          <p:cNvCxnSpPr>
            <a:cxnSpLocks/>
          </p:cNvCxnSpPr>
          <p:nvPr/>
        </p:nvCxnSpPr>
        <p:spPr>
          <a:xfrm>
            <a:off x="1919536" y="908720"/>
            <a:ext cx="7128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20336" y="44624"/>
            <a:ext cx="1194230" cy="119423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19172" t="1" r="15700" b="28950"/>
          <a:stretch/>
        </p:blipFill>
        <p:spPr>
          <a:xfrm>
            <a:off x="7379415" y="1771171"/>
            <a:ext cx="1260864" cy="1475033"/>
          </a:xfrm>
          <a:prstGeom prst="rect">
            <a:avLst/>
          </a:prstGeom>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04312" y="1771171"/>
            <a:ext cx="1290654" cy="1475033"/>
          </a:xfrm>
          <a:prstGeom prst="rect">
            <a:avLst/>
          </a:prstGeom>
        </p:spPr>
      </p:pic>
      <p:sp>
        <p:nvSpPr>
          <p:cNvPr id="12" name="Content Placeholder 2"/>
          <p:cNvSpPr txBox="1">
            <a:spLocks/>
          </p:cNvSpPr>
          <p:nvPr/>
        </p:nvSpPr>
        <p:spPr>
          <a:xfrm>
            <a:off x="2079480" y="1374159"/>
            <a:ext cx="8235086" cy="4925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600" dirty="0">
                <a:latin typeface="Calibri Light" panose="020F0302020204030204" pitchFamily="34" charset="0"/>
                <a:cs typeface="Calibri Light" panose="020F0302020204030204" pitchFamily="34" charset="0"/>
              </a:rPr>
              <a:t>Bayes’ theorem was named after the British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mathematician </a:t>
            </a:r>
            <a:r>
              <a:rPr lang="en-GB" sz="1600" dirty="0">
                <a:solidFill>
                  <a:srgbClr val="0070C0"/>
                </a:solidFill>
                <a:latin typeface="Calibri Light" panose="020F0302020204030204" pitchFamily="34" charset="0"/>
                <a:cs typeface="Calibri Light" panose="020F0302020204030204" pitchFamily="34" charset="0"/>
              </a:rPr>
              <a:t>Thomas Bayes </a:t>
            </a:r>
            <a:r>
              <a:rPr lang="en-GB" sz="1600" dirty="0">
                <a:latin typeface="Calibri Light" panose="020F0302020204030204" pitchFamily="34" charset="0"/>
                <a:cs typeface="Calibri Light" panose="020F0302020204030204" pitchFamily="34" charset="0"/>
              </a:rPr>
              <a:t>(1701‒1761).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His paper on probability became the foundation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of </a:t>
            </a:r>
            <a:r>
              <a:rPr lang="en-GB" sz="1600" dirty="0">
                <a:solidFill>
                  <a:srgbClr val="0070C0"/>
                </a:solidFill>
                <a:latin typeface="Calibri Light" panose="020F0302020204030204" pitchFamily="34" charset="0"/>
                <a:cs typeface="Calibri Light" panose="020F0302020204030204" pitchFamily="34" charset="0"/>
              </a:rPr>
              <a:t>Bayesian statistics</a:t>
            </a:r>
            <a:r>
              <a:rPr lang="en-GB" sz="1600" dirty="0">
                <a:latin typeface="Calibri Light" panose="020F0302020204030204" pitchFamily="34" charset="0"/>
                <a:cs typeface="Calibri Light" panose="020F0302020204030204" pitchFamily="34" charset="0"/>
              </a:rPr>
              <a:t>.</a:t>
            </a: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This legacy is a bit dubious, as it was his colleague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Richard Price who developed Bayes’ work in earnest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(after his death), and it was </a:t>
            </a:r>
            <a:r>
              <a:rPr lang="en-GB" sz="1600" dirty="0">
                <a:solidFill>
                  <a:srgbClr val="0070C0"/>
                </a:solidFill>
                <a:latin typeface="Calibri Light" panose="020F0302020204030204" pitchFamily="34" charset="0"/>
                <a:cs typeface="Calibri Light" panose="020F0302020204030204" pitchFamily="34" charset="0"/>
              </a:rPr>
              <a:t>Pierre-Simon Laplace</a:t>
            </a:r>
            <a:r>
              <a:rPr lang="en-GB" sz="1600" dirty="0">
                <a:latin typeface="Calibri Light" panose="020F0302020204030204" pitchFamily="34" charset="0"/>
                <a:cs typeface="Calibri Light" panose="020F0302020204030204" pitchFamily="34" charset="0"/>
              </a:rPr>
              <a:t>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who advocated the interpretation of probability that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true Bayesian statistics are founded upon.</a:t>
            </a:r>
          </a:p>
          <a:p>
            <a:pPr marL="0" indent="0">
              <a:buNone/>
            </a:pPr>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So far, we have seen the terms </a:t>
            </a:r>
            <a:r>
              <a:rPr lang="en-GB" sz="1600" i="1" dirty="0">
                <a:latin typeface="Calibri Light" panose="020F0302020204030204" pitchFamily="34" charset="0"/>
                <a:cs typeface="Calibri Light" panose="020F0302020204030204" pitchFamily="34" charset="0"/>
              </a:rPr>
              <a:t>Bayesian information criterion</a:t>
            </a:r>
            <a:r>
              <a:rPr lang="en-GB" sz="1600" dirty="0">
                <a:latin typeface="Calibri Light" panose="020F0302020204030204" pitchFamily="34" charset="0"/>
                <a:cs typeface="Calibri Light" panose="020F0302020204030204" pitchFamily="34" charset="0"/>
              </a:rPr>
              <a:t>, </a:t>
            </a:r>
            <a:r>
              <a:rPr lang="en-GB" sz="1600" i="1" dirty="0">
                <a:latin typeface="Calibri Light" panose="020F0302020204030204" pitchFamily="34" charset="0"/>
                <a:cs typeface="Calibri Light" panose="020F0302020204030204" pitchFamily="34" charset="0"/>
              </a:rPr>
              <a:t>Bayes error rate</a:t>
            </a:r>
            <a:r>
              <a:rPr lang="en-GB" sz="1600" dirty="0">
                <a:latin typeface="Calibri Light" panose="020F0302020204030204" pitchFamily="34" charset="0"/>
                <a:cs typeface="Calibri Light" panose="020F0302020204030204" pitchFamily="34" charset="0"/>
              </a:rPr>
              <a:t>, </a:t>
            </a:r>
            <a:r>
              <a:rPr lang="en-GB" sz="1600" i="1" dirty="0">
                <a:latin typeface="Calibri Light" panose="020F0302020204030204" pitchFamily="34" charset="0"/>
                <a:cs typeface="Calibri Light" panose="020F0302020204030204" pitchFamily="34" charset="0"/>
              </a:rPr>
              <a:t>Bayes’ theorem</a:t>
            </a:r>
            <a:r>
              <a:rPr lang="en-GB" sz="1600" dirty="0">
                <a:latin typeface="Calibri Light" panose="020F0302020204030204" pitchFamily="34" charset="0"/>
                <a:cs typeface="Calibri Light" panose="020F0302020204030204" pitchFamily="34" charset="0"/>
              </a:rPr>
              <a:t>, and </a:t>
            </a:r>
            <a:r>
              <a:rPr lang="en-GB" sz="1600" i="1" dirty="0">
                <a:latin typeface="Calibri Light" panose="020F0302020204030204" pitchFamily="34" charset="0"/>
                <a:cs typeface="Calibri Light" panose="020F0302020204030204" pitchFamily="34" charset="0"/>
              </a:rPr>
              <a:t>Naive Bayes classifier</a:t>
            </a:r>
            <a:r>
              <a:rPr lang="en-GB" sz="1600" dirty="0">
                <a:latin typeface="Calibri Light" panose="020F0302020204030204" pitchFamily="34" charset="0"/>
                <a:cs typeface="Calibri Light" panose="020F0302020204030204" pitchFamily="34" charset="0"/>
              </a:rPr>
              <a:t>. None of these concepts are “Bayesian” in a strict sense.</a:t>
            </a: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True Bayesian inference involves the estimation of a posterior data distribution by integrating out fully specified likelihoods, priors, and hyperpriors. Simply applying Bayes’ theorem to a probability problem does not make the analysis Bayesian!</a:t>
            </a:r>
          </a:p>
          <a:p>
            <a:endParaRPr lang="fr-CH" sz="1600" dirty="0">
              <a:latin typeface="Calibri Light" panose="020F0302020204030204" pitchFamily="34" charset="0"/>
              <a:cs typeface="Calibri Light" panose="020F0302020204030204" pitchFamily="34" charset="0"/>
            </a:endParaRPr>
          </a:p>
        </p:txBody>
      </p:sp>
      <p:sp>
        <p:nvSpPr>
          <p:cNvPr id="2" name="Rectangle 1"/>
          <p:cNvSpPr/>
          <p:nvPr/>
        </p:nvSpPr>
        <p:spPr>
          <a:xfrm>
            <a:off x="7987912" y="6361582"/>
            <a:ext cx="3993041" cy="307777"/>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hlinkClick r:id="rId5"/>
              </a:rPr>
              <a:t>https://en.wikipedia.org/wiki/Pierre-Simon_Laplace</a:t>
            </a:r>
            <a:endParaRPr lang="en-GB" sz="1400" dirty="0">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D8E5542C-039D-42FD-825A-BE96B3B04D0E}"/>
              </a:ext>
            </a:extLst>
          </p:cNvPr>
          <p:cNvSpPr txBox="1"/>
          <p:nvPr/>
        </p:nvSpPr>
        <p:spPr>
          <a:xfrm>
            <a:off x="7739456" y="3328229"/>
            <a:ext cx="595741" cy="307777"/>
          </a:xfrm>
          <a:prstGeom prst="rect">
            <a:avLst/>
          </a:prstGeom>
          <a:noFill/>
        </p:spPr>
        <p:txBody>
          <a:bodyPr wrap="none" rtlCol="0">
            <a:spAutoFit/>
          </a:bodyPr>
          <a:lstStyle/>
          <a:p>
            <a:pPr algn="ctr"/>
            <a:r>
              <a:rPr lang="en-GB" sz="1400" dirty="0">
                <a:latin typeface="Calibri Light" panose="020F0302020204030204" pitchFamily="34" charset="0"/>
                <a:cs typeface="Calibri Light" panose="020F0302020204030204" pitchFamily="34" charset="0"/>
              </a:rPr>
              <a:t>Bayes</a:t>
            </a:r>
          </a:p>
        </p:txBody>
      </p:sp>
      <p:sp>
        <p:nvSpPr>
          <p:cNvPr id="10" name="TextBox 9">
            <a:extLst>
              <a:ext uri="{FF2B5EF4-FFF2-40B4-BE49-F238E27FC236}">
                <a16:creationId xmlns:a16="http://schemas.microsoft.com/office/drawing/2014/main" id="{E7200256-079D-4909-BEB6-6B0C4091F4BD}"/>
              </a:ext>
            </a:extLst>
          </p:cNvPr>
          <p:cNvSpPr txBox="1"/>
          <p:nvPr/>
        </p:nvSpPr>
        <p:spPr>
          <a:xfrm>
            <a:off x="9038769" y="3328229"/>
            <a:ext cx="922433" cy="307777"/>
          </a:xfrm>
          <a:prstGeom prst="rect">
            <a:avLst/>
          </a:prstGeom>
          <a:noFill/>
        </p:spPr>
        <p:txBody>
          <a:bodyPr wrap="square" rtlCol="0">
            <a:spAutoFit/>
          </a:bodyPr>
          <a:lstStyle/>
          <a:p>
            <a:pPr algn="ctr"/>
            <a:r>
              <a:rPr lang="en-GB" sz="1400" dirty="0">
                <a:latin typeface="Calibri Light" panose="020F0302020204030204" pitchFamily="34" charset="0"/>
                <a:cs typeface="Calibri Light" panose="020F0302020204030204" pitchFamily="34" charset="0"/>
              </a:rPr>
              <a:t>Laplace</a:t>
            </a:r>
          </a:p>
        </p:txBody>
      </p:sp>
    </p:spTree>
    <p:extLst>
      <p:ext uri="{BB962C8B-B14F-4D97-AF65-F5344CB8AC3E}">
        <p14:creationId xmlns:p14="http://schemas.microsoft.com/office/powerpoint/2010/main" val="29020918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Discriminant </a:t>
            </a:r>
            <a:r>
              <a:rPr lang="fr-CH" sz="1800" dirty="0" err="1">
                <a:latin typeface="Calibri Light" panose="020F0302020204030204" pitchFamily="34" charset="0"/>
                <a:cs typeface="Calibri Light" panose="020F0302020204030204" pitchFamily="34" charset="0"/>
              </a:rPr>
              <a:t>analysis</a:t>
            </a:r>
            <a:r>
              <a:rPr lang="fr-CH" sz="1800" dirty="0">
                <a:latin typeface="Calibri Light" panose="020F0302020204030204" pitchFamily="34" charset="0"/>
                <a:cs typeface="Calibri Light" panose="020F0302020204030204" pitchFamily="34" charset="0"/>
              </a:rPr>
              <a:t> has </a:t>
            </a:r>
            <a:r>
              <a:rPr lang="fr-CH" sz="1800" dirty="0" err="1">
                <a:latin typeface="Calibri Light" panose="020F0302020204030204" pitchFamily="34" charset="0"/>
                <a:cs typeface="Calibri Light" panose="020F0302020204030204" pitchFamily="34" charset="0"/>
              </a:rPr>
              <a:t>generated</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vast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literature</a:t>
            </a:r>
            <a:r>
              <a:rPr lang="fr-CH" sz="1800" dirty="0">
                <a:latin typeface="Calibri Light" panose="020F0302020204030204" pitchFamily="34" charset="0"/>
                <a:cs typeface="Calibri Light" panose="020F0302020204030204" pitchFamily="34" charset="0"/>
              </a:rPr>
              <a:t> in machine </a:t>
            </a:r>
            <a:r>
              <a:rPr lang="fr-CH" sz="1800" dirty="0" err="1">
                <a:latin typeface="Calibri Light" panose="020F0302020204030204" pitchFamily="34" charset="0"/>
                <a:cs typeface="Calibri Light" panose="020F0302020204030204" pitchFamily="34" charset="0"/>
              </a:rPr>
              <a:t>learning</a:t>
            </a:r>
            <a:r>
              <a:rPr lang="fr-CH" sz="1800" dirty="0">
                <a:latin typeface="Calibri Light" panose="020F0302020204030204" pitchFamily="34" charset="0"/>
                <a:cs typeface="Calibri Light" panose="020F0302020204030204" pitchFamily="34" charset="0"/>
              </a:rPr>
              <a:t>. There are more discriminants </a:t>
            </a:r>
            <a:r>
              <a:rPr lang="fr-CH" sz="1800" dirty="0" err="1">
                <a:latin typeface="Calibri Light" panose="020F0302020204030204" pitchFamily="34" charset="0"/>
                <a:cs typeface="Calibri Light" panose="020F0302020204030204" pitchFamily="34" charset="0"/>
              </a:rPr>
              <a:t>which</a:t>
            </a:r>
            <a:r>
              <a:rPr lang="fr-CH" sz="1800" dirty="0">
                <a:latin typeface="Calibri Light" panose="020F0302020204030204" pitchFamily="34" charset="0"/>
                <a:cs typeface="Calibri Light" panose="020F0302020204030204" pitchFamily="34" charset="0"/>
              </a:rPr>
              <a:t> I have not </a:t>
            </a:r>
            <a:r>
              <a:rPr lang="fr-CH" sz="1800" dirty="0" err="1">
                <a:latin typeface="Calibri Light" panose="020F0302020204030204" pitchFamily="34" charset="0"/>
                <a:cs typeface="Calibri Light" panose="020F0302020204030204" pitchFamily="34" charset="0"/>
              </a:rPr>
              <a:t>discussed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here</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pPr lvl="1"/>
            <a:r>
              <a:rPr lang="fr-CH" sz="1600" dirty="0" err="1">
                <a:solidFill>
                  <a:srgbClr val="0070C0"/>
                </a:solidFill>
                <a:latin typeface="Calibri Light" panose="020F0302020204030204" pitchFamily="34" charset="0"/>
                <a:cs typeface="Calibri Light" panose="020F0302020204030204" pitchFamily="34" charset="0"/>
              </a:rPr>
              <a:t>Regularized</a:t>
            </a:r>
            <a:r>
              <a:rPr lang="fr-CH" sz="1600" dirty="0">
                <a:solidFill>
                  <a:srgbClr val="0070C0"/>
                </a:solidFill>
                <a:latin typeface="Calibri Light" panose="020F0302020204030204" pitchFamily="34" charset="0"/>
                <a:cs typeface="Calibri Light" panose="020F0302020204030204" pitchFamily="34" charset="0"/>
              </a:rPr>
              <a:t> discriminant </a:t>
            </a:r>
            <a:r>
              <a:rPr lang="fr-CH" sz="1600" dirty="0" err="1">
                <a:solidFill>
                  <a:srgbClr val="0070C0"/>
                </a:solidFill>
                <a:latin typeface="Calibri Light" panose="020F0302020204030204" pitchFamily="34" charset="0"/>
                <a:cs typeface="Calibri Light" panose="020F0302020204030204" pitchFamily="34" charset="0"/>
              </a:rPr>
              <a:t>analysis</a:t>
            </a:r>
            <a:r>
              <a:rPr lang="fr-CH" sz="1600" dirty="0">
                <a:solidFill>
                  <a:srgbClr val="0070C0"/>
                </a:solidFill>
                <a:latin typeface="Calibri Light" panose="020F0302020204030204" pitchFamily="34" charset="0"/>
                <a:cs typeface="Calibri Light" panose="020F0302020204030204" pitchFamily="34" charset="0"/>
              </a:rPr>
              <a:t> (RDA)</a:t>
            </a:r>
            <a:r>
              <a:rPr lang="fr-CH" sz="1600" dirty="0">
                <a:latin typeface="Calibri Light" panose="020F0302020204030204" pitchFamily="34" charset="0"/>
                <a:cs typeface="Calibri Light" panose="020F0302020204030204" pitchFamily="34" charset="0"/>
              </a:rPr>
              <a:t>: A </a:t>
            </a:r>
            <a:r>
              <a:rPr lang="fr-CH" sz="1600" dirty="0" err="1">
                <a:latin typeface="Calibri Light" panose="020F0302020204030204" pitchFamily="34" charset="0"/>
                <a:cs typeface="Calibri Light" panose="020F0302020204030204" pitchFamily="34" charset="0"/>
              </a:rPr>
              <a:t>trade</a:t>
            </a:r>
            <a:r>
              <a:rPr lang="fr-CH" sz="1600" dirty="0">
                <a:latin typeface="Calibri Light" panose="020F0302020204030204" pitchFamily="34" charset="0"/>
                <a:cs typeface="Calibri Light" panose="020F0302020204030204" pitchFamily="34" charset="0"/>
              </a:rPr>
              <a:t>-off </a:t>
            </a:r>
            <a:r>
              <a:rPr lang="fr-CH" sz="1600" dirty="0" err="1">
                <a:latin typeface="Calibri Light" panose="020F0302020204030204" pitchFamily="34" charset="0"/>
                <a:cs typeface="Calibri Light" panose="020F0302020204030204" pitchFamily="34" charset="0"/>
              </a:rPr>
              <a:t>parameter</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allows</a:t>
            </a:r>
            <a:r>
              <a:rPr lang="fr-CH" sz="1600" dirty="0">
                <a:latin typeface="Calibri Light" panose="020F0302020204030204" pitchFamily="34" charset="0"/>
                <a:cs typeface="Calibri Light" panose="020F0302020204030204" pitchFamily="34" charset="0"/>
              </a:rPr>
              <a:t> the user to switch </a:t>
            </a:r>
            <a:r>
              <a:rPr lang="fr-CH" sz="1600" dirty="0" err="1">
                <a:latin typeface="Calibri Light" panose="020F0302020204030204" pitchFamily="34" charset="0"/>
                <a:cs typeface="Calibri Light" panose="020F0302020204030204" pitchFamily="34" charset="0"/>
              </a:rPr>
              <a:t>smoothly</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between</a:t>
            </a:r>
            <a:r>
              <a:rPr lang="fr-CH" sz="1600" dirty="0">
                <a:latin typeface="Calibri Light" panose="020F0302020204030204" pitchFamily="34" charset="0"/>
                <a:cs typeface="Calibri Light" panose="020F0302020204030204" pitchFamily="34" charset="0"/>
              </a:rPr>
              <a:t> LDA and </a:t>
            </a:r>
            <a:r>
              <a:rPr lang="fr-CH" sz="1600">
                <a:latin typeface="Calibri Light" panose="020F0302020204030204" pitchFamily="34" charset="0"/>
                <a:cs typeface="Calibri Light" panose="020F0302020204030204" pitchFamily="34" charset="0"/>
              </a:rPr>
              <a:t>QDA.</a:t>
            </a:r>
          </a:p>
          <a:p>
            <a:pPr lvl="1"/>
            <a:endParaRPr lang="fr-CH" sz="1600" dirty="0">
              <a:latin typeface="Calibri Light" panose="020F0302020204030204" pitchFamily="34" charset="0"/>
              <a:cs typeface="Calibri Light" panose="020F0302020204030204" pitchFamily="34" charset="0"/>
            </a:endParaRPr>
          </a:p>
          <a:p>
            <a:pPr lvl="1"/>
            <a:r>
              <a:rPr lang="fr-CH" sz="1600" dirty="0">
                <a:solidFill>
                  <a:srgbClr val="0070C0"/>
                </a:solidFill>
                <a:latin typeface="Calibri Light" panose="020F0302020204030204" pitchFamily="34" charset="0"/>
                <a:cs typeface="Calibri Light" panose="020F0302020204030204" pitchFamily="34" charset="0"/>
              </a:rPr>
              <a:t>Flexible discriminant </a:t>
            </a:r>
            <a:r>
              <a:rPr lang="fr-CH" sz="1600" dirty="0" err="1">
                <a:solidFill>
                  <a:srgbClr val="0070C0"/>
                </a:solidFill>
                <a:latin typeface="Calibri Light" panose="020F0302020204030204" pitchFamily="34" charset="0"/>
                <a:cs typeface="Calibri Light" panose="020F0302020204030204" pitchFamily="34" charset="0"/>
              </a:rPr>
              <a:t>analysis</a:t>
            </a:r>
            <a:r>
              <a:rPr lang="fr-CH" sz="1600" dirty="0">
                <a:solidFill>
                  <a:srgbClr val="0070C0"/>
                </a:solidFill>
                <a:latin typeface="Calibri Light" panose="020F0302020204030204" pitchFamily="34" charset="0"/>
                <a:cs typeface="Calibri Light" panose="020F0302020204030204" pitchFamily="34" charset="0"/>
              </a:rPr>
              <a:t> (FDA)</a:t>
            </a:r>
            <a:r>
              <a:rPr lang="fr-CH" sz="1600" dirty="0">
                <a:latin typeface="Calibri Light" panose="020F0302020204030204" pitchFamily="34" charset="0"/>
                <a:cs typeface="Calibri Light" panose="020F0302020204030204" pitchFamily="34" charset="0"/>
              </a:rPr>
              <a:t>: The </a:t>
            </a:r>
            <a:r>
              <a:rPr lang="fr-CH" sz="1600" dirty="0" err="1">
                <a:latin typeface="Calibri Light" panose="020F0302020204030204" pitchFamily="34" charset="0"/>
                <a:cs typeface="Calibri Light" panose="020F0302020204030204" pitchFamily="34" charset="0"/>
              </a:rPr>
              <a:t>feature</a:t>
            </a:r>
            <a:r>
              <a:rPr lang="fr-CH" sz="1600" dirty="0">
                <a:latin typeface="Calibri Light" panose="020F0302020204030204" pitchFamily="34" charset="0"/>
                <a:cs typeface="Calibri Light" panose="020F0302020204030204" pitchFamily="34" charset="0"/>
              </a:rPr>
              <a:t> set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pretransformed</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with</a:t>
            </a:r>
            <a:r>
              <a:rPr lang="fr-CH" sz="1600" dirty="0">
                <a:latin typeface="Calibri Light" panose="020F0302020204030204" pitchFamily="34" charset="0"/>
                <a:cs typeface="Calibri Light" panose="020F0302020204030204" pitchFamily="34" charset="0"/>
              </a:rPr>
              <a:t> a </a:t>
            </a:r>
            <a:r>
              <a:rPr lang="fr-CH" sz="1600" dirty="0" err="1">
                <a:latin typeface="Calibri Light" panose="020F0302020204030204" pitchFamily="34" charset="0"/>
                <a:cs typeface="Calibri Light" panose="020F0302020204030204" pitchFamily="34" charset="0"/>
              </a:rPr>
              <a:t>nonlinear</a:t>
            </a:r>
            <a:r>
              <a:rPr lang="fr-CH" sz="1600" dirty="0">
                <a:latin typeface="Calibri Light" panose="020F0302020204030204" pitchFamily="34" charset="0"/>
                <a:cs typeface="Calibri Light" panose="020F0302020204030204" pitchFamily="34" charset="0"/>
              </a:rPr>
              <a:t> transformation (e.g., polynomial expansion), and </a:t>
            </a:r>
            <a:r>
              <a:rPr lang="fr-CH" sz="1600" dirty="0" err="1">
                <a:latin typeface="Calibri Light" panose="020F0302020204030204" pitchFamily="34" charset="0"/>
                <a:cs typeface="Calibri Light" panose="020F0302020204030204" pitchFamily="34" charset="0"/>
              </a:rPr>
              <a:t>then</a:t>
            </a:r>
            <a:r>
              <a:rPr lang="fr-CH" sz="1600" dirty="0">
                <a:latin typeface="Calibri Light" panose="020F0302020204030204" pitchFamily="34" charset="0"/>
                <a:cs typeface="Calibri Light" panose="020F0302020204030204" pitchFamily="34" charset="0"/>
              </a:rPr>
              <a:t> put </a:t>
            </a:r>
            <a:r>
              <a:rPr lang="fr-CH" sz="1600" dirty="0" err="1">
                <a:latin typeface="Calibri Light" panose="020F0302020204030204" pitchFamily="34" charset="0"/>
                <a:cs typeface="Calibri Light" panose="020F0302020204030204" pitchFamily="34" charset="0"/>
              </a:rPr>
              <a:t>into</a:t>
            </a:r>
            <a:r>
              <a:rPr lang="fr-CH" sz="1600" dirty="0">
                <a:latin typeface="Calibri Light" panose="020F0302020204030204" pitchFamily="34" charset="0"/>
                <a:cs typeface="Calibri Light" panose="020F0302020204030204" pitchFamily="34" charset="0"/>
              </a:rPr>
              <a:t> a standard </a:t>
            </a:r>
            <a:r>
              <a:rPr lang="fr-CH" sz="1600">
                <a:latin typeface="Calibri Light" panose="020F0302020204030204" pitchFamily="34" charset="0"/>
                <a:cs typeface="Calibri Light" panose="020F0302020204030204" pitchFamily="34" charset="0"/>
              </a:rPr>
              <a:t>LDA.</a:t>
            </a:r>
          </a:p>
          <a:p>
            <a:pPr lvl="1"/>
            <a:endParaRPr lang="fr-CH" sz="1600" dirty="0">
              <a:latin typeface="Calibri Light" panose="020F0302020204030204" pitchFamily="34" charset="0"/>
              <a:cs typeface="Calibri Light" panose="020F0302020204030204" pitchFamily="34" charset="0"/>
            </a:endParaRPr>
          </a:p>
          <a:p>
            <a:pPr lvl="1"/>
            <a:r>
              <a:rPr lang="fr-CH" sz="1600" dirty="0" err="1">
                <a:solidFill>
                  <a:srgbClr val="0070C0"/>
                </a:solidFill>
                <a:latin typeface="Calibri Light" panose="020F0302020204030204" pitchFamily="34" charset="0"/>
                <a:cs typeface="Calibri Light" panose="020F0302020204030204" pitchFamily="34" charset="0"/>
              </a:rPr>
              <a:t>Robust</a:t>
            </a:r>
            <a:r>
              <a:rPr lang="fr-CH" sz="1600" dirty="0">
                <a:solidFill>
                  <a:srgbClr val="0070C0"/>
                </a:solidFill>
                <a:latin typeface="Calibri Light" panose="020F0302020204030204" pitchFamily="34" charset="0"/>
                <a:cs typeface="Calibri Light" panose="020F0302020204030204" pitchFamily="34" charset="0"/>
              </a:rPr>
              <a:t> discriminant </a:t>
            </a:r>
            <a:r>
              <a:rPr lang="fr-CH" sz="1600" dirty="0" err="1">
                <a:solidFill>
                  <a:srgbClr val="0070C0"/>
                </a:solidFill>
                <a:latin typeface="Calibri Light" panose="020F0302020204030204" pitchFamily="34" charset="0"/>
                <a:cs typeface="Calibri Light" panose="020F0302020204030204" pitchFamily="34" charset="0"/>
              </a:rPr>
              <a:t>analysis</a:t>
            </a:r>
            <a:r>
              <a:rPr lang="fr-CH" sz="1600" dirty="0">
                <a:solidFill>
                  <a:srgbClr val="0070C0"/>
                </a:solidFill>
                <a:latin typeface="Calibri Light" panose="020F0302020204030204" pitchFamily="34" charset="0"/>
                <a:cs typeface="Calibri Light" panose="020F0302020204030204" pitchFamily="34" charset="0"/>
              </a:rPr>
              <a:t> (</a:t>
            </a:r>
            <a:r>
              <a:rPr lang="fr-CH" sz="1600" dirty="0" err="1">
                <a:solidFill>
                  <a:srgbClr val="0070C0"/>
                </a:solidFill>
                <a:latin typeface="Calibri Light" panose="020F0302020204030204" pitchFamily="34" charset="0"/>
                <a:cs typeface="Calibri Light" panose="020F0302020204030204" pitchFamily="34" charset="0"/>
              </a:rPr>
              <a:t>RobDA</a:t>
            </a:r>
            <a:r>
              <a:rPr lang="fr-CH" sz="1600" dirty="0">
                <a:solidFill>
                  <a:srgbClr val="0070C0"/>
                </a:solidFill>
                <a:latin typeface="Calibri Light" panose="020F0302020204030204" pitchFamily="34" charset="0"/>
                <a:cs typeface="Calibri Light" panose="020F0302020204030204" pitchFamily="34" charset="0"/>
              </a:rPr>
              <a: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Estimates</a:t>
            </a:r>
            <a:r>
              <a:rPr lang="fr-CH" sz="1600" dirty="0">
                <a:latin typeface="Calibri Light" panose="020F0302020204030204" pitchFamily="34" charset="0"/>
                <a:cs typeface="Calibri Light" panose="020F0302020204030204" pitchFamily="34" charset="0"/>
              </a:rPr>
              <a:t> for the covariance matrices in LDA or QDA are </a:t>
            </a:r>
            <a:r>
              <a:rPr lang="fr-CH" sz="1600" dirty="0" err="1">
                <a:latin typeface="Calibri Light" panose="020F0302020204030204" pitchFamily="34" charset="0"/>
                <a:cs typeface="Calibri Light" panose="020F0302020204030204" pitchFamily="34" charset="0"/>
              </a:rPr>
              <a:t>replaced</a:t>
            </a:r>
            <a:r>
              <a:rPr lang="fr-CH" sz="1600" dirty="0">
                <a:latin typeface="Calibri Light" panose="020F0302020204030204" pitchFamily="34" charset="0"/>
                <a:cs typeface="Calibri Light" panose="020F0302020204030204" pitchFamily="34" charset="0"/>
              </a:rPr>
              <a:t> by </a:t>
            </a:r>
            <a:r>
              <a:rPr lang="fr-CH" sz="1600" dirty="0" err="1">
                <a:latin typeface="Calibri Light" panose="020F0302020204030204" pitchFamily="34" charset="0"/>
                <a:cs typeface="Calibri Light" panose="020F0302020204030204" pitchFamily="34" charset="0"/>
              </a:rPr>
              <a:t>robust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estimates</a:t>
            </a:r>
            <a:r>
              <a:rPr lang="fr-CH" sz="1600" dirty="0">
                <a:latin typeface="Calibri Light" panose="020F0302020204030204" pitchFamily="34" charset="0"/>
                <a:cs typeface="Calibri Light" panose="020F0302020204030204" pitchFamily="34" charset="0"/>
              </a:rPr>
              <a:t> (i.e., </a:t>
            </a:r>
            <a:r>
              <a:rPr lang="fr-CH" sz="1600" dirty="0" err="1">
                <a:latin typeface="Calibri Light" panose="020F0302020204030204" pitchFamily="34" charset="0"/>
                <a:cs typeface="Calibri Light" panose="020F0302020204030204" pitchFamily="34" charset="0"/>
              </a:rPr>
              <a:t>insensitive</a:t>
            </a:r>
            <a:r>
              <a:rPr lang="fr-CH" sz="1600" dirty="0">
                <a:latin typeface="Calibri Light" panose="020F0302020204030204" pitchFamily="34" charset="0"/>
                <a:cs typeface="Calibri Light" panose="020F0302020204030204" pitchFamily="34" charset="0"/>
              </a:rPr>
              <a:t> to </a:t>
            </a:r>
            <a:r>
              <a:rPr lang="fr-CH" sz="1600" dirty="0" err="1">
                <a:latin typeface="Calibri Light" panose="020F0302020204030204" pitchFamily="34" charset="0"/>
                <a:cs typeface="Calibri Light" panose="020F0302020204030204" pitchFamily="34" charset="0"/>
              </a:rPr>
              <a:t>multivariate</a:t>
            </a:r>
            <a:r>
              <a:rPr lang="fr-CH" sz="1600" dirty="0">
                <a:latin typeface="Calibri Light" panose="020F0302020204030204" pitchFamily="34" charset="0"/>
                <a:cs typeface="Calibri Light" panose="020F0302020204030204" pitchFamily="34" charset="0"/>
              </a:rPr>
              <a:t> </a:t>
            </a:r>
            <a:r>
              <a:rPr lang="fr-CH" sz="1600" err="1">
                <a:latin typeface="Calibri Light" panose="020F0302020204030204" pitchFamily="34" charset="0"/>
                <a:cs typeface="Calibri Light" panose="020F0302020204030204" pitchFamily="34" charset="0"/>
              </a:rPr>
              <a:t>outliers</a:t>
            </a:r>
            <a:r>
              <a:rPr lang="fr-CH" sz="1600">
                <a:latin typeface="Calibri Light" panose="020F0302020204030204" pitchFamily="34" charset="0"/>
                <a:cs typeface="Calibri Light" panose="020F0302020204030204" pitchFamily="34" charset="0"/>
              </a:rPr>
              <a:t>).</a:t>
            </a:r>
          </a:p>
          <a:p>
            <a:pPr lvl="1"/>
            <a:endParaRPr lang="fr-CH" sz="1600" dirty="0">
              <a:latin typeface="Calibri Light" panose="020F0302020204030204" pitchFamily="34" charset="0"/>
              <a:cs typeface="Calibri Light" panose="020F0302020204030204" pitchFamily="34" charset="0"/>
            </a:endParaRPr>
          </a:p>
          <a:p>
            <a:pPr lvl="1"/>
            <a:r>
              <a:rPr lang="fr-CH" sz="1600" dirty="0" err="1">
                <a:solidFill>
                  <a:srgbClr val="0070C0"/>
                </a:solidFill>
                <a:latin typeface="Calibri Light" panose="020F0302020204030204" pitchFamily="34" charset="0"/>
                <a:cs typeface="Calibri Light" panose="020F0302020204030204" pitchFamily="34" charset="0"/>
              </a:rPr>
              <a:t>Shrinkage</a:t>
            </a:r>
            <a:r>
              <a:rPr lang="fr-CH" sz="1600" dirty="0">
                <a:solidFill>
                  <a:srgbClr val="0070C0"/>
                </a:solidFill>
                <a:latin typeface="Calibri Light" panose="020F0302020204030204" pitchFamily="34" charset="0"/>
                <a:cs typeface="Calibri Light" panose="020F0302020204030204" pitchFamily="34" charset="0"/>
              </a:rPr>
              <a:t> discriminant </a:t>
            </a:r>
            <a:r>
              <a:rPr lang="fr-CH" sz="1600" dirty="0" err="1">
                <a:solidFill>
                  <a:srgbClr val="0070C0"/>
                </a:solidFill>
                <a:latin typeface="Calibri Light" panose="020F0302020204030204" pitchFamily="34" charset="0"/>
                <a:cs typeface="Calibri Light" panose="020F0302020204030204" pitchFamily="34" charset="0"/>
              </a:rPr>
              <a:t>analysis</a:t>
            </a:r>
            <a:r>
              <a:rPr lang="fr-CH" sz="1600" dirty="0">
                <a:solidFill>
                  <a:srgbClr val="0070C0"/>
                </a:solidFill>
                <a:latin typeface="Calibri Light" panose="020F0302020204030204" pitchFamily="34" charset="0"/>
                <a:cs typeface="Calibri Light" panose="020F0302020204030204" pitchFamily="34" charset="0"/>
              </a:rPr>
              <a:t> (SDA)</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Performs</a:t>
            </a:r>
            <a:r>
              <a:rPr lang="fr-CH" sz="1600" dirty="0">
                <a:latin typeface="Calibri Light" panose="020F0302020204030204" pitchFamily="34" charset="0"/>
                <a:cs typeface="Calibri Light" panose="020F0302020204030204" pitchFamily="34" charset="0"/>
              </a:rPr>
              <a:t> an </a:t>
            </a:r>
            <a:r>
              <a:rPr lang="fr-CH" sz="1600" dirty="0" err="1">
                <a:latin typeface="Calibri Light" panose="020F0302020204030204" pitchFamily="34" charset="0"/>
                <a:cs typeface="Calibri Light" panose="020F0302020204030204" pitchFamily="34" charset="0"/>
              </a:rPr>
              <a:t>evaluation</a:t>
            </a:r>
            <a:r>
              <a:rPr lang="fr-CH" sz="1600" dirty="0">
                <a:latin typeface="Calibri Light" panose="020F0302020204030204" pitchFamily="34" charset="0"/>
                <a:cs typeface="Calibri Light" panose="020F0302020204030204" pitchFamily="34" charset="0"/>
              </a:rPr>
              <a:t> of </a:t>
            </a:r>
            <a:r>
              <a:rPr lang="fr-CH" sz="1600" dirty="0" err="1">
                <a:latin typeface="Calibri Light" panose="020F0302020204030204" pitchFamily="34" charset="0"/>
                <a:cs typeface="Calibri Light" panose="020F0302020204030204" pitchFamily="34" charset="0"/>
              </a:rPr>
              <a:t>feature</a:t>
            </a:r>
            <a:r>
              <a:rPr lang="fr-CH" sz="1600" dirty="0">
                <a:latin typeface="Calibri Light" panose="020F0302020204030204" pitchFamily="34" charset="0"/>
                <a:cs typeface="Calibri Light" panose="020F0302020204030204" pitchFamily="34" charset="0"/>
              </a:rPr>
              <a:t> relevance by </a:t>
            </a:r>
            <a:r>
              <a:rPr lang="fr-CH" sz="1600" dirty="0" err="1">
                <a:latin typeface="Calibri Light" panose="020F0302020204030204" pitchFamily="34" charset="0"/>
                <a:cs typeface="Calibri Light" panose="020F0302020204030204" pitchFamily="34" charset="0"/>
              </a:rPr>
              <a:t>shrinking</a:t>
            </a:r>
            <a:r>
              <a:rPr lang="fr-CH" sz="1600" dirty="0">
                <a:latin typeface="Calibri Light" panose="020F0302020204030204" pitchFamily="34" charset="0"/>
                <a:cs typeface="Calibri Light" panose="020F0302020204030204" pitchFamily="34" charset="0"/>
              </a:rPr>
              <a:t> the </a:t>
            </a:r>
            <a:r>
              <a:rPr lang="fr-CH" sz="1600" dirty="0" err="1">
                <a:latin typeface="Calibri Light" panose="020F0302020204030204" pitchFamily="34" charset="0"/>
                <a:cs typeface="Calibri Light" panose="020F0302020204030204" pitchFamily="34" charset="0"/>
              </a:rPr>
              <a:t>weights</a:t>
            </a:r>
            <a:r>
              <a:rPr lang="fr-CH" sz="1600" dirty="0">
                <a:latin typeface="Calibri Light" panose="020F0302020204030204" pitchFamily="34" charset="0"/>
                <a:cs typeface="Calibri Light" panose="020F0302020204030204" pitchFamily="34" charset="0"/>
              </a:rPr>
              <a:t> in the discriminant </a:t>
            </a:r>
            <a:r>
              <a:rPr lang="fr-CH" sz="1600" dirty="0" err="1">
                <a:latin typeface="Calibri Light" panose="020F0302020204030204" pitchFamily="34" charset="0"/>
                <a:cs typeface="Calibri Light" panose="020F0302020204030204" pitchFamily="34" charset="0"/>
              </a:rPr>
              <a:t>function</a:t>
            </a:r>
            <a:r>
              <a:rPr lang="fr-CH" sz="1600" dirty="0">
                <a:latin typeface="Calibri Light" panose="020F0302020204030204" pitchFamily="34" charset="0"/>
                <a:cs typeface="Calibri Light" panose="020F0302020204030204" pitchFamily="34" charset="0"/>
              </a:rPr>
              <a:t> for </a:t>
            </a:r>
            <a:r>
              <a:rPr lang="fr-CH" sz="1600" dirty="0" err="1">
                <a:latin typeface="Calibri Light" panose="020F0302020204030204" pitchFamily="34" charset="0"/>
                <a:cs typeface="Calibri Light" panose="020F0302020204030204" pitchFamily="34" charset="0"/>
              </a:rPr>
              <a:t>irrelevant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features</a:t>
            </a:r>
            <a:r>
              <a:rPr lang="fr-CH" sz="1600" dirty="0">
                <a:latin typeface="Calibri Light" panose="020F0302020204030204" pitchFamily="34" charset="0"/>
                <a:cs typeface="Calibri Light" panose="020F0302020204030204" pitchFamily="34" charset="0"/>
              </a:rPr>
              <a:t>.</a:t>
            </a:r>
          </a:p>
          <a:p>
            <a:pPr lvl="1"/>
            <a:endParaRPr lang="fr-CH" sz="1600">
              <a:latin typeface="Calibri Light" panose="020F0302020204030204" pitchFamily="34" charset="0"/>
              <a:cs typeface="Calibri Light" panose="020F0302020204030204" pitchFamily="34" charset="0"/>
            </a:endParaRPr>
          </a:p>
          <a:p>
            <a:pPr lvl="1"/>
            <a:r>
              <a:rPr lang="fr-CH" sz="1600">
                <a:latin typeface="Calibri Light" panose="020F0302020204030204" pitchFamily="34" charset="0"/>
                <a:cs typeface="Calibri Light" panose="020F0302020204030204" pitchFamily="34" charset="0"/>
              </a:rPr>
              <a:t>…</a:t>
            </a:r>
            <a:endParaRPr lang="fr-CH" sz="16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More discriminants…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0305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QDA and </a:t>
            </a:r>
            <a:r>
              <a:rPr lang="fr-CH" sz="1800" dirty="0" err="1">
                <a:latin typeface="Calibri Light" panose="020F0302020204030204" pitchFamily="34" charset="0"/>
                <a:cs typeface="Calibri Light" panose="020F0302020204030204" pitchFamily="34" charset="0"/>
              </a:rPr>
              <a:t>Naive</a:t>
            </a:r>
            <a:r>
              <a:rPr lang="fr-CH" sz="1800" dirty="0">
                <a:latin typeface="Calibri Light" panose="020F0302020204030204" pitchFamily="34" charset="0"/>
                <a:cs typeface="Calibri Light" panose="020F0302020204030204" pitchFamily="34" charset="0"/>
              </a:rPr>
              <a:t> Bayes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difficult</a:t>
            </a:r>
            <a:r>
              <a:rPr lang="fr-CH" sz="1800" dirty="0">
                <a:latin typeface="Calibri Light" panose="020F0302020204030204" pitchFamily="34" charset="0"/>
                <a:cs typeface="Calibri Light" panose="020F0302020204030204" pitchFamily="34" charset="0"/>
              </a:rPr>
              <a:t> to </a:t>
            </a:r>
            <a:r>
              <a:rPr lang="fr-CH" sz="1800" err="1">
                <a:latin typeface="Calibri Light" panose="020F0302020204030204" pitchFamily="34" charset="0"/>
                <a:cs typeface="Calibri Light" panose="020F0302020204030204" pitchFamily="34" charset="0"/>
              </a:rPr>
              <a:t>motivate</a:t>
            </a:r>
            <a:r>
              <a:rPr lang="fr-CH" sz="1800">
                <a:latin typeface="Calibri Light" panose="020F0302020204030204" pitchFamily="34" charset="0"/>
                <a:cs typeface="Calibri Light" panose="020F0302020204030204" pitchFamily="34" charset="0"/>
              </a:rPr>
              <a:t> on their own terms, </a:t>
            </a:r>
            <a:r>
              <a:rPr lang="fr-CH" sz="1800" dirty="0">
                <a:latin typeface="Calibri Light" panose="020F0302020204030204" pitchFamily="34" charset="0"/>
                <a:cs typeface="Calibri Light" panose="020F0302020204030204" pitchFamily="34" charset="0"/>
              </a:rPr>
              <a:t>and </a:t>
            </a:r>
            <a:r>
              <a:rPr lang="fr-CH" sz="1800" dirty="0" err="1">
                <a:latin typeface="Calibri Light" panose="020F0302020204030204" pitchFamily="34" charset="0"/>
                <a:cs typeface="Calibri Light" panose="020F0302020204030204" pitchFamily="34" charset="0"/>
              </a:rPr>
              <a:t>should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considered</a:t>
            </a:r>
            <a:r>
              <a:rPr lang="fr-CH" sz="1800" dirty="0">
                <a:latin typeface="Calibri Light" panose="020F0302020204030204" pitchFamily="34" charset="0"/>
                <a:cs typeface="Calibri Light" panose="020F0302020204030204" pitchFamily="34" charset="0"/>
              </a:rPr>
              <a:t> black boxes. KDA—like KNN—has the </a:t>
            </a:r>
            <a:r>
              <a:rPr lang="fr-CH" sz="1800" dirty="0" err="1">
                <a:latin typeface="Calibri Light" panose="020F0302020204030204" pitchFamily="34" charset="0"/>
                <a:cs typeface="Calibri Light" panose="020F0302020204030204" pitchFamily="34" charset="0"/>
              </a:rPr>
              <a:t>advantage</a:t>
            </a:r>
            <a:r>
              <a:rPr lang="fr-CH" sz="1800" dirty="0">
                <a:latin typeface="Calibri Light" panose="020F0302020204030204" pitchFamily="34" charset="0"/>
                <a:cs typeface="Calibri Light" panose="020F0302020204030204" pitchFamily="34" charset="0"/>
              </a:rPr>
              <a:t> of non-</a:t>
            </a:r>
            <a:r>
              <a:rPr lang="fr-CH" sz="1800" dirty="0" err="1">
                <a:latin typeface="Calibri Light" panose="020F0302020204030204" pitchFamily="34" charset="0"/>
                <a:cs typeface="Calibri Light" panose="020F0302020204030204" pitchFamily="34" charset="0"/>
              </a:rPr>
              <a:t>parametric</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density</a:t>
            </a:r>
            <a:r>
              <a:rPr lang="fr-CH" sz="1800" dirty="0">
                <a:latin typeface="Calibri Light" panose="020F0302020204030204" pitchFamily="34" charset="0"/>
                <a:cs typeface="Calibri Light" panose="020F0302020204030204" pitchFamily="34" charset="0"/>
              </a:rPr>
              <a:t> estimation, and </a:t>
            </a:r>
            <a:r>
              <a:rPr lang="fr-CH" sz="1800" dirty="0" err="1">
                <a:latin typeface="Calibri Light" panose="020F0302020204030204" pitchFamily="34" charset="0"/>
                <a:cs typeface="Calibri Light" panose="020F0302020204030204" pitchFamily="34" charset="0"/>
              </a:rPr>
              <a:t>thus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could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considered</a:t>
            </a:r>
            <a:r>
              <a:rPr lang="fr-CH" sz="1800" dirty="0">
                <a:latin typeface="Calibri Light" panose="020F0302020204030204" pitchFamily="34" charset="0"/>
                <a:cs typeface="Calibri Light" panose="020F0302020204030204" pitchFamily="34" charset="0"/>
              </a:rPr>
              <a:t> as a </a:t>
            </a:r>
            <a:r>
              <a:rPr lang="fr-CH" sz="1800" dirty="0" err="1">
                <a:latin typeface="Calibri Light" panose="020F0302020204030204" pitchFamily="34" charset="0"/>
                <a:cs typeface="Calibri Light" panose="020F0302020204030204" pitchFamily="34" charset="0"/>
              </a:rPr>
              <a:t>general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nonlinear</a:t>
            </a:r>
            <a:r>
              <a:rPr lang="fr-CH" sz="1800" dirty="0">
                <a:latin typeface="Calibri Light" panose="020F0302020204030204" pitchFamily="34" charset="0"/>
                <a:cs typeface="Calibri Light" panose="020F0302020204030204" pitchFamily="34" charset="0"/>
              </a:rPr>
              <a:t> option. In social sciences, KDA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little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known</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solidFill>
                  <a:srgbClr val="0070C0"/>
                </a:solidFill>
                <a:latin typeface="Calibri Light" panose="020F0302020204030204" pitchFamily="34" charset="0"/>
                <a:cs typeface="Calibri Light" panose="020F0302020204030204" pitchFamily="34" charset="0"/>
              </a:rPr>
              <a:t>LDA</a:t>
            </a:r>
            <a:r>
              <a:rPr lang="fr-CH" sz="1800" dirty="0">
                <a:latin typeface="Calibri Light" panose="020F0302020204030204" pitchFamily="34" charset="0"/>
                <a:cs typeface="Calibri Light" panose="020F0302020204030204" pitchFamily="34" charset="0"/>
              </a:rPr>
              <a:t> has a long </a:t>
            </a:r>
            <a:r>
              <a:rPr lang="fr-CH" sz="1800" dirty="0" err="1">
                <a:latin typeface="Calibri Light" panose="020F0302020204030204" pitchFamily="34" charset="0"/>
                <a:cs typeface="Calibri Light" panose="020F0302020204030204" pitchFamily="34" charset="0"/>
              </a:rPr>
              <a:t>history</a:t>
            </a:r>
            <a:r>
              <a:rPr lang="fr-CH" sz="1800" dirty="0">
                <a:latin typeface="Calibri Light" panose="020F0302020204030204" pitchFamily="34" charset="0"/>
                <a:cs typeface="Calibri Light" panose="020F0302020204030204" pitchFamily="34" charset="0"/>
              </a:rPr>
              <a:t> of application in social sciences and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 </a:t>
            </a:r>
            <a:r>
              <a:rPr lang="fr-CH" sz="1800" dirty="0" err="1">
                <a:latin typeface="Calibri Light" panose="020F0302020204030204" pitchFamily="34" charset="0"/>
                <a:cs typeface="Calibri Light" panose="020F0302020204030204" pitchFamily="34" charset="0"/>
              </a:rPr>
              <a:t>widely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accepted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tool</a:t>
            </a:r>
            <a:r>
              <a:rPr lang="fr-CH" sz="1800" dirty="0">
                <a:latin typeface="Calibri Light" panose="020F0302020204030204" pitchFamily="34" charset="0"/>
                <a:cs typeface="Calibri Light" panose="020F0302020204030204" pitchFamily="34" charset="0"/>
              </a:rPr>
              <a:t> for </a:t>
            </a:r>
            <a:r>
              <a:rPr lang="fr-CH" sz="1800" dirty="0" err="1">
                <a:latin typeface="Calibri Light" panose="020F0302020204030204" pitchFamily="34" charset="0"/>
                <a:cs typeface="Calibri Light" panose="020F0302020204030204" pitchFamily="34" charset="0"/>
              </a:rPr>
              <a:t>binary</a:t>
            </a:r>
            <a:r>
              <a:rPr lang="fr-CH" sz="1800" dirty="0">
                <a:latin typeface="Calibri Light" panose="020F0302020204030204" pitchFamily="34" charset="0"/>
                <a:cs typeface="Calibri Light" panose="020F0302020204030204" pitchFamily="34" charset="0"/>
              </a:rPr>
              <a:t> or </a:t>
            </a:r>
            <a:r>
              <a:rPr lang="fr-CH" sz="1800" dirty="0" err="1">
                <a:latin typeface="Calibri Light" panose="020F0302020204030204" pitchFamily="34" charset="0"/>
                <a:cs typeface="Calibri Light" panose="020F0302020204030204" pitchFamily="34" charset="0"/>
              </a:rPr>
              <a:t>multiclass</a:t>
            </a:r>
            <a:r>
              <a:rPr lang="fr-CH" sz="1800" dirty="0">
                <a:latin typeface="Calibri Light" panose="020F0302020204030204" pitchFamily="34" charset="0"/>
                <a:cs typeface="Calibri Light" panose="020F0302020204030204" pitchFamily="34" charset="0"/>
              </a:rPr>
              <a:t> classification (</a:t>
            </a:r>
            <a:r>
              <a:rPr lang="fr-CH" sz="1800" dirty="0" err="1">
                <a:latin typeface="Calibri Light" panose="020F0302020204030204" pitchFamily="34" charset="0"/>
                <a:cs typeface="Calibri Light" panose="020F0302020204030204" pitchFamily="34" charset="0"/>
              </a:rPr>
              <a:t>cfr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logistic</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Reasons</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motivate</a:t>
            </a:r>
            <a:r>
              <a:rPr lang="fr-CH" sz="1800" dirty="0">
                <a:latin typeface="Calibri Light" panose="020F0302020204030204" pitchFamily="34" charset="0"/>
                <a:cs typeface="Calibri Light" panose="020F0302020204030204" pitchFamily="34" charset="0"/>
              </a:rPr>
              <a:t> LDA for a </a:t>
            </a:r>
            <a:r>
              <a:rPr lang="fr-CH" sz="1800" dirty="0" err="1">
                <a:latin typeface="Calibri Light" panose="020F0302020204030204" pitchFamily="34" charset="0"/>
                <a:cs typeface="Calibri Light" panose="020F0302020204030204" pitchFamily="34" charset="0"/>
              </a:rPr>
              <a:t>study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include</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pPr lvl="1"/>
            <a:r>
              <a:rPr lang="fr-CH" sz="1600" dirty="0">
                <a:latin typeface="Calibri Light" panose="020F0302020204030204" pitchFamily="34" charset="0"/>
                <a:cs typeface="Calibri Light" panose="020F0302020204030204" pitchFamily="34" charset="0"/>
              </a:rPr>
              <a:t>Discriminant </a:t>
            </a:r>
            <a:r>
              <a:rPr lang="fr-CH" sz="1600" dirty="0" err="1">
                <a:latin typeface="Calibri Light" panose="020F0302020204030204" pitchFamily="34" charset="0"/>
                <a:cs typeface="Calibri Light" panose="020F0302020204030204" pitchFamily="34" charset="0"/>
              </a:rPr>
              <a:t>functions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allow</a:t>
            </a:r>
            <a:r>
              <a:rPr lang="fr-CH" sz="1600" dirty="0">
                <a:latin typeface="Calibri Light" panose="020F0302020204030204" pitchFamily="34" charset="0"/>
                <a:cs typeface="Calibri Light" panose="020F0302020204030204" pitchFamily="34" charset="0"/>
              </a:rPr>
              <a:t> the user to </a:t>
            </a:r>
            <a:r>
              <a:rPr lang="fr-CH" sz="1600" dirty="0" err="1">
                <a:latin typeface="Calibri Light" panose="020F0302020204030204" pitchFamily="34" charset="0"/>
                <a:cs typeface="Calibri Light" panose="020F0302020204030204" pitchFamily="34" charset="0"/>
              </a:rPr>
              <a:t>interpret</a:t>
            </a:r>
            <a:r>
              <a:rPr lang="fr-CH" sz="1600" dirty="0">
                <a:latin typeface="Calibri Light" panose="020F0302020204030204" pitchFamily="34" charset="0"/>
                <a:cs typeface="Calibri Light" panose="020F0302020204030204" pitchFamily="34" charset="0"/>
              </a:rPr>
              <a:t> variable relevance</a:t>
            </a:r>
          </a:p>
          <a:p>
            <a:pPr lvl="1"/>
            <a:r>
              <a:rPr lang="fr-CH" sz="1600" dirty="0" err="1">
                <a:latin typeface="Calibri Light" panose="020F0302020204030204" pitchFamily="34" charset="0"/>
                <a:cs typeface="Calibri Light" panose="020F0302020204030204" pitchFamily="34" charset="0"/>
              </a:rPr>
              <a:t>Linearity</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constraint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prevents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overfitting</a:t>
            </a:r>
            <a:endParaRPr lang="fr-CH" sz="1600" dirty="0">
              <a:latin typeface="Calibri Light" panose="020F0302020204030204" pitchFamily="34" charset="0"/>
              <a:cs typeface="Calibri Light" panose="020F0302020204030204" pitchFamily="34" charset="0"/>
            </a:endParaRPr>
          </a:p>
          <a:p>
            <a:pPr lvl="1"/>
            <a:r>
              <a:rPr lang="fr-CH" sz="1600" dirty="0" err="1">
                <a:latin typeface="Calibri Light" panose="020F0302020204030204" pitchFamily="34" charset="0"/>
                <a:cs typeface="Calibri Light" panose="020F0302020204030204" pitchFamily="34" charset="0"/>
              </a:rPr>
              <a:t>Surprisingly</a:t>
            </a:r>
            <a:r>
              <a:rPr lang="fr-CH" sz="1600" dirty="0">
                <a:latin typeface="Calibri Light" panose="020F0302020204030204" pitchFamily="34" charset="0"/>
                <a:cs typeface="Calibri Light" panose="020F0302020204030204" pitchFamily="34" charset="0"/>
              </a:rPr>
              <a:t> good benchmark for </a:t>
            </a:r>
            <a:r>
              <a:rPr lang="fr-CH" sz="1600" dirty="0" err="1">
                <a:latin typeface="Calibri Light" panose="020F0302020204030204" pitchFamily="34" charset="0"/>
                <a:cs typeface="Calibri Light" panose="020F0302020204030204" pitchFamily="34" charset="0"/>
              </a:rPr>
              <a:t>many</a:t>
            </a:r>
            <a:r>
              <a:rPr lang="fr-CH" sz="1600" dirty="0">
                <a:latin typeface="Calibri Light" panose="020F0302020204030204" pitchFamily="34" charset="0"/>
                <a:cs typeface="Calibri Light" panose="020F0302020204030204" pitchFamily="34" charset="0"/>
              </a:rPr>
              <a:t> classification </a:t>
            </a:r>
            <a:r>
              <a:rPr lang="fr-CH" sz="1600" dirty="0" err="1">
                <a:latin typeface="Calibri Light" panose="020F0302020204030204" pitchFamily="34" charset="0"/>
                <a:cs typeface="Calibri Light" panose="020F0302020204030204" pitchFamily="34" charset="0"/>
              </a:rPr>
              <a:t>problems</a:t>
            </a:r>
            <a:endParaRPr lang="fr-CH" sz="1600" dirty="0">
              <a:latin typeface="Calibri Light" panose="020F0302020204030204" pitchFamily="34" charset="0"/>
              <a:cs typeface="Calibri Light" panose="020F0302020204030204" pitchFamily="34" charset="0"/>
            </a:endParaRPr>
          </a:p>
          <a:p>
            <a:pPr lvl="1"/>
            <a:r>
              <a:rPr lang="fr-CH" sz="1600" dirty="0">
                <a:latin typeface="Calibri Light" panose="020F0302020204030204" pitchFamily="34" charset="0"/>
                <a:cs typeface="Calibri Light" panose="020F0302020204030204" pitchFamily="34" charset="0"/>
              </a:rPr>
              <a:t>Can </a:t>
            </a:r>
            <a:r>
              <a:rPr lang="fr-CH" sz="1600" dirty="0" err="1">
                <a:latin typeface="Calibri Light" panose="020F0302020204030204" pitchFamily="34" charset="0"/>
                <a:cs typeface="Calibri Light" panose="020F0302020204030204" pitchFamily="34" charset="0"/>
              </a:rPr>
              <a:t>be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motivated</a:t>
            </a:r>
            <a:r>
              <a:rPr lang="fr-CH" sz="1600" dirty="0">
                <a:latin typeface="Calibri Light" panose="020F0302020204030204" pitchFamily="34" charset="0"/>
                <a:cs typeface="Calibri Light" panose="020F0302020204030204" pitchFamily="34" charset="0"/>
              </a:rPr>
              <a:t> as a </a:t>
            </a:r>
            <a:r>
              <a:rPr lang="fr-CH" sz="1600" dirty="0">
                <a:solidFill>
                  <a:srgbClr val="0070C0"/>
                </a:solidFill>
                <a:latin typeface="Calibri Light" panose="020F0302020204030204" pitchFamily="34" charset="0"/>
                <a:cs typeface="Calibri Light" panose="020F0302020204030204" pitchFamily="34" charset="0"/>
              </a:rPr>
              <a:t>follow-up to a </a:t>
            </a:r>
            <a:r>
              <a:rPr lang="fr-CH" sz="1600" dirty="0" err="1">
                <a:solidFill>
                  <a:srgbClr val="0070C0"/>
                </a:solidFill>
                <a:latin typeface="Calibri Light" panose="020F0302020204030204" pitchFamily="34" charset="0"/>
                <a:cs typeface="Calibri Light" panose="020F0302020204030204" pitchFamily="34" charset="0"/>
              </a:rPr>
              <a:t>classical</a:t>
            </a:r>
            <a:r>
              <a:rPr lang="fr-CH" sz="1600" dirty="0">
                <a:solidFill>
                  <a:srgbClr val="0070C0"/>
                </a:solidFill>
                <a:latin typeface="Calibri Light" panose="020F0302020204030204" pitchFamily="34" charset="0"/>
                <a:cs typeface="Calibri Light" panose="020F0302020204030204" pitchFamily="34" charset="0"/>
              </a:rPr>
              <a:t> MANOVA</a:t>
            </a:r>
            <a:r>
              <a:rPr lang="fr-CH" sz="1600" dirty="0">
                <a:latin typeface="Calibri Light" panose="020F0302020204030204" pitchFamily="34" charset="0"/>
                <a:cs typeface="Calibri Light" panose="020F0302020204030204" pitchFamily="34" charset="0"/>
              </a:rPr>
              <a:t>, of </a:t>
            </a:r>
            <a:r>
              <a:rPr lang="fr-CH" sz="1600" dirty="0" err="1">
                <a:latin typeface="Calibri Light" panose="020F0302020204030204" pitchFamily="34" charset="0"/>
                <a:cs typeface="Calibri Light" panose="020F0302020204030204" pitchFamily="34" charset="0"/>
              </a:rPr>
              <a:t>which</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it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a reverse formulation. Like LDA, MANOVA assumes </a:t>
            </a:r>
            <a:r>
              <a:rPr lang="fr-CH" sz="1600" dirty="0" err="1">
                <a:latin typeface="Calibri Light" panose="020F0302020204030204" pitchFamily="34" charset="0"/>
                <a:cs typeface="Calibri Light" panose="020F0302020204030204" pitchFamily="34" charset="0"/>
              </a:rPr>
              <a:t>multivariate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normality</a:t>
            </a:r>
            <a:r>
              <a:rPr lang="fr-CH" sz="1600" dirty="0">
                <a:latin typeface="Calibri Light" panose="020F0302020204030204" pitchFamily="34" charset="0"/>
                <a:cs typeface="Calibri Light" panose="020F0302020204030204" pitchFamily="34" charset="0"/>
              </a:rPr>
              <a:t> of the </a:t>
            </a:r>
            <a:r>
              <a:rPr lang="fr-CH" sz="1600" dirty="0" err="1">
                <a:latin typeface="Calibri Light" panose="020F0302020204030204" pitchFamily="34" charset="0"/>
                <a:cs typeface="Calibri Light" panose="020F0302020204030204" pitchFamily="34" charset="0"/>
              </a:rPr>
              <a:t>continuous</a:t>
            </a:r>
            <a:r>
              <a:rPr lang="fr-CH" sz="1600" dirty="0">
                <a:latin typeface="Calibri Light" panose="020F0302020204030204" pitchFamily="34" charset="0"/>
                <a:cs typeface="Calibri Light" panose="020F0302020204030204" pitchFamily="34" charset="0"/>
              </a:rPr>
              <a:t> variables </a:t>
            </a:r>
            <a:r>
              <a:rPr lang="fr-CH" sz="1600" dirty="0" err="1">
                <a:latin typeface="Calibri Light" panose="020F0302020204030204" pitchFamily="34" charset="0"/>
                <a:cs typeface="Calibri Light" panose="020F0302020204030204" pitchFamily="34" charset="0"/>
              </a:rPr>
              <a:t>within</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each</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between</a:t>
            </a:r>
            <a:r>
              <a:rPr lang="fr-CH" sz="1600" dirty="0">
                <a:latin typeface="Calibri Light" panose="020F0302020204030204" pitchFamily="34" charset="0"/>
                <a:cs typeface="Calibri Light" panose="020F0302020204030204" pitchFamily="34" charset="0"/>
              </a:rPr>
              <a:t>-class.</a:t>
            </a: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Why should I use discriminants?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167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Nearest neighbors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2630278014"/>
              </p:ext>
            </p:extLst>
          </p:nvPr>
        </p:nvGraphicFramePr>
        <p:xfrm>
          <a:off x="1991542" y="1340768"/>
          <a:ext cx="8208915" cy="4470192"/>
        </p:xfrm>
        <a:graphic>
          <a:graphicData uri="http://schemas.openxmlformats.org/drawingml/2006/table">
            <a:tbl>
              <a:tblPr firstRow="1" bandRow="1">
                <a:tableStyleId>{2D5ABB26-0587-4C30-8999-92F81FD0307C}</a:tableStyleId>
              </a:tblPr>
              <a:tblGrid>
                <a:gridCol w="904597">
                  <a:extLst>
                    <a:ext uri="{9D8B030D-6E8A-4147-A177-3AD203B41FA5}">
                      <a16:colId xmlns:a16="http://schemas.microsoft.com/office/drawing/2014/main" val="20000"/>
                    </a:ext>
                  </a:extLst>
                </a:gridCol>
                <a:gridCol w="1504152">
                  <a:extLst>
                    <a:ext uri="{9D8B030D-6E8A-4147-A177-3AD203B41FA5}">
                      <a16:colId xmlns:a16="http://schemas.microsoft.com/office/drawing/2014/main" val="20001"/>
                    </a:ext>
                  </a:extLst>
                </a:gridCol>
                <a:gridCol w="915571">
                  <a:extLst>
                    <a:ext uri="{9D8B030D-6E8A-4147-A177-3AD203B41FA5}">
                      <a16:colId xmlns:a16="http://schemas.microsoft.com/office/drawing/2014/main" val="20002"/>
                    </a:ext>
                  </a:extLst>
                </a:gridCol>
                <a:gridCol w="996163">
                  <a:extLst>
                    <a:ext uri="{9D8B030D-6E8A-4147-A177-3AD203B41FA5}">
                      <a16:colId xmlns:a16="http://schemas.microsoft.com/office/drawing/2014/main" val="20003"/>
                    </a:ext>
                  </a:extLst>
                </a:gridCol>
                <a:gridCol w="810087">
                  <a:extLst>
                    <a:ext uri="{9D8B030D-6E8A-4147-A177-3AD203B41FA5}">
                      <a16:colId xmlns:a16="http://schemas.microsoft.com/office/drawing/2014/main" val="20004"/>
                    </a:ext>
                  </a:extLst>
                </a:gridCol>
                <a:gridCol w="1026115">
                  <a:extLst>
                    <a:ext uri="{9D8B030D-6E8A-4147-A177-3AD203B41FA5}">
                      <a16:colId xmlns:a16="http://schemas.microsoft.com/office/drawing/2014/main" val="20005"/>
                    </a:ext>
                  </a:extLst>
                </a:gridCol>
                <a:gridCol w="1026115">
                  <a:extLst>
                    <a:ext uri="{9D8B030D-6E8A-4147-A177-3AD203B41FA5}">
                      <a16:colId xmlns:a16="http://schemas.microsoft.com/office/drawing/2014/main" val="20006"/>
                    </a:ext>
                  </a:extLst>
                </a:gridCol>
                <a:gridCol w="1026115">
                  <a:extLst>
                    <a:ext uri="{9D8B030D-6E8A-4147-A177-3AD203B41FA5}">
                      <a16:colId xmlns:a16="http://schemas.microsoft.com/office/drawing/2014/main" val="20007"/>
                    </a:ext>
                  </a:extLst>
                </a:gridCol>
              </a:tblGrid>
              <a:tr h="648072">
                <a:tc>
                  <a:txBody>
                    <a:bodyPr/>
                    <a:lstStyle/>
                    <a:p>
                      <a:pPr algn="ctr"/>
                      <a:r>
                        <a:rPr lang="fr-CH" sz="1400" b="1">
                          <a:latin typeface="Calibri Light" panose="020F0302020204030204" pitchFamily="34" charset="0"/>
                          <a:cs typeface="Calibri Light" panose="020F0302020204030204" pitchFamily="34" charset="0"/>
                        </a:rPr>
                        <a:t>Data</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fr-CH" sz="1400" b="1">
                          <a:latin typeface="Calibri Light" panose="020F0302020204030204" pitchFamily="34" charset="0"/>
                          <a:cs typeface="Calibri Light" panose="020F0302020204030204" pitchFamily="34" charset="0"/>
                        </a:rPr>
                        <a:t>ID</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400" b="1">
                          <a:latin typeface="Calibri Light" panose="020F0302020204030204" pitchFamily="34" charset="0"/>
                          <a:cs typeface="Calibri Light" panose="020F0302020204030204" pitchFamily="34" charset="0"/>
                        </a:rPr>
                        <a:t>Skin color</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Hat</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Hat color</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Pants</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Gender</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solidFill>
                            <a:schemeClr val="tx1"/>
                          </a:solidFill>
                          <a:latin typeface="Calibri Light" panose="020F0302020204030204" pitchFamily="34" charset="0"/>
                          <a:cs typeface="Calibri Light" panose="020F0302020204030204" pitchFamily="34" charset="0"/>
                        </a:rPr>
                        <a:t>Class</a:t>
                      </a:r>
                      <a:endParaRPr lang="en-GB" sz="1400" b="1">
                        <a:solidFill>
                          <a:schemeClr val="tx1"/>
                        </a:solidFill>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402745">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r>
                        <a:rPr lang="fr-CH" sz="1400">
                          <a:latin typeface="Calibri Light" panose="020F0302020204030204" pitchFamily="34" charset="0"/>
                          <a:cs typeface="Calibri Light" panose="020F0302020204030204" pitchFamily="34" charset="0"/>
                        </a:rPr>
                        <a:t>Papa Smurf</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400">
                          <a:latin typeface="Calibri Light" panose="020F0302020204030204" pitchFamily="34" charset="0"/>
                          <a:cs typeface="Calibri Light" panose="020F0302020204030204" pitchFamily="34" charset="0"/>
                        </a:rPr>
                        <a:t>Blue</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a:latin typeface="Calibri Light" panose="020F0302020204030204" pitchFamily="34" charset="0"/>
                          <a:cs typeface="Calibri Light" panose="020F0302020204030204" pitchFamily="34" charset="0"/>
                        </a:rPr>
                        <a:t>Red</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a:latin typeface="Calibri Light" panose="020F0302020204030204" pitchFamily="34" charset="0"/>
                          <a:cs typeface="Calibri Light" panose="020F0302020204030204" pitchFamily="34" charset="0"/>
                        </a:rPr>
                        <a:t>Male</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a:solidFill>
                            <a:schemeClr val="tx1"/>
                          </a:solidFill>
                          <a:latin typeface="Calibri Light" panose="020F0302020204030204" pitchFamily="34" charset="0"/>
                          <a:cs typeface="Calibri Light" panose="020F0302020204030204" pitchFamily="34" charset="0"/>
                        </a:rPr>
                        <a:t>Smurf</a:t>
                      </a:r>
                      <a:endParaRPr lang="en-GB" sz="1400">
                        <a:solidFill>
                          <a:schemeClr val="tx1"/>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60000"/>
                        <a:lumOff val="40000"/>
                      </a:schemeClr>
                    </a:solidFill>
                  </a:tcPr>
                </a:tc>
                <a:extLst>
                  <a:ext uri="{0D108BD9-81ED-4DB2-BD59-A6C34878D82A}">
                    <a16:rowId xmlns:a16="http://schemas.microsoft.com/office/drawing/2014/main" val="10001"/>
                  </a:ext>
                </a:extLst>
              </a:tr>
              <a:tr h="489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fr-CH" sz="1400">
                          <a:latin typeface="Calibri Light" panose="020F0302020204030204" pitchFamily="34" charset="0"/>
                          <a:cs typeface="Calibri Light" panose="020F0302020204030204" pitchFamily="34" charset="0"/>
                        </a:rPr>
                        <a:t>Brainy Smurf</a:t>
                      </a:r>
                      <a:endParaRPr lang="en-GB" sz="14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400">
                          <a:latin typeface="Calibri Light" panose="020F0302020204030204" pitchFamily="34" charset="0"/>
                          <a:cs typeface="Calibri Light" panose="020F0302020204030204" pitchFamily="34" charset="0"/>
                        </a:rPr>
                        <a:t>Blue</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White</a:t>
                      </a:r>
                      <a:endParaRPr lang="en-GB" sz="1400">
                        <a:latin typeface="Calibri Light" panose="020F0302020204030204" pitchFamily="34" charset="0"/>
                        <a:cs typeface="Calibri Light" panose="020F030202020403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Male</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tx1"/>
                          </a:solidFill>
                          <a:latin typeface="Calibri Light" panose="020F0302020204030204" pitchFamily="34" charset="0"/>
                          <a:cs typeface="Calibri Light" panose="020F0302020204030204" pitchFamily="34" charset="0"/>
                        </a:rPr>
                        <a:t>Smurf</a:t>
                      </a:r>
                      <a:endParaRPr lang="en-GB" sz="1400">
                        <a:solidFill>
                          <a:schemeClr val="tx1"/>
                        </a:solidFill>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2"/>
                  </a:ext>
                </a:extLst>
              </a:tr>
              <a:tr h="402745">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fr-CH" sz="1400">
                          <a:latin typeface="Calibri Light" panose="020F0302020204030204" pitchFamily="34" charset="0"/>
                          <a:cs typeface="Calibri Light" panose="020F0302020204030204" pitchFamily="34" charset="0"/>
                        </a:rPr>
                        <a:t>Sassette Smurf</a:t>
                      </a:r>
                      <a:endParaRPr lang="en-GB" sz="14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400">
                          <a:latin typeface="Calibri Light" panose="020F0302020204030204" pitchFamily="34" charset="0"/>
                          <a:cs typeface="Calibri Light" panose="020F0302020204030204" pitchFamily="34" charset="0"/>
                        </a:rPr>
                        <a:t>Blue</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White</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Female</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tx1"/>
                          </a:solidFill>
                          <a:latin typeface="Calibri Light" panose="020F0302020204030204" pitchFamily="34" charset="0"/>
                          <a:cs typeface="Calibri Light" panose="020F0302020204030204" pitchFamily="34" charset="0"/>
                        </a:rPr>
                        <a:t>Smurf</a:t>
                      </a:r>
                      <a:endParaRPr lang="en-GB" sz="1400">
                        <a:solidFill>
                          <a:schemeClr val="tx1"/>
                        </a:solidFill>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3"/>
                  </a:ext>
                </a:extLst>
              </a:tr>
              <a:tr h="402745">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en-GB" sz="1400">
                          <a:latin typeface="Calibri Light" panose="020F0302020204030204" pitchFamily="34" charset="0"/>
                          <a:cs typeface="Calibri Light" panose="020F0302020204030204" pitchFamily="34" charset="0"/>
                        </a:rPr>
                        <a:t>Casey Kelp</a:t>
                      </a:r>
                    </a:p>
                  </a:txBody>
                  <a:tcPr anchor="ctr">
                    <a:solidFill>
                      <a:schemeClr val="accent1">
                        <a:lumMod val="20000"/>
                        <a:lumOff val="80000"/>
                      </a:schemeClr>
                    </a:solidFill>
                  </a:tcPr>
                </a:tc>
                <a:tc>
                  <a:txBody>
                    <a:bodyPr/>
                    <a:lstStyle/>
                    <a:p>
                      <a:pPr algn="ctr"/>
                      <a:r>
                        <a:rPr lang="fr-CH" sz="1400">
                          <a:latin typeface="Calibri Light" panose="020F0302020204030204" pitchFamily="34" charset="0"/>
                          <a:cs typeface="Calibri Light" panose="020F0302020204030204" pitchFamily="34" charset="0"/>
                        </a:rPr>
                        <a:t>Pink</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No</a:t>
                      </a:r>
                      <a:endParaRPr lang="en-GB" sz="1400">
                        <a:latin typeface="Calibri Light" panose="020F0302020204030204" pitchFamily="34" charset="0"/>
                        <a:cs typeface="Calibri Light" panose="020F0302020204030204" pitchFamily="34" charset="0"/>
                      </a:endParaRPr>
                    </a:p>
                  </a:txBody>
                  <a:tcPr anchor="ctr"/>
                </a:tc>
                <a:tc>
                  <a:txBody>
                    <a:bodyPr/>
                    <a:lstStyle/>
                    <a:p>
                      <a:pPr algn="ct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No</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Female</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tx1"/>
                          </a:solidFill>
                          <a:latin typeface="Calibri Light" panose="020F0302020204030204" pitchFamily="34" charset="0"/>
                          <a:cs typeface="Calibri Light" panose="020F0302020204030204" pitchFamily="34" charset="0"/>
                        </a:rPr>
                        <a:t>Snork</a:t>
                      </a:r>
                      <a:endParaRPr lang="en-GB" sz="1400">
                        <a:solidFill>
                          <a:schemeClr val="tx1"/>
                        </a:solidFill>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4"/>
                  </a:ext>
                </a:extLst>
              </a:tr>
              <a:tr h="535487">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en-GB" sz="1400">
                          <a:latin typeface="Calibri Light" panose="020F0302020204030204" pitchFamily="34" charset="0"/>
                          <a:cs typeface="Calibri Light" panose="020F0302020204030204" pitchFamily="34" charset="0"/>
                        </a:rPr>
                        <a:t>Allstar Seaworthy</a:t>
                      </a:r>
                    </a:p>
                  </a:txBody>
                  <a:tcPr anchor="ctr">
                    <a:solidFill>
                      <a:schemeClr val="accent1">
                        <a:lumMod val="20000"/>
                        <a:lumOff val="80000"/>
                      </a:schemeClr>
                    </a:solidFill>
                  </a:tcPr>
                </a:tc>
                <a:tc>
                  <a:txBody>
                    <a:bodyPr/>
                    <a:lstStyle/>
                    <a:p>
                      <a:pPr algn="ctr"/>
                      <a:r>
                        <a:rPr lang="fr-CH" sz="1400">
                          <a:latin typeface="Calibri Light" panose="020F0302020204030204" pitchFamily="34" charset="0"/>
                          <a:cs typeface="Calibri Light" panose="020F0302020204030204" pitchFamily="34" charset="0"/>
                        </a:rPr>
                        <a:t>Yellow</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No</a:t>
                      </a:r>
                      <a:endParaRPr lang="en-GB" sz="1400">
                        <a:latin typeface="Calibri Light" panose="020F0302020204030204" pitchFamily="34" charset="0"/>
                        <a:cs typeface="Calibri Light" panose="020F0302020204030204" pitchFamily="34" charset="0"/>
                      </a:endParaRPr>
                    </a:p>
                  </a:txBody>
                  <a:tcPr anchor="ctr"/>
                </a:tc>
                <a:tc>
                  <a:txBody>
                    <a:bodyPr/>
                    <a:lstStyle/>
                    <a:p>
                      <a:pPr algn="ct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No</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Male</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tx1"/>
                          </a:solidFill>
                          <a:latin typeface="Calibri Light" panose="020F0302020204030204" pitchFamily="34" charset="0"/>
                          <a:cs typeface="Calibri Light" panose="020F0302020204030204" pitchFamily="34" charset="0"/>
                        </a:rPr>
                        <a:t>Snork</a:t>
                      </a:r>
                      <a:endParaRPr lang="en-GB" sz="1400">
                        <a:solidFill>
                          <a:schemeClr val="tx1"/>
                        </a:solidFill>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5"/>
                  </a:ext>
                </a:extLst>
              </a:tr>
              <a:tr h="489264">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fr-CH" sz="1400">
                          <a:latin typeface="Calibri Light" panose="020F0302020204030204" pitchFamily="34" charset="0"/>
                          <a:cs typeface="Calibri Light" panose="020F0302020204030204" pitchFamily="34" charset="0"/>
                        </a:rPr>
                        <a:t>Cubbi Gummi</a:t>
                      </a:r>
                      <a:endParaRPr lang="en-GB" sz="14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400">
                          <a:latin typeface="Calibri Light" panose="020F0302020204030204" pitchFamily="34" charset="0"/>
                          <a:cs typeface="Calibri Light" panose="020F0302020204030204" pitchFamily="34" charset="0"/>
                        </a:rPr>
                        <a:t>Pink</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Blue</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No</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latin typeface="Calibri Light" panose="020F0302020204030204" pitchFamily="34" charset="0"/>
                          <a:cs typeface="Calibri Light" panose="020F0302020204030204" pitchFamily="34" charset="0"/>
                        </a:rPr>
                        <a:t>Male</a:t>
                      </a:r>
                      <a:endParaRPr lang="en-GB" sz="1400">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tx1"/>
                          </a:solidFill>
                          <a:latin typeface="Calibri Light" panose="020F0302020204030204" pitchFamily="34" charset="0"/>
                          <a:cs typeface="Calibri Light" panose="020F0302020204030204" pitchFamily="34" charset="0"/>
                        </a:rPr>
                        <a:t>Gummi Bear</a:t>
                      </a:r>
                      <a:endParaRPr lang="en-GB" sz="1400">
                        <a:solidFill>
                          <a:schemeClr val="tx1"/>
                        </a:solidFill>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6"/>
                  </a:ext>
                </a:extLst>
              </a:tr>
              <a:tr h="535487">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r>
                        <a:rPr lang="fr-CH" sz="1400">
                          <a:latin typeface="Calibri Light" panose="020F0302020204030204" pitchFamily="34" charset="0"/>
                          <a:cs typeface="Calibri Light" panose="020F0302020204030204" pitchFamily="34" charset="0"/>
                        </a:rPr>
                        <a:t>Tummi Gummi</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fr-CH" sz="1400">
                          <a:latin typeface="Calibri Light" panose="020F0302020204030204" pitchFamily="34" charset="0"/>
                          <a:cs typeface="Calibri Light" panose="020F0302020204030204" pitchFamily="34" charset="0"/>
                        </a:rPr>
                        <a:t>Blue</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tcPr>
                </a:tc>
                <a:tc>
                  <a:txBody>
                    <a:bodyPr/>
                    <a:lstStyle/>
                    <a:p>
                      <a:pPr algn="ct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tcPr>
                </a:tc>
                <a:tc>
                  <a:txBody>
                    <a:bodyPr/>
                    <a:lstStyle/>
                    <a:p>
                      <a:pPr algn="ctr"/>
                      <a:r>
                        <a:rPr lang="fr-CH" sz="1400">
                          <a:latin typeface="Calibri Light" panose="020F0302020204030204" pitchFamily="34" charset="0"/>
                          <a:cs typeface="Calibri Light" panose="020F0302020204030204" pitchFamily="34" charset="0"/>
                        </a:rPr>
                        <a:t>Red</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tcPr>
                </a:tc>
                <a:tc>
                  <a:txBody>
                    <a:bodyPr/>
                    <a:lstStyle/>
                    <a:p>
                      <a:pPr algn="ctr"/>
                      <a:r>
                        <a:rPr lang="fr-CH" sz="1400">
                          <a:latin typeface="Calibri Light" panose="020F0302020204030204" pitchFamily="34" charset="0"/>
                          <a:cs typeface="Calibri Light" panose="020F0302020204030204" pitchFamily="34" charset="0"/>
                        </a:rPr>
                        <a:t>No</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tcPr>
                </a:tc>
                <a:tc>
                  <a:txBody>
                    <a:bodyPr/>
                    <a:lstStyle/>
                    <a:p>
                      <a:pPr algn="ctr"/>
                      <a:r>
                        <a:rPr lang="fr-CH" sz="1400">
                          <a:latin typeface="Calibri Light" panose="020F0302020204030204" pitchFamily="34" charset="0"/>
                          <a:cs typeface="Calibri Light" panose="020F0302020204030204" pitchFamily="34" charset="0"/>
                        </a:rPr>
                        <a:t>Male</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tcPr>
                </a:tc>
                <a:tc>
                  <a:txBody>
                    <a:bodyPr/>
                    <a:lstStyle/>
                    <a:p>
                      <a:pPr algn="ctr"/>
                      <a:r>
                        <a:rPr lang="fr-CH" sz="1400">
                          <a:solidFill>
                            <a:schemeClr val="tx1"/>
                          </a:solidFill>
                          <a:latin typeface="Calibri Light" panose="020F0302020204030204" pitchFamily="34" charset="0"/>
                          <a:cs typeface="Calibri Light" panose="020F0302020204030204" pitchFamily="34" charset="0"/>
                        </a:rPr>
                        <a:t>Gummi Bear</a:t>
                      </a:r>
                      <a:endParaRPr lang="en-GB" sz="1400">
                        <a:solidFill>
                          <a:schemeClr val="tx1"/>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7"/>
                  </a:ext>
                </a:extLst>
              </a:tr>
              <a:tr h="535487">
                <a:tc>
                  <a:txBody>
                    <a:bodyPr/>
                    <a:lstStyle/>
                    <a:p>
                      <a:pPr algn="ctr"/>
                      <a:r>
                        <a:rPr lang="fr-CH" sz="1400">
                          <a:latin typeface="Calibri Light" panose="020F0302020204030204" pitchFamily="34" charset="0"/>
                          <a:cs typeface="Calibri Light" panose="020F0302020204030204" pitchFamily="34" charset="0"/>
                        </a:rPr>
                        <a:t>Test</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fr-CH" sz="1400" dirty="0">
                          <a:latin typeface="Calibri Light" panose="020F0302020204030204" pitchFamily="34" charset="0"/>
                          <a:cs typeface="Calibri Light" panose="020F0302020204030204" pitchFamily="34" charset="0"/>
                        </a:rPr>
                        <a:t>Smurfette</a:t>
                      </a:r>
                      <a:endParaRPr lang="en-GB" sz="1400" dirty="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400">
                          <a:latin typeface="Calibri Light" panose="020F0302020204030204" pitchFamily="34" charset="0"/>
                          <a:cs typeface="Calibri Light" panose="020F0302020204030204" pitchFamily="34" charset="0"/>
                        </a:rPr>
                        <a:t>Blue</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a:latin typeface="Calibri Light" panose="020F0302020204030204" pitchFamily="34" charset="0"/>
                          <a:cs typeface="Calibri Light" panose="020F0302020204030204" pitchFamily="34" charset="0"/>
                        </a:rPr>
                        <a:t>Yes</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a:latin typeface="Calibri Light" panose="020F0302020204030204" pitchFamily="34" charset="0"/>
                          <a:cs typeface="Calibri Light" panose="020F0302020204030204" pitchFamily="34" charset="0"/>
                        </a:rPr>
                        <a:t>White</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a:latin typeface="Calibri Light" panose="020F0302020204030204" pitchFamily="34" charset="0"/>
                          <a:cs typeface="Calibri Light" panose="020F0302020204030204" pitchFamily="34" charset="0"/>
                        </a:rPr>
                        <a:t>No</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a:latin typeface="Calibri Light" panose="020F0302020204030204" pitchFamily="34" charset="0"/>
                          <a:cs typeface="Calibri Light" panose="020F0302020204030204" pitchFamily="34" charset="0"/>
                        </a:rPr>
                        <a:t>Female</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dirty="0">
                          <a:solidFill>
                            <a:schemeClr val="tx1"/>
                          </a:solidFill>
                          <a:latin typeface="Calibri Light" panose="020F0302020204030204" pitchFamily="34" charset="0"/>
                          <a:cs typeface="Calibri Light" panose="020F0302020204030204" pitchFamily="34" charset="0"/>
                        </a:rPr>
                        <a:t>?</a:t>
                      </a:r>
                      <a:endParaRPr lang="en-GB" sz="1400" dirty="0">
                        <a:solidFill>
                          <a:schemeClr val="tx1"/>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8"/>
                  </a:ext>
                </a:extLst>
              </a:tr>
            </a:tbl>
          </a:graphicData>
        </a:graphic>
      </p:graphicFrame>
      <p:sp>
        <p:nvSpPr>
          <p:cNvPr id="7" name="Left Brace 6"/>
          <p:cNvSpPr/>
          <p:nvPr/>
        </p:nvSpPr>
        <p:spPr>
          <a:xfrm rot="16200000">
            <a:off x="6708070" y="3939131"/>
            <a:ext cx="288032" cy="4392489"/>
          </a:xfrm>
          <a:prstGeom prst="leftBrace">
            <a:avLst>
              <a:gd name="adj1" fmla="val 0"/>
              <a:gd name="adj2" fmla="val 5000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Left Brace 7"/>
          <p:cNvSpPr/>
          <p:nvPr/>
        </p:nvSpPr>
        <p:spPr>
          <a:xfrm rot="16200000">
            <a:off x="9552384" y="5559310"/>
            <a:ext cx="288032" cy="1152128"/>
          </a:xfrm>
          <a:prstGeom prst="leftBrace">
            <a:avLst>
              <a:gd name="adj1" fmla="val 0"/>
              <a:gd name="adj2" fmla="val 5000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p:cNvSpPr txBox="1"/>
          <p:nvPr/>
        </p:nvSpPr>
        <p:spPr>
          <a:xfrm>
            <a:off x="6135867" y="6361584"/>
            <a:ext cx="1860702" cy="307777"/>
          </a:xfrm>
          <a:prstGeom prst="rect">
            <a:avLst/>
          </a:prstGeom>
          <a:noFill/>
        </p:spPr>
        <p:txBody>
          <a:bodyPr wrap="none" rtlCol="0">
            <a:spAutoFit/>
          </a:bodyPr>
          <a:lstStyle/>
          <a:p>
            <a:r>
              <a:rPr lang="fr-CH" sz="1400">
                <a:latin typeface="Calibri Light" panose="020F0302020204030204" pitchFamily="34" charset="0"/>
                <a:cs typeface="Calibri Light" panose="020F0302020204030204" pitchFamily="34" charset="0"/>
              </a:rPr>
              <a:t>Features/independents</a:t>
            </a:r>
            <a:endParaRPr lang="en-GB" sz="1400">
              <a:latin typeface="Calibri Light" panose="020F0302020204030204" pitchFamily="34" charset="0"/>
              <a:cs typeface="Calibri Light" panose="020F0302020204030204" pitchFamily="34" charset="0"/>
            </a:endParaRPr>
          </a:p>
        </p:txBody>
      </p:sp>
      <p:sp>
        <p:nvSpPr>
          <p:cNvPr id="10" name="TextBox 9"/>
          <p:cNvSpPr txBox="1"/>
          <p:nvPr/>
        </p:nvSpPr>
        <p:spPr>
          <a:xfrm>
            <a:off x="9214538" y="6361583"/>
            <a:ext cx="987643" cy="307777"/>
          </a:xfrm>
          <a:prstGeom prst="rect">
            <a:avLst/>
          </a:prstGeom>
          <a:noFill/>
        </p:spPr>
        <p:txBody>
          <a:bodyPr wrap="none" rtlCol="0">
            <a:spAutoFit/>
          </a:bodyPr>
          <a:lstStyle/>
          <a:p>
            <a:r>
              <a:rPr lang="fr-CH" sz="1400">
                <a:latin typeface="Calibri Light" panose="020F0302020204030204" pitchFamily="34" charset="0"/>
                <a:cs typeface="Calibri Light" panose="020F0302020204030204" pitchFamily="34" charset="0"/>
              </a:rPr>
              <a:t>Dependent</a:t>
            </a:r>
            <a:endParaRPr lang="en-GB" sz="14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20466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a:latin typeface="Times New Roman" panose="02020603050405020304" pitchFamily="18" charset="0"/>
              <a:cs typeface="Times New Roman" panose="02020603050405020304" pitchFamily="18" charset="0"/>
            </a:endParaRPr>
          </a:p>
          <a:p>
            <a:r>
              <a:rPr lang="fr-CH" sz="1800">
                <a:latin typeface="Calibri Light" panose="020F0302020204030204" pitchFamily="34" charset="0"/>
                <a:cs typeface="Calibri Light" panose="020F0302020204030204" pitchFamily="34" charset="0"/>
              </a:rPr>
              <a:t>What have we found for the two-class data problem so far…?</a:t>
            </a: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Discriminants evaluation</a:t>
            </a:r>
            <a:endParaRPr lang="en-GB" sz="3200">
              <a:solidFill>
                <a:schemeClr val="tx2">
                  <a:lumMod val="75000"/>
                </a:schemeClr>
              </a:solidFill>
              <a:latin typeface="Tw Cen MT" panose="020B0602020104020603" pitchFamily="34" charset="0"/>
            </a:endParaRPr>
          </a:p>
        </p:txBody>
      </p:sp>
      <p:cxnSp>
        <p:nvCxnSpPr>
          <p:cNvPr id="6" name="Straight Connector 5"/>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435752" y="144016"/>
            <a:ext cx="980728" cy="98072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454992963"/>
              </p:ext>
            </p:extLst>
          </p:nvPr>
        </p:nvGraphicFramePr>
        <p:xfrm>
          <a:off x="3080206" y="2420888"/>
          <a:ext cx="6256154" cy="3384377"/>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20000"/>
                    </a:ext>
                  </a:extLst>
                </a:gridCol>
                <a:gridCol w="3060000">
                  <a:extLst>
                    <a:ext uri="{9D8B030D-6E8A-4147-A177-3AD203B41FA5}">
                      <a16:colId xmlns:a16="http://schemas.microsoft.com/office/drawing/2014/main" val="20001"/>
                    </a:ext>
                  </a:extLst>
                </a:gridCol>
                <a:gridCol w="1058077">
                  <a:extLst>
                    <a:ext uri="{9D8B030D-6E8A-4147-A177-3AD203B41FA5}">
                      <a16:colId xmlns:a16="http://schemas.microsoft.com/office/drawing/2014/main" val="3001545776"/>
                    </a:ext>
                  </a:extLst>
                </a:gridCol>
                <a:gridCol w="1058077">
                  <a:extLst>
                    <a:ext uri="{9D8B030D-6E8A-4147-A177-3AD203B41FA5}">
                      <a16:colId xmlns:a16="http://schemas.microsoft.com/office/drawing/2014/main" val="20002"/>
                    </a:ext>
                  </a:extLst>
                </a:gridCol>
              </a:tblGrid>
              <a:tr h="499985">
                <a:tc>
                  <a:txBody>
                    <a:bodyPr/>
                    <a:lstStyle/>
                    <a:p>
                      <a:pPr algn="ctr"/>
                      <a:r>
                        <a:rPr lang="en-GB" sz="1400">
                          <a:latin typeface="Calibri Light" panose="020F0302020204030204" pitchFamily="34" charset="0"/>
                          <a:cs typeface="Calibri Light" panose="020F0302020204030204" pitchFamily="34" charset="0"/>
                        </a:rPr>
                        <a:t>Model</a:t>
                      </a:r>
                    </a:p>
                  </a:txBody>
                  <a:tcPr anchor="ctr">
                    <a:solidFill>
                      <a:schemeClr val="accent1">
                        <a:lumMod val="75000"/>
                      </a:schemeClr>
                    </a:solidFill>
                  </a:tcPr>
                </a:tc>
                <a:tc>
                  <a:txBody>
                    <a:bodyPr/>
                    <a:lstStyle/>
                    <a:p>
                      <a:pPr algn="l"/>
                      <a:r>
                        <a:rPr lang="en-GB" sz="1400" dirty="0">
                          <a:latin typeface="Calibri Light" panose="020F0302020204030204" pitchFamily="34" charset="0"/>
                          <a:cs typeface="Calibri Light" panose="020F0302020204030204" pitchFamily="34" charset="0"/>
                        </a:rPr>
                        <a:t>Properties</a:t>
                      </a:r>
                    </a:p>
                  </a:txBody>
                  <a:tcPr anchor="ctr">
                    <a:solidFill>
                      <a:schemeClr val="accent1">
                        <a:lumMod val="75000"/>
                      </a:schemeClr>
                    </a:solidFill>
                  </a:tcPr>
                </a:tc>
                <a:tc>
                  <a:txBody>
                    <a:bodyPr/>
                    <a:lstStyle/>
                    <a:p>
                      <a:pPr algn="r"/>
                      <a:r>
                        <a:rPr lang="en-GB" sz="1400">
                          <a:latin typeface="Calibri Light" panose="020F0302020204030204" pitchFamily="34" charset="0"/>
                          <a:cs typeface="Calibri Light" panose="020F0302020204030204" pitchFamily="34" charset="0"/>
                        </a:rPr>
                        <a:t>Train error</a:t>
                      </a:r>
                    </a:p>
                  </a:txBody>
                  <a:tcPr anchor="ctr">
                    <a:solidFill>
                      <a:schemeClr val="accent1">
                        <a:lumMod val="75000"/>
                      </a:schemeClr>
                    </a:solidFill>
                  </a:tcPr>
                </a:tc>
                <a:tc>
                  <a:txBody>
                    <a:bodyPr/>
                    <a:lstStyle/>
                    <a:p>
                      <a:pPr algn="r"/>
                      <a:r>
                        <a:rPr lang="en-GB" sz="1400">
                          <a:latin typeface="Calibri Light" panose="020F0302020204030204" pitchFamily="34" charset="0"/>
                          <a:cs typeface="Calibri Light" panose="020F0302020204030204" pitchFamily="34" charset="0"/>
                        </a:rPr>
                        <a:t>Test error</a:t>
                      </a:r>
                    </a:p>
                  </a:txBody>
                  <a:tcPr anchor="ctr">
                    <a:solidFill>
                      <a:schemeClr val="accent1">
                        <a:lumMod val="75000"/>
                      </a:schemeClr>
                    </a:solidFill>
                  </a:tcPr>
                </a:tc>
                <a:extLst>
                  <a:ext uri="{0D108BD9-81ED-4DB2-BD59-A6C34878D82A}">
                    <a16:rowId xmlns:a16="http://schemas.microsoft.com/office/drawing/2014/main" val="10000"/>
                  </a:ext>
                </a:extLst>
              </a:tr>
              <a:tr h="480732">
                <a:tc>
                  <a:txBody>
                    <a:bodyPr/>
                    <a:lstStyle/>
                    <a:p>
                      <a:pPr algn="ctr"/>
                      <a:r>
                        <a:rPr lang="en-GB" sz="1400">
                          <a:latin typeface="Calibri Light" panose="020F0302020204030204" pitchFamily="34" charset="0"/>
                          <a:cs typeface="Calibri Light" panose="020F0302020204030204" pitchFamily="34" charset="0"/>
                        </a:rPr>
                        <a:t>LDA</a:t>
                      </a:r>
                    </a:p>
                  </a:txBody>
                  <a:tcPr anchor="ctr">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Linear decision boundary</a:t>
                      </a:r>
                    </a:p>
                  </a:txBody>
                  <a:tcPr anchor="ctr">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27.0%</a:t>
                      </a:r>
                    </a:p>
                  </a:txBody>
                  <a:tcPr anchor="ctr">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17.7%</a:t>
                      </a:r>
                    </a:p>
                  </a:txBody>
                  <a:tcPr anchor="ctr">
                    <a:solidFill>
                      <a:schemeClr val="bg1">
                        <a:lumMod val="95000"/>
                      </a:schemeClr>
                    </a:solidFill>
                  </a:tcPr>
                </a:tc>
                <a:extLst>
                  <a:ext uri="{0D108BD9-81ED-4DB2-BD59-A6C34878D82A}">
                    <a16:rowId xmlns:a16="http://schemas.microsoft.com/office/drawing/2014/main" val="10001"/>
                  </a:ext>
                </a:extLst>
              </a:tr>
              <a:tr h="480732">
                <a:tc>
                  <a:txBody>
                    <a:bodyPr/>
                    <a:lstStyle/>
                    <a:p>
                      <a:pPr algn="ctr"/>
                      <a:r>
                        <a:rPr lang="en-GB" sz="1400">
                          <a:latin typeface="Calibri Light" panose="020F0302020204030204" pitchFamily="34" charset="0"/>
                          <a:cs typeface="Calibri Light" panose="020F0302020204030204" pitchFamily="34" charset="0"/>
                        </a:rPr>
                        <a:t>MDA</a:t>
                      </a:r>
                    </a:p>
                  </a:txBody>
                  <a:tcPr anchor="ctr">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M=(1,2)</a:t>
                      </a:r>
                    </a:p>
                  </a:txBody>
                  <a:tcPr anchor="ctr">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23.5%</a:t>
                      </a:r>
                    </a:p>
                  </a:txBody>
                  <a:tcPr anchor="ctr">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18.7%</a:t>
                      </a:r>
                    </a:p>
                  </a:txBody>
                  <a:tcPr anchor="ctr">
                    <a:solidFill>
                      <a:schemeClr val="bg1">
                        <a:lumMod val="95000"/>
                      </a:schemeClr>
                    </a:solidFill>
                  </a:tcPr>
                </a:tc>
                <a:extLst>
                  <a:ext uri="{0D108BD9-81ED-4DB2-BD59-A6C34878D82A}">
                    <a16:rowId xmlns:a16="http://schemas.microsoft.com/office/drawing/2014/main" val="3302101244"/>
                  </a:ext>
                </a:extLst>
              </a:tr>
              <a:tr h="480732">
                <a:tc>
                  <a:txBody>
                    <a:bodyPr/>
                    <a:lstStyle/>
                    <a:p>
                      <a:pPr algn="ctr"/>
                      <a:r>
                        <a:rPr lang="en-GB" sz="1400">
                          <a:latin typeface="Calibri Light" panose="020F0302020204030204" pitchFamily="34" charset="0"/>
                          <a:cs typeface="Calibri Light" panose="020F0302020204030204" pitchFamily="34" charset="0"/>
                        </a:rPr>
                        <a:t>QDA</a:t>
                      </a:r>
                    </a:p>
                  </a:txBody>
                  <a:tcPr anchor="ctr">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Quadratic decision boundary</a:t>
                      </a:r>
                    </a:p>
                  </a:txBody>
                  <a:tcPr anchor="ctr">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28.5%</a:t>
                      </a:r>
                    </a:p>
                  </a:txBody>
                  <a:tcPr anchor="ctr">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17.1%</a:t>
                      </a:r>
                    </a:p>
                  </a:txBody>
                  <a:tcPr anchor="ctr">
                    <a:solidFill>
                      <a:schemeClr val="bg1">
                        <a:lumMod val="95000"/>
                      </a:schemeClr>
                    </a:solidFill>
                  </a:tcPr>
                </a:tc>
                <a:extLst>
                  <a:ext uri="{0D108BD9-81ED-4DB2-BD59-A6C34878D82A}">
                    <a16:rowId xmlns:a16="http://schemas.microsoft.com/office/drawing/2014/main" val="10002"/>
                  </a:ext>
                </a:extLst>
              </a:tr>
              <a:tr h="480732">
                <a:tc>
                  <a:txBody>
                    <a:bodyPr/>
                    <a:lstStyle/>
                    <a:p>
                      <a:pPr algn="ctr"/>
                      <a:r>
                        <a:rPr lang="en-GB" sz="1400">
                          <a:latin typeface="Calibri Light" panose="020F0302020204030204" pitchFamily="34" charset="0"/>
                          <a:cs typeface="Calibri Light" panose="020F0302020204030204" pitchFamily="34" charset="0"/>
                        </a:rPr>
                        <a:t>KDA</a:t>
                      </a:r>
                    </a:p>
                  </a:txBody>
                  <a:tcPr anchor="ctr">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Multivariate density estimates</a:t>
                      </a:r>
                    </a:p>
                  </a:txBody>
                  <a:tcPr anchor="ctr">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14.5%</a:t>
                      </a:r>
                    </a:p>
                  </a:txBody>
                  <a:tcPr anchor="ctr">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12.4%</a:t>
                      </a:r>
                    </a:p>
                  </a:txBody>
                  <a:tcPr anchor="ctr">
                    <a:solidFill>
                      <a:schemeClr val="bg1">
                        <a:lumMod val="95000"/>
                      </a:schemeClr>
                    </a:solidFill>
                  </a:tcPr>
                </a:tc>
                <a:extLst>
                  <a:ext uri="{0D108BD9-81ED-4DB2-BD59-A6C34878D82A}">
                    <a16:rowId xmlns:a16="http://schemas.microsoft.com/office/drawing/2014/main" val="10004"/>
                  </a:ext>
                </a:extLst>
              </a:tr>
              <a:tr h="480732">
                <a:tc>
                  <a:txBody>
                    <a:bodyPr/>
                    <a:lstStyle/>
                    <a:p>
                      <a:pPr algn="ctr"/>
                      <a:r>
                        <a:rPr lang="en-GB" sz="1400">
                          <a:latin typeface="Calibri Light" panose="020F0302020204030204" pitchFamily="34" charset="0"/>
                          <a:cs typeface="Calibri Light" panose="020F0302020204030204" pitchFamily="34" charset="0"/>
                        </a:rPr>
                        <a:t>NB</a:t>
                      </a:r>
                    </a:p>
                  </a:txBody>
                  <a:tcPr anchor="ctr">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Univariate density estimates</a:t>
                      </a:r>
                    </a:p>
                  </a:txBody>
                  <a:tcPr anchor="ctr">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20.0%</a:t>
                      </a:r>
                    </a:p>
                  </a:txBody>
                  <a:tcPr anchor="ctr">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11.1%</a:t>
                      </a:r>
                    </a:p>
                  </a:txBody>
                  <a:tcPr anchor="ctr">
                    <a:lnB w="12700" cap="flat" cmpd="sng" algn="ctr">
                      <a:solidFill>
                        <a:schemeClr val="tx1"/>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480732">
                <a:tc>
                  <a:txBody>
                    <a:bodyPr/>
                    <a:lstStyle/>
                    <a:p>
                      <a:pPr algn="ctr"/>
                      <a:r>
                        <a:rPr lang="en-GB" sz="1400">
                          <a:latin typeface="Calibri Light" panose="020F0302020204030204" pitchFamily="34" charset="0"/>
                          <a:cs typeface="Calibri Light" panose="020F0302020204030204" pitchFamily="34" charset="0"/>
                        </a:rPr>
                        <a:t>KNN</a:t>
                      </a:r>
                    </a:p>
                  </a:txBody>
                  <a:tcPr anchor="ctr">
                    <a:lnT w="12700" cap="flat" cmpd="sng" algn="ctr">
                      <a:solidFill>
                        <a:schemeClr val="tx1"/>
                      </a:solidFill>
                      <a:prstDash val="sysDot"/>
                      <a:round/>
                      <a:headEnd type="none" w="med" len="med"/>
                      <a:tailEnd type="none" w="med" len="med"/>
                    </a:lnT>
                    <a:solidFill>
                      <a:schemeClr val="bg1">
                        <a:lumMod val="95000"/>
                      </a:schemeClr>
                    </a:solidFill>
                  </a:tcPr>
                </a:tc>
                <a:tc>
                  <a:txBody>
                    <a:bodyPr/>
                    <a:lstStyle/>
                    <a:p>
                      <a:pPr algn="l"/>
                      <a:r>
                        <a:rPr lang="en-GB" sz="1400">
                          <a:latin typeface="Calibri Light" panose="020F0302020204030204" pitchFamily="34" charset="0"/>
                          <a:cs typeface="Calibri Light" panose="020F0302020204030204" pitchFamily="34" charset="0"/>
                        </a:rPr>
                        <a:t>8 nearest neighbors</a:t>
                      </a:r>
                    </a:p>
                  </a:txBody>
                  <a:tcPr anchor="ctr">
                    <a:lnT w="12700" cap="flat" cmpd="sng" algn="ctr">
                      <a:solidFill>
                        <a:schemeClr val="tx1"/>
                      </a:solidFill>
                      <a:prstDash val="sysDot"/>
                      <a:round/>
                      <a:headEnd type="none" w="med" len="med"/>
                      <a:tailEnd type="none" w="med" len="med"/>
                    </a:lnT>
                    <a:solidFill>
                      <a:schemeClr val="bg1">
                        <a:lumMod val="95000"/>
                      </a:schemeClr>
                    </a:solidFill>
                  </a:tcPr>
                </a:tc>
                <a:tc>
                  <a:txBody>
                    <a:bodyPr/>
                    <a:lstStyle/>
                    <a:p>
                      <a:pPr algn="r"/>
                      <a:r>
                        <a:rPr lang="en-GB" sz="1400">
                          <a:latin typeface="Calibri Light" panose="020F0302020204030204" pitchFamily="34" charset="0"/>
                          <a:cs typeface="Calibri Light" panose="020F0302020204030204" pitchFamily="34" charset="0"/>
                        </a:rPr>
                        <a:t>17.5%</a:t>
                      </a:r>
                      <a:endParaRPr lang="en-GB" sz="1400" dirty="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solidFill>
                      <a:schemeClr val="bg1">
                        <a:lumMod val="95000"/>
                      </a:schemeClr>
                    </a:solidFill>
                  </a:tcPr>
                </a:tc>
                <a:tc>
                  <a:txBody>
                    <a:bodyPr/>
                    <a:lstStyle/>
                    <a:p>
                      <a:pPr algn="r"/>
                      <a:r>
                        <a:rPr lang="en-GB" sz="1400" dirty="0">
                          <a:latin typeface="Calibri Light" panose="020F0302020204030204" pitchFamily="34" charset="0"/>
                          <a:cs typeface="Calibri Light" panose="020F0302020204030204" pitchFamily="34" charset="0"/>
                        </a:rPr>
                        <a:t>9.0%</a:t>
                      </a:r>
                    </a:p>
                  </a:txBody>
                  <a:tcPr anchor="ctr">
                    <a:lnT w="12700" cap="flat" cmpd="sng" algn="ctr">
                      <a:solidFill>
                        <a:schemeClr val="tx1"/>
                      </a:solidFill>
                      <a:prstDash val="sysDot"/>
                      <a:round/>
                      <a:headEnd type="none" w="med" len="med"/>
                      <a:tailEnd type="none" w="med" len="med"/>
                    </a:lnT>
                    <a:solidFill>
                      <a:schemeClr val="bg1">
                        <a:lumMod val="95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49904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96752"/>
            <a:ext cx="8229600" cy="5544616"/>
          </a:xfrm>
        </p:spPr>
        <p:txBody>
          <a:bodyPr>
            <a:normAutofit/>
          </a:bodyPr>
          <a:lstStyle/>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Advantages</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fr-CH" sz="1800" dirty="0">
                <a:solidFill>
                  <a:srgbClr val="69A131"/>
                </a:solidFill>
                <a:latin typeface="Calibri Light" panose="020F0302020204030204" pitchFamily="34" charset="0"/>
                <a:cs typeface="Calibri Light" panose="020F0302020204030204" pitchFamily="34" charset="0"/>
              </a:rPr>
              <a:t>Quick and simple benchmark for </a:t>
            </a:r>
            <a:r>
              <a:rPr lang="fr-CH" sz="1800" dirty="0" err="1">
                <a:solidFill>
                  <a:srgbClr val="69A131"/>
                </a:solidFill>
                <a:latin typeface="Calibri Light" panose="020F0302020204030204" pitchFamily="34" charset="0"/>
                <a:cs typeface="Calibri Light" panose="020F0302020204030204" pitchFamily="34" charset="0"/>
              </a:rPr>
              <a:t>many</a:t>
            </a:r>
            <a:r>
              <a:rPr lang="fr-CH" sz="1800" dirty="0">
                <a:solidFill>
                  <a:srgbClr val="69A131"/>
                </a:solidFill>
                <a:latin typeface="Calibri Light" panose="020F0302020204030204" pitchFamily="34" charset="0"/>
                <a:cs typeface="Calibri Light" panose="020F0302020204030204" pitchFamily="34" charset="0"/>
              </a:rPr>
              <a:t> classification </a:t>
            </a:r>
            <a:r>
              <a:rPr lang="fr-CH" sz="1800" dirty="0" err="1">
                <a:solidFill>
                  <a:srgbClr val="69A131"/>
                </a:solidFill>
                <a:latin typeface="Calibri Light" panose="020F0302020204030204" pitchFamily="34" charset="0"/>
                <a:cs typeface="Calibri Light" panose="020F0302020204030204" pitchFamily="34" charset="0"/>
              </a:rPr>
              <a:t>problems</a:t>
            </a:r>
            <a:endParaRPr lang="fr-CH" sz="1800" dirty="0">
              <a:solidFill>
                <a:srgbClr val="69A131"/>
              </a:solidFill>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fr-CH" sz="1800" dirty="0">
                <a:solidFill>
                  <a:srgbClr val="69A131"/>
                </a:solidFill>
                <a:latin typeface="Calibri Light" panose="020F0302020204030204" pitchFamily="34" charset="0"/>
                <a:cs typeface="Calibri Light" panose="020F0302020204030204" pitchFamily="34" charset="0"/>
              </a:rPr>
              <a:t>LOO-CV </a:t>
            </a:r>
            <a:r>
              <a:rPr lang="fr-CH" sz="1800" dirty="0" err="1">
                <a:solidFill>
                  <a:srgbClr val="69A131"/>
                </a:solidFill>
                <a:latin typeface="Calibri Light" panose="020F0302020204030204" pitchFamily="34" charset="0"/>
                <a:cs typeface="Calibri Light" panose="020F0302020204030204" pitchFamily="34" charset="0"/>
              </a:rPr>
              <a:t>measure</a:t>
            </a:r>
            <a:r>
              <a:rPr lang="fr-CH" sz="1800" dirty="0">
                <a:solidFill>
                  <a:srgbClr val="69A131"/>
                </a:solidFill>
                <a:latin typeface="Calibri Light" panose="020F0302020204030204" pitchFamily="34" charset="0"/>
                <a:cs typeface="Calibri Light" panose="020F0302020204030204" pitchFamily="34" charset="0"/>
              </a:rPr>
              <a:t> </a:t>
            </a:r>
            <a:r>
              <a:rPr lang="fr-CH" sz="1800" dirty="0" err="1">
                <a:solidFill>
                  <a:srgbClr val="69A131"/>
                </a:solidFill>
                <a:latin typeface="Calibri Light" panose="020F0302020204030204" pitchFamily="34" charset="0"/>
                <a:cs typeface="Calibri Light" panose="020F0302020204030204" pitchFamily="34" charset="0"/>
              </a:rPr>
              <a:t>available</a:t>
            </a:r>
            <a:r>
              <a:rPr lang="fr-CH" sz="1800" dirty="0">
                <a:solidFill>
                  <a:srgbClr val="69A131"/>
                </a:solidFill>
                <a:latin typeface="Calibri Light" panose="020F0302020204030204" pitchFamily="34" charset="0"/>
                <a:cs typeface="Calibri Light" panose="020F0302020204030204" pitchFamily="34" charset="0"/>
              </a:rPr>
              <a:t> for LDA and QDA</a:t>
            </a:r>
          </a:p>
          <a:p>
            <a:pPr lvl="1">
              <a:buFont typeface="Arial" panose="020B0604020202020204" pitchFamily="34" charset="0"/>
              <a:buChar char="+"/>
            </a:pPr>
            <a:r>
              <a:rPr lang="fr-CH" sz="1800" dirty="0" err="1">
                <a:solidFill>
                  <a:srgbClr val="69A131"/>
                </a:solidFill>
                <a:latin typeface="Calibri Light" panose="020F0302020204030204" pitchFamily="34" charset="0"/>
                <a:cs typeface="Calibri Light" panose="020F0302020204030204" pitchFamily="34" charset="0"/>
              </a:rPr>
              <a:t>Flexibility</a:t>
            </a:r>
            <a:r>
              <a:rPr lang="fr-CH" sz="1800" dirty="0">
                <a:solidFill>
                  <a:srgbClr val="69A131"/>
                </a:solidFill>
                <a:latin typeface="Calibri Light" panose="020F0302020204030204" pitchFamily="34" charset="0"/>
                <a:cs typeface="Calibri Light" panose="020F0302020204030204" pitchFamily="34" charset="0"/>
              </a:rPr>
              <a:t> of MDA for handling </a:t>
            </a:r>
            <a:r>
              <a:rPr lang="fr-CH" sz="1800" dirty="0" err="1">
                <a:solidFill>
                  <a:srgbClr val="69A131"/>
                </a:solidFill>
                <a:latin typeface="Calibri Light" panose="020F0302020204030204" pitchFamily="34" charset="0"/>
                <a:cs typeface="Calibri Light" panose="020F0302020204030204" pitchFamily="34" charset="0"/>
              </a:rPr>
              <a:t>subclusters</a:t>
            </a:r>
            <a:endParaRPr lang="fr-CH" sz="1800" dirty="0">
              <a:solidFill>
                <a:srgbClr val="69A131"/>
              </a:solidFill>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fr-CH" sz="1800" dirty="0">
                <a:solidFill>
                  <a:srgbClr val="69A131"/>
                </a:solidFill>
                <a:latin typeface="Calibri Light" panose="020F0302020204030204" pitchFamily="34" charset="0"/>
                <a:cs typeface="Calibri Light" panose="020F0302020204030204" pitchFamily="34" charset="0"/>
              </a:rPr>
              <a:t>Data-</a:t>
            </a:r>
            <a:r>
              <a:rPr lang="fr-CH" sz="1800" dirty="0" err="1">
                <a:solidFill>
                  <a:srgbClr val="69A131"/>
                </a:solidFill>
                <a:latin typeface="Calibri Light" panose="020F0302020204030204" pitchFamily="34" charset="0"/>
                <a:cs typeface="Calibri Light" panose="020F0302020204030204" pitchFamily="34" charset="0"/>
              </a:rPr>
              <a:t>driven</a:t>
            </a:r>
            <a:r>
              <a:rPr lang="fr-CH" sz="1800" dirty="0">
                <a:solidFill>
                  <a:srgbClr val="69A131"/>
                </a:solidFill>
                <a:latin typeface="Calibri Light" panose="020F0302020204030204" pitchFamily="34" charset="0"/>
                <a:cs typeface="Calibri Light" panose="020F0302020204030204" pitchFamily="34" charset="0"/>
              </a:rPr>
              <a:t> </a:t>
            </a:r>
            <a:r>
              <a:rPr lang="fr-CH" sz="1800" dirty="0" err="1">
                <a:solidFill>
                  <a:srgbClr val="69A131"/>
                </a:solidFill>
                <a:latin typeface="Calibri Light" panose="020F0302020204030204" pitchFamily="34" charset="0"/>
                <a:cs typeface="Calibri Light" panose="020F0302020204030204" pitchFamily="34" charset="0"/>
              </a:rPr>
              <a:t>density</a:t>
            </a:r>
            <a:r>
              <a:rPr lang="fr-CH" sz="1800" dirty="0">
                <a:solidFill>
                  <a:srgbClr val="69A131"/>
                </a:solidFill>
                <a:latin typeface="Calibri Light" panose="020F0302020204030204" pitchFamily="34" charset="0"/>
                <a:cs typeface="Calibri Light" panose="020F0302020204030204" pitchFamily="34" charset="0"/>
              </a:rPr>
              <a:t> </a:t>
            </a:r>
            <a:r>
              <a:rPr lang="fr-CH" sz="1800" dirty="0" err="1">
                <a:solidFill>
                  <a:srgbClr val="69A131"/>
                </a:solidFill>
                <a:latin typeface="Calibri Light" panose="020F0302020204030204" pitchFamily="34" charset="0"/>
                <a:cs typeface="Calibri Light" panose="020F0302020204030204" pitchFamily="34" charset="0"/>
              </a:rPr>
              <a:t>estimates</a:t>
            </a:r>
            <a:r>
              <a:rPr lang="fr-CH" sz="1800" dirty="0">
                <a:solidFill>
                  <a:srgbClr val="69A131"/>
                </a:solidFill>
                <a:latin typeface="Calibri Light" panose="020F0302020204030204" pitchFamily="34" charset="0"/>
                <a:cs typeface="Calibri Light" panose="020F0302020204030204" pitchFamily="34" charset="0"/>
              </a:rPr>
              <a:t> </a:t>
            </a:r>
            <a:r>
              <a:rPr lang="fr-CH" sz="1800">
                <a:solidFill>
                  <a:srgbClr val="69A131"/>
                </a:solidFill>
                <a:latin typeface="Calibri Light" panose="020F0302020204030204" pitchFamily="34" charset="0"/>
                <a:cs typeface="Calibri Light" panose="020F0302020204030204" pitchFamily="34" charset="0"/>
              </a:rPr>
              <a:t>in KDA and naive Bayes</a:t>
            </a:r>
            <a:endParaRPr lang="fr-CH" sz="1800" dirty="0">
              <a:solidFill>
                <a:srgbClr val="69A131"/>
              </a:solidFill>
              <a:latin typeface="Calibri Light" panose="020F0302020204030204" pitchFamily="34" charset="0"/>
              <a:cs typeface="Calibri Light" panose="020F0302020204030204" pitchFamily="34" charset="0"/>
            </a:endParaRPr>
          </a:p>
          <a:p>
            <a:pPr lvl="1"/>
            <a:endParaRPr lang="fr-CH" sz="14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Disadvantages</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pPr lvl="1"/>
            <a:r>
              <a:rPr lang="fr-CH" sz="1800">
                <a:solidFill>
                  <a:srgbClr val="C00000"/>
                </a:solidFill>
                <a:latin typeface="Calibri Light" panose="020F0302020204030204" pitchFamily="34" charset="0"/>
                <a:cs typeface="Calibri Light" panose="020F0302020204030204" pitchFamily="34" charset="0"/>
              </a:rPr>
              <a:t>Theorical distributional </a:t>
            </a:r>
            <a:r>
              <a:rPr lang="fr-CH" sz="1800" dirty="0" err="1">
                <a:solidFill>
                  <a:srgbClr val="C00000"/>
                </a:solidFill>
                <a:latin typeface="Calibri Light" panose="020F0302020204030204" pitchFamily="34" charset="0"/>
                <a:cs typeface="Calibri Light" panose="020F0302020204030204" pitchFamily="34" charset="0"/>
              </a:rPr>
              <a:t>assumptions</a:t>
            </a:r>
            <a:r>
              <a:rPr lang="fr-CH" sz="1800" dirty="0">
                <a:solidFill>
                  <a:srgbClr val="C00000"/>
                </a:solidFill>
                <a:latin typeface="Calibri Light" panose="020F0302020204030204" pitchFamily="34" charset="0"/>
                <a:cs typeface="Calibri Light" panose="020F0302020204030204" pitchFamily="34" charset="0"/>
              </a:rPr>
              <a:t> in LDA and QDA</a:t>
            </a:r>
          </a:p>
          <a:p>
            <a:pPr lvl="1"/>
            <a:r>
              <a:rPr lang="fr-CH" sz="1800" dirty="0">
                <a:solidFill>
                  <a:srgbClr val="C00000"/>
                </a:solidFill>
                <a:latin typeface="Calibri Light" panose="020F0302020204030204" pitchFamily="34" charset="0"/>
                <a:cs typeface="Calibri Light" panose="020F0302020204030204" pitchFamily="34" charset="0"/>
              </a:rPr>
              <a:t>No </a:t>
            </a:r>
            <a:r>
              <a:rPr lang="fr-CH" sz="1800" err="1">
                <a:solidFill>
                  <a:srgbClr val="C00000"/>
                </a:solidFill>
                <a:latin typeface="Calibri Light" panose="020F0302020204030204" pitchFamily="34" charset="0"/>
                <a:cs typeface="Calibri Light" panose="020F0302020204030204" pitchFamily="34" charset="0"/>
              </a:rPr>
              <a:t>automatic</a:t>
            </a:r>
            <a:r>
              <a:rPr lang="fr-CH" sz="1800">
                <a:solidFill>
                  <a:srgbClr val="C00000"/>
                </a:solidFill>
                <a:latin typeface="Calibri Light" panose="020F0302020204030204" pitchFamily="34" charset="0"/>
                <a:cs typeface="Calibri Light" panose="020F0302020204030204" pitchFamily="34" charset="0"/>
              </a:rPr>
              <a:t> elimination of </a:t>
            </a:r>
            <a:r>
              <a:rPr lang="fr-CH" sz="1800" dirty="0" err="1">
                <a:solidFill>
                  <a:srgbClr val="C00000"/>
                </a:solidFill>
                <a:latin typeface="Calibri Light" panose="020F0302020204030204" pitchFamily="34" charset="0"/>
                <a:cs typeface="Calibri Light" panose="020F0302020204030204" pitchFamily="34" charset="0"/>
              </a:rPr>
              <a:t>irrelevant</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features</a:t>
            </a:r>
            <a:r>
              <a:rPr lang="fr-CH" sz="1800" dirty="0">
                <a:solidFill>
                  <a:srgbClr val="C00000"/>
                </a:solidFill>
                <a:latin typeface="Calibri Light" panose="020F0302020204030204" pitchFamily="34" charset="0"/>
                <a:cs typeface="Calibri Light" panose="020F0302020204030204" pitchFamily="34" charset="0"/>
              </a:rPr>
              <a:t> in </a:t>
            </a:r>
            <a:r>
              <a:rPr lang="fr-CH" sz="1800" dirty="0" err="1">
                <a:solidFill>
                  <a:srgbClr val="C00000"/>
                </a:solidFill>
                <a:latin typeface="Calibri Light" panose="020F0302020204030204" pitchFamily="34" charset="0"/>
                <a:cs typeface="Calibri Light" panose="020F0302020204030204" pitchFamily="34" charset="0"/>
              </a:rPr>
              <a:t>most</a:t>
            </a:r>
            <a:r>
              <a:rPr lang="fr-CH" sz="1800" dirty="0">
                <a:solidFill>
                  <a:srgbClr val="C00000"/>
                </a:solidFill>
                <a:latin typeface="Calibri Light" panose="020F0302020204030204" pitchFamily="34" charset="0"/>
                <a:cs typeface="Calibri Light" panose="020F0302020204030204" pitchFamily="34" charset="0"/>
              </a:rPr>
              <a:t> discriminants</a:t>
            </a:r>
          </a:p>
          <a:p>
            <a:pPr lvl="1"/>
            <a:r>
              <a:rPr lang="fr-CH" sz="1800" dirty="0" err="1">
                <a:solidFill>
                  <a:srgbClr val="C00000"/>
                </a:solidFill>
                <a:latin typeface="Calibri Light" panose="020F0302020204030204" pitchFamily="34" charset="0"/>
                <a:cs typeface="Calibri Light" panose="020F0302020204030204" pitchFamily="34" charset="0"/>
              </a:rPr>
              <a:t>Unrealistic</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assumption</a:t>
            </a:r>
            <a:r>
              <a:rPr lang="fr-CH" sz="1800" dirty="0">
                <a:solidFill>
                  <a:srgbClr val="C00000"/>
                </a:solidFill>
                <a:latin typeface="Calibri Light" panose="020F0302020204030204" pitchFamily="34" charset="0"/>
                <a:cs typeface="Calibri Light" panose="020F0302020204030204" pitchFamily="34" charset="0"/>
              </a:rPr>
              <a:t> of </a:t>
            </a:r>
            <a:r>
              <a:rPr lang="fr-CH" sz="1800" dirty="0" err="1">
                <a:solidFill>
                  <a:srgbClr val="C00000"/>
                </a:solidFill>
                <a:latin typeface="Calibri Light" panose="020F0302020204030204" pitchFamily="34" charset="0"/>
                <a:cs typeface="Calibri Light" panose="020F0302020204030204" pitchFamily="34" charset="0"/>
              </a:rPr>
              <a:t>feature</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independence</a:t>
            </a:r>
            <a:r>
              <a:rPr lang="fr-CH" sz="1800" dirty="0">
                <a:solidFill>
                  <a:srgbClr val="C00000"/>
                </a:solidFill>
                <a:latin typeface="Calibri Light" panose="020F0302020204030204" pitchFamily="34" charset="0"/>
                <a:cs typeface="Calibri Light" panose="020F0302020204030204" pitchFamily="34" charset="0"/>
              </a:rPr>
              <a:t> in </a:t>
            </a:r>
            <a:r>
              <a:rPr lang="fr-CH" sz="1800" dirty="0" err="1">
                <a:solidFill>
                  <a:srgbClr val="C00000"/>
                </a:solidFill>
                <a:latin typeface="Calibri Light" panose="020F0302020204030204" pitchFamily="34" charset="0"/>
                <a:cs typeface="Calibri Light" panose="020F0302020204030204" pitchFamily="34" charset="0"/>
              </a:rPr>
              <a:t>naive</a:t>
            </a:r>
            <a:r>
              <a:rPr lang="fr-CH" sz="1800" dirty="0">
                <a:solidFill>
                  <a:srgbClr val="C00000"/>
                </a:solidFill>
                <a:latin typeface="Calibri Light" panose="020F0302020204030204" pitchFamily="34" charset="0"/>
                <a:cs typeface="Calibri Light" panose="020F0302020204030204" pitchFamily="34" charset="0"/>
              </a:rPr>
              <a:t> Bayes classifier</a:t>
            </a:r>
          </a:p>
          <a:p>
            <a:pPr lvl="1"/>
            <a:r>
              <a:rPr lang="fr-CH" sz="1800" dirty="0" err="1">
                <a:solidFill>
                  <a:srgbClr val="C00000"/>
                </a:solidFill>
                <a:latin typeface="Calibri Light" panose="020F0302020204030204" pitchFamily="34" charset="0"/>
                <a:cs typeface="Calibri Light" panose="020F0302020204030204" pitchFamily="34" charset="0"/>
              </a:rPr>
              <a:t>Computational</a:t>
            </a:r>
            <a:r>
              <a:rPr lang="fr-CH" sz="1800" dirty="0">
                <a:solidFill>
                  <a:srgbClr val="C00000"/>
                </a:solidFill>
                <a:latin typeface="Calibri Light" panose="020F0302020204030204" pitchFamily="34" charset="0"/>
                <a:cs typeface="Calibri Light" panose="020F0302020204030204" pitchFamily="34" charset="0"/>
              </a:rPr>
              <a:t> limitations to KDA</a:t>
            </a:r>
          </a:p>
          <a:p>
            <a:pPr lvl="1"/>
            <a:r>
              <a:rPr lang="fr-CH" sz="1800" dirty="0">
                <a:solidFill>
                  <a:srgbClr val="C00000"/>
                </a:solidFill>
                <a:latin typeface="Calibri Light" panose="020F0302020204030204" pitchFamily="34" charset="0"/>
                <a:cs typeface="Calibri Light" panose="020F0302020204030204" pitchFamily="34" charset="0"/>
              </a:rPr>
              <a:t>Discriminants </a:t>
            </a:r>
            <a:r>
              <a:rPr lang="fr-CH" sz="1800" dirty="0" err="1">
                <a:solidFill>
                  <a:srgbClr val="C00000"/>
                </a:solidFill>
                <a:latin typeface="Calibri Light" panose="020F0302020204030204" pitchFamily="34" charset="0"/>
                <a:cs typeface="Calibri Light" panose="020F0302020204030204" pitchFamily="34" charset="0"/>
              </a:rPr>
              <a:t>exist</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only</a:t>
            </a:r>
            <a:r>
              <a:rPr lang="fr-CH" sz="1800" dirty="0">
                <a:solidFill>
                  <a:srgbClr val="C00000"/>
                </a:solidFill>
                <a:latin typeface="Calibri Light" panose="020F0302020204030204" pitchFamily="34" charset="0"/>
                <a:cs typeface="Calibri Light" panose="020F0302020204030204" pitchFamily="34" charset="0"/>
              </a:rPr>
              <a:t> for classification </a:t>
            </a:r>
            <a:r>
              <a:rPr lang="fr-CH" sz="1800" dirty="0" err="1">
                <a:solidFill>
                  <a:srgbClr val="C00000"/>
                </a:solidFill>
                <a:latin typeface="Calibri Light" panose="020F0302020204030204" pitchFamily="34" charset="0"/>
                <a:cs typeface="Calibri Light" panose="020F0302020204030204" pitchFamily="34" charset="0"/>
              </a:rPr>
              <a:t>problems</a:t>
            </a:r>
            <a:r>
              <a:rPr lang="fr-CH" sz="1800" dirty="0">
                <a:solidFill>
                  <a:srgbClr val="C00000"/>
                </a:solidFill>
                <a:latin typeface="Calibri Light" panose="020F0302020204030204" pitchFamily="34" charset="0"/>
                <a:cs typeface="Calibri Light" panose="020F0302020204030204" pitchFamily="34" charset="0"/>
              </a:rPr>
              <a:t>!</a:t>
            </a:r>
          </a:p>
          <a:p>
            <a:pPr lvl="1"/>
            <a:r>
              <a:rPr lang="fr-CH" sz="1800" dirty="0">
                <a:solidFill>
                  <a:srgbClr val="C00000"/>
                </a:solidFill>
                <a:latin typeface="Calibri Light" panose="020F0302020204030204" pitchFamily="34" charset="0"/>
                <a:cs typeface="Calibri Light" panose="020F0302020204030204" pitchFamily="34" charset="0"/>
              </a:rPr>
              <a:t>General limitation of discriminants for handling </a:t>
            </a:r>
            <a:r>
              <a:rPr lang="fr-CH" sz="1800" dirty="0" err="1">
                <a:solidFill>
                  <a:srgbClr val="C00000"/>
                </a:solidFill>
                <a:latin typeface="Calibri Light" panose="020F0302020204030204" pitchFamily="34" charset="0"/>
                <a:cs typeface="Calibri Light" panose="020F0302020204030204" pitchFamily="34" charset="0"/>
              </a:rPr>
              <a:t>complex</a:t>
            </a:r>
            <a:r>
              <a:rPr lang="fr-CH" sz="1800" dirty="0">
                <a:solidFill>
                  <a:srgbClr val="C00000"/>
                </a:solidFill>
                <a:latin typeface="Calibri Light" panose="020F0302020204030204" pitchFamily="34" charset="0"/>
                <a:cs typeface="Calibri Light" panose="020F0302020204030204" pitchFamily="34" charset="0"/>
              </a:rPr>
              <a:t> </a:t>
            </a:r>
            <a:r>
              <a:rPr lang="fr-CH" sz="1800" dirty="0" err="1">
                <a:solidFill>
                  <a:srgbClr val="C00000"/>
                </a:solidFill>
                <a:latin typeface="Calibri Light" panose="020F0302020204030204" pitchFamily="34" charset="0"/>
                <a:cs typeface="Calibri Light" panose="020F0302020204030204" pitchFamily="34" charset="0"/>
              </a:rPr>
              <a:t>nonlinearity</a:t>
            </a:r>
            <a:endParaRPr lang="fr-CH" sz="20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Discriminants evaluation</a:t>
            </a:r>
            <a:endParaRPr lang="en-GB" sz="3200">
              <a:solidFill>
                <a:schemeClr val="tx2">
                  <a:lumMod val="75000"/>
                </a:schemeClr>
              </a:solidFill>
              <a:latin typeface="Tw Cen MT" panose="020B0602020104020603" pitchFamily="34" charset="0"/>
            </a:endParaRPr>
          </a:p>
        </p:txBody>
      </p:sp>
      <p:cxnSp>
        <p:nvCxnSpPr>
          <p:cNvPr id="6" name="Straight Connector 5"/>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435752" y="144016"/>
            <a:ext cx="980728" cy="980728"/>
          </a:xfrm>
          <a:prstGeom prst="rect">
            <a:avLst/>
          </a:prstGeom>
        </p:spPr>
      </p:pic>
    </p:spTree>
    <p:extLst>
      <p:ext uri="{BB962C8B-B14F-4D97-AF65-F5344CB8AC3E}">
        <p14:creationId xmlns:p14="http://schemas.microsoft.com/office/powerpoint/2010/main" val="26731741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9556" y="1249596"/>
            <a:ext cx="7992888"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7. Flexible regression with splines</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a:cxnSpLocks/>
          </p:cNvCxnSpPr>
          <p:nvPr/>
        </p:nvCxnSpPr>
        <p:spPr>
          <a:xfrm>
            <a:off x="1956000" y="1052736"/>
            <a:ext cx="828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a:off x="1956000" y="1988840"/>
            <a:ext cx="828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17F4961-0080-6788-0E26-CD6C8A10D6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15623" y="2443306"/>
            <a:ext cx="2377969" cy="3361957"/>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A40BB5DB-FF7C-145C-8B56-F29A4B265F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07014" y="2443305"/>
            <a:ext cx="2377971" cy="3361959"/>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FD26DB3B-7758-4E58-402A-74A4D0C7AD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98406" y="2444731"/>
            <a:ext cx="2377971" cy="336195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606879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Discriminant </a:t>
            </a:r>
            <a:r>
              <a:rPr lang="fr-CH" sz="1800" dirty="0" err="1">
                <a:latin typeface="Calibri Light" panose="020F0302020204030204" pitchFamily="34" charset="0"/>
                <a:cs typeface="Calibri Light" panose="020F0302020204030204" pitchFamily="34" charset="0"/>
              </a:rPr>
              <a:t>analysis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reformulated</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problem</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modelling</a:t>
            </a:r>
            <a:r>
              <a:rPr lang="fr-CH" sz="1800" dirty="0">
                <a:latin typeface="Calibri Light" panose="020F0302020204030204" pitchFamily="34" charset="0"/>
                <a:cs typeface="Calibri Light" panose="020F0302020204030204" pitchFamily="34" charset="0"/>
              </a:rPr>
              <a:t> </a:t>
            </a:r>
            <a:r>
              <a:rPr lang="en-GB" sz="1800" dirty="0">
                <a:latin typeface="Times New Roman" panose="02020603050405020304" pitchFamily="18" charset="0"/>
                <a:cs typeface="Times New Roman" panose="02020603050405020304" pitchFamily="18" charset="0"/>
              </a:rPr>
              <a:t>P(G=</a:t>
            </a:r>
            <a:r>
              <a:rPr lang="en-GB" sz="1800" i="1" dirty="0" err="1">
                <a:latin typeface="Times New Roman" panose="02020603050405020304" pitchFamily="18" charset="0"/>
                <a:cs typeface="Times New Roman" panose="02020603050405020304" pitchFamily="18" charset="0"/>
              </a:rPr>
              <a:t>g</a:t>
            </a:r>
            <a:r>
              <a:rPr lang="en-GB" sz="1800" dirty="0" err="1">
                <a:latin typeface="Times New Roman" panose="02020603050405020304" pitchFamily="18" charset="0"/>
                <a:cs typeface="Times New Roman" panose="02020603050405020304" pitchFamily="18" charset="0"/>
              </a:rPr>
              <a:t>|X</a:t>
            </a:r>
            <a:r>
              <a:rPr lang="en-GB" sz="1800" dirty="0">
                <a:latin typeface="Times New Roman" panose="02020603050405020304" pitchFamily="18" charset="0"/>
                <a:cs typeface="Times New Roman" panose="02020603050405020304" pitchFamily="18" charset="0"/>
              </a:rPr>
              <a:t>=</a:t>
            </a:r>
            <a:r>
              <a:rPr lang="en-GB" sz="1800" i="1" dirty="0">
                <a:latin typeface="Times New Roman" panose="02020603050405020304" pitchFamily="18" charset="0"/>
                <a:cs typeface="Times New Roman" panose="02020603050405020304" pitchFamily="18" charset="0"/>
              </a:rPr>
              <a:t>x</a:t>
            </a:r>
            <a:r>
              <a:rPr lang="en-GB" sz="1800" dirty="0">
                <a:latin typeface="Times New Roman" panose="02020603050405020304" pitchFamily="18" charset="0"/>
                <a:cs typeface="Times New Roman" panose="02020603050405020304" pitchFamily="18" charset="0"/>
              </a:rPr>
              <a:t>) </a:t>
            </a:r>
            <a:r>
              <a:rPr lang="en-GB" sz="1800" dirty="0">
                <a:latin typeface="Calibri Light" panose="020F0302020204030204" pitchFamily="34" charset="0"/>
                <a:cs typeface="Calibri Light" panose="020F0302020204030204" pitchFamily="34" charset="0"/>
              </a:rPr>
              <a:t>by modelling </a:t>
            </a:r>
            <a:r>
              <a:rPr lang="en-GB" sz="1800" dirty="0">
                <a:latin typeface="Times New Roman" panose="02020603050405020304" pitchFamily="18" charset="0"/>
                <a:cs typeface="Times New Roman" panose="02020603050405020304" pitchFamily="18" charset="0"/>
              </a:rPr>
              <a:t>P(X=</a:t>
            </a:r>
            <a:r>
              <a:rPr lang="en-GB" sz="1800" i="1" dirty="0" err="1">
                <a:latin typeface="Times New Roman" panose="02020603050405020304" pitchFamily="18" charset="0"/>
                <a:cs typeface="Times New Roman" panose="02020603050405020304" pitchFamily="18" charset="0"/>
              </a:rPr>
              <a:t>x</a:t>
            </a:r>
            <a:r>
              <a:rPr lang="en-GB" sz="1800" dirty="0" err="1">
                <a:latin typeface="Times New Roman" panose="02020603050405020304" pitchFamily="18" charset="0"/>
                <a:cs typeface="Times New Roman" panose="02020603050405020304" pitchFamily="18" charset="0"/>
              </a:rPr>
              <a:t>|G</a:t>
            </a:r>
            <a:r>
              <a:rPr lang="en-GB" sz="1800" dirty="0">
                <a:latin typeface="Times New Roman" panose="02020603050405020304" pitchFamily="18" charset="0"/>
                <a:cs typeface="Times New Roman" panose="02020603050405020304" pitchFamily="18" charset="0"/>
              </a:rPr>
              <a:t>=</a:t>
            </a:r>
            <a:r>
              <a:rPr lang="en-GB" sz="1800" i="1" dirty="0">
                <a:latin typeface="Times New Roman" panose="02020603050405020304" pitchFamily="18" charset="0"/>
                <a:cs typeface="Times New Roman" panose="02020603050405020304" pitchFamily="18" charset="0"/>
              </a:rPr>
              <a:t>g</a:t>
            </a:r>
            <a:r>
              <a:rPr lang="en-GB" sz="1800" dirty="0">
                <a:latin typeface="Times New Roman" panose="02020603050405020304" pitchFamily="18" charset="0"/>
                <a:cs typeface="Times New Roman" panose="02020603050405020304" pitchFamily="18" charset="0"/>
              </a:rPr>
              <a:t>) </a:t>
            </a:r>
            <a:r>
              <a:rPr lang="en-GB" sz="1800" dirty="0">
                <a:latin typeface="Calibri Light" panose="020F0302020204030204" pitchFamily="34" charset="0"/>
                <a:cs typeface="Calibri Light" panose="020F0302020204030204" pitchFamily="34" charset="0"/>
              </a:rPr>
              <a:t>instead.</a:t>
            </a:r>
          </a:p>
          <a:p>
            <a:endParaRPr lang="fr-CH" sz="1800" dirty="0">
              <a:latin typeface="Times New Roman" panose="02020603050405020304" pitchFamily="18" charset="0"/>
              <a:cs typeface="Times New Roman" panose="02020603050405020304" pitchFamily="18" charset="0"/>
            </a:endParaRPr>
          </a:p>
          <a:p>
            <a:r>
              <a:rPr lang="fr-CH" sz="1800" dirty="0" err="1">
                <a:latin typeface="Calibri Light" panose="020F0302020204030204" pitchFamily="34" charset="0"/>
                <a:cs typeface="Calibri Light" panose="020F0302020204030204" pitchFamily="34" charset="0"/>
              </a:rPr>
              <a:t>Modelling</a:t>
            </a:r>
            <a:r>
              <a:rPr lang="fr-CH" sz="1800" dirty="0">
                <a:latin typeface="Calibri Light" panose="020F0302020204030204" pitchFamily="34" charset="0"/>
                <a:cs typeface="Calibri Light" panose="020F0302020204030204" pitchFamily="34" charset="0"/>
              </a:rPr>
              <a:t> </a:t>
            </a:r>
            <a:r>
              <a:rPr lang="en-GB" sz="1800" dirty="0">
                <a:latin typeface="Times New Roman" panose="02020603050405020304" pitchFamily="18" charset="0"/>
                <a:cs typeface="Times New Roman" panose="02020603050405020304" pitchFamily="18" charset="0"/>
              </a:rPr>
              <a:t>P(G=</a:t>
            </a:r>
            <a:r>
              <a:rPr lang="en-GB" sz="1800" i="1" dirty="0" err="1">
                <a:latin typeface="Times New Roman" panose="02020603050405020304" pitchFamily="18" charset="0"/>
                <a:cs typeface="Times New Roman" panose="02020603050405020304" pitchFamily="18" charset="0"/>
              </a:rPr>
              <a:t>g</a:t>
            </a:r>
            <a:r>
              <a:rPr lang="en-GB" sz="1800" dirty="0" err="1">
                <a:latin typeface="Times New Roman" panose="02020603050405020304" pitchFamily="18" charset="0"/>
                <a:cs typeface="Times New Roman" panose="02020603050405020304" pitchFamily="18" charset="0"/>
              </a:rPr>
              <a:t>|X</a:t>
            </a:r>
            <a:r>
              <a:rPr lang="en-GB" sz="1800" dirty="0">
                <a:latin typeface="Times New Roman" panose="02020603050405020304" pitchFamily="18" charset="0"/>
                <a:cs typeface="Times New Roman" panose="02020603050405020304" pitchFamily="18" charset="0"/>
              </a:rPr>
              <a:t>=</a:t>
            </a:r>
            <a:r>
              <a:rPr lang="en-GB" sz="1800" i="1" dirty="0">
                <a:latin typeface="Times New Roman" panose="02020603050405020304" pitchFamily="18" charset="0"/>
                <a:cs typeface="Times New Roman" panose="02020603050405020304" pitchFamily="18" charset="0"/>
              </a:rPr>
              <a:t>x</a:t>
            </a:r>
            <a:r>
              <a:rPr lang="en-GB" sz="1800" dirty="0">
                <a:latin typeface="Times New Roman" panose="02020603050405020304" pitchFamily="18" charset="0"/>
                <a:cs typeface="Times New Roman" panose="02020603050405020304" pitchFamily="18" charset="0"/>
              </a:rPr>
              <a:t>) </a:t>
            </a:r>
            <a:r>
              <a:rPr lang="en-GB" sz="1800">
                <a:latin typeface="Calibri Light" panose="020F0302020204030204" pitchFamily="34" charset="0"/>
                <a:cs typeface="Calibri Light" panose="020F0302020204030204" pitchFamily="34" charset="0"/>
              </a:rPr>
              <a:t>directly is what </a:t>
            </a:r>
            <a:r>
              <a:rPr lang="en-GB" sz="1800" dirty="0">
                <a:latin typeface="Calibri Light" panose="020F0302020204030204" pitchFamily="34" charset="0"/>
                <a:cs typeface="Calibri Light" panose="020F0302020204030204" pitchFamily="34" charset="0"/>
              </a:rPr>
              <a:t>conventional logistic regression does. It assumes that the dependent is </a:t>
            </a:r>
            <a:r>
              <a:rPr lang="en-GB" sz="1800" dirty="0">
                <a:solidFill>
                  <a:srgbClr val="0070C0"/>
                </a:solidFill>
                <a:latin typeface="Calibri Light" panose="020F0302020204030204" pitchFamily="34" charset="0"/>
                <a:cs typeface="Calibri Light" panose="020F0302020204030204" pitchFamily="34" charset="0"/>
              </a:rPr>
              <a:t>binomial distributed</a:t>
            </a:r>
            <a:r>
              <a:rPr lang="en-GB" sz="1800" dirty="0">
                <a:latin typeface="Calibri Light" panose="020F0302020204030204" pitchFamily="34" charset="0"/>
                <a:cs typeface="Calibri Light" panose="020F0302020204030204" pitchFamily="34" charset="0"/>
              </a:rPr>
              <a:t>, given the independent variables. For continuous regression, we model </a:t>
            </a:r>
            <a:r>
              <a:rPr lang="en-GB" sz="1800" dirty="0">
                <a:latin typeface="Times New Roman" panose="02020603050405020304" pitchFamily="18" charset="0"/>
                <a:cs typeface="Times New Roman" panose="02020603050405020304" pitchFamily="18" charset="0"/>
              </a:rPr>
              <a:t>P(Y|X) </a:t>
            </a:r>
            <a:r>
              <a:rPr lang="en-GB" sz="1800" dirty="0">
                <a:latin typeface="Calibri Light" panose="020F0302020204030204" pitchFamily="34" charset="0"/>
                <a:cs typeface="Calibri Light" panose="020F0302020204030204" pitchFamily="34" charset="0"/>
              </a:rPr>
              <a:t>and assume that the dependent is </a:t>
            </a:r>
            <a:r>
              <a:rPr lang="en-GB" sz="1800" dirty="0">
                <a:solidFill>
                  <a:srgbClr val="0070C0"/>
                </a:solidFill>
                <a:latin typeface="Calibri Light" panose="020F0302020204030204" pitchFamily="34" charset="0"/>
                <a:cs typeface="Calibri Light" panose="020F0302020204030204" pitchFamily="34" charset="0"/>
              </a:rPr>
              <a:t>normally distributed</a:t>
            </a:r>
            <a:r>
              <a:rPr lang="en-GB" sz="1800" dirty="0">
                <a:latin typeface="Calibri Light" panose="020F0302020204030204" pitchFamily="34" charset="0"/>
                <a:cs typeface="Calibri Light" panose="020F0302020204030204" pitchFamily="34" charset="0"/>
              </a:rPr>
              <a:t>, given the independent variables.</a:t>
            </a:r>
          </a:p>
          <a:p>
            <a:endParaRPr lang="en-GB" sz="1800" dirty="0">
              <a:latin typeface="Times New Roman" panose="02020603050405020304" pitchFamily="18" charset="0"/>
              <a:cs typeface="Times New Roman" panose="02020603050405020304" pitchFamily="18" charset="0"/>
            </a:endParaRPr>
          </a:p>
          <a:p>
            <a:r>
              <a:rPr lang="en-GB" sz="1800" dirty="0">
                <a:latin typeface="Calibri Light" panose="020F0302020204030204" pitchFamily="34" charset="0"/>
                <a:cs typeface="Calibri Light" panose="020F0302020204030204" pitchFamily="34" charset="0"/>
              </a:rPr>
              <a:t>Both of these models are special cases of the </a:t>
            </a:r>
            <a:r>
              <a:rPr lang="en-GB" sz="1800" dirty="0">
                <a:solidFill>
                  <a:srgbClr val="0070C0"/>
                </a:solidFill>
                <a:latin typeface="Calibri Light" panose="020F0302020204030204" pitchFamily="34" charset="0"/>
                <a:cs typeface="Calibri Light" panose="020F0302020204030204" pitchFamily="34" charset="0"/>
              </a:rPr>
              <a:t>generalized linear model (GLM)</a:t>
            </a:r>
            <a:r>
              <a:rPr lang="en-GB" sz="1800" dirty="0">
                <a:latin typeface="Calibri Light" panose="020F0302020204030204" pitchFamily="34" charset="0"/>
                <a:cs typeface="Calibri Light" panose="020F0302020204030204" pitchFamily="34" charset="0"/>
              </a:rPr>
              <a:t>, which also covers Poisson regression (count response), multinomial logistic regression (multiclass response), gamma regression (exponential response), etc.</a:t>
            </a:r>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now</a:t>
            </a:r>
            <a:r>
              <a:rPr lang="fr-CH" sz="1800" dirty="0">
                <a:latin typeface="Calibri Light" panose="020F0302020204030204" pitchFamily="34" charset="0"/>
                <a:cs typeface="Calibri Light" panose="020F0302020204030204" pitchFamily="34" charset="0"/>
              </a:rPr>
              <a:t> return to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conventional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particularly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continuous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and show how </a:t>
            </a:r>
            <a:r>
              <a:rPr lang="fr-CH" sz="1800" dirty="0" err="1">
                <a:latin typeface="Calibri Light" panose="020F0302020204030204" pitchFamily="34" charset="0"/>
                <a:cs typeface="Calibri Light" panose="020F0302020204030204" pitchFamily="34" charset="0"/>
              </a:rPr>
              <a:t>they</a:t>
            </a:r>
            <a:r>
              <a:rPr lang="fr-CH" sz="1800" dirty="0">
                <a:latin typeface="Calibri Light" panose="020F0302020204030204" pitchFamily="34" charset="0"/>
                <a:cs typeface="Calibri Light" panose="020F0302020204030204" pitchFamily="34" charset="0"/>
              </a:rPr>
              <a:t> can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extended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handle</a:t>
            </a:r>
            <a:r>
              <a:rPr lang="fr-CH" sz="1800" dirty="0">
                <a:latin typeface="Calibri Light" panose="020F0302020204030204" pitchFamily="34" charset="0"/>
                <a:cs typeface="Calibri Light" panose="020F0302020204030204" pitchFamily="34" charset="0"/>
              </a:rPr>
              <a:t> non-</a:t>
            </a:r>
            <a:r>
              <a:rPr lang="fr-CH" sz="1800" dirty="0" err="1">
                <a:latin typeface="Calibri Light" panose="020F0302020204030204" pitchFamily="34" charset="0"/>
                <a:cs typeface="Calibri Light" panose="020F0302020204030204" pitchFamily="34" charset="0"/>
              </a:rPr>
              <a:t>linearity</a:t>
            </a:r>
            <a:r>
              <a:rPr lang="fr-CH" sz="1800" dirty="0">
                <a:latin typeface="Calibri Light" panose="020F0302020204030204" pitchFamily="34" charset="0"/>
                <a:cs typeface="Calibri Light" panose="020F0302020204030204" pitchFamily="34" charset="0"/>
              </a:rPr>
              <a:t>…</a:t>
            </a:r>
          </a:p>
        </p:txBody>
      </p:sp>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Back to regression…</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6282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As </a:t>
            </a:r>
            <a:r>
              <a:rPr lang="fr-CH" sz="1800" dirty="0" err="1">
                <a:latin typeface="Calibri Light" panose="020F0302020204030204" pitchFamily="34" charset="0"/>
                <a:cs typeface="Calibri Light" panose="020F0302020204030204" pitchFamily="34" charset="0"/>
              </a:rPr>
              <a:t>noted</a:t>
            </a:r>
            <a:r>
              <a:rPr lang="fr-CH" sz="1800" dirty="0">
                <a:latin typeface="Calibri Light" panose="020F0302020204030204" pitchFamily="34" charset="0"/>
                <a:cs typeface="Calibri Light" panose="020F0302020204030204" pitchFamily="34" charset="0"/>
              </a:rPr>
              <a:t> in the introduction, a </a:t>
            </a:r>
            <a:r>
              <a:rPr lang="fr-CH" sz="1800" dirty="0" err="1">
                <a:latin typeface="Calibri Light" panose="020F0302020204030204" pitchFamily="34" charset="0"/>
                <a:cs typeface="Calibri Light" panose="020F0302020204030204" pitchFamily="34" charset="0"/>
              </a:rPr>
              <a:t>common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problem</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statistical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modelling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how to </a:t>
            </a:r>
            <a:r>
              <a:rPr lang="fr-CH" sz="1800" dirty="0" err="1">
                <a:latin typeface="Calibri Light" panose="020F0302020204030204" pitchFamily="34" charset="0"/>
                <a:cs typeface="Calibri Light" panose="020F0302020204030204" pitchFamily="34" charset="0"/>
              </a:rPr>
              <a:t>handle</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nonlinear</a:t>
            </a:r>
            <a:r>
              <a:rPr lang="fr-CH" sz="1800" dirty="0">
                <a:solidFill>
                  <a:srgbClr val="0070C0"/>
                </a:solidFill>
                <a:latin typeface="Calibri Light" panose="020F0302020204030204" pitchFamily="34" charset="0"/>
                <a:cs typeface="Calibri Light" panose="020F0302020204030204" pitchFamily="34" charset="0"/>
              </a:rPr>
              <a:t> associations</a:t>
            </a:r>
            <a:r>
              <a:rPr lang="fr-CH" sz="1800" dirty="0">
                <a:latin typeface="Calibri Light" panose="020F0302020204030204" pitchFamily="34" charset="0"/>
                <a:cs typeface="Calibri Light" panose="020F0302020204030204" pitchFamily="34" charset="0"/>
              </a:rPr>
              <a:t>, e.g.:</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Nonlinear</a:t>
            </a:r>
            <a:r>
              <a:rPr lang="fr-CH" sz="1800" dirty="0">
                <a:latin typeface="Calibri Light" panose="020F0302020204030204" pitchFamily="34" charset="0"/>
                <a:cs typeface="Calibri Light" panose="020F0302020204030204" pitchFamily="34" charset="0"/>
              </a:rPr>
              <a:t> associations can </a:t>
            </a:r>
            <a:r>
              <a:rPr lang="fr-CH" sz="1800" dirty="0" err="1">
                <a:latin typeface="Calibri Light" panose="020F0302020204030204" pitchFamily="34" charset="0"/>
                <a:cs typeface="Calibri Light" panose="020F0302020204030204" pitchFamily="34" charset="0"/>
              </a:rPr>
              <a:t>include</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just</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curves</a:t>
            </a:r>
            <a:r>
              <a:rPr lang="fr-CH" sz="1800" dirty="0">
                <a:latin typeface="Calibri Light" panose="020F0302020204030204" pitchFamily="34" charset="0"/>
                <a:cs typeface="Calibri Light" panose="020F0302020204030204" pitchFamily="34" charset="0"/>
              </a:rPr>
              <a:t> but </a:t>
            </a:r>
            <a:r>
              <a:rPr lang="fr-CH" sz="1800" dirty="0" err="1">
                <a:latin typeface="Calibri Light" panose="020F0302020204030204" pitchFamily="34" charset="0"/>
                <a:cs typeface="Calibri Light" panose="020F0302020204030204" pitchFamily="34" charset="0"/>
              </a:rPr>
              <a:t>also</a:t>
            </a:r>
            <a:r>
              <a:rPr lang="fr-CH" sz="1800" dirty="0">
                <a:latin typeface="Calibri Light" panose="020F0302020204030204" pitchFamily="34" charset="0"/>
                <a:cs typeface="Calibri Light" panose="020F0302020204030204" pitchFamily="34" charset="0"/>
              </a:rPr>
              <a:t> </a:t>
            </a:r>
            <a:r>
              <a:rPr lang="fr-CH" sz="1800" dirty="0">
                <a:solidFill>
                  <a:srgbClr val="0070C0"/>
                </a:solidFill>
                <a:latin typeface="Calibri Light" panose="020F0302020204030204" pitchFamily="34" charset="0"/>
                <a:cs typeface="Calibri Light" panose="020F0302020204030204" pitchFamily="34" charset="0"/>
              </a:rPr>
              <a:t>interactions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among</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predictor</a:t>
            </a:r>
            <a:r>
              <a:rPr lang="fr-CH" sz="1800" dirty="0">
                <a:latin typeface="Calibri Light" panose="020F0302020204030204" pitchFamily="34" charset="0"/>
                <a:cs typeface="Calibri Light" panose="020F0302020204030204" pitchFamily="34" charset="0"/>
              </a:rPr>
              <a:t> variables, or feedback in time-</a:t>
            </a:r>
            <a:r>
              <a:rPr lang="fr-CH" sz="1800" dirty="0" err="1">
                <a:latin typeface="Calibri Light" panose="020F0302020204030204" pitchFamily="34" charset="0"/>
                <a:cs typeface="Calibri Light" panose="020F0302020204030204" pitchFamily="34" charset="0"/>
              </a:rPr>
              <a:t>series</a:t>
            </a:r>
            <a:r>
              <a:rPr lang="fr-CH" sz="1800" dirty="0">
                <a:latin typeface="Calibri Light" panose="020F0302020204030204" pitchFamily="34" charset="0"/>
                <a:cs typeface="Calibri Light" panose="020F0302020204030204" pitchFamily="34" charset="0"/>
              </a:rPr>
              <a:t> data.</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Nonlinearity problem</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C697BC-05BB-4185-BC7E-7AB122FE1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299" t="10769" r="7305" b="6640"/>
          <a:stretch/>
        </p:blipFill>
        <p:spPr>
          <a:xfrm>
            <a:off x="6096001" y="2667543"/>
            <a:ext cx="2597251" cy="2597251"/>
          </a:xfrm>
          <a:prstGeom prst="rect">
            <a:avLst/>
          </a:prstGeom>
        </p:spPr>
      </p:pic>
      <p:pic>
        <p:nvPicPr>
          <p:cNvPr id="9" name="Picture 8">
            <a:extLst>
              <a:ext uri="{FF2B5EF4-FFF2-40B4-BE49-F238E27FC236}">
                <a16:creationId xmlns:a16="http://schemas.microsoft.com/office/drawing/2014/main" id="{0090A69A-0502-44F3-B694-E452E079E0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71664" y="2696896"/>
            <a:ext cx="2585232" cy="2579076"/>
          </a:xfrm>
          <a:prstGeom prst="rect">
            <a:avLst/>
          </a:prstGeom>
        </p:spPr>
      </p:pic>
    </p:spTree>
    <p:extLst>
      <p:ext uri="{BB962C8B-B14F-4D97-AF65-F5344CB8AC3E}">
        <p14:creationId xmlns:p14="http://schemas.microsoft.com/office/powerpoint/2010/main" val="22133607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Relation </a:t>
            </a:r>
            <a:r>
              <a:rPr lang="fr-CH" sz="1800" dirty="0" err="1">
                <a:latin typeface="Calibri Light" panose="020F0302020204030204" pitchFamily="34" charset="0"/>
                <a:cs typeface="Calibri Light" panose="020F0302020204030204" pitchFamily="34" charset="0"/>
              </a:rPr>
              <a:t>between</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felt</a:t>
            </a:r>
            <a:r>
              <a:rPr lang="fr-CH" sz="1800" dirty="0">
                <a:latin typeface="Calibri Light" panose="020F0302020204030204" pitchFamily="34" charset="0"/>
                <a:cs typeface="Calibri Light" panose="020F0302020204030204" pitchFamily="34" charset="0"/>
              </a:rPr>
              <a:t> valence (positive – </a:t>
            </a:r>
            <a:r>
              <a:rPr lang="fr-CH" sz="1800" dirty="0" err="1">
                <a:latin typeface="Calibri Light" panose="020F0302020204030204" pitchFamily="34" charset="0"/>
                <a:cs typeface="Calibri Light" panose="020F0302020204030204" pitchFamily="34" charset="0"/>
              </a:rPr>
              <a:t>negative</a:t>
            </a:r>
            <a:r>
              <a:rPr lang="fr-CH" sz="1800" dirty="0">
                <a:latin typeface="Calibri Light" panose="020F0302020204030204" pitchFamily="34" charset="0"/>
                <a:cs typeface="Calibri Light" panose="020F0302020204030204" pitchFamily="34" charset="0"/>
              </a:rPr>
              <a:t>) of an image and </a:t>
            </a:r>
            <a:r>
              <a:rPr lang="fr-CH" sz="1800" dirty="0" err="1">
                <a:latin typeface="Calibri Light" panose="020F0302020204030204" pitchFamily="34" charset="0"/>
                <a:cs typeface="Calibri Light" panose="020F0302020204030204" pitchFamily="34" charset="0"/>
              </a:rPr>
              <a:t>its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felt</a:t>
            </a:r>
            <a:r>
              <a:rPr lang="fr-CH" sz="1800" dirty="0">
                <a:latin typeface="Calibri Light" panose="020F0302020204030204" pitchFamily="34" charset="0"/>
                <a:cs typeface="Calibri Light" panose="020F0302020204030204" pitchFamily="34" charset="0"/>
              </a:rPr>
              <a:t> arousal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known</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parabolic</a:t>
            </a:r>
            <a:r>
              <a:rPr lang="fr-CH" sz="1800" dirty="0">
                <a:latin typeface="Calibri Light" panose="020F0302020204030204" pitchFamily="34" charset="0"/>
                <a:cs typeface="Calibri Light" panose="020F0302020204030204" pitchFamily="34" charset="0"/>
              </a:rPr>
              <a:t> (e.g., IAPS </a:t>
            </a:r>
            <a:r>
              <a:rPr lang="fr-CH" sz="1800" dirty="0" err="1">
                <a:latin typeface="Calibri Light" panose="020F0302020204030204" pitchFamily="34" charset="0"/>
                <a:cs typeface="Calibri Light" panose="020F0302020204030204" pitchFamily="34" charset="0"/>
              </a:rPr>
              <a:t>picture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database</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Dealing with curves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003" y="2420888"/>
            <a:ext cx="4999997" cy="4128890"/>
          </a:xfrm>
          <a:prstGeom prst="rect">
            <a:avLst/>
          </a:prstGeom>
        </p:spPr>
      </p:pic>
      <p:pic>
        <p:nvPicPr>
          <p:cNvPr id="6" name="Picture 5">
            <a:extLst>
              <a:ext uri="{FF2B5EF4-FFF2-40B4-BE49-F238E27FC236}">
                <a16:creationId xmlns:a16="http://schemas.microsoft.com/office/drawing/2014/main" id="{88CDA3CD-CB26-40B1-8B5B-1E0185C83F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2606123"/>
            <a:ext cx="1619672" cy="1214754"/>
          </a:xfrm>
          <a:prstGeom prst="rect">
            <a:avLst/>
          </a:prstGeom>
        </p:spPr>
      </p:pic>
      <p:pic>
        <p:nvPicPr>
          <p:cNvPr id="7" name="Picture 6">
            <a:extLst>
              <a:ext uri="{FF2B5EF4-FFF2-40B4-BE49-F238E27FC236}">
                <a16:creationId xmlns:a16="http://schemas.microsoft.com/office/drawing/2014/main" id="{19BD66CE-1882-4A0F-9FDD-DA652122E6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9179" y="3326202"/>
            <a:ext cx="1106747" cy="830060"/>
          </a:xfrm>
          <a:prstGeom prst="rect">
            <a:avLst/>
          </a:prstGeom>
        </p:spPr>
      </p:pic>
      <p:pic>
        <p:nvPicPr>
          <p:cNvPr id="8" name="Picture 7">
            <a:extLst>
              <a:ext uri="{FF2B5EF4-FFF2-40B4-BE49-F238E27FC236}">
                <a16:creationId xmlns:a16="http://schemas.microsoft.com/office/drawing/2014/main" id="{96F46BDA-ABE9-47AE-9263-6BDCFA7400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9771" y="2858150"/>
            <a:ext cx="1248138" cy="936103"/>
          </a:xfrm>
          <a:prstGeom prst="rect">
            <a:avLst/>
          </a:prstGeom>
        </p:spPr>
      </p:pic>
      <p:pic>
        <p:nvPicPr>
          <p:cNvPr id="9" name="Picture 8">
            <a:extLst>
              <a:ext uri="{FF2B5EF4-FFF2-40B4-BE49-F238E27FC236}">
                <a16:creationId xmlns:a16="http://schemas.microsoft.com/office/drawing/2014/main" id="{85CC5BF4-082A-462F-8208-FFEC48B66E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0355" y="3585078"/>
            <a:ext cx="941851" cy="706388"/>
          </a:xfrm>
          <a:prstGeom prst="rect">
            <a:avLst/>
          </a:prstGeom>
        </p:spPr>
      </p:pic>
      <p:pic>
        <p:nvPicPr>
          <p:cNvPr id="10" name="Picture 9">
            <a:extLst>
              <a:ext uri="{FF2B5EF4-FFF2-40B4-BE49-F238E27FC236}">
                <a16:creationId xmlns:a16="http://schemas.microsoft.com/office/drawing/2014/main" id="{2801D7F0-12BC-4A54-B88F-D1D0A6BF78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9976" y="4944696"/>
            <a:ext cx="1224674" cy="918506"/>
          </a:xfrm>
          <a:prstGeom prst="rect">
            <a:avLst/>
          </a:prstGeom>
        </p:spPr>
      </p:pic>
      <p:pic>
        <p:nvPicPr>
          <p:cNvPr id="11" name="Picture 10">
            <a:extLst>
              <a:ext uri="{FF2B5EF4-FFF2-40B4-BE49-F238E27FC236}">
                <a16:creationId xmlns:a16="http://schemas.microsoft.com/office/drawing/2014/main" id="{53F81AAB-64CB-4775-8B67-A5A9974C67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8754" y="4783262"/>
            <a:ext cx="827583" cy="620687"/>
          </a:xfrm>
          <a:prstGeom prst="rect">
            <a:avLst/>
          </a:prstGeom>
        </p:spPr>
      </p:pic>
    </p:spTree>
    <p:extLst>
      <p:ext uri="{BB962C8B-B14F-4D97-AF65-F5344CB8AC3E}">
        <p14:creationId xmlns:p14="http://schemas.microsoft.com/office/powerpoint/2010/main" val="31906694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Relation </a:t>
            </a:r>
            <a:r>
              <a:rPr lang="fr-CH" sz="1800" dirty="0" err="1">
                <a:latin typeface="Calibri Light" panose="020F0302020204030204" pitchFamily="34" charset="0"/>
                <a:cs typeface="Calibri Light" panose="020F0302020204030204" pitchFamily="34" charset="0"/>
              </a:rPr>
              <a:t>between</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felt</a:t>
            </a:r>
            <a:r>
              <a:rPr lang="fr-CH" sz="1800" dirty="0">
                <a:latin typeface="Calibri Light" panose="020F0302020204030204" pitchFamily="34" charset="0"/>
                <a:cs typeface="Calibri Light" panose="020F0302020204030204" pitchFamily="34" charset="0"/>
              </a:rPr>
              <a:t> valence (positive – </a:t>
            </a:r>
            <a:r>
              <a:rPr lang="fr-CH" sz="1800" dirty="0" err="1">
                <a:latin typeface="Calibri Light" panose="020F0302020204030204" pitchFamily="34" charset="0"/>
                <a:cs typeface="Calibri Light" panose="020F0302020204030204" pitchFamily="34" charset="0"/>
              </a:rPr>
              <a:t>negative</a:t>
            </a:r>
            <a:r>
              <a:rPr lang="fr-CH" sz="1800" dirty="0">
                <a:latin typeface="Calibri Light" panose="020F0302020204030204" pitchFamily="34" charset="0"/>
                <a:cs typeface="Calibri Light" panose="020F0302020204030204" pitchFamily="34" charset="0"/>
              </a:rPr>
              <a:t>) of an image and </a:t>
            </a:r>
            <a:r>
              <a:rPr lang="fr-CH" sz="1800" dirty="0" err="1">
                <a:latin typeface="Calibri Light" panose="020F0302020204030204" pitchFamily="34" charset="0"/>
                <a:cs typeface="Calibri Light" panose="020F0302020204030204" pitchFamily="34" charset="0"/>
              </a:rPr>
              <a:t>its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felt</a:t>
            </a:r>
            <a:r>
              <a:rPr lang="fr-CH" sz="1800" dirty="0">
                <a:latin typeface="Calibri Light" panose="020F0302020204030204" pitchFamily="34" charset="0"/>
                <a:cs typeface="Calibri Light" panose="020F0302020204030204" pitchFamily="34" charset="0"/>
              </a:rPr>
              <a:t> arousal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known</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parabolic</a:t>
            </a:r>
            <a:r>
              <a:rPr lang="fr-CH" sz="1800" dirty="0">
                <a:latin typeface="Calibri Light" panose="020F0302020204030204" pitchFamily="34" charset="0"/>
                <a:cs typeface="Calibri Light" panose="020F0302020204030204" pitchFamily="34" charset="0"/>
              </a:rPr>
              <a:t> (e.g., IAPS </a:t>
            </a:r>
            <a:r>
              <a:rPr lang="fr-CH" sz="1800" dirty="0" err="1">
                <a:latin typeface="Calibri Light" panose="020F0302020204030204" pitchFamily="34" charset="0"/>
                <a:cs typeface="Calibri Light" panose="020F0302020204030204" pitchFamily="34" charset="0"/>
              </a:rPr>
              <a:t>picture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database</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Dealing with curves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003" y="2420888"/>
            <a:ext cx="4999997" cy="4128890"/>
          </a:xfrm>
          <a:prstGeom prst="rect">
            <a:avLst/>
          </a:prstGeom>
        </p:spPr>
      </p:pic>
    </p:spTree>
    <p:extLst>
      <p:ext uri="{BB962C8B-B14F-4D97-AF65-F5344CB8AC3E}">
        <p14:creationId xmlns:p14="http://schemas.microsoft.com/office/powerpoint/2010/main" val="28973442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Dealing with curves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6395" y="1412776"/>
            <a:ext cx="5319210" cy="4392488"/>
          </a:xfrm>
          <a:prstGeom prst="rect">
            <a:avLst/>
          </a:prstGeom>
        </p:spPr>
      </p:pic>
      <p:sp>
        <p:nvSpPr>
          <p:cNvPr id="6" name="Content Placeholder 2"/>
          <p:cNvSpPr txBox="1">
            <a:spLocks/>
          </p:cNvSpPr>
          <p:nvPr/>
        </p:nvSpPr>
        <p:spPr>
          <a:xfrm>
            <a:off x="2133600" y="1752600"/>
            <a:ext cx="8229600" cy="4925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pPr marL="0" indent="0">
              <a:buNone/>
            </a:pPr>
            <a:r>
              <a:rPr lang="fr-CH" sz="1800">
                <a:latin typeface="Times New Roman" panose="02020603050405020304" pitchFamily="18" charset="0"/>
                <a:cs typeface="Times New Roman" panose="02020603050405020304" pitchFamily="18" charset="0"/>
              </a:rPr>
              <a:t>	</a:t>
            </a:r>
          </a:p>
          <a:p>
            <a:pPr marL="0" indent="0">
              <a:buNone/>
            </a:pPr>
            <a:r>
              <a:rPr lang="fr-CH" sz="1800">
                <a:latin typeface="Times New Roman" panose="02020603050405020304" pitchFamily="18" charset="0"/>
                <a:cs typeface="Times New Roman" panose="02020603050405020304" pitchFamily="18" charset="0"/>
              </a:rPr>
              <a:t>	E(</a:t>
            </a:r>
            <a:r>
              <a:rPr lang="fr-CH" sz="1800" i="1">
                <a:latin typeface="Times New Roman" panose="02020603050405020304" pitchFamily="18" charset="0"/>
                <a:cs typeface="Times New Roman" panose="02020603050405020304" pitchFamily="18" charset="0"/>
              </a:rPr>
              <a:t>Y</a:t>
            </a:r>
            <a:r>
              <a:rPr lang="fr-CH" sz="1800">
                <a:latin typeface="Times New Roman" panose="02020603050405020304" pitchFamily="18" charset="0"/>
                <a:cs typeface="Times New Roman" panose="02020603050405020304" pitchFamily="18" charset="0"/>
              </a:rPr>
              <a:t>) = </a:t>
            </a:r>
            <a:r>
              <a:rPr lang="el-GR" sz="1800" i="1">
                <a:latin typeface="Times New Roman" panose="02020603050405020304" pitchFamily="18" charset="0"/>
                <a:cs typeface="Times New Roman" panose="02020603050405020304" pitchFamily="18" charset="0"/>
              </a:rPr>
              <a:t>β</a:t>
            </a:r>
            <a:r>
              <a:rPr lang="fr-CH" sz="1800" i="1" baseline="-25000">
                <a:latin typeface="Times New Roman" panose="02020603050405020304" pitchFamily="18" charset="0"/>
                <a:cs typeface="Times New Roman" panose="02020603050405020304" pitchFamily="18" charset="0"/>
              </a:rPr>
              <a:t>0</a:t>
            </a:r>
            <a:r>
              <a:rPr lang="fr-CH" sz="1800" i="1">
                <a:latin typeface="Times New Roman" panose="02020603050405020304" pitchFamily="18" charset="0"/>
                <a:cs typeface="Times New Roman" panose="02020603050405020304" pitchFamily="18" charset="0"/>
              </a:rPr>
              <a:t> </a:t>
            </a:r>
            <a:r>
              <a:rPr lang="fr-CH" sz="1800">
                <a:latin typeface="Times New Roman" panose="02020603050405020304" pitchFamily="18" charset="0"/>
                <a:cs typeface="Times New Roman" panose="02020603050405020304" pitchFamily="18" charset="0"/>
              </a:rPr>
              <a:t>+ </a:t>
            </a:r>
            <a:r>
              <a:rPr lang="el-GR" sz="1800" i="1">
                <a:latin typeface="Times New Roman" panose="02020603050405020304" pitchFamily="18" charset="0"/>
                <a:cs typeface="Times New Roman" panose="02020603050405020304" pitchFamily="18" charset="0"/>
              </a:rPr>
              <a:t>β</a:t>
            </a:r>
            <a:r>
              <a:rPr lang="fr-CH" sz="1800" i="1" baseline="-25000">
                <a:latin typeface="Times New Roman" panose="02020603050405020304" pitchFamily="18" charset="0"/>
                <a:cs typeface="Times New Roman" panose="02020603050405020304" pitchFamily="18" charset="0"/>
              </a:rPr>
              <a:t>1</a:t>
            </a:r>
            <a:r>
              <a:rPr lang="fr-CH" sz="1800" i="1">
                <a:latin typeface="Times New Roman" panose="02020603050405020304" pitchFamily="18" charset="0"/>
                <a:cs typeface="Times New Roman" panose="02020603050405020304" pitchFamily="18" charset="0"/>
              </a:rPr>
              <a:t>X </a:t>
            </a:r>
            <a:r>
              <a:rPr lang="fr-CH" sz="1800">
                <a:latin typeface="Times New Roman" panose="02020603050405020304" pitchFamily="18" charset="0"/>
                <a:cs typeface="Times New Roman" panose="02020603050405020304" pitchFamily="18" charset="0"/>
              </a:rPr>
              <a:t>+ </a:t>
            </a:r>
            <a:r>
              <a:rPr lang="el-GR" sz="1800" i="1">
                <a:latin typeface="Times New Roman" panose="02020603050405020304" pitchFamily="18" charset="0"/>
                <a:cs typeface="Times New Roman" panose="02020603050405020304" pitchFamily="18" charset="0"/>
              </a:rPr>
              <a:t>β</a:t>
            </a:r>
            <a:r>
              <a:rPr lang="fr-CH" sz="1800" i="1" baseline="-25000">
                <a:latin typeface="Times New Roman" panose="02020603050405020304" pitchFamily="18" charset="0"/>
                <a:cs typeface="Times New Roman" panose="02020603050405020304" pitchFamily="18" charset="0"/>
              </a:rPr>
              <a:t>2</a:t>
            </a:r>
            <a:r>
              <a:rPr lang="fr-CH" sz="1800" i="1">
                <a:latin typeface="Times New Roman" panose="02020603050405020304" pitchFamily="18" charset="0"/>
                <a:cs typeface="Times New Roman" panose="02020603050405020304" pitchFamily="18" charset="0"/>
              </a:rPr>
              <a:t>X</a:t>
            </a:r>
            <a:r>
              <a:rPr lang="fr-CH" sz="1800" i="1" baseline="30000">
                <a:latin typeface="Times New Roman" panose="02020603050405020304" pitchFamily="18" charset="0"/>
                <a:cs typeface="Times New Roman" panose="02020603050405020304" pitchFamily="18" charset="0"/>
              </a:rPr>
              <a:t>2</a:t>
            </a:r>
            <a:r>
              <a:rPr lang="fr-CH" sz="1800" i="1">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What is the interpretation of </a:t>
            </a:r>
            <a:r>
              <a:rPr lang="el-GR" sz="1800" i="1">
                <a:latin typeface="Times New Roman" panose="02020603050405020304" pitchFamily="18" charset="0"/>
                <a:cs typeface="Times New Roman" panose="02020603050405020304" pitchFamily="18" charset="0"/>
              </a:rPr>
              <a:t>β</a:t>
            </a:r>
            <a:r>
              <a:rPr lang="fr-CH" sz="1800" i="1" baseline="-25000">
                <a:latin typeface="Times New Roman" panose="02020603050405020304" pitchFamily="18" charset="0"/>
                <a:cs typeface="Times New Roman" panose="02020603050405020304" pitchFamily="18" charset="0"/>
              </a:rPr>
              <a:t>2</a:t>
            </a:r>
            <a:r>
              <a:rPr lang="fr-CH" sz="1800">
                <a:latin typeface="Calibri Light" panose="020F0302020204030204" pitchFamily="34" charset="0"/>
                <a:cs typeface="Calibri Light" panose="020F0302020204030204" pitchFamily="34" charset="0"/>
              </a:rPr>
              <a:t>...?</a:t>
            </a:r>
          </a:p>
          <a:p>
            <a:endParaRPr lang="fr-CH"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80306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err="1">
                <a:latin typeface="Calibri Light" panose="020F0302020204030204" pitchFamily="34" charset="0"/>
                <a:cs typeface="Calibri Light" panose="020F0302020204030204" pitchFamily="34" charset="0"/>
              </a:rPr>
              <a:t>Unfortunately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regression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parameters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related</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curves</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difficult</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interpret</a:t>
            </a:r>
            <a:r>
              <a:rPr lang="fr-CH" sz="1800" dirty="0">
                <a:latin typeface="Calibri Light" panose="020F0302020204030204" pitchFamily="34" charset="0"/>
                <a:cs typeface="Calibri Light" panose="020F0302020204030204" pitchFamily="34" charset="0"/>
              </a:rPr>
              <a:t>. One solution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to </a:t>
            </a:r>
            <a:r>
              <a:rPr lang="fr-CH" sz="1800" i="1" dirty="0" err="1">
                <a:latin typeface="Calibri Light" panose="020F0302020204030204" pitchFamily="34" charset="0"/>
                <a:cs typeface="Calibri Light" panose="020F0302020204030204" pitchFamily="34" charset="0"/>
              </a:rPr>
              <a:t>approximate</a:t>
            </a:r>
            <a:r>
              <a:rPr lang="fr-CH" sz="1800" i="1" dirty="0">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a </a:t>
            </a:r>
            <a:r>
              <a:rPr lang="fr-CH" sz="1800" dirty="0" err="1">
                <a:latin typeface="Calibri Light" panose="020F0302020204030204" pitchFamily="34" charset="0"/>
                <a:cs typeface="Calibri Light" panose="020F0302020204030204" pitchFamily="34" charset="0"/>
              </a:rPr>
              <a:t>curve</a:t>
            </a:r>
            <a:r>
              <a:rPr lang="fr-CH" sz="1800" dirty="0">
                <a:latin typeface="Calibri Light" panose="020F0302020204030204" pitchFamily="34" charset="0"/>
                <a:cs typeface="Calibri Light" panose="020F0302020204030204" pitchFamily="34" charset="0"/>
              </a:rPr>
              <a:t> by a </a:t>
            </a:r>
            <a:r>
              <a:rPr lang="fr-CH" sz="1800" dirty="0" err="1">
                <a:solidFill>
                  <a:srgbClr val="0070C0"/>
                </a:solidFill>
                <a:latin typeface="Calibri Light" panose="020F0302020204030204" pitchFamily="34" charset="0"/>
                <a:cs typeface="Calibri Light" panose="020F0302020204030204" pitchFamily="34" charset="0"/>
              </a:rPr>
              <a:t>piecewise</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linear</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function</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Dealing with curves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744" y="2708920"/>
            <a:ext cx="4621608" cy="3816424"/>
          </a:xfrm>
          <a:prstGeom prst="rect">
            <a:avLst/>
          </a:prstGeom>
        </p:spPr>
      </p:pic>
    </p:spTree>
    <p:extLst>
      <p:ext uri="{BB962C8B-B14F-4D97-AF65-F5344CB8AC3E}">
        <p14:creationId xmlns:p14="http://schemas.microsoft.com/office/powerpoint/2010/main" val="7787355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a:latin typeface="Calibri Light" panose="020F0302020204030204" pitchFamily="34" charset="0"/>
                <a:cs typeface="Calibri Light" panose="020F0302020204030204" pitchFamily="34" charset="0"/>
              </a:rPr>
              <a:t>As an approximation, this is actually quite good. The interpretation is identical to the one for linear slopes, except now we have a different slope before and after the change point.</a:t>
            </a: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Dealing with curves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745" y="2708920"/>
            <a:ext cx="4621607" cy="3816424"/>
          </a:xfrm>
          <a:prstGeom prst="rect">
            <a:avLst/>
          </a:prstGeom>
        </p:spPr>
      </p:pic>
    </p:spTree>
    <p:extLst>
      <p:ext uri="{BB962C8B-B14F-4D97-AF65-F5344CB8AC3E}">
        <p14:creationId xmlns:p14="http://schemas.microsoft.com/office/powerpoint/2010/main" val="314869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034303"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Nearest neighbors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896750" y="6012174"/>
            <a:ext cx="8229620" cy="461665"/>
          </a:xfrm>
          <a:prstGeom prst="rect">
            <a:avLst/>
          </a:prstGeom>
          <a:noFill/>
        </p:spPr>
        <p:txBody>
          <a:bodyPr wrap="square" rtlCol="0">
            <a:spAutoFit/>
          </a:bodyPr>
          <a:lstStyle/>
          <a:p>
            <a:pPr algn="r"/>
            <a:r>
              <a:rPr lang="fr-CH" sz="1200">
                <a:latin typeface="Calibri Light" panose="020F0302020204030204" pitchFamily="34" charset="0"/>
                <a:cs typeface="Calibri Light" panose="020F0302020204030204" pitchFamily="34" charset="0"/>
              </a:rPr>
              <a:t>No perfect match based on these features, but Smurfette is the most similar to Sassette (4 feature matches; class Smurf). She is the most dissimilar to Allstar Seaworthy (1 feature match; class Snork).</a:t>
            </a:r>
            <a:endParaRPr lang="en-GB" sz="1200">
              <a:latin typeface="Calibri Light" panose="020F0302020204030204" pitchFamily="34" charset="0"/>
              <a:cs typeface="Calibri Light" panose="020F030202020403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343190635"/>
              </p:ext>
            </p:extLst>
          </p:nvPr>
        </p:nvGraphicFramePr>
        <p:xfrm>
          <a:off x="1991542" y="1340768"/>
          <a:ext cx="8208915" cy="4470192"/>
        </p:xfrm>
        <a:graphic>
          <a:graphicData uri="http://schemas.openxmlformats.org/drawingml/2006/table">
            <a:tbl>
              <a:tblPr firstRow="1" bandRow="1">
                <a:tableStyleId>{2D5ABB26-0587-4C30-8999-92F81FD0307C}</a:tableStyleId>
              </a:tblPr>
              <a:tblGrid>
                <a:gridCol w="904597">
                  <a:extLst>
                    <a:ext uri="{9D8B030D-6E8A-4147-A177-3AD203B41FA5}">
                      <a16:colId xmlns:a16="http://schemas.microsoft.com/office/drawing/2014/main" val="20000"/>
                    </a:ext>
                  </a:extLst>
                </a:gridCol>
                <a:gridCol w="1504152">
                  <a:extLst>
                    <a:ext uri="{9D8B030D-6E8A-4147-A177-3AD203B41FA5}">
                      <a16:colId xmlns:a16="http://schemas.microsoft.com/office/drawing/2014/main" val="20001"/>
                    </a:ext>
                  </a:extLst>
                </a:gridCol>
                <a:gridCol w="915571">
                  <a:extLst>
                    <a:ext uri="{9D8B030D-6E8A-4147-A177-3AD203B41FA5}">
                      <a16:colId xmlns:a16="http://schemas.microsoft.com/office/drawing/2014/main" val="20002"/>
                    </a:ext>
                  </a:extLst>
                </a:gridCol>
                <a:gridCol w="996163">
                  <a:extLst>
                    <a:ext uri="{9D8B030D-6E8A-4147-A177-3AD203B41FA5}">
                      <a16:colId xmlns:a16="http://schemas.microsoft.com/office/drawing/2014/main" val="20003"/>
                    </a:ext>
                  </a:extLst>
                </a:gridCol>
                <a:gridCol w="810087">
                  <a:extLst>
                    <a:ext uri="{9D8B030D-6E8A-4147-A177-3AD203B41FA5}">
                      <a16:colId xmlns:a16="http://schemas.microsoft.com/office/drawing/2014/main" val="20004"/>
                    </a:ext>
                  </a:extLst>
                </a:gridCol>
                <a:gridCol w="1026115">
                  <a:extLst>
                    <a:ext uri="{9D8B030D-6E8A-4147-A177-3AD203B41FA5}">
                      <a16:colId xmlns:a16="http://schemas.microsoft.com/office/drawing/2014/main" val="20005"/>
                    </a:ext>
                  </a:extLst>
                </a:gridCol>
                <a:gridCol w="1026115">
                  <a:extLst>
                    <a:ext uri="{9D8B030D-6E8A-4147-A177-3AD203B41FA5}">
                      <a16:colId xmlns:a16="http://schemas.microsoft.com/office/drawing/2014/main" val="20006"/>
                    </a:ext>
                  </a:extLst>
                </a:gridCol>
                <a:gridCol w="1026115">
                  <a:extLst>
                    <a:ext uri="{9D8B030D-6E8A-4147-A177-3AD203B41FA5}">
                      <a16:colId xmlns:a16="http://schemas.microsoft.com/office/drawing/2014/main" val="20007"/>
                    </a:ext>
                  </a:extLst>
                </a:gridCol>
              </a:tblGrid>
              <a:tr h="648072">
                <a:tc>
                  <a:txBody>
                    <a:bodyPr/>
                    <a:lstStyle/>
                    <a:p>
                      <a:pPr algn="ctr"/>
                      <a:r>
                        <a:rPr lang="fr-CH" sz="1400" b="1">
                          <a:latin typeface="Calibri Light" panose="020F0302020204030204" pitchFamily="34" charset="0"/>
                          <a:cs typeface="Calibri Light" panose="020F0302020204030204" pitchFamily="34" charset="0"/>
                        </a:rPr>
                        <a:t>Data</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fr-CH" sz="1400" b="1">
                          <a:latin typeface="Calibri Light" panose="020F0302020204030204" pitchFamily="34" charset="0"/>
                          <a:cs typeface="Calibri Light" panose="020F0302020204030204" pitchFamily="34" charset="0"/>
                        </a:rPr>
                        <a:t>ID</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400" b="1">
                          <a:latin typeface="Calibri Light" panose="020F0302020204030204" pitchFamily="34" charset="0"/>
                          <a:cs typeface="Calibri Light" panose="020F0302020204030204" pitchFamily="34" charset="0"/>
                        </a:rPr>
                        <a:t>Skin color</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Hat</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Hat color</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Pants</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Gender</a:t>
                      </a:r>
                      <a:endParaRPr lang="en-GB" sz="1400" b="1">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sz="1400" b="1">
                          <a:solidFill>
                            <a:schemeClr val="tx1"/>
                          </a:solidFill>
                          <a:latin typeface="Calibri Light" panose="020F0302020204030204" pitchFamily="34" charset="0"/>
                          <a:cs typeface="Calibri Light" panose="020F0302020204030204" pitchFamily="34" charset="0"/>
                        </a:rPr>
                        <a:t>Class</a:t>
                      </a:r>
                      <a:endParaRPr lang="en-GB" sz="1400" b="1">
                        <a:solidFill>
                          <a:schemeClr val="tx1"/>
                        </a:solidFill>
                        <a:latin typeface="Calibri Light" panose="020F0302020204030204" pitchFamily="34" charset="0"/>
                        <a:cs typeface="Calibri Light" panose="020F0302020204030204" pitchFamily="34" charset="0"/>
                      </a:endParaRPr>
                    </a:p>
                  </a:txBody>
                  <a:tcPr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402745">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r>
                        <a:rPr lang="fr-CH" sz="1400">
                          <a:latin typeface="Calibri Light" panose="020F0302020204030204" pitchFamily="34" charset="0"/>
                          <a:cs typeface="Calibri Light" panose="020F0302020204030204" pitchFamily="34" charset="0"/>
                        </a:rPr>
                        <a:t>Papa Smurf</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Blue</a:t>
                      </a:r>
                      <a:endParaRPr lang="en-GB" sz="1400" b="1">
                        <a:solidFill>
                          <a:srgbClr val="FF0000"/>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Yes</a:t>
                      </a:r>
                      <a:endParaRPr lang="en-GB" sz="1400" b="1">
                        <a:solidFill>
                          <a:srgbClr val="FF0000"/>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Red</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Yes</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Male</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fr-CH" sz="1400">
                          <a:solidFill>
                            <a:schemeClr val="tx1"/>
                          </a:solidFill>
                          <a:latin typeface="Calibri Light" panose="020F0302020204030204" pitchFamily="34" charset="0"/>
                          <a:cs typeface="Calibri Light" panose="020F0302020204030204" pitchFamily="34" charset="0"/>
                        </a:rPr>
                        <a:t>Smurf</a:t>
                      </a:r>
                      <a:endParaRPr lang="en-GB" sz="1400">
                        <a:solidFill>
                          <a:schemeClr val="tx1"/>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60000"/>
                        <a:lumOff val="40000"/>
                      </a:schemeClr>
                    </a:solidFill>
                  </a:tcPr>
                </a:tc>
                <a:extLst>
                  <a:ext uri="{0D108BD9-81ED-4DB2-BD59-A6C34878D82A}">
                    <a16:rowId xmlns:a16="http://schemas.microsoft.com/office/drawing/2014/main" val="10001"/>
                  </a:ext>
                </a:extLst>
              </a:tr>
              <a:tr h="489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fr-CH" sz="1400">
                          <a:latin typeface="Calibri Light" panose="020F0302020204030204" pitchFamily="34" charset="0"/>
                          <a:cs typeface="Calibri Light" panose="020F0302020204030204" pitchFamily="34" charset="0"/>
                        </a:rPr>
                        <a:t>Brainy Smurf</a:t>
                      </a:r>
                      <a:endParaRPr lang="en-GB" sz="14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Blue</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Yes</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White</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H" sz="1400">
                          <a:solidFill>
                            <a:schemeClr val="bg1">
                              <a:lumMod val="65000"/>
                            </a:schemeClr>
                          </a:solidFill>
                          <a:latin typeface="Calibri Light" panose="020F0302020204030204" pitchFamily="34" charset="0"/>
                          <a:cs typeface="Calibri Light" panose="020F0302020204030204" pitchFamily="34" charset="0"/>
                        </a:rPr>
                        <a:t>Yes</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Male</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tx1"/>
                          </a:solidFill>
                          <a:latin typeface="Calibri Light" panose="020F0302020204030204" pitchFamily="34" charset="0"/>
                          <a:cs typeface="Calibri Light" panose="020F0302020204030204" pitchFamily="34" charset="0"/>
                        </a:rPr>
                        <a:t>Smurf</a:t>
                      </a:r>
                      <a:endParaRPr lang="en-GB" sz="1400">
                        <a:solidFill>
                          <a:schemeClr val="tx1"/>
                        </a:solidFill>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2"/>
                  </a:ext>
                </a:extLst>
              </a:tr>
              <a:tr h="402745">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fr-CH" sz="1400">
                          <a:latin typeface="Calibri Light" panose="020F0302020204030204" pitchFamily="34" charset="0"/>
                          <a:cs typeface="Calibri Light" panose="020F0302020204030204" pitchFamily="34" charset="0"/>
                        </a:rPr>
                        <a:t>Sassette Smurf</a:t>
                      </a:r>
                      <a:endParaRPr lang="en-GB" sz="14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Blue</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Yes</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White</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Yes</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Female</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tx1"/>
                          </a:solidFill>
                          <a:latin typeface="Calibri Light" panose="020F0302020204030204" pitchFamily="34" charset="0"/>
                          <a:cs typeface="Calibri Light" panose="020F0302020204030204" pitchFamily="34" charset="0"/>
                        </a:rPr>
                        <a:t>Smurf</a:t>
                      </a:r>
                      <a:endParaRPr lang="en-GB" sz="1400">
                        <a:solidFill>
                          <a:schemeClr val="tx1"/>
                        </a:solidFill>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3"/>
                  </a:ext>
                </a:extLst>
              </a:tr>
              <a:tr h="402745">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en-GB" sz="1400">
                          <a:latin typeface="Calibri Light" panose="020F0302020204030204" pitchFamily="34" charset="0"/>
                          <a:cs typeface="Calibri Light" panose="020F0302020204030204" pitchFamily="34" charset="0"/>
                        </a:rPr>
                        <a:t>Casey Kelp</a:t>
                      </a:r>
                    </a:p>
                  </a:txBody>
                  <a:tcPr anchor="ctr">
                    <a:solidFill>
                      <a:schemeClr val="accent1">
                        <a:lumMod val="20000"/>
                        <a:lumOff val="80000"/>
                      </a:schemeClr>
                    </a:solidFill>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Pink</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No</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No</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Female</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tx1"/>
                          </a:solidFill>
                          <a:latin typeface="Calibri Light" panose="020F0302020204030204" pitchFamily="34" charset="0"/>
                          <a:cs typeface="Calibri Light" panose="020F0302020204030204" pitchFamily="34" charset="0"/>
                        </a:rPr>
                        <a:t>Snork</a:t>
                      </a:r>
                      <a:endParaRPr lang="en-GB" sz="1400">
                        <a:solidFill>
                          <a:schemeClr val="tx1"/>
                        </a:solidFill>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4"/>
                  </a:ext>
                </a:extLst>
              </a:tr>
              <a:tr h="535487">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en-GB" sz="1400">
                          <a:latin typeface="Calibri Light" panose="020F0302020204030204" pitchFamily="34" charset="0"/>
                          <a:cs typeface="Calibri Light" panose="020F0302020204030204" pitchFamily="34" charset="0"/>
                        </a:rPr>
                        <a:t>Allstar Seaworthy</a:t>
                      </a:r>
                    </a:p>
                  </a:txBody>
                  <a:tcPr anchor="ctr">
                    <a:solidFill>
                      <a:schemeClr val="accent1">
                        <a:lumMod val="20000"/>
                        <a:lumOff val="80000"/>
                      </a:schemeClr>
                    </a:solidFill>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Yellow</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No</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No</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Male</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tx1"/>
                          </a:solidFill>
                          <a:latin typeface="Calibri Light" panose="020F0302020204030204" pitchFamily="34" charset="0"/>
                          <a:cs typeface="Calibri Light" panose="020F0302020204030204" pitchFamily="34" charset="0"/>
                        </a:rPr>
                        <a:t>Snork</a:t>
                      </a:r>
                      <a:endParaRPr lang="en-GB" sz="1400">
                        <a:solidFill>
                          <a:schemeClr val="tx1"/>
                        </a:solidFill>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5"/>
                  </a:ext>
                </a:extLst>
              </a:tr>
              <a:tr h="489264">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r>
                        <a:rPr lang="fr-CH" sz="1400">
                          <a:latin typeface="Calibri Light" panose="020F0302020204030204" pitchFamily="34" charset="0"/>
                          <a:cs typeface="Calibri Light" panose="020F0302020204030204" pitchFamily="34" charset="0"/>
                        </a:rPr>
                        <a:t>Cubbi Gummi</a:t>
                      </a:r>
                      <a:endParaRPr lang="en-GB" sz="1400">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Pink</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Yes</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Blue</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No</a:t>
                      </a:r>
                      <a:endParaRPr lang="en-GB" sz="1400" b="1">
                        <a:solidFill>
                          <a:srgbClr val="FF0000"/>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Male</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tc>
                <a:tc>
                  <a:txBody>
                    <a:bodyPr/>
                    <a:lstStyle/>
                    <a:p>
                      <a:pPr algn="ctr"/>
                      <a:r>
                        <a:rPr lang="fr-CH" sz="1400">
                          <a:solidFill>
                            <a:schemeClr val="tx1"/>
                          </a:solidFill>
                          <a:latin typeface="Calibri Light" panose="020F0302020204030204" pitchFamily="34" charset="0"/>
                          <a:cs typeface="Calibri Light" panose="020F0302020204030204" pitchFamily="34" charset="0"/>
                        </a:rPr>
                        <a:t>Gummi Bear</a:t>
                      </a:r>
                      <a:endParaRPr lang="en-GB" sz="1400">
                        <a:solidFill>
                          <a:schemeClr val="tx1"/>
                        </a:solidFill>
                        <a:latin typeface="Calibri Light" panose="020F0302020204030204" pitchFamily="34" charset="0"/>
                        <a:cs typeface="Calibri Light" panose="020F030202020403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0006"/>
                  </a:ext>
                </a:extLst>
              </a:tr>
              <a:tr h="535487">
                <a:tc>
                  <a:txBody>
                    <a:bodyPr/>
                    <a:lstStyle/>
                    <a:p>
                      <a:pPr algn="ctr"/>
                      <a:r>
                        <a:rPr lang="fr-CH" sz="1400">
                          <a:latin typeface="Calibri Light" panose="020F0302020204030204" pitchFamily="34" charset="0"/>
                          <a:cs typeface="Calibri Light" panose="020F0302020204030204" pitchFamily="34" charset="0"/>
                        </a:rPr>
                        <a:t>Training</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r>
                        <a:rPr lang="fr-CH" sz="1400">
                          <a:latin typeface="Calibri Light" panose="020F0302020204030204" pitchFamily="34" charset="0"/>
                          <a:cs typeface="Calibri Light" panose="020F0302020204030204" pitchFamily="34" charset="0"/>
                        </a:rPr>
                        <a:t>Tummi Gummi</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Blue</a:t>
                      </a:r>
                      <a:endParaRPr lang="en-GB" sz="1400" b="1">
                        <a:solidFill>
                          <a:srgbClr val="FF0000"/>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Yes</a:t>
                      </a:r>
                      <a:endParaRPr lang="en-GB" sz="1400" b="1">
                        <a:solidFill>
                          <a:srgbClr val="FF0000"/>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Red</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tcPr>
                </a:tc>
                <a:tc>
                  <a:txBody>
                    <a:bodyPr/>
                    <a:lstStyle/>
                    <a:p>
                      <a:pPr algn="ctr"/>
                      <a:r>
                        <a:rPr lang="fr-CH" sz="1400" b="1">
                          <a:solidFill>
                            <a:srgbClr val="FF0000"/>
                          </a:solidFill>
                          <a:latin typeface="Calibri Light" panose="020F0302020204030204" pitchFamily="34" charset="0"/>
                          <a:cs typeface="Calibri Light" panose="020F0302020204030204" pitchFamily="34" charset="0"/>
                        </a:rPr>
                        <a:t>No</a:t>
                      </a:r>
                      <a:endParaRPr lang="en-GB" sz="1400" b="1">
                        <a:solidFill>
                          <a:srgbClr val="FF0000"/>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tcPr>
                </a:tc>
                <a:tc>
                  <a:txBody>
                    <a:bodyPr/>
                    <a:lstStyle/>
                    <a:p>
                      <a:pPr algn="ctr"/>
                      <a:r>
                        <a:rPr lang="fr-CH" sz="1400">
                          <a:solidFill>
                            <a:schemeClr val="bg1">
                              <a:lumMod val="65000"/>
                            </a:schemeClr>
                          </a:solidFill>
                          <a:latin typeface="Calibri Light" panose="020F0302020204030204" pitchFamily="34" charset="0"/>
                          <a:cs typeface="Calibri Light" panose="020F0302020204030204" pitchFamily="34" charset="0"/>
                        </a:rPr>
                        <a:t>Male</a:t>
                      </a:r>
                      <a:endParaRPr lang="en-GB" sz="1400">
                        <a:solidFill>
                          <a:schemeClr val="bg1">
                            <a:lumMod val="65000"/>
                          </a:schemeClr>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tcPr>
                </a:tc>
                <a:tc>
                  <a:txBody>
                    <a:bodyPr/>
                    <a:lstStyle/>
                    <a:p>
                      <a:pPr algn="ctr"/>
                      <a:r>
                        <a:rPr lang="fr-CH" sz="1400">
                          <a:solidFill>
                            <a:schemeClr val="tx1"/>
                          </a:solidFill>
                          <a:latin typeface="Calibri Light" panose="020F0302020204030204" pitchFamily="34" charset="0"/>
                          <a:cs typeface="Calibri Light" panose="020F0302020204030204" pitchFamily="34" charset="0"/>
                        </a:rPr>
                        <a:t>Gummi Bear</a:t>
                      </a:r>
                      <a:endParaRPr lang="en-GB" sz="1400">
                        <a:solidFill>
                          <a:schemeClr val="tx1"/>
                        </a:solidFill>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7"/>
                  </a:ext>
                </a:extLst>
              </a:tr>
              <a:tr h="535487">
                <a:tc>
                  <a:txBody>
                    <a:bodyPr/>
                    <a:lstStyle/>
                    <a:p>
                      <a:pPr algn="ctr"/>
                      <a:r>
                        <a:rPr lang="fr-CH" sz="1400">
                          <a:latin typeface="Calibri Light" panose="020F0302020204030204" pitchFamily="34" charset="0"/>
                          <a:cs typeface="Calibri Light" panose="020F0302020204030204" pitchFamily="34" charset="0"/>
                        </a:rPr>
                        <a:t>Test</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fr-CH" sz="1400" dirty="0">
                          <a:latin typeface="Calibri Light" panose="020F0302020204030204" pitchFamily="34" charset="0"/>
                          <a:cs typeface="Calibri Light" panose="020F0302020204030204" pitchFamily="34" charset="0"/>
                        </a:rPr>
                        <a:t>Smurfette</a:t>
                      </a:r>
                      <a:endParaRPr lang="en-GB" sz="1400" dirty="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CH" sz="1400" b="1">
                          <a:latin typeface="Calibri Light" panose="020F0302020204030204" pitchFamily="34" charset="0"/>
                          <a:cs typeface="Calibri Light" panose="020F0302020204030204" pitchFamily="34" charset="0"/>
                        </a:rPr>
                        <a:t>Blue</a:t>
                      </a:r>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Yes</a:t>
                      </a:r>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White</a:t>
                      </a:r>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No</a:t>
                      </a:r>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b="1">
                          <a:latin typeface="Calibri Light" panose="020F0302020204030204" pitchFamily="34" charset="0"/>
                          <a:cs typeface="Calibri Light" panose="020F0302020204030204" pitchFamily="34" charset="0"/>
                        </a:rPr>
                        <a:t>Female</a:t>
                      </a:r>
                      <a:endParaRPr lang="en-GB"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fr-CH" sz="1400" dirty="0">
                          <a:solidFill>
                            <a:schemeClr val="tx1"/>
                          </a:solidFill>
                          <a:latin typeface="Calibri Light" panose="020F0302020204030204" pitchFamily="34" charset="0"/>
                          <a:cs typeface="Calibri Light" panose="020F0302020204030204" pitchFamily="34" charset="0"/>
                        </a:rPr>
                        <a:t>?</a:t>
                      </a:r>
                      <a:endParaRPr lang="en-GB" sz="1400" dirty="0">
                        <a:solidFill>
                          <a:schemeClr val="tx1"/>
                        </a:solidFill>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322863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Pieces of a </a:t>
            </a:r>
            <a:r>
              <a:rPr lang="fr-CH" sz="1800" dirty="0" err="1">
                <a:latin typeface="Calibri Light" panose="020F0302020204030204" pitchFamily="34" charset="0"/>
                <a:cs typeface="Calibri Light" panose="020F0302020204030204" pitchFamily="34" charset="0"/>
              </a:rPr>
              <a:t>piecewise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function</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called</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splines</a:t>
            </a:r>
            <a:r>
              <a:rPr lang="fr-CH" sz="1800" dirty="0">
                <a:latin typeface="Calibri Light" panose="020F0302020204030204" pitchFamily="34" charset="0"/>
                <a:cs typeface="Calibri Light" panose="020F0302020204030204" pitchFamily="34" charset="0"/>
              </a:rPr>
              <a:t>.</a:t>
            </a:r>
            <a:br>
              <a:rPr lang="fr-CH" sz="1800" dirty="0">
                <a:latin typeface="Calibri Light" panose="020F0302020204030204" pitchFamily="34" charset="0"/>
                <a:cs typeface="Calibri Light" panose="020F0302020204030204" pitchFamily="34" charset="0"/>
              </a:rPr>
            </a:br>
            <a:r>
              <a:rPr lang="fr-CH" sz="1800" dirty="0">
                <a:latin typeface="Calibri Light" panose="020F0302020204030204" pitchFamily="34" charset="0"/>
                <a:cs typeface="Calibri Light" panose="020F0302020204030204" pitchFamily="34" charset="0"/>
              </a:rPr>
              <a:t>In the </a:t>
            </a:r>
            <a:r>
              <a:rPr lang="fr-CH" sz="1800" dirty="0" err="1">
                <a:latin typeface="Calibri Light" panose="020F0302020204030204" pitchFamily="34" charset="0"/>
                <a:cs typeface="Calibri Light" panose="020F0302020204030204" pitchFamily="34" charset="0"/>
              </a:rPr>
              <a:t>previous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example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were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two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splines</a:t>
            </a:r>
            <a:r>
              <a:rPr lang="fr-CH" sz="1800" dirty="0">
                <a:latin typeface="Calibri Light" panose="020F0302020204030204" pitchFamily="34" charset="0"/>
                <a:cs typeface="Calibri Light" panose="020F0302020204030204" pitchFamily="34" charset="0"/>
              </a:rPr>
              <a:t>. </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Splines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need</a:t>
            </a:r>
            <a:r>
              <a:rPr lang="fr-CH" sz="1800" dirty="0">
                <a:latin typeface="Calibri Light" panose="020F0302020204030204" pitchFamily="34" charset="0"/>
                <a:cs typeface="Calibri Light" panose="020F0302020204030204" pitchFamily="34" charset="0"/>
              </a:rPr>
              <a:t> not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strictly</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speaking</a:t>
            </a:r>
            <a:r>
              <a:rPr lang="fr-CH" sz="1800" dirty="0">
                <a:latin typeface="Calibri Light" panose="020F0302020204030204" pitchFamily="34" charset="0"/>
                <a:cs typeface="Calibri Light" panose="020F0302020204030204" pitchFamily="34" charset="0"/>
              </a:rPr>
              <a:t>, but </a:t>
            </a:r>
            <a:br>
              <a:rPr lang="fr-CH" sz="1800" dirty="0">
                <a:latin typeface="Calibri Light" panose="020F0302020204030204" pitchFamily="34" charset="0"/>
                <a:cs typeface="Calibri Light" panose="020F0302020204030204" pitchFamily="34" charset="0"/>
              </a:rPr>
            </a:br>
            <a:r>
              <a:rPr lang="fr-CH" sz="1800" dirty="0" err="1">
                <a:solidFill>
                  <a:srgbClr val="0070C0"/>
                </a:solidFill>
                <a:latin typeface="Calibri Light" panose="020F0302020204030204" pitchFamily="34" charset="0"/>
                <a:cs typeface="Calibri Light" panose="020F0302020204030204" pitchFamily="34" charset="0"/>
              </a:rPr>
              <a:t>linear</a:t>
            </a:r>
            <a:r>
              <a:rPr lang="fr-CH" sz="1800" dirty="0">
                <a:solidFill>
                  <a:srgbClr val="0070C0"/>
                </a:solidFill>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splines</a:t>
            </a:r>
            <a:r>
              <a:rPr lang="fr-CH" sz="1800" dirty="0">
                <a:solidFill>
                  <a:srgbClr val="0070C0"/>
                </a:solidFill>
                <a:latin typeface="Calibri Light" panose="020F0302020204030204" pitchFamily="34" charset="0"/>
                <a:cs typeface="Calibri Light" panose="020F0302020204030204" pitchFamily="34" charset="0"/>
              </a:rPr>
              <a:t> </a:t>
            </a:r>
            <a:r>
              <a:rPr lang="fr-CH" sz="1800" dirty="0">
                <a:latin typeface="Calibri Light" panose="020F0302020204030204" pitchFamily="34" charset="0"/>
                <a:cs typeface="Calibri Light" panose="020F0302020204030204" pitchFamily="34" charset="0"/>
              </a:rPr>
              <a:t>are by far the </a:t>
            </a:r>
            <a:r>
              <a:rPr lang="fr-CH" sz="1800" dirty="0" err="1">
                <a:latin typeface="Calibri Light" panose="020F0302020204030204" pitchFamily="34" charset="0"/>
                <a:cs typeface="Calibri Light" panose="020F0302020204030204" pitchFamily="34" charset="0"/>
              </a:rPr>
              <a:t>most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common</a:t>
            </a:r>
            <a:r>
              <a:rPr lang="fr-CH" sz="1800" dirty="0">
                <a:latin typeface="Calibri Light" panose="020F0302020204030204" pitchFamily="34" charset="0"/>
                <a:cs typeface="Calibri Light" panose="020F0302020204030204" pitchFamily="34" charset="0"/>
              </a:rPr>
              <a:t> in </a:t>
            </a:r>
            <a:r>
              <a:rPr lang="fr-CH" sz="1800" dirty="0" err="1">
                <a:latin typeface="Calibri Light" panose="020F0302020204030204" pitchFamily="34" charset="0"/>
                <a:cs typeface="Calibri Light" panose="020F0302020204030204" pitchFamily="34" charset="0"/>
              </a:rPr>
              <a:t>modelling</a:t>
            </a:r>
            <a:r>
              <a:rPr lang="fr-CH" sz="1800" dirty="0">
                <a:latin typeface="Calibri Light" panose="020F0302020204030204" pitchFamily="34" charset="0"/>
                <a:cs typeface="Calibri Light" panose="020F0302020204030204" pitchFamily="34" charset="0"/>
              </a:rPr>
              <a:t>, </a:t>
            </a:r>
            <a:br>
              <a:rPr lang="fr-CH" sz="1800" dirty="0">
                <a:latin typeface="Calibri Light" panose="020F0302020204030204" pitchFamily="34" charset="0"/>
                <a:cs typeface="Calibri Light" panose="020F0302020204030204" pitchFamily="34" charset="0"/>
              </a:rPr>
            </a:br>
            <a:r>
              <a:rPr lang="fr-CH" sz="1800" dirty="0">
                <a:latin typeface="Calibri Light" panose="020F0302020204030204" pitchFamily="34" charset="0"/>
                <a:cs typeface="Calibri Light" panose="020F0302020204030204" pitchFamily="34" charset="0"/>
              </a:rPr>
              <a:t>due to </a:t>
            </a:r>
            <a:r>
              <a:rPr lang="fr-CH" sz="1800" dirty="0" err="1">
                <a:latin typeface="Calibri Light" panose="020F0302020204030204" pitchFamily="34" charset="0"/>
                <a:cs typeface="Calibri Light" panose="020F0302020204030204" pitchFamily="34" charset="0"/>
              </a:rPr>
              <a:t>their</a:t>
            </a:r>
            <a:r>
              <a:rPr lang="fr-CH" sz="1800" dirty="0">
                <a:latin typeface="Calibri Light" panose="020F0302020204030204" pitchFamily="34" charset="0"/>
                <a:cs typeface="Calibri Light" panose="020F0302020204030204" pitchFamily="34" charset="0"/>
              </a:rPr>
              <a:t> simple </a:t>
            </a:r>
            <a:r>
              <a:rPr lang="fr-CH" sz="1800" dirty="0" err="1">
                <a:latin typeface="Calibri Light" panose="020F0302020204030204" pitchFamily="34" charset="0"/>
                <a:cs typeface="Calibri Light" panose="020F0302020204030204" pitchFamily="34" charset="0"/>
              </a:rPr>
              <a:t>interpretation</a:t>
            </a:r>
            <a:r>
              <a:rPr lang="fr-CH" sz="1800" dirty="0">
                <a:latin typeface="Calibri Light" panose="020F0302020204030204" pitchFamily="34" charset="0"/>
                <a:cs typeface="Calibri Light" panose="020F0302020204030204" pitchFamily="34" charset="0"/>
              </a:rPr>
              <a:t> (i.e., constant rate of </a:t>
            </a:r>
            <a:br>
              <a:rPr lang="fr-CH" sz="1800" dirty="0">
                <a:latin typeface="Calibri Light" panose="020F0302020204030204" pitchFamily="34" charset="0"/>
                <a:cs typeface="Calibri Light" panose="020F0302020204030204" pitchFamily="34" charset="0"/>
              </a:rPr>
            </a:br>
            <a:r>
              <a:rPr lang="fr-CH" sz="1800" dirty="0">
                <a:latin typeface="Calibri Light" panose="020F0302020204030204" pitchFamily="34" charset="0"/>
                <a:cs typeface="Calibri Light" panose="020F0302020204030204" pitchFamily="34" charset="0"/>
              </a:rPr>
              <a:t>change for </a:t>
            </a:r>
            <a:r>
              <a:rPr lang="fr-CH" sz="1800" dirty="0" err="1">
                <a:latin typeface="Calibri Light" panose="020F0302020204030204" pitchFamily="34" charset="0"/>
                <a:cs typeface="Calibri Light" panose="020F0302020204030204" pitchFamily="34" charset="0"/>
              </a:rPr>
              <a:t>each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spline</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err="1">
                <a:latin typeface="Calibri Light" panose="020F0302020204030204" pitchFamily="34" charset="0"/>
                <a:cs typeface="Calibri Light" panose="020F0302020204030204" pitchFamily="34" charset="0"/>
              </a:rPr>
              <a:t>Splines</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joined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together</a:t>
            </a:r>
            <a:r>
              <a:rPr lang="fr-CH" sz="1800" dirty="0">
                <a:latin typeface="Calibri Light" panose="020F0302020204030204" pitchFamily="34" charset="0"/>
                <a:cs typeface="Calibri Light" panose="020F0302020204030204" pitchFamily="34" charset="0"/>
              </a:rPr>
              <a:t> by </a:t>
            </a:r>
            <a:r>
              <a:rPr lang="fr-CH" sz="1800" dirty="0" err="1">
                <a:solidFill>
                  <a:srgbClr val="0070C0"/>
                </a:solidFill>
                <a:latin typeface="Calibri Light" panose="020F0302020204030204" pitchFamily="34" charset="0"/>
                <a:cs typeface="Calibri Light" panose="020F0302020204030204" pitchFamily="34" charset="0"/>
              </a:rPr>
              <a:t>knots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which</a:t>
            </a:r>
            <a:r>
              <a:rPr lang="fr-CH" sz="1800" dirty="0">
                <a:latin typeface="Calibri Light" panose="020F0302020204030204" pitchFamily="34" charset="0"/>
                <a:cs typeface="Calibri Light" panose="020F0302020204030204" pitchFamily="34" charset="0"/>
              </a:rPr>
              <a:t> are </a:t>
            </a:r>
            <a:r>
              <a:rPr lang="fr-CH" sz="1800" dirty="0" err="1">
                <a:latin typeface="Calibri Light" panose="020F0302020204030204" pitchFamily="34" charset="0"/>
                <a:cs typeface="Calibri Light" panose="020F0302020204030204" pitchFamily="34" charset="0"/>
              </a:rPr>
              <a:t>sometimes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also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called</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hinges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These</a:t>
            </a:r>
            <a:r>
              <a:rPr lang="fr-CH" sz="1800" dirty="0">
                <a:latin typeface="Calibri Light" panose="020F0302020204030204" pitchFamily="34" charset="0"/>
                <a:cs typeface="Calibri Light" panose="020F0302020204030204" pitchFamily="34" charset="0"/>
              </a:rPr>
              <a:t> are the points </a:t>
            </a:r>
            <a:r>
              <a:rPr lang="fr-CH" sz="1800" dirty="0" err="1">
                <a:latin typeface="Calibri Light" panose="020F0302020204030204" pitchFamily="34" charset="0"/>
                <a:cs typeface="Calibri Light" panose="020F0302020204030204" pitchFamily="34" charset="0"/>
              </a:rPr>
              <a:t>where</a:t>
            </a:r>
            <a:r>
              <a:rPr lang="fr-CH" sz="1800" dirty="0">
                <a:latin typeface="Calibri Light" panose="020F0302020204030204" pitchFamily="34" charset="0"/>
                <a:cs typeface="Calibri Light" panose="020F0302020204030204" pitchFamily="34" charset="0"/>
              </a:rPr>
              <a:t> the </a:t>
            </a:r>
            <a:r>
              <a:rPr lang="fr-CH" sz="1800" dirty="0" err="1">
                <a:latin typeface="Calibri Light" panose="020F0302020204030204" pitchFamily="34" charset="0"/>
                <a:cs typeface="Calibri Light" panose="020F0302020204030204" pitchFamily="34" charset="0"/>
              </a:rPr>
              <a:t>function</a:t>
            </a:r>
            <a:r>
              <a:rPr lang="fr-CH" sz="1800" dirty="0">
                <a:latin typeface="Calibri Light" panose="020F0302020204030204" pitchFamily="34" charset="0"/>
                <a:cs typeface="Calibri Light" panose="020F0302020204030204" pitchFamily="34" charset="0"/>
              </a:rPr>
              <a:t> can change direction.</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In practice, </a:t>
            </a:r>
            <a:r>
              <a:rPr lang="fr-CH" sz="1800" dirty="0" err="1">
                <a:latin typeface="Calibri Light" panose="020F0302020204030204" pitchFamily="34" charset="0"/>
                <a:cs typeface="Calibri Light" panose="020F0302020204030204" pitchFamily="34" charset="0"/>
              </a:rPr>
              <a:t>it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easy</a:t>
            </a:r>
            <a:r>
              <a:rPr lang="fr-CH" sz="1800" dirty="0">
                <a:latin typeface="Calibri Light" panose="020F0302020204030204" pitchFamily="34" charset="0"/>
                <a:cs typeface="Calibri Light" panose="020F0302020204030204" pitchFamily="34" charset="0"/>
              </a:rPr>
              <a:t> to fit a simple </a:t>
            </a:r>
            <a:r>
              <a:rPr lang="fr-CH" sz="1800" dirty="0" err="1">
                <a:latin typeface="Calibri Light" panose="020F0302020204030204" pitchFamily="34" charset="0"/>
                <a:cs typeface="Calibri Light" panose="020F0302020204030204" pitchFamily="34" charset="0"/>
              </a:rPr>
              <a:t>spline</a:t>
            </a:r>
            <a:r>
              <a:rPr lang="fr-CH" sz="1800" dirty="0">
                <a:latin typeface="Calibri Light" panose="020F0302020204030204" pitchFamily="34" charset="0"/>
                <a:cs typeface="Calibri Light" panose="020F0302020204030204" pitchFamily="34" charset="0"/>
              </a:rPr>
              <a:t> model to data for a </a:t>
            </a:r>
            <a:r>
              <a:rPr lang="fr-CH" sz="1800" dirty="0" err="1">
                <a:latin typeface="Calibri Light" panose="020F0302020204030204" pitchFamily="34" charset="0"/>
                <a:cs typeface="Calibri Light" panose="020F0302020204030204" pitchFamily="34" charset="0"/>
              </a:rPr>
              <a:t>chosen</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knot</a:t>
            </a:r>
            <a:r>
              <a:rPr lang="fr-CH" sz="1800" dirty="0">
                <a:latin typeface="Calibri Light" panose="020F0302020204030204" pitchFamily="34" charset="0"/>
                <a:cs typeface="Calibri Light" panose="020F0302020204030204" pitchFamily="34" charset="0"/>
              </a:rPr>
              <a:t> point.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do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by </a:t>
            </a:r>
            <a:r>
              <a:rPr lang="fr-CH" sz="1800" dirty="0" err="1">
                <a:latin typeface="Calibri Light" panose="020F0302020204030204" pitchFamily="34" charset="0"/>
                <a:cs typeface="Calibri Light" panose="020F0302020204030204" pitchFamily="34" charset="0"/>
              </a:rPr>
              <a:t>adding</a:t>
            </a:r>
            <a:r>
              <a:rPr lang="fr-CH" sz="1800" dirty="0">
                <a:latin typeface="Calibri Light" panose="020F0302020204030204" pitchFamily="34" charset="0"/>
                <a:cs typeface="Calibri Light" panose="020F0302020204030204" pitchFamily="34" charset="0"/>
              </a:rPr>
              <a:t> </a:t>
            </a:r>
            <a:r>
              <a:rPr lang="fr-CH" sz="1800" dirty="0" err="1">
                <a:solidFill>
                  <a:srgbClr val="0070C0"/>
                </a:solidFill>
                <a:latin typeface="Calibri Light" panose="020F0302020204030204" pitchFamily="34" charset="0"/>
                <a:cs typeface="Calibri Light" panose="020F0302020204030204" pitchFamily="34" charset="0"/>
              </a:rPr>
              <a:t>hinge</a:t>
            </a:r>
            <a:r>
              <a:rPr lang="fr-CH" sz="1800" dirty="0">
                <a:solidFill>
                  <a:srgbClr val="0070C0"/>
                </a:solidFill>
                <a:latin typeface="Calibri Light" panose="020F0302020204030204" pitchFamily="34" charset="0"/>
                <a:cs typeface="Calibri Light" panose="020F0302020204030204" pitchFamily="34" charset="0"/>
              </a:rPr>
              <a:t> transformations</a:t>
            </a:r>
            <a:r>
              <a:rPr lang="fr-CH" sz="1800" dirty="0">
                <a:latin typeface="Calibri Light" panose="020F0302020204030204" pitchFamily="34" charset="0"/>
                <a:cs typeface="Calibri Light" panose="020F0302020204030204" pitchFamily="34" charset="0"/>
              </a:rPr>
              <a:t> of </a:t>
            </a:r>
            <a:r>
              <a:rPr lang="fr-CH" sz="1800" dirty="0" err="1">
                <a:latin typeface="Calibri Light" panose="020F0302020204030204" pitchFamily="34" charset="0"/>
                <a:cs typeface="Calibri Light" panose="020F0302020204030204" pitchFamily="34" charset="0"/>
              </a:rPr>
              <a:t>predictors</a:t>
            </a:r>
            <a:r>
              <a:rPr lang="fr-CH" sz="1800" dirty="0">
                <a:latin typeface="Calibri Light" panose="020F0302020204030204" pitchFamily="34" charset="0"/>
                <a:cs typeface="Calibri Light" panose="020F0302020204030204" pitchFamily="34" charset="0"/>
              </a:rPr>
              <a:t> to </a:t>
            </a:r>
            <a:r>
              <a:rPr lang="fr-CH" sz="1800" dirty="0" err="1">
                <a:latin typeface="Calibri Light" panose="020F0302020204030204" pitchFamily="34" charset="0"/>
                <a:cs typeface="Calibri Light" panose="020F0302020204030204" pitchFamily="34" charset="0"/>
              </a:rPr>
              <a:t>our</a:t>
            </a:r>
            <a:r>
              <a:rPr lang="fr-CH" sz="1800" dirty="0">
                <a:latin typeface="Calibri Light" panose="020F0302020204030204" pitchFamily="34" charset="0"/>
                <a:cs typeface="Calibri Light" panose="020F0302020204030204" pitchFamily="34" charset="0"/>
              </a:rPr>
              <a:t> data set.</a:t>
            </a: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a:p>
            <a:endParaRPr lang="fr-CH" sz="1800" dirty="0">
              <a:latin typeface="Calibri Light" panose="020F0302020204030204" pitchFamily="34" charset="0"/>
              <a:cs typeface="Calibri Light" panose="020F0302020204030204" pitchFamily="34"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Piecewise regression with splines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C9D658D-3591-4721-8B3B-5BF9E7793F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6200" y="1340768"/>
            <a:ext cx="2994721" cy="2256986"/>
          </a:xfrm>
          <a:prstGeom prst="rect">
            <a:avLst/>
          </a:prstGeom>
          <a:effectLst/>
        </p:spPr>
      </p:pic>
    </p:spTree>
    <p:extLst>
      <p:ext uri="{BB962C8B-B14F-4D97-AF65-F5344CB8AC3E}">
        <p14:creationId xmlns:p14="http://schemas.microsoft.com/office/powerpoint/2010/main" val="16588617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general</a:t>
            </a:r>
            <a:r>
              <a:rPr lang="fr-CH" sz="1800" dirty="0">
                <a:latin typeface="Calibri Light" panose="020F0302020204030204" pitchFamily="34" charset="0"/>
                <a:cs typeface="Calibri Light" panose="020F0302020204030204" pitchFamily="34" charset="0"/>
              </a:rPr>
              <a:t> notation for a </a:t>
            </a:r>
            <a:r>
              <a:rPr lang="fr-CH" sz="1800" dirty="0" err="1">
                <a:latin typeface="Calibri Light" panose="020F0302020204030204" pitchFamily="34" charset="0"/>
                <a:cs typeface="Calibri Light" panose="020F0302020204030204" pitchFamily="34" charset="0"/>
              </a:rPr>
              <a:t>hinge</a:t>
            </a:r>
            <a:r>
              <a:rPr lang="fr-CH" sz="1800" dirty="0">
                <a:latin typeface="Calibri Light" panose="020F0302020204030204" pitchFamily="34" charset="0"/>
                <a:cs typeface="Calibri Light" panose="020F0302020204030204" pitchFamily="34" charset="0"/>
              </a:rPr>
              <a:t> transformation</a:t>
            </a:r>
            <a:br>
              <a:rPr lang="fr-CH" sz="1800" dirty="0">
                <a:latin typeface="Calibri Light" panose="020F0302020204030204" pitchFamily="34" charset="0"/>
                <a:cs typeface="Calibri Light" panose="020F0302020204030204" pitchFamily="34" charset="0"/>
              </a:rPr>
            </a:b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e.g., </a:t>
            </a:r>
            <a:r>
              <a:rPr lang="fr-CH" sz="1800" dirty="0">
                <a:solidFill>
                  <a:srgbClr val="0070C0"/>
                </a:solidFill>
                <a:latin typeface="Times New Roman" panose="02020603050405020304" pitchFamily="18" charset="0"/>
                <a:cs typeface="Times New Roman" panose="02020603050405020304" pitchFamily="18" charset="0"/>
              </a:rPr>
              <a:t>(</a:t>
            </a:r>
            <a:r>
              <a:rPr lang="fr-CH" sz="1800" i="1" dirty="0">
                <a:solidFill>
                  <a:srgbClr val="0070C0"/>
                </a:solidFill>
                <a:latin typeface="Times New Roman" panose="02020603050405020304" pitchFamily="18" charset="0"/>
                <a:cs typeface="Times New Roman" panose="02020603050405020304" pitchFamily="18" charset="0"/>
              </a:rPr>
              <a:t>X</a:t>
            </a:r>
            <a:r>
              <a:rPr lang="fr-CH" sz="1800" dirty="0">
                <a:solidFill>
                  <a:srgbClr val="0070C0"/>
                </a:solidFill>
                <a:latin typeface="Times New Roman" panose="02020603050405020304" pitchFamily="18" charset="0"/>
                <a:cs typeface="Times New Roman" panose="02020603050405020304" pitchFamily="18" charset="0"/>
              </a:rPr>
              <a:t> – </a:t>
            </a:r>
            <a:r>
              <a:rPr lang="fr-CH" sz="1800" i="1" dirty="0">
                <a:solidFill>
                  <a:srgbClr val="0070C0"/>
                </a:solidFill>
                <a:latin typeface="Times New Roman" panose="02020603050405020304" pitchFamily="18" charset="0"/>
                <a:cs typeface="Times New Roman" panose="02020603050405020304" pitchFamily="18" charset="0"/>
              </a:rPr>
              <a:t>k</a:t>
            </a:r>
            <a:r>
              <a:rPr lang="fr-CH" sz="1800" dirty="0">
                <a:solidFill>
                  <a:srgbClr val="0070C0"/>
                </a:solidFill>
                <a:latin typeface="Calibri Light" panose="020F0302020204030204" pitchFamily="34" charset="0"/>
                <a:cs typeface="Calibri Light" panose="020F0302020204030204" pitchFamily="34" charset="0"/>
              </a:rPr>
              <a:t>)</a:t>
            </a:r>
            <a:r>
              <a:rPr lang="fr-CH" sz="1800" baseline="-25000" dirty="0">
                <a:solidFill>
                  <a:srgbClr val="0070C0"/>
                </a:solidFill>
                <a:latin typeface="Calibri Light" panose="020F0302020204030204" pitchFamily="34" charset="0"/>
                <a:cs typeface="Calibri Light" panose="020F0302020204030204" pitchFamily="34" charset="0"/>
              </a:rPr>
              <a:t>+</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which</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denotes</a:t>
            </a:r>
            <a:r>
              <a:rPr lang="fr-CH" sz="1800" dirty="0">
                <a:latin typeface="Calibri Light" panose="020F0302020204030204" pitchFamily="34" charset="0"/>
                <a:cs typeface="Calibri Light" panose="020F0302020204030204" pitchFamily="34" charset="0"/>
              </a:rPr>
              <a:t>: the </a:t>
            </a:r>
            <a:r>
              <a:rPr lang="fr-CH" sz="1800" dirty="0">
                <a:solidFill>
                  <a:srgbClr val="0070C0"/>
                </a:solidFill>
                <a:latin typeface="Calibri Light" panose="020F0302020204030204" pitchFamily="34" charset="0"/>
                <a:cs typeface="Calibri Light" panose="020F0302020204030204" pitchFamily="34" charset="0"/>
              </a:rPr>
              <a:t>positive part</a:t>
            </a:r>
            <a:br>
              <a:rPr lang="fr-CH" sz="1800" dirty="0">
                <a:solidFill>
                  <a:srgbClr val="0070C0"/>
                </a:solidFill>
                <a:latin typeface="Calibri Light" panose="020F0302020204030204" pitchFamily="34" charset="0"/>
                <a:cs typeface="Calibri Light" panose="020F0302020204030204" pitchFamily="34" charset="0"/>
              </a:rPr>
            </a:br>
            <a:r>
              <a:rPr lang="fr-CH" sz="1800" dirty="0">
                <a:latin typeface="Calibri Light" panose="020F0302020204030204" pitchFamily="34" charset="0"/>
                <a:cs typeface="Calibri Light" panose="020F0302020204030204" pitchFamily="34" charset="0"/>
              </a:rPr>
              <a:t>of </a:t>
            </a:r>
            <a:r>
              <a:rPr lang="fr-CH" sz="1800" i="1" dirty="0">
                <a:latin typeface="Calibri Light" panose="020F0302020204030204" pitchFamily="34" charset="0"/>
                <a:cs typeface="Calibri Light" panose="020F0302020204030204" pitchFamily="34" charset="0"/>
              </a:rPr>
              <a:t>X</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after</a:t>
            </a:r>
            <a:r>
              <a:rPr lang="fr-CH" sz="1800" dirty="0">
                <a:latin typeface="Calibri Light" panose="020F0302020204030204" pitchFamily="34" charset="0"/>
                <a:cs typeface="Calibri Light" panose="020F0302020204030204" pitchFamily="34" charset="0"/>
              </a:rPr>
              <a:t> the value of the </a:t>
            </a:r>
            <a:r>
              <a:rPr lang="fr-CH" sz="1800" dirty="0" err="1">
                <a:latin typeface="Calibri Light" panose="020F0302020204030204" pitchFamily="34" charset="0"/>
                <a:cs typeface="Calibri Light" panose="020F0302020204030204" pitchFamily="34" charset="0"/>
              </a:rPr>
              <a:t>knot</a:t>
            </a:r>
            <a:r>
              <a:rPr lang="fr-CH" sz="1800" dirty="0">
                <a:latin typeface="Calibri Light" panose="020F0302020204030204" pitchFamily="34" charset="0"/>
                <a:cs typeface="Calibri Light" panose="020F0302020204030204" pitchFamily="34" charset="0"/>
              </a:rPr>
              <a:t> </a:t>
            </a:r>
            <a:r>
              <a:rPr lang="fr-CH" sz="1800" i="1" dirty="0">
                <a:latin typeface="Calibri Light" panose="020F0302020204030204" pitchFamily="34" charset="0"/>
                <a:cs typeface="Calibri Light" panose="020F0302020204030204" pitchFamily="34" charset="0"/>
              </a:rPr>
              <a:t>k</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subtracted</a:t>
            </a:r>
            <a:r>
              <a:rPr lang="fr-CH" sz="1800" dirty="0">
                <a:latin typeface="Calibri Light" panose="020F0302020204030204" pitchFamily="34" charset="0"/>
                <a:cs typeface="Calibri Light" panose="020F0302020204030204" pitchFamily="34" charset="0"/>
              </a:rPr>
              <a:t>.</a:t>
            </a:r>
          </a:p>
          <a:p>
            <a:endParaRPr lang="fr-CH" sz="1800" dirty="0">
              <a:latin typeface="Calibri Light" panose="020F0302020204030204" pitchFamily="34" charset="0"/>
              <a:cs typeface="Calibri Light" panose="020F0302020204030204" pitchFamily="34" charset="0"/>
            </a:endParaRPr>
          </a:p>
          <a:p>
            <a:r>
              <a:rPr lang="fr-CH" sz="1800" dirty="0">
                <a:latin typeface="Calibri Light" panose="020F0302020204030204" pitchFamily="34" charset="0"/>
                <a:cs typeface="Calibri Light" panose="020F0302020204030204" pitchFamily="34" charset="0"/>
              </a:rPr>
              <a:t>For the </a:t>
            </a:r>
            <a:r>
              <a:rPr lang="fr-CH" sz="1800" dirty="0" err="1">
                <a:latin typeface="Calibri Light" panose="020F0302020204030204" pitchFamily="34" charset="0"/>
                <a:cs typeface="Calibri Light" panose="020F0302020204030204" pitchFamily="34" charset="0"/>
              </a:rPr>
              <a:t>transformed</a:t>
            </a:r>
            <a:r>
              <a:rPr lang="fr-CH" sz="1800" dirty="0">
                <a:latin typeface="Calibri Light" panose="020F0302020204030204" pitchFamily="34" charset="0"/>
                <a:cs typeface="Calibri Light" panose="020F0302020204030204" pitchFamily="34" charset="0"/>
              </a:rPr>
              <a:t> variable, values </a:t>
            </a:r>
            <a:r>
              <a:rPr lang="fr-CH" sz="1800" dirty="0" err="1">
                <a:latin typeface="Calibri Light" panose="020F0302020204030204" pitchFamily="34" charset="0"/>
                <a:cs typeface="Calibri Light" panose="020F0302020204030204" pitchFamily="34" charset="0"/>
              </a:rPr>
              <a:t>smaller</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than</a:t>
            </a:r>
            <a:br>
              <a:rPr lang="fr-CH" sz="1800" dirty="0">
                <a:latin typeface="Calibri Light" panose="020F0302020204030204" pitchFamily="34" charset="0"/>
                <a:cs typeface="Calibri Light" panose="020F0302020204030204" pitchFamily="34" charset="0"/>
              </a:rPr>
            </a:br>
            <a:r>
              <a:rPr lang="fr-CH" sz="1800" dirty="0">
                <a:latin typeface="Calibri Light" panose="020F0302020204030204" pitchFamily="34" charset="0"/>
                <a:cs typeface="Calibri Light" panose="020F0302020204030204" pitchFamily="34" charset="0"/>
              </a:rPr>
              <a:t>the </a:t>
            </a:r>
            <a:r>
              <a:rPr lang="fr-CH" sz="1800" dirty="0" err="1">
                <a:latin typeface="Calibri Light" panose="020F0302020204030204" pitchFamily="34" charset="0"/>
                <a:cs typeface="Calibri Light" panose="020F0302020204030204" pitchFamily="34" charset="0"/>
              </a:rPr>
              <a:t>knot</a:t>
            </a:r>
            <a:r>
              <a:rPr lang="fr-CH" sz="1800" dirty="0">
                <a:latin typeface="Calibri Light" panose="020F0302020204030204" pitchFamily="34" charset="0"/>
                <a:cs typeface="Calibri Light" panose="020F0302020204030204" pitchFamily="34" charset="0"/>
              </a:rPr>
              <a:t> value </a:t>
            </a: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set to </a:t>
            </a:r>
            <a:r>
              <a:rPr lang="fr-CH" sz="1800" dirty="0" err="1">
                <a:latin typeface="Calibri Light" panose="020F0302020204030204" pitchFamily="34" charset="0"/>
                <a:cs typeface="Calibri Light" panose="020F0302020204030204" pitchFamily="34" charset="0"/>
              </a:rPr>
              <a:t>zero</a:t>
            </a:r>
            <a:r>
              <a:rPr lang="fr-CH" sz="1800" dirty="0">
                <a:latin typeface="Calibri Light" panose="020F0302020204030204" pitchFamily="34" charset="0"/>
                <a:cs typeface="Calibri Light" panose="020F0302020204030204" pitchFamily="34" charset="0"/>
              </a:rPr>
              <a:t>. Values </a:t>
            </a:r>
            <a:r>
              <a:rPr lang="fr-CH" sz="1800" dirty="0" err="1">
                <a:latin typeface="Calibri Light" panose="020F0302020204030204" pitchFamily="34" charset="0"/>
                <a:cs typeface="Calibri Light" panose="020F0302020204030204" pitchFamily="34" charset="0"/>
              </a:rPr>
              <a:t>larger</a:t>
            </a:r>
            <a:br>
              <a:rPr lang="fr-CH" sz="1800" dirty="0">
                <a:latin typeface="Calibri Light" panose="020F0302020204030204" pitchFamily="34" charset="0"/>
                <a:cs typeface="Calibri Light" panose="020F0302020204030204" pitchFamily="34" charset="0"/>
              </a:rPr>
            </a:br>
            <a:r>
              <a:rPr lang="fr-CH" sz="1800" dirty="0" err="1">
                <a:latin typeface="Calibri Light" panose="020F0302020204030204" pitchFamily="34" charset="0"/>
                <a:cs typeface="Calibri Light" panose="020F0302020204030204" pitchFamily="34" charset="0"/>
              </a:rPr>
              <a:t>will</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be</a:t>
            </a:r>
            <a:r>
              <a:rPr lang="fr-CH" sz="1800" dirty="0">
                <a:latin typeface="Calibri Light" panose="020F0302020204030204" pitchFamily="34" charset="0"/>
                <a:cs typeface="Calibri Light" panose="020F0302020204030204" pitchFamily="34" charset="0"/>
              </a:rPr>
              <a:t> non-</a:t>
            </a:r>
            <a:r>
              <a:rPr lang="fr-CH" sz="1800" dirty="0" err="1">
                <a:latin typeface="Calibri Light" panose="020F0302020204030204" pitchFamily="34" charset="0"/>
                <a:cs typeface="Calibri Light" panose="020F0302020204030204" pitchFamily="34" charset="0"/>
              </a:rPr>
              <a:t>zero</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Specifically</a:t>
            </a:r>
            <a:r>
              <a:rPr lang="fr-CH" sz="1800" dirty="0">
                <a:latin typeface="Calibri Light" panose="020F0302020204030204" pitchFamily="34" charset="0"/>
                <a:cs typeface="Calibri Light" panose="020F0302020204030204" pitchFamily="34" charset="0"/>
              </a:rPr>
              <a:t>:</a:t>
            </a:r>
          </a:p>
          <a:p>
            <a:endParaRPr lang="fr-CH" sz="1800" dirty="0">
              <a:latin typeface="Times New Roman" panose="02020603050405020304" pitchFamily="18" charset="0"/>
              <a:cs typeface="Times New Roman" panose="02020603050405020304" pitchFamily="18" charset="0"/>
            </a:endParaRPr>
          </a:p>
          <a:p>
            <a:pPr lvl="1"/>
            <a:r>
              <a:rPr lang="fr-CH" sz="1800" i="1" dirty="0">
                <a:latin typeface="Times New Roman" panose="02020603050405020304" pitchFamily="18" charset="0"/>
                <a:cs typeface="Times New Roman" panose="02020603050405020304" pitchFamily="18" charset="0"/>
              </a:rPr>
              <a:t>X</a:t>
            </a:r>
            <a:r>
              <a:rPr lang="fr-CH" sz="1800" dirty="0">
                <a:latin typeface="Times New Roman" panose="02020603050405020304" pitchFamily="18" charset="0"/>
                <a:cs typeface="Times New Roman" panose="02020603050405020304" pitchFamily="18" charset="0"/>
              </a:rPr>
              <a:t> &lt; </a:t>
            </a:r>
            <a:r>
              <a:rPr lang="fr-CH" sz="1800" i="1" dirty="0">
                <a:latin typeface="Times New Roman" panose="02020603050405020304" pitchFamily="18" charset="0"/>
                <a:cs typeface="Times New Roman" panose="02020603050405020304" pitchFamily="18" charset="0"/>
              </a:rPr>
              <a:t>k	</a:t>
            </a:r>
            <a:r>
              <a:rPr lang="fr-CH" sz="1800" i="1" dirty="0" err="1">
                <a:latin typeface="Times New Roman" panose="02020603050405020304" pitchFamily="18" charset="0"/>
                <a:cs typeface="Times New Roman" panose="02020603050405020304" pitchFamily="18" charset="0"/>
              </a:rPr>
              <a:t>X</a:t>
            </a:r>
            <a:r>
              <a:rPr lang="fr-CH" sz="1800" baseline="-25000" dirty="0" err="1">
                <a:latin typeface="Times New Roman" panose="02020603050405020304" pitchFamily="18" charset="0"/>
                <a:cs typeface="Times New Roman" panose="02020603050405020304" pitchFamily="18" charset="0"/>
              </a:rPr>
              <a:t>hinge</a:t>
            </a:r>
            <a:r>
              <a:rPr lang="fr-CH" sz="1800" dirty="0">
                <a:latin typeface="Times New Roman" panose="02020603050405020304" pitchFamily="18" charset="0"/>
                <a:cs typeface="Times New Roman" panose="02020603050405020304" pitchFamily="18" charset="0"/>
              </a:rPr>
              <a:t> = 0</a:t>
            </a:r>
          </a:p>
          <a:p>
            <a:pPr lvl="1"/>
            <a:r>
              <a:rPr lang="fr-CH" sz="1800" i="1" dirty="0">
                <a:latin typeface="Times New Roman" panose="02020603050405020304" pitchFamily="18" charset="0"/>
                <a:cs typeface="Times New Roman" panose="02020603050405020304" pitchFamily="18" charset="0"/>
              </a:rPr>
              <a:t>X</a:t>
            </a:r>
            <a:r>
              <a:rPr lang="fr-CH" sz="1800" dirty="0">
                <a:latin typeface="Times New Roman" panose="02020603050405020304" pitchFamily="18" charset="0"/>
                <a:cs typeface="Times New Roman" panose="02020603050405020304" pitchFamily="18" charset="0"/>
              </a:rPr>
              <a:t> &gt; </a:t>
            </a:r>
            <a:r>
              <a:rPr lang="fr-CH" sz="1800" i="1" dirty="0">
                <a:latin typeface="Times New Roman" panose="02020603050405020304" pitchFamily="18" charset="0"/>
                <a:cs typeface="Times New Roman" panose="02020603050405020304" pitchFamily="18" charset="0"/>
              </a:rPr>
              <a:t>k	</a:t>
            </a:r>
            <a:r>
              <a:rPr lang="fr-CH" sz="1800" i="1" dirty="0" err="1">
                <a:latin typeface="Times New Roman" panose="02020603050405020304" pitchFamily="18" charset="0"/>
                <a:cs typeface="Times New Roman" panose="02020603050405020304" pitchFamily="18" charset="0"/>
              </a:rPr>
              <a:t>X</a:t>
            </a:r>
            <a:r>
              <a:rPr lang="fr-CH" sz="1800" baseline="-25000" dirty="0" err="1">
                <a:latin typeface="Times New Roman" panose="02020603050405020304" pitchFamily="18" charset="0"/>
                <a:cs typeface="Times New Roman" panose="02020603050405020304" pitchFamily="18" charset="0"/>
              </a:rPr>
              <a:t>hinge</a:t>
            </a:r>
            <a:r>
              <a:rPr lang="fr-CH" sz="1800" dirty="0">
                <a:latin typeface="Times New Roman" panose="02020603050405020304" pitchFamily="18" charset="0"/>
                <a:cs typeface="Times New Roman" panose="02020603050405020304" pitchFamily="18" charset="0"/>
              </a:rPr>
              <a:t> = </a:t>
            </a:r>
            <a:r>
              <a:rPr lang="fr-CH" sz="1800" i="1" dirty="0">
                <a:latin typeface="Times New Roman" panose="02020603050405020304" pitchFamily="18" charset="0"/>
                <a:cs typeface="Times New Roman" panose="02020603050405020304" pitchFamily="18" charset="0"/>
              </a:rPr>
              <a:t>X</a:t>
            </a:r>
            <a:r>
              <a:rPr lang="fr-CH" sz="1800" dirty="0">
                <a:latin typeface="Times New Roman" panose="02020603050405020304" pitchFamily="18" charset="0"/>
                <a:cs typeface="Times New Roman" panose="02020603050405020304" pitchFamily="18" charset="0"/>
              </a:rPr>
              <a:t> – </a:t>
            </a:r>
            <a:r>
              <a:rPr lang="fr-CH" sz="1800" i="1" dirty="0">
                <a:latin typeface="Times New Roman" panose="02020603050405020304" pitchFamily="18" charset="0"/>
                <a:cs typeface="Times New Roman" panose="02020603050405020304" pitchFamily="18" charset="0"/>
              </a:rPr>
              <a:t>k</a:t>
            </a:r>
          </a:p>
          <a:p>
            <a:pPr marL="0" indent="0">
              <a:buNone/>
            </a:pPr>
            <a:endParaRPr lang="fr-CH" sz="1800" dirty="0">
              <a:latin typeface="Times New Roman" panose="02020603050405020304" pitchFamily="18" charset="0"/>
              <a:cs typeface="Times New Roman" panose="02020603050405020304" pitchFamily="18" charset="0"/>
            </a:endParaRPr>
          </a:p>
          <a:p>
            <a:r>
              <a:rPr lang="fr-CH" sz="1800" dirty="0" err="1">
                <a:latin typeface="Calibri Light" panose="020F0302020204030204" pitchFamily="34" charset="0"/>
                <a:cs typeface="Calibri Light" panose="020F0302020204030204" pitchFamily="34" charset="0"/>
              </a:rPr>
              <a:t>Now</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we</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add</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this</a:t>
            </a:r>
            <a:r>
              <a:rPr lang="fr-CH" sz="1800" dirty="0">
                <a:latin typeface="Calibri Light" panose="020F0302020204030204" pitchFamily="34" charset="0"/>
                <a:cs typeface="Calibri Light" panose="020F0302020204030204" pitchFamily="34" charset="0"/>
              </a:rPr>
              <a:t> </a:t>
            </a:r>
            <a:r>
              <a:rPr lang="fr-CH" sz="1800" dirty="0" err="1">
                <a:latin typeface="Calibri Light" panose="020F0302020204030204" pitchFamily="34" charset="0"/>
                <a:cs typeface="Calibri Light" panose="020F0302020204030204" pitchFamily="34" charset="0"/>
              </a:rPr>
              <a:t>transformed</a:t>
            </a:r>
            <a:r>
              <a:rPr lang="fr-CH" sz="1800" dirty="0">
                <a:latin typeface="Calibri Light" panose="020F0302020204030204" pitchFamily="34" charset="0"/>
                <a:cs typeface="Calibri Light" panose="020F0302020204030204" pitchFamily="34" charset="0"/>
              </a:rPr>
              <a:t> variable as a </a:t>
            </a:r>
            <a:br>
              <a:rPr lang="fr-CH" sz="1800" dirty="0">
                <a:latin typeface="Calibri Light" panose="020F0302020204030204" pitchFamily="34" charset="0"/>
                <a:cs typeface="Calibri Light" panose="020F0302020204030204" pitchFamily="34" charset="0"/>
              </a:rPr>
            </a:br>
            <a:r>
              <a:rPr lang="fr-CH" sz="1800" dirty="0" err="1">
                <a:latin typeface="Calibri Light" panose="020F0302020204030204" pitchFamily="34" charset="0"/>
                <a:cs typeface="Calibri Light" panose="020F0302020204030204" pitchFamily="34" charset="0"/>
              </a:rPr>
              <a:t>predictor</a:t>
            </a:r>
            <a:r>
              <a:rPr lang="fr-CH" sz="1800" dirty="0">
                <a:latin typeface="Calibri Light" panose="020F0302020204030204" pitchFamily="34" charset="0"/>
                <a:cs typeface="Calibri Light" panose="020F0302020204030204" pitchFamily="34" charset="0"/>
              </a:rPr>
              <a:t> to a standard </a:t>
            </a:r>
            <a:r>
              <a:rPr lang="fr-CH" sz="1800" dirty="0" err="1">
                <a:latin typeface="Calibri Light" panose="020F0302020204030204" pitchFamily="34" charset="0"/>
                <a:cs typeface="Calibri Light" panose="020F0302020204030204" pitchFamily="34" charset="0"/>
              </a:rPr>
              <a:t>linear</a:t>
            </a:r>
            <a:r>
              <a:rPr lang="fr-CH" sz="1800" dirty="0">
                <a:latin typeface="Calibri Light" panose="020F0302020204030204" pitchFamily="34" charset="0"/>
                <a:cs typeface="Calibri Light" panose="020F0302020204030204" pitchFamily="34" charset="0"/>
              </a:rPr>
              <a:t> model…</a:t>
            </a:r>
          </a:p>
          <a:p>
            <a:endParaRPr lang="fr-CH" sz="1800" dirty="0">
              <a:latin typeface="Times New Roman" panose="02020603050405020304" pitchFamily="18" charset="0"/>
              <a:cs typeface="Times New Roman" panose="02020603050405020304" pitchFamily="18" charset="0"/>
            </a:endParaRPr>
          </a:p>
          <a:p>
            <a:endParaRPr lang="fr-CH"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Piecewise regression with splines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2281011704"/>
              </p:ext>
            </p:extLst>
          </p:nvPr>
        </p:nvGraphicFramePr>
        <p:xfrm>
          <a:off x="7464150" y="1772812"/>
          <a:ext cx="2952328" cy="3971238"/>
        </p:xfrm>
        <a:graphic>
          <a:graphicData uri="http://schemas.openxmlformats.org/drawingml/2006/table">
            <a:tbl>
              <a:tblPr firstRow="1" bandRow="1">
                <a:tableStyleId>{2D5ABB26-0587-4C30-8999-92F81FD0307C}</a:tableStyleId>
              </a:tblPr>
              <a:tblGrid>
                <a:gridCol w="738082">
                  <a:extLst>
                    <a:ext uri="{9D8B030D-6E8A-4147-A177-3AD203B41FA5}">
                      <a16:colId xmlns:a16="http://schemas.microsoft.com/office/drawing/2014/main" val="20000"/>
                    </a:ext>
                  </a:extLst>
                </a:gridCol>
                <a:gridCol w="738082">
                  <a:extLst>
                    <a:ext uri="{9D8B030D-6E8A-4147-A177-3AD203B41FA5}">
                      <a16:colId xmlns:a16="http://schemas.microsoft.com/office/drawing/2014/main" val="20001"/>
                    </a:ext>
                  </a:extLst>
                </a:gridCol>
                <a:gridCol w="738082">
                  <a:extLst>
                    <a:ext uri="{9D8B030D-6E8A-4147-A177-3AD203B41FA5}">
                      <a16:colId xmlns:a16="http://schemas.microsoft.com/office/drawing/2014/main" val="20002"/>
                    </a:ext>
                  </a:extLst>
                </a:gridCol>
                <a:gridCol w="738082">
                  <a:extLst>
                    <a:ext uri="{9D8B030D-6E8A-4147-A177-3AD203B41FA5}">
                      <a16:colId xmlns:a16="http://schemas.microsoft.com/office/drawing/2014/main" val="20003"/>
                    </a:ext>
                  </a:extLst>
                </a:gridCol>
              </a:tblGrid>
              <a:tr h="504060">
                <a:tc>
                  <a:txBody>
                    <a:bodyPr/>
                    <a:lstStyle/>
                    <a:p>
                      <a:pPr algn="r"/>
                      <a:r>
                        <a:rPr lang="fr-CH" sz="1400" b="1" i="1">
                          <a:latin typeface="Calibri Light" panose="020F0302020204030204" pitchFamily="34" charset="0"/>
                          <a:cs typeface="Calibri Light" panose="020F0302020204030204" pitchFamily="34" charset="0"/>
                        </a:rPr>
                        <a:t>X</a:t>
                      </a:r>
                      <a:endParaRPr lang="en-GB" sz="1400" b="1" i="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fr-CH" sz="1400" b="1" i="1">
                          <a:latin typeface="Calibri Light" panose="020F0302020204030204" pitchFamily="34" charset="0"/>
                          <a:cs typeface="Calibri Light" panose="020F0302020204030204" pitchFamily="34" charset="0"/>
                        </a:rPr>
                        <a:t>(X−0)</a:t>
                      </a:r>
                      <a:r>
                        <a:rPr lang="fr-CH" sz="1400" b="1" i="1" baseline="-25000">
                          <a:latin typeface="Calibri Light" panose="020F0302020204030204" pitchFamily="34" charset="0"/>
                          <a:cs typeface="Calibri Light" panose="020F0302020204030204" pitchFamily="34" charset="0"/>
                        </a:rPr>
                        <a:t>+</a:t>
                      </a:r>
                      <a:endParaRPr lang="en-GB" sz="1400" b="1" i="1" baseline="-250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H" sz="1400" b="1" i="1">
                          <a:latin typeface="Calibri Light" panose="020F0302020204030204" pitchFamily="34" charset="0"/>
                          <a:cs typeface="Calibri Light" panose="020F0302020204030204" pitchFamily="34" charset="0"/>
                        </a:rPr>
                        <a:t>(X−1)</a:t>
                      </a:r>
                      <a:r>
                        <a:rPr lang="fr-CH" sz="1400" b="1" i="1" baseline="-25000">
                          <a:latin typeface="Calibri Light" panose="020F0302020204030204" pitchFamily="34" charset="0"/>
                          <a:cs typeface="Calibri Light" panose="020F0302020204030204" pitchFamily="34" charset="0"/>
                        </a:rPr>
                        <a:t>+</a:t>
                      </a:r>
                      <a:endParaRPr lang="en-GB" sz="1400" b="1" i="1" baseline="-250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fr-CH" sz="1400" b="1" i="1">
                          <a:latin typeface="Calibri Light" panose="020F0302020204030204" pitchFamily="34" charset="0"/>
                          <a:cs typeface="Calibri Light" panose="020F0302020204030204" pitchFamily="34" charset="0"/>
                        </a:rPr>
                        <a:t>Y</a:t>
                      </a:r>
                      <a:endParaRPr lang="en-GB" sz="1400" b="1" i="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5242">
                <a:tc>
                  <a:txBody>
                    <a:bodyPr/>
                    <a:lstStyle/>
                    <a:p>
                      <a:pPr algn="r"/>
                      <a:r>
                        <a:rPr lang="fr-CH" sz="1400">
                          <a:latin typeface="Calibri Light" panose="020F0302020204030204" pitchFamily="34" charset="0"/>
                          <a:cs typeface="Calibri Light" panose="020F0302020204030204" pitchFamily="34" charset="0"/>
                        </a:rPr>
                        <a:t>-2.0</a:t>
                      </a:r>
                      <a:endParaRPr lang="en-GB" sz="1400">
                        <a:latin typeface="Calibri Light" panose="020F0302020204030204" pitchFamily="34" charset="0"/>
                        <a:cs typeface="Calibri Light" panose="020F0302020204030204" pitchFamily="34" charset="0"/>
                      </a:endParaRPr>
                    </a:p>
                  </a:txBody>
                  <a:tcPr>
                    <a:lnT w="12700" cap="flat" cmpd="sng" algn="ctr">
                      <a:solidFill>
                        <a:schemeClr val="tx1"/>
                      </a:solidFill>
                      <a:prstDash val="solid"/>
                      <a:round/>
                      <a:headEnd type="none" w="med" len="med"/>
                      <a:tailEnd type="none" w="med" len="med"/>
                    </a:lnT>
                  </a:tcPr>
                </a:tc>
                <a:tc>
                  <a:txBody>
                    <a:bodyPr/>
                    <a:lstStyle/>
                    <a:p>
                      <a:pPr algn="r"/>
                      <a:r>
                        <a:rPr lang="fr-CH" sz="1400">
                          <a:latin typeface="Calibri Light" panose="020F0302020204030204" pitchFamily="34" charset="0"/>
                          <a:cs typeface="Calibri Light" panose="020F0302020204030204" pitchFamily="34" charset="0"/>
                        </a:rPr>
                        <a:t>0.0</a:t>
                      </a:r>
                      <a:endParaRPr lang="en-GB" sz="1400">
                        <a:latin typeface="Calibri Light" panose="020F0302020204030204" pitchFamily="34" charset="0"/>
                        <a:cs typeface="Calibri Light" panose="020F0302020204030204" pitchFamily="34" charset="0"/>
                      </a:endParaRPr>
                    </a:p>
                  </a:txBody>
                  <a:tcPr>
                    <a:lnT w="12700" cap="flat" cmpd="sng" algn="ctr">
                      <a:solidFill>
                        <a:schemeClr val="tx1"/>
                      </a:solidFill>
                      <a:prstDash val="solid"/>
                      <a:round/>
                      <a:headEnd type="none" w="med" len="med"/>
                      <a:tailEnd type="none" w="med" len="med"/>
                    </a:lnT>
                  </a:tcPr>
                </a:tc>
                <a:tc>
                  <a:txBody>
                    <a:bodyPr/>
                    <a:lstStyle/>
                    <a:p>
                      <a:pPr algn="r"/>
                      <a:r>
                        <a:rPr lang="en-GB" sz="1400">
                          <a:latin typeface="Calibri Light" panose="020F0302020204030204" pitchFamily="34" charset="0"/>
                          <a:cs typeface="Calibri Light" panose="020F0302020204030204" pitchFamily="34" charset="0"/>
                        </a:rPr>
                        <a:t>0.0</a:t>
                      </a:r>
                    </a:p>
                  </a:txBody>
                  <a:tcPr>
                    <a:lnT w="12700" cap="flat" cmpd="sng" algn="ctr">
                      <a:solidFill>
                        <a:schemeClr val="tx1"/>
                      </a:solidFill>
                      <a:prstDash val="solid"/>
                      <a:round/>
                      <a:headEnd type="none" w="med" len="med"/>
                      <a:tailEnd type="none" w="med" len="med"/>
                    </a:lnT>
                  </a:tcPr>
                </a:tc>
                <a:tc>
                  <a:txBody>
                    <a:bodyPr/>
                    <a:lstStyle/>
                    <a:p>
                      <a:pPr algn="r"/>
                      <a:r>
                        <a:rPr lang="fr-CH" sz="1400">
                          <a:latin typeface="Calibri Light" panose="020F0302020204030204" pitchFamily="34" charset="0"/>
                          <a:cs typeface="Calibri Light" panose="020F0302020204030204" pitchFamily="34" charset="0"/>
                        </a:rPr>
                        <a:t>5.1</a:t>
                      </a:r>
                      <a:endParaRPr lang="en-GB" sz="1400">
                        <a:latin typeface="Calibri Light" panose="020F0302020204030204" pitchFamily="34" charset="0"/>
                        <a:cs typeface="Calibri Light" panose="020F030202020403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85242">
                <a:tc>
                  <a:txBody>
                    <a:bodyPr/>
                    <a:lstStyle/>
                    <a:p>
                      <a:pPr algn="r"/>
                      <a:r>
                        <a:rPr lang="fr-CH" sz="1400">
                          <a:latin typeface="Calibri Light" panose="020F0302020204030204" pitchFamily="34" charset="0"/>
                          <a:cs typeface="Calibri Light" panose="020F0302020204030204" pitchFamily="34" charset="0"/>
                        </a:rPr>
                        <a:t>-1.5</a:t>
                      </a:r>
                      <a:endParaRPr lang="en-GB" sz="1400">
                        <a:latin typeface="Calibri Light" panose="020F0302020204030204" pitchFamily="34" charset="0"/>
                        <a:cs typeface="Calibri Light" panose="020F0302020204030204" pitchFamily="34" charset="0"/>
                      </a:endParaRPr>
                    </a:p>
                  </a:txBody>
                  <a:tcPr/>
                </a:tc>
                <a:tc>
                  <a:txBody>
                    <a:bodyPr/>
                    <a:lstStyle/>
                    <a:p>
                      <a:pPr algn="r"/>
                      <a:r>
                        <a:rPr lang="fr-CH" sz="1400">
                          <a:latin typeface="Calibri Light" panose="020F0302020204030204" pitchFamily="34" charset="0"/>
                          <a:cs typeface="Calibri Light" panose="020F0302020204030204" pitchFamily="34" charset="0"/>
                        </a:rPr>
                        <a:t>0.0</a:t>
                      </a:r>
                      <a:endParaRPr lang="en-GB" sz="1400">
                        <a:latin typeface="Calibri Light" panose="020F0302020204030204" pitchFamily="34" charset="0"/>
                        <a:cs typeface="Calibri Light" panose="020F0302020204030204" pitchFamily="34" charset="0"/>
                      </a:endParaRPr>
                    </a:p>
                  </a:txBody>
                  <a:tcPr/>
                </a:tc>
                <a:tc>
                  <a:txBody>
                    <a:bodyPr/>
                    <a:lstStyle/>
                    <a:p>
                      <a:pPr algn="r"/>
                      <a:r>
                        <a:rPr lang="en-GB" sz="1400">
                          <a:latin typeface="Calibri Light" panose="020F0302020204030204" pitchFamily="34" charset="0"/>
                          <a:cs typeface="Calibri Light" panose="020F0302020204030204" pitchFamily="34" charset="0"/>
                        </a:rPr>
                        <a:t>0.0</a:t>
                      </a:r>
                    </a:p>
                  </a:txBody>
                  <a:tcPr/>
                </a:tc>
                <a:tc>
                  <a:txBody>
                    <a:bodyPr/>
                    <a:lstStyle/>
                    <a:p>
                      <a:pPr algn="r"/>
                      <a:r>
                        <a:rPr lang="fr-CH" sz="1400">
                          <a:latin typeface="Calibri Light" panose="020F0302020204030204" pitchFamily="34" charset="0"/>
                          <a:cs typeface="Calibri Light" panose="020F0302020204030204" pitchFamily="34" charset="0"/>
                        </a:rPr>
                        <a:t>3.4</a:t>
                      </a:r>
                      <a:endParaRPr lang="en-GB" sz="140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002"/>
                  </a:ext>
                </a:extLst>
              </a:tr>
              <a:tr h="385242">
                <a:tc>
                  <a:txBody>
                    <a:bodyPr/>
                    <a:lstStyle/>
                    <a:p>
                      <a:pPr algn="r"/>
                      <a:r>
                        <a:rPr lang="fr-CH" sz="1400">
                          <a:latin typeface="Calibri Light" panose="020F0302020204030204" pitchFamily="34" charset="0"/>
                          <a:cs typeface="Calibri Light" panose="020F0302020204030204" pitchFamily="34" charset="0"/>
                        </a:rPr>
                        <a:t>-1.0</a:t>
                      </a:r>
                      <a:endParaRPr lang="en-GB" sz="1400">
                        <a:latin typeface="Calibri Light" panose="020F0302020204030204" pitchFamily="34" charset="0"/>
                        <a:cs typeface="Calibri Light" panose="020F0302020204030204" pitchFamily="34" charset="0"/>
                      </a:endParaRPr>
                    </a:p>
                  </a:txBody>
                  <a:tcPr/>
                </a:tc>
                <a:tc>
                  <a:txBody>
                    <a:bodyPr/>
                    <a:lstStyle/>
                    <a:p>
                      <a:pPr algn="r"/>
                      <a:r>
                        <a:rPr lang="fr-CH" sz="1400">
                          <a:latin typeface="Calibri Light" panose="020F0302020204030204" pitchFamily="34" charset="0"/>
                          <a:cs typeface="Calibri Light" panose="020F0302020204030204" pitchFamily="34" charset="0"/>
                        </a:rPr>
                        <a:t>0.0</a:t>
                      </a:r>
                      <a:endParaRPr lang="en-GB" sz="1400">
                        <a:latin typeface="Calibri Light" panose="020F0302020204030204" pitchFamily="34" charset="0"/>
                        <a:cs typeface="Calibri Light" panose="020F0302020204030204" pitchFamily="34" charset="0"/>
                      </a:endParaRPr>
                    </a:p>
                  </a:txBody>
                  <a:tcPr/>
                </a:tc>
                <a:tc>
                  <a:txBody>
                    <a:bodyPr/>
                    <a:lstStyle/>
                    <a:p>
                      <a:pPr algn="r"/>
                      <a:r>
                        <a:rPr lang="en-GB" sz="1400">
                          <a:latin typeface="Calibri Light" panose="020F0302020204030204" pitchFamily="34" charset="0"/>
                          <a:cs typeface="Calibri Light" panose="020F0302020204030204" pitchFamily="34" charset="0"/>
                        </a:rPr>
                        <a:t>0.0</a:t>
                      </a:r>
                    </a:p>
                  </a:txBody>
                  <a:tcPr/>
                </a:tc>
                <a:tc>
                  <a:txBody>
                    <a:bodyPr/>
                    <a:lstStyle/>
                    <a:p>
                      <a:pPr algn="r"/>
                      <a:r>
                        <a:rPr lang="fr-CH" sz="1400">
                          <a:latin typeface="Calibri Light" panose="020F0302020204030204" pitchFamily="34" charset="0"/>
                          <a:cs typeface="Calibri Light" panose="020F0302020204030204" pitchFamily="34" charset="0"/>
                        </a:rPr>
                        <a:t>2.3</a:t>
                      </a:r>
                      <a:endParaRPr lang="en-GB" sz="140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003"/>
                  </a:ext>
                </a:extLst>
              </a:tr>
              <a:tr h="385242">
                <a:tc>
                  <a:txBody>
                    <a:bodyPr/>
                    <a:lstStyle/>
                    <a:p>
                      <a:pPr algn="r"/>
                      <a:r>
                        <a:rPr lang="fr-CH" sz="1400">
                          <a:latin typeface="Calibri Light" panose="020F0302020204030204" pitchFamily="34" charset="0"/>
                          <a:cs typeface="Calibri Light" panose="020F0302020204030204" pitchFamily="34" charset="0"/>
                        </a:rPr>
                        <a:t>-0.5</a:t>
                      </a:r>
                      <a:endParaRPr lang="en-GB" sz="1400">
                        <a:latin typeface="Calibri Light" panose="020F0302020204030204" pitchFamily="34" charset="0"/>
                        <a:cs typeface="Calibri Light" panose="020F0302020204030204" pitchFamily="34" charset="0"/>
                      </a:endParaRPr>
                    </a:p>
                  </a:txBody>
                  <a:tcPr/>
                </a:tc>
                <a:tc>
                  <a:txBody>
                    <a:bodyPr/>
                    <a:lstStyle/>
                    <a:p>
                      <a:pPr algn="r"/>
                      <a:r>
                        <a:rPr lang="fr-CH" sz="1400">
                          <a:latin typeface="Calibri Light" panose="020F0302020204030204" pitchFamily="34" charset="0"/>
                          <a:cs typeface="Calibri Light" panose="020F0302020204030204" pitchFamily="34" charset="0"/>
                        </a:rPr>
                        <a:t>0.0</a:t>
                      </a:r>
                      <a:endParaRPr lang="en-GB" sz="1400">
                        <a:latin typeface="Calibri Light" panose="020F0302020204030204" pitchFamily="34" charset="0"/>
                        <a:cs typeface="Calibri Light" panose="020F0302020204030204" pitchFamily="34" charset="0"/>
                      </a:endParaRPr>
                    </a:p>
                  </a:txBody>
                  <a:tcPr/>
                </a:tc>
                <a:tc>
                  <a:txBody>
                    <a:bodyPr/>
                    <a:lstStyle/>
                    <a:p>
                      <a:pPr algn="r"/>
                      <a:r>
                        <a:rPr lang="en-GB" sz="1400">
                          <a:latin typeface="Calibri Light" panose="020F0302020204030204" pitchFamily="34" charset="0"/>
                          <a:cs typeface="Calibri Light" panose="020F0302020204030204" pitchFamily="34" charset="0"/>
                        </a:rPr>
                        <a:t>0.0</a:t>
                      </a:r>
                    </a:p>
                  </a:txBody>
                  <a:tcPr/>
                </a:tc>
                <a:tc>
                  <a:txBody>
                    <a:bodyPr/>
                    <a:lstStyle/>
                    <a:p>
                      <a:pPr algn="r"/>
                      <a:r>
                        <a:rPr lang="fr-CH" sz="1400">
                          <a:latin typeface="Calibri Light" panose="020F0302020204030204" pitchFamily="34" charset="0"/>
                          <a:cs typeface="Calibri Light" panose="020F0302020204030204" pitchFamily="34" charset="0"/>
                        </a:rPr>
                        <a:t>1.5</a:t>
                      </a:r>
                      <a:endParaRPr lang="en-GB" sz="140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004"/>
                  </a:ext>
                </a:extLst>
              </a:tr>
              <a:tr h="385242">
                <a:tc>
                  <a:txBody>
                    <a:bodyPr/>
                    <a:lstStyle/>
                    <a:p>
                      <a:pPr algn="r"/>
                      <a:r>
                        <a:rPr lang="fr-CH" sz="1400">
                          <a:latin typeface="Calibri Light" panose="020F0302020204030204" pitchFamily="34" charset="0"/>
                          <a:cs typeface="Calibri Light" panose="020F0302020204030204" pitchFamily="34" charset="0"/>
                        </a:rPr>
                        <a:t>0.0</a:t>
                      </a:r>
                      <a:endParaRPr lang="en-GB" sz="1400">
                        <a:latin typeface="Calibri Light" panose="020F0302020204030204" pitchFamily="34" charset="0"/>
                        <a:cs typeface="Calibri Light" panose="020F0302020204030204" pitchFamily="34" charset="0"/>
                      </a:endParaRPr>
                    </a:p>
                  </a:txBody>
                  <a:tcPr>
                    <a:lnB w="12700" cap="flat" cmpd="sng" algn="ctr">
                      <a:solidFill>
                        <a:schemeClr val="tx1">
                          <a:lumMod val="50000"/>
                          <a:lumOff val="50000"/>
                        </a:schemeClr>
                      </a:solidFill>
                      <a:prstDash val="sysDot"/>
                      <a:round/>
                      <a:headEnd type="none" w="med" len="med"/>
                      <a:tailEnd type="none" w="med" len="med"/>
                    </a:lnB>
                  </a:tcPr>
                </a:tc>
                <a:tc>
                  <a:txBody>
                    <a:bodyPr/>
                    <a:lstStyle/>
                    <a:p>
                      <a:pPr algn="r"/>
                      <a:r>
                        <a:rPr lang="fr-CH" sz="1400">
                          <a:latin typeface="Calibri Light" panose="020F0302020204030204" pitchFamily="34" charset="0"/>
                          <a:cs typeface="Calibri Light" panose="020F0302020204030204" pitchFamily="34" charset="0"/>
                        </a:rPr>
                        <a:t>0.0</a:t>
                      </a:r>
                      <a:endParaRPr lang="en-GB" sz="1400">
                        <a:latin typeface="Calibri Light" panose="020F0302020204030204" pitchFamily="34" charset="0"/>
                        <a:cs typeface="Calibri Light" panose="020F0302020204030204" pitchFamily="34" charset="0"/>
                      </a:endParaRPr>
                    </a:p>
                  </a:txBody>
                  <a:tcPr>
                    <a:lnB w="12700" cap="flat" cmpd="sng" algn="ctr">
                      <a:solidFill>
                        <a:schemeClr val="tx1">
                          <a:lumMod val="50000"/>
                          <a:lumOff val="50000"/>
                        </a:schemeClr>
                      </a:solidFill>
                      <a:prstDash val="sysDot"/>
                      <a:round/>
                      <a:headEnd type="none" w="med" len="med"/>
                      <a:tailEnd type="none" w="med" len="med"/>
                    </a:lnB>
                  </a:tcPr>
                </a:tc>
                <a:tc>
                  <a:txBody>
                    <a:bodyPr/>
                    <a:lstStyle/>
                    <a:p>
                      <a:pPr algn="r"/>
                      <a:r>
                        <a:rPr lang="en-GB" sz="1400">
                          <a:latin typeface="Calibri Light" panose="020F0302020204030204" pitchFamily="34" charset="0"/>
                          <a:cs typeface="Calibri Light" panose="020F0302020204030204" pitchFamily="34" charset="0"/>
                        </a:rPr>
                        <a:t>0.0</a:t>
                      </a:r>
                    </a:p>
                  </a:txBody>
                  <a:tcPr>
                    <a:lnB w="12700" cap="flat" cmpd="sng" algn="ctr">
                      <a:solidFill>
                        <a:schemeClr val="tx1">
                          <a:lumMod val="50000"/>
                          <a:lumOff val="50000"/>
                        </a:schemeClr>
                      </a:solidFill>
                      <a:prstDash val="sysDot"/>
                      <a:round/>
                      <a:headEnd type="none" w="med" len="med"/>
                      <a:tailEnd type="none" w="med" len="med"/>
                    </a:lnB>
                  </a:tcPr>
                </a:tc>
                <a:tc>
                  <a:txBody>
                    <a:bodyPr/>
                    <a:lstStyle/>
                    <a:p>
                      <a:pPr algn="r"/>
                      <a:r>
                        <a:rPr lang="fr-CH" sz="1400">
                          <a:latin typeface="Calibri Light" panose="020F0302020204030204" pitchFamily="34" charset="0"/>
                          <a:cs typeface="Calibri Light" panose="020F0302020204030204" pitchFamily="34" charset="0"/>
                        </a:rPr>
                        <a:t>0.7</a:t>
                      </a:r>
                      <a:endParaRPr lang="en-GB" sz="1400">
                        <a:latin typeface="Calibri Light" panose="020F0302020204030204" pitchFamily="34" charset="0"/>
                        <a:cs typeface="Calibri Light" panose="020F0302020204030204" pitchFamily="34" charset="0"/>
                      </a:endParaRPr>
                    </a:p>
                  </a:txBody>
                  <a:tcPr>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10005"/>
                  </a:ext>
                </a:extLst>
              </a:tr>
              <a:tr h="385242">
                <a:tc>
                  <a:txBody>
                    <a:bodyPr/>
                    <a:lstStyle/>
                    <a:p>
                      <a:pPr algn="r"/>
                      <a:r>
                        <a:rPr lang="fr-CH" sz="1400">
                          <a:latin typeface="Calibri Light" panose="020F0302020204030204" pitchFamily="34" charset="0"/>
                          <a:cs typeface="Calibri Light" panose="020F0302020204030204" pitchFamily="34" charset="0"/>
                        </a:rPr>
                        <a:t>0.5</a:t>
                      </a:r>
                      <a:endParaRPr lang="en-GB" sz="1400">
                        <a:latin typeface="Calibri Light" panose="020F0302020204030204" pitchFamily="34" charset="0"/>
                        <a:cs typeface="Calibri Light" panose="020F0302020204030204" pitchFamily="34" charset="0"/>
                      </a:endParaRPr>
                    </a:p>
                  </a:txBody>
                  <a:tcPr>
                    <a:lnT w="12700" cap="flat" cmpd="sng" algn="ctr">
                      <a:solidFill>
                        <a:schemeClr val="tx1">
                          <a:lumMod val="50000"/>
                          <a:lumOff val="50000"/>
                        </a:schemeClr>
                      </a:solidFill>
                      <a:prstDash val="sysDot"/>
                      <a:round/>
                      <a:headEnd type="none" w="med" len="med"/>
                      <a:tailEnd type="none" w="med" len="med"/>
                    </a:lnT>
                  </a:tcPr>
                </a:tc>
                <a:tc>
                  <a:txBody>
                    <a:bodyPr/>
                    <a:lstStyle/>
                    <a:p>
                      <a:pPr algn="r"/>
                      <a:r>
                        <a:rPr lang="fr-CH" sz="1400">
                          <a:latin typeface="Calibri Light" panose="020F0302020204030204" pitchFamily="34" charset="0"/>
                          <a:cs typeface="Calibri Light" panose="020F0302020204030204" pitchFamily="34" charset="0"/>
                        </a:rPr>
                        <a:t>0.5</a:t>
                      </a:r>
                      <a:endParaRPr lang="en-GB" sz="1400">
                        <a:latin typeface="Calibri Light" panose="020F0302020204030204" pitchFamily="34" charset="0"/>
                        <a:cs typeface="Calibri Light" panose="020F0302020204030204" pitchFamily="34" charset="0"/>
                      </a:endParaRPr>
                    </a:p>
                  </a:txBody>
                  <a:tcPr>
                    <a:lnT w="12700" cap="flat" cmpd="sng" algn="ctr">
                      <a:solidFill>
                        <a:schemeClr val="tx1">
                          <a:lumMod val="50000"/>
                          <a:lumOff val="50000"/>
                        </a:schemeClr>
                      </a:solidFill>
                      <a:prstDash val="sysDot"/>
                      <a:round/>
                      <a:headEnd type="none" w="med" len="med"/>
                      <a:tailEnd type="none" w="med" len="med"/>
                    </a:lnT>
                  </a:tcPr>
                </a:tc>
                <a:tc>
                  <a:txBody>
                    <a:bodyPr/>
                    <a:lstStyle/>
                    <a:p>
                      <a:pPr algn="r"/>
                      <a:r>
                        <a:rPr lang="en-GB" sz="1400">
                          <a:latin typeface="Calibri Light" panose="020F0302020204030204" pitchFamily="34" charset="0"/>
                          <a:cs typeface="Calibri Light" panose="020F0302020204030204" pitchFamily="34" charset="0"/>
                        </a:rPr>
                        <a:t>0.0</a:t>
                      </a:r>
                    </a:p>
                  </a:txBody>
                  <a:tcPr>
                    <a:lnT w="12700" cap="flat" cmpd="sng" algn="ctr">
                      <a:solidFill>
                        <a:schemeClr val="tx1">
                          <a:lumMod val="50000"/>
                          <a:lumOff val="50000"/>
                        </a:schemeClr>
                      </a:solidFill>
                      <a:prstDash val="sysDot"/>
                      <a:round/>
                      <a:headEnd type="none" w="med" len="med"/>
                      <a:tailEnd type="none" w="med" len="med"/>
                    </a:lnT>
                  </a:tcPr>
                </a:tc>
                <a:tc>
                  <a:txBody>
                    <a:bodyPr/>
                    <a:lstStyle/>
                    <a:p>
                      <a:pPr algn="r"/>
                      <a:r>
                        <a:rPr lang="fr-CH" sz="1400">
                          <a:latin typeface="Calibri Light" panose="020F0302020204030204" pitchFamily="34" charset="0"/>
                          <a:cs typeface="Calibri Light" panose="020F0302020204030204" pitchFamily="34" charset="0"/>
                        </a:rPr>
                        <a:t>1.4</a:t>
                      </a:r>
                      <a:endParaRPr lang="en-GB" sz="1400">
                        <a:latin typeface="Calibri Light" panose="020F0302020204030204" pitchFamily="34" charset="0"/>
                        <a:cs typeface="Calibri Light" panose="020F0302020204030204" pitchFamily="34" charset="0"/>
                      </a:endParaRPr>
                    </a:p>
                  </a:txBody>
                  <a:tcPr>
                    <a:lnT w="12700" cap="flat" cmpd="sng" algn="ctr">
                      <a:solidFill>
                        <a:schemeClr val="tx1">
                          <a:lumMod val="50000"/>
                          <a:lumOff val="50000"/>
                        </a:schemeClr>
                      </a:solidFill>
                      <a:prstDash val="sysDot"/>
                      <a:round/>
                      <a:headEnd type="none" w="med" len="med"/>
                      <a:tailEnd type="none" w="med" len="med"/>
                    </a:lnT>
                  </a:tcPr>
                </a:tc>
                <a:extLst>
                  <a:ext uri="{0D108BD9-81ED-4DB2-BD59-A6C34878D82A}">
                    <a16:rowId xmlns:a16="http://schemas.microsoft.com/office/drawing/2014/main" val="10006"/>
                  </a:ext>
                </a:extLst>
              </a:tr>
              <a:tr h="385242">
                <a:tc>
                  <a:txBody>
                    <a:bodyPr/>
                    <a:lstStyle/>
                    <a:p>
                      <a:pPr algn="r"/>
                      <a:r>
                        <a:rPr lang="fr-CH" sz="1400">
                          <a:latin typeface="Calibri Light" panose="020F0302020204030204" pitchFamily="34" charset="0"/>
                          <a:cs typeface="Calibri Light" panose="020F0302020204030204" pitchFamily="34" charset="0"/>
                        </a:rPr>
                        <a:t>1.0</a:t>
                      </a:r>
                      <a:endParaRPr lang="en-GB" sz="1400">
                        <a:latin typeface="Calibri Light" panose="020F0302020204030204" pitchFamily="34" charset="0"/>
                        <a:cs typeface="Calibri Light" panose="020F0302020204030204" pitchFamily="34" charset="0"/>
                      </a:endParaRPr>
                    </a:p>
                  </a:txBody>
                  <a:tcPr/>
                </a:tc>
                <a:tc>
                  <a:txBody>
                    <a:bodyPr/>
                    <a:lstStyle/>
                    <a:p>
                      <a:pPr algn="r"/>
                      <a:r>
                        <a:rPr lang="fr-CH" sz="1400">
                          <a:latin typeface="Calibri Light" panose="020F0302020204030204" pitchFamily="34" charset="0"/>
                          <a:cs typeface="Calibri Light" panose="020F0302020204030204" pitchFamily="34" charset="0"/>
                        </a:rPr>
                        <a:t>1.0</a:t>
                      </a:r>
                      <a:endParaRPr lang="en-GB" sz="1400">
                        <a:latin typeface="Calibri Light" panose="020F0302020204030204" pitchFamily="34" charset="0"/>
                        <a:cs typeface="Calibri Light" panose="020F0302020204030204" pitchFamily="34" charset="0"/>
                      </a:endParaRPr>
                    </a:p>
                  </a:txBody>
                  <a:tcPr/>
                </a:tc>
                <a:tc>
                  <a:txBody>
                    <a:bodyPr/>
                    <a:lstStyle/>
                    <a:p>
                      <a:pPr algn="r"/>
                      <a:r>
                        <a:rPr lang="en-GB" sz="1400">
                          <a:latin typeface="Calibri Light" panose="020F0302020204030204" pitchFamily="34" charset="0"/>
                          <a:cs typeface="Calibri Light" panose="020F0302020204030204" pitchFamily="34" charset="0"/>
                        </a:rPr>
                        <a:t>0.0</a:t>
                      </a:r>
                    </a:p>
                  </a:txBody>
                  <a:tcPr/>
                </a:tc>
                <a:tc>
                  <a:txBody>
                    <a:bodyPr/>
                    <a:lstStyle/>
                    <a:p>
                      <a:pPr algn="r"/>
                      <a:r>
                        <a:rPr lang="fr-CH" sz="1400">
                          <a:latin typeface="Calibri Light" panose="020F0302020204030204" pitchFamily="34" charset="0"/>
                          <a:cs typeface="Calibri Light" panose="020F0302020204030204" pitchFamily="34" charset="0"/>
                        </a:rPr>
                        <a:t>2.4</a:t>
                      </a:r>
                      <a:endParaRPr lang="en-GB" sz="140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007"/>
                  </a:ext>
                </a:extLst>
              </a:tr>
              <a:tr h="385242">
                <a:tc>
                  <a:txBody>
                    <a:bodyPr/>
                    <a:lstStyle/>
                    <a:p>
                      <a:pPr algn="r"/>
                      <a:r>
                        <a:rPr lang="fr-CH" sz="1400">
                          <a:latin typeface="Calibri Light" panose="020F0302020204030204" pitchFamily="34" charset="0"/>
                          <a:cs typeface="Calibri Light" panose="020F0302020204030204" pitchFamily="34" charset="0"/>
                        </a:rPr>
                        <a:t>1.5</a:t>
                      </a:r>
                      <a:endParaRPr lang="en-GB" sz="1400">
                        <a:latin typeface="Calibri Light" panose="020F0302020204030204" pitchFamily="34" charset="0"/>
                        <a:cs typeface="Calibri Light" panose="020F0302020204030204" pitchFamily="34" charset="0"/>
                      </a:endParaRPr>
                    </a:p>
                  </a:txBody>
                  <a:tcPr/>
                </a:tc>
                <a:tc>
                  <a:txBody>
                    <a:bodyPr/>
                    <a:lstStyle/>
                    <a:p>
                      <a:pPr algn="r"/>
                      <a:r>
                        <a:rPr lang="fr-CH" sz="1400">
                          <a:latin typeface="Calibri Light" panose="020F0302020204030204" pitchFamily="34" charset="0"/>
                          <a:cs typeface="Calibri Light" panose="020F0302020204030204" pitchFamily="34" charset="0"/>
                        </a:rPr>
                        <a:t>1.5</a:t>
                      </a:r>
                      <a:endParaRPr lang="en-GB" sz="1400">
                        <a:latin typeface="Calibri Light" panose="020F0302020204030204" pitchFamily="34" charset="0"/>
                        <a:cs typeface="Calibri Light" panose="020F0302020204030204" pitchFamily="34" charset="0"/>
                      </a:endParaRPr>
                    </a:p>
                  </a:txBody>
                  <a:tcPr/>
                </a:tc>
                <a:tc>
                  <a:txBody>
                    <a:bodyPr/>
                    <a:lstStyle/>
                    <a:p>
                      <a:pPr algn="r"/>
                      <a:r>
                        <a:rPr lang="en-GB" sz="1400">
                          <a:latin typeface="Calibri Light" panose="020F0302020204030204" pitchFamily="34" charset="0"/>
                          <a:cs typeface="Calibri Light" panose="020F0302020204030204" pitchFamily="34" charset="0"/>
                        </a:rPr>
                        <a:t>0.5</a:t>
                      </a:r>
                    </a:p>
                  </a:txBody>
                  <a:tcPr/>
                </a:tc>
                <a:tc>
                  <a:txBody>
                    <a:bodyPr/>
                    <a:lstStyle/>
                    <a:p>
                      <a:pPr algn="r"/>
                      <a:r>
                        <a:rPr lang="fr-CH" sz="1400">
                          <a:latin typeface="Calibri Light" panose="020F0302020204030204" pitchFamily="34" charset="0"/>
                          <a:cs typeface="Calibri Light" panose="020F0302020204030204" pitchFamily="34" charset="0"/>
                        </a:rPr>
                        <a:t>3.5</a:t>
                      </a:r>
                      <a:endParaRPr lang="en-GB" sz="140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008"/>
                  </a:ext>
                </a:extLst>
              </a:tr>
              <a:tr h="385242">
                <a:tc>
                  <a:txBody>
                    <a:bodyPr/>
                    <a:lstStyle/>
                    <a:p>
                      <a:pPr algn="r"/>
                      <a:r>
                        <a:rPr lang="fr-CH" sz="1400">
                          <a:latin typeface="Calibri Light" panose="020F0302020204030204" pitchFamily="34" charset="0"/>
                          <a:cs typeface="Calibri Light" panose="020F0302020204030204" pitchFamily="34" charset="0"/>
                        </a:rPr>
                        <a:t>2.0</a:t>
                      </a:r>
                      <a:endParaRPr lang="en-GB" sz="1400">
                        <a:latin typeface="Calibri Light" panose="020F0302020204030204" pitchFamily="34" charset="0"/>
                        <a:cs typeface="Calibri Light" panose="020F0302020204030204" pitchFamily="34" charset="0"/>
                      </a:endParaRPr>
                    </a:p>
                  </a:txBody>
                  <a:tcPr>
                    <a:lnB w="12700" cap="flat" cmpd="sng" algn="ctr">
                      <a:solidFill>
                        <a:schemeClr val="tx1"/>
                      </a:solidFill>
                      <a:prstDash val="solid"/>
                      <a:round/>
                      <a:headEnd type="none" w="med" len="med"/>
                      <a:tailEnd type="none" w="med" len="med"/>
                    </a:lnB>
                  </a:tcPr>
                </a:tc>
                <a:tc>
                  <a:txBody>
                    <a:bodyPr/>
                    <a:lstStyle/>
                    <a:p>
                      <a:pPr algn="r"/>
                      <a:r>
                        <a:rPr lang="fr-CH" sz="1400">
                          <a:latin typeface="Calibri Light" panose="020F0302020204030204" pitchFamily="34" charset="0"/>
                          <a:cs typeface="Calibri Light" panose="020F0302020204030204" pitchFamily="34" charset="0"/>
                        </a:rPr>
                        <a:t>2.0</a:t>
                      </a:r>
                      <a:endParaRPr lang="en-GB" sz="1400">
                        <a:latin typeface="Calibri Light" panose="020F0302020204030204" pitchFamily="34" charset="0"/>
                        <a:cs typeface="Calibri Light" panose="020F0302020204030204" pitchFamily="34" charset="0"/>
                      </a:endParaRPr>
                    </a:p>
                  </a:txBody>
                  <a:tcPr>
                    <a:lnB w="12700" cap="flat" cmpd="sng" algn="ctr">
                      <a:solidFill>
                        <a:schemeClr val="tx1"/>
                      </a:solidFill>
                      <a:prstDash val="solid"/>
                      <a:round/>
                      <a:headEnd type="none" w="med" len="med"/>
                      <a:tailEnd type="none" w="med" len="med"/>
                    </a:lnB>
                  </a:tcPr>
                </a:tc>
                <a:tc>
                  <a:txBody>
                    <a:bodyPr/>
                    <a:lstStyle/>
                    <a:p>
                      <a:pPr algn="r"/>
                      <a:r>
                        <a:rPr lang="en-GB" sz="1400">
                          <a:latin typeface="Calibri Light" panose="020F0302020204030204" pitchFamily="34" charset="0"/>
                          <a:cs typeface="Calibri Light" panose="020F0302020204030204" pitchFamily="34" charset="0"/>
                        </a:rPr>
                        <a:t>1.0</a:t>
                      </a:r>
                    </a:p>
                  </a:txBody>
                  <a:tcPr>
                    <a:lnB w="12700" cap="flat" cmpd="sng" algn="ctr">
                      <a:solidFill>
                        <a:schemeClr val="tx1"/>
                      </a:solidFill>
                      <a:prstDash val="solid"/>
                      <a:round/>
                      <a:headEnd type="none" w="med" len="med"/>
                      <a:tailEnd type="none" w="med" len="med"/>
                    </a:lnB>
                  </a:tcPr>
                </a:tc>
                <a:tc>
                  <a:txBody>
                    <a:bodyPr/>
                    <a:lstStyle/>
                    <a:p>
                      <a:pPr algn="r"/>
                      <a:r>
                        <a:rPr lang="fr-CH" sz="1400">
                          <a:latin typeface="Calibri Light" panose="020F0302020204030204" pitchFamily="34" charset="0"/>
                          <a:cs typeface="Calibri Light" panose="020F0302020204030204" pitchFamily="34" charset="0"/>
                        </a:rPr>
                        <a:t>5.2</a:t>
                      </a:r>
                      <a:endParaRPr lang="en-GB" sz="1400">
                        <a:latin typeface="Calibri Light" panose="020F0302020204030204" pitchFamily="34" charset="0"/>
                        <a:cs typeface="Calibri Light" panose="020F030202020403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8786034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r>
              <a:rPr lang="fr-CH" sz="1800">
                <a:latin typeface="Times New Roman" panose="02020603050405020304" pitchFamily="18" charset="0"/>
                <a:cs typeface="Times New Roman" panose="02020603050405020304" pitchFamily="18" charset="0"/>
              </a:rPr>
              <a:t>	E(</a:t>
            </a:r>
            <a:r>
              <a:rPr lang="fr-CH" sz="1800" i="1">
                <a:latin typeface="Times New Roman" panose="02020603050405020304" pitchFamily="18" charset="0"/>
                <a:cs typeface="Times New Roman" panose="02020603050405020304" pitchFamily="18" charset="0"/>
              </a:rPr>
              <a:t>Y</a:t>
            </a:r>
            <a:r>
              <a:rPr lang="fr-CH" sz="1800">
                <a:latin typeface="Times New Roman" panose="02020603050405020304" pitchFamily="18" charset="0"/>
                <a:cs typeface="Times New Roman" panose="02020603050405020304" pitchFamily="18" charset="0"/>
              </a:rPr>
              <a:t>) = </a:t>
            </a:r>
            <a:r>
              <a:rPr lang="el-GR" sz="1800" i="1">
                <a:latin typeface="Times New Roman" panose="02020603050405020304" pitchFamily="18" charset="0"/>
                <a:cs typeface="Times New Roman" panose="02020603050405020304" pitchFamily="18" charset="0"/>
              </a:rPr>
              <a:t>β</a:t>
            </a:r>
            <a:r>
              <a:rPr lang="fr-CH" sz="1800" i="1" baseline="-25000">
                <a:latin typeface="Times New Roman" panose="02020603050405020304" pitchFamily="18" charset="0"/>
                <a:cs typeface="Times New Roman" panose="02020603050405020304" pitchFamily="18" charset="0"/>
              </a:rPr>
              <a:t>0</a:t>
            </a:r>
            <a:r>
              <a:rPr lang="fr-CH" sz="1800" i="1">
                <a:latin typeface="Times New Roman" panose="02020603050405020304" pitchFamily="18" charset="0"/>
                <a:cs typeface="Times New Roman" panose="02020603050405020304" pitchFamily="18" charset="0"/>
              </a:rPr>
              <a:t> </a:t>
            </a:r>
            <a:r>
              <a:rPr lang="fr-CH" sz="1800">
                <a:latin typeface="Times New Roman" panose="02020603050405020304" pitchFamily="18" charset="0"/>
                <a:cs typeface="Times New Roman" panose="02020603050405020304" pitchFamily="18" charset="0"/>
              </a:rPr>
              <a:t>+ </a:t>
            </a:r>
            <a:r>
              <a:rPr lang="el-GR" sz="1800" i="1">
                <a:latin typeface="Times New Roman" panose="02020603050405020304" pitchFamily="18" charset="0"/>
                <a:cs typeface="Times New Roman" panose="02020603050405020304" pitchFamily="18" charset="0"/>
              </a:rPr>
              <a:t>β</a:t>
            </a:r>
            <a:r>
              <a:rPr lang="fr-CH" sz="1800" i="1" baseline="-25000">
                <a:latin typeface="Times New Roman" panose="02020603050405020304" pitchFamily="18" charset="0"/>
                <a:cs typeface="Times New Roman" panose="02020603050405020304" pitchFamily="18" charset="0"/>
              </a:rPr>
              <a:t>1</a:t>
            </a:r>
            <a:r>
              <a:rPr lang="fr-CH" sz="1800" i="1">
                <a:latin typeface="Times New Roman" panose="02020603050405020304" pitchFamily="18" charset="0"/>
                <a:cs typeface="Times New Roman" panose="02020603050405020304" pitchFamily="18" charset="0"/>
              </a:rPr>
              <a:t>X </a:t>
            </a:r>
            <a:r>
              <a:rPr lang="fr-CH" sz="1800">
                <a:latin typeface="Times New Roman" panose="02020603050405020304" pitchFamily="18" charset="0"/>
                <a:cs typeface="Times New Roman" panose="02020603050405020304" pitchFamily="18" charset="0"/>
              </a:rPr>
              <a:t>+ </a:t>
            </a:r>
            <a:r>
              <a:rPr lang="el-GR" sz="1800" i="1">
                <a:latin typeface="Times New Roman" panose="02020603050405020304" pitchFamily="18" charset="0"/>
                <a:cs typeface="Times New Roman" panose="02020603050405020304" pitchFamily="18" charset="0"/>
              </a:rPr>
              <a:t>β</a:t>
            </a:r>
            <a:r>
              <a:rPr lang="fr-CH" sz="1800" i="1" baseline="-25000">
                <a:latin typeface="Times New Roman" panose="02020603050405020304" pitchFamily="18" charset="0"/>
                <a:cs typeface="Times New Roman" panose="02020603050405020304" pitchFamily="18" charset="0"/>
              </a:rPr>
              <a:t>2</a:t>
            </a:r>
            <a:r>
              <a:rPr lang="fr-CH" sz="1800" i="1">
                <a:latin typeface="Times New Roman" panose="02020603050405020304" pitchFamily="18" charset="0"/>
                <a:cs typeface="Times New Roman" panose="02020603050405020304" pitchFamily="18" charset="0"/>
              </a:rPr>
              <a:t>(X−0)</a:t>
            </a:r>
            <a:r>
              <a:rPr lang="fr-CH" sz="1800" i="1" baseline="-25000">
                <a:latin typeface="Times New Roman" panose="02020603050405020304" pitchFamily="18" charset="0"/>
                <a:cs typeface="Times New Roman" panose="02020603050405020304" pitchFamily="18" charset="0"/>
              </a:rPr>
              <a:t>+</a:t>
            </a:r>
            <a:r>
              <a:rPr lang="fr-CH" sz="1800" i="1">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What is the interpretation of </a:t>
            </a:r>
            <a:r>
              <a:rPr lang="el-GR" sz="1800" i="1">
                <a:latin typeface="Times New Roman" panose="02020603050405020304" pitchFamily="18" charset="0"/>
                <a:cs typeface="Times New Roman" panose="02020603050405020304" pitchFamily="18" charset="0"/>
              </a:rPr>
              <a:t>β</a:t>
            </a:r>
            <a:r>
              <a:rPr lang="fr-CH" sz="1800" i="1" baseline="-25000">
                <a:latin typeface="Times New Roman" panose="02020603050405020304" pitchFamily="18" charset="0"/>
                <a:cs typeface="Times New Roman" panose="02020603050405020304" pitchFamily="18" charset="0"/>
              </a:rPr>
              <a:t>2</a:t>
            </a:r>
            <a:r>
              <a:rPr lang="fr-CH" sz="1800">
                <a:latin typeface="Calibri Light" panose="020F0302020204030204" pitchFamily="34" charset="0"/>
                <a:cs typeface="Calibri Light" panose="020F0302020204030204" pitchFamily="34" charset="0"/>
              </a:rPr>
              <a:t>...?</a:t>
            </a:r>
          </a:p>
          <a:p>
            <a:pPr marL="0" indent="0">
              <a:buNone/>
            </a:pPr>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Piecewise regression with splines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744" y="1484784"/>
            <a:ext cx="4621608" cy="3816424"/>
          </a:xfrm>
          <a:prstGeom prst="rect">
            <a:avLst/>
          </a:prstGeom>
        </p:spPr>
      </p:pic>
      <p:sp>
        <p:nvSpPr>
          <p:cNvPr id="6" name="Content Placeholder 2"/>
          <p:cNvSpPr txBox="1">
            <a:spLocks/>
          </p:cNvSpPr>
          <p:nvPr/>
        </p:nvSpPr>
        <p:spPr>
          <a:xfrm>
            <a:off x="2133600" y="1752600"/>
            <a:ext cx="8229600" cy="4925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12626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endParaRPr lang="fr-CH" sz="1800">
              <a:latin typeface="Times New Roman" panose="02020603050405020304" pitchFamily="18" charset="0"/>
              <a:cs typeface="Times New Roman" panose="02020603050405020304" pitchFamily="18" charset="0"/>
            </a:endParaRPr>
          </a:p>
          <a:p>
            <a:pPr marL="0" indent="0">
              <a:buNone/>
            </a:pPr>
            <a:r>
              <a:rPr lang="fr-CH" sz="1800">
                <a:latin typeface="Times New Roman" panose="02020603050405020304" pitchFamily="18" charset="0"/>
                <a:cs typeface="Times New Roman" panose="02020603050405020304" pitchFamily="18" charset="0"/>
              </a:rPr>
              <a:t>	E(</a:t>
            </a:r>
            <a:r>
              <a:rPr lang="fr-CH" sz="1800" i="1">
                <a:latin typeface="Times New Roman" panose="02020603050405020304" pitchFamily="18" charset="0"/>
                <a:cs typeface="Times New Roman" panose="02020603050405020304" pitchFamily="18" charset="0"/>
              </a:rPr>
              <a:t>Y</a:t>
            </a:r>
            <a:r>
              <a:rPr lang="fr-CH" sz="1800">
                <a:latin typeface="Times New Roman" panose="02020603050405020304" pitchFamily="18" charset="0"/>
                <a:cs typeface="Times New Roman" panose="02020603050405020304" pitchFamily="18" charset="0"/>
              </a:rPr>
              <a:t>) = </a:t>
            </a:r>
            <a:r>
              <a:rPr lang="el-GR" sz="1800" i="1">
                <a:latin typeface="Times New Roman" panose="02020603050405020304" pitchFamily="18" charset="0"/>
                <a:cs typeface="Times New Roman" panose="02020603050405020304" pitchFamily="18" charset="0"/>
              </a:rPr>
              <a:t>β</a:t>
            </a:r>
            <a:r>
              <a:rPr lang="fr-CH" sz="1800" i="1" baseline="-25000">
                <a:latin typeface="Times New Roman" panose="02020603050405020304" pitchFamily="18" charset="0"/>
                <a:cs typeface="Times New Roman" panose="02020603050405020304" pitchFamily="18" charset="0"/>
              </a:rPr>
              <a:t>0</a:t>
            </a:r>
            <a:r>
              <a:rPr lang="fr-CH" sz="1800" i="1">
                <a:latin typeface="Times New Roman" panose="02020603050405020304" pitchFamily="18" charset="0"/>
                <a:cs typeface="Times New Roman" panose="02020603050405020304" pitchFamily="18" charset="0"/>
              </a:rPr>
              <a:t> </a:t>
            </a:r>
            <a:r>
              <a:rPr lang="fr-CH" sz="1800">
                <a:latin typeface="Times New Roman" panose="02020603050405020304" pitchFamily="18" charset="0"/>
                <a:cs typeface="Times New Roman" panose="02020603050405020304" pitchFamily="18" charset="0"/>
              </a:rPr>
              <a:t>+ </a:t>
            </a:r>
            <a:r>
              <a:rPr lang="el-GR" sz="1800" i="1">
                <a:latin typeface="Times New Roman" panose="02020603050405020304" pitchFamily="18" charset="0"/>
                <a:cs typeface="Times New Roman" panose="02020603050405020304" pitchFamily="18" charset="0"/>
              </a:rPr>
              <a:t>β</a:t>
            </a:r>
            <a:r>
              <a:rPr lang="fr-CH" sz="1800" i="1" baseline="-25000">
                <a:latin typeface="Times New Roman" panose="02020603050405020304" pitchFamily="18" charset="0"/>
                <a:cs typeface="Times New Roman" panose="02020603050405020304" pitchFamily="18" charset="0"/>
              </a:rPr>
              <a:t>1</a:t>
            </a:r>
            <a:r>
              <a:rPr lang="fr-CH" sz="1800" i="1">
                <a:latin typeface="Times New Roman" panose="02020603050405020304" pitchFamily="18" charset="0"/>
                <a:cs typeface="Times New Roman" panose="02020603050405020304" pitchFamily="18" charset="0"/>
              </a:rPr>
              <a:t>X </a:t>
            </a:r>
            <a:r>
              <a:rPr lang="fr-CH" sz="1800">
                <a:latin typeface="Times New Roman" panose="02020603050405020304" pitchFamily="18" charset="0"/>
                <a:cs typeface="Times New Roman" panose="02020603050405020304" pitchFamily="18" charset="0"/>
              </a:rPr>
              <a:t>+ </a:t>
            </a:r>
            <a:r>
              <a:rPr lang="el-GR" sz="1800" i="1">
                <a:latin typeface="Times New Roman" panose="02020603050405020304" pitchFamily="18" charset="0"/>
                <a:cs typeface="Times New Roman" panose="02020603050405020304" pitchFamily="18" charset="0"/>
              </a:rPr>
              <a:t>β</a:t>
            </a:r>
            <a:r>
              <a:rPr lang="fr-CH" sz="1800" i="1" baseline="-25000">
                <a:latin typeface="Times New Roman" panose="02020603050405020304" pitchFamily="18" charset="0"/>
                <a:cs typeface="Times New Roman" panose="02020603050405020304" pitchFamily="18" charset="0"/>
              </a:rPr>
              <a:t>2</a:t>
            </a:r>
            <a:r>
              <a:rPr lang="fr-CH" sz="1800" i="1">
                <a:latin typeface="Times New Roman" panose="02020603050405020304" pitchFamily="18" charset="0"/>
                <a:cs typeface="Times New Roman" panose="02020603050405020304" pitchFamily="18" charset="0"/>
              </a:rPr>
              <a:t>(X−0)</a:t>
            </a:r>
            <a:r>
              <a:rPr lang="fr-CH" sz="1800" i="1" baseline="-25000">
                <a:latin typeface="Times New Roman" panose="02020603050405020304" pitchFamily="18" charset="0"/>
                <a:cs typeface="Times New Roman" panose="02020603050405020304" pitchFamily="18" charset="0"/>
              </a:rPr>
              <a:t>+</a:t>
            </a:r>
            <a:r>
              <a:rPr lang="fr-CH" sz="1800" i="1">
                <a:latin typeface="Times New Roman" panose="02020603050405020304" pitchFamily="18" charset="0"/>
                <a:cs typeface="Times New Roman" panose="02020603050405020304" pitchFamily="18" charset="0"/>
              </a:rPr>
              <a:t>		</a:t>
            </a:r>
            <a:r>
              <a:rPr lang="el-GR" sz="1800" i="1">
                <a:latin typeface="Times New Roman" panose="02020603050405020304" pitchFamily="18" charset="0"/>
                <a:cs typeface="Times New Roman" panose="02020603050405020304" pitchFamily="18" charset="0"/>
              </a:rPr>
              <a:t>β</a:t>
            </a:r>
            <a:r>
              <a:rPr lang="fr-CH" sz="1800" i="1" baseline="-25000">
                <a:latin typeface="Times New Roman" panose="02020603050405020304" pitchFamily="18" charset="0"/>
                <a:cs typeface="Times New Roman" panose="02020603050405020304" pitchFamily="18" charset="0"/>
              </a:rPr>
              <a:t>2</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reflects the amount of change in </a:t>
            </a:r>
            <a:r>
              <a:rPr lang="fr-CH" sz="1800">
                <a:latin typeface="Times New Roman" panose="02020603050405020304" pitchFamily="18" charset="0"/>
                <a:cs typeface="Times New Roman" panose="02020603050405020304" pitchFamily="18" charset="0"/>
              </a:rPr>
              <a:t>					</a:t>
            </a:r>
            <a:r>
              <a:rPr lang="el-GR" sz="1800" i="1">
                <a:latin typeface="Times New Roman" panose="02020603050405020304" pitchFamily="18" charset="0"/>
                <a:cs typeface="Times New Roman" panose="02020603050405020304" pitchFamily="18" charset="0"/>
              </a:rPr>
              <a:t>β</a:t>
            </a:r>
            <a:r>
              <a:rPr lang="fr-CH" sz="1800" i="1" baseline="-25000">
                <a:latin typeface="Times New Roman" panose="02020603050405020304" pitchFamily="18" charset="0"/>
                <a:cs typeface="Times New Roman" panose="02020603050405020304" pitchFamily="18" charset="0"/>
              </a:rPr>
              <a:t>1</a:t>
            </a:r>
            <a:r>
              <a:rPr lang="fr-CH" sz="1800">
                <a:latin typeface="Times New Roman" panose="02020603050405020304" pitchFamily="18" charset="0"/>
                <a:cs typeface="Times New Roman" panose="02020603050405020304" pitchFamily="18" charset="0"/>
              </a:rPr>
              <a:t> </a:t>
            </a:r>
            <a:r>
              <a:rPr lang="fr-CH" sz="1800">
                <a:latin typeface="Calibri Light" panose="020F0302020204030204" pitchFamily="34" charset="0"/>
                <a:cs typeface="Calibri Light" panose="020F0302020204030204" pitchFamily="34" charset="0"/>
              </a:rPr>
              <a:t>after the point </a:t>
            </a:r>
            <a:r>
              <a:rPr lang="fr-CH" sz="1800" i="1">
                <a:latin typeface="Calibri Light" panose="020F0302020204030204" pitchFamily="34" charset="0"/>
                <a:cs typeface="Calibri Light" panose="020F0302020204030204" pitchFamily="34" charset="0"/>
              </a:rPr>
              <a:t>X</a:t>
            </a:r>
            <a:r>
              <a:rPr lang="fr-CH" sz="1800">
                <a:latin typeface="Calibri Light" panose="020F0302020204030204" pitchFamily="34" charset="0"/>
                <a:cs typeface="Calibri Light" panose="020F0302020204030204" pitchFamily="34" charset="0"/>
              </a:rPr>
              <a:t>=0.</a:t>
            </a:r>
          </a:p>
          <a:p>
            <a:pPr marL="0" indent="0">
              <a:buNone/>
            </a:pPr>
            <a:endParaRPr lang="fr-CH" sz="180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Piecewise regression with splines</a:t>
            </a:r>
            <a:endParaRPr lang="en-GB" sz="320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828092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744" y="1484784"/>
            <a:ext cx="4621608" cy="3816424"/>
          </a:xfrm>
          <a:prstGeom prst="rect">
            <a:avLst/>
          </a:prstGeom>
        </p:spPr>
      </p:pic>
      <p:sp>
        <p:nvSpPr>
          <p:cNvPr id="6" name="Content Placeholder 2"/>
          <p:cNvSpPr txBox="1">
            <a:spLocks/>
          </p:cNvSpPr>
          <p:nvPr/>
        </p:nvSpPr>
        <p:spPr>
          <a:xfrm>
            <a:off x="2133600" y="1752600"/>
            <a:ext cx="8229600" cy="4925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a:p>
            <a:endParaRPr lang="fr-CH" sz="1800">
              <a:latin typeface="Times New Roman" panose="02020603050405020304" pitchFamily="18" charset="0"/>
              <a:cs typeface="Times New Roman" panose="02020603050405020304" pitchFamily="18" charset="0"/>
            </a:endParaRPr>
          </a:p>
        </p:txBody>
      </p:sp>
      <p:sp>
        <p:nvSpPr>
          <p:cNvPr id="7" name="Rectangle 6"/>
          <p:cNvSpPr/>
          <p:nvPr/>
        </p:nvSpPr>
        <p:spPr>
          <a:xfrm>
            <a:off x="4727848" y="3392996"/>
            <a:ext cx="377026" cy="369332"/>
          </a:xfrm>
          <a:prstGeom prst="rect">
            <a:avLst/>
          </a:prstGeom>
        </p:spPr>
        <p:txBody>
          <a:bodyPr wrap="none">
            <a:spAutoFit/>
          </a:bodyPr>
          <a:lstStyle/>
          <a:p>
            <a:r>
              <a:rPr lang="el-GR" i="1">
                <a:latin typeface="Times New Roman" panose="02020603050405020304" pitchFamily="18" charset="0"/>
                <a:cs typeface="Times New Roman" panose="02020603050405020304" pitchFamily="18" charset="0"/>
              </a:rPr>
              <a:t>β</a:t>
            </a:r>
            <a:r>
              <a:rPr lang="fr-CH" i="1" baseline="-25000">
                <a:latin typeface="Times New Roman" panose="02020603050405020304" pitchFamily="18" charset="0"/>
                <a:cs typeface="Times New Roman" panose="02020603050405020304" pitchFamily="18" charset="0"/>
              </a:rPr>
              <a:t>1</a:t>
            </a:r>
            <a:endParaRPr lang="en-GB"/>
          </a:p>
        </p:txBody>
      </p:sp>
      <p:cxnSp>
        <p:nvCxnSpPr>
          <p:cNvPr id="9" name="Straight Connector 8"/>
          <p:cNvCxnSpPr/>
          <p:nvPr/>
        </p:nvCxnSpPr>
        <p:spPr>
          <a:xfrm flipV="1">
            <a:off x="6319200" y="1628800"/>
            <a:ext cx="0" cy="30963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104113" y="3685674"/>
            <a:ext cx="795411" cy="369332"/>
          </a:xfrm>
          <a:prstGeom prst="rect">
            <a:avLst/>
          </a:prstGeom>
        </p:spPr>
        <p:txBody>
          <a:bodyPr wrap="none">
            <a:spAutoFit/>
          </a:bodyPr>
          <a:lstStyle/>
          <a:p>
            <a:r>
              <a:rPr lang="el-GR" i="1">
                <a:latin typeface="Times New Roman" panose="02020603050405020304" pitchFamily="18" charset="0"/>
                <a:cs typeface="Times New Roman" panose="02020603050405020304" pitchFamily="18" charset="0"/>
              </a:rPr>
              <a:t>β</a:t>
            </a:r>
            <a:r>
              <a:rPr lang="fr-CH" i="1" baseline="-25000">
                <a:latin typeface="Times New Roman" panose="02020603050405020304" pitchFamily="18" charset="0"/>
                <a:cs typeface="Times New Roman" panose="02020603050405020304" pitchFamily="18" charset="0"/>
              </a:rPr>
              <a:t>1 </a:t>
            </a:r>
            <a:r>
              <a:rPr lang="fr-CH">
                <a:latin typeface="Times New Roman" panose="02020603050405020304" pitchFamily="18" charset="0"/>
                <a:cs typeface="Times New Roman" panose="02020603050405020304" pitchFamily="18" charset="0"/>
              </a:rPr>
              <a:t>+ </a:t>
            </a:r>
            <a:r>
              <a:rPr lang="el-GR" i="1">
                <a:latin typeface="Times New Roman" panose="02020603050405020304" pitchFamily="18" charset="0"/>
                <a:cs typeface="Times New Roman" panose="02020603050405020304" pitchFamily="18" charset="0"/>
              </a:rPr>
              <a:t>β</a:t>
            </a:r>
            <a:r>
              <a:rPr lang="fr-CH" i="1" baseline="-25000">
                <a:latin typeface="Times New Roman" panose="02020603050405020304" pitchFamily="18" charset="0"/>
                <a:cs typeface="Times New Roman" panose="02020603050405020304" pitchFamily="18" charset="0"/>
              </a:rPr>
              <a:t>2</a:t>
            </a:r>
            <a:endParaRPr lang="en-GB"/>
          </a:p>
        </p:txBody>
      </p:sp>
    </p:spTree>
    <p:extLst>
      <p:ext uri="{BB962C8B-B14F-4D97-AF65-F5344CB8AC3E}">
        <p14:creationId xmlns:p14="http://schemas.microsoft.com/office/powerpoint/2010/main" val="21162481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925144"/>
          </a:xfrm>
        </p:spPr>
        <p:txBody>
          <a:bodyPr>
            <a:normAutofit/>
          </a:bodyPr>
          <a:lstStyle/>
          <a:p>
            <a:r>
              <a:rPr lang="en-GB" sz="1800" dirty="0">
                <a:latin typeface="Calibri Light" panose="020F0302020204030204" pitchFamily="34" charset="0"/>
                <a:cs typeface="Calibri Light" panose="020F0302020204030204" pitchFamily="34" charset="0"/>
              </a:rPr>
              <a:t>Significance tests on spline parameters thus reflect whether or not the current slope is significantly different from the preceding slope. In other words, whether there is </a:t>
            </a:r>
            <a:r>
              <a:rPr lang="en-GB" sz="1800" dirty="0">
                <a:solidFill>
                  <a:srgbClr val="0070C0"/>
                </a:solidFill>
                <a:latin typeface="Calibri Light" panose="020F0302020204030204" pitchFamily="34" charset="0"/>
                <a:cs typeface="Calibri Light" panose="020F0302020204030204" pitchFamily="34" charset="0"/>
              </a:rPr>
              <a:t>significant </a:t>
            </a:r>
            <a:r>
              <a:rPr lang="en-GB" sz="1800" i="1" dirty="0">
                <a:solidFill>
                  <a:srgbClr val="0070C0"/>
                </a:solidFill>
                <a:latin typeface="Calibri Light" panose="020F0302020204030204" pitchFamily="34" charset="0"/>
                <a:cs typeface="Calibri Light" panose="020F0302020204030204" pitchFamily="34" charset="0"/>
              </a:rPr>
              <a:t>change </a:t>
            </a:r>
            <a:r>
              <a:rPr lang="en-GB" sz="1800" dirty="0">
                <a:latin typeface="Calibri Light" panose="020F0302020204030204" pitchFamily="34" charset="0"/>
                <a:cs typeface="Calibri Light" panose="020F0302020204030204" pitchFamily="34" charset="0"/>
              </a:rPr>
              <a:t>after a certain point.</a:t>
            </a:r>
          </a:p>
          <a:p>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In R, it is easy to manually create a hinge transform function, and use it to fit a linear spline for the </a:t>
            </a:r>
            <a:r>
              <a:rPr lang="en-GB" sz="1800">
                <a:latin typeface="Calibri Light" panose="020F0302020204030204" pitchFamily="34" charset="0"/>
                <a:cs typeface="Calibri Light" panose="020F0302020204030204" pitchFamily="34" charset="0"/>
              </a:rPr>
              <a:t>curvilinear data:</a:t>
            </a:r>
            <a:endParaRPr lang="en-GB" sz="1800" dirty="0">
              <a:latin typeface="Calibri Light" panose="020F0302020204030204" pitchFamily="34" charset="0"/>
              <a:cs typeface="Calibri Light" panose="020F0302020204030204" pitchFamily="34" charset="0"/>
            </a:endParaRPr>
          </a:p>
          <a:p>
            <a:endParaRPr lang="en-GB" sz="1800" dirty="0">
              <a:latin typeface="Times New Roman" panose="02020603050405020304" pitchFamily="18" charset="0"/>
              <a:cs typeface="Times New Roman" panose="02020603050405020304" pitchFamily="18" charset="0"/>
            </a:endParaRPr>
          </a:p>
          <a:p>
            <a:pPr marL="0" indent="0">
              <a:buNone/>
            </a:pPr>
            <a:r>
              <a:rPr lang="en-GB" sz="1400" dirty="0">
                <a:latin typeface="Courier New" panose="02070309020205020404" pitchFamily="49" charset="0"/>
                <a:cs typeface="Courier New" panose="02070309020205020404" pitchFamily="49" charset="0"/>
              </a:rPr>
              <a:t>	h &lt;- function(</a:t>
            </a:r>
            <a:r>
              <a:rPr lang="en-GB" sz="1400" dirty="0" err="1">
                <a:latin typeface="Courier New" panose="02070309020205020404" pitchFamily="49" charset="0"/>
                <a:cs typeface="Courier New" panose="02070309020205020404" pitchFamily="49" charset="0"/>
              </a:rPr>
              <a:t>v,k</a:t>
            </a:r>
            <a:r>
              <a:rPr lang="en-GB" sz="1400" dirty="0">
                <a:latin typeface="Courier New" panose="02070309020205020404" pitchFamily="49" charset="0"/>
                <a:cs typeface="Courier New" panose="02070309020205020404" pitchFamily="49" charset="0"/>
              </a:rPr>
              <a:t>=0) { </a:t>
            </a:r>
            <a:r>
              <a:rPr lang="en-GB" sz="1400" dirty="0" err="1">
                <a:latin typeface="Courier New" panose="02070309020205020404" pitchFamily="49" charset="0"/>
                <a:cs typeface="Courier New" panose="02070309020205020404" pitchFamily="49" charset="0"/>
              </a:rPr>
              <a:t>ifelse</a:t>
            </a:r>
            <a:r>
              <a:rPr lang="en-GB" sz="1400" dirty="0">
                <a:latin typeface="Courier New" panose="02070309020205020404" pitchFamily="49" charset="0"/>
                <a:cs typeface="Courier New" panose="02070309020205020404" pitchFamily="49" charset="0"/>
              </a:rPr>
              <a:t>(v-k&lt;0,0,v-k) }</a:t>
            </a:r>
          </a:p>
          <a:p>
            <a:pPr marL="0" indent="0">
              <a:buNone/>
            </a:pP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lspline</a:t>
            </a:r>
            <a:r>
              <a:rPr lang="en-GB" sz="1400" dirty="0">
                <a:latin typeface="Courier New" panose="02070309020205020404" pitchFamily="49" charset="0"/>
                <a:cs typeface="Courier New" panose="02070309020205020404" pitchFamily="49" charset="0"/>
              </a:rPr>
              <a:t> &lt;- </a:t>
            </a:r>
            <a:r>
              <a:rPr lang="en-GB" sz="1400" dirty="0" err="1">
                <a:latin typeface="Courier New" panose="02070309020205020404" pitchFamily="49" charset="0"/>
                <a:cs typeface="Courier New" panose="02070309020205020404" pitchFamily="49" charset="0"/>
              </a:rPr>
              <a:t>lm</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y~x+h</a:t>
            </a:r>
            <a:r>
              <a:rPr lang="en-GB" sz="1400" dirty="0">
                <a:latin typeface="Courier New" panose="02070309020205020404" pitchFamily="49" charset="0"/>
                <a:cs typeface="Courier New" panose="02070309020205020404" pitchFamily="49" charset="0"/>
              </a:rPr>
              <a:t>(x,100)+h(210)+h(400) )</a:t>
            </a:r>
          </a:p>
          <a:p>
            <a:pPr marL="0" indent="0">
              <a:buNone/>
            </a:pPr>
            <a:endParaRPr lang="en-GB" sz="1400" dirty="0">
              <a:latin typeface="Courier New" panose="02070309020205020404" pitchFamily="49" charset="0"/>
              <a:cs typeface="Courier New" panose="02070309020205020404" pitchFamily="49" charset="0"/>
            </a:endParaRPr>
          </a:p>
          <a:p>
            <a:r>
              <a:rPr lang="en-GB" sz="1800">
                <a:latin typeface="Calibri Light" panose="020F0302020204030204" pitchFamily="34" charset="0"/>
                <a:cs typeface="Calibri Light" panose="020F0302020204030204" pitchFamily="34" charset="0"/>
              </a:rPr>
              <a:t>R </a:t>
            </a:r>
            <a:r>
              <a:rPr lang="en-GB" sz="1800" dirty="0">
                <a:latin typeface="Calibri Light" panose="020F0302020204030204" pitchFamily="34" charset="0"/>
                <a:cs typeface="Calibri Light" panose="020F0302020204030204" pitchFamily="34" charset="0"/>
              </a:rPr>
              <a:t>allows you </a:t>
            </a:r>
            <a:r>
              <a:rPr lang="en-GB" sz="1800">
                <a:latin typeface="Calibri Light" panose="020F0302020204030204" pitchFamily="34" charset="0"/>
                <a:cs typeface="Calibri Light" panose="020F0302020204030204" pitchFamily="34" charset="0"/>
              </a:rPr>
              <a:t>to plug </a:t>
            </a:r>
            <a:r>
              <a:rPr lang="en-GB" sz="1800" dirty="0">
                <a:latin typeface="Calibri Light" panose="020F0302020204030204" pitchFamily="34" charset="0"/>
                <a:cs typeface="Calibri Light" panose="020F0302020204030204" pitchFamily="34" charset="0"/>
              </a:rPr>
              <a:t>custom functions directly </a:t>
            </a:r>
            <a:r>
              <a:rPr lang="en-GB" sz="1800">
                <a:latin typeface="Calibri Light" panose="020F0302020204030204" pitchFamily="34" charset="0"/>
                <a:cs typeface="Calibri Light" panose="020F0302020204030204" pitchFamily="34" charset="0"/>
              </a:rPr>
              <a:t>inside model formulas. This is useful for plotting packages like </a:t>
            </a:r>
            <a:r>
              <a:rPr lang="en-GB" sz="1800">
                <a:latin typeface="Courier New" panose="02070309020205020404" pitchFamily="49" charset="0"/>
                <a:cs typeface="Courier New" panose="02070309020205020404" pitchFamily="49" charset="0"/>
              </a:rPr>
              <a:t>visreg</a:t>
            </a:r>
            <a:r>
              <a:rPr lang="en-GB" sz="1800">
                <a:latin typeface="Times New Roman" panose="02020603050405020304" pitchFamily="18" charset="0"/>
                <a:cs typeface="Times New Roman" panose="02020603050405020304" pitchFamily="18" charset="0"/>
              </a:rPr>
              <a:t>:</a:t>
            </a:r>
            <a:endParaRPr lang="en-GB" sz="1800" dirty="0">
              <a:latin typeface="Times New Roman" panose="02020603050405020304" pitchFamily="18" charset="0"/>
              <a:cs typeface="Times New Roman" panose="02020603050405020304" pitchFamily="18" charset="0"/>
            </a:endParaRPr>
          </a:p>
          <a:p>
            <a:pPr marL="0" indent="0">
              <a:buNone/>
            </a:pPr>
            <a:endParaRPr lang="en-GB" sz="1400" dirty="0">
              <a:latin typeface="Courier New" panose="02070309020205020404" pitchFamily="49" charset="0"/>
              <a:cs typeface="Courier New" panose="02070309020205020404" pitchFamily="49" charset="0"/>
            </a:endParaRPr>
          </a:p>
          <a:p>
            <a:pPr marL="0" indent="0">
              <a:buNone/>
            </a:pP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visreg</a:t>
            </a:r>
            <a:r>
              <a:rPr lang="en-GB" sz="14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lspline,xvar</a:t>
            </a:r>
            <a:r>
              <a:rPr lang="en-GB" sz="1400" dirty="0">
                <a:latin typeface="Courier New" panose="02070309020205020404" pitchFamily="49" charset="0"/>
                <a:cs typeface="Courier New" panose="02070309020205020404" pitchFamily="49" charset="0"/>
              </a:rPr>
              <a:t>="x")</a:t>
            </a:r>
          </a:p>
          <a:p>
            <a:pPr marL="0" indent="0">
              <a:buNone/>
            </a:pPr>
            <a:r>
              <a:rPr lang="en-GB" sz="1400" dirty="0">
                <a:latin typeface="Courier New" panose="02070309020205020404" pitchFamily="49" charset="0"/>
                <a:cs typeface="Courier New" panose="02070309020205020404" pitchFamily="49" charset="0"/>
              </a:rPr>
              <a:t>	summary(</a:t>
            </a:r>
            <a:r>
              <a:rPr lang="en-GB" sz="1400" dirty="0" err="1">
                <a:latin typeface="Courier New" panose="02070309020205020404" pitchFamily="49" charset="0"/>
                <a:cs typeface="Courier New" panose="02070309020205020404" pitchFamily="49" charset="0"/>
              </a:rPr>
              <a:t>lspline</a:t>
            </a:r>
            <a:r>
              <a:rPr lang="en-GB" sz="1400" dirty="0">
                <a:latin typeface="Courier New" panose="02070309020205020404" pitchFamily="49" charset="0"/>
                <a:cs typeface="Courier New" panose="02070309020205020404" pitchFamily="49" charset="0"/>
              </a:rPr>
              <a:t>)</a:t>
            </a:r>
          </a:p>
          <a:p>
            <a:pPr marL="0" indent="0">
              <a:buNone/>
            </a:pPr>
            <a:endParaRPr lang="en-GB" sz="1800" dirty="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Piecewise regression with splines</a:t>
            </a:r>
            <a:endParaRPr lang="en-GB" sz="3200">
              <a:solidFill>
                <a:schemeClr val="tx2">
                  <a:lumMod val="75000"/>
                </a:schemeClr>
              </a:solidFill>
              <a:latin typeface="Tw Cen MT" panose="020B0602020104020603" pitchFamily="34" charset="0"/>
            </a:endParaRPr>
          </a:p>
        </p:txBody>
      </p:sp>
      <p:cxnSp>
        <p:nvCxnSpPr>
          <p:cNvPr id="6" name="Straight Connector 5">
            <a:extLst>
              <a:ext uri="{FF2B5EF4-FFF2-40B4-BE49-F238E27FC236}">
                <a16:creationId xmlns:a16="http://schemas.microsoft.com/office/drawing/2014/main" id="{97A5CC77-39F9-41F6-8E83-B791EA9EA01E}"/>
              </a:ext>
            </a:extLst>
          </p:cNvPr>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2167F7-99BE-43B3-B4C8-4F339F14EA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20265131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Piecewise regression with splines</a:t>
            </a:r>
            <a:endParaRPr lang="en-GB" sz="3200">
              <a:solidFill>
                <a:schemeClr val="tx2">
                  <a:lumMod val="75000"/>
                </a:schemeClr>
              </a:solidFill>
              <a:latin typeface="Tw Cen MT" panose="020B0602020104020603" pitchFamily="34" charset="0"/>
            </a:endParaRPr>
          </a:p>
        </p:txBody>
      </p:sp>
      <p:cxnSp>
        <p:nvCxnSpPr>
          <p:cNvPr id="6" name="Straight Connector 5">
            <a:extLst>
              <a:ext uri="{FF2B5EF4-FFF2-40B4-BE49-F238E27FC236}">
                <a16:creationId xmlns:a16="http://schemas.microsoft.com/office/drawing/2014/main" id="{97A5CC77-39F9-41F6-8E83-B791EA9EA01E}"/>
              </a:ext>
            </a:extLst>
          </p:cNvPr>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2167F7-99BE-43B3-B4C8-4F339F14EA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pic>
        <p:nvPicPr>
          <p:cNvPr id="9" name="Picture 8">
            <a:extLst>
              <a:ext uri="{FF2B5EF4-FFF2-40B4-BE49-F238E27FC236}">
                <a16:creationId xmlns:a16="http://schemas.microsoft.com/office/drawing/2014/main" id="{6F89E651-ED7B-430A-BC01-37C97B5B4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7649" y="1484783"/>
            <a:ext cx="6047175" cy="5057104"/>
          </a:xfrm>
          <a:prstGeom prst="rect">
            <a:avLst/>
          </a:prstGeom>
        </p:spPr>
      </p:pic>
    </p:spTree>
    <p:extLst>
      <p:ext uri="{BB962C8B-B14F-4D97-AF65-F5344CB8AC3E}">
        <p14:creationId xmlns:p14="http://schemas.microsoft.com/office/powerpoint/2010/main" val="16151253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en-GB" sz="1800">
                <a:latin typeface="Calibri Light" panose="020F0302020204030204" pitchFamily="34" charset="0"/>
                <a:cs typeface="Calibri Light" panose="020F0302020204030204" pitchFamily="34" charset="0"/>
              </a:rPr>
              <a:t>The parameters </a:t>
            </a:r>
            <a:r>
              <a:rPr lang="en-GB" sz="1800" dirty="0">
                <a:latin typeface="Calibri Light" panose="020F0302020204030204" pitchFamily="34" charset="0"/>
                <a:cs typeface="Calibri Light" panose="020F0302020204030204" pitchFamily="34" charset="0"/>
              </a:rPr>
              <a:t>and their significance tests have </a:t>
            </a:r>
            <a:r>
              <a:rPr lang="en-GB" sz="1800">
                <a:latin typeface="Calibri Light" panose="020F0302020204030204" pitchFamily="34" charset="0"/>
                <a:cs typeface="Calibri Light" panose="020F0302020204030204" pitchFamily="34" charset="0"/>
              </a:rPr>
              <a:t>a straightforward </a:t>
            </a:r>
            <a:r>
              <a:rPr lang="en-GB" sz="1800" dirty="0">
                <a:latin typeface="Calibri Light" panose="020F0302020204030204" pitchFamily="34" charset="0"/>
                <a:cs typeface="Calibri Light" panose="020F0302020204030204" pitchFamily="34" charset="0"/>
              </a:rPr>
              <a:t>interpretation:</a:t>
            </a:r>
          </a:p>
          <a:p>
            <a:pPr marL="0" indent="0">
              <a:buNone/>
            </a:pPr>
            <a:endParaRPr lang="en-GB" sz="1800" dirty="0">
              <a:latin typeface="Times New Roman" panose="02020603050405020304" pitchFamily="18" charset="0"/>
              <a:cs typeface="Times New Roman" panose="02020603050405020304" pitchFamily="18" charset="0"/>
            </a:endParaRPr>
          </a:p>
          <a:p>
            <a:pPr marL="0" indent="0">
              <a:buNone/>
            </a:pPr>
            <a:r>
              <a:rPr lang="en-GB" sz="1400" dirty="0">
                <a:latin typeface="Courier New" panose="02070309020205020404" pitchFamily="49" charset="0"/>
                <a:cs typeface="Courier New" panose="02070309020205020404" pitchFamily="49" charset="0"/>
              </a:rPr>
              <a:t>	Coefficients:</a:t>
            </a:r>
          </a:p>
          <a:p>
            <a:pPr marL="0" indent="0">
              <a:buNone/>
            </a:pPr>
            <a:r>
              <a:rPr lang="en-GB" sz="1400" dirty="0">
                <a:latin typeface="Courier New" panose="02070309020205020404" pitchFamily="49" charset="0"/>
                <a:cs typeface="Courier New" panose="02070309020205020404" pitchFamily="49" charset="0"/>
              </a:rPr>
              <a:t>	            Estimate Std. Error t value </a:t>
            </a:r>
            <a:r>
              <a:rPr lang="en-GB" sz="1400" dirty="0" err="1">
                <a:latin typeface="Courier New" panose="02070309020205020404" pitchFamily="49" charset="0"/>
                <a:cs typeface="Courier New" panose="02070309020205020404" pitchFamily="49" charset="0"/>
              </a:rPr>
              <a:t>Pr</a:t>
            </a:r>
            <a:r>
              <a:rPr lang="en-GB" sz="1400" dirty="0">
                <a:latin typeface="Courier New" panose="02070309020205020404" pitchFamily="49" charset="0"/>
                <a:cs typeface="Courier New" panose="02070309020205020404" pitchFamily="49" charset="0"/>
              </a:rPr>
              <a:t>(&gt;|t|)    </a:t>
            </a:r>
          </a:p>
          <a:p>
            <a:pPr marL="0" indent="0">
              <a:buNone/>
            </a:pPr>
            <a:r>
              <a:rPr lang="en-GB" sz="1400" dirty="0">
                <a:latin typeface="Courier New" panose="02070309020205020404" pitchFamily="49" charset="0"/>
                <a:cs typeface="Courier New" panose="02070309020205020404" pitchFamily="49" charset="0"/>
              </a:rPr>
              <a:t>	(Intercept) 22.71886    5.69921   3.986 7.72e-05 ***</a:t>
            </a:r>
          </a:p>
          <a:p>
            <a:pPr marL="0" indent="0">
              <a:buNone/>
            </a:pPr>
            <a:r>
              <a:rPr lang="en-GB" sz="1400" dirty="0">
                <a:latin typeface="Courier New" panose="02070309020205020404" pitchFamily="49" charset="0"/>
                <a:cs typeface="Courier New" panose="02070309020205020404" pitchFamily="49" charset="0"/>
              </a:rPr>
              <a:t>	x            1.42673    0.08058  17.705  &lt; 2e-16 ***</a:t>
            </a:r>
          </a:p>
          <a:p>
            <a:pPr marL="0" indent="0">
              <a:buNone/>
            </a:pPr>
            <a:r>
              <a:rPr lang="en-GB" sz="1400" dirty="0">
                <a:latin typeface="Courier New" panose="02070309020205020404" pitchFamily="49" charset="0"/>
                <a:cs typeface="Courier New" panose="02070309020205020404" pitchFamily="49" charset="0"/>
              </a:rPr>
              <a:t>	h(x, 100)   -3.11756    0.12094 -25.777  &lt; 2e-16 ***</a:t>
            </a:r>
          </a:p>
          <a:p>
            <a:pPr marL="0" indent="0">
              <a:buNone/>
            </a:pPr>
            <a:r>
              <a:rPr lang="en-GB" sz="1400" dirty="0">
                <a:latin typeface="Courier New" panose="02070309020205020404" pitchFamily="49" charset="0"/>
                <a:cs typeface="Courier New" panose="02070309020205020404" pitchFamily="49" charset="0"/>
              </a:rPr>
              <a:t>	h(x, 210)    3.42884    0.07452  46.011  &lt; 2e-16 ***</a:t>
            </a:r>
          </a:p>
          <a:p>
            <a:pPr marL="0" indent="0">
              <a:buNone/>
            </a:pPr>
            <a:r>
              <a:rPr lang="en-GB" sz="1400" dirty="0">
                <a:latin typeface="Courier New" panose="02070309020205020404" pitchFamily="49" charset="0"/>
                <a:cs typeface="Courier New" panose="02070309020205020404" pitchFamily="49" charset="0"/>
              </a:rPr>
              <a:t>	h(x, 400)   -2.69139    0.09370 -28.723  &lt; 2e-16 ***</a:t>
            </a:r>
          </a:p>
          <a:p>
            <a:pPr marL="0" indent="0">
              <a:buNone/>
            </a:pPr>
            <a:r>
              <a:rPr lang="en-GB" sz="1400" dirty="0">
                <a:latin typeface="Courier New" panose="02070309020205020404" pitchFamily="49" charset="0"/>
                <a:cs typeface="Courier New" panose="02070309020205020404" pitchFamily="49" charset="0"/>
              </a:rPr>
              <a:t>	---</a:t>
            </a:r>
          </a:p>
          <a:p>
            <a:pPr marL="0" indent="0">
              <a:buNone/>
            </a:pP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Signif</a:t>
            </a:r>
            <a:r>
              <a:rPr lang="en-GB" sz="1400" dirty="0">
                <a:latin typeface="Courier New" panose="02070309020205020404" pitchFamily="49" charset="0"/>
                <a:cs typeface="Courier New" panose="02070309020205020404" pitchFamily="49" charset="0"/>
              </a:rPr>
              <a:t>. codes:  0 ‘***’ 0.001 ‘**’ 0.01 ‘*’ 0.05 ‘.’ 0.1 ‘ ’ 1</a:t>
            </a:r>
          </a:p>
          <a:p>
            <a:pPr marL="0" indent="0">
              <a:buNone/>
            </a:pPr>
            <a:r>
              <a:rPr lang="en-GB" sz="1400" dirty="0">
                <a:latin typeface="Courier New" panose="02070309020205020404" pitchFamily="49" charset="0"/>
                <a:cs typeface="Courier New" panose="02070309020205020404" pitchFamily="49" charset="0"/>
              </a:rPr>
              <a:t>	</a:t>
            </a:r>
          </a:p>
          <a:p>
            <a:pPr marL="0" indent="0">
              <a:buNone/>
            </a:pPr>
            <a:r>
              <a:rPr lang="en-GB" sz="1400" dirty="0">
                <a:latin typeface="Courier New" panose="02070309020205020404" pitchFamily="49" charset="0"/>
                <a:cs typeface="Courier New" panose="02070309020205020404" pitchFamily="49" charset="0"/>
              </a:rPr>
              <a:t>	Residual standard error: 30.5 on 495 degrees of freedom</a:t>
            </a:r>
          </a:p>
          <a:p>
            <a:pPr marL="0" indent="0">
              <a:buNone/>
            </a:pPr>
            <a:r>
              <a:rPr lang="en-GB" sz="1400" dirty="0">
                <a:latin typeface="Courier New" panose="02070309020205020404" pitchFamily="49" charset="0"/>
                <a:cs typeface="Courier New" panose="02070309020205020404" pitchFamily="49" charset="0"/>
              </a:rPr>
              <a:t>	Multiple R-squared:  0.9069,    </a:t>
            </a:r>
            <a:r>
              <a:rPr lang="en-GB" sz="1400" b="1" dirty="0">
                <a:solidFill>
                  <a:srgbClr val="C00000"/>
                </a:solidFill>
                <a:latin typeface="Courier New" panose="02070309020205020404" pitchFamily="49" charset="0"/>
                <a:cs typeface="Courier New" panose="02070309020205020404" pitchFamily="49" charset="0"/>
              </a:rPr>
              <a:t>Adjusted R-squared</a:t>
            </a:r>
            <a:r>
              <a:rPr lang="en-GB" sz="1400" dirty="0">
                <a:latin typeface="Courier New" panose="02070309020205020404" pitchFamily="49" charset="0"/>
                <a:cs typeface="Courier New" panose="02070309020205020404" pitchFamily="49" charset="0"/>
              </a:rPr>
              <a:t>:  0.9062 </a:t>
            </a:r>
          </a:p>
          <a:p>
            <a:pPr marL="0" indent="0">
              <a:buNone/>
            </a:pPr>
            <a:r>
              <a:rPr lang="en-GB" sz="1400" dirty="0">
                <a:latin typeface="Courier New" panose="02070309020205020404" pitchFamily="49" charset="0"/>
                <a:cs typeface="Courier New" panose="02070309020205020404" pitchFamily="49" charset="0"/>
              </a:rPr>
              <a:t>	F-statistic:  1206 on 4 and 495 DF,  p-value: &lt; 2.2e-16</a:t>
            </a: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Piecewise</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regression</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with</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splines</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31722435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0130" y="188641"/>
            <a:ext cx="8178319"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Piecewise regression with splines</a:t>
            </a:r>
            <a:endParaRPr lang="en-GB" sz="3200">
              <a:solidFill>
                <a:schemeClr val="tx2">
                  <a:lumMod val="75000"/>
                </a:schemeClr>
              </a:solidFill>
              <a:latin typeface="Tw Cen MT" panose="020B0602020104020603" pitchFamily="34" charset="0"/>
            </a:endParaRPr>
          </a:p>
        </p:txBody>
      </p:sp>
      <p:cxnSp>
        <p:nvCxnSpPr>
          <p:cNvPr id="6" name="Straight Connector 5">
            <a:extLst>
              <a:ext uri="{FF2B5EF4-FFF2-40B4-BE49-F238E27FC236}">
                <a16:creationId xmlns:a16="http://schemas.microsoft.com/office/drawing/2014/main" id="{97A5CC77-39F9-41F6-8E83-B791EA9EA01E}"/>
              </a:ext>
            </a:extLst>
          </p:cNvPr>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2167F7-99BE-43B3-B4C8-4F339F14EA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pic>
        <p:nvPicPr>
          <p:cNvPr id="9" name="Picture 8">
            <a:extLst>
              <a:ext uri="{FF2B5EF4-FFF2-40B4-BE49-F238E27FC236}">
                <a16:creationId xmlns:a16="http://schemas.microsoft.com/office/drawing/2014/main" id="{6F89E651-ED7B-430A-BC01-37C97B5B4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7649" y="1484783"/>
            <a:ext cx="6047175" cy="5057104"/>
          </a:xfrm>
          <a:prstGeom prst="rect">
            <a:avLst/>
          </a:prstGeom>
        </p:spPr>
      </p:pic>
      <p:sp>
        <p:nvSpPr>
          <p:cNvPr id="3" name="Rectangle 2">
            <a:extLst>
              <a:ext uri="{FF2B5EF4-FFF2-40B4-BE49-F238E27FC236}">
                <a16:creationId xmlns:a16="http://schemas.microsoft.com/office/drawing/2014/main" id="{E9B18214-ACFD-4921-87D8-09BF22A2A8E7}"/>
              </a:ext>
            </a:extLst>
          </p:cNvPr>
          <p:cNvSpPr/>
          <p:nvPr/>
        </p:nvSpPr>
        <p:spPr>
          <a:xfrm>
            <a:off x="4511824" y="5234718"/>
            <a:ext cx="453970" cy="276999"/>
          </a:xfrm>
          <a:prstGeom prst="rect">
            <a:avLst/>
          </a:prstGeom>
        </p:spPr>
        <p:txBody>
          <a:bodyPr wrap="none">
            <a:spAutoFit/>
          </a:bodyPr>
          <a:lstStyle/>
          <a:p>
            <a:r>
              <a:rPr lang="en-GB" sz="1200" b="1">
                <a:solidFill>
                  <a:srgbClr val="C00000"/>
                </a:solidFill>
                <a:latin typeface="Times New Roman" panose="02020603050405020304" pitchFamily="18" charset="0"/>
                <a:cs typeface="Times New Roman" panose="02020603050405020304" pitchFamily="18" charset="0"/>
              </a:rPr>
              <a:t>1.43</a:t>
            </a:r>
            <a:endParaRPr lang="en-CH" sz="1200" b="1">
              <a:solidFill>
                <a:srgbClr val="C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5C83DEB-E82B-4D0F-979F-5354DA16D1BD}"/>
              </a:ext>
            </a:extLst>
          </p:cNvPr>
          <p:cNvSpPr/>
          <p:nvPr/>
        </p:nvSpPr>
        <p:spPr>
          <a:xfrm>
            <a:off x="5073677" y="2973697"/>
            <a:ext cx="1335622" cy="276999"/>
          </a:xfrm>
          <a:prstGeom prst="rect">
            <a:avLst/>
          </a:prstGeom>
        </p:spPr>
        <p:txBody>
          <a:bodyPr wrap="none">
            <a:spAutoFit/>
          </a:bodyPr>
          <a:lstStyle/>
          <a:p>
            <a:r>
              <a:rPr lang="en-GB" sz="1200">
                <a:solidFill>
                  <a:srgbClr val="C00000"/>
                </a:solidFill>
                <a:latin typeface="Times New Roman" panose="02020603050405020304" pitchFamily="18" charset="0"/>
                <a:cs typeface="Times New Roman" panose="02020603050405020304" pitchFamily="18" charset="0"/>
              </a:rPr>
              <a:t>1.43 - 3.12 = </a:t>
            </a:r>
            <a:r>
              <a:rPr lang="en-GB" sz="1200" b="1">
                <a:solidFill>
                  <a:srgbClr val="C00000"/>
                </a:solidFill>
                <a:latin typeface="Times New Roman" panose="02020603050405020304" pitchFamily="18" charset="0"/>
                <a:cs typeface="Times New Roman" panose="02020603050405020304" pitchFamily="18" charset="0"/>
              </a:rPr>
              <a:t>-1.69</a:t>
            </a:r>
            <a:endParaRPr lang="en-CH" sz="1200" b="1">
              <a:solidFill>
                <a:srgbClr val="C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FDD0650-3898-4289-B46D-BA644EFC85A3}"/>
              </a:ext>
            </a:extLst>
          </p:cNvPr>
          <p:cNvSpPr/>
          <p:nvPr/>
        </p:nvSpPr>
        <p:spPr>
          <a:xfrm>
            <a:off x="5386976" y="1756792"/>
            <a:ext cx="1717137" cy="276999"/>
          </a:xfrm>
          <a:prstGeom prst="rect">
            <a:avLst/>
          </a:prstGeom>
        </p:spPr>
        <p:txBody>
          <a:bodyPr wrap="none">
            <a:spAutoFit/>
          </a:bodyPr>
          <a:lstStyle/>
          <a:p>
            <a:r>
              <a:rPr lang="en-GB" sz="1200">
                <a:solidFill>
                  <a:srgbClr val="C00000"/>
                </a:solidFill>
                <a:latin typeface="Times New Roman" panose="02020603050405020304" pitchFamily="18" charset="0"/>
                <a:cs typeface="Times New Roman" panose="02020603050405020304" pitchFamily="18" charset="0"/>
              </a:rPr>
              <a:t>1.43 - 3.12 + 3.43 = </a:t>
            </a:r>
            <a:r>
              <a:rPr lang="en-GB" sz="1200" b="1">
                <a:solidFill>
                  <a:srgbClr val="C00000"/>
                </a:solidFill>
                <a:latin typeface="Times New Roman" panose="02020603050405020304" pitchFamily="18" charset="0"/>
                <a:cs typeface="Times New Roman" panose="02020603050405020304" pitchFamily="18" charset="0"/>
              </a:rPr>
              <a:t>1.74</a:t>
            </a:r>
            <a:endParaRPr lang="en-CH" sz="1200" b="1">
              <a:solidFill>
                <a:srgbClr val="C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4C459C0-227C-4F70-8183-20B2A360117C}"/>
              </a:ext>
            </a:extLst>
          </p:cNvPr>
          <p:cNvSpPr/>
          <p:nvPr/>
        </p:nvSpPr>
        <p:spPr>
          <a:xfrm>
            <a:off x="7557841" y="4007666"/>
            <a:ext cx="2127505" cy="276999"/>
          </a:xfrm>
          <a:prstGeom prst="rect">
            <a:avLst/>
          </a:prstGeom>
        </p:spPr>
        <p:txBody>
          <a:bodyPr wrap="none">
            <a:spAutoFit/>
          </a:bodyPr>
          <a:lstStyle/>
          <a:p>
            <a:r>
              <a:rPr lang="en-GB" sz="1200">
                <a:solidFill>
                  <a:srgbClr val="C00000"/>
                </a:solidFill>
                <a:latin typeface="Times New Roman" panose="02020603050405020304" pitchFamily="18" charset="0"/>
                <a:cs typeface="Times New Roman" panose="02020603050405020304" pitchFamily="18" charset="0"/>
              </a:rPr>
              <a:t>1.43 -3.12 + 3.43 - 2.69 = </a:t>
            </a:r>
            <a:r>
              <a:rPr lang="en-GB" sz="1200" b="1">
                <a:solidFill>
                  <a:srgbClr val="C00000"/>
                </a:solidFill>
                <a:latin typeface="Times New Roman" panose="02020603050405020304" pitchFamily="18" charset="0"/>
                <a:cs typeface="Times New Roman" panose="02020603050405020304" pitchFamily="18" charset="0"/>
              </a:rPr>
              <a:t>-0.95</a:t>
            </a:r>
            <a:endParaRPr lang="en-CH" sz="1200" b="1">
              <a:solidFill>
                <a:srgbClr val="C00000"/>
              </a:solidFill>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5FA1D453-0EFF-4254-8306-D09A2F1D9914}"/>
              </a:ext>
            </a:extLst>
          </p:cNvPr>
          <p:cNvCxnSpPr>
            <a:cxnSpLocks/>
            <a:stCxn id="3" idx="0"/>
          </p:cNvCxnSpPr>
          <p:nvPr/>
        </p:nvCxnSpPr>
        <p:spPr>
          <a:xfrm flipH="1" flipV="1">
            <a:off x="4439817" y="4221089"/>
            <a:ext cx="298993" cy="1013629"/>
          </a:xfrm>
          <a:prstGeom prst="straightConnector1">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CA13BBD-CACA-458E-A604-066E13BE6DD7}"/>
              </a:ext>
            </a:extLst>
          </p:cNvPr>
          <p:cNvCxnSpPr>
            <a:cxnSpLocks/>
            <a:stCxn id="8" idx="2"/>
          </p:cNvCxnSpPr>
          <p:nvPr/>
        </p:nvCxnSpPr>
        <p:spPr>
          <a:xfrm flipH="1">
            <a:off x="5303912" y="3250695"/>
            <a:ext cx="437576" cy="1103668"/>
          </a:xfrm>
          <a:prstGeom prst="straightConnector1">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09571BE-B582-44A8-BFEA-E884BB39D8D8}"/>
              </a:ext>
            </a:extLst>
          </p:cNvPr>
          <p:cNvCxnSpPr>
            <a:cxnSpLocks/>
            <a:stCxn id="10" idx="2"/>
          </p:cNvCxnSpPr>
          <p:nvPr/>
        </p:nvCxnSpPr>
        <p:spPr>
          <a:xfrm>
            <a:off x="6245544" y="2033790"/>
            <a:ext cx="858568" cy="1134120"/>
          </a:xfrm>
          <a:prstGeom prst="straightConnector1">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BDA0E81-E08C-487D-B8E2-4E1CB1C2F4F1}"/>
              </a:ext>
            </a:extLst>
          </p:cNvPr>
          <p:cNvCxnSpPr>
            <a:cxnSpLocks/>
            <a:stCxn id="11" idx="0"/>
          </p:cNvCxnSpPr>
          <p:nvPr/>
        </p:nvCxnSpPr>
        <p:spPr>
          <a:xfrm flipH="1" flipV="1">
            <a:off x="8112225" y="2636913"/>
            <a:ext cx="509369" cy="1370753"/>
          </a:xfrm>
          <a:prstGeom prst="straightConnector1">
            <a:avLst/>
          </a:prstGeom>
          <a:ln w="19050">
            <a:solidFill>
              <a:srgbClr val="C0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1161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en-GB" sz="1800" dirty="0">
                <a:latin typeface="Calibri Light" panose="020F0302020204030204" pitchFamily="34" charset="0"/>
                <a:cs typeface="Calibri Light" panose="020F0302020204030204" pitchFamily="34" charset="0"/>
              </a:rPr>
              <a:t>Note that the spline </a:t>
            </a:r>
            <a:r>
              <a:rPr lang="en-GB" sz="1800">
                <a:latin typeface="Calibri Light" panose="020F0302020204030204" pitchFamily="34" charset="0"/>
                <a:cs typeface="Calibri Light" panose="020F0302020204030204" pitchFamily="34" charset="0"/>
              </a:rPr>
              <a:t>model has the </a:t>
            </a:r>
            <a:r>
              <a:rPr lang="en-GB" sz="1800" dirty="0">
                <a:latin typeface="Calibri Light" panose="020F0302020204030204" pitchFamily="34" charset="0"/>
                <a:cs typeface="Calibri Light" panose="020F0302020204030204" pitchFamily="34" charset="0"/>
              </a:rPr>
              <a:t>same number of </a:t>
            </a:r>
            <a:r>
              <a:rPr lang="en-GB" sz="1800">
                <a:latin typeface="Calibri Light" panose="020F0302020204030204" pitchFamily="34" charset="0"/>
                <a:cs typeface="Calibri Light" panose="020F0302020204030204" pitchFamily="34" charset="0"/>
              </a:rPr>
              <a:t>parameters as the polynomial fitted earlier (</a:t>
            </a:r>
            <a:r>
              <a:rPr lang="en-GB" sz="1800" dirty="0">
                <a:latin typeface="Calibri Light" panose="020F0302020204030204" pitchFamily="34" charset="0"/>
                <a:cs typeface="Calibri Light" panose="020F0302020204030204" pitchFamily="34" charset="0"/>
              </a:rPr>
              <a:t>4), but the transformed </a:t>
            </a:r>
            <a:r>
              <a:rPr lang="en-GB" sz="1800" i="1" dirty="0">
                <a:latin typeface="Calibri Light" panose="020F0302020204030204" pitchFamily="34" charset="0"/>
                <a:cs typeface="Calibri Light" panose="020F0302020204030204" pitchFamily="34" charset="0"/>
              </a:rPr>
              <a:t>X</a:t>
            </a:r>
            <a:r>
              <a:rPr lang="en-GB" sz="1800" dirty="0">
                <a:latin typeface="Calibri Light" panose="020F0302020204030204" pitchFamily="34" charset="0"/>
                <a:cs typeface="Calibri Light" panose="020F0302020204030204" pitchFamily="34" charset="0"/>
              </a:rPr>
              <a:t> variables differ completely. A </a:t>
            </a:r>
            <a:r>
              <a:rPr lang="en-GB" sz="1800" dirty="0">
                <a:solidFill>
                  <a:srgbClr val="0070C0"/>
                </a:solidFill>
                <a:latin typeface="Calibri Light" panose="020F0302020204030204" pitchFamily="34" charset="0"/>
                <a:cs typeface="Calibri Light" panose="020F0302020204030204" pitchFamily="34" charset="0"/>
              </a:rPr>
              <a:t>formal ANOVA comparison (with an </a:t>
            </a:r>
            <a:r>
              <a:rPr lang="en-GB" sz="1800" i="1" dirty="0">
                <a:solidFill>
                  <a:srgbClr val="0070C0"/>
                </a:solidFill>
                <a:latin typeface="Calibri Light" panose="020F0302020204030204" pitchFamily="34" charset="0"/>
                <a:cs typeface="Calibri Light" panose="020F0302020204030204" pitchFamily="34" charset="0"/>
              </a:rPr>
              <a:t>F</a:t>
            </a:r>
            <a:r>
              <a:rPr lang="en-GB" sz="1800" dirty="0">
                <a:solidFill>
                  <a:srgbClr val="0070C0"/>
                </a:solidFill>
                <a:latin typeface="Calibri Light" panose="020F0302020204030204" pitchFamily="34" charset="0"/>
                <a:cs typeface="Calibri Light" panose="020F0302020204030204" pitchFamily="34" charset="0"/>
              </a:rPr>
              <a:t>-test) is not possible</a:t>
            </a:r>
            <a:r>
              <a:rPr lang="en-GB" sz="1800" dirty="0">
                <a:latin typeface="Calibri Light" panose="020F0302020204030204" pitchFamily="34" charset="0"/>
                <a:cs typeface="Calibri Light" panose="020F0302020204030204" pitchFamily="34" charset="0"/>
              </a:rPr>
              <a:t> between these </a:t>
            </a:r>
            <a:r>
              <a:rPr lang="en-GB" sz="1800">
                <a:latin typeface="Calibri Light" panose="020F0302020204030204" pitchFamily="34" charset="0"/>
                <a:cs typeface="Calibri Light" panose="020F0302020204030204" pitchFamily="34" charset="0"/>
              </a:rPr>
              <a:t>two models, </a:t>
            </a:r>
            <a:r>
              <a:rPr lang="en-GB" sz="1800" dirty="0">
                <a:latin typeface="Calibri Light" panose="020F0302020204030204" pitchFamily="34" charset="0"/>
                <a:cs typeface="Calibri Light" panose="020F0302020204030204" pitchFamily="34" charset="0"/>
              </a:rPr>
              <a:t>since they are not nested.</a:t>
            </a:r>
          </a:p>
          <a:p>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However, in such a scenario, we </a:t>
            </a:r>
            <a:r>
              <a:rPr lang="en-GB" sz="1800">
                <a:latin typeface="Calibri Light" panose="020F0302020204030204" pitchFamily="34" charset="0"/>
                <a:cs typeface="Calibri Light" panose="020F0302020204030204" pitchFamily="34" charset="0"/>
              </a:rPr>
              <a:t>could compare </a:t>
            </a:r>
            <a:r>
              <a:rPr lang="en-GB" sz="1800" dirty="0">
                <a:latin typeface="Calibri Light" panose="020F0302020204030204" pitchFamily="34" charset="0"/>
                <a:cs typeface="Calibri Light" panose="020F0302020204030204" pitchFamily="34" charset="0"/>
              </a:rPr>
              <a:t>goodness-of-fit measures that do not require this nesting, such as </a:t>
            </a:r>
            <a:r>
              <a:rPr lang="en-GB" sz="1800" dirty="0">
                <a:solidFill>
                  <a:srgbClr val="0070C0"/>
                </a:solidFill>
                <a:latin typeface="Calibri Light" panose="020F0302020204030204" pitchFamily="34" charset="0"/>
                <a:cs typeface="Calibri Light" panose="020F0302020204030204" pitchFamily="34" charset="0"/>
              </a:rPr>
              <a:t>adjusted </a:t>
            </a:r>
            <a:r>
              <a:rPr lang="en-GB" sz="1800" i="1" dirty="0">
                <a:solidFill>
                  <a:srgbClr val="0070C0"/>
                </a:solidFill>
                <a:latin typeface="Calibri Light" panose="020F0302020204030204" pitchFamily="34" charset="0"/>
                <a:cs typeface="Calibri Light" panose="020F0302020204030204" pitchFamily="34" charset="0"/>
              </a:rPr>
              <a:t>R</a:t>
            </a:r>
            <a:r>
              <a:rPr lang="en-GB" sz="1800" i="1" baseline="30000" dirty="0">
                <a:solidFill>
                  <a:srgbClr val="0070C0"/>
                </a:solidFill>
                <a:latin typeface="Calibri Light" panose="020F0302020204030204" pitchFamily="34" charset="0"/>
                <a:cs typeface="Calibri Light" panose="020F0302020204030204" pitchFamily="34" charset="0"/>
              </a:rPr>
              <a:t>2</a:t>
            </a:r>
            <a:r>
              <a:rPr lang="en-GB" sz="1800">
                <a:latin typeface="Calibri Light" panose="020F0302020204030204" pitchFamily="34" charset="0"/>
                <a:cs typeface="Calibri Light" panose="020F0302020204030204" pitchFamily="34" charset="0"/>
              </a:rPr>
              <a:t>, or </a:t>
            </a:r>
            <a:r>
              <a:rPr lang="en-GB" sz="1800">
                <a:solidFill>
                  <a:srgbClr val="0070C0"/>
                </a:solidFill>
                <a:latin typeface="Calibri Light" panose="020F0302020204030204" pitchFamily="34" charset="0"/>
                <a:cs typeface="Calibri Light" panose="020F0302020204030204" pitchFamily="34" charset="0"/>
              </a:rPr>
              <a:t>AIC</a:t>
            </a:r>
            <a:r>
              <a:rPr lang="en-GB" sz="1800">
                <a:latin typeface="Calibri Light" panose="020F0302020204030204" pitchFamily="34" charset="0"/>
                <a:cs typeface="Calibri Light" panose="020F0302020204030204" pitchFamily="34" charset="0"/>
              </a:rPr>
              <a:t> and </a:t>
            </a:r>
            <a:r>
              <a:rPr lang="en-GB" sz="1800">
                <a:solidFill>
                  <a:srgbClr val="0070C0"/>
                </a:solidFill>
                <a:latin typeface="Calibri Light" panose="020F0302020204030204" pitchFamily="34" charset="0"/>
                <a:cs typeface="Calibri Light" panose="020F0302020204030204" pitchFamily="34" charset="0"/>
              </a:rPr>
              <a:t>BIC</a:t>
            </a:r>
            <a:r>
              <a:rPr lang="en-GB" sz="1800">
                <a:latin typeface="Calibri Light" panose="020F0302020204030204" pitchFamily="34" charset="0"/>
                <a:cs typeface="Calibri Light" panose="020F0302020204030204" pitchFamily="34" charset="0"/>
              </a:rPr>
              <a:t> (see this morning!). Recall that these measures penalize models for redundant parameters. In R:</a:t>
            </a:r>
            <a:endParaRPr lang="en-GB" sz="1800" dirty="0">
              <a:latin typeface="Calibri Light" panose="020F0302020204030204" pitchFamily="34" charset="0"/>
              <a:cs typeface="Calibri Light" panose="020F0302020204030204" pitchFamily="34" charset="0"/>
            </a:endParaRPr>
          </a:p>
          <a:p>
            <a:endParaRPr lang="en-GB" sz="1800" dirty="0">
              <a:latin typeface="Times New Roman" panose="02020603050405020304" pitchFamily="18" charset="0"/>
              <a:cs typeface="Times New Roman" panose="02020603050405020304" pitchFamily="18" charset="0"/>
            </a:endParaRPr>
          </a:p>
          <a:p>
            <a:pPr marL="0" indent="0">
              <a:buNone/>
            </a:pPr>
            <a:r>
              <a:rPr lang="en-GB" sz="1400" dirty="0">
                <a:latin typeface="Courier New" panose="02070309020205020404" pitchFamily="49" charset="0"/>
                <a:cs typeface="Courier New" panose="02070309020205020404" pitchFamily="49" charset="0"/>
              </a:rPr>
              <a:t>	AIC(poly4) ; AIC(</a:t>
            </a:r>
            <a:r>
              <a:rPr lang="en-GB" sz="1400" dirty="0" err="1">
                <a:latin typeface="Courier New" panose="02070309020205020404" pitchFamily="49" charset="0"/>
                <a:cs typeface="Courier New" panose="02070309020205020404" pitchFamily="49" charset="0"/>
              </a:rPr>
              <a:t>lspline</a:t>
            </a:r>
            <a:r>
              <a:rPr lang="en-GB" sz="1400" dirty="0">
                <a:latin typeface="Courier New" panose="02070309020205020404" pitchFamily="49" charset="0"/>
                <a:cs typeface="Courier New" panose="02070309020205020404" pitchFamily="49" charset="0"/>
              </a:rPr>
              <a:t>)</a:t>
            </a:r>
          </a:p>
          <a:p>
            <a:pPr marL="0" indent="0">
              <a:buNone/>
            </a:pPr>
            <a:r>
              <a:rPr lang="en-GB" sz="1400" dirty="0">
                <a:latin typeface="Courier New" panose="02070309020205020404" pitchFamily="49" charset="0"/>
                <a:cs typeface="Courier New" panose="02070309020205020404" pitchFamily="49" charset="0"/>
              </a:rPr>
              <a:t>	&gt; 4920.452</a:t>
            </a:r>
          </a:p>
          <a:p>
            <a:pPr marL="0" indent="0">
              <a:buNone/>
            </a:pPr>
            <a:r>
              <a:rPr lang="en-GB" sz="1400" dirty="0">
                <a:latin typeface="Courier New" panose="02070309020205020404" pitchFamily="49" charset="0"/>
                <a:cs typeface="Courier New" panose="02070309020205020404" pitchFamily="49" charset="0"/>
              </a:rPr>
              <a:t>	&gt; 4843.655</a:t>
            </a:r>
          </a:p>
          <a:p>
            <a:pPr marL="0" indent="0">
              <a:buNone/>
            </a:pPr>
            <a:endParaRPr lang="en-GB" sz="1800" dirty="0">
              <a:latin typeface="Times New Roman" panose="02020603050405020304" pitchFamily="18" charset="0"/>
              <a:cs typeface="Times New Roman" panose="02020603050405020304" pitchFamily="18" charset="0"/>
            </a:endParaRPr>
          </a:p>
          <a:p>
            <a:r>
              <a:rPr lang="en-GB" sz="1800" dirty="0">
                <a:latin typeface="Calibri Light" panose="020F0302020204030204" pitchFamily="34" charset="0"/>
                <a:cs typeface="Calibri Light" panose="020F0302020204030204" pitchFamily="34" charset="0"/>
              </a:rPr>
              <a:t>The linear spline model has an AIC that is lower by almost 80 points, which is a dramatic difference on a relative AIC scale, where differences of 2 points are typically already considered “meaningful”.</a:t>
            </a: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Piecewise</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regression</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with</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splines</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Tree>
    <p:extLst>
      <p:ext uri="{BB962C8B-B14F-4D97-AF65-F5344CB8AC3E}">
        <p14:creationId xmlns:p14="http://schemas.microsoft.com/office/powerpoint/2010/main" val="7021654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5069160"/>
          </a:xfrm>
        </p:spPr>
        <p:txBody>
          <a:bodyPr>
            <a:normAutofit/>
          </a:bodyPr>
          <a:lstStyle/>
          <a:p>
            <a:r>
              <a:rPr lang="en-GB" sz="1800" dirty="0">
                <a:latin typeface="Calibri Light" panose="020F0302020204030204" pitchFamily="34" charset="0"/>
                <a:cs typeface="Calibri Light" panose="020F0302020204030204" pitchFamily="34" charset="0"/>
              </a:rPr>
              <a:t>While the simple hinge transformations will </a:t>
            </a:r>
            <a:r>
              <a:rPr lang="en-GB" sz="1800">
                <a:latin typeface="Calibri Light" panose="020F0302020204030204" pitchFamily="34" charset="0"/>
                <a:cs typeface="Calibri Light" panose="020F0302020204030204" pitchFamily="34" charset="0"/>
              </a:rPr>
              <a:t>return a highly interpretable model, </a:t>
            </a:r>
            <a:r>
              <a:rPr lang="en-GB" sz="1800" dirty="0">
                <a:latin typeface="Calibri Light" panose="020F0302020204030204" pitchFamily="34" charset="0"/>
                <a:cs typeface="Calibri Light" panose="020F0302020204030204" pitchFamily="34" charset="0"/>
              </a:rPr>
              <a:t>the resulting variables might be vulnerable to instabilities, chiefly </a:t>
            </a:r>
            <a:r>
              <a:rPr lang="en-GB" sz="1800" dirty="0">
                <a:solidFill>
                  <a:srgbClr val="0070C0"/>
                </a:solidFill>
                <a:latin typeface="Calibri Light" panose="020F0302020204030204" pitchFamily="34" charset="0"/>
                <a:cs typeface="Calibri Light" panose="020F0302020204030204" pitchFamily="34" charset="0"/>
              </a:rPr>
              <a:t>collinearity</a:t>
            </a:r>
            <a:r>
              <a:rPr lang="en-GB" sz="1800" dirty="0">
                <a:latin typeface="Calibri Light" panose="020F0302020204030204" pitchFamily="34" charset="0"/>
                <a:cs typeface="Calibri Light" panose="020F0302020204030204" pitchFamily="34" charset="0"/>
              </a:rPr>
              <a:t> between them.</a:t>
            </a:r>
          </a:p>
          <a:p>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For this reason, one might prefer a </a:t>
            </a:r>
            <a:r>
              <a:rPr lang="en-GB" sz="1800" dirty="0">
                <a:solidFill>
                  <a:srgbClr val="0070C0"/>
                </a:solidFill>
                <a:latin typeface="Calibri Light" panose="020F0302020204030204" pitchFamily="34" charset="0"/>
                <a:cs typeface="Calibri Light" panose="020F0302020204030204" pitchFamily="34" charset="0"/>
              </a:rPr>
              <a:t>B-spline transformation</a:t>
            </a:r>
            <a:r>
              <a:rPr lang="en-GB" sz="1800" dirty="0">
                <a:latin typeface="Calibri Light" panose="020F0302020204030204" pitchFamily="34" charset="0"/>
                <a:cs typeface="Calibri Light" panose="020F0302020204030204" pitchFamily="34" charset="0"/>
              </a:rPr>
              <a:t>, which is a kind of “normalized” spline transformation. </a:t>
            </a:r>
            <a:r>
              <a:rPr lang="en-GB" sz="1800">
                <a:latin typeface="Calibri Light" panose="020F0302020204030204" pitchFamily="34" charset="0"/>
                <a:cs typeface="Calibri Light" panose="020F0302020204030204" pitchFamily="34" charset="0"/>
              </a:rPr>
              <a:t>In R*, </a:t>
            </a:r>
            <a:r>
              <a:rPr lang="en-GB" sz="1800" dirty="0">
                <a:latin typeface="Calibri Light" panose="020F0302020204030204" pitchFamily="34" charset="0"/>
                <a:cs typeface="Calibri Light" panose="020F0302020204030204" pitchFamily="34" charset="0"/>
              </a:rPr>
              <a:t>this can be fitted as follows:</a:t>
            </a:r>
          </a:p>
          <a:p>
            <a:endParaRPr lang="en-GB" sz="1800" dirty="0">
              <a:latin typeface="Times New Roman" panose="02020603050405020304" pitchFamily="18" charset="0"/>
              <a:cs typeface="Times New Roman" panose="02020603050405020304" pitchFamily="18" charset="0"/>
            </a:endParaRPr>
          </a:p>
          <a:p>
            <a:pPr marL="0" indent="0">
              <a:buNone/>
            </a:pP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bspline</a:t>
            </a:r>
            <a:r>
              <a:rPr lang="en-GB" sz="1400" dirty="0">
                <a:latin typeface="Courier New" panose="02070309020205020404" pitchFamily="49" charset="0"/>
                <a:cs typeface="Courier New" panose="02070309020205020404" pitchFamily="49" charset="0"/>
              </a:rPr>
              <a:t> &lt;- </a:t>
            </a:r>
            <a:r>
              <a:rPr lang="en-GB" sz="1400" dirty="0" err="1">
                <a:latin typeface="Courier New" panose="02070309020205020404" pitchFamily="49" charset="0"/>
                <a:cs typeface="Courier New" panose="02070309020205020404" pitchFamily="49" charset="0"/>
              </a:rPr>
              <a:t>lm</a:t>
            </a:r>
            <a:r>
              <a:rPr lang="en-GB" sz="1400" dirty="0">
                <a:latin typeface="Courier New" panose="02070309020205020404" pitchFamily="49" charset="0"/>
                <a:cs typeface="Courier New" panose="02070309020205020404" pitchFamily="49" charset="0"/>
              </a:rPr>
              <a:t>(y~ </a:t>
            </a:r>
            <a:r>
              <a:rPr lang="en-GB" sz="1400" b="1" dirty="0">
                <a:solidFill>
                  <a:srgbClr val="C00000"/>
                </a:solidFill>
                <a:latin typeface="Courier New" panose="02070309020205020404" pitchFamily="49" charset="0"/>
                <a:cs typeface="Courier New" panose="02070309020205020404" pitchFamily="49" charset="0"/>
              </a:rPr>
              <a:t>bs(</a:t>
            </a:r>
            <a:r>
              <a:rPr lang="en-GB" sz="1400" b="1" dirty="0" err="1">
                <a:solidFill>
                  <a:srgbClr val="C00000"/>
                </a:solidFill>
                <a:latin typeface="Courier New" panose="02070309020205020404" pitchFamily="49" charset="0"/>
                <a:cs typeface="Courier New" panose="02070309020205020404" pitchFamily="49" charset="0"/>
              </a:rPr>
              <a:t>x,knots</a:t>
            </a:r>
            <a:r>
              <a:rPr lang="en-GB" sz="1400" b="1" dirty="0">
                <a:solidFill>
                  <a:srgbClr val="C00000"/>
                </a:solidFill>
                <a:latin typeface="Courier New" panose="02070309020205020404" pitchFamily="49" charset="0"/>
                <a:cs typeface="Courier New" panose="02070309020205020404" pitchFamily="49" charset="0"/>
              </a:rPr>
              <a:t>=c(100,210,400),degree=1)</a:t>
            </a:r>
            <a:r>
              <a:rPr lang="en-GB" sz="1400" dirty="0">
                <a:latin typeface="Courier New" panose="02070309020205020404" pitchFamily="49" charset="0"/>
                <a:cs typeface="Courier New" panose="02070309020205020404" pitchFamily="49" charset="0"/>
              </a:rPr>
              <a:t> )</a:t>
            </a:r>
          </a:p>
          <a:p>
            <a:pPr marL="0" indent="0">
              <a:buNone/>
            </a:pPr>
            <a:endParaRPr lang="en-GB" sz="1800" dirty="0">
              <a:latin typeface="Times New Roman" panose="02020603050405020304" pitchFamily="18" charset="0"/>
              <a:cs typeface="Times New Roman" panose="02020603050405020304" pitchFamily="18" charset="0"/>
            </a:endParaRPr>
          </a:p>
          <a:p>
            <a:r>
              <a:rPr lang="en-GB" sz="1800" dirty="0">
                <a:latin typeface="Calibri Light" panose="020F0302020204030204" pitchFamily="34" charset="0"/>
                <a:cs typeface="Calibri Light" panose="020F0302020204030204" pitchFamily="34" charset="0"/>
              </a:rPr>
              <a:t>This model will reduce the collinearity issue while otherwise having the exact same fit (e.g., </a:t>
            </a:r>
            <a:r>
              <a:rPr lang="en-GB" sz="1800" i="1" dirty="0">
                <a:latin typeface="Calibri Light" panose="020F0302020204030204" pitchFamily="34" charset="0"/>
                <a:cs typeface="Calibri Light" panose="020F0302020204030204" pitchFamily="34" charset="0"/>
              </a:rPr>
              <a:t>R</a:t>
            </a:r>
            <a:r>
              <a:rPr lang="en-GB" sz="1800" i="1" baseline="30000" dirty="0">
                <a:latin typeface="Calibri Light" panose="020F0302020204030204" pitchFamily="34" charset="0"/>
                <a:cs typeface="Calibri Light" panose="020F0302020204030204" pitchFamily="34" charset="0"/>
              </a:rPr>
              <a:t>2</a:t>
            </a:r>
            <a:r>
              <a:rPr lang="en-GB" sz="1800" dirty="0">
                <a:latin typeface="Calibri Light" panose="020F0302020204030204" pitchFamily="34" charset="0"/>
                <a:cs typeface="Calibri Light" panose="020F0302020204030204" pitchFamily="34" charset="0"/>
              </a:rPr>
              <a:t>, AIC, visual fit).</a:t>
            </a:r>
          </a:p>
          <a:p>
            <a:endParaRPr lang="en-GB" sz="1800" dirty="0">
              <a:latin typeface="Calibri Light" panose="020F0302020204030204" pitchFamily="34" charset="0"/>
              <a:cs typeface="Calibri Light" panose="020F0302020204030204" pitchFamily="34" charset="0"/>
            </a:endParaRPr>
          </a:p>
          <a:p>
            <a:r>
              <a:rPr lang="en-GB" sz="1800" dirty="0">
                <a:latin typeface="Calibri Light" panose="020F0302020204030204" pitchFamily="34" charset="0"/>
                <a:cs typeface="Calibri Light" panose="020F0302020204030204" pitchFamily="34" charset="0"/>
              </a:rPr>
              <a:t>However, the parameters are much more complicated to interpret than the simple splines presented before…!</a:t>
            </a:r>
          </a:p>
        </p:txBody>
      </p:sp>
      <p:sp>
        <p:nvSpPr>
          <p:cNvPr id="4" name="TextBox 3"/>
          <p:cNvSpPr txBox="1"/>
          <p:nvPr/>
        </p:nvSpPr>
        <p:spPr>
          <a:xfrm>
            <a:off x="1950130" y="188641"/>
            <a:ext cx="8178319"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B-</a:t>
            </a:r>
            <a:r>
              <a:rPr lang="fr-CH" sz="3200" dirty="0" err="1">
                <a:solidFill>
                  <a:schemeClr val="tx2">
                    <a:lumMod val="75000"/>
                  </a:schemeClr>
                </a:solidFill>
                <a:latin typeface="Tw Cen MT" panose="020B0602020104020603" pitchFamily="34" charset="0"/>
              </a:rPr>
              <a:t>splines</a:t>
            </a:r>
            <a:endParaRPr lang="en-GB" sz="3200" dirty="0">
              <a:solidFill>
                <a:schemeClr val="tx2">
                  <a:lumMod val="75000"/>
                </a:schemeClr>
              </a:solidFill>
              <a:latin typeface="Tw Cen MT" panose="020B0602020104020603" pitchFamily="34" charset="0"/>
            </a:endParaRPr>
          </a:p>
        </p:txBody>
      </p:sp>
      <p:cxnSp>
        <p:nvCxnSpPr>
          <p:cNvPr id="5" name="Straight Connector 4"/>
          <p:cNvCxnSpPr/>
          <p:nvPr/>
        </p:nvCxnSpPr>
        <p:spPr>
          <a:xfrm>
            <a:off x="1919536" y="908720"/>
            <a:ext cx="7416824"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0376" y="165820"/>
            <a:ext cx="912138" cy="912138"/>
          </a:xfrm>
          <a:prstGeom prst="rect">
            <a:avLst/>
          </a:prstGeom>
        </p:spPr>
      </p:pic>
      <p:sp>
        <p:nvSpPr>
          <p:cNvPr id="7" name="TextBox 6">
            <a:extLst>
              <a:ext uri="{FF2B5EF4-FFF2-40B4-BE49-F238E27FC236}">
                <a16:creationId xmlns:a16="http://schemas.microsoft.com/office/drawing/2014/main" id="{38C8B088-AC9C-46EF-88EA-A9BE5DCB4608}"/>
              </a:ext>
            </a:extLst>
          </p:cNvPr>
          <p:cNvSpPr txBox="1"/>
          <p:nvPr/>
        </p:nvSpPr>
        <p:spPr>
          <a:xfrm>
            <a:off x="9840416" y="6389666"/>
            <a:ext cx="2024273" cy="276999"/>
          </a:xfrm>
          <a:prstGeom prst="rect">
            <a:avLst/>
          </a:prstGeom>
          <a:noFill/>
        </p:spPr>
        <p:txBody>
          <a:bodyPr wrap="none" rtlCol="0">
            <a:spAutoFit/>
          </a:bodyPr>
          <a:lstStyle/>
          <a:p>
            <a:pPr algn="r"/>
            <a:r>
              <a:rPr lang="en-US" sz="1200">
                <a:latin typeface="Calibri Light" panose="020F0302020204030204" pitchFamily="34" charset="0"/>
                <a:cs typeface="Calibri Light" panose="020F0302020204030204" pitchFamily="34" charset="0"/>
              </a:rPr>
              <a:t>* requires </a:t>
            </a:r>
            <a:r>
              <a:rPr lang="en-US" sz="1200">
                <a:latin typeface="Courier New" panose="02070309020205020404" pitchFamily="49" charset="0"/>
                <a:cs typeface="Courier New" panose="02070309020205020404" pitchFamily="49" charset="0"/>
              </a:rPr>
              <a:t>splines</a:t>
            </a:r>
            <a:r>
              <a:rPr lang="en-US" sz="1200">
                <a:latin typeface="Calibri Light" panose="020F0302020204030204" pitchFamily="34" charset="0"/>
                <a:cs typeface="Calibri Light" panose="020F0302020204030204" pitchFamily="34" charset="0"/>
              </a:rPr>
              <a:t> package</a:t>
            </a:r>
            <a:endParaRPr lang="en-CH" sz="12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77210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35290</TotalTime>
  <Words>15647</Words>
  <Application>Microsoft Office PowerPoint</Application>
  <PresentationFormat>Widescreen</PresentationFormat>
  <Paragraphs>2477</Paragraphs>
  <Slides>183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183</vt:i4>
      </vt:variant>
    </vt:vector>
  </HeadingPairs>
  <TitlesOfParts>
    <vt:vector size="193" baseType="lpstr">
      <vt:lpstr>Arial</vt:lpstr>
      <vt:lpstr>Calibri</vt:lpstr>
      <vt:lpstr>Calibri Light</vt:lpstr>
      <vt:lpstr>Cambria Math</vt:lpstr>
      <vt:lpstr>Courier New</vt:lpstr>
      <vt:lpstr>Times New Roman</vt:lpstr>
      <vt:lpstr>Tw Cen MT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Université de Genève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Meuleman</dc:creator>
  <cp:lastModifiedBy>Ben Meuleman</cp:lastModifiedBy>
  <cp:revision>1274</cp:revision>
  <dcterms:created xsi:type="dcterms:W3CDTF">2015-11-28T18:57:21Z</dcterms:created>
  <dcterms:modified xsi:type="dcterms:W3CDTF">2024-04-22T14:46:56Z</dcterms:modified>
</cp:coreProperties>
</file>