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jpg" ContentType="image/jpeg"/>
  <Override PartName="/ppt/media/image8.jpg" ContentType="image/jpeg"/>
  <Override PartName="/ppt/media/image9.jpg" ContentType="image/jpeg"/>
  <Override PartName="/ppt/media/image3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398" r:id="rId2"/>
    <p:sldId id="802" r:id="rId3"/>
    <p:sldId id="1151" r:id="rId4"/>
    <p:sldId id="803" r:id="rId5"/>
    <p:sldId id="801" r:id="rId6"/>
    <p:sldId id="969" r:id="rId7"/>
    <p:sldId id="970" r:id="rId8"/>
    <p:sldId id="1184" r:id="rId9"/>
    <p:sldId id="784" r:id="rId10"/>
    <p:sldId id="809" r:id="rId11"/>
    <p:sldId id="810" r:id="rId12"/>
    <p:sldId id="811" r:id="rId13"/>
    <p:sldId id="806" r:id="rId14"/>
    <p:sldId id="807" r:id="rId15"/>
    <p:sldId id="808" r:id="rId16"/>
    <p:sldId id="971" r:id="rId17"/>
    <p:sldId id="972" r:id="rId18"/>
    <p:sldId id="973" r:id="rId19"/>
    <p:sldId id="974" r:id="rId20"/>
    <p:sldId id="975" r:id="rId21"/>
    <p:sldId id="976" r:id="rId22"/>
    <p:sldId id="1030" r:id="rId23"/>
    <p:sldId id="835" r:id="rId24"/>
    <p:sldId id="977" r:id="rId25"/>
    <p:sldId id="978" r:id="rId26"/>
    <p:sldId id="979" r:id="rId27"/>
    <p:sldId id="981" r:id="rId28"/>
    <p:sldId id="1032" r:id="rId29"/>
    <p:sldId id="1033" r:id="rId30"/>
    <p:sldId id="1034" r:id="rId31"/>
    <p:sldId id="1152" r:id="rId32"/>
    <p:sldId id="982" r:id="rId33"/>
    <p:sldId id="983" r:id="rId34"/>
    <p:sldId id="1035" r:id="rId35"/>
    <p:sldId id="855" r:id="rId36"/>
    <p:sldId id="1153" r:id="rId37"/>
    <p:sldId id="1155" r:id="rId38"/>
    <p:sldId id="1156" r:id="rId39"/>
    <p:sldId id="1031" r:id="rId40"/>
    <p:sldId id="988" r:id="rId41"/>
    <p:sldId id="989" r:id="rId42"/>
    <p:sldId id="990" r:id="rId43"/>
    <p:sldId id="991" r:id="rId44"/>
    <p:sldId id="992" r:id="rId45"/>
    <p:sldId id="993" r:id="rId46"/>
    <p:sldId id="994" r:id="rId47"/>
    <p:sldId id="995" r:id="rId48"/>
    <p:sldId id="996" r:id="rId49"/>
    <p:sldId id="997" r:id="rId50"/>
    <p:sldId id="998" r:id="rId51"/>
    <p:sldId id="1157" r:id="rId52"/>
    <p:sldId id="1158" r:id="rId53"/>
    <p:sldId id="1160" r:id="rId54"/>
    <p:sldId id="1159" r:id="rId55"/>
    <p:sldId id="1163" r:id="rId56"/>
    <p:sldId id="1162" r:id="rId57"/>
    <p:sldId id="1164" r:id="rId58"/>
    <p:sldId id="1165" r:id="rId59"/>
    <p:sldId id="1166" r:id="rId60"/>
    <p:sldId id="1167" r:id="rId61"/>
    <p:sldId id="1168" r:id="rId62"/>
    <p:sldId id="1169" r:id="rId63"/>
    <p:sldId id="1170" r:id="rId64"/>
    <p:sldId id="1171" r:id="rId65"/>
    <p:sldId id="1172" r:id="rId66"/>
    <p:sldId id="1173" r:id="rId67"/>
    <p:sldId id="1174" r:id="rId68"/>
    <p:sldId id="1175" r:id="rId69"/>
    <p:sldId id="1176" r:id="rId70"/>
    <p:sldId id="1177" r:id="rId71"/>
    <p:sldId id="1179" r:id="rId72"/>
    <p:sldId id="1178" r:id="rId73"/>
    <p:sldId id="1180" r:id="rId74"/>
    <p:sldId id="1181" r:id="rId75"/>
    <p:sldId id="1182" r:id="rId76"/>
    <p:sldId id="1183" r:id="rId77"/>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DBC857"/>
    <a:srgbClr val="58B931"/>
    <a:srgbClr val="9900CC"/>
    <a:srgbClr val="2D468E"/>
    <a:srgbClr val="FBF3B7"/>
    <a:srgbClr val="69A131"/>
    <a:srgbClr val="97ACC5"/>
    <a:srgbClr val="125862"/>
    <a:srgbClr val="96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5407" autoAdjust="0"/>
  </p:normalViewPr>
  <p:slideViewPr>
    <p:cSldViewPr>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D032EE-0FC6-4BCE-8B74-C316D0C476AF}"/>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E8D53F15-A713-4188-8829-664B293265D9}"/>
              </a:ext>
            </a:extLst>
          </p:cNvPr>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C5EA1C2A-8C86-48BC-BAA0-C33BFAAC43E0}" type="datetimeFigureOut">
              <a:rPr lang="en-CH" smtClean="0"/>
              <a:t>29/07/2022</a:t>
            </a:fld>
            <a:endParaRPr lang="en-CH"/>
          </a:p>
        </p:txBody>
      </p:sp>
      <p:sp>
        <p:nvSpPr>
          <p:cNvPr id="4" name="Footer Placeholder 3">
            <a:extLst>
              <a:ext uri="{FF2B5EF4-FFF2-40B4-BE49-F238E27FC236}">
                <a16:creationId xmlns:a16="http://schemas.microsoft.com/office/drawing/2014/main" id="{299EDF6A-5551-47BD-80F9-9846581D9EC3}"/>
              </a:ext>
            </a:extLst>
          </p:cNvPr>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B831C90-A430-413D-AFC3-5A9F68C2F9FC}"/>
              </a:ext>
            </a:extLst>
          </p:cNvPr>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A03E4B80-EE47-4A2B-A23A-4E69158DAFC1}" type="slidenum">
              <a:rPr lang="en-CH" smtClean="0"/>
              <a:t>‹#›</a:t>
            </a:fld>
            <a:endParaRPr lang="en-CH"/>
          </a:p>
        </p:txBody>
      </p:sp>
    </p:spTree>
    <p:extLst>
      <p:ext uri="{BB962C8B-B14F-4D97-AF65-F5344CB8AC3E}">
        <p14:creationId xmlns:p14="http://schemas.microsoft.com/office/powerpoint/2010/main" val="291408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1"/>
            <a:ext cx="2951851" cy="498852"/>
          </a:xfrm>
          <a:prstGeom prst="rect">
            <a:avLst/>
          </a:prstGeom>
        </p:spPr>
        <p:txBody>
          <a:bodyPr vert="horz" lIns="91440" tIns="45720" rIns="91440" bIns="45720" rtlCol="0"/>
          <a:lstStyle>
            <a:lvl1pPr algn="r">
              <a:defRPr sz="1200"/>
            </a:lvl1pPr>
          </a:lstStyle>
          <a:p>
            <a:fld id="{98824CB4-0329-44D2-8D35-5AA3CADFEC42}" type="datetimeFigureOut">
              <a:rPr lang="en-GB" smtClean="0"/>
              <a:t>29/07/2022</a:t>
            </a:fld>
            <a:endParaRPr lang="en-GB"/>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4"/>
            <a:ext cx="5449570" cy="39148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B5939602-0E2D-47BB-A83D-FEA357011C12}" type="slidenum">
              <a:rPr lang="en-GB" smtClean="0"/>
              <a:t>‹#›</a:t>
            </a:fld>
            <a:endParaRPr lang="en-GB"/>
          </a:p>
        </p:txBody>
      </p:sp>
    </p:spTree>
    <p:extLst>
      <p:ext uri="{BB962C8B-B14F-4D97-AF65-F5344CB8AC3E}">
        <p14:creationId xmlns:p14="http://schemas.microsoft.com/office/powerpoint/2010/main" val="38176326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2864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2042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5091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987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C3D1-62FA-473C-B260-1968E2238C33}" type="datetimeFigureOut">
              <a:rPr lang="en-GB" smtClean="0"/>
              <a:t>29/07/2022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0564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EBC3D1-62FA-473C-B260-1968E2238C33}"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11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EBC3D1-62FA-473C-B260-1968E2238C33}" type="datetimeFigureOut">
              <a:rPr lang="en-GB" smtClean="0"/>
              <a:t>29/07/2022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659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EBC3D1-62FA-473C-B260-1968E2238C33}" type="datetimeFigureOut">
              <a:rPr lang="en-GB" smtClean="0"/>
              <a:t>29/07/2022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870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BC3D1-62FA-473C-B260-1968E2238C33}" type="datetimeFigureOut">
              <a:rPr lang="en-GB" smtClean="0"/>
              <a:t>29/07/2022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7452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C3D1-62FA-473C-B260-1968E2238C33}"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32334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C3D1-62FA-473C-B260-1968E2238C33}" type="datetimeFigureOut">
              <a:rPr lang="en-GB" smtClean="0"/>
              <a:t>29/07/2022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0739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BC3D1-62FA-473C-B260-1968E2238C33}" type="datetimeFigureOut">
              <a:rPr lang="en-GB" smtClean="0"/>
              <a:t>29/07/2022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DBBE5-22A6-4526-9CE2-8F57881DBE87}" type="slidenum">
              <a:rPr lang="en-GB" smtClean="0"/>
              <a:t>‹#›</a:t>
            </a:fld>
            <a:endParaRPr lang="en-GB"/>
          </a:p>
        </p:txBody>
      </p:sp>
    </p:spTree>
    <p:extLst>
      <p:ext uri="{BB962C8B-B14F-4D97-AF65-F5344CB8AC3E}">
        <p14:creationId xmlns:p14="http://schemas.microsoft.com/office/powerpoint/2010/main" val="178951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se-r-carlvogt.github.io/prochains-lunch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r-project.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1646" y="1772816"/>
            <a:ext cx="9548708" cy="1592552"/>
          </a:xfrm>
          <a:prstGeom prst="rect">
            <a:avLst/>
          </a:prstGeom>
          <a:noFill/>
        </p:spPr>
        <p:txBody>
          <a:bodyPr wrap="square" rtlCol="0">
            <a:spAutoFit/>
          </a:bodyPr>
          <a:lstStyle/>
          <a:p>
            <a:pPr algn="ctr">
              <a:lnSpc>
                <a:spcPct val="150000"/>
              </a:lnSpc>
            </a:pPr>
            <a:r>
              <a:rPr lang="fr-CH" sz="4000" b="1">
                <a:solidFill>
                  <a:schemeClr val="tx2">
                    <a:lumMod val="75000"/>
                  </a:schemeClr>
                </a:solidFill>
                <a:latin typeface="Tw Cen MT" panose="020B0602020104020603" pitchFamily="34" charset="0"/>
              </a:rPr>
              <a:t>Multilevel Regression</a:t>
            </a:r>
          </a:p>
          <a:p>
            <a:pPr algn="ctr">
              <a:lnSpc>
                <a:spcPct val="150000"/>
              </a:lnSpc>
            </a:pPr>
            <a:r>
              <a:rPr lang="fr-CH" sz="2800">
                <a:solidFill>
                  <a:schemeClr val="tx2">
                    <a:lumMod val="75000"/>
                  </a:schemeClr>
                </a:solidFill>
                <a:latin typeface="Tw Cen MT" panose="020B0602020104020603" pitchFamily="34" charset="0"/>
              </a:rPr>
              <a:t>Part 1: Traditional repeated measures models</a:t>
            </a:r>
          </a:p>
        </p:txBody>
      </p:sp>
      <p:cxnSp>
        <p:nvCxnSpPr>
          <p:cNvPr id="6" name="Straight Connector 5"/>
          <p:cNvCxnSpPr>
            <a:cxnSpLocks/>
          </p:cNvCxnSpPr>
          <p:nvPr/>
        </p:nvCxnSpPr>
        <p:spPr>
          <a:xfrm>
            <a:off x="911424" y="1844824"/>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0922" y="4059649"/>
            <a:ext cx="2658548" cy="1169551"/>
          </a:xfrm>
          <a:prstGeom prst="rect">
            <a:avLst/>
          </a:prstGeom>
          <a:noFill/>
        </p:spPr>
        <p:txBody>
          <a:bodyPr wrap="none" rtlCol="0">
            <a:spAutoFit/>
          </a:bodyPr>
          <a:lstStyle/>
          <a:p>
            <a:pPr algn="ctr"/>
            <a:r>
              <a:rPr lang="fr-CH" sz="1400" dirty="0">
                <a:latin typeface="Calibri Light" panose="020F0302020204030204" pitchFamily="34" charset="0"/>
                <a:cs typeface="Calibri Light" panose="020F0302020204030204" pitchFamily="34" charset="0"/>
              </a:rPr>
              <a:t>Ben Meuleman, </a:t>
            </a:r>
            <a:r>
              <a:rPr lang="fr-CH" sz="1400" dirty="0" err="1">
                <a:latin typeface="Calibri Light" panose="020F0302020204030204" pitchFamily="34" charset="0"/>
                <a:cs typeface="Calibri Light" panose="020F0302020204030204" pitchFamily="34" charset="0"/>
              </a:rPr>
              <a:t>Ph.D</a:t>
            </a:r>
            <a:r>
              <a:rPr lang="fr-CH" sz="1400" dirty="0">
                <a:latin typeface="Calibri Light" panose="020F0302020204030204" pitchFamily="34" charset="0"/>
                <a:cs typeface="Calibri Light" panose="020F0302020204030204" pitchFamily="34" charset="0"/>
              </a:rPr>
              <a:t>.</a:t>
            </a:r>
          </a:p>
          <a:p>
            <a:pPr algn="ctr"/>
            <a:r>
              <a:rPr lang="fr-CH" sz="1400" dirty="0" err="1">
                <a:latin typeface="Calibri Light" panose="020F0302020204030204" pitchFamily="34" charset="0"/>
                <a:cs typeface="Calibri Light" panose="020F0302020204030204" pitchFamily="34" charset="0"/>
              </a:rPr>
              <a:t>Swiss</a:t>
            </a:r>
            <a:r>
              <a:rPr lang="fr-CH" sz="1400" dirty="0">
                <a:latin typeface="Calibri Light" panose="020F0302020204030204" pitchFamily="34" charset="0"/>
                <a:cs typeface="Calibri Light" panose="020F0302020204030204" pitchFamily="34" charset="0"/>
              </a:rPr>
              <a:t> Center for Affective Sciences</a:t>
            </a:r>
          </a:p>
          <a:p>
            <a:pPr algn="ctr"/>
            <a:r>
              <a:rPr lang="fr-CH" sz="1400" dirty="0">
                <a:latin typeface="Calibri Light" panose="020F0302020204030204" pitchFamily="34" charset="0"/>
                <a:cs typeface="Calibri Light" panose="020F0302020204030204" pitchFamily="34" charset="0"/>
              </a:rPr>
              <a:t>Université de Genève</a:t>
            </a:r>
          </a:p>
          <a:p>
            <a:pPr algn="ctr"/>
            <a:endParaRPr lang="fr-CH" sz="1400" dirty="0">
              <a:latin typeface="Calibri Light" panose="020F0302020204030204" pitchFamily="34" charset="0"/>
              <a:cs typeface="Calibri Light" panose="020F0302020204030204" pitchFamily="34" charset="0"/>
            </a:endParaRPr>
          </a:p>
          <a:p>
            <a:pPr algn="ctr"/>
            <a:r>
              <a:rPr lang="fr-CH" sz="1400">
                <a:latin typeface="Calibri Light" panose="020F0302020204030204" pitchFamily="34" charset="0"/>
                <a:cs typeface="Calibri Light" panose="020F0302020204030204" pitchFamily="34" charset="0"/>
              </a:rPr>
              <a:t>March 1–4, 2022</a:t>
            </a:r>
            <a:endParaRPr lang="en-GB" sz="1400" dirty="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15681" y="5373216"/>
            <a:ext cx="2010373" cy="773221"/>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5574809"/>
            <a:ext cx="1584176" cy="4574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176" y="5443180"/>
            <a:ext cx="1368152" cy="703256"/>
          </a:xfrm>
          <a:prstGeom prst="rect">
            <a:avLst/>
          </a:prstGeom>
        </p:spPr>
      </p:pic>
      <p:cxnSp>
        <p:nvCxnSpPr>
          <p:cNvPr id="12" name="Straight Connector 11">
            <a:extLst>
              <a:ext uri="{FF2B5EF4-FFF2-40B4-BE49-F238E27FC236}">
                <a16:creationId xmlns:a16="http://schemas.microsoft.com/office/drawing/2014/main" id="{AC47809B-B105-4D08-9F20-E7368AB7D889}"/>
              </a:ext>
            </a:extLst>
          </p:cNvPr>
          <p:cNvCxnSpPr>
            <a:cxnSpLocks/>
          </p:cNvCxnSpPr>
          <p:nvPr/>
        </p:nvCxnSpPr>
        <p:spPr>
          <a:xfrm>
            <a:off x="911424" y="3573016"/>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94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Linear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A0D64A9-0580-48A3-891B-C3EA74E09B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8286" y="1268832"/>
            <a:ext cx="5075706" cy="5063476"/>
          </a:xfrm>
          <a:prstGeom prst="rect">
            <a:avLst/>
          </a:prstGeom>
        </p:spPr>
      </p:pic>
      <p:sp>
        <p:nvSpPr>
          <p:cNvPr id="5" name="TextBox 4">
            <a:extLst>
              <a:ext uri="{FF2B5EF4-FFF2-40B4-BE49-F238E27FC236}">
                <a16:creationId xmlns:a16="http://schemas.microsoft.com/office/drawing/2014/main" id="{6E998EA8-176D-438F-9F97-1DD4D385D5E9}"/>
              </a:ext>
            </a:extLst>
          </p:cNvPr>
          <p:cNvSpPr txBox="1"/>
          <p:nvPr/>
        </p:nvSpPr>
        <p:spPr>
          <a:xfrm>
            <a:off x="6456040" y="1484784"/>
            <a:ext cx="4643658" cy="2031325"/>
          </a:xfrm>
          <a:prstGeom prst="rect">
            <a:avLst/>
          </a:prstGeom>
          <a:noFill/>
        </p:spPr>
        <p:txBody>
          <a:bodyPr wrap="square" rtlCol="0">
            <a:spAutoFit/>
          </a:bodyPr>
          <a:lstStyle/>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Continuous dependent/response </a:t>
            </a:r>
            <a:r>
              <a:rPr lang="en-GB" i="1">
                <a:latin typeface="Calibri Light" panose="020F0302020204030204" pitchFamily="34" charset="0"/>
                <a:cs typeface="Calibri Light" panose="020F0302020204030204" pitchFamily="34" charset="0"/>
              </a:rPr>
              <a:t>Y</a:t>
            </a:r>
          </a:p>
          <a:p>
            <a:pPr marL="285750" indent="-285750">
              <a:buFont typeface="Arial" panose="020B0604020202020204" pitchFamily="34" charset="0"/>
              <a:buChar char="•"/>
            </a:pPr>
            <a:endParaRPr lang="en-GB" i="1">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Continuous independent/predictor </a:t>
            </a:r>
            <a:r>
              <a:rPr lang="en-GB" i="1">
                <a:latin typeface="Calibri Light" panose="020F0302020204030204" pitchFamily="34" charset="0"/>
                <a:cs typeface="Calibri Light" panose="020F0302020204030204" pitchFamily="34" charset="0"/>
              </a:rPr>
              <a:t>X</a:t>
            </a:r>
            <a:endParaRPr lang="fr-CH">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a:latin typeface="Calibri Light" panose="020F0302020204030204" pitchFamily="34" charset="0"/>
                <a:cs typeface="Calibri Light" panose="020F0302020204030204" pitchFamily="34" charset="0"/>
              </a:rPr>
              <a:t>Linear regression of </a:t>
            </a:r>
            <a:r>
              <a:rPr lang="fr-CH" i="1">
                <a:latin typeface="Calibri Light" panose="020F0302020204030204" pitchFamily="34" charset="0"/>
                <a:cs typeface="Calibri Light" panose="020F0302020204030204" pitchFamily="34" charset="0"/>
              </a:rPr>
              <a:t>Y</a:t>
            </a:r>
            <a:r>
              <a:rPr lang="fr-CH">
                <a:latin typeface="Calibri Light" panose="020F0302020204030204" pitchFamily="34" charset="0"/>
                <a:cs typeface="Calibri Light" panose="020F0302020204030204" pitchFamily="34" charset="0"/>
              </a:rPr>
              <a:t> on </a:t>
            </a:r>
            <a:r>
              <a:rPr lang="fr-CH" i="1">
                <a:latin typeface="Calibri Light" panose="020F0302020204030204" pitchFamily="34" charset="0"/>
                <a:cs typeface="Calibri Light" panose="020F0302020204030204" pitchFamily="34" charset="0"/>
              </a:rPr>
              <a:t>X</a:t>
            </a:r>
            <a:br>
              <a:rPr lang="fr-CH" i="1">
                <a:latin typeface="Calibri Light" panose="020F0302020204030204" pitchFamily="34" charset="0"/>
                <a:cs typeface="Calibri Light" panose="020F0302020204030204" pitchFamily="34" charset="0"/>
              </a:rPr>
            </a:br>
            <a:r>
              <a:rPr lang="fr-CH">
                <a:latin typeface="Calibri Light" panose="020F0302020204030204" pitchFamily="34" charset="0"/>
                <a:cs typeface="Calibri Light" panose="020F0302020204030204" pitchFamily="34" charset="0"/>
              </a:rPr>
              <a:t>= Linear approximation of </a:t>
            </a:r>
            <a:r>
              <a:rPr lang="fr-CH" i="1">
                <a:latin typeface="Calibri Light" panose="020F0302020204030204" pitchFamily="34" charset="0"/>
                <a:cs typeface="Calibri Light" panose="020F0302020204030204" pitchFamily="34" charset="0"/>
              </a:rPr>
              <a:t>Y</a:t>
            </a:r>
            <a:r>
              <a:rPr lang="fr-CH">
                <a:latin typeface="Calibri Light" panose="020F0302020204030204" pitchFamily="34" charset="0"/>
                <a:cs typeface="Calibri Light" panose="020F0302020204030204" pitchFamily="34" charset="0"/>
              </a:rPr>
              <a:t> using </a:t>
            </a:r>
            <a:r>
              <a:rPr lang="fr-CH" i="1">
                <a:latin typeface="Calibri Light" panose="020F0302020204030204" pitchFamily="34" charset="0"/>
                <a:cs typeface="Calibri Light" panose="020F0302020204030204" pitchFamily="34" charset="0"/>
              </a:rPr>
              <a:t>X</a:t>
            </a:r>
            <a:endParaRPr lang="en-GB">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9301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Linear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850D866-1AA2-4374-816F-C419AFF815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8286" y="1268832"/>
            <a:ext cx="5075706" cy="506347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71D8964-2DAC-4023-91CA-9E6536914A25}"/>
                  </a:ext>
                </a:extLst>
              </p:cNvPr>
              <p:cNvSpPr txBox="1"/>
              <p:nvPr/>
            </p:nvSpPr>
            <p:spPr>
              <a:xfrm>
                <a:off x="6456040" y="1484784"/>
                <a:ext cx="4571651" cy="4313745"/>
              </a:xfrm>
              <a:prstGeom prst="rect">
                <a:avLst/>
              </a:prstGeom>
              <a:noFill/>
            </p:spPr>
            <p:txBody>
              <a:bodyPr wrap="square" rtlCol="0">
                <a:spAutoFit/>
              </a:bodyPr>
              <a:lstStyle/>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Regression line minimizes the </a:t>
                </a:r>
                <a:r>
                  <a:rPr lang="en-GB">
                    <a:solidFill>
                      <a:srgbClr val="0070C0"/>
                    </a:solidFill>
                    <a:latin typeface="Calibri Light" panose="020F0302020204030204" pitchFamily="34" charset="0"/>
                    <a:cs typeface="Calibri Light" panose="020F0302020204030204" pitchFamily="34" charset="0"/>
                  </a:rPr>
                  <a:t>sum of the squared distances (SSE) </a:t>
                </a:r>
                <a:r>
                  <a:rPr lang="en-GB">
                    <a:latin typeface="Calibri Light" panose="020F0302020204030204" pitchFamily="34" charset="0"/>
                    <a:cs typeface="Calibri Light" panose="020F0302020204030204" pitchFamily="34" charset="0"/>
                  </a:rPr>
                  <a:t>of the observations to the line</a:t>
                </a:r>
              </a:p>
              <a:p>
                <a:pPr marL="285750" indent="-285750">
                  <a:buFont typeface="Arial" panose="020B0604020202020204" pitchFamily="34" charset="0"/>
                  <a:buChar char="•"/>
                </a:pPr>
                <a:endParaRPr lang="en-GB" i="1">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These distances are called </a:t>
                </a:r>
                <a:r>
                  <a:rPr lang="en-GB">
                    <a:solidFill>
                      <a:srgbClr val="0070C0"/>
                    </a:solidFill>
                    <a:latin typeface="Calibri Light" panose="020F0302020204030204" pitchFamily="34" charset="0"/>
                    <a:cs typeface="Calibri Light" panose="020F0302020204030204" pitchFamily="34" charset="0"/>
                  </a:rPr>
                  <a:t>residuals</a:t>
                </a:r>
                <a:r>
                  <a:rPr lang="en-GB">
                    <a:solidFill>
                      <a:schemeClr val="accent6">
                        <a:lumMod val="50000"/>
                      </a:schemeClr>
                    </a:solidFill>
                    <a:latin typeface="Calibri Light" panose="020F0302020204030204" pitchFamily="34" charset="0"/>
                    <a:cs typeface="Calibri Light" panose="020F0302020204030204" pitchFamily="34" charset="0"/>
                  </a:rPr>
                  <a:t> </a:t>
                </a:r>
                <a:r>
                  <a:rPr lang="en-GB">
                    <a:latin typeface="Calibri Light" panose="020F0302020204030204" pitchFamily="34" charset="0"/>
                    <a:cs typeface="Calibri Light" panose="020F0302020204030204" pitchFamily="34" charset="0"/>
                  </a:rPr>
                  <a:t>for the fitted model</a:t>
                </a:r>
              </a:p>
              <a:p>
                <a:pPr marL="285750" indent="-285750">
                  <a:buFont typeface="Arial" panose="020B0604020202020204" pitchFamily="34" charset="0"/>
                  <a:buChar char="•"/>
                </a:pPr>
                <a:endParaRPr lang="fr-CH">
                  <a:solidFill>
                    <a:schemeClr val="accent6">
                      <a:lumMod val="50000"/>
                    </a:schemeClr>
                  </a:solidFill>
                  <a:latin typeface="Calibri Light" panose="020F0302020204030204" pitchFamily="34" charset="0"/>
                  <a:cs typeface="Calibri Light" panose="020F0302020204030204" pitchFamily="34" charset="0"/>
                </a:endParaRPr>
              </a:p>
              <a:p>
                <a:r>
                  <a:rPr lang="en-US" i="1">
                    <a:latin typeface="Calibri Light" panose="020F0302020204030204" pitchFamily="34" charset="0"/>
                    <a:cs typeface="Calibri Light" panose="020F0302020204030204" pitchFamily="34" charset="0"/>
                  </a:rPr>
                  <a:t>	</a:t>
                </a:r>
                <a:r>
                  <a:rPr lang="en-US" i="1">
                    <a:latin typeface="Times New Roman" panose="02020603050405020304" pitchFamily="18" charset="0"/>
                    <a:cs typeface="Times New Roman" panose="02020603050405020304" pitchFamily="18" charset="0"/>
                  </a:rPr>
                  <a:t>	</a:t>
                </a:r>
                <a:r>
                  <a:rPr lang="el-GR" i="1">
                    <a:latin typeface="Times New Roman" panose="02020603050405020304" pitchFamily="18" charset="0"/>
                    <a:cs typeface="Times New Roman" panose="02020603050405020304" pitchFamily="18" charset="0"/>
                  </a:rPr>
                  <a:t>ε</a:t>
                </a:r>
                <a:r>
                  <a:rPr lang="fr-CH" i="1" baseline="-25000">
                    <a:latin typeface="Times New Roman" panose="02020603050405020304" pitchFamily="18" charset="0"/>
                    <a:cs typeface="Times New Roman" panose="02020603050405020304" pitchFamily="18" charset="0"/>
                  </a:rPr>
                  <a:t>i</a:t>
                </a:r>
                <a:r>
                  <a:rPr lang="fr-CH">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i="1">
                            <a:latin typeface="Cambria Math" panose="02040503050406030204" pitchFamily="18" charset="0"/>
                          </a:rPr>
                        </m:ctrlPr>
                      </m:sSubSupPr>
                      <m:e>
                        <m:r>
                          <a:rPr lang="fr-CH" i="1">
                            <a:latin typeface="Cambria Math" panose="02040503050406030204" pitchFamily="18" charset="0"/>
                          </a:rPr>
                          <m:t>𝑌</m:t>
                        </m:r>
                      </m:e>
                      <m:sub>
                        <m:r>
                          <a:rPr lang="fr-CH" i="1">
                            <a:latin typeface="Cambria Math" panose="02040503050406030204" pitchFamily="18" charset="0"/>
                          </a:rPr>
                          <m:t>𝑖</m:t>
                        </m:r>
                      </m:sub>
                      <m:sup>
                        <m:r>
                          <a:rPr lang="fr-CH" i="1">
                            <a:latin typeface="Cambria Math" panose="02040503050406030204" pitchFamily="18" charset="0"/>
                          </a:rPr>
                          <m:t>𝑓𝑖𝑡</m:t>
                        </m:r>
                      </m:sup>
                    </m:sSubSup>
                    <m:r>
                      <a:rPr lang="fr-CH" i="1">
                        <a:latin typeface="Cambria Math" panose="02040503050406030204" pitchFamily="18" charset="0"/>
                      </a:rPr>
                      <m:t>−</m:t>
                    </m:r>
                    <m:sSubSup>
                      <m:sSubSupPr>
                        <m:ctrlPr>
                          <a:rPr lang="en-GB" i="1">
                            <a:latin typeface="Cambria Math" panose="02040503050406030204" pitchFamily="18" charset="0"/>
                          </a:rPr>
                        </m:ctrlPr>
                      </m:sSubSupPr>
                      <m:e>
                        <m:r>
                          <a:rPr lang="fr-CH" i="1">
                            <a:latin typeface="Cambria Math" panose="02040503050406030204" pitchFamily="18" charset="0"/>
                          </a:rPr>
                          <m:t>𝑌</m:t>
                        </m:r>
                      </m:e>
                      <m:sub>
                        <m:r>
                          <a:rPr lang="fr-CH" i="1">
                            <a:latin typeface="Cambria Math" panose="02040503050406030204" pitchFamily="18" charset="0"/>
                          </a:rPr>
                          <m:t>𝑖</m:t>
                        </m:r>
                      </m:sub>
                      <m:sup>
                        <m:r>
                          <a:rPr lang="fr-CH" i="1">
                            <a:latin typeface="Cambria Math" panose="02040503050406030204" pitchFamily="18" charset="0"/>
                          </a:rPr>
                          <m:t>𝑜𝑏𝑠</m:t>
                        </m:r>
                      </m:sup>
                    </m:sSubSup>
                  </m:oMath>
                </a14:m>
                <a:endParaRPr lang="en-GB">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GB">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SSE is an amount of </a:t>
                </a:r>
                <a:r>
                  <a:rPr lang="en-GB">
                    <a:solidFill>
                      <a:srgbClr val="0070C0"/>
                    </a:solidFill>
                    <a:latin typeface="Calibri Light" panose="020F0302020204030204" pitchFamily="34" charset="0"/>
                    <a:cs typeface="Calibri Light" panose="020F0302020204030204" pitchFamily="34" charset="0"/>
                  </a:rPr>
                  <a:t>error</a:t>
                </a:r>
                <a:r>
                  <a:rPr lang="en-GB">
                    <a:latin typeface="Calibri Light" panose="020F0302020204030204" pitchFamily="34" charset="0"/>
                    <a:cs typeface="Calibri Light" panose="020F0302020204030204" pitchFamily="34" charset="0"/>
                  </a:rPr>
                  <a:t> that we accept around our regression line.</a:t>
                </a:r>
              </a:p>
              <a:p>
                <a:pPr marL="285750" indent="-285750">
                  <a:buFont typeface="Arial" panose="020B0604020202020204" pitchFamily="34" charset="0"/>
                  <a:buChar char="•"/>
                </a:pPr>
                <a:endParaRPr lang="en-GB">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a:latin typeface="Calibri Light" panose="020F0302020204030204" pitchFamily="34" charset="0"/>
                    <a:cs typeface="Calibri Light" panose="020F0302020204030204" pitchFamily="34" charset="0"/>
                  </a:rPr>
                  <a:t>The average of all the residual errors is called the </a:t>
                </a:r>
                <a:r>
                  <a:rPr lang="en-GB">
                    <a:solidFill>
                      <a:srgbClr val="0070C0"/>
                    </a:solidFill>
                    <a:latin typeface="Calibri Light" panose="020F0302020204030204" pitchFamily="34" charset="0"/>
                    <a:cs typeface="Calibri Light" panose="020F0302020204030204" pitchFamily="34" charset="0"/>
                  </a:rPr>
                  <a:t>mean squared error (</a:t>
                </a:r>
                <a:r>
                  <a:rPr lang="en-GB" i="1">
                    <a:solidFill>
                      <a:srgbClr val="0070C0"/>
                    </a:solidFill>
                    <a:latin typeface="Calibri Light" panose="020F0302020204030204" pitchFamily="34" charset="0"/>
                    <a:cs typeface="Calibri Light" panose="020F0302020204030204" pitchFamily="34" charset="0"/>
                  </a:rPr>
                  <a:t>MSE</a:t>
                </a:r>
                <a:r>
                  <a:rPr lang="en-GB">
                    <a:solidFill>
                      <a:srgbClr val="0070C0"/>
                    </a:solidFill>
                    <a:latin typeface="Calibri Light" panose="020F0302020204030204" pitchFamily="34" charset="0"/>
                    <a:cs typeface="Calibri Light" panose="020F0302020204030204" pitchFamily="34" charset="0"/>
                  </a:rPr>
                  <a:t>)</a:t>
                </a:r>
                <a:r>
                  <a:rPr lang="en-GB">
                    <a:latin typeface="Calibri Light" panose="020F0302020204030204" pitchFamily="34" charset="0"/>
                    <a:cs typeface="Calibri Light" panose="020F0302020204030204" pitchFamily="34" charset="0"/>
                  </a:rPr>
                  <a:t>.</a:t>
                </a:r>
              </a:p>
            </p:txBody>
          </p:sp>
        </mc:Choice>
        <mc:Fallback xmlns="">
          <p:sp>
            <p:nvSpPr>
              <p:cNvPr id="10" name="TextBox 9">
                <a:extLst>
                  <a:ext uri="{FF2B5EF4-FFF2-40B4-BE49-F238E27FC236}">
                    <a16:creationId xmlns:a16="http://schemas.microsoft.com/office/drawing/2014/main" id="{E71D8964-2DAC-4023-91CA-9E6536914A25}"/>
                  </a:ext>
                </a:extLst>
              </p:cNvPr>
              <p:cNvSpPr txBox="1">
                <a:spLocks noRot="1" noChangeAspect="1" noMove="1" noResize="1" noEditPoints="1" noAdjustHandles="1" noChangeArrowheads="1" noChangeShapeType="1" noTextEdit="1"/>
              </p:cNvSpPr>
              <p:nvPr/>
            </p:nvSpPr>
            <p:spPr>
              <a:xfrm>
                <a:off x="6456040" y="1484784"/>
                <a:ext cx="4571651" cy="4313745"/>
              </a:xfrm>
              <a:prstGeom prst="rect">
                <a:avLst/>
              </a:prstGeom>
              <a:blipFill>
                <a:blip r:embed="rId3"/>
                <a:stretch>
                  <a:fillRect l="-800" t="-849" b="-1414"/>
                </a:stretch>
              </a:blipFill>
            </p:spPr>
            <p:txBody>
              <a:bodyPr/>
              <a:lstStyle/>
              <a:p>
                <a:r>
                  <a:rPr lang="en-GB">
                    <a:noFill/>
                  </a:rPr>
                  <a:t> </a:t>
                </a:r>
              </a:p>
            </p:txBody>
          </p:sp>
        </mc:Fallback>
      </mc:AlternateContent>
    </p:spTree>
    <p:extLst>
      <p:ext uri="{BB962C8B-B14F-4D97-AF65-F5344CB8AC3E}">
        <p14:creationId xmlns:p14="http://schemas.microsoft.com/office/powerpoint/2010/main" val="346699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Linear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E998EA8-176D-438F-9F97-1DD4D385D5E9}"/>
              </a:ext>
            </a:extLst>
          </p:cNvPr>
          <p:cNvSpPr txBox="1"/>
          <p:nvPr/>
        </p:nvSpPr>
        <p:spPr>
          <a:xfrm>
            <a:off x="6451990" y="1481246"/>
            <a:ext cx="4468546" cy="2677656"/>
          </a:xfrm>
          <a:prstGeom prst="rect">
            <a:avLst/>
          </a:prstGeom>
          <a:noFill/>
        </p:spPr>
        <p:txBody>
          <a:bodyPr wrap="square" rtlCol="0">
            <a:spAutoFit/>
          </a:bodyPr>
          <a:lstStyle/>
          <a:p>
            <a:r>
              <a:rPr lang="fr-CH" sz="2400" i="1" dirty="0">
                <a:latin typeface="Times New Roman" panose="02020603050405020304" pitchFamily="18" charset="0"/>
                <a:cs typeface="Times New Roman" panose="02020603050405020304" pitchFamily="18" charset="0"/>
              </a:rPr>
              <a:t>Y</a:t>
            </a:r>
            <a:r>
              <a:rPr lang="fr-CH" sz="2400" i="1" baseline="-25000" dirty="0">
                <a:latin typeface="Times New Roman" panose="02020603050405020304" pitchFamily="18" charset="0"/>
                <a:cs typeface="Times New Roman" panose="02020603050405020304" pitchFamily="18" charset="0"/>
              </a:rPr>
              <a:t>i</a:t>
            </a:r>
            <a:r>
              <a:rPr lang="fr-CH" sz="2400" dirty="0">
                <a:latin typeface="Times New Roman" panose="02020603050405020304" pitchFamily="18" charset="0"/>
                <a:cs typeface="Times New Roman" panose="02020603050405020304" pitchFamily="18" charset="0"/>
              </a:rPr>
              <a:t> = </a:t>
            </a:r>
            <a:r>
              <a:rPr lang="el-GR" sz="2400" i="1" dirty="0">
                <a:latin typeface="Times New Roman" panose="02020603050405020304" pitchFamily="18" charset="0"/>
                <a:cs typeface="Times New Roman" panose="02020603050405020304" pitchFamily="18" charset="0"/>
              </a:rPr>
              <a:t>β</a:t>
            </a:r>
            <a:r>
              <a:rPr lang="fr-CH" sz="2400" i="1" baseline="-25000" dirty="0">
                <a:latin typeface="Times New Roman" panose="02020603050405020304" pitchFamily="18" charset="0"/>
                <a:cs typeface="Times New Roman" panose="02020603050405020304" pitchFamily="18" charset="0"/>
              </a:rPr>
              <a:t>0</a:t>
            </a:r>
            <a:r>
              <a:rPr lang="fr-CH" sz="2400" dirty="0">
                <a:latin typeface="Times New Roman" panose="02020603050405020304" pitchFamily="18" charset="0"/>
                <a:cs typeface="Times New Roman" panose="02020603050405020304" pitchFamily="18" charset="0"/>
              </a:rPr>
              <a:t> + </a:t>
            </a:r>
            <a:r>
              <a:rPr lang="el-GR" sz="2400" i="1" dirty="0">
                <a:latin typeface="Times New Roman" panose="02020603050405020304" pitchFamily="18" charset="0"/>
                <a:cs typeface="Times New Roman" panose="02020603050405020304" pitchFamily="18" charset="0"/>
              </a:rPr>
              <a:t>β</a:t>
            </a:r>
            <a:r>
              <a:rPr lang="fr-CH" sz="2400" i="1" baseline="-25000" dirty="0">
                <a:latin typeface="Times New Roman" panose="02020603050405020304" pitchFamily="18" charset="0"/>
                <a:cs typeface="Times New Roman" panose="02020603050405020304" pitchFamily="18" charset="0"/>
              </a:rPr>
              <a:t>1</a:t>
            </a:r>
            <a:r>
              <a:rPr lang="fr-CH" sz="2400" i="1" dirty="0">
                <a:latin typeface="Times New Roman" panose="02020603050405020304" pitchFamily="18" charset="0"/>
                <a:cs typeface="Times New Roman" panose="02020603050405020304" pitchFamily="18" charset="0"/>
              </a:rPr>
              <a:t>X</a:t>
            </a:r>
            <a:r>
              <a:rPr lang="fr-CH" sz="2400" i="1" baseline="-25000" dirty="0">
                <a:latin typeface="Times New Roman" panose="02020603050405020304" pitchFamily="18" charset="0"/>
                <a:cs typeface="Times New Roman" panose="02020603050405020304" pitchFamily="18" charset="0"/>
              </a:rPr>
              <a:t>i</a:t>
            </a:r>
            <a:r>
              <a:rPr lang="fr-CH" sz="2400" dirty="0">
                <a:latin typeface="Times New Roman" panose="02020603050405020304" pitchFamily="18" charset="0"/>
                <a:cs typeface="Times New Roman" panose="02020603050405020304" pitchFamily="18" charset="0"/>
              </a:rPr>
              <a:t> + </a:t>
            </a:r>
            <a:r>
              <a:rPr lang="el-GR" sz="2400" i="1" dirty="0">
                <a:latin typeface="Times New Roman" panose="02020603050405020304" pitchFamily="18" charset="0"/>
                <a:cs typeface="Times New Roman" panose="02020603050405020304" pitchFamily="18" charset="0"/>
              </a:rPr>
              <a:t>ε</a:t>
            </a:r>
            <a:r>
              <a:rPr lang="fr-CH" sz="2400" i="1" baseline="-25000" dirty="0">
                <a:latin typeface="Times New Roman" panose="02020603050405020304" pitchFamily="18" charset="0"/>
                <a:cs typeface="Times New Roman" panose="02020603050405020304" pitchFamily="18" charset="0"/>
              </a:rPr>
              <a:t>i</a:t>
            </a:r>
          </a:p>
          <a:p>
            <a:pPr marL="285750" indent="-285750">
              <a:buFont typeface="Arial" panose="020B0604020202020204" pitchFamily="34" charset="0"/>
              <a:buChar char="•"/>
            </a:pPr>
            <a:endParaRPr lang="fr-CH" i="1" baseline="-25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CH" i="1" baseline="-25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CH" i="1" baseline="-25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b="1" i="1" dirty="0">
                <a:solidFill>
                  <a:srgbClr val="C00000"/>
                </a:solidFill>
                <a:latin typeface="Times New Roman" panose="02020603050405020304" pitchFamily="18" charset="0"/>
                <a:cs typeface="Times New Roman" panose="02020603050405020304" pitchFamily="18" charset="0"/>
              </a:rPr>
              <a:t>β</a:t>
            </a:r>
            <a:r>
              <a:rPr lang="fr-CH" b="1" i="1" baseline="-25000" dirty="0">
                <a:solidFill>
                  <a:srgbClr val="C00000"/>
                </a:solidFill>
                <a:latin typeface="Times New Roman" panose="02020603050405020304" pitchFamily="18" charset="0"/>
                <a:cs typeface="Times New Roman" panose="02020603050405020304" pitchFamily="18" charset="0"/>
              </a:rPr>
              <a:t>0</a:t>
            </a:r>
            <a:r>
              <a:rPr lang="fr-CH" dirty="0">
                <a:solidFill>
                  <a:srgbClr val="C00000"/>
                </a:solidFill>
                <a:latin typeface="Times New Roman" panose="02020603050405020304" pitchFamily="18" charset="0"/>
                <a:cs typeface="Times New Roman" panose="02020603050405020304" pitchFamily="18" charset="0"/>
              </a:rPr>
              <a:t>	</a:t>
            </a:r>
            <a:r>
              <a:rPr lang="fr-CH" b="1" dirty="0">
                <a:solidFill>
                  <a:srgbClr val="C00000"/>
                </a:solidFill>
                <a:latin typeface="Calibri Light" panose="020F0302020204030204" pitchFamily="34" charset="0"/>
                <a:cs typeface="Calibri Light" panose="020F0302020204030204" pitchFamily="34" charset="0"/>
              </a:rPr>
              <a:t>Intercept. </a:t>
            </a:r>
            <a:r>
              <a:rPr lang="fr-CH" dirty="0" err="1">
                <a:latin typeface="Calibri Light" panose="020F0302020204030204" pitchFamily="34" charset="0"/>
                <a:cs typeface="Calibri Light" panose="020F0302020204030204" pitchFamily="34" charset="0"/>
              </a:rPr>
              <a:t>Expected</a:t>
            </a:r>
            <a:r>
              <a:rPr lang="fr-CH" dirty="0">
                <a:latin typeface="Calibri Light" panose="020F0302020204030204" pitchFamily="34" charset="0"/>
                <a:cs typeface="Calibri Light" panose="020F0302020204030204" pitchFamily="34" charset="0"/>
              </a:rPr>
              <a:t>/</a:t>
            </a:r>
            <a:r>
              <a:rPr lang="fr-CH" dirty="0" err="1">
                <a:latin typeface="Calibri Light" panose="020F0302020204030204" pitchFamily="34" charset="0"/>
                <a:cs typeface="Calibri Light" panose="020F0302020204030204" pitchFamily="34" charset="0"/>
              </a:rPr>
              <a:t>average</a:t>
            </a:r>
            <a:r>
              <a:rPr lang="fr-CH" dirty="0">
                <a:latin typeface="Calibri Light" panose="020F0302020204030204" pitchFamily="34" charset="0"/>
                <a:cs typeface="Calibri Light" panose="020F0302020204030204" pitchFamily="34" charset="0"/>
              </a:rPr>
              <a:t> value </a:t>
            </a:r>
            <a:r>
              <a:rPr lang="fr-CH">
                <a:latin typeface="Calibri Light" panose="020F0302020204030204" pitchFamily="34" charset="0"/>
                <a:cs typeface="Calibri Light" panose="020F0302020204030204" pitchFamily="34" charset="0"/>
              </a:rPr>
              <a:t>of 	Y </a:t>
            </a:r>
            <a:r>
              <a:rPr lang="fr-CH" dirty="0" err="1">
                <a:latin typeface="Calibri Light" panose="020F0302020204030204" pitchFamily="34" charset="0"/>
                <a:cs typeface="Calibri Light" panose="020F0302020204030204" pitchFamily="34" charset="0"/>
              </a:rPr>
              <a:t>when</a:t>
            </a:r>
            <a:r>
              <a:rPr lang="fr-CH" dirty="0">
                <a:latin typeface="Calibri Light" panose="020F0302020204030204" pitchFamily="34" charset="0"/>
                <a:cs typeface="Calibri Light" panose="020F0302020204030204" pitchFamily="34" charset="0"/>
              </a:rPr>
              <a:t> X 	</a:t>
            </a:r>
            <a:r>
              <a:rPr lang="fr-CH" err="1">
                <a:latin typeface="Calibri Light" panose="020F0302020204030204" pitchFamily="34" charset="0"/>
                <a:cs typeface="Calibri Light" panose="020F0302020204030204" pitchFamily="34" charset="0"/>
              </a:rPr>
              <a:t>equals</a:t>
            </a:r>
            <a:r>
              <a:rPr lang="fr-CH">
                <a:latin typeface="Calibri Light" panose="020F0302020204030204" pitchFamily="34" charset="0"/>
                <a:cs typeface="Calibri Light" panose="020F0302020204030204" pitchFamily="34" charset="0"/>
              </a:rPr>
              <a:t> 0 (</a:t>
            </a:r>
            <a:r>
              <a:rPr lang="fr-CH" dirty="0">
                <a:latin typeface="Calibri Light" panose="020F0302020204030204" pitchFamily="34" charset="0"/>
                <a:cs typeface="Calibri Light" panose="020F0302020204030204" pitchFamily="34" charset="0"/>
              </a:rPr>
              <a:t>intersection </a:t>
            </a:r>
            <a:r>
              <a:rPr lang="fr-CH">
                <a:latin typeface="Calibri Light" panose="020F0302020204030204" pitchFamily="34" charset="0"/>
                <a:cs typeface="Calibri Light" panose="020F0302020204030204" pitchFamily="34" charset="0"/>
              </a:rPr>
              <a:t>of 	the </a:t>
            </a:r>
            <a:r>
              <a:rPr lang="fr-CH" dirty="0">
                <a:latin typeface="Calibri Light" panose="020F0302020204030204" pitchFamily="34" charset="0"/>
                <a:cs typeface="Calibri Light" panose="020F0302020204030204" pitchFamily="34" charset="0"/>
              </a:rPr>
              <a:t>model </a:t>
            </a:r>
            <a:r>
              <a:rPr lang="fr-CH" dirty="0" err="1">
                <a:latin typeface="Calibri Light" panose="020F0302020204030204" pitchFamily="34" charset="0"/>
                <a:cs typeface="Calibri Light" panose="020F0302020204030204" pitchFamily="34" charset="0"/>
              </a:rPr>
              <a:t>with</a:t>
            </a:r>
            <a:r>
              <a:rPr lang="fr-CH" dirty="0">
                <a:latin typeface="Calibri Light" panose="020F0302020204030204" pitchFamily="34" charset="0"/>
                <a:cs typeface="Calibri Light" panose="020F0302020204030204" pitchFamily="34" charset="0"/>
              </a:rPr>
              <a:t> </a:t>
            </a:r>
            <a:r>
              <a:rPr lang="fr-CH">
                <a:latin typeface="Calibri Light" panose="020F0302020204030204" pitchFamily="34" charset="0"/>
                <a:cs typeface="Calibri Light" panose="020F0302020204030204" pitchFamily="34" charset="0"/>
              </a:rPr>
              <a:t>the Y-axis</a:t>
            </a:r>
            <a:r>
              <a:rPr lang="fr-CH" dirty="0">
                <a:latin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endParaRPr lang="fr-CH"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b="1" i="1" dirty="0">
                <a:solidFill>
                  <a:srgbClr val="C00000"/>
                </a:solidFill>
                <a:latin typeface="Times New Roman" panose="02020603050405020304" pitchFamily="18" charset="0"/>
                <a:cs typeface="Times New Roman" panose="02020603050405020304" pitchFamily="18" charset="0"/>
              </a:rPr>
              <a:t>β</a:t>
            </a:r>
            <a:r>
              <a:rPr lang="fr-CH" b="1" i="1" baseline="-25000" dirty="0">
                <a:solidFill>
                  <a:srgbClr val="C00000"/>
                </a:solidFill>
                <a:latin typeface="Times New Roman" panose="02020603050405020304" pitchFamily="18" charset="0"/>
                <a:cs typeface="Times New Roman" panose="02020603050405020304" pitchFamily="18" charset="0"/>
              </a:rPr>
              <a:t>1</a:t>
            </a:r>
            <a:r>
              <a:rPr lang="fr-CH" dirty="0">
                <a:solidFill>
                  <a:srgbClr val="C00000"/>
                </a:solidFill>
                <a:latin typeface="Times New Roman" panose="02020603050405020304" pitchFamily="18" charset="0"/>
                <a:cs typeface="Times New Roman" panose="02020603050405020304" pitchFamily="18" charset="0"/>
              </a:rPr>
              <a:t>	</a:t>
            </a:r>
            <a:r>
              <a:rPr lang="fr-CH" b="1" dirty="0" err="1">
                <a:solidFill>
                  <a:srgbClr val="C00000"/>
                </a:solidFill>
                <a:latin typeface="Calibri Light" panose="020F0302020204030204" pitchFamily="34" charset="0"/>
                <a:cs typeface="Calibri Light" panose="020F0302020204030204" pitchFamily="34" charset="0"/>
              </a:rPr>
              <a:t>Slope</a:t>
            </a:r>
            <a:r>
              <a:rPr lang="fr-CH" b="1" dirty="0">
                <a:solidFill>
                  <a:srgbClr val="C00000"/>
                </a:solidFill>
                <a:latin typeface="Calibri Light" panose="020F0302020204030204" pitchFamily="34" charset="0"/>
                <a:cs typeface="Calibri Light" panose="020F0302020204030204" pitchFamily="34" charset="0"/>
              </a:rPr>
              <a:t>. </a:t>
            </a:r>
            <a:r>
              <a:rPr lang="fr-CH" dirty="0" err="1">
                <a:latin typeface="Calibri Light" panose="020F0302020204030204" pitchFamily="34" charset="0"/>
                <a:cs typeface="Calibri Light" panose="020F0302020204030204" pitchFamily="34" charset="0"/>
              </a:rPr>
              <a:t>Expected</a:t>
            </a:r>
            <a:r>
              <a:rPr lang="fr-CH" dirty="0">
                <a:latin typeface="Calibri Light" panose="020F0302020204030204" pitchFamily="34" charset="0"/>
                <a:cs typeface="Calibri Light" panose="020F0302020204030204" pitchFamily="34" charset="0"/>
              </a:rPr>
              <a:t>/</a:t>
            </a:r>
            <a:r>
              <a:rPr lang="fr-CH" dirty="0" err="1">
                <a:latin typeface="Calibri Light" panose="020F0302020204030204" pitchFamily="34" charset="0"/>
                <a:cs typeface="Calibri Light" panose="020F0302020204030204" pitchFamily="34" charset="0"/>
              </a:rPr>
              <a:t>average</a:t>
            </a:r>
            <a:r>
              <a:rPr lang="fr-CH" dirty="0">
                <a:latin typeface="Calibri Light" panose="020F0302020204030204" pitchFamily="34" charset="0"/>
                <a:cs typeface="Calibri Light" panose="020F0302020204030204" pitchFamily="34" charset="0"/>
              </a:rPr>
              <a:t> </a:t>
            </a:r>
            <a:r>
              <a:rPr lang="fr-CH" dirty="0" err="1">
                <a:latin typeface="Calibri Light" panose="020F0302020204030204" pitchFamily="34" charset="0"/>
                <a:cs typeface="Calibri Light" panose="020F0302020204030204" pitchFamily="34" charset="0"/>
              </a:rPr>
              <a:t>increase</a:t>
            </a:r>
            <a:r>
              <a:rPr lang="fr-CH" dirty="0">
                <a:latin typeface="Calibri Light" panose="020F0302020204030204" pitchFamily="34" charset="0"/>
                <a:cs typeface="Calibri Light" panose="020F0302020204030204" pitchFamily="34" charset="0"/>
              </a:rPr>
              <a:t> </a:t>
            </a:r>
            <a:r>
              <a:rPr lang="fr-CH">
                <a:latin typeface="Calibri Light" panose="020F0302020204030204" pitchFamily="34" charset="0"/>
                <a:cs typeface="Calibri Light" panose="020F0302020204030204" pitchFamily="34" charset="0"/>
              </a:rPr>
              <a:t>in 	Y </a:t>
            </a:r>
            <a:r>
              <a:rPr lang="fr-CH" err="1">
                <a:latin typeface="Calibri Light" panose="020F0302020204030204" pitchFamily="34" charset="0"/>
                <a:cs typeface="Calibri Light" panose="020F0302020204030204" pitchFamily="34" charset="0"/>
              </a:rPr>
              <a:t>when</a:t>
            </a:r>
            <a:r>
              <a:rPr lang="fr-CH">
                <a:latin typeface="Calibri Light" panose="020F0302020204030204" pitchFamily="34" charset="0"/>
                <a:cs typeface="Calibri Light" panose="020F0302020204030204" pitchFamily="34" charset="0"/>
              </a:rPr>
              <a:t> X increases </a:t>
            </a:r>
            <a:r>
              <a:rPr lang="fr-CH" dirty="0">
                <a:latin typeface="Calibri Light" panose="020F0302020204030204" pitchFamily="34" charset="0"/>
                <a:cs typeface="Calibri Light" panose="020F0302020204030204" pitchFamily="34" charset="0"/>
              </a:rPr>
              <a:t>by 1 unit</a:t>
            </a:r>
          </a:p>
        </p:txBody>
      </p:sp>
      <p:pic>
        <p:nvPicPr>
          <p:cNvPr id="8" name="Picture 7">
            <a:extLst>
              <a:ext uri="{FF2B5EF4-FFF2-40B4-BE49-F238E27FC236}">
                <a16:creationId xmlns:a16="http://schemas.microsoft.com/office/drawing/2014/main" id="{D97627BE-4A3E-41B8-8FE0-D90753846FD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8285" y="1268832"/>
            <a:ext cx="5075707" cy="5063476"/>
          </a:xfrm>
          <a:prstGeom prst="rect">
            <a:avLst/>
          </a:prstGeom>
        </p:spPr>
      </p:pic>
      <p:cxnSp>
        <p:nvCxnSpPr>
          <p:cNvPr id="9" name="Straight Arrow Connector 8">
            <a:extLst>
              <a:ext uri="{FF2B5EF4-FFF2-40B4-BE49-F238E27FC236}">
                <a16:creationId xmlns:a16="http://schemas.microsoft.com/office/drawing/2014/main" id="{A890E14F-E4FB-4A1F-BC23-13DF88FC817E}"/>
              </a:ext>
            </a:extLst>
          </p:cNvPr>
          <p:cNvCxnSpPr/>
          <p:nvPr/>
        </p:nvCxnSpPr>
        <p:spPr>
          <a:xfrm flipV="1">
            <a:off x="2072640" y="4066569"/>
            <a:ext cx="0" cy="792088"/>
          </a:xfrm>
          <a:prstGeom prst="straightConnector1">
            <a:avLst/>
          </a:prstGeom>
          <a:ln w="381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5355F7-6F0B-4452-AFB5-5920DEA92076}"/>
              </a:ext>
            </a:extLst>
          </p:cNvPr>
          <p:cNvCxnSpPr/>
          <p:nvPr/>
        </p:nvCxnSpPr>
        <p:spPr>
          <a:xfrm>
            <a:off x="2108304" y="4066569"/>
            <a:ext cx="1377834" cy="0"/>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3B7D5E6-36E0-49BA-A94E-DF0A5C5486F9}"/>
              </a:ext>
            </a:extLst>
          </p:cNvPr>
          <p:cNvCxnSpPr/>
          <p:nvPr/>
        </p:nvCxnSpPr>
        <p:spPr>
          <a:xfrm flipV="1">
            <a:off x="3548464" y="3356992"/>
            <a:ext cx="0" cy="720080"/>
          </a:xfrm>
          <a:prstGeom prst="straightConnector1">
            <a:avLst/>
          </a:prstGeom>
          <a:ln w="381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5F4F08-1F6F-4A00-A8BD-27ACFFF689EA}"/>
              </a:ext>
            </a:extLst>
          </p:cNvPr>
          <p:cNvSpPr txBox="1"/>
          <p:nvPr/>
        </p:nvSpPr>
        <p:spPr>
          <a:xfrm>
            <a:off x="2180312" y="4277947"/>
            <a:ext cx="1367169" cy="338554"/>
          </a:xfrm>
          <a:prstGeom prst="rect">
            <a:avLst/>
          </a:prstGeom>
          <a:noFill/>
        </p:spPr>
        <p:txBody>
          <a:bodyPr wrap="none" rtlCol="0">
            <a:spAutoFit/>
          </a:bodyPr>
          <a:lstStyle/>
          <a:p>
            <a:r>
              <a:rPr lang="el-GR" sz="1600" b="1" i="1">
                <a:solidFill>
                  <a:srgbClr val="C00000"/>
                </a:solidFill>
                <a:latin typeface="Times New Roman" panose="02020603050405020304" pitchFamily="18" charset="0"/>
                <a:cs typeface="Times New Roman" panose="02020603050405020304" pitchFamily="18" charset="0"/>
              </a:rPr>
              <a:t>β</a:t>
            </a:r>
            <a:r>
              <a:rPr lang="fr-CH" sz="1600" b="1" i="1" baseline="-25000">
                <a:solidFill>
                  <a:srgbClr val="C00000"/>
                </a:solidFill>
                <a:latin typeface="Times New Roman" panose="02020603050405020304" pitchFamily="18" charset="0"/>
                <a:cs typeface="Times New Roman" panose="02020603050405020304" pitchFamily="18" charset="0"/>
              </a:rPr>
              <a:t>0  </a:t>
            </a:r>
            <a:r>
              <a:rPr lang="fr-CH" sz="1600" b="1">
                <a:solidFill>
                  <a:srgbClr val="C00000"/>
                </a:solidFill>
                <a:latin typeface="Times New Roman" panose="02020603050405020304" pitchFamily="18" charset="0"/>
                <a:cs typeface="Times New Roman" panose="02020603050405020304" pitchFamily="18" charset="0"/>
              </a:rPr>
              <a:t>   intercept</a:t>
            </a:r>
            <a:endParaRPr lang="en-GB" sz="1600" b="1" i="1" baseline="-25000">
              <a:solidFill>
                <a:srgbClr val="C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51BD300-0205-4DD4-A8DF-E43A88946E9A}"/>
              </a:ext>
            </a:extLst>
          </p:cNvPr>
          <p:cNvSpPr txBox="1"/>
          <p:nvPr/>
        </p:nvSpPr>
        <p:spPr>
          <a:xfrm>
            <a:off x="3692971" y="3468914"/>
            <a:ext cx="1026243" cy="338554"/>
          </a:xfrm>
          <a:prstGeom prst="rect">
            <a:avLst/>
          </a:prstGeom>
          <a:noFill/>
        </p:spPr>
        <p:txBody>
          <a:bodyPr wrap="none" rtlCol="0">
            <a:spAutoFit/>
          </a:bodyPr>
          <a:lstStyle/>
          <a:p>
            <a:r>
              <a:rPr lang="el-GR" sz="1600" b="1" i="1">
                <a:solidFill>
                  <a:srgbClr val="C00000"/>
                </a:solidFill>
                <a:latin typeface="Times New Roman" panose="02020603050405020304" pitchFamily="18" charset="0"/>
                <a:cs typeface="Times New Roman" panose="02020603050405020304" pitchFamily="18" charset="0"/>
              </a:rPr>
              <a:t>β</a:t>
            </a:r>
            <a:r>
              <a:rPr lang="fr-CH" sz="1600" b="1" i="1" baseline="-25000">
                <a:solidFill>
                  <a:srgbClr val="C00000"/>
                </a:solidFill>
                <a:latin typeface="Times New Roman" panose="02020603050405020304" pitchFamily="18" charset="0"/>
                <a:cs typeface="Times New Roman" panose="02020603050405020304" pitchFamily="18" charset="0"/>
              </a:rPr>
              <a:t>1  </a:t>
            </a:r>
            <a:r>
              <a:rPr lang="fr-CH" sz="1600" b="1">
                <a:solidFill>
                  <a:srgbClr val="C00000"/>
                </a:solidFill>
                <a:latin typeface="Times New Roman" panose="02020603050405020304" pitchFamily="18" charset="0"/>
                <a:cs typeface="Times New Roman" panose="02020603050405020304" pitchFamily="18" charset="0"/>
              </a:rPr>
              <a:t>   slope</a:t>
            </a:r>
            <a:endParaRPr lang="en-GB" sz="1600" b="1" i="1" baseline="-250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3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Multiple linear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9D9BB63-30BE-4D2F-AA0C-406ED89591C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32765" y="1196752"/>
            <a:ext cx="4838438" cy="4867342"/>
          </a:xfrm>
          <a:prstGeom prst="rect">
            <a:avLst/>
          </a:prstGeom>
        </p:spPr>
      </p:pic>
      <p:sp>
        <p:nvSpPr>
          <p:cNvPr id="5" name="TextBox 4">
            <a:extLst>
              <a:ext uri="{FF2B5EF4-FFF2-40B4-BE49-F238E27FC236}">
                <a16:creationId xmlns:a16="http://schemas.microsoft.com/office/drawing/2014/main" id="{364B7039-AC7F-48DF-86B0-72854563519E}"/>
              </a:ext>
            </a:extLst>
          </p:cNvPr>
          <p:cNvSpPr txBox="1"/>
          <p:nvPr/>
        </p:nvSpPr>
        <p:spPr>
          <a:xfrm>
            <a:off x="1955540" y="6165304"/>
            <a:ext cx="8316924" cy="400110"/>
          </a:xfrm>
          <a:prstGeom prst="rect">
            <a:avLst/>
          </a:prstGeom>
          <a:noFill/>
        </p:spPr>
        <p:txBody>
          <a:bodyPr wrap="square" rtlCol="0">
            <a:spAutoFit/>
          </a:bodyPr>
          <a:lstStyle/>
          <a:p>
            <a:r>
              <a:rPr lang="fr-CH" sz="2000" i="1">
                <a:latin typeface="Times New Roman" panose="02020603050405020304" pitchFamily="18" charset="0"/>
                <a:cs typeface="Times New Roman" panose="02020603050405020304" pitchFamily="18" charset="0"/>
              </a:rPr>
              <a:t>Y</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a:t>
            </a:r>
            <a:r>
              <a:rPr lang="el-GR" sz="2000" i="1">
                <a:latin typeface="Times New Roman" panose="02020603050405020304" pitchFamily="18" charset="0"/>
                <a:cs typeface="Times New Roman" panose="02020603050405020304" pitchFamily="18" charset="0"/>
              </a:rPr>
              <a:t>β</a:t>
            </a:r>
            <a:r>
              <a:rPr lang="fr-CH" sz="2000" i="1" baseline="-25000">
                <a:latin typeface="Times New Roman" panose="02020603050405020304" pitchFamily="18" charset="0"/>
                <a:cs typeface="Times New Roman" panose="02020603050405020304" pitchFamily="18" charset="0"/>
              </a:rPr>
              <a:t>0</a:t>
            </a:r>
            <a:r>
              <a:rPr lang="fr-CH" sz="2000">
                <a:latin typeface="Times New Roman" panose="02020603050405020304" pitchFamily="18" charset="0"/>
                <a:cs typeface="Times New Roman" panose="02020603050405020304" pitchFamily="18" charset="0"/>
              </a:rPr>
              <a:t> + </a:t>
            </a:r>
            <a:r>
              <a:rPr lang="el-GR" sz="2000" i="1">
                <a:latin typeface="Times New Roman" panose="02020603050405020304" pitchFamily="18" charset="0"/>
                <a:cs typeface="Times New Roman" panose="02020603050405020304" pitchFamily="18" charset="0"/>
              </a:rPr>
              <a:t>β</a:t>
            </a:r>
            <a:r>
              <a:rPr lang="fr-CH" sz="2000" i="1" baseline="-25000">
                <a:latin typeface="Times New Roman" panose="02020603050405020304" pitchFamily="18" charset="0"/>
                <a:cs typeface="Times New Roman" panose="02020603050405020304" pitchFamily="18" charset="0"/>
              </a:rPr>
              <a:t>1</a:t>
            </a:r>
            <a:r>
              <a:rPr lang="fr-CH" sz="2000" i="1">
                <a:latin typeface="Times New Roman" panose="02020603050405020304" pitchFamily="18" charset="0"/>
                <a:cs typeface="Times New Roman" panose="02020603050405020304" pitchFamily="18" charset="0"/>
              </a:rPr>
              <a:t>X</a:t>
            </a:r>
            <a:r>
              <a:rPr lang="fr-CH" sz="2000" i="1" baseline="-25000">
                <a:latin typeface="Times New Roman" panose="02020603050405020304" pitchFamily="18" charset="0"/>
                <a:cs typeface="Times New Roman" panose="02020603050405020304" pitchFamily="18" charset="0"/>
              </a:rPr>
              <a:t>i1</a:t>
            </a:r>
            <a:r>
              <a:rPr lang="fr-CH" sz="2000">
                <a:latin typeface="Times New Roman" panose="02020603050405020304" pitchFamily="18" charset="0"/>
                <a:cs typeface="Times New Roman" panose="02020603050405020304" pitchFamily="18" charset="0"/>
              </a:rPr>
              <a:t> + … + </a:t>
            </a:r>
            <a:r>
              <a:rPr lang="el-GR" sz="2000" i="1">
                <a:latin typeface="Times New Roman" panose="02020603050405020304" pitchFamily="18" charset="0"/>
                <a:cs typeface="Times New Roman" panose="02020603050405020304" pitchFamily="18" charset="0"/>
              </a:rPr>
              <a:t>β</a:t>
            </a:r>
            <a:r>
              <a:rPr lang="fr-CH" sz="2000" i="1" baseline="-25000">
                <a:latin typeface="Times New Roman" panose="02020603050405020304" pitchFamily="18" charset="0"/>
                <a:cs typeface="Times New Roman" panose="02020603050405020304" pitchFamily="18" charset="0"/>
              </a:rPr>
              <a:t>p</a:t>
            </a:r>
            <a:r>
              <a:rPr lang="fr-CH" sz="2000" i="1">
                <a:latin typeface="Times New Roman" panose="02020603050405020304" pitchFamily="18" charset="0"/>
                <a:cs typeface="Times New Roman" panose="02020603050405020304" pitchFamily="18" charset="0"/>
              </a:rPr>
              <a:t>X</a:t>
            </a:r>
            <a:r>
              <a:rPr lang="fr-CH" sz="2000" i="1" baseline="-25000">
                <a:latin typeface="Times New Roman" panose="02020603050405020304" pitchFamily="18" charset="0"/>
                <a:cs typeface="Times New Roman" panose="02020603050405020304" pitchFamily="18" charset="0"/>
              </a:rPr>
              <a:t>ip</a:t>
            </a:r>
            <a:r>
              <a:rPr lang="fr-CH" sz="2000">
                <a:latin typeface="Times New Roman" panose="02020603050405020304" pitchFamily="18" charset="0"/>
                <a:cs typeface="Times New Roman" panose="02020603050405020304" pitchFamily="18" charset="0"/>
              </a:rPr>
              <a:t> + </a:t>
            </a:r>
            <a:r>
              <a:rPr lang="el-GR" sz="2000" i="1">
                <a:latin typeface="Times New Roman" panose="02020603050405020304" pitchFamily="18" charset="0"/>
                <a:cs typeface="Times New Roman" panose="02020603050405020304" pitchFamily="18" charset="0"/>
              </a:rPr>
              <a:t>ε</a:t>
            </a:r>
            <a:r>
              <a:rPr lang="en-GB" sz="2000" i="1" baseline="-25000">
                <a:latin typeface="Times New Roman" panose="02020603050405020304" pitchFamily="18" charset="0"/>
                <a:cs typeface="Times New Roman" panose="02020603050405020304" pitchFamily="18" charset="0"/>
              </a:rPr>
              <a:t>i</a:t>
            </a:r>
            <a:endParaRPr lang="fr-CH">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7C9287E5-B580-4E07-BDFA-6D67767BD264}"/>
              </a:ext>
            </a:extLst>
          </p:cNvPr>
          <p:cNvCxnSpPr/>
          <p:nvPr/>
        </p:nvCxnSpPr>
        <p:spPr>
          <a:xfrm flipV="1">
            <a:off x="5375920" y="4797152"/>
            <a:ext cx="0" cy="720080"/>
          </a:xfrm>
          <a:prstGeom prst="straightConnector1">
            <a:avLst/>
          </a:prstGeom>
          <a:ln w="381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3149A0F-F22D-4EC1-A95F-F590CD7B711D}"/>
              </a:ext>
            </a:extLst>
          </p:cNvPr>
          <p:cNvCxnSpPr/>
          <p:nvPr/>
        </p:nvCxnSpPr>
        <p:spPr>
          <a:xfrm flipV="1">
            <a:off x="5465930" y="4437112"/>
            <a:ext cx="648072" cy="360040"/>
          </a:xfrm>
          <a:prstGeom prst="straightConnector1">
            <a:avLst/>
          </a:prstGeom>
          <a:ln w="381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0DCFB65-12F8-42CB-96FB-9F27D42FF7F6}"/>
              </a:ext>
            </a:extLst>
          </p:cNvPr>
          <p:cNvCxnSpPr/>
          <p:nvPr/>
        </p:nvCxnSpPr>
        <p:spPr>
          <a:xfrm flipH="1" flipV="1">
            <a:off x="5015880" y="4221088"/>
            <a:ext cx="268743" cy="576064"/>
          </a:xfrm>
          <a:prstGeom prst="straightConnector1">
            <a:avLst/>
          </a:prstGeom>
          <a:ln w="381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02CC2C4-CCBC-4BA7-BB64-BC1032D7464F}"/>
              </a:ext>
            </a:extLst>
          </p:cNvPr>
          <p:cNvSpPr/>
          <p:nvPr/>
        </p:nvSpPr>
        <p:spPr>
          <a:xfrm>
            <a:off x="6073240" y="4437112"/>
            <a:ext cx="444352" cy="400110"/>
          </a:xfrm>
          <a:prstGeom prst="rect">
            <a:avLst/>
          </a:prstGeom>
        </p:spPr>
        <p:txBody>
          <a:bodyPr wrap="none">
            <a:spAutoFit/>
          </a:bodyPr>
          <a:lstStyle/>
          <a:p>
            <a:r>
              <a:rPr lang="el-GR" sz="2000" b="1" i="1">
                <a:solidFill>
                  <a:srgbClr val="C00000"/>
                </a:solidFill>
                <a:latin typeface="Times New Roman" panose="02020603050405020304" pitchFamily="18" charset="0"/>
                <a:cs typeface="Times New Roman" panose="02020603050405020304" pitchFamily="18" charset="0"/>
              </a:rPr>
              <a:t>β</a:t>
            </a:r>
            <a:r>
              <a:rPr lang="fr-CH" sz="2000" b="1" i="1" baseline="-25000">
                <a:solidFill>
                  <a:srgbClr val="C00000"/>
                </a:solidFill>
                <a:latin typeface="Times New Roman" panose="02020603050405020304" pitchFamily="18" charset="0"/>
                <a:cs typeface="Times New Roman" panose="02020603050405020304" pitchFamily="18" charset="0"/>
              </a:rPr>
              <a:t>1 </a:t>
            </a:r>
            <a:endParaRPr lang="en-GB" sz="2000">
              <a:solidFill>
                <a:srgbClr val="C00000"/>
              </a:solidFill>
            </a:endParaRPr>
          </a:p>
        </p:txBody>
      </p:sp>
      <p:sp>
        <p:nvSpPr>
          <p:cNvPr id="12" name="Rectangle 11">
            <a:extLst>
              <a:ext uri="{FF2B5EF4-FFF2-40B4-BE49-F238E27FC236}">
                <a16:creationId xmlns:a16="http://schemas.microsoft.com/office/drawing/2014/main" id="{57C1DA50-135A-4CC6-A216-618D4F8FFF07}"/>
              </a:ext>
            </a:extLst>
          </p:cNvPr>
          <p:cNvSpPr/>
          <p:nvPr/>
        </p:nvSpPr>
        <p:spPr>
          <a:xfrm>
            <a:off x="4612397" y="4109010"/>
            <a:ext cx="444352" cy="400110"/>
          </a:xfrm>
          <a:prstGeom prst="rect">
            <a:avLst/>
          </a:prstGeom>
        </p:spPr>
        <p:txBody>
          <a:bodyPr wrap="none">
            <a:spAutoFit/>
          </a:bodyPr>
          <a:lstStyle/>
          <a:p>
            <a:r>
              <a:rPr lang="el-GR" sz="2000" b="1" i="1">
                <a:solidFill>
                  <a:srgbClr val="C00000"/>
                </a:solidFill>
                <a:latin typeface="Times New Roman" panose="02020603050405020304" pitchFamily="18" charset="0"/>
                <a:cs typeface="Times New Roman" panose="02020603050405020304" pitchFamily="18" charset="0"/>
              </a:rPr>
              <a:t>β</a:t>
            </a:r>
            <a:r>
              <a:rPr lang="fr-CH" sz="2000" b="1" i="1" baseline="-25000">
                <a:solidFill>
                  <a:srgbClr val="C00000"/>
                </a:solidFill>
                <a:latin typeface="Times New Roman" panose="02020603050405020304" pitchFamily="18" charset="0"/>
                <a:cs typeface="Times New Roman" panose="02020603050405020304" pitchFamily="18" charset="0"/>
              </a:rPr>
              <a:t>2 </a:t>
            </a:r>
            <a:endParaRPr lang="en-GB" sz="2000">
              <a:solidFill>
                <a:srgbClr val="C00000"/>
              </a:solidFill>
            </a:endParaRPr>
          </a:p>
        </p:txBody>
      </p:sp>
      <p:sp>
        <p:nvSpPr>
          <p:cNvPr id="13" name="Rectangle 12">
            <a:extLst>
              <a:ext uri="{FF2B5EF4-FFF2-40B4-BE49-F238E27FC236}">
                <a16:creationId xmlns:a16="http://schemas.microsoft.com/office/drawing/2014/main" id="{CE2F1370-09B5-40BB-B12D-7D2E4B52D32A}"/>
              </a:ext>
            </a:extLst>
          </p:cNvPr>
          <p:cNvSpPr/>
          <p:nvPr/>
        </p:nvSpPr>
        <p:spPr>
          <a:xfrm>
            <a:off x="5430796" y="4870126"/>
            <a:ext cx="444352" cy="400110"/>
          </a:xfrm>
          <a:prstGeom prst="rect">
            <a:avLst/>
          </a:prstGeom>
        </p:spPr>
        <p:txBody>
          <a:bodyPr wrap="none">
            <a:spAutoFit/>
          </a:bodyPr>
          <a:lstStyle/>
          <a:p>
            <a:r>
              <a:rPr lang="el-GR" sz="2000" b="1" i="1">
                <a:solidFill>
                  <a:srgbClr val="C00000"/>
                </a:solidFill>
                <a:latin typeface="Times New Roman" panose="02020603050405020304" pitchFamily="18" charset="0"/>
                <a:cs typeface="Times New Roman" panose="02020603050405020304" pitchFamily="18" charset="0"/>
              </a:rPr>
              <a:t>β</a:t>
            </a:r>
            <a:r>
              <a:rPr lang="fr-CH" sz="2000" b="1" i="1" baseline="-25000">
                <a:solidFill>
                  <a:srgbClr val="C00000"/>
                </a:solidFill>
                <a:latin typeface="Times New Roman" panose="02020603050405020304" pitchFamily="18" charset="0"/>
                <a:cs typeface="Times New Roman" panose="02020603050405020304" pitchFamily="18" charset="0"/>
              </a:rPr>
              <a:t>0 </a:t>
            </a:r>
            <a:endParaRPr lang="en-GB" sz="2000">
              <a:solidFill>
                <a:srgbClr val="C00000"/>
              </a:solidFill>
            </a:endParaRPr>
          </a:p>
        </p:txBody>
      </p:sp>
    </p:spTree>
    <p:extLst>
      <p:ext uri="{BB962C8B-B14F-4D97-AF65-F5344CB8AC3E}">
        <p14:creationId xmlns:p14="http://schemas.microsoft.com/office/powerpoint/2010/main" val="414813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9217022"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Multiple linear regression – Special cases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E8E26940-4D6A-48DD-AE04-3E2979549454}"/>
              </a:ext>
            </a:extLst>
          </p:cNvPr>
          <p:cNvGraphicFramePr>
            <a:graphicFrameLocks noGrp="1"/>
          </p:cNvGraphicFramePr>
          <p:nvPr>
            <p:extLst>
              <p:ext uri="{D42A27DB-BD31-4B8C-83A1-F6EECF244321}">
                <p14:modId xmlns:p14="http://schemas.microsoft.com/office/powerpoint/2010/main" val="2803853903"/>
              </p:ext>
            </p:extLst>
          </p:nvPr>
        </p:nvGraphicFramePr>
        <p:xfrm>
          <a:off x="1688595" y="1412776"/>
          <a:ext cx="8670793" cy="5040555"/>
        </p:xfrm>
        <a:graphic>
          <a:graphicData uri="http://schemas.openxmlformats.org/drawingml/2006/table">
            <a:tbl>
              <a:tblPr firstRow="1" bandRow="1">
                <a:tableStyleId>{2D5ABB26-0587-4C30-8999-92F81FD0307C}</a:tableStyleId>
              </a:tblPr>
              <a:tblGrid>
                <a:gridCol w="2740287">
                  <a:extLst>
                    <a:ext uri="{9D8B030D-6E8A-4147-A177-3AD203B41FA5}">
                      <a16:colId xmlns:a16="http://schemas.microsoft.com/office/drawing/2014/main" val="3541291259"/>
                    </a:ext>
                  </a:extLst>
                </a:gridCol>
                <a:gridCol w="2740287">
                  <a:extLst>
                    <a:ext uri="{9D8B030D-6E8A-4147-A177-3AD203B41FA5}">
                      <a16:colId xmlns:a16="http://schemas.microsoft.com/office/drawing/2014/main" val="20001"/>
                    </a:ext>
                  </a:extLst>
                </a:gridCol>
                <a:gridCol w="3190219">
                  <a:extLst>
                    <a:ext uri="{9D8B030D-6E8A-4147-A177-3AD203B41FA5}">
                      <a16:colId xmlns:a16="http://schemas.microsoft.com/office/drawing/2014/main" val="2029692907"/>
                    </a:ext>
                  </a:extLst>
                </a:gridCol>
              </a:tblGrid>
              <a:tr h="387735">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Analysis name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Dependent / response</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GB" sz="1400" b="1">
                          <a:latin typeface="Calibri Light" panose="020F0302020204030204" pitchFamily="34" charset="0"/>
                          <a:cs typeface="Calibri Light" panose="020F0302020204030204" pitchFamily="34" charset="0"/>
                        </a:rPr>
                        <a:t>Independent / predictor</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8999385"/>
                  </a:ext>
                </a:extLst>
              </a:tr>
              <a:tr h="387735">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One-way regression</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7735">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Multiple regression</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&gt;1 continuous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7735">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Independent samples t-test</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categorical (2 levels)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7735">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One-way ANOVA</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categorical (&gt;2 levels)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7735">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Multi-way ANOVA</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&gt;1 categorical</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7735">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ANCOVA</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&gt;1 continuous and categorical</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7735">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Pearson correlation</a:t>
                      </a: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standardized continuous</a:t>
                      </a: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standardized continuous</a:t>
                      </a:r>
                    </a:p>
                  </a:txBody>
                  <a:tcPr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7735">
                <a:tc>
                  <a:txBody>
                    <a:bodyPr/>
                    <a:lstStyle/>
                    <a:p>
                      <a:pPr marL="0" indent="0">
                        <a:buFont typeface="Arial" panose="020B0604020202020204" pitchFamily="34" charset="0"/>
                        <a:buNone/>
                      </a:pPr>
                      <a:r>
                        <a:rPr lang="fr-CH" sz="1200">
                          <a:latin typeface="Calibri Light" panose="020F0302020204030204" pitchFamily="34" charset="0"/>
                          <a:cs typeface="Calibri Light" panose="020F0302020204030204" pitchFamily="34" charset="0"/>
                        </a:rPr>
                        <a:t>One-sample t-test</a:t>
                      </a: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fr-CH" sz="1200">
                          <a:latin typeface="Calibri Light" panose="020F0302020204030204" pitchFamily="34" charset="0"/>
                          <a:cs typeface="Calibri Light" panose="020F0302020204030204" pitchFamily="34" charset="0"/>
                        </a:rPr>
                        <a:t>1 continuous</a:t>
                      </a:r>
                      <a:endParaRPr lang="en-GB" sz="1200">
                        <a:latin typeface="Calibri Light" panose="020F0302020204030204" pitchFamily="34" charset="0"/>
                        <a:cs typeface="Calibri Light" panose="020F0302020204030204" pitchFamily="34" charset="0"/>
                      </a:endParaRP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Intercept only</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7735">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Paired </a:t>
                      </a:r>
                      <a:r>
                        <a:rPr lang="en-GB" sz="1200" i="1">
                          <a:latin typeface="Calibri Light" panose="020F0302020204030204" pitchFamily="34" charset="0"/>
                          <a:cs typeface="Calibri Light" panose="020F0302020204030204" pitchFamily="34" charset="0"/>
                        </a:rPr>
                        <a:t>t</a:t>
                      </a:r>
                      <a:r>
                        <a:rPr lang="en-GB" sz="1200">
                          <a:latin typeface="Calibri Light" panose="020F0302020204030204" pitchFamily="34" charset="0"/>
                          <a:cs typeface="Calibri Light" panose="020F0302020204030204" pitchFamily="34" charset="0"/>
                        </a:rPr>
                        <a:t>-test</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continuous difference score</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Intercept only</a:t>
                      </a:r>
                    </a:p>
                  </a:txBody>
                  <a:tcPr anchor="ctr">
                    <a:lnL>
                      <a:noFill/>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87735">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Hotelling's </a:t>
                      </a:r>
                      <a:r>
                        <a:rPr lang="en-GB" sz="1200" i="1">
                          <a:latin typeface="Calibri Light" panose="020F0302020204030204" pitchFamily="34" charset="0"/>
                          <a:cs typeface="Calibri Light" panose="020F0302020204030204" pitchFamily="34" charset="0"/>
                        </a:rPr>
                        <a:t>T</a:t>
                      </a:r>
                      <a:r>
                        <a:rPr lang="en-GB" sz="1200">
                          <a:latin typeface="Calibri Light" panose="020F0302020204030204" pitchFamily="34" charset="0"/>
                          <a:cs typeface="Calibri Light" panose="020F0302020204030204" pitchFamily="34" charset="0"/>
                        </a:rPr>
                        <a:t>-test</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&gt;1 continuous</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categorical (2 levels)</a:t>
                      </a:r>
                    </a:p>
                  </a:txBody>
                  <a:tcPr anchor="ctr">
                    <a:lnL>
                      <a:noFill/>
                    </a:lnL>
                    <a:lnR>
                      <a:noFill/>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093778"/>
                  </a:ext>
                </a:extLst>
              </a:tr>
              <a:tr h="387735">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MANOVA</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&gt;1 continuous</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a:latin typeface="Calibri Light" panose="020F0302020204030204" pitchFamily="34" charset="0"/>
                          <a:cs typeface="Calibri Light" panose="020F0302020204030204" pitchFamily="34" charset="0"/>
                        </a:rPr>
                        <a:t>1 categorical (&gt;2 levels)</a:t>
                      </a:r>
                    </a:p>
                  </a:txBody>
                  <a:tcPr anchor="ctr">
                    <a:lnL>
                      <a:noFill/>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5287731"/>
                  </a:ext>
                </a:extLst>
              </a:tr>
              <a:tr h="387735">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Multivariate multiple regression</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&gt;1 continuous</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&gt;1 continuous and categorical</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6350801"/>
                  </a:ext>
                </a:extLst>
              </a:tr>
            </a:tbl>
          </a:graphicData>
        </a:graphic>
      </p:graphicFrame>
    </p:spTree>
    <p:extLst>
      <p:ext uri="{BB962C8B-B14F-4D97-AF65-F5344CB8AC3E}">
        <p14:creationId xmlns:p14="http://schemas.microsoft.com/office/powerpoint/2010/main" val="375495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9073007"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Assumptions in linear regression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ED1D316-1399-46DE-B9B7-55B7DC34E8DF}"/>
              </a:ext>
            </a:extLst>
          </p:cNvPr>
          <p:cNvSpPr txBox="1"/>
          <p:nvPr/>
        </p:nvSpPr>
        <p:spPr>
          <a:xfrm>
            <a:off x="6456040" y="1484784"/>
            <a:ext cx="4464496" cy="4062651"/>
          </a:xfrm>
          <a:prstGeom prst="rect">
            <a:avLst/>
          </a:prstGeom>
          <a:noFill/>
        </p:spPr>
        <p:txBody>
          <a:bodyPr wrap="square" rtlCol="0">
            <a:spAutoFit/>
          </a:bodyPr>
          <a:lstStyle/>
          <a:p>
            <a:r>
              <a:rPr lang="fr-CH" sz="2000" i="1">
                <a:latin typeface="Times New Roman" panose="02020603050405020304" pitchFamily="18" charset="0"/>
                <a:cs typeface="Times New Roman" panose="02020603050405020304" pitchFamily="18" charset="0"/>
              </a:rPr>
              <a:t>Y</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a:t>
            </a:r>
            <a:r>
              <a:rPr lang="el-GR" sz="2000" i="1">
                <a:latin typeface="Times New Roman" panose="02020603050405020304" pitchFamily="18" charset="0"/>
                <a:cs typeface="Times New Roman" panose="02020603050405020304" pitchFamily="18" charset="0"/>
              </a:rPr>
              <a:t>β</a:t>
            </a:r>
            <a:r>
              <a:rPr lang="fr-CH" sz="2000" i="1" baseline="-25000">
                <a:latin typeface="Times New Roman" panose="02020603050405020304" pitchFamily="18" charset="0"/>
                <a:cs typeface="Times New Roman" panose="02020603050405020304" pitchFamily="18" charset="0"/>
              </a:rPr>
              <a:t>0</a:t>
            </a:r>
            <a:r>
              <a:rPr lang="fr-CH" sz="2000">
                <a:latin typeface="Times New Roman" panose="02020603050405020304" pitchFamily="18" charset="0"/>
                <a:cs typeface="Times New Roman" panose="02020603050405020304" pitchFamily="18" charset="0"/>
              </a:rPr>
              <a:t> + </a:t>
            </a:r>
            <a:r>
              <a:rPr lang="el-GR" sz="2000" i="1">
                <a:latin typeface="Times New Roman" panose="02020603050405020304" pitchFamily="18" charset="0"/>
                <a:cs typeface="Times New Roman" panose="02020603050405020304" pitchFamily="18" charset="0"/>
              </a:rPr>
              <a:t>β</a:t>
            </a:r>
            <a:r>
              <a:rPr lang="fr-CH" sz="2000" i="1" baseline="-25000">
                <a:latin typeface="Times New Roman" panose="02020603050405020304" pitchFamily="18" charset="0"/>
                <a:cs typeface="Times New Roman" panose="02020603050405020304" pitchFamily="18" charset="0"/>
              </a:rPr>
              <a:t>1</a:t>
            </a:r>
            <a:r>
              <a:rPr lang="fr-CH" sz="2000" i="1">
                <a:latin typeface="Times New Roman" panose="02020603050405020304" pitchFamily="18" charset="0"/>
                <a:cs typeface="Times New Roman" panose="02020603050405020304" pitchFamily="18" charset="0"/>
              </a:rPr>
              <a:t>X</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a:t>
            </a:r>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a:t>
            </a:r>
            <a:endParaRPr lang="fr-CH" sz="2000" i="1">
              <a:latin typeface="Times New Roman" panose="02020603050405020304" pitchFamily="18" charset="0"/>
              <a:cs typeface="Times New Roman" panose="02020603050405020304" pitchFamily="18" charset="0"/>
            </a:endParaRPr>
          </a:p>
          <a:p>
            <a:endParaRPr lang="en-US" sz="2000" i="1">
              <a:latin typeface="Times New Roman" panose="02020603050405020304" pitchFamily="18" charset="0"/>
              <a:cs typeface="Times New Roman" panose="02020603050405020304" pitchFamily="18" charset="0"/>
            </a:endParaRPr>
          </a:p>
          <a:p>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a:t>
            </a:r>
            <a:r>
              <a:rPr lang="fr-CH" sz="2000" i="1">
                <a:latin typeface="Times New Roman" panose="02020603050405020304" pitchFamily="18" charset="0"/>
                <a:cs typeface="Times New Roman" panose="02020603050405020304" pitchFamily="18" charset="0"/>
              </a:rPr>
              <a:t>N</a:t>
            </a:r>
            <a:r>
              <a:rPr lang="fr-CH" sz="2000">
                <a:latin typeface="Times New Roman" panose="02020603050405020304" pitchFamily="18" charset="0"/>
                <a:cs typeface="Times New Roman" panose="02020603050405020304" pitchFamily="18" charset="0"/>
              </a:rPr>
              <a:t>(0,</a:t>
            </a:r>
            <a:r>
              <a:rPr lang="el-GR" sz="2000" i="1">
                <a:latin typeface="Times New Roman" panose="02020603050405020304" pitchFamily="18" charset="0"/>
                <a:cs typeface="Times New Roman" panose="02020603050405020304" pitchFamily="18" charset="0"/>
              </a:rPr>
              <a:t>σ</a:t>
            </a:r>
            <a:r>
              <a:rPr lang="en-GB" sz="2000" i="1" baseline="30000">
                <a:latin typeface="Times New Roman" panose="02020603050405020304" pitchFamily="18" charset="0"/>
                <a:cs typeface="Times New Roman" panose="02020603050405020304" pitchFamily="18" charset="0"/>
              </a:rPr>
              <a:t>2</a:t>
            </a:r>
            <a:r>
              <a:rPr lang="fr-CH" sz="2000">
                <a:latin typeface="Times New Roman" panose="02020603050405020304" pitchFamily="18" charset="0"/>
                <a:cs typeface="Times New Roman" panose="02020603050405020304" pitchFamily="18" charset="0"/>
              </a:rPr>
              <a:t>)</a:t>
            </a:r>
          </a:p>
          <a:p>
            <a:endParaRPr lang="fr-CH">
              <a:latin typeface="Times New Roman" panose="02020603050405020304" pitchFamily="18" charset="0"/>
              <a:cs typeface="Times New Roman" panose="02020603050405020304" pitchFamily="18" charset="0"/>
            </a:endParaRPr>
          </a:p>
          <a:p>
            <a:r>
              <a:rPr lang="fr-CH">
                <a:latin typeface="Times New Roman" panose="02020603050405020304" pitchFamily="18" charset="0"/>
                <a:cs typeface="Times New Roman" panose="02020603050405020304" pitchFamily="18" charset="0"/>
              </a:rPr>
              <a:t>cor(</a:t>
            </a:r>
            <a:r>
              <a:rPr lang="el-GR" i="1">
                <a:latin typeface="Times New Roman" panose="02020603050405020304" pitchFamily="18" charset="0"/>
                <a:cs typeface="Times New Roman" panose="02020603050405020304" pitchFamily="18" charset="0"/>
              </a:rPr>
              <a:t>ε</a:t>
            </a:r>
            <a:r>
              <a:rPr lang="fr-CH" i="1" baseline="-25000">
                <a:latin typeface="Times New Roman" panose="02020603050405020304" pitchFamily="18" charset="0"/>
                <a:cs typeface="Times New Roman" panose="02020603050405020304" pitchFamily="18" charset="0"/>
              </a:rPr>
              <a:t>i</a:t>
            </a:r>
            <a:r>
              <a:rPr lang="fr-CH">
                <a:latin typeface="Times New Roman" panose="02020603050405020304" pitchFamily="18" charset="0"/>
                <a:cs typeface="Times New Roman" panose="02020603050405020304" pitchFamily="18" charset="0"/>
              </a:rPr>
              <a:t>,</a:t>
            </a:r>
            <a:r>
              <a:rPr lang="el-GR" i="1">
                <a:latin typeface="Times New Roman" panose="02020603050405020304" pitchFamily="18" charset="0"/>
                <a:cs typeface="Times New Roman" panose="02020603050405020304" pitchFamily="18" charset="0"/>
              </a:rPr>
              <a:t>ε</a:t>
            </a:r>
            <a:r>
              <a:rPr lang="fr-CH" i="1" baseline="-25000">
                <a:latin typeface="Times New Roman" panose="02020603050405020304" pitchFamily="18" charset="0"/>
                <a:cs typeface="Times New Roman" panose="02020603050405020304" pitchFamily="18" charset="0"/>
              </a:rPr>
              <a:t>j</a:t>
            </a:r>
            <a:r>
              <a:rPr lang="fr-CH">
                <a:latin typeface="Times New Roman" panose="02020603050405020304" pitchFamily="18" charset="0"/>
                <a:cs typeface="Times New Roman" panose="02020603050405020304" pitchFamily="18" charset="0"/>
              </a:rPr>
              <a:t>) = 0</a:t>
            </a:r>
          </a:p>
          <a:p>
            <a:pPr marL="285750" indent="-285750">
              <a:buFont typeface="Arial" panose="020B0604020202020204" pitchFamily="34" charset="0"/>
              <a:buChar char="•"/>
            </a:pPr>
            <a:endParaRPr lang="fr-CH">
              <a:latin typeface="Times New Roman" panose="02020603050405020304" pitchFamily="18" charset="0"/>
              <a:cs typeface="Times New Roman" panose="02020603050405020304" pitchFamily="18" charset="0"/>
            </a:endParaRPr>
          </a:p>
          <a:p>
            <a:endParaRPr lang="fr-CH">
              <a:solidFill>
                <a:schemeClr val="accent2">
                  <a:lumMod val="75000"/>
                </a:schemeClr>
              </a:solidFill>
              <a:latin typeface="Calibri Light" panose="020F0302020204030204" pitchFamily="34" charset="0"/>
              <a:cs typeface="Calibri Light" panose="020F0302020204030204" pitchFamily="34" charset="0"/>
            </a:endParaRPr>
          </a:p>
          <a:p>
            <a:endParaRPr lang="fr-CH">
              <a:solidFill>
                <a:schemeClr val="accent2">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a:solidFill>
                  <a:schemeClr val="accent2">
                    <a:lumMod val="75000"/>
                  </a:schemeClr>
                </a:solidFill>
                <a:latin typeface="Calibri Light" panose="020F0302020204030204" pitchFamily="34" charset="0"/>
                <a:cs typeface="Calibri Light" panose="020F0302020204030204" pitchFamily="34" charset="0"/>
              </a:rPr>
              <a:t>Residuals</a:t>
            </a:r>
            <a:r>
              <a:rPr lang="fr-CH">
                <a:latin typeface="Calibri Light" panose="020F0302020204030204" pitchFamily="34" charset="0"/>
                <a:cs typeface="Calibri Light" panose="020F0302020204030204" pitchFamily="34" charset="0"/>
              </a:rPr>
              <a:t> are assumed to be:</a:t>
            </a:r>
          </a:p>
          <a:p>
            <a:pPr marL="742950" lvl="1" indent="-285750">
              <a:buFont typeface="Arial" panose="020B0604020202020204" pitchFamily="34" charset="0"/>
              <a:buChar char="•"/>
            </a:pPr>
            <a:r>
              <a:rPr lang="fr-CH">
                <a:latin typeface="Calibri Light" panose="020F0302020204030204" pitchFamily="34" charset="0"/>
                <a:cs typeface="Calibri Light" panose="020F0302020204030204" pitchFamily="34" charset="0"/>
              </a:rPr>
              <a:t>Normally distributed</a:t>
            </a:r>
          </a:p>
          <a:p>
            <a:pPr marL="742950" lvl="1" indent="-285750">
              <a:buFont typeface="Arial" panose="020B0604020202020204" pitchFamily="34" charset="0"/>
              <a:buChar char="•"/>
            </a:pPr>
            <a:r>
              <a:rPr lang="fr-CH">
                <a:latin typeface="Calibri Light" panose="020F0302020204030204" pitchFamily="34" charset="0"/>
                <a:cs typeface="Calibri Light" panose="020F0302020204030204" pitchFamily="34" charset="0"/>
              </a:rPr>
              <a:t>Independent</a:t>
            </a:r>
          </a:p>
          <a:p>
            <a:pPr marL="742950" lvl="1" indent="-285750">
              <a:buFont typeface="Arial" panose="020B0604020202020204" pitchFamily="34" charset="0"/>
              <a:buChar char="•"/>
            </a:pPr>
            <a:r>
              <a:rPr lang="fr-CH">
                <a:latin typeface="Calibri Light" panose="020F0302020204030204" pitchFamily="34" charset="0"/>
                <a:cs typeface="Calibri Light" panose="020F0302020204030204" pitchFamily="34" charset="0"/>
              </a:rPr>
              <a:t>With constant variance </a:t>
            </a:r>
            <a:r>
              <a:rPr lang="el-GR" i="1">
                <a:latin typeface="Calibri Light" panose="020F0302020204030204" pitchFamily="34" charset="0"/>
                <a:cs typeface="Calibri Light" panose="020F0302020204030204" pitchFamily="34" charset="0"/>
              </a:rPr>
              <a:t>σ</a:t>
            </a:r>
            <a:r>
              <a:rPr lang="en-GB" i="1" baseline="30000">
                <a:latin typeface="Calibri Light" panose="020F0302020204030204" pitchFamily="34" charset="0"/>
                <a:cs typeface="Calibri Light" panose="020F0302020204030204" pitchFamily="34" charset="0"/>
              </a:rPr>
              <a:t>2</a:t>
            </a:r>
            <a:endParaRPr lang="fr-CH" i="1" baseline="30000">
              <a:latin typeface="Calibri Light" panose="020F0302020204030204" pitchFamily="34" charset="0"/>
              <a:cs typeface="Calibri Light" panose="020F0302020204030204" pitchFamily="34" charset="0"/>
            </a:endParaRPr>
          </a:p>
          <a:p>
            <a:pPr lvl="1"/>
            <a:endParaRPr lang="fr-CH">
              <a:latin typeface="Calibri Light" panose="020F0302020204030204" pitchFamily="34" charset="0"/>
              <a:cs typeface="Calibri Light" panose="020F0302020204030204" pitchFamily="34" charset="0"/>
            </a:endParaRPr>
          </a:p>
          <a:p>
            <a:pPr lvl="1"/>
            <a:r>
              <a:rPr lang="fr-CH">
                <a:latin typeface="Calibri Light" panose="020F0302020204030204" pitchFamily="34" charset="0"/>
                <a:cs typeface="Calibri Light" panose="020F0302020204030204" pitchFamily="34" charset="0"/>
              </a:rPr>
              <a:t>= </a:t>
            </a:r>
            <a:r>
              <a:rPr lang="fr-CH">
                <a:solidFill>
                  <a:srgbClr val="0070C0"/>
                </a:solidFill>
                <a:latin typeface="Calibri Light" panose="020F0302020204030204" pitchFamily="34" charset="0"/>
                <a:cs typeface="Calibri Light" panose="020F0302020204030204" pitchFamily="34" charset="0"/>
              </a:rPr>
              <a:t>Gauss-Markov assumptions</a:t>
            </a:r>
            <a:endParaRPr lang="en-GB">
              <a:solidFill>
                <a:srgbClr val="0070C0"/>
              </a:solidFill>
              <a:latin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AB7A71AA-AE7D-44E8-B642-31002355532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8286" y="1268832"/>
            <a:ext cx="5075706" cy="5063475"/>
          </a:xfrm>
          <a:prstGeom prst="rect">
            <a:avLst/>
          </a:prstGeom>
        </p:spPr>
      </p:pic>
      <p:pic>
        <p:nvPicPr>
          <p:cNvPr id="3" name="Picture 2">
            <a:extLst>
              <a:ext uri="{FF2B5EF4-FFF2-40B4-BE49-F238E27FC236}">
                <a16:creationId xmlns:a16="http://schemas.microsoft.com/office/drawing/2014/main" id="{C33FE7C2-D560-47CA-96CC-A95F3015B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2304" y="1651912"/>
            <a:ext cx="2808312" cy="1775677"/>
          </a:xfrm>
          <a:prstGeom prst="rect">
            <a:avLst/>
          </a:prstGeom>
        </p:spPr>
      </p:pic>
      <p:sp>
        <p:nvSpPr>
          <p:cNvPr id="14" name="TextBox 13">
            <a:extLst>
              <a:ext uri="{FF2B5EF4-FFF2-40B4-BE49-F238E27FC236}">
                <a16:creationId xmlns:a16="http://schemas.microsoft.com/office/drawing/2014/main" id="{1246DB1E-417F-4B24-BE65-DB7E8FECD4D9}"/>
              </a:ext>
            </a:extLst>
          </p:cNvPr>
          <p:cNvSpPr txBox="1"/>
          <p:nvPr/>
        </p:nvSpPr>
        <p:spPr>
          <a:xfrm>
            <a:off x="9637304" y="1447863"/>
            <a:ext cx="1571264" cy="276999"/>
          </a:xfrm>
          <a:prstGeom prst="rect">
            <a:avLst/>
          </a:prstGeom>
          <a:noFill/>
        </p:spPr>
        <p:txBody>
          <a:bodyPr wrap="none" rtlCol="0">
            <a:spAutoFit/>
          </a:bodyPr>
          <a:lstStyle/>
          <a:p>
            <a:pPr algn="ctr"/>
            <a:r>
              <a:rPr lang="en-US" sz="1200">
                <a:latin typeface="Century Gothic" panose="020B0502020202020204" pitchFamily="34" charset="0"/>
                <a:cs typeface="Calibri Light" panose="020F0302020204030204" pitchFamily="34" charset="0"/>
              </a:rPr>
              <a:t>Normal distribution</a:t>
            </a:r>
            <a:endParaRPr lang="en-CH" sz="1200">
              <a:latin typeface="Century Gothic" panose="020B0502020202020204" pitchFamily="34" charset="0"/>
              <a:cs typeface="Calibri Light" panose="020F0302020204030204" pitchFamily="34" charset="0"/>
            </a:endParaRPr>
          </a:p>
        </p:txBody>
      </p:sp>
      <p:cxnSp>
        <p:nvCxnSpPr>
          <p:cNvPr id="4" name="Straight Connector 3">
            <a:extLst>
              <a:ext uri="{FF2B5EF4-FFF2-40B4-BE49-F238E27FC236}">
                <a16:creationId xmlns:a16="http://schemas.microsoft.com/office/drawing/2014/main" id="{47B5C24C-3943-432B-B420-6A5565FB6097}"/>
              </a:ext>
            </a:extLst>
          </p:cNvPr>
          <p:cNvCxnSpPr/>
          <p:nvPr/>
        </p:nvCxnSpPr>
        <p:spPr>
          <a:xfrm>
            <a:off x="10416480" y="1772816"/>
            <a:ext cx="0" cy="1200082"/>
          </a:xfrm>
          <a:prstGeom prst="line">
            <a:avLst/>
          </a:prstGeom>
          <a:ln w="28575">
            <a:solidFill>
              <a:srgbClr val="2D46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15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8496944" cy="4925144"/>
          </a:xfrm>
        </p:spPr>
        <p:txBody>
          <a:bodyPr>
            <a:normAutofit/>
          </a:bodyPr>
          <a:lstStyle/>
          <a:p>
            <a:r>
              <a:rPr lang="fr-CH" sz="1600">
                <a:latin typeface="Calibri Light" panose="020F0302020204030204" pitchFamily="34" charset="0"/>
                <a:cs typeface="Calibri Light" panose="020F0302020204030204" pitchFamily="34" charset="0"/>
              </a:rPr>
              <a:t>What predicts the degree of belief in Santa Claus (-4 to 4) in a sample of 300 children?</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Researchers collected data on the degree of belief, and on the demographical characteristics of each child. The following regression model was fitted in R, yielding this output: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Example of a regression model</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9AD4D64-C91A-4358-BFB1-0913669578F6}"/>
              </a:ext>
            </a:extLst>
          </p:cNvPr>
          <p:cNvSpPr/>
          <p:nvPr/>
        </p:nvSpPr>
        <p:spPr>
          <a:xfrm>
            <a:off x="1567408" y="3140968"/>
            <a:ext cx="6760840" cy="3046988"/>
          </a:xfrm>
          <a:prstGeom prst="rect">
            <a:avLst/>
          </a:prstGeom>
          <a:ln>
            <a:solidFill>
              <a:schemeClr val="tx1">
                <a:lumMod val="50000"/>
                <a:lumOff val="50000"/>
              </a:schemeClr>
            </a:solidFill>
            <a:prstDash val="dash"/>
          </a:ln>
        </p:spPr>
        <p:txBody>
          <a:bodyPr wrap="square">
            <a:spAutoFit/>
          </a:bodyPr>
          <a:lstStyle/>
          <a:p>
            <a:r>
              <a:rPr lang="en-GB" sz="1200" dirty="0" err="1">
                <a:latin typeface="Courier New" panose="02070309020205020404" pitchFamily="49" charset="0"/>
                <a:cs typeface="Courier New" panose="02070309020205020404" pitchFamily="49" charset="0"/>
              </a:rPr>
              <a:t>lm</a:t>
            </a:r>
            <a:r>
              <a:rPr lang="en-GB" sz="1200" dirty="0">
                <a:latin typeface="Courier New" panose="02070309020205020404" pitchFamily="49" charset="0"/>
                <a:cs typeface="Courier New" panose="02070309020205020404" pitchFamily="49" charset="0"/>
              </a:rPr>
              <a:t>(Belief ~ Age + Gender + Siblings + Rank + </a:t>
            </a:r>
            <a:r>
              <a:rPr lang="en-GB" sz="1200" dirty="0" err="1">
                <a:latin typeface="Courier New" panose="02070309020205020404" pitchFamily="49" charset="0"/>
                <a:cs typeface="Courier New" panose="02070309020205020404" pitchFamily="49" charset="0"/>
              </a:rPr>
              <a:t>Easter_bunny</a:t>
            </a:r>
            <a:r>
              <a:rPr lang="en-GB" sz="1200" dirty="0">
                <a:latin typeface="Courier New" panose="02070309020205020404" pitchFamily="49" charset="0"/>
                <a:cs typeface="Courier New" panose="02070309020205020404" pitchFamily="49" charset="0"/>
              </a:rPr>
              <a:t>)</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Coefficients:</a:t>
            </a:r>
          </a:p>
          <a:p>
            <a:r>
              <a:rPr lang="en-GB" sz="1200" dirty="0">
                <a:latin typeface="Courier New" panose="02070309020205020404" pitchFamily="49" charset="0"/>
                <a:cs typeface="Courier New" panose="02070309020205020404" pitchFamily="49" charset="0"/>
              </a:rPr>
              <a:t>              Estimate Std. Error t value </a:t>
            </a:r>
            <a:r>
              <a:rPr lang="en-GB" sz="1200" dirty="0" err="1">
                <a:latin typeface="Courier New" panose="02070309020205020404" pitchFamily="49" charset="0"/>
                <a:cs typeface="Courier New" panose="02070309020205020404" pitchFamily="49" charset="0"/>
              </a:rPr>
              <a:t>Pr</a:t>
            </a:r>
            <a:r>
              <a:rPr lang="en-GB" sz="1200" dirty="0">
                <a:latin typeface="Courier New" panose="02070309020205020404" pitchFamily="49" charset="0"/>
                <a:cs typeface="Courier New" panose="02070309020205020404" pitchFamily="49" charset="0"/>
              </a:rPr>
              <a:t>(&gt;|t|)    </a:t>
            </a:r>
          </a:p>
          <a:p>
            <a:r>
              <a:rPr lang="en-GB" sz="1200" dirty="0">
                <a:latin typeface="Courier New" panose="02070309020205020404" pitchFamily="49" charset="0"/>
                <a:cs typeface="Courier New" panose="02070309020205020404" pitchFamily="49" charset="0"/>
              </a:rPr>
              <a:t>(Intercept)   5.487031   0.312914  17.535  &lt; 2e-16 ***</a:t>
            </a:r>
          </a:p>
          <a:p>
            <a:r>
              <a:rPr lang="en-GB" sz="1200" dirty="0">
                <a:latin typeface="Courier New" panose="02070309020205020404" pitchFamily="49" charset="0"/>
                <a:cs typeface="Courier New" panose="02070309020205020404" pitchFamily="49" charset="0"/>
              </a:rPr>
              <a:t>Age          -0.769430   0.029532 -26.054  &lt; 2e-16 ***</a:t>
            </a:r>
          </a:p>
          <a:p>
            <a:r>
              <a:rPr lang="en-GB" sz="1200" dirty="0" err="1">
                <a:latin typeface="Courier New" panose="02070309020205020404" pitchFamily="49" charset="0"/>
                <a:cs typeface="Courier New" panose="02070309020205020404" pitchFamily="49" charset="0"/>
              </a:rPr>
              <a:t>Gendergirl</a:t>
            </a:r>
            <a:r>
              <a:rPr lang="en-GB" sz="1200" dirty="0">
                <a:latin typeface="Courier New" panose="02070309020205020404" pitchFamily="49" charset="0"/>
                <a:cs typeface="Courier New" panose="02070309020205020404" pitchFamily="49" charset="0"/>
              </a:rPr>
              <a:t>    0.022870   0.145955   0.157    0.876    </a:t>
            </a:r>
          </a:p>
          <a:p>
            <a:r>
              <a:rPr lang="en-GB" sz="1200" dirty="0">
                <a:latin typeface="Courier New" panose="02070309020205020404" pitchFamily="49" charset="0"/>
                <a:cs typeface="Courier New" panose="02070309020205020404" pitchFamily="49" charset="0"/>
              </a:rPr>
              <a:t>Siblings      0.002239   0.073478   0.030    0.976    </a:t>
            </a:r>
          </a:p>
          <a:p>
            <a:r>
              <a:rPr lang="en-GB" sz="1200" dirty="0">
                <a:latin typeface="Courier New" panose="02070309020205020404" pitchFamily="49" charset="0"/>
                <a:cs typeface="Courier New" panose="02070309020205020404" pitchFamily="49" charset="0"/>
              </a:rPr>
              <a:t>Rank          0.069784   0.130941   0.533    0.594    </a:t>
            </a:r>
          </a:p>
          <a:p>
            <a:r>
              <a:rPr lang="en-GB" sz="1200" dirty="0" err="1">
                <a:latin typeface="Courier New" panose="02070309020205020404" pitchFamily="49" charset="0"/>
                <a:cs typeface="Courier New" panose="02070309020205020404" pitchFamily="49" charset="0"/>
              </a:rPr>
              <a:t>Easter_bunny</a:t>
            </a:r>
            <a:r>
              <a:rPr lang="en-GB" sz="1200" dirty="0">
                <a:latin typeface="Courier New" panose="02070309020205020404" pitchFamily="49" charset="0"/>
                <a:cs typeface="Courier New" panose="02070309020205020404" pitchFamily="49" charset="0"/>
              </a:rPr>
              <a:t>  0.152862   0.030902   4.947 1.27e-06 ***</a:t>
            </a:r>
          </a:p>
          <a:p>
            <a:r>
              <a:rPr lang="en-GB" sz="1200" dirty="0">
                <a:latin typeface="Courier New" panose="02070309020205020404" pitchFamily="49" charset="0"/>
                <a:cs typeface="Courier New" panose="02070309020205020404" pitchFamily="49" charset="0"/>
              </a:rPr>
              <a:t>---</a:t>
            </a:r>
          </a:p>
          <a:p>
            <a:r>
              <a:rPr lang="en-GB" sz="1200" dirty="0" err="1">
                <a:latin typeface="Courier New" panose="02070309020205020404" pitchFamily="49" charset="0"/>
                <a:cs typeface="Courier New" panose="02070309020205020404" pitchFamily="49" charset="0"/>
              </a:rPr>
              <a:t>Signif</a:t>
            </a:r>
            <a:r>
              <a:rPr lang="en-GB" sz="1200" dirty="0">
                <a:latin typeface="Courier New" panose="02070309020205020404" pitchFamily="49" charset="0"/>
                <a:cs typeface="Courier New" panose="02070309020205020404" pitchFamily="49" charset="0"/>
              </a:rPr>
              <a:t>. codes:  0 ‘***’ 0.001 ‘**’ 0.01 ‘*’ 0.05 ‘.’ 0.1 ‘ ’ 1</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Residual standard error: 1.253 on 294 degrees of freedom</a:t>
            </a:r>
          </a:p>
          <a:p>
            <a:r>
              <a:rPr lang="en-GB" sz="1200" dirty="0">
                <a:latin typeface="Courier New" panose="02070309020205020404" pitchFamily="49" charset="0"/>
                <a:cs typeface="Courier New" panose="02070309020205020404" pitchFamily="49" charset="0"/>
              </a:rPr>
              <a:t>Multiple R-squared:  0.7667,    Adjusted R-squared:  0.7627 </a:t>
            </a:r>
          </a:p>
          <a:p>
            <a:r>
              <a:rPr lang="en-GB" sz="1200" dirty="0">
                <a:latin typeface="Courier New" panose="02070309020205020404" pitchFamily="49" charset="0"/>
                <a:cs typeface="Courier New" panose="02070309020205020404" pitchFamily="49" charset="0"/>
              </a:rPr>
              <a:t>F-statistic: 193.2 on 5 and 294 DF,  p-value: &lt; 2.2e-16</a:t>
            </a:r>
          </a:p>
        </p:txBody>
      </p:sp>
      <p:pic>
        <p:nvPicPr>
          <p:cNvPr id="8" name="Picture 7">
            <a:extLst>
              <a:ext uri="{FF2B5EF4-FFF2-40B4-BE49-F238E27FC236}">
                <a16:creationId xmlns:a16="http://schemas.microsoft.com/office/drawing/2014/main" id="{529D9060-AB3F-4A4C-8F35-485CA477E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2292" y="116632"/>
            <a:ext cx="2578790" cy="3712543"/>
          </a:xfrm>
          <a:prstGeom prst="rect">
            <a:avLst/>
          </a:prstGeom>
        </p:spPr>
      </p:pic>
      <p:sp>
        <p:nvSpPr>
          <p:cNvPr id="9" name="TextBox 8">
            <a:extLst>
              <a:ext uri="{FF2B5EF4-FFF2-40B4-BE49-F238E27FC236}">
                <a16:creationId xmlns:a16="http://schemas.microsoft.com/office/drawing/2014/main" id="{5F91FF69-EEF6-41A6-9FB3-AD50331E0D60}"/>
              </a:ext>
            </a:extLst>
          </p:cNvPr>
          <p:cNvSpPr txBox="1"/>
          <p:nvPr/>
        </p:nvSpPr>
        <p:spPr>
          <a:xfrm>
            <a:off x="9311258" y="520715"/>
            <a:ext cx="455574" cy="400110"/>
          </a:xfrm>
          <a:prstGeom prst="rect">
            <a:avLst/>
          </a:prstGeom>
          <a:noFill/>
        </p:spPr>
        <p:txBody>
          <a:bodyPr wrap="none" rtlCol="0">
            <a:spAutoFit/>
          </a:bodyPr>
          <a:lstStyle/>
          <a:p>
            <a:r>
              <a:rPr lang="fr-CH" sz="2000">
                <a:latin typeface="Times New Roman" panose="02020603050405020304" pitchFamily="18" charset="0"/>
                <a:cs typeface="Times New Roman" panose="02020603050405020304" pitchFamily="18" charset="0"/>
              </a:rPr>
              <a:t>H</a:t>
            </a:r>
            <a:r>
              <a:rPr lang="fr-CH" sz="2000" baseline="-25000">
                <a:latin typeface="Times New Roman" panose="02020603050405020304" pitchFamily="18" charset="0"/>
                <a:cs typeface="Times New Roman" panose="02020603050405020304" pitchFamily="18" charset="0"/>
              </a:rPr>
              <a:t>0</a:t>
            </a:r>
            <a:endParaRPr lang="en-GB" sz="2000" baseline="-250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2415B24-AA38-4D9D-9D56-779E80B3B088}"/>
              </a:ext>
            </a:extLst>
          </p:cNvPr>
          <p:cNvSpPr txBox="1"/>
          <p:nvPr/>
        </p:nvSpPr>
        <p:spPr>
          <a:xfrm>
            <a:off x="9777677" y="197549"/>
            <a:ext cx="455574" cy="400110"/>
          </a:xfrm>
          <a:prstGeom prst="rect">
            <a:avLst/>
          </a:prstGeom>
          <a:noFill/>
        </p:spPr>
        <p:txBody>
          <a:bodyPr wrap="none" rtlCol="0">
            <a:spAutoFit/>
          </a:bodyPr>
          <a:lstStyle/>
          <a:p>
            <a:r>
              <a:rPr lang="fr-CH" sz="2000">
                <a:latin typeface="Times New Roman" panose="02020603050405020304" pitchFamily="18" charset="0"/>
                <a:cs typeface="Times New Roman" panose="02020603050405020304" pitchFamily="18" charset="0"/>
              </a:rPr>
              <a:t>H</a:t>
            </a:r>
            <a:r>
              <a:rPr lang="fr-CH" sz="2000" baseline="-25000">
                <a:latin typeface="Times New Roman" panose="02020603050405020304" pitchFamily="18" charset="0"/>
                <a:cs typeface="Times New Roman" panose="02020603050405020304" pitchFamily="18" charset="0"/>
              </a:rPr>
              <a:t>0</a:t>
            </a:r>
            <a:endParaRPr lang="en-GB" sz="2000" baseline="-25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FAE223A-BF69-4D5F-B547-509AD460814C}"/>
              </a:ext>
            </a:extLst>
          </p:cNvPr>
          <p:cNvSpPr txBox="1"/>
          <p:nvPr/>
        </p:nvSpPr>
        <p:spPr>
          <a:xfrm>
            <a:off x="9777677" y="551493"/>
            <a:ext cx="401072" cy="338554"/>
          </a:xfrm>
          <a:prstGeom prst="rect">
            <a:avLst/>
          </a:prstGeom>
          <a:noFill/>
        </p:spPr>
        <p:txBody>
          <a:bodyPr wrap="none" rtlCol="0">
            <a:spAutoFit/>
          </a:bodyPr>
          <a:lstStyle/>
          <a:p>
            <a:r>
              <a:rPr lang="fr-CH" sz="1600">
                <a:latin typeface="Times New Roman" panose="02020603050405020304" pitchFamily="18" charset="0"/>
                <a:cs typeface="Times New Roman" panose="02020603050405020304" pitchFamily="18" charset="0"/>
              </a:rPr>
              <a:t>H</a:t>
            </a:r>
            <a:r>
              <a:rPr lang="fr-CH" sz="1600" baseline="-25000">
                <a:latin typeface="Times New Roman" panose="02020603050405020304" pitchFamily="18" charset="0"/>
                <a:cs typeface="Times New Roman" panose="02020603050405020304" pitchFamily="18" charset="0"/>
              </a:rPr>
              <a:t>0</a:t>
            </a:r>
            <a:endParaRPr lang="en-GB" sz="1600" baseline="-25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42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8496944" cy="4925144"/>
          </a:xfrm>
        </p:spPr>
        <p:txBody>
          <a:bodyPr>
            <a:normAutofit/>
          </a:bodyPr>
          <a:lstStyle/>
          <a:p>
            <a:r>
              <a:rPr lang="fr-CH" sz="1600">
                <a:latin typeface="Calibri Light" panose="020F0302020204030204" pitchFamily="34" charset="0"/>
                <a:cs typeface="Calibri Light" panose="020F0302020204030204" pitchFamily="34" charset="0"/>
              </a:rPr>
              <a:t>What predicts the degree of belief in Santa Claus (-4 to 4) in a sample of 300 children?</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Researchers collected data on the degree of belief, and on the demographical characteristics of each child. The following regression model was fitted in R, yielding this output: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Example of a regression model</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9AD4D64-C91A-4358-BFB1-0913669578F6}"/>
              </a:ext>
            </a:extLst>
          </p:cNvPr>
          <p:cNvSpPr/>
          <p:nvPr/>
        </p:nvSpPr>
        <p:spPr>
          <a:xfrm>
            <a:off x="1567408" y="3140968"/>
            <a:ext cx="6760840" cy="3046988"/>
          </a:xfrm>
          <a:prstGeom prst="rect">
            <a:avLst/>
          </a:prstGeom>
          <a:ln>
            <a:solidFill>
              <a:schemeClr val="tx1">
                <a:lumMod val="50000"/>
                <a:lumOff val="50000"/>
              </a:schemeClr>
            </a:solidFill>
            <a:prstDash val="dash"/>
          </a:ln>
        </p:spPr>
        <p:txBody>
          <a:bodyPr wrap="square">
            <a:spAutoFit/>
          </a:bodyPr>
          <a:lstStyle/>
          <a:p>
            <a:r>
              <a:rPr lang="en-GB" sz="1200" dirty="0" err="1">
                <a:latin typeface="Courier New" panose="02070309020205020404" pitchFamily="49" charset="0"/>
                <a:cs typeface="Courier New" panose="02070309020205020404" pitchFamily="49" charset="0"/>
              </a:rPr>
              <a:t>lm</a:t>
            </a:r>
            <a:r>
              <a:rPr lang="en-GB" sz="1200" dirty="0">
                <a:latin typeface="Courier New" panose="02070309020205020404" pitchFamily="49" charset="0"/>
                <a:cs typeface="Courier New" panose="02070309020205020404" pitchFamily="49" charset="0"/>
              </a:rPr>
              <a:t>(Belief ~ Age + Gender + Siblings + Rank + </a:t>
            </a:r>
            <a:r>
              <a:rPr lang="en-GB" sz="1200" dirty="0" err="1">
                <a:latin typeface="Courier New" panose="02070309020205020404" pitchFamily="49" charset="0"/>
                <a:cs typeface="Courier New" panose="02070309020205020404" pitchFamily="49" charset="0"/>
              </a:rPr>
              <a:t>Easter_bunny</a:t>
            </a:r>
            <a:r>
              <a:rPr lang="en-GB" sz="1200" dirty="0">
                <a:latin typeface="Courier New" panose="02070309020205020404" pitchFamily="49" charset="0"/>
                <a:cs typeface="Courier New" panose="02070309020205020404" pitchFamily="49" charset="0"/>
              </a:rPr>
              <a:t>)</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Coefficients:</a:t>
            </a:r>
          </a:p>
          <a:p>
            <a:r>
              <a:rPr lang="en-GB" sz="1200" dirty="0">
                <a:latin typeface="Courier New" panose="02070309020205020404" pitchFamily="49" charset="0"/>
                <a:cs typeface="Courier New" panose="02070309020205020404" pitchFamily="49" charset="0"/>
              </a:rPr>
              <a:t>              Estimate Std. Error t value </a:t>
            </a:r>
            <a:r>
              <a:rPr lang="en-GB" sz="1200" b="1" u="sng" dirty="0" err="1">
                <a:solidFill>
                  <a:srgbClr val="FF0000"/>
                </a:solidFill>
                <a:latin typeface="Courier New" panose="02070309020205020404" pitchFamily="49" charset="0"/>
                <a:cs typeface="Courier New" panose="02070309020205020404" pitchFamily="49" charset="0"/>
              </a:rPr>
              <a:t>Pr</a:t>
            </a:r>
            <a:r>
              <a:rPr lang="en-GB" sz="1200" b="1" u="sng" dirty="0">
                <a:solidFill>
                  <a:srgbClr val="FF0000"/>
                </a:solidFill>
                <a:latin typeface="Courier New" panose="02070309020205020404" pitchFamily="49" charset="0"/>
                <a:cs typeface="Courier New" panose="02070309020205020404" pitchFamily="49" charset="0"/>
              </a:rPr>
              <a:t>(&gt;|t|)</a:t>
            </a:r>
            <a:r>
              <a:rPr lang="en-GB" sz="1200" dirty="0">
                <a:latin typeface="Courier New" panose="02070309020205020404" pitchFamily="49" charset="0"/>
                <a:cs typeface="Courier New" panose="02070309020205020404" pitchFamily="49" charset="0"/>
              </a:rPr>
              <a:t>    </a:t>
            </a:r>
          </a:p>
          <a:p>
            <a:r>
              <a:rPr lang="en-GB" sz="1200" dirty="0">
                <a:latin typeface="Courier New" panose="02070309020205020404" pitchFamily="49" charset="0"/>
                <a:cs typeface="Courier New" panose="02070309020205020404" pitchFamily="49" charset="0"/>
              </a:rPr>
              <a:t>(Intercept)   5.487031   0.312914  17.535  &lt; 2e-16 ***</a:t>
            </a:r>
          </a:p>
          <a:p>
            <a:r>
              <a:rPr lang="en-GB" sz="1200" dirty="0">
                <a:latin typeface="Courier New" panose="02070309020205020404" pitchFamily="49" charset="0"/>
                <a:cs typeface="Courier New" panose="02070309020205020404" pitchFamily="49" charset="0"/>
              </a:rPr>
              <a:t>Age          -0.769430   0.029532 -26.054  &lt; 2e-16 ***</a:t>
            </a:r>
          </a:p>
          <a:p>
            <a:r>
              <a:rPr lang="en-GB" sz="1200" dirty="0" err="1">
                <a:latin typeface="Courier New" panose="02070309020205020404" pitchFamily="49" charset="0"/>
                <a:cs typeface="Courier New" panose="02070309020205020404" pitchFamily="49" charset="0"/>
              </a:rPr>
              <a:t>Gendergirl</a:t>
            </a:r>
            <a:r>
              <a:rPr lang="en-GB" sz="1200" dirty="0">
                <a:latin typeface="Courier New" panose="02070309020205020404" pitchFamily="49" charset="0"/>
                <a:cs typeface="Courier New" panose="02070309020205020404" pitchFamily="49" charset="0"/>
              </a:rPr>
              <a:t>    0.022870   0.145955   0.157    0.876    </a:t>
            </a:r>
          </a:p>
          <a:p>
            <a:r>
              <a:rPr lang="en-GB" sz="1200" dirty="0">
                <a:latin typeface="Courier New" panose="02070309020205020404" pitchFamily="49" charset="0"/>
                <a:cs typeface="Courier New" panose="02070309020205020404" pitchFamily="49" charset="0"/>
              </a:rPr>
              <a:t>Siblings      0.002239   0.073478   0.030    0.976    </a:t>
            </a:r>
          </a:p>
          <a:p>
            <a:r>
              <a:rPr lang="en-GB" sz="1200" dirty="0">
                <a:latin typeface="Courier New" panose="02070309020205020404" pitchFamily="49" charset="0"/>
                <a:cs typeface="Courier New" panose="02070309020205020404" pitchFamily="49" charset="0"/>
              </a:rPr>
              <a:t>Rank          0.069784   0.130941   0.533    0.594    </a:t>
            </a:r>
          </a:p>
          <a:p>
            <a:r>
              <a:rPr lang="en-GB" sz="1200" dirty="0" err="1">
                <a:latin typeface="Courier New" panose="02070309020205020404" pitchFamily="49" charset="0"/>
                <a:cs typeface="Courier New" panose="02070309020205020404" pitchFamily="49" charset="0"/>
              </a:rPr>
              <a:t>Easter_bunny</a:t>
            </a:r>
            <a:r>
              <a:rPr lang="en-GB" sz="1200" dirty="0">
                <a:latin typeface="Courier New" panose="02070309020205020404" pitchFamily="49" charset="0"/>
                <a:cs typeface="Courier New" panose="02070309020205020404" pitchFamily="49" charset="0"/>
              </a:rPr>
              <a:t>  0.152862   0.030902   4.947 1.27e-06 ***</a:t>
            </a:r>
          </a:p>
          <a:p>
            <a:r>
              <a:rPr lang="en-GB" sz="1200" dirty="0">
                <a:latin typeface="Courier New" panose="02070309020205020404" pitchFamily="49" charset="0"/>
                <a:cs typeface="Courier New" panose="02070309020205020404" pitchFamily="49" charset="0"/>
              </a:rPr>
              <a:t>---</a:t>
            </a:r>
          </a:p>
          <a:p>
            <a:r>
              <a:rPr lang="en-GB" sz="1200" dirty="0" err="1">
                <a:latin typeface="Courier New" panose="02070309020205020404" pitchFamily="49" charset="0"/>
                <a:cs typeface="Courier New" panose="02070309020205020404" pitchFamily="49" charset="0"/>
              </a:rPr>
              <a:t>Signif</a:t>
            </a:r>
            <a:r>
              <a:rPr lang="en-GB" sz="1200" dirty="0">
                <a:latin typeface="Courier New" panose="02070309020205020404" pitchFamily="49" charset="0"/>
                <a:cs typeface="Courier New" panose="02070309020205020404" pitchFamily="49" charset="0"/>
              </a:rPr>
              <a:t>. codes:  0 ‘***’ 0.001 ‘**’ 0.01 ‘*’ 0.05 ‘.’ 0.1 ‘ ’ 1</a:t>
            </a:r>
          </a:p>
          <a:p>
            <a:endParaRPr lang="en-GB" sz="1200" dirty="0">
              <a:latin typeface="Courier New" panose="02070309020205020404" pitchFamily="49" charset="0"/>
              <a:cs typeface="Courier New" panose="02070309020205020404" pitchFamily="49" charset="0"/>
            </a:endParaRPr>
          </a:p>
          <a:p>
            <a:r>
              <a:rPr lang="en-GB" sz="1200" b="1" u="sng" dirty="0">
                <a:solidFill>
                  <a:srgbClr val="FF0000"/>
                </a:solidFill>
                <a:latin typeface="Courier New" panose="02070309020205020404" pitchFamily="49" charset="0"/>
                <a:cs typeface="Courier New" panose="02070309020205020404" pitchFamily="49" charset="0"/>
              </a:rPr>
              <a:t>Residual standard error: 1.253</a:t>
            </a:r>
            <a:r>
              <a:rPr lang="en-GB" sz="1200" b="1" dirty="0">
                <a:solidFill>
                  <a:srgbClr val="FF0000"/>
                </a:solidFill>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on 294 degrees of freedom</a:t>
            </a:r>
          </a:p>
          <a:p>
            <a:r>
              <a:rPr lang="en-GB" sz="1200" dirty="0">
                <a:latin typeface="Courier New" panose="02070309020205020404" pitchFamily="49" charset="0"/>
                <a:cs typeface="Courier New" panose="02070309020205020404" pitchFamily="49" charset="0"/>
              </a:rPr>
              <a:t>Multiple R-squared:  0.7667,    Adjusted R-squared:  0.7627 </a:t>
            </a:r>
          </a:p>
          <a:p>
            <a:r>
              <a:rPr lang="en-GB" sz="1200" dirty="0">
                <a:latin typeface="Courier New" panose="02070309020205020404" pitchFamily="49" charset="0"/>
                <a:cs typeface="Courier New" panose="02070309020205020404" pitchFamily="49" charset="0"/>
              </a:rPr>
              <a:t>F-statistic: 193.2 on 5 and 294 DF,  p-value: &lt; 2.2e-16</a:t>
            </a:r>
          </a:p>
        </p:txBody>
      </p:sp>
      <p:pic>
        <p:nvPicPr>
          <p:cNvPr id="8" name="Picture 7">
            <a:extLst>
              <a:ext uri="{FF2B5EF4-FFF2-40B4-BE49-F238E27FC236}">
                <a16:creationId xmlns:a16="http://schemas.microsoft.com/office/drawing/2014/main" id="{529D9060-AB3F-4A4C-8F35-485CA477E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2292" y="116632"/>
            <a:ext cx="2578790" cy="3712543"/>
          </a:xfrm>
          <a:prstGeom prst="rect">
            <a:avLst/>
          </a:prstGeom>
        </p:spPr>
      </p:pic>
      <p:sp>
        <p:nvSpPr>
          <p:cNvPr id="9" name="TextBox 8">
            <a:extLst>
              <a:ext uri="{FF2B5EF4-FFF2-40B4-BE49-F238E27FC236}">
                <a16:creationId xmlns:a16="http://schemas.microsoft.com/office/drawing/2014/main" id="{5F91FF69-EEF6-41A6-9FB3-AD50331E0D60}"/>
              </a:ext>
            </a:extLst>
          </p:cNvPr>
          <p:cNvSpPr txBox="1"/>
          <p:nvPr/>
        </p:nvSpPr>
        <p:spPr>
          <a:xfrm>
            <a:off x="9311258" y="520715"/>
            <a:ext cx="455574" cy="400110"/>
          </a:xfrm>
          <a:prstGeom prst="rect">
            <a:avLst/>
          </a:prstGeom>
          <a:noFill/>
        </p:spPr>
        <p:txBody>
          <a:bodyPr wrap="none" rtlCol="0">
            <a:spAutoFit/>
          </a:bodyPr>
          <a:lstStyle/>
          <a:p>
            <a:r>
              <a:rPr lang="fr-CH" sz="2000">
                <a:latin typeface="Times New Roman" panose="02020603050405020304" pitchFamily="18" charset="0"/>
                <a:cs typeface="Times New Roman" panose="02020603050405020304" pitchFamily="18" charset="0"/>
              </a:rPr>
              <a:t>H</a:t>
            </a:r>
            <a:r>
              <a:rPr lang="fr-CH" sz="2000" baseline="-25000">
                <a:latin typeface="Times New Roman" panose="02020603050405020304" pitchFamily="18" charset="0"/>
                <a:cs typeface="Times New Roman" panose="02020603050405020304" pitchFamily="18" charset="0"/>
              </a:rPr>
              <a:t>0</a:t>
            </a:r>
            <a:endParaRPr lang="en-GB" sz="2000" baseline="-250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2415B24-AA38-4D9D-9D56-779E80B3B088}"/>
              </a:ext>
            </a:extLst>
          </p:cNvPr>
          <p:cNvSpPr txBox="1"/>
          <p:nvPr/>
        </p:nvSpPr>
        <p:spPr>
          <a:xfrm>
            <a:off x="9777677" y="197549"/>
            <a:ext cx="455574" cy="400110"/>
          </a:xfrm>
          <a:prstGeom prst="rect">
            <a:avLst/>
          </a:prstGeom>
          <a:noFill/>
        </p:spPr>
        <p:txBody>
          <a:bodyPr wrap="none" rtlCol="0">
            <a:spAutoFit/>
          </a:bodyPr>
          <a:lstStyle/>
          <a:p>
            <a:r>
              <a:rPr lang="fr-CH" sz="2000">
                <a:latin typeface="Times New Roman" panose="02020603050405020304" pitchFamily="18" charset="0"/>
                <a:cs typeface="Times New Roman" panose="02020603050405020304" pitchFamily="18" charset="0"/>
              </a:rPr>
              <a:t>H</a:t>
            </a:r>
            <a:r>
              <a:rPr lang="fr-CH" sz="2000" baseline="-25000">
                <a:latin typeface="Times New Roman" panose="02020603050405020304" pitchFamily="18" charset="0"/>
                <a:cs typeface="Times New Roman" panose="02020603050405020304" pitchFamily="18" charset="0"/>
              </a:rPr>
              <a:t>0</a:t>
            </a:r>
            <a:endParaRPr lang="en-GB" sz="2000" baseline="-25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FAE223A-BF69-4D5F-B547-509AD460814C}"/>
              </a:ext>
            </a:extLst>
          </p:cNvPr>
          <p:cNvSpPr txBox="1"/>
          <p:nvPr/>
        </p:nvSpPr>
        <p:spPr>
          <a:xfrm>
            <a:off x="9777677" y="551493"/>
            <a:ext cx="401072" cy="338554"/>
          </a:xfrm>
          <a:prstGeom prst="rect">
            <a:avLst/>
          </a:prstGeom>
          <a:noFill/>
        </p:spPr>
        <p:txBody>
          <a:bodyPr wrap="none" rtlCol="0">
            <a:spAutoFit/>
          </a:bodyPr>
          <a:lstStyle/>
          <a:p>
            <a:r>
              <a:rPr lang="fr-CH" sz="1600">
                <a:latin typeface="Times New Roman" panose="02020603050405020304" pitchFamily="18" charset="0"/>
                <a:cs typeface="Times New Roman" panose="02020603050405020304" pitchFamily="18" charset="0"/>
              </a:rPr>
              <a:t>H</a:t>
            </a:r>
            <a:r>
              <a:rPr lang="fr-CH" sz="1600" baseline="-25000">
                <a:latin typeface="Times New Roman" panose="02020603050405020304" pitchFamily="18" charset="0"/>
                <a:cs typeface="Times New Roman" panose="02020603050405020304" pitchFamily="18" charset="0"/>
              </a:rPr>
              <a:t>0</a:t>
            </a:r>
            <a:endParaRPr lang="en-GB" sz="1600" baseline="-2500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D9882D8E-741B-4D0C-9236-30DE52F12AEA}"/>
              </a:ext>
            </a:extLst>
          </p:cNvPr>
          <p:cNvCxnSpPr>
            <a:cxnSpLocks/>
            <a:endCxn id="13" idx="1"/>
          </p:cNvCxnSpPr>
          <p:nvPr/>
        </p:nvCxnSpPr>
        <p:spPr>
          <a:xfrm>
            <a:off x="4375720" y="5733256"/>
            <a:ext cx="730255" cy="832447"/>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72DF6A8-5014-4C84-B052-73648242B27D}"/>
                  </a:ext>
                </a:extLst>
              </p:cNvPr>
              <p:cNvSpPr txBox="1"/>
              <p:nvPr/>
            </p:nvSpPr>
            <p:spPr>
              <a:xfrm>
                <a:off x="5105975" y="6401683"/>
                <a:ext cx="1378198" cy="328039"/>
              </a:xfrm>
              <a:prstGeom prst="rect">
                <a:avLst/>
              </a:prstGeom>
              <a:noFill/>
            </p:spPr>
            <p:txBody>
              <a:bodyPr wrap="square" rtlCol="0">
                <a:spAutoFit/>
              </a:bodyPr>
              <a:lstStyle/>
              <a:p>
                <a:r>
                  <a:rPr lang="fr-CH" sz="1400" b="1" i="1">
                    <a:solidFill>
                      <a:srgbClr val="FF0000"/>
                    </a:solidFill>
                    <a:latin typeface="Times New Roman" panose="02020603050405020304" pitchFamily="18" charset="0"/>
                    <a:cs typeface="Times New Roman" panose="02020603050405020304" pitchFamily="18" charset="0"/>
                  </a:rPr>
                  <a:t>RMSE</a:t>
                </a:r>
                <a:r>
                  <a:rPr lang="fr-CH" sz="1400" b="1">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fr-CH" sz="1400" b="1" i="1" smtClean="0">
                            <a:solidFill>
                              <a:srgbClr val="FF0000"/>
                            </a:solidFill>
                            <a:latin typeface="Cambria Math" panose="02040503050406030204" pitchFamily="18" charset="0"/>
                          </a:rPr>
                        </m:ctrlPr>
                      </m:radPr>
                      <m:deg/>
                      <m:e>
                        <m:r>
                          <a:rPr lang="fr-CH" sz="1400" b="1" i="1" smtClean="0">
                            <a:solidFill>
                              <a:srgbClr val="FF0000"/>
                            </a:solidFill>
                            <a:latin typeface="Cambria Math"/>
                          </a:rPr>
                          <m:t>𝑴𝑺𝑬</m:t>
                        </m:r>
                      </m:e>
                    </m:rad>
                  </m:oMath>
                </a14:m>
                <a:endParaRPr lang="en-GB" sz="1400" b="1">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872DF6A8-5014-4C84-B052-73648242B27D}"/>
                  </a:ext>
                </a:extLst>
              </p:cNvPr>
              <p:cNvSpPr txBox="1">
                <a:spLocks noRot="1" noChangeAspect="1" noMove="1" noResize="1" noEditPoints="1" noAdjustHandles="1" noChangeArrowheads="1" noChangeShapeType="1" noTextEdit="1"/>
              </p:cNvSpPr>
              <p:nvPr/>
            </p:nvSpPr>
            <p:spPr>
              <a:xfrm>
                <a:off x="5105975" y="6401683"/>
                <a:ext cx="1378198" cy="328039"/>
              </a:xfrm>
              <a:prstGeom prst="rect">
                <a:avLst/>
              </a:prstGeom>
              <a:blipFill>
                <a:blip r:embed="rId3"/>
                <a:stretch>
                  <a:fillRect l="-1327" b="-20370"/>
                </a:stretch>
              </a:blipFill>
            </p:spPr>
            <p:txBody>
              <a:bodyPr/>
              <a:lstStyle/>
              <a:p>
                <a:r>
                  <a:rPr lang="en-GB">
                    <a:noFill/>
                  </a:rPr>
                  <a:t> </a:t>
                </a:r>
              </a:p>
            </p:txBody>
          </p:sp>
        </mc:Fallback>
      </mc:AlternateContent>
    </p:spTree>
    <p:extLst>
      <p:ext uri="{BB962C8B-B14F-4D97-AF65-F5344CB8AC3E}">
        <p14:creationId xmlns:p14="http://schemas.microsoft.com/office/powerpoint/2010/main" val="111078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Covariance matrix of residuals ε</a:t>
            </a:r>
            <a:r>
              <a:rPr lang="en-US" sz="1600" i="1" baseline="-25000">
                <a:latin typeface="Calibri Light" panose="020F0302020204030204" pitchFamily="34" charset="0"/>
                <a:cs typeface="Calibri Light" panose="020F0302020204030204" pitchFamily="34" charset="0"/>
              </a:rPr>
              <a:t>i</a:t>
            </a:r>
            <a:r>
              <a:rPr lang="en-US" sz="1600">
                <a:latin typeface="Calibri Light" panose="020F0302020204030204" pitchFamily="34" charset="0"/>
                <a:cs typeface="Calibri Light" panose="020F0302020204030204" pitchFamily="34" charset="0"/>
              </a:rPr>
              <a:t> through ε</a:t>
            </a:r>
            <a:r>
              <a:rPr lang="en-US" sz="1600" i="1" baseline="-25000">
                <a:latin typeface="Calibri Light" panose="020F0302020204030204" pitchFamily="34" charset="0"/>
                <a:cs typeface="Calibri Light" panose="020F0302020204030204" pitchFamily="34" charset="0"/>
              </a:rPr>
              <a:t>N</a:t>
            </a:r>
            <a:r>
              <a:rPr lang="en-US" sz="1600">
                <a:latin typeface="Calibri Light" panose="020F0302020204030204" pitchFamily="34" charset="0"/>
                <a:cs typeface="Calibri Light" panose="020F0302020204030204" pitchFamily="34" charset="0"/>
              </a:rPr>
              <a:t> matrix. Gauss-Markov assumptions: Constant variance (σ² = </a:t>
            </a:r>
            <a:r>
              <a:rPr lang="en-US" sz="1600" i="1">
                <a:latin typeface="Calibri Light" panose="020F0302020204030204" pitchFamily="34" charset="0"/>
                <a:cs typeface="Calibri Light" panose="020F0302020204030204" pitchFamily="34" charset="0"/>
              </a:rPr>
              <a:t>MSE</a:t>
            </a:r>
            <a:r>
              <a:rPr lang="en-US" sz="1600">
                <a:latin typeface="Calibri Light" panose="020F0302020204030204" pitchFamily="34" charset="0"/>
                <a:cs typeface="Calibri Light" panose="020F0302020204030204" pitchFamily="34" charset="0"/>
              </a:rPr>
              <a:t>) across residuals, and no correlation between pairs of residuals.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Gauss-Markov assumptions in matrix notation</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F8661BAA-8395-445E-9975-4CE1FA92504B}"/>
              </a:ext>
            </a:extLst>
          </p:cNvPr>
          <p:cNvGraphicFramePr>
            <a:graphicFrameLocks/>
          </p:cNvGraphicFramePr>
          <p:nvPr>
            <p:extLst>
              <p:ext uri="{D42A27DB-BD31-4B8C-83A1-F6EECF244321}">
                <p14:modId xmlns:p14="http://schemas.microsoft.com/office/powerpoint/2010/main" val="2355415308"/>
              </p:ext>
            </p:extLst>
          </p:nvPr>
        </p:nvGraphicFramePr>
        <p:xfrm>
          <a:off x="3719736" y="2348880"/>
          <a:ext cx="5688636" cy="4009598"/>
        </p:xfrm>
        <a:graphic>
          <a:graphicData uri="http://schemas.openxmlformats.org/drawingml/2006/table">
            <a:tbl>
              <a:tblPr firstRow="1" bandRow="1">
                <a:tableStyleId>{2D5ABB26-0587-4C30-8999-92F81FD0307C}</a:tableStyleId>
              </a:tblPr>
              <a:tblGrid>
                <a:gridCol w="474053">
                  <a:extLst>
                    <a:ext uri="{9D8B030D-6E8A-4147-A177-3AD203B41FA5}">
                      <a16:colId xmlns:a16="http://schemas.microsoft.com/office/drawing/2014/main" val="20000"/>
                    </a:ext>
                  </a:extLst>
                </a:gridCol>
                <a:gridCol w="474053">
                  <a:extLst>
                    <a:ext uri="{9D8B030D-6E8A-4147-A177-3AD203B41FA5}">
                      <a16:colId xmlns:a16="http://schemas.microsoft.com/office/drawing/2014/main" val="20001"/>
                    </a:ext>
                  </a:extLst>
                </a:gridCol>
                <a:gridCol w="474053">
                  <a:extLst>
                    <a:ext uri="{9D8B030D-6E8A-4147-A177-3AD203B41FA5}">
                      <a16:colId xmlns:a16="http://schemas.microsoft.com/office/drawing/2014/main" val="20002"/>
                    </a:ext>
                  </a:extLst>
                </a:gridCol>
                <a:gridCol w="474053">
                  <a:extLst>
                    <a:ext uri="{9D8B030D-6E8A-4147-A177-3AD203B41FA5}">
                      <a16:colId xmlns:a16="http://schemas.microsoft.com/office/drawing/2014/main" val="20003"/>
                    </a:ext>
                  </a:extLst>
                </a:gridCol>
                <a:gridCol w="474053">
                  <a:extLst>
                    <a:ext uri="{9D8B030D-6E8A-4147-A177-3AD203B41FA5}">
                      <a16:colId xmlns:a16="http://schemas.microsoft.com/office/drawing/2014/main" val="20004"/>
                    </a:ext>
                  </a:extLst>
                </a:gridCol>
                <a:gridCol w="474053">
                  <a:extLst>
                    <a:ext uri="{9D8B030D-6E8A-4147-A177-3AD203B41FA5}">
                      <a16:colId xmlns:a16="http://schemas.microsoft.com/office/drawing/2014/main" val="20005"/>
                    </a:ext>
                  </a:extLst>
                </a:gridCol>
                <a:gridCol w="474053">
                  <a:extLst>
                    <a:ext uri="{9D8B030D-6E8A-4147-A177-3AD203B41FA5}">
                      <a16:colId xmlns:a16="http://schemas.microsoft.com/office/drawing/2014/main" val="20006"/>
                    </a:ext>
                  </a:extLst>
                </a:gridCol>
                <a:gridCol w="474053">
                  <a:extLst>
                    <a:ext uri="{9D8B030D-6E8A-4147-A177-3AD203B41FA5}">
                      <a16:colId xmlns:a16="http://schemas.microsoft.com/office/drawing/2014/main" val="20007"/>
                    </a:ext>
                  </a:extLst>
                </a:gridCol>
                <a:gridCol w="474053">
                  <a:extLst>
                    <a:ext uri="{9D8B030D-6E8A-4147-A177-3AD203B41FA5}">
                      <a16:colId xmlns:a16="http://schemas.microsoft.com/office/drawing/2014/main" val="20008"/>
                    </a:ext>
                  </a:extLst>
                </a:gridCol>
                <a:gridCol w="474053">
                  <a:extLst>
                    <a:ext uri="{9D8B030D-6E8A-4147-A177-3AD203B41FA5}">
                      <a16:colId xmlns:a16="http://schemas.microsoft.com/office/drawing/2014/main" val="20009"/>
                    </a:ext>
                  </a:extLst>
                </a:gridCol>
                <a:gridCol w="474053">
                  <a:extLst>
                    <a:ext uri="{9D8B030D-6E8A-4147-A177-3AD203B41FA5}">
                      <a16:colId xmlns:a16="http://schemas.microsoft.com/office/drawing/2014/main" val="20010"/>
                    </a:ext>
                  </a:extLst>
                </a:gridCol>
                <a:gridCol w="474053">
                  <a:extLst>
                    <a:ext uri="{9D8B030D-6E8A-4147-A177-3AD203B41FA5}">
                      <a16:colId xmlns:a16="http://schemas.microsoft.com/office/drawing/2014/main" val="20011"/>
                    </a:ext>
                  </a:extLst>
                </a:gridCol>
              </a:tblGrid>
              <a:tr h="328399">
                <a:tc>
                  <a:txBody>
                    <a:bodyPr/>
                    <a:lstStyle/>
                    <a:p>
                      <a:pPr algn="ctr"/>
                      <a:r>
                        <a:rPr lang="en-US" sz="1400" b="1">
                          <a:latin typeface="Times New Roman" panose="02020603050405020304" pitchFamily="18" charset="0"/>
                          <a:cs typeface="Times New Roman" panose="02020603050405020304" pitchFamily="18" charset="0"/>
                        </a:rPr>
                        <a:t>ε</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nl-BE" sz="1400" b="1" i="0">
                          <a:latin typeface="Times New Roman" panose="02020603050405020304" pitchFamily="18" charset="0"/>
                          <a:cs typeface="Times New Roman" panose="02020603050405020304" pitchFamily="18" charset="0"/>
                        </a:rPr>
                        <a:t>1</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tcPr>
                </a:tc>
                <a:tc>
                  <a:txBody>
                    <a:bodyPr/>
                    <a:lstStyle/>
                    <a:p>
                      <a:pPr algn="ctr"/>
                      <a:r>
                        <a:rPr lang="nl-BE" sz="1400" b="1" i="0">
                          <a:latin typeface="Times New Roman" panose="02020603050405020304" pitchFamily="18" charset="0"/>
                          <a:cs typeface="Times New Roman" panose="02020603050405020304" pitchFamily="18" charset="0"/>
                        </a:rPr>
                        <a:t>2</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3</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4</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5</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6</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7</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8</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9</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N</a:t>
                      </a:r>
                      <a:endParaRPr lang="nl-BE" sz="1400" b="1" i="0"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28399">
                <a:tc>
                  <a:txBody>
                    <a:bodyPr/>
                    <a:lstStyle/>
                    <a:p>
                      <a:pPr algn="ctr"/>
                      <a:r>
                        <a:rPr lang="nl-BE" sz="1400" b="1" i="0">
                          <a:latin typeface="Times New Roman" panose="02020603050405020304" pitchFamily="18" charset="0"/>
                          <a:cs typeface="Times New Roman" panose="02020603050405020304" pitchFamily="18" charset="0"/>
                        </a:rPr>
                        <a:t>1</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28399">
                <a:tc>
                  <a:txBody>
                    <a:bodyPr/>
                    <a:lstStyle/>
                    <a:p>
                      <a:pPr algn="ctr"/>
                      <a:r>
                        <a:rPr lang="nl-BE" sz="1400" b="1" i="0">
                          <a:latin typeface="Times New Roman" panose="02020603050405020304" pitchFamily="18" charset="0"/>
                          <a:cs typeface="Times New Roman" panose="02020603050405020304" pitchFamily="18" charset="0"/>
                        </a:rPr>
                        <a:t>2</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28399">
                <a:tc>
                  <a:txBody>
                    <a:bodyPr/>
                    <a:lstStyle/>
                    <a:p>
                      <a:pPr algn="ctr"/>
                      <a:r>
                        <a:rPr lang="nl-BE" sz="1400" b="1" i="0">
                          <a:latin typeface="Times New Roman" panose="02020603050405020304" pitchFamily="18" charset="0"/>
                          <a:cs typeface="Times New Roman" panose="02020603050405020304" pitchFamily="18" charset="0"/>
                        </a:rPr>
                        <a:t>3</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28399">
                <a:tc>
                  <a:txBody>
                    <a:bodyPr/>
                    <a:lstStyle/>
                    <a:p>
                      <a:pPr algn="ctr"/>
                      <a:r>
                        <a:rPr lang="nl-BE" sz="1400" b="1" i="0">
                          <a:latin typeface="Times New Roman" panose="02020603050405020304" pitchFamily="18" charset="0"/>
                          <a:cs typeface="Times New Roman" panose="02020603050405020304" pitchFamily="18" charset="0"/>
                        </a:rPr>
                        <a:t>4</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28399">
                <a:tc>
                  <a:txBody>
                    <a:bodyPr/>
                    <a:lstStyle/>
                    <a:p>
                      <a:pPr algn="ctr"/>
                      <a:r>
                        <a:rPr lang="nl-BE" sz="1400" b="1" i="0">
                          <a:latin typeface="Times New Roman" panose="02020603050405020304" pitchFamily="18" charset="0"/>
                          <a:cs typeface="Times New Roman" panose="02020603050405020304" pitchFamily="18" charset="0"/>
                        </a:rPr>
                        <a:t>5</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28399">
                <a:tc>
                  <a:txBody>
                    <a:bodyPr/>
                    <a:lstStyle/>
                    <a:p>
                      <a:pPr algn="ctr"/>
                      <a:r>
                        <a:rPr lang="nl-BE" sz="1400" b="1" i="0">
                          <a:latin typeface="Times New Roman" panose="02020603050405020304" pitchFamily="18" charset="0"/>
                          <a:cs typeface="Times New Roman" panose="02020603050405020304" pitchFamily="18" charset="0"/>
                        </a:rPr>
                        <a:t>6</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28399">
                <a:tc>
                  <a:txBody>
                    <a:bodyPr/>
                    <a:lstStyle/>
                    <a:p>
                      <a:pPr algn="ctr"/>
                      <a:r>
                        <a:rPr lang="nl-BE" sz="1400" b="1" i="0">
                          <a:latin typeface="Times New Roman" panose="02020603050405020304" pitchFamily="18" charset="0"/>
                          <a:cs typeface="Times New Roman" panose="02020603050405020304" pitchFamily="18" charset="0"/>
                        </a:rPr>
                        <a:t>7</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28399">
                <a:tc>
                  <a:txBody>
                    <a:bodyPr/>
                    <a:lstStyle/>
                    <a:p>
                      <a:pPr algn="ctr"/>
                      <a:r>
                        <a:rPr lang="nl-BE" sz="1400" b="1" i="0">
                          <a:latin typeface="Times New Roman" panose="02020603050405020304" pitchFamily="18" charset="0"/>
                          <a:cs typeface="Times New Roman" panose="02020603050405020304" pitchFamily="18" charset="0"/>
                        </a:rPr>
                        <a:t>8</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28399">
                <a:tc>
                  <a:txBody>
                    <a:bodyPr/>
                    <a:lstStyle/>
                    <a:p>
                      <a:pPr algn="ctr"/>
                      <a:r>
                        <a:rPr lang="nl-BE" sz="1400" b="1" i="0">
                          <a:latin typeface="Times New Roman" panose="02020603050405020304" pitchFamily="18" charset="0"/>
                          <a:cs typeface="Times New Roman" panose="02020603050405020304" pitchFamily="18" charset="0"/>
                        </a:rPr>
                        <a:t>9</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i="1">
                          <a:latin typeface="Times New Roman" panose="02020603050405020304" pitchFamily="18" charset="0"/>
                          <a:cs typeface="Times New Roman" panose="02020603050405020304" pitchFamily="18" charset="0"/>
                        </a:rPr>
                        <a:t>...</a:t>
                      </a:r>
                      <a:endParaRPr lang="nl-BE" sz="1400" i="1"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28399">
                <a:tc>
                  <a:txBody>
                    <a:bodyPr/>
                    <a:lstStyle/>
                    <a:p>
                      <a:pPr algn="ctr"/>
                      <a:r>
                        <a:rPr lang="nl-BE" sz="1400" b="1">
                          <a:latin typeface="Times New Roman" panose="02020603050405020304" pitchFamily="18" charset="0"/>
                          <a:cs typeface="Times New Roman" panose="02020603050405020304" pitchFamily="18" charset="0"/>
                        </a:rPr>
                        <a:t>...</a:t>
                      </a:r>
                      <a:endParaRPr lang="nl-BE" sz="1400" b="1" dirty="0">
                        <a:latin typeface="Times New Roman" panose="02020603050405020304" pitchFamily="18" charset="0"/>
                        <a:cs typeface="Times New Roman" panose="02020603050405020304" pitchFamily="18" charset="0"/>
                      </a:endParaRP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algn="ctr"/>
                      <a:r>
                        <a:rPr lang="nl-BE" sz="1400" i="1">
                          <a:latin typeface="Times New Roman" panose="02020603050405020304" pitchFamily="18" charset="0"/>
                          <a:cs typeface="Times New Roman" panose="02020603050405020304" pitchFamily="18" charset="0"/>
                        </a:rPr>
                        <a:t>...</a:t>
                      </a:r>
                      <a:endParaRPr lang="nl-BE" sz="1400" i="1" dirty="0">
                        <a:latin typeface="Times New Roman" panose="02020603050405020304" pitchFamily="18" charset="0"/>
                        <a:cs typeface="Times New Roman" panose="02020603050405020304" pitchFamily="18" charset="0"/>
                      </a:endParaRPr>
                    </a:p>
                  </a:txBody>
                  <a:tcPr vert="vert270"/>
                </a:tc>
                <a:tc>
                  <a:txBody>
                    <a:bodyPr/>
                    <a:lstStyle/>
                    <a:p>
                      <a:pPr algn="ctr"/>
                      <a:endParaRPr lang="nl-BE" sz="1400" i="1"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28399">
                <a:tc>
                  <a:txBody>
                    <a:bodyPr/>
                    <a:lstStyle/>
                    <a:p>
                      <a:pPr algn="ctr"/>
                      <a:r>
                        <a:rPr lang="nl-BE" sz="1400" b="1" i="1">
                          <a:latin typeface="Times New Roman" panose="02020603050405020304" pitchFamily="18" charset="0"/>
                          <a:cs typeface="Times New Roman" panose="02020603050405020304" pitchFamily="18" charset="0"/>
                        </a:rPr>
                        <a:t>N</a:t>
                      </a:r>
                      <a:endParaRPr lang="nl-BE" sz="1400" b="1" i="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a:latin typeface="Times New Roman" panose="02020603050405020304" pitchFamily="18" charset="0"/>
                          <a:cs typeface="Times New Roman" panose="02020603050405020304" pitchFamily="18" charset="0"/>
                        </a:rPr>
                        <a:t>σ</a:t>
                      </a:r>
                      <a:r>
                        <a:rPr lang="nl-BE" sz="1600" i="1">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bl>
          </a:graphicData>
        </a:graphic>
      </p:graphicFrame>
      <p:sp>
        <p:nvSpPr>
          <p:cNvPr id="2" name="Rectangle 1">
            <a:extLst>
              <a:ext uri="{FF2B5EF4-FFF2-40B4-BE49-F238E27FC236}">
                <a16:creationId xmlns:a16="http://schemas.microsoft.com/office/drawing/2014/main" id="{4CB63C88-C3B0-487C-8004-F33D9FB0B7AF}"/>
              </a:ext>
            </a:extLst>
          </p:cNvPr>
          <p:cNvSpPr/>
          <p:nvPr/>
        </p:nvSpPr>
        <p:spPr>
          <a:xfrm>
            <a:off x="2015712" y="2751892"/>
            <a:ext cx="1535832" cy="954107"/>
          </a:xfrm>
          <a:prstGeom prst="rect">
            <a:avLst/>
          </a:prstGeom>
        </p:spPr>
        <p:txBody>
          <a:bodyPr wrap="square">
            <a:spAutoFit/>
          </a:bodyPr>
          <a:lstStyle/>
          <a:p>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a:t>
            </a:r>
            <a:r>
              <a:rPr lang="fr-CH" sz="2000" i="1">
                <a:latin typeface="Times New Roman" panose="02020603050405020304" pitchFamily="18" charset="0"/>
                <a:cs typeface="Times New Roman" panose="02020603050405020304" pitchFamily="18" charset="0"/>
              </a:rPr>
              <a:t>N</a:t>
            </a:r>
            <a:r>
              <a:rPr lang="fr-CH" sz="2000">
                <a:latin typeface="Times New Roman" panose="02020603050405020304" pitchFamily="18" charset="0"/>
                <a:cs typeface="Times New Roman" panose="02020603050405020304" pitchFamily="18" charset="0"/>
              </a:rPr>
              <a:t>(0,</a:t>
            </a:r>
            <a:r>
              <a:rPr lang="el-GR" sz="2000" i="1">
                <a:latin typeface="Times New Roman" panose="02020603050405020304" pitchFamily="18" charset="0"/>
                <a:cs typeface="Times New Roman" panose="02020603050405020304" pitchFamily="18" charset="0"/>
              </a:rPr>
              <a:t>σ</a:t>
            </a:r>
            <a:r>
              <a:rPr lang="en-GB" sz="2000" i="1" baseline="30000">
                <a:latin typeface="Times New Roman" panose="02020603050405020304" pitchFamily="18" charset="0"/>
                <a:cs typeface="Times New Roman" panose="02020603050405020304" pitchFamily="18" charset="0"/>
              </a:rPr>
              <a:t>2</a:t>
            </a:r>
            <a:r>
              <a:rPr lang="fr-CH" sz="2000">
                <a:latin typeface="Times New Roman" panose="02020603050405020304" pitchFamily="18" charset="0"/>
                <a:cs typeface="Times New Roman" panose="02020603050405020304" pitchFamily="18" charset="0"/>
              </a:rPr>
              <a:t>)</a:t>
            </a:r>
          </a:p>
          <a:p>
            <a:endParaRPr lang="fr-CH">
              <a:latin typeface="Times New Roman" panose="02020603050405020304" pitchFamily="18" charset="0"/>
              <a:cs typeface="Times New Roman" panose="02020603050405020304" pitchFamily="18" charset="0"/>
            </a:endParaRPr>
          </a:p>
          <a:p>
            <a:r>
              <a:rPr lang="fr-CH">
                <a:latin typeface="Times New Roman" panose="02020603050405020304" pitchFamily="18" charset="0"/>
                <a:cs typeface="Times New Roman" panose="02020603050405020304" pitchFamily="18" charset="0"/>
              </a:rPr>
              <a:t>cor(</a:t>
            </a:r>
            <a:r>
              <a:rPr lang="el-GR" i="1">
                <a:latin typeface="Times New Roman" panose="02020603050405020304" pitchFamily="18" charset="0"/>
                <a:cs typeface="Times New Roman" panose="02020603050405020304" pitchFamily="18" charset="0"/>
              </a:rPr>
              <a:t>ε</a:t>
            </a:r>
            <a:r>
              <a:rPr lang="fr-CH" i="1" baseline="-25000">
                <a:latin typeface="Times New Roman" panose="02020603050405020304" pitchFamily="18" charset="0"/>
                <a:cs typeface="Times New Roman" panose="02020603050405020304" pitchFamily="18" charset="0"/>
              </a:rPr>
              <a:t>i</a:t>
            </a:r>
            <a:r>
              <a:rPr lang="fr-CH">
                <a:latin typeface="Times New Roman" panose="02020603050405020304" pitchFamily="18" charset="0"/>
                <a:cs typeface="Times New Roman" panose="02020603050405020304" pitchFamily="18" charset="0"/>
              </a:rPr>
              <a:t>,</a:t>
            </a:r>
            <a:r>
              <a:rPr lang="el-GR" i="1">
                <a:latin typeface="Times New Roman" panose="02020603050405020304" pitchFamily="18" charset="0"/>
                <a:cs typeface="Times New Roman" panose="02020603050405020304" pitchFamily="18" charset="0"/>
              </a:rPr>
              <a:t>ε</a:t>
            </a:r>
            <a:r>
              <a:rPr lang="fr-CH" i="1" baseline="-25000">
                <a:latin typeface="Times New Roman" panose="02020603050405020304" pitchFamily="18" charset="0"/>
                <a:cs typeface="Times New Roman" panose="02020603050405020304" pitchFamily="18" charset="0"/>
              </a:rPr>
              <a:t>j</a:t>
            </a:r>
            <a:r>
              <a:rPr lang="fr-CH">
                <a:latin typeface="Times New Roman" panose="02020603050405020304" pitchFamily="18" charset="0"/>
                <a:cs typeface="Times New Roman" panose="02020603050405020304" pitchFamily="18" charset="0"/>
              </a:rPr>
              <a:t>) = 0</a:t>
            </a:r>
          </a:p>
        </p:txBody>
      </p:sp>
    </p:spTree>
    <p:extLst>
      <p:ext uri="{BB962C8B-B14F-4D97-AF65-F5344CB8AC3E}">
        <p14:creationId xmlns:p14="http://schemas.microsoft.com/office/powerpoint/2010/main" val="3657408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7448" y="1600200"/>
                <a:ext cx="9793088" cy="4925144"/>
              </a:xfrm>
            </p:spPr>
            <p:txBody>
              <a:bodyPr>
                <a:normAutofit/>
              </a:bodyPr>
              <a:lstStyle/>
              <a:p>
                <a:r>
                  <a:rPr lang="fr-CH" sz="1600" dirty="0" err="1">
                    <a:latin typeface="Calibri Light" panose="020F0302020204030204" pitchFamily="34" charset="0"/>
                    <a:cs typeface="Calibri Light" panose="020F0302020204030204" pitchFamily="34" charset="0"/>
                  </a:rPr>
                  <a:t>Linear</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regression</a:t>
                </a:r>
                <a:r>
                  <a:rPr lang="fr-CH" sz="1600">
                    <a:latin typeface="Calibri Light" panose="020F0302020204030204" pitchFamily="34" charset="0"/>
                    <a:cs typeface="Calibri Light" panose="020F0302020204030204" pitchFamily="34" charset="0"/>
                  </a:rPr>
                  <a:t> estimates residual variance </a:t>
                </a:r>
                <a:r>
                  <a:rPr lang="fr-CH" sz="1600" dirty="0">
                    <a:latin typeface="Calibri Light" panose="020F0302020204030204" pitchFamily="34" charset="0"/>
                    <a:cs typeface="Calibri Light" panose="020F0302020204030204" pitchFamily="34" charset="0"/>
                  </a:rPr>
                  <a:t>by the </a:t>
                </a:r>
                <a:r>
                  <a:rPr lang="fr-CH" sz="1600" dirty="0" err="1">
                    <a:latin typeface="Calibri Light" panose="020F0302020204030204" pitchFamily="34" charset="0"/>
                    <a:cs typeface="Calibri Light" panose="020F0302020204030204" pitchFamily="34" charset="0"/>
                  </a:rPr>
                  <a:t>quantity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known</a:t>
                </a:r>
                <a:r>
                  <a:rPr lang="fr-CH" sz="1600" dirty="0">
                    <a:latin typeface="Calibri Light" panose="020F0302020204030204" pitchFamily="34" charset="0"/>
                    <a:cs typeface="Calibri Light" panose="020F0302020204030204" pitchFamily="34" charset="0"/>
                  </a:rPr>
                  <a:t> as the </a:t>
                </a:r>
                <a:r>
                  <a:rPr lang="fr-CH" sz="1600" dirty="0" err="1">
                    <a:solidFill>
                      <a:srgbClr val="0070C0"/>
                    </a:solidFill>
                    <a:latin typeface="Calibri Light" panose="020F0302020204030204" pitchFamily="34" charset="0"/>
                    <a:cs typeface="Calibri Light" panose="020F0302020204030204" pitchFamily="34" charset="0"/>
                  </a:rPr>
                  <a:t>mean</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squared</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error</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MSE</a:t>
                </a:r>
                <a:r>
                  <a:rPr lang="fr-CH" sz="1600" dirty="0">
                    <a:latin typeface="Calibri Light" panose="020F0302020204030204" pitchFamily="34" charset="0"/>
                    <a:cs typeface="Calibri Light" panose="020F0302020204030204" pitchFamily="34" charset="0"/>
                  </a:rPr>
                  <a:t>; </a:t>
                </a:r>
                <a:r>
                  <a:rPr lang="el-GR" sz="1600" dirty="0">
                    <a:latin typeface="Calibri Light" panose="020F0302020204030204" pitchFamily="34" charset="0"/>
                    <a:cs typeface="Calibri Light" panose="020F0302020204030204" pitchFamily="34" charset="0"/>
                  </a:rPr>
                  <a:t>σ</a:t>
                </a:r>
                <a:r>
                  <a:rPr lang="en-US" sz="1600" baseline="30000" dirty="0">
                    <a:latin typeface="Calibri Light" panose="020F0302020204030204" pitchFamily="34" charset="0"/>
                    <a:cs typeface="Calibri Light" panose="020F0302020204030204" pitchFamily="34" charset="0"/>
                  </a:rPr>
                  <a:t>2</a:t>
                </a:r>
                <a:r>
                  <a:rPr lang="fr-CH" sz="1600" dirty="0">
                    <a:latin typeface="Calibri Light" panose="020F0302020204030204" pitchFamily="34" charset="0"/>
                    <a:cs typeface="Calibri Light" panose="020F0302020204030204" pitchFamily="34" charset="0"/>
                  </a:rPr>
                  <a:t>), or </a:t>
                </a:r>
                <a:r>
                  <a:rPr lang="fr-CH" sz="1600" dirty="0" err="1">
                    <a:latin typeface="Calibri Light" panose="020F0302020204030204" pitchFamily="34" charset="0"/>
                    <a:cs typeface="Calibri Light" panose="020F0302020204030204" pitchFamily="34" charset="0"/>
                  </a:rPr>
                  <a:t>its</a:t>
                </a:r>
                <a:r>
                  <a:rPr lang="fr-CH" sz="1600" dirty="0">
                    <a:latin typeface="Calibri Light" panose="020F0302020204030204" pitchFamily="34" charset="0"/>
                    <a:cs typeface="Calibri Light" panose="020F0302020204030204" pitchFamily="34" charset="0"/>
                  </a:rPr>
                  <a:t> Y-</a:t>
                </a:r>
                <a:r>
                  <a:rPr lang="fr-CH" sz="1600" dirty="0" err="1">
                    <a:latin typeface="Calibri Light" panose="020F0302020204030204" pitchFamily="34" charset="0"/>
                    <a:cs typeface="Calibri Light" panose="020F0302020204030204" pitchFamily="34" charset="0"/>
                  </a:rPr>
                  <a:t>scale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counterpart</a:t>
                </a:r>
                <a:r>
                  <a:rPr lang="fr-CH" sz="1600" dirty="0">
                    <a:latin typeface="Calibri Light" panose="020F0302020204030204" pitchFamily="34" charset="0"/>
                    <a:cs typeface="Calibri Light" panose="020F0302020204030204" pitchFamily="34" charset="0"/>
                  </a:rPr>
                  <a:t>, root </a:t>
                </a:r>
                <a:r>
                  <a:rPr lang="fr-CH" sz="1600" dirty="0" err="1">
                    <a:latin typeface="Calibri Light" panose="020F0302020204030204" pitchFamily="34" charset="0"/>
                    <a:cs typeface="Calibri Light" panose="020F0302020204030204" pitchFamily="34" charset="0"/>
                  </a:rPr>
                  <a:t>mean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squared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error</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RMSE</a:t>
                </a:r>
                <a:r>
                  <a:rPr lang="fr-CH" sz="1600" dirty="0">
                    <a:latin typeface="Calibri Light" panose="020F0302020204030204" pitchFamily="34" charset="0"/>
                    <a:cs typeface="Calibri Light" panose="020F0302020204030204" pitchFamily="34" charset="0"/>
                  </a:rPr>
                  <a:t>; </a:t>
                </a:r>
                <a:r>
                  <a:rPr lang="el-GR" sz="1600">
                    <a:latin typeface="Calibri Light" panose="020F0302020204030204" pitchFamily="34" charset="0"/>
                    <a:cs typeface="Calibri Light" panose="020F0302020204030204" pitchFamily="34" charset="0"/>
                  </a:rPr>
                  <a:t>σ</a:t>
                </a:r>
                <a:r>
                  <a:rPr lang="fr-CH" sz="1600">
                    <a:latin typeface="Calibri Light" panose="020F0302020204030204" pitchFamily="34" charset="0"/>
                    <a:cs typeface="Calibri Light" panose="020F0302020204030204" pitchFamily="34" charset="0"/>
                  </a:rPr>
                  <a:t>). Since residual variance is assumed to remain constant (=homoscedastic), it follows that a single number should be sufficient to capture this variance.</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Significance</a:t>
                </a:r>
                <a:r>
                  <a:rPr lang="fr-CH" sz="1600" dirty="0">
                    <a:latin typeface="Calibri Light" panose="020F0302020204030204" pitchFamily="34" charset="0"/>
                    <a:cs typeface="Calibri Light" panose="020F0302020204030204" pitchFamily="34" charset="0"/>
                  </a:rPr>
                  <a:t> tests on </a:t>
                </a:r>
                <a:r>
                  <a:rPr lang="fr-CH" sz="1600" dirty="0" err="1">
                    <a:latin typeface="Calibri Light" panose="020F0302020204030204" pitchFamily="34" charset="0"/>
                    <a:cs typeface="Calibri Light" panose="020F0302020204030204" pitchFamily="34" charset="0"/>
                  </a:rPr>
                  <a:t>regression</a:t>
                </a:r>
                <a:r>
                  <a:rPr lang="fr-CH" sz="1600" dirty="0">
                    <a:latin typeface="Calibri Light" panose="020F0302020204030204" pitchFamily="34" charset="0"/>
                    <a:cs typeface="Calibri Light" panose="020F0302020204030204" pitchFamily="34" charset="0"/>
                  </a:rPr>
                  <a:t> coefficients use the </a:t>
                </a:r>
                <a:r>
                  <a:rPr lang="fr-CH" sz="1600" err="1">
                    <a:latin typeface="Calibri Light" panose="020F0302020204030204" pitchFamily="34" charset="0"/>
                    <a:cs typeface="Calibri Light" panose="020F0302020204030204" pitchFamily="34" charset="0"/>
                  </a:rPr>
                  <a:t>following</a:t>
                </a:r>
                <a:r>
                  <a:rPr lang="fr-CH" sz="1600">
                    <a:latin typeface="Calibri Light" panose="020F0302020204030204" pitchFamily="34" charset="0"/>
                    <a:cs typeface="Calibri Light" panose="020F0302020204030204" pitchFamily="34" charset="0"/>
                  </a:rPr>
                  <a:t> formulas </a:t>
                </a:r>
                <a:r>
                  <a:rPr lang="fr-CH" sz="1600" dirty="0">
                    <a:latin typeface="Calibri Light" panose="020F0302020204030204" pitchFamily="34" charset="0"/>
                    <a:cs typeface="Calibri Light" panose="020F0302020204030204" pitchFamily="34" charset="0"/>
                  </a:rPr>
                  <a:t>to </a:t>
                </a:r>
                <a:r>
                  <a:rPr lang="fr-CH" sz="1600" dirty="0" err="1">
                    <a:latin typeface="Calibri Light" panose="020F0302020204030204" pitchFamily="34" charset="0"/>
                    <a:cs typeface="Calibri Light" panose="020F0302020204030204" pitchFamily="34" charset="0"/>
                  </a:rPr>
                  <a:t>obtain</a:t>
                </a:r>
                <a:r>
                  <a:rPr lang="fr-CH" sz="1600" dirty="0">
                    <a:latin typeface="Calibri Light" panose="020F0302020204030204" pitchFamily="34" charset="0"/>
                    <a:cs typeface="Calibri Light" panose="020F0302020204030204" pitchFamily="34" charset="0"/>
                  </a:rPr>
                  <a:t> a test </a:t>
                </a:r>
                <a:r>
                  <a:rPr lang="fr-CH" sz="1600" dirty="0" err="1">
                    <a:latin typeface="Calibri Light" panose="020F0302020204030204" pitchFamily="34" charset="0"/>
                    <a:cs typeface="Calibri Light" panose="020F0302020204030204" pitchFamily="34" charset="0"/>
                  </a:rPr>
                  <a:t>statistic</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a:t>
                </a:r>
                <a:r>
                  <a:rPr lang="fr-CH" sz="1600" i="1">
                    <a:latin typeface="Calibri Light" panose="020F0302020204030204" pitchFamily="34" charset="0"/>
                    <a:cs typeface="Calibri Light" panose="020F0302020204030204" pitchFamily="34" charset="0"/>
                  </a:rPr>
                  <a:t>t</a:t>
                </a:r>
                <a:r>
                  <a:rPr lang="fr-CH" sz="1600">
                    <a:latin typeface="Calibri Light" panose="020F0302020204030204" pitchFamily="34" charset="0"/>
                    <a:cs typeface="Calibri Light" panose="020F0302020204030204" pitchFamily="34" charset="0"/>
                  </a:rPr>
                  <a:t>-value</a:t>
                </a:r>
                <a:r>
                  <a:rPr lang="fr-CH" sz="1600" i="1">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a:t>
                </a:r>
              </a:p>
              <a:p>
                <a:endParaRPr lang="fr-CH" sz="1600">
                  <a:latin typeface="Times New Roman" panose="02020603050405020304" pitchFamily="18" charset="0"/>
                  <a:cs typeface="Times New Roman" panose="02020603050405020304" pitchFamily="18" charset="0"/>
                </a:endParaRPr>
              </a:p>
              <a:p>
                <a:pPr marL="0" indent="0" algn="ctr">
                  <a:buNone/>
                </a:pPr>
                <a:r>
                  <a:rPr lang="fr-CH" sz="2000" i="1" dirty="0" err="1">
                    <a:latin typeface="Times New Roman" panose="02020603050405020304" pitchFamily="18" charset="0"/>
                    <a:ea typeface="Cambria Math" panose="02040503050406030204" pitchFamily="18" charset="0"/>
                    <a:cs typeface="Times New Roman" panose="02020603050405020304" pitchFamily="18" charset="0"/>
                  </a:rPr>
                  <a:t>t</a:t>
                </a:r>
                <a:r>
                  <a:rPr lang="fr-CH" sz="2000" baseline="-25000" dirty="0" err="1">
                    <a:latin typeface="Times New Roman" panose="02020603050405020304" pitchFamily="18" charset="0"/>
                    <a:ea typeface="Cambria Math" panose="02040503050406030204" pitchFamily="18" charset="0"/>
                    <a:cs typeface="Times New Roman" panose="02020603050405020304" pitchFamily="18" charset="0"/>
                  </a:rPr>
                  <a:t>X</a:t>
                </a:r>
                <a:r>
                  <a:rPr lang="fr-CH"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fr-CH"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fr-CH" sz="2000"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l-GR" sz="20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l-GR" sz="20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𝑋</m:t>
                            </m:r>
                          </m:sub>
                        </m:sSub>
                      </m:num>
                      <m:den>
                        <m:sSub>
                          <m:sSubPr>
                            <m:ctrlPr>
                              <a:rPr lang="fr-CH" sz="2000" i="1">
                                <a:latin typeface="Cambria Math" panose="02040503050406030204" pitchFamily="18" charset="0"/>
                                <a:ea typeface="Cambria Math" panose="02040503050406030204" pitchFamily="18" charset="0"/>
                                <a:cs typeface="Times New Roman" panose="02020603050405020304" pitchFamily="18" charset="0"/>
                              </a:rPr>
                            </m:ctrlPr>
                          </m:sSubPr>
                          <m:e>
                            <m:r>
                              <a:rPr lang="fr-CH" sz="2000" i="1">
                                <a:latin typeface="Cambria Math" panose="02040503050406030204" pitchFamily="18" charset="0"/>
                                <a:ea typeface="Cambria Math" panose="02040503050406030204" pitchFamily="18" charset="0"/>
                                <a:cs typeface="Times New Roman" panose="02020603050405020304" pitchFamily="18" charset="0"/>
                              </a:rPr>
                              <m:t>𝑆𝐸</m:t>
                            </m:r>
                          </m:e>
                          <m:sub>
                            <m:r>
                              <m:rPr>
                                <m:sty m:val="p"/>
                              </m:rPr>
                              <a:rPr lang="el-GR" sz="2000" i="1">
                                <a:latin typeface="Cambria Math" panose="02040503050406030204" pitchFamily="18" charset="0"/>
                                <a:ea typeface="Cambria Math" panose="02040503050406030204" pitchFamily="18" charset="0"/>
                                <a:cs typeface="Times New Roman" panose="02020603050405020304" pitchFamily="18" charset="0"/>
                              </a:rPr>
                              <m:t>β</m:t>
                            </m:r>
                          </m:sub>
                        </m:sSub>
                      </m:den>
                    </m:f>
                    <m:r>
                      <a:rPr lang="fr-CH" sz="2000" i="1">
                        <a:latin typeface="Cambria Math" panose="02040503050406030204" pitchFamily="18" charset="0"/>
                        <a:ea typeface="Cambria Math" panose="02040503050406030204" pitchFamily="18" charset="0"/>
                        <a:cs typeface="Times New Roman" panose="02020603050405020304" pitchFamily="18" charset="0"/>
                      </a:rPr>
                      <m:t> </m:t>
                    </m:r>
                  </m:oMath>
                </a14:m>
                <a:r>
                  <a:rPr lang="fr-CH" sz="2000" dirty="0">
                    <a:latin typeface="Times New Roman" panose="02020603050405020304" pitchFamily="18" charset="0"/>
                    <a:ea typeface="Cambria Math" panose="02040503050406030204" pitchFamily="18" charset="0"/>
                    <a:cs typeface="Times New Roman" panose="02020603050405020304" pitchFamily="18" charset="0"/>
                  </a:rPr>
                  <a:t>		</a:t>
                </a:r>
                <a:r>
                  <a:rPr lang="fr-CH" sz="2000" i="1" dirty="0">
                    <a:latin typeface="Times New Roman" panose="02020603050405020304" pitchFamily="18" charset="0"/>
                    <a:ea typeface="Cambria Math" panose="02040503050406030204" pitchFamily="18" charset="0"/>
                    <a:cs typeface="Times New Roman" panose="02020603050405020304" pitchFamily="18" charset="0"/>
                  </a:rPr>
                  <a:t>SE</a:t>
                </a:r>
                <a:r>
                  <a:rPr lang="el-GR" sz="2000" baseline="-25000" dirty="0">
                    <a:latin typeface="Times New Roman" panose="02020603050405020304" pitchFamily="18" charset="0"/>
                    <a:ea typeface="Cambria Math" panose="02040503050406030204" pitchFamily="18" charset="0"/>
                    <a:cs typeface="Times New Roman" panose="02020603050405020304" pitchFamily="18" charset="0"/>
                  </a:rPr>
                  <a:t>β</a:t>
                </a:r>
                <a:r>
                  <a:rPr lang="en-GB" sz="2000" dirty="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rad>
                      <m:radPr>
                        <m:degHide m:val="on"/>
                        <m:ctrlPr>
                          <a:rPr lang="en-GB" sz="2000" i="1">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en-GB" sz="2000" i="1">
                                <a:latin typeface="Cambria Math" panose="02040503050406030204" pitchFamily="18" charset="0"/>
                                <a:ea typeface="Cambria Math" panose="02040503050406030204" pitchFamily="18" charset="0"/>
                                <a:cs typeface="Times New Roman" panose="02020603050405020304" pitchFamily="18" charset="0"/>
                              </a:rPr>
                            </m:ctrlPr>
                          </m:fPr>
                          <m:num>
                            <m:r>
                              <a:rPr lang="en-GB" sz="20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𝑴𝑺𝑬</m:t>
                            </m:r>
                          </m:num>
                          <m:den>
                            <m:nary>
                              <m:naryPr>
                                <m:chr m:val="∑"/>
                                <m:limLoc m:val="subSup"/>
                                <m:supHide m:val="on"/>
                                <m:ctrlPr>
                                  <a:rPr lang="en-GB" sz="2000" i="1">
                                    <a:latin typeface="Cambria Math" panose="02040503050406030204" pitchFamily="18" charset="0"/>
                                    <a:ea typeface="Cambria Math" panose="02040503050406030204" pitchFamily="18" charset="0"/>
                                    <a:cs typeface="Times New Roman" panose="02020603050405020304" pitchFamily="18" charset="0"/>
                                  </a:rPr>
                                </m:ctrlPr>
                              </m:naryPr>
                              <m:sub>
                                <m:r>
                                  <m:rPr>
                                    <m:brk m:alnAt="9"/>
                                  </m:rPr>
                                  <a:rPr lang="en-GB" sz="2000" i="1">
                                    <a:latin typeface="Cambria Math" panose="02040503050406030204" pitchFamily="18" charset="0"/>
                                    <a:ea typeface="Cambria Math" panose="02040503050406030204" pitchFamily="18" charset="0"/>
                                    <a:cs typeface="Times New Roman" panose="02020603050405020304" pitchFamily="18" charset="0"/>
                                  </a:rPr>
                                  <m:t>𝑖</m:t>
                                </m:r>
                              </m:sub>
                              <m:sup/>
                              <m:e>
                                <m:sSup>
                                  <m:sSupPr>
                                    <m:ctrlPr>
                                      <a:rPr lang="en-GB" sz="2000" i="1">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GB" sz="20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GB" sz="2000" i="1">
                                                <a:latin typeface="Cambria Math" panose="02040503050406030204" pitchFamily="18" charset="0"/>
                                                <a:ea typeface="Cambria Math" panose="02040503050406030204" pitchFamily="18" charset="0"/>
                                                <a:cs typeface="Times New Roman" panose="02020603050405020304" pitchFamily="18" charset="0"/>
                                              </a:rPr>
                                            </m:ctrlPr>
                                          </m:sSubPr>
                                          <m:e>
                                            <m:r>
                                              <a:rPr lang="en-GB" sz="2000" i="1">
                                                <a:latin typeface="Cambria Math" panose="02040503050406030204" pitchFamily="18" charset="0"/>
                                                <a:ea typeface="Cambria Math" panose="02040503050406030204" pitchFamily="18" charset="0"/>
                                                <a:cs typeface="Times New Roman" panose="02020603050405020304" pitchFamily="18" charset="0"/>
                                              </a:rPr>
                                              <m:t>𝑥</m:t>
                                            </m:r>
                                          </m:e>
                                          <m:sub>
                                            <m:r>
                                              <a:rPr lang="en-GB" sz="2000" i="1">
                                                <a:latin typeface="Cambria Math" panose="02040503050406030204" pitchFamily="18" charset="0"/>
                                                <a:ea typeface="Cambria Math" panose="02040503050406030204" pitchFamily="18" charset="0"/>
                                                <a:cs typeface="Times New Roman" panose="02020603050405020304" pitchFamily="18" charset="0"/>
                                              </a:rPr>
                                              <m:t>𝑖</m:t>
                                            </m:r>
                                          </m:sub>
                                        </m:sSub>
                                        <m:r>
                                          <a:rPr lang="en-GB" sz="2000" i="1">
                                            <a:latin typeface="Cambria Math" panose="02040503050406030204" pitchFamily="18" charset="0"/>
                                            <a:ea typeface="Cambria Math" panose="02040503050406030204" pitchFamily="18" charset="0"/>
                                            <a:cs typeface="Times New Roman" panose="02020603050405020304" pitchFamily="18" charset="0"/>
                                          </a:rPr>
                                          <m:t> − </m:t>
                                        </m:r>
                                        <m:acc>
                                          <m:accPr>
                                            <m:chr m:val="̅"/>
                                            <m:ctrlPr>
                                              <a:rPr lang="en-GB" sz="2000" i="1">
                                                <a:latin typeface="Cambria Math" panose="02040503050406030204" pitchFamily="18" charset="0"/>
                                                <a:ea typeface="Cambria Math" panose="02040503050406030204" pitchFamily="18" charset="0"/>
                                                <a:cs typeface="Times New Roman" panose="02020603050405020304" pitchFamily="18" charset="0"/>
                                              </a:rPr>
                                            </m:ctrlPr>
                                          </m:accPr>
                                          <m:e>
                                            <m:r>
                                              <a:rPr lang="en-GB" sz="2000" i="1">
                                                <a:latin typeface="Cambria Math" panose="02040503050406030204" pitchFamily="18" charset="0"/>
                                                <a:ea typeface="Cambria Math" panose="02040503050406030204" pitchFamily="18" charset="0"/>
                                                <a:cs typeface="Times New Roman" panose="02020603050405020304" pitchFamily="18" charset="0"/>
                                              </a:rPr>
                                              <m:t>𝑥</m:t>
                                            </m:r>
                                          </m:e>
                                        </m:acc>
                                      </m:e>
                                    </m:d>
                                  </m:e>
                                  <m:sup>
                                    <m:r>
                                      <a:rPr lang="en-GB" sz="2000" i="1">
                                        <a:latin typeface="Cambria Math" panose="02040503050406030204" pitchFamily="18" charset="0"/>
                                        <a:ea typeface="Cambria Math" panose="02040503050406030204" pitchFamily="18" charset="0"/>
                                        <a:cs typeface="Times New Roman" panose="02020603050405020304" pitchFamily="18" charset="0"/>
                                      </a:rPr>
                                      <m:t>2</m:t>
                                    </m:r>
                                  </m:sup>
                                </m:sSup>
                              </m:e>
                            </m:nary>
                          </m:den>
                        </m:f>
                      </m:e>
                    </m:rad>
                  </m:oMath>
                </a14:m>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a:t>
                </a:r>
                <a:r>
                  <a:rPr lang="fr-CH" sz="1600" dirty="0">
                    <a:latin typeface="Calibri Light" panose="020F0302020204030204" pitchFamily="34" charset="0"/>
                    <a:cs typeface="Calibri Light" panose="020F0302020204030204" pitchFamily="34" charset="0"/>
                  </a:rPr>
                  <a:t>formula for the standard </a:t>
                </a:r>
                <a:r>
                  <a:rPr lang="fr-CH" sz="1600" dirty="0" err="1">
                    <a:latin typeface="Calibri Light" panose="020F0302020204030204" pitchFamily="34" charset="0"/>
                    <a:cs typeface="Calibri Light" panose="020F0302020204030204" pitchFamily="34" charset="0"/>
                  </a:rPr>
                  <a:t>error</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on </a:t>
                </a:r>
                <a14:m>
                  <m:oMath xmlns:m="http://schemas.openxmlformats.org/officeDocument/2006/math">
                    <m:sSub>
                      <m:sSubPr>
                        <m:ctrlPr>
                          <a:rPr lang="el-GR" sz="16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l-GR" sz="16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1600" b="0" i="1" smtClean="0">
                            <a:latin typeface="Cambria Math" panose="02040503050406030204" pitchFamily="18" charset="0"/>
                            <a:ea typeface="Cambria Math" panose="02040503050406030204" pitchFamily="18" charset="0"/>
                            <a:cs typeface="Times New Roman" panose="02020603050405020304" pitchFamily="18" charset="0"/>
                          </a:rPr>
                          <m:t>𝑋</m:t>
                        </m:r>
                      </m:sub>
                    </m:sSub>
                  </m:oMath>
                </a14:m>
                <a:r>
                  <a:rPr lang="en-US" sz="1600" b="1">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contains MSE! If the variance is non constant in reality (=heteroscedastic), the MSE estimate will be wrong. Hence, </a:t>
                </a:r>
                <a:r>
                  <a:rPr lang="fr-CH" sz="1600">
                    <a:solidFill>
                      <a:srgbClr val="FF0000"/>
                    </a:solidFill>
                    <a:latin typeface="Calibri Light" panose="020F0302020204030204" pitchFamily="34" charset="0"/>
                    <a:cs typeface="Calibri Light" panose="020F0302020204030204" pitchFamily="34" charset="0"/>
                  </a:rPr>
                  <a:t>test statistics and their </a:t>
                </a:r>
                <a:r>
                  <a:rPr lang="fr-CH" sz="1600" i="1">
                    <a:solidFill>
                      <a:srgbClr val="FF0000"/>
                    </a:solidFill>
                    <a:latin typeface="Calibri Light" panose="020F0302020204030204" pitchFamily="34" charset="0"/>
                    <a:cs typeface="Calibri Light" panose="020F0302020204030204" pitchFamily="34" charset="0"/>
                  </a:rPr>
                  <a:t>p</a:t>
                </a:r>
                <a:r>
                  <a:rPr lang="fr-CH" sz="1600">
                    <a:solidFill>
                      <a:srgbClr val="FF0000"/>
                    </a:solidFill>
                    <a:latin typeface="Calibri Light" panose="020F0302020204030204" pitchFamily="34" charset="0"/>
                    <a:cs typeface="Calibri Light" panose="020F0302020204030204" pitchFamily="34" charset="0"/>
                  </a:rPr>
                  <a:t>-values will be distorted!</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Violations against homoscedasticity can dramatically distort inferential results, much more so than violations against normality of residuals.</a:t>
                </a:r>
                <a:endParaRPr lang="fr-CH" sz="1600" dirty="0">
                  <a:latin typeface="Calibri Light" panose="020F0302020204030204" pitchFamily="34" charset="0"/>
                  <a:cs typeface="Calibri Light" panose="020F0302020204030204" pitchFamily="34"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7448" y="1600200"/>
                <a:ext cx="9793088" cy="4925144"/>
              </a:xfrm>
              <a:blipFill>
                <a:blip r:embed="rId2"/>
                <a:stretch>
                  <a:fillRect l="-249" t="-372"/>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Impact of assumptions on inference</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33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pPr marL="0" indent="0">
              <a:buNone/>
            </a:pPr>
            <a:r>
              <a:rPr lang="en-GB" sz="1600" dirty="0">
                <a:latin typeface="Calibri Light" panose="020F0302020204030204" pitchFamily="34" charset="0"/>
                <a:cs typeface="Calibri Light" panose="020F0302020204030204" pitchFamily="34" charset="0"/>
              </a:rPr>
              <a:t>2003 – 2007	Bachelor in Psychology</a:t>
            </a:r>
          </a:p>
          <a:p>
            <a:pPr marL="0" indent="0">
              <a:buNone/>
            </a:pPr>
            <a:r>
              <a:rPr lang="en-GB" sz="1600" dirty="0">
                <a:latin typeface="Calibri Light" panose="020F0302020204030204" pitchFamily="34" charset="0"/>
                <a:cs typeface="Calibri Light" panose="020F0302020204030204" pitchFamily="34" charset="0"/>
              </a:rPr>
              <a:t>2007 – 2009	Master in Psychology</a:t>
            </a:r>
          </a:p>
          <a:p>
            <a:pPr marL="0" indent="0">
              <a:buNone/>
            </a:pPr>
            <a:r>
              <a:rPr lang="en-GB" sz="1600" dirty="0">
                <a:solidFill>
                  <a:srgbClr val="0070C0"/>
                </a:solidFill>
                <a:latin typeface="Calibri Light" panose="020F0302020204030204" pitchFamily="34" charset="0"/>
                <a:cs typeface="Calibri Light" panose="020F0302020204030204" pitchFamily="34" charset="0"/>
              </a:rPr>
              <a:t>2009 – 2010	Master in Statistical Data Analysis</a:t>
            </a:r>
          </a:p>
          <a:p>
            <a:pPr marL="0" indent="0">
              <a:buNone/>
            </a:pPr>
            <a:r>
              <a:rPr lang="en-GB" sz="1600" dirty="0">
                <a:latin typeface="Calibri Light" panose="020F0302020204030204" pitchFamily="34" charset="0"/>
                <a:cs typeface="Calibri Light" panose="020F0302020204030204" pitchFamily="34" charset="0"/>
              </a:rPr>
              <a:t>2011 – 2015	Ph.D. in Psychology</a:t>
            </a:r>
          </a:p>
          <a:p>
            <a:pPr marL="0" indent="0">
              <a:buNone/>
            </a:pPr>
            <a:r>
              <a:rPr lang="en-GB" sz="1600" dirty="0">
                <a:latin typeface="Calibri Light" panose="020F0302020204030204" pitchFamily="34" charset="0"/>
                <a:cs typeface="Calibri Light" panose="020F0302020204030204" pitchFamily="34" charset="0"/>
              </a:rPr>
              <a:t>2016 – 2019	Postdoc in Psychology</a:t>
            </a:r>
          </a:p>
          <a:p>
            <a:pPr marL="0" indent="0">
              <a:buNone/>
            </a:pPr>
            <a:r>
              <a:rPr lang="en-GB" sz="1600" dirty="0">
                <a:solidFill>
                  <a:srgbClr val="0070C0"/>
                </a:solidFill>
                <a:latin typeface="Calibri Light" panose="020F0302020204030204" pitchFamily="34" charset="0"/>
                <a:cs typeface="Calibri Light" panose="020F0302020204030204" pitchFamily="34" charset="0"/>
              </a:rPr>
              <a:t>2019 – …</a:t>
            </a:r>
            <a:r>
              <a:rPr lang="en-GB" sz="1600">
                <a:solidFill>
                  <a:srgbClr val="0070C0"/>
                </a:solidFill>
                <a:latin typeface="Calibri Light" panose="020F0302020204030204" pitchFamily="34" charset="0"/>
                <a:cs typeface="Calibri Light" panose="020F0302020204030204" pitchFamily="34" charset="0"/>
              </a:rPr>
              <a:t>		Statistician</a:t>
            </a:r>
            <a:endParaRPr lang="en-GB" sz="1600" dirty="0">
              <a:solidFill>
                <a:srgbClr val="0070C0"/>
              </a:solidFill>
              <a:latin typeface="Calibri Light" panose="020F0302020204030204" pitchFamily="34" charset="0"/>
              <a:cs typeface="Calibri Light" panose="020F0302020204030204" pitchFamily="34" charset="0"/>
            </a:endParaRPr>
          </a:p>
          <a:p>
            <a:pPr marL="0" indent="0">
              <a:buNone/>
            </a:pPr>
            <a:endParaRPr lang="en-GB" sz="1600" dirty="0">
              <a:latin typeface="Calibri Light" panose="020F0302020204030204" pitchFamily="34" charset="0"/>
              <a:cs typeface="Calibri Light" panose="020F0302020204030204" pitchFamily="34" charset="0"/>
            </a:endParaRP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Part-time </a:t>
            </a:r>
            <a:r>
              <a:rPr lang="en-GB" sz="1600" dirty="0">
                <a:latin typeface="Calibri Light" panose="020F0302020204030204" pitchFamily="34" charset="0"/>
                <a:cs typeface="Calibri Light" panose="020F0302020204030204" pitchFamily="34" charset="0"/>
              </a:rPr>
              <a:t>statistical </a:t>
            </a:r>
            <a:r>
              <a:rPr lang="en-GB" sz="1600">
                <a:latin typeface="Calibri Light" panose="020F0302020204030204" pitchFamily="34" charset="0"/>
                <a:cs typeface="Calibri Light" panose="020F0302020204030204" pitchFamily="34" charset="0"/>
              </a:rPr>
              <a:t>assistant at the Swiss Center for Affective Sciences (2011–2022), offering consulting </a:t>
            </a:r>
            <a:r>
              <a:rPr lang="en-GB" sz="1600" dirty="0">
                <a:latin typeface="Calibri Light" panose="020F0302020204030204" pitchFamily="34" charset="0"/>
                <a:cs typeface="Calibri Light" panose="020F0302020204030204" pitchFamily="34" charset="0"/>
              </a:rPr>
              <a:t>services </a:t>
            </a:r>
            <a:r>
              <a:rPr lang="en-GB" sz="1600">
                <a:latin typeface="Calibri Light" panose="020F0302020204030204" pitchFamily="34" charset="0"/>
                <a:cs typeface="Calibri Light" panose="020F0302020204030204" pitchFamily="34" charset="0"/>
              </a:rPr>
              <a:t>for researchers.</a:t>
            </a:r>
          </a:p>
          <a:p>
            <a:r>
              <a:rPr lang="en-GB" sz="1600">
                <a:latin typeface="Calibri Light" panose="020F0302020204030204" pitchFamily="34" charset="0"/>
                <a:cs typeface="Calibri Light" panose="020F0302020204030204" pitchFamily="34" charset="0"/>
              </a:rPr>
              <a:t>Contributor of regular workshops </a:t>
            </a:r>
            <a:r>
              <a:rPr lang="en-GB" sz="1600" dirty="0">
                <a:latin typeface="Calibri Light" panose="020F0302020204030204" pitchFamily="34" charset="0"/>
                <a:cs typeface="Calibri Light" panose="020F0302020204030204" pitchFamily="34" charset="0"/>
              </a:rPr>
              <a:t>(machine learning, multilevel regression, statistics </a:t>
            </a:r>
            <a:r>
              <a:rPr lang="en-GB" sz="1600">
                <a:latin typeface="Calibri Light" panose="020F0302020204030204" pitchFamily="34" charset="0"/>
                <a:cs typeface="Calibri Light" panose="020F0302020204030204" pitchFamily="34" charset="0"/>
              </a:rPr>
              <a:t>tips) and presented </a:t>
            </a:r>
            <a:r>
              <a:rPr lang="en-GB" sz="1600" dirty="0">
                <a:latin typeface="Calibri Light" panose="020F0302020204030204" pitchFamily="34" charset="0"/>
                <a:cs typeface="Calibri Light" panose="020F0302020204030204" pitchFamily="34" charset="0"/>
              </a:rPr>
              <a:t>twice at the R Lunch series of </a:t>
            </a:r>
            <a:r>
              <a:rPr lang="en-GB" sz="1600">
                <a:latin typeface="Calibri Light" panose="020F0302020204030204" pitchFamily="34" charset="0"/>
                <a:cs typeface="Calibri Light" panose="020F0302020204030204" pitchFamily="34" charset="0"/>
              </a:rPr>
              <a:t>UNIGE.*</a:t>
            </a:r>
          </a:p>
          <a:p>
            <a:r>
              <a:rPr lang="en-GB" sz="1600">
                <a:latin typeface="Calibri Light" panose="020F0302020204030204" pitchFamily="34" charset="0"/>
                <a:cs typeface="Calibri Light" panose="020F0302020204030204" pitchFamily="34" charset="0"/>
              </a:rPr>
              <a:t>Inadvertently specialized in multilevel regression due to the high frequency of questions on this topic…</a:t>
            </a:r>
            <a:endParaRPr lang="en-US"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Personal background</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16D0782-74C6-43C1-A0D9-07763682212F}"/>
              </a:ext>
            </a:extLst>
          </p:cNvPr>
          <p:cNvPicPr>
            <a:picLocks noChangeAspect="1"/>
          </p:cNvPicPr>
          <p:nvPr/>
        </p:nvPicPr>
        <p:blipFill rotWithShape="1">
          <a:blip r:embed="rId2">
            <a:extLst>
              <a:ext uri="{28A0092B-C50C-407E-A947-70E740481C1C}">
                <a14:useLocalDpi xmlns:a14="http://schemas.microsoft.com/office/drawing/2010/main" val="0"/>
              </a:ext>
            </a:extLst>
          </a:blip>
          <a:srcRect l="-2395" r="8832" b="12201"/>
          <a:stretch/>
        </p:blipFill>
        <p:spPr>
          <a:xfrm>
            <a:off x="9757027" y="263847"/>
            <a:ext cx="2105537" cy="1662831"/>
          </a:xfrm>
          <a:prstGeom prst="rect">
            <a:avLst/>
          </a:prstGeom>
        </p:spPr>
      </p:pic>
      <p:sp>
        <p:nvSpPr>
          <p:cNvPr id="2" name="Rectangle 1">
            <a:extLst>
              <a:ext uri="{FF2B5EF4-FFF2-40B4-BE49-F238E27FC236}">
                <a16:creationId xmlns:a16="http://schemas.microsoft.com/office/drawing/2014/main" id="{9C70F38F-B007-41F0-8A79-F25C7DCC0085}"/>
              </a:ext>
            </a:extLst>
          </p:cNvPr>
          <p:cNvSpPr/>
          <p:nvPr/>
        </p:nvSpPr>
        <p:spPr>
          <a:xfrm>
            <a:off x="358597" y="6245651"/>
            <a:ext cx="3347583" cy="276999"/>
          </a:xfrm>
          <a:prstGeom prst="rect">
            <a:avLst/>
          </a:prstGeom>
        </p:spPr>
        <p:txBody>
          <a:bodyPr wrap="none">
            <a:spAutoFit/>
          </a:bodyPr>
          <a:lstStyle/>
          <a:p>
            <a:r>
              <a:rPr lang="en-US" sz="1200"/>
              <a:t>* </a:t>
            </a:r>
            <a:r>
              <a:rPr lang="en-CH" sz="1200">
                <a:hlinkClick r:id="rId3"/>
              </a:rPr>
              <a:t>http://use-r-carlvogt.github.io/prochains-lunchs/</a:t>
            </a:r>
            <a:endParaRPr lang="en-CH" sz="1200"/>
          </a:p>
        </p:txBody>
      </p:sp>
    </p:spTree>
    <p:extLst>
      <p:ext uri="{BB962C8B-B14F-4D97-AF65-F5344CB8AC3E}">
        <p14:creationId xmlns:p14="http://schemas.microsoft.com/office/powerpoint/2010/main" val="225513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9AD4D64-C91A-4358-BFB1-0913669578F6}"/>
              </a:ext>
            </a:extLst>
          </p:cNvPr>
          <p:cNvSpPr/>
          <p:nvPr/>
        </p:nvSpPr>
        <p:spPr>
          <a:xfrm>
            <a:off x="1711424" y="1895029"/>
            <a:ext cx="6760840" cy="3046988"/>
          </a:xfrm>
          <a:prstGeom prst="rect">
            <a:avLst/>
          </a:prstGeom>
          <a:ln>
            <a:solidFill>
              <a:schemeClr val="tx1">
                <a:lumMod val="50000"/>
                <a:lumOff val="50000"/>
              </a:schemeClr>
            </a:solidFill>
            <a:prstDash val="dash"/>
          </a:ln>
        </p:spPr>
        <p:txBody>
          <a:bodyPr wrap="square">
            <a:spAutoFit/>
          </a:bodyPr>
          <a:lstStyle/>
          <a:p>
            <a:r>
              <a:rPr lang="en-GB" sz="1200" dirty="0" err="1">
                <a:latin typeface="Courier New" panose="02070309020205020404" pitchFamily="49" charset="0"/>
                <a:cs typeface="Courier New" panose="02070309020205020404" pitchFamily="49" charset="0"/>
              </a:rPr>
              <a:t>lm</a:t>
            </a:r>
            <a:r>
              <a:rPr lang="en-GB" sz="1200" dirty="0">
                <a:latin typeface="Courier New" panose="02070309020205020404" pitchFamily="49" charset="0"/>
                <a:cs typeface="Courier New" panose="02070309020205020404" pitchFamily="49" charset="0"/>
              </a:rPr>
              <a:t>(Belief ~ Age + Gender + Siblings + Rank + </a:t>
            </a:r>
            <a:r>
              <a:rPr lang="en-GB" sz="1200" dirty="0" err="1">
                <a:latin typeface="Courier New" panose="02070309020205020404" pitchFamily="49" charset="0"/>
                <a:cs typeface="Courier New" panose="02070309020205020404" pitchFamily="49" charset="0"/>
              </a:rPr>
              <a:t>Easter_bunny</a:t>
            </a:r>
            <a:r>
              <a:rPr lang="en-GB" sz="1200" dirty="0">
                <a:latin typeface="Courier New" panose="02070309020205020404" pitchFamily="49" charset="0"/>
                <a:cs typeface="Courier New" panose="02070309020205020404" pitchFamily="49" charset="0"/>
              </a:rPr>
              <a:t>)</a:t>
            </a:r>
          </a:p>
          <a:p>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Coefficients:</a:t>
            </a:r>
          </a:p>
          <a:p>
            <a:r>
              <a:rPr lang="en-GB" sz="1200" dirty="0">
                <a:latin typeface="Courier New" panose="02070309020205020404" pitchFamily="49" charset="0"/>
                <a:cs typeface="Courier New" panose="02070309020205020404" pitchFamily="49" charset="0"/>
              </a:rPr>
              <a:t>              Estimate Std. Error t value </a:t>
            </a:r>
            <a:r>
              <a:rPr lang="en-GB" sz="1200" dirty="0" err="1">
                <a:latin typeface="Courier New" panose="02070309020205020404" pitchFamily="49" charset="0"/>
                <a:cs typeface="Courier New" panose="02070309020205020404" pitchFamily="49" charset="0"/>
              </a:rPr>
              <a:t>Pr</a:t>
            </a:r>
            <a:r>
              <a:rPr lang="en-GB" sz="1200" dirty="0">
                <a:latin typeface="Courier New" panose="02070309020205020404" pitchFamily="49" charset="0"/>
                <a:cs typeface="Courier New" panose="02070309020205020404" pitchFamily="49" charset="0"/>
              </a:rPr>
              <a:t>(&gt;|t|)    </a:t>
            </a:r>
          </a:p>
          <a:p>
            <a:r>
              <a:rPr lang="en-GB" sz="1200" dirty="0">
                <a:latin typeface="Courier New" panose="02070309020205020404" pitchFamily="49" charset="0"/>
                <a:cs typeface="Courier New" panose="02070309020205020404" pitchFamily="49" charset="0"/>
              </a:rPr>
              <a:t>(Intercept)   5.487031   0.312914  17.535  &lt; 2e-16 ***</a:t>
            </a:r>
          </a:p>
          <a:p>
            <a:r>
              <a:rPr lang="en-GB" sz="1200" dirty="0">
                <a:latin typeface="Courier New" panose="02070309020205020404" pitchFamily="49" charset="0"/>
                <a:cs typeface="Courier New" panose="02070309020205020404" pitchFamily="49" charset="0"/>
              </a:rPr>
              <a:t>Age          -0.769430   </a:t>
            </a:r>
            <a:r>
              <a:rPr lang="en-GB" sz="1200" b="1" u="sng" dirty="0">
                <a:solidFill>
                  <a:srgbClr val="FF0000"/>
                </a:solidFill>
                <a:latin typeface="Courier New" panose="02070309020205020404" pitchFamily="49" charset="0"/>
                <a:cs typeface="Courier New" panose="02070309020205020404" pitchFamily="49" charset="0"/>
              </a:rPr>
              <a:t>0.029532 -26.054  &lt; 2e-16</a:t>
            </a:r>
            <a:r>
              <a:rPr lang="en-GB" sz="1200" dirty="0">
                <a:latin typeface="Courier New" panose="02070309020205020404" pitchFamily="49" charset="0"/>
                <a:cs typeface="Courier New" panose="02070309020205020404" pitchFamily="49" charset="0"/>
              </a:rPr>
              <a:t> ***</a:t>
            </a:r>
          </a:p>
          <a:p>
            <a:r>
              <a:rPr lang="en-GB" sz="1200" dirty="0" err="1">
                <a:latin typeface="Courier New" panose="02070309020205020404" pitchFamily="49" charset="0"/>
                <a:cs typeface="Courier New" panose="02070309020205020404" pitchFamily="49" charset="0"/>
              </a:rPr>
              <a:t>Gendergirl</a:t>
            </a:r>
            <a:r>
              <a:rPr lang="en-GB" sz="1200" dirty="0">
                <a:latin typeface="Courier New" panose="02070309020205020404" pitchFamily="49" charset="0"/>
                <a:cs typeface="Courier New" panose="02070309020205020404" pitchFamily="49" charset="0"/>
              </a:rPr>
              <a:t>    0.022870   0.145955   0.157    0.876    </a:t>
            </a:r>
          </a:p>
          <a:p>
            <a:r>
              <a:rPr lang="en-GB" sz="1200" dirty="0">
                <a:latin typeface="Courier New" panose="02070309020205020404" pitchFamily="49" charset="0"/>
                <a:cs typeface="Courier New" panose="02070309020205020404" pitchFamily="49" charset="0"/>
              </a:rPr>
              <a:t>Siblings      0.002239   0.073478   0.030    0.976    </a:t>
            </a:r>
          </a:p>
          <a:p>
            <a:r>
              <a:rPr lang="en-GB" sz="1200" dirty="0">
                <a:latin typeface="Courier New" panose="02070309020205020404" pitchFamily="49" charset="0"/>
                <a:cs typeface="Courier New" panose="02070309020205020404" pitchFamily="49" charset="0"/>
              </a:rPr>
              <a:t>Rank          0.069784   0.130941   0.533    0.594    </a:t>
            </a:r>
          </a:p>
          <a:p>
            <a:r>
              <a:rPr lang="en-GB" sz="1200" dirty="0" err="1">
                <a:latin typeface="Courier New" panose="02070309020205020404" pitchFamily="49" charset="0"/>
                <a:cs typeface="Courier New" panose="02070309020205020404" pitchFamily="49" charset="0"/>
              </a:rPr>
              <a:t>Easter_bunny</a:t>
            </a:r>
            <a:r>
              <a:rPr lang="en-GB" sz="1200" dirty="0">
                <a:latin typeface="Courier New" panose="02070309020205020404" pitchFamily="49" charset="0"/>
                <a:cs typeface="Courier New" panose="02070309020205020404" pitchFamily="49" charset="0"/>
              </a:rPr>
              <a:t>  0.152862   0.030902   4.947 1.27e-06 ***</a:t>
            </a:r>
          </a:p>
          <a:p>
            <a:r>
              <a:rPr lang="en-GB" sz="1200" dirty="0">
                <a:latin typeface="Courier New" panose="02070309020205020404" pitchFamily="49" charset="0"/>
                <a:cs typeface="Courier New" panose="02070309020205020404" pitchFamily="49" charset="0"/>
              </a:rPr>
              <a:t>---</a:t>
            </a:r>
          </a:p>
          <a:p>
            <a:r>
              <a:rPr lang="en-GB" sz="1200" dirty="0" err="1">
                <a:latin typeface="Courier New" panose="02070309020205020404" pitchFamily="49" charset="0"/>
                <a:cs typeface="Courier New" panose="02070309020205020404" pitchFamily="49" charset="0"/>
              </a:rPr>
              <a:t>Signif</a:t>
            </a:r>
            <a:r>
              <a:rPr lang="en-GB" sz="1200" dirty="0">
                <a:latin typeface="Courier New" panose="02070309020205020404" pitchFamily="49" charset="0"/>
                <a:cs typeface="Courier New" panose="02070309020205020404" pitchFamily="49" charset="0"/>
              </a:rPr>
              <a:t>. codes:  0 ‘***’ 0.001 ‘**’ 0.01 ‘*’ 0.05 ‘.’ 0.1 ‘ ’ 1</a:t>
            </a:r>
          </a:p>
          <a:p>
            <a:endParaRPr lang="en-GB" sz="1200" dirty="0">
              <a:latin typeface="Courier New" panose="02070309020205020404" pitchFamily="49" charset="0"/>
              <a:cs typeface="Courier New" panose="02070309020205020404" pitchFamily="49" charset="0"/>
            </a:endParaRPr>
          </a:p>
          <a:p>
            <a:r>
              <a:rPr lang="en-GB" sz="1200" b="1" u="sng" dirty="0">
                <a:solidFill>
                  <a:srgbClr val="FF0000"/>
                </a:solidFill>
                <a:latin typeface="Courier New" panose="02070309020205020404" pitchFamily="49" charset="0"/>
                <a:cs typeface="Courier New" panose="02070309020205020404" pitchFamily="49" charset="0"/>
              </a:rPr>
              <a:t>Residual standard error: 1.253</a:t>
            </a:r>
            <a:r>
              <a:rPr lang="en-GB" sz="1200" b="1" dirty="0">
                <a:solidFill>
                  <a:srgbClr val="FF0000"/>
                </a:solidFill>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on 294 degrees of freedom</a:t>
            </a:r>
          </a:p>
          <a:p>
            <a:r>
              <a:rPr lang="en-GB" sz="1200" dirty="0">
                <a:latin typeface="Courier New" panose="02070309020205020404" pitchFamily="49" charset="0"/>
                <a:cs typeface="Courier New" panose="02070309020205020404" pitchFamily="49" charset="0"/>
              </a:rPr>
              <a:t>Multiple R-squared:  0.7667,    Adjusted R-squared:  0.7627 </a:t>
            </a:r>
          </a:p>
          <a:p>
            <a:r>
              <a:rPr lang="en-GB" sz="1200" dirty="0">
                <a:latin typeface="Courier New" panose="02070309020205020404" pitchFamily="49" charset="0"/>
                <a:cs typeface="Courier New" panose="02070309020205020404" pitchFamily="49" charset="0"/>
              </a:rPr>
              <a:t>F-statistic: 193.2 on 5 and 294 DF,  p-value: &lt; 2.2e-16</a:t>
            </a:r>
          </a:p>
        </p:txBody>
      </p:sp>
      <p:pic>
        <p:nvPicPr>
          <p:cNvPr id="8" name="Picture 7">
            <a:extLst>
              <a:ext uri="{FF2B5EF4-FFF2-40B4-BE49-F238E27FC236}">
                <a16:creationId xmlns:a16="http://schemas.microsoft.com/office/drawing/2014/main" id="{529D9060-AB3F-4A4C-8F35-485CA477E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2292" y="116632"/>
            <a:ext cx="2578790" cy="3712543"/>
          </a:xfrm>
          <a:prstGeom prst="rect">
            <a:avLst/>
          </a:prstGeom>
        </p:spPr>
      </p:pic>
      <p:sp>
        <p:nvSpPr>
          <p:cNvPr id="9" name="TextBox 8">
            <a:extLst>
              <a:ext uri="{FF2B5EF4-FFF2-40B4-BE49-F238E27FC236}">
                <a16:creationId xmlns:a16="http://schemas.microsoft.com/office/drawing/2014/main" id="{5F91FF69-EEF6-41A6-9FB3-AD50331E0D60}"/>
              </a:ext>
            </a:extLst>
          </p:cNvPr>
          <p:cNvSpPr txBox="1"/>
          <p:nvPr/>
        </p:nvSpPr>
        <p:spPr>
          <a:xfrm>
            <a:off x="9311258" y="520715"/>
            <a:ext cx="455574" cy="400110"/>
          </a:xfrm>
          <a:prstGeom prst="rect">
            <a:avLst/>
          </a:prstGeom>
          <a:noFill/>
        </p:spPr>
        <p:txBody>
          <a:bodyPr wrap="none" rtlCol="0">
            <a:spAutoFit/>
          </a:bodyPr>
          <a:lstStyle/>
          <a:p>
            <a:r>
              <a:rPr lang="fr-CH" sz="2000">
                <a:latin typeface="Times New Roman" panose="02020603050405020304" pitchFamily="18" charset="0"/>
                <a:cs typeface="Times New Roman" panose="02020603050405020304" pitchFamily="18" charset="0"/>
              </a:rPr>
              <a:t>H</a:t>
            </a:r>
            <a:r>
              <a:rPr lang="fr-CH" sz="2000" baseline="-25000">
                <a:latin typeface="Times New Roman" panose="02020603050405020304" pitchFamily="18" charset="0"/>
                <a:cs typeface="Times New Roman" panose="02020603050405020304" pitchFamily="18" charset="0"/>
              </a:rPr>
              <a:t>0</a:t>
            </a:r>
            <a:endParaRPr lang="en-GB" sz="2000" baseline="-250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2415B24-AA38-4D9D-9D56-779E80B3B088}"/>
              </a:ext>
            </a:extLst>
          </p:cNvPr>
          <p:cNvSpPr txBox="1"/>
          <p:nvPr/>
        </p:nvSpPr>
        <p:spPr>
          <a:xfrm>
            <a:off x="9777677" y="197549"/>
            <a:ext cx="455574" cy="400110"/>
          </a:xfrm>
          <a:prstGeom prst="rect">
            <a:avLst/>
          </a:prstGeom>
          <a:noFill/>
        </p:spPr>
        <p:txBody>
          <a:bodyPr wrap="none" rtlCol="0">
            <a:spAutoFit/>
          </a:bodyPr>
          <a:lstStyle/>
          <a:p>
            <a:r>
              <a:rPr lang="fr-CH" sz="2000">
                <a:latin typeface="Times New Roman" panose="02020603050405020304" pitchFamily="18" charset="0"/>
                <a:cs typeface="Times New Roman" panose="02020603050405020304" pitchFamily="18" charset="0"/>
              </a:rPr>
              <a:t>H</a:t>
            </a:r>
            <a:r>
              <a:rPr lang="fr-CH" sz="2000" baseline="-25000">
                <a:latin typeface="Times New Roman" panose="02020603050405020304" pitchFamily="18" charset="0"/>
                <a:cs typeface="Times New Roman" panose="02020603050405020304" pitchFamily="18" charset="0"/>
              </a:rPr>
              <a:t>0</a:t>
            </a:r>
            <a:endParaRPr lang="en-GB" sz="2000" baseline="-25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FAE223A-BF69-4D5F-B547-509AD460814C}"/>
              </a:ext>
            </a:extLst>
          </p:cNvPr>
          <p:cNvSpPr txBox="1"/>
          <p:nvPr/>
        </p:nvSpPr>
        <p:spPr>
          <a:xfrm>
            <a:off x="9777677" y="551493"/>
            <a:ext cx="401072" cy="338554"/>
          </a:xfrm>
          <a:prstGeom prst="rect">
            <a:avLst/>
          </a:prstGeom>
          <a:noFill/>
        </p:spPr>
        <p:txBody>
          <a:bodyPr wrap="none" rtlCol="0">
            <a:spAutoFit/>
          </a:bodyPr>
          <a:lstStyle/>
          <a:p>
            <a:r>
              <a:rPr lang="fr-CH" sz="1600">
                <a:latin typeface="Times New Roman" panose="02020603050405020304" pitchFamily="18" charset="0"/>
                <a:cs typeface="Times New Roman" panose="02020603050405020304" pitchFamily="18" charset="0"/>
              </a:rPr>
              <a:t>H</a:t>
            </a:r>
            <a:r>
              <a:rPr lang="fr-CH" sz="1600" baseline="-25000">
                <a:latin typeface="Times New Roman" panose="02020603050405020304" pitchFamily="18" charset="0"/>
                <a:cs typeface="Times New Roman" panose="02020603050405020304" pitchFamily="18" charset="0"/>
              </a:rPr>
              <a:t>0</a:t>
            </a:r>
            <a:endParaRPr lang="en-GB" sz="1600" baseline="-2500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D9882D8E-741B-4D0C-9236-30DE52F12AEA}"/>
              </a:ext>
            </a:extLst>
          </p:cNvPr>
          <p:cNvCxnSpPr>
            <a:cxnSpLocks/>
          </p:cNvCxnSpPr>
          <p:nvPr/>
        </p:nvCxnSpPr>
        <p:spPr>
          <a:xfrm>
            <a:off x="4447728" y="4509120"/>
            <a:ext cx="0" cy="81681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72DF6A8-5014-4C84-B052-73648242B27D}"/>
                  </a:ext>
                </a:extLst>
              </p:cNvPr>
              <p:cNvSpPr txBox="1"/>
              <p:nvPr/>
            </p:nvSpPr>
            <p:spPr>
              <a:xfrm>
                <a:off x="3758629" y="5355655"/>
                <a:ext cx="1378198" cy="328039"/>
              </a:xfrm>
              <a:prstGeom prst="rect">
                <a:avLst/>
              </a:prstGeom>
              <a:noFill/>
            </p:spPr>
            <p:txBody>
              <a:bodyPr wrap="square" rtlCol="0">
                <a:spAutoFit/>
              </a:bodyPr>
              <a:lstStyle/>
              <a:p>
                <a:r>
                  <a:rPr lang="fr-CH" sz="1400" b="1" i="1">
                    <a:solidFill>
                      <a:srgbClr val="FF0000"/>
                    </a:solidFill>
                    <a:latin typeface="Times New Roman" panose="02020603050405020304" pitchFamily="18" charset="0"/>
                    <a:cs typeface="Times New Roman" panose="02020603050405020304" pitchFamily="18" charset="0"/>
                  </a:rPr>
                  <a:t>RMSE</a:t>
                </a:r>
                <a:r>
                  <a:rPr lang="fr-CH" sz="1400" b="1">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fr-CH" sz="1400" b="1" i="1" smtClean="0">
                            <a:solidFill>
                              <a:srgbClr val="FF0000"/>
                            </a:solidFill>
                            <a:latin typeface="Cambria Math" panose="02040503050406030204" pitchFamily="18" charset="0"/>
                          </a:rPr>
                        </m:ctrlPr>
                      </m:radPr>
                      <m:deg/>
                      <m:e>
                        <m:r>
                          <a:rPr lang="fr-CH" sz="1400" b="1" i="1" smtClean="0">
                            <a:solidFill>
                              <a:srgbClr val="FF0000"/>
                            </a:solidFill>
                            <a:latin typeface="Cambria Math"/>
                          </a:rPr>
                          <m:t>𝑴𝑺𝑬</m:t>
                        </m:r>
                      </m:e>
                    </m:rad>
                  </m:oMath>
                </a14:m>
                <a:endParaRPr lang="en-GB" sz="1400" b="1">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872DF6A8-5014-4C84-B052-73648242B27D}"/>
                  </a:ext>
                </a:extLst>
              </p:cNvPr>
              <p:cNvSpPr txBox="1">
                <a:spLocks noRot="1" noChangeAspect="1" noMove="1" noResize="1" noEditPoints="1" noAdjustHandles="1" noChangeArrowheads="1" noChangeShapeType="1" noTextEdit="1"/>
              </p:cNvSpPr>
              <p:nvPr/>
            </p:nvSpPr>
            <p:spPr>
              <a:xfrm>
                <a:off x="3758629" y="5355655"/>
                <a:ext cx="1378198" cy="328039"/>
              </a:xfrm>
              <a:prstGeom prst="rect">
                <a:avLst/>
              </a:prstGeom>
              <a:blipFill>
                <a:blip r:embed="rId3"/>
                <a:stretch>
                  <a:fillRect l="-1327" b="-20755"/>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B541216F-5AAA-412B-BBCE-E9CE3C637FCD}"/>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Impact of assumptions on inference</a:t>
            </a:r>
            <a:endParaRPr lang="en-GB" sz="320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3219061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Violations of covariance assumptions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90E66C5-16DB-41CB-BD7D-6D3E5B224B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67836" y="1484784"/>
            <a:ext cx="9056328" cy="4971962"/>
          </a:xfrm>
          <a:prstGeom prst="rect">
            <a:avLst/>
          </a:prstGeom>
        </p:spPr>
      </p:pic>
      <p:sp>
        <p:nvSpPr>
          <p:cNvPr id="3" name="Rectangle 2">
            <a:extLst>
              <a:ext uri="{FF2B5EF4-FFF2-40B4-BE49-F238E27FC236}">
                <a16:creationId xmlns:a16="http://schemas.microsoft.com/office/drawing/2014/main" id="{78867006-97DF-4CEE-9FD7-D7DE50EAF23E}"/>
              </a:ext>
            </a:extLst>
          </p:cNvPr>
          <p:cNvSpPr/>
          <p:nvPr/>
        </p:nvSpPr>
        <p:spPr>
          <a:xfrm>
            <a:off x="4647500" y="1340768"/>
            <a:ext cx="152356" cy="54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1754B39-6EF2-44E4-A9F8-C023F5FCB3A7}"/>
              </a:ext>
            </a:extLst>
          </p:cNvPr>
          <p:cNvSpPr/>
          <p:nvPr/>
        </p:nvSpPr>
        <p:spPr>
          <a:xfrm>
            <a:off x="4799856" y="1484784"/>
            <a:ext cx="5976664" cy="49719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A7AE3C-DA42-4B9E-A66D-BB329DCB54BF}"/>
              </a:ext>
            </a:extLst>
          </p:cNvPr>
          <p:cNvSpPr/>
          <p:nvPr/>
        </p:nvSpPr>
        <p:spPr>
          <a:xfrm>
            <a:off x="1527662" y="1484784"/>
            <a:ext cx="3160012" cy="4971961"/>
          </a:xfrm>
          <a:prstGeom prst="rect">
            <a:avLst/>
          </a:prstGeom>
          <a:noFill/>
          <a:ln>
            <a:solidFill>
              <a:srgbClr val="58B9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1640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1</a:t>
            </a:r>
            <a:r>
              <a:rPr lang="fr-CH" sz="2800" b="1">
                <a:solidFill>
                  <a:schemeClr val="tx2">
                    <a:lumMod val="75000"/>
                  </a:schemeClr>
                </a:solidFill>
                <a:latin typeface="Tw Cen MT" panose="020B0602020104020603" pitchFamily="34" charset="0"/>
              </a:rPr>
              <a:t>. Traditional repeated measures models </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53FE56-E95B-4F0A-A599-814602743235}"/>
              </a:ext>
            </a:extLst>
          </p:cNvPr>
          <p:cNvSpPr txBox="1"/>
          <p:nvPr/>
        </p:nvSpPr>
        <p:spPr>
          <a:xfrm>
            <a:off x="4527303" y="4119462"/>
            <a:ext cx="3137398"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B. Non-independent data</a:t>
            </a:r>
          </a:p>
        </p:txBody>
      </p:sp>
    </p:spTree>
    <p:extLst>
      <p:ext uri="{BB962C8B-B14F-4D97-AF65-F5344CB8AC3E}">
        <p14:creationId xmlns:p14="http://schemas.microsoft.com/office/powerpoint/2010/main" val="2649321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6408712" cy="4925144"/>
          </a:xfrm>
        </p:spPr>
        <p:txBody>
          <a:bodyPr>
            <a:normAutofit/>
          </a:bodyPr>
          <a:lstStyle/>
          <a:p>
            <a:r>
              <a:rPr lang="fr-CH" sz="1600" dirty="0">
                <a:latin typeface="Calibri Light" panose="020F0302020204030204" pitchFamily="34" charset="0"/>
                <a:cs typeface="Calibri Light" panose="020F0302020204030204" pitchFamily="34" charset="0"/>
              </a:rPr>
              <a:t>In </a:t>
            </a:r>
            <a:r>
              <a:rPr lang="fr-CH" sz="1600" dirty="0" err="1">
                <a:latin typeface="Calibri Light" panose="020F0302020204030204" pitchFamily="34" charset="0"/>
                <a:cs typeface="Calibri Light" panose="020F0302020204030204" pitchFamily="34" charset="0"/>
              </a:rPr>
              <a:t>general</a:t>
            </a:r>
            <a:r>
              <a:rPr lang="fr-CH" sz="1600" dirty="0">
                <a:latin typeface="Calibri Light" panose="020F0302020204030204" pitchFamily="34" charset="0"/>
                <a:cs typeface="Calibri Light" panose="020F0302020204030204" pitchFamily="34" charset="0"/>
              </a:rPr>
              <a:t>, violation of variance-covariance </a:t>
            </a:r>
            <a:r>
              <a:rPr lang="fr-CH" sz="1600" dirty="0" err="1">
                <a:latin typeface="Calibri Light" panose="020F0302020204030204" pitchFamily="34" charset="0"/>
                <a:cs typeface="Calibri Light" panose="020F0302020204030204" pitchFamily="34" charset="0"/>
              </a:rPr>
              <a:t>assumptions</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in regression </a:t>
            </a:r>
            <a:r>
              <a:rPr lang="fr-CH" sz="1600" err="1">
                <a:latin typeface="Calibri Light" panose="020F0302020204030204" pitchFamily="34" charset="0"/>
                <a:cs typeface="Calibri Light" panose="020F0302020204030204" pitchFamily="34" charset="0"/>
              </a:rPr>
              <a:t>is</a:t>
            </a:r>
            <a:r>
              <a:rPr lang="fr-CH" sz="1600">
                <a:latin typeface="Calibri Light" panose="020F0302020204030204" pitchFamily="34" charset="0"/>
                <a:cs typeface="Calibri Light" panose="020F0302020204030204" pitchFamily="34" charset="0"/>
              </a:rPr>
              <a:t> because observations are </a:t>
            </a:r>
            <a:r>
              <a:rPr lang="fr-CH" sz="1600">
                <a:solidFill>
                  <a:srgbClr val="0070C0"/>
                </a:solidFill>
                <a:latin typeface="Calibri Light" panose="020F0302020204030204" pitchFamily="34" charset="0"/>
                <a:cs typeface="Calibri Light" panose="020F0302020204030204" pitchFamily="34" charset="0"/>
              </a:rPr>
              <a:t>not independent</a:t>
            </a:r>
            <a:r>
              <a:rPr lang="fr-CH" sz="1600">
                <a:latin typeface="Calibri Light" panose="020F0302020204030204" pitchFamily="34" charset="0"/>
                <a:cs typeface="Calibri Light" panose="020F0302020204030204" pitchFamily="34" charset="0"/>
              </a:rPr>
              <a:t>.</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Non-</a:t>
            </a:r>
            <a:r>
              <a:rPr lang="fr-CH" sz="1600" dirty="0" err="1">
                <a:latin typeface="Calibri Light" panose="020F0302020204030204" pitchFamily="34" charset="0"/>
                <a:cs typeface="Calibri Light" panose="020F0302020204030204" pitchFamily="34" charset="0"/>
              </a:rPr>
              <a:t>independence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often</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consequence</a:t>
            </a:r>
            <a:r>
              <a:rPr lang="fr-CH" sz="1600" dirty="0">
                <a:latin typeface="Calibri Light" panose="020F0302020204030204" pitchFamily="34" charset="0"/>
                <a:cs typeface="Calibri Light" panose="020F0302020204030204" pitchFamily="34" charset="0"/>
              </a:rPr>
              <a:t> of </a:t>
            </a:r>
            <a:r>
              <a:rPr lang="fr-CH" sz="1600" dirty="0" err="1">
                <a:solidFill>
                  <a:srgbClr val="0070C0"/>
                </a:solidFill>
                <a:latin typeface="Calibri Light" panose="020F0302020204030204" pitchFamily="34" charset="0"/>
                <a:cs typeface="Calibri Light" panose="020F0302020204030204" pitchFamily="34" charset="0"/>
              </a:rPr>
              <a:t>naturally</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clustered</a:t>
            </a:r>
            <a:r>
              <a:rPr lang="fr-CH" sz="1600" dirty="0">
                <a:solidFill>
                  <a:srgbClr val="0070C0"/>
                </a:solidFill>
                <a:latin typeface="Calibri Light" panose="020F0302020204030204" pitchFamily="34" charset="0"/>
                <a:cs typeface="Calibri Light" panose="020F0302020204030204" pitchFamily="34" charset="0"/>
              </a:rPr>
              <a:t> data</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can </a:t>
            </a:r>
            <a:r>
              <a:rPr lang="fr-CH" sz="1600" err="1">
                <a:latin typeface="Calibri Light" panose="020F0302020204030204" pitchFamily="34" charset="0"/>
                <a:cs typeface="Calibri Light" panose="020F0302020204030204" pitchFamily="34" charset="0"/>
              </a:rPr>
              <a:t>happen</a:t>
            </a:r>
            <a:r>
              <a:rPr lang="fr-CH" sz="1600">
                <a:latin typeface="Calibri Light" panose="020F0302020204030204" pitchFamily="34" charset="0"/>
                <a:cs typeface="Calibri Light" panose="020F0302020204030204" pitchFamily="34" charset="0"/>
              </a:rPr>
              <a:t> by </a:t>
            </a:r>
            <a:r>
              <a:rPr lang="fr-CH" sz="1600" dirty="0">
                <a:latin typeface="Calibri Light" panose="020F0302020204030204" pitchFamily="34" charset="0"/>
                <a:cs typeface="Calibri Light" panose="020F0302020204030204" pitchFamily="34" charset="0"/>
              </a:rPr>
              <a:t>design </a:t>
            </a:r>
            <a:r>
              <a:rPr lang="fr-CH" sz="1600">
                <a:latin typeface="Calibri Light" panose="020F0302020204030204" pitchFamily="34" charset="0"/>
                <a:cs typeface="Calibri Light" panose="020F0302020204030204" pitchFamily="34" charset="0"/>
              </a:rPr>
              <a:t>or by accident:</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pPr lvl="1"/>
            <a:r>
              <a:rPr lang="fr-CH" sz="1400" dirty="0" err="1">
                <a:latin typeface="Calibri Light" panose="020F0302020204030204" pitchFamily="34" charset="0"/>
                <a:cs typeface="Calibri Light" panose="020F0302020204030204" pitchFamily="34" charset="0"/>
              </a:rPr>
              <a:t>Repeated</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measurements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taken</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from</a:t>
            </a:r>
            <a:r>
              <a:rPr lang="fr-CH" sz="1400" dirty="0">
                <a:latin typeface="Calibri Light" panose="020F0302020204030204" pitchFamily="34" charset="0"/>
                <a:cs typeface="Calibri Light" panose="020F0302020204030204" pitchFamily="34" charset="0"/>
              </a:rPr>
              <a:t> the </a:t>
            </a:r>
            <a:r>
              <a:rPr lang="fr-CH" sz="1400" dirty="0" err="1">
                <a:latin typeface="Calibri Light" panose="020F0302020204030204" pitchFamily="34" charset="0"/>
                <a:cs typeface="Calibri Light" panose="020F0302020204030204" pitchFamily="34" charset="0"/>
              </a:rPr>
              <a:t>same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subject</a:t>
            </a:r>
            <a:endParaRPr lang="fr-CH" sz="1400" dirty="0">
              <a:latin typeface="Calibri Light" panose="020F0302020204030204" pitchFamily="34" charset="0"/>
              <a:cs typeface="Calibri Light" panose="020F0302020204030204" pitchFamily="34" charset="0"/>
            </a:endParaRPr>
          </a:p>
          <a:p>
            <a:pPr lvl="1"/>
            <a:r>
              <a:rPr lang="fr-CH" sz="1400" dirty="0">
                <a:latin typeface="Calibri Light" panose="020F0302020204030204" pitchFamily="34" charset="0"/>
                <a:cs typeface="Calibri Light" panose="020F0302020204030204" pitchFamily="34" charset="0"/>
              </a:rPr>
              <a:t>Multiple </a:t>
            </a:r>
            <a:r>
              <a:rPr lang="fr-CH" sz="1400" dirty="0" err="1">
                <a:latin typeface="Calibri Light" panose="020F0302020204030204" pitchFamily="34" charset="0"/>
                <a:cs typeface="Calibri Light" panose="020F0302020204030204" pitchFamily="34" charset="0"/>
              </a:rPr>
              <a:t>subjects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measured</a:t>
            </a:r>
            <a:r>
              <a:rPr lang="fr-CH" sz="1400" dirty="0">
                <a:latin typeface="Calibri Light" panose="020F0302020204030204" pitchFamily="34" charset="0"/>
                <a:cs typeface="Calibri Light" panose="020F0302020204030204" pitchFamily="34" charset="0"/>
              </a:rPr>
              <a:t> in the </a:t>
            </a:r>
            <a:r>
              <a:rPr lang="fr-CH" sz="1400" dirty="0" err="1">
                <a:latin typeface="Calibri Light" panose="020F0302020204030204" pitchFamily="34" charset="0"/>
                <a:cs typeface="Calibri Light" panose="020F0302020204030204" pitchFamily="34" charset="0"/>
              </a:rPr>
              <a:t>same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family</a:t>
            </a:r>
            <a:r>
              <a:rPr lang="fr-CH" sz="1400" dirty="0">
                <a:latin typeface="Calibri Light" panose="020F0302020204030204" pitchFamily="34" charset="0"/>
                <a:cs typeface="Calibri Light" panose="020F0302020204030204" pitchFamily="34" charset="0"/>
              </a:rPr>
              <a:t> / </a:t>
            </a:r>
            <a:r>
              <a:rPr lang="fr-CH" sz="1400" dirty="0" err="1">
                <a:latin typeface="Calibri Light" panose="020F0302020204030204" pitchFamily="34" charset="0"/>
                <a:cs typeface="Calibri Light" panose="020F0302020204030204" pitchFamily="34" charset="0"/>
              </a:rPr>
              <a:t>region</a:t>
            </a:r>
            <a:r>
              <a:rPr lang="fr-CH" sz="1400" dirty="0">
                <a:latin typeface="Calibri Light" panose="020F0302020204030204" pitchFamily="34" charset="0"/>
                <a:cs typeface="Calibri Light" panose="020F0302020204030204" pitchFamily="34" charset="0"/>
              </a:rPr>
              <a:t> / country</a:t>
            </a:r>
          </a:p>
          <a:p>
            <a:pPr lvl="1"/>
            <a:r>
              <a:rPr lang="fr-CH" sz="1400" dirty="0" err="1">
                <a:latin typeface="Calibri Light" panose="020F0302020204030204" pitchFamily="34" charset="0"/>
                <a:cs typeface="Calibri Light" panose="020F0302020204030204" pitchFamily="34" charset="0"/>
              </a:rPr>
              <a:t>Measurements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taken</a:t>
            </a:r>
            <a:r>
              <a:rPr lang="fr-CH" sz="1400" dirty="0">
                <a:latin typeface="Calibri Light" panose="020F0302020204030204" pitchFamily="34" charset="0"/>
                <a:cs typeface="Calibri Light" panose="020F0302020204030204" pitchFamily="34" charset="0"/>
              </a:rPr>
              <a:t> at </a:t>
            </a:r>
            <a:r>
              <a:rPr lang="fr-CH" sz="1400" dirty="0" err="1">
                <a:latin typeface="Calibri Light" panose="020F0302020204030204" pitchFamily="34" charset="0"/>
                <a:cs typeface="Calibri Light" panose="020F0302020204030204" pitchFamily="34" charset="0"/>
              </a:rPr>
              <a:t>consecutive</a:t>
            </a:r>
            <a:r>
              <a:rPr lang="fr-CH" sz="1400" dirty="0">
                <a:latin typeface="Calibri Light" panose="020F0302020204030204" pitchFamily="34" charset="0"/>
                <a:cs typeface="Calibri Light" panose="020F0302020204030204" pitchFamily="34" charset="0"/>
              </a:rPr>
              <a:t> time points (i.e., temporal </a:t>
            </a:r>
            <a:r>
              <a:rPr lang="fr-CH" sz="1400" dirty="0" err="1">
                <a:latin typeface="Calibri Light" panose="020F0302020204030204" pitchFamily="34" charset="0"/>
                <a:cs typeface="Calibri Light" panose="020F0302020204030204" pitchFamily="34" charset="0"/>
              </a:rPr>
              <a:t>correlation</a:t>
            </a:r>
            <a:r>
              <a:rPr lang="fr-CH" sz="1400" dirty="0">
                <a:latin typeface="Calibri Light" panose="020F0302020204030204" pitchFamily="34" charset="0"/>
                <a:cs typeface="Calibri Light" panose="020F0302020204030204" pitchFamily="34" charset="0"/>
              </a:rPr>
              <a:t>)</a:t>
            </a:r>
          </a:p>
          <a:p>
            <a:pPr lvl="1"/>
            <a:r>
              <a:rPr lang="fr-CH" sz="1400" dirty="0" err="1">
                <a:latin typeface="Calibri Light" panose="020F0302020204030204" pitchFamily="34" charset="0"/>
                <a:cs typeface="Calibri Light" panose="020F0302020204030204" pitchFamily="34" charset="0"/>
              </a:rPr>
              <a:t>Measurements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taken</a:t>
            </a:r>
            <a:r>
              <a:rPr lang="fr-CH" sz="1400" dirty="0">
                <a:latin typeface="Calibri Light" panose="020F0302020204030204" pitchFamily="34" charset="0"/>
                <a:cs typeface="Calibri Light" panose="020F0302020204030204" pitchFamily="34" charset="0"/>
              </a:rPr>
              <a:t> in adjacent </a:t>
            </a:r>
            <a:r>
              <a:rPr lang="fr-CH" sz="1400" dirty="0" err="1">
                <a:latin typeface="Calibri Light" panose="020F0302020204030204" pitchFamily="34" charset="0"/>
                <a:cs typeface="Calibri Light" panose="020F0302020204030204" pitchFamily="34" charset="0"/>
              </a:rPr>
              <a:t>regions</a:t>
            </a:r>
            <a:r>
              <a:rPr lang="fr-CH" sz="1400" dirty="0">
                <a:latin typeface="Calibri Light" panose="020F0302020204030204" pitchFamily="34" charset="0"/>
                <a:cs typeface="Calibri Light" panose="020F0302020204030204" pitchFamily="34" charset="0"/>
              </a:rPr>
              <a:t> (i.e., spatial </a:t>
            </a:r>
            <a:r>
              <a:rPr lang="fr-CH" sz="1400" dirty="0" err="1">
                <a:latin typeface="Calibri Light" panose="020F0302020204030204" pitchFamily="34" charset="0"/>
                <a:cs typeface="Calibri Light" panose="020F0302020204030204" pitchFamily="34" charset="0"/>
              </a:rPr>
              <a:t>correlation</a:t>
            </a:r>
            <a:r>
              <a:rPr lang="fr-CH" sz="1400" dirty="0">
                <a:latin typeface="Calibri Light" panose="020F0302020204030204" pitchFamily="34" charset="0"/>
                <a:cs typeface="Calibri Light" panose="020F0302020204030204" pitchFamily="34" charset="0"/>
              </a:rPr>
              <a:t>)</a:t>
            </a:r>
          </a:p>
          <a:p>
            <a:pPr lvl="1"/>
            <a:r>
              <a:rPr lang="fr-CH" sz="1400" dirty="0">
                <a:latin typeface="Calibri Light" panose="020F0302020204030204" pitchFamily="34" charset="0"/>
                <a:cs typeface="Calibri Light" panose="020F0302020204030204" pitchFamily="34" charset="0"/>
              </a:rPr>
              <a:t>Combinations of all of </a:t>
            </a:r>
            <a:r>
              <a:rPr lang="fr-CH" sz="1400">
                <a:latin typeface="Calibri Light" panose="020F0302020204030204" pitchFamily="34" charset="0"/>
                <a:cs typeface="Calibri Light" panose="020F0302020204030204" pitchFamily="34" charset="0"/>
              </a:rPr>
              <a:t>the above… (e.g., fMRI data)</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b="1" u="sng" dirty="0">
                <a:solidFill>
                  <a:schemeClr val="accent3">
                    <a:lumMod val="75000"/>
                  </a:schemeClr>
                </a:solidFill>
                <a:latin typeface="Calibri Light" panose="020F0302020204030204" pitchFamily="34" charset="0"/>
                <a:cs typeface="Calibri Light" panose="020F0302020204030204" pitchFamily="34" charset="0"/>
              </a:rPr>
              <a:t>Example:</a:t>
            </a:r>
            <a:r>
              <a:rPr lang="fr-CH" sz="1600" dirty="0">
                <a:solidFill>
                  <a:schemeClr val="accent3">
                    <a:lumMod val="75000"/>
                  </a:schemeClr>
                </a:solidFill>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20 super </a:t>
            </a:r>
            <a:r>
              <a:rPr lang="fr-CH" sz="1600" dirty="0" err="1">
                <a:latin typeface="Calibri Light" panose="020F0302020204030204" pitchFamily="34" charset="0"/>
                <a:cs typeface="Calibri Light" panose="020F0302020204030204" pitchFamily="34" charset="0"/>
              </a:rPr>
              <a:t>heroes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play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darts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Each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hero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gets</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3 throws (N=60 total). Could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fit a standard </a:t>
            </a:r>
            <a:r>
              <a:rPr lang="fr-CH" sz="1600" dirty="0" err="1">
                <a:latin typeface="Calibri Light" panose="020F0302020204030204" pitchFamily="34" charset="0"/>
                <a:cs typeface="Calibri Light" panose="020F0302020204030204" pitchFamily="34" charset="0"/>
              </a:rPr>
              <a:t>regression</a:t>
            </a:r>
            <a:r>
              <a:rPr lang="fr-CH" sz="1600" dirty="0">
                <a:latin typeface="Calibri Light" panose="020F0302020204030204" pitchFamily="34" charset="0"/>
                <a:cs typeface="Calibri Light" panose="020F0302020204030204" pitchFamily="34" charset="0"/>
              </a:rPr>
              <a:t> model </a:t>
            </a:r>
            <a:r>
              <a:rPr lang="fr-CH" sz="1600" err="1">
                <a:latin typeface="Calibri Light" panose="020F0302020204030204" pitchFamily="34" charset="0"/>
                <a:cs typeface="Calibri Light" panose="020F0302020204030204" pitchFamily="34" charset="0"/>
              </a:rPr>
              <a:t>that</a:t>
            </a:r>
            <a:r>
              <a:rPr lang="fr-CH" sz="1600">
                <a:latin typeface="Calibri Light" panose="020F0302020204030204" pitchFamily="34" charset="0"/>
                <a:cs typeface="Calibri Light" panose="020F0302020204030204" pitchFamily="34" charset="0"/>
              </a:rPr>
              <a:t> tests </a:t>
            </a:r>
            <a:r>
              <a:rPr lang="fr-CH" sz="1600" dirty="0">
                <a:latin typeface="Calibri Light" panose="020F0302020204030204" pitchFamily="34" charset="0"/>
                <a:cs typeface="Calibri Light" panose="020F0302020204030204" pitchFamily="34" charset="0"/>
              </a:rPr>
              <a:t>if </a:t>
            </a:r>
            <a:r>
              <a:rPr lang="fr-CH" sz="1600" dirty="0" err="1">
                <a:latin typeface="Calibri Light" panose="020F0302020204030204" pitchFamily="34" charset="0"/>
                <a:cs typeface="Calibri Light" panose="020F0302020204030204" pitchFamily="34" charset="0"/>
              </a:rPr>
              <a:t>average</a:t>
            </a:r>
            <a:r>
              <a:rPr lang="fr-CH" sz="1600" dirty="0">
                <a:latin typeface="Calibri Light" panose="020F0302020204030204" pitchFamily="34" charset="0"/>
                <a:cs typeface="Calibri Light" panose="020F0302020204030204" pitchFamily="34" charset="0"/>
              </a:rPr>
              <a:t> points </a:t>
            </a:r>
            <a:r>
              <a:rPr lang="fr-CH" sz="1600" dirty="0" err="1">
                <a:latin typeface="Calibri Light" panose="020F0302020204030204" pitchFamily="34" charset="0"/>
                <a:cs typeface="Calibri Light" panose="020F0302020204030204" pitchFamily="34" charset="0"/>
              </a:rPr>
              <a:t>differ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the </a:t>
            </a:r>
            <a:r>
              <a:rPr lang="fr-CH" sz="1600" err="1">
                <a:latin typeface="Calibri Light" panose="020F0302020204030204" pitchFamily="34" charset="0"/>
                <a:cs typeface="Calibri Light" panose="020F0302020204030204" pitchFamily="34" charset="0"/>
              </a:rPr>
              <a:t>three</a:t>
            </a:r>
            <a:r>
              <a:rPr lang="fr-CH" sz="1600">
                <a:latin typeface="Calibri Light" panose="020F0302020204030204" pitchFamily="34" charset="0"/>
                <a:cs typeface="Calibri Light" panose="020F0302020204030204" pitchFamily="34" charset="0"/>
              </a:rPr>
              <a:t> throws (e.g., is the last throw the best one)?</a:t>
            </a:r>
            <a:endParaRPr lang="en-US" sz="1600" dirty="0">
              <a:latin typeface="Calibri Light" panose="020F0302020204030204" pitchFamily="34" charset="0"/>
              <a:cs typeface="Calibri Light" panose="020F0302020204030204" pitchFamily="34" charset="0"/>
            </a:endParaRPr>
          </a:p>
          <a:p>
            <a:pPr marL="0" indent="0">
              <a:buNone/>
            </a:pP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Non-independent data</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3">
            <a:extLst>
              <a:ext uri="{FF2B5EF4-FFF2-40B4-BE49-F238E27FC236}">
                <a16:creationId xmlns:a16="http://schemas.microsoft.com/office/drawing/2014/main" id="{652A8ACD-3D59-4E02-9A0D-01EAB7E41D60}"/>
              </a:ext>
            </a:extLst>
          </p:cNvPr>
          <p:cNvGraphicFramePr>
            <a:graphicFrameLocks/>
          </p:cNvGraphicFramePr>
          <p:nvPr>
            <p:extLst>
              <p:ext uri="{D42A27DB-BD31-4B8C-83A1-F6EECF244321}">
                <p14:modId xmlns:p14="http://schemas.microsoft.com/office/powerpoint/2010/main" val="2116997992"/>
              </p:ext>
            </p:extLst>
          </p:nvPr>
        </p:nvGraphicFramePr>
        <p:xfrm>
          <a:off x="8040216" y="1945931"/>
          <a:ext cx="3240361" cy="3874020"/>
        </p:xfrm>
        <a:graphic>
          <a:graphicData uri="http://schemas.openxmlformats.org/drawingml/2006/table">
            <a:tbl>
              <a:tblPr firstRow="1" bandRow="1">
                <a:tableStyleId>{2D5ABB26-0587-4C30-8999-92F81FD0307C}</a:tableStyleId>
              </a:tblPr>
              <a:tblGrid>
                <a:gridCol w="576064">
                  <a:extLst>
                    <a:ext uri="{9D8B030D-6E8A-4147-A177-3AD203B41FA5}">
                      <a16:colId xmlns:a16="http://schemas.microsoft.com/office/drawing/2014/main" val="20000"/>
                    </a:ext>
                  </a:extLst>
                </a:gridCol>
                <a:gridCol w="1191406">
                  <a:extLst>
                    <a:ext uri="{9D8B030D-6E8A-4147-A177-3AD203B41FA5}">
                      <a16:colId xmlns:a16="http://schemas.microsoft.com/office/drawing/2014/main" val="20001"/>
                    </a:ext>
                  </a:extLst>
                </a:gridCol>
                <a:gridCol w="662801">
                  <a:extLst>
                    <a:ext uri="{9D8B030D-6E8A-4147-A177-3AD203B41FA5}">
                      <a16:colId xmlns:a16="http://schemas.microsoft.com/office/drawing/2014/main" val="20002"/>
                    </a:ext>
                  </a:extLst>
                </a:gridCol>
                <a:gridCol w="810090">
                  <a:extLst>
                    <a:ext uri="{9D8B030D-6E8A-4147-A177-3AD203B41FA5}">
                      <a16:colId xmlns:a16="http://schemas.microsoft.com/office/drawing/2014/main" val="20003"/>
                    </a:ext>
                  </a:extLst>
                </a:gridCol>
              </a:tblGrid>
              <a:tr h="322835">
                <a:tc>
                  <a:txBody>
                    <a:bodyPr/>
                    <a:lstStyle/>
                    <a:p>
                      <a:pPr algn="ctr"/>
                      <a:r>
                        <a:rPr lang="nl-BE" sz="1200" b="1">
                          <a:latin typeface="Calibri Light" panose="020F0302020204030204" pitchFamily="34" charset="0"/>
                          <a:cs typeface="Calibri Light" panose="020F0302020204030204" pitchFamily="34" charset="0"/>
                        </a:rPr>
                        <a:t>Obs.</a:t>
                      </a:r>
                      <a:endParaRPr lang="nl-BE" sz="12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200" b="1" dirty="0">
                          <a:latin typeface="Calibri Light" panose="020F0302020204030204" pitchFamily="34" charset="0"/>
                          <a:cs typeface="Calibri Light" panose="020F0302020204030204" pitchFamily="34" charset="0"/>
                        </a:rPr>
                        <a:t>Subject</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200" b="1">
                          <a:latin typeface="Calibri Light" panose="020F0302020204030204" pitchFamily="34" charset="0"/>
                          <a:cs typeface="Calibri Light" panose="020F0302020204030204" pitchFamily="34" charset="0"/>
                        </a:rPr>
                        <a:t>Throw</a:t>
                      </a:r>
                      <a:endParaRPr lang="nl-BE" sz="12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200" b="1">
                          <a:latin typeface="Calibri Light" panose="020F0302020204030204" pitchFamily="34" charset="0"/>
                          <a:cs typeface="Calibri Light" panose="020F0302020204030204" pitchFamily="34" charset="0"/>
                        </a:rPr>
                        <a:t>Points</a:t>
                      </a:r>
                      <a:endParaRPr lang="nl-BE" sz="12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2835">
                <a:tc>
                  <a:txBody>
                    <a:bodyPr/>
                    <a:lstStyle/>
                    <a:p>
                      <a:pPr algn="ctr"/>
                      <a:r>
                        <a:rPr lang="nl-BE" sz="1200" dirty="0">
                          <a:latin typeface="Calibri Light" panose="020F0302020204030204" pitchFamily="34" charset="0"/>
                          <a:cs typeface="Calibri Light" panose="020F0302020204030204" pitchFamily="34" charset="0"/>
                        </a:rPr>
                        <a:t>1</a:t>
                      </a:r>
                    </a:p>
                  </a:txBody>
                  <a:tcPr>
                    <a:lnT w="12700" cap="flat" cmpd="sng" algn="ctr">
                      <a:solidFill>
                        <a:schemeClr val="tx1"/>
                      </a:solidFill>
                      <a:prstDash val="solid"/>
                      <a:round/>
                      <a:headEnd type="none" w="med" len="med"/>
                      <a:tailEnd type="none" w="med" len="med"/>
                    </a:lnT>
                  </a:tcPr>
                </a:tc>
                <a:tc>
                  <a:txBody>
                    <a:bodyPr/>
                    <a:lstStyle/>
                    <a:p>
                      <a:pPr algn="ctr"/>
                      <a:r>
                        <a:rPr lang="nl-BE" sz="1200">
                          <a:latin typeface="Calibri Light" panose="020F0302020204030204" pitchFamily="34" charset="0"/>
                          <a:cs typeface="Calibri Light" panose="020F0302020204030204" pitchFamily="34" charset="0"/>
                        </a:rPr>
                        <a:t>Batman</a:t>
                      </a:r>
                      <a:endParaRPr lang="nl-BE" sz="12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nl-BE" sz="1200" dirty="0">
                          <a:latin typeface="Calibri Light" panose="020F0302020204030204" pitchFamily="34" charset="0"/>
                          <a:cs typeface="Calibri Light" panose="020F0302020204030204" pitchFamily="34" charset="0"/>
                        </a:rPr>
                        <a:t>T1</a:t>
                      </a:r>
                    </a:p>
                  </a:txBody>
                  <a:tcPr>
                    <a:lnT w="12700" cap="flat" cmpd="sng" algn="ctr">
                      <a:solidFill>
                        <a:schemeClr val="tx1"/>
                      </a:solidFill>
                      <a:prstDash val="solid"/>
                      <a:round/>
                      <a:headEnd type="none" w="med" len="med"/>
                      <a:tailEnd type="none" w="med" len="med"/>
                    </a:lnT>
                  </a:tcPr>
                </a:tc>
                <a:tc>
                  <a:txBody>
                    <a:bodyPr/>
                    <a:lstStyle/>
                    <a:p>
                      <a:pPr algn="ctr"/>
                      <a:r>
                        <a:rPr lang="nl-BE" sz="1200">
                          <a:latin typeface="Calibri Light" panose="020F0302020204030204" pitchFamily="34" charset="0"/>
                          <a:cs typeface="Calibri Light" panose="020F0302020204030204" pitchFamily="34" charset="0"/>
                        </a:rPr>
                        <a:t>60</a:t>
                      </a:r>
                      <a:endParaRPr lang="nl-BE" sz="12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22835">
                <a:tc>
                  <a:txBody>
                    <a:bodyPr/>
                    <a:lstStyle/>
                    <a:p>
                      <a:pPr algn="ctr"/>
                      <a:r>
                        <a:rPr lang="nl-BE" sz="1200" dirty="0">
                          <a:latin typeface="Calibri Light" panose="020F0302020204030204" pitchFamily="34" charset="0"/>
                          <a:cs typeface="Calibri Light" panose="020F0302020204030204" pitchFamily="34" charset="0"/>
                        </a:rPr>
                        <a:t>2</a:t>
                      </a:r>
                    </a:p>
                  </a:txBody>
                  <a:tcPr/>
                </a:tc>
                <a:tc>
                  <a:txBody>
                    <a:bodyPr/>
                    <a:lstStyle/>
                    <a:p>
                      <a:pPr algn="ctr"/>
                      <a:r>
                        <a:rPr lang="nl-BE" sz="1200">
                          <a:latin typeface="Calibri Light" panose="020F0302020204030204" pitchFamily="34" charset="0"/>
                          <a:cs typeface="Calibri Light" panose="020F0302020204030204" pitchFamily="34" charset="0"/>
                        </a:rPr>
                        <a:t>Batman</a:t>
                      </a:r>
                      <a:endParaRPr lang="nl-BE" sz="1200" dirty="0">
                        <a:latin typeface="Calibri Light" panose="020F0302020204030204" pitchFamily="34" charset="0"/>
                        <a:cs typeface="Calibri Light" panose="020F0302020204030204" pitchFamily="34" charset="0"/>
                      </a:endParaRPr>
                    </a:p>
                  </a:txBody>
                  <a:tcPr/>
                </a:tc>
                <a:tc>
                  <a:txBody>
                    <a:bodyPr/>
                    <a:lstStyle/>
                    <a:p>
                      <a:pPr algn="ctr"/>
                      <a:r>
                        <a:rPr lang="nl-BE" sz="1200" dirty="0">
                          <a:latin typeface="Calibri Light" panose="020F0302020204030204" pitchFamily="34" charset="0"/>
                          <a:cs typeface="Calibri Light" panose="020F0302020204030204" pitchFamily="34" charset="0"/>
                        </a:rPr>
                        <a:t>T2</a:t>
                      </a:r>
                    </a:p>
                  </a:txBody>
                  <a:tcPr/>
                </a:tc>
                <a:tc>
                  <a:txBody>
                    <a:bodyPr/>
                    <a:lstStyle/>
                    <a:p>
                      <a:pPr algn="ctr"/>
                      <a:r>
                        <a:rPr lang="nl-BE" sz="1200">
                          <a:latin typeface="Calibri Light" panose="020F0302020204030204" pitchFamily="34" charset="0"/>
                          <a:cs typeface="Calibri Light" panose="020F0302020204030204" pitchFamily="34" charset="0"/>
                        </a:rPr>
                        <a:t>40</a:t>
                      </a:r>
                      <a:endParaRPr lang="nl-BE" sz="12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2"/>
                  </a:ext>
                </a:extLst>
              </a:tr>
              <a:tr h="322835">
                <a:tc>
                  <a:txBody>
                    <a:bodyPr/>
                    <a:lstStyle/>
                    <a:p>
                      <a:pPr algn="ctr"/>
                      <a:r>
                        <a:rPr lang="nl-BE" sz="1200" dirty="0">
                          <a:latin typeface="Calibri Light" panose="020F0302020204030204" pitchFamily="34" charset="0"/>
                          <a:cs typeface="Calibri Light" panose="020F0302020204030204" pitchFamily="34" charset="0"/>
                        </a:rPr>
                        <a: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Batman</a:t>
                      </a:r>
                      <a:endParaRPr lang="nl-BE" sz="12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200" dirty="0">
                          <a:latin typeface="Calibri Light" panose="020F0302020204030204" pitchFamily="34" charset="0"/>
                          <a:cs typeface="Calibri Light" panose="020F0302020204030204" pitchFamily="34" charset="0"/>
                        </a:rPr>
                        <a:t>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50</a:t>
                      </a:r>
                      <a:endParaRPr lang="nl-BE" sz="12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3"/>
                  </a:ext>
                </a:extLst>
              </a:tr>
              <a:tr h="322835">
                <a:tc>
                  <a:txBody>
                    <a:bodyPr/>
                    <a:lstStyle/>
                    <a:p>
                      <a:pPr algn="ctr"/>
                      <a:r>
                        <a:rPr lang="nl-BE" sz="1200" dirty="0">
                          <a:latin typeface="Calibri Light" panose="020F0302020204030204" pitchFamily="34" charset="0"/>
                          <a:cs typeface="Calibri Light" panose="020F0302020204030204" pitchFamily="34" charset="0"/>
                        </a:rPr>
                        <a:t>4</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200">
                          <a:latin typeface="Calibri Light" panose="020F0302020204030204" pitchFamily="34" charset="0"/>
                          <a:cs typeface="Calibri Light" panose="020F0302020204030204" pitchFamily="34" charset="0"/>
                        </a:rPr>
                        <a:t>Hulk</a:t>
                      </a:r>
                      <a:endParaRPr lang="nl-BE" sz="12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200" dirty="0">
                          <a:latin typeface="Calibri Light" panose="020F0302020204030204" pitchFamily="34" charset="0"/>
                          <a:cs typeface="Calibri Light" panose="020F0302020204030204" pitchFamily="34" charset="0"/>
                        </a:rPr>
                        <a:t>T1</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200">
                          <a:latin typeface="Calibri Light" panose="020F0302020204030204" pitchFamily="34" charset="0"/>
                          <a:cs typeface="Calibri Light" panose="020F0302020204030204" pitchFamily="34" charset="0"/>
                        </a:rPr>
                        <a:t>1</a:t>
                      </a:r>
                      <a:endParaRPr lang="nl-BE" sz="12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extLst>
                  <a:ext uri="{0D108BD9-81ED-4DB2-BD59-A6C34878D82A}">
                    <a16:rowId xmlns:a16="http://schemas.microsoft.com/office/drawing/2014/main" val="10004"/>
                  </a:ext>
                </a:extLst>
              </a:tr>
              <a:tr h="322835">
                <a:tc>
                  <a:txBody>
                    <a:bodyPr/>
                    <a:lstStyle/>
                    <a:p>
                      <a:pPr algn="ctr"/>
                      <a:r>
                        <a:rPr lang="nl-BE" sz="1200" dirty="0">
                          <a:latin typeface="Calibri Light" panose="020F0302020204030204" pitchFamily="34" charset="0"/>
                          <a:cs typeface="Calibri Light" panose="020F0302020204030204" pitchFamily="34" charset="0"/>
                        </a:rPr>
                        <a:t>5</a:t>
                      </a:r>
                    </a:p>
                  </a:txBody>
                  <a:tcPr/>
                </a:tc>
                <a:tc>
                  <a:txBody>
                    <a:bodyPr/>
                    <a:lstStyle/>
                    <a:p>
                      <a:pPr algn="ctr"/>
                      <a:r>
                        <a:rPr lang="nl-BE" sz="1200">
                          <a:latin typeface="Calibri Light" panose="020F0302020204030204" pitchFamily="34" charset="0"/>
                          <a:cs typeface="Calibri Light" panose="020F0302020204030204" pitchFamily="34" charset="0"/>
                        </a:rPr>
                        <a:t>Hulk</a:t>
                      </a:r>
                      <a:endParaRPr lang="nl-BE" sz="1200" dirty="0">
                        <a:latin typeface="Calibri Light" panose="020F0302020204030204" pitchFamily="34" charset="0"/>
                        <a:cs typeface="Calibri Light" panose="020F0302020204030204" pitchFamily="34" charset="0"/>
                      </a:endParaRPr>
                    </a:p>
                  </a:txBody>
                  <a:tcPr/>
                </a:tc>
                <a:tc>
                  <a:txBody>
                    <a:bodyPr/>
                    <a:lstStyle/>
                    <a:p>
                      <a:pPr algn="ctr"/>
                      <a:r>
                        <a:rPr lang="nl-BE" sz="1200" dirty="0">
                          <a:latin typeface="Calibri Light" panose="020F0302020204030204" pitchFamily="34" charset="0"/>
                          <a:cs typeface="Calibri Light" panose="020F0302020204030204" pitchFamily="34" charset="0"/>
                        </a:rPr>
                        <a:t>T2</a:t>
                      </a:r>
                    </a:p>
                  </a:txBody>
                  <a:tcPr/>
                </a:tc>
                <a:tc>
                  <a:txBody>
                    <a:bodyPr/>
                    <a:lstStyle/>
                    <a:p>
                      <a:pPr algn="ctr"/>
                      <a:r>
                        <a:rPr lang="nl-BE" sz="1200">
                          <a:latin typeface="Calibri Light" panose="020F0302020204030204" pitchFamily="34" charset="0"/>
                          <a:cs typeface="Calibri Light" panose="020F0302020204030204" pitchFamily="34" charset="0"/>
                        </a:rPr>
                        <a:t>10</a:t>
                      </a:r>
                      <a:endParaRPr lang="nl-BE" sz="12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5"/>
                  </a:ext>
                </a:extLst>
              </a:tr>
              <a:tr h="322835">
                <a:tc>
                  <a:txBody>
                    <a:bodyPr/>
                    <a:lstStyle/>
                    <a:p>
                      <a:pPr algn="ctr"/>
                      <a:r>
                        <a:rPr lang="nl-BE" sz="1200" dirty="0">
                          <a:latin typeface="Calibri Light" panose="020F0302020204030204" pitchFamily="34" charset="0"/>
                          <a:cs typeface="Calibri Light" panose="020F0302020204030204" pitchFamily="34" charset="0"/>
                        </a:rPr>
                        <a:t>6</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Hulk</a:t>
                      </a:r>
                      <a:endParaRPr lang="nl-BE" sz="12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200" dirty="0">
                          <a:latin typeface="Calibri Light" panose="020F0302020204030204" pitchFamily="34" charset="0"/>
                          <a:cs typeface="Calibri Light" panose="020F0302020204030204" pitchFamily="34" charset="0"/>
                        </a:rPr>
                        <a:t>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25</a:t>
                      </a:r>
                      <a:endParaRPr lang="nl-BE" sz="12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6"/>
                  </a:ext>
                </a:extLst>
              </a:tr>
              <a:tr h="322835">
                <a:tc>
                  <a:txBody>
                    <a:bodyPr/>
                    <a:lstStyle/>
                    <a:p>
                      <a:pPr algn="ctr"/>
                      <a:r>
                        <a:rPr lang="nl-BE" sz="1200" dirty="0">
                          <a:latin typeface="Calibri Light" panose="020F0302020204030204" pitchFamily="34" charset="0"/>
                          <a:cs typeface="Calibri Light" panose="020F0302020204030204" pitchFamily="34" charset="0"/>
                        </a:rPr>
                        <a:t>7</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200">
                          <a:latin typeface="Calibri Light" panose="020F0302020204030204" pitchFamily="34" charset="0"/>
                          <a:cs typeface="Calibri Light" panose="020F0302020204030204" pitchFamily="34" charset="0"/>
                        </a:rPr>
                        <a:t>Spider-Man</a:t>
                      </a:r>
                      <a:endParaRPr lang="nl-BE" sz="12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200" dirty="0">
                          <a:latin typeface="Calibri Light" panose="020F0302020204030204" pitchFamily="34" charset="0"/>
                          <a:cs typeface="Calibri Light" panose="020F0302020204030204" pitchFamily="34" charset="0"/>
                        </a:rPr>
                        <a:t>T1</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200">
                          <a:latin typeface="Calibri Light" panose="020F0302020204030204" pitchFamily="34" charset="0"/>
                          <a:cs typeface="Calibri Light" panose="020F0302020204030204" pitchFamily="34" charset="0"/>
                        </a:rPr>
                        <a:t>50</a:t>
                      </a:r>
                      <a:endParaRPr lang="nl-BE" sz="12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extLst>
                  <a:ext uri="{0D108BD9-81ED-4DB2-BD59-A6C34878D82A}">
                    <a16:rowId xmlns:a16="http://schemas.microsoft.com/office/drawing/2014/main" val="10007"/>
                  </a:ext>
                </a:extLst>
              </a:tr>
              <a:tr h="322835">
                <a:tc>
                  <a:txBody>
                    <a:bodyPr/>
                    <a:lstStyle/>
                    <a:p>
                      <a:pPr algn="ctr"/>
                      <a:r>
                        <a:rPr lang="nl-BE" sz="1200" dirty="0">
                          <a:latin typeface="Calibri Light" panose="020F0302020204030204" pitchFamily="34" charset="0"/>
                          <a:cs typeface="Calibri Light" panose="020F0302020204030204" pitchFamily="34" charset="0"/>
                        </a:rPr>
                        <a:t>8</a:t>
                      </a:r>
                    </a:p>
                  </a:txBody>
                  <a:tcPr/>
                </a:tc>
                <a:tc>
                  <a:txBody>
                    <a:bodyPr/>
                    <a:lstStyle/>
                    <a:p>
                      <a:pPr algn="ctr"/>
                      <a:r>
                        <a:rPr lang="nl-BE" sz="1200">
                          <a:latin typeface="Calibri Light" panose="020F0302020204030204" pitchFamily="34" charset="0"/>
                          <a:cs typeface="Calibri Light" panose="020F0302020204030204" pitchFamily="34" charset="0"/>
                        </a:rPr>
                        <a:t>Spider-Man</a:t>
                      </a:r>
                      <a:endParaRPr lang="nl-BE" sz="1200" dirty="0">
                        <a:latin typeface="Calibri Light" panose="020F0302020204030204" pitchFamily="34" charset="0"/>
                        <a:cs typeface="Calibri Light" panose="020F0302020204030204" pitchFamily="34" charset="0"/>
                      </a:endParaRPr>
                    </a:p>
                  </a:txBody>
                  <a:tcPr/>
                </a:tc>
                <a:tc>
                  <a:txBody>
                    <a:bodyPr/>
                    <a:lstStyle/>
                    <a:p>
                      <a:pPr algn="ctr"/>
                      <a:r>
                        <a:rPr lang="nl-BE" sz="1200" dirty="0">
                          <a:latin typeface="Calibri Light" panose="020F0302020204030204" pitchFamily="34" charset="0"/>
                          <a:cs typeface="Calibri Light" panose="020F0302020204030204" pitchFamily="34" charset="0"/>
                        </a:rPr>
                        <a:t>T2</a:t>
                      </a:r>
                    </a:p>
                  </a:txBody>
                  <a:tcPr/>
                </a:tc>
                <a:tc>
                  <a:txBody>
                    <a:bodyPr/>
                    <a:lstStyle/>
                    <a:p>
                      <a:pPr algn="ctr"/>
                      <a:r>
                        <a:rPr lang="nl-BE" sz="1200">
                          <a:latin typeface="Calibri Light" panose="020F0302020204030204" pitchFamily="34" charset="0"/>
                          <a:cs typeface="Calibri Light" panose="020F0302020204030204" pitchFamily="34" charset="0"/>
                        </a:rPr>
                        <a:t>15</a:t>
                      </a:r>
                      <a:endParaRPr lang="nl-BE" sz="12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8"/>
                  </a:ext>
                </a:extLst>
              </a:tr>
              <a:tr h="322835">
                <a:tc>
                  <a:txBody>
                    <a:bodyPr/>
                    <a:lstStyle/>
                    <a:p>
                      <a:pPr algn="ctr"/>
                      <a:r>
                        <a:rPr lang="nl-BE" sz="1200" dirty="0">
                          <a:latin typeface="Calibri Light" panose="020F0302020204030204" pitchFamily="34" charset="0"/>
                          <a:cs typeface="Calibri Light" panose="020F0302020204030204" pitchFamily="34" charset="0"/>
                        </a:rPr>
                        <a:t>9</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Spider-Man</a:t>
                      </a:r>
                      <a:endParaRPr lang="nl-BE" sz="12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200" dirty="0">
                          <a:latin typeface="Calibri Light" panose="020F0302020204030204" pitchFamily="34" charset="0"/>
                          <a:cs typeface="Calibri Light" panose="020F0302020204030204" pitchFamily="34" charset="0"/>
                        </a:rPr>
                        <a:t>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11</a:t>
                      </a:r>
                      <a:endParaRPr lang="nl-BE" sz="12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9"/>
                  </a:ext>
                </a:extLst>
              </a:tr>
              <a:tr h="322835">
                <a:tc>
                  <a:txBody>
                    <a:bodyPr/>
                    <a:lstStyle/>
                    <a:p>
                      <a:pPr algn="ctr"/>
                      <a:r>
                        <a:rPr lang="nl-BE" sz="1200">
                          <a:latin typeface="Calibri Light" panose="020F0302020204030204" pitchFamily="34" charset="0"/>
                          <a:cs typeface="Calibri Light" panose="020F0302020204030204" pitchFamily="34" charset="0"/>
                        </a:rPr>
                        <a:t>...</a:t>
                      </a:r>
                      <a:endParaRPr lang="nl-BE" sz="12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a:t>
                      </a:r>
                      <a:endParaRPr lang="nl-BE" sz="12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a:t>
                      </a:r>
                      <a:endParaRPr lang="nl-BE" sz="12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a:t>
                      </a:r>
                      <a:endParaRPr lang="nl-BE" sz="12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extLst>
                  <a:ext uri="{0D108BD9-81ED-4DB2-BD59-A6C34878D82A}">
                    <a16:rowId xmlns:a16="http://schemas.microsoft.com/office/drawing/2014/main" val="10010"/>
                  </a:ext>
                </a:extLst>
              </a:tr>
              <a:tr h="322835">
                <a:tc>
                  <a:txBody>
                    <a:bodyPr/>
                    <a:lstStyle/>
                    <a:p>
                      <a:pPr algn="ctr"/>
                      <a:r>
                        <a:rPr lang="nl-BE" sz="1200">
                          <a:latin typeface="Calibri Light" panose="020F0302020204030204" pitchFamily="34" charset="0"/>
                          <a:cs typeface="Calibri Light" panose="020F0302020204030204" pitchFamily="34" charset="0"/>
                        </a:rPr>
                        <a:t>60</a:t>
                      </a:r>
                      <a:endParaRPr lang="nl-BE" sz="12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Iron</a:t>
                      </a:r>
                      <a:r>
                        <a:rPr lang="nl-BE" sz="1200" baseline="0">
                          <a:latin typeface="Calibri Light" panose="020F0302020204030204" pitchFamily="34" charset="0"/>
                          <a:cs typeface="Calibri Light" panose="020F0302020204030204" pitchFamily="34" charset="0"/>
                        </a:rPr>
                        <a:t> Man</a:t>
                      </a:r>
                      <a:endParaRPr lang="nl-BE" sz="12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T3</a:t>
                      </a:r>
                      <a:endParaRPr lang="nl-BE" sz="12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200">
                          <a:latin typeface="Calibri Light" panose="020F0302020204030204" pitchFamily="34" charset="0"/>
                          <a:cs typeface="Calibri Light" panose="020F0302020204030204" pitchFamily="34" charset="0"/>
                        </a:rPr>
                        <a:t>19</a:t>
                      </a:r>
                      <a:endParaRPr lang="nl-BE" sz="12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16" name="Picture 15">
            <a:extLst>
              <a:ext uri="{FF2B5EF4-FFF2-40B4-BE49-F238E27FC236}">
                <a16:creationId xmlns:a16="http://schemas.microsoft.com/office/drawing/2014/main" id="{1AD5A85C-CE01-49C7-A545-58FCF1891A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94" y="294415"/>
            <a:ext cx="1767509" cy="1175303"/>
          </a:xfrm>
          <a:prstGeom prst="rect">
            <a:avLst/>
          </a:prstGeom>
        </p:spPr>
      </p:pic>
      <p:pic>
        <p:nvPicPr>
          <p:cNvPr id="17" name="Picture 16">
            <a:extLst>
              <a:ext uri="{FF2B5EF4-FFF2-40B4-BE49-F238E27FC236}">
                <a16:creationId xmlns:a16="http://schemas.microsoft.com/office/drawing/2014/main" id="{BB2E314E-F685-4D07-B06D-3FBDB7A46E7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7158" y="68305"/>
            <a:ext cx="1130478" cy="1130478"/>
          </a:xfrm>
          <a:prstGeom prst="rect">
            <a:avLst/>
          </a:prstGeom>
        </p:spPr>
      </p:pic>
      <p:pic>
        <p:nvPicPr>
          <p:cNvPr id="18" name="Picture 17">
            <a:extLst>
              <a:ext uri="{FF2B5EF4-FFF2-40B4-BE49-F238E27FC236}">
                <a16:creationId xmlns:a16="http://schemas.microsoft.com/office/drawing/2014/main" id="{984D6E39-6B6A-4ACC-9107-D11EB24963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1193212"/>
            <a:ext cx="637610" cy="486597"/>
          </a:xfrm>
          <a:prstGeom prst="rect">
            <a:avLst/>
          </a:prstGeom>
        </p:spPr>
      </p:pic>
      <p:sp>
        <p:nvSpPr>
          <p:cNvPr id="10" name="TextBox 9">
            <a:extLst>
              <a:ext uri="{FF2B5EF4-FFF2-40B4-BE49-F238E27FC236}">
                <a16:creationId xmlns:a16="http://schemas.microsoft.com/office/drawing/2014/main" id="{3BC280F6-22DB-4C76-A766-494C57D10F4F}"/>
              </a:ext>
            </a:extLst>
          </p:cNvPr>
          <p:cNvSpPr txBox="1"/>
          <p:nvPr/>
        </p:nvSpPr>
        <p:spPr>
          <a:xfrm>
            <a:off x="2639616" y="5949280"/>
            <a:ext cx="4253038" cy="369332"/>
          </a:xfrm>
          <a:prstGeom prst="rect">
            <a:avLst/>
          </a:prstGeom>
          <a:noFill/>
        </p:spPr>
        <p:txBody>
          <a:bodyPr wrap="square">
            <a:spAutoFit/>
          </a:bodyPr>
          <a:lstStyle/>
          <a:p>
            <a:r>
              <a:rPr lang="fr-CH" i="1">
                <a:solidFill>
                  <a:srgbClr val="FF0000"/>
                </a:solidFill>
                <a:latin typeface="Times New Roman" panose="02020603050405020304" pitchFamily="18" charset="0"/>
                <a:cs typeface="Times New Roman" panose="02020603050405020304" pitchFamily="18" charset="0"/>
              </a:rPr>
              <a:t>Y</a:t>
            </a:r>
            <a:r>
              <a:rPr lang="fr-CH" i="1" baseline="-25000">
                <a:solidFill>
                  <a:srgbClr val="FF0000"/>
                </a:solidFill>
                <a:latin typeface="Times New Roman" panose="02020603050405020304" pitchFamily="18" charset="0"/>
                <a:cs typeface="Times New Roman" panose="02020603050405020304" pitchFamily="18" charset="0"/>
              </a:rPr>
              <a:t>i</a:t>
            </a:r>
            <a:r>
              <a:rPr lang="fr-CH">
                <a:solidFill>
                  <a:srgbClr val="FF0000"/>
                </a:solidFill>
                <a:latin typeface="Times New Roman" panose="02020603050405020304" pitchFamily="18" charset="0"/>
                <a:cs typeface="Times New Roman" panose="02020603050405020304" pitchFamily="18" charset="0"/>
              </a:rPr>
              <a:t> = </a:t>
            </a:r>
            <a:r>
              <a:rPr lang="el-GR" i="1">
                <a:solidFill>
                  <a:srgbClr val="FF0000"/>
                </a:solidFill>
                <a:latin typeface="Times New Roman" panose="02020603050405020304" pitchFamily="18" charset="0"/>
                <a:cs typeface="Times New Roman" panose="02020603050405020304" pitchFamily="18" charset="0"/>
              </a:rPr>
              <a:t>β</a:t>
            </a:r>
            <a:r>
              <a:rPr lang="fr-CH" i="1" baseline="-25000">
                <a:solidFill>
                  <a:srgbClr val="FF0000"/>
                </a:solidFill>
                <a:latin typeface="Times New Roman" panose="02020603050405020304" pitchFamily="18" charset="0"/>
                <a:cs typeface="Times New Roman" panose="02020603050405020304" pitchFamily="18" charset="0"/>
              </a:rPr>
              <a:t>0</a:t>
            </a:r>
            <a:r>
              <a:rPr lang="fr-CH">
                <a:solidFill>
                  <a:srgbClr val="FF0000"/>
                </a:solidFill>
                <a:latin typeface="Times New Roman" panose="02020603050405020304" pitchFamily="18" charset="0"/>
                <a:cs typeface="Times New Roman" panose="02020603050405020304" pitchFamily="18" charset="0"/>
              </a:rPr>
              <a:t> + </a:t>
            </a:r>
            <a:r>
              <a:rPr lang="el-GR" i="1">
                <a:solidFill>
                  <a:srgbClr val="FF0000"/>
                </a:solidFill>
                <a:latin typeface="Times New Roman" panose="02020603050405020304" pitchFamily="18" charset="0"/>
                <a:cs typeface="Times New Roman" panose="02020603050405020304" pitchFamily="18" charset="0"/>
              </a:rPr>
              <a:t>β</a:t>
            </a:r>
            <a:r>
              <a:rPr lang="fr-CH" i="1" baseline="-25000">
                <a:solidFill>
                  <a:srgbClr val="FF0000"/>
                </a:solidFill>
                <a:latin typeface="Times New Roman" panose="02020603050405020304" pitchFamily="18" charset="0"/>
                <a:cs typeface="Times New Roman" panose="02020603050405020304" pitchFamily="18" charset="0"/>
              </a:rPr>
              <a:t>1</a:t>
            </a:r>
            <a:r>
              <a:rPr lang="fr-CH" i="1">
                <a:solidFill>
                  <a:srgbClr val="FF0000"/>
                </a:solidFill>
                <a:latin typeface="Times New Roman" panose="02020603050405020304" pitchFamily="18" charset="0"/>
                <a:cs typeface="Times New Roman" panose="02020603050405020304" pitchFamily="18" charset="0"/>
              </a:rPr>
              <a:t>T2</a:t>
            </a:r>
            <a:r>
              <a:rPr lang="fr-CH" i="1" baseline="-25000">
                <a:solidFill>
                  <a:srgbClr val="FF0000"/>
                </a:solidFill>
                <a:latin typeface="Times New Roman" panose="02020603050405020304" pitchFamily="18" charset="0"/>
                <a:cs typeface="Times New Roman" panose="02020603050405020304" pitchFamily="18" charset="0"/>
              </a:rPr>
              <a:t>i</a:t>
            </a:r>
            <a:r>
              <a:rPr lang="fr-CH">
                <a:solidFill>
                  <a:srgbClr val="FF0000"/>
                </a:solidFill>
                <a:latin typeface="Times New Roman" panose="02020603050405020304" pitchFamily="18" charset="0"/>
                <a:cs typeface="Times New Roman" panose="02020603050405020304" pitchFamily="18" charset="0"/>
              </a:rPr>
              <a:t>  + </a:t>
            </a:r>
            <a:r>
              <a:rPr lang="el-GR" i="1">
                <a:solidFill>
                  <a:srgbClr val="FF0000"/>
                </a:solidFill>
                <a:latin typeface="Times New Roman" panose="02020603050405020304" pitchFamily="18" charset="0"/>
                <a:cs typeface="Times New Roman" panose="02020603050405020304" pitchFamily="18" charset="0"/>
              </a:rPr>
              <a:t>β</a:t>
            </a:r>
            <a:r>
              <a:rPr lang="fr-CH" i="1" baseline="-25000">
                <a:solidFill>
                  <a:srgbClr val="FF0000"/>
                </a:solidFill>
                <a:latin typeface="Times New Roman" panose="02020603050405020304" pitchFamily="18" charset="0"/>
                <a:cs typeface="Times New Roman" panose="02020603050405020304" pitchFamily="18" charset="0"/>
              </a:rPr>
              <a:t>2</a:t>
            </a:r>
            <a:r>
              <a:rPr lang="fr-CH" i="1">
                <a:solidFill>
                  <a:srgbClr val="FF0000"/>
                </a:solidFill>
                <a:latin typeface="Times New Roman" panose="02020603050405020304" pitchFamily="18" charset="0"/>
                <a:cs typeface="Times New Roman" panose="02020603050405020304" pitchFamily="18" charset="0"/>
              </a:rPr>
              <a:t>T3</a:t>
            </a:r>
            <a:r>
              <a:rPr lang="fr-CH" i="1" baseline="-25000">
                <a:solidFill>
                  <a:srgbClr val="FF0000"/>
                </a:solidFill>
                <a:latin typeface="Times New Roman" panose="02020603050405020304" pitchFamily="18" charset="0"/>
                <a:cs typeface="Times New Roman" panose="02020603050405020304" pitchFamily="18" charset="0"/>
              </a:rPr>
              <a:t>i</a:t>
            </a:r>
            <a:r>
              <a:rPr lang="fr-CH">
                <a:solidFill>
                  <a:srgbClr val="FF0000"/>
                </a:solidFill>
                <a:latin typeface="Times New Roman" panose="02020603050405020304" pitchFamily="18" charset="0"/>
                <a:cs typeface="Times New Roman" panose="02020603050405020304" pitchFamily="18" charset="0"/>
              </a:rPr>
              <a:t> + </a:t>
            </a:r>
            <a:r>
              <a:rPr lang="el-GR" i="1">
                <a:solidFill>
                  <a:srgbClr val="FF0000"/>
                </a:solidFill>
                <a:latin typeface="Times New Roman" panose="02020603050405020304" pitchFamily="18" charset="0"/>
                <a:cs typeface="Times New Roman" panose="02020603050405020304" pitchFamily="18" charset="0"/>
              </a:rPr>
              <a:t>ε</a:t>
            </a:r>
            <a:r>
              <a:rPr lang="fr-CH" i="1" baseline="-25000">
                <a:solidFill>
                  <a:srgbClr val="FF0000"/>
                </a:solidFill>
                <a:latin typeface="Times New Roman" panose="02020603050405020304" pitchFamily="18" charset="0"/>
                <a:cs typeface="Times New Roman" panose="02020603050405020304" pitchFamily="18" charset="0"/>
              </a:rPr>
              <a:t>i	</a:t>
            </a:r>
            <a:r>
              <a:rPr lang="fr-CH">
                <a:solidFill>
                  <a:srgbClr val="FF0000"/>
                </a:solidFill>
                <a:latin typeface="Times New Roman" panose="02020603050405020304" pitchFamily="18" charset="0"/>
                <a:cs typeface="Times New Roman" panose="02020603050405020304" pitchFamily="18" charset="0"/>
              </a:rPr>
              <a:t>...?</a:t>
            </a:r>
            <a:endParaRPr lang="fr-CH"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611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The covariance matrix of residuals ε</a:t>
            </a:r>
            <a:r>
              <a:rPr lang="en-US" sz="1600" i="1" baseline="-25000">
                <a:latin typeface="Calibri Light" panose="020F0302020204030204" pitchFamily="34" charset="0"/>
                <a:cs typeface="Calibri Light" panose="020F0302020204030204" pitchFamily="34" charset="0"/>
              </a:rPr>
              <a:t>i</a:t>
            </a:r>
            <a:r>
              <a:rPr lang="en-US" sz="1600">
                <a:latin typeface="Calibri Light" panose="020F0302020204030204" pitchFamily="34" charset="0"/>
                <a:cs typeface="Calibri Light" panose="020F0302020204030204" pitchFamily="34" charset="0"/>
              </a:rPr>
              <a:t> imposed by the Gauss-Markov assumptions is not tenable for these data:</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Super heroes play darts – Covariance of residuals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F8661BAA-8395-445E-9975-4CE1FA92504B}"/>
              </a:ext>
            </a:extLst>
          </p:cNvPr>
          <p:cNvGraphicFramePr>
            <a:graphicFrameLocks/>
          </p:cNvGraphicFramePr>
          <p:nvPr>
            <p:extLst>
              <p:ext uri="{D42A27DB-BD31-4B8C-83A1-F6EECF244321}">
                <p14:modId xmlns:p14="http://schemas.microsoft.com/office/powerpoint/2010/main" val="3618183127"/>
              </p:ext>
            </p:extLst>
          </p:nvPr>
        </p:nvGraphicFramePr>
        <p:xfrm>
          <a:off x="3719736" y="2348880"/>
          <a:ext cx="5688636" cy="4009598"/>
        </p:xfrm>
        <a:graphic>
          <a:graphicData uri="http://schemas.openxmlformats.org/drawingml/2006/table">
            <a:tbl>
              <a:tblPr firstRow="1" bandRow="1">
                <a:tableStyleId>{2D5ABB26-0587-4C30-8999-92F81FD0307C}</a:tableStyleId>
              </a:tblPr>
              <a:tblGrid>
                <a:gridCol w="474053">
                  <a:extLst>
                    <a:ext uri="{9D8B030D-6E8A-4147-A177-3AD203B41FA5}">
                      <a16:colId xmlns:a16="http://schemas.microsoft.com/office/drawing/2014/main" val="20000"/>
                    </a:ext>
                  </a:extLst>
                </a:gridCol>
                <a:gridCol w="474053">
                  <a:extLst>
                    <a:ext uri="{9D8B030D-6E8A-4147-A177-3AD203B41FA5}">
                      <a16:colId xmlns:a16="http://schemas.microsoft.com/office/drawing/2014/main" val="20001"/>
                    </a:ext>
                  </a:extLst>
                </a:gridCol>
                <a:gridCol w="474053">
                  <a:extLst>
                    <a:ext uri="{9D8B030D-6E8A-4147-A177-3AD203B41FA5}">
                      <a16:colId xmlns:a16="http://schemas.microsoft.com/office/drawing/2014/main" val="20002"/>
                    </a:ext>
                  </a:extLst>
                </a:gridCol>
                <a:gridCol w="474053">
                  <a:extLst>
                    <a:ext uri="{9D8B030D-6E8A-4147-A177-3AD203B41FA5}">
                      <a16:colId xmlns:a16="http://schemas.microsoft.com/office/drawing/2014/main" val="20003"/>
                    </a:ext>
                  </a:extLst>
                </a:gridCol>
                <a:gridCol w="474053">
                  <a:extLst>
                    <a:ext uri="{9D8B030D-6E8A-4147-A177-3AD203B41FA5}">
                      <a16:colId xmlns:a16="http://schemas.microsoft.com/office/drawing/2014/main" val="20004"/>
                    </a:ext>
                  </a:extLst>
                </a:gridCol>
                <a:gridCol w="474053">
                  <a:extLst>
                    <a:ext uri="{9D8B030D-6E8A-4147-A177-3AD203B41FA5}">
                      <a16:colId xmlns:a16="http://schemas.microsoft.com/office/drawing/2014/main" val="20005"/>
                    </a:ext>
                  </a:extLst>
                </a:gridCol>
                <a:gridCol w="474053">
                  <a:extLst>
                    <a:ext uri="{9D8B030D-6E8A-4147-A177-3AD203B41FA5}">
                      <a16:colId xmlns:a16="http://schemas.microsoft.com/office/drawing/2014/main" val="20006"/>
                    </a:ext>
                  </a:extLst>
                </a:gridCol>
                <a:gridCol w="474053">
                  <a:extLst>
                    <a:ext uri="{9D8B030D-6E8A-4147-A177-3AD203B41FA5}">
                      <a16:colId xmlns:a16="http://schemas.microsoft.com/office/drawing/2014/main" val="20007"/>
                    </a:ext>
                  </a:extLst>
                </a:gridCol>
                <a:gridCol w="474053">
                  <a:extLst>
                    <a:ext uri="{9D8B030D-6E8A-4147-A177-3AD203B41FA5}">
                      <a16:colId xmlns:a16="http://schemas.microsoft.com/office/drawing/2014/main" val="20008"/>
                    </a:ext>
                  </a:extLst>
                </a:gridCol>
                <a:gridCol w="474053">
                  <a:extLst>
                    <a:ext uri="{9D8B030D-6E8A-4147-A177-3AD203B41FA5}">
                      <a16:colId xmlns:a16="http://schemas.microsoft.com/office/drawing/2014/main" val="20009"/>
                    </a:ext>
                  </a:extLst>
                </a:gridCol>
                <a:gridCol w="474053">
                  <a:extLst>
                    <a:ext uri="{9D8B030D-6E8A-4147-A177-3AD203B41FA5}">
                      <a16:colId xmlns:a16="http://schemas.microsoft.com/office/drawing/2014/main" val="20010"/>
                    </a:ext>
                  </a:extLst>
                </a:gridCol>
                <a:gridCol w="474053">
                  <a:extLst>
                    <a:ext uri="{9D8B030D-6E8A-4147-A177-3AD203B41FA5}">
                      <a16:colId xmlns:a16="http://schemas.microsoft.com/office/drawing/2014/main" val="20011"/>
                    </a:ext>
                  </a:extLst>
                </a:gridCol>
              </a:tblGrid>
              <a:tr h="328399">
                <a:tc>
                  <a:txBody>
                    <a:bodyPr/>
                    <a:lstStyle/>
                    <a:p>
                      <a:pPr algn="ctr"/>
                      <a:r>
                        <a:rPr lang="en-US" sz="1400" b="1">
                          <a:latin typeface="Times New Roman" panose="02020603050405020304" pitchFamily="18" charset="0"/>
                          <a:cs typeface="Times New Roman" panose="02020603050405020304" pitchFamily="18" charset="0"/>
                        </a:rPr>
                        <a:t>ε</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nl-BE" sz="1400" b="1" i="0">
                          <a:latin typeface="Times New Roman" panose="02020603050405020304" pitchFamily="18" charset="0"/>
                          <a:cs typeface="Times New Roman" panose="02020603050405020304" pitchFamily="18" charset="0"/>
                        </a:rPr>
                        <a:t>1</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tcPr>
                </a:tc>
                <a:tc>
                  <a:txBody>
                    <a:bodyPr/>
                    <a:lstStyle/>
                    <a:p>
                      <a:pPr algn="ctr"/>
                      <a:r>
                        <a:rPr lang="nl-BE" sz="1400" b="1" i="0">
                          <a:latin typeface="Times New Roman" panose="02020603050405020304" pitchFamily="18" charset="0"/>
                          <a:cs typeface="Times New Roman" panose="02020603050405020304" pitchFamily="18" charset="0"/>
                        </a:rPr>
                        <a:t>2</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3</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4</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5</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6</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7</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8</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9</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N</a:t>
                      </a:r>
                      <a:endParaRPr lang="nl-BE" sz="1400" b="1" i="0"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28399">
                <a:tc>
                  <a:txBody>
                    <a:bodyPr/>
                    <a:lstStyle/>
                    <a:p>
                      <a:pPr algn="ctr"/>
                      <a:r>
                        <a:rPr lang="nl-BE" sz="1400" b="1" i="0">
                          <a:latin typeface="Times New Roman" panose="02020603050405020304" pitchFamily="18" charset="0"/>
                          <a:cs typeface="Times New Roman" panose="02020603050405020304" pitchFamily="18" charset="0"/>
                        </a:rPr>
                        <a:t>1</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28399">
                <a:tc>
                  <a:txBody>
                    <a:bodyPr/>
                    <a:lstStyle/>
                    <a:p>
                      <a:pPr algn="ctr"/>
                      <a:r>
                        <a:rPr lang="nl-BE" sz="1400" b="1" i="0">
                          <a:latin typeface="Times New Roman" panose="02020603050405020304" pitchFamily="18" charset="0"/>
                          <a:cs typeface="Times New Roman" panose="02020603050405020304" pitchFamily="18" charset="0"/>
                        </a:rPr>
                        <a:t>2</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28399">
                <a:tc>
                  <a:txBody>
                    <a:bodyPr/>
                    <a:lstStyle/>
                    <a:p>
                      <a:pPr algn="ctr"/>
                      <a:r>
                        <a:rPr lang="nl-BE" sz="1400" b="1" i="0">
                          <a:latin typeface="Times New Roman" panose="02020603050405020304" pitchFamily="18" charset="0"/>
                          <a:cs typeface="Times New Roman" panose="02020603050405020304" pitchFamily="18" charset="0"/>
                        </a:rPr>
                        <a:t>3</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28399">
                <a:tc>
                  <a:txBody>
                    <a:bodyPr/>
                    <a:lstStyle/>
                    <a:p>
                      <a:pPr algn="ctr"/>
                      <a:r>
                        <a:rPr lang="nl-BE" sz="1400" b="1" i="0">
                          <a:latin typeface="Times New Roman" panose="02020603050405020304" pitchFamily="18" charset="0"/>
                          <a:cs typeface="Times New Roman" panose="02020603050405020304" pitchFamily="18" charset="0"/>
                        </a:rPr>
                        <a:t>4</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28399">
                <a:tc>
                  <a:txBody>
                    <a:bodyPr/>
                    <a:lstStyle/>
                    <a:p>
                      <a:pPr algn="ctr"/>
                      <a:r>
                        <a:rPr lang="nl-BE" sz="1400" b="1" i="0">
                          <a:latin typeface="Times New Roman" panose="02020603050405020304" pitchFamily="18" charset="0"/>
                          <a:cs typeface="Times New Roman" panose="02020603050405020304" pitchFamily="18" charset="0"/>
                        </a:rPr>
                        <a:t>5</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28399">
                <a:tc>
                  <a:txBody>
                    <a:bodyPr/>
                    <a:lstStyle/>
                    <a:p>
                      <a:pPr algn="ctr"/>
                      <a:r>
                        <a:rPr lang="nl-BE" sz="1400" b="1" i="0">
                          <a:latin typeface="Times New Roman" panose="02020603050405020304" pitchFamily="18" charset="0"/>
                          <a:cs typeface="Times New Roman" panose="02020603050405020304" pitchFamily="18" charset="0"/>
                        </a:rPr>
                        <a:t>6</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28399">
                <a:tc>
                  <a:txBody>
                    <a:bodyPr/>
                    <a:lstStyle/>
                    <a:p>
                      <a:pPr algn="ctr"/>
                      <a:r>
                        <a:rPr lang="nl-BE" sz="1400" b="1" i="0">
                          <a:latin typeface="Times New Roman" panose="02020603050405020304" pitchFamily="18" charset="0"/>
                          <a:cs typeface="Times New Roman" panose="02020603050405020304" pitchFamily="18" charset="0"/>
                        </a:rPr>
                        <a:t>7</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28399">
                <a:tc>
                  <a:txBody>
                    <a:bodyPr/>
                    <a:lstStyle/>
                    <a:p>
                      <a:pPr algn="ctr"/>
                      <a:r>
                        <a:rPr lang="nl-BE" sz="1400" b="1" i="0">
                          <a:latin typeface="Times New Roman" panose="02020603050405020304" pitchFamily="18" charset="0"/>
                          <a:cs typeface="Times New Roman" panose="02020603050405020304" pitchFamily="18" charset="0"/>
                        </a:rPr>
                        <a:t>8</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28399">
                <a:tc>
                  <a:txBody>
                    <a:bodyPr/>
                    <a:lstStyle/>
                    <a:p>
                      <a:pPr algn="ctr"/>
                      <a:r>
                        <a:rPr lang="nl-BE" sz="1400" b="1" i="0">
                          <a:latin typeface="Times New Roman" panose="02020603050405020304" pitchFamily="18" charset="0"/>
                          <a:cs typeface="Times New Roman" panose="02020603050405020304" pitchFamily="18" charset="0"/>
                        </a:rPr>
                        <a:t>9</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i="1">
                          <a:latin typeface="Times New Roman" panose="02020603050405020304" pitchFamily="18" charset="0"/>
                          <a:cs typeface="Times New Roman" panose="02020603050405020304" pitchFamily="18" charset="0"/>
                        </a:rPr>
                        <a:t>...</a:t>
                      </a:r>
                      <a:endParaRPr lang="nl-BE" sz="1400" i="1"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28399">
                <a:tc>
                  <a:txBody>
                    <a:bodyPr/>
                    <a:lstStyle/>
                    <a:p>
                      <a:pPr algn="ctr"/>
                      <a:r>
                        <a:rPr lang="nl-BE" sz="1400" b="1">
                          <a:latin typeface="Times New Roman" panose="02020603050405020304" pitchFamily="18" charset="0"/>
                          <a:cs typeface="Times New Roman" panose="02020603050405020304" pitchFamily="18" charset="0"/>
                        </a:rPr>
                        <a:t>...</a:t>
                      </a:r>
                      <a:endParaRPr lang="nl-BE" sz="1400" b="1" dirty="0">
                        <a:latin typeface="Times New Roman" panose="02020603050405020304" pitchFamily="18" charset="0"/>
                        <a:cs typeface="Times New Roman" panose="02020603050405020304" pitchFamily="18" charset="0"/>
                      </a:endParaRP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algn="ctr"/>
                      <a:r>
                        <a:rPr lang="nl-BE" sz="1400" i="1">
                          <a:latin typeface="Times New Roman" panose="02020603050405020304" pitchFamily="18" charset="0"/>
                          <a:cs typeface="Times New Roman" panose="02020603050405020304" pitchFamily="18" charset="0"/>
                        </a:rPr>
                        <a:t>...</a:t>
                      </a:r>
                      <a:endParaRPr lang="nl-BE" sz="1400" i="1" dirty="0">
                        <a:latin typeface="Times New Roman" panose="02020603050405020304" pitchFamily="18" charset="0"/>
                        <a:cs typeface="Times New Roman" panose="02020603050405020304" pitchFamily="18" charset="0"/>
                      </a:endParaRPr>
                    </a:p>
                  </a:txBody>
                  <a:tcPr vert="vert270"/>
                </a:tc>
                <a:tc>
                  <a:txBody>
                    <a:bodyPr/>
                    <a:lstStyle/>
                    <a:p>
                      <a:pPr algn="ctr"/>
                      <a:endParaRPr lang="nl-BE" sz="1400" i="1"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28399">
                <a:tc>
                  <a:txBody>
                    <a:bodyPr/>
                    <a:lstStyle/>
                    <a:p>
                      <a:pPr algn="ctr"/>
                      <a:r>
                        <a:rPr lang="nl-BE" sz="1400" b="1" i="1">
                          <a:latin typeface="Times New Roman" panose="02020603050405020304" pitchFamily="18" charset="0"/>
                          <a:cs typeface="Times New Roman" panose="02020603050405020304" pitchFamily="18" charset="0"/>
                        </a:rPr>
                        <a:t>N</a:t>
                      </a:r>
                      <a:endParaRPr lang="nl-BE" sz="1400" b="1" i="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a:latin typeface="Times New Roman" panose="02020603050405020304" pitchFamily="18" charset="0"/>
                          <a:cs typeface="Times New Roman" panose="02020603050405020304" pitchFamily="18" charset="0"/>
                        </a:rPr>
                        <a:t>σ</a:t>
                      </a:r>
                      <a:r>
                        <a:rPr lang="nl-BE" sz="1600" i="1">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279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dirty="0">
                <a:latin typeface="Calibri Light" panose="020F0302020204030204" pitchFamily="34" charset="0"/>
                <a:cs typeface="Calibri Light" panose="020F0302020204030204" pitchFamily="34" charset="0"/>
              </a:rPr>
              <a:t>Every three observations belong to the same subject. Good players probably throw well every time, and bad players badly every time. Hence, those </a:t>
            </a:r>
            <a:r>
              <a:rPr lang="en-US" sz="1600" dirty="0">
                <a:solidFill>
                  <a:srgbClr val="0070C0"/>
                </a:solidFill>
                <a:latin typeface="Calibri Light" panose="020F0302020204030204" pitchFamily="34" charset="0"/>
                <a:cs typeface="Calibri Light" panose="020F0302020204030204" pitchFamily="34" charset="0"/>
              </a:rPr>
              <a:t>three throws are probably correlated</a:t>
            </a:r>
            <a:r>
              <a:rPr lang="en-US" sz="1600" dirty="0">
                <a:latin typeface="Calibri Light" panose="020F0302020204030204" pitchFamily="34" charset="0"/>
                <a:cs typeface="Calibri Light" panose="020F0302020204030204" pitchFamily="34" charset="0"/>
              </a:rPr>
              <a:t> within subjects: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Super heroes play darts – Covariance of residuals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F8661BAA-8395-445E-9975-4CE1FA92504B}"/>
              </a:ext>
            </a:extLst>
          </p:cNvPr>
          <p:cNvGraphicFramePr>
            <a:graphicFrameLocks/>
          </p:cNvGraphicFramePr>
          <p:nvPr>
            <p:extLst>
              <p:ext uri="{D42A27DB-BD31-4B8C-83A1-F6EECF244321}">
                <p14:modId xmlns:p14="http://schemas.microsoft.com/office/powerpoint/2010/main" val="1474306495"/>
              </p:ext>
            </p:extLst>
          </p:nvPr>
        </p:nvGraphicFramePr>
        <p:xfrm>
          <a:off x="3719736" y="2348880"/>
          <a:ext cx="5688636" cy="4009598"/>
        </p:xfrm>
        <a:graphic>
          <a:graphicData uri="http://schemas.openxmlformats.org/drawingml/2006/table">
            <a:tbl>
              <a:tblPr firstRow="1" bandRow="1">
                <a:tableStyleId>{2D5ABB26-0587-4C30-8999-92F81FD0307C}</a:tableStyleId>
              </a:tblPr>
              <a:tblGrid>
                <a:gridCol w="474053">
                  <a:extLst>
                    <a:ext uri="{9D8B030D-6E8A-4147-A177-3AD203B41FA5}">
                      <a16:colId xmlns:a16="http://schemas.microsoft.com/office/drawing/2014/main" val="20000"/>
                    </a:ext>
                  </a:extLst>
                </a:gridCol>
                <a:gridCol w="474053">
                  <a:extLst>
                    <a:ext uri="{9D8B030D-6E8A-4147-A177-3AD203B41FA5}">
                      <a16:colId xmlns:a16="http://schemas.microsoft.com/office/drawing/2014/main" val="20001"/>
                    </a:ext>
                  </a:extLst>
                </a:gridCol>
                <a:gridCol w="474053">
                  <a:extLst>
                    <a:ext uri="{9D8B030D-6E8A-4147-A177-3AD203B41FA5}">
                      <a16:colId xmlns:a16="http://schemas.microsoft.com/office/drawing/2014/main" val="20002"/>
                    </a:ext>
                  </a:extLst>
                </a:gridCol>
                <a:gridCol w="474053">
                  <a:extLst>
                    <a:ext uri="{9D8B030D-6E8A-4147-A177-3AD203B41FA5}">
                      <a16:colId xmlns:a16="http://schemas.microsoft.com/office/drawing/2014/main" val="20003"/>
                    </a:ext>
                  </a:extLst>
                </a:gridCol>
                <a:gridCol w="474053">
                  <a:extLst>
                    <a:ext uri="{9D8B030D-6E8A-4147-A177-3AD203B41FA5}">
                      <a16:colId xmlns:a16="http://schemas.microsoft.com/office/drawing/2014/main" val="20004"/>
                    </a:ext>
                  </a:extLst>
                </a:gridCol>
                <a:gridCol w="474053">
                  <a:extLst>
                    <a:ext uri="{9D8B030D-6E8A-4147-A177-3AD203B41FA5}">
                      <a16:colId xmlns:a16="http://schemas.microsoft.com/office/drawing/2014/main" val="20005"/>
                    </a:ext>
                  </a:extLst>
                </a:gridCol>
                <a:gridCol w="474053">
                  <a:extLst>
                    <a:ext uri="{9D8B030D-6E8A-4147-A177-3AD203B41FA5}">
                      <a16:colId xmlns:a16="http://schemas.microsoft.com/office/drawing/2014/main" val="20006"/>
                    </a:ext>
                  </a:extLst>
                </a:gridCol>
                <a:gridCol w="474053">
                  <a:extLst>
                    <a:ext uri="{9D8B030D-6E8A-4147-A177-3AD203B41FA5}">
                      <a16:colId xmlns:a16="http://schemas.microsoft.com/office/drawing/2014/main" val="20007"/>
                    </a:ext>
                  </a:extLst>
                </a:gridCol>
                <a:gridCol w="474053">
                  <a:extLst>
                    <a:ext uri="{9D8B030D-6E8A-4147-A177-3AD203B41FA5}">
                      <a16:colId xmlns:a16="http://schemas.microsoft.com/office/drawing/2014/main" val="20008"/>
                    </a:ext>
                  </a:extLst>
                </a:gridCol>
                <a:gridCol w="474053">
                  <a:extLst>
                    <a:ext uri="{9D8B030D-6E8A-4147-A177-3AD203B41FA5}">
                      <a16:colId xmlns:a16="http://schemas.microsoft.com/office/drawing/2014/main" val="20009"/>
                    </a:ext>
                  </a:extLst>
                </a:gridCol>
                <a:gridCol w="474053">
                  <a:extLst>
                    <a:ext uri="{9D8B030D-6E8A-4147-A177-3AD203B41FA5}">
                      <a16:colId xmlns:a16="http://schemas.microsoft.com/office/drawing/2014/main" val="20010"/>
                    </a:ext>
                  </a:extLst>
                </a:gridCol>
                <a:gridCol w="474053">
                  <a:extLst>
                    <a:ext uri="{9D8B030D-6E8A-4147-A177-3AD203B41FA5}">
                      <a16:colId xmlns:a16="http://schemas.microsoft.com/office/drawing/2014/main" val="20011"/>
                    </a:ext>
                  </a:extLst>
                </a:gridCol>
              </a:tblGrid>
              <a:tr h="328399">
                <a:tc>
                  <a:txBody>
                    <a:bodyPr/>
                    <a:lstStyle/>
                    <a:p>
                      <a:pPr algn="ctr"/>
                      <a:r>
                        <a:rPr lang="en-US" sz="1400" b="1">
                          <a:latin typeface="Times New Roman" panose="02020603050405020304" pitchFamily="18" charset="0"/>
                          <a:cs typeface="Times New Roman" panose="02020603050405020304" pitchFamily="18" charset="0"/>
                        </a:rPr>
                        <a:t>ε</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nl-BE" sz="1400" b="1" i="0">
                          <a:latin typeface="Times New Roman" panose="02020603050405020304" pitchFamily="18" charset="0"/>
                          <a:cs typeface="Times New Roman" panose="02020603050405020304" pitchFamily="18" charset="0"/>
                        </a:rPr>
                        <a:t>1</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a:r>
                        <a:rPr lang="nl-BE" sz="1400" b="1" i="0">
                          <a:latin typeface="Times New Roman" panose="02020603050405020304" pitchFamily="18" charset="0"/>
                          <a:cs typeface="Times New Roman" panose="02020603050405020304" pitchFamily="18" charset="0"/>
                        </a:rPr>
                        <a:t>2</a:t>
                      </a:r>
                      <a:endParaRPr lang="nl-BE" sz="1400" b="1" i="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ysDot"/>
                      <a:round/>
                      <a:headEnd type="none" w="med" len="med"/>
                      <a:tailEnd type="none" w="med" len="med"/>
                    </a:lnB>
                  </a:tcPr>
                </a:tc>
                <a:tc>
                  <a:txBody>
                    <a:bodyPr/>
                    <a:lstStyle/>
                    <a:p>
                      <a:pPr algn="ctr"/>
                      <a:r>
                        <a:rPr lang="nl-BE" sz="1400" b="1" i="0">
                          <a:latin typeface="Times New Roman" panose="02020603050405020304" pitchFamily="18" charset="0"/>
                          <a:cs typeface="Times New Roman" panose="02020603050405020304" pitchFamily="18" charset="0"/>
                        </a:rPr>
                        <a:t>3</a:t>
                      </a:r>
                      <a:endParaRPr lang="nl-BE" sz="1400" b="1" i="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ysDot"/>
                      <a:round/>
                      <a:headEnd type="none" w="med" len="med"/>
                      <a:tailEnd type="none" w="med" len="med"/>
                    </a:lnB>
                  </a:tcPr>
                </a:tc>
                <a:tc>
                  <a:txBody>
                    <a:bodyPr/>
                    <a:lstStyle/>
                    <a:p>
                      <a:pPr algn="ctr"/>
                      <a:r>
                        <a:rPr lang="nl-BE" sz="1400" b="1" i="0">
                          <a:latin typeface="Times New Roman" panose="02020603050405020304" pitchFamily="18" charset="0"/>
                          <a:cs typeface="Times New Roman" panose="02020603050405020304" pitchFamily="18" charset="0"/>
                        </a:rPr>
                        <a:t>4</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5</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6</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7</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8</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9</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N</a:t>
                      </a:r>
                      <a:endParaRPr lang="nl-BE" sz="1400" b="1" i="0"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28399">
                <a:tc>
                  <a:txBody>
                    <a:bodyPr/>
                    <a:lstStyle/>
                    <a:p>
                      <a:pPr algn="ctr"/>
                      <a:r>
                        <a:rPr lang="nl-BE" sz="1400" b="1" i="0">
                          <a:latin typeface="Times New Roman" panose="02020603050405020304" pitchFamily="18" charset="0"/>
                          <a:cs typeface="Times New Roman" panose="02020603050405020304" pitchFamily="18" charset="0"/>
                        </a:rPr>
                        <a:t>1</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ctr"/>
                      <a:r>
                        <a:rPr lang="nl-BE" sz="1400" b="1">
                          <a:solidFill>
                            <a:srgbClr val="C00000"/>
                          </a:solidFill>
                          <a:latin typeface="Times New Roman" panose="02020603050405020304" pitchFamily="18" charset="0"/>
                          <a:cs typeface="Times New Roman" panose="02020603050405020304" pitchFamily="18" charset="0"/>
                        </a:rPr>
                        <a:t>?</a:t>
                      </a:r>
                      <a:endParaRPr lang="nl-BE" sz="1400" b="1" dirty="0">
                        <a:solidFill>
                          <a:srgbClr val="C0000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28399">
                <a:tc>
                  <a:txBody>
                    <a:bodyPr/>
                    <a:lstStyle/>
                    <a:p>
                      <a:pPr algn="ctr"/>
                      <a:r>
                        <a:rPr lang="nl-BE" sz="1400" b="1" i="0">
                          <a:latin typeface="Times New Roman" panose="02020603050405020304" pitchFamily="18" charset="0"/>
                          <a:cs typeface="Times New Roman" panose="02020603050405020304" pitchFamily="18" charset="0"/>
                        </a:rPr>
                        <a:t>2</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ysDot"/>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28399">
                <a:tc>
                  <a:txBody>
                    <a:bodyPr/>
                    <a:lstStyle/>
                    <a:p>
                      <a:pPr algn="ctr"/>
                      <a:r>
                        <a:rPr lang="nl-BE" sz="1400" b="1" i="0">
                          <a:latin typeface="Times New Roman" panose="02020603050405020304" pitchFamily="18" charset="0"/>
                          <a:cs typeface="Times New Roman" panose="02020603050405020304" pitchFamily="18" charset="0"/>
                        </a:rPr>
                        <a:t>3</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a:r>
                        <a:rPr lang="nl-BE" sz="1400" b="1" dirty="0">
                          <a:solidFill>
                            <a:srgbClr val="C00000"/>
                          </a:solidFill>
                          <a:latin typeface="Times New Roman" panose="02020603050405020304" pitchFamily="18" charset="0"/>
                          <a:cs typeface="Times New Roman" panose="02020603050405020304" pitchFamily="18" charset="0"/>
                        </a:rPr>
                        <a:t>?</a:t>
                      </a:r>
                    </a:p>
                  </a:txBody>
                  <a:tcPr>
                    <a:lnB w="12700" cap="flat" cmpd="sng" algn="ctr">
                      <a:solidFill>
                        <a:schemeClr val="tx1"/>
                      </a:solidFill>
                      <a:prstDash val="sysDot"/>
                      <a:round/>
                      <a:headEnd type="none" w="med" len="med"/>
                      <a:tailEnd type="none" w="med" len="med"/>
                    </a:lnB>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28399">
                <a:tc>
                  <a:txBody>
                    <a:bodyPr/>
                    <a:lstStyle/>
                    <a:p>
                      <a:pPr algn="ctr"/>
                      <a:r>
                        <a:rPr lang="nl-BE" sz="1400" b="1" i="0">
                          <a:latin typeface="Times New Roman" panose="02020603050405020304" pitchFamily="18" charset="0"/>
                          <a:cs typeface="Times New Roman" panose="02020603050405020304" pitchFamily="18" charset="0"/>
                        </a:rPr>
                        <a:t>4</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28399">
                <a:tc>
                  <a:txBody>
                    <a:bodyPr/>
                    <a:lstStyle/>
                    <a:p>
                      <a:pPr algn="ctr"/>
                      <a:r>
                        <a:rPr lang="nl-BE" sz="1400" b="1" i="0">
                          <a:latin typeface="Times New Roman" panose="02020603050405020304" pitchFamily="18" charset="0"/>
                          <a:cs typeface="Times New Roman" panose="02020603050405020304" pitchFamily="18" charset="0"/>
                        </a:rPr>
                        <a:t>5</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tcPr>
                </a:tc>
                <a:tc>
                  <a:txBody>
                    <a:bodyPr/>
                    <a:lstStyle/>
                    <a:p>
                      <a:pPr algn="ctr"/>
                      <a:r>
                        <a:rPr lang="nl-BE" sz="1400" b="1">
                          <a:solidFill>
                            <a:srgbClr val="C00000"/>
                          </a:solidFill>
                          <a:latin typeface="Times New Roman" panose="02020603050405020304" pitchFamily="18" charset="0"/>
                          <a:cs typeface="Times New Roman" panose="02020603050405020304" pitchFamily="18" charset="0"/>
                        </a:rPr>
                        <a:t>?</a:t>
                      </a:r>
                      <a:endParaRPr lang="nl-BE" sz="1400" b="1"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ot"/>
                      <a:round/>
                      <a:headEnd type="none" w="med" len="med"/>
                      <a:tailEnd type="none" w="med" len="med"/>
                    </a:lnL>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b="1">
                          <a:solidFill>
                            <a:srgbClr val="C00000"/>
                          </a:solidFill>
                          <a:latin typeface="Times New Roman" panose="02020603050405020304" pitchFamily="18" charset="0"/>
                          <a:cs typeface="Times New Roman" panose="02020603050405020304" pitchFamily="18" charset="0"/>
                        </a:rPr>
                        <a:t>?</a:t>
                      </a:r>
                      <a:endParaRPr lang="nl-BE" sz="1400" b="1" dirty="0">
                        <a:solidFill>
                          <a:srgbClr val="C0000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ysDot"/>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28399">
                <a:tc>
                  <a:txBody>
                    <a:bodyPr/>
                    <a:lstStyle/>
                    <a:p>
                      <a:pPr algn="ctr"/>
                      <a:r>
                        <a:rPr lang="nl-BE" sz="1400" b="1" i="0">
                          <a:latin typeface="Times New Roman" panose="02020603050405020304" pitchFamily="18" charset="0"/>
                          <a:cs typeface="Times New Roman" panose="02020603050405020304" pitchFamily="18" charset="0"/>
                        </a:rPr>
                        <a:t>6</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B w="12700" cap="flat" cmpd="sng" algn="ctr">
                      <a:solidFill>
                        <a:schemeClr val="tx1"/>
                      </a:solidFill>
                      <a:prstDash val="sysDot"/>
                      <a:round/>
                      <a:headEnd type="none" w="med" len="med"/>
                      <a:tailEnd type="none" w="med" len="med"/>
                    </a:lnB>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B w="12700" cap="flat" cmpd="sng" algn="ctr">
                      <a:solidFill>
                        <a:schemeClr val="tx1"/>
                      </a:solidFill>
                      <a:prstDash val="sysDot"/>
                      <a:round/>
                      <a:headEnd type="none" w="med" len="med"/>
                      <a:tailEnd type="none" w="med" len="med"/>
                    </a:lnB>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28399">
                <a:tc>
                  <a:txBody>
                    <a:bodyPr/>
                    <a:lstStyle/>
                    <a:p>
                      <a:pPr algn="ctr"/>
                      <a:r>
                        <a:rPr lang="nl-BE" sz="1400" b="1" i="0">
                          <a:latin typeface="Times New Roman" panose="02020603050405020304" pitchFamily="18" charset="0"/>
                          <a:cs typeface="Times New Roman" panose="02020603050405020304" pitchFamily="18" charset="0"/>
                        </a:rPr>
                        <a:t>7</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ot"/>
                      <a:round/>
                      <a:headEnd type="none" w="med" len="med"/>
                      <a:tailEnd type="none" w="med" len="med"/>
                    </a:lnL>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28399">
                <a:tc>
                  <a:txBody>
                    <a:bodyPr/>
                    <a:lstStyle/>
                    <a:p>
                      <a:pPr algn="ctr"/>
                      <a:r>
                        <a:rPr lang="nl-BE" sz="1400" b="1" i="0">
                          <a:latin typeface="Times New Roman" panose="02020603050405020304" pitchFamily="18" charset="0"/>
                          <a:cs typeface="Times New Roman" panose="02020603050405020304" pitchFamily="18" charset="0"/>
                        </a:rPr>
                        <a:t>8</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tcPr>
                </a:tc>
                <a:tc>
                  <a:txBody>
                    <a:bodyPr/>
                    <a:lstStyle/>
                    <a:p>
                      <a:pPr algn="ctr"/>
                      <a:r>
                        <a:rPr lang="nl-BE" sz="1400" b="1">
                          <a:solidFill>
                            <a:srgbClr val="C00000"/>
                          </a:solidFill>
                          <a:latin typeface="Times New Roman" panose="02020603050405020304" pitchFamily="18" charset="0"/>
                          <a:cs typeface="Times New Roman" panose="02020603050405020304" pitchFamily="18" charset="0"/>
                        </a:rPr>
                        <a:t>?</a:t>
                      </a:r>
                      <a:endParaRPr lang="nl-BE" sz="1400" b="1"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ot"/>
                      <a:round/>
                      <a:headEnd type="none" w="med" len="med"/>
                      <a:tailEnd type="none" w="med" len="med"/>
                    </a:lnL>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ysDot"/>
                      <a:round/>
                      <a:headEnd type="none" w="med" len="med"/>
                      <a:tailEnd type="none" w="med" len="med"/>
                    </a:lnR>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ot"/>
                      <a:round/>
                      <a:headEnd type="none" w="med" len="med"/>
                      <a:tailEnd type="none" w="med" len="med"/>
                    </a:lnL>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328399">
                <a:tc>
                  <a:txBody>
                    <a:bodyPr/>
                    <a:lstStyle/>
                    <a:p>
                      <a:pPr algn="ctr"/>
                      <a:r>
                        <a:rPr lang="nl-BE" sz="1400" b="1" i="0">
                          <a:latin typeface="Times New Roman" panose="02020603050405020304" pitchFamily="18" charset="0"/>
                          <a:cs typeface="Times New Roman" panose="02020603050405020304" pitchFamily="18" charset="0"/>
                        </a:rPr>
                        <a:t>9</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B w="12700" cap="flat" cmpd="sng" algn="ctr">
                      <a:solidFill>
                        <a:schemeClr val="tx1"/>
                      </a:solidFill>
                      <a:prstDash val="sysDot"/>
                      <a:round/>
                      <a:headEnd type="none" w="med" len="med"/>
                      <a:tailEnd type="none" w="med" len="med"/>
                    </a:lnB>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nl-BE" sz="1400" i="1">
                          <a:latin typeface="Times New Roman" panose="02020603050405020304" pitchFamily="18" charset="0"/>
                          <a:cs typeface="Times New Roman" panose="02020603050405020304" pitchFamily="18" charset="0"/>
                        </a:rPr>
                        <a:t>...</a:t>
                      </a:r>
                      <a:endParaRPr lang="nl-BE" sz="1400"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ot"/>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9"/>
                  </a:ext>
                </a:extLst>
              </a:tr>
              <a:tr h="328399">
                <a:tc>
                  <a:txBody>
                    <a:bodyPr/>
                    <a:lstStyle/>
                    <a:p>
                      <a:pPr algn="ctr"/>
                      <a:r>
                        <a:rPr lang="nl-BE" sz="1400" b="1">
                          <a:latin typeface="Times New Roman" panose="02020603050405020304" pitchFamily="18" charset="0"/>
                          <a:cs typeface="Times New Roman" panose="02020603050405020304" pitchFamily="18" charset="0"/>
                        </a:rPr>
                        <a:t>...</a:t>
                      </a:r>
                      <a:endParaRPr lang="nl-BE" sz="1400" b="1" dirty="0">
                        <a:latin typeface="Times New Roman" panose="02020603050405020304" pitchFamily="18" charset="0"/>
                        <a:cs typeface="Times New Roman" panose="02020603050405020304" pitchFamily="18" charset="0"/>
                      </a:endParaRP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lnT w="12700" cap="flat" cmpd="sng" algn="ctr">
                      <a:solidFill>
                        <a:schemeClr val="tx1"/>
                      </a:solidFill>
                      <a:prstDash val="sysDot"/>
                      <a:round/>
                      <a:headEnd type="none" w="med" len="med"/>
                      <a:tailEnd type="none" w="med" len="med"/>
                    </a:lnT>
                  </a:tcPr>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lnT w="12700" cap="flat" cmpd="sng" algn="ctr">
                      <a:solidFill>
                        <a:schemeClr val="tx1"/>
                      </a:solidFill>
                      <a:prstDash val="sysDot"/>
                      <a:round/>
                      <a:headEnd type="none" w="med" len="med"/>
                      <a:tailEnd type="none" w="med" len="med"/>
                    </a:lnT>
                  </a:tcPr>
                </a:tc>
                <a:tc>
                  <a:txBody>
                    <a:bodyPr/>
                    <a:lstStyle/>
                    <a:p>
                      <a:pPr algn="ctr"/>
                      <a:r>
                        <a:rPr lang="nl-BE" sz="1400" i="1">
                          <a:latin typeface="Times New Roman" panose="02020603050405020304" pitchFamily="18" charset="0"/>
                          <a:cs typeface="Times New Roman" panose="02020603050405020304" pitchFamily="18" charset="0"/>
                        </a:rPr>
                        <a:t>...</a:t>
                      </a:r>
                      <a:endParaRPr lang="nl-BE" sz="1400" i="1" dirty="0">
                        <a:latin typeface="Times New Roman" panose="02020603050405020304" pitchFamily="18" charset="0"/>
                        <a:cs typeface="Times New Roman" panose="02020603050405020304" pitchFamily="18" charset="0"/>
                      </a:endParaRPr>
                    </a:p>
                  </a:txBody>
                  <a:tcPr vert="vert270">
                    <a:lnT w="12700" cap="flat" cmpd="sng" algn="ctr">
                      <a:solidFill>
                        <a:schemeClr val="tx1"/>
                      </a:solidFill>
                      <a:prstDash val="sysDot"/>
                      <a:round/>
                      <a:headEnd type="none" w="med" len="med"/>
                      <a:tailEnd type="none" w="med" len="med"/>
                    </a:lnT>
                  </a:tcPr>
                </a:tc>
                <a:tc>
                  <a:txBody>
                    <a:bodyPr/>
                    <a:lstStyle/>
                    <a:p>
                      <a:pPr algn="ctr"/>
                      <a:endParaRPr lang="nl-BE" sz="1400" i="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28399">
                <a:tc>
                  <a:txBody>
                    <a:bodyPr/>
                    <a:lstStyle/>
                    <a:p>
                      <a:pPr algn="ctr"/>
                      <a:r>
                        <a:rPr lang="nl-BE" sz="1400" b="1" i="1">
                          <a:latin typeface="Times New Roman" panose="02020603050405020304" pitchFamily="18" charset="0"/>
                          <a:cs typeface="Times New Roman" panose="02020603050405020304" pitchFamily="18" charset="0"/>
                        </a:rPr>
                        <a:t>N</a:t>
                      </a:r>
                      <a:endParaRPr lang="nl-BE" sz="1400" b="1" i="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ys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a:latin typeface="Times New Roman" panose="02020603050405020304" pitchFamily="18" charset="0"/>
                          <a:cs typeface="Times New Roman" panose="02020603050405020304" pitchFamily="18" charset="0"/>
                        </a:rPr>
                        <a:t>σ</a:t>
                      </a:r>
                      <a:r>
                        <a:rPr lang="nl-BE" sz="1600" i="1">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8144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For repeated measures designs in psychology, the covariance matrix of the repeated measurements is often called the </a:t>
            </a:r>
            <a:r>
              <a:rPr lang="en-US" sz="1600">
                <a:solidFill>
                  <a:srgbClr val="0070C0"/>
                </a:solidFill>
                <a:latin typeface="Calibri Light" panose="020F0302020204030204" pitchFamily="34" charset="0"/>
                <a:cs typeface="Calibri Light" panose="020F0302020204030204" pitchFamily="34" charset="0"/>
              </a:rPr>
              <a:t>within-subjects covariance</a:t>
            </a:r>
            <a:r>
              <a:rPr lang="en-US" sz="1600">
                <a:latin typeface="Calibri Light" panose="020F0302020204030204" pitchFamily="34" charset="0"/>
                <a:cs typeface="Calibri Light" panose="020F0302020204030204" pitchFamily="34" charset="0"/>
              </a:rPr>
              <a:t>. This covariance matrix is a bit easier to grasp when we transform our repeated data set into the more familiar </a:t>
            </a:r>
            <a:r>
              <a:rPr lang="en-GB" sz="1600">
                <a:solidFill>
                  <a:srgbClr val="0070C0"/>
                </a:solidFill>
                <a:latin typeface="Calibri Light" panose="020F0302020204030204" pitchFamily="34" charset="0"/>
                <a:cs typeface="Calibri Light" panose="020F0302020204030204" pitchFamily="34" charset="0"/>
              </a:rPr>
              <a:t>“</a:t>
            </a:r>
            <a:r>
              <a:rPr lang="fr-CH" sz="1600">
                <a:solidFill>
                  <a:srgbClr val="0070C0"/>
                </a:solidFill>
                <a:latin typeface="Calibri Light" panose="020F0302020204030204" pitchFamily="34" charset="0"/>
                <a:cs typeface="Calibri Light" panose="020F0302020204030204" pitchFamily="34" charset="0"/>
              </a:rPr>
              <a:t>wide format</a:t>
            </a:r>
            <a:r>
              <a:rPr lang="en-GB" sz="1600">
                <a:solidFill>
                  <a:srgbClr val="0070C0"/>
                </a:solidFill>
                <a:latin typeface="Calibri Light" panose="020F0302020204030204" pitchFamily="34" charset="0"/>
                <a:cs typeface="Calibri Light" panose="020F0302020204030204" pitchFamily="34" charset="0"/>
              </a:rPr>
              <a:t>”</a:t>
            </a:r>
            <a:r>
              <a:rPr lang="en-US" sz="160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Repeated measures covariance</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3">
            <a:extLst>
              <a:ext uri="{FF2B5EF4-FFF2-40B4-BE49-F238E27FC236}">
                <a16:creationId xmlns:a16="http://schemas.microsoft.com/office/drawing/2014/main" id="{7611E3E0-BF53-4780-95E0-F75D47234142}"/>
              </a:ext>
            </a:extLst>
          </p:cNvPr>
          <p:cNvGraphicFramePr>
            <a:graphicFrameLocks/>
          </p:cNvGraphicFramePr>
          <p:nvPr>
            <p:extLst>
              <p:ext uri="{D42A27DB-BD31-4B8C-83A1-F6EECF244321}">
                <p14:modId xmlns:p14="http://schemas.microsoft.com/office/powerpoint/2010/main" val="946157251"/>
              </p:ext>
            </p:extLst>
          </p:nvPr>
        </p:nvGraphicFramePr>
        <p:xfrm>
          <a:off x="955296" y="2889682"/>
          <a:ext cx="2836448" cy="3225948"/>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856448">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tblGrid>
              <a:tr h="268829">
                <a:tc>
                  <a:txBody>
                    <a:bodyPr/>
                    <a:lstStyle/>
                    <a:p>
                      <a:pPr algn="ctr"/>
                      <a:r>
                        <a:rPr lang="nl-BE" sz="1100" b="1">
                          <a:latin typeface="Calibri Light" panose="020F0302020204030204" pitchFamily="34" charset="0"/>
                          <a:cs typeface="Calibri Light" panose="020F0302020204030204" pitchFamily="34" charset="0"/>
                        </a:rPr>
                        <a:t>Obs.</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dirty="0">
                          <a:latin typeface="Calibri Light" panose="020F0302020204030204" pitchFamily="34" charset="0"/>
                          <a:cs typeface="Calibri Light" panose="020F0302020204030204" pitchFamily="34" charset="0"/>
                        </a:rPr>
                        <a:t>Subject</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a:latin typeface="Calibri Light" panose="020F0302020204030204" pitchFamily="34" charset="0"/>
                          <a:cs typeface="Calibri Light" panose="020F0302020204030204" pitchFamily="34" charset="0"/>
                        </a:rPr>
                        <a:t>Throw</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a:latin typeface="Calibri Light" panose="020F0302020204030204" pitchFamily="34" charset="0"/>
                          <a:cs typeface="Calibri Light" panose="020F0302020204030204" pitchFamily="34" charset="0"/>
                        </a:rPr>
                        <a:t>Points</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829">
                <a:tc>
                  <a:txBody>
                    <a:bodyPr/>
                    <a:lstStyle/>
                    <a:p>
                      <a:pPr algn="ctr"/>
                      <a:r>
                        <a:rPr lang="nl-BE" sz="1100" dirty="0">
                          <a:latin typeface="Calibri Light" panose="020F0302020204030204" pitchFamily="34" charset="0"/>
                          <a:cs typeface="Calibri Light" panose="020F0302020204030204" pitchFamily="34" charset="0"/>
                        </a:rPr>
                        <a:t>1</a:t>
                      </a:r>
                    </a:p>
                  </a:txBody>
                  <a:tcPr>
                    <a:lnT w="12700" cap="flat" cmpd="sng" algn="ctr">
                      <a:solidFill>
                        <a:schemeClr val="tx1"/>
                      </a:solidFill>
                      <a:prstDash val="solid"/>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Batman</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nl-BE" sz="1100" dirty="0">
                          <a:latin typeface="Calibri Light" panose="020F0302020204030204" pitchFamily="34" charset="0"/>
                          <a:cs typeface="Calibri Light" panose="020F0302020204030204" pitchFamily="34" charset="0"/>
                        </a:rPr>
                        <a:t>T1</a:t>
                      </a:r>
                    </a:p>
                  </a:txBody>
                  <a:tcPr>
                    <a:lnT w="12700" cap="flat" cmpd="sng" algn="ctr">
                      <a:solidFill>
                        <a:schemeClr val="tx1"/>
                      </a:solidFill>
                      <a:prstDash val="solid"/>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60</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268829">
                <a:tc>
                  <a:txBody>
                    <a:bodyPr/>
                    <a:lstStyle/>
                    <a:p>
                      <a:pPr algn="ctr"/>
                      <a:r>
                        <a:rPr lang="nl-BE" sz="1100" dirty="0">
                          <a:latin typeface="Calibri Light" panose="020F0302020204030204" pitchFamily="34" charset="0"/>
                          <a:cs typeface="Calibri Light" panose="020F0302020204030204" pitchFamily="34" charset="0"/>
                        </a:rPr>
                        <a:t>2</a:t>
                      </a:r>
                    </a:p>
                  </a:txBody>
                  <a:tcPr/>
                </a:tc>
                <a:tc>
                  <a:txBody>
                    <a:bodyPr/>
                    <a:lstStyle/>
                    <a:p>
                      <a:pPr algn="ctr"/>
                      <a:r>
                        <a:rPr lang="nl-BE" sz="1100">
                          <a:latin typeface="Calibri Light" panose="020F0302020204030204" pitchFamily="34" charset="0"/>
                          <a:cs typeface="Calibri Light" panose="020F0302020204030204" pitchFamily="34" charset="0"/>
                        </a:rPr>
                        <a:t>Batman</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dirty="0">
                          <a:latin typeface="Calibri Light" panose="020F0302020204030204" pitchFamily="34" charset="0"/>
                          <a:cs typeface="Calibri Light" panose="020F0302020204030204" pitchFamily="34" charset="0"/>
                        </a:rPr>
                        <a:t>T2</a:t>
                      </a:r>
                    </a:p>
                  </a:txBody>
                  <a:tcPr/>
                </a:tc>
                <a:tc>
                  <a:txBody>
                    <a:bodyPr/>
                    <a:lstStyle/>
                    <a:p>
                      <a:pPr algn="ctr"/>
                      <a:r>
                        <a:rPr lang="nl-BE" sz="1100">
                          <a:latin typeface="Calibri Light" panose="020F0302020204030204" pitchFamily="34" charset="0"/>
                          <a:cs typeface="Calibri Light" panose="020F0302020204030204" pitchFamily="34" charset="0"/>
                        </a:rPr>
                        <a:t>40</a:t>
                      </a:r>
                      <a:endParaRPr lang="nl-BE" sz="1100" dirty="0">
                        <a:latin typeface="Calibri Light" panose="020F0302020204030204" pitchFamily="34" charset="0"/>
                        <a:cs typeface="Calibri Light" panose="020F03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10002"/>
                  </a:ext>
                </a:extLst>
              </a:tr>
              <a:tr h="268829">
                <a:tc>
                  <a:txBody>
                    <a:bodyPr/>
                    <a:lstStyle/>
                    <a:p>
                      <a:pPr algn="ctr"/>
                      <a:r>
                        <a:rPr lang="nl-BE" sz="1100" dirty="0">
                          <a:latin typeface="Calibri Light" panose="020F0302020204030204" pitchFamily="34" charset="0"/>
                          <a:cs typeface="Calibri Light" panose="020F0302020204030204" pitchFamily="34" charset="0"/>
                        </a:rPr>
                        <a: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Batman</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dirty="0">
                          <a:latin typeface="Calibri Light" panose="020F0302020204030204" pitchFamily="34" charset="0"/>
                          <a:cs typeface="Calibri Light" panose="020F0302020204030204" pitchFamily="34" charset="0"/>
                        </a:rPr>
                        <a:t>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50</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68829">
                <a:tc>
                  <a:txBody>
                    <a:bodyPr/>
                    <a:lstStyle/>
                    <a:p>
                      <a:pPr algn="ctr"/>
                      <a:r>
                        <a:rPr lang="nl-BE" sz="1100" dirty="0">
                          <a:latin typeface="Calibri Light" panose="020F0302020204030204" pitchFamily="34" charset="0"/>
                          <a:cs typeface="Calibri Light" panose="020F0302020204030204" pitchFamily="34" charset="0"/>
                        </a:rPr>
                        <a:t>4</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Hulk</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dirty="0">
                          <a:latin typeface="Calibri Light" panose="020F0302020204030204" pitchFamily="34" charset="0"/>
                          <a:cs typeface="Calibri Light" panose="020F0302020204030204" pitchFamily="34" charset="0"/>
                        </a:rPr>
                        <a:t>T1</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1</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extLst>
                  <a:ext uri="{0D108BD9-81ED-4DB2-BD59-A6C34878D82A}">
                    <a16:rowId xmlns:a16="http://schemas.microsoft.com/office/drawing/2014/main" val="10004"/>
                  </a:ext>
                </a:extLst>
              </a:tr>
              <a:tr h="268829">
                <a:tc>
                  <a:txBody>
                    <a:bodyPr/>
                    <a:lstStyle/>
                    <a:p>
                      <a:pPr algn="ctr"/>
                      <a:r>
                        <a:rPr lang="nl-BE" sz="1100" dirty="0">
                          <a:latin typeface="Calibri Light" panose="020F0302020204030204" pitchFamily="34" charset="0"/>
                          <a:cs typeface="Calibri Light" panose="020F0302020204030204" pitchFamily="34" charset="0"/>
                        </a:rPr>
                        <a:t>5</a:t>
                      </a:r>
                    </a:p>
                  </a:txBody>
                  <a:tcPr/>
                </a:tc>
                <a:tc>
                  <a:txBody>
                    <a:bodyPr/>
                    <a:lstStyle/>
                    <a:p>
                      <a:pPr algn="ctr"/>
                      <a:r>
                        <a:rPr lang="nl-BE" sz="1100">
                          <a:latin typeface="Calibri Light" panose="020F0302020204030204" pitchFamily="34" charset="0"/>
                          <a:cs typeface="Calibri Light" panose="020F0302020204030204" pitchFamily="34" charset="0"/>
                        </a:rPr>
                        <a:t>Hulk</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dirty="0">
                          <a:latin typeface="Calibri Light" panose="020F0302020204030204" pitchFamily="34" charset="0"/>
                          <a:cs typeface="Calibri Light" panose="020F0302020204030204" pitchFamily="34" charset="0"/>
                        </a:rPr>
                        <a:t>T2</a:t>
                      </a:r>
                    </a:p>
                  </a:txBody>
                  <a:tcPr/>
                </a:tc>
                <a:tc>
                  <a:txBody>
                    <a:bodyPr/>
                    <a:lstStyle/>
                    <a:p>
                      <a:pPr algn="ctr"/>
                      <a:r>
                        <a:rPr lang="nl-BE" sz="1100">
                          <a:latin typeface="Calibri Light" panose="020F0302020204030204" pitchFamily="34" charset="0"/>
                          <a:cs typeface="Calibri Light" panose="020F0302020204030204" pitchFamily="34" charset="0"/>
                        </a:rPr>
                        <a:t>10</a:t>
                      </a:r>
                      <a:endParaRPr lang="nl-BE"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5"/>
                  </a:ext>
                </a:extLst>
              </a:tr>
              <a:tr h="268829">
                <a:tc>
                  <a:txBody>
                    <a:bodyPr/>
                    <a:lstStyle/>
                    <a:p>
                      <a:pPr algn="ctr"/>
                      <a:r>
                        <a:rPr lang="nl-BE" sz="1100" dirty="0">
                          <a:latin typeface="Calibri Light" panose="020F0302020204030204" pitchFamily="34" charset="0"/>
                          <a:cs typeface="Calibri Light" panose="020F0302020204030204" pitchFamily="34" charset="0"/>
                        </a:rPr>
                        <a:t>6</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Hulk</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dirty="0">
                          <a:latin typeface="Calibri Light" panose="020F0302020204030204" pitchFamily="34" charset="0"/>
                          <a:cs typeface="Calibri Light" panose="020F0302020204030204" pitchFamily="34" charset="0"/>
                        </a:rPr>
                        <a:t>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25</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6"/>
                  </a:ext>
                </a:extLst>
              </a:tr>
              <a:tr h="268829">
                <a:tc>
                  <a:txBody>
                    <a:bodyPr/>
                    <a:lstStyle/>
                    <a:p>
                      <a:pPr algn="ctr"/>
                      <a:r>
                        <a:rPr lang="nl-BE" sz="1100" dirty="0">
                          <a:latin typeface="Calibri Light" panose="020F0302020204030204" pitchFamily="34" charset="0"/>
                          <a:cs typeface="Calibri Light" panose="020F0302020204030204" pitchFamily="34" charset="0"/>
                        </a:rPr>
                        <a:t>7</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Spider-Man</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dirty="0">
                          <a:latin typeface="Calibri Light" panose="020F0302020204030204" pitchFamily="34" charset="0"/>
                          <a:cs typeface="Calibri Light" panose="020F0302020204030204" pitchFamily="34" charset="0"/>
                        </a:rPr>
                        <a:t>T1</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50</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extLst>
                  <a:ext uri="{0D108BD9-81ED-4DB2-BD59-A6C34878D82A}">
                    <a16:rowId xmlns:a16="http://schemas.microsoft.com/office/drawing/2014/main" val="10007"/>
                  </a:ext>
                </a:extLst>
              </a:tr>
              <a:tr h="268829">
                <a:tc>
                  <a:txBody>
                    <a:bodyPr/>
                    <a:lstStyle/>
                    <a:p>
                      <a:pPr algn="ctr"/>
                      <a:r>
                        <a:rPr lang="nl-BE" sz="1100" dirty="0">
                          <a:latin typeface="Calibri Light" panose="020F0302020204030204" pitchFamily="34" charset="0"/>
                          <a:cs typeface="Calibri Light" panose="020F0302020204030204" pitchFamily="34" charset="0"/>
                        </a:rPr>
                        <a:t>8</a:t>
                      </a:r>
                    </a:p>
                  </a:txBody>
                  <a:tcPr/>
                </a:tc>
                <a:tc>
                  <a:txBody>
                    <a:bodyPr/>
                    <a:lstStyle/>
                    <a:p>
                      <a:pPr algn="ctr"/>
                      <a:r>
                        <a:rPr lang="nl-BE" sz="1100">
                          <a:latin typeface="Calibri Light" panose="020F0302020204030204" pitchFamily="34" charset="0"/>
                          <a:cs typeface="Calibri Light" panose="020F0302020204030204" pitchFamily="34" charset="0"/>
                        </a:rPr>
                        <a:t>Spider-Man</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dirty="0">
                          <a:latin typeface="Calibri Light" panose="020F0302020204030204" pitchFamily="34" charset="0"/>
                          <a:cs typeface="Calibri Light" panose="020F0302020204030204" pitchFamily="34" charset="0"/>
                        </a:rPr>
                        <a:t>T2</a:t>
                      </a:r>
                    </a:p>
                  </a:txBody>
                  <a:tcPr/>
                </a:tc>
                <a:tc>
                  <a:txBody>
                    <a:bodyPr/>
                    <a:lstStyle/>
                    <a:p>
                      <a:pPr algn="ctr"/>
                      <a:r>
                        <a:rPr lang="nl-BE" sz="1100">
                          <a:latin typeface="Calibri Light" panose="020F0302020204030204" pitchFamily="34" charset="0"/>
                          <a:cs typeface="Calibri Light" panose="020F0302020204030204" pitchFamily="34" charset="0"/>
                        </a:rPr>
                        <a:t>15</a:t>
                      </a:r>
                      <a:endParaRPr lang="nl-BE"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8"/>
                  </a:ext>
                </a:extLst>
              </a:tr>
              <a:tr h="268829">
                <a:tc>
                  <a:txBody>
                    <a:bodyPr/>
                    <a:lstStyle/>
                    <a:p>
                      <a:pPr algn="ctr"/>
                      <a:r>
                        <a:rPr lang="nl-BE" sz="1100" dirty="0">
                          <a:latin typeface="Calibri Light" panose="020F0302020204030204" pitchFamily="34" charset="0"/>
                          <a:cs typeface="Calibri Light" panose="020F0302020204030204" pitchFamily="34" charset="0"/>
                        </a:rPr>
                        <a:t>9</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Spider-Man</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dirty="0">
                          <a:latin typeface="Calibri Light" panose="020F0302020204030204" pitchFamily="34" charset="0"/>
                          <a:cs typeface="Calibri Light" panose="020F0302020204030204" pitchFamily="34" charset="0"/>
                        </a:rPr>
                        <a:t>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11</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9"/>
                  </a:ext>
                </a:extLst>
              </a:tr>
              <a:tr h="268829">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extLst>
                  <a:ext uri="{0D108BD9-81ED-4DB2-BD59-A6C34878D82A}">
                    <a16:rowId xmlns:a16="http://schemas.microsoft.com/office/drawing/2014/main" val="10010"/>
                  </a:ext>
                </a:extLst>
              </a:tr>
              <a:tr h="268829">
                <a:tc>
                  <a:txBody>
                    <a:bodyPr/>
                    <a:lstStyle/>
                    <a:p>
                      <a:pPr algn="ctr"/>
                      <a:r>
                        <a:rPr lang="nl-BE" sz="1100">
                          <a:latin typeface="Calibri Light" panose="020F0302020204030204" pitchFamily="34" charset="0"/>
                          <a:cs typeface="Calibri Light" panose="020F0302020204030204" pitchFamily="34" charset="0"/>
                        </a:rPr>
                        <a:t>60</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Iron</a:t>
                      </a:r>
                      <a:r>
                        <a:rPr lang="nl-BE" sz="1100" baseline="0">
                          <a:latin typeface="Calibri Light" panose="020F0302020204030204" pitchFamily="34" charset="0"/>
                          <a:cs typeface="Calibri Light" panose="020F0302020204030204" pitchFamily="34" charset="0"/>
                        </a:rPr>
                        <a:t> Man</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T3</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19</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22" name="Content Placeholder 3">
            <a:extLst>
              <a:ext uri="{FF2B5EF4-FFF2-40B4-BE49-F238E27FC236}">
                <a16:creationId xmlns:a16="http://schemas.microsoft.com/office/drawing/2014/main" id="{8B96D40E-EF3F-475E-A463-8AFBBE9697EC}"/>
              </a:ext>
            </a:extLst>
          </p:cNvPr>
          <p:cNvGraphicFramePr>
            <a:graphicFrameLocks/>
          </p:cNvGraphicFramePr>
          <p:nvPr>
            <p:extLst>
              <p:ext uri="{D42A27DB-BD31-4B8C-83A1-F6EECF244321}">
                <p14:modId xmlns:p14="http://schemas.microsoft.com/office/powerpoint/2010/main" val="1153552915"/>
              </p:ext>
            </p:extLst>
          </p:nvPr>
        </p:nvGraphicFramePr>
        <p:xfrm>
          <a:off x="4694168" y="2900243"/>
          <a:ext cx="3252190" cy="1612974"/>
        </p:xfrm>
        <a:graphic>
          <a:graphicData uri="http://schemas.openxmlformats.org/drawingml/2006/table">
            <a:tbl>
              <a:tblPr firstRow="1" bandRow="1">
                <a:tableStyleId>{2D5ABB26-0587-4C30-8999-92F81FD0307C}</a:tableStyleId>
              </a:tblPr>
              <a:tblGrid>
                <a:gridCol w="576433">
                  <a:extLst>
                    <a:ext uri="{9D8B030D-6E8A-4147-A177-3AD203B41FA5}">
                      <a16:colId xmlns:a16="http://schemas.microsoft.com/office/drawing/2014/main" val="20000"/>
                    </a:ext>
                  </a:extLst>
                </a:gridCol>
                <a:gridCol w="946458">
                  <a:extLst>
                    <a:ext uri="{9D8B030D-6E8A-4147-A177-3AD203B41FA5}">
                      <a16:colId xmlns:a16="http://schemas.microsoft.com/office/drawing/2014/main" val="20001"/>
                    </a:ext>
                  </a:extLst>
                </a:gridCol>
                <a:gridCol w="576433">
                  <a:extLst>
                    <a:ext uri="{9D8B030D-6E8A-4147-A177-3AD203B41FA5}">
                      <a16:colId xmlns:a16="http://schemas.microsoft.com/office/drawing/2014/main" val="20002"/>
                    </a:ext>
                  </a:extLst>
                </a:gridCol>
                <a:gridCol w="576433">
                  <a:extLst>
                    <a:ext uri="{9D8B030D-6E8A-4147-A177-3AD203B41FA5}">
                      <a16:colId xmlns:a16="http://schemas.microsoft.com/office/drawing/2014/main" val="20003"/>
                    </a:ext>
                  </a:extLst>
                </a:gridCol>
                <a:gridCol w="576433">
                  <a:extLst>
                    <a:ext uri="{9D8B030D-6E8A-4147-A177-3AD203B41FA5}">
                      <a16:colId xmlns:a16="http://schemas.microsoft.com/office/drawing/2014/main" val="20004"/>
                    </a:ext>
                  </a:extLst>
                </a:gridCol>
              </a:tblGrid>
              <a:tr h="268829">
                <a:tc>
                  <a:txBody>
                    <a:bodyPr/>
                    <a:lstStyle/>
                    <a:p>
                      <a:pPr algn="ctr"/>
                      <a:r>
                        <a:rPr lang="nl-BE" sz="1100" b="1">
                          <a:latin typeface="Calibri Light" panose="020F0302020204030204" pitchFamily="34" charset="0"/>
                          <a:cs typeface="Calibri Light" panose="020F0302020204030204" pitchFamily="34" charset="0"/>
                        </a:rPr>
                        <a:t>Obs.</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dirty="0">
                          <a:latin typeface="Calibri Light" panose="020F0302020204030204" pitchFamily="34" charset="0"/>
                          <a:cs typeface="Calibri Light" panose="020F0302020204030204" pitchFamily="34" charset="0"/>
                        </a:rPr>
                        <a:t>Subject</a:t>
                      </a:r>
                    </a:p>
                  </a:txBody>
                  <a:tcPr anchor="b">
                    <a:lnR w="28575" cap="flat" cmpd="sng" algn="ctr">
                      <a:solidFill>
                        <a:schemeClr val="accent6">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a:latin typeface="Calibri Light" panose="020F0302020204030204" pitchFamily="34" charset="0"/>
                          <a:cs typeface="Calibri Light" panose="020F0302020204030204" pitchFamily="34" charset="0"/>
                        </a:rPr>
                        <a:t>T1</a:t>
                      </a:r>
                      <a:endParaRPr lang="nl-BE" sz="1100" b="1" dirty="0">
                        <a:latin typeface="Calibri Light" panose="020F0302020204030204" pitchFamily="34" charset="0"/>
                        <a:cs typeface="Calibri Light" panose="020F0302020204030204" pitchFamily="34" charset="0"/>
                      </a:endParaRPr>
                    </a:p>
                  </a:txBody>
                  <a:tcPr anchor="b">
                    <a:lnL w="28575" cap="flat" cmpd="sng" algn="ctr">
                      <a:solidFill>
                        <a:schemeClr val="accent6">
                          <a:lumMod val="50000"/>
                        </a:schemeClr>
                      </a:solidFill>
                      <a:prstDash val="solid"/>
                      <a:round/>
                      <a:headEnd type="none" w="med" len="med"/>
                      <a:tailEnd type="none" w="med" len="med"/>
                    </a:lnL>
                    <a:lnT w="28575"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a:latin typeface="Calibri Light" panose="020F0302020204030204" pitchFamily="34" charset="0"/>
                          <a:cs typeface="Calibri Light" panose="020F0302020204030204" pitchFamily="34" charset="0"/>
                        </a:rPr>
                        <a:t>T2</a:t>
                      </a:r>
                      <a:endParaRPr lang="nl-BE" sz="1100" b="1" dirty="0">
                        <a:latin typeface="Calibri Light" panose="020F0302020204030204" pitchFamily="34" charset="0"/>
                        <a:cs typeface="Calibri Light" panose="020F0302020204030204" pitchFamily="34" charset="0"/>
                      </a:endParaRPr>
                    </a:p>
                  </a:txBody>
                  <a:tcPr anchor="b">
                    <a:lnT w="28575"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a:latin typeface="Calibri Light" panose="020F0302020204030204" pitchFamily="34" charset="0"/>
                          <a:cs typeface="Calibri Light" panose="020F0302020204030204" pitchFamily="34" charset="0"/>
                        </a:rPr>
                        <a:t>T3</a:t>
                      </a:r>
                      <a:endParaRPr lang="nl-BE" sz="1100" b="1" dirty="0">
                        <a:latin typeface="Calibri Light" panose="020F0302020204030204" pitchFamily="34" charset="0"/>
                        <a:cs typeface="Calibri Light" panose="020F0302020204030204" pitchFamily="34" charset="0"/>
                      </a:endParaRPr>
                    </a:p>
                  </a:txBody>
                  <a:tcPr anchor="b">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829">
                <a:tc>
                  <a:txBody>
                    <a:bodyPr/>
                    <a:lstStyle/>
                    <a:p>
                      <a:pPr algn="ctr"/>
                      <a:r>
                        <a:rPr lang="nl-BE" sz="1100" dirty="0">
                          <a:latin typeface="Calibri Light" panose="020F0302020204030204" pitchFamily="34" charset="0"/>
                          <a:cs typeface="Calibri Light" panose="020F0302020204030204" pitchFamily="34" charset="0"/>
                        </a:rPr>
                        <a:t>1</a:t>
                      </a:r>
                    </a:p>
                  </a:txBody>
                  <a:tcPr>
                    <a:lnT w="12700" cap="flat" cmpd="sng" algn="ctr">
                      <a:solidFill>
                        <a:schemeClr val="tx1"/>
                      </a:solidFill>
                      <a:prstDash val="solid"/>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Batman</a:t>
                      </a:r>
                      <a:endParaRPr lang="nl-BE" sz="1100" dirty="0">
                        <a:latin typeface="Calibri Light" panose="020F0302020204030204" pitchFamily="34" charset="0"/>
                        <a:cs typeface="Calibri Light" panose="020F0302020204030204" pitchFamily="34" charset="0"/>
                      </a:endParaRPr>
                    </a:p>
                  </a:txBody>
                  <a:tcPr>
                    <a:lnR w="28575" cap="flat" cmpd="sng" algn="ctr">
                      <a:solidFill>
                        <a:schemeClr val="accent6">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60</a:t>
                      </a:r>
                      <a:endParaRPr lang="nl-BE" sz="1100" dirty="0">
                        <a:latin typeface="Calibri Light" panose="020F0302020204030204" pitchFamily="34" charset="0"/>
                        <a:cs typeface="Calibri Light" panose="020F0302020204030204" pitchFamily="34" charset="0"/>
                      </a:endParaRPr>
                    </a:p>
                  </a:txBody>
                  <a:tcPr>
                    <a:lnL w="28575" cap="flat" cmpd="sng" algn="ctr">
                      <a:solidFill>
                        <a:schemeClr val="accent6">
                          <a:lumMod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nl-BE" sz="1100">
                          <a:latin typeface="Calibri Light" panose="020F0302020204030204" pitchFamily="34" charset="0"/>
                          <a:cs typeface="Calibri Light" panose="020F0302020204030204" pitchFamily="34" charset="0"/>
                        </a:rPr>
                        <a:t>40</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nl-BE" sz="1100">
                          <a:latin typeface="Calibri Light" panose="020F0302020204030204" pitchFamily="34" charset="0"/>
                          <a:cs typeface="Calibri Light" panose="020F0302020204030204" pitchFamily="34" charset="0"/>
                        </a:rPr>
                        <a:t>50</a:t>
                      </a:r>
                      <a:endParaRPr lang="nl-BE" sz="1100" dirty="0">
                        <a:latin typeface="Calibri Light" panose="020F0302020204030204" pitchFamily="34" charset="0"/>
                        <a:cs typeface="Calibri Light" panose="020F0302020204030204" pitchFamily="34" charset="0"/>
                      </a:endParaRPr>
                    </a:p>
                  </a:txBody>
                  <a:tcPr>
                    <a:lnR w="28575" cap="flat" cmpd="sng" algn="ctr">
                      <a:solidFill>
                        <a:schemeClr val="accent6">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268829">
                <a:tc>
                  <a:txBody>
                    <a:bodyPr/>
                    <a:lstStyle/>
                    <a:p>
                      <a:pPr algn="ctr"/>
                      <a:r>
                        <a:rPr lang="nl-BE" sz="1100">
                          <a:latin typeface="Calibri Light" panose="020F0302020204030204" pitchFamily="34" charset="0"/>
                          <a:cs typeface="Calibri Light" panose="020F0302020204030204" pitchFamily="34" charset="0"/>
                        </a:rPr>
                        <a:t>2</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a:latin typeface="Calibri Light" panose="020F0302020204030204" pitchFamily="34" charset="0"/>
                          <a:cs typeface="Calibri Light" panose="020F0302020204030204" pitchFamily="34" charset="0"/>
                        </a:rPr>
                        <a:t>The Hulk</a:t>
                      </a:r>
                      <a:endParaRPr lang="nl-BE" sz="1100" dirty="0">
                        <a:latin typeface="Calibri Light" panose="020F0302020204030204" pitchFamily="34" charset="0"/>
                        <a:cs typeface="Calibri Light" panose="020F0302020204030204" pitchFamily="34" charset="0"/>
                      </a:endParaRPr>
                    </a:p>
                  </a:txBody>
                  <a:tcPr>
                    <a:lnR w="28575" cap="flat" cmpd="sng" algn="ctr">
                      <a:solidFill>
                        <a:schemeClr val="accent6">
                          <a:lumMod val="50000"/>
                        </a:schemeClr>
                      </a:solidFill>
                      <a:prstDash val="solid"/>
                      <a:round/>
                      <a:headEnd type="none" w="med" len="med"/>
                      <a:tailEnd type="none" w="med" len="med"/>
                    </a:lnR>
                  </a:tcPr>
                </a:tc>
                <a:tc>
                  <a:txBody>
                    <a:bodyPr/>
                    <a:lstStyle/>
                    <a:p>
                      <a:pPr algn="ctr"/>
                      <a:r>
                        <a:rPr lang="nl-BE" sz="1100">
                          <a:latin typeface="Calibri Light" panose="020F0302020204030204" pitchFamily="34" charset="0"/>
                          <a:cs typeface="Calibri Light" panose="020F0302020204030204" pitchFamily="34" charset="0"/>
                        </a:rPr>
                        <a:t>1</a:t>
                      </a:r>
                      <a:endParaRPr lang="nl-BE" sz="1100" dirty="0">
                        <a:latin typeface="Calibri Light" panose="020F0302020204030204" pitchFamily="34" charset="0"/>
                        <a:cs typeface="Calibri Light" panose="020F0302020204030204" pitchFamily="34" charset="0"/>
                      </a:endParaRPr>
                    </a:p>
                  </a:txBody>
                  <a:tcPr>
                    <a:lnL w="28575" cap="flat" cmpd="sng" algn="ctr">
                      <a:solidFill>
                        <a:schemeClr val="accent6">
                          <a:lumMod val="50000"/>
                        </a:schemeClr>
                      </a:solidFill>
                      <a:prstDash val="solid"/>
                      <a:round/>
                      <a:headEnd type="none" w="med" len="med"/>
                      <a:tailEnd type="none" w="med" len="med"/>
                    </a:lnL>
                  </a:tcPr>
                </a:tc>
                <a:tc>
                  <a:txBody>
                    <a:bodyPr/>
                    <a:lstStyle/>
                    <a:p>
                      <a:pPr algn="ctr"/>
                      <a:r>
                        <a:rPr lang="nl-BE" sz="1100">
                          <a:latin typeface="Calibri Light" panose="020F0302020204030204" pitchFamily="34" charset="0"/>
                          <a:cs typeface="Calibri Light" panose="020F0302020204030204" pitchFamily="34" charset="0"/>
                        </a:rPr>
                        <a:t>10</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a:latin typeface="Calibri Light" panose="020F0302020204030204" pitchFamily="34" charset="0"/>
                          <a:cs typeface="Calibri Light" panose="020F0302020204030204" pitchFamily="34" charset="0"/>
                        </a:rPr>
                        <a:t>25</a:t>
                      </a:r>
                      <a:endParaRPr lang="nl-BE" sz="1100" dirty="0">
                        <a:latin typeface="Calibri Light" panose="020F0302020204030204" pitchFamily="34" charset="0"/>
                        <a:cs typeface="Calibri Light" panose="020F0302020204030204" pitchFamily="34" charset="0"/>
                      </a:endParaRPr>
                    </a:p>
                  </a:txBody>
                  <a:tcPr>
                    <a:lnR w="28575" cap="flat" cmpd="sng" algn="ctr">
                      <a:solidFill>
                        <a:schemeClr val="accent6">
                          <a:lumMod val="50000"/>
                        </a:schemeClr>
                      </a:solidFill>
                      <a:prstDash val="solid"/>
                      <a:round/>
                      <a:headEnd type="none" w="med" len="med"/>
                      <a:tailEnd type="none" w="med" len="med"/>
                    </a:lnR>
                  </a:tcPr>
                </a:tc>
                <a:extLst>
                  <a:ext uri="{0D108BD9-81ED-4DB2-BD59-A6C34878D82A}">
                    <a16:rowId xmlns:a16="http://schemas.microsoft.com/office/drawing/2014/main" val="10002"/>
                  </a:ext>
                </a:extLst>
              </a:tr>
              <a:tr h="268829">
                <a:tc>
                  <a:txBody>
                    <a:bodyPr/>
                    <a:lstStyle/>
                    <a:p>
                      <a:pPr algn="ctr"/>
                      <a:r>
                        <a:rPr lang="nl-BE" sz="1100">
                          <a:latin typeface="Calibri Light" panose="020F0302020204030204" pitchFamily="34" charset="0"/>
                          <a:cs typeface="Calibri Light" panose="020F0302020204030204" pitchFamily="34" charset="0"/>
                        </a:rPr>
                        <a:t>3</a:t>
                      </a:r>
                      <a:endParaRPr lang="nl-BE" sz="1100" dirty="0">
                        <a:latin typeface="Calibri Light" panose="020F0302020204030204" pitchFamily="34" charset="0"/>
                        <a:cs typeface="Calibri Light" panose="020F0302020204030204" pitchFamily="34" charset="0"/>
                      </a:endParaRPr>
                    </a:p>
                  </a:txBody>
                  <a:tcPr>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Spider-Man</a:t>
                      </a:r>
                      <a:endParaRPr lang="nl-BE" sz="1100" dirty="0">
                        <a:latin typeface="Calibri Light" panose="020F0302020204030204" pitchFamily="34" charset="0"/>
                        <a:cs typeface="Calibri Light" panose="020F0302020204030204" pitchFamily="34" charset="0"/>
                      </a:endParaRPr>
                    </a:p>
                  </a:txBody>
                  <a:tcPr>
                    <a:lnR w="28575" cap="flat" cmpd="sng" algn="ctr">
                      <a:solidFill>
                        <a:schemeClr val="accent6">
                          <a:lumMod val="50000"/>
                        </a:schemeClr>
                      </a:solidFill>
                      <a:prstDash val="solid"/>
                      <a:round/>
                      <a:headEnd type="none" w="med" len="med"/>
                      <a:tailEnd type="none" w="med" len="med"/>
                    </a:lnR>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50</a:t>
                      </a:r>
                      <a:endParaRPr lang="nl-BE" sz="1100" dirty="0">
                        <a:latin typeface="Calibri Light" panose="020F0302020204030204" pitchFamily="34" charset="0"/>
                        <a:cs typeface="Calibri Light" panose="020F0302020204030204" pitchFamily="34" charset="0"/>
                      </a:endParaRPr>
                    </a:p>
                  </a:txBody>
                  <a:tcPr>
                    <a:lnL w="28575" cap="flat" cmpd="sng" algn="ctr">
                      <a:solidFill>
                        <a:schemeClr val="accent6">
                          <a:lumMod val="50000"/>
                        </a:schemeClr>
                      </a:solidFill>
                      <a:prstDash val="solid"/>
                      <a:round/>
                      <a:headEnd type="none" w="med" len="med"/>
                      <a:tailEnd type="none" w="med" len="med"/>
                    </a:lnL>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15</a:t>
                      </a:r>
                      <a:endParaRPr lang="nl-BE" sz="1100" dirty="0">
                        <a:latin typeface="Calibri Light" panose="020F0302020204030204" pitchFamily="34" charset="0"/>
                        <a:cs typeface="Calibri Light" panose="020F0302020204030204" pitchFamily="34" charset="0"/>
                      </a:endParaRPr>
                    </a:p>
                  </a:txBody>
                  <a:tcPr>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11</a:t>
                      </a:r>
                      <a:endParaRPr lang="nl-BE" sz="1100" dirty="0">
                        <a:latin typeface="Calibri Light" panose="020F0302020204030204" pitchFamily="34" charset="0"/>
                        <a:cs typeface="Calibri Light" panose="020F0302020204030204" pitchFamily="34" charset="0"/>
                      </a:endParaRPr>
                    </a:p>
                  </a:txBody>
                  <a:tcPr>
                    <a:lnR w="28575" cap="flat" cmpd="sng" algn="ctr">
                      <a:solidFill>
                        <a:schemeClr val="accent6">
                          <a:lumMod val="50000"/>
                        </a:schemeClr>
                      </a:solidFill>
                      <a:prstDash val="solid"/>
                      <a:round/>
                      <a:headEnd type="none" w="med" len="med"/>
                      <a:tailEnd type="none" w="med" len="med"/>
                    </a:lnR>
                    <a:lnB w="12700" cap="flat" cmpd="sng" algn="ctr">
                      <a:noFill/>
                      <a:prstDash val="sysDot"/>
                      <a:round/>
                      <a:headEnd type="none" w="med" len="med"/>
                      <a:tailEnd type="none" w="med" len="med"/>
                    </a:lnB>
                  </a:tcPr>
                </a:tc>
                <a:extLst>
                  <a:ext uri="{0D108BD9-81ED-4DB2-BD59-A6C34878D82A}">
                    <a16:rowId xmlns:a16="http://schemas.microsoft.com/office/drawing/2014/main" val="10003"/>
                  </a:ext>
                </a:extLst>
              </a:tr>
              <a:tr h="268829">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R w="28575" cap="flat" cmpd="sng" algn="ctr">
                      <a:solidFill>
                        <a:schemeClr val="accent6">
                          <a:lumMod val="50000"/>
                        </a:schemeClr>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L w="28575" cap="flat" cmpd="sng" algn="ctr">
                      <a:solidFill>
                        <a:schemeClr val="accent6">
                          <a:lumMod val="50000"/>
                        </a:schemeClr>
                      </a:solidFill>
                      <a:prstDash val="solid"/>
                      <a:round/>
                      <a:headEnd type="none" w="med" len="med"/>
                      <a:tailEnd type="none" w="med" len="med"/>
                    </a:lnL>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endParaRPr lang="nl-BE" sz="1100" dirty="0">
                        <a:latin typeface="Calibri Light" panose="020F0302020204030204" pitchFamily="34" charset="0"/>
                        <a:cs typeface="Calibri Light" panose="020F0302020204030204" pitchFamily="34" charset="0"/>
                      </a:endParaRPr>
                    </a:p>
                  </a:txBody>
                  <a:tcPr>
                    <a:lnR w="28575" cap="flat" cmpd="sng" algn="ctr">
                      <a:solidFill>
                        <a:schemeClr val="accent6">
                          <a:lumMod val="50000"/>
                        </a:schemeClr>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extLst>
                  <a:ext uri="{0D108BD9-81ED-4DB2-BD59-A6C34878D82A}">
                    <a16:rowId xmlns:a16="http://schemas.microsoft.com/office/drawing/2014/main" val="10004"/>
                  </a:ext>
                </a:extLst>
              </a:tr>
              <a:tr h="268829">
                <a:tc>
                  <a:txBody>
                    <a:bodyPr/>
                    <a:lstStyle/>
                    <a:p>
                      <a:pPr algn="ctr"/>
                      <a:r>
                        <a:rPr lang="nl-BE" sz="1100">
                          <a:latin typeface="Calibri Light" panose="020F0302020204030204" pitchFamily="34" charset="0"/>
                          <a:cs typeface="Calibri Light" panose="020F0302020204030204" pitchFamily="34" charset="0"/>
                        </a:rPr>
                        <a:t>20</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Iron</a:t>
                      </a:r>
                      <a:r>
                        <a:rPr lang="nl-BE" sz="1100" baseline="0">
                          <a:latin typeface="Calibri Light" panose="020F0302020204030204" pitchFamily="34" charset="0"/>
                          <a:cs typeface="Calibri Light" panose="020F0302020204030204" pitchFamily="34" charset="0"/>
                        </a:rPr>
                        <a:t> Man</a:t>
                      </a:r>
                      <a:endParaRPr lang="nl-BE" sz="1100" dirty="0">
                        <a:latin typeface="Calibri Light" panose="020F0302020204030204" pitchFamily="34" charset="0"/>
                        <a:cs typeface="Calibri Light" panose="020F0302020204030204" pitchFamily="34" charset="0"/>
                      </a:endParaRPr>
                    </a:p>
                  </a:txBody>
                  <a:tcPr>
                    <a:lnR w="28575" cap="flat" cmpd="sng" algn="ctr">
                      <a:solidFill>
                        <a:schemeClr val="accent6">
                          <a:lumMod val="50000"/>
                        </a:schemeClr>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5</a:t>
                      </a:r>
                      <a:endParaRPr lang="nl-BE" sz="1100" dirty="0">
                        <a:latin typeface="Calibri Light" panose="020F0302020204030204" pitchFamily="34" charset="0"/>
                        <a:cs typeface="Calibri Light" panose="020F0302020204030204" pitchFamily="34" charset="0"/>
                      </a:endParaRPr>
                    </a:p>
                  </a:txBody>
                  <a:tcPr>
                    <a:lnL w="28575" cap="flat" cmpd="sng" algn="ctr">
                      <a:solidFill>
                        <a:schemeClr val="accent6">
                          <a:lumMod val="50000"/>
                        </a:schemeClr>
                      </a:solidFill>
                      <a:prstDash val="solid"/>
                      <a:round/>
                      <a:headEnd type="none" w="med" len="med"/>
                      <a:tailEnd type="none" w="med" len="med"/>
                    </a:lnL>
                    <a:lnT w="12700" cap="flat" cmpd="sng" algn="ctr">
                      <a:noFill/>
                      <a:prstDash val="sysDot"/>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12</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19</a:t>
                      </a:r>
                      <a:endParaRPr lang="nl-BE" sz="1100" dirty="0">
                        <a:latin typeface="Calibri Light" panose="020F0302020204030204" pitchFamily="34" charset="0"/>
                        <a:cs typeface="Calibri Light" panose="020F0302020204030204" pitchFamily="34" charset="0"/>
                      </a:endParaRPr>
                    </a:p>
                  </a:txBody>
                  <a:tcPr>
                    <a:lnR w="28575" cap="flat" cmpd="sng" algn="ctr">
                      <a:solidFill>
                        <a:schemeClr val="accent6">
                          <a:lumMod val="50000"/>
                        </a:schemeClr>
                      </a:solidFill>
                      <a:prstDash val="solid"/>
                      <a:round/>
                      <a:headEnd type="none" w="med" len="med"/>
                      <a:tailEnd type="none" w="med" len="med"/>
                    </a:lnR>
                    <a:lnT w="12700" cap="flat" cmpd="sng" algn="ctr">
                      <a:noFill/>
                      <a:prstDash val="sysDot"/>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4" name="TextBox 23">
            <a:extLst>
              <a:ext uri="{FF2B5EF4-FFF2-40B4-BE49-F238E27FC236}">
                <a16:creationId xmlns:a16="http://schemas.microsoft.com/office/drawing/2014/main" id="{A4213A85-AD7F-4112-B451-CA06FF0019FD}"/>
              </a:ext>
            </a:extLst>
          </p:cNvPr>
          <p:cNvSpPr txBox="1"/>
          <p:nvPr/>
        </p:nvSpPr>
        <p:spPr>
          <a:xfrm>
            <a:off x="1575060" y="6257926"/>
            <a:ext cx="1430200" cy="307777"/>
          </a:xfrm>
          <a:prstGeom prst="rect">
            <a:avLst/>
          </a:prstGeom>
          <a:noFill/>
        </p:spPr>
        <p:txBody>
          <a:bodyPr wrap="none" rtlCol="0">
            <a:spAutoFit/>
          </a:bodyPr>
          <a:lstStyle/>
          <a:p>
            <a:r>
              <a:rPr lang="fr-CH" sz="1400">
                <a:latin typeface="Calibri Light" panose="020F0302020204030204" pitchFamily="34" charset="0"/>
                <a:cs typeface="Calibri Light" panose="020F0302020204030204" pitchFamily="34" charset="0"/>
              </a:rPr>
              <a:t>Long format data</a:t>
            </a:r>
            <a:endParaRPr lang="en-GB" sz="1400">
              <a:latin typeface="Calibri Light" panose="020F0302020204030204" pitchFamily="34" charset="0"/>
              <a:cs typeface="Calibri Light" panose="020F0302020204030204" pitchFamily="34" charset="0"/>
            </a:endParaRPr>
          </a:p>
        </p:txBody>
      </p:sp>
      <p:sp>
        <p:nvSpPr>
          <p:cNvPr id="25" name="TextBox 24">
            <a:extLst>
              <a:ext uri="{FF2B5EF4-FFF2-40B4-BE49-F238E27FC236}">
                <a16:creationId xmlns:a16="http://schemas.microsoft.com/office/drawing/2014/main" id="{8DD0315B-C3D7-406C-811C-F5C65F60DF53}"/>
              </a:ext>
            </a:extLst>
          </p:cNvPr>
          <p:cNvSpPr txBox="1"/>
          <p:nvPr/>
        </p:nvSpPr>
        <p:spPr>
          <a:xfrm>
            <a:off x="5597328" y="4686560"/>
            <a:ext cx="1451808" cy="307777"/>
          </a:xfrm>
          <a:prstGeom prst="rect">
            <a:avLst/>
          </a:prstGeom>
          <a:noFill/>
        </p:spPr>
        <p:txBody>
          <a:bodyPr wrap="none" rtlCol="0">
            <a:spAutoFit/>
          </a:bodyPr>
          <a:lstStyle/>
          <a:p>
            <a:r>
              <a:rPr lang="fr-CH" sz="1400">
                <a:latin typeface="Calibri Light" panose="020F0302020204030204" pitchFamily="34" charset="0"/>
                <a:cs typeface="Calibri Light" panose="020F0302020204030204" pitchFamily="34" charset="0"/>
              </a:rPr>
              <a:t>Wide format data</a:t>
            </a:r>
            <a:endParaRPr lang="en-GB" sz="1400">
              <a:latin typeface="Calibri Light" panose="020F0302020204030204" pitchFamily="34" charset="0"/>
              <a:cs typeface="Calibri Light" panose="020F0302020204030204" pitchFamily="34" charset="0"/>
            </a:endParaRPr>
          </a:p>
        </p:txBody>
      </p:sp>
      <p:cxnSp>
        <p:nvCxnSpPr>
          <p:cNvPr id="26" name="Straight Arrow Connector 25">
            <a:extLst>
              <a:ext uri="{FF2B5EF4-FFF2-40B4-BE49-F238E27FC236}">
                <a16:creationId xmlns:a16="http://schemas.microsoft.com/office/drawing/2014/main" id="{D6B11E5F-AF1A-4CC0-A8ED-EB78D0A04265}"/>
              </a:ext>
            </a:extLst>
          </p:cNvPr>
          <p:cNvCxnSpPr>
            <a:cxnSpLocks/>
          </p:cNvCxnSpPr>
          <p:nvPr/>
        </p:nvCxnSpPr>
        <p:spPr>
          <a:xfrm>
            <a:off x="3935760" y="4994337"/>
            <a:ext cx="612000" cy="0"/>
          </a:xfrm>
          <a:prstGeom prst="straightConnector1">
            <a:avLst/>
          </a:prstGeom>
          <a:ln w="38100">
            <a:solidFill>
              <a:schemeClr val="accent6">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9" name="Table 28">
            <a:extLst>
              <a:ext uri="{FF2B5EF4-FFF2-40B4-BE49-F238E27FC236}">
                <a16:creationId xmlns:a16="http://schemas.microsoft.com/office/drawing/2014/main" id="{07E4C4A6-8F59-478A-9623-30FB83BE751C}"/>
              </a:ext>
            </a:extLst>
          </p:cNvPr>
          <p:cNvGraphicFramePr>
            <a:graphicFrameLocks noGrp="1"/>
          </p:cNvGraphicFramePr>
          <p:nvPr>
            <p:extLst>
              <p:ext uri="{D42A27DB-BD31-4B8C-83A1-F6EECF244321}">
                <p14:modId xmlns:p14="http://schemas.microsoft.com/office/powerpoint/2010/main" val="734490800"/>
              </p:ext>
            </p:extLst>
          </p:nvPr>
        </p:nvGraphicFramePr>
        <p:xfrm>
          <a:off x="8707826" y="3291696"/>
          <a:ext cx="2088232" cy="1848208"/>
        </p:xfrm>
        <a:graphic>
          <a:graphicData uri="http://schemas.openxmlformats.org/drawingml/2006/table">
            <a:tbl>
              <a:tblPr firstRow="1" bandRow="1">
                <a:tableStyleId>{2D5ABB26-0587-4C30-8999-92F81FD0307C}</a:tableStyleId>
              </a:tblPr>
              <a:tblGrid>
                <a:gridCol w="728134">
                  <a:extLst>
                    <a:ext uri="{9D8B030D-6E8A-4147-A177-3AD203B41FA5}">
                      <a16:colId xmlns:a16="http://schemas.microsoft.com/office/drawing/2014/main" val="20000"/>
                    </a:ext>
                  </a:extLst>
                </a:gridCol>
                <a:gridCol w="453366">
                  <a:extLst>
                    <a:ext uri="{9D8B030D-6E8A-4147-A177-3AD203B41FA5}">
                      <a16:colId xmlns:a16="http://schemas.microsoft.com/office/drawing/2014/main" val="20001"/>
                    </a:ext>
                  </a:extLst>
                </a:gridCol>
                <a:gridCol w="453366">
                  <a:extLst>
                    <a:ext uri="{9D8B030D-6E8A-4147-A177-3AD203B41FA5}">
                      <a16:colId xmlns:a16="http://schemas.microsoft.com/office/drawing/2014/main" val="20002"/>
                    </a:ext>
                  </a:extLst>
                </a:gridCol>
                <a:gridCol w="453366">
                  <a:extLst>
                    <a:ext uri="{9D8B030D-6E8A-4147-A177-3AD203B41FA5}">
                      <a16:colId xmlns:a16="http://schemas.microsoft.com/office/drawing/2014/main" val="20003"/>
                    </a:ext>
                  </a:extLst>
                </a:gridCol>
              </a:tblGrid>
              <a:tr h="462052">
                <a:tc>
                  <a:txBody>
                    <a:bodyPr/>
                    <a:lstStyle/>
                    <a:p>
                      <a:pPr algn="ctr"/>
                      <a:endParaRPr lang="nl-BE" sz="1400" b="1" i="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nl-BE" sz="1400" b="1" i="0">
                          <a:solidFill>
                            <a:schemeClr val="tx1"/>
                          </a:solidFill>
                          <a:latin typeface="Calibri Light" panose="020F0302020204030204" pitchFamily="34" charset="0"/>
                          <a:cs typeface="Calibri Light" panose="020F0302020204030204" pitchFamily="34" charset="0"/>
                        </a:rPr>
                        <a:t>T1</a:t>
                      </a:r>
                      <a:endParaRPr lang="nl-BE" sz="1400" b="1" i="0" dirty="0">
                        <a:solidFill>
                          <a:schemeClr val="tx1"/>
                        </a:solidFill>
                        <a:latin typeface="Calibri Light" panose="020F0302020204030204" pitchFamily="34" charset="0"/>
                        <a:cs typeface="Calibri Light" panose="020F0302020204030204" pitchFamily="34" charset="0"/>
                      </a:endParaRPr>
                    </a:p>
                  </a:txBody>
                  <a:tcPr>
                    <a:lnL w="12700" cap="flat" cmpd="sng" algn="ctr">
                      <a:no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nl-BE" sz="1400" b="1" i="0">
                          <a:solidFill>
                            <a:schemeClr val="tx1"/>
                          </a:solidFill>
                          <a:latin typeface="Calibri Light" panose="020F0302020204030204" pitchFamily="34" charset="0"/>
                          <a:cs typeface="Calibri Light" panose="020F0302020204030204" pitchFamily="34" charset="0"/>
                        </a:rPr>
                        <a:t>T2</a:t>
                      </a:r>
                      <a:endParaRPr lang="nl-BE" sz="1400" b="1" i="0" dirty="0">
                        <a:solidFill>
                          <a:schemeClr val="tx1"/>
                        </a:solidFill>
                        <a:latin typeface="Calibri Light" panose="020F0302020204030204" pitchFamily="34" charset="0"/>
                        <a:cs typeface="Calibri Light" panose="020F0302020204030204" pitchFamily="34"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nl-BE" sz="1400" b="1" i="0">
                          <a:solidFill>
                            <a:schemeClr val="tx1"/>
                          </a:solidFill>
                          <a:latin typeface="Calibri Light" panose="020F0302020204030204" pitchFamily="34" charset="0"/>
                          <a:cs typeface="Calibri Light" panose="020F0302020204030204" pitchFamily="34" charset="0"/>
                        </a:rPr>
                        <a:t>T3</a:t>
                      </a:r>
                      <a:endParaRPr lang="nl-BE" sz="1400" b="1" i="0" dirty="0">
                        <a:solidFill>
                          <a:schemeClr val="tx1"/>
                        </a:solidFill>
                        <a:latin typeface="Calibri Light" panose="020F0302020204030204" pitchFamily="34" charset="0"/>
                        <a:cs typeface="Calibri Light" panose="020F0302020204030204" pitchFamily="34" charset="0"/>
                      </a:endParaRPr>
                    </a:p>
                  </a:txBody>
                  <a:tcPr>
                    <a:lnL>
                      <a:noFill/>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2052">
                <a:tc>
                  <a:txBody>
                    <a:bodyPr/>
                    <a:lstStyle/>
                    <a:p>
                      <a:pPr algn="ctr"/>
                      <a:r>
                        <a:rPr lang="nl-BE" sz="1400" b="1" i="0">
                          <a:solidFill>
                            <a:schemeClr val="tx1"/>
                          </a:solidFill>
                          <a:latin typeface="Calibri Light" panose="020F0302020204030204" pitchFamily="34" charset="0"/>
                          <a:cs typeface="Calibri Light" panose="020F0302020204030204" pitchFamily="34" charset="0"/>
                        </a:rPr>
                        <a:t>T1</a:t>
                      </a:r>
                      <a:endParaRPr lang="nl-BE" sz="1400" b="1" i="0" dirty="0">
                        <a:solidFill>
                          <a:schemeClr val="tx1"/>
                        </a:solidFill>
                        <a:latin typeface="Calibri Light" panose="020F0302020204030204" pitchFamily="34" charset="0"/>
                        <a:cs typeface="Calibri Light" panose="020F03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1" i="1">
                          <a:solidFill>
                            <a:srgbClr val="0070C0"/>
                          </a:solidFill>
                          <a:latin typeface="Times New Roman" panose="02020603050405020304" pitchFamily="18" charset="0"/>
                          <a:cs typeface="Times New Roman" panose="02020603050405020304" pitchFamily="18" charset="0"/>
                        </a:rPr>
                        <a:t>σ</a:t>
                      </a:r>
                      <a:r>
                        <a:rPr lang="fr-CH" sz="1400" b="1" i="1" baseline="-25000">
                          <a:solidFill>
                            <a:srgbClr val="0070C0"/>
                          </a:solidFill>
                          <a:latin typeface="Times New Roman" panose="02020603050405020304" pitchFamily="18" charset="0"/>
                          <a:cs typeface="Times New Roman" panose="02020603050405020304" pitchFamily="18" charset="0"/>
                        </a:rPr>
                        <a:t>1</a:t>
                      </a:r>
                      <a:r>
                        <a:rPr lang="nl-BE" sz="1400" b="1" i="1">
                          <a:solidFill>
                            <a:srgbClr val="0070C0"/>
                          </a:solidFill>
                          <a:latin typeface="Times New Roman" panose="02020603050405020304" pitchFamily="18" charset="0"/>
                          <a:cs typeface="Times New Roman" panose="02020603050405020304" pitchFamily="18" charset="0"/>
                        </a:rPr>
                        <a:t>²</a:t>
                      </a:r>
                      <a:endParaRPr lang="nl-BE" sz="1400" b="1" i="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1" i="1">
                          <a:solidFill>
                            <a:schemeClr val="accent6">
                              <a:lumMod val="50000"/>
                            </a:schemeClr>
                          </a:solidFill>
                          <a:latin typeface="Times New Roman" panose="02020603050405020304" pitchFamily="18" charset="0"/>
                          <a:cs typeface="Times New Roman" panose="02020603050405020304" pitchFamily="18" charset="0"/>
                        </a:rPr>
                        <a:t>σ</a:t>
                      </a:r>
                      <a:r>
                        <a:rPr lang="fr-CH" sz="1400" b="1" i="1" baseline="-25000">
                          <a:solidFill>
                            <a:schemeClr val="accent6">
                              <a:lumMod val="50000"/>
                            </a:schemeClr>
                          </a:solidFill>
                          <a:latin typeface="Times New Roman" panose="02020603050405020304" pitchFamily="18" charset="0"/>
                          <a:cs typeface="Times New Roman" panose="02020603050405020304" pitchFamily="18" charset="0"/>
                        </a:rPr>
                        <a:t>12</a:t>
                      </a:r>
                      <a:endParaRPr lang="nl-BE" sz="14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1" i="1">
                          <a:solidFill>
                            <a:schemeClr val="accent6">
                              <a:lumMod val="50000"/>
                            </a:schemeClr>
                          </a:solidFill>
                          <a:latin typeface="Times New Roman" panose="02020603050405020304" pitchFamily="18" charset="0"/>
                          <a:cs typeface="Times New Roman" panose="02020603050405020304" pitchFamily="18" charset="0"/>
                        </a:rPr>
                        <a:t>σ</a:t>
                      </a:r>
                      <a:r>
                        <a:rPr lang="fr-CH" sz="1400" b="1" i="1" baseline="-25000">
                          <a:solidFill>
                            <a:schemeClr val="accent6">
                              <a:lumMod val="50000"/>
                            </a:schemeClr>
                          </a:solidFill>
                          <a:latin typeface="Times New Roman" panose="02020603050405020304" pitchFamily="18" charset="0"/>
                          <a:cs typeface="Times New Roman" panose="02020603050405020304" pitchFamily="18" charset="0"/>
                        </a:rPr>
                        <a:t>13</a:t>
                      </a:r>
                      <a:endParaRPr lang="nl-BE" sz="14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2052">
                <a:tc>
                  <a:txBody>
                    <a:bodyPr/>
                    <a:lstStyle/>
                    <a:p>
                      <a:pPr algn="ctr"/>
                      <a:r>
                        <a:rPr lang="nl-BE" sz="1400" b="1" i="0">
                          <a:solidFill>
                            <a:schemeClr val="tx1"/>
                          </a:solidFill>
                          <a:latin typeface="Calibri Light" panose="020F0302020204030204" pitchFamily="34" charset="0"/>
                          <a:cs typeface="Calibri Light" panose="020F0302020204030204" pitchFamily="34" charset="0"/>
                        </a:rPr>
                        <a:t>T2</a:t>
                      </a:r>
                      <a:endParaRPr lang="nl-BE" sz="1400" b="1" i="0" dirty="0">
                        <a:solidFill>
                          <a:schemeClr val="tx1"/>
                        </a:solidFill>
                        <a:latin typeface="Calibri Light" panose="020F0302020204030204" pitchFamily="34" charset="0"/>
                        <a:cs typeface="Calibri Light" panose="020F03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l-GR" sz="1400" b="1" i="1">
                          <a:solidFill>
                            <a:schemeClr val="accent6">
                              <a:lumMod val="50000"/>
                            </a:schemeClr>
                          </a:solidFill>
                          <a:latin typeface="Times New Roman" panose="02020603050405020304" pitchFamily="18" charset="0"/>
                          <a:cs typeface="Times New Roman" panose="02020603050405020304" pitchFamily="18" charset="0"/>
                        </a:rPr>
                        <a:t>σ</a:t>
                      </a:r>
                      <a:r>
                        <a:rPr lang="fr-CH" sz="1400" b="1" i="1" baseline="-25000">
                          <a:solidFill>
                            <a:schemeClr val="accent6">
                              <a:lumMod val="50000"/>
                            </a:schemeClr>
                          </a:solidFill>
                          <a:latin typeface="Times New Roman" panose="02020603050405020304" pitchFamily="18" charset="0"/>
                          <a:cs typeface="Times New Roman" panose="02020603050405020304" pitchFamily="18" charset="0"/>
                        </a:rPr>
                        <a:t>12</a:t>
                      </a:r>
                      <a:endParaRPr lang="nl-BE" sz="14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i="1">
                          <a:solidFill>
                            <a:schemeClr val="accent1">
                              <a:lumMod val="75000"/>
                            </a:schemeClr>
                          </a:solidFill>
                          <a:latin typeface="Times New Roman" panose="02020603050405020304" pitchFamily="18" charset="0"/>
                          <a:cs typeface="Times New Roman" panose="02020603050405020304" pitchFamily="18" charset="0"/>
                        </a:rPr>
                        <a:t>σ</a:t>
                      </a:r>
                      <a:r>
                        <a:rPr lang="fr-CH" sz="1400" b="1" i="1" baseline="-25000">
                          <a:solidFill>
                            <a:schemeClr val="accent1">
                              <a:lumMod val="75000"/>
                            </a:schemeClr>
                          </a:solidFill>
                          <a:latin typeface="Times New Roman" panose="02020603050405020304" pitchFamily="18" charset="0"/>
                          <a:cs typeface="Times New Roman" panose="02020603050405020304" pitchFamily="18" charset="0"/>
                        </a:rPr>
                        <a:t>2</a:t>
                      </a:r>
                      <a:r>
                        <a:rPr lang="nl-BE" sz="1400" b="1" i="1">
                          <a:solidFill>
                            <a:schemeClr val="accent1">
                              <a:lumMod val="75000"/>
                            </a:schemeClr>
                          </a:solidFill>
                          <a:latin typeface="Times New Roman" panose="02020603050405020304" pitchFamily="18" charset="0"/>
                          <a:cs typeface="Times New Roman" panose="02020603050405020304" pitchFamily="18" charset="0"/>
                        </a:rPr>
                        <a:t>²</a:t>
                      </a:r>
                      <a:endParaRPr lang="nl-BE" sz="14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400" b="1" i="1">
                          <a:solidFill>
                            <a:schemeClr val="accent6">
                              <a:lumMod val="50000"/>
                            </a:schemeClr>
                          </a:solidFill>
                          <a:latin typeface="Times New Roman" panose="02020603050405020304" pitchFamily="18" charset="0"/>
                          <a:cs typeface="Times New Roman" panose="02020603050405020304" pitchFamily="18" charset="0"/>
                        </a:rPr>
                        <a:t>σ</a:t>
                      </a:r>
                      <a:r>
                        <a:rPr lang="fr-CH" sz="1400" b="1" i="1" baseline="-25000">
                          <a:solidFill>
                            <a:schemeClr val="accent6">
                              <a:lumMod val="50000"/>
                            </a:schemeClr>
                          </a:solidFill>
                          <a:latin typeface="Times New Roman" panose="02020603050405020304" pitchFamily="18" charset="0"/>
                          <a:cs typeface="Times New Roman" panose="02020603050405020304" pitchFamily="18" charset="0"/>
                        </a:rPr>
                        <a:t>23</a:t>
                      </a:r>
                      <a:endParaRPr lang="nl-BE" sz="14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2052">
                <a:tc>
                  <a:txBody>
                    <a:bodyPr/>
                    <a:lstStyle/>
                    <a:p>
                      <a:pPr algn="ctr"/>
                      <a:r>
                        <a:rPr lang="nl-BE" sz="1400" b="1" i="0">
                          <a:solidFill>
                            <a:schemeClr val="tx1"/>
                          </a:solidFill>
                          <a:latin typeface="Calibri Light" panose="020F0302020204030204" pitchFamily="34" charset="0"/>
                          <a:cs typeface="Calibri Light" panose="020F0302020204030204" pitchFamily="34" charset="0"/>
                        </a:rPr>
                        <a:t>T3</a:t>
                      </a:r>
                      <a:endParaRPr lang="nl-BE" sz="1400" b="1" i="0" dirty="0">
                        <a:solidFill>
                          <a:schemeClr val="tx1"/>
                        </a:solidFill>
                        <a:latin typeface="Calibri Light" panose="020F0302020204030204" pitchFamily="34" charset="0"/>
                        <a:cs typeface="Calibri Light" panose="020F03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400" b="1" i="1">
                          <a:solidFill>
                            <a:schemeClr val="accent6">
                              <a:lumMod val="50000"/>
                            </a:schemeClr>
                          </a:solidFill>
                          <a:latin typeface="Times New Roman" panose="02020603050405020304" pitchFamily="18" charset="0"/>
                          <a:cs typeface="Times New Roman" panose="02020603050405020304" pitchFamily="18" charset="0"/>
                        </a:rPr>
                        <a:t>σ</a:t>
                      </a:r>
                      <a:r>
                        <a:rPr lang="fr-CH" sz="1400" b="1" i="1" baseline="-25000">
                          <a:solidFill>
                            <a:schemeClr val="accent6">
                              <a:lumMod val="50000"/>
                            </a:schemeClr>
                          </a:solidFill>
                          <a:latin typeface="Times New Roman" panose="02020603050405020304" pitchFamily="18" charset="0"/>
                          <a:cs typeface="Times New Roman" panose="02020603050405020304" pitchFamily="18" charset="0"/>
                        </a:rPr>
                        <a:t>13</a:t>
                      </a:r>
                      <a:endParaRPr lang="nl-BE" sz="14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400" b="1" i="1">
                          <a:solidFill>
                            <a:schemeClr val="accent6">
                              <a:lumMod val="50000"/>
                            </a:schemeClr>
                          </a:solidFill>
                          <a:latin typeface="Times New Roman" panose="02020603050405020304" pitchFamily="18" charset="0"/>
                          <a:cs typeface="Times New Roman" panose="02020603050405020304" pitchFamily="18" charset="0"/>
                        </a:rPr>
                        <a:t>σ</a:t>
                      </a:r>
                      <a:r>
                        <a:rPr lang="fr-CH" sz="1400" b="1" i="1" baseline="-25000">
                          <a:solidFill>
                            <a:schemeClr val="accent6">
                              <a:lumMod val="50000"/>
                            </a:schemeClr>
                          </a:solidFill>
                          <a:latin typeface="Times New Roman" panose="02020603050405020304" pitchFamily="18" charset="0"/>
                          <a:cs typeface="Times New Roman" panose="02020603050405020304" pitchFamily="18" charset="0"/>
                        </a:rPr>
                        <a:t>23</a:t>
                      </a:r>
                      <a:endParaRPr lang="nl-BE" sz="14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400" b="1" i="1" dirty="0">
                          <a:solidFill>
                            <a:schemeClr val="accent1">
                              <a:lumMod val="75000"/>
                            </a:schemeClr>
                          </a:solidFill>
                          <a:latin typeface="Times New Roman" panose="02020603050405020304" pitchFamily="18" charset="0"/>
                          <a:cs typeface="Times New Roman" panose="02020603050405020304" pitchFamily="18" charset="0"/>
                        </a:rPr>
                        <a:t>σ</a:t>
                      </a:r>
                      <a:r>
                        <a:rPr lang="fr-CH" sz="1400" b="1" i="1" baseline="-25000" dirty="0">
                          <a:solidFill>
                            <a:schemeClr val="accent1">
                              <a:lumMod val="75000"/>
                            </a:schemeClr>
                          </a:solidFill>
                          <a:latin typeface="Times New Roman" panose="02020603050405020304" pitchFamily="18" charset="0"/>
                          <a:cs typeface="Times New Roman" panose="02020603050405020304" pitchFamily="18" charset="0"/>
                        </a:rPr>
                        <a:t>3</a:t>
                      </a:r>
                      <a:r>
                        <a:rPr lang="nl-BE" sz="14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31" name="TextBox 30">
            <a:extLst>
              <a:ext uri="{FF2B5EF4-FFF2-40B4-BE49-F238E27FC236}">
                <a16:creationId xmlns:a16="http://schemas.microsoft.com/office/drawing/2014/main" id="{1EF2880D-E295-49C9-A99D-A4B093FD091F}"/>
              </a:ext>
            </a:extLst>
          </p:cNvPr>
          <p:cNvSpPr txBox="1"/>
          <p:nvPr/>
        </p:nvSpPr>
        <p:spPr>
          <a:xfrm>
            <a:off x="8407402" y="5364272"/>
            <a:ext cx="3171806" cy="738664"/>
          </a:xfrm>
          <a:prstGeom prst="rect">
            <a:avLst/>
          </a:prstGeom>
          <a:noFill/>
        </p:spPr>
        <p:txBody>
          <a:bodyPr wrap="square" rtlCol="0">
            <a:spAutoFit/>
          </a:bodyPr>
          <a:lstStyle/>
          <a:p>
            <a:pPr algn="ctr"/>
            <a:r>
              <a:rPr lang="fr-CH" sz="1400">
                <a:latin typeface="Calibri Light" panose="020F0302020204030204" pitchFamily="34" charset="0"/>
                <a:cs typeface="Calibri Light" panose="020F0302020204030204" pitchFamily="34" charset="0"/>
              </a:rPr>
              <a:t>Within-subjects covariance</a:t>
            </a:r>
          </a:p>
          <a:p>
            <a:pPr algn="ctr"/>
            <a:r>
              <a:rPr lang="fr-CH" sz="1400">
                <a:solidFill>
                  <a:schemeClr val="accent1">
                    <a:lumMod val="75000"/>
                  </a:schemeClr>
                </a:solidFill>
                <a:latin typeface="Calibri Light" panose="020F0302020204030204" pitchFamily="34" charset="0"/>
                <a:cs typeface="Calibri Light" panose="020F0302020204030204" pitchFamily="34" charset="0"/>
              </a:rPr>
              <a:t>3 variances</a:t>
            </a:r>
          </a:p>
          <a:p>
            <a:pPr algn="ctr"/>
            <a:r>
              <a:rPr lang="fr-CH" sz="1400">
                <a:solidFill>
                  <a:schemeClr val="accent6">
                    <a:lumMod val="50000"/>
                  </a:schemeClr>
                </a:solidFill>
                <a:latin typeface="Calibri Light" panose="020F0302020204030204" pitchFamily="34" charset="0"/>
                <a:cs typeface="Calibri Light" panose="020F0302020204030204" pitchFamily="34" charset="0"/>
              </a:rPr>
              <a:t>3 covariances</a:t>
            </a:r>
            <a:endParaRPr lang="en-GB" sz="1400">
              <a:solidFill>
                <a:schemeClr val="accent6">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5831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solidFill>
                  <a:srgbClr val="0070C0"/>
                </a:solidFill>
                <a:latin typeface="Calibri Light" panose="020F0302020204030204" pitchFamily="34" charset="0"/>
                <a:cs typeface="Calibri Light" panose="020F0302020204030204" pitchFamily="34" charset="0"/>
              </a:rPr>
              <a:t>Long format data:</a:t>
            </a:r>
          </a:p>
          <a:p>
            <a:pPr lvl="1"/>
            <a:r>
              <a:rPr lang="fr-CH" sz="1400" dirty="0" err="1">
                <a:latin typeface="Calibri Light" panose="020F0302020204030204" pitchFamily="34" charset="0"/>
                <a:cs typeface="Calibri Light" panose="020F0302020204030204" pitchFamily="34" charset="0"/>
              </a:rPr>
              <a:t>Each</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row</a:t>
            </a:r>
            <a:r>
              <a:rPr lang="fr-CH" sz="1400" dirty="0">
                <a:latin typeface="Calibri Light" panose="020F0302020204030204" pitchFamily="34" charset="0"/>
                <a:cs typeface="Calibri Light" panose="020F0302020204030204" pitchFamily="34" charset="0"/>
              </a:rPr>
              <a:t> of the data matrix corresponds to </a:t>
            </a:r>
            <a:r>
              <a:rPr lang="fr-CH" sz="1400" dirty="0" err="1">
                <a:latin typeface="Calibri Light" panose="020F0302020204030204" pitchFamily="34" charset="0"/>
                <a:cs typeface="Calibri Light" panose="020F0302020204030204" pitchFamily="34" charset="0"/>
              </a:rPr>
              <a:t>only</a:t>
            </a:r>
            <a:r>
              <a:rPr lang="fr-CH" sz="1400" dirty="0">
                <a:latin typeface="Calibri Light" panose="020F0302020204030204" pitchFamily="34" charset="0"/>
                <a:cs typeface="Calibri Light" panose="020F0302020204030204" pitchFamily="34" charset="0"/>
              </a:rPr>
              <a:t> one </a:t>
            </a:r>
            <a:r>
              <a:rPr lang="fr-CH" sz="1400" dirty="0" err="1">
                <a:latin typeface="Calibri Light" panose="020F0302020204030204" pitchFamily="34" charset="0"/>
                <a:cs typeface="Calibri Light" panose="020F0302020204030204" pitchFamily="34" charset="0"/>
              </a:rPr>
              <a:t>repeated</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measurement</a:t>
            </a:r>
            <a:r>
              <a:rPr lang="fr-CH" sz="1400" dirty="0">
                <a:latin typeface="Calibri Light" panose="020F0302020204030204" pitchFamily="34" charset="0"/>
                <a:cs typeface="Calibri Light" panose="020F0302020204030204" pitchFamily="34" charset="0"/>
              </a:rPr>
              <a:t> for one </a:t>
            </a:r>
            <a:r>
              <a:rPr lang="fr-CH" sz="1400" dirty="0" err="1">
                <a:latin typeface="Calibri Light" panose="020F0302020204030204" pitchFamily="34" charset="0"/>
                <a:cs typeface="Calibri Light" panose="020F0302020204030204" pitchFamily="34" charset="0"/>
              </a:rPr>
              <a:t>subject</a:t>
            </a:r>
            <a:r>
              <a:rPr lang="fr-CH" sz="1400" dirty="0">
                <a:latin typeface="Calibri Light" panose="020F0302020204030204" pitchFamily="34" charset="0"/>
                <a:cs typeface="Calibri Light" panose="020F0302020204030204" pitchFamily="34" charset="0"/>
              </a:rPr>
              <a:t> of the </a:t>
            </a:r>
            <a:r>
              <a:rPr lang="fr-CH" sz="1400" dirty="0" err="1">
                <a:latin typeface="Calibri Light" panose="020F0302020204030204" pitchFamily="34" charset="0"/>
                <a:cs typeface="Calibri Light" panose="020F0302020204030204" pitchFamily="34" charset="0"/>
              </a:rPr>
              <a:t>dependent</a:t>
            </a:r>
            <a:r>
              <a:rPr lang="fr-CH" sz="1400" dirty="0">
                <a:latin typeface="Calibri Light" panose="020F0302020204030204" pitchFamily="34" charset="0"/>
                <a:cs typeface="Calibri Light" panose="020F0302020204030204" pitchFamily="34" charset="0"/>
              </a:rPr>
              <a:t> variable</a:t>
            </a:r>
          </a:p>
          <a:p>
            <a:pPr lvl="1"/>
            <a:r>
              <a:rPr lang="fr-CH" sz="1400" dirty="0">
                <a:latin typeface="Calibri Light" panose="020F0302020204030204" pitchFamily="34" charset="0"/>
                <a:cs typeface="Calibri Light" panose="020F0302020204030204" pitchFamily="34" charset="0"/>
              </a:rPr>
              <a:t>One </a:t>
            </a:r>
            <a:r>
              <a:rPr lang="fr-CH" sz="1400" dirty="0" err="1">
                <a:latin typeface="Calibri Light" panose="020F0302020204030204" pitchFamily="34" charset="0"/>
                <a:cs typeface="Calibri Light" panose="020F0302020204030204" pitchFamily="34" charset="0"/>
              </a:rPr>
              <a:t>column</a:t>
            </a:r>
            <a:r>
              <a:rPr lang="fr-CH" sz="1400" dirty="0">
                <a:latin typeface="Calibri Light" panose="020F0302020204030204" pitchFamily="34" charset="0"/>
                <a:cs typeface="Calibri Light" panose="020F0302020204030204" pitchFamily="34" charset="0"/>
              </a:rPr>
              <a:t> corresponds to all </a:t>
            </a:r>
            <a:r>
              <a:rPr lang="fr-CH" sz="1400" dirty="0" err="1">
                <a:latin typeface="Calibri Light" panose="020F0302020204030204" pitchFamily="34" charset="0"/>
                <a:cs typeface="Calibri Light" panose="020F0302020204030204" pitchFamily="34" charset="0"/>
              </a:rPr>
              <a:t>measurements</a:t>
            </a:r>
            <a:r>
              <a:rPr lang="fr-CH" sz="1400" dirty="0">
                <a:latin typeface="Calibri Light" panose="020F0302020204030204" pitchFamily="34" charset="0"/>
                <a:cs typeface="Calibri Light" panose="020F0302020204030204" pitchFamily="34" charset="0"/>
              </a:rPr>
              <a:t> of the </a:t>
            </a:r>
            <a:r>
              <a:rPr lang="fr-CH" sz="1400" dirty="0" err="1">
                <a:latin typeface="Calibri Light" panose="020F0302020204030204" pitchFamily="34" charset="0"/>
                <a:cs typeface="Calibri Light" panose="020F0302020204030204" pitchFamily="34" charset="0"/>
              </a:rPr>
              <a:t>dependent</a:t>
            </a:r>
            <a:endParaRPr lang="fr-CH" sz="1400" dirty="0">
              <a:latin typeface="Calibri Light" panose="020F0302020204030204" pitchFamily="34" charset="0"/>
              <a:cs typeface="Calibri Light" panose="020F0302020204030204" pitchFamily="34" charset="0"/>
            </a:endParaRPr>
          </a:p>
          <a:p>
            <a:pPr lvl="1"/>
            <a:r>
              <a:rPr lang="fr-CH" sz="1400" dirty="0">
                <a:latin typeface="Calibri Light" panose="020F0302020204030204" pitchFamily="34" charset="0"/>
                <a:cs typeface="Calibri Light" panose="020F0302020204030204" pitchFamily="34" charset="0"/>
              </a:rPr>
              <a:t>The </a:t>
            </a:r>
            <a:r>
              <a:rPr lang="fr-CH" sz="1400" dirty="0" err="1">
                <a:latin typeface="Calibri Light" panose="020F0302020204030204" pitchFamily="34" charset="0"/>
                <a:cs typeface="Calibri Light" panose="020F0302020204030204" pitchFamily="34" charset="0"/>
              </a:rPr>
              <a:t>independent</a:t>
            </a:r>
            <a:r>
              <a:rPr lang="fr-CH" sz="1400" dirty="0">
                <a:latin typeface="Calibri Light" panose="020F0302020204030204" pitchFamily="34" charset="0"/>
                <a:cs typeface="Calibri Light" panose="020F0302020204030204" pitchFamily="34" charset="0"/>
              </a:rPr>
              <a:t> variable </a:t>
            </a:r>
            <a:r>
              <a:rPr lang="fr-CH" sz="1400" dirty="0" err="1">
                <a:latin typeface="Calibri Light" panose="020F0302020204030204" pitchFamily="34" charset="0"/>
                <a:cs typeface="Calibri Light" panose="020F0302020204030204" pitchFamily="34" charset="0"/>
              </a:rPr>
              <a:t>is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listed</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explicitly</a:t>
            </a:r>
            <a:r>
              <a:rPr lang="fr-CH" sz="1400" dirty="0">
                <a:latin typeface="Calibri Light" panose="020F0302020204030204" pitchFamily="34" charset="0"/>
                <a:cs typeface="Calibri Light" panose="020F0302020204030204" pitchFamily="34" charset="0"/>
              </a:rPr>
              <a:t> as a </a:t>
            </a:r>
            <a:r>
              <a:rPr lang="fr-CH" sz="1400" dirty="0" err="1">
                <a:latin typeface="Calibri Light" panose="020F0302020204030204" pitchFamily="34" charset="0"/>
                <a:cs typeface="Calibri Light" panose="020F0302020204030204" pitchFamily="34" charset="0"/>
              </a:rPr>
              <a:t>leveled</a:t>
            </a:r>
            <a:r>
              <a:rPr lang="fr-CH" sz="1400" dirty="0">
                <a:latin typeface="Calibri Light" panose="020F0302020204030204" pitchFamily="34" charset="0"/>
                <a:cs typeface="Calibri Light" panose="020F0302020204030204" pitchFamily="34" charset="0"/>
              </a:rPr>
              <a:t> factor</a:t>
            </a:r>
          </a:p>
          <a:p>
            <a:pPr lvl="1"/>
            <a:r>
              <a:rPr lang="fr-CH" sz="1400" dirty="0">
                <a:latin typeface="Calibri Light" panose="020F0302020204030204" pitchFamily="34" charset="0"/>
                <a:cs typeface="Calibri Light" panose="020F0302020204030204" pitchFamily="34" charset="0"/>
              </a:rPr>
              <a:t>Format </a:t>
            </a:r>
            <a:r>
              <a:rPr lang="fr-CH" sz="1400" dirty="0" err="1">
                <a:latin typeface="Calibri Light" panose="020F0302020204030204" pitchFamily="34" charset="0"/>
                <a:cs typeface="Calibri Light" panose="020F0302020204030204" pitchFamily="34" charset="0"/>
              </a:rPr>
              <a:t>is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analogous</a:t>
            </a:r>
            <a:r>
              <a:rPr lang="fr-CH" sz="1400" dirty="0">
                <a:latin typeface="Calibri Light" panose="020F0302020204030204" pitchFamily="34" charset="0"/>
                <a:cs typeface="Calibri Light" panose="020F0302020204030204" pitchFamily="34" charset="0"/>
              </a:rPr>
              <a:t> to </a:t>
            </a:r>
            <a:r>
              <a:rPr lang="fr-CH" sz="1400" dirty="0" err="1">
                <a:latin typeface="Calibri Light" panose="020F0302020204030204" pitchFamily="34" charset="0"/>
                <a:cs typeface="Calibri Light" panose="020F0302020204030204" pitchFamily="34" charset="0"/>
              </a:rPr>
              <a:t>that</a:t>
            </a:r>
            <a:r>
              <a:rPr lang="fr-CH" sz="1400" dirty="0">
                <a:latin typeface="Calibri Light" panose="020F0302020204030204" pitchFamily="34" charset="0"/>
                <a:cs typeface="Calibri Light" panose="020F0302020204030204" pitchFamily="34" charset="0"/>
              </a:rPr>
              <a:t> for </a:t>
            </a:r>
            <a:r>
              <a:rPr lang="fr-CH" sz="1400" dirty="0" err="1">
                <a:solidFill>
                  <a:srgbClr val="0070C0"/>
                </a:solidFill>
                <a:latin typeface="Calibri Light" panose="020F0302020204030204" pitchFamily="34" charset="0"/>
                <a:cs typeface="Calibri Light" panose="020F0302020204030204" pitchFamily="34" charset="0"/>
              </a:rPr>
              <a:t>univariate</a:t>
            </a:r>
            <a:r>
              <a:rPr lang="fr-CH" sz="1400" dirty="0">
                <a:solidFill>
                  <a:srgbClr val="0070C0"/>
                </a:solidFill>
                <a:latin typeface="Calibri Light" panose="020F0302020204030204" pitchFamily="34" charset="0"/>
                <a:cs typeface="Calibri Light" panose="020F0302020204030204" pitchFamily="34" charset="0"/>
              </a:rPr>
              <a:t> </a:t>
            </a:r>
            <a:r>
              <a:rPr lang="fr-CH" sz="1400" dirty="0" err="1">
                <a:solidFill>
                  <a:srgbClr val="0070C0"/>
                </a:solidFill>
                <a:latin typeface="Calibri Light" panose="020F0302020204030204" pitchFamily="34" charset="0"/>
                <a:cs typeface="Calibri Light" panose="020F0302020204030204" pitchFamily="34" charset="0"/>
              </a:rPr>
              <a:t>regression</a:t>
            </a:r>
            <a:endParaRPr lang="fr-CH" sz="1400" dirty="0">
              <a:solidFill>
                <a:srgbClr val="0070C0"/>
              </a:solidFill>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a:solidFill>
                  <a:srgbClr val="0070C0"/>
                </a:solidFill>
                <a:latin typeface="Calibri Light" panose="020F0302020204030204" pitchFamily="34" charset="0"/>
                <a:cs typeface="Calibri Light" panose="020F0302020204030204" pitchFamily="34" charset="0"/>
              </a:rPr>
              <a:t>Wide format data:</a:t>
            </a:r>
          </a:p>
          <a:p>
            <a:pPr lvl="1"/>
            <a:r>
              <a:rPr lang="fr-CH" sz="1400" dirty="0" err="1">
                <a:latin typeface="Calibri Light" panose="020F0302020204030204" pitchFamily="34" charset="0"/>
                <a:cs typeface="Calibri Light" panose="020F0302020204030204" pitchFamily="34" charset="0"/>
              </a:rPr>
              <a:t>Each</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row</a:t>
            </a:r>
            <a:r>
              <a:rPr lang="fr-CH" sz="1400" dirty="0">
                <a:latin typeface="Calibri Light" panose="020F0302020204030204" pitchFamily="34" charset="0"/>
                <a:cs typeface="Calibri Light" panose="020F0302020204030204" pitchFamily="34" charset="0"/>
              </a:rPr>
              <a:t> of the data matrix corresponds to all </a:t>
            </a:r>
            <a:r>
              <a:rPr lang="fr-CH" sz="1400" dirty="0" err="1">
                <a:latin typeface="Calibri Light" panose="020F0302020204030204" pitchFamily="34" charset="0"/>
                <a:cs typeface="Calibri Light" panose="020F0302020204030204" pitchFamily="34" charset="0"/>
              </a:rPr>
              <a:t>repeated</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measurements</a:t>
            </a:r>
            <a:r>
              <a:rPr lang="fr-CH" sz="1400" dirty="0">
                <a:latin typeface="Calibri Light" panose="020F0302020204030204" pitchFamily="34" charset="0"/>
                <a:cs typeface="Calibri Light" panose="020F0302020204030204" pitchFamily="34" charset="0"/>
              </a:rPr>
              <a:t> for one </a:t>
            </a:r>
            <a:r>
              <a:rPr lang="fr-CH" sz="1400" dirty="0" err="1">
                <a:latin typeface="Calibri Light" panose="020F0302020204030204" pitchFamily="34" charset="0"/>
                <a:cs typeface="Calibri Light" panose="020F0302020204030204" pitchFamily="34" charset="0"/>
              </a:rPr>
              <a:t>subject</a:t>
            </a:r>
            <a:r>
              <a:rPr lang="fr-CH" sz="1400" dirty="0">
                <a:latin typeface="Calibri Light" panose="020F0302020204030204" pitchFamily="34" charset="0"/>
                <a:cs typeface="Calibri Light" panose="020F0302020204030204" pitchFamily="34" charset="0"/>
              </a:rPr>
              <a:t> of the </a:t>
            </a:r>
            <a:r>
              <a:rPr lang="fr-CH" sz="1400" dirty="0" err="1">
                <a:latin typeface="Calibri Light" panose="020F0302020204030204" pitchFamily="34" charset="0"/>
                <a:cs typeface="Calibri Light" panose="020F0302020204030204" pitchFamily="34" charset="0"/>
              </a:rPr>
              <a:t>dependent</a:t>
            </a:r>
            <a:r>
              <a:rPr lang="fr-CH" sz="1400" dirty="0">
                <a:latin typeface="Calibri Light" panose="020F0302020204030204" pitchFamily="34" charset="0"/>
                <a:cs typeface="Calibri Light" panose="020F0302020204030204" pitchFamily="34" charset="0"/>
              </a:rPr>
              <a:t> variable</a:t>
            </a:r>
          </a:p>
          <a:p>
            <a:pPr lvl="1"/>
            <a:r>
              <a:rPr lang="fr-CH" sz="1400" dirty="0">
                <a:latin typeface="Calibri Light" panose="020F0302020204030204" pitchFamily="34" charset="0"/>
                <a:cs typeface="Calibri Light" panose="020F0302020204030204" pitchFamily="34" charset="0"/>
              </a:rPr>
              <a:t>Multiple </a:t>
            </a:r>
            <a:r>
              <a:rPr lang="fr-CH" sz="1400" dirty="0" err="1">
                <a:latin typeface="Calibri Light" panose="020F0302020204030204" pitchFamily="34" charset="0"/>
                <a:cs typeface="Calibri Light" panose="020F0302020204030204" pitchFamily="34" charset="0"/>
              </a:rPr>
              <a:t>columns</a:t>
            </a:r>
            <a:r>
              <a:rPr lang="fr-CH" sz="1400" dirty="0">
                <a:latin typeface="Calibri Light" panose="020F0302020204030204" pitchFamily="34" charset="0"/>
                <a:cs typeface="Calibri Light" panose="020F0302020204030204" pitchFamily="34" charset="0"/>
              </a:rPr>
              <a:t> correspond to </a:t>
            </a:r>
            <a:r>
              <a:rPr lang="fr-CH" sz="1400">
                <a:latin typeface="Calibri Light" panose="020F0302020204030204" pitchFamily="34" charset="0"/>
                <a:cs typeface="Calibri Light" panose="020F0302020204030204" pitchFamily="34" charset="0"/>
              </a:rPr>
              <a:t>the repeated measurements </a:t>
            </a:r>
            <a:r>
              <a:rPr lang="fr-CH" sz="1400" dirty="0">
                <a:latin typeface="Calibri Light" panose="020F0302020204030204" pitchFamily="34" charset="0"/>
                <a:cs typeface="Calibri Light" panose="020F0302020204030204" pitchFamily="34" charset="0"/>
              </a:rPr>
              <a:t>of the </a:t>
            </a:r>
            <a:r>
              <a:rPr lang="fr-CH" sz="1400" dirty="0" err="1">
                <a:latin typeface="Calibri Light" panose="020F0302020204030204" pitchFamily="34" charset="0"/>
                <a:cs typeface="Calibri Light" panose="020F0302020204030204" pitchFamily="34" charset="0"/>
              </a:rPr>
              <a:t>dependent</a:t>
            </a:r>
            <a:endParaRPr lang="fr-CH" sz="1400" dirty="0">
              <a:latin typeface="Calibri Light" panose="020F0302020204030204" pitchFamily="34" charset="0"/>
              <a:cs typeface="Calibri Light" panose="020F0302020204030204" pitchFamily="34" charset="0"/>
            </a:endParaRPr>
          </a:p>
          <a:p>
            <a:pPr lvl="1"/>
            <a:r>
              <a:rPr lang="fr-CH" sz="1400" dirty="0">
                <a:latin typeface="Calibri Light" panose="020F0302020204030204" pitchFamily="34" charset="0"/>
                <a:cs typeface="Calibri Light" panose="020F0302020204030204" pitchFamily="34" charset="0"/>
              </a:rPr>
              <a:t>The </a:t>
            </a:r>
            <a:r>
              <a:rPr lang="fr-CH" sz="1400" dirty="0" err="1">
                <a:latin typeface="Calibri Light" panose="020F0302020204030204" pitchFamily="34" charset="0"/>
                <a:cs typeface="Calibri Light" panose="020F0302020204030204" pitchFamily="34" charset="0"/>
              </a:rPr>
              <a:t>independent</a:t>
            </a:r>
            <a:r>
              <a:rPr lang="fr-CH" sz="1400" dirty="0">
                <a:latin typeface="Calibri Light" panose="020F0302020204030204" pitchFamily="34" charset="0"/>
                <a:cs typeface="Calibri Light" panose="020F0302020204030204" pitchFamily="34" charset="0"/>
              </a:rPr>
              <a:t> variable </a:t>
            </a:r>
            <a:r>
              <a:rPr lang="fr-CH" sz="1400" dirty="0" err="1">
                <a:latin typeface="Calibri Light" panose="020F0302020204030204" pitchFamily="34" charset="0"/>
                <a:cs typeface="Calibri Light" panose="020F0302020204030204" pitchFamily="34" charset="0"/>
              </a:rPr>
              <a:t>is</a:t>
            </a:r>
            <a:r>
              <a:rPr lang="fr-CH" sz="1400" dirty="0">
                <a:latin typeface="Calibri Light" panose="020F0302020204030204" pitchFamily="34" charset="0"/>
                <a:cs typeface="Calibri Light" panose="020F0302020204030204" pitchFamily="34" charset="0"/>
              </a:rPr>
              <a:t> not </a:t>
            </a:r>
            <a:r>
              <a:rPr lang="fr-CH" sz="1400" dirty="0" err="1">
                <a:latin typeface="Calibri Light" panose="020F0302020204030204" pitchFamily="34" charset="0"/>
                <a:cs typeface="Calibri Light" panose="020F0302020204030204" pitchFamily="34" charset="0"/>
              </a:rPr>
              <a:t>listed</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explicitly</a:t>
            </a:r>
            <a:endParaRPr lang="fr-CH" sz="1400" dirty="0">
              <a:latin typeface="Calibri Light" panose="020F0302020204030204" pitchFamily="34" charset="0"/>
              <a:cs typeface="Calibri Light" panose="020F0302020204030204" pitchFamily="34" charset="0"/>
            </a:endParaRPr>
          </a:p>
          <a:p>
            <a:pPr lvl="1"/>
            <a:r>
              <a:rPr lang="fr-CH" sz="1400" dirty="0">
                <a:latin typeface="Calibri Light" panose="020F0302020204030204" pitchFamily="34" charset="0"/>
                <a:cs typeface="Calibri Light" panose="020F0302020204030204" pitchFamily="34" charset="0"/>
              </a:rPr>
              <a:t>Format </a:t>
            </a:r>
            <a:r>
              <a:rPr lang="fr-CH" sz="1400" dirty="0" err="1">
                <a:latin typeface="Calibri Light" panose="020F0302020204030204" pitchFamily="34" charset="0"/>
                <a:cs typeface="Calibri Light" panose="020F0302020204030204" pitchFamily="34" charset="0"/>
              </a:rPr>
              <a:t>is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analogous</a:t>
            </a:r>
            <a:r>
              <a:rPr lang="fr-CH" sz="1400" dirty="0">
                <a:latin typeface="Calibri Light" panose="020F0302020204030204" pitchFamily="34" charset="0"/>
                <a:cs typeface="Calibri Light" panose="020F0302020204030204" pitchFamily="34" charset="0"/>
              </a:rPr>
              <a:t> to </a:t>
            </a:r>
            <a:r>
              <a:rPr lang="fr-CH" sz="1400" dirty="0" err="1">
                <a:latin typeface="Calibri Light" panose="020F0302020204030204" pitchFamily="34" charset="0"/>
                <a:cs typeface="Calibri Light" panose="020F0302020204030204" pitchFamily="34" charset="0"/>
              </a:rPr>
              <a:t>that</a:t>
            </a:r>
            <a:r>
              <a:rPr lang="fr-CH" sz="1400" dirty="0">
                <a:latin typeface="Calibri Light" panose="020F0302020204030204" pitchFamily="34" charset="0"/>
                <a:cs typeface="Calibri Light" panose="020F0302020204030204" pitchFamily="34" charset="0"/>
              </a:rPr>
              <a:t> for </a:t>
            </a:r>
            <a:r>
              <a:rPr lang="fr-CH" sz="1400" dirty="0" err="1">
                <a:solidFill>
                  <a:srgbClr val="0070C0"/>
                </a:solidFill>
                <a:latin typeface="Calibri Light" panose="020F0302020204030204" pitchFamily="34" charset="0"/>
                <a:cs typeface="Calibri Light" panose="020F0302020204030204" pitchFamily="34" charset="0"/>
              </a:rPr>
              <a:t>multivariate</a:t>
            </a:r>
            <a:r>
              <a:rPr lang="fr-CH" sz="1400" dirty="0">
                <a:solidFill>
                  <a:srgbClr val="0070C0"/>
                </a:solidFill>
                <a:latin typeface="Calibri Light" panose="020F0302020204030204" pitchFamily="34" charset="0"/>
                <a:cs typeface="Calibri Light" panose="020F0302020204030204" pitchFamily="34" charset="0"/>
              </a:rPr>
              <a:t> </a:t>
            </a:r>
            <a:r>
              <a:rPr lang="fr-CH" sz="1400" dirty="0" err="1">
                <a:solidFill>
                  <a:srgbClr val="0070C0"/>
                </a:solidFill>
                <a:latin typeface="Calibri Light" panose="020F0302020204030204" pitchFamily="34" charset="0"/>
                <a:cs typeface="Calibri Light" panose="020F0302020204030204" pitchFamily="34" charset="0"/>
              </a:rPr>
              <a:t>regression</a:t>
            </a:r>
            <a:endParaRPr lang="fr-CH" sz="1400" dirty="0">
              <a:solidFill>
                <a:srgbClr val="0070C0"/>
              </a:solidFill>
              <a:latin typeface="Calibri Light" panose="020F0302020204030204" pitchFamily="34" charset="0"/>
              <a:cs typeface="Calibri Light" panose="020F0302020204030204" pitchFamily="34" charset="0"/>
            </a:endParaRPr>
          </a:p>
          <a:p>
            <a:pPr marL="0" indent="0">
              <a:buNone/>
            </a:pPr>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Wide format data are the default format for </a:t>
            </a:r>
            <a:r>
              <a:rPr lang="fr-CH" sz="1600" dirty="0" err="1">
                <a:latin typeface="Calibri Light" panose="020F0302020204030204" pitchFamily="34" charset="0"/>
                <a:cs typeface="Calibri Light" panose="020F0302020204030204" pitchFamily="34" charset="0"/>
              </a:rPr>
              <a:t>conducting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(M)ANOVA in SPSS and </a:t>
            </a:r>
            <a:r>
              <a:rPr lang="fr-CH" sz="1600" dirty="0" err="1">
                <a:latin typeface="Calibri Light" panose="020F0302020204030204" pitchFamily="34" charset="0"/>
                <a:cs typeface="Calibri Light" panose="020F0302020204030204" pitchFamily="34" charset="0"/>
              </a:rPr>
              <a:t>Statistica</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some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procedures</a:t>
            </a:r>
            <a:r>
              <a:rPr lang="fr-CH" sz="1600" dirty="0">
                <a:latin typeface="Calibri Light" panose="020F0302020204030204" pitchFamily="34" charset="0"/>
                <a:cs typeface="Calibri Light" panose="020F0302020204030204" pitchFamily="34" charset="0"/>
              </a:rPr>
              <a:t> in R.* As part of the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 the user must </a:t>
            </a:r>
            <a:r>
              <a:rPr lang="fr-CH" sz="1600" dirty="0" err="1">
                <a:latin typeface="Calibri Light" panose="020F0302020204030204" pitchFamily="34" charset="0"/>
                <a:cs typeface="Calibri Light" panose="020F0302020204030204" pitchFamily="34" charset="0"/>
              </a:rPr>
              <a:t>manually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specify</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within-subjects</a:t>
            </a:r>
            <a:r>
              <a:rPr lang="fr-CH" sz="1600" dirty="0">
                <a:latin typeface="Calibri Light" panose="020F0302020204030204" pitchFamily="34" charset="0"/>
                <a:cs typeface="Calibri Light" panose="020F0302020204030204" pitchFamily="34" charset="0"/>
              </a:rPr>
              <a:t> design matrix.</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Long and wide-format data</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C2B8CFB-5546-426B-9961-A778E95586E2}"/>
              </a:ext>
            </a:extLst>
          </p:cNvPr>
          <p:cNvSpPr txBox="1"/>
          <p:nvPr/>
        </p:nvSpPr>
        <p:spPr>
          <a:xfrm>
            <a:off x="6800835" y="6104038"/>
            <a:ext cx="4968552" cy="461665"/>
          </a:xfrm>
          <a:prstGeom prst="rect">
            <a:avLst/>
          </a:prstGeom>
          <a:noFill/>
        </p:spPr>
        <p:txBody>
          <a:bodyPr wrap="square" rtlCol="0">
            <a:spAutoFit/>
          </a:bodyPr>
          <a:lstStyle/>
          <a:p>
            <a:pPr algn="r"/>
            <a:r>
              <a:rPr lang="en-US" sz="1200">
                <a:latin typeface="Calibri Light" panose="020F0302020204030204" pitchFamily="34" charset="0"/>
                <a:cs typeface="Calibri Light" panose="020F0302020204030204" pitchFamily="34" charset="0"/>
              </a:rPr>
              <a:t>*Wide format is required for </a:t>
            </a:r>
            <a:r>
              <a:rPr lang="en-US" sz="1200">
                <a:latin typeface="Courier New" panose="02070309020205020404" pitchFamily="49" charset="0"/>
                <a:cs typeface="Courier New" panose="02070309020205020404" pitchFamily="49" charset="0"/>
              </a:rPr>
              <a:t>Anova{car}</a:t>
            </a:r>
            <a:r>
              <a:rPr lang="en-US" sz="1200">
                <a:latin typeface="Calibri Light" panose="020F0302020204030204" pitchFamily="34" charset="0"/>
                <a:cs typeface="Calibri Light" panose="020F0302020204030204" pitchFamily="34" charset="0"/>
              </a:rPr>
              <a:t>. Long format is required for </a:t>
            </a:r>
            <a:r>
              <a:rPr lang="en-US" sz="1200">
                <a:latin typeface="Courier New" panose="02070309020205020404" pitchFamily="49" charset="0"/>
                <a:cs typeface="Courier New" panose="02070309020205020404" pitchFamily="49" charset="0"/>
              </a:rPr>
              <a:t>aov{base}</a:t>
            </a:r>
            <a:r>
              <a:rPr lang="en-US" sz="1200">
                <a:latin typeface="Calibri Light" panose="020F0302020204030204" pitchFamily="34" charset="0"/>
                <a:cs typeface="Calibri Light" panose="020F0302020204030204" pitchFamily="34" charset="0"/>
              </a:rPr>
              <a:t> and </a:t>
            </a:r>
            <a:r>
              <a:rPr lang="en-US" sz="1200">
                <a:latin typeface="Courier New" panose="02070309020205020404" pitchFamily="49" charset="0"/>
                <a:cs typeface="Courier New" panose="02070309020205020404" pitchFamily="49" charset="0"/>
              </a:rPr>
              <a:t>ezANOVA{ez}</a:t>
            </a:r>
            <a:endParaRPr lang="en-CH" sz="12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7838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Repeated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measures</a:t>
            </a:r>
            <a:r>
              <a:rPr lang="fr-CH" sz="3200" dirty="0">
                <a:solidFill>
                  <a:schemeClr val="tx2">
                    <a:lumMod val="75000"/>
                  </a:schemeClr>
                </a:solidFill>
                <a:latin typeface="Tw Cen MT" panose="020B0602020104020603" pitchFamily="34" charset="0"/>
              </a:rPr>
              <a:t> (M)ANOVA in SPSS</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6C3F7A9F-A9AE-418E-AA3C-1F123E73A148}"/>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F2834FA-9785-4DA2-A126-CCFA81C1B68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pic>
        <p:nvPicPr>
          <p:cNvPr id="10" name="Picture 9">
            <a:extLst>
              <a:ext uri="{FF2B5EF4-FFF2-40B4-BE49-F238E27FC236}">
                <a16:creationId xmlns:a16="http://schemas.microsoft.com/office/drawing/2014/main" id="{4BB17B8B-7782-473A-A00F-E50728D8A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153" y="1490098"/>
            <a:ext cx="1997003" cy="2905387"/>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7C4F0478-3ADE-40F0-952E-0CF61B3C5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004" y="2484482"/>
            <a:ext cx="3718196" cy="3247822"/>
          </a:xfrm>
          <a:prstGeom prst="rect">
            <a:avLst/>
          </a:prstGeom>
          <a:effectLst>
            <a:outerShdw blurRad="50800" dist="38100" dir="8100000" algn="tr" rotWithShape="0">
              <a:prstClr val="black">
                <a:alpha val="40000"/>
              </a:prstClr>
            </a:outerShdw>
          </a:effectLst>
        </p:spPr>
      </p:pic>
      <p:sp>
        <p:nvSpPr>
          <p:cNvPr id="12" name="TextBox 11">
            <a:extLst>
              <a:ext uri="{FF2B5EF4-FFF2-40B4-BE49-F238E27FC236}">
                <a16:creationId xmlns:a16="http://schemas.microsoft.com/office/drawing/2014/main" id="{1E35C75E-7428-48B8-845B-CF4AC2907966}"/>
              </a:ext>
            </a:extLst>
          </p:cNvPr>
          <p:cNvSpPr txBox="1"/>
          <p:nvPr/>
        </p:nvSpPr>
        <p:spPr>
          <a:xfrm>
            <a:off x="839416" y="5949280"/>
            <a:ext cx="4013117" cy="338554"/>
          </a:xfrm>
          <a:prstGeom prst="rect">
            <a:avLst/>
          </a:prstGeom>
          <a:noFill/>
        </p:spPr>
        <p:txBody>
          <a:bodyPr wrap="square" rtlCol="0">
            <a:spAutoFit/>
          </a:bodyPr>
          <a:lstStyle/>
          <a:p>
            <a:pPr marL="285750" indent="-285750">
              <a:buFont typeface="Arial" panose="020B0604020202020204" pitchFamily="34" charset="0"/>
              <a:buChar char="•"/>
            </a:pPr>
            <a:r>
              <a:rPr lang="fr-CH" sz="1600" dirty="0" err="1">
                <a:latin typeface="Calibri Light" panose="020F0302020204030204" pitchFamily="34" charset="0"/>
                <a:cs typeface="Calibri Light" panose="020F0302020204030204" pitchFamily="34" charset="0"/>
              </a:rPr>
              <a:t>Specifying</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within</a:t>
            </a:r>
            <a:r>
              <a:rPr lang="fr-CH" sz="1600" dirty="0">
                <a:latin typeface="Calibri Light" panose="020F0302020204030204" pitchFamily="34" charset="0"/>
                <a:cs typeface="Calibri Light" panose="020F0302020204030204" pitchFamily="34" charset="0"/>
              </a:rPr>
              <a:t>-variable in SPSS.</a:t>
            </a:r>
            <a:endParaRPr lang="en-GB" sz="1600" dirty="0">
              <a:latin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2C7A5653-E49D-4B5D-BB34-D2923C0E5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976" y="1702810"/>
            <a:ext cx="5586744" cy="4029494"/>
          </a:xfrm>
          <a:prstGeom prst="rect">
            <a:avLst/>
          </a:prstGeom>
          <a:effectLst>
            <a:outerShdw blurRad="50800" dist="38100" dir="8100000" algn="tr" rotWithShape="0">
              <a:prstClr val="black">
                <a:alpha val="40000"/>
              </a:prstClr>
            </a:outerShdw>
          </a:effectLst>
        </p:spPr>
      </p:pic>
      <p:sp>
        <p:nvSpPr>
          <p:cNvPr id="14" name="TextBox 13">
            <a:extLst>
              <a:ext uri="{FF2B5EF4-FFF2-40B4-BE49-F238E27FC236}">
                <a16:creationId xmlns:a16="http://schemas.microsoft.com/office/drawing/2014/main" id="{1BEF86DD-7D5D-4CC9-9501-CD059579AD9A}"/>
              </a:ext>
            </a:extLst>
          </p:cNvPr>
          <p:cNvSpPr txBox="1"/>
          <p:nvPr/>
        </p:nvSpPr>
        <p:spPr>
          <a:xfrm>
            <a:off x="9365177" y="1484784"/>
            <a:ext cx="1363322" cy="369332"/>
          </a:xfrm>
          <a:prstGeom prst="rect">
            <a:avLst/>
          </a:prstGeom>
          <a:noFill/>
        </p:spPr>
        <p:txBody>
          <a:bodyPr wrap="none" rtlCol="0">
            <a:spAutoFit/>
          </a:bodyPr>
          <a:lstStyle/>
          <a:p>
            <a:r>
              <a:rPr lang="en-GB" b="1" u="sng" dirty="0">
                <a:solidFill>
                  <a:srgbClr val="002060"/>
                </a:solidFill>
                <a:latin typeface="Calibri Light" panose="020F0302020204030204" pitchFamily="34" charset="0"/>
                <a:cs typeface="Calibri Light" panose="020F0302020204030204" pitchFamily="34" charset="0"/>
              </a:rPr>
              <a:t>rm-MANOVA</a:t>
            </a:r>
          </a:p>
        </p:txBody>
      </p:sp>
      <p:sp>
        <p:nvSpPr>
          <p:cNvPr id="15" name="TextBox 14">
            <a:extLst>
              <a:ext uri="{FF2B5EF4-FFF2-40B4-BE49-F238E27FC236}">
                <a16:creationId xmlns:a16="http://schemas.microsoft.com/office/drawing/2014/main" id="{F60FA985-1940-436E-A769-22F7FA8B254B}"/>
              </a:ext>
            </a:extLst>
          </p:cNvPr>
          <p:cNvSpPr txBox="1"/>
          <p:nvPr/>
        </p:nvSpPr>
        <p:spPr>
          <a:xfrm>
            <a:off x="10189077" y="3429000"/>
            <a:ext cx="1172565" cy="369332"/>
          </a:xfrm>
          <a:prstGeom prst="rect">
            <a:avLst/>
          </a:prstGeom>
          <a:noFill/>
        </p:spPr>
        <p:txBody>
          <a:bodyPr wrap="none" rtlCol="0">
            <a:spAutoFit/>
          </a:bodyPr>
          <a:lstStyle>
            <a:defPPr>
              <a:defRPr lang="en-US"/>
            </a:defPPr>
            <a:lvl1pPr>
              <a:defRPr b="1" u="sng">
                <a:solidFill>
                  <a:schemeClr val="accent3">
                    <a:lumMod val="75000"/>
                  </a:schemeClr>
                </a:solidFill>
                <a:latin typeface="Calibri Light" panose="020F0302020204030204" pitchFamily="34" charset="0"/>
                <a:cs typeface="Calibri Light" panose="020F0302020204030204" pitchFamily="34" charset="0"/>
              </a:defRPr>
            </a:lvl1pPr>
          </a:lstStyle>
          <a:p>
            <a:r>
              <a:rPr lang="en-GB" dirty="0">
                <a:solidFill>
                  <a:srgbClr val="002060"/>
                </a:solidFill>
              </a:rPr>
              <a:t>rm-ANOVA</a:t>
            </a:r>
          </a:p>
        </p:txBody>
      </p:sp>
      <p:cxnSp>
        <p:nvCxnSpPr>
          <p:cNvPr id="16" name="Straight Connector 15">
            <a:extLst>
              <a:ext uri="{FF2B5EF4-FFF2-40B4-BE49-F238E27FC236}">
                <a16:creationId xmlns:a16="http://schemas.microsoft.com/office/drawing/2014/main" id="{738C9C64-35DE-4130-9AA8-D6686863A128}"/>
              </a:ext>
            </a:extLst>
          </p:cNvPr>
          <p:cNvCxnSpPr/>
          <p:nvPr/>
        </p:nvCxnSpPr>
        <p:spPr>
          <a:xfrm>
            <a:off x="6463362" y="2510748"/>
            <a:ext cx="8288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4EBDF1-E0B7-4962-B5B7-7390326750E4}"/>
              </a:ext>
            </a:extLst>
          </p:cNvPr>
          <p:cNvCxnSpPr/>
          <p:nvPr/>
        </p:nvCxnSpPr>
        <p:spPr>
          <a:xfrm>
            <a:off x="6788117" y="4553836"/>
            <a:ext cx="1152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E70EEE0-B695-4E90-AD7F-A4A18FBF609D}"/>
              </a:ext>
            </a:extLst>
          </p:cNvPr>
          <p:cNvSpPr/>
          <p:nvPr/>
        </p:nvSpPr>
        <p:spPr>
          <a:xfrm>
            <a:off x="9596429" y="2150708"/>
            <a:ext cx="504056" cy="792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1" name="Rectangle 20">
            <a:extLst>
              <a:ext uri="{FF2B5EF4-FFF2-40B4-BE49-F238E27FC236}">
                <a16:creationId xmlns:a16="http://schemas.microsoft.com/office/drawing/2014/main" id="{9856A561-CDDA-454E-A044-C11113088ED0}"/>
              </a:ext>
            </a:extLst>
          </p:cNvPr>
          <p:cNvSpPr/>
          <p:nvPr/>
        </p:nvSpPr>
        <p:spPr>
          <a:xfrm>
            <a:off x="8876349" y="4890015"/>
            <a:ext cx="432048" cy="792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48703B5-EE4F-4787-892C-D0F8E6A9D8CB}"/>
              </a:ext>
            </a:extLst>
          </p:cNvPr>
          <p:cNvSpPr txBox="1"/>
          <p:nvPr/>
        </p:nvSpPr>
        <p:spPr>
          <a:xfrm>
            <a:off x="5833651" y="5944641"/>
            <a:ext cx="1908931" cy="338554"/>
          </a:xfrm>
          <a:prstGeom prst="rect">
            <a:avLst/>
          </a:prstGeom>
          <a:noFill/>
        </p:spPr>
        <p:txBody>
          <a:bodyPr wrap="square" rtlCol="0">
            <a:spAutoFit/>
          </a:bodyPr>
          <a:lstStyle/>
          <a:p>
            <a:pPr marL="285750" indent="-285750">
              <a:buFont typeface="Arial" panose="020B0604020202020204" pitchFamily="34" charset="0"/>
              <a:buChar char="•"/>
            </a:pPr>
            <a:r>
              <a:rPr lang="fr-CH" sz="1600" dirty="0">
                <a:latin typeface="Calibri Light" panose="020F0302020204030204" pitchFamily="34" charset="0"/>
                <a:cs typeface="Calibri Light" panose="020F0302020204030204" pitchFamily="34" charset="0"/>
              </a:rPr>
              <a:t>ANOVA output</a:t>
            </a:r>
            <a:endParaRPr lang="en-GB"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2121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In R</a:t>
            </a:r>
            <a:r>
              <a:rPr lang="fr-CH" sz="1600">
                <a:latin typeface="Calibri Light" panose="020F0302020204030204" pitchFamily="34" charset="0"/>
                <a:cs typeface="Calibri Light" panose="020F0302020204030204" pitchFamily="34" charset="0"/>
              </a:rPr>
              <a:t>, repeated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(M)ANOVA </a:t>
            </a:r>
            <a:r>
              <a:rPr lang="fr-CH" sz="1600" err="1">
                <a:latin typeface="Calibri Light" panose="020F0302020204030204" pitchFamily="34" charset="0"/>
                <a:cs typeface="Calibri Light" panose="020F0302020204030204" pitchFamily="34" charset="0"/>
              </a:rPr>
              <a:t>follows</a:t>
            </a:r>
            <a:r>
              <a:rPr lang="fr-CH" sz="160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same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procedure</a:t>
            </a:r>
            <a:r>
              <a:rPr lang="fr-CH" sz="1600" dirty="0">
                <a:latin typeface="Calibri Light" panose="020F0302020204030204" pitchFamily="34" charset="0"/>
                <a:cs typeface="Calibri Light" panose="020F0302020204030204" pitchFamily="34" charset="0"/>
              </a:rPr>
              <a:t> as SPSS but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manual</a:t>
            </a:r>
            <a:r>
              <a:rPr lang="fr-CH" sz="1600" dirty="0">
                <a:latin typeface="Calibri Light" panose="020F0302020204030204" pitchFamily="34" charset="0"/>
                <a:cs typeface="Calibri Light" panose="020F0302020204030204" pitchFamily="34" charset="0"/>
              </a:rPr>
              <a:t> design </a:t>
            </a:r>
            <a:r>
              <a:rPr lang="fr-CH" sz="1600" dirty="0" err="1">
                <a:latin typeface="Calibri Light" panose="020F0302020204030204" pitchFamily="34" charset="0"/>
                <a:cs typeface="Calibri Light" panose="020F0302020204030204" pitchFamily="34" charset="0"/>
              </a:rPr>
              <a:t>coding</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within.design</a:t>
            </a:r>
            <a:r>
              <a:rPr lang="fr-CH" sz="1200" dirty="0">
                <a:latin typeface="Courier New" panose="02070309020205020404" pitchFamily="49" charset="0"/>
                <a:cs typeface="Courier New" panose="02070309020205020404" pitchFamily="49" charset="0"/>
              </a:rPr>
              <a:t> &lt;- </a:t>
            </a:r>
            <a:r>
              <a:rPr lang="fr-CH" sz="1200" dirty="0" err="1">
                <a:latin typeface="Courier New" panose="02070309020205020404" pitchFamily="49" charset="0"/>
                <a:cs typeface="Courier New" panose="02070309020205020404" pitchFamily="49" charset="0"/>
              </a:rPr>
              <a:t>data.frame</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Throw</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as.factor</a:t>
            </a:r>
            <a:r>
              <a:rPr lang="fr-CH" sz="1200" dirty="0">
                <a:latin typeface="Courier New" panose="02070309020205020404" pitchFamily="49" charset="0"/>
                <a:cs typeface="Courier New" panose="02070309020205020404" pitchFamily="49" charset="0"/>
              </a:rPr>
              <a:t>(c("T1","T2","T3")))</a:t>
            </a:r>
          </a:p>
          <a:p>
            <a:pPr marL="0" indent="0">
              <a:buNone/>
            </a:pPr>
            <a:r>
              <a:rPr lang="fr-CH" sz="1200" dirty="0">
                <a:latin typeface="Courier New" panose="02070309020205020404" pitchFamily="49" charset="0"/>
                <a:cs typeface="Courier New" panose="02070309020205020404" pitchFamily="49" charset="0"/>
              </a:rPr>
              <a:t>	model &lt;- lm(</a:t>
            </a:r>
            <a:r>
              <a:rPr lang="fr-CH" sz="1200" dirty="0" err="1">
                <a:latin typeface="Courier New" panose="02070309020205020404" pitchFamily="49" charset="0"/>
                <a:cs typeface="Courier New" panose="02070309020205020404" pitchFamily="49" charset="0"/>
              </a:rPr>
              <a:t>cbind</a:t>
            </a:r>
            <a:r>
              <a:rPr lang="fr-CH" sz="1200" dirty="0">
                <a:latin typeface="Courier New" panose="02070309020205020404" pitchFamily="49" charset="0"/>
                <a:cs typeface="Courier New" panose="02070309020205020404" pitchFamily="49" charset="0"/>
              </a:rPr>
              <a:t>(T1,T2,T3)~1,data=</a:t>
            </a:r>
            <a:r>
              <a:rPr lang="fr-CH" sz="1200" dirty="0" err="1">
                <a:latin typeface="Courier New" panose="02070309020205020404" pitchFamily="49" charset="0"/>
                <a:cs typeface="Courier New" panose="02070309020205020404" pitchFamily="49" charset="0"/>
              </a:rPr>
              <a:t>darts.wide</a:t>
            </a:r>
            <a:r>
              <a:rPr lang="fr-CH" sz="1200" dirty="0">
                <a:latin typeface="Courier New" panose="02070309020205020404" pitchFamily="49" charset="0"/>
                <a:cs typeface="Courier New" panose="02070309020205020404" pitchFamily="49" charset="0"/>
              </a:rPr>
              <a:t>)</a:t>
            </a:r>
          </a:p>
          <a:p>
            <a:pPr marL="0" indent="0">
              <a:buNone/>
            </a:pPr>
            <a:endParaRPr lang="fr-CH" sz="1600" dirty="0">
              <a:latin typeface="Times New Roman" panose="02020603050405020304" pitchFamily="18" charset="0"/>
              <a:cs typeface="Times New Roman" panose="02020603050405020304" pitchFamily="18" charset="0"/>
            </a:endParaRPr>
          </a:p>
          <a:p>
            <a:r>
              <a:rPr lang="fr-CH" sz="1600" err="1">
                <a:latin typeface="Calibri Light" panose="020F0302020204030204" pitchFamily="34" charset="0"/>
                <a:cs typeface="Calibri Light" panose="020F0302020204030204" pitchFamily="34" charset="0"/>
              </a:rPr>
              <a:t>Where</a:t>
            </a:r>
            <a:r>
              <a:rPr lang="fr-CH" sz="1600">
                <a:latin typeface="Calibri Light" panose="020F0302020204030204" pitchFamily="34" charset="0"/>
                <a:cs typeface="Calibri Light" panose="020F0302020204030204" pitchFamily="34" charset="0"/>
              </a:rPr>
              <a:t> </a:t>
            </a:r>
            <a:r>
              <a:rPr lang="fr-CH" sz="1400">
                <a:latin typeface="Courier New" panose="02070309020205020404" pitchFamily="49" charset="0"/>
                <a:cs typeface="Courier New" panose="02070309020205020404" pitchFamily="49" charset="0"/>
              </a:rPr>
              <a:t>within.design</a:t>
            </a:r>
            <a:r>
              <a:rPr lang="fr-CH" sz="160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specifies</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factorial</a:t>
            </a:r>
            <a:r>
              <a:rPr lang="fr-CH" sz="1600" dirty="0">
                <a:latin typeface="Calibri Light" panose="020F0302020204030204" pitchFamily="34" charset="0"/>
                <a:cs typeface="Calibri Light" panose="020F0302020204030204" pitchFamily="34" charset="0"/>
              </a:rPr>
              <a:t> design as a data frame, and </a:t>
            </a:r>
            <a:r>
              <a:rPr lang="fr-CH" sz="1600" dirty="0">
                <a:latin typeface="Courier New" panose="02070309020205020404" pitchFamily="49" charset="0"/>
                <a:cs typeface="Courier New" panose="02070309020205020404" pitchFamily="49" charset="0"/>
              </a:rPr>
              <a:t>model</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creates</a:t>
            </a:r>
            <a:r>
              <a:rPr lang="fr-CH" sz="1600" dirty="0">
                <a:latin typeface="Calibri Light" panose="020F0302020204030204" pitchFamily="34" charset="0"/>
                <a:cs typeface="Calibri Light" panose="020F0302020204030204" pitchFamily="34" charset="0"/>
              </a:rPr>
              <a:t> a </a:t>
            </a:r>
            <a:r>
              <a:rPr lang="fr-CH" sz="1600" dirty="0" err="1">
                <a:solidFill>
                  <a:srgbClr val="0070C0"/>
                </a:solidFill>
                <a:latin typeface="Calibri Light" panose="020F0302020204030204" pitchFamily="34" charset="0"/>
                <a:cs typeface="Calibri Light" panose="020F0302020204030204" pitchFamily="34" charset="0"/>
              </a:rPr>
              <a:t>multivariate</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regression</a:t>
            </a:r>
            <a:r>
              <a:rPr lang="fr-CH" sz="1600" dirty="0">
                <a:solidFill>
                  <a:srgbClr val="0070C0"/>
                </a:solidFill>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three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throws</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as DVs, </a:t>
            </a:r>
            <a:r>
              <a:rPr lang="fr-CH" sz="1600" dirty="0">
                <a:latin typeface="Calibri Light" panose="020F0302020204030204" pitchFamily="34" charset="0"/>
                <a:cs typeface="Calibri Light" panose="020F0302020204030204" pitchFamily="34" charset="0"/>
              </a:rPr>
              <a:t>and an intercept </a:t>
            </a:r>
            <a:r>
              <a:rPr lang="fr-CH" sz="1600">
                <a:latin typeface="Calibri Light" panose="020F0302020204030204" pitchFamily="34" charset="0"/>
                <a:cs typeface="Calibri Light" panose="020F0302020204030204" pitchFamily="34" charset="0"/>
              </a:rPr>
              <a:t>as IV. This makes the underlying regression explicit!</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Next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using</a:t>
            </a:r>
            <a:r>
              <a:rPr lang="fr-CH" sz="1600" dirty="0">
                <a:latin typeface="Calibri Light" panose="020F0302020204030204" pitchFamily="34" charset="0"/>
                <a:cs typeface="Calibri Light" panose="020F0302020204030204" pitchFamily="34" charset="0"/>
              </a:rPr>
              <a:t> the </a:t>
            </a:r>
            <a:r>
              <a:rPr lang="fr-CH" sz="1400" dirty="0">
                <a:latin typeface="Courier New" panose="02070309020205020404" pitchFamily="49" charset="0"/>
                <a:cs typeface="Courier New" panose="02070309020205020404" pitchFamily="49" charset="0"/>
              </a:rPr>
              <a:t>car</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library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run the </a:t>
            </a:r>
            <a:r>
              <a:rPr lang="fr-CH" sz="1400" dirty="0" err="1">
                <a:latin typeface="Courier New" panose="02070309020205020404" pitchFamily="49" charset="0"/>
                <a:cs typeface="Courier New" panose="02070309020205020404" pitchFamily="49" charset="0"/>
              </a:rPr>
              <a:t>Anova</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on </a:t>
            </a:r>
            <a:r>
              <a:rPr lang="fr-CH" sz="1600" dirty="0" err="1">
                <a:latin typeface="Calibri Light" panose="020F0302020204030204" pitchFamily="34" charset="0"/>
                <a:cs typeface="Calibri Light" panose="020F0302020204030204" pitchFamily="34" charset="0"/>
              </a:rPr>
              <a:t>our</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object</a:t>
            </a:r>
            <a:r>
              <a:rPr lang="fr-CH" sz="1600" dirty="0">
                <a:latin typeface="Times New Roman" panose="02020603050405020304" pitchFamily="18" charset="0"/>
                <a:cs typeface="Times New Roman" panose="02020603050405020304" pitchFamily="18" charset="0"/>
              </a:rPr>
              <a:t>:</a:t>
            </a:r>
          </a:p>
          <a:p>
            <a:endParaRPr lang="fr-CH" sz="16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library</a:t>
            </a:r>
            <a:r>
              <a:rPr lang="fr-CH" sz="1200" dirty="0">
                <a:latin typeface="Courier New" panose="02070309020205020404" pitchFamily="49" charset="0"/>
                <a:cs typeface="Courier New" panose="02070309020205020404" pitchFamily="49" charset="0"/>
              </a:rPr>
              <a:t>(car)</a:t>
            </a:r>
            <a:endParaRPr lang="en-GB" sz="1200" dirty="0">
              <a:latin typeface="Courier New" panose="02070309020205020404" pitchFamily="49" charset="0"/>
              <a:cs typeface="Courier New" panose="02070309020205020404" pitchFamily="49" charset="0"/>
            </a:endParaRPr>
          </a:p>
          <a:p>
            <a:pPr marL="0" indent="0">
              <a:buNone/>
            </a:pPr>
            <a:r>
              <a:rPr lang="en-GB" sz="1200" dirty="0">
                <a:latin typeface="Courier New" panose="02070309020205020404" pitchFamily="49" charset="0"/>
                <a:cs typeface="Courier New" panose="02070309020205020404" pitchFamily="49" charset="0"/>
              </a:rPr>
              <a:t>	result &lt;- </a:t>
            </a:r>
            <a:r>
              <a:rPr lang="en-GB" sz="1200" dirty="0" err="1">
                <a:latin typeface="Courier New" panose="02070309020205020404" pitchFamily="49" charset="0"/>
                <a:cs typeface="Courier New" panose="02070309020205020404" pitchFamily="49" charset="0"/>
              </a:rPr>
              <a:t>Anova</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model,type</a:t>
            </a:r>
            <a:r>
              <a:rPr lang="en-GB" sz="1200" dirty="0">
                <a:latin typeface="Courier New" panose="02070309020205020404" pitchFamily="49" charset="0"/>
                <a:cs typeface="Courier New" panose="02070309020205020404" pitchFamily="49" charset="0"/>
              </a:rPr>
              <a:t>=2,test="Wilks", </a:t>
            </a:r>
            <a:r>
              <a:rPr lang="en-GB" sz="1200" dirty="0" err="1">
                <a:latin typeface="Courier New" panose="02070309020205020404" pitchFamily="49" charset="0"/>
                <a:cs typeface="Courier New" panose="02070309020205020404" pitchFamily="49" charset="0"/>
              </a:rPr>
              <a:t>idesign</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Throw,idata</a:t>
            </a:r>
            <a:r>
              <a:rPr lang="en-GB" sz="1200" dirty="0">
                <a:latin typeface="Courier New" panose="02070309020205020404" pitchFamily="49" charset="0"/>
                <a:cs typeface="Courier New" panose="02070309020205020404" pitchFamily="49" charset="0"/>
              </a:rPr>
              <a:t>=</a:t>
            </a:r>
            <a:r>
              <a:rPr lang="en-GB" sz="1200" dirty="0" err="1">
                <a:latin typeface="Courier New" panose="02070309020205020404" pitchFamily="49" charset="0"/>
                <a:cs typeface="Courier New" panose="02070309020205020404" pitchFamily="49" charset="0"/>
              </a:rPr>
              <a:t>within.design</a:t>
            </a:r>
            <a:r>
              <a:rPr lang="en-GB" sz="1200" dirty="0">
                <a:latin typeface="Courier New" panose="02070309020205020404" pitchFamily="49" charset="0"/>
                <a:cs typeface="Courier New" panose="02070309020205020404" pitchFamily="49" charset="0"/>
              </a:rPr>
              <a:t>)</a:t>
            </a:r>
          </a:p>
          <a:p>
            <a:pPr marL="0" indent="0">
              <a:buNone/>
            </a:pPr>
            <a:r>
              <a:rPr lang="en-GB" sz="1200" dirty="0">
                <a:latin typeface="Courier New" panose="02070309020205020404" pitchFamily="49" charset="0"/>
                <a:cs typeface="Courier New" panose="02070309020205020404" pitchFamily="49" charset="0"/>
              </a:rPr>
              <a:t>	result</a:t>
            </a:r>
            <a:endParaRPr lang="fr-CH" sz="1200" dirty="0">
              <a:latin typeface="Courier New" panose="02070309020205020404" pitchFamily="49" charset="0"/>
              <a:cs typeface="Courier New" panose="02070309020205020404" pitchFamily="49" charset="0"/>
            </a:endParaRPr>
          </a:p>
          <a:p>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Where</a:t>
            </a:r>
            <a:r>
              <a:rPr lang="fr-CH" sz="1600" dirty="0">
                <a:latin typeface="Calibri Light" panose="020F0302020204030204" pitchFamily="34" charset="0"/>
                <a:cs typeface="Calibri Light" panose="020F0302020204030204" pitchFamily="34" charset="0"/>
              </a:rPr>
              <a:t> </a:t>
            </a:r>
            <a:r>
              <a:rPr lang="fr-CH" sz="1400" dirty="0">
                <a:latin typeface="Courier New" panose="02070309020205020404" pitchFamily="49" charset="0"/>
                <a:cs typeface="Courier New" panose="02070309020205020404" pitchFamily="49" charset="0"/>
              </a:rPr>
              <a:t>type</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specifies</a:t>
            </a:r>
            <a:r>
              <a:rPr lang="fr-CH" sz="1600" dirty="0">
                <a:latin typeface="Calibri Light" panose="020F0302020204030204" pitchFamily="34" charset="0"/>
                <a:cs typeface="Calibri Light" panose="020F0302020204030204" pitchFamily="34" charset="0"/>
              </a:rPr>
              <a:t> the type of </a:t>
            </a:r>
            <a:r>
              <a:rPr lang="fr-CH" sz="1600">
                <a:latin typeface="Calibri Light" panose="020F0302020204030204" pitchFamily="34" charset="0"/>
                <a:cs typeface="Calibri Light" panose="020F0302020204030204" pitchFamily="34" charset="0"/>
              </a:rPr>
              <a:t>ANOVA (2 or 3), </a:t>
            </a:r>
            <a:r>
              <a:rPr lang="fr-CH" sz="1400" dirty="0">
                <a:latin typeface="Courier New" panose="02070309020205020404" pitchFamily="49" charset="0"/>
                <a:cs typeface="Courier New" panose="02070309020205020404" pitchFamily="49" charset="0"/>
              </a:rPr>
              <a:t>test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specifies</a:t>
            </a:r>
            <a:r>
              <a:rPr lang="fr-CH" sz="1600" dirty="0">
                <a:latin typeface="Calibri Light" panose="020F0302020204030204" pitchFamily="34" charset="0"/>
                <a:cs typeface="Calibri Light" panose="020F0302020204030204" pitchFamily="34" charset="0"/>
              </a:rPr>
              <a:t> the </a:t>
            </a:r>
            <a:r>
              <a:rPr lang="fr-CH" sz="1600" err="1">
                <a:latin typeface="Calibri Light" panose="020F0302020204030204" pitchFamily="34" charset="0"/>
                <a:cs typeface="Calibri Light" panose="020F0302020204030204" pitchFamily="34" charset="0"/>
              </a:rPr>
              <a:t>multivariate</a:t>
            </a:r>
            <a:r>
              <a:rPr lang="fr-CH" sz="1600">
                <a:latin typeface="Calibri Light" panose="020F0302020204030204" pitchFamily="34" charset="0"/>
                <a:cs typeface="Calibri Light" panose="020F0302020204030204" pitchFamily="34" charset="0"/>
              </a:rPr>
              <a:t> test </a:t>
            </a:r>
            <a:r>
              <a:rPr lang="fr-CH" sz="1600" err="1">
                <a:latin typeface="Calibri Light" panose="020F0302020204030204" pitchFamily="34" charset="0"/>
                <a:cs typeface="Calibri Light" panose="020F0302020204030204" pitchFamily="34" charset="0"/>
              </a:rPr>
              <a:t>statistic</a:t>
            </a:r>
            <a:r>
              <a:rPr lang="fr-CH" sz="1600">
                <a:latin typeface="Calibri Light" panose="020F0302020204030204" pitchFamily="34" charset="0"/>
                <a:cs typeface="Calibri Light" panose="020F0302020204030204" pitchFamily="34" charset="0"/>
              </a:rPr>
              <a:t> from which the final </a:t>
            </a:r>
            <a:r>
              <a:rPr lang="fr-CH" sz="1600" i="1">
                <a:latin typeface="Calibri Light" panose="020F0302020204030204" pitchFamily="34" charset="0"/>
                <a:cs typeface="Calibri Light" panose="020F0302020204030204" pitchFamily="34" charset="0"/>
              </a:rPr>
              <a:t>F</a:t>
            </a:r>
            <a:r>
              <a:rPr lang="fr-CH" sz="1600">
                <a:latin typeface="Calibri Light" panose="020F0302020204030204" pitchFamily="34" charset="0"/>
                <a:cs typeface="Calibri Light" panose="020F0302020204030204" pitchFamily="34" charset="0"/>
              </a:rPr>
              <a:t>-</a:t>
            </a:r>
            <a:r>
              <a:rPr lang="fr-CH" sz="1600" err="1">
                <a:latin typeface="Calibri Light" panose="020F0302020204030204" pitchFamily="34" charset="0"/>
                <a:cs typeface="Calibri Light" panose="020F0302020204030204" pitchFamily="34" charset="0"/>
              </a:rPr>
              <a:t>statistic</a:t>
            </a:r>
            <a:r>
              <a:rPr lang="fr-CH" sz="1600">
                <a:latin typeface="Calibri Light" panose="020F0302020204030204" pitchFamily="34" charset="0"/>
                <a:cs typeface="Calibri Light" panose="020F0302020204030204" pitchFamily="34" charset="0"/>
              </a:rPr>
              <a:t> is derived </a:t>
            </a:r>
            <a:r>
              <a:rPr lang="fr-CH" sz="1600" dirty="0">
                <a:latin typeface="Calibri Light" panose="020F0302020204030204" pitchFamily="34" charset="0"/>
                <a:cs typeface="Calibri Light" panose="020F0302020204030204" pitchFamily="34" charset="0"/>
              </a:rPr>
              <a:t>(default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Wilks</a:t>
            </a:r>
            <a:r>
              <a:rPr lang="fr-CH" sz="1600" dirty="0">
                <a:latin typeface="Calibri Light" panose="020F0302020204030204" pitchFamily="34" charset="0"/>
                <a:cs typeface="Calibri Light" panose="020F0302020204030204" pitchFamily="34" charset="0"/>
              </a:rPr>
              <a:t>' lambda), and the </a:t>
            </a:r>
            <a:r>
              <a:rPr lang="fr-CH" sz="1600" dirty="0" err="1">
                <a:latin typeface="Calibri Light" panose="020F0302020204030204" pitchFamily="34" charset="0"/>
                <a:cs typeface="Calibri Light" panose="020F0302020204030204" pitchFamily="34" charset="0"/>
              </a:rPr>
              <a:t>within</a:t>
            </a:r>
            <a:r>
              <a:rPr lang="fr-CH" sz="1600" dirty="0">
                <a:latin typeface="Calibri Light" panose="020F0302020204030204" pitchFamily="34" charset="0"/>
                <a:cs typeface="Calibri Light" panose="020F0302020204030204" pitchFamily="34" charset="0"/>
              </a:rPr>
              <a:t> design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specified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 formula (</a:t>
            </a:r>
            <a:r>
              <a:rPr lang="fr-CH" sz="1400" dirty="0">
                <a:latin typeface="Courier New" panose="02070309020205020404" pitchFamily="49" charset="0"/>
                <a:cs typeface="Courier New" panose="02070309020205020404" pitchFamily="49" charset="0"/>
              </a:rPr>
              <a:t>~</a:t>
            </a:r>
            <a:r>
              <a:rPr lang="fr-CH" sz="1400" dirty="0" err="1">
                <a:latin typeface="Courier New" panose="02070309020205020404" pitchFamily="49" charset="0"/>
                <a:cs typeface="Courier New" panose="02070309020205020404" pitchFamily="49" charset="0"/>
              </a:rPr>
              <a:t>Throw</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references</a:t>
            </a:r>
            <a:r>
              <a:rPr lang="fr-CH" sz="1600" dirty="0">
                <a:latin typeface="Calibri Light" panose="020F0302020204030204" pitchFamily="34" charset="0"/>
                <a:cs typeface="Calibri Light" panose="020F0302020204030204" pitchFamily="34" charset="0"/>
              </a:rPr>
              <a:t> the design matrix </a:t>
            </a:r>
            <a:r>
              <a:rPr lang="fr-CH" sz="1600" dirty="0" err="1">
                <a:latin typeface="Calibri Light" panose="020F0302020204030204" pitchFamily="34" charset="0"/>
                <a:cs typeface="Calibri Light" panose="020F0302020204030204" pitchFamily="34" charset="0"/>
              </a:rPr>
              <a:t>object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created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earlier</a:t>
            </a:r>
            <a:r>
              <a:rPr lang="fr-CH" sz="1600" dirty="0">
                <a:latin typeface="Calibri Light" panose="020F0302020204030204" pitchFamily="34" charset="0"/>
                <a:cs typeface="Calibri Light" panose="020F0302020204030204" pitchFamily="34" charset="0"/>
              </a:rPr>
              <a:t> (</a:t>
            </a:r>
            <a:r>
              <a:rPr lang="fr-CH" sz="1400" dirty="0" err="1">
                <a:latin typeface="Courier New" panose="02070309020205020404" pitchFamily="49" charset="0"/>
                <a:cs typeface="Courier New" panose="02070309020205020404" pitchFamily="49" charset="0"/>
              </a:rPr>
              <a:t>within.design</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object</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Repeated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measures</a:t>
            </a:r>
            <a:r>
              <a:rPr lang="fr-CH" sz="3200" dirty="0">
                <a:solidFill>
                  <a:schemeClr val="tx2">
                    <a:lumMod val="75000"/>
                  </a:schemeClr>
                </a:solidFill>
                <a:latin typeface="Tw Cen MT" panose="020B0602020104020603" pitchFamily="34" charset="0"/>
              </a:rPr>
              <a:t> (M)ANOVA in R</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3F75FEFC-E51D-421A-90BA-E0883DF7AA0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437AF8-47AB-4690-9DDA-E75CB13AA7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78922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Consultation topics 2019–2022</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EBE9B01-AA52-40DB-BF73-5D82302DDF0F}"/>
              </a:ext>
            </a:extLst>
          </p:cNvPr>
          <p:cNvPicPr>
            <a:picLocks noChangeAspect="1"/>
          </p:cNvPicPr>
          <p:nvPr/>
        </p:nvPicPr>
        <p:blipFill rotWithShape="1">
          <a:blip r:embed="rId2">
            <a:extLst>
              <a:ext uri="{28A0092B-C50C-407E-A947-70E740481C1C}">
                <a14:useLocalDpi xmlns:a14="http://schemas.microsoft.com/office/drawing/2010/main" val="0"/>
              </a:ext>
            </a:extLst>
          </a:blip>
          <a:srcRect l="874" t="6736" r="1304" b="538"/>
          <a:stretch/>
        </p:blipFill>
        <p:spPr>
          <a:xfrm>
            <a:off x="1127448" y="1456494"/>
            <a:ext cx="8352928" cy="4996841"/>
          </a:xfrm>
          <a:prstGeom prst="rect">
            <a:avLst/>
          </a:prstGeom>
        </p:spPr>
      </p:pic>
    </p:spTree>
    <p:extLst>
      <p:ext uri="{BB962C8B-B14F-4D97-AF65-F5344CB8AC3E}">
        <p14:creationId xmlns:p14="http://schemas.microsoft.com/office/powerpoint/2010/main" val="178075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result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returns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MANOVA output</a:t>
            </a: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To </a:t>
            </a:r>
            <a:r>
              <a:rPr lang="fr-CH" sz="1600" dirty="0" err="1">
                <a:latin typeface="Calibri Light" panose="020F0302020204030204" pitchFamily="34" charset="0"/>
                <a:cs typeface="Calibri Light" panose="020F0302020204030204" pitchFamily="34" charset="0"/>
              </a:rPr>
              <a:t>see</a:t>
            </a:r>
            <a:r>
              <a:rPr lang="fr-CH" sz="1600" dirty="0">
                <a:latin typeface="Calibri Light" panose="020F0302020204030204" pitchFamily="34" charset="0"/>
                <a:cs typeface="Calibri Light" panose="020F0302020204030204" pitchFamily="34" charset="0"/>
              </a:rPr>
              <a:t> test </a:t>
            </a:r>
            <a:r>
              <a:rPr lang="fr-CH" sz="1600" dirty="0" err="1">
                <a:latin typeface="Calibri Light" panose="020F0302020204030204" pitchFamily="34" charset="0"/>
                <a:cs typeface="Calibri Light" panose="020F0302020204030204" pitchFamily="34" charset="0"/>
              </a:rPr>
              <a:t>results</a:t>
            </a:r>
            <a:r>
              <a:rPr lang="fr-CH" sz="1600" dirty="0">
                <a:latin typeface="Calibri Light" panose="020F0302020204030204" pitchFamily="34" charset="0"/>
                <a:cs typeface="Calibri Light" panose="020F0302020204030204" pitchFamily="34" charset="0"/>
              </a:rPr>
              <a:t> for a </a:t>
            </a:r>
            <a:r>
              <a:rPr lang="fr-CH" sz="1600" dirty="0" err="1">
                <a:latin typeface="Calibri Light" panose="020F0302020204030204" pitchFamily="34" charset="0"/>
                <a:cs typeface="Calibri Light" panose="020F0302020204030204" pitchFamily="34" charset="0"/>
              </a:rPr>
              <a:t>univariate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ANOVA,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must run the </a:t>
            </a:r>
            <a:r>
              <a:rPr lang="fr-CH" sz="1400" dirty="0" err="1">
                <a:latin typeface="Courier New" panose="02070309020205020404" pitchFamily="49" charset="0"/>
                <a:cs typeface="Courier New" panose="02070309020205020404" pitchFamily="49" charset="0"/>
              </a:rPr>
              <a:t>summary</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on </a:t>
            </a:r>
            <a:r>
              <a:rPr lang="fr-CH" sz="1600" dirty="0" err="1">
                <a:latin typeface="Calibri Light" panose="020F0302020204030204" pitchFamily="34" charset="0"/>
                <a:cs typeface="Calibri Light" panose="020F0302020204030204" pitchFamily="34" charset="0"/>
              </a:rPr>
              <a:t>our</a:t>
            </a:r>
            <a:r>
              <a:rPr lang="fr-CH" sz="1600" dirty="0">
                <a:latin typeface="Calibri Light" panose="020F0302020204030204" pitchFamily="34" charset="0"/>
                <a:cs typeface="Calibri Light" panose="020F0302020204030204" pitchFamily="34" charset="0"/>
              </a:rPr>
              <a:t> </a:t>
            </a:r>
            <a:r>
              <a:rPr lang="fr-CH" sz="1400" dirty="0" err="1">
                <a:latin typeface="Courier New" panose="02070309020205020404" pitchFamily="49" charset="0"/>
                <a:cs typeface="Courier New" panose="02070309020205020404" pitchFamily="49" charset="0"/>
              </a:rPr>
              <a:t>result</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object</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Repeated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measures</a:t>
            </a:r>
            <a:r>
              <a:rPr lang="fr-CH" sz="3200" dirty="0">
                <a:solidFill>
                  <a:schemeClr val="tx2">
                    <a:lumMod val="75000"/>
                  </a:schemeClr>
                </a:solidFill>
                <a:latin typeface="Tw Cen MT" panose="020B0602020104020603" pitchFamily="34" charset="0"/>
              </a:rPr>
              <a:t> (M)ANOVA in R</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3F75FEFC-E51D-421A-90BA-E0883DF7AA0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437AF8-47AB-4690-9DDA-E75CB13AA7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2" name="Rectangle 1">
            <a:extLst>
              <a:ext uri="{FF2B5EF4-FFF2-40B4-BE49-F238E27FC236}">
                <a16:creationId xmlns:a16="http://schemas.microsoft.com/office/drawing/2014/main" id="{E4F26636-BB9E-4A84-80D4-4B96383207C0}"/>
              </a:ext>
            </a:extLst>
          </p:cNvPr>
          <p:cNvSpPr/>
          <p:nvPr/>
        </p:nvSpPr>
        <p:spPr>
          <a:xfrm>
            <a:off x="1559496" y="2221238"/>
            <a:ext cx="6408712" cy="1200329"/>
          </a:xfrm>
          <a:prstGeom prst="rect">
            <a:avLst/>
          </a:prstGeom>
          <a:ln>
            <a:solidFill>
              <a:schemeClr val="tx1">
                <a:lumMod val="50000"/>
                <a:lumOff val="50000"/>
              </a:schemeClr>
            </a:solidFill>
            <a:prstDash val="dash"/>
          </a:ln>
        </p:spPr>
        <p:txBody>
          <a:bodyPr wrap="square">
            <a:spAutoFit/>
          </a:bodyPr>
          <a:lstStyle/>
          <a:p>
            <a:r>
              <a:rPr lang="fr-CH" sz="1200">
                <a:latin typeface="Courier New" panose="02070309020205020404" pitchFamily="49" charset="0"/>
                <a:cs typeface="Courier New" panose="02070309020205020404" pitchFamily="49" charset="0"/>
              </a:rPr>
              <a:t>Type II </a:t>
            </a:r>
            <a:r>
              <a:rPr lang="fr-CH" sz="1200" dirty="0" err="1">
                <a:latin typeface="Courier New" panose="02070309020205020404" pitchFamily="49" charset="0"/>
                <a:cs typeface="Courier New" panose="02070309020205020404" pitchFamily="49" charset="0"/>
              </a:rPr>
              <a:t>Repeated</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Measures</a:t>
            </a:r>
            <a:r>
              <a:rPr lang="fr-CH" sz="1200" dirty="0">
                <a:latin typeface="Courier New" panose="02070309020205020404" pitchFamily="49" charset="0"/>
                <a:cs typeface="Courier New" panose="02070309020205020404" pitchFamily="49" charset="0"/>
              </a:rPr>
              <a:t> MANOVA Tests: </a:t>
            </a:r>
            <a:r>
              <a:rPr lang="fr-CH" sz="1200" dirty="0" err="1">
                <a:latin typeface="Courier New" panose="02070309020205020404" pitchFamily="49" charset="0"/>
                <a:cs typeface="Courier New" panose="02070309020205020404" pitchFamily="49" charset="0"/>
              </a:rPr>
              <a:t>Wilks</a:t>
            </a:r>
            <a:r>
              <a:rPr lang="fr-CH" sz="1200" dirty="0">
                <a:latin typeface="Courier New" panose="02070309020205020404" pitchFamily="49" charset="0"/>
                <a:cs typeface="Courier New" panose="02070309020205020404" pitchFamily="49" charset="0"/>
              </a:rPr>
              <a:t> test </a:t>
            </a:r>
            <a:r>
              <a:rPr lang="fr-CH" sz="1200" dirty="0" err="1">
                <a:latin typeface="Courier New" panose="02070309020205020404" pitchFamily="49" charset="0"/>
                <a:cs typeface="Courier New" panose="02070309020205020404" pitchFamily="49" charset="0"/>
              </a:rPr>
              <a:t>statistic</a:t>
            </a:r>
            <a:endParaRPr lang="fr-CH" sz="1200" dirty="0">
              <a:latin typeface="Courier New" panose="02070309020205020404" pitchFamily="49" charset="0"/>
              <a:cs typeface="Courier New" panose="02070309020205020404" pitchFamily="49" charset="0"/>
            </a:endParaRP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Df</a:t>
            </a:r>
            <a:r>
              <a:rPr lang="fr-CH" sz="1200" dirty="0">
                <a:latin typeface="Courier New" panose="02070309020205020404" pitchFamily="49" charset="0"/>
                <a:cs typeface="Courier New" panose="02070309020205020404" pitchFamily="49" charset="0"/>
              </a:rPr>
              <a:t> test stat approx F </a:t>
            </a:r>
            <a:r>
              <a:rPr lang="fr-CH" sz="1200" dirty="0" err="1">
                <a:latin typeface="Courier New" panose="02070309020205020404" pitchFamily="49" charset="0"/>
                <a:cs typeface="Courier New" panose="02070309020205020404" pitchFamily="49" charset="0"/>
              </a:rPr>
              <a:t>num</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Df</a:t>
            </a:r>
            <a:r>
              <a:rPr lang="fr-CH" sz="1200" dirty="0">
                <a:latin typeface="Courier New" panose="02070309020205020404" pitchFamily="49" charset="0"/>
                <a:cs typeface="Courier New" panose="02070309020205020404" pitchFamily="49" charset="0"/>
              </a:rPr>
              <a:t> den </a:t>
            </a:r>
            <a:r>
              <a:rPr lang="fr-CH" sz="1200" dirty="0" err="1">
                <a:latin typeface="Courier New" panose="02070309020205020404" pitchFamily="49" charset="0"/>
                <a:cs typeface="Courier New" panose="02070309020205020404" pitchFamily="49" charset="0"/>
              </a:rPr>
              <a:t>Df</a:t>
            </a:r>
            <a:r>
              <a:rPr lang="fr-CH" sz="1200" dirty="0">
                <a:latin typeface="Courier New" panose="02070309020205020404" pitchFamily="49" charset="0"/>
                <a:cs typeface="Courier New" panose="02070309020205020404" pitchFamily="49" charset="0"/>
              </a:rPr>
              <a:t>    Pr(&gt;F)    </a:t>
            </a:r>
          </a:p>
          <a:p>
            <a:r>
              <a:rPr lang="fr-CH" sz="1200" dirty="0">
                <a:latin typeface="Courier New" panose="02070309020205020404" pitchFamily="49" charset="0"/>
                <a:cs typeface="Courier New" panose="02070309020205020404" pitchFamily="49" charset="0"/>
              </a:rPr>
              <a:t>(Intercept)  1   0.29845   44.662      1     19 2.171e-06 ***</a:t>
            </a:r>
          </a:p>
          <a:p>
            <a:r>
              <a:rPr lang="fr-CH" sz="1200" dirty="0" err="1">
                <a:latin typeface="Courier New" panose="02070309020205020404" pitchFamily="49" charset="0"/>
                <a:cs typeface="Courier New" panose="02070309020205020404" pitchFamily="49" charset="0"/>
              </a:rPr>
              <a:t>Throw</a:t>
            </a:r>
            <a:r>
              <a:rPr lang="fr-CH" sz="1200" dirty="0">
                <a:latin typeface="Courier New" panose="02070309020205020404" pitchFamily="49" charset="0"/>
                <a:cs typeface="Courier New" panose="02070309020205020404" pitchFamily="49" charset="0"/>
              </a:rPr>
              <a:t>        1   0.97879    0.195      2     </a:t>
            </a:r>
            <a:r>
              <a:rPr lang="fr-CH" sz="1200" b="1" u="sng" dirty="0">
                <a:solidFill>
                  <a:srgbClr val="FF0000"/>
                </a:solidFill>
                <a:latin typeface="Courier New" panose="02070309020205020404" pitchFamily="49" charset="0"/>
                <a:cs typeface="Courier New" panose="02070309020205020404" pitchFamily="49" charset="0"/>
              </a:rPr>
              <a:t>18</a:t>
            </a:r>
            <a:r>
              <a:rPr lang="fr-CH" sz="1200" dirty="0">
                <a:latin typeface="Courier New" panose="02070309020205020404" pitchFamily="49" charset="0"/>
                <a:cs typeface="Courier New" panose="02070309020205020404" pitchFamily="49" charset="0"/>
              </a:rPr>
              <a:t>    0.8245    </a:t>
            </a:r>
          </a:p>
          <a:p>
            <a:r>
              <a:rPr lang="fr-CH" sz="1200" dirty="0">
                <a:latin typeface="Courier New" panose="02070309020205020404" pitchFamily="49" charset="0"/>
                <a:cs typeface="Courier New" panose="02070309020205020404" pitchFamily="49" charset="0"/>
              </a:rPr>
              <a:t>---</a:t>
            </a:r>
          </a:p>
          <a:p>
            <a:r>
              <a:rPr lang="fr-CH" sz="1200" dirty="0" err="1">
                <a:latin typeface="Courier New" panose="02070309020205020404" pitchFamily="49" charset="0"/>
                <a:cs typeface="Courier New" panose="02070309020205020404" pitchFamily="49" charset="0"/>
              </a:rPr>
              <a:t>Signif</a:t>
            </a:r>
            <a:r>
              <a:rPr lang="fr-CH" sz="1200" dirty="0">
                <a:latin typeface="Courier New" panose="02070309020205020404" pitchFamily="49" charset="0"/>
                <a:cs typeface="Courier New" panose="02070309020205020404" pitchFamily="49" charset="0"/>
              </a:rPr>
              <a:t>. codes:  0 ‘***’ 0.001 ‘**’ 0.01 ‘*’ 0.05 ‘.’ 0.1 ‘ ’ 1</a:t>
            </a:r>
            <a:endParaRPr lang="fr-CH" sz="1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3C9F9C4-400A-4316-9C6A-C54F61D8B88F}"/>
              </a:ext>
            </a:extLst>
          </p:cNvPr>
          <p:cNvSpPr/>
          <p:nvPr/>
        </p:nvSpPr>
        <p:spPr>
          <a:xfrm>
            <a:off x="1559496" y="4748951"/>
            <a:ext cx="6408712" cy="1200329"/>
          </a:xfrm>
          <a:prstGeom prst="rect">
            <a:avLst/>
          </a:prstGeom>
          <a:ln>
            <a:solidFill>
              <a:schemeClr val="tx1">
                <a:lumMod val="50000"/>
                <a:lumOff val="50000"/>
              </a:schemeClr>
            </a:solidFill>
            <a:prstDash val="dash"/>
          </a:ln>
        </p:spPr>
        <p:txBody>
          <a:bodyPr wrap="square">
            <a:spAutoFit/>
          </a:bodyPr>
          <a:lstStyle/>
          <a:p>
            <a:r>
              <a:rPr lang="fr-CH" sz="1200" dirty="0" err="1">
                <a:latin typeface="Courier New" panose="02070309020205020404" pitchFamily="49" charset="0"/>
                <a:cs typeface="Courier New" panose="02070309020205020404" pitchFamily="49" charset="0"/>
              </a:rPr>
              <a:t>Univariate</a:t>
            </a:r>
            <a:r>
              <a:rPr lang="fr-CH" sz="1200" dirty="0">
                <a:latin typeface="Courier New" panose="02070309020205020404" pitchFamily="49" charset="0"/>
                <a:cs typeface="Courier New" panose="02070309020205020404" pitchFamily="49" charset="0"/>
              </a:rPr>
              <a:t> </a:t>
            </a:r>
            <a:r>
              <a:rPr lang="fr-CH" sz="1200">
                <a:latin typeface="Courier New" panose="02070309020205020404" pitchFamily="49" charset="0"/>
                <a:cs typeface="Courier New" panose="02070309020205020404" pitchFamily="49" charset="0"/>
              </a:rPr>
              <a:t>Type II </a:t>
            </a:r>
            <a:r>
              <a:rPr lang="fr-CH" sz="1200" dirty="0" err="1">
                <a:latin typeface="Courier New" panose="02070309020205020404" pitchFamily="49" charset="0"/>
                <a:cs typeface="Courier New" panose="02070309020205020404" pitchFamily="49" charset="0"/>
              </a:rPr>
              <a:t>Repeated-Measures</a:t>
            </a:r>
            <a:r>
              <a:rPr lang="fr-CH" sz="1200" dirty="0">
                <a:latin typeface="Courier New" panose="02070309020205020404" pitchFamily="49" charset="0"/>
                <a:cs typeface="Courier New" panose="02070309020205020404" pitchFamily="49" charset="0"/>
              </a:rPr>
              <a:t> ANOVA </a:t>
            </a:r>
            <a:r>
              <a:rPr lang="fr-CH" sz="1200" b="1" u="sng" dirty="0" err="1">
                <a:solidFill>
                  <a:srgbClr val="FF0000"/>
                </a:solidFill>
                <a:latin typeface="Courier New" panose="02070309020205020404" pitchFamily="49" charset="0"/>
                <a:cs typeface="Courier New" panose="02070309020205020404" pitchFamily="49" charset="0"/>
              </a:rPr>
              <a:t>Assuming</a:t>
            </a:r>
            <a:r>
              <a:rPr lang="fr-CH" sz="1200" b="1" u="sng" dirty="0">
                <a:solidFill>
                  <a:srgbClr val="FF0000"/>
                </a:solidFill>
                <a:latin typeface="Courier New" panose="02070309020205020404" pitchFamily="49" charset="0"/>
                <a:cs typeface="Courier New" panose="02070309020205020404" pitchFamily="49" charset="0"/>
              </a:rPr>
              <a:t> </a:t>
            </a:r>
            <a:r>
              <a:rPr lang="fr-CH" sz="1200" b="1" u="sng" dirty="0" err="1">
                <a:solidFill>
                  <a:srgbClr val="FF0000"/>
                </a:solidFill>
                <a:latin typeface="Courier New" panose="02070309020205020404" pitchFamily="49" charset="0"/>
                <a:cs typeface="Courier New" panose="02070309020205020404" pitchFamily="49" charset="0"/>
              </a:rPr>
              <a:t>Sphericity</a:t>
            </a:r>
            <a:endParaRPr lang="fr-CH" sz="1200" b="1" u="sng" dirty="0">
              <a:solidFill>
                <a:srgbClr val="FF0000"/>
              </a:solidFill>
              <a:latin typeface="Courier New" panose="02070309020205020404" pitchFamily="49" charset="0"/>
              <a:cs typeface="Courier New" panose="02070309020205020404" pitchFamily="49" charset="0"/>
            </a:endParaRP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Sum</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Sq</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num</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Df</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Error</a:t>
            </a:r>
            <a:r>
              <a:rPr lang="fr-CH" sz="1200" dirty="0">
                <a:latin typeface="Courier New" panose="02070309020205020404" pitchFamily="49" charset="0"/>
                <a:cs typeface="Courier New" panose="02070309020205020404" pitchFamily="49" charset="0"/>
              </a:rPr>
              <a:t> SS den </a:t>
            </a:r>
            <a:r>
              <a:rPr lang="fr-CH" sz="1200" dirty="0" err="1">
                <a:latin typeface="Courier New" panose="02070309020205020404" pitchFamily="49" charset="0"/>
                <a:cs typeface="Courier New" panose="02070309020205020404" pitchFamily="49" charset="0"/>
              </a:rPr>
              <a:t>Df</a:t>
            </a:r>
            <a:r>
              <a:rPr lang="fr-CH" sz="1200" dirty="0">
                <a:latin typeface="Courier New" panose="02070309020205020404" pitchFamily="49" charset="0"/>
                <a:cs typeface="Courier New" panose="02070309020205020404" pitchFamily="49" charset="0"/>
              </a:rPr>
              <a:t> F value    Pr(&gt;F)    </a:t>
            </a:r>
          </a:p>
          <a:p>
            <a:r>
              <a:rPr lang="fr-CH" sz="1200" dirty="0">
                <a:latin typeface="Courier New" panose="02070309020205020404" pitchFamily="49" charset="0"/>
                <a:cs typeface="Courier New" panose="02070309020205020404" pitchFamily="49" charset="0"/>
              </a:rPr>
              <a:t>(Intercept)  32620      1  13877.0     19 44.6625 2.171e-06 ***</a:t>
            </a:r>
          </a:p>
          <a:p>
            <a:r>
              <a:rPr lang="fr-CH" sz="1200" dirty="0" err="1">
                <a:latin typeface="Courier New" panose="02070309020205020404" pitchFamily="49" charset="0"/>
                <a:cs typeface="Courier New" panose="02070309020205020404" pitchFamily="49" charset="0"/>
              </a:rPr>
              <a:t>Throw</a:t>
            </a:r>
            <a:r>
              <a:rPr lang="fr-CH" sz="1200" dirty="0">
                <a:latin typeface="Courier New" panose="02070309020205020404" pitchFamily="49" charset="0"/>
                <a:cs typeface="Courier New" panose="02070309020205020404" pitchFamily="49" charset="0"/>
              </a:rPr>
              <a:t>           79      2   6206.6     </a:t>
            </a:r>
            <a:r>
              <a:rPr lang="fr-CH" sz="1200" b="1" u="sng" dirty="0">
                <a:solidFill>
                  <a:srgbClr val="FF0000"/>
                </a:solidFill>
                <a:latin typeface="Courier New" panose="02070309020205020404" pitchFamily="49" charset="0"/>
                <a:cs typeface="Courier New" panose="02070309020205020404" pitchFamily="49" charset="0"/>
              </a:rPr>
              <a:t>38</a:t>
            </a:r>
            <a:r>
              <a:rPr lang="fr-CH" sz="1200" dirty="0">
                <a:latin typeface="Courier New" panose="02070309020205020404" pitchFamily="49" charset="0"/>
                <a:cs typeface="Courier New" panose="02070309020205020404" pitchFamily="49" charset="0"/>
              </a:rPr>
              <a:t>  0.2432    0.7854    </a:t>
            </a:r>
          </a:p>
          <a:p>
            <a:r>
              <a:rPr lang="fr-CH" sz="1200" dirty="0">
                <a:latin typeface="Courier New" panose="02070309020205020404" pitchFamily="49" charset="0"/>
                <a:cs typeface="Courier New" panose="02070309020205020404" pitchFamily="49" charset="0"/>
              </a:rPr>
              <a:t>---</a:t>
            </a:r>
          </a:p>
          <a:p>
            <a:r>
              <a:rPr lang="fr-CH" sz="1200" dirty="0" err="1">
                <a:latin typeface="Courier New" panose="02070309020205020404" pitchFamily="49" charset="0"/>
                <a:cs typeface="Courier New" panose="02070309020205020404" pitchFamily="49" charset="0"/>
              </a:rPr>
              <a:t>Signif</a:t>
            </a:r>
            <a:r>
              <a:rPr lang="fr-CH" sz="1200" dirty="0">
                <a:latin typeface="Courier New" panose="02070309020205020404" pitchFamily="49" charset="0"/>
                <a:cs typeface="Courier New" panose="02070309020205020404" pitchFamily="49" charset="0"/>
              </a:rPr>
              <a:t>. codes:  0 ‘***’ 0.001 ‘**’ 0.01 ‘*’ 0.05 ‘.’ 0.1 ‘ ’ 1</a:t>
            </a:r>
          </a:p>
        </p:txBody>
      </p:sp>
    </p:spTree>
    <p:extLst>
      <p:ext uri="{BB962C8B-B14F-4D97-AF65-F5344CB8AC3E}">
        <p14:creationId xmlns:p14="http://schemas.microsoft.com/office/powerpoint/2010/main" val="748378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fr-CH" sz="1600">
                <a:latin typeface="Calibri Light" panose="020F0302020204030204" pitchFamily="34" charset="0"/>
                <a:cs typeface="Calibri Light" panose="020F0302020204030204" pitchFamily="34" charset="0"/>
              </a:rPr>
              <a:t>The overall test on throw is not significant. Normally, we would not conduct </a:t>
            </a:r>
            <a:r>
              <a:rPr lang="fr-CH" sz="1600">
                <a:solidFill>
                  <a:srgbClr val="0070C0"/>
                </a:solidFill>
                <a:latin typeface="Calibri Light" panose="020F0302020204030204" pitchFamily="34" charset="0"/>
                <a:cs typeface="Calibri Light" panose="020F0302020204030204" pitchFamily="34" charset="0"/>
              </a:rPr>
              <a:t>follow-up tests</a:t>
            </a:r>
            <a:r>
              <a:rPr lang="fr-CH" sz="1600">
                <a:latin typeface="Calibri Light" panose="020F0302020204030204" pitchFamily="34" charset="0"/>
                <a:cs typeface="Calibri Light" panose="020F0302020204030204" pitchFamily="34" charset="0"/>
              </a:rPr>
              <a:t>. If we did wish to run these, we could either run separate paired </a:t>
            </a:r>
            <a:r>
              <a:rPr lang="fr-CH" sz="1600" i="1">
                <a:latin typeface="Calibri Light" panose="020F0302020204030204" pitchFamily="34" charset="0"/>
                <a:cs typeface="Calibri Light" panose="020F0302020204030204" pitchFamily="34" charset="0"/>
              </a:rPr>
              <a:t>t</a:t>
            </a:r>
            <a:r>
              <a:rPr lang="fr-CH" sz="1600">
                <a:latin typeface="Calibri Light" panose="020F0302020204030204" pitchFamily="34" charset="0"/>
                <a:cs typeface="Calibri Light" panose="020F0302020204030204" pitchFamily="34" charset="0"/>
              </a:rPr>
              <a:t>-tests directly with the </a:t>
            </a:r>
            <a:r>
              <a:rPr lang="fr-CH" sz="1400">
                <a:latin typeface="Courier New" panose="02070309020205020404" pitchFamily="49" charset="0"/>
                <a:cs typeface="Courier New" panose="02070309020205020404" pitchFamily="49" charset="0"/>
              </a:rPr>
              <a:t>t.test(...,paired=TRUE)</a:t>
            </a:r>
            <a:r>
              <a:rPr lang="fr-CH" sz="1600">
                <a:latin typeface="Calibri Light" panose="020F0302020204030204" pitchFamily="34" charset="0"/>
                <a:cs typeface="Calibri Light" panose="020F0302020204030204" pitchFamily="34" charset="0"/>
              </a:rPr>
              <a:t> function, or use a package to automate calculation of pairwise contrasts, e.g., with </a:t>
            </a:r>
            <a:r>
              <a:rPr lang="fr-CH" sz="1400">
                <a:latin typeface="Courier New" panose="02070309020205020404" pitchFamily="49" charset="0"/>
                <a:cs typeface="Courier New" panose="02070309020205020404" pitchFamily="49" charset="0"/>
              </a:rPr>
              <a:t>emmeans</a:t>
            </a:r>
            <a:r>
              <a:rPr lang="fr-CH" sz="160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reference &lt;- ref_grid(model, mult.names="Throw")</a:t>
            </a:r>
          </a:p>
          <a:p>
            <a:pPr marL="0" indent="0">
              <a:buNone/>
            </a:pPr>
            <a:r>
              <a:rPr lang="en-US" sz="1200">
                <a:latin typeface="Courier New" panose="02070309020205020404" pitchFamily="49" charset="0"/>
                <a:cs typeface="Courier New" panose="02070309020205020404" pitchFamily="49" charset="0"/>
              </a:rPr>
              <a:t>	pairs(reference, adjust="none")</a:t>
            </a: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We will return to the purpose of the </a:t>
            </a:r>
            <a:r>
              <a:rPr lang="fr-CH" sz="1400">
                <a:latin typeface="Courier New" panose="02070309020205020404" pitchFamily="49" charset="0"/>
                <a:cs typeface="Courier New" panose="02070309020205020404" pitchFamily="49" charset="0"/>
              </a:rPr>
              <a:t>emmeans</a:t>
            </a:r>
            <a:r>
              <a:rPr lang="fr-CH" sz="1600">
                <a:latin typeface="Times New Roman" panose="02020603050405020304" pitchFamily="18" charset="0"/>
                <a:cs typeface="Times New Roman" panose="02020603050405020304" pitchFamily="18" charset="0"/>
              </a:rPr>
              <a:t> </a:t>
            </a:r>
            <a:r>
              <a:rPr lang="fr-CH" sz="1600">
                <a:latin typeface="Calibri Light" panose="020F0302020204030204" pitchFamily="34" charset="0"/>
                <a:cs typeface="Calibri Light" panose="020F0302020204030204" pitchFamily="34" charset="0"/>
              </a:rPr>
              <a:t>functions (</a:t>
            </a:r>
            <a:r>
              <a:rPr lang="fr-CH" sz="1400">
                <a:latin typeface="Courier New" panose="02070309020205020404" pitchFamily="49" charset="0"/>
                <a:cs typeface="Courier New" panose="02070309020205020404" pitchFamily="49" charset="0"/>
              </a:rPr>
              <a:t>ref_grid</a:t>
            </a:r>
            <a:r>
              <a:rPr lang="fr-CH" sz="1600">
                <a:latin typeface="Calibri Light" panose="020F0302020204030204" pitchFamily="34" charset="0"/>
                <a:cs typeface="Calibri Light" panose="020F0302020204030204" pitchFamily="34" charset="0"/>
              </a:rPr>
              <a:t>, </a:t>
            </a:r>
            <a:r>
              <a:rPr lang="fr-CH" sz="1400">
                <a:latin typeface="Courier New" panose="02070309020205020404" pitchFamily="49" charset="0"/>
                <a:cs typeface="Courier New" panose="02070309020205020404" pitchFamily="49" charset="0"/>
              </a:rPr>
              <a:t>pairs</a:t>
            </a:r>
            <a:r>
              <a:rPr lang="fr-CH" sz="1600">
                <a:latin typeface="Calibri Light" panose="020F0302020204030204" pitchFamily="34" charset="0"/>
                <a:cs typeface="Calibri Light" panose="020F0302020204030204" pitchFamily="34" charset="0"/>
              </a:rPr>
              <a:t>) at a later point…</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Repeated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measures</a:t>
            </a:r>
            <a:r>
              <a:rPr lang="fr-CH" sz="3200" dirty="0">
                <a:solidFill>
                  <a:schemeClr val="tx2">
                    <a:lumMod val="75000"/>
                  </a:schemeClr>
                </a:solidFill>
                <a:latin typeface="Tw Cen MT" panose="020B0602020104020603" pitchFamily="34" charset="0"/>
              </a:rPr>
              <a:t> (M)ANOVA in R</a:t>
            </a:r>
            <a:endParaRPr lang="en-GB" sz="3200" dirty="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3F75FEFC-E51D-421A-90BA-E0883DF7AA0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437AF8-47AB-4690-9DDA-E75CB13AA7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4" name="Rectangle 3">
            <a:extLst>
              <a:ext uri="{FF2B5EF4-FFF2-40B4-BE49-F238E27FC236}">
                <a16:creationId xmlns:a16="http://schemas.microsoft.com/office/drawing/2014/main" id="{23C9F9C4-400A-4316-9C6A-C54F61D8B88F}"/>
              </a:ext>
            </a:extLst>
          </p:cNvPr>
          <p:cNvSpPr/>
          <p:nvPr/>
        </p:nvSpPr>
        <p:spPr>
          <a:xfrm>
            <a:off x="2135560" y="3462607"/>
            <a:ext cx="6408712" cy="1200329"/>
          </a:xfrm>
          <a:prstGeom prst="rect">
            <a:avLst/>
          </a:prstGeom>
          <a:ln>
            <a:solidFill>
              <a:schemeClr val="tx1">
                <a:lumMod val="50000"/>
                <a:lumOff val="50000"/>
              </a:schemeClr>
            </a:solidFill>
            <a:prstDash val="dash"/>
          </a:ln>
        </p:spPr>
        <p:txBody>
          <a:bodyPr wrap="square">
            <a:spAutoFit/>
          </a:bodyPr>
          <a:lstStyle/>
          <a:p>
            <a:r>
              <a:rPr lang="fr-CH" sz="1200">
                <a:latin typeface="Courier New" panose="02070309020205020404" pitchFamily="49" charset="0"/>
                <a:cs typeface="Courier New" panose="02070309020205020404" pitchFamily="49" charset="0"/>
              </a:rPr>
              <a:t>contrast                  estimate   SE df t.ratio p.value</a:t>
            </a:r>
          </a:p>
          <a:p>
            <a:r>
              <a:rPr lang="fr-CH" sz="1200">
                <a:latin typeface="Courier New" panose="02070309020205020404" pitchFamily="49" charset="0"/>
                <a:cs typeface="Courier New" panose="02070309020205020404" pitchFamily="49" charset="0"/>
              </a:rPr>
              <a:t>1 Points.T1 - 1 Points.T2    -2.70 4.61 19  -0.586  0.5650</a:t>
            </a:r>
          </a:p>
          <a:p>
            <a:r>
              <a:rPr lang="fr-CH" sz="1200">
                <a:latin typeface="Courier New" panose="02070309020205020404" pitchFamily="49" charset="0"/>
                <a:cs typeface="Courier New" panose="02070309020205020404" pitchFamily="49" charset="0"/>
              </a:rPr>
              <a:t>1 Points.T1 - 1 Points.T3    -0.65 3.79 19  -0.171  0.8658</a:t>
            </a:r>
          </a:p>
          <a:p>
            <a:r>
              <a:rPr lang="fr-CH" sz="1200">
                <a:latin typeface="Courier New" panose="02070309020205020404" pitchFamily="49" charset="0"/>
                <a:cs typeface="Courier New" panose="02070309020205020404" pitchFamily="49" charset="0"/>
              </a:rPr>
              <a:t>1 Points.T2 - 1 Points.T3     2.05 3.65 19   0.561  0.5813</a:t>
            </a:r>
          </a:p>
          <a:p>
            <a:r>
              <a:rPr lang="fr-CH" sz="1200">
                <a:latin typeface="Courier New" panose="02070309020205020404" pitchFamily="49" charset="0"/>
                <a:cs typeface="Courier New" panose="02070309020205020404" pitchFamily="49" charset="0"/>
              </a:rPr>
              <a:t>---</a:t>
            </a:r>
          </a:p>
          <a:p>
            <a:r>
              <a:rPr lang="fr-CH" sz="1200">
                <a:latin typeface="Courier New" panose="02070309020205020404" pitchFamily="49" charset="0"/>
                <a:cs typeface="Courier New" panose="02070309020205020404" pitchFamily="49" charset="0"/>
              </a:rPr>
              <a:t>Signif. codes:  0 ‘***’ 0.001 ‘**’ 0.01 ‘*’ 0.05 ‘.’ 0.1 ‘ ’ 1</a:t>
            </a:r>
          </a:p>
        </p:txBody>
      </p:sp>
    </p:spTree>
    <p:extLst>
      <p:ext uri="{BB962C8B-B14F-4D97-AF65-F5344CB8AC3E}">
        <p14:creationId xmlns:p14="http://schemas.microsoft.com/office/powerpoint/2010/main" val="3073515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7776864" cy="4925144"/>
          </a:xfrm>
        </p:spPr>
        <p:txBody>
          <a:bodyPr>
            <a:normAutofit/>
          </a:bodyPr>
          <a:lstStyle/>
          <a:p>
            <a:r>
              <a:rPr lang="fr-CH" sz="1600">
                <a:latin typeface="Calibri Light" panose="020F0302020204030204" pitchFamily="34" charset="0"/>
                <a:cs typeface="Calibri Light" panose="020F0302020204030204" pitchFamily="34" charset="0"/>
              </a:rPr>
              <a:t>Modelling the covariance matrix of repeated measures is the central challenge for any repeated measures analysis. </a:t>
            </a:r>
            <a:r>
              <a:rPr lang="fr-CH" sz="1600">
                <a:solidFill>
                  <a:srgbClr val="0070C0"/>
                </a:solidFill>
                <a:latin typeface="Calibri Light" panose="020F0302020204030204" pitchFamily="34" charset="0"/>
                <a:cs typeface="Calibri Light" panose="020F0302020204030204" pitchFamily="34" charset="0"/>
              </a:rPr>
              <a:t>Repeated </a:t>
            </a:r>
            <a:r>
              <a:rPr lang="fr-CH" sz="1600" dirty="0" err="1">
                <a:solidFill>
                  <a:srgbClr val="0070C0"/>
                </a:solidFill>
                <a:latin typeface="Calibri Light" panose="020F0302020204030204" pitchFamily="34" charset="0"/>
                <a:cs typeface="Calibri Light" panose="020F0302020204030204" pitchFamily="34" charset="0"/>
              </a:rPr>
              <a:t>measures</a:t>
            </a:r>
            <a:r>
              <a:rPr lang="fr-CH" sz="1600" dirty="0">
                <a:solidFill>
                  <a:srgbClr val="0070C0"/>
                </a:solidFill>
                <a:latin typeface="Calibri Light" panose="020F0302020204030204" pitchFamily="34" charset="0"/>
                <a:cs typeface="Calibri Light" panose="020F0302020204030204" pitchFamily="34" charset="0"/>
              </a:rPr>
              <a:t> (M)ANOVA</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is</a:t>
            </a:r>
            <a:r>
              <a:rPr lang="fr-CH" sz="1600">
                <a:latin typeface="Calibri Light" panose="020F0302020204030204" pitchFamily="34" charset="0"/>
                <a:cs typeface="Calibri Light" panose="020F0302020204030204" pitchFamily="34" charset="0"/>
              </a:rPr>
              <a:t> often considered the classic </a:t>
            </a:r>
            <a:r>
              <a:rPr lang="fr-CH" sz="1600" dirty="0" err="1">
                <a:latin typeface="Calibri Light" panose="020F0302020204030204" pitchFamily="34" charset="0"/>
                <a:cs typeface="Calibri Light" panose="020F0302020204030204" pitchFamily="34" charset="0"/>
              </a:rPr>
              <a:t>approach</a:t>
            </a:r>
            <a:r>
              <a:rPr lang="fr-CH" sz="1600" dirty="0">
                <a:latin typeface="Calibri Light" panose="020F0302020204030204" pitchFamily="34" charset="0"/>
                <a:cs typeface="Calibri Light" panose="020F0302020204030204" pitchFamily="34" charset="0"/>
              </a:rPr>
              <a:t> (in social </a:t>
            </a:r>
            <a:r>
              <a:rPr lang="fr-CH" sz="1600">
                <a:latin typeface="Calibri Light" panose="020F0302020204030204" pitchFamily="34" charset="0"/>
                <a:cs typeface="Calibri Light" panose="020F0302020204030204" pitchFamily="34" charset="0"/>
              </a:rPr>
              <a:t>sciences) to achieve this.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rm-</a:t>
            </a:r>
            <a:r>
              <a:rPr lang="fr-CH" sz="1600" dirty="0">
                <a:latin typeface="Calibri Light" panose="020F0302020204030204" pitchFamily="34" charset="0"/>
                <a:cs typeface="Calibri Light" panose="020F0302020204030204" pitchFamily="34" charset="0"/>
              </a:rPr>
              <a:t>(M)</a:t>
            </a:r>
            <a:r>
              <a:rPr lang="fr-CH" sz="1600">
                <a:latin typeface="Calibri Light" panose="020F0302020204030204" pitchFamily="34" charset="0"/>
                <a:cs typeface="Calibri Light" panose="020F0302020204030204" pitchFamily="34" charset="0"/>
              </a:rPr>
              <a:t>ANOVA is often called a </a:t>
            </a:r>
            <a:r>
              <a:rPr lang="fr-CH" sz="1600">
                <a:solidFill>
                  <a:srgbClr val="0070C0"/>
                </a:solidFill>
                <a:latin typeface="Calibri Light" panose="020F0302020204030204" pitchFamily="34" charset="0"/>
                <a:cs typeface="Calibri Light" panose="020F0302020204030204" pitchFamily="34" charset="0"/>
              </a:rPr>
              <a:t>marginal approach </a:t>
            </a:r>
            <a:r>
              <a:rPr lang="fr-CH" sz="1600">
                <a:latin typeface="Calibri Light" panose="020F0302020204030204" pitchFamily="34" charset="0"/>
                <a:cs typeface="Calibri Light" panose="020F0302020204030204" pitchFamily="34" charset="0"/>
              </a:rPr>
              <a:t>to the modelling of repeated measures, which is contrasted to the </a:t>
            </a:r>
            <a:r>
              <a:rPr lang="fr-CH" sz="1600">
                <a:solidFill>
                  <a:srgbClr val="0070C0"/>
                </a:solidFill>
                <a:latin typeface="Calibri Light" panose="020F0302020204030204" pitchFamily="34" charset="0"/>
                <a:cs typeface="Calibri Light" panose="020F0302020204030204" pitchFamily="34" charset="0"/>
              </a:rPr>
              <a:t>hierarchical approach</a:t>
            </a:r>
            <a:r>
              <a:rPr lang="fr-CH" sz="1600">
                <a:latin typeface="Calibri Light" panose="020F0302020204030204" pitchFamily="34" charset="0"/>
                <a:cs typeface="Calibri Light" panose="020F0302020204030204" pitchFamily="34" charset="0"/>
              </a:rPr>
              <a:t> represented by multilvel regression:</a:t>
            </a:r>
            <a:endParaRPr lang="fr-CH" sz="1600" dirty="0">
              <a:latin typeface="Calibri Light" panose="020F0302020204030204" pitchFamily="34" charset="0"/>
              <a:cs typeface="Calibri Light" panose="020F0302020204030204" pitchFamily="34" charset="0"/>
            </a:endParaRPr>
          </a:p>
          <a:p>
            <a:pPr marL="0" indent="0">
              <a:buNone/>
            </a:pPr>
            <a:endParaRPr lang="fr-CH" sz="1600" dirty="0">
              <a:latin typeface="Calibri Light" panose="020F0302020204030204" pitchFamily="34" charset="0"/>
              <a:cs typeface="Calibri Light" panose="020F0302020204030204" pitchFamily="34" charset="0"/>
            </a:endParaRPr>
          </a:p>
          <a:p>
            <a:pPr lvl="1"/>
            <a:r>
              <a:rPr lang="fr-CH" sz="1600" b="1" u="sng">
                <a:solidFill>
                  <a:schemeClr val="accent3">
                    <a:lumMod val="75000"/>
                  </a:schemeClr>
                </a:solidFill>
                <a:latin typeface="Calibri Light" panose="020F0302020204030204" pitchFamily="34" charset="0"/>
                <a:cs typeface="Calibri Light" panose="020F0302020204030204" pitchFamily="34" charset="0"/>
              </a:rPr>
              <a:t>Marginal approach:</a:t>
            </a:r>
            <a:r>
              <a:rPr lang="fr-CH" sz="1600" b="1">
                <a:latin typeface="Calibri Light" panose="020F0302020204030204" pitchFamily="34" charset="0"/>
                <a:cs typeface="Calibri Light" panose="020F0302020204030204" pitchFamily="34" charset="0"/>
              </a:rPr>
              <a:t> </a:t>
            </a:r>
            <a:r>
              <a:rPr lang="fr-CH" sz="1600">
                <a:solidFill>
                  <a:srgbClr val="0070C0"/>
                </a:solidFill>
                <a:latin typeface="Calibri Light" panose="020F0302020204030204" pitchFamily="34" charset="0"/>
                <a:cs typeface="Calibri Light" panose="020F0302020204030204" pitchFamily="34" charset="0"/>
              </a:rPr>
              <a:t>Explicitly </a:t>
            </a:r>
            <a:r>
              <a:rPr lang="fr-CH" sz="1600" dirty="0" err="1">
                <a:solidFill>
                  <a:srgbClr val="0070C0"/>
                </a:solidFill>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covariance by </a:t>
            </a:r>
            <a:br>
              <a:rPr lang="fr-CH" sz="1600" dirty="0">
                <a:latin typeface="Calibri Light" panose="020F0302020204030204" pitchFamily="34" charset="0"/>
                <a:cs typeface="Calibri Light" panose="020F0302020204030204" pitchFamily="34" charset="0"/>
              </a:rPr>
            </a:br>
            <a:r>
              <a:rPr lang="fr-CH" sz="1600" dirty="0" err="1">
                <a:latin typeface="Calibri Light" panose="020F0302020204030204" pitchFamily="34" charset="0"/>
                <a:cs typeface="Calibri Light" panose="020F0302020204030204" pitchFamily="34" charset="0"/>
              </a:rPr>
              <a:t>specifying</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parametric</a:t>
            </a:r>
            <a:r>
              <a:rPr lang="fr-CH" sz="1600" dirty="0">
                <a:latin typeface="Calibri Light" panose="020F0302020204030204" pitchFamily="34" charset="0"/>
                <a:cs typeface="Calibri Light" panose="020F0302020204030204" pitchFamily="34" charset="0"/>
              </a:rPr>
              <a:t> structure for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(e.g., </a:t>
            </a:r>
            <a:r>
              <a:rPr lang="fr-CH" sz="1600" dirty="0" err="1">
                <a:latin typeface="Calibri Light" panose="020F0302020204030204" pitchFamily="34" charset="0"/>
                <a:cs typeface="Calibri Light" panose="020F0302020204030204" pitchFamily="34" charset="0"/>
              </a:rPr>
              <a:t>sphericity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unstructured</a:t>
            </a:r>
            <a:r>
              <a:rPr lang="fr-CH" sz="1600">
                <a:latin typeface="Calibri Light" panose="020F0302020204030204" pitchFamily="34" charset="0"/>
                <a:cs typeface="Calibri Light" panose="020F0302020204030204" pitchFamily="34" charset="0"/>
              </a:rPr>
              <a:t>, autoregressive).</a:t>
            </a:r>
          </a:p>
          <a:p>
            <a:pPr lvl="1"/>
            <a:r>
              <a:rPr lang="fr-CH" sz="1600" b="1" u="sng">
                <a:solidFill>
                  <a:schemeClr val="accent3">
                    <a:lumMod val="75000"/>
                  </a:schemeClr>
                </a:solidFill>
                <a:latin typeface="Calibri Light" panose="020F0302020204030204" pitchFamily="34" charset="0"/>
                <a:cs typeface="Calibri Light" panose="020F0302020204030204" pitchFamily="34" charset="0"/>
              </a:rPr>
              <a:t>Hierarchical approach:</a:t>
            </a:r>
            <a:r>
              <a:rPr lang="fr-CH" sz="1600" b="1">
                <a:latin typeface="Calibri Light" panose="020F0302020204030204" pitchFamily="34" charset="0"/>
                <a:cs typeface="Calibri Light" panose="020F0302020204030204" pitchFamily="34" charset="0"/>
              </a:rPr>
              <a:t> </a:t>
            </a:r>
            <a:r>
              <a:rPr lang="fr-CH" sz="1600">
                <a:solidFill>
                  <a:srgbClr val="0070C0"/>
                </a:solidFill>
                <a:latin typeface="Calibri Light" panose="020F0302020204030204" pitchFamily="34" charset="0"/>
                <a:cs typeface="Calibri Light" panose="020F0302020204030204" pitchFamily="34" charset="0"/>
              </a:rPr>
              <a:t>Implicitly </a:t>
            </a:r>
            <a:r>
              <a:rPr lang="fr-CH" sz="1600" dirty="0" err="1">
                <a:solidFill>
                  <a:srgbClr val="0070C0"/>
                </a:solidFill>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covariance, </a:t>
            </a:r>
            <a:br>
              <a:rPr lang="fr-CH" sz="1600" dirty="0">
                <a:latin typeface="Calibri Light" panose="020F0302020204030204" pitchFamily="34" charset="0"/>
                <a:cs typeface="Calibri Light" panose="020F0302020204030204" pitchFamily="34" charset="0"/>
              </a:rPr>
            </a:br>
            <a:r>
              <a:rPr lang="fr-CH" sz="1600" dirty="0">
                <a:latin typeface="Calibri Light" panose="020F0302020204030204" pitchFamily="34" charset="0"/>
                <a:cs typeface="Calibri Light" panose="020F0302020204030204" pitchFamily="34" charset="0"/>
              </a:rPr>
              <a:t>by the introduction of </a:t>
            </a:r>
            <a:r>
              <a:rPr lang="fr-CH" sz="1600" err="1">
                <a:latin typeface="Calibri Light" panose="020F0302020204030204" pitchFamily="34" charset="0"/>
                <a:cs typeface="Calibri Light" panose="020F0302020204030204" pitchFamily="34" charset="0"/>
              </a:rPr>
              <a:t>random</a:t>
            </a:r>
            <a:r>
              <a:rPr lang="fr-CH" sz="1600">
                <a:latin typeface="Calibri Light" panose="020F0302020204030204" pitchFamily="34" charset="0"/>
                <a:cs typeface="Calibri Light" panose="020F0302020204030204" pitchFamily="34" charset="0"/>
              </a:rPr>
              <a:t> effects (e.g., random intercepts, random slopes).</a:t>
            </a:r>
            <a:endParaRPr lang="fr-CH" sz="1600" dirty="0">
              <a:latin typeface="Calibri Light" panose="020F0302020204030204" pitchFamily="34" charset="0"/>
              <a:cs typeface="Calibri Light" panose="020F0302020204030204" pitchFamily="34" charset="0"/>
            </a:endParaRPr>
          </a:p>
          <a:p>
            <a:pPr marL="0" indent="0">
              <a:buNone/>
            </a:pPr>
            <a:endParaRPr lang="fr-CH" sz="1600" dirty="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rm-ANOVA </a:t>
            </a:r>
            <a:r>
              <a:rPr lang="fr-CH" sz="1600" dirty="0">
                <a:latin typeface="Calibri Light" panose="020F0302020204030204" pitchFamily="34" charset="0"/>
                <a:cs typeface="Calibri Light" panose="020F0302020204030204" pitchFamily="34" charset="0"/>
              </a:rPr>
              <a:t>and </a:t>
            </a:r>
            <a:r>
              <a:rPr lang="fr-CH" sz="1600" dirty="0" err="1">
                <a:latin typeface="Calibri Light" panose="020F0302020204030204" pitchFamily="34" charset="0"/>
                <a:cs typeface="Calibri Light" panose="020F0302020204030204" pitchFamily="34" charset="0"/>
              </a:rPr>
              <a:t>rm</a:t>
            </a:r>
            <a:r>
              <a:rPr lang="fr-CH" sz="1600" dirty="0">
                <a:latin typeface="Calibri Light" panose="020F0302020204030204" pitchFamily="34" charset="0"/>
                <a:cs typeface="Calibri Light" panose="020F0302020204030204" pitchFamily="34" charset="0"/>
              </a:rPr>
              <a:t>-MANOVA </a:t>
            </a:r>
            <a:r>
              <a:rPr lang="fr-CH" sz="1600" dirty="0" err="1">
                <a:latin typeface="Calibri Light" panose="020F0302020204030204" pitchFamily="34" charset="0"/>
                <a:cs typeface="Calibri Light" panose="020F0302020204030204" pitchFamily="34" charset="0"/>
              </a:rPr>
              <a:t>crucially</a:t>
            </a:r>
            <a:r>
              <a:rPr lang="fr-CH" sz="1600" dirty="0">
                <a:latin typeface="Calibri Light" panose="020F0302020204030204" pitchFamily="34" charset="0"/>
                <a:cs typeface="Calibri Light" panose="020F0302020204030204" pitchFamily="34" charset="0"/>
              </a:rPr>
              <a:t> </a:t>
            </a:r>
            <a:r>
              <a:rPr lang="fr-CH" sz="1600" i="1" dirty="0" err="1">
                <a:latin typeface="Calibri Light" panose="020F0302020204030204" pitchFamily="34" charset="0"/>
                <a:cs typeface="Calibri Light" panose="020F0302020204030204" pitchFamily="34" charset="0"/>
              </a:rPr>
              <a:t>differ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regard to the </a:t>
            </a:r>
            <a:r>
              <a:rPr lang="fr-CH" sz="1600" dirty="0" err="1">
                <a:latin typeface="Calibri Light" panose="020F0302020204030204" pitchFamily="34" charset="0"/>
                <a:cs typeface="Calibri Light" panose="020F0302020204030204" pitchFamily="34" charset="0"/>
              </a:rPr>
              <a:t>parametric</a:t>
            </a:r>
            <a:r>
              <a:rPr lang="fr-CH" sz="1600" dirty="0">
                <a:latin typeface="Calibri Light" panose="020F0302020204030204" pitchFamily="34" charset="0"/>
                <a:cs typeface="Calibri Light" panose="020F0302020204030204" pitchFamily="34" charset="0"/>
              </a:rPr>
              <a:t> structure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impose on the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covariance. The former is most widely known…</a:t>
            </a:r>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Repeated</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measures</a:t>
            </a:r>
            <a:r>
              <a:rPr lang="fr-CH" sz="3200" dirty="0">
                <a:solidFill>
                  <a:schemeClr val="tx2">
                    <a:lumMod val="75000"/>
                  </a:schemeClr>
                </a:solidFill>
                <a:latin typeface="Tw Cen MT" panose="020B0602020104020603" pitchFamily="34" charset="0"/>
              </a:rPr>
              <a:t> (M)ANOVA as a marginal model</a:t>
            </a:r>
            <a:endParaRPr lang="en-GB" sz="3200" dirty="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4A44E8E5-8381-4B26-822B-3DE3F17EDE66}"/>
              </a:ext>
            </a:extLst>
          </p:cNvPr>
          <p:cNvGraphicFramePr>
            <a:graphicFrameLocks noGrp="1"/>
          </p:cNvGraphicFramePr>
          <p:nvPr>
            <p:extLst>
              <p:ext uri="{D42A27DB-BD31-4B8C-83A1-F6EECF244321}">
                <p14:modId xmlns:p14="http://schemas.microsoft.com/office/powerpoint/2010/main" val="3695401845"/>
              </p:ext>
            </p:extLst>
          </p:nvPr>
        </p:nvGraphicFramePr>
        <p:xfrm>
          <a:off x="9336360" y="1710935"/>
          <a:ext cx="1828098" cy="1746156"/>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53366">
                  <a:extLst>
                    <a:ext uri="{9D8B030D-6E8A-4147-A177-3AD203B41FA5}">
                      <a16:colId xmlns:a16="http://schemas.microsoft.com/office/drawing/2014/main" val="20001"/>
                    </a:ext>
                  </a:extLst>
                </a:gridCol>
                <a:gridCol w="453366">
                  <a:extLst>
                    <a:ext uri="{9D8B030D-6E8A-4147-A177-3AD203B41FA5}">
                      <a16:colId xmlns:a16="http://schemas.microsoft.com/office/drawing/2014/main" val="20002"/>
                    </a:ext>
                  </a:extLst>
                </a:gridCol>
                <a:gridCol w="453366">
                  <a:extLst>
                    <a:ext uri="{9D8B030D-6E8A-4147-A177-3AD203B41FA5}">
                      <a16:colId xmlns:a16="http://schemas.microsoft.com/office/drawing/2014/main" val="20003"/>
                    </a:ext>
                  </a:extLst>
                </a:gridCol>
              </a:tblGrid>
              <a:tr h="360000">
                <a:tc>
                  <a:txBody>
                    <a:bodyPr/>
                    <a:lstStyle/>
                    <a:p>
                      <a:pPr algn="ctr"/>
                      <a:endParaRPr lang="nl-BE" sz="1400" b="1" i="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nl-BE" sz="1400" b="1" i="0" dirty="0">
                          <a:solidFill>
                            <a:schemeClr val="tx1"/>
                          </a:solidFill>
                          <a:latin typeface="Calibri Light" panose="020F0302020204030204" pitchFamily="34" charset="0"/>
                          <a:cs typeface="Calibri Light" panose="020F0302020204030204" pitchFamily="34" charset="0"/>
                        </a:rPr>
                        <a:t>T1</a:t>
                      </a:r>
                    </a:p>
                  </a:txBody>
                  <a:tcPr>
                    <a:lnL w="12700" cap="flat" cmpd="sng" algn="ctr">
                      <a:no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nl-BE" sz="1400" b="1" i="0" dirty="0">
                          <a:solidFill>
                            <a:schemeClr val="tx1"/>
                          </a:solidFill>
                          <a:latin typeface="Calibri Light" panose="020F0302020204030204" pitchFamily="34" charset="0"/>
                          <a:cs typeface="Calibri Light" panose="020F0302020204030204" pitchFamily="34" charset="0"/>
                        </a:rPr>
                        <a:t>T2</a:t>
                      </a: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nl-BE" sz="1400" b="1" i="0" dirty="0">
                          <a:solidFill>
                            <a:schemeClr val="tx1"/>
                          </a:solidFill>
                          <a:latin typeface="Calibri Light" panose="020F0302020204030204" pitchFamily="34" charset="0"/>
                          <a:cs typeface="Calibri Light" panose="020F0302020204030204" pitchFamily="34" charset="0"/>
                        </a:rPr>
                        <a:t>T3</a:t>
                      </a:r>
                    </a:p>
                  </a:txBody>
                  <a:tcPr>
                    <a:lnL>
                      <a:noFill/>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2052">
                <a:tc>
                  <a:txBody>
                    <a:bodyPr/>
                    <a:lstStyle/>
                    <a:p>
                      <a:pPr algn="ctr"/>
                      <a:r>
                        <a:rPr lang="nl-BE" sz="1400" b="1" i="0">
                          <a:solidFill>
                            <a:schemeClr val="tx1"/>
                          </a:solidFill>
                          <a:latin typeface="Calibri Light" panose="020F0302020204030204" pitchFamily="34" charset="0"/>
                          <a:cs typeface="Calibri Light" panose="020F0302020204030204" pitchFamily="34" charset="0"/>
                        </a:rPr>
                        <a:t>T1</a:t>
                      </a:r>
                      <a:endParaRPr lang="nl-BE" sz="1400" b="1" i="0" dirty="0">
                        <a:solidFill>
                          <a:schemeClr val="tx1"/>
                        </a:solidFill>
                        <a:latin typeface="Calibri Light" panose="020F0302020204030204" pitchFamily="34" charset="0"/>
                        <a:cs typeface="Calibri Light" panose="020F03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1" i="1">
                          <a:solidFill>
                            <a:schemeClr val="accent1">
                              <a:lumMod val="75000"/>
                            </a:schemeClr>
                          </a:solidFill>
                          <a:latin typeface="Times New Roman" panose="02020603050405020304" pitchFamily="18" charset="0"/>
                          <a:cs typeface="Times New Roman" panose="02020603050405020304" pitchFamily="18" charset="0"/>
                        </a:rPr>
                        <a:t>σ</a:t>
                      </a:r>
                      <a:r>
                        <a:rPr lang="fr-CH" sz="1400" b="1" i="1" baseline="-25000">
                          <a:solidFill>
                            <a:schemeClr val="accent1">
                              <a:lumMod val="75000"/>
                            </a:schemeClr>
                          </a:solidFill>
                          <a:latin typeface="Times New Roman" panose="02020603050405020304" pitchFamily="18" charset="0"/>
                          <a:cs typeface="Times New Roman" panose="02020603050405020304" pitchFamily="18" charset="0"/>
                        </a:rPr>
                        <a:t>1</a:t>
                      </a:r>
                      <a:r>
                        <a:rPr lang="nl-BE" sz="1400" b="1" i="1">
                          <a:solidFill>
                            <a:schemeClr val="accent1">
                              <a:lumMod val="75000"/>
                            </a:schemeClr>
                          </a:solidFill>
                          <a:latin typeface="Times New Roman" panose="02020603050405020304" pitchFamily="18" charset="0"/>
                          <a:cs typeface="Times New Roman" panose="02020603050405020304" pitchFamily="18" charset="0"/>
                        </a:rPr>
                        <a:t>²</a:t>
                      </a:r>
                      <a:endParaRPr lang="nl-BE" sz="14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0" i="1" dirty="0">
                          <a:solidFill>
                            <a:schemeClr val="bg1">
                              <a:lumMod val="65000"/>
                            </a:schemeClr>
                          </a:solidFill>
                          <a:latin typeface="Times New Roman" panose="02020603050405020304" pitchFamily="18" charset="0"/>
                          <a:cs typeface="Times New Roman" panose="02020603050405020304" pitchFamily="18" charset="0"/>
                        </a:rPr>
                        <a:t>σ</a:t>
                      </a:r>
                      <a:r>
                        <a:rPr lang="fr-CH" sz="1400" b="0" i="1" baseline="-25000" dirty="0">
                          <a:solidFill>
                            <a:schemeClr val="bg1">
                              <a:lumMod val="65000"/>
                            </a:schemeClr>
                          </a:solidFill>
                          <a:latin typeface="Times New Roman" panose="02020603050405020304" pitchFamily="18" charset="0"/>
                          <a:cs typeface="Times New Roman" panose="02020603050405020304" pitchFamily="18" charset="0"/>
                        </a:rPr>
                        <a:t>12</a:t>
                      </a:r>
                      <a:endParaRPr lang="nl-BE" sz="1400" b="0" i="1" dirty="0">
                        <a:solidFill>
                          <a:schemeClr val="bg1">
                            <a:lumMod val="65000"/>
                          </a:schemeClr>
                        </a:solidFill>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0" i="1">
                          <a:solidFill>
                            <a:schemeClr val="bg1">
                              <a:lumMod val="65000"/>
                            </a:schemeClr>
                          </a:solidFill>
                          <a:latin typeface="Times New Roman" panose="02020603050405020304" pitchFamily="18" charset="0"/>
                          <a:cs typeface="Times New Roman" panose="02020603050405020304" pitchFamily="18" charset="0"/>
                        </a:rPr>
                        <a:t>σ</a:t>
                      </a:r>
                      <a:r>
                        <a:rPr lang="fr-CH" sz="1400" b="0" i="1" baseline="-25000">
                          <a:solidFill>
                            <a:schemeClr val="bg1">
                              <a:lumMod val="65000"/>
                            </a:schemeClr>
                          </a:solidFill>
                          <a:latin typeface="Times New Roman" panose="02020603050405020304" pitchFamily="18" charset="0"/>
                          <a:cs typeface="Times New Roman" panose="02020603050405020304" pitchFamily="18" charset="0"/>
                        </a:rPr>
                        <a:t>13</a:t>
                      </a:r>
                      <a:endParaRPr lang="nl-BE" sz="1400" b="0" i="1" dirty="0">
                        <a:solidFill>
                          <a:schemeClr val="bg1">
                            <a:lumMod val="6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2052">
                <a:tc>
                  <a:txBody>
                    <a:bodyPr/>
                    <a:lstStyle/>
                    <a:p>
                      <a:pPr algn="ctr"/>
                      <a:r>
                        <a:rPr lang="nl-BE" sz="1400" b="1" i="0">
                          <a:solidFill>
                            <a:schemeClr val="tx1"/>
                          </a:solidFill>
                          <a:latin typeface="Calibri Light" panose="020F0302020204030204" pitchFamily="34" charset="0"/>
                          <a:cs typeface="Calibri Light" panose="020F0302020204030204" pitchFamily="34" charset="0"/>
                        </a:rPr>
                        <a:t>T2</a:t>
                      </a:r>
                      <a:endParaRPr lang="nl-BE" sz="1400" b="1" i="0" dirty="0">
                        <a:solidFill>
                          <a:schemeClr val="tx1"/>
                        </a:solidFill>
                        <a:latin typeface="Calibri Light" panose="020F0302020204030204" pitchFamily="34" charset="0"/>
                        <a:cs typeface="Calibri Light" panose="020F03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l-GR" sz="1400" b="1" i="1">
                          <a:solidFill>
                            <a:schemeClr val="accent6">
                              <a:lumMod val="50000"/>
                            </a:schemeClr>
                          </a:solidFill>
                          <a:latin typeface="Times New Roman" panose="02020603050405020304" pitchFamily="18" charset="0"/>
                          <a:cs typeface="Times New Roman" panose="02020603050405020304" pitchFamily="18" charset="0"/>
                        </a:rPr>
                        <a:t>σ</a:t>
                      </a:r>
                      <a:r>
                        <a:rPr lang="fr-CH" sz="1400" b="1" i="1" baseline="-25000">
                          <a:solidFill>
                            <a:schemeClr val="accent6">
                              <a:lumMod val="50000"/>
                            </a:schemeClr>
                          </a:solidFill>
                          <a:latin typeface="Times New Roman" panose="02020603050405020304" pitchFamily="18" charset="0"/>
                          <a:cs typeface="Times New Roman" panose="02020603050405020304" pitchFamily="18" charset="0"/>
                        </a:rPr>
                        <a:t>12</a:t>
                      </a:r>
                      <a:endParaRPr lang="nl-BE" sz="14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i="1">
                          <a:solidFill>
                            <a:schemeClr val="accent1">
                              <a:lumMod val="75000"/>
                            </a:schemeClr>
                          </a:solidFill>
                          <a:latin typeface="Times New Roman" panose="02020603050405020304" pitchFamily="18" charset="0"/>
                          <a:cs typeface="Times New Roman" panose="02020603050405020304" pitchFamily="18" charset="0"/>
                        </a:rPr>
                        <a:t>σ</a:t>
                      </a:r>
                      <a:r>
                        <a:rPr lang="fr-CH" sz="1400" b="1" i="1" baseline="-25000">
                          <a:solidFill>
                            <a:schemeClr val="accent1">
                              <a:lumMod val="75000"/>
                            </a:schemeClr>
                          </a:solidFill>
                          <a:latin typeface="Times New Roman" panose="02020603050405020304" pitchFamily="18" charset="0"/>
                          <a:cs typeface="Times New Roman" panose="02020603050405020304" pitchFamily="18" charset="0"/>
                        </a:rPr>
                        <a:t>2</a:t>
                      </a:r>
                      <a:r>
                        <a:rPr lang="nl-BE" sz="1400" b="1" i="1">
                          <a:solidFill>
                            <a:schemeClr val="accent1">
                              <a:lumMod val="75000"/>
                            </a:schemeClr>
                          </a:solidFill>
                          <a:latin typeface="Times New Roman" panose="02020603050405020304" pitchFamily="18" charset="0"/>
                          <a:cs typeface="Times New Roman" panose="02020603050405020304" pitchFamily="18" charset="0"/>
                        </a:rPr>
                        <a:t>²</a:t>
                      </a:r>
                      <a:endParaRPr lang="nl-BE" sz="14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400" b="0" i="1" dirty="0">
                          <a:solidFill>
                            <a:schemeClr val="bg1">
                              <a:lumMod val="65000"/>
                            </a:schemeClr>
                          </a:solidFill>
                          <a:latin typeface="Times New Roman" panose="02020603050405020304" pitchFamily="18" charset="0"/>
                          <a:cs typeface="Times New Roman" panose="02020603050405020304" pitchFamily="18" charset="0"/>
                        </a:rPr>
                        <a:t>σ</a:t>
                      </a:r>
                      <a:r>
                        <a:rPr lang="fr-CH" sz="1400" b="0" i="1" baseline="-25000" dirty="0">
                          <a:solidFill>
                            <a:schemeClr val="bg1">
                              <a:lumMod val="65000"/>
                            </a:schemeClr>
                          </a:solidFill>
                          <a:latin typeface="Times New Roman" panose="02020603050405020304" pitchFamily="18" charset="0"/>
                          <a:cs typeface="Times New Roman" panose="02020603050405020304" pitchFamily="18" charset="0"/>
                        </a:rPr>
                        <a:t>23</a:t>
                      </a:r>
                      <a:endParaRPr lang="nl-BE" sz="1400" b="0" i="1" dirty="0">
                        <a:solidFill>
                          <a:schemeClr val="bg1">
                            <a:lumMod val="6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2052">
                <a:tc>
                  <a:txBody>
                    <a:bodyPr/>
                    <a:lstStyle/>
                    <a:p>
                      <a:pPr algn="ctr"/>
                      <a:r>
                        <a:rPr lang="nl-BE" sz="1400" b="1" i="0" dirty="0">
                          <a:solidFill>
                            <a:schemeClr val="tx1"/>
                          </a:solidFill>
                          <a:latin typeface="Calibri Light" panose="020F0302020204030204" pitchFamily="34" charset="0"/>
                          <a:cs typeface="Calibri Light" panose="020F0302020204030204" pitchFamily="34" charset="0"/>
                        </a:rPr>
                        <a:t>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400" b="1" i="1">
                          <a:solidFill>
                            <a:schemeClr val="accent6">
                              <a:lumMod val="50000"/>
                            </a:schemeClr>
                          </a:solidFill>
                          <a:latin typeface="Times New Roman" panose="02020603050405020304" pitchFamily="18" charset="0"/>
                          <a:cs typeface="Times New Roman" panose="02020603050405020304" pitchFamily="18" charset="0"/>
                        </a:rPr>
                        <a:t>σ</a:t>
                      </a:r>
                      <a:r>
                        <a:rPr lang="fr-CH" sz="1400" b="1" i="1" baseline="-25000">
                          <a:solidFill>
                            <a:schemeClr val="accent6">
                              <a:lumMod val="50000"/>
                            </a:schemeClr>
                          </a:solidFill>
                          <a:latin typeface="Times New Roman" panose="02020603050405020304" pitchFamily="18" charset="0"/>
                          <a:cs typeface="Times New Roman" panose="02020603050405020304" pitchFamily="18" charset="0"/>
                        </a:rPr>
                        <a:t>13</a:t>
                      </a:r>
                      <a:endParaRPr lang="nl-BE" sz="14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400" b="1" i="1">
                          <a:solidFill>
                            <a:schemeClr val="accent6">
                              <a:lumMod val="50000"/>
                            </a:schemeClr>
                          </a:solidFill>
                          <a:latin typeface="Times New Roman" panose="02020603050405020304" pitchFamily="18" charset="0"/>
                          <a:cs typeface="Times New Roman" panose="02020603050405020304" pitchFamily="18" charset="0"/>
                        </a:rPr>
                        <a:t>σ</a:t>
                      </a:r>
                      <a:r>
                        <a:rPr lang="fr-CH" sz="1400" b="1" i="1" baseline="-25000">
                          <a:solidFill>
                            <a:schemeClr val="accent6">
                              <a:lumMod val="50000"/>
                            </a:schemeClr>
                          </a:solidFill>
                          <a:latin typeface="Times New Roman" panose="02020603050405020304" pitchFamily="18" charset="0"/>
                          <a:cs typeface="Times New Roman" panose="02020603050405020304" pitchFamily="18" charset="0"/>
                        </a:rPr>
                        <a:t>23</a:t>
                      </a:r>
                      <a:endParaRPr lang="nl-BE" sz="14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400" b="1" i="1" dirty="0">
                          <a:solidFill>
                            <a:schemeClr val="accent1">
                              <a:lumMod val="75000"/>
                            </a:schemeClr>
                          </a:solidFill>
                          <a:latin typeface="Times New Roman" panose="02020603050405020304" pitchFamily="18" charset="0"/>
                          <a:cs typeface="Times New Roman" panose="02020603050405020304" pitchFamily="18" charset="0"/>
                        </a:rPr>
                        <a:t>σ</a:t>
                      </a:r>
                      <a:r>
                        <a:rPr lang="fr-CH" sz="1400" b="1" i="1" baseline="-25000" dirty="0">
                          <a:solidFill>
                            <a:schemeClr val="accent1">
                              <a:lumMod val="75000"/>
                            </a:schemeClr>
                          </a:solidFill>
                          <a:latin typeface="Times New Roman" panose="02020603050405020304" pitchFamily="18" charset="0"/>
                          <a:cs typeface="Times New Roman" panose="02020603050405020304" pitchFamily="18" charset="0"/>
                        </a:rPr>
                        <a:t>3</a:t>
                      </a:r>
                      <a:r>
                        <a:rPr lang="nl-BE" sz="14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C325CA0E-3266-426D-B10F-4C9CD557694A}"/>
              </a:ext>
            </a:extLst>
          </p:cNvPr>
          <p:cNvSpPr txBox="1"/>
          <p:nvPr/>
        </p:nvSpPr>
        <p:spPr>
          <a:xfrm>
            <a:off x="9480376" y="3687415"/>
            <a:ext cx="1938832" cy="461665"/>
          </a:xfrm>
          <a:prstGeom prst="rect">
            <a:avLst/>
          </a:prstGeom>
          <a:noFill/>
        </p:spPr>
        <p:txBody>
          <a:bodyPr wrap="square" rtlCol="0">
            <a:spAutoFit/>
          </a:bodyPr>
          <a:lstStyle/>
          <a:p>
            <a:pPr algn="ctr"/>
            <a:r>
              <a:rPr lang="fr-CH" sz="1200">
                <a:latin typeface="Calibri Light" panose="020F0302020204030204" pitchFamily="34" charset="0"/>
                <a:cs typeface="Calibri Light" panose="020F0302020204030204" pitchFamily="34" charset="0"/>
              </a:rPr>
              <a:t>Which model? How many parameters…?</a:t>
            </a:r>
            <a:endParaRPr lang="en-GB" sz="12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71284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Repeated measures (M)ANOVA</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032BEF46-BEEE-4184-9ACA-F5084B6D165C}"/>
              </a:ext>
            </a:extLst>
          </p:cNvPr>
          <p:cNvGraphicFramePr>
            <a:graphicFrameLocks noGrp="1"/>
          </p:cNvGraphicFramePr>
          <p:nvPr>
            <p:extLst>
              <p:ext uri="{D42A27DB-BD31-4B8C-83A1-F6EECF244321}">
                <p14:modId xmlns:p14="http://schemas.microsoft.com/office/powerpoint/2010/main" val="117011878"/>
              </p:ext>
            </p:extLst>
          </p:nvPr>
        </p:nvGraphicFramePr>
        <p:xfrm>
          <a:off x="7248130" y="1948770"/>
          <a:ext cx="2008041" cy="1368153"/>
        </p:xfrm>
        <a:graphic>
          <a:graphicData uri="http://schemas.openxmlformats.org/drawingml/2006/table">
            <a:tbl>
              <a:tblPr firstRow="1" bandRow="1">
                <a:tableStyleId>{2D5ABB26-0587-4C30-8999-92F81FD0307C}</a:tableStyleId>
              </a:tblPr>
              <a:tblGrid>
                <a:gridCol w="669347">
                  <a:extLst>
                    <a:ext uri="{9D8B030D-6E8A-4147-A177-3AD203B41FA5}">
                      <a16:colId xmlns:a16="http://schemas.microsoft.com/office/drawing/2014/main" val="20000"/>
                    </a:ext>
                  </a:extLst>
                </a:gridCol>
                <a:gridCol w="669347">
                  <a:extLst>
                    <a:ext uri="{9D8B030D-6E8A-4147-A177-3AD203B41FA5}">
                      <a16:colId xmlns:a16="http://schemas.microsoft.com/office/drawing/2014/main" val="20001"/>
                    </a:ext>
                  </a:extLst>
                </a:gridCol>
                <a:gridCol w="669347">
                  <a:extLst>
                    <a:ext uri="{9D8B030D-6E8A-4147-A177-3AD203B41FA5}">
                      <a16:colId xmlns:a16="http://schemas.microsoft.com/office/drawing/2014/main" val="20002"/>
                    </a:ext>
                  </a:extLst>
                </a:gridCol>
              </a:tblGrid>
              <a:tr h="456051">
                <a:tc>
                  <a:txBody>
                    <a:bodyPr/>
                    <a:lstStyle/>
                    <a:p>
                      <a:pPr algn="ct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1">
                              <a:lumMod val="75000"/>
                            </a:schemeClr>
                          </a:solidFill>
                          <a:latin typeface="Times New Roman" panose="02020603050405020304" pitchFamily="18" charset="0"/>
                          <a:cs typeface="Times New Roman" panose="02020603050405020304" pitchFamily="18" charset="0"/>
                        </a:rPr>
                        <a:t>1</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dirty="0">
                          <a:solidFill>
                            <a:schemeClr val="bg1">
                              <a:lumMod val="65000"/>
                            </a:schemeClr>
                          </a:solidFill>
                          <a:latin typeface="Times New Roman" panose="02020603050405020304" pitchFamily="18" charset="0"/>
                          <a:cs typeface="Times New Roman" panose="02020603050405020304" pitchFamily="18" charset="0"/>
                        </a:rPr>
                        <a:t>σ</a:t>
                      </a:r>
                      <a:r>
                        <a:rPr lang="fr-CH" sz="1600" i="1" baseline="-25000" dirty="0">
                          <a:solidFill>
                            <a:schemeClr val="bg1">
                              <a:lumMod val="65000"/>
                            </a:schemeClr>
                          </a:solidFill>
                          <a:latin typeface="Times New Roman" panose="02020603050405020304" pitchFamily="18" charset="0"/>
                          <a:cs typeface="Times New Roman" panose="02020603050405020304" pitchFamily="18" charset="0"/>
                        </a:rPr>
                        <a:t>12</a:t>
                      </a:r>
                      <a:endParaRPr lang="nl-BE" sz="1600" i="1" dirty="0">
                        <a:solidFill>
                          <a:schemeClr val="bg1">
                            <a:lumMod val="65000"/>
                          </a:schemeClr>
                        </a:solidFill>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dirty="0">
                          <a:solidFill>
                            <a:schemeClr val="bg1">
                              <a:lumMod val="65000"/>
                            </a:schemeClr>
                          </a:solidFill>
                          <a:latin typeface="Times New Roman" panose="02020603050405020304" pitchFamily="18" charset="0"/>
                          <a:cs typeface="Times New Roman" panose="02020603050405020304" pitchFamily="18" charset="0"/>
                        </a:rPr>
                        <a:t>σ</a:t>
                      </a:r>
                      <a:r>
                        <a:rPr lang="fr-CH" sz="1600" i="1" baseline="-25000" dirty="0">
                          <a:solidFill>
                            <a:schemeClr val="bg1">
                              <a:lumMod val="65000"/>
                            </a:schemeClr>
                          </a:solidFill>
                          <a:latin typeface="Times New Roman" panose="02020603050405020304" pitchFamily="18" charset="0"/>
                          <a:cs typeface="Times New Roman" panose="02020603050405020304" pitchFamily="18" charset="0"/>
                        </a:rPr>
                        <a:t>13</a:t>
                      </a:r>
                      <a:endParaRPr lang="nl-BE" sz="1600" i="1" dirty="0">
                        <a:solidFill>
                          <a:schemeClr val="bg1">
                            <a:lumMod val="6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6051">
                <a:tc>
                  <a:txBody>
                    <a:bodyPr/>
                    <a:lstStyle/>
                    <a:p>
                      <a:pPr algn="ctr"/>
                      <a:r>
                        <a:rPr lang="el-GR" sz="1600" b="1" i="1">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50000"/>
                            </a:schemeClr>
                          </a:solidFill>
                          <a:latin typeface="Times New Roman" panose="02020603050405020304" pitchFamily="18" charset="0"/>
                          <a:cs typeface="Times New Roman" panose="02020603050405020304" pitchFamily="18" charset="0"/>
                        </a:rPr>
                        <a:t>12</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1">
                              <a:lumMod val="75000"/>
                            </a:schemeClr>
                          </a:solidFill>
                          <a:latin typeface="Times New Roman" panose="02020603050405020304" pitchFamily="18" charset="0"/>
                          <a:cs typeface="Times New Roman" panose="02020603050405020304" pitchFamily="18" charset="0"/>
                        </a:rPr>
                        <a:t>2</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600" i="1" dirty="0">
                          <a:solidFill>
                            <a:schemeClr val="bg1">
                              <a:lumMod val="65000"/>
                            </a:schemeClr>
                          </a:solidFill>
                          <a:latin typeface="Times New Roman" panose="02020603050405020304" pitchFamily="18" charset="0"/>
                          <a:cs typeface="Times New Roman" panose="02020603050405020304" pitchFamily="18" charset="0"/>
                        </a:rPr>
                        <a:t>σ</a:t>
                      </a:r>
                      <a:r>
                        <a:rPr lang="fr-CH" sz="1600" i="1" baseline="-25000" dirty="0">
                          <a:solidFill>
                            <a:schemeClr val="bg1">
                              <a:lumMod val="65000"/>
                            </a:schemeClr>
                          </a:solidFill>
                          <a:latin typeface="Times New Roman" panose="02020603050405020304" pitchFamily="18" charset="0"/>
                          <a:cs typeface="Times New Roman" panose="02020603050405020304" pitchFamily="18" charset="0"/>
                        </a:rPr>
                        <a:t>23</a:t>
                      </a:r>
                      <a:endParaRPr lang="nl-BE" sz="1600" i="1" dirty="0">
                        <a:solidFill>
                          <a:schemeClr val="bg1">
                            <a:lumMod val="6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6051">
                <a:tc>
                  <a:txBody>
                    <a:bodyPr/>
                    <a:lstStyle/>
                    <a:p>
                      <a:pPr algn="ctr"/>
                      <a:r>
                        <a:rPr lang="el-GR" sz="1600" b="1" i="1">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50000"/>
                            </a:schemeClr>
                          </a:solidFill>
                          <a:latin typeface="Times New Roman" panose="02020603050405020304" pitchFamily="18" charset="0"/>
                          <a:cs typeface="Times New Roman" panose="02020603050405020304" pitchFamily="18" charset="0"/>
                        </a:rPr>
                        <a:t>13</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50000"/>
                            </a:schemeClr>
                          </a:solidFill>
                          <a:latin typeface="Times New Roman" panose="02020603050405020304" pitchFamily="18" charset="0"/>
                          <a:cs typeface="Times New Roman" panose="02020603050405020304" pitchFamily="18" charset="0"/>
                        </a:rPr>
                        <a:t>23</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fr-CH" sz="1600" b="1" i="1" baseline="-25000" dirty="0">
                          <a:solidFill>
                            <a:schemeClr val="accent1">
                              <a:lumMod val="75000"/>
                            </a:schemeClr>
                          </a:solidFill>
                          <a:latin typeface="Times New Roman" panose="02020603050405020304" pitchFamily="18" charset="0"/>
                          <a:cs typeface="Times New Roman" panose="02020603050405020304" pitchFamily="18" charset="0"/>
                        </a:rPr>
                        <a:t>3</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FD425EE4-7FFF-4526-9E1F-65D30E6AA64C}"/>
              </a:ext>
            </a:extLst>
          </p:cNvPr>
          <p:cNvSpPr txBox="1"/>
          <p:nvPr/>
        </p:nvSpPr>
        <p:spPr>
          <a:xfrm>
            <a:off x="7387973" y="3513499"/>
            <a:ext cx="1728358" cy="523220"/>
          </a:xfrm>
          <a:prstGeom prst="rect">
            <a:avLst/>
          </a:prstGeom>
          <a:noFill/>
        </p:spPr>
        <p:txBody>
          <a:bodyPr wrap="none" rtlCol="0">
            <a:spAutoFit/>
          </a:bodyPr>
          <a:lstStyle/>
          <a:p>
            <a:pPr algn="ctr"/>
            <a:r>
              <a:rPr lang="fr-CH" sz="1400" i="1">
                <a:latin typeface="Calibri Light" panose="020F0302020204030204" pitchFamily="34" charset="0"/>
                <a:cs typeface="Calibri Light" panose="020F0302020204030204" pitchFamily="34" charset="0"/>
              </a:rPr>
              <a:t>Unstructured</a:t>
            </a:r>
          </a:p>
          <a:p>
            <a:pPr algn="ctr"/>
            <a:r>
              <a:rPr lang="fr-CH" sz="1400" i="1">
                <a:latin typeface="Calibri Light" panose="020F0302020204030204" pitchFamily="34" charset="0"/>
                <a:cs typeface="Calibri Light" panose="020F0302020204030204" pitchFamily="34" charset="0"/>
              </a:rPr>
              <a:t>sum(K:1) parameters</a:t>
            </a:r>
            <a:endParaRPr lang="en-GB" sz="1400" i="1">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985E3847-45A2-42E3-ACD1-18D9ED880970}"/>
              </a:ext>
            </a:extLst>
          </p:cNvPr>
          <p:cNvSpPr txBox="1"/>
          <p:nvPr/>
        </p:nvSpPr>
        <p:spPr>
          <a:xfrm>
            <a:off x="7611077" y="1372423"/>
            <a:ext cx="1233222" cy="338554"/>
          </a:xfrm>
          <a:prstGeom prst="rect">
            <a:avLst/>
          </a:prstGeom>
          <a:noFill/>
        </p:spPr>
        <p:txBody>
          <a:bodyPr wrap="none" rtlCol="0">
            <a:spAutoFit/>
          </a:bodyPr>
          <a:lstStyle/>
          <a:p>
            <a:pPr algn="ctr"/>
            <a:r>
              <a:rPr lang="fr-CH" sz="1600" b="1">
                <a:latin typeface="Calibri Light" panose="020F0302020204030204" pitchFamily="34" charset="0"/>
                <a:cs typeface="Calibri Light" panose="020F0302020204030204" pitchFamily="34" charset="0"/>
              </a:rPr>
              <a:t>rm-MANOVA</a:t>
            </a:r>
            <a:endParaRPr lang="en-GB" sz="1600" b="1">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EE7C3516-B274-4F8D-80DE-D684702DB18C}"/>
              </a:ext>
            </a:extLst>
          </p:cNvPr>
          <p:cNvSpPr txBox="1"/>
          <p:nvPr/>
        </p:nvSpPr>
        <p:spPr>
          <a:xfrm>
            <a:off x="6121996" y="4365104"/>
            <a:ext cx="4474506" cy="2031325"/>
          </a:xfrm>
          <a:prstGeom prst="rect">
            <a:avLst/>
          </a:prstGeom>
          <a:noFill/>
        </p:spPr>
        <p:txBody>
          <a:bodyPr wrap="square" rtlCol="0">
            <a:spAutoFit/>
          </a:bodyPr>
          <a:lstStyle/>
          <a:p>
            <a:pPr marL="285750" indent="-285750">
              <a:buFont typeface="Arial" panose="020B0604020202020204" pitchFamily="34" charset="0"/>
              <a:buChar char="•"/>
            </a:pPr>
            <a:r>
              <a:rPr lang="fr-CH" sz="1400" dirty="0">
                <a:latin typeface="Calibri Light" panose="020F0302020204030204" pitchFamily="34" charset="0"/>
                <a:cs typeface="Calibri Light" panose="020F0302020204030204" pitchFamily="34" charset="0"/>
              </a:rPr>
              <a:t>No </a:t>
            </a:r>
            <a:r>
              <a:rPr lang="fr-CH" sz="1400" dirty="0" err="1">
                <a:latin typeface="Calibri Light" panose="020F0302020204030204" pitchFamily="34" charset="0"/>
                <a:cs typeface="Calibri Light" panose="020F0302020204030204" pitchFamily="34" charset="0"/>
              </a:rPr>
              <a:t>constraints</a:t>
            </a:r>
            <a:r>
              <a:rPr lang="fr-CH" sz="1400" dirty="0">
                <a:latin typeface="Calibri Light" panose="020F0302020204030204" pitchFamily="34" charset="0"/>
                <a:cs typeface="Calibri Light" panose="020F0302020204030204" pitchFamily="34" charset="0"/>
              </a:rPr>
              <a:t> on </a:t>
            </a:r>
            <a:r>
              <a:rPr lang="fr-CH" sz="1400" dirty="0" err="1">
                <a:latin typeface="Calibri Light" panose="020F0302020204030204" pitchFamily="34" charset="0"/>
                <a:cs typeface="Calibri Light" panose="020F0302020204030204" pitchFamily="34" charset="0"/>
              </a:rPr>
              <a:t>individual</a:t>
            </a:r>
            <a:r>
              <a:rPr lang="fr-CH" sz="1400" dirty="0">
                <a:latin typeface="Calibri Light" panose="020F0302020204030204" pitchFamily="34" charset="0"/>
                <a:cs typeface="Calibri Light" panose="020F0302020204030204" pitchFamily="34" charset="0"/>
              </a:rPr>
              <a:t> variances and covariances (≈ </a:t>
            </a:r>
            <a:r>
              <a:rPr lang="fr-CH" sz="1400" dirty="0" err="1">
                <a:latin typeface="Calibri Light" panose="020F0302020204030204" pitchFamily="34" charset="0"/>
                <a:cs typeface="Calibri Light" panose="020F0302020204030204" pitchFamily="34" charset="0"/>
              </a:rPr>
              <a:t>sample</a:t>
            </a:r>
            <a:r>
              <a:rPr lang="fr-CH" sz="1400" dirty="0">
                <a:latin typeface="Calibri Light" panose="020F0302020204030204" pitchFamily="34" charset="0"/>
                <a:cs typeface="Calibri Light" panose="020F0302020204030204" pitchFamily="34" charset="0"/>
              </a:rPr>
              <a:t> variance-covariance </a:t>
            </a:r>
            <a:r>
              <a:rPr lang="fr-CH" sz="1400" dirty="0" err="1">
                <a:latin typeface="Calibri Light" panose="020F0302020204030204" pitchFamily="34" charset="0"/>
                <a:cs typeface="Calibri Light" panose="020F0302020204030204" pitchFamily="34" charset="0"/>
              </a:rPr>
              <a:t>estimates</a:t>
            </a:r>
            <a:r>
              <a:rPr lang="fr-CH" sz="1400" dirty="0">
                <a:latin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endParaRPr lang="fr-CH" sz="1400" dirty="0">
              <a:latin typeface="Calibri Light" panose="020F0302020204030204" pitchFamily="34" charset="0"/>
              <a:cs typeface="Calibri Light" panose="020F0302020204030204" pitchFamily="34" charset="0"/>
            </a:endParaRPr>
          </a:p>
          <a:p>
            <a:pPr marL="285750" indent="-285750">
              <a:buFont typeface="Times New Roman" panose="02020603050405020304" pitchFamily="18" charset="0"/>
              <a:buChar char="+"/>
            </a:pPr>
            <a:r>
              <a:rPr lang="fr-CH" sz="1400" dirty="0">
                <a:solidFill>
                  <a:schemeClr val="accent3">
                    <a:lumMod val="75000"/>
                  </a:schemeClr>
                </a:solidFill>
                <a:latin typeface="Calibri Light" panose="020F0302020204030204" pitchFamily="34" charset="0"/>
                <a:cs typeface="Calibri Light" panose="020F0302020204030204" pitchFamily="34" charset="0"/>
              </a:rPr>
              <a:t>Never incorrect</a:t>
            </a:r>
            <a:br>
              <a:rPr lang="fr-CH" sz="1400" dirty="0">
                <a:latin typeface="Calibri Light" panose="020F0302020204030204" pitchFamily="34" charset="0"/>
                <a:cs typeface="Calibri Light" panose="020F0302020204030204" pitchFamily="34" charset="0"/>
              </a:rPr>
            </a:br>
            <a:endParaRPr lang="fr-CH"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sz="1400" dirty="0">
              <a:latin typeface="Calibri Light" panose="020F0302020204030204" pitchFamily="34" charset="0"/>
              <a:cs typeface="Calibri Light" panose="020F0302020204030204" pitchFamily="34" charset="0"/>
            </a:endParaRPr>
          </a:p>
          <a:p>
            <a:pPr marL="285750" indent="-285750">
              <a:buFont typeface="Times New Roman" panose="02020603050405020304" pitchFamily="18" charset="0"/>
              <a:buChar char="−"/>
            </a:pPr>
            <a:r>
              <a:rPr lang="fr-CH" sz="1400" dirty="0" err="1">
                <a:solidFill>
                  <a:srgbClr val="C00000"/>
                </a:solidFill>
                <a:latin typeface="Calibri Light" panose="020F0302020204030204" pitchFamily="34" charset="0"/>
                <a:cs typeface="Calibri Light" panose="020F0302020204030204" pitchFamily="34" charset="0"/>
              </a:rPr>
              <a:t>Parameter</a:t>
            </a:r>
            <a:r>
              <a:rPr lang="fr-CH" sz="1400" dirty="0">
                <a:solidFill>
                  <a:srgbClr val="C00000"/>
                </a:solidFill>
                <a:latin typeface="Calibri Light" panose="020F0302020204030204" pitchFamily="34" charset="0"/>
                <a:cs typeface="Calibri Light" panose="020F0302020204030204" pitchFamily="34" charset="0"/>
              </a:rPr>
              <a:t> </a:t>
            </a:r>
            <a:r>
              <a:rPr lang="fr-CH" sz="1400" dirty="0" err="1">
                <a:solidFill>
                  <a:srgbClr val="C00000"/>
                </a:solidFill>
                <a:latin typeface="Calibri Light" panose="020F0302020204030204" pitchFamily="34" charset="0"/>
                <a:cs typeface="Calibri Light" panose="020F0302020204030204" pitchFamily="34" charset="0"/>
              </a:rPr>
              <a:t>number</a:t>
            </a:r>
            <a:r>
              <a:rPr lang="fr-CH" sz="1400" dirty="0">
                <a:solidFill>
                  <a:srgbClr val="C00000"/>
                </a:solidFill>
                <a:latin typeface="Calibri Light" panose="020F0302020204030204" pitchFamily="34" charset="0"/>
                <a:cs typeface="Calibri Light" panose="020F0302020204030204" pitchFamily="34" charset="0"/>
              </a:rPr>
              <a:t> </a:t>
            </a:r>
            <a:r>
              <a:rPr lang="fr-CH" sz="1400" dirty="0" err="1">
                <a:solidFill>
                  <a:srgbClr val="C00000"/>
                </a:solidFill>
                <a:latin typeface="Calibri Light" panose="020F0302020204030204" pitchFamily="34" charset="0"/>
                <a:cs typeface="Calibri Light" panose="020F0302020204030204" pitchFamily="34" charset="0"/>
              </a:rPr>
              <a:t>increases</a:t>
            </a:r>
            <a:r>
              <a:rPr lang="fr-CH" sz="1400" dirty="0">
                <a:solidFill>
                  <a:srgbClr val="C00000"/>
                </a:solidFill>
                <a:latin typeface="Calibri Light" panose="020F0302020204030204" pitchFamily="34" charset="0"/>
                <a:cs typeface="Calibri Light" panose="020F0302020204030204" pitchFamily="34" charset="0"/>
              </a:rPr>
              <a:t> </a:t>
            </a:r>
            <a:r>
              <a:rPr lang="fr-CH" sz="1400" dirty="0" err="1">
                <a:solidFill>
                  <a:srgbClr val="C00000"/>
                </a:solidFill>
                <a:latin typeface="Calibri Light" panose="020F0302020204030204" pitchFamily="34" charset="0"/>
                <a:cs typeface="Calibri Light" panose="020F0302020204030204" pitchFamily="34" charset="0"/>
              </a:rPr>
              <a:t>exponentially</a:t>
            </a:r>
            <a:r>
              <a:rPr lang="fr-CH" sz="1400" dirty="0">
                <a:solidFill>
                  <a:srgbClr val="C00000"/>
                </a:solidFill>
                <a:latin typeface="Calibri Light" panose="020F0302020204030204" pitchFamily="34" charset="0"/>
                <a:cs typeface="Calibri Light" panose="020F0302020204030204" pitchFamily="34" charset="0"/>
              </a:rPr>
              <a:t> </a:t>
            </a:r>
            <a:r>
              <a:rPr lang="fr-CH" sz="1400" dirty="0" err="1">
                <a:solidFill>
                  <a:srgbClr val="C00000"/>
                </a:solidFill>
                <a:latin typeface="Calibri Light" panose="020F0302020204030204" pitchFamily="34" charset="0"/>
                <a:cs typeface="Calibri Light" panose="020F0302020204030204" pitchFamily="34" charset="0"/>
              </a:rPr>
              <a:t>with</a:t>
            </a:r>
            <a:r>
              <a:rPr lang="fr-CH" sz="1400" dirty="0">
                <a:solidFill>
                  <a:srgbClr val="C00000"/>
                </a:solidFill>
                <a:latin typeface="Calibri Light" panose="020F0302020204030204" pitchFamily="34" charset="0"/>
                <a:cs typeface="Calibri Light" panose="020F0302020204030204" pitchFamily="34" charset="0"/>
              </a:rPr>
              <a:t> design</a:t>
            </a:r>
          </a:p>
          <a:p>
            <a:pPr marL="285750" indent="-285750">
              <a:buFont typeface="Times New Roman" panose="02020603050405020304" pitchFamily="18" charset="0"/>
              <a:buChar char="−"/>
            </a:pPr>
            <a:r>
              <a:rPr lang="fr-CH" sz="1400" dirty="0" err="1">
                <a:solidFill>
                  <a:srgbClr val="C00000"/>
                </a:solidFill>
                <a:latin typeface="Calibri Light" panose="020F0302020204030204" pitchFamily="34" charset="0"/>
                <a:cs typeface="Calibri Light" panose="020F0302020204030204" pitchFamily="34" charset="0"/>
              </a:rPr>
              <a:t>Overparametrized</a:t>
            </a:r>
            <a:r>
              <a:rPr lang="fr-CH" sz="1400" dirty="0">
                <a:solidFill>
                  <a:srgbClr val="C00000"/>
                </a:solidFill>
                <a:latin typeface="Calibri Light" panose="020F0302020204030204" pitchFamily="34" charset="0"/>
                <a:cs typeface="Calibri Light" panose="020F0302020204030204" pitchFamily="34" charset="0"/>
              </a:rPr>
              <a:t> for </a:t>
            </a:r>
            <a:r>
              <a:rPr lang="fr-CH" sz="1400" dirty="0" err="1">
                <a:solidFill>
                  <a:srgbClr val="C00000"/>
                </a:solidFill>
                <a:latin typeface="Calibri Light" panose="020F0302020204030204" pitchFamily="34" charset="0"/>
                <a:cs typeface="Calibri Light" panose="020F0302020204030204" pitchFamily="34" charset="0"/>
              </a:rPr>
              <a:t>many</a:t>
            </a:r>
            <a:r>
              <a:rPr lang="fr-CH" sz="1400" dirty="0">
                <a:solidFill>
                  <a:srgbClr val="C00000"/>
                </a:solidFill>
                <a:latin typeface="Calibri Light" panose="020F0302020204030204" pitchFamily="34" charset="0"/>
                <a:cs typeface="Calibri Light" panose="020F0302020204030204" pitchFamily="34" charset="0"/>
              </a:rPr>
              <a:t> covariance matrices</a:t>
            </a:r>
          </a:p>
          <a:p>
            <a:pPr marL="285750" indent="-285750">
              <a:buFont typeface="Times New Roman" panose="02020603050405020304" pitchFamily="18" charset="0"/>
              <a:buChar char="−"/>
            </a:pPr>
            <a:r>
              <a:rPr lang="fr-CH" sz="1400" dirty="0" err="1">
                <a:solidFill>
                  <a:srgbClr val="C00000"/>
                </a:solidFill>
                <a:latin typeface="Calibri Light" panose="020F0302020204030204" pitchFamily="34" charset="0"/>
                <a:cs typeface="Calibri Light" panose="020F0302020204030204" pitchFamily="34" charset="0"/>
              </a:rPr>
              <a:t>Weakens</a:t>
            </a:r>
            <a:r>
              <a:rPr lang="fr-CH" sz="1400" dirty="0">
                <a:solidFill>
                  <a:srgbClr val="C00000"/>
                </a:solidFill>
                <a:latin typeface="Calibri Light" panose="020F0302020204030204" pitchFamily="34" charset="0"/>
                <a:cs typeface="Calibri Light" panose="020F0302020204030204" pitchFamily="34" charset="0"/>
              </a:rPr>
              <a:t> power of </a:t>
            </a:r>
            <a:r>
              <a:rPr lang="fr-CH" sz="1400" dirty="0" err="1">
                <a:solidFill>
                  <a:srgbClr val="C00000"/>
                </a:solidFill>
                <a:latin typeface="Calibri Light" panose="020F0302020204030204" pitchFamily="34" charset="0"/>
                <a:cs typeface="Calibri Light" panose="020F0302020204030204" pitchFamily="34" charset="0"/>
              </a:rPr>
              <a:t>statistical</a:t>
            </a:r>
            <a:r>
              <a:rPr lang="fr-CH" sz="1400" dirty="0">
                <a:solidFill>
                  <a:srgbClr val="C00000"/>
                </a:solidFill>
                <a:latin typeface="Calibri Light" panose="020F0302020204030204" pitchFamily="34" charset="0"/>
                <a:cs typeface="Calibri Light" panose="020F0302020204030204" pitchFamily="34" charset="0"/>
              </a:rPr>
              <a:t> tests</a:t>
            </a:r>
            <a:endParaRPr lang="en-GB" sz="1400" dirty="0">
              <a:solidFill>
                <a:srgbClr val="C00000"/>
              </a:solidFill>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7781CDBA-4C9C-46FD-8D8D-B602871D2065}"/>
              </a:ext>
            </a:extLst>
          </p:cNvPr>
          <p:cNvSpPr/>
          <p:nvPr/>
        </p:nvSpPr>
        <p:spPr>
          <a:xfrm>
            <a:off x="5987990" y="1300415"/>
            <a:ext cx="4680520" cy="5368945"/>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FBECC782-4F8C-48F5-AD98-6130AA102B11}"/>
              </a:ext>
            </a:extLst>
          </p:cNvPr>
          <p:cNvGraphicFramePr>
            <a:graphicFrameLocks noGrp="1"/>
          </p:cNvGraphicFramePr>
          <p:nvPr>
            <p:extLst>
              <p:ext uri="{D42A27DB-BD31-4B8C-83A1-F6EECF244321}">
                <p14:modId xmlns:p14="http://schemas.microsoft.com/office/powerpoint/2010/main" val="3246688834"/>
              </p:ext>
            </p:extLst>
          </p:nvPr>
        </p:nvGraphicFramePr>
        <p:xfrm>
          <a:off x="2702526" y="1960339"/>
          <a:ext cx="2008041" cy="1368153"/>
        </p:xfrm>
        <a:graphic>
          <a:graphicData uri="http://schemas.openxmlformats.org/drawingml/2006/table">
            <a:tbl>
              <a:tblPr firstRow="1" bandRow="1">
                <a:tableStyleId>{2D5ABB26-0587-4C30-8999-92F81FD0307C}</a:tableStyleId>
              </a:tblPr>
              <a:tblGrid>
                <a:gridCol w="669347">
                  <a:extLst>
                    <a:ext uri="{9D8B030D-6E8A-4147-A177-3AD203B41FA5}">
                      <a16:colId xmlns:a16="http://schemas.microsoft.com/office/drawing/2014/main" val="20000"/>
                    </a:ext>
                  </a:extLst>
                </a:gridCol>
                <a:gridCol w="669347">
                  <a:extLst>
                    <a:ext uri="{9D8B030D-6E8A-4147-A177-3AD203B41FA5}">
                      <a16:colId xmlns:a16="http://schemas.microsoft.com/office/drawing/2014/main" val="20001"/>
                    </a:ext>
                  </a:extLst>
                </a:gridCol>
                <a:gridCol w="669347">
                  <a:extLst>
                    <a:ext uri="{9D8B030D-6E8A-4147-A177-3AD203B41FA5}">
                      <a16:colId xmlns:a16="http://schemas.microsoft.com/office/drawing/2014/main" val="20002"/>
                    </a:ext>
                  </a:extLst>
                </a:gridCol>
              </a:tblGrid>
              <a:tr h="456051">
                <a:tc>
                  <a:txBody>
                    <a:bodyPr/>
                    <a:lstStyle/>
                    <a:p>
                      <a:pPr algn="ct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dirty="0">
                          <a:solidFill>
                            <a:schemeClr val="bg1">
                              <a:lumMod val="65000"/>
                            </a:schemeClr>
                          </a:solidFill>
                          <a:latin typeface="Times New Roman" panose="02020603050405020304" pitchFamily="18" charset="0"/>
                          <a:cs typeface="Times New Roman" panose="02020603050405020304" pitchFamily="18" charset="0"/>
                        </a:rPr>
                        <a:t>σ</a:t>
                      </a:r>
                      <a:r>
                        <a:rPr lang="fr-CH" sz="1600" i="1" baseline="-25000" dirty="0">
                          <a:solidFill>
                            <a:schemeClr val="bg1">
                              <a:lumMod val="65000"/>
                            </a:schemeClr>
                          </a:solidFill>
                          <a:latin typeface="Times New Roman" panose="02020603050405020304" pitchFamily="18" charset="0"/>
                          <a:cs typeface="Times New Roman" panose="02020603050405020304" pitchFamily="18" charset="0"/>
                        </a:rPr>
                        <a:t>1</a:t>
                      </a:r>
                      <a:endParaRPr lang="nl-BE" sz="1600" i="1" dirty="0">
                        <a:solidFill>
                          <a:schemeClr val="bg1">
                            <a:lumMod val="65000"/>
                          </a:schemeClr>
                        </a:solidFill>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solidFill>
                            <a:schemeClr val="bg1">
                              <a:lumMod val="65000"/>
                            </a:schemeClr>
                          </a:solidFill>
                          <a:latin typeface="Times New Roman" panose="02020603050405020304" pitchFamily="18" charset="0"/>
                          <a:cs typeface="Times New Roman" panose="02020603050405020304" pitchFamily="18" charset="0"/>
                        </a:rPr>
                        <a:t>σ</a:t>
                      </a:r>
                      <a:r>
                        <a:rPr lang="fr-CH" sz="1600" i="1" baseline="-25000">
                          <a:solidFill>
                            <a:schemeClr val="bg1">
                              <a:lumMod val="65000"/>
                            </a:schemeClr>
                          </a:solidFill>
                          <a:latin typeface="Times New Roman" panose="02020603050405020304" pitchFamily="18" charset="0"/>
                          <a:cs typeface="Times New Roman" panose="02020603050405020304" pitchFamily="18" charset="0"/>
                        </a:rPr>
                        <a:t>1</a:t>
                      </a:r>
                      <a:endParaRPr lang="nl-BE" sz="1600" i="1" dirty="0">
                        <a:solidFill>
                          <a:schemeClr val="bg1">
                            <a:lumMod val="6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6051">
                <a:tc>
                  <a:txBody>
                    <a:bodyPr/>
                    <a:lstStyle/>
                    <a:p>
                      <a:pPr algn="ctr"/>
                      <a:r>
                        <a:rPr lang="el-GR" sz="1600" b="1" i="1">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600" i="1" dirty="0">
                          <a:solidFill>
                            <a:schemeClr val="bg1">
                              <a:lumMod val="65000"/>
                            </a:schemeClr>
                          </a:solidFill>
                          <a:latin typeface="Times New Roman" panose="02020603050405020304" pitchFamily="18" charset="0"/>
                          <a:cs typeface="Times New Roman" panose="02020603050405020304" pitchFamily="18" charset="0"/>
                        </a:rPr>
                        <a:t>σ</a:t>
                      </a:r>
                      <a:r>
                        <a:rPr lang="fr-CH" sz="1600" i="1" baseline="-25000" dirty="0">
                          <a:solidFill>
                            <a:schemeClr val="bg1">
                              <a:lumMod val="65000"/>
                            </a:schemeClr>
                          </a:solidFill>
                          <a:latin typeface="Times New Roman" panose="02020603050405020304" pitchFamily="18" charset="0"/>
                          <a:cs typeface="Times New Roman" panose="02020603050405020304" pitchFamily="18" charset="0"/>
                        </a:rPr>
                        <a:t>1</a:t>
                      </a:r>
                      <a:endParaRPr lang="nl-BE" sz="1600" i="1" dirty="0">
                        <a:solidFill>
                          <a:schemeClr val="bg1">
                            <a:lumMod val="6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6051">
                <a:tc>
                  <a:txBody>
                    <a:bodyPr/>
                    <a:lstStyle/>
                    <a:p>
                      <a:pPr algn="ctr"/>
                      <a:r>
                        <a:rPr lang="el-GR" sz="1600" b="1" i="1">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a:solidFill>
                            <a:schemeClr val="accent6">
                              <a:lumMod val="50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50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50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dirty="0">
                          <a:solidFill>
                            <a:schemeClr val="accent1">
                              <a:lumMod val="75000"/>
                            </a:schemeClr>
                          </a:solidFill>
                          <a:latin typeface="Times New Roman" panose="02020603050405020304" pitchFamily="18" charset="0"/>
                          <a:cs typeface="Times New Roman" panose="02020603050405020304" pitchFamily="18" charset="0"/>
                        </a:rPr>
                        <a:t>σ</a:t>
                      </a:r>
                      <a:r>
                        <a:rPr lang="nl-BE" sz="1600" b="1" i="1" dirty="0">
                          <a:solidFill>
                            <a:schemeClr val="accent1">
                              <a:lumMod val="75000"/>
                            </a:schemeClr>
                          </a:solidFill>
                          <a:latin typeface="Times New Roman" panose="02020603050405020304" pitchFamily="18" charset="0"/>
                          <a:cs typeface="Times New Roman" panose="02020603050405020304" pitchFamily="18" charset="0"/>
                        </a:rPr>
                        <a:t>²</a:t>
                      </a: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45844361-AC28-4623-B47D-8D2E31F4F91D}"/>
              </a:ext>
            </a:extLst>
          </p:cNvPr>
          <p:cNvSpPr txBox="1"/>
          <p:nvPr/>
        </p:nvSpPr>
        <p:spPr>
          <a:xfrm>
            <a:off x="2417574" y="3513499"/>
            <a:ext cx="2577950" cy="523220"/>
          </a:xfrm>
          <a:prstGeom prst="rect">
            <a:avLst/>
          </a:prstGeom>
          <a:noFill/>
        </p:spPr>
        <p:txBody>
          <a:bodyPr wrap="none" rtlCol="0">
            <a:spAutoFit/>
          </a:bodyPr>
          <a:lstStyle/>
          <a:p>
            <a:pPr algn="ctr"/>
            <a:r>
              <a:rPr lang="fr-CH" sz="1400" i="1">
                <a:latin typeface="Calibri Light" panose="020F0302020204030204" pitchFamily="34" charset="0"/>
                <a:cs typeface="Calibri Light" panose="020F0302020204030204" pitchFamily="34" charset="0"/>
              </a:rPr>
              <a:t>Sphericity / Compound symmetry</a:t>
            </a:r>
          </a:p>
          <a:p>
            <a:pPr algn="ctr"/>
            <a:r>
              <a:rPr lang="fr-CH" sz="1400" i="1">
                <a:latin typeface="Calibri Light" panose="020F0302020204030204" pitchFamily="34" charset="0"/>
                <a:cs typeface="Calibri Light" panose="020F0302020204030204" pitchFamily="34" charset="0"/>
              </a:rPr>
              <a:t>2 parameters</a:t>
            </a:r>
            <a:endParaRPr lang="en-GB" sz="1400" i="1">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FC9E3C2E-4A37-459E-933B-E97E7F279A1C}"/>
              </a:ext>
            </a:extLst>
          </p:cNvPr>
          <p:cNvSpPr txBox="1"/>
          <p:nvPr/>
        </p:nvSpPr>
        <p:spPr>
          <a:xfrm>
            <a:off x="3150434" y="1372423"/>
            <a:ext cx="1063303" cy="338554"/>
          </a:xfrm>
          <a:prstGeom prst="rect">
            <a:avLst/>
          </a:prstGeom>
          <a:noFill/>
        </p:spPr>
        <p:txBody>
          <a:bodyPr wrap="none" rtlCol="0">
            <a:spAutoFit/>
          </a:bodyPr>
          <a:lstStyle/>
          <a:p>
            <a:pPr algn="ctr"/>
            <a:r>
              <a:rPr lang="fr-CH" sz="1600" b="1">
                <a:latin typeface="Calibri Light" panose="020F0302020204030204" pitchFamily="34" charset="0"/>
                <a:cs typeface="Calibri Light" panose="020F0302020204030204" pitchFamily="34" charset="0"/>
              </a:rPr>
              <a:t>rm-ANOVA</a:t>
            </a:r>
            <a:endParaRPr lang="en-GB" sz="1600" b="1">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2C602D71-B9DB-46FC-A7DA-2D49D9B091F3}"/>
              </a:ext>
            </a:extLst>
          </p:cNvPr>
          <p:cNvSpPr txBox="1"/>
          <p:nvPr/>
        </p:nvSpPr>
        <p:spPr>
          <a:xfrm>
            <a:off x="1599472" y="4365104"/>
            <a:ext cx="4035079" cy="2031325"/>
          </a:xfrm>
          <a:prstGeom prst="rect">
            <a:avLst/>
          </a:prstGeom>
          <a:noFill/>
        </p:spPr>
        <p:txBody>
          <a:bodyPr wrap="none" rtlCol="0">
            <a:spAutoFit/>
          </a:bodyPr>
          <a:lstStyle/>
          <a:p>
            <a:pPr marL="285750" indent="-285750">
              <a:buFont typeface="Arial" panose="020B0604020202020204" pitchFamily="34" charset="0"/>
              <a:buChar char="•"/>
            </a:pPr>
            <a:r>
              <a:rPr lang="fr-CH" sz="1400" dirty="0">
                <a:latin typeface="Calibri Light" panose="020F0302020204030204" pitchFamily="34" charset="0"/>
                <a:cs typeface="Calibri Light" panose="020F0302020204030204" pitchFamily="34" charset="0"/>
              </a:rPr>
              <a:t>Variances </a:t>
            </a:r>
            <a:r>
              <a:rPr lang="fr-CH" sz="1400" dirty="0" err="1">
                <a:latin typeface="Calibri Light" panose="020F0302020204030204" pitchFamily="34" charset="0"/>
                <a:cs typeface="Calibri Light" panose="020F0302020204030204" pitchFamily="34" charset="0"/>
              </a:rPr>
              <a:t>constrained</a:t>
            </a:r>
            <a:r>
              <a:rPr lang="fr-CH" sz="1400" dirty="0">
                <a:latin typeface="Calibri Light" panose="020F0302020204030204" pitchFamily="34" charset="0"/>
                <a:cs typeface="Calibri Light" panose="020F0302020204030204" pitchFamily="34" charset="0"/>
              </a:rPr>
              <a:t> to </a:t>
            </a:r>
            <a:r>
              <a:rPr lang="fr-CH" sz="1400" dirty="0" err="1">
                <a:latin typeface="Calibri Light" panose="020F0302020204030204" pitchFamily="34" charset="0"/>
                <a:cs typeface="Calibri Light" panose="020F0302020204030204" pitchFamily="34" charset="0"/>
              </a:rPr>
              <a:t>be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equal</a:t>
            </a:r>
            <a:endParaRPr lang="fr-CH"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sz="1400" dirty="0">
                <a:latin typeface="Calibri Light" panose="020F0302020204030204" pitchFamily="34" charset="0"/>
                <a:cs typeface="Calibri Light" panose="020F0302020204030204" pitchFamily="34" charset="0"/>
              </a:rPr>
              <a:t>Covariances </a:t>
            </a:r>
            <a:r>
              <a:rPr lang="fr-CH" sz="1400" dirty="0" err="1">
                <a:latin typeface="Calibri Light" panose="020F0302020204030204" pitchFamily="34" charset="0"/>
                <a:cs typeface="Calibri Light" panose="020F0302020204030204" pitchFamily="34" charset="0"/>
              </a:rPr>
              <a:t>constrained</a:t>
            </a:r>
            <a:r>
              <a:rPr lang="fr-CH" sz="1400" dirty="0">
                <a:latin typeface="Calibri Light" panose="020F0302020204030204" pitchFamily="34" charset="0"/>
                <a:cs typeface="Calibri Light" panose="020F0302020204030204" pitchFamily="34" charset="0"/>
              </a:rPr>
              <a:t> to </a:t>
            </a:r>
            <a:r>
              <a:rPr lang="fr-CH" sz="1400" dirty="0" err="1">
                <a:latin typeface="Calibri Light" panose="020F0302020204030204" pitchFamily="34" charset="0"/>
                <a:cs typeface="Calibri Light" panose="020F0302020204030204" pitchFamily="34" charset="0"/>
              </a:rPr>
              <a:t>be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equal</a:t>
            </a:r>
            <a:endParaRPr lang="fr-CH" sz="1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sz="1400" dirty="0">
              <a:latin typeface="Calibri Light" panose="020F0302020204030204" pitchFamily="34" charset="0"/>
              <a:cs typeface="Calibri Light" panose="020F0302020204030204" pitchFamily="34" charset="0"/>
            </a:endParaRPr>
          </a:p>
          <a:p>
            <a:pPr marL="285750" indent="-285750">
              <a:buFont typeface="Times New Roman" panose="02020603050405020304" pitchFamily="18" charset="0"/>
              <a:buChar char="+"/>
            </a:pPr>
            <a:r>
              <a:rPr lang="fr-CH" sz="1400" dirty="0">
                <a:solidFill>
                  <a:schemeClr val="accent3">
                    <a:lumMod val="75000"/>
                  </a:schemeClr>
                </a:solidFill>
                <a:latin typeface="Calibri Light" panose="020F0302020204030204" pitchFamily="34" charset="0"/>
                <a:cs typeface="Calibri Light" panose="020F0302020204030204" pitchFamily="34" charset="0"/>
              </a:rPr>
              <a:t>Very </a:t>
            </a:r>
            <a:r>
              <a:rPr lang="fr-CH" sz="1400" dirty="0" err="1">
                <a:solidFill>
                  <a:schemeClr val="accent3">
                    <a:lumMod val="75000"/>
                  </a:schemeClr>
                </a:solidFill>
                <a:latin typeface="Calibri Light" panose="020F0302020204030204" pitchFamily="34" charset="0"/>
                <a:cs typeface="Calibri Light" panose="020F0302020204030204" pitchFamily="34" charset="0"/>
              </a:rPr>
              <a:t>sparse</a:t>
            </a:r>
            <a:r>
              <a:rPr lang="fr-CH" sz="1400" dirty="0">
                <a:solidFill>
                  <a:schemeClr val="accent3">
                    <a:lumMod val="75000"/>
                  </a:schemeClr>
                </a:solidFill>
                <a:latin typeface="Calibri Light" panose="020F0302020204030204" pitchFamily="34" charset="0"/>
                <a:cs typeface="Calibri Light" panose="020F0302020204030204" pitchFamily="34" charset="0"/>
              </a:rPr>
              <a:t> (2 </a:t>
            </a:r>
            <a:r>
              <a:rPr lang="fr-CH" sz="1400" dirty="0" err="1">
                <a:solidFill>
                  <a:schemeClr val="accent3">
                    <a:lumMod val="75000"/>
                  </a:schemeClr>
                </a:solidFill>
                <a:latin typeface="Calibri Light" panose="020F0302020204030204" pitchFamily="34" charset="0"/>
                <a:cs typeface="Calibri Light" panose="020F0302020204030204" pitchFamily="34" charset="0"/>
              </a:rPr>
              <a:t>parameters</a:t>
            </a:r>
            <a:r>
              <a:rPr lang="fr-CH" sz="1400" dirty="0">
                <a:solidFill>
                  <a:schemeClr val="accent3">
                    <a:lumMod val="75000"/>
                  </a:schemeClr>
                </a:solidFill>
                <a:latin typeface="Calibri Light" panose="020F0302020204030204" pitchFamily="34" charset="0"/>
                <a:cs typeface="Calibri Light" panose="020F0302020204030204" pitchFamily="34" charset="0"/>
              </a:rPr>
              <a:t> no </a:t>
            </a:r>
            <a:r>
              <a:rPr lang="fr-CH" sz="1400" dirty="0" err="1">
                <a:solidFill>
                  <a:schemeClr val="accent3">
                    <a:lumMod val="75000"/>
                  </a:schemeClr>
                </a:solidFill>
                <a:latin typeface="Calibri Light" panose="020F0302020204030204" pitchFamily="34" charset="0"/>
                <a:cs typeface="Calibri Light" panose="020F0302020204030204" pitchFamily="34" charset="0"/>
              </a:rPr>
              <a:t>matter</a:t>
            </a:r>
            <a:r>
              <a:rPr lang="fr-CH" sz="1400" dirty="0">
                <a:solidFill>
                  <a:schemeClr val="accent3">
                    <a:lumMod val="75000"/>
                  </a:schemeClr>
                </a:solidFill>
                <a:latin typeface="Calibri Light" panose="020F0302020204030204" pitchFamily="34" charset="0"/>
                <a:cs typeface="Calibri Light" panose="020F0302020204030204" pitchFamily="34" charset="0"/>
              </a:rPr>
              <a:t> the design)</a:t>
            </a:r>
          </a:p>
          <a:p>
            <a:pPr marL="285750" indent="-285750">
              <a:buFont typeface="Times New Roman" panose="02020603050405020304" pitchFamily="18" charset="0"/>
              <a:buChar char="+"/>
            </a:pPr>
            <a:r>
              <a:rPr lang="fr-CH" sz="1400" dirty="0">
                <a:solidFill>
                  <a:schemeClr val="accent3">
                    <a:lumMod val="75000"/>
                  </a:schemeClr>
                </a:solidFill>
                <a:latin typeface="Calibri Light" panose="020F0302020204030204" pitchFamily="34" charset="0"/>
                <a:cs typeface="Calibri Light" panose="020F0302020204030204" pitchFamily="34" charset="0"/>
              </a:rPr>
              <a:t>More </a:t>
            </a:r>
            <a:r>
              <a:rPr lang="fr-CH" sz="1400" dirty="0" err="1">
                <a:solidFill>
                  <a:schemeClr val="accent3">
                    <a:lumMod val="75000"/>
                  </a:schemeClr>
                </a:solidFill>
                <a:latin typeface="Calibri Light" panose="020F0302020204030204" pitchFamily="34" charset="0"/>
                <a:cs typeface="Calibri Light" panose="020F0302020204030204" pitchFamily="34" charset="0"/>
              </a:rPr>
              <a:t>powerful</a:t>
            </a:r>
            <a:r>
              <a:rPr lang="fr-CH" sz="1400" dirty="0">
                <a:solidFill>
                  <a:schemeClr val="accent3">
                    <a:lumMod val="75000"/>
                  </a:schemeClr>
                </a:solidFill>
                <a:latin typeface="Calibri Light" panose="020F0302020204030204" pitchFamily="34" charset="0"/>
                <a:cs typeface="Calibri Light" panose="020F0302020204030204" pitchFamily="34" charset="0"/>
              </a:rPr>
              <a:t> </a:t>
            </a:r>
            <a:r>
              <a:rPr lang="fr-CH" sz="1400" dirty="0" err="1">
                <a:solidFill>
                  <a:schemeClr val="accent3">
                    <a:lumMod val="75000"/>
                  </a:schemeClr>
                </a:solidFill>
                <a:latin typeface="Calibri Light" panose="020F0302020204030204" pitchFamily="34" charset="0"/>
                <a:cs typeface="Calibri Light" panose="020F0302020204030204" pitchFamily="34" charset="0"/>
              </a:rPr>
              <a:t>inferential</a:t>
            </a:r>
            <a:r>
              <a:rPr lang="fr-CH" sz="1400" dirty="0">
                <a:solidFill>
                  <a:schemeClr val="accent3">
                    <a:lumMod val="75000"/>
                  </a:schemeClr>
                </a:solidFill>
                <a:latin typeface="Calibri Light" panose="020F0302020204030204" pitchFamily="34" charset="0"/>
                <a:cs typeface="Calibri Light" panose="020F0302020204030204" pitchFamily="34" charset="0"/>
              </a:rPr>
              <a:t> tests if </a:t>
            </a:r>
            <a:r>
              <a:rPr lang="fr-CH" sz="1400" dirty="0" err="1">
                <a:solidFill>
                  <a:schemeClr val="accent3">
                    <a:lumMod val="75000"/>
                  </a:schemeClr>
                </a:solidFill>
                <a:latin typeface="Calibri Light" panose="020F0302020204030204" pitchFamily="34" charset="0"/>
                <a:cs typeface="Calibri Light" panose="020F0302020204030204" pitchFamily="34" charset="0"/>
              </a:rPr>
              <a:t>it</a:t>
            </a:r>
            <a:r>
              <a:rPr lang="fr-CH" sz="1400" dirty="0">
                <a:solidFill>
                  <a:schemeClr val="accent3">
                    <a:lumMod val="75000"/>
                  </a:schemeClr>
                </a:solidFill>
                <a:latin typeface="Calibri Light" panose="020F0302020204030204" pitchFamily="34" charset="0"/>
                <a:cs typeface="Calibri Light" panose="020F0302020204030204" pitchFamily="34" charset="0"/>
              </a:rPr>
              <a:t> </a:t>
            </a:r>
            <a:r>
              <a:rPr lang="fr-CH" sz="1400" dirty="0" err="1">
                <a:solidFill>
                  <a:schemeClr val="accent3">
                    <a:lumMod val="75000"/>
                  </a:schemeClr>
                </a:solidFill>
                <a:latin typeface="Calibri Light" panose="020F0302020204030204" pitchFamily="34" charset="0"/>
                <a:cs typeface="Calibri Light" panose="020F0302020204030204" pitchFamily="34" charset="0"/>
              </a:rPr>
              <a:t>holds</a:t>
            </a:r>
            <a:endParaRPr lang="fr-CH" sz="1400" dirty="0">
              <a:solidFill>
                <a:schemeClr val="accent3">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sz="1400" dirty="0">
              <a:latin typeface="Calibri Light" panose="020F0302020204030204" pitchFamily="34" charset="0"/>
              <a:cs typeface="Calibri Light" panose="020F0302020204030204" pitchFamily="34" charset="0"/>
            </a:endParaRPr>
          </a:p>
          <a:p>
            <a:pPr marL="285750" indent="-285750">
              <a:buFont typeface="Times New Roman" panose="02020603050405020304" pitchFamily="18" charset="0"/>
              <a:buChar char="−"/>
            </a:pPr>
            <a:r>
              <a:rPr lang="fr-CH" sz="1400" dirty="0" err="1">
                <a:solidFill>
                  <a:srgbClr val="C00000"/>
                </a:solidFill>
                <a:latin typeface="Calibri Light" panose="020F0302020204030204" pitchFamily="34" charset="0"/>
                <a:cs typeface="Calibri Light" panose="020F0302020204030204" pitchFamily="34" charset="0"/>
              </a:rPr>
              <a:t>Needs</a:t>
            </a:r>
            <a:r>
              <a:rPr lang="fr-CH" sz="1400" dirty="0">
                <a:solidFill>
                  <a:srgbClr val="C00000"/>
                </a:solidFill>
                <a:latin typeface="Calibri Light" panose="020F0302020204030204" pitchFamily="34" charset="0"/>
                <a:cs typeface="Calibri Light" panose="020F0302020204030204" pitchFamily="34" charset="0"/>
              </a:rPr>
              <a:t> to </a:t>
            </a:r>
            <a:r>
              <a:rPr lang="fr-CH" sz="1400" dirty="0" err="1">
                <a:solidFill>
                  <a:srgbClr val="C00000"/>
                </a:solidFill>
                <a:latin typeface="Calibri Light" panose="020F0302020204030204" pitchFamily="34" charset="0"/>
                <a:cs typeface="Calibri Light" panose="020F0302020204030204" pitchFamily="34" charset="0"/>
              </a:rPr>
              <a:t>be</a:t>
            </a:r>
            <a:r>
              <a:rPr lang="fr-CH" sz="1400" dirty="0">
                <a:solidFill>
                  <a:srgbClr val="C00000"/>
                </a:solidFill>
                <a:latin typeface="Calibri Light" panose="020F0302020204030204" pitchFamily="34" charset="0"/>
                <a:cs typeface="Calibri Light" panose="020F0302020204030204" pitchFamily="34" charset="0"/>
              </a:rPr>
              <a:t> </a:t>
            </a:r>
            <a:r>
              <a:rPr lang="fr-CH" sz="1400" dirty="0" err="1">
                <a:solidFill>
                  <a:srgbClr val="C00000"/>
                </a:solidFill>
                <a:latin typeface="Calibri Light" panose="020F0302020204030204" pitchFamily="34" charset="0"/>
                <a:cs typeface="Calibri Light" panose="020F0302020204030204" pitchFamily="34" charset="0"/>
              </a:rPr>
              <a:t>validated</a:t>
            </a:r>
            <a:r>
              <a:rPr lang="fr-CH" sz="1400" dirty="0">
                <a:solidFill>
                  <a:srgbClr val="C00000"/>
                </a:solidFill>
                <a:latin typeface="Calibri Light" panose="020F0302020204030204" pitchFamily="34" charset="0"/>
                <a:cs typeface="Calibri Light" panose="020F0302020204030204" pitchFamily="34" charset="0"/>
              </a:rPr>
              <a:t> </a:t>
            </a:r>
            <a:r>
              <a:rPr lang="fr-CH" sz="1400" dirty="0" err="1">
                <a:solidFill>
                  <a:srgbClr val="C00000"/>
                </a:solidFill>
                <a:latin typeface="Calibri Light" panose="020F0302020204030204" pitchFamily="34" charset="0"/>
                <a:cs typeface="Calibri Light" panose="020F0302020204030204" pitchFamily="34" charset="0"/>
              </a:rPr>
              <a:t>with</a:t>
            </a:r>
            <a:r>
              <a:rPr lang="fr-CH" sz="1400" dirty="0">
                <a:solidFill>
                  <a:srgbClr val="C00000"/>
                </a:solidFill>
                <a:latin typeface="Calibri Light" panose="020F0302020204030204" pitchFamily="34" charset="0"/>
                <a:cs typeface="Calibri Light" panose="020F0302020204030204" pitchFamily="34" charset="0"/>
              </a:rPr>
              <a:t> a test (</a:t>
            </a:r>
            <a:r>
              <a:rPr lang="fr-CH" sz="1400" dirty="0" err="1">
                <a:solidFill>
                  <a:srgbClr val="C00000"/>
                </a:solidFill>
                <a:latin typeface="Calibri Light" panose="020F0302020204030204" pitchFamily="34" charset="0"/>
                <a:cs typeface="Calibri Light" panose="020F0302020204030204" pitchFamily="34" charset="0"/>
              </a:rPr>
              <a:t>Mauchly</a:t>
            </a:r>
            <a:r>
              <a:rPr lang="fr-CH" sz="1400" dirty="0">
                <a:solidFill>
                  <a:srgbClr val="C00000"/>
                </a:solidFill>
                <a:latin typeface="Calibri Light" panose="020F0302020204030204" pitchFamily="34" charset="0"/>
                <a:cs typeface="Calibri Light" panose="020F0302020204030204" pitchFamily="34" charset="0"/>
              </a:rPr>
              <a:t>)</a:t>
            </a:r>
          </a:p>
          <a:p>
            <a:pPr marL="285750" indent="-285750">
              <a:buFont typeface="Times New Roman" panose="02020603050405020304" pitchFamily="18" charset="0"/>
              <a:buChar char="−"/>
            </a:pPr>
            <a:r>
              <a:rPr lang="fr-CH" sz="1400" dirty="0" err="1">
                <a:solidFill>
                  <a:srgbClr val="C00000"/>
                </a:solidFill>
                <a:latin typeface="Calibri Light" panose="020F0302020204030204" pitchFamily="34" charset="0"/>
                <a:cs typeface="Calibri Light" panose="020F0302020204030204" pitchFamily="34" charset="0"/>
              </a:rPr>
              <a:t>Mauchly's</a:t>
            </a:r>
            <a:r>
              <a:rPr lang="fr-CH" sz="1400" dirty="0">
                <a:solidFill>
                  <a:srgbClr val="C00000"/>
                </a:solidFill>
                <a:latin typeface="Calibri Light" panose="020F0302020204030204" pitchFamily="34" charset="0"/>
                <a:cs typeface="Calibri Light" panose="020F0302020204030204" pitchFamily="34" charset="0"/>
              </a:rPr>
              <a:t> test </a:t>
            </a:r>
            <a:r>
              <a:rPr lang="fr-CH" sz="1400" dirty="0" err="1">
                <a:solidFill>
                  <a:srgbClr val="C00000"/>
                </a:solidFill>
                <a:latin typeface="Calibri Light" panose="020F0302020204030204" pitchFamily="34" charset="0"/>
                <a:cs typeface="Calibri Light" panose="020F0302020204030204" pitchFamily="34" charset="0"/>
              </a:rPr>
              <a:t>is</a:t>
            </a:r>
            <a:r>
              <a:rPr lang="fr-CH" sz="1400" dirty="0">
                <a:solidFill>
                  <a:srgbClr val="C00000"/>
                </a:solidFill>
                <a:latin typeface="Calibri Light" panose="020F0302020204030204" pitchFamily="34" charset="0"/>
                <a:cs typeface="Calibri Light" panose="020F0302020204030204" pitchFamily="34" charset="0"/>
              </a:rPr>
              <a:t> </a:t>
            </a:r>
            <a:r>
              <a:rPr lang="fr-CH" sz="1400" dirty="0" err="1">
                <a:solidFill>
                  <a:srgbClr val="C00000"/>
                </a:solidFill>
                <a:latin typeface="Calibri Light" panose="020F0302020204030204" pitchFamily="34" charset="0"/>
                <a:cs typeface="Calibri Light" panose="020F0302020204030204" pitchFamily="34" charset="0"/>
              </a:rPr>
              <a:t>fatally</a:t>
            </a:r>
            <a:r>
              <a:rPr lang="fr-CH" sz="1400" dirty="0">
                <a:solidFill>
                  <a:srgbClr val="C00000"/>
                </a:solidFill>
                <a:latin typeface="Calibri Light" panose="020F0302020204030204" pitchFamily="34" charset="0"/>
                <a:cs typeface="Calibri Light" panose="020F0302020204030204" pitchFamily="34" charset="0"/>
              </a:rPr>
              <a:t> </a:t>
            </a:r>
            <a:r>
              <a:rPr lang="fr-CH" sz="1400" dirty="0" err="1">
                <a:solidFill>
                  <a:srgbClr val="C00000"/>
                </a:solidFill>
                <a:latin typeface="Calibri Light" panose="020F0302020204030204" pitchFamily="34" charset="0"/>
                <a:cs typeface="Calibri Light" panose="020F0302020204030204" pitchFamily="34" charset="0"/>
              </a:rPr>
              <a:t>flawed</a:t>
            </a:r>
            <a:endParaRPr lang="fr-CH" sz="1400" dirty="0">
              <a:solidFill>
                <a:srgbClr val="C00000"/>
              </a:solidFill>
              <a:latin typeface="Calibri Light" panose="020F0302020204030204" pitchFamily="34" charset="0"/>
              <a:cs typeface="Calibri Light" panose="020F0302020204030204" pitchFamily="34" charset="0"/>
            </a:endParaRPr>
          </a:p>
          <a:p>
            <a:pPr marL="285750" indent="-285750">
              <a:buFont typeface="Times New Roman" panose="02020603050405020304" pitchFamily="18" charset="0"/>
              <a:buChar char="−"/>
            </a:pPr>
            <a:r>
              <a:rPr lang="fr-CH" sz="1400" dirty="0" err="1">
                <a:solidFill>
                  <a:srgbClr val="C00000"/>
                </a:solidFill>
                <a:latin typeface="Calibri Light" panose="020F0302020204030204" pitchFamily="34" charset="0"/>
                <a:cs typeface="Calibri Light" panose="020F0302020204030204" pitchFamily="34" charset="0"/>
              </a:rPr>
              <a:t>Underparametrized</a:t>
            </a:r>
            <a:r>
              <a:rPr lang="fr-CH" sz="1400" dirty="0">
                <a:solidFill>
                  <a:srgbClr val="C00000"/>
                </a:solidFill>
                <a:latin typeface="Calibri Light" panose="020F0302020204030204" pitchFamily="34" charset="0"/>
                <a:cs typeface="Calibri Light" panose="020F0302020204030204" pitchFamily="34" charset="0"/>
              </a:rPr>
              <a:t> for </a:t>
            </a:r>
            <a:r>
              <a:rPr lang="fr-CH" sz="1400" dirty="0" err="1">
                <a:solidFill>
                  <a:srgbClr val="C00000"/>
                </a:solidFill>
                <a:latin typeface="Calibri Light" panose="020F0302020204030204" pitchFamily="34" charset="0"/>
                <a:cs typeface="Calibri Light" panose="020F0302020204030204" pitchFamily="34" charset="0"/>
              </a:rPr>
              <a:t>many</a:t>
            </a:r>
            <a:r>
              <a:rPr lang="fr-CH" sz="1400" dirty="0">
                <a:solidFill>
                  <a:srgbClr val="C00000"/>
                </a:solidFill>
                <a:latin typeface="Calibri Light" panose="020F0302020204030204" pitchFamily="34" charset="0"/>
                <a:cs typeface="Calibri Light" panose="020F0302020204030204" pitchFamily="34" charset="0"/>
              </a:rPr>
              <a:t> covariance matrices</a:t>
            </a:r>
            <a:endParaRPr lang="en-GB" sz="1400" dirty="0">
              <a:solidFill>
                <a:srgbClr val="C00000"/>
              </a:solidFill>
              <a:latin typeface="Calibri Light" panose="020F03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EF0ECF87-A89F-4ADE-810D-200BE3065DD2}"/>
              </a:ext>
            </a:extLst>
          </p:cNvPr>
          <p:cNvSpPr/>
          <p:nvPr/>
        </p:nvSpPr>
        <p:spPr>
          <a:xfrm>
            <a:off x="1415480" y="1300415"/>
            <a:ext cx="4356484" cy="5368943"/>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3438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endParaRPr lang="fr-CH" sz="1600" dirty="0">
              <a:solidFill>
                <a:srgbClr val="0070C0"/>
              </a:solidFill>
              <a:latin typeface="Times New Roman" panose="02020603050405020304" pitchFamily="18" charset="0"/>
              <a:cs typeface="Times New Roman" panose="02020603050405020304" pitchFamily="18" charset="0"/>
            </a:endParaRPr>
          </a:p>
          <a:p>
            <a:endParaRPr lang="fr-CH" sz="1600" dirty="0">
              <a:solidFill>
                <a:srgbClr val="0070C0"/>
              </a:solidFill>
              <a:latin typeface="Times New Roman" panose="02020603050405020304" pitchFamily="18" charset="0"/>
              <a:cs typeface="Times New Roman" panose="02020603050405020304" pitchFamily="18" charset="0"/>
            </a:endParaRPr>
          </a:p>
          <a:p>
            <a:endParaRPr lang="fr-CH" sz="1600" dirty="0">
              <a:solidFill>
                <a:srgbClr val="0070C0"/>
              </a:solidFill>
              <a:latin typeface="Times New Roman" panose="02020603050405020304" pitchFamily="18" charset="0"/>
              <a:cs typeface="Times New Roman" panose="02020603050405020304" pitchFamily="18" charset="0"/>
            </a:endParaRPr>
          </a:p>
          <a:p>
            <a:endParaRPr lang="fr-CH" sz="1600" dirty="0">
              <a:solidFill>
                <a:srgbClr val="0070C0"/>
              </a:solidFill>
              <a:latin typeface="Times New Roman" panose="02020603050405020304" pitchFamily="18" charset="0"/>
              <a:cs typeface="Times New Roman" panose="02020603050405020304" pitchFamily="18" charset="0"/>
            </a:endParaRPr>
          </a:p>
          <a:p>
            <a:endParaRPr lang="fr-CH" sz="1600" dirty="0">
              <a:solidFill>
                <a:srgbClr val="0070C0"/>
              </a:solidFill>
              <a:latin typeface="Times New Roman" panose="02020603050405020304" pitchFamily="18" charset="0"/>
              <a:cs typeface="Times New Roman" panose="02020603050405020304" pitchFamily="18" charset="0"/>
            </a:endParaRPr>
          </a:p>
          <a:p>
            <a:endParaRPr lang="fr-CH" sz="1600" dirty="0">
              <a:solidFill>
                <a:srgbClr val="0070C0"/>
              </a:solidFill>
              <a:latin typeface="Times New Roman" panose="02020603050405020304" pitchFamily="18" charset="0"/>
              <a:cs typeface="Times New Roman" panose="02020603050405020304" pitchFamily="18" charset="0"/>
            </a:endParaRPr>
          </a:p>
          <a:p>
            <a:endParaRPr lang="fr-CH" sz="1400">
              <a:solidFill>
                <a:srgbClr val="0070C0"/>
              </a:solidFill>
              <a:latin typeface="Calibri Light" panose="020F0302020204030204" pitchFamily="34" charset="0"/>
              <a:cs typeface="Calibri Light" panose="020F0302020204030204" pitchFamily="34" charset="0"/>
            </a:endParaRPr>
          </a:p>
          <a:p>
            <a:r>
              <a:rPr lang="fr-CH" sz="1400">
                <a:solidFill>
                  <a:srgbClr val="0070C0"/>
                </a:solidFill>
                <a:latin typeface="Calibri Light" panose="020F0302020204030204" pitchFamily="34" charset="0"/>
                <a:cs typeface="Calibri Light" panose="020F0302020204030204" pitchFamily="34" charset="0"/>
              </a:rPr>
              <a:t>Mauchly’s </a:t>
            </a:r>
            <a:r>
              <a:rPr lang="fr-CH" sz="1400" dirty="0">
                <a:solidFill>
                  <a:srgbClr val="0070C0"/>
                </a:solidFill>
                <a:latin typeface="Calibri Light" panose="020F0302020204030204" pitchFamily="34" charset="0"/>
                <a:cs typeface="Calibri Light" panose="020F0302020204030204" pitchFamily="34" charset="0"/>
              </a:rPr>
              <a:t>test of </a:t>
            </a:r>
            <a:r>
              <a:rPr lang="fr-CH" sz="1400" dirty="0" err="1">
                <a:solidFill>
                  <a:srgbClr val="0070C0"/>
                </a:solidFill>
                <a:latin typeface="Calibri Light" panose="020F0302020204030204" pitchFamily="34" charset="0"/>
                <a:cs typeface="Calibri Light" panose="020F0302020204030204" pitchFamily="34" charset="0"/>
              </a:rPr>
              <a:t>sphericity</a:t>
            </a:r>
            <a:r>
              <a:rPr lang="fr-CH" sz="1400" dirty="0">
                <a:solidFill>
                  <a:srgbClr val="0070C0"/>
                </a:solidFill>
                <a:latin typeface="Calibri Light" panose="020F0302020204030204" pitchFamily="34" charset="0"/>
                <a:cs typeface="Calibri Light" panose="020F0302020204030204" pitchFamily="34" charset="0"/>
              </a:rPr>
              <a:t> </a:t>
            </a:r>
            <a:r>
              <a:rPr lang="fr-CH" sz="1400" dirty="0">
                <a:latin typeface="Calibri Light" panose="020F0302020204030204" pitchFamily="34" charset="0"/>
                <a:cs typeface="Calibri Light" panose="020F0302020204030204" pitchFamily="34" charset="0"/>
              </a:rPr>
              <a:t>tests </a:t>
            </a:r>
            <a:r>
              <a:rPr lang="fr-CH" sz="1400" dirty="0" err="1">
                <a:latin typeface="Calibri Light" panose="020F0302020204030204" pitchFamily="34" charset="0"/>
                <a:cs typeface="Calibri Light" panose="020F0302020204030204" pitchFamily="34" charset="0"/>
              </a:rPr>
              <a:t>whether</a:t>
            </a:r>
            <a:r>
              <a:rPr lang="fr-CH" sz="1400" dirty="0">
                <a:latin typeface="Calibri Light" panose="020F0302020204030204" pitchFamily="34" charset="0"/>
                <a:cs typeface="Calibri Light" panose="020F0302020204030204" pitchFamily="34" charset="0"/>
              </a:rPr>
              <a:t> the </a:t>
            </a:r>
            <a:r>
              <a:rPr lang="fr-CH" sz="1400" dirty="0" err="1">
                <a:latin typeface="Calibri Light" panose="020F0302020204030204" pitchFamily="34" charset="0"/>
                <a:cs typeface="Calibri Light" panose="020F0302020204030204" pitchFamily="34" charset="0"/>
              </a:rPr>
              <a:t>within-subject</a:t>
            </a:r>
            <a:r>
              <a:rPr lang="fr-CH" sz="1400" dirty="0">
                <a:latin typeface="Calibri Light" panose="020F0302020204030204" pitchFamily="34" charset="0"/>
                <a:cs typeface="Calibri Light" panose="020F0302020204030204" pitchFamily="34" charset="0"/>
              </a:rPr>
              <a:t> covariance </a:t>
            </a:r>
            <a:r>
              <a:rPr lang="fr-CH" sz="1400">
                <a:latin typeface="Calibri Light" panose="020F0302020204030204" pitchFamily="34" charset="0"/>
                <a:cs typeface="Calibri Light" panose="020F0302020204030204" pitchFamily="34" charset="0"/>
              </a:rPr>
              <a:t>matrix departs significantly from a sphericity </a:t>
            </a:r>
            <a:r>
              <a:rPr lang="fr-CH" sz="1400" dirty="0">
                <a:latin typeface="Calibri Light" panose="020F0302020204030204" pitchFamily="34" charset="0"/>
                <a:cs typeface="Calibri Light" panose="020F0302020204030204" pitchFamily="34" charset="0"/>
              </a:rPr>
              <a:t>structure</a:t>
            </a:r>
            <a:r>
              <a:rPr lang="fr-CH" sz="1400">
                <a:latin typeface="Calibri Light" panose="020F0302020204030204" pitchFamily="34" charset="0"/>
                <a:cs typeface="Calibri Light" panose="020F0302020204030204" pitchFamily="34" charset="0"/>
              </a:rPr>
              <a:t>. Sphericity </a:t>
            </a:r>
            <a:r>
              <a:rPr lang="fr-CH" sz="1400" dirty="0" err="1">
                <a:latin typeface="Calibri Light" panose="020F0302020204030204" pitchFamily="34" charset="0"/>
                <a:cs typeface="Calibri Light" panose="020F0302020204030204" pitchFamily="34" charset="0"/>
              </a:rPr>
              <a:t>is</a:t>
            </a:r>
            <a:r>
              <a:rPr lang="fr-CH" sz="1400" dirty="0">
                <a:latin typeface="Calibri Light" panose="020F0302020204030204" pitchFamily="34" charset="0"/>
                <a:cs typeface="Calibri Light" panose="020F0302020204030204" pitchFamily="34" charset="0"/>
              </a:rPr>
              <a:t> </a:t>
            </a:r>
            <a:r>
              <a:rPr lang="fr-CH" sz="1400">
                <a:latin typeface="Calibri Light" panose="020F0302020204030204" pitchFamily="34" charset="0"/>
                <a:cs typeface="Calibri Light" panose="020F0302020204030204" pitchFamily="34" charset="0"/>
              </a:rPr>
              <a:t>the null-hypothesis, hence we </a:t>
            </a:r>
            <a:r>
              <a:rPr lang="fr-CH" sz="1400" dirty="0" err="1">
                <a:latin typeface="Calibri Light" panose="020F0302020204030204" pitchFamily="34" charset="0"/>
                <a:cs typeface="Calibri Light" panose="020F0302020204030204" pitchFamily="34" charset="0"/>
              </a:rPr>
              <a:t>want</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this</a:t>
            </a:r>
            <a:r>
              <a:rPr lang="fr-CH" sz="1400" dirty="0">
                <a:latin typeface="Calibri Light" panose="020F0302020204030204" pitchFamily="34" charset="0"/>
                <a:cs typeface="Calibri Light" panose="020F0302020204030204" pitchFamily="34" charset="0"/>
              </a:rPr>
              <a:t> test to </a:t>
            </a:r>
            <a:r>
              <a:rPr lang="fr-CH" sz="1400" dirty="0" err="1">
                <a:latin typeface="Calibri Light" panose="020F0302020204030204" pitchFamily="34" charset="0"/>
                <a:cs typeface="Calibri Light" panose="020F0302020204030204" pitchFamily="34" charset="0"/>
              </a:rPr>
              <a:t>be</a:t>
            </a:r>
            <a:r>
              <a:rPr lang="fr-CH" sz="1400" dirty="0">
                <a:latin typeface="Calibri Light" panose="020F0302020204030204" pitchFamily="34" charset="0"/>
                <a:cs typeface="Calibri Light" panose="020F0302020204030204" pitchFamily="34" charset="0"/>
              </a:rPr>
              <a:t> non-</a:t>
            </a:r>
            <a:r>
              <a:rPr lang="fr-CH" sz="1400" dirty="0" err="1">
                <a:latin typeface="Calibri Light" panose="020F0302020204030204" pitchFamily="34" charset="0"/>
                <a:cs typeface="Calibri Light" panose="020F0302020204030204" pitchFamily="34" charset="0"/>
              </a:rPr>
              <a:t>significant</a:t>
            </a:r>
            <a:r>
              <a:rPr lang="fr-CH" sz="1400" dirty="0">
                <a:latin typeface="Calibri Light" panose="020F0302020204030204" pitchFamily="34" charset="0"/>
                <a:cs typeface="Calibri Light" panose="020F0302020204030204" pitchFamily="34" charset="0"/>
              </a:rPr>
              <a:t>.</a:t>
            </a:r>
          </a:p>
          <a:p>
            <a:endParaRPr lang="fr-CH" sz="1400" dirty="0">
              <a:latin typeface="Calibri Light" panose="020F0302020204030204" pitchFamily="34" charset="0"/>
              <a:cs typeface="Calibri Light" panose="020F0302020204030204" pitchFamily="34" charset="0"/>
            </a:endParaRPr>
          </a:p>
          <a:p>
            <a:r>
              <a:rPr lang="fr-CH" sz="1400" dirty="0">
                <a:latin typeface="Calibri Light" panose="020F0302020204030204" pitchFamily="34" charset="0"/>
                <a:cs typeface="Calibri Light" panose="020F0302020204030204" pitchFamily="34" charset="0"/>
              </a:rPr>
              <a:t>The </a:t>
            </a:r>
            <a:r>
              <a:rPr lang="fr-CH" sz="1400" dirty="0" err="1">
                <a:latin typeface="Calibri Light" panose="020F0302020204030204" pitchFamily="34" charset="0"/>
                <a:cs typeface="Calibri Light" panose="020F0302020204030204" pitchFamily="34" charset="0"/>
              </a:rPr>
              <a:t>degree</a:t>
            </a:r>
            <a:r>
              <a:rPr lang="fr-CH" sz="1400" dirty="0">
                <a:latin typeface="Calibri Light" panose="020F0302020204030204" pitchFamily="34" charset="0"/>
                <a:cs typeface="Calibri Light" panose="020F0302020204030204" pitchFamily="34" charset="0"/>
              </a:rPr>
              <a:t> of </a:t>
            </a:r>
            <a:r>
              <a:rPr lang="fr-CH" sz="1400" dirty="0" err="1">
                <a:latin typeface="Calibri Light" panose="020F0302020204030204" pitchFamily="34" charset="0"/>
                <a:cs typeface="Calibri Light" panose="020F0302020204030204" pitchFamily="34" charset="0"/>
              </a:rPr>
              <a:t>departure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from</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sphericity</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is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measured</a:t>
            </a:r>
            <a:r>
              <a:rPr lang="fr-CH" sz="1400" dirty="0">
                <a:latin typeface="Calibri Light" panose="020F0302020204030204" pitchFamily="34" charset="0"/>
                <a:cs typeface="Calibri Light" panose="020F0302020204030204" pitchFamily="34" charset="0"/>
              </a:rPr>
              <a:t> by </a:t>
            </a:r>
            <a:r>
              <a:rPr lang="fr-CH" sz="1400" i="1" dirty="0">
                <a:solidFill>
                  <a:srgbClr val="0070C0"/>
                </a:solidFill>
                <a:latin typeface="Calibri Light" panose="020F0302020204030204" pitchFamily="34" charset="0"/>
                <a:cs typeface="Calibri Light" panose="020F0302020204030204" pitchFamily="34" charset="0"/>
              </a:rPr>
              <a:t>epsilon</a:t>
            </a:r>
            <a:r>
              <a:rPr lang="fr-CH" sz="1400" dirty="0">
                <a:latin typeface="Calibri Light" panose="020F0302020204030204" pitchFamily="34" charset="0"/>
                <a:cs typeface="Calibri Light" panose="020F0302020204030204" pitchFamily="34" charset="0"/>
              </a:rPr>
              <a:t>. </a:t>
            </a:r>
            <a:br>
              <a:rPr lang="fr-CH" sz="1400" dirty="0">
                <a:latin typeface="Calibri Light" panose="020F0302020204030204" pitchFamily="34" charset="0"/>
                <a:cs typeface="Calibri Light" panose="020F0302020204030204" pitchFamily="34" charset="0"/>
              </a:rPr>
            </a:br>
            <a:r>
              <a:rPr lang="fr-CH" sz="1400" dirty="0">
                <a:latin typeface="Calibri Light" panose="020F0302020204030204" pitchFamily="34" charset="0"/>
                <a:cs typeface="Calibri Light" panose="020F0302020204030204" pitchFamily="34" charset="0"/>
              </a:rPr>
              <a:t>The </a:t>
            </a:r>
            <a:r>
              <a:rPr lang="fr-CH" sz="1400" dirty="0" err="1">
                <a:latin typeface="Calibri Light" panose="020F0302020204030204" pitchFamily="34" charset="0"/>
                <a:cs typeface="Calibri Light" panose="020F0302020204030204" pitchFamily="34" charset="0"/>
              </a:rPr>
              <a:t>closer</a:t>
            </a:r>
            <a:r>
              <a:rPr lang="fr-CH" sz="1400" dirty="0">
                <a:latin typeface="Calibri Light" panose="020F0302020204030204" pitchFamily="34" charset="0"/>
                <a:cs typeface="Calibri Light" panose="020F0302020204030204" pitchFamily="34" charset="0"/>
              </a:rPr>
              <a:t> epsilon to </a:t>
            </a:r>
            <a:r>
              <a:rPr lang="fr-CH" sz="1400" dirty="0" err="1">
                <a:latin typeface="Calibri Light" panose="020F0302020204030204" pitchFamily="34" charset="0"/>
                <a:cs typeface="Calibri Light" panose="020F0302020204030204" pitchFamily="34" charset="0"/>
              </a:rPr>
              <a:t>its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lower</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bound</a:t>
            </a:r>
            <a:r>
              <a:rPr lang="fr-CH" sz="1400" dirty="0">
                <a:latin typeface="Calibri Light" panose="020F0302020204030204" pitchFamily="34" charset="0"/>
                <a:cs typeface="Calibri Light" panose="020F0302020204030204" pitchFamily="34" charset="0"/>
              </a:rPr>
              <a:t>, the more </a:t>
            </a:r>
            <a:r>
              <a:rPr lang="fr-CH" sz="1400" dirty="0" err="1">
                <a:latin typeface="Calibri Light" panose="020F0302020204030204" pitchFamily="34" charset="0"/>
                <a:cs typeface="Calibri Light" panose="020F0302020204030204" pitchFamily="34" charset="0"/>
              </a:rPr>
              <a:t>severe</a:t>
            </a:r>
            <a:r>
              <a:rPr lang="fr-CH" sz="1400" dirty="0">
                <a:latin typeface="Calibri Light" panose="020F0302020204030204" pitchFamily="34" charset="0"/>
                <a:cs typeface="Calibri Light" panose="020F0302020204030204" pitchFamily="34" charset="0"/>
              </a:rPr>
              <a:t> </a:t>
            </a:r>
            <a:r>
              <a:rPr lang="fr-CH" sz="1400">
                <a:latin typeface="Calibri Light" panose="020F0302020204030204" pitchFamily="34" charset="0"/>
                <a:cs typeface="Calibri Light" panose="020F0302020204030204" pitchFamily="34" charset="0"/>
              </a:rPr>
              <a:t>the </a:t>
            </a:r>
            <a:br>
              <a:rPr lang="fr-CH" sz="1400">
                <a:latin typeface="Calibri Light" panose="020F0302020204030204" pitchFamily="34" charset="0"/>
                <a:cs typeface="Calibri Light" panose="020F0302020204030204" pitchFamily="34" charset="0"/>
              </a:rPr>
            </a:br>
            <a:r>
              <a:rPr lang="fr-CH" sz="1400">
                <a:latin typeface="Calibri Light" panose="020F0302020204030204" pitchFamily="34" charset="0"/>
                <a:cs typeface="Calibri Light" panose="020F0302020204030204" pitchFamily="34" charset="0"/>
              </a:rPr>
              <a:t>departure from </a:t>
            </a:r>
            <a:r>
              <a:rPr lang="fr-CH" sz="1400" dirty="0" err="1">
                <a:latin typeface="Calibri Light" panose="020F0302020204030204" pitchFamily="34" charset="0"/>
                <a:cs typeface="Calibri Light" panose="020F0302020204030204" pitchFamily="34" charset="0"/>
              </a:rPr>
              <a:t>sphericity</a:t>
            </a:r>
            <a:r>
              <a:rPr lang="fr-CH" sz="1400" dirty="0">
                <a:latin typeface="Calibri Light" panose="020F0302020204030204" pitchFamily="34" charset="0"/>
                <a:cs typeface="Calibri Light" panose="020F0302020204030204" pitchFamily="34" charset="0"/>
              </a:rPr>
              <a:t>.</a:t>
            </a:r>
          </a:p>
          <a:p>
            <a:endParaRPr lang="fr-CH" sz="1400" dirty="0">
              <a:latin typeface="Calibri Light" panose="020F0302020204030204" pitchFamily="34" charset="0"/>
              <a:cs typeface="Calibri Light" panose="020F0302020204030204" pitchFamily="34" charset="0"/>
            </a:endParaRPr>
          </a:p>
          <a:p>
            <a:r>
              <a:rPr lang="fr-CH" sz="1400" dirty="0" err="1">
                <a:latin typeface="Calibri Light" panose="020F0302020204030204" pitchFamily="34" charset="0"/>
                <a:cs typeface="Calibri Light" panose="020F0302020204030204" pitchFamily="34" charset="0"/>
              </a:rPr>
              <a:t>Two</a:t>
            </a:r>
            <a:r>
              <a:rPr lang="fr-CH" sz="1400" dirty="0">
                <a:latin typeface="Calibri Light" panose="020F0302020204030204" pitchFamily="34" charset="0"/>
                <a:cs typeface="Calibri Light" panose="020F0302020204030204" pitchFamily="34" charset="0"/>
              </a:rPr>
              <a:t> corrections for violation of </a:t>
            </a:r>
            <a:r>
              <a:rPr lang="fr-CH" sz="1400" dirty="0" err="1">
                <a:latin typeface="Calibri Light" panose="020F0302020204030204" pitchFamily="34" charset="0"/>
                <a:cs typeface="Calibri Light" panose="020F0302020204030204" pitchFamily="34" charset="0"/>
              </a:rPr>
              <a:t>sphericity</a:t>
            </a:r>
            <a:r>
              <a:rPr lang="fr-CH" sz="1400" dirty="0">
                <a:latin typeface="Calibri Light" panose="020F0302020204030204" pitchFamily="34" charset="0"/>
                <a:cs typeface="Calibri Light" panose="020F0302020204030204" pitchFamily="34" charset="0"/>
              </a:rPr>
              <a:t> are </a:t>
            </a:r>
            <a:r>
              <a:rPr lang="fr-CH" sz="1400" dirty="0" err="1">
                <a:latin typeface="Calibri Light" panose="020F0302020204030204" pitchFamily="34" charset="0"/>
                <a:cs typeface="Calibri Light" panose="020F0302020204030204" pitchFamily="34" charset="0"/>
              </a:rPr>
              <a:t>available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Huyn-Feldt</a:t>
            </a:r>
            <a:r>
              <a:rPr lang="fr-CH" sz="1400" dirty="0">
                <a:latin typeface="Calibri Light" panose="020F0302020204030204" pitchFamily="34" charset="0"/>
                <a:cs typeface="Calibri Light" panose="020F0302020204030204" pitchFamily="34" charset="0"/>
              </a:rPr>
              <a:t> </a:t>
            </a:r>
            <a:br>
              <a:rPr lang="fr-CH" sz="1400" dirty="0">
                <a:latin typeface="Calibri Light" panose="020F0302020204030204" pitchFamily="34" charset="0"/>
                <a:cs typeface="Calibri Light" panose="020F0302020204030204" pitchFamily="34" charset="0"/>
              </a:rPr>
            </a:br>
            <a:r>
              <a:rPr lang="fr-CH" sz="1400" dirty="0">
                <a:latin typeface="Calibri Light" panose="020F0302020204030204" pitchFamily="34" charset="0"/>
                <a:cs typeface="Calibri Light" panose="020F0302020204030204" pitchFamily="34" charset="0"/>
              </a:rPr>
              <a:t>and </a:t>
            </a:r>
            <a:r>
              <a:rPr lang="fr-CH" sz="1400" dirty="0" err="1">
                <a:solidFill>
                  <a:srgbClr val="0070C0"/>
                </a:solidFill>
                <a:latin typeface="Calibri Light" panose="020F0302020204030204" pitchFamily="34" charset="0"/>
                <a:cs typeface="Calibri Light" panose="020F0302020204030204" pitchFamily="34" charset="0"/>
              </a:rPr>
              <a:t>Greenhouse-Geisser</a:t>
            </a:r>
            <a:r>
              <a:rPr lang="fr-CH" sz="1400" dirty="0">
                <a:latin typeface="Calibri Light" panose="020F0302020204030204" pitchFamily="34" charset="0"/>
                <a:cs typeface="Calibri Light" panose="020F0302020204030204" pitchFamily="34" charset="0"/>
              </a:rPr>
              <a:t>, </a:t>
            </a:r>
            <a:r>
              <a:rPr lang="fr-CH" sz="1400" err="1">
                <a:latin typeface="Calibri Light" panose="020F0302020204030204" pitchFamily="34" charset="0"/>
                <a:cs typeface="Calibri Light" panose="020F0302020204030204" pitchFamily="34" charset="0"/>
              </a:rPr>
              <a:t>although</a:t>
            </a:r>
            <a:r>
              <a:rPr lang="fr-CH" sz="1400">
                <a:latin typeface="Calibri Light" panose="020F0302020204030204" pitchFamily="34" charset="0"/>
                <a:cs typeface="Calibri Light" panose="020F0302020204030204" pitchFamily="34" charset="0"/>
              </a:rPr>
              <a:t> GG </a:t>
            </a:r>
            <a:r>
              <a:rPr lang="fr-CH" sz="1400" err="1">
                <a:latin typeface="Calibri Light" panose="020F0302020204030204" pitchFamily="34" charset="0"/>
                <a:cs typeface="Calibri Light" panose="020F0302020204030204" pitchFamily="34" charset="0"/>
              </a:rPr>
              <a:t>is</a:t>
            </a:r>
            <a:r>
              <a:rPr lang="fr-CH" sz="1400">
                <a:latin typeface="Calibri Light" panose="020F0302020204030204" pitchFamily="34" charset="0"/>
                <a:cs typeface="Calibri Light" panose="020F0302020204030204" pitchFamily="34" charset="0"/>
              </a:rPr>
              <a:t> most popular. </a:t>
            </a:r>
            <a:r>
              <a:rPr lang="fr-CH" sz="1400" dirty="0" err="1">
                <a:latin typeface="Calibri Light" panose="020F0302020204030204" pitchFamily="34" charset="0"/>
                <a:cs typeface="Calibri Light" panose="020F0302020204030204" pitchFamily="34" charset="0"/>
              </a:rPr>
              <a:t>These</a:t>
            </a:r>
            <a:br>
              <a:rPr lang="fr-CH" sz="1400" dirty="0">
                <a:latin typeface="Calibri Light" panose="020F0302020204030204" pitchFamily="34" charset="0"/>
                <a:cs typeface="Calibri Light" panose="020F0302020204030204" pitchFamily="34" charset="0"/>
              </a:rPr>
            </a:br>
            <a:r>
              <a:rPr lang="fr-CH" sz="1400" dirty="0">
                <a:latin typeface="Calibri Light" panose="020F0302020204030204" pitchFamily="34" charset="0"/>
                <a:cs typeface="Calibri Light" panose="020F0302020204030204" pitchFamily="34" charset="0"/>
              </a:rPr>
              <a:t>correctes </a:t>
            </a:r>
            <a:r>
              <a:rPr lang="fr-CH" sz="1400" dirty="0" err="1">
                <a:solidFill>
                  <a:srgbClr val="0070C0"/>
                </a:solidFill>
                <a:latin typeface="Calibri Light" panose="020F0302020204030204" pitchFamily="34" charset="0"/>
                <a:cs typeface="Calibri Light" panose="020F0302020204030204" pitchFamily="34" charset="0"/>
              </a:rPr>
              <a:t>shrink</a:t>
            </a:r>
            <a:r>
              <a:rPr lang="fr-CH" sz="1400" dirty="0">
                <a:solidFill>
                  <a:srgbClr val="0070C0"/>
                </a:solidFill>
                <a:latin typeface="Calibri Light" panose="020F0302020204030204" pitchFamily="34" charset="0"/>
                <a:cs typeface="Calibri Light" panose="020F0302020204030204" pitchFamily="34" charset="0"/>
              </a:rPr>
              <a:t> the </a:t>
            </a:r>
            <a:r>
              <a:rPr lang="fr-CH" sz="1400" dirty="0" err="1">
                <a:solidFill>
                  <a:srgbClr val="0070C0"/>
                </a:solidFill>
                <a:latin typeface="Calibri Light" panose="020F0302020204030204" pitchFamily="34" charset="0"/>
                <a:cs typeface="Calibri Light" panose="020F0302020204030204" pitchFamily="34" charset="0"/>
              </a:rPr>
              <a:t>degrees</a:t>
            </a:r>
            <a:r>
              <a:rPr lang="fr-CH" sz="1400" dirty="0">
                <a:solidFill>
                  <a:srgbClr val="0070C0"/>
                </a:solidFill>
                <a:latin typeface="Calibri Light" panose="020F0302020204030204" pitchFamily="34" charset="0"/>
                <a:cs typeface="Calibri Light" panose="020F0302020204030204" pitchFamily="34" charset="0"/>
              </a:rPr>
              <a:t> of </a:t>
            </a:r>
            <a:r>
              <a:rPr lang="fr-CH" sz="1400" dirty="0" err="1">
                <a:solidFill>
                  <a:srgbClr val="0070C0"/>
                </a:solidFill>
                <a:latin typeface="Calibri Light" panose="020F0302020204030204" pitchFamily="34" charset="0"/>
                <a:cs typeface="Calibri Light" panose="020F0302020204030204" pitchFamily="34" charset="0"/>
              </a:rPr>
              <a:t>freedom</a:t>
            </a:r>
            <a:r>
              <a:rPr lang="fr-CH" sz="1400" dirty="0">
                <a:latin typeface="Calibri Light" panose="020F0302020204030204" pitchFamily="34" charset="0"/>
                <a:cs typeface="Calibri Light" panose="020F0302020204030204" pitchFamily="34" charset="0"/>
              </a:rPr>
              <a:t> for </a:t>
            </a:r>
            <a:r>
              <a:rPr lang="fr-CH" sz="1400" dirty="0" err="1">
                <a:latin typeface="Calibri Light" panose="020F0302020204030204" pitchFamily="34" charset="0"/>
                <a:cs typeface="Calibri Light" panose="020F0302020204030204" pitchFamily="34" charset="0"/>
              </a:rPr>
              <a:t>inferential</a:t>
            </a:r>
            <a:r>
              <a:rPr lang="fr-CH" sz="1400" dirty="0">
                <a:latin typeface="Calibri Light" panose="020F0302020204030204" pitchFamily="34" charset="0"/>
                <a:cs typeface="Calibri Light" panose="020F0302020204030204" pitchFamily="34" charset="0"/>
              </a:rPr>
              <a:t> tests. The </a:t>
            </a:r>
            <a:r>
              <a:rPr lang="fr-CH" sz="1400" dirty="0" err="1">
                <a:latin typeface="Calibri Light" panose="020F0302020204030204" pitchFamily="34" charset="0"/>
                <a:cs typeface="Calibri Light" panose="020F0302020204030204" pitchFamily="34" charset="0"/>
              </a:rPr>
              <a:t>lower</a:t>
            </a:r>
            <a:br>
              <a:rPr lang="fr-CH" sz="1400" dirty="0">
                <a:latin typeface="Calibri Light" panose="020F0302020204030204" pitchFamily="34" charset="0"/>
                <a:cs typeface="Calibri Light" panose="020F0302020204030204" pitchFamily="34" charset="0"/>
              </a:rPr>
            </a:br>
            <a:r>
              <a:rPr lang="fr-CH" sz="1400" dirty="0">
                <a:latin typeface="Calibri Light" panose="020F0302020204030204" pitchFamily="34" charset="0"/>
                <a:cs typeface="Calibri Light" panose="020F0302020204030204" pitchFamily="34" charset="0"/>
              </a:rPr>
              <a:t>epsilon, </a:t>
            </a:r>
            <a:r>
              <a:rPr lang="fr-CH" sz="1400">
                <a:latin typeface="Calibri Light" panose="020F0302020204030204" pitchFamily="34" charset="0"/>
                <a:cs typeface="Calibri Light" panose="020F0302020204030204" pitchFamily="34" charset="0"/>
              </a:rPr>
              <a:t>the close the DF will approach the DF of rm-MANOVA</a:t>
            </a:r>
            <a:r>
              <a:rPr lang="fr-CH" sz="14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Mauchly’s</a:t>
            </a:r>
            <a:r>
              <a:rPr lang="fr-CH" sz="3200" dirty="0">
                <a:solidFill>
                  <a:schemeClr val="tx2">
                    <a:lumMod val="75000"/>
                  </a:schemeClr>
                </a:solidFill>
                <a:latin typeface="Tw Cen MT" panose="020B0602020104020603" pitchFamily="34" charset="0"/>
              </a:rPr>
              <a:t> test of </a:t>
            </a:r>
            <a:r>
              <a:rPr lang="fr-CH" sz="3200" dirty="0" err="1">
                <a:solidFill>
                  <a:schemeClr val="tx2">
                    <a:lumMod val="75000"/>
                  </a:schemeClr>
                </a:solidFill>
                <a:latin typeface="Tw Cen MT" panose="020B0602020104020603" pitchFamily="34" charset="0"/>
              </a:rPr>
              <a:t>sphericity</a:t>
            </a:r>
            <a:endParaRPr lang="en-GB" sz="3200" dirty="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B43FB59-6BBE-4948-8C1C-0D8B98BE7E83}"/>
              </a:ext>
            </a:extLst>
          </p:cNvPr>
          <p:cNvPicPr>
            <a:picLocks noChangeAspect="1"/>
          </p:cNvPicPr>
          <p:nvPr/>
        </p:nvPicPr>
        <p:blipFill rotWithShape="1">
          <a:blip r:embed="rId2">
            <a:extLst>
              <a:ext uri="{28A0092B-C50C-407E-A947-70E740481C1C}">
                <a14:useLocalDpi xmlns:a14="http://schemas.microsoft.com/office/drawing/2010/main" val="0"/>
              </a:ext>
            </a:extLst>
          </a:blip>
          <a:srcRect b="34071"/>
          <a:stretch/>
        </p:blipFill>
        <p:spPr>
          <a:xfrm>
            <a:off x="1559496" y="1594800"/>
            <a:ext cx="7721925" cy="1690184"/>
          </a:xfrm>
          <a:prstGeom prst="rect">
            <a:avLst/>
          </a:prstGeom>
          <a:effectLst>
            <a:outerShdw blurRad="50800" dist="38100" dir="8100000" algn="tr" rotWithShape="0">
              <a:prstClr val="black">
                <a:alpha val="40000"/>
              </a:prstClr>
            </a:outerShdw>
          </a:effectLst>
        </p:spPr>
      </p:pic>
      <p:sp>
        <p:nvSpPr>
          <p:cNvPr id="2" name="Rectangle 1">
            <a:extLst>
              <a:ext uri="{FF2B5EF4-FFF2-40B4-BE49-F238E27FC236}">
                <a16:creationId xmlns:a16="http://schemas.microsoft.com/office/drawing/2014/main" id="{F8F7B65E-C0A5-466E-8033-CF3A66B9F31B}"/>
              </a:ext>
            </a:extLst>
          </p:cNvPr>
          <p:cNvSpPr/>
          <p:nvPr/>
        </p:nvSpPr>
        <p:spPr>
          <a:xfrm>
            <a:off x="7176120" y="4365248"/>
            <a:ext cx="3888432" cy="1785104"/>
          </a:xfrm>
          <a:prstGeom prst="rect">
            <a:avLst/>
          </a:prstGeom>
          <a:ln>
            <a:solidFill>
              <a:schemeClr val="tx1">
                <a:lumMod val="50000"/>
                <a:lumOff val="50000"/>
              </a:schemeClr>
            </a:solidFill>
            <a:prstDash val="dash"/>
          </a:ln>
        </p:spPr>
        <p:txBody>
          <a:bodyPr wrap="square">
            <a:spAutoFit/>
          </a:bodyPr>
          <a:lstStyle/>
          <a:p>
            <a:r>
              <a:rPr lang="fr-CH" sz="1100">
                <a:latin typeface="Courier New" panose="02070309020205020404" pitchFamily="49" charset="0"/>
                <a:cs typeface="Courier New" panose="02070309020205020404" pitchFamily="49" charset="0"/>
              </a:rPr>
              <a:t>Mauchly </a:t>
            </a:r>
            <a:r>
              <a:rPr lang="fr-CH" sz="1100" dirty="0">
                <a:latin typeface="Courier New" panose="02070309020205020404" pitchFamily="49" charset="0"/>
                <a:cs typeface="Courier New" panose="02070309020205020404" pitchFamily="49" charset="0"/>
              </a:rPr>
              <a:t>Tests for </a:t>
            </a:r>
            <a:r>
              <a:rPr lang="fr-CH" sz="1100" dirty="0" err="1">
                <a:latin typeface="Courier New" panose="02070309020205020404" pitchFamily="49" charset="0"/>
                <a:cs typeface="Courier New" panose="02070309020205020404" pitchFamily="49" charset="0"/>
              </a:rPr>
              <a:t>Sphericity</a:t>
            </a:r>
            <a:endParaRPr lang="fr-CH" sz="1100" dirty="0">
              <a:latin typeface="Courier New" panose="02070309020205020404" pitchFamily="49" charset="0"/>
              <a:cs typeface="Courier New" panose="02070309020205020404" pitchFamily="49" charset="0"/>
            </a:endParaRPr>
          </a:p>
          <a:p>
            <a:r>
              <a:rPr lang="fr-CH" sz="1100" dirty="0">
                <a:latin typeface="Courier New" panose="02070309020205020404" pitchFamily="49" charset="0"/>
                <a:cs typeface="Courier New" panose="02070309020205020404" pitchFamily="49" charset="0"/>
              </a:rPr>
              <a:t>      Test </a:t>
            </a:r>
            <a:r>
              <a:rPr lang="fr-CH" sz="1100" dirty="0" err="1">
                <a:latin typeface="Courier New" panose="02070309020205020404" pitchFamily="49" charset="0"/>
                <a:cs typeface="Courier New" panose="02070309020205020404" pitchFamily="49" charset="0"/>
              </a:rPr>
              <a:t>statistic</a:t>
            </a:r>
            <a:r>
              <a:rPr lang="fr-CH" sz="1100" dirty="0">
                <a:latin typeface="Courier New" panose="02070309020205020404" pitchFamily="49" charset="0"/>
                <a:cs typeface="Courier New" panose="02070309020205020404" pitchFamily="49" charset="0"/>
              </a:rPr>
              <a:t> p-value</a:t>
            </a:r>
          </a:p>
          <a:p>
            <a:r>
              <a:rPr lang="fr-CH" sz="1100" dirty="0" err="1">
                <a:latin typeface="Courier New" panose="02070309020205020404" pitchFamily="49" charset="0"/>
                <a:cs typeface="Courier New" panose="02070309020205020404" pitchFamily="49" charset="0"/>
              </a:rPr>
              <a:t>Throw</a:t>
            </a:r>
            <a:r>
              <a:rPr lang="fr-CH" sz="1100" dirty="0">
                <a:latin typeface="Courier New" panose="02070309020205020404" pitchFamily="49" charset="0"/>
                <a:cs typeface="Courier New" panose="02070309020205020404" pitchFamily="49" charset="0"/>
              </a:rPr>
              <a:t>        0.90789 </a:t>
            </a:r>
            <a:r>
              <a:rPr lang="fr-CH" sz="1100" b="1" dirty="0">
                <a:solidFill>
                  <a:srgbClr val="FF0000"/>
                </a:solidFill>
                <a:latin typeface="Courier New" panose="02070309020205020404" pitchFamily="49" charset="0"/>
                <a:cs typeface="Courier New" panose="02070309020205020404" pitchFamily="49" charset="0"/>
              </a:rPr>
              <a:t>0.41908</a:t>
            </a:r>
          </a:p>
          <a:p>
            <a:endParaRPr lang="fr-CH" sz="1100" dirty="0">
              <a:latin typeface="Courier New" panose="02070309020205020404" pitchFamily="49" charset="0"/>
              <a:cs typeface="Courier New" panose="02070309020205020404" pitchFamily="49" charset="0"/>
            </a:endParaRPr>
          </a:p>
          <a:p>
            <a:r>
              <a:rPr lang="fr-CH" sz="1100" dirty="0" err="1">
                <a:latin typeface="Courier New" panose="02070309020205020404" pitchFamily="49" charset="0"/>
                <a:cs typeface="Courier New" panose="02070309020205020404" pitchFamily="49" charset="0"/>
              </a:rPr>
              <a:t>Greenhouse-Geisser</a:t>
            </a:r>
            <a:r>
              <a:rPr lang="fr-CH" sz="1100" dirty="0">
                <a:latin typeface="Courier New" panose="02070309020205020404" pitchFamily="49" charset="0"/>
                <a:cs typeface="Courier New" panose="02070309020205020404" pitchFamily="49" charset="0"/>
              </a:rPr>
              <a:t> and </a:t>
            </a:r>
            <a:r>
              <a:rPr lang="fr-CH" sz="1100">
                <a:latin typeface="Courier New" panose="02070309020205020404" pitchFamily="49" charset="0"/>
                <a:cs typeface="Courier New" panose="02070309020205020404" pitchFamily="49" charset="0"/>
              </a:rPr>
              <a:t>Huynh-</a:t>
            </a:r>
            <a:r>
              <a:rPr lang="fr-CH" sz="1100" err="1">
                <a:latin typeface="Courier New" panose="02070309020205020404" pitchFamily="49" charset="0"/>
                <a:cs typeface="Courier New" panose="02070309020205020404" pitchFamily="49" charset="0"/>
              </a:rPr>
              <a:t>Feldt</a:t>
            </a:r>
            <a:r>
              <a:rPr lang="fr-CH" sz="1100">
                <a:latin typeface="Courier New" panose="02070309020205020404" pitchFamily="49" charset="0"/>
                <a:cs typeface="Courier New" panose="02070309020205020404" pitchFamily="49" charset="0"/>
              </a:rPr>
              <a:t> </a:t>
            </a:r>
          </a:p>
          <a:p>
            <a:r>
              <a:rPr lang="fr-CH" sz="1100">
                <a:latin typeface="Courier New" panose="02070309020205020404" pitchFamily="49" charset="0"/>
                <a:cs typeface="Courier New" panose="02070309020205020404" pitchFamily="49" charset="0"/>
              </a:rPr>
              <a:t>Corrections</a:t>
            </a:r>
            <a:r>
              <a:rPr lang="fr-CH" sz="1100" dirty="0">
                <a:latin typeface="Courier New" panose="02070309020205020404" pitchFamily="49" charset="0"/>
                <a:cs typeface="Courier New" panose="02070309020205020404" pitchFamily="49" charset="0"/>
              </a:rPr>
              <a:t> </a:t>
            </a:r>
            <a:r>
              <a:rPr lang="fr-CH" sz="1100">
                <a:latin typeface="Courier New" panose="02070309020205020404" pitchFamily="49" charset="0"/>
                <a:cs typeface="Courier New" panose="02070309020205020404" pitchFamily="49" charset="0"/>
              </a:rPr>
              <a:t>for </a:t>
            </a:r>
            <a:r>
              <a:rPr lang="fr-CH" sz="1100" dirty="0" err="1">
                <a:latin typeface="Courier New" panose="02070309020205020404" pitchFamily="49" charset="0"/>
                <a:cs typeface="Courier New" panose="02070309020205020404" pitchFamily="49" charset="0"/>
              </a:rPr>
              <a:t>Departure</a:t>
            </a:r>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from</a:t>
            </a:r>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Sphericity</a:t>
            </a:r>
            <a:endParaRPr lang="fr-CH" sz="1100" dirty="0">
              <a:latin typeface="Courier New" panose="02070309020205020404" pitchFamily="49" charset="0"/>
              <a:cs typeface="Courier New" panose="02070309020205020404" pitchFamily="49" charset="0"/>
            </a:endParaRPr>
          </a:p>
          <a:p>
            <a:r>
              <a:rPr lang="fr-CH" sz="1100" dirty="0">
                <a:latin typeface="Courier New" panose="02070309020205020404" pitchFamily="49" charset="0"/>
                <a:cs typeface="Courier New" panose="02070309020205020404" pitchFamily="49" charset="0"/>
              </a:rPr>
              <a:t>	</a:t>
            </a:r>
            <a:r>
              <a:rPr lang="fr-CH" sz="1100" b="1" dirty="0">
                <a:solidFill>
                  <a:srgbClr val="FF0000"/>
                </a:solidFill>
                <a:latin typeface="Courier New" panose="02070309020205020404" pitchFamily="49" charset="0"/>
                <a:cs typeface="Courier New" panose="02070309020205020404" pitchFamily="49" charset="0"/>
              </a:rPr>
              <a:t>GG </a:t>
            </a:r>
            <a:r>
              <a:rPr lang="fr-CH" sz="1100" b="1" dirty="0" err="1">
                <a:solidFill>
                  <a:srgbClr val="FF0000"/>
                </a:solidFill>
                <a:latin typeface="Courier New" panose="02070309020205020404" pitchFamily="49" charset="0"/>
                <a:cs typeface="Courier New" panose="02070309020205020404" pitchFamily="49" charset="0"/>
              </a:rPr>
              <a:t>eps</a:t>
            </a:r>
            <a:r>
              <a:rPr lang="fr-CH" sz="1100" b="1" dirty="0">
                <a:solidFill>
                  <a:srgbClr val="FF0000"/>
                </a:solidFill>
                <a:latin typeface="Courier New" panose="02070309020205020404" pitchFamily="49" charset="0"/>
                <a:cs typeface="Courier New" panose="02070309020205020404" pitchFamily="49" charset="0"/>
              </a:rPr>
              <a:t> Pr(&gt;F[GG])</a:t>
            </a:r>
          </a:p>
          <a:p>
            <a:r>
              <a:rPr lang="fr-CH" sz="1100" dirty="0">
                <a:solidFill>
                  <a:srgbClr val="FF0000"/>
                </a:solidFill>
                <a:latin typeface="Courier New" panose="02070309020205020404" pitchFamily="49" charset="0"/>
                <a:cs typeface="Courier New" panose="02070309020205020404" pitchFamily="49" charset="0"/>
              </a:rPr>
              <a:t>   </a:t>
            </a:r>
            <a:r>
              <a:rPr lang="fr-CH" sz="1100" b="1" dirty="0" err="1">
                <a:solidFill>
                  <a:srgbClr val="FF0000"/>
                </a:solidFill>
                <a:latin typeface="Courier New" panose="02070309020205020404" pitchFamily="49" charset="0"/>
                <a:cs typeface="Courier New" panose="02070309020205020404" pitchFamily="49" charset="0"/>
              </a:rPr>
              <a:t>Throw</a:t>
            </a:r>
            <a:r>
              <a:rPr lang="fr-CH" sz="1100" b="1" dirty="0">
                <a:solidFill>
                  <a:srgbClr val="FF0000"/>
                </a:solidFill>
                <a:latin typeface="Courier New" panose="02070309020205020404" pitchFamily="49" charset="0"/>
                <a:cs typeface="Courier New" panose="02070309020205020404" pitchFamily="49" charset="0"/>
              </a:rPr>
              <a:t> 0.91566     0.7663</a:t>
            </a:r>
          </a:p>
          <a:p>
            <a:r>
              <a:rPr lang="fr-CH" sz="1100" dirty="0">
                <a:latin typeface="Courier New" panose="02070309020205020404" pitchFamily="49" charset="0"/>
                <a:cs typeface="Courier New" panose="02070309020205020404" pitchFamily="49" charset="0"/>
              </a:rPr>
              <a:t>	HF </a:t>
            </a:r>
            <a:r>
              <a:rPr lang="fr-CH" sz="1100" dirty="0" err="1">
                <a:latin typeface="Courier New" panose="02070309020205020404" pitchFamily="49" charset="0"/>
                <a:cs typeface="Courier New" panose="02070309020205020404" pitchFamily="49" charset="0"/>
              </a:rPr>
              <a:t>eps</a:t>
            </a:r>
            <a:r>
              <a:rPr lang="fr-CH" sz="1100" dirty="0">
                <a:latin typeface="Courier New" panose="02070309020205020404" pitchFamily="49" charset="0"/>
                <a:cs typeface="Courier New" panose="02070309020205020404" pitchFamily="49" charset="0"/>
              </a:rPr>
              <a:t> Pr(&gt;F[HF])</a:t>
            </a:r>
          </a:p>
          <a:p>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Throw</a:t>
            </a:r>
            <a:r>
              <a:rPr lang="fr-CH" sz="1100" dirty="0">
                <a:latin typeface="Courier New" panose="02070309020205020404" pitchFamily="49" charset="0"/>
                <a:cs typeface="Courier New" panose="02070309020205020404" pitchFamily="49" charset="0"/>
              </a:rPr>
              <a:t> 1.008416  0.7853512</a:t>
            </a:r>
          </a:p>
        </p:txBody>
      </p:sp>
      <p:sp>
        <p:nvSpPr>
          <p:cNvPr id="4" name="Rectangle 3">
            <a:extLst>
              <a:ext uri="{FF2B5EF4-FFF2-40B4-BE49-F238E27FC236}">
                <a16:creationId xmlns:a16="http://schemas.microsoft.com/office/drawing/2014/main" id="{0DBE980C-AAF7-4CE9-84B3-20147DBF9CCF}"/>
              </a:ext>
            </a:extLst>
          </p:cNvPr>
          <p:cNvSpPr/>
          <p:nvPr/>
        </p:nvSpPr>
        <p:spPr>
          <a:xfrm>
            <a:off x="6312024" y="2708920"/>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2519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199"/>
            <a:ext cx="9793088" cy="5063641"/>
          </a:xfrm>
        </p:spPr>
        <p:txBody>
          <a:bodyPr>
            <a:normAutofit/>
          </a:bodyPr>
          <a:lstStyle/>
          <a:p>
            <a:r>
              <a:rPr lang="en-US" sz="1600" dirty="0">
                <a:latin typeface="Calibri Light" panose="020F0302020204030204" pitchFamily="34" charset="0"/>
                <a:cs typeface="Calibri Light" panose="020F0302020204030204" pitchFamily="34" charset="0"/>
              </a:rPr>
              <a:t>Accepting sphericity is practically complicated due to the fact that </a:t>
            </a:r>
            <a:r>
              <a:rPr lang="en-US" sz="1600" dirty="0">
                <a:solidFill>
                  <a:srgbClr val="0070C0"/>
                </a:solidFill>
                <a:latin typeface="Calibri Light" panose="020F0302020204030204" pitchFamily="34" charset="0"/>
                <a:cs typeface="Calibri Light" panose="020F0302020204030204" pitchFamily="34" charset="0"/>
              </a:rPr>
              <a:t>Mauchly’s test is fatally flawed</a:t>
            </a:r>
            <a:r>
              <a:rPr lang="en-US" sz="1600" dirty="0">
                <a:latin typeface="Calibri Light" panose="020F0302020204030204" pitchFamily="34" charset="0"/>
                <a:cs typeface="Calibri Light" panose="020F0302020204030204" pitchFamily="34" charset="0"/>
              </a:rPr>
              <a:t> in many settings: small samples, large samples, weak departures from normality (</a:t>
            </a:r>
            <a:r>
              <a:rPr lang="en-US" sz="1600" dirty="0" err="1">
                <a:latin typeface="Calibri Light" panose="020F0302020204030204" pitchFamily="34" charset="0"/>
                <a:cs typeface="Calibri Light" panose="020F0302020204030204" pitchFamily="34" charset="0"/>
              </a:rPr>
              <a:t>Keselman</a:t>
            </a:r>
            <a:r>
              <a:rPr lang="en-US" sz="1600" dirty="0">
                <a:latin typeface="Calibri Light" panose="020F0302020204030204" pitchFamily="34" charset="0"/>
                <a:cs typeface="Calibri Light" panose="020F0302020204030204" pitchFamily="34" charset="0"/>
              </a:rPr>
              <a:t>, Rogan, Mendoza &amp; Breen, 1980</a:t>
            </a:r>
            <a:r>
              <a:rPr lang="en-US" sz="1600">
                <a:latin typeface="Calibri Light" panose="020F0302020204030204" pitchFamily="34" charset="0"/>
                <a:cs typeface="Calibri Light" panose="020F0302020204030204" pitchFamily="34" charset="0"/>
              </a:rPr>
              <a:t>). It should probably be rejected by default.*</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As a rule, one </a:t>
            </a:r>
            <a:r>
              <a:rPr lang="en-US" sz="1600" dirty="0">
                <a:latin typeface="Calibri Light" panose="020F0302020204030204" pitchFamily="34" charset="0"/>
                <a:cs typeface="Calibri Light" panose="020F0302020204030204" pitchFamily="34" charset="0"/>
              </a:rPr>
              <a:t>should </a:t>
            </a:r>
            <a:r>
              <a:rPr lang="en-US" sz="1600" i="1" dirty="0">
                <a:solidFill>
                  <a:srgbClr val="FF0000"/>
                </a:solidFill>
                <a:latin typeface="Calibri Light" panose="020F0302020204030204" pitchFamily="34" charset="0"/>
                <a:cs typeface="Calibri Light" panose="020F0302020204030204" pitchFamily="34" charset="0"/>
              </a:rPr>
              <a:t>never </a:t>
            </a:r>
            <a:r>
              <a:rPr lang="en-US" sz="1600" dirty="0">
                <a:solidFill>
                  <a:srgbClr val="FF0000"/>
                </a:solidFill>
                <a:latin typeface="Calibri Light" panose="020F0302020204030204" pitchFamily="34" charset="0"/>
                <a:cs typeface="Calibri Light" panose="020F0302020204030204" pitchFamily="34" charset="0"/>
              </a:rPr>
              <a:t>report an uncorrected rm-ANOVA</a:t>
            </a:r>
            <a:r>
              <a:rPr lang="en-US" sz="1600" dirty="0">
                <a:latin typeface="Calibri Light" panose="020F0302020204030204" pitchFamily="34" charset="0"/>
                <a:cs typeface="Calibri Light" panose="020F0302020204030204" pitchFamily="34" charset="0"/>
              </a:rPr>
              <a:t>, since that model will greatly overestimate </a:t>
            </a:r>
            <a:r>
              <a:rPr lang="en-US" sz="1600">
                <a:latin typeface="Calibri Light" panose="020F0302020204030204" pitchFamily="34" charset="0"/>
                <a:cs typeface="Calibri Light" panose="020F0302020204030204" pitchFamily="34" charset="0"/>
              </a:rPr>
              <a:t>the DFs for </a:t>
            </a:r>
            <a:r>
              <a:rPr lang="en-US" sz="1600" dirty="0">
                <a:latin typeface="Calibri Light" panose="020F0302020204030204" pitchFamily="34" charset="0"/>
                <a:cs typeface="Calibri Light" panose="020F0302020204030204" pitchFamily="34" charset="0"/>
              </a:rPr>
              <a:t>significance tests</a:t>
            </a:r>
            <a:r>
              <a:rPr lang="en-US" sz="1600">
                <a:latin typeface="Calibri Light" panose="020F0302020204030204" pitchFamily="34" charset="0"/>
                <a:cs typeface="Calibri Light" panose="020F0302020204030204" pitchFamily="34" charset="0"/>
              </a:rPr>
              <a:t>. The solution seems to use either rm-MANOVA</a:t>
            </a:r>
            <a:r>
              <a:rPr lang="en-US" sz="1600" dirty="0">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or apply </a:t>
            </a:r>
            <a:r>
              <a:rPr lang="en-US" sz="1600" dirty="0">
                <a:latin typeface="Calibri Light" panose="020F0302020204030204" pitchFamily="34" charset="0"/>
                <a:cs typeface="Calibri Light" panose="020F0302020204030204" pitchFamily="34" charset="0"/>
              </a:rPr>
              <a:t>a correction to </a:t>
            </a:r>
            <a:r>
              <a:rPr lang="en-US" sz="1600">
                <a:latin typeface="Calibri Light" panose="020F0302020204030204" pitchFamily="34" charset="0"/>
                <a:cs typeface="Calibri Light" panose="020F0302020204030204" pitchFamily="34" charset="0"/>
              </a:rPr>
              <a:t>the DFs.</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a:t>
            </a:r>
            <a:r>
              <a:rPr lang="en-US" sz="1600" dirty="0">
                <a:solidFill>
                  <a:srgbClr val="0070C0"/>
                </a:solidFill>
                <a:latin typeface="Calibri Light" panose="020F0302020204030204" pitchFamily="34" charset="0"/>
                <a:cs typeface="Calibri Light" panose="020F0302020204030204" pitchFamily="34" charset="0"/>
              </a:rPr>
              <a:t>rm-MANOVA</a:t>
            </a:r>
            <a:r>
              <a:rPr lang="en-US" sz="1600" dirty="0">
                <a:latin typeface="Calibri Light" panose="020F0302020204030204" pitchFamily="34" charset="0"/>
                <a:cs typeface="Calibri Light" panose="020F0302020204030204" pitchFamily="34" charset="0"/>
              </a:rPr>
              <a:t> imposes no constraints </a:t>
            </a:r>
            <a:r>
              <a:rPr lang="en-US" sz="1600">
                <a:latin typeface="Calibri Light" panose="020F0302020204030204" pitchFamily="34" charset="0"/>
                <a:cs typeface="Calibri Light" panose="020F0302020204030204" pitchFamily="34" charset="0"/>
              </a:rPr>
              <a:t>on covariance parameters </a:t>
            </a:r>
            <a:r>
              <a:rPr lang="en-US" sz="1600" dirty="0">
                <a:latin typeface="Calibri Light" panose="020F0302020204030204" pitchFamily="34" charset="0"/>
                <a:cs typeface="Calibri Light" panose="020F0302020204030204" pitchFamily="34" charset="0"/>
              </a:rPr>
              <a:t>but for </a:t>
            </a:r>
            <a:r>
              <a:rPr lang="en-US" sz="1600">
                <a:latin typeface="Calibri Light" panose="020F0302020204030204" pitchFamily="34" charset="0"/>
                <a:cs typeface="Calibri Light" panose="020F0302020204030204" pitchFamily="34" charset="0"/>
              </a:rPr>
              <a:t>that reason </a:t>
            </a:r>
            <a:r>
              <a:rPr lang="en-US" sz="1600" b="1">
                <a:latin typeface="Calibri Light" panose="020F0302020204030204" pitchFamily="34" charset="0"/>
                <a:cs typeface="Calibri Light" panose="020F0302020204030204" pitchFamily="34" charset="0"/>
              </a:rPr>
              <a:t>(a) </a:t>
            </a:r>
            <a:r>
              <a:rPr lang="en-US" sz="1600" dirty="0">
                <a:latin typeface="Calibri Light" panose="020F0302020204030204" pitchFamily="34" charset="0"/>
                <a:cs typeface="Calibri Light" panose="020F0302020204030204" pitchFamily="34" charset="0"/>
              </a:rPr>
              <a:t>yields very </a:t>
            </a:r>
            <a:r>
              <a:rPr lang="en-US" sz="1600">
                <a:solidFill>
                  <a:srgbClr val="0070C0"/>
                </a:solidFill>
                <a:latin typeface="Calibri Light" panose="020F0302020204030204" pitchFamily="34" charset="0"/>
                <a:cs typeface="Calibri Light" panose="020F0302020204030204" pitchFamily="34" charset="0"/>
              </a:rPr>
              <a:t>conservative</a:t>
            </a:r>
            <a:r>
              <a:rPr lang="en-US" sz="1600">
                <a:latin typeface="Calibri Light" panose="020F0302020204030204" pitchFamily="34" charset="0"/>
                <a:cs typeface="Calibri Light" panose="020F0302020204030204" pitchFamily="34" charset="0"/>
              </a:rPr>
              <a:t> DFs for </a:t>
            </a:r>
            <a:r>
              <a:rPr lang="en-US" sz="1600" dirty="0">
                <a:latin typeface="Calibri Light" panose="020F0302020204030204" pitchFamily="34" charset="0"/>
                <a:cs typeface="Calibri Light" panose="020F0302020204030204" pitchFamily="34" charset="0"/>
              </a:rPr>
              <a:t>significance tests</a:t>
            </a:r>
            <a:r>
              <a:rPr lang="en-US" sz="1600">
                <a:latin typeface="Calibri Light" panose="020F0302020204030204" pitchFamily="34" charset="0"/>
                <a:cs typeface="Calibri Light" panose="020F0302020204030204" pitchFamily="34" charset="0"/>
              </a:rPr>
              <a:t>, </a:t>
            </a:r>
            <a:r>
              <a:rPr lang="en-US" sz="1600" b="1">
                <a:latin typeface="Calibri Light" panose="020F0302020204030204" pitchFamily="34" charset="0"/>
                <a:cs typeface="Calibri Light" panose="020F0302020204030204" pitchFamily="34" charset="0"/>
              </a:rPr>
              <a:t>(b) </a:t>
            </a:r>
            <a:r>
              <a:rPr lang="en-US" sz="1600">
                <a:latin typeface="Calibri Light" panose="020F0302020204030204" pitchFamily="34" charset="0"/>
                <a:cs typeface="Calibri Light" panose="020F0302020204030204" pitchFamily="34" charset="0"/>
              </a:rPr>
              <a:t>requires </a:t>
            </a:r>
            <a:r>
              <a:rPr lang="en-US" sz="1600" dirty="0">
                <a:latin typeface="Calibri Light" panose="020F0302020204030204" pitchFamily="34" charset="0"/>
                <a:cs typeface="Calibri Light" panose="020F0302020204030204" pitchFamily="34" charset="0"/>
              </a:rPr>
              <a:t>larger samples for reliability</a:t>
            </a:r>
            <a:r>
              <a:rPr lang="en-US" sz="1600">
                <a:latin typeface="Calibri Light" panose="020F0302020204030204" pitchFamily="34" charset="0"/>
                <a:cs typeface="Calibri Light" panose="020F0302020204030204" pitchFamily="34" charset="0"/>
              </a:rPr>
              <a:t>, and </a:t>
            </a:r>
            <a:r>
              <a:rPr lang="en-US" sz="1600" b="1">
                <a:latin typeface="Calibri Light" panose="020F0302020204030204" pitchFamily="34" charset="0"/>
                <a:cs typeface="Calibri Light" panose="020F0302020204030204" pitchFamily="34" charset="0"/>
              </a:rPr>
              <a:t>(c) </a:t>
            </a:r>
            <a:r>
              <a:rPr lang="en-US" sz="1600" dirty="0">
                <a:latin typeface="Calibri Light" panose="020F0302020204030204" pitchFamily="34" charset="0"/>
                <a:cs typeface="Calibri Light" panose="020F0302020204030204" pitchFamily="34" charset="0"/>
              </a:rPr>
              <a:t>tends to be overparametrized for many repeated </a:t>
            </a:r>
            <a:r>
              <a:rPr lang="en-US" sz="1600">
                <a:latin typeface="Calibri Light" panose="020F0302020204030204" pitchFamily="34" charset="0"/>
                <a:cs typeface="Calibri Light" panose="020F0302020204030204" pitchFamily="34" charset="0"/>
              </a:rPr>
              <a:t>measures data. </a:t>
            </a:r>
            <a:r>
              <a:rPr lang="en-US" sz="1600" dirty="0">
                <a:latin typeface="Calibri Light" panose="020F0302020204030204" pitchFamily="34" charset="0"/>
                <a:cs typeface="Calibri Light" panose="020F0302020204030204" pitchFamily="34" charset="0"/>
              </a:rPr>
              <a:t>It assumes a </a:t>
            </a:r>
            <a:r>
              <a:rPr lang="en-US" sz="1600" i="1" dirty="0">
                <a:latin typeface="Calibri Light" panose="020F0302020204030204" pitchFamily="34" charset="0"/>
                <a:cs typeface="Calibri Light" panose="020F0302020204030204" pitchFamily="34" charset="0"/>
              </a:rPr>
              <a:t>complete</a:t>
            </a:r>
            <a:r>
              <a:rPr lang="en-US" sz="1600" dirty="0">
                <a:latin typeface="Calibri Light" panose="020F0302020204030204" pitchFamily="34" charset="0"/>
                <a:cs typeface="Calibri Light" panose="020F0302020204030204" pitchFamily="34" charset="0"/>
              </a:rPr>
              <a:t> departure </a:t>
            </a:r>
            <a:r>
              <a:rPr lang="en-US" sz="1600">
                <a:latin typeface="Calibri Light" panose="020F0302020204030204" pitchFamily="34" charset="0"/>
                <a:cs typeface="Calibri Light" panose="020F0302020204030204" pitchFamily="34" charset="0"/>
              </a:rPr>
              <a:t>from sphericity, </a:t>
            </a:r>
            <a:r>
              <a:rPr lang="en-US" sz="1600" dirty="0">
                <a:latin typeface="Calibri Light" panose="020F0302020204030204" pitchFamily="34" charset="0"/>
                <a:cs typeface="Calibri Light" panose="020F0302020204030204" pitchFamily="34" charset="0"/>
              </a:rPr>
              <a:t>which is rarely expected to be true.</a:t>
            </a:r>
          </a:p>
          <a:p>
            <a:endParaRPr lang="en-US" sz="1600" dirty="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It seems that we are stuck with two undesirable alternatives between repeated measures ANOVA and MANOVA. Is anything else available…?</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Covariance model problem</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5371FF3-79B0-4B26-B76F-13C65E23CC1A}"/>
              </a:ext>
            </a:extLst>
          </p:cNvPr>
          <p:cNvSpPr/>
          <p:nvPr/>
        </p:nvSpPr>
        <p:spPr>
          <a:xfrm>
            <a:off x="5951984" y="6237333"/>
            <a:ext cx="6096000" cy="461665"/>
          </a:xfrm>
          <a:prstGeom prst="rect">
            <a:avLst/>
          </a:prstGeom>
        </p:spPr>
        <p:txBody>
          <a:bodyPr>
            <a:spAutoFit/>
          </a:bodyPr>
          <a:lstStyle/>
          <a:p>
            <a:pPr algn="r"/>
            <a:r>
              <a:rPr lang="en-GB" sz="1200" dirty="0">
                <a:latin typeface="Calibri Light" panose="020F0302020204030204" pitchFamily="34" charset="0"/>
                <a:cs typeface="Calibri Light" panose="020F0302020204030204" pitchFamily="34" charset="0"/>
              </a:rPr>
              <a:t>* For </a:t>
            </a:r>
            <a:r>
              <a:rPr lang="en-GB" sz="1200">
                <a:latin typeface="Calibri Light" panose="020F0302020204030204" pitchFamily="34" charset="0"/>
                <a:cs typeface="Calibri Light" panose="020F0302020204030204" pitchFamily="34" charset="0"/>
              </a:rPr>
              <a:t>within-subjects factors </a:t>
            </a:r>
            <a:r>
              <a:rPr lang="en-GB" sz="1200" dirty="0">
                <a:latin typeface="Calibri Light" panose="020F0302020204030204" pitchFamily="34" charset="0"/>
                <a:cs typeface="Calibri Light" panose="020F0302020204030204" pitchFamily="34" charset="0"/>
              </a:rPr>
              <a:t>with only 2 levels, sphericity holds by definition! Repeated measures ANOVA and MANOVA will return </a:t>
            </a:r>
            <a:r>
              <a:rPr lang="en-GB" sz="1200">
                <a:latin typeface="Calibri Light" panose="020F0302020204030204" pitchFamily="34" charset="0"/>
                <a:cs typeface="Calibri Light" panose="020F0302020204030204" pitchFamily="34" charset="0"/>
              </a:rPr>
              <a:t>identical results for these effects.</a:t>
            </a:r>
            <a:endParaRPr lang="en-US"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08681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Other covariance model alternatives?</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F9127FF7-6B60-4929-8981-67A1A97E40A3}"/>
              </a:ext>
            </a:extLst>
          </p:cNvPr>
          <p:cNvGraphicFramePr>
            <a:graphicFrameLocks noGrp="1"/>
          </p:cNvGraphicFramePr>
          <p:nvPr>
            <p:extLst>
              <p:ext uri="{D42A27DB-BD31-4B8C-83A1-F6EECF244321}">
                <p14:modId xmlns:p14="http://schemas.microsoft.com/office/powerpoint/2010/main" val="2253585695"/>
              </p:ext>
            </p:extLst>
          </p:nvPr>
        </p:nvGraphicFramePr>
        <p:xfrm>
          <a:off x="5110771" y="4506145"/>
          <a:ext cx="2008041" cy="1369302"/>
        </p:xfrm>
        <a:graphic>
          <a:graphicData uri="http://schemas.openxmlformats.org/drawingml/2006/table">
            <a:tbl>
              <a:tblPr firstRow="1" bandRow="1">
                <a:tableStyleId>{2D5ABB26-0587-4C30-8999-92F81FD0307C}</a:tableStyleId>
              </a:tblPr>
              <a:tblGrid>
                <a:gridCol w="669347">
                  <a:extLst>
                    <a:ext uri="{9D8B030D-6E8A-4147-A177-3AD203B41FA5}">
                      <a16:colId xmlns:a16="http://schemas.microsoft.com/office/drawing/2014/main" val="20000"/>
                    </a:ext>
                  </a:extLst>
                </a:gridCol>
                <a:gridCol w="669347">
                  <a:extLst>
                    <a:ext uri="{9D8B030D-6E8A-4147-A177-3AD203B41FA5}">
                      <a16:colId xmlns:a16="http://schemas.microsoft.com/office/drawing/2014/main" val="20001"/>
                    </a:ext>
                  </a:extLst>
                </a:gridCol>
                <a:gridCol w="669347">
                  <a:extLst>
                    <a:ext uri="{9D8B030D-6E8A-4147-A177-3AD203B41FA5}">
                      <a16:colId xmlns:a16="http://schemas.microsoft.com/office/drawing/2014/main" val="20002"/>
                    </a:ext>
                  </a:extLst>
                </a:gridCol>
              </a:tblGrid>
              <a:tr h="456051">
                <a:tc>
                  <a:txBody>
                    <a:bodyPr/>
                    <a:lstStyle/>
                    <a:p>
                      <a:pPr algn="ctr"/>
                      <a:r>
                        <a:rPr lang="el-GR" sz="1200" b="1" i="1" baseline="0">
                          <a:solidFill>
                            <a:schemeClr val="accent1">
                              <a:lumMod val="75000"/>
                            </a:schemeClr>
                          </a:solidFill>
                          <a:latin typeface="Times New Roman" panose="02020603050405020304" pitchFamily="18" charset="0"/>
                          <a:cs typeface="Times New Roman" panose="02020603050405020304" pitchFamily="18" charset="0"/>
                        </a:rPr>
                        <a:t>λ</a:t>
                      </a:r>
                      <a:r>
                        <a:rPr lang="fr-CH" sz="1200" b="1" i="1" baseline="-25000">
                          <a:solidFill>
                            <a:schemeClr val="accent1">
                              <a:lumMod val="75000"/>
                            </a:schemeClr>
                          </a:solidFill>
                          <a:latin typeface="Times New Roman" panose="02020603050405020304" pitchFamily="18" charset="0"/>
                          <a:cs typeface="Times New Roman" panose="02020603050405020304" pitchFamily="18" charset="0"/>
                        </a:rPr>
                        <a:t>1</a:t>
                      </a:r>
                      <a:r>
                        <a:rPr lang="nl-BE" sz="1200" b="1" i="1">
                          <a:solidFill>
                            <a:schemeClr val="accent1">
                              <a:lumMod val="75000"/>
                            </a:schemeClr>
                          </a:solidFill>
                          <a:latin typeface="Times New Roman" panose="02020603050405020304" pitchFamily="18" charset="0"/>
                          <a:cs typeface="Times New Roman" panose="02020603050405020304" pitchFamily="18" charset="0"/>
                        </a:rPr>
                        <a:t>² + d</a:t>
                      </a:r>
                      <a:r>
                        <a:rPr lang="nl-BE" sz="1200" b="1" i="1" baseline="-25000">
                          <a:solidFill>
                            <a:schemeClr val="accent1">
                              <a:lumMod val="75000"/>
                            </a:schemeClr>
                          </a:solidFill>
                          <a:latin typeface="Times New Roman" panose="02020603050405020304" pitchFamily="18" charset="0"/>
                          <a:cs typeface="Times New Roman" panose="02020603050405020304" pitchFamily="18" charset="0"/>
                        </a:rPr>
                        <a:t>1</a:t>
                      </a:r>
                      <a:endParaRPr lang="nl-BE" sz="12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0"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0" i="1" baseline="-25000">
                          <a:solidFill>
                            <a:schemeClr val="accent6">
                              <a:lumMod val="75000"/>
                            </a:schemeClr>
                          </a:solidFill>
                          <a:latin typeface="Times New Roman" panose="02020603050405020304" pitchFamily="18" charset="0"/>
                          <a:cs typeface="Times New Roman" panose="02020603050405020304" pitchFamily="18" charset="0"/>
                        </a:rPr>
                        <a:t>1</a:t>
                      </a:r>
                      <a:r>
                        <a:rPr lang="el-GR" sz="1400" b="0"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0" i="1" baseline="-25000">
                          <a:solidFill>
                            <a:schemeClr val="accent6">
                              <a:lumMod val="75000"/>
                            </a:schemeClr>
                          </a:solidFill>
                          <a:latin typeface="Times New Roman" panose="02020603050405020304" pitchFamily="18" charset="0"/>
                          <a:cs typeface="Times New Roman" panose="02020603050405020304" pitchFamily="18" charset="0"/>
                        </a:rPr>
                        <a:t>2</a:t>
                      </a:r>
                      <a:endParaRPr lang="nl-BE" sz="1400" b="0"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400" b="0"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0" i="1" baseline="-25000">
                          <a:solidFill>
                            <a:schemeClr val="accent6">
                              <a:lumMod val="75000"/>
                            </a:schemeClr>
                          </a:solidFill>
                          <a:latin typeface="Times New Roman" panose="02020603050405020304" pitchFamily="18" charset="0"/>
                          <a:cs typeface="Times New Roman" panose="02020603050405020304" pitchFamily="18" charset="0"/>
                        </a:rPr>
                        <a:t>1</a:t>
                      </a:r>
                      <a:r>
                        <a:rPr lang="el-GR" sz="1400" b="0"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0" i="1" baseline="-25000">
                          <a:solidFill>
                            <a:schemeClr val="accent6">
                              <a:lumMod val="75000"/>
                            </a:schemeClr>
                          </a:solidFill>
                          <a:latin typeface="Times New Roman" panose="02020603050405020304" pitchFamily="18" charset="0"/>
                          <a:cs typeface="Times New Roman" panose="02020603050405020304" pitchFamily="18" charset="0"/>
                        </a:rPr>
                        <a:t>3</a:t>
                      </a:r>
                      <a:endParaRPr lang="nl-BE" sz="1400" b="0"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6051">
                <a:tc>
                  <a:txBody>
                    <a:bodyPr/>
                    <a:lstStyle/>
                    <a:p>
                      <a:pPr algn="ctr"/>
                      <a:r>
                        <a:rPr lang="el-GR" sz="1400" b="1"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1" i="1" baseline="-25000">
                          <a:solidFill>
                            <a:schemeClr val="accent6">
                              <a:lumMod val="75000"/>
                            </a:schemeClr>
                          </a:solidFill>
                          <a:latin typeface="Times New Roman" panose="02020603050405020304" pitchFamily="18" charset="0"/>
                          <a:cs typeface="Times New Roman" panose="02020603050405020304" pitchFamily="18" charset="0"/>
                        </a:rPr>
                        <a:t>1</a:t>
                      </a:r>
                      <a:r>
                        <a:rPr lang="el-GR" sz="1400" b="1"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1" i="1" baseline="-25000">
                          <a:solidFill>
                            <a:schemeClr val="accent6">
                              <a:lumMod val="75000"/>
                            </a:schemeClr>
                          </a:solidFill>
                          <a:latin typeface="Times New Roman" panose="02020603050405020304" pitchFamily="18" charset="0"/>
                          <a:cs typeface="Times New Roman" panose="02020603050405020304" pitchFamily="18" charset="0"/>
                        </a:rPr>
                        <a:t>2</a:t>
                      </a:r>
                      <a:endParaRPr lang="nl-BE" sz="14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i="1" baseline="0">
                          <a:solidFill>
                            <a:schemeClr val="accent1">
                              <a:lumMod val="75000"/>
                            </a:schemeClr>
                          </a:solidFill>
                          <a:latin typeface="Times New Roman" panose="02020603050405020304" pitchFamily="18" charset="0"/>
                          <a:cs typeface="Times New Roman" panose="02020603050405020304" pitchFamily="18" charset="0"/>
                        </a:rPr>
                        <a:t>λ</a:t>
                      </a:r>
                      <a:r>
                        <a:rPr lang="fr-CH" sz="1200" b="1" i="1" baseline="-25000">
                          <a:solidFill>
                            <a:schemeClr val="accent1">
                              <a:lumMod val="75000"/>
                            </a:schemeClr>
                          </a:solidFill>
                          <a:latin typeface="Times New Roman" panose="02020603050405020304" pitchFamily="18" charset="0"/>
                          <a:cs typeface="Times New Roman" panose="02020603050405020304" pitchFamily="18" charset="0"/>
                        </a:rPr>
                        <a:t>2</a:t>
                      </a:r>
                      <a:r>
                        <a:rPr lang="nl-BE" sz="1200" b="1" i="1">
                          <a:solidFill>
                            <a:schemeClr val="accent1">
                              <a:lumMod val="75000"/>
                            </a:schemeClr>
                          </a:solidFill>
                          <a:latin typeface="Times New Roman" panose="02020603050405020304" pitchFamily="18" charset="0"/>
                          <a:cs typeface="Times New Roman" panose="02020603050405020304" pitchFamily="18" charset="0"/>
                        </a:rPr>
                        <a:t>² + d</a:t>
                      </a:r>
                      <a:r>
                        <a:rPr lang="nl-BE" sz="1200" b="1" i="1" baseline="-25000">
                          <a:solidFill>
                            <a:schemeClr val="accent1">
                              <a:lumMod val="75000"/>
                            </a:schemeClr>
                          </a:solidFill>
                          <a:latin typeface="Times New Roman" panose="02020603050405020304" pitchFamily="18" charset="0"/>
                          <a:cs typeface="Times New Roman" panose="02020603050405020304" pitchFamily="18" charset="0"/>
                        </a:rPr>
                        <a:t>2</a:t>
                      </a:r>
                      <a:endParaRPr lang="nl-BE" sz="1200" b="1" i="1">
                        <a:solidFill>
                          <a:schemeClr val="accent1">
                            <a:lumMod val="75000"/>
                          </a:schemeClr>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nl-BE" sz="1200" b="1" i="1" dirty="0">
                        <a:solidFill>
                          <a:srgbClr val="0070C0"/>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400" b="0"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0" i="1" baseline="-25000">
                          <a:solidFill>
                            <a:schemeClr val="accent6">
                              <a:lumMod val="75000"/>
                            </a:schemeClr>
                          </a:solidFill>
                          <a:latin typeface="Times New Roman" panose="02020603050405020304" pitchFamily="18" charset="0"/>
                          <a:cs typeface="Times New Roman" panose="02020603050405020304" pitchFamily="18" charset="0"/>
                        </a:rPr>
                        <a:t>2</a:t>
                      </a:r>
                      <a:r>
                        <a:rPr lang="el-GR" sz="1400" b="0"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0" i="1" baseline="-25000">
                          <a:solidFill>
                            <a:schemeClr val="accent6">
                              <a:lumMod val="75000"/>
                            </a:schemeClr>
                          </a:solidFill>
                          <a:latin typeface="Times New Roman" panose="02020603050405020304" pitchFamily="18" charset="0"/>
                          <a:cs typeface="Times New Roman" panose="02020603050405020304" pitchFamily="18" charset="0"/>
                        </a:rPr>
                        <a:t>3</a:t>
                      </a:r>
                      <a:endParaRPr lang="nl-BE" sz="1400" b="0"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6051">
                <a:tc>
                  <a:txBody>
                    <a:bodyPr/>
                    <a:lstStyle/>
                    <a:p>
                      <a:pPr algn="ctr"/>
                      <a:r>
                        <a:rPr lang="el-GR" sz="1400" b="1"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1" i="1" baseline="-25000">
                          <a:solidFill>
                            <a:schemeClr val="accent6">
                              <a:lumMod val="75000"/>
                            </a:schemeClr>
                          </a:solidFill>
                          <a:latin typeface="Times New Roman" panose="02020603050405020304" pitchFamily="18" charset="0"/>
                          <a:cs typeface="Times New Roman" panose="02020603050405020304" pitchFamily="18" charset="0"/>
                        </a:rPr>
                        <a:t>1</a:t>
                      </a:r>
                      <a:r>
                        <a:rPr lang="el-GR" sz="1400" b="1"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1" i="1" baseline="-25000">
                          <a:solidFill>
                            <a:schemeClr val="accent6">
                              <a:lumMod val="75000"/>
                            </a:schemeClr>
                          </a:solidFill>
                          <a:latin typeface="Times New Roman" panose="02020603050405020304" pitchFamily="18" charset="0"/>
                          <a:cs typeface="Times New Roman" panose="02020603050405020304" pitchFamily="18" charset="0"/>
                        </a:rPr>
                        <a:t>3</a:t>
                      </a:r>
                      <a:endParaRPr lang="nl-BE" sz="14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400" b="1"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1" i="1" baseline="-25000">
                          <a:solidFill>
                            <a:schemeClr val="accent6">
                              <a:lumMod val="75000"/>
                            </a:schemeClr>
                          </a:solidFill>
                          <a:latin typeface="Times New Roman" panose="02020603050405020304" pitchFamily="18" charset="0"/>
                          <a:cs typeface="Times New Roman" panose="02020603050405020304" pitchFamily="18" charset="0"/>
                        </a:rPr>
                        <a:t>2</a:t>
                      </a:r>
                      <a:r>
                        <a:rPr lang="el-GR" sz="1400" b="1" i="1" baseline="0">
                          <a:solidFill>
                            <a:schemeClr val="accent6">
                              <a:lumMod val="75000"/>
                            </a:schemeClr>
                          </a:solidFill>
                          <a:latin typeface="Times New Roman" panose="02020603050405020304" pitchFamily="18" charset="0"/>
                          <a:cs typeface="Times New Roman" panose="02020603050405020304" pitchFamily="18" charset="0"/>
                        </a:rPr>
                        <a:t>λ</a:t>
                      </a:r>
                      <a:r>
                        <a:rPr lang="fr-CH" sz="1400" b="1" i="1" baseline="-25000">
                          <a:solidFill>
                            <a:schemeClr val="accent6">
                              <a:lumMod val="75000"/>
                            </a:schemeClr>
                          </a:solidFill>
                          <a:latin typeface="Times New Roman" panose="02020603050405020304" pitchFamily="18" charset="0"/>
                          <a:cs typeface="Times New Roman" panose="02020603050405020304" pitchFamily="18" charset="0"/>
                        </a:rPr>
                        <a:t>3</a:t>
                      </a:r>
                      <a:endParaRPr lang="nl-BE" sz="14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i="1" baseline="0">
                          <a:solidFill>
                            <a:schemeClr val="accent1">
                              <a:lumMod val="75000"/>
                            </a:schemeClr>
                          </a:solidFill>
                          <a:latin typeface="Times New Roman" panose="02020603050405020304" pitchFamily="18" charset="0"/>
                          <a:cs typeface="Times New Roman" panose="02020603050405020304" pitchFamily="18" charset="0"/>
                        </a:rPr>
                        <a:t>λ</a:t>
                      </a:r>
                      <a:r>
                        <a:rPr lang="fr-CH" sz="1200" b="1" i="1" baseline="-25000">
                          <a:solidFill>
                            <a:schemeClr val="accent1">
                              <a:lumMod val="75000"/>
                            </a:schemeClr>
                          </a:solidFill>
                          <a:latin typeface="Times New Roman" panose="02020603050405020304" pitchFamily="18" charset="0"/>
                          <a:cs typeface="Times New Roman" panose="02020603050405020304" pitchFamily="18" charset="0"/>
                        </a:rPr>
                        <a:t>3</a:t>
                      </a:r>
                      <a:r>
                        <a:rPr lang="nl-BE" sz="1200" b="1" i="1">
                          <a:solidFill>
                            <a:schemeClr val="accent1">
                              <a:lumMod val="75000"/>
                            </a:schemeClr>
                          </a:solidFill>
                          <a:latin typeface="Times New Roman" panose="02020603050405020304" pitchFamily="18" charset="0"/>
                          <a:cs typeface="Times New Roman" panose="02020603050405020304" pitchFamily="18" charset="0"/>
                        </a:rPr>
                        <a:t>²+ d</a:t>
                      </a:r>
                      <a:r>
                        <a:rPr lang="nl-BE" sz="1200" b="1" i="1" baseline="-25000">
                          <a:solidFill>
                            <a:schemeClr val="accent1">
                              <a:lumMod val="75000"/>
                            </a:schemeClr>
                          </a:solidFill>
                          <a:latin typeface="Times New Roman" panose="02020603050405020304" pitchFamily="18" charset="0"/>
                          <a:cs typeface="Times New Roman" panose="02020603050405020304" pitchFamily="18" charset="0"/>
                        </a:rPr>
                        <a:t>3</a:t>
                      </a:r>
                      <a:endParaRPr lang="nl-BE" sz="1200" b="1" i="1">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9" name="Table 8">
            <a:extLst>
              <a:ext uri="{FF2B5EF4-FFF2-40B4-BE49-F238E27FC236}">
                <a16:creationId xmlns:a16="http://schemas.microsoft.com/office/drawing/2014/main" id="{731971A0-6E7E-4F3E-A6EF-CF64C0BDCD83}"/>
              </a:ext>
            </a:extLst>
          </p:cNvPr>
          <p:cNvGraphicFramePr>
            <a:graphicFrameLocks noGrp="1"/>
          </p:cNvGraphicFramePr>
          <p:nvPr>
            <p:extLst>
              <p:ext uri="{D42A27DB-BD31-4B8C-83A1-F6EECF244321}">
                <p14:modId xmlns:p14="http://schemas.microsoft.com/office/powerpoint/2010/main" val="2223606675"/>
              </p:ext>
            </p:extLst>
          </p:nvPr>
        </p:nvGraphicFramePr>
        <p:xfrm>
          <a:off x="5110771" y="1997374"/>
          <a:ext cx="2008041" cy="1368153"/>
        </p:xfrm>
        <a:graphic>
          <a:graphicData uri="http://schemas.openxmlformats.org/drawingml/2006/table">
            <a:tbl>
              <a:tblPr firstRow="1" bandRow="1">
                <a:tableStyleId>{2D5ABB26-0587-4C30-8999-92F81FD0307C}</a:tableStyleId>
              </a:tblPr>
              <a:tblGrid>
                <a:gridCol w="669347">
                  <a:extLst>
                    <a:ext uri="{9D8B030D-6E8A-4147-A177-3AD203B41FA5}">
                      <a16:colId xmlns:a16="http://schemas.microsoft.com/office/drawing/2014/main" val="20000"/>
                    </a:ext>
                  </a:extLst>
                </a:gridCol>
                <a:gridCol w="669347">
                  <a:extLst>
                    <a:ext uri="{9D8B030D-6E8A-4147-A177-3AD203B41FA5}">
                      <a16:colId xmlns:a16="http://schemas.microsoft.com/office/drawing/2014/main" val="20001"/>
                    </a:ext>
                  </a:extLst>
                </a:gridCol>
                <a:gridCol w="669347">
                  <a:extLst>
                    <a:ext uri="{9D8B030D-6E8A-4147-A177-3AD203B41FA5}">
                      <a16:colId xmlns:a16="http://schemas.microsoft.com/office/drawing/2014/main" val="20002"/>
                    </a:ext>
                  </a:extLst>
                </a:gridCol>
              </a:tblGrid>
              <a:tr h="456051">
                <a:tc>
                  <a:txBody>
                    <a:bodyPr/>
                    <a:lstStyle/>
                    <a:p>
                      <a:pPr algn="ct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6051">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75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6051">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75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75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2FD53E12-D37C-48DB-BD1E-2E845308DCA7}"/>
              </a:ext>
            </a:extLst>
          </p:cNvPr>
          <p:cNvGraphicFramePr>
            <a:graphicFrameLocks noGrp="1"/>
          </p:cNvGraphicFramePr>
          <p:nvPr>
            <p:extLst>
              <p:ext uri="{D42A27DB-BD31-4B8C-83A1-F6EECF244321}">
                <p14:modId xmlns:p14="http://schemas.microsoft.com/office/powerpoint/2010/main" val="299657971"/>
              </p:ext>
            </p:extLst>
          </p:nvPr>
        </p:nvGraphicFramePr>
        <p:xfrm>
          <a:off x="2269777" y="4506145"/>
          <a:ext cx="2008041" cy="1368153"/>
        </p:xfrm>
        <a:graphic>
          <a:graphicData uri="http://schemas.openxmlformats.org/drawingml/2006/table">
            <a:tbl>
              <a:tblPr firstRow="1" bandRow="1">
                <a:tableStyleId>{2D5ABB26-0587-4C30-8999-92F81FD0307C}</a:tableStyleId>
              </a:tblPr>
              <a:tblGrid>
                <a:gridCol w="669347">
                  <a:extLst>
                    <a:ext uri="{9D8B030D-6E8A-4147-A177-3AD203B41FA5}">
                      <a16:colId xmlns:a16="http://schemas.microsoft.com/office/drawing/2014/main" val="20000"/>
                    </a:ext>
                  </a:extLst>
                </a:gridCol>
                <a:gridCol w="669347">
                  <a:extLst>
                    <a:ext uri="{9D8B030D-6E8A-4147-A177-3AD203B41FA5}">
                      <a16:colId xmlns:a16="http://schemas.microsoft.com/office/drawing/2014/main" val="20001"/>
                    </a:ext>
                  </a:extLst>
                </a:gridCol>
                <a:gridCol w="669347">
                  <a:extLst>
                    <a:ext uri="{9D8B030D-6E8A-4147-A177-3AD203B41FA5}">
                      <a16:colId xmlns:a16="http://schemas.microsoft.com/office/drawing/2014/main" val="20002"/>
                    </a:ext>
                  </a:extLst>
                </a:gridCol>
              </a:tblGrid>
              <a:tr h="456051">
                <a:tc>
                  <a:txBody>
                    <a:bodyPr/>
                    <a:lstStyle/>
                    <a:p>
                      <a:pPr algn="ct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2</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6051">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75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6051">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75000"/>
                            </a:schemeClr>
                          </a:solidFill>
                          <a:latin typeface="Times New Roman" panose="02020603050405020304" pitchFamily="18" charset="0"/>
                          <a:cs typeface="Times New Roman" panose="02020603050405020304" pitchFamily="18" charset="0"/>
                        </a:rPr>
                        <a:t>2</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75000"/>
                            </a:schemeClr>
                          </a:solidFill>
                          <a:latin typeface="Times New Roman" panose="02020603050405020304" pitchFamily="18" charset="0"/>
                          <a:cs typeface="Times New Roman" panose="02020603050405020304" pitchFamily="18" charset="0"/>
                        </a:rPr>
                        <a:t>1</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11" name="Table 10">
            <a:extLst>
              <a:ext uri="{FF2B5EF4-FFF2-40B4-BE49-F238E27FC236}">
                <a16:creationId xmlns:a16="http://schemas.microsoft.com/office/drawing/2014/main" id="{2C1C2215-32B6-4EFD-9F06-6C40C27283E3}"/>
              </a:ext>
            </a:extLst>
          </p:cNvPr>
          <p:cNvGraphicFramePr>
            <a:graphicFrameLocks noGrp="1"/>
          </p:cNvGraphicFramePr>
          <p:nvPr>
            <p:extLst>
              <p:ext uri="{D42A27DB-BD31-4B8C-83A1-F6EECF244321}">
                <p14:modId xmlns:p14="http://schemas.microsoft.com/office/powerpoint/2010/main" val="528418120"/>
              </p:ext>
            </p:extLst>
          </p:nvPr>
        </p:nvGraphicFramePr>
        <p:xfrm>
          <a:off x="2247119" y="1997374"/>
          <a:ext cx="2008041" cy="1368153"/>
        </p:xfrm>
        <a:graphic>
          <a:graphicData uri="http://schemas.openxmlformats.org/drawingml/2006/table">
            <a:tbl>
              <a:tblPr firstRow="1" bandRow="1">
                <a:tableStyleId>{2D5ABB26-0587-4C30-8999-92F81FD0307C}</a:tableStyleId>
              </a:tblPr>
              <a:tblGrid>
                <a:gridCol w="669347">
                  <a:extLst>
                    <a:ext uri="{9D8B030D-6E8A-4147-A177-3AD203B41FA5}">
                      <a16:colId xmlns:a16="http://schemas.microsoft.com/office/drawing/2014/main" val="20000"/>
                    </a:ext>
                  </a:extLst>
                </a:gridCol>
                <a:gridCol w="669347">
                  <a:extLst>
                    <a:ext uri="{9D8B030D-6E8A-4147-A177-3AD203B41FA5}">
                      <a16:colId xmlns:a16="http://schemas.microsoft.com/office/drawing/2014/main" val="20001"/>
                    </a:ext>
                  </a:extLst>
                </a:gridCol>
                <a:gridCol w="669347">
                  <a:extLst>
                    <a:ext uri="{9D8B030D-6E8A-4147-A177-3AD203B41FA5}">
                      <a16:colId xmlns:a16="http://schemas.microsoft.com/office/drawing/2014/main" val="20002"/>
                    </a:ext>
                  </a:extLst>
                </a:gridCol>
              </a:tblGrid>
              <a:tr h="456051">
                <a:tc>
                  <a:txBody>
                    <a:bodyPr/>
                    <a:lstStyle/>
                    <a:p>
                      <a:pPr algn="ct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fr-CH" sz="1600" i="0">
                          <a:latin typeface="Times New Roman" panose="02020603050405020304" pitchFamily="18" charset="0"/>
                          <a:cs typeface="Times New Roman" panose="02020603050405020304" pitchFamily="18" charset="0"/>
                        </a:rPr>
                        <a:t>0</a:t>
                      </a:r>
                      <a:endParaRPr lang="nl-BE" sz="1600" i="0" dirty="0">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fr-CH" sz="1600" i="0">
                          <a:latin typeface="Times New Roman" panose="02020603050405020304" pitchFamily="18" charset="0"/>
                          <a:cs typeface="Times New Roman" panose="02020603050405020304" pitchFamily="18" charset="0"/>
                        </a:rPr>
                        <a:t>0</a:t>
                      </a:r>
                      <a:endParaRPr lang="nl-BE" sz="1600" i="0"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6051">
                <a:tc>
                  <a:txBody>
                    <a:bodyPr/>
                    <a:lstStyle/>
                    <a:p>
                      <a:pPr algn="ctr"/>
                      <a:r>
                        <a:rPr lang="fr-CH" sz="1600" b="1" i="0">
                          <a:solidFill>
                            <a:schemeClr val="accent6">
                              <a:lumMod val="75000"/>
                            </a:schemeClr>
                          </a:solidFill>
                          <a:latin typeface="Times New Roman" panose="02020603050405020304" pitchFamily="18" charset="0"/>
                          <a:cs typeface="Times New Roman" panose="02020603050405020304" pitchFamily="18" charset="0"/>
                        </a:rPr>
                        <a:t>0</a:t>
                      </a:r>
                      <a:endParaRPr lang="nl-BE" sz="1600" b="1" i="0"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fr-CH" sz="1600" i="0">
                          <a:latin typeface="Times New Roman" panose="02020603050405020304" pitchFamily="18" charset="0"/>
                          <a:cs typeface="Times New Roman" panose="02020603050405020304" pitchFamily="18" charset="0"/>
                        </a:rPr>
                        <a:t>0</a:t>
                      </a:r>
                      <a:endParaRPr lang="nl-BE" sz="1600" i="0"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6051">
                <a:tc>
                  <a:txBody>
                    <a:bodyPr/>
                    <a:lstStyle/>
                    <a:p>
                      <a:pPr algn="ctr"/>
                      <a:r>
                        <a:rPr lang="fr-CH" sz="1600" b="1" i="0">
                          <a:solidFill>
                            <a:schemeClr val="accent6">
                              <a:lumMod val="75000"/>
                            </a:schemeClr>
                          </a:solidFill>
                          <a:latin typeface="Times New Roman" panose="02020603050405020304" pitchFamily="18" charset="0"/>
                          <a:cs typeface="Times New Roman" panose="02020603050405020304" pitchFamily="18" charset="0"/>
                        </a:rPr>
                        <a:t>0</a:t>
                      </a:r>
                      <a:endParaRPr lang="nl-BE" sz="1600" b="1" i="0"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fr-CH" sz="1600" b="1" i="0">
                          <a:solidFill>
                            <a:schemeClr val="accent6">
                              <a:lumMod val="75000"/>
                            </a:schemeClr>
                          </a:solidFill>
                          <a:latin typeface="Times New Roman" panose="02020603050405020304" pitchFamily="18" charset="0"/>
                          <a:cs typeface="Times New Roman" panose="02020603050405020304" pitchFamily="18" charset="0"/>
                        </a:rPr>
                        <a:t>0</a:t>
                      </a:r>
                      <a:endParaRPr lang="nl-BE" sz="1600" b="1" i="0"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7CDA6277-BC26-405E-8117-AF647480C85D}"/>
              </a:ext>
            </a:extLst>
          </p:cNvPr>
          <p:cNvSpPr txBox="1"/>
          <p:nvPr/>
        </p:nvSpPr>
        <p:spPr>
          <a:xfrm>
            <a:off x="2711229" y="3448389"/>
            <a:ext cx="1098378" cy="461665"/>
          </a:xfrm>
          <a:prstGeom prst="rect">
            <a:avLst/>
          </a:prstGeom>
          <a:noFill/>
        </p:spPr>
        <p:txBody>
          <a:bodyPr wrap="none" rtlCol="0">
            <a:spAutoFit/>
          </a:bodyPr>
          <a:lstStyle/>
          <a:p>
            <a:pPr algn="ctr"/>
            <a:r>
              <a:rPr lang="fr-CH" sz="1200" b="1">
                <a:latin typeface="Calibri Light" panose="020F0302020204030204" pitchFamily="34" charset="0"/>
                <a:cs typeface="Calibri Light" panose="020F0302020204030204" pitchFamily="34" charset="0"/>
              </a:rPr>
              <a:t>Independence</a:t>
            </a:r>
            <a:br>
              <a:rPr lang="fr-CH" sz="1200">
                <a:latin typeface="Calibri Light" panose="020F0302020204030204" pitchFamily="34" charset="0"/>
                <a:cs typeface="Calibri Light" panose="020F0302020204030204" pitchFamily="34" charset="0"/>
              </a:rPr>
            </a:br>
            <a:r>
              <a:rPr lang="fr-CH" sz="1200">
                <a:latin typeface="Calibri Light" panose="020F0302020204030204" pitchFamily="34" charset="0"/>
                <a:cs typeface="Calibri Light" panose="020F0302020204030204" pitchFamily="34" charset="0"/>
              </a:rPr>
              <a:t>1 parameter</a:t>
            </a:r>
            <a:endParaRPr lang="en-GB" sz="1200">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76B4ED24-9F00-4B26-87B8-8715E31E557B}"/>
              </a:ext>
            </a:extLst>
          </p:cNvPr>
          <p:cNvSpPr txBox="1"/>
          <p:nvPr/>
        </p:nvSpPr>
        <p:spPr>
          <a:xfrm>
            <a:off x="5519568" y="5958394"/>
            <a:ext cx="1190454" cy="461665"/>
          </a:xfrm>
          <a:prstGeom prst="rect">
            <a:avLst/>
          </a:prstGeom>
          <a:noFill/>
        </p:spPr>
        <p:txBody>
          <a:bodyPr wrap="none" rtlCol="0">
            <a:spAutoFit/>
          </a:bodyPr>
          <a:lstStyle/>
          <a:p>
            <a:pPr algn="ctr"/>
            <a:r>
              <a:rPr lang="fr-CH" sz="1200" b="1">
                <a:latin typeface="Calibri Light" panose="020F0302020204030204" pitchFamily="34" charset="0"/>
                <a:cs typeface="Calibri Light" panose="020F0302020204030204" pitchFamily="34" charset="0"/>
              </a:rPr>
              <a:t>Factor-analytic</a:t>
            </a:r>
            <a:endParaRPr lang="fr-CH" sz="1200">
              <a:latin typeface="Calibri Light" panose="020F0302020204030204" pitchFamily="34" charset="0"/>
              <a:cs typeface="Calibri Light" panose="020F0302020204030204" pitchFamily="34" charset="0"/>
            </a:endParaRPr>
          </a:p>
          <a:p>
            <a:pPr algn="ctr"/>
            <a:r>
              <a:rPr lang="fr-CH" sz="1200">
                <a:latin typeface="Calibri Light" panose="020F0302020204030204" pitchFamily="34" charset="0"/>
                <a:cs typeface="Calibri Light" panose="020F0302020204030204" pitchFamily="34" charset="0"/>
              </a:rPr>
              <a:t>K*d parameters</a:t>
            </a:r>
            <a:endParaRPr lang="en-GB" sz="1200">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BC810E7F-7B1A-4976-9F41-E84C65CDD733}"/>
              </a:ext>
            </a:extLst>
          </p:cNvPr>
          <p:cNvSpPr txBox="1"/>
          <p:nvPr/>
        </p:nvSpPr>
        <p:spPr>
          <a:xfrm>
            <a:off x="5013278" y="3448389"/>
            <a:ext cx="2203039" cy="461665"/>
          </a:xfrm>
          <a:prstGeom prst="rect">
            <a:avLst/>
          </a:prstGeom>
          <a:noFill/>
        </p:spPr>
        <p:txBody>
          <a:bodyPr wrap="none" rtlCol="0">
            <a:spAutoFit/>
          </a:bodyPr>
          <a:lstStyle/>
          <a:p>
            <a:pPr algn="ctr"/>
            <a:r>
              <a:rPr lang="fr-CH" sz="1200" b="1">
                <a:latin typeface="Calibri Light" panose="020F0302020204030204" pitchFamily="34" charset="0"/>
                <a:cs typeface="Calibri Light" panose="020F0302020204030204" pitchFamily="34" charset="0"/>
              </a:rPr>
              <a:t>Compound symmetry / sphericity</a:t>
            </a:r>
            <a:br>
              <a:rPr lang="fr-CH" sz="1200">
                <a:latin typeface="Calibri Light" panose="020F0302020204030204" pitchFamily="34" charset="0"/>
                <a:cs typeface="Calibri Light" panose="020F0302020204030204" pitchFamily="34" charset="0"/>
              </a:rPr>
            </a:br>
            <a:r>
              <a:rPr lang="fr-CH" sz="1200">
                <a:latin typeface="Calibri Light" panose="020F0302020204030204" pitchFamily="34" charset="0"/>
                <a:cs typeface="Calibri Light" panose="020F0302020204030204" pitchFamily="34" charset="0"/>
              </a:rPr>
              <a:t>2 parameters</a:t>
            </a:r>
            <a:endParaRPr lang="en-GB" sz="1200">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957799AB-53A9-4035-AFC9-3B27F53FB4B9}"/>
              </a:ext>
            </a:extLst>
          </p:cNvPr>
          <p:cNvSpPr txBox="1"/>
          <p:nvPr/>
        </p:nvSpPr>
        <p:spPr>
          <a:xfrm>
            <a:off x="2754508" y="5958394"/>
            <a:ext cx="1011815" cy="461665"/>
          </a:xfrm>
          <a:prstGeom prst="rect">
            <a:avLst/>
          </a:prstGeom>
          <a:noFill/>
        </p:spPr>
        <p:txBody>
          <a:bodyPr wrap="none" rtlCol="0">
            <a:spAutoFit/>
          </a:bodyPr>
          <a:lstStyle/>
          <a:p>
            <a:pPr algn="ctr"/>
            <a:r>
              <a:rPr lang="fr-CH" sz="1200" b="1">
                <a:latin typeface="Calibri Light" panose="020F0302020204030204" pitchFamily="34" charset="0"/>
                <a:cs typeface="Calibri Light" panose="020F0302020204030204" pitchFamily="34" charset="0"/>
              </a:rPr>
              <a:t>Banded</a:t>
            </a:r>
            <a:br>
              <a:rPr lang="fr-CH" sz="1200">
                <a:latin typeface="Calibri Light" panose="020F0302020204030204" pitchFamily="34" charset="0"/>
                <a:cs typeface="Calibri Light" panose="020F0302020204030204" pitchFamily="34" charset="0"/>
              </a:rPr>
            </a:br>
            <a:r>
              <a:rPr lang="fr-CH" sz="1200" i="1">
                <a:latin typeface="Calibri Light" panose="020F0302020204030204" pitchFamily="34" charset="0"/>
                <a:cs typeface="Calibri Light" panose="020F0302020204030204" pitchFamily="34" charset="0"/>
              </a:rPr>
              <a:t>K</a:t>
            </a:r>
            <a:r>
              <a:rPr lang="fr-CH" sz="1200">
                <a:latin typeface="Calibri Light" panose="020F0302020204030204" pitchFamily="34" charset="0"/>
                <a:cs typeface="Calibri Light" panose="020F0302020204030204" pitchFamily="34" charset="0"/>
              </a:rPr>
              <a:t> parameters</a:t>
            </a:r>
            <a:endParaRPr lang="en-GB" sz="1200">
              <a:latin typeface="Calibri Light" panose="020F0302020204030204" pitchFamily="34" charset="0"/>
              <a:cs typeface="Calibri Light" panose="020F0302020204030204" pitchFamily="34" charset="0"/>
            </a:endParaRPr>
          </a:p>
        </p:txBody>
      </p:sp>
      <p:graphicFrame>
        <p:nvGraphicFramePr>
          <p:cNvPr id="16" name="Table 15">
            <a:extLst>
              <a:ext uri="{FF2B5EF4-FFF2-40B4-BE49-F238E27FC236}">
                <a16:creationId xmlns:a16="http://schemas.microsoft.com/office/drawing/2014/main" id="{F8860AF2-1883-408F-B4E5-510138ABAA93}"/>
              </a:ext>
            </a:extLst>
          </p:cNvPr>
          <p:cNvGraphicFramePr>
            <a:graphicFrameLocks noGrp="1"/>
          </p:cNvGraphicFramePr>
          <p:nvPr>
            <p:extLst>
              <p:ext uri="{D42A27DB-BD31-4B8C-83A1-F6EECF244321}">
                <p14:modId xmlns:p14="http://schemas.microsoft.com/office/powerpoint/2010/main" val="430756321"/>
              </p:ext>
            </p:extLst>
          </p:nvPr>
        </p:nvGraphicFramePr>
        <p:xfrm>
          <a:off x="8040216" y="4539422"/>
          <a:ext cx="2008041" cy="1368153"/>
        </p:xfrm>
        <a:graphic>
          <a:graphicData uri="http://schemas.openxmlformats.org/drawingml/2006/table">
            <a:tbl>
              <a:tblPr firstRow="1" bandRow="1">
                <a:tableStyleId>{2D5ABB26-0587-4C30-8999-92F81FD0307C}</a:tableStyleId>
              </a:tblPr>
              <a:tblGrid>
                <a:gridCol w="669347">
                  <a:extLst>
                    <a:ext uri="{9D8B030D-6E8A-4147-A177-3AD203B41FA5}">
                      <a16:colId xmlns:a16="http://schemas.microsoft.com/office/drawing/2014/main" val="20000"/>
                    </a:ext>
                  </a:extLst>
                </a:gridCol>
                <a:gridCol w="669347">
                  <a:extLst>
                    <a:ext uri="{9D8B030D-6E8A-4147-A177-3AD203B41FA5}">
                      <a16:colId xmlns:a16="http://schemas.microsoft.com/office/drawing/2014/main" val="20001"/>
                    </a:ext>
                  </a:extLst>
                </a:gridCol>
                <a:gridCol w="669347">
                  <a:extLst>
                    <a:ext uri="{9D8B030D-6E8A-4147-A177-3AD203B41FA5}">
                      <a16:colId xmlns:a16="http://schemas.microsoft.com/office/drawing/2014/main" val="20002"/>
                    </a:ext>
                  </a:extLst>
                </a:gridCol>
              </a:tblGrid>
              <a:tr h="456051">
                <a:tc>
                  <a:txBody>
                    <a:bodyPr/>
                    <a:lstStyle/>
                    <a:p>
                      <a:pPr algn="ct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1">
                              <a:lumMod val="75000"/>
                            </a:schemeClr>
                          </a:solidFill>
                          <a:latin typeface="Times New Roman" panose="02020603050405020304" pitchFamily="18" charset="0"/>
                          <a:cs typeface="Times New Roman" panose="02020603050405020304" pitchFamily="18" charset="0"/>
                        </a:rPr>
                        <a:t>1</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12</a:t>
                      </a:r>
                      <a:endParaRPr lang="nl-BE" sz="1600" i="1" dirty="0">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13</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6051">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75000"/>
                            </a:schemeClr>
                          </a:solidFill>
                          <a:latin typeface="Times New Roman" panose="02020603050405020304" pitchFamily="18" charset="0"/>
                          <a:cs typeface="Times New Roman" panose="02020603050405020304" pitchFamily="18" charset="0"/>
                        </a:rPr>
                        <a:t>12</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1">
                              <a:lumMod val="75000"/>
                            </a:schemeClr>
                          </a:solidFill>
                          <a:latin typeface="Times New Roman" panose="02020603050405020304" pitchFamily="18" charset="0"/>
                          <a:cs typeface="Times New Roman" panose="02020603050405020304" pitchFamily="18" charset="0"/>
                        </a:rPr>
                        <a:t>2</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600" i="1">
                          <a:latin typeface="Times New Roman" panose="02020603050405020304" pitchFamily="18" charset="0"/>
                          <a:cs typeface="Times New Roman" panose="02020603050405020304" pitchFamily="18" charset="0"/>
                        </a:rPr>
                        <a:t>σ</a:t>
                      </a:r>
                      <a:r>
                        <a:rPr lang="fr-CH" sz="1600" i="1" baseline="-25000">
                          <a:latin typeface="Times New Roman" panose="02020603050405020304" pitchFamily="18" charset="0"/>
                          <a:cs typeface="Times New Roman" panose="02020603050405020304" pitchFamily="18" charset="0"/>
                        </a:rPr>
                        <a:t>23</a:t>
                      </a:r>
                      <a:endParaRPr lang="nl-BE" sz="1600" i="1" dirty="0">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6051">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75000"/>
                            </a:schemeClr>
                          </a:solidFill>
                          <a:latin typeface="Times New Roman" panose="02020603050405020304" pitchFamily="18" charset="0"/>
                          <a:cs typeface="Times New Roman" panose="02020603050405020304" pitchFamily="18" charset="0"/>
                        </a:rPr>
                        <a:t>13</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6">
                              <a:lumMod val="75000"/>
                            </a:schemeClr>
                          </a:solidFill>
                          <a:latin typeface="Times New Roman" panose="02020603050405020304" pitchFamily="18" charset="0"/>
                          <a:cs typeface="Times New Roman" panose="02020603050405020304" pitchFamily="18" charset="0"/>
                        </a:rPr>
                        <a:t>23</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fr-CH" sz="1600" b="1" i="1" baseline="-25000">
                          <a:solidFill>
                            <a:schemeClr val="accent1">
                              <a:lumMod val="75000"/>
                            </a:schemeClr>
                          </a:solidFill>
                          <a:latin typeface="Times New Roman" panose="02020603050405020304" pitchFamily="18" charset="0"/>
                          <a:cs typeface="Times New Roman" panose="02020603050405020304" pitchFamily="18" charset="0"/>
                        </a:rPr>
                        <a:t>3</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17" name="Table 16">
            <a:extLst>
              <a:ext uri="{FF2B5EF4-FFF2-40B4-BE49-F238E27FC236}">
                <a16:creationId xmlns:a16="http://schemas.microsoft.com/office/drawing/2014/main" id="{0F5BCA2E-D791-4762-924B-65AAFC81471F}"/>
              </a:ext>
            </a:extLst>
          </p:cNvPr>
          <p:cNvGraphicFramePr>
            <a:graphicFrameLocks noGrp="1"/>
          </p:cNvGraphicFramePr>
          <p:nvPr>
            <p:extLst>
              <p:ext uri="{D42A27DB-BD31-4B8C-83A1-F6EECF244321}">
                <p14:modId xmlns:p14="http://schemas.microsoft.com/office/powerpoint/2010/main" val="2813445611"/>
              </p:ext>
            </p:extLst>
          </p:nvPr>
        </p:nvGraphicFramePr>
        <p:xfrm>
          <a:off x="8040216" y="2030651"/>
          <a:ext cx="2008041" cy="1368153"/>
        </p:xfrm>
        <a:graphic>
          <a:graphicData uri="http://schemas.openxmlformats.org/drawingml/2006/table">
            <a:tbl>
              <a:tblPr firstRow="1" bandRow="1">
                <a:tableStyleId>{2D5ABB26-0587-4C30-8999-92F81FD0307C}</a:tableStyleId>
              </a:tblPr>
              <a:tblGrid>
                <a:gridCol w="669347">
                  <a:extLst>
                    <a:ext uri="{9D8B030D-6E8A-4147-A177-3AD203B41FA5}">
                      <a16:colId xmlns:a16="http://schemas.microsoft.com/office/drawing/2014/main" val="20000"/>
                    </a:ext>
                  </a:extLst>
                </a:gridCol>
                <a:gridCol w="669347">
                  <a:extLst>
                    <a:ext uri="{9D8B030D-6E8A-4147-A177-3AD203B41FA5}">
                      <a16:colId xmlns:a16="http://schemas.microsoft.com/office/drawing/2014/main" val="20001"/>
                    </a:ext>
                  </a:extLst>
                </a:gridCol>
                <a:gridCol w="669347">
                  <a:extLst>
                    <a:ext uri="{9D8B030D-6E8A-4147-A177-3AD203B41FA5}">
                      <a16:colId xmlns:a16="http://schemas.microsoft.com/office/drawing/2014/main" val="20002"/>
                    </a:ext>
                  </a:extLst>
                </a:gridCol>
              </a:tblGrid>
              <a:tr h="456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a:solidFill>
                            <a:schemeClr val="accent6">
                              <a:lumMod val="75000"/>
                            </a:schemeClr>
                          </a:solidFill>
                          <a:latin typeface="Times New Roman" panose="02020603050405020304" pitchFamily="18" charset="0"/>
                          <a:cs typeface="Times New Roman" panose="02020603050405020304" pitchFamily="18" charset="0"/>
                        </a:rPr>
                        <a:t>ρ</a:t>
                      </a: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b="0" i="1">
                          <a:solidFill>
                            <a:schemeClr val="accent6">
                              <a:lumMod val="75000"/>
                            </a:schemeClr>
                          </a:solidFill>
                          <a:latin typeface="Times New Roman" panose="02020603050405020304" pitchFamily="18" charset="0"/>
                          <a:cs typeface="Times New Roman" panose="02020603050405020304" pitchFamily="18" charset="0"/>
                        </a:rPr>
                        <a:t>ρ</a:t>
                      </a:r>
                      <a:endParaRPr lang="nl-BE" sz="1600" b="0"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l-GR" sz="1600" b="0" i="1">
                          <a:solidFill>
                            <a:schemeClr val="accent6">
                              <a:lumMod val="75000"/>
                            </a:schemeClr>
                          </a:solidFill>
                          <a:latin typeface="Times New Roman" panose="02020603050405020304" pitchFamily="18" charset="0"/>
                          <a:cs typeface="Times New Roman" panose="02020603050405020304" pitchFamily="18" charset="0"/>
                        </a:rPr>
                        <a:t>ρ</a:t>
                      </a:r>
                      <a:r>
                        <a:rPr lang="fr-CH" sz="1600" b="0" i="1" baseline="30000">
                          <a:solidFill>
                            <a:schemeClr val="accent6">
                              <a:lumMod val="75000"/>
                            </a:schemeClr>
                          </a:solidFill>
                          <a:latin typeface="Times New Roman" panose="02020603050405020304" pitchFamily="18" charset="0"/>
                          <a:cs typeface="Times New Roman" panose="02020603050405020304" pitchFamily="18" charset="0"/>
                        </a:rPr>
                        <a:t>2</a:t>
                      </a:r>
                      <a:endParaRPr lang="nl-BE" sz="1600" b="0"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6051">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ρ</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a:solidFill>
                            <a:schemeClr val="accent6">
                              <a:lumMod val="75000"/>
                            </a:schemeClr>
                          </a:solidFill>
                          <a:latin typeface="Times New Roman" panose="02020603050405020304" pitchFamily="18" charset="0"/>
                          <a:cs typeface="Times New Roman" panose="02020603050405020304" pitchFamily="18" charset="0"/>
                        </a:rPr>
                        <a:t>ρ</a:t>
                      </a: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l-GR" sz="1600" b="0" i="1">
                          <a:solidFill>
                            <a:schemeClr val="accent6">
                              <a:lumMod val="75000"/>
                            </a:schemeClr>
                          </a:solidFill>
                          <a:latin typeface="Times New Roman" panose="02020603050405020304" pitchFamily="18" charset="0"/>
                          <a:cs typeface="Times New Roman" panose="02020603050405020304" pitchFamily="18" charset="0"/>
                        </a:rPr>
                        <a:t>ρ</a:t>
                      </a:r>
                      <a:endParaRPr lang="nl-BE" sz="1600" b="0"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6051">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ρ</a:t>
                      </a:r>
                      <a:r>
                        <a:rPr lang="fr-CH" sz="1600" b="1" i="1" baseline="30000">
                          <a:solidFill>
                            <a:schemeClr val="accent6">
                              <a:lumMod val="75000"/>
                            </a:schemeClr>
                          </a:solidFill>
                          <a:latin typeface="Times New Roman" panose="02020603050405020304" pitchFamily="18" charset="0"/>
                          <a:cs typeface="Times New Roman" panose="02020603050405020304" pitchFamily="18" charset="0"/>
                        </a:rPr>
                        <a:t>2</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l-GR" sz="1600" b="1" i="1">
                          <a:solidFill>
                            <a:schemeClr val="accent6">
                              <a:lumMod val="75000"/>
                            </a:schemeClr>
                          </a:solidFill>
                          <a:latin typeface="Times New Roman" panose="02020603050405020304" pitchFamily="18" charset="0"/>
                          <a:cs typeface="Times New Roman" panose="02020603050405020304" pitchFamily="18" charset="0"/>
                        </a:rPr>
                        <a:t>ρ</a:t>
                      </a:r>
                      <a:endParaRPr lang="nl-BE" sz="1600" b="1" i="1" dirty="0">
                        <a:solidFill>
                          <a:schemeClr val="accent6">
                            <a:lumMod val="75000"/>
                          </a:schemeClr>
                        </a:solidFill>
                        <a:latin typeface="Times New Roman" panose="02020603050405020304" pitchFamily="18" charset="0"/>
                        <a:cs typeface="Times New Roman" panose="02020603050405020304" pitchFamily="18" charset="0"/>
                      </a:endParaRPr>
                    </a:p>
                  </a:txBody>
                  <a:tcP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i="1">
                          <a:solidFill>
                            <a:schemeClr val="accent6">
                              <a:lumMod val="75000"/>
                            </a:schemeClr>
                          </a:solidFill>
                          <a:latin typeface="Times New Roman" panose="02020603050405020304" pitchFamily="18" charset="0"/>
                          <a:cs typeface="Times New Roman" panose="02020603050405020304" pitchFamily="18" charset="0"/>
                        </a:rPr>
                        <a:t>ρ</a:t>
                      </a:r>
                      <a:r>
                        <a:rPr lang="el-GR" sz="1600" b="1" i="1">
                          <a:solidFill>
                            <a:schemeClr val="accent1">
                              <a:lumMod val="75000"/>
                            </a:schemeClr>
                          </a:solidFill>
                          <a:latin typeface="Times New Roman" panose="02020603050405020304" pitchFamily="18" charset="0"/>
                          <a:cs typeface="Times New Roman" panose="02020603050405020304" pitchFamily="18" charset="0"/>
                        </a:rPr>
                        <a:t>σ</a:t>
                      </a:r>
                      <a:r>
                        <a:rPr lang="nl-BE" sz="1600" b="1" i="1">
                          <a:solidFill>
                            <a:schemeClr val="accent1">
                              <a:lumMod val="75000"/>
                            </a:schemeClr>
                          </a:solidFill>
                          <a:latin typeface="Times New Roman" panose="02020603050405020304" pitchFamily="18" charset="0"/>
                          <a:cs typeface="Times New Roman" panose="02020603050405020304" pitchFamily="18" charset="0"/>
                        </a:rPr>
                        <a:t>²</a:t>
                      </a:r>
                      <a:endParaRPr lang="nl-BE" sz="1600" b="1" i="1" dirty="0">
                        <a:solidFill>
                          <a:schemeClr val="accent1">
                            <a:lumMod val="75000"/>
                          </a:schemeClr>
                        </a:solidFill>
                        <a:latin typeface="Times New Roman" panose="02020603050405020304" pitchFamily="18" charset="0"/>
                        <a:cs typeface="Times New Roman" panose="02020603050405020304" pitchFamily="18" charset="0"/>
                      </a:endParaRP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8" name="TextBox 17">
            <a:extLst>
              <a:ext uri="{FF2B5EF4-FFF2-40B4-BE49-F238E27FC236}">
                <a16:creationId xmlns:a16="http://schemas.microsoft.com/office/drawing/2014/main" id="{C0D39DED-34B6-4C46-973C-674B212AACB8}"/>
              </a:ext>
            </a:extLst>
          </p:cNvPr>
          <p:cNvSpPr txBox="1"/>
          <p:nvPr/>
        </p:nvSpPr>
        <p:spPr>
          <a:xfrm>
            <a:off x="8298681" y="5991671"/>
            <a:ext cx="1491114" cy="461665"/>
          </a:xfrm>
          <a:prstGeom prst="rect">
            <a:avLst/>
          </a:prstGeom>
          <a:noFill/>
        </p:spPr>
        <p:txBody>
          <a:bodyPr wrap="none" rtlCol="0">
            <a:spAutoFit/>
          </a:bodyPr>
          <a:lstStyle/>
          <a:p>
            <a:pPr algn="ctr"/>
            <a:r>
              <a:rPr lang="fr-CH" sz="1200" b="1">
                <a:latin typeface="Calibri Light" panose="020F0302020204030204" pitchFamily="34" charset="0"/>
                <a:cs typeface="Calibri Light" panose="020F0302020204030204" pitchFamily="34" charset="0"/>
              </a:rPr>
              <a:t>Unstructured</a:t>
            </a:r>
            <a:br>
              <a:rPr lang="fr-CH" sz="1200">
                <a:latin typeface="Calibri Light" panose="020F0302020204030204" pitchFamily="34" charset="0"/>
                <a:cs typeface="Calibri Light" panose="020F0302020204030204" pitchFamily="34" charset="0"/>
              </a:rPr>
            </a:br>
            <a:r>
              <a:rPr lang="fr-CH" sz="1200">
                <a:latin typeface="Calibri Light" panose="020F0302020204030204" pitchFamily="34" charset="0"/>
                <a:cs typeface="Calibri Light" panose="020F0302020204030204" pitchFamily="34" charset="0"/>
              </a:rPr>
              <a:t>sum(K:1) parameters</a:t>
            </a:r>
            <a:endParaRPr lang="en-GB" sz="1200">
              <a:latin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1AC46132-8873-4DF4-A444-759E21B1ABD5}"/>
              </a:ext>
            </a:extLst>
          </p:cNvPr>
          <p:cNvSpPr txBox="1"/>
          <p:nvPr/>
        </p:nvSpPr>
        <p:spPr>
          <a:xfrm>
            <a:off x="8152079" y="3481666"/>
            <a:ext cx="1784335" cy="461665"/>
          </a:xfrm>
          <a:prstGeom prst="rect">
            <a:avLst/>
          </a:prstGeom>
          <a:noFill/>
        </p:spPr>
        <p:txBody>
          <a:bodyPr wrap="none" rtlCol="0">
            <a:spAutoFit/>
          </a:bodyPr>
          <a:lstStyle/>
          <a:p>
            <a:pPr algn="ctr"/>
            <a:r>
              <a:rPr lang="fr-CH" sz="1200" b="1">
                <a:latin typeface="Calibri Light" panose="020F0302020204030204" pitchFamily="34" charset="0"/>
                <a:cs typeface="Calibri Light" panose="020F0302020204030204" pitchFamily="34" charset="0"/>
              </a:rPr>
              <a:t>First-order auto-regressive</a:t>
            </a:r>
            <a:br>
              <a:rPr lang="fr-CH" sz="1200">
                <a:latin typeface="Calibri Light" panose="020F0302020204030204" pitchFamily="34" charset="0"/>
                <a:cs typeface="Calibri Light" panose="020F0302020204030204" pitchFamily="34" charset="0"/>
              </a:rPr>
            </a:br>
            <a:r>
              <a:rPr lang="fr-CH" sz="1200">
                <a:latin typeface="Calibri Light" panose="020F0302020204030204" pitchFamily="34" charset="0"/>
                <a:cs typeface="Calibri Light" panose="020F0302020204030204" pitchFamily="34" charset="0"/>
              </a:rPr>
              <a:t>2 parameters</a:t>
            </a:r>
            <a:endParaRPr lang="en-GB" sz="1200">
              <a:latin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254528BC-AB09-4170-8AD2-14BCE9C2F3EC}"/>
              </a:ext>
            </a:extLst>
          </p:cNvPr>
          <p:cNvSpPr txBox="1"/>
          <p:nvPr/>
        </p:nvSpPr>
        <p:spPr>
          <a:xfrm>
            <a:off x="2417879" y="1579698"/>
            <a:ext cx="1685077" cy="261610"/>
          </a:xfrm>
          <a:prstGeom prst="rect">
            <a:avLst/>
          </a:prstGeom>
          <a:noFill/>
        </p:spPr>
        <p:txBody>
          <a:bodyPr wrap="none" rtlCol="0">
            <a:spAutoFit/>
          </a:bodyPr>
          <a:lstStyle/>
          <a:p>
            <a:pPr algn="ctr"/>
            <a:r>
              <a:rPr lang="fr-CH" sz="1100">
                <a:solidFill>
                  <a:srgbClr val="FF0000"/>
                </a:solidFill>
                <a:latin typeface="Calibri Light" panose="020F0302020204030204" pitchFamily="34" charset="0"/>
                <a:cs typeface="Calibri Light" panose="020F0302020204030204" pitchFamily="34" charset="0"/>
              </a:rPr>
              <a:t>Standard linear regression</a:t>
            </a:r>
            <a:endParaRPr lang="en-GB" sz="1100">
              <a:solidFill>
                <a:srgbClr val="FF0000"/>
              </a:solidFill>
              <a:latin typeface="Calibri Light" panose="020F0302020204030204" pitchFamily="34" charset="0"/>
              <a:cs typeface="Calibri Light" panose="020F0302020204030204" pitchFamily="34" charset="0"/>
            </a:endParaRPr>
          </a:p>
        </p:txBody>
      </p:sp>
      <p:sp>
        <p:nvSpPr>
          <p:cNvPr id="21" name="TextBox 20">
            <a:extLst>
              <a:ext uri="{FF2B5EF4-FFF2-40B4-BE49-F238E27FC236}">
                <a16:creationId xmlns:a16="http://schemas.microsoft.com/office/drawing/2014/main" id="{591792E7-3166-49BE-84CA-8D7E275C25F1}"/>
              </a:ext>
            </a:extLst>
          </p:cNvPr>
          <p:cNvSpPr txBox="1"/>
          <p:nvPr/>
        </p:nvSpPr>
        <p:spPr>
          <a:xfrm>
            <a:off x="5349410" y="1495059"/>
            <a:ext cx="1548822" cy="430887"/>
          </a:xfrm>
          <a:prstGeom prst="rect">
            <a:avLst/>
          </a:prstGeom>
          <a:noFill/>
        </p:spPr>
        <p:txBody>
          <a:bodyPr wrap="none" rtlCol="0">
            <a:spAutoFit/>
          </a:bodyPr>
          <a:lstStyle/>
          <a:p>
            <a:pPr algn="ctr"/>
            <a:r>
              <a:rPr lang="fr-CH" sz="1100">
                <a:solidFill>
                  <a:srgbClr val="FF0000"/>
                </a:solidFill>
                <a:latin typeface="Calibri Light" panose="020F0302020204030204" pitchFamily="34" charset="0"/>
                <a:cs typeface="Calibri Light" panose="020F0302020204030204" pitchFamily="34" charset="0"/>
              </a:rPr>
              <a:t>Rm-ANOVA</a:t>
            </a:r>
          </a:p>
          <a:p>
            <a:pPr algn="ctr"/>
            <a:r>
              <a:rPr lang="fr-CH" sz="1100">
                <a:solidFill>
                  <a:srgbClr val="FF0000"/>
                </a:solidFill>
                <a:latin typeface="Calibri Light" panose="020F0302020204030204" pitchFamily="34" charset="0"/>
                <a:cs typeface="Calibri Light" panose="020F0302020204030204" pitchFamily="34" charset="0"/>
              </a:rPr>
              <a:t>Random intercept LMM</a:t>
            </a:r>
            <a:endParaRPr lang="en-GB" sz="1100">
              <a:solidFill>
                <a:srgbClr val="FF0000"/>
              </a:solidFill>
              <a:latin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CDA5608A-12D6-489F-964A-B7417F592005}"/>
              </a:ext>
            </a:extLst>
          </p:cNvPr>
          <p:cNvSpPr txBox="1"/>
          <p:nvPr/>
        </p:nvSpPr>
        <p:spPr>
          <a:xfrm>
            <a:off x="8561583" y="4158194"/>
            <a:ext cx="965329" cy="261610"/>
          </a:xfrm>
          <a:prstGeom prst="rect">
            <a:avLst/>
          </a:prstGeom>
          <a:noFill/>
        </p:spPr>
        <p:txBody>
          <a:bodyPr wrap="none" rtlCol="0">
            <a:spAutoFit/>
          </a:bodyPr>
          <a:lstStyle/>
          <a:p>
            <a:pPr algn="ctr"/>
            <a:r>
              <a:rPr lang="fr-CH" sz="1100">
                <a:solidFill>
                  <a:srgbClr val="FF0000"/>
                </a:solidFill>
                <a:latin typeface="Calibri Light" panose="020F0302020204030204" pitchFamily="34" charset="0"/>
                <a:cs typeface="Calibri Light" panose="020F0302020204030204" pitchFamily="34" charset="0"/>
              </a:rPr>
              <a:t>Rm-MANOVA</a:t>
            </a:r>
            <a:endParaRPr lang="en-GB" sz="110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88095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199"/>
            <a:ext cx="5832648" cy="5063641"/>
          </a:xfrm>
        </p:spPr>
        <p:txBody>
          <a:bodyPr>
            <a:normAutofit/>
          </a:bodyPr>
          <a:lstStyle/>
          <a:p>
            <a:r>
              <a:rPr lang="fr-CH" sz="1600">
                <a:latin typeface="Calibri Light" panose="020F0302020204030204" pitchFamily="34" charset="0"/>
                <a:cs typeface="Calibri Light" panose="020F0302020204030204" pitchFamily="34" charset="0"/>
              </a:rPr>
              <a:t>A large number of structures is available for the repeated measures covariance. Some are tailored to specific data types (e.g., time series, spatial data).</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Major software packages have options for specifying the structure directly (SPSS, SAS, R) and for comparing their goodness-of-fit (e.g., by AIC or BIC).</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Some software (SAS) even allow complete freedom in which covariance parameters to constrain and which ones not!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Identifying an optimal the structure directly would </a:t>
            </a:r>
            <a:r>
              <a:rPr lang="fr-CH" sz="1600">
                <a:solidFill>
                  <a:srgbClr val="0070C0"/>
                </a:solidFill>
                <a:latin typeface="Calibri Light" panose="020F0302020204030204" pitchFamily="34" charset="0"/>
                <a:cs typeface="Calibri Light" panose="020F0302020204030204" pitchFamily="34" charset="0"/>
              </a:rPr>
              <a:t>provide insight</a:t>
            </a:r>
            <a:r>
              <a:rPr lang="fr-CH" sz="1600">
                <a:latin typeface="Calibri Light" panose="020F0302020204030204" pitchFamily="34" charset="0"/>
                <a:cs typeface="Calibri Light" panose="020F0302020204030204" pitchFamily="34" charset="0"/>
              </a:rPr>
              <a:t> into why our repeated measurements are correlated.</a:t>
            </a:r>
          </a:p>
          <a:p>
            <a:pPr marL="0" indent="0">
              <a:buNone/>
            </a:pPr>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This seems attractive but is all this modelling it worth the trouble…?</a:t>
            </a: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1569F3-7C42-44B3-B900-4537AE2D028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Other covariance model alternatives?</a:t>
            </a:r>
            <a:endParaRPr lang="en-GB" sz="3200">
              <a:solidFill>
                <a:schemeClr val="tx2">
                  <a:lumMod val="75000"/>
                </a:schemeClr>
              </a:solidFill>
              <a:latin typeface="Tw Cen MT" panose="020B0602020104020603" pitchFamily="34" charset="0"/>
            </a:endParaRPr>
          </a:p>
        </p:txBody>
      </p:sp>
      <p:pic>
        <p:nvPicPr>
          <p:cNvPr id="9" name="Picture 8">
            <a:extLst>
              <a:ext uri="{FF2B5EF4-FFF2-40B4-BE49-F238E27FC236}">
                <a16:creationId xmlns:a16="http://schemas.microsoft.com/office/drawing/2014/main" id="{6D4E5ADC-BB50-4CD3-A92E-89D0CCA8A448}"/>
              </a:ext>
            </a:extLst>
          </p:cNvPr>
          <p:cNvPicPr>
            <a:picLocks noChangeAspect="1"/>
          </p:cNvPicPr>
          <p:nvPr/>
        </p:nvPicPr>
        <p:blipFill rotWithShape="1">
          <a:blip r:embed="rId2">
            <a:extLst>
              <a:ext uri="{28A0092B-C50C-407E-A947-70E740481C1C}">
                <a14:useLocalDpi xmlns:a14="http://schemas.microsoft.com/office/drawing/2010/main" val="0"/>
              </a:ext>
            </a:extLst>
          </a:blip>
          <a:srcRect r="37119"/>
          <a:stretch/>
        </p:blipFill>
        <p:spPr>
          <a:xfrm>
            <a:off x="7478819" y="1586159"/>
            <a:ext cx="3672408" cy="2007581"/>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9190A391-3E10-48C1-B4C6-359649422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955" y="2780928"/>
            <a:ext cx="2793645" cy="3446541"/>
          </a:xfrm>
          <a:prstGeom prst="rect">
            <a:avLst/>
          </a:prstGeom>
        </p:spPr>
      </p:pic>
      <p:sp>
        <p:nvSpPr>
          <p:cNvPr id="11" name="TextBox 10">
            <a:extLst>
              <a:ext uri="{FF2B5EF4-FFF2-40B4-BE49-F238E27FC236}">
                <a16:creationId xmlns:a16="http://schemas.microsoft.com/office/drawing/2014/main" id="{5F27C295-0F1F-48DE-86BF-999FADB08643}"/>
              </a:ext>
            </a:extLst>
          </p:cNvPr>
          <p:cNvSpPr txBox="1"/>
          <p:nvPr/>
        </p:nvSpPr>
        <p:spPr>
          <a:xfrm>
            <a:off x="7118779" y="3747377"/>
            <a:ext cx="1484637" cy="307777"/>
          </a:xfrm>
          <a:prstGeom prst="rect">
            <a:avLst/>
          </a:prstGeom>
          <a:noFill/>
        </p:spPr>
        <p:txBody>
          <a:bodyPr wrap="none" rtlCol="0">
            <a:spAutoFit/>
          </a:bodyPr>
          <a:lstStyle/>
          <a:p>
            <a:r>
              <a:rPr lang="fr-CH" sz="1400">
                <a:solidFill>
                  <a:srgbClr val="0070C0"/>
                </a:solidFill>
                <a:latin typeface="Calibri Light" panose="020F0302020204030204" pitchFamily="34" charset="0"/>
                <a:cs typeface="Calibri Light" panose="020F0302020204030204" pitchFamily="34" charset="0"/>
              </a:rPr>
              <a:t>nlme package in R</a:t>
            </a:r>
            <a:endParaRPr lang="en-GB" sz="1400">
              <a:solidFill>
                <a:srgbClr val="0070C0"/>
              </a:solidFill>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FE52452F-F1B0-41E5-8524-981B3E7D9613}"/>
              </a:ext>
            </a:extLst>
          </p:cNvPr>
          <p:cNvSpPr txBox="1"/>
          <p:nvPr/>
        </p:nvSpPr>
        <p:spPr>
          <a:xfrm>
            <a:off x="7478819" y="5729600"/>
            <a:ext cx="2218877" cy="307777"/>
          </a:xfrm>
          <a:prstGeom prst="rect">
            <a:avLst/>
          </a:prstGeom>
          <a:noFill/>
        </p:spPr>
        <p:txBody>
          <a:bodyPr wrap="none" rtlCol="0">
            <a:spAutoFit/>
          </a:bodyPr>
          <a:lstStyle>
            <a:defPPr>
              <a:defRPr lang="en-US"/>
            </a:defPPr>
            <a:lvl1pPr>
              <a:defRPr sz="1400">
                <a:solidFill>
                  <a:srgbClr val="0070C0"/>
                </a:solidFill>
                <a:latin typeface="Calibri Light" panose="020F0302020204030204" pitchFamily="34" charset="0"/>
                <a:cs typeface="Calibri Light" panose="020F0302020204030204" pitchFamily="34" charset="0"/>
              </a:defRPr>
            </a:lvl1pPr>
          </a:lstStyle>
          <a:p>
            <a:r>
              <a:rPr lang="fr-CH"/>
              <a:t>Linear mixed models in SPSS</a:t>
            </a:r>
            <a:endParaRPr lang="en-GB"/>
          </a:p>
        </p:txBody>
      </p:sp>
    </p:spTree>
    <p:extLst>
      <p:ext uri="{BB962C8B-B14F-4D97-AF65-F5344CB8AC3E}">
        <p14:creationId xmlns:p14="http://schemas.microsoft.com/office/powerpoint/2010/main" val="3807110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199"/>
            <a:ext cx="9289032" cy="5063641"/>
          </a:xfrm>
        </p:spPr>
        <p:txBody>
          <a:bodyPr>
            <a:normAutofit/>
          </a:bodyPr>
          <a:lstStyle/>
          <a:p>
            <a:r>
              <a:rPr lang="en-US" sz="1600">
                <a:latin typeface="Calibri Light" panose="020F0302020204030204" pitchFamily="34" charset="0"/>
                <a:cs typeface="Calibri Light" panose="020F0302020204030204" pitchFamily="34" charset="0"/>
              </a:rPr>
              <a:t>In practice, choosing the right model for a repeated measures covariance structure can be a </a:t>
            </a:r>
            <a:r>
              <a:rPr lang="en-US" sz="1600">
                <a:solidFill>
                  <a:srgbClr val="0070C0"/>
                </a:solidFill>
                <a:latin typeface="Calibri Light" panose="020F0302020204030204" pitchFamily="34" charset="0"/>
                <a:cs typeface="Calibri Light" panose="020F0302020204030204" pitchFamily="34" charset="0"/>
              </a:rPr>
              <a:t>statistical rabbit hole. </a:t>
            </a:r>
            <a:r>
              <a:rPr lang="en-US" sz="1600">
                <a:latin typeface="Calibri Light" panose="020F0302020204030204" pitchFamily="34" charset="0"/>
                <a:cs typeface="Calibri Light" panose="020F0302020204030204" pitchFamily="34" charset="0"/>
              </a:rPr>
              <a:t>There may be no “</a:t>
            </a:r>
            <a:r>
              <a:rPr lang="fr-CH" sz="1600">
                <a:latin typeface="Calibri Light" panose="020F0302020204030204" pitchFamily="34" charset="0"/>
                <a:cs typeface="Calibri Light" panose="020F0302020204030204" pitchFamily="34" charset="0"/>
              </a:rPr>
              <a:t>best</a:t>
            </a:r>
            <a:r>
              <a:rPr lang="en-US" sz="1600">
                <a:latin typeface="Calibri Light" panose="020F0302020204030204" pitchFamily="34" charset="0"/>
                <a:cs typeface="Calibri Light" panose="020F0302020204030204" pitchFamily="34" charset="0"/>
              </a:rPr>
              <a:t>” choice, and once we try some structures, why not all of them?</a:t>
            </a:r>
          </a:p>
          <a:p>
            <a:pPr marL="0" indent="0">
              <a:buNone/>
            </a:pPr>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For these reasons, one may be inclined to return to the original dilemma, and choose either rm-MANOVA results, or a corrected rm-ANOVA (e.g., Greenhouse-Geisser correction).</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In fact, the GG-correction is quite appealing</a:t>
            </a:r>
            <a:r>
              <a:rPr lang="en-US" sz="1600" dirty="0">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since it corrects the ANOVA only to the degree of sphericity violation (by epsilon), and adjusts DFs accordingly. This blind applicability makes </a:t>
            </a:r>
            <a:r>
              <a:rPr lang="en-US" sz="1600" dirty="0">
                <a:latin typeface="Calibri Light" panose="020F0302020204030204" pitchFamily="34" charset="0"/>
                <a:cs typeface="Calibri Light" panose="020F0302020204030204" pitchFamily="34" charset="0"/>
              </a:rPr>
              <a:t>it something of a </a:t>
            </a:r>
            <a:r>
              <a:rPr lang="en-US" sz="1600" dirty="0">
                <a:solidFill>
                  <a:srgbClr val="0070C0"/>
                </a:solidFill>
                <a:latin typeface="Calibri Light" panose="020F0302020204030204" pitchFamily="34" charset="0"/>
                <a:cs typeface="Calibri Light" panose="020F0302020204030204" pitchFamily="34" charset="0"/>
              </a:rPr>
              <a:t>magic wand</a:t>
            </a:r>
            <a:r>
              <a:rPr lang="en-US" sz="1600" dirty="0">
                <a:latin typeface="Calibri Light" panose="020F0302020204030204" pitchFamily="34" charset="0"/>
                <a:cs typeface="Calibri Light" panose="020F0302020204030204" pitchFamily="34" charset="0"/>
              </a:rPr>
              <a:t> solution for a </a:t>
            </a:r>
            <a:r>
              <a:rPr lang="en-US" sz="1600" dirty="0" err="1">
                <a:latin typeface="Calibri Light" panose="020F0302020204030204" pitchFamily="34" charset="0"/>
                <a:cs typeface="Calibri Light" panose="020F0302020204030204" pitchFamily="34" charset="0"/>
              </a:rPr>
              <a:t>misspecified</a:t>
            </a:r>
            <a:r>
              <a:rPr lang="en-US" sz="1600" dirty="0">
                <a:latin typeface="Calibri Light" panose="020F0302020204030204" pitchFamily="34" charset="0"/>
                <a:cs typeface="Calibri Light" panose="020F0302020204030204" pitchFamily="34" charset="0"/>
              </a:rPr>
              <a:t> covariance structure…</a:t>
            </a:r>
          </a:p>
          <a:p>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The magic wand solution</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AC8C0D40-058F-4D19-AE6F-015E5603B43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8D804D9-B6FE-4B8B-AAF3-E3DB26C4B6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441" t="11319" r="22440" b="38949"/>
          <a:stretch/>
        </p:blipFill>
        <p:spPr>
          <a:xfrm>
            <a:off x="8060519" y="4437111"/>
            <a:ext cx="1008112" cy="1296145"/>
          </a:xfrm>
          <a:prstGeom prst="rect">
            <a:avLst/>
          </a:prstGeom>
        </p:spPr>
      </p:pic>
      <p:pic>
        <p:nvPicPr>
          <p:cNvPr id="10" name="Picture 9">
            <a:extLst>
              <a:ext uri="{FF2B5EF4-FFF2-40B4-BE49-F238E27FC236}">
                <a16:creationId xmlns:a16="http://schemas.microsoft.com/office/drawing/2014/main" id="{B8FE303B-1E3C-4B67-B6EB-61781D8687E9}"/>
              </a:ext>
            </a:extLst>
          </p:cNvPr>
          <p:cNvPicPr>
            <a:picLocks noChangeAspect="1"/>
          </p:cNvPicPr>
          <p:nvPr/>
        </p:nvPicPr>
        <p:blipFill rotWithShape="1">
          <a:blip r:embed="rId3">
            <a:extLst>
              <a:ext uri="{28A0092B-C50C-407E-A947-70E740481C1C}">
                <a14:useLocalDpi xmlns:a14="http://schemas.microsoft.com/office/drawing/2010/main" val="0"/>
              </a:ext>
            </a:extLst>
          </a:blip>
          <a:srcRect l="16524" t="5498" r="13247" b="28954"/>
          <a:stretch/>
        </p:blipFill>
        <p:spPr>
          <a:xfrm>
            <a:off x="9140638" y="4420302"/>
            <a:ext cx="936104" cy="1312954"/>
          </a:xfrm>
          <a:prstGeom prst="rect">
            <a:avLst/>
          </a:prstGeom>
        </p:spPr>
      </p:pic>
      <p:pic>
        <p:nvPicPr>
          <p:cNvPr id="5" name="Picture 4">
            <a:extLst>
              <a:ext uri="{FF2B5EF4-FFF2-40B4-BE49-F238E27FC236}">
                <a16:creationId xmlns:a16="http://schemas.microsoft.com/office/drawing/2014/main" id="{DF92D00E-446F-4173-82E5-9E552E1AC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29476" flipH="1">
            <a:off x="10005474" y="297474"/>
            <a:ext cx="1655585" cy="1409833"/>
          </a:xfrm>
          <a:prstGeom prst="rect">
            <a:avLst/>
          </a:prstGeom>
        </p:spPr>
      </p:pic>
      <p:grpSp>
        <p:nvGrpSpPr>
          <p:cNvPr id="11" name="Group 10">
            <a:extLst>
              <a:ext uri="{FF2B5EF4-FFF2-40B4-BE49-F238E27FC236}">
                <a16:creationId xmlns:a16="http://schemas.microsoft.com/office/drawing/2014/main" id="{94797806-B453-4F4F-8408-36DC227050A5}"/>
              </a:ext>
            </a:extLst>
          </p:cNvPr>
          <p:cNvGrpSpPr>
            <a:grpSpLocks noChangeAspect="1"/>
          </p:cNvGrpSpPr>
          <p:nvPr/>
        </p:nvGrpSpPr>
        <p:grpSpPr>
          <a:xfrm>
            <a:off x="2495600" y="4365104"/>
            <a:ext cx="5124674" cy="2114395"/>
            <a:chOff x="1547390" y="3114675"/>
            <a:chExt cx="6049220" cy="2495854"/>
          </a:xfrm>
          <a:effectLst>
            <a:outerShdw blurRad="50800" dist="38100" dir="8100000" algn="tr" rotWithShape="0">
              <a:prstClr val="black">
                <a:alpha val="40000"/>
              </a:prstClr>
            </a:outerShdw>
          </a:effectLst>
        </p:grpSpPr>
        <p:pic>
          <p:nvPicPr>
            <p:cNvPr id="12" name="Picture 11">
              <a:extLst>
                <a:ext uri="{FF2B5EF4-FFF2-40B4-BE49-F238E27FC236}">
                  <a16:creationId xmlns:a16="http://schemas.microsoft.com/office/drawing/2014/main" id="{43AE9CA0-545F-45B8-9747-EB01D185BB73}"/>
                </a:ext>
              </a:extLst>
            </p:cNvPr>
            <p:cNvPicPr>
              <a:picLocks noChangeAspect="1"/>
            </p:cNvPicPr>
            <p:nvPr/>
          </p:nvPicPr>
          <p:blipFill rotWithShape="1">
            <a:blip r:embed="rId5">
              <a:extLst>
                <a:ext uri="{28A0092B-C50C-407E-A947-70E740481C1C}">
                  <a14:useLocalDpi xmlns:a14="http://schemas.microsoft.com/office/drawing/2010/main" val="0"/>
                </a:ext>
              </a:extLst>
            </a:blip>
            <a:srcRect t="42796"/>
            <a:stretch/>
          </p:blipFill>
          <p:spPr>
            <a:xfrm>
              <a:off x="1547390" y="3114675"/>
              <a:ext cx="6049220" cy="2495854"/>
            </a:xfrm>
            <a:prstGeom prst="rect">
              <a:avLst/>
            </a:prstGeom>
          </p:spPr>
        </p:pic>
        <p:cxnSp>
          <p:nvCxnSpPr>
            <p:cNvPr id="13" name="Straight Connector 12">
              <a:extLst>
                <a:ext uri="{FF2B5EF4-FFF2-40B4-BE49-F238E27FC236}">
                  <a16:creationId xmlns:a16="http://schemas.microsoft.com/office/drawing/2014/main" id="{027411F7-582A-48AB-8C8D-25CBE95F7A77}"/>
                </a:ext>
              </a:extLst>
            </p:cNvPr>
            <p:cNvCxnSpPr/>
            <p:nvPr/>
          </p:nvCxnSpPr>
          <p:spPr>
            <a:xfrm>
              <a:off x="2555776" y="4338811"/>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00D6B255-65D0-420E-9CB7-27D4CA9BAA9E}"/>
              </a:ext>
            </a:extLst>
          </p:cNvPr>
          <p:cNvCxnSpPr>
            <a:cxnSpLocks/>
          </p:cNvCxnSpPr>
          <p:nvPr/>
        </p:nvCxnSpPr>
        <p:spPr>
          <a:xfrm>
            <a:off x="5231904" y="5399786"/>
            <a:ext cx="432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31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1</a:t>
            </a:r>
            <a:r>
              <a:rPr lang="fr-CH" sz="2800" b="1">
                <a:solidFill>
                  <a:schemeClr val="tx2">
                    <a:lumMod val="75000"/>
                  </a:schemeClr>
                </a:solidFill>
                <a:latin typeface="Tw Cen MT" panose="020B0602020104020603" pitchFamily="34" charset="0"/>
              </a:rPr>
              <a:t>. Traditional repeated measures models</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53FE56-E95B-4F0A-A599-814602743235}"/>
              </a:ext>
            </a:extLst>
          </p:cNvPr>
          <p:cNvSpPr txBox="1"/>
          <p:nvPr/>
        </p:nvSpPr>
        <p:spPr>
          <a:xfrm>
            <a:off x="3897360" y="4119462"/>
            <a:ext cx="4397294"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C. Challenges to classic approaches</a:t>
            </a:r>
          </a:p>
        </p:txBody>
      </p:sp>
    </p:spTree>
    <p:extLst>
      <p:ext uri="{BB962C8B-B14F-4D97-AF65-F5344CB8AC3E}">
        <p14:creationId xmlns:p14="http://schemas.microsoft.com/office/powerpoint/2010/main" val="344823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This workshop is the fifth version of material taught in 2016, 2018, and 2020 (×2). Originally it was taught as a 4-hour workshop for a single afternoon. </a:t>
            </a:r>
            <a:r>
              <a:rPr lang="en-US" sz="1600" b="1" u="sng">
                <a:solidFill>
                  <a:srgbClr val="C00000"/>
                </a:solidFill>
                <a:latin typeface="Calibri Light" panose="020F0302020204030204" pitchFamily="34" charset="0"/>
                <a:cs typeface="Calibri Light" panose="020F0302020204030204" pitchFamily="34" charset="0"/>
              </a:rPr>
              <a:t>If you attended a previous version</a:t>
            </a:r>
            <a:r>
              <a:rPr lang="en-US" sz="1600">
                <a:latin typeface="Calibri Light" panose="020F0302020204030204" pitchFamily="34" charset="0"/>
                <a:cs typeface="Calibri Light" panose="020F0302020204030204" pitchFamily="34" charset="0"/>
              </a:rPr>
              <a:t>: the material has largely the same structure and examples since 2018, but with some important updates and refinements. This version should become your new primary reference.</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Because the workshop was planned when pandemic restrictions were still active, we opted for the Zoom format. The advantage of staying with this is a lighter program, no limit on participants, and recording of lectures for later re-viewing.</a:t>
            </a:r>
          </a:p>
          <a:p>
            <a:pPr marL="0" indent="0">
              <a:buNone/>
            </a:pPr>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Today we will discuss multilevel regression, which can be followed without having participated </a:t>
            </a:r>
            <a:r>
              <a:rPr lang="en-US" sz="1600">
                <a:latin typeface="Calibri Light" panose="020F0302020204030204" pitchFamily="34" charset="0"/>
                <a:cs typeface="Calibri Light" panose="020F0302020204030204" pitchFamily="34" charset="0"/>
              </a:rPr>
              <a:t>in any prior workshop of mine. A sequel workshop is being planned on logistic regression, in which I will also discuss multilevel models for repeated categorical outcomes </a:t>
            </a:r>
            <a:r>
              <a:rPr lang="en-US" sz="1600" dirty="0">
                <a:latin typeface="Calibri Light" panose="020F0302020204030204" pitchFamily="34" charset="0"/>
                <a:cs typeface="Calibri Light" panose="020F0302020204030204" pitchFamily="34" charset="0"/>
              </a:rPr>
              <a:t>(e.g., GLMER, </a:t>
            </a:r>
            <a:r>
              <a:rPr lang="en-US" sz="1600">
                <a:latin typeface="Calibri Light" panose="020F0302020204030204" pitchFamily="34" charset="0"/>
                <a:cs typeface="Calibri Light" panose="020F0302020204030204" pitchFamily="34" charset="0"/>
              </a:rPr>
              <a:t>GEE). Today we </a:t>
            </a:r>
            <a:r>
              <a:rPr lang="en-US" sz="1600">
                <a:solidFill>
                  <a:srgbClr val="0070C0"/>
                </a:solidFill>
                <a:latin typeface="Calibri Light" panose="020F0302020204030204" pitchFamily="34" charset="0"/>
                <a:cs typeface="Calibri Light" panose="020F0302020204030204" pitchFamily="34" charset="0"/>
              </a:rPr>
              <a:t>focus exclusively on continuous outcomes</a:t>
            </a:r>
            <a:r>
              <a:rPr lang="en-US" sz="1600">
                <a:latin typeface="Calibri Light" panose="020F0302020204030204" pitchFamily="34" charset="0"/>
                <a:cs typeface="Calibri Light" panose="020F0302020204030204" pitchFamily="34" charset="0"/>
              </a:rPr>
              <a:t>.</a:t>
            </a: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Throughout my slides, I will provide </a:t>
            </a:r>
            <a:r>
              <a:rPr lang="en-US" sz="1600" dirty="0">
                <a:solidFill>
                  <a:srgbClr val="0070C0"/>
                </a:solidFill>
                <a:latin typeface="Calibri Light" panose="020F0302020204030204" pitchFamily="34" charset="0"/>
                <a:cs typeface="Calibri Light" panose="020F0302020204030204" pitchFamily="34" charset="0"/>
              </a:rPr>
              <a:t>R code </a:t>
            </a:r>
            <a:r>
              <a:rPr lang="en-US" sz="1600" dirty="0">
                <a:latin typeface="Calibri Light" panose="020F0302020204030204" pitchFamily="34" charset="0"/>
                <a:cs typeface="Calibri Light" panose="020F0302020204030204" pitchFamily="34" charset="0"/>
              </a:rPr>
              <a:t>that you can execute in parallel with the presentation (see attached scripts). Data are sourced directly from </a:t>
            </a:r>
            <a:r>
              <a:rPr lang="en-US" sz="1600" dirty="0" err="1">
                <a:latin typeface="Calibri Light" panose="020F0302020204030204" pitchFamily="34" charset="0"/>
                <a:cs typeface="Calibri Light" panose="020F0302020204030204" pitchFamily="34" charset="0"/>
              </a:rPr>
              <a:t>switchdrive</a:t>
            </a:r>
            <a:r>
              <a:rPr lang="en-US" sz="1600" dirty="0">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so there is no </a:t>
            </a:r>
            <a:r>
              <a:rPr lang="en-US" sz="1600" dirty="0">
                <a:latin typeface="Calibri Light" panose="020F0302020204030204" pitchFamily="34" charset="0"/>
                <a:cs typeface="Calibri Light" panose="020F0302020204030204" pitchFamily="34" charset="0"/>
              </a:rPr>
              <a:t>need to have data files pre-loaded.</a:t>
            </a:r>
          </a:p>
          <a:p>
            <a:pPr marL="0" indent="0">
              <a:buNone/>
            </a:pPr>
            <a:endParaRPr lang="en-US" sz="1600" dirty="0">
              <a:latin typeface="Calibri Light" panose="020F0302020204030204" pitchFamily="34" charset="0"/>
              <a:cs typeface="Calibri Light" panose="020F0302020204030204" pitchFamily="34" charset="0"/>
            </a:endParaRPr>
          </a:p>
          <a:p>
            <a:pPr marL="0" indent="0">
              <a:buNone/>
            </a:pP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8424935"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This workshop – </a:t>
            </a:r>
            <a:r>
              <a:rPr lang="fr-CH" sz="3200" i="1">
                <a:solidFill>
                  <a:schemeClr val="tx2">
                    <a:lumMod val="75000"/>
                  </a:schemeClr>
                </a:solidFill>
                <a:latin typeface="Tw Cen MT" panose="020B0602020104020603" pitchFamily="34" charset="0"/>
              </a:rPr>
              <a:t>Post-covid Edition</a:t>
            </a:r>
            <a:endParaRPr lang="en-GB" sz="3200" i="1">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6BFBB0B-0362-45FA-8165-576F5D584B55}"/>
              </a:ext>
            </a:extLst>
          </p:cNvPr>
          <p:cNvSpPr/>
          <p:nvPr/>
        </p:nvSpPr>
        <p:spPr>
          <a:xfrm>
            <a:off x="9837122" y="6245651"/>
            <a:ext cx="1876476" cy="276999"/>
          </a:xfrm>
          <a:prstGeom prst="rect">
            <a:avLst/>
          </a:prstGeom>
        </p:spPr>
        <p:txBody>
          <a:bodyPr wrap="none">
            <a:spAutoFit/>
          </a:bodyPr>
          <a:lstStyle/>
          <a:p>
            <a:pPr algn="r"/>
            <a:r>
              <a:rPr lang="en-US" sz="1200">
                <a:hlinkClick r:id="rId2"/>
              </a:rPr>
              <a:t>https://www.r-project.org/</a:t>
            </a:r>
            <a:endParaRPr lang="en-CH" sz="1200"/>
          </a:p>
        </p:txBody>
      </p:sp>
      <p:pic>
        <p:nvPicPr>
          <p:cNvPr id="9" name="Picture 8">
            <a:extLst>
              <a:ext uri="{FF2B5EF4-FFF2-40B4-BE49-F238E27FC236}">
                <a16:creationId xmlns:a16="http://schemas.microsoft.com/office/drawing/2014/main" id="{F20CD955-5435-43A9-952E-1DBC6C1D2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04511" y="194157"/>
            <a:ext cx="1271609" cy="1276804"/>
          </a:xfrm>
          <a:prstGeom prst="rect">
            <a:avLst/>
          </a:prstGeom>
        </p:spPr>
      </p:pic>
      <p:pic>
        <p:nvPicPr>
          <p:cNvPr id="10" name="Picture 9">
            <a:extLst>
              <a:ext uri="{FF2B5EF4-FFF2-40B4-BE49-F238E27FC236}">
                <a16:creationId xmlns:a16="http://schemas.microsoft.com/office/drawing/2014/main" id="{40F29569-0E4A-4DD7-9993-7A8B7E4E25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12424" y="319276"/>
            <a:ext cx="611922" cy="614422"/>
          </a:xfrm>
          <a:prstGeom prst="rect">
            <a:avLst/>
          </a:prstGeom>
        </p:spPr>
      </p:pic>
    </p:spTree>
    <p:extLst>
      <p:ext uri="{BB962C8B-B14F-4D97-AF65-F5344CB8AC3E}">
        <p14:creationId xmlns:p14="http://schemas.microsoft.com/office/powerpoint/2010/main" val="3406323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solidFill>
                  <a:srgbClr val="0070C0"/>
                </a:solidFill>
                <a:latin typeface="Calibri Light" panose="020F0302020204030204" pitchFamily="34" charset="0"/>
                <a:cs typeface="Calibri Light" panose="020F0302020204030204" pitchFamily="34" charset="0"/>
              </a:rPr>
              <a:t>40 subjects </a:t>
            </a:r>
            <a:r>
              <a:rPr lang="fr-CH" sz="1600">
                <a:latin typeface="Calibri Light" panose="020F0302020204030204" pitchFamily="34" charset="0"/>
                <a:cs typeface="Calibri Light" panose="020F0302020204030204" pitchFamily="34" charset="0"/>
              </a:rPr>
              <a:t>participate in an EEG experiment. They view pleasant and unpleasant pictures (</a:t>
            </a:r>
            <a:r>
              <a:rPr lang="fr-CH" sz="1600">
                <a:solidFill>
                  <a:srgbClr val="0070C0"/>
                </a:solidFill>
                <a:latin typeface="Calibri Light" panose="020F0302020204030204" pitchFamily="34" charset="0"/>
                <a:cs typeface="Calibri Light" panose="020F0302020204030204" pitchFamily="34" charset="0"/>
              </a:rPr>
              <a:t>valence</a:t>
            </a:r>
            <a:r>
              <a:rPr lang="fr-CH" sz="1600">
                <a:latin typeface="Calibri Light" panose="020F0302020204030204" pitchFamily="34" charset="0"/>
                <a:cs typeface="Calibri Light" panose="020F0302020204030204" pitchFamily="34" charset="0"/>
              </a:rPr>
              <a:t> factor), 50 of each. EEG recordings are isolated to 2000 milliseconds after stimulus onset: </a:t>
            </a:r>
            <a:r>
              <a:rPr lang="fr-CH" sz="1600">
                <a:solidFill>
                  <a:srgbClr val="0070C0"/>
                </a:solidFill>
                <a:latin typeface="Calibri Light" panose="020F0302020204030204" pitchFamily="34" charset="0"/>
                <a:cs typeface="Calibri Light" panose="020F0302020204030204" pitchFamily="34" charset="0"/>
              </a:rPr>
              <a:t>2000 recorded time points </a:t>
            </a:r>
            <a:r>
              <a:rPr lang="fr-CH" sz="1600">
                <a:latin typeface="Calibri Light" panose="020F0302020204030204" pitchFamily="34" charset="0"/>
                <a:cs typeface="Calibri Light" panose="020F0302020204030204" pitchFamily="34" charset="0"/>
              </a:rPr>
              <a:t>(1000 Hz sampling).</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Average time series are calculated across trials, per subject per valence, yielding a wide format data matrix with 40 rows and 2 × 2000 columns.</a:t>
            </a:r>
          </a:p>
          <a:p>
            <a:pPr marL="0" indent="0">
              <a:buNone/>
            </a:pPr>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design for rm-(M)ANOVA suggests a </a:t>
            </a:r>
            <a:r>
              <a:rPr lang="fr-CH" sz="1600">
                <a:solidFill>
                  <a:srgbClr val="0070C0"/>
                </a:solidFill>
                <a:latin typeface="Calibri Light" panose="020F0302020204030204" pitchFamily="34" charset="0"/>
                <a:cs typeface="Calibri Light" panose="020F0302020204030204" pitchFamily="34" charset="0"/>
              </a:rPr>
              <a:t>valence (2) × time (2000)</a:t>
            </a:r>
            <a:r>
              <a:rPr lang="fr-CH" sz="1600">
                <a:latin typeface="Calibri Light" panose="020F0302020204030204" pitchFamily="34" charset="0"/>
                <a:cs typeface="Calibri Light" panose="020F0302020204030204" pitchFamily="34" charset="0"/>
              </a:rPr>
              <a:t> analysis. Some software (SPSS) does not even accept this many columns for an analysis…</a:t>
            </a:r>
          </a:p>
          <a:p>
            <a:endParaRPr lang="fr-CH" sz="16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 case 1: More repeats than subjects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2B64BC5-75FA-41F3-A0DA-00AC2EB35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4" y="4581128"/>
            <a:ext cx="6563354" cy="1440160"/>
          </a:xfrm>
          <a:prstGeom prst="rect">
            <a:avLst/>
          </a:prstGeom>
          <a:effectLst/>
        </p:spPr>
      </p:pic>
    </p:spTree>
    <p:extLst>
      <p:ext uri="{BB962C8B-B14F-4D97-AF65-F5344CB8AC3E}">
        <p14:creationId xmlns:p14="http://schemas.microsoft.com/office/powerpoint/2010/main" val="4247607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 case 1: More repeats than subjects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4D43113-2CDD-4D70-B12C-832B86DE3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056" y="1844824"/>
            <a:ext cx="4656702" cy="3018931"/>
          </a:xfrm>
          <a:prstGeom prst="rect">
            <a:avLst/>
          </a:prstGeom>
          <a:effectLst>
            <a:outerShdw blurRad="50800" dist="38100" dir="8100000" algn="tr" rotWithShape="0">
              <a:prstClr val="black">
                <a:alpha val="40000"/>
              </a:prstClr>
            </a:outerShdw>
          </a:effectLst>
        </p:spPr>
      </p:pic>
      <p:cxnSp>
        <p:nvCxnSpPr>
          <p:cNvPr id="10" name="Straight Connector 9">
            <a:extLst>
              <a:ext uri="{FF2B5EF4-FFF2-40B4-BE49-F238E27FC236}">
                <a16:creationId xmlns:a16="http://schemas.microsoft.com/office/drawing/2014/main" id="{2C784681-C5BE-4688-AC80-C3D417BC86C2}"/>
              </a:ext>
            </a:extLst>
          </p:cNvPr>
          <p:cNvCxnSpPr/>
          <p:nvPr/>
        </p:nvCxnSpPr>
        <p:spPr>
          <a:xfrm>
            <a:off x="6816520" y="4725144"/>
            <a:ext cx="39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38A3484E-4D9D-4779-AA7A-12073C858CC3}"/>
              </a:ext>
            </a:extLst>
          </p:cNvPr>
          <p:cNvSpPr txBox="1">
            <a:spLocks/>
          </p:cNvSpPr>
          <p:nvPr/>
        </p:nvSpPr>
        <p:spPr>
          <a:xfrm>
            <a:off x="1199456" y="1844824"/>
            <a:ext cx="5136826" cy="46805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H" sz="1600" dirty="0">
                <a:latin typeface="Calibri Light" panose="020F0302020204030204" pitchFamily="34" charset="0"/>
                <a:cs typeface="Calibri Light" panose="020F0302020204030204" pitchFamily="34" charset="0"/>
              </a:rPr>
              <a:t>Even if </a:t>
            </a:r>
            <a:r>
              <a:rPr lang="fr-CH" sz="1600" err="1">
                <a:latin typeface="Calibri Light" panose="020F0302020204030204" pitchFamily="34" charset="0"/>
                <a:cs typeface="Calibri Light" panose="020F0302020204030204" pitchFamily="34" charset="0"/>
              </a:rPr>
              <a:t>we</a:t>
            </a:r>
            <a:r>
              <a:rPr lang="fr-CH" sz="1600">
                <a:latin typeface="Calibri Light" panose="020F0302020204030204" pitchFamily="34" charset="0"/>
                <a:cs typeface="Calibri Light" panose="020F0302020204030204" pitchFamily="34" charset="0"/>
              </a:rPr>
              <a:t> did manage to run this, we would </a:t>
            </a:r>
            <a:r>
              <a:rPr lang="fr-CH" sz="1600" dirty="0" err="1">
                <a:latin typeface="Calibri Light" panose="020F0302020204030204" pitchFamily="34" charset="0"/>
                <a:cs typeface="Calibri Light" panose="020F0302020204030204" pitchFamily="34" charset="0"/>
              </a:rPr>
              <a:t>encounter</a:t>
            </a:r>
            <a:r>
              <a:rPr lang="fr-CH" sz="1600" dirty="0">
                <a:latin typeface="Calibri Light" panose="020F0302020204030204" pitchFamily="34" charset="0"/>
                <a:cs typeface="Calibri Light" panose="020F0302020204030204" pitchFamily="34" charset="0"/>
              </a:rPr>
              <a:t> the </a:t>
            </a:r>
            <a:r>
              <a:rPr lang="fr-CH" sz="1600" err="1">
                <a:latin typeface="Calibri Light" panose="020F0302020204030204" pitchFamily="34" charset="0"/>
                <a:cs typeface="Calibri Light" panose="020F0302020204030204" pitchFamily="34" charset="0"/>
              </a:rPr>
              <a:t>following</a:t>
            </a:r>
            <a:r>
              <a:rPr lang="fr-CH" sz="1600">
                <a:latin typeface="Calibri Light" panose="020F0302020204030204" pitchFamily="34" charset="0"/>
                <a:cs typeface="Calibri Light" panose="020F0302020204030204" pitchFamily="34" charset="0"/>
              </a:rPr>
              <a:t> issues:</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pPr lvl="1"/>
            <a:r>
              <a:rPr lang="fr-CH" sz="1600" dirty="0">
                <a:latin typeface="Calibri Light" panose="020F0302020204030204" pitchFamily="34" charset="0"/>
                <a:cs typeface="Calibri Light" panose="020F0302020204030204" pitchFamily="34" charset="0"/>
              </a:rPr>
              <a:t>No </a:t>
            </a:r>
            <a:r>
              <a:rPr lang="fr-CH" sz="1600" dirty="0" err="1">
                <a:latin typeface="Calibri Light" panose="020F0302020204030204" pitchFamily="34" charset="0"/>
                <a:cs typeface="Calibri Light" panose="020F0302020204030204" pitchFamily="34" charset="0"/>
              </a:rPr>
              <a:t>multivariate</a:t>
            </a:r>
            <a:r>
              <a:rPr lang="fr-CH" sz="1600" dirty="0">
                <a:latin typeface="Calibri Light" panose="020F0302020204030204" pitchFamily="34" charset="0"/>
                <a:cs typeface="Calibri Light" panose="020F0302020204030204" pitchFamily="34" charset="0"/>
              </a:rPr>
              <a:t> tests for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where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number</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levels</a:t>
            </a:r>
            <a:r>
              <a:rPr lang="fr-CH" sz="1600" dirty="0">
                <a:latin typeface="Calibri Light" panose="020F0302020204030204" pitchFamily="34" charset="0"/>
                <a:cs typeface="Calibri Light" panose="020F0302020204030204" pitchFamily="34" charset="0"/>
              </a:rPr>
              <a:t> &gt; </a:t>
            </a:r>
            <a:r>
              <a:rPr lang="fr-CH" sz="1600" i="1" dirty="0">
                <a:latin typeface="Calibri Light" panose="020F0302020204030204" pitchFamily="34" charset="0"/>
                <a:cs typeface="Calibri Light" panose="020F0302020204030204" pitchFamily="34" charset="0"/>
              </a:rPr>
              <a:t>N</a:t>
            </a:r>
            <a:endParaRPr lang="fr-CH" sz="1600" dirty="0">
              <a:latin typeface="Calibri Light" panose="020F0302020204030204" pitchFamily="34" charset="0"/>
              <a:cs typeface="Calibri Light" panose="020F0302020204030204" pitchFamily="34" charset="0"/>
            </a:endParaRPr>
          </a:p>
          <a:p>
            <a:pPr lvl="1"/>
            <a:r>
              <a:rPr lang="fr-CH" sz="1600" dirty="0">
                <a:latin typeface="Calibri Light" panose="020F0302020204030204" pitchFamily="34" charset="0"/>
                <a:cs typeface="Calibri Light" panose="020F0302020204030204" pitchFamily="34" charset="0"/>
              </a:rPr>
              <a:t>No </a:t>
            </a:r>
            <a:r>
              <a:rPr lang="fr-CH" sz="1600" dirty="0" err="1">
                <a:latin typeface="Calibri Light" panose="020F0302020204030204" pitchFamily="34" charset="0"/>
                <a:cs typeface="Calibri Light" panose="020F0302020204030204" pitchFamily="34" charset="0"/>
              </a:rPr>
              <a:t>results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Mauchly’s</a:t>
            </a:r>
            <a:r>
              <a:rPr lang="fr-CH" sz="1600" dirty="0">
                <a:latin typeface="Calibri Light" panose="020F0302020204030204" pitchFamily="34" charset="0"/>
                <a:cs typeface="Calibri Light" panose="020F0302020204030204" pitchFamily="34" charset="0"/>
              </a:rPr>
              <a:t> test of </a:t>
            </a:r>
            <a:r>
              <a:rPr lang="fr-CH" sz="1600" dirty="0" err="1">
                <a:latin typeface="Calibri Light" panose="020F0302020204030204" pitchFamily="34" charset="0"/>
                <a:cs typeface="Calibri Light" panose="020F0302020204030204" pitchFamily="34" charset="0"/>
              </a:rPr>
              <a:t>sphericity</a:t>
            </a:r>
            <a:endParaRPr lang="fr-CH" sz="1600" dirty="0">
              <a:latin typeface="Calibri Light" panose="020F0302020204030204" pitchFamily="34" charset="0"/>
              <a:cs typeface="Calibri Light" panose="020F0302020204030204" pitchFamily="34" charset="0"/>
            </a:endParaRPr>
          </a:p>
          <a:p>
            <a:pPr lvl="1"/>
            <a:r>
              <a:rPr lang="fr-CH" sz="1600" dirty="0">
                <a:latin typeface="Calibri Light" panose="020F0302020204030204" pitchFamily="34" charset="0"/>
                <a:cs typeface="Calibri Light" panose="020F0302020204030204" pitchFamily="34" charset="0"/>
              </a:rPr>
              <a:t>SPSS </a:t>
            </a:r>
            <a:r>
              <a:rPr lang="fr-CH" sz="1600" dirty="0" err="1">
                <a:latin typeface="Calibri Light" panose="020F0302020204030204" pitchFamily="34" charset="0"/>
                <a:cs typeface="Calibri Light" panose="020F0302020204030204" pitchFamily="34" charset="0"/>
              </a:rPr>
              <a:t>does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print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rm</a:t>
            </a:r>
            <a:r>
              <a:rPr lang="fr-CH" sz="1600" dirty="0">
                <a:latin typeface="Calibri Light" panose="020F0302020204030204" pitchFamily="34" charset="0"/>
                <a:cs typeface="Calibri Light" panose="020F0302020204030204" pitchFamily="34" charset="0"/>
              </a:rPr>
              <a:t>-ANOVA output, but R </a:t>
            </a:r>
            <a:r>
              <a:rPr lang="fr-CH" sz="1600" dirty="0" err="1">
                <a:latin typeface="Calibri Light" panose="020F0302020204030204" pitchFamily="34" charset="0"/>
                <a:cs typeface="Calibri Light" panose="020F0302020204030204" pitchFamily="34" charset="0"/>
              </a:rPr>
              <a:t>returns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nothing</a:t>
            </a:r>
            <a:r>
              <a:rPr lang="fr-CH" sz="1600" dirty="0">
                <a:latin typeface="Calibri Light" panose="020F0302020204030204" pitchFamily="34" charset="0"/>
                <a:cs typeface="Calibri Light" panose="020F0302020204030204" pitchFamily="34" charset="0"/>
              </a:rPr>
              <a:t> at all*</a:t>
            </a:r>
          </a:p>
          <a:p>
            <a:endParaRPr lang="fr-CH" sz="1600" dirty="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underlying </a:t>
            </a:r>
            <a:r>
              <a:rPr lang="fr-CH" sz="1600" dirty="0" err="1">
                <a:latin typeface="Calibri Light" panose="020F0302020204030204" pitchFamily="34" charset="0"/>
                <a:cs typeface="Calibri Light" panose="020F0302020204030204" pitchFamily="34" charset="0"/>
              </a:rPr>
              <a:t>problem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an </a:t>
            </a:r>
            <a:r>
              <a:rPr lang="fr-CH" sz="1600" dirty="0" err="1">
                <a:latin typeface="Calibri Light" panose="020F0302020204030204" pitchFamily="34" charset="0"/>
                <a:cs typeface="Calibri Light" panose="020F0302020204030204" pitchFamily="34" charset="0"/>
              </a:rPr>
              <a:t>unstructured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correlation</a:t>
            </a:r>
            <a:r>
              <a:rPr lang="fr-CH" sz="1600" dirty="0">
                <a:latin typeface="Calibri Light" panose="020F0302020204030204" pitchFamily="34" charset="0"/>
                <a:cs typeface="Calibri Light" panose="020F0302020204030204" pitchFamily="34" charset="0"/>
              </a:rPr>
              <a:t> matrix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data </a:t>
            </a:r>
            <a:r>
              <a:rPr lang="fr-CH" sz="1600" dirty="0" err="1">
                <a:latin typeface="Calibri Light" panose="020F0302020204030204" pitchFamily="34" charset="0"/>
                <a:cs typeface="Calibri Light" panose="020F0302020204030204" pitchFamily="34" charset="0"/>
              </a:rPr>
              <a:t>where</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P</a:t>
            </a:r>
            <a:r>
              <a:rPr lang="fr-CH" sz="1600" dirty="0">
                <a:latin typeface="Calibri Light" panose="020F0302020204030204" pitchFamily="34" charset="0"/>
                <a:cs typeface="Calibri Light" panose="020F0302020204030204" pitchFamily="34" charset="0"/>
              </a:rPr>
              <a:t> &gt; </a:t>
            </a:r>
            <a:r>
              <a:rPr lang="fr-CH" sz="1600" i="1" dirty="0">
                <a:latin typeface="Calibri Light" panose="020F0302020204030204" pitchFamily="34" charset="0"/>
                <a:cs typeface="Calibri Light" panose="020F0302020204030204" pitchFamily="34" charset="0"/>
              </a:rPr>
              <a:t>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err="1">
                <a:solidFill>
                  <a:srgbClr val="0070C0"/>
                </a:solidFill>
                <a:latin typeface="Calibri Light" panose="020F0302020204030204" pitchFamily="34" charset="0"/>
                <a:cs typeface="Calibri Light" panose="020F0302020204030204" pitchFamily="34" charset="0"/>
              </a:rPr>
              <a:t>rank-deficient</a:t>
            </a:r>
            <a:r>
              <a:rPr lang="fr-CH" sz="1600">
                <a:latin typeface="Calibri Light" panose="020F0302020204030204" pitchFamily="34" charset="0"/>
                <a:cs typeface="Calibri Light" panose="020F0302020204030204" pitchFamily="34" charset="0"/>
              </a:rPr>
              <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A rank-deficient matrix has no inverse and may have complex or negative eigenvalues. This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problem</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for multivariate tests rely </a:t>
            </a:r>
            <a:r>
              <a:rPr lang="fr-CH" sz="1600" dirty="0">
                <a:latin typeface="Calibri Light" panose="020F0302020204030204" pitchFamily="34" charset="0"/>
                <a:cs typeface="Calibri Light" panose="020F0302020204030204" pitchFamily="34" charset="0"/>
              </a:rPr>
              <a:t>on </a:t>
            </a:r>
            <a:r>
              <a:rPr lang="fr-CH" sz="1600" err="1">
                <a:latin typeface="Calibri Light" panose="020F0302020204030204" pitchFamily="34" charset="0"/>
                <a:cs typeface="Calibri Light" panose="020F0302020204030204" pitchFamily="34" charset="0"/>
              </a:rPr>
              <a:t>these</a:t>
            </a:r>
            <a:r>
              <a:rPr lang="fr-CH" sz="1600">
                <a:latin typeface="Calibri Light" panose="020F0302020204030204" pitchFamily="34" charset="0"/>
                <a:cs typeface="Calibri Light" panose="020F0302020204030204" pitchFamily="34" charset="0"/>
              </a:rPr>
              <a:t> values</a:t>
            </a:r>
            <a:r>
              <a:rPr lang="fr-CH" sz="1600" dirty="0">
                <a:latin typeface="Calibri Light" panose="020F0302020204030204" pitchFamily="34" charset="0"/>
                <a:cs typeface="Calibri Light" panose="020F0302020204030204" pitchFamily="34" charset="0"/>
              </a:rPr>
              <a:t>…</a:t>
            </a:r>
          </a:p>
        </p:txBody>
      </p:sp>
      <p:sp>
        <p:nvSpPr>
          <p:cNvPr id="13" name="TextBox 12">
            <a:extLst>
              <a:ext uri="{FF2B5EF4-FFF2-40B4-BE49-F238E27FC236}">
                <a16:creationId xmlns:a16="http://schemas.microsoft.com/office/drawing/2014/main" id="{8B1C2DB2-7CEB-4C65-B28F-A2B466D4D1E9}"/>
              </a:ext>
            </a:extLst>
          </p:cNvPr>
          <p:cNvSpPr txBox="1"/>
          <p:nvPr/>
        </p:nvSpPr>
        <p:spPr>
          <a:xfrm>
            <a:off x="6516558" y="6427203"/>
            <a:ext cx="5481052" cy="276999"/>
          </a:xfrm>
          <a:prstGeom prst="rect">
            <a:avLst/>
          </a:prstGeom>
          <a:noFill/>
        </p:spPr>
        <p:txBody>
          <a:bodyPr wrap="none" rtlCol="0">
            <a:spAutoFit/>
          </a:bodyPr>
          <a:lstStyle/>
          <a:p>
            <a:pPr algn="r"/>
            <a:r>
              <a:rPr lang="en-US" sz="1200">
                <a:latin typeface="Calibri Light" panose="020F0302020204030204" pitchFamily="34" charset="0"/>
                <a:cs typeface="Calibri Light" panose="020F0302020204030204" pitchFamily="34" charset="0"/>
              </a:rPr>
              <a:t>*In R this will still work with the </a:t>
            </a:r>
            <a:r>
              <a:rPr lang="en-US" sz="1200">
                <a:latin typeface="Courier New" panose="02070309020205020404" pitchFamily="49" charset="0"/>
                <a:cs typeface="Courier New" panose="02070309020205020404" pitchFamily="49" charset="0"/>
              </a:rPr>
              <a:t>aov{base}</a:t>
            </a:r>
            <a:r>
              <a:rPr lang="en-US" sz="1200">
                <a:latin typeface="Calibri Light" panose="020F0302020204030204" pitchFamily="34" charset="0"/>
                <a:cs typeface="Calibri Light" panose="020F0302020204030204" pitchFamily="34" charset="0"/>
              </a:rPr>
              <a:t> approach, but </a:t>
            </a:r>
            <a:r>
              <a:rPr lang="en-US" sz="1200" i="1">
                <a:latin typeface="Calibri Light" panose="020F0302020204030204" pitchFamily="34" charset="0"/>
                <a:cs typeface="Calibri Light" panose="020F0302020204030204" pitchFamily="34" charset="0"/>
              </a:rPr>
              <a:t>not </a:t>
            </a:r>
            <a:r>
              <a:rPr lang="en-US" sz="1200">
                <a:latin typeface="Calibri Light" panose="020F0302020204030204" pitchFamily="34" charset="0"/>
                <a:cs typeface="Calibri Light" panose="020F0302020204030204" pitchFamily="34" charset="0"/>
              </a:rPr>
              <a:t>with </a:t>
            </a:r>
            <a:r>
              <a:rPr lang="en-US" sz="1200">
                <a:latin typeface="Courier New" panose="02070309020205020404" pitchFamily="49" charset="0"/>
                <a:cs typeface="Courier New" panose="02070309020205020404" pitchFamily="49" charset="0"/>
              </a:rPr>
              <a:t>Anova{car}</a:t>
            </a:r>
            <a:endParaRPr lang="en-CH" sz="12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85446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solidFill>
                  <a:srgbClr val="0070C0"/>
                </a:solidFill>
                <a:latin typeface="Calibri Light" panose="020F0302020204030204" pitchFamily="34" charset="0"/>
                <a:cs typeface="Calibri Light" panose="020F0302020204030204" pitchFamily="34" charset="0"/>
              </a:rPr>
              <a:t>30 </a:t>
            </a:r>
            <a:r>
              <a:rPr lang="fr-CH" sz="1600" dirty="0" err="1">
                <a:solidFill>
                  <a:srgbClr val="0070C0"/>
                </a:solidFill>
                <a:latin typeface="Calibri Light" panose="020F0302020204030204" pitchFamily="34" charset="0"/>
                <a:cs typeface="Calibri Light" panose="020F0302020204030204" pitchFamily="34" charset="0"/>
              </a:rPr>
              <a:t>subjects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participate</a:t>
            </a:r>
            <a:r>
              <a:rPr lang="fr-CH" sz="1600" dirty="0">
                <a:latin typeface="Calibri Light" panose="020F0302020204030204" pitchFamily="34" charset="0"/>
                <a:cs typeface="Calibri Light" panose="020F0302020204030204" pitchFamily="34" charset="0"/>
              </a:rPr>
              <a:t> in a </a:t>
            </a:r>
            <a:r>
              <a:rPr lang="fr-CH" sz="1600" dirty="0" err="1">
                <a:latin typeface="Calibri Light" panose="020F0302020204030204" pitchFamily="34" charset="0"/>
                <a:cs typeface="Calibri Light" panose="020F0302020204030204" pitchFamily="34" charset="0"/>
              </a:rPr>
              <a:t>clinical</a:t>
            </a:r>
            <a:r>
              <a:rPr lang="fr-CH" sz="1600" dirty="0">
                <a:latin typeface="Calibri Light" panose="020F0302020204030204" pitchFamily="34" charset="0"/>
                <a:cs typeface="Calibri Light" panose="020F0302020204030204" pitchFamily="34" charset="0"/>
              </a:rPr>
              <a:t> trial </a:t>
            </a:r>
            <a:r>
              <a:rPr lang="fr-CH" sz="1600" dirty="0" err="1">
                <a:latin typeface="Calibri Light" panose="020F0302020204030204" pitchFamily="34" charset="0"/>
                <a:cs typeface="Calibri Light" panose="020F0302020204030204" pitchFamily="34" charset="0"/>
              </a:rPr>
              <a:t>study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contrasting</a:t>
            </a:r>
            <a:r>
              <a:rPr lang="fr-CH" sz="1600" dirty="0">
                <a:latin typeface="Calibri Light" panose="020F0302020204030204" pitchFamily="34" charset="0"/>
                <a:cs typeface="Calibri Light" panose="020F0302020204030204" pitchFamily="34" charset="0"/>
              </a:rPr>
              <a:t> a new </a:t>
            </a:r>
            <a:r>
              <a:rPr lang="fr-CH" sz="1600" dirty="0" err="1">
                <a:latin typeface="Calibri Light" panose="020F0302020204030204" pitchFamily="34" charset="0"/>
                <a:cs typeface="Calibri Light" panose="020F0302020204030204" pitchFamily="34" charset="0"/>
              </a:rPr>
              <a:t>drug</a:t>
            </a:r>
            <a:r>
              <a:rPr lang="fr-CH" sz="1600" dirty="0">
                <a:latin typeface="Calibri Light" panose="020F0302020204030204" pitchFamily="34" charset="0"/>
                <a:cs typeface="Calibri Light" panose="020F0302020204030204" pitchFamily="34" charset="0"/>
              </a:rPr>
              <a:t> </a:t>
            </a:r>
            <a:r>
              <a:rPr lang="fr-CH" sz="1600" b="1" dirty="0">
                <a:solidFill>
                  <a:schemeClr val="accent6">
                    <a:lumMod val="50000"/>
                  </a:schemeClr>
                </a:solidFill>
                <a:latin typeface="Calibri Light" panose="020F0302020204030204" pitchFamily="34" charset="0"/>
                <a:cs typeface="Calibri Light" panose="020F0302020204030204" pitchFamily="34" charset="0"/>
              </a:rPr>
              <a:t>(A)</a:t>
            </a:r>
            <a:r>
              <a:rPr lang="fr-CH" sz="1600" dirty="0">
                <a:latin typeface="Calibri Light" panose="020F0302020204030204" pitchFamily="34" charset="0"/>
                <a:cs typeface="Calibri Light" panose="020F0302020204030204" pitchFamily="34" charset="0"/>
              </a:rPr>
              <a:t>, to an </a:t>
            </a:r>
            <a:r>
              <a:rPr lang="fr-CH" sz="1600" dirty="0" err="1">
                <a:latin typeface="Calibri Light" panose="020F0302020204030204" pitchFamily="34" charset="0"/>
                <a:cs typeface="Calibri Light" panose="020F0302020204030204" pitchFamily="34" charset="0"/>
              </a:rPr>
              <a:t>existing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drug</a:t>
            </a:r>
            <a:r>
              <a:rPr lang="fr-CH" sz="1600" dirty="0">
                <a:latin typeface="Calibri Light" panose="020F0302020204030204" pitchFamily="34" charset="0"/>
                <a:cs typeface="Calibri Light" panose="020F0302020204030204" pitchFamily="34" charset="0"/>
              </a:rPr>
              <a:t> </a:t>
            </a:r>
            <a:r>
              <a:rPr lang="fr-CH" sz="1600" b="1" dirty="0">
                <a:solidFill>
                  <a:schemeClr val="accent6">
                    <a:lumMod val="50000"/>
                  </a:schemeClr>
                </a:solidFill>
                <a:latin typeface="Calibri Light" panose="020F0302020204030204" pitchFamily="34" charset="0"/>
                <a:cs typeface="Calibri Light" panose="020F0302020204030204" pitchFamily="34" charset="0"/>
              </a:rPr>
              <a:t>(B)</a:t>
            </a:r>
            <a:r>
              <a:rPr lang="fr-CH" sz="1600" dirty="0">
                <a:latin typeface="Calibri Light" panose="020F0302020204030204" pitchFamily="34" charset="0"/>
                <a:cs typeface="Calibri Light" panose="020F0302020204030204" pitchFamily="34" charset="0"/>
              </a:rPr>
              <a:t> and to a placebo </a:t>
            </a:r>
            <a:r>
              <a:rPr lang="fr-CH" sz="1600" dirty="0" err="1">
                <a:latin typeface="Calibri Light" panose="020F0302020204030204" pitchFamily="34" charset="0"/>
                <a:cs typeface="Calibri Light" panose="020F0302020204030204" pitchFamily="34" charset="0"/>
              </a:rPr>
              <a:t>treatment</a:t>
            </a:r>
            <a:r>
              <a:rPr lang="fr-CH" sz="1600" dirty="0">
                <a:latin typeface="Calibri Light" panose="020F0302020204030204" pitchFamily="34" charset="0"/>
                <a:cs typeface="Calibri Light" panose="020F0302020204030204" pitchFamily="34" charset="0"/>
              </a:rPr>
              <a:t> </a:t>
            </a:r>
            <a:r>
              <a:rPr lang="fr-CH" sz="1600" b="1" dirty="0">
                <a:solidFill>
                  <a:schemeClr val="accent6">
                    <a:lumMod val="50000"/>
                  </a:schemeClr>
                </a:solidFill>
                <a:latin typeface="Calibri Light" panose="020F0302020204030204" pitchFamily="34" charset="0"/>
                <a:cs typeface="Calibri Light" panose="020F0302020204030204" pitchFamily="34" charset="0"/>
              </a:rPr>
              <a:t>(P)</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Each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participates</a:t>
            </a:r>
            <a:r>
              <a:rPr lang="fr-CH" sz="1600" dirty="0">
                <a:latin typeface="Calibri Light" panose="020F0302020204030204" pitchFamily="34" charset="0"/>
                <a:cs typeface="Calibri Light" panose="020F0302020204030204" pitchFamily="34" charset="0"/>
              </a:rPr>
              <a:t> in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sessions, </a:t>
            </a:r>
            <a:r>
              <a:rPr lang="fr-CH" sz="1600">
                <a:latin typeface="Calibri Light" panose="020F0302020204030204" pitchFamily="34" charset="0"/>
                <a:cs typeface="Calibri Light" panose="020F0302020204030204" pitchFamily="34" charset="0"/>
              </a:rPr>
              <a:t>one placebo </a:t>
            </a:r>
            <a:r>
              <a:rPr lang="fr-CH" sz="1600" dirty="0">
                <a:latin typeface="Calibri Light" panose="020F0302020204030204" pitchFamily="34" charset="0"/>
                <a:cs typeface="Calibri Light" panose="020F0302020204030204" pitchFamily="34" charset="0"/>
              </a:rPr>
              <a:t>and one </a:t>
            </a:r>
            <a:r>
              <a:rPr lang="fr-CH" sz="1600" dirty="0" err="1">
                <a:latin typeface="Calibri Light" panose="020F0302020204030204" pitchFamily="34" charset="0"/>
                <a:cs typeface="Calibri Light" panose="020F0302020204030204" pitchFamily="34" charset="0"/>
              </a:rPr>
              <a:t>drug</a:t>
            </a:r>
            <a:r>
              <a:rPr lang="fr-CH" sz="1600" dirty="0">
                <a:latin typeface="Calibri Light" panose="020F0302020204030204" pitchFamily="34" charset="0"/>
                <a:cs typeface="Calibri Light" panose="020F0302020204030204" pitchFamily="34" charset="0"/>
              </a:rPr>
              <a:t> (A or B) session, in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order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of the </a:t>
            </a:r>
            <a:r>
              <a:rPr lang="fr-CH" sz="1600" dirty="0" err="1">
                <a:solidFill>
                  <a:srgbClr val="0070C0"/>
                </a:solidFill>
                <a:latin typeface="Calibri Light" panose="020F0302020204030204" pitchFamily="34" charset="0"/>
                <a:cs typeface="Calibri Light" panose="020F0302020204030204" pitchFamily="34" charset="0"/>
              </a:rPr>
              <a:t>treatment</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measured</a:t>
            </a:r>
            <a:r>
              <a:rPr lang="fr-CH" sz="1600" dirty="0">
                <a:latin typeface="Calibri Light" panose="020F0302020204030204" pitchFamily="34" charset="0"/>
                <a:cs typeface="Calibri Light" panose="020F0302020204030204" pitchFamily="34" charset="0"/>
              </a:rPr>
              <a:t> on a </a:t>
            </a:r>
            <a:r>
              <a:rPr lang="fr-CH" sz="1600" dirty="0" err="1">
                <a:solidFill>
                  <a:srgbClr val="0070C0"/>
                </a:solidFill>
                <a:latin typeface="Calibri Light" panose="020F0302020204030204" pitchFamily="34" charset="0"/>
                <a:cs typeface="Calibri Light" panose="020F0302020204030204" pitchFamily="34" charset="0"/>
              </a:rPr>
              <a:t>physiological</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response</a:t>
            </a:r>
            <a:r>
              <a:rPr lang="fr-CH" sz="1600" dirty="0">
                <a:solidFill>
                  <a:schemeClr val="accent6">
                    <a:lumMod val="50000"/>
                  </a:schemeClr>
                </a:solidFill>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(e.g., </a:t>
            </a:r>
            <a:r>
              <a:rPr lang="fr-CH" sz="1600" dirty="0" err="1">
                <a:latin typeface="Calibri Light" panose="020F0302020204030204" pitchFamily="34" charset="0"/>
                <a:cs typeface="Calibri Light" panose="020F0302020204030204" pitchFamily="34" charset="0"/>
              </a:rPr>
              <a:t>blood</a:t>
            </a:r>
            <a:r>
              <a:rPr lang="fr-CH" sz="1600" dirty="0">
                <a:latin typeface="Calibri Light" panose="020F0302020204030204" pitchFamily="34" charset="0"/>
                <a:cs typeface="Calibri Light" panose="020F0302020204030204" pitchFamily="34" charset="0"/>
              </a:rPr>
              <a:t> pressure). </a:t>
            </a:r>
            <a:r>
              <a:rPr lang="fr-CH" sz="1600" dirty="0" err="1">
                <a:latin typeface="Calibri Light" panose="020F0302020204030204" pitchFamily="34" charset="0"/>
                <a:cs typeface="Calibri Light" panose="020F0302020204030204" pitchFamily="34" charset="0"/>
              </a:rPr>
              <a:t>Researchers</a:t>
            </a:r>
            <a:r>
              <a:rPr lang="fr-CH" sz="1600" dirty="0">
                <a:latin typeface="Calibri Light" panose="020F0302020204030204" pitchFamily="34" charset="0"/>
                <a:cs typeface="Calibri Light" panose="020F0302020204030204" pitchFamily="34" charset="0"/>
              </a:rPr>
              <a:t> run an </a:t>
            </a:r>
            <a:r>
              <a:rPr lang="fr-CH" sz="1600" dirty="0" err="1">
                <a:latin typeface="Calibri Light" panose="020F0302020204030204" pitchFamily="34" charset="0"/>
                <a:cs typeface="Calibri Light" panose="020F0302020204030204" pitchFamily="34" charset="0"/>
              </a:rPr>
              <a:t>rm</a:t>
            </a:r>
            <a:r>
              <a:rPr lang="fr-CH" sz="1600" dirty="0">
                <a:latin typeface="Calibri Light" panose="020F0302020204030204" pitchFamily="34" charset="0"/>
                <a:cs typeface="Calibri Light" panose="020F0302020204030204" pitchFamily="34" charset="0"/>
              </a:rPr>
              <a:t>-ANOVA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drug</a:t>
            </a:r>
            <a:r>
              <a:rPr lang="fr-CH" sz="1600" dirty="0">
                <a:latin typeface="Calibri Light" panose="020F0302020204030204" pitchFamily="34" charset="0"/>
                <a:cs typeface="Calibri Light" panose="020F0302020204030204" pitchFamily="34" charset="0"/>
              </a:rPr>
              <a:t> condition as a </a:t>
            </a:r>
            <a:r>
              <a:rPr lang="fr-CH" sz="1600" dirty="0" err="1">
                <a:latin typeface="Calibri Light" panose="020F0302020204030204" pitchFamily="34" charset="0"/>
                <a:cs typeface="Calibri Light" panose="020F0302020204030204" pitchFamily="34" charset="0"/>
              </a:rPr>
              <a:t>within</a:t>
            </a:r>
            <a:r>
              <a:rPr lang="fr-CH" sz="1600" dirty="0">
                <a:latin typeface="Calibri Light" panose="020F0302020204030204" pitchFamily="34" charset="0"/>
                <a:cs typeface="Calibri Light" panose="020F0302020204030204" pitchFamily="34" charset="0"/>
              </a:rPr>
              <a:t>-factor:</a:t>
            </a:r>
          </a:p>
          <a:p>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 case 2: Partial within-designs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DF925F41-629E-4FB5-904E-4117BAABE42F}"/>
              </a:ext>
            </a:extLst>
          </p:cNvPr>
          <p:cNvGraphicFramePr>
            <a:graphicFrameLocks noGrp="1"/>
          </p:cNvGraphicFramePr>
          <p:nvPr>
            <p:extLst>
              <p:ext uri="{D42A27DB-BD31-4B8C-83A1-F6EECF244321}">
                <p14:modId xmlns:p14="http://schemas.microsoft.com/office/powerpoint/2010/main" val="3811466849"/>
              </p:ext>
            </p:extLst>
          </p:nvPr>
        </p:nvGraphicFramePr>
        <p:xfrm>
          <a:off x="1343472" y="3140968"/>
          <a:ext cx="3600400" cy="3096346"/>
        </p:xfrm>
        <a:graphic>
          <a:graphicData uri="http://schemas.openxmlformats.org/drawingml/2006/table">
            <a:tbl>
              <a:tblPr firstRow="1" bandRow="1">
                <a:tableStyleId>{2D5ABB26-0587-4C30-8999-92F81FD0307C}</a:tableStyleId>
              </a:tblPr>
              <a:tblGrid>
                <a:gridCol w="72008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516058">
                <a:tc>
                  <a:txBody>
                    <a:bodyPr/>
                    <a:lstStyle/>
                    <a:p>
                      <a:pPr algn="ctr"/>
                      <a:r>
                        <a:rPr lang="fr-CH" sz="1400" b="1">
                          <a:latin typeface="Calibri Light" panose="020F0302020204030204" pitchFamily="34" charset="0"/>
                          <a:cs typeface="Calibri Light" panose="020F0302020204030204" pitchFamily="34" charset="0"/>
                        </a:rPr>
                        <a:t>Subject</a:t>
                      </a:r>
                      <a:endParaRPr lang="en-GB" sz="1400" b="1">
                        <a:latin typeface="Calibri Light" panose="020F0302020204030204" pitchFamily="34" charset="0"/>
                        <a:cs typeface="Calibri Light" panose="020F0302020204030204" pitchFamily="34" charset="0"/>
                      </a:endParaRPr>
                    </a:p>
                  </a:txBody>
                  <a:tcPr anchor="ctr">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a:latin typeface="Calibri Light" panose="020F0302020204030204" pitchFamily="34" charset="0"/>
                          <a:cs typeface="Calibri Light" panose="020F0302020204030204" pitchFamily="34" charset="0"/>
                        </a:rPr>
                        <a:t>Order</a:t>
                      </a:r>
                      <a:endParaRPr lang="en-GB" sz="1400" b="1">
                        <a:latin typeface="Calibri Light" panose="020F0302020204030204" pitchFamily="34" charset="0"/>
                        <a:cs typeface="Calibri Light" panose="020F0302020204030204" pitchFamily="34" charset="0"/>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a:latin typeface="Calibri Light" panose="020F0302020204030204" pitchFamily="34" charset="0"/>
                          <a:cs typeface="Calibri Light" panose="020F0302020204030204" pitchFamily="34" charset="0"/>
                        </a:rPr>
                        <a:t>A_resp</a:t>
                      </a:r>
                      <a:endParaRPr lang="en-GB" sz="1400" b="1">
                        <a:latin typeface="Calibri Light" panose="020F0302020204030204" pitchFamily="34" charset="0"/>
                        <a:cs typeface="Calibri Light" panose="020F0302020204030204" pitchFamily="34" charset="0"/>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a:latin typeface="Calibri Light" panose="020F0302020204030204" pitchFamily="34" charset="0"/>
                          <a:cs typeface="Calibri Light" panose="020F0302020204030204" pitchFamily="34" charset="0"/>
                        </a:rPr>
                        <a:t>B_resp</a:t>
                      </a:r>
                      <a:endParaRPr lang="en-GB" sz="1400" b="1">
                        <a:latin typeface="Calibri Light" panose="020F0302020204030204" pitchFamily="34" charset="0"/>
                        <a:cs typeface="Calibri Light" panose="020F0302020204030204" pitchFamily="34" charset="0"/>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a:latin typeface="Calibri Light" panose="020F0302020204030204" pitchFamily="34" charset="0"/>
                          <a:cs typeface="Calibri Light" panose="020F0302020204030204" pitchFamily="34" charset="0"/>
                        </a:rPr>
                        <a:t>P_resp</a:t>
                      </a:r>
                      <a:endParaRPr lang="en-GB" sz="1400" b="1">
                        <a:latin typeface="Calibri Light" panose="020F0302020204030204" pitchFamily="34" charset="0"/>
                        <a:cs typeface="Calibri Light" panose="020F0302020204030204" pitchFamily="34" charset="0"/>
                      </a:endParaRPr>
                    </a:p>
                  </a:txBody>
                  <a:tcPr anchor="ctr">
                    <a:lnL w="12700" cap="flat" cmpd="sng" algn="ctr">
                      <a:no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0048">
                <a:tc>
                  <a:txBody>
                    <a:bodyPr/>
                    <a:lstStyle/>
                    <a:p>
                      <a:pPr algn="ctr"/>
                      <a:r>
                        <a:rPr lang="fr-CH" sz="1200">
                          <a:latin typeface="Calibri Light" panose="020F0302020204030204" pitchFamily="34" charset="0"/>
                          <a:cs typeface="Calibri Light" panose="020F0302020204030204" pitchFamily="34" charset="0"/>
                        </a:rPr>
                        <a:t>ID02</a:t>
                      </a:r>
                      <a:endParaRPr lang="en-GB" sz="1200">
                        <a:latin typeface="Calibri Light" panose="020F0302020204030204" pitchFamily="34" charset="0"/>
                        <a:cs typeface="Calibri Light" panose="020F0302020204030204" pitchFamily="34"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0</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1.01</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0.82</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1"/>
                  </a:ext>
                </a:extLst>
              </a:tr>
              <a:tr h="430048">
                <a:tc>
                  <a:txBody>
                    <a:bodyPr/>
                    <a:lstStyle/>
                    <a:p>
                      <a:pPr algn="ctr"/>
                      <a:r>
                        <a:rPr lang="fr-CH" sz="1200">
                          <a:latin typeface="Calibri Light" panose="020F0302020204030204" pitchFamily="34" charset="0"/>
                          <a:cs typeface="Calibri Light" panose="020F0302020204030204" pitchFamily="34" charset="0"/>
                        </a:rPr>
                        <a:t>ID10</a:t>
                      </a:r>
                      <a:endParaRPr lang="en-GB" sz="1200">
                        <a:latin typeface="Calibri Light" panose="020F0302020204030204" pitchFamily="34" charset="0"/>
                        <a:cs typeface="Calibri Light" panose="020F0302020204030204" pitchFamily="34"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1</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0.99</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0.76</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2"/>
                  </a:ext>
                </a:extLst>
              </a:tr>
              <a:tr h="430048">
                <a:tc>
                  <a:txBody>
                    <a:bodyPr/>
                    <a:lstStyle/>
                    <a:p>
                      <a:pPr algn="ctr"/>
                      <a:r>
                        <a:rPr lang="fr-CH" sz="1200">
                          <a:latin typeface="Calibri Light" panose="020F0302020204030204" pitchFamily="34" charset="0"/>
                          <a:cs typeface="Calibri Light" panose="020F0302020204030204" pitchFamily="34" charset="0"/>
                        </a:rPr>
                        <a:t>ID04</a:t>
                      </a:r>
                      <a:endParaRPr lang="en-GB" sz="1200">
                        <a:latin typeface="Calibri Light" panose="020F0302020204030204" pitchFamily="34" charset="0"/>
                        <a:cs typeface="Calibri Light" panose="020F0302020204030204" pitchFamily="34"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0</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1.23</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0.91</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3"/>
                  </a:ext>
                </a:extLst>
              </a:tr>
              <a:tr h="430048">
                <a:tc>
                  <a:txBody>
                    <a:bodyPr/>
                    <a:lstStyle/>
                    <a:p>
                      <a:pPr algn="ctr"/>
                      <a:r>
                        <a:rPr lang="fr-CH" sz="1200">
                          <a:latin typeface="Calibri Light" panose="020F0302020204030204" pitchFamily="34" charset="0"/>
                          <a:cs typeface="Calibri Light" panose="020F0302020204030204" pitchFamily="34" charset="0"/>
                        </a:rPr>
                        <a:t>ID27</a:t>
                      </a:r>
                      <a:endParaRPr lang="en-GB" sz="1200">
                        <a:latin typeface="Calibri Light" panose="020F0302020204030204" pitchFamily="34" charset="0"/>
                        <a:cs typeface="Calibri Light" panose="020F0302020204030204" pitchFamily="34"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0</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0.86</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0.83</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4"/>
                  </a:ext>
                </a:extLst>
              </a:tr>
              <a:tr h="430048">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5"/>
                  </a:ext>
                </a:extLst>
              </a:tr>
              <a:tr h="430048">
                <a:tc>
                  <a:txBody>
                    <a:bodyPr/>
                    <a:lstStyle/>
                    <a:p>
                      <a:pPr algn="ctr"/>
                      <a:r>
                        <a:rPr lang="fr-CH" sz="1200">
                          <a:latin typeface="Calibri Light" panose="020F0302020204030204" pitchFamily="34" charset="0"/>
                          <a:cs typeface="Calibri Light" panose="020F0302020204030204" pitchFamily="34" charset="0"/>
                        </a:rPr>
                        <a:t>ID74</a:t>
                      </a:r>
                      <a:endParaRPr lang="en-GB" sz="1200">
                        <a:latin typeface="Calibri Light" panose="020F0302020204030204" pitchFamily="34" charset="0"/>
                        <a:cs typeface="Calibri Light" panose="020F0302020204030204" pitchFamily="34"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1</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1.15</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0.77</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8" name="Picture 7">
            <a:extLst>
              <a:ext uri="{FF2B5EF4-FFF2-40B4-BE49-F238E27FC236}">
                <a16:creationId xmlns:a16="http://schemas.microsoft.com/office/drawing/2014/main" id="{C47A353C-25FB-4A2F-886B-2062DA218849}"/>
              </a:ext>
            </a:extLst>
          </p:cNvPr>
          <p:cNvPicPr>
            <a:picLocks noChangeAspect="1"/>
          </p:cNvPicPr>
          <p:nvPr/>
        </p:nvPicPr>
        <p:blipFill rotWithShape="1">
          <a:blip r:embed="rId2">
            <a:extLst>
              <a:ext uri="{28A0092B-C50C-407E-A947-70E740481C1C}">
                <a14:useLocalDpi xmlns:a14="http://schemas.microsoft.com/office/drawing/2010/main" val="0"/>
              </a:ext>
            </a:extLst>
          </a:blip>
          <a:srcRect t="23905"/>
          <a:stretch/>
        </p:blipFill>
        <p:spPr>
          <a:xfrm>
            <a:off x="6257911" y="2922643"/>
            <a:ext cx="4477037" cy="2280257"/>
          </a:xfrm>
          <a:prstGeom prst="rect">
            <a:avLst/>
          </a:prstGeom>
          <a:effectLst>
            <a:outerShdw blurRad="50800" dist="38100" dir="8100000" algn="tr" rotWithShape="0">
              <a:prstClr val="black">
                <a:alpha val="40000"/>
              </a:prstClr>
            </a:outerShdw>
          </a:effectLst>
        </p:spPr>
      </p:pic>
      <p:sp>
        <p:nvSpPr>
          <p:cNvPr id="2" name="Rectangle 1">
            <a:extLst>
              <a:ext uri="{FF2B5EF4-FFF2-40B4-BE49-F238E27FC236}">
                <a16:creationId xmlns:a16="http://schemas.microsoft.com/office/drawing/2014/main" id="{E99C7660-D42B-4E54-B0C4-6DA916D94827}"/>
              </a:ext>
            </a:extLst>
          </p:cNvPr>
          <p:cNvSpPr/>
          <p:nvPr/>
        </p:nvSpPr>
        <p:spPr>
          <a:xfrm>
            <a:off x="5830518" y="5391508"/>
            <a:ext cx="5306042" cy="954107"/>
          </a:xfrm>
          <a:prstGeom prst="rect">
            <a:avLst/>
          </a:prstGeom>
        </p:spPr>
        <p:txBody>
          <a:bodyPr wrap="square">
            <a:spAutoFit/>
          </a:bodyPr>
          <a:lstStyle/>
          <a:p>
            <a:pPr marL="285750" indent="-285750">
              <a:buFont typeface="Arial" panose="020B0604020202020204" pitchFamily="34" charset="0"/>
              <a:buChar char="•"/>
            </a:pPr>
            <a:r>
              <a:rPr lang="fr-CH" sz="1400">
                <a:latin typeface="Calibri Light" panose="020F0302020204030204" pitchFamily="34" charset="0"/>
                <a:cs typeface="Calibri Light" panose="020F0302020204030204" pitchFamily="34" charset="0"/>
              </a:rPr>
              <a:t>Most software conducts a </a:t>
            </a:r>
            <a:r>
              <a:rPr lang="fr-CH" sz="1400">
                <a:solidFill>
                  <a:srgbClr val="0070C0"/>
                </a:solidFill>
                <a:latin typeface="Calibri Light" panose="020F0302020204030204" pitchFamily="34" charset="0"/>
                <a:cs typeface="Calibri Light" panose="020F0302020204030204" pitchFamily="34" charset="0"/>
              </a:rPr>
              <a:t>complete case analysis </a:t>
            </a:r>
            <a:r>
              <a:rPr lang="fr-CH" sz="1400">
                <a:latin typeface="Calibri Light" panose="020F0302020204030204" pitchFamily="34" charset="0"/>
                <a:cs typeface="Calibri Light" panose="020F0302020204030204" pitchFamily="34" charset="0"/>
              </a:rPr>
              <a:t>for repeated measures analyses. Each subject with at least one missing value will be deleted from the analysis model. For </a:t>
            </a:r>
            <a:r>
              <a:rPr lang="fr-CH" sz="1400">
                <a:solidFill>
                  <a:srgbClr val="0070C0"/>
                </a:solidFill>
                <a:latin typeface="Calibri Light" panose="020F0302020204030204" pitchFamily="34" charset="0"/>
                <a:cs typeface="Calibri Light" panose="020F0302020204030204" pitchFamily="34" charset="0"/>
              </a:rPr>
              <a:t>partial-within designs</a:t>
            </a:r>
            <a:r>
              <a:rPr lang="fr-CH" sz="1400">
                <a:latin typeface="Calibri Light" panose="020F0302020204030204" pitchFamily="34" charset="0"/>
                <a:cs typeface="Calibri Light" panose="020F0302020204030204" pitchFamily="34" charset="0"/>
              </a:rPr>
              <a:t>, this means </a:t>
            </a:r>
            <a:r>
              <a:rPr lang="fr-CH" sz="1400">
                <a:solidFill>
                  <a:srgbClr val="0070C0"/>
                </a:solidFill>
                <a:latin typeface="Calibri Light" panose="020F0302020204030204" pitchFamily="34" charset="0"/>
                <a:cs typeface="Calibri Light" panose="020F0302020204030204" pitchFamily="34" charset="0"/>
              </a:rPr>
              <a:t>everyone will end up deleted</a:t>
            </a:r>
            <a:r>
              <a:rPr lang="fr-CH" sz="1400">
                <a:latin typeface="Calibri Light" panose="020F0302020204030204" pitchFamily="34" charset="0"/>
                <a:cs typeface="Calibri Light" panose="020F0302020204030204" pitchFamily="34" charset="0"/>
              </a:rPr>
              <a:t>!</a:t>
            </a:r>
          </a:p>
        </p:txBody>
      </p:sp>
      <p:cxnSp>
        <p:nvCxnSpPr>
          <p:cNvPr id="9" name="Straight Arrow Connector 8">
            <a:extLst>
              <a:ext uri="{FF2B5EF4-FFF2-40B4-BE49-F238E27FC236}">
                <a16:creationId xmlns:a16="http://schemas.microsoft.com/office/drawing/2014/main" id="{16F8F567-E868-4BE2-B950-73E6A9957E9B}"/>
              </a:ext>
            </a:extLst>
          </p:cNvPr>
          <p:cNvCxnSpPr>
            <a:cxnSpLocks/>
          </p:cNvCxnSpPr>
          <p:nvPr/>
        </p:nvCxnSpPr>
        <p:spPr>
          <a:xfrm>
            <a:off x="5159896" y="4077072"/>
            <a:ext cx="612000" cy="0"/>
          </a:xfrm>
          <a:prstGeom prst="straightConnector1">
            <a:avLst/>
          </a:prstGeom>
          <a:ln w="38100">
            <a:solidFill>
              <a:schemeClr val="accent6">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97E4445-631C-4F46-8F61-B064C378F2B2}"/>
              </a:ext>
            </a:extLst>
          </p:cNvPr>
          <p:cNvSpPr/>
          <p:nvPr/>
        </p:nvSpPr>
        <p:spPr>
          <a:xfrm>
            <a:off x="6257911" y="2996952"/>
            <a:ext cx="4477037"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171990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400">
                <a:solidFill>
                  <a:srgbClr val="0070C0"/>
                </a:solidFill>
                <a:latin typeface="Calibri Light" panose="020F0302020204030204" pitchFamily="34" charset="0"/>
                <a:cs typeface="Calibri Light" panose="020F0302020204030204" pitchFamily="34" charset="0"/>
              </a:rPr>
              <a:t>100 patients </a:t>
            </a:r>
            <a:r>
              <a:rPr lang="fr-CH" sz="1400">
                <a:latin typeface="Calibri Light" panose="020F0302020204030204" pitchFamily="34" charset="0"/>
                <a:cs typeface="Calibri Light" panose="020F0302020204030204" pitchFamily="34" charset="0"/>
              </a:rPr>
              <a:t>are tracked for 1 year following lung surgery. Each patient has </a:t>
            </a:r>
            <a:r>
              <a:rPr lang="fr-CH" sz="1400">
                <a:solidFill>
                  <a:srgbClr val="0070C0"/>
                </a:solidFill>
                <a:latin typeface="Calibri Light" panose="020F0302020204030204" pitchFamily="34" charset="0"/>
                <a:cs typeface="Calibri Light" panose="020F0302020204030204" pitchFamily="34" charset="0"/>
              </a:rPr>
              <a:t>12 visits </a:t>
            </a:r>
            <a:r>
              <a:rPr lang="fr-CH" sz="1400">
                <a:latin typeface="Calibri Light" panose="020F0302020204030204" pitchFamily="34" charset="0"/>
                <a:cs typeface="Calibri Light" panose="020F0302020204030204" pitchFamily="34" charset="0"/>
              </a:rPr>
              <a:t>scheduled for follow-up. </a:t>
            </a:r>
            <a:r>
              <a:rPr lang="fr-CH" sz="1400">
                <a:solidFill>
                  <a:srgbClr val="0070C0"/>
                </a:solidFill>
                <a:latin typeface="Calibri Light" panose="020F0302020204030204" pitchFamily="34" charset="0"/>
                <a:cs typeface="Calibri Light" panose="020F0302020204030204" pitchFamily="34" charset="0"/>
              </a:rPr>
              <a:t>Respiratory capacity</a:t>
            </a:r>
            <a:r>
              <a:rPr lang="fr-CH" sz="1400">
                <a:latin typeface="Calibri Light" panose="020F0302020204030204" pitchFamily="34" charset="0"/>
                <a:cs typeface="Calibri Light" panose="020F0302020204030204" pitchFamily="34" charset="0"/>
              </a:rPr>
              <a:t> is measured upon visit.</a:t>
            </a:r>
          </a:p>
          <a:p>
            <a:endParaRPr lang="fr-CH" sz="1400">
              <a:latin typeface="Calibri Light" panose="020F0302020204030204" pitchFamily="34" charset="0"/>
              <a:cs typeface="Calibri Light" panose="020F0302020204030204" pitchFamily="34" charset="0"/>
            </a:endParaRPr>
          </a:p>
          <a:p>
            <a:r>
              <a:rPr lang="fr-CH" sz="1400">
                <a:latin typeface="Calibri Light" panose="020F0302020204030204" pitchFamily="34" charset="0"/>
                <a:cs typeface="Calibri Light" panose="020F0302020204030204" pitchFamily="34" charset="0"/>
              </a:rPr>
              <a:t>Researchers attempt to schedule visits evenly throughout the year but this is not always possible. Moreover, not all patients visit the hospital on the same day, and some patients miss appointments (or drop out of the study completely). Patients have no respiratory data for the days that other patients visited. Again, we deal with systematic missingness:</a:t>
            </a:r>
          </a:p>
          <a:p>
            <a:endParaRPr lang="fr-CH" sz="14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 case 3: Continuous within-variables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F46D3440-F635-4B8C-9978-FA983075E43C}"/>
              </a:ext>
            </a:extLst>
          </p:cNvPr>
          <p:cNvGraphicFramePr>
            <a:graphicFrameLocks noGrp="1"/>
          </p:cNvGraphicFramePr>
          <p:nvPr>
            <p:extLst>
              <p:ext uri="{D42A27DB-BD31-4B8C-83A1-F6EECF244321}">
                <p14:modId xmlns:p14="http://schemas.microsoft.com/office/powerpoint/2010/main" val="2579947938"/>
              </p:ext>
            </p:extLst>
          </p:nvPr>
        </p:nvGraphicFramePr>
        <p:xfrm>
          <a:off x="2459596" y="3501008"/>
          <a:ext cx="7272808" cy="2808314"/>
        </p:xfrm>
        <a:graphic>
          <a:graphicData uri="http://schemas.openxmlformats.org/drawingml/2006/table">
            <a:tbl>
              <a:tblPr firstRow="1" bandRow="1">
                <a:tableStyleId>{2D5ABB26-0587-4C30-8999-92F81FD0307C}</a:tableStyleId>
              </a:tblPr>
              <a:tblGrid>
                <a:gridCol w="720080">
                  <a:extLst>
                    <a:ext uri="{9D8B030D-6E8A-4147-A177-3AD203B41FA5}">
                      <a16:colId xmlns:a16="http://schemas.microsoft.com/office/drawing/2014/main" val="20000"/>
                    </a:ext>
                  </a:extLst>
                </a:gridCol>
                <a:gridCol w="468052">
                  <a:extLst>
                    <a:ext uri="{9D8B030D-6E8A-4147-A177-3AD203B41FA5}">
                      <a16:colId xmlns:a16="http://schemas.microsoft.com/office/drawing/2014/main" val="20001"/>
                    </a:ext>
                  </a:extLst>
                </a:gridCol>
                <a:gridCol w="468052">
                  <a:extLst>
                    <a:ext uri="{9D8B030D-6E8A-4147-A177-3AD203B41FA5}">
                      <a16:colId xmlns:a16="http://schemas.microsoft.com/office/drawing/2014/main" val="20002"/>
                    </a:ext>
                  </a:extLst>
                </a:gridCol>
                <a:gridCol w="468052">
                  <a:extLst>
                    <a:ext uri="{9D8B030D-6E8A-4147-A177-3AD203B41FA5}">
                      <a16:colId xmlns:a16="http://schemas.microsoft.com/office/drawing/2014/main" val="20003"/>
                    </a:ext>
                  </a:extLst>
                </a:gridCol>
                <a:gridCol w="468052">
                  <a:extLst>
                    <a:ext uri="{9D8B030D-6E8A-4147-A177-3AD203B41FA5}">
                      <a16:colId xmlns:a16="http://schemas.microsoft.com/office/drawing/2014/main" val="20004"/>
                    </a:ext>
                  </a:extLst>
                </a:gridCol>
                <a:gridCol w="468052">
                  <a:extLst>
                    <a:ext uri="{9D8B030D-6E8A-4147-A177-3AD203B41FA5}">
                      <a16:colId xmlns:a16="http://schemas.microsoft.com/office/drawing/2014/main" val="20005"/>
                    </a:ext>
                  </a:extLst>
                </a:gridCol>
                <a:gridCol w="468052">
                  <a:extLst>
                    <a:ext uri="{9D8B030D-6E8A-4147-A177-3AD203B41FA5}">
                      <a16:colId xmlns:a16="http://schemas.microsoft.com/office/drawing/2014/main" val="20006"/>
                    </a:ext>
                  </a:extLst>
                </a:gridCol>
                <a:gridCol w="468052">
                  <a:extLst>
                    <a:ext uri="{9D8B030D-6E8A-4147-A177-3AD203B41FA5}">
                      <a16:colId xmlns:a16="http://schemas.microsoft.com/office/drawing/2014/main" val="20007"/>
                    </a:ext>
                  </a:extLst>
                </a:gridCol>
                <a:gridCol w="468052">
                  <a:extLst>
                    <a:ext uri="{9D8B030D-6E8A-4147-A177-3AD203B41FA5}">
                      <a16:colId xmlns:a16="http://schemas.microsoft.com/office/drawing/2014/main" val="20008"/>
                    </a:ext>
                  </a:extLst>
                </a:gridCol>
                <a:gridCol w="468052">
                  <a:extLst>
                    <a:ext uri="{9D8B030D-6E8A-4147-A177-3AD203B41FA5}">
                      <a16:colId xmlns:a16="http://schemas.microsoft.com/office/drawing/2014/main" val="20009"/>
                    </a:ext>
                  </a:extLst>
                </a:gridCol>
                <a:gridCol w="468052">
                  <a:extLst>
                    <a:ext uri="{9D8B030D-6E8A-4147-A177-3AD203B41FA5}">
                      <a16:colId xmlns:a16="http://schemas.microsoft.com/office/drawing/2014/main" val="20010"/>
                    </a:ext>
                  </a:extLst>
                </a:gridCol>
                <a:gridCol w="468052">
                  <a:extLst>
                    <a:ext uri="{9D8B030D-6E8A-4147-A177-3AD203B41FA5}">
                      <a16:colId xmlns:a16="http://schemas.microsoft.com/office/drawing/2014/main" val="20011"/>
                    </a:ext>
                  </a:extLst>
                </a:gridCol>
                <a:gridCol w="468052">
                  <a:extLst>
                    <a:ext uri="{9D8B030D-6E8A-4147-A177-3AD203B41FA5}">
                      <a16:colId xmlns:a16="http://schemas.microsoft.com/office/drawing/2014/main" val="20012"/>
                    </a:ext>
                  </a:extLst>
                </a:gridCol>
                <a:gridCol w="468052">
                  <a:extLst>
                    <a:ext uri="{9D8B030D-6E8A-4147-A177-3AD203B41FA5}">
                      <a16:colId xmlns:a16="http://schemas.microsoft.com/office/drawing/2014/main" val="20013"/>
                    </a:ext>
                  </a:extLst>
                </a:gridCol>
                <a:gridCol w="468052">
                  <a:extLst>
                    <a:ext uri="{9D8B030D-6E8A-4147-A177-3AD203B41FA5}">
                      <a16:colId xmlns:a16="http://schemas.microsoft.com/office/drawing/2014/main" val="20014"/>
                    </a:ext>
                  </a:extLst>
                </a:gridCol>
              </a:tblGrid>
              <a:tr h="390460">
                <a:tc>
                  <a:txBody>
                    <a:bodyPr/>
                    <a:lstStyle/>
                    <a:p>
                      <a:endParaRPr lang="en-GB" sz="12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14">
                  <a:txBody>
                    <a:bodyPr/>
                    <a:lstStyle/>
                    <a:p>
                      <a:pPr algn="l"/>
                      <a:r>
                        <a:rPr lang="fr-CH" sz="1100" b="1">
                          <a:latin typeface="Calibri Light" panose="020F0302020204030204" pitchFamily="34" charset="0"/>
                          <a:cs typeface="Calibri Light" panose="020F0302020204030204" pitchFamily="34" charset="0"/>
                        </a:rPr>
                        <a:t>Day of visit</a:t>
                      </a:r>
                      <a:endParaRPr lang="en-GB" sz="11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0460">
                <a:tc>
                  <a:txBody>
                    <a:bodyPr/>
                    <a:lstStyle/>
                    <a:p>
                      <a:pPr algn="ctr"/>
                      <a:r>
                        <a:rPr lang="fr-CH" sz="1100" b="1">
                          <a:latin typeface="Calibri Light" panose="020F0302020204030204" pitchFamily="34" charset="0"/>
                          <a:cs typeface="Calibri Light" panose="020F0302020204030204" pitchFamily="34" charset="0"/>
                        </a:rPr>
                        <a:t>Patient</a:t>
                      </a:r>
                      <a:endParaRPr lang="en-GB" sz="1100" b="1">
                        <a:latin typeface="Calibri Light" panose="020F0302020204030204" pitchFamily="34" charset="0"/>
                        <a:cs typeface="Calibri Light" panose="020F0302020204030204"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2</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6</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12</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14</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41</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44</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47</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49</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67</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68</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72</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80</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366</a:t>
                      </a:r>
                      <a:endParaRPr lang="en-GB" sz="12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7899">
                <a:tc>
                  <a:txBody>
                    <a:bodyPr/>
                    <a:lstStyle/>
                    <a:p>
                      <a:pPr algn="ctr"/>
                      <a:r>
                        <a:rPr lang="fr-CH" sz="1100">
                          <a:latin typeface="Calibri Light" panose="020F0302020204030204" pitchFamily="34" charset="0"/>
                          <a:cs typeface="Calibri Light" panose="020F0302020204030204" pitchFamily="34" charset="0"/>
                        </a:rPr>
                        <a:t>AH</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0.12</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0.14</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0.09</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02"/>
                  </a:ext>
                </a:extLst>
              </a:tr>
              <a:tr h="337899">
                <a:tc>
                  <a:txBody>
                    <a:bodyPr/>
                    <a:lstStyle/>
                    <a:p>
                      <a:pPr algn="ctr"/>
                      <a:r>
                        <a:rPr lang="fr-CH" sz="1100">
                          <a:latin typeface="Calibri Light" panose="020F0302020204030204" pitchFamily="34" charset="0"/>
                          <a:cs typeface="Calibri Light" panose="020F0302020204030204" pitchFamily="34" charset="0"/>
                        </a:rPr>
                        <a:t>BM</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0.05</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b="1">
                          <a:solidFill>
                            <a:srgbClr val="C00000"/>
                          </a:solidFill>
                          <a:latin typeface="Calibri Light" panose="020F0302020204030204" pitchFamily="34" charset="0"/>
                          <a:cs typeface="Calibri Light" panose="020F0302020204030204" pitchFamily="34" charset="0"/>
                        </a:rPr>
                        <a:t>?</a:t>
                      </a:r>
                      <a:endParaRPr lang="en-GB" sz="11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0.09</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0.04</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03"/>
                  </a:ext>
                </a:extLst>
              </a:tr>
              <a:tr h="337899">
                <a:tc>
                  <a:txBody>
                    <a:bodyPr/>
                    <a:lstStyle/>
                    <a:p>
                      <a:pPr algn="ctr"/>
                      <a:r>
                        <a:rPr lang="fr-CH" sz="1100">
                          <a:latin typeface="Calibri Light" panose="020F0302020204030204" pitchFamily="34" charset="0"/>
                          <a:cs typeface="Calibri Light" panose="020F0302020204030204" pitchFamily="34" charset="0"/>
                        </a:rPr>
                        <a:t>KG</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0.13</a:t>
                      </a:r>
                      <a:endParaRPr lang="en-GB" sz="1100">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0.21</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0.20</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b="1">
                          <a:solidFill>
                            <a:srgbClr val="C00000"/>
                          </a:solidFill>
                          <a:latin typeface="Calibri Light" panose="020F0302020204030204" pitchFamily="34" charset="0"/>
                          <a:cs typeface="Calibri Light" panose="020F0302020204030204" pitchFamily="34" charset="0"/>
                        </a:rPr>
                        <a:t>?</a:t>
                      </a:r>
                      <a:endParaRPr lang="en-GB" sz="11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04"/>
                  </a:ext>
                </a:extLst>
              </a:tr>
              <a:tr h="337899">
                <a:tc>
                  <a:txBody>
                    <a:bodyPr/>
                    <a:lstStyle/>
                    <a:p>
                      <a:pPr algn="ctr"/>
                      <a:r>
                        <a:rPr lang="fr-CH" sz="1100">
                          <a:latin typeface="Calibri Light" panose="020F0302020204030204" pitchFamily="34" charset="0"/>
                          <a:cs typeface="Calibri Light" panose="020F0302020204030204" pitchFamily="34" charset="0"/>
                        </a:rPr>
                        <a:t>VS</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b="1">
                          <a:solidFill>
                            <a:srgbClr val="C00000"/>
                          </a:solidFill>
                          <a:latin typeface="Calibri Light" panose="020F0302020204030204" pitchFamily="34" charset="0"/>
                          <a:cs typeface="Calibri Light" panose="020F0302020204030204" pitchFamily="34" charset="0"/>
                        </a:rPr>
                        <a:t>?</a:t>
                      </a:r>
                      <a:endParaRPr lang="en-GB" sz="1100" b="1">
                        <a:solidFill>
                          <a:srgbClr val="C00000"/>
                        </a:solidFill>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0.01</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0.10</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0.11</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05"/>
                  </a:ext>
                </a:extLst>
              </a:tr>
              <a:tr h="337899">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06"/>
                  </a:ext>
                </a:extLst>
              </a:tr>
              <a:tr h="337899">
                <a:tc>
                  <a:txBody>
                    <a:bodyPr/>
                    <a:lstStyle/>
                    <a:p>
                      <a:pPr algn="ctr"/>
                      <a:r>
                        <a:rPr lang="fr-CH" sz="1100">
                          <a:latin typeface="Calibri Light" panose="020F0302020204030204" pitchFamily="34" charset="0"/>
                          <a:cs typeface="Calibri Light" panose="020F0302020204030204" pitchFamily="34" charset="0"/>
                        </a:rPr>
                        <a:t>EP</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solidFill>
                            <a:srgbClr val="C00000"/>
                          </a:solidFill>
                          <a:latin typeface="Calibri Light" panose="020F0302020204030204" pitchFamily="34" charset="0"/>
                          <a:cs typeface="Calibri Light" panose="020F0302020204030204" pitchFamily="34" charset="0"/>
                        </a:rPr>
                        <a:t>?</a:t>
                      </a:r>
                      <a:endParaRPr lang="en-GB" sz="120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0.02</a:t>
                      </a:r>
                      <a:endParaRPr lang="en-GB" sz="110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62752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We could ignore the exact day of the visits and simply focus on their order. This is still not satisfying, since there will still be missing values due to missed appointments and drop-out. Once again, complete-case-analysis would remove these subjects from the analysis altogether.</a:t>
            </a: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A more fundamental problem here is that the wide-format represents </a:t>
            </a:r>
            <a:r>
              <a:rPr lang="fr-CH" sz="1600" i="1">
                <a:latin typeface="Calibri Light" panose="020F0302020204030204" pitchFamily="34" charset="0"/>
                <a:cs typeface="Calibri Light" panose="020F0302020204030204" pitchFamily="34" charset="0"/>
              </a:rPr>
              <a:t>time </a:t>
            </a:r>
            <a:r>
              <a:rPr lang="fr-CH" sz="1600">
                <a:latin typeface="Calibri Light" panose="020F0302020204030204" pitchFamily="34" charset="0"/>
                <a:cs typeface="Calibri Light" panose="020F0302020204030204" pitchFamily="34" charset="0"/>
              </a:rPr>
              <a:t>as a categorical variable…</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 case 3: Continuous within-variables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BAE74B0A-94F9-4AC8-ACF5-23AFBCE3A042}"/>
              </a:ext>
            </a:extLst>
          </p:cNvPr>
          <p:cNvGraphicFramePr>
            <a:graphicFrameLocks noGrp="1"/>
          </p:cNvGraphicFramePr>
          <p:nvPr>
            <p:extLst>
              <p:ext uri="{D42A27DB-BD31-4B8C-83A1-F6EECF244321}">
                <p14:modId xmlns:p14="http://schemas.microsoft.com/office/powerpoint/2010/main" val="2852875059"/>
              </p:ext>
            </p:extLst>
          </p:nvPr>
        </p:nvGraphicFramePr>
        <p:xfrm>
          <a:off x="2639616" y="2896888"/>
          <a:ext cx="5976663" cy="2476328"/>
        </p:xfrm>
        <a:graphic>
          <a:graphicData uri="http://schemas.openxmlformats.org/drawingml/2006/table">
            <a:tbl>
              <a:tblPr firstRow="1" bandRow="1">
                <a:tableStyleId>{2D5ABB26-0587-4C30-8999-92F81FD0307C}</a:tableStyleId>
              </a:tblPr>
              <a:tblGrid>
                <a:gridCol w="679167">
                  <a:extLst>
                    <a:ext uri="{9D8B030D-6E8A-4147-A177-3AD203B41FA5}">
                      <a16:colId xmlns:a16="http://schemas.microsoft.com/office/drawing/2014/main" val="20000"/>
                    </a:ext>
                  </a:extLst>
                </a:gridCol>
                <a:gridCol w="441458">
                  <a:extLst>
                    <a:ext uri="{9D8B030D-6E8A-4147-A177-3AD203B41FA5}">
                      <a16:colId xmlns:a16="http://schemas.microsoft.com/office/drawing/2014/main" val="20001"/>
                    </a:ext>
                  </a:extLst>
                </a:gridCol>
                <a:gridCol w="441458">
                  <a:extLst>
                    <a:ext uri="{9D8B030D-6E8A-4147-A177-3AD203B41FA5}">
                      <a16:colId xmlns:a16="http://schemas.microsoft.com/office/drawing/2014/main" val="20002"/>
                    </a:ext>
                  </a:extLst>
                </a:gridCol>
                <a:gridCol w="441458">
                  <a:extLst>
                    <a:ext uri="{9D8B030D-6E8A-4147-A177-3AD203B41FA5}">
                      <a16:colId xmlns:a16="http://schemas.microsoft.com/office/drawing/2014/main" val="20003"/>
                    </a:ext>
                  </a:extLst>
                </a:gridCol>
                <a:gridCol w="441458">
                  <a:extLst>
                    <a:ext uri="{9D8B030D-6E8A-4147-A177-3AD203B41FA5}">
                      <a16:colId xmlns:a16="http://schemas.microsoft.com/office/drawing/2014/main" val="20004"/>
                    </a:ext>
                  </a:extLst>
                </a:gridCol>
                <a:gridCol w="441458">
                  <a:extLst>
                    <a:ext uri="{9D8B030D-6E8A-4147-A177-3AD203B41FA5}">
                      <a16:colId xmlns:a16="http://schemas.microsoft.com/office/drawing/2014/main" val="20005"/>
                    </a:ext>
                  </a:extLst>
                </a:gridCol>
                <a:gridCol w="441458">
                  <a:extLst>
                    <a:ext uri="{9D8B030D-6E8A-4147-A177-3AD203B41FA5}">
                      <a16:colId xmlns:a16="http://schemas.microsoft.com/office/drawing/2014/main" val="20006"/>
                    </a:ext>
                  </a:extLst>
                </a:gridCol>
                <a:gridCol w="441458">
                  <a:extLst>
                    <a:ext uri="{9D8B030D-6E8A-4147-A177-3AD203B41FA5}">
                      <a16:colId xmlns:a16="http://schemas.microsoft.com/office/drawing/2014/main" val="20007"/>
                    </a:ext>
                  </a:extLst>
                </a:gridCol>
                <a:gridCol w="441458">
                  <a:extLst>
                    <a:ext uri="{9D8B030D-6E8A-4147-A177-3AD203B41FA5}">
                      <a16:colId xmlns:a16="http://schemas.microsoft.com/office/drawing/2014/main" val="20008"/>
                    </a:ext>
                  </a:extLst>
                </a:gridCol>
                <a:gridCol w="441458">
                  <a:extLst>
                    <a:ext uri="{9D8B030D-6E8A-4147-A177-3AD203B41FA5}">
                      <a16:colId xmlns:a16="http://schemas.microsoft.com/office/drawing/2014/main" val="20009"/>
                    </a:ext>
                  </a:extLst>
                </a:gridCol>
                <a:gridCol w="441458">
                  <a:extLst>
                    <a:ext uri="{9D8B030D-6E8A-4147-A177-3AD203B41FA5}">
                      <a16:colId xmlns:a16="http://schemas.microsoft.com/office/drawing/2014/main" val="20010"/>
                    </a:ext>
                  </a:extLst>
                </a:gridCol>
                <a:gridCol w="441458">
                  <a:extLst>
                    <a:ext uri="{9D8B030D-6E8A-4147-A177-3AD203B41FA5}">
                      <a16:colId xmlns:a16="http://schemas.microsoft.com/office/drawing/2014/main" val="20011"/>
                    </a:ext>
                  </a:extLst>
                </a:gridCol>
                <a:gridCol w="441458">
                  <a:extLst>
                    <a:ext uri="{9D8B030D-6E8A-4147-A177-3AD203B41FA5}">
                      <a16:colId xmlns:a16="http://schemas.microsoft.com/office/drawing/2014/main" val="20012"/>
                    </a:ext>
                  </a:extLst>
                </a:gridCol>
              </a:tblGrid>
              <a:tr h="344302">
                <a:tc>
                  <a:txBody>
                    <a:bodyPr/>
                    <a:lstStyle/>
                    <a:p>
                      <a:endParaRPr lang="en-GB" sz="105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12">
                  <a:txBody>
                    <a:bodyPr/>
                    <a:lstStyle/>
                    <a:p>
                      <a:pPr algn="l"/>
                      <a:r>
                        <a:rPr lang="fr-CH" sz="1100" b="1">
                          <a:latin typeface="Calibri Light" panose="020F0302020204030204" pitchFamily="34" charset="0"/>
                          <a:cs typeface="Calibri Light" panose="020F0302020204030204" pitchFamily="34" charset="0"/>
                        </a:rPr>
                        <a:t>Visit number</a:t>
                      </a:r>
                      <a:endParaRPr lang="en-GB" sz="11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endParaRPr lang="en-GB" sz="1200" b="1">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4302">
                <a:tc>
                  <a:txBody>
                    <a:bodyPr/>
                    <a:lstStyle/>
                    <a:p>
                      <a:pPr algn="ctr"/>
                      <a:r>
                        <a:rPr lang="fr-CH" sz="1050" b="1">
                          <a:latin typeface="Calibri Light" panose="020F0302020204030204" pitchFamily="34" charset="0"/>
                          <a:cs typeface="Calibri Light" panose="020F0302020204030204" pitchFamily="34" charset="0"/>
                        </a:rPr>
                        <a:t>Patient</a:t>
                      </a:r>
                      <a:endParaRPr lang="en-GB" sz="1050" b="1">
                        <a:latin typeface="Calibri Light" panose="020F0302020204030204" pitchFamily="34" charset="0"/>
                        <a:cs typeface="Calibri Light" panose="020F0302020204030204"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1</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2</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3</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4</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5</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6</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7</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8</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9</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10</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11</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12</a:t>
                      </a:r>
                      <a:endParaRPr lang="en-GB" sz="1100" b="1">
                        <a:latin typeface="Calibri Light" panose="020F0302020204030204" pitchFamily="34" charset="0"/>
                        <a:cs typeface="Calibri Light" panose="020F0302020204030204" pitchFamily="34" charset="0"/>
                      </a:endParaRPr>
                    </a:p>
                  </a:txBody>
                  <a:tcPr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7954">
                <a:tc>
                  <a:txBody>
                    <a:bodyPr/>
                    <a:lstStyle/>
                    <a:p>
                      <a:pPr algn="ctr"/>
                      <a:r>
                        <a:rPr lang="fr-CH" sz="1050">
                          <a:latin typeface="Calibri Light" panose="020F0302020204030204" pitchFamily="34" charset="0"/>
                          <a:cs typeface="Calibri Light" panose="020F0302020204030204" pitchFamily="34" charset="0"/>
                        </a:rPr>
                        <a:t>AH</a:t>
                      </a:r>
                      <a:endParaRPr lang="en-GB" sz="105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fr-CH" sz="1050">
                          <a:latin typeface="Calibri Light" panose="020F0302020204030204" pitchFamily="34" charset="0"/>
                          <a:cs typeface="Calibri Light" panose="020F0302020204030204" pitchFamily="34" charset="0"/>
                        </a:rPr>
                        <a:t>0.12</a:t>
                      </a:r>
                      <a:endParaRPr lang="en-GB" sz="1050">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0.14</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0.09</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0.10</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0.19</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0.20</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0.18</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0.22</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0.15</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0.12</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02"/>
                  </a:ext>
                </a:extLst>
              </a:tr>
              <a:tr h="297954">
                <a:tc>
                  <a:txBody>
                    <a:bodyPr/>
                    <a:lstStyle/>
                    <a:p>
                      <a:pPr algn="ctr"/>
                      <a:r>
                        <a:rPr lang="fr-CH" sz="1050">
                          <a:latin typeface="Calibri Light" panose="020F0302020204030204" pitchFamily="34" charset="0"/>
                          <a:cs typeface="Calibri Light" panose="020F0302020204030204" pitchFamily="34" charset="0"/>
                        </a:rPr>
                        <a:t>BM</a:t>
                      </a:r>
                      <a:endParaRPr lang="en-GB" sz="1050">
                        <a:latin typeface="Calibri Light" panose="020F0302020204030204" pitchFamily="34" charset="0"/>
                        <a:cs typeface="Calibri Light" panose="020F0302020204030204" pitchFamily="34" charset="0"/>
                      </a:endParaRPr>
                    </a:p>
                  </a:txBody>
                  <a:tcPr anchor="ctr"/>
                </a:tc>
                <a:tc>
                  <a:txBody>
                    <a:bodyPr/>
                    <a:lstStyle/>
                    <a:p>
                      <a:pPr algn="ctr"/>
                      <a:r>
                        <a:rPr lang="fr-CH" sz="1050">
                          <a:latin typeface="Calibri Light" panose="020F0302020204030204" pitchFamily="34" charset="0"/>
                          <a:cs typeface="Calibri Light" panose="020F0302020204030204" pitchFamily="34" charset="0"/>
                        </a:rPr>
                        <a:t>0.05</a:t>
                      </a:r>
                      <a:endParaRPr lang="en-GB" sz="1050">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0.09</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0.04</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en-GB" sz="1050">
                          <a:latin typeface="Calibri Light" panose="020F0302020204030204" pitchFamily="34" charset="0"/>
                          <a:cs typeface="Calibri Light" panose="020F0302020204030204" pitchFamily="34" charset="0"/>
                        </a:rPr>
                        <a:t>0.04</a:t>
                      </a: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b="1">
                          <a:solidFill>
                            <a:srgbClr val="C00000"/>
                          </a:solidFill>
                          <a:latin typeface="Calibri Light" panose="020F0302020204030204" pitchFamily="34" charset="0"/>
                          <a:cs typeface="Calibri Light" panose="020F0302020204030204" pitchFamily="34" charset="0"/>
                        </a:rPr>
                        <a:t>?</a:t>
                      </a:r>
                      <a:endParaRPr lang="en-GB" sz="105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0.06</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0.10</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0.09</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b="1">
                          <a:solidFill>
                            <a:srgbClr val="C00000"/>
                          </a:solidFill>
                          <a:latin typeface="Calibri Light" panose="020F0302020204030204" pitchFamily="34" charset="0"/>
                          <a:cs typeface="Calibri Light" panose="020F0302020204030204" pitchFamily="34" charset="0"/>
                        </a:rPr>
                        <a:t>?</a:t>
                      </a:r>
                      <a:endParaRPr lang="en-GB" sz="105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0.10</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03"/>
                  </a:ext>
                </a:extLst>
              </a:tr>
              <a:tr h="297954">
                <a:tc>
                  <a:txBody>
                    <a:bodyPr/>
                    <a:lstStyle/>
                    <a:p>
                      <a:pPr algn="ctr"/>
                      <a:r>
                        <a:rPr lang="fr-CH" sz="1050">
                          <a:latin typeface="Calibri Light" panose="020F0302020204030204" pitchFamily="34" charset="0"/>
                          <a:cs typeface="Calibri Light" panose="020F0302020204030204" pitchFamily="34" charset="0"/>
                        </a:rPr>
                        <a:t>KG</a:t>
                      </a:r>
                      <a:endParaRPr lang="en-GB" sz="1050">
                        <a:latin typeface="Calibri Light" panose="020F0302020204030204" pitchFamily="34" charset="0"/>
                        <a:cs typeface="Calibri Light" panose="020F0302020204030204" pitchFamily="34" charset="0"/>
                      </a:endParaRPr>
                    </a:p>
                  </a:txBody>
                  <a:tcPr anchor="ctr"/>
                </a:tc>
                <a:tc>
                  <a:txBody>
                    <a:bodyPr/>
                    <a:lstStyle/>
                    <a:p>
                      <a:pPr algn="ctr"/>
                      <a:r>
                        <a:rPr lang="fr-CH" sz="1050">
                          <a:latin typeface="Calibri Light" panose="020F0302020204030204" pitchFamily="34" charset="0"/>
                          <a:cs typeface="Calibri Light" panose="020F0302020204030204" pitchFamily="34" charset="0"/>
                        </a:rPr>
                        <a:t>0.13</a:t>
                      </a:r>
                      <a:endParaRPr lang="en-GB" sz="1050">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0.20</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0.25</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0.28</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b="1">
                          <a:solidFill>
                            <a:srgbClr val="C00000"/>
                          </a:solidFill>
                          <a:latin typeface="Calibri Light" panose="020F0302020204030204" pitchFamily="34" charset="0"/>
                          <a:cs typeface="Calibri Light" panose="020F0302020204030204" pitchFamily="34" charset="0"/>
                        </a:rPr>
                        <a:t>?</a:t>
                      </a:r>
                      <a:endParaRPr lang="en-GB" sz="105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b="1">
                          <a:solidFill>
                            <a:srgbClr val="C00000"/>
                          </a:solidFill>
                          <a:latin typeface="Calibri Light" panose="020F0302020204030204" pitchFamily="34" charset="0"/>
                          <a:cs typeface="Calibri Light" panose="020F0302020204030204" pitchFamily="34" charset="0"/>
                        </a:rPr>
                        <a:t>?</a:t>
                      </a:r>
                      <a:endParaRPr lang="en-GB" sz="105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b="1">
                          <a:solidFill>
                            <a:srgbClr val="C00000"/>
                          </a:solidFill>
                          <a:latin typeface="Calibri Light" panose="020F0302020204030204" pitchFamily="34" charset="0"/>
                          <a:cs typeface="Calibri Light" panose="020F0302020204030204" pitchFamily="34" charset="0"/>
                        </a:rPr>
                        <a:t>?</a:t>
                      </a:r>
                      <a:endParaRPr lang="en-GB" sz="105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b="1">
                          <a:solidFill>
                            <a:srgbClr val="C00000"/>
                          </a:solidFill>
                          <a:latin typeface="Calibri Light" panose="020F0302020204030204" pitchFamily="34" charset="0"/>
                          <a:cs typeface="Calibri Light" panose="020F0302020204030204" pitchFamily="34" charset="0"/>
                        </a:rPr>
                        <a:t>?</a:t>
                      </a:r>
                      <a:endParaRPr lang="en-GB" sz="105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b="1">
                          <a:solidFill>
                            <a:srgbClr val="C00000"/>
                          </a:solidFill>
                          <a:latin typeface="Calibri Light" panose="020F0302020204030204" pitchFamily="34" charset="0"/>
                          <a:cs typeface="Calibri Light" panose="020F0302020204030204" pitchFamily="34" charset="0"/>
                        </a:rPr>
                        <a:t>?</a:t>
                      </a:r>
                      <a:endParaRPr lang="en-GB" sz="105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b="1">
                          <a:solidFill>
                            <a:srgbClr val="C00000"/>
                          </a:solidFill>
                          <a:latin typeface="Calibri Light" panose="020F0302020204030204" pitchFamily="34" charset="0"/>
                          <a:cs typeface="Calibri Light" panose="020F0302020204030204" pitchFamily="34" charset="0"/>
                        </a:rPr>
                        <a:t>?</a:t>
                      </a:r>
                      <a:endParaRPr lang="en-GB" sz="105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b="1">
                          <a:solidFill>
                            <a:srgbClr val="C00000"/>
                          </a:solidFill>
                          <a:latin typeface="Calibri Light" panose="020F0302020204030204" pitchFamily="34" charset="0"/>
                          <a:cs typeface="Calibri Light" panose="020F0302020204030204" pitchFamily="34" charset="0"/>
                        </a:rPr>
                        <a:t>?</a:t>
                      </a:r>
                      <a:endParaRPr lang="en-GB" sz="1050" b="1">
                        <a:solidFill>
                          <a:srgbClr val="C00000"/>
                        </a:solidFill>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04"/>
                  </a:ext>
                </a:extLst>
              </a:tr>
              <a:tr h="297954">
                <a:tc>
                  <a:txBody>
                    <a:bodyPr/>
                    <a:lstStyle/>
                    <a:p>
                      <a:pPr algn="ctr"/>
                      <a:r>
                        <a:rPr lang="fr-CH" sz="1050">
                          <a:latin typeface="Calibri Light" panose="020F0302020204030204" pitchFamily="34" charset="0"/>
                          <a:cs typeface="Calibri Light" panose="020F0302020204030204" pitchFamily="34" charset="0"/>
                        </a:rPr>
                        <a:t>VS</a:t>
                      </a:r>
                      <a:endParaRPr lang="en-GB" sz="1050">
                        <a:latin typeface="Calibri Light" panose="020F0302020204030204" pitchFamily="34" charset="0"/>
                        <a:cs typeface="Calibri Light" panose="020F0302020204030204" pitchFamily="34" charset="0"/>
                      </a:endParaRPr>
                    </a:p>
                  </a:txBody>
                  <a:tcPr anchor="ctr"/>
                </a:tc>
                <a:tc>
                  <a:txBody>
                    <a:bodyPr/>
                    <a:lstStyle/>
                    <a:p>
                      <a:pPr algn="ctr"/>
                      <a:r>
                        <a:rPr lang="fr-CH" sz="1050">
                          <a:latin typeface="Calibri Light" panose="020F0302020204030204" pitchFamily="34" charset="0"/>
                          <a:cs typeface="Calibri Light" panose="020F0302020204030204" pitchFamily="34" charset="0"/>
                        </a:rPr>
                        <a:t>0.01</a:t>
                      </a:r>
                      <a:endParaRPr lang="en-GB" sz="1050">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0.07</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0.08</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0.14</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0.18</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0.26</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0.23</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0.23</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0.27</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0.28</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0.28</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0.31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05"/>
                  </a:ext>
                </a:extLst>
              </a:tr>
              <a:tr h="297954">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tcPr>
                </a:tc>
                <a:extLst>
                  <a:ext uri="{0D108BD9-81ED-4DB2-BD59-A6C34878D82A}">
                    <a16:rowId xmlns:a16="http://schemas.microsoft.com/office/drawing/2014/main" val="10006"/>
                  </a:ext>
                </a:extLst>
              </a:tr>
              <a:tr h="297954">
                <a:tc>
                  <a:txBody>
                    <a:bodyPr/>
                    <a:lstStyle/>
                    <a:p>
                      <a:pPr algn="ctr"/>
                      <a:r>
                        <a:rPr lang="fr-CH" sz="1050">
                          <a:latin typeface="Calibri Light" panose="020F0302020204030204" pitchFamily="34" charset="0"/>
                          <a:cs typeface="Calibri Light" panose="020F0302020204030204" pitchFamily="34" charset="0"/>
                        </a:rPr>
                        <a:t>EP</a:t>
                      </a:r>
                      <a:endParaRPr lang="en-GB" sz="105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fr-CH" sz="1050" b="1">
                          <a:solidFill>
                            <a:srgbClr val="C00000"/>
                          </a:solidFill>
                          <a:latin typeface="Calibri Light" panose="020F0302020204030204" pitchFamily="34" charset="0"/>
                          <a:cs typeface="Calibri Light" panose="020F0302020204030204" pitchFamily="34" charset="0"/>
                        </a:rPr>
                        <a:t>?</a:t>
                      </a:r>
                      <a:endParaRPr lang="en-GB" sz="1050" b="1">
                        <a:solidFill>
                          <a:srgbClr val="C00000"/>
                        </a:solidFill>
                        <a:latin typeface="Calibri Light" panose="020F0302020204030204" pitchFamily="34" charset="0"/>
                        <a:cs typeface="Calibri Light" panose="020F0302020204030204" pitchFamily="34" charset="0"/>
                      </a:endParaRPr>
                    </a:p>
                  </a:txBody>
                  <a:tcPr anchor="ctr">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0.10</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0.04</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0.07</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0.08</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0.11</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0.19</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050">
                          <a:latin typeface="Calibri Light" panose="020F0302020204030204" pitchFamily="34" charset="0"/>
                          <a:cs typeface="Calibri Light" panose="020F0302020204030204" pitchFamily="34" charset="0"/>
                        </a:rPr>
                        <a:t>0.20</a:t>
                      </a:r>
                      <a:endParaRPr lang="en-GB" sz="1050">
                        <a:latin typeface="Calibri Light" panose="020F0302020204030204" pitchFamily="34" charset="0"/>
                        <a:cs typeface="Calibri Light" panose="020F0302020204030204" pitchFamily="34" charset="0"/>
                      </a:endParaRPr>
                    </a:p>
                  </a:txBody>
                  <a:tcPr anchor="ctr">
                    <a:lnL w="12700" cap="flat" cmpd="sng" algn="ctr">
                      <a:solidFill>
                        <a:schemeClr val="bg1">
                          <a:lumMod val="85000"/>
                        </a:schemeClr>
                      </a:solidFill>
                      <a:prstDash val="sysDot"/>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0092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976664" cy="4925144"/>
          </a:xfrm>
        </p:spPr>
        <p:txBody>
          <a:bodyPr>
            <a:normAutofit/>
          </a:bodyPr>
          <a:lstStyle/>
          <a:p>
            <a:r>
              <a:rPr lang="fr-CH" sz="1600">
                <a:latin typeface="Calibri Light" panose="020F0302020204030204" pitchFamily="34" charset="0"/>
                <a:cs typeface="Calibri Light" panose="020F0302020204030204" pitchFamily="34" charset="0"/>
              </a:rPr>
              <a:t>Wide-format data treats within-subjects variables as categorical, with columns corresponding to qualitative levels of the within-subjects variable. Implicitly, it is often assumed that levels are </a:t>
            </a:r>
            <a:r>
              <a:rPr lang="fr-CH" sz="1600" i="1">
                <a:latin typeface="Calibri Light" panose="020F0302020204030204" pitchFamily="34" charset="0"/>
                <a:cs typeface="Calibri Light" panose="020F0302020204030204" pitchFamily="34" charset="0"/>
              </a:rPr>
              <a:t>spaced equally apart</a:t>
            </a:r>
            <a:r>
              <a:rPr lang="fr-CH" sz="1600">
                <a:latin typeface="Calibri Light" panose="020F0302020204030204" pitchFamily="34" charset="0"/>
                <a:cs typeface="Calibri Light" panose="020F0302020204030204" pitchFamily="34" charset="0"/>
              </a:rPr>
              <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For the lung example, even if all patients had their visits on exactly the same 12 days, rm-(M)ANOVA would test whether any pair of visits differs significantly in their mean observed response. This is clearly </a:t>
            </a:r>
            <a:r>
              <a:rPr lang="fr-CH" sz="1600" i="1">
                <a:latin typeface="Calibri Light" panose="020F0302020204030204" pitchFamily="34" charset="0"/>
                <a:cs typeface="Calibri Light" panose="020F0302020204030204" pitchFamily="34" charset="0"/>
              </a:rPr>
              <a:t>not </a:t>
            </a:r>
            <a:r>
              <a:rPr lang="fr-CH" sz="1600">
                <a:latin typeface="Calibri Light" panose="020F0302020204030204" pitchFamily="34" charset="0"/>
                <a:cs typeface="Calibri Light" panose="020F0302020204030204" pitchFamily="34" charset="0"/>
              </a:rPr>
              <a:t>of interest.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Time in this analysis </a:t>
            </a:r>
            <a:r>
              <a:rPr lang="fr-CH" sz="1600">
                <a:solidFill>
                  <a:srgbClr val="0070C0"/>
                </a:solidFill>
                <a:latin typeface="Calibri Light" panose="020F0302020204030204" pitchFamily="34" charset="0"/>
                <a:cs typeface="Calibri Light" panose="020F0302020204030204" pitchFamily="34" charset="0"/>
              </a:rPr>
              <a:t>should be treated as a continuous variable</a:t>
            </a:r>
            <a:r>
              <a:rPr lang="fr-CH" sz="1600">
                <a:latin typeface="Calibri Light" panose="020F0302020204030204" pitchFamily="34" charset="0"/>
                <a:cs typeface="Calibri Light" panose="020F0302020204030204" pitchFamily="34" charset="0"/>
              </a:rPr>
              <a:t>. Ideally, we would like to estimate a </a:t>
            </a:r>
            <a:r>
              <a:rPr lang="fr-CH" sz="1600" i="1">
                <a:latin typeface="Calibri Light" panose="020F0302020204030204" pitchFamily="34" charset="0"/>
                <a:cs typeface="Calibri Light" panose="020F0302020204030204" pitchFamily="34" charset="0"/>
              </a:rPr>
              <a:t>trend </a:t>
            </a:r>
            <a:r>
              <a:rPr lang="fr-CH" sz="1600">
                <a:latin typeface="Calibri Light" panose="020F0302020204030204" pitchFamily="34" charset="0"/>
                <a:cs typeface="Calibri Light" panose="020F0302020204030204" pitchFamily="34" charset="0"/>
              </a:rPr>
              <a:t>over time, e.g., a regression slope that captures the evolution of lung function after surgery. This is a classic problem of </a:t>
            </a:r>
            <a:r>
              <a:rPr lang="fr-CH" sz="1600">
                <a:solidFill>
                  <a:srgbClr val="0070C0"/>
                </a:solidFill>
                <a:latin typeface="Calibri Light" panose="020F0302020204030204" pitchFamily="34" charset="0"/>
                <a:cs typeface="Calibri Light" panose="020F0302020204030204" pitchFamily="34" charset="0"/>
              </a:rPr>
              <a:t>longitudinal data analysis</a:t>
            </a:r>
            <a:r>
              <a:rPr lang="fr-CH" sz="1600">
                <a:latin typeface="Calibri Light" panose="020F0302020204030204" pitchFamily="34" charset="0"/>
                <a:cs typeface="Calibri Light" panose="020F0302020204030204" pitchFamily="34" charset="0"/>
              </a:rPr>
              <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Continuous within-subjects variables </a:t>
            </a:r>
            <a:r>
              <a:rPr lang="fr-CH" sz="1600" b="1" u="sng">
                <a:latin typeface="Calibri Light" panose="020F0302020204030204" pitchFamily="34" charset="0"/>
                <a:cs typeface="Calibri Light" panose="020F0302020204030204" pitchFamily="34" charset="0"/>
              </a:rPr>
              <a:t>cannot</a:t>
            </a:r>
            <a:r>
              <a:rPr lang="fr-CH" sz="1600">
                <a:latin typeface="Calibri Light" panose="020F0302020204030204" pitchFamily="34" charset="0"/>
                <a:cs typeface="Calibri Light" panose="020F0302020204030204" pitchFamily="34" charset="0"/>
              </a:rPr>
              <a:t> be integrated into classic rm-(M)ANOVA. This model can only integrate continuous between-subjects variables (e.g., age, gender)!</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 case 3: Continuous within-variables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66BE737-934E-4613-BB1B-D701A83C5D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2154" y="1600201"/>
            <a:ext cx="4562478" cy="4421088"/>
          </a:xfrm>
          <a:prstGeom prst="rect">
            <a:avLst/>
          </a:prstGeom>
        </p:spPr>
      </p:pic>
    </p:spTree>
    <p:extLst>
      <p:ext uri="{BB962C8B-B14F-4D97-AF65-F5344CB8AC3E}">
        <p14:creationId xmlns:p14="http://schemas.microsoft.com/office/powerpoint/2010/main" val="3605995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solidFill>
                  <a:srgbClr val="0070C0"/>
                </a:solidFill>
                <a:latin typeface="Calibri Light" panose="020F0302020204030204" pitchFamily="34" charset="0"/>
                <a:cs typeface="Calibri Light" panose="020F0302020204030204" pitchFamily="34" charset="0"/>
              </a:rPr>
              <a:t>40 high </a:t>
            </a:r>
            <a:r>
              <a:rPr lang="fr-CH" sz="1600" dirty="0" err="1">
                <a:solidFill>
                  <a:srgbClr val="0070C0"/>
                </a:solidFill>
                <a:latin typeface="Calibri Light" panose="020F0302020204030204" pitchFamily="34" charset="0"/>
                <a:cs typeface="Calibri Light" panose="020F0302020204030204" pitchFamily="34" charset="0"/>
              </a:rPr>
              <a:t>school</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students</a:t>
            </a:r>
            <a:r>
              <a:rPr lang="fr-CH" sz="1600" dirty="0">
                <a:solidFill>
                  <a:srgbClr val="0070C0"/>
                </a:solidFill>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are </a:t>
            </a:r>
            <a:r>
              <a:rPr lang="fr-CH" sz="1600" dirty="0" err="1">
                <a:latin typeface="Calibri Light" panose="020F0302020204030204" pitchFamily="34" charset="0"/>
                <a:cs typeface="Calibri Light" panose="020F0302020204030204" pitchFamily="34" charset="0"/>
              </a:rPr>
              <a:t>trained</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think</a:t>
            </a:r>
            <a:r>
              <a:rPr lang="fr-CH" sz="1600" dirty="0">
                <a:latin typeface="Calibri Light" panose="020F0302020204030204" pitchFamily="34" charset="0"/>
                <a:cs typeface="Calibri Light" panose="020F0302020204030204" pitchFamily="34" charset="0"/>
              </a:rPr>
              <a:t> about </a:t>
            </a:r>
            <a:r>
              <a:rPr lang="fr-CH" sz="1600" dirty="0" err="1">
                <a:latin typeface="Calibri Light" panose="020F0302020204030204" pitchFamily="34" charset="0"/>
                <a:cs typeface="Calibri Light" panose="020F0302020204030204" pitchFamily="34" charset="0"/>
              </a:rPr>
              <a:t>mathematical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problems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visually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Before</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after</a:t>
            </a:r>
            <a:r>
              <a:rPr lang="fr-CH" sz="1600" dirty="0">
                <a:latin typeface="Calibri Light" panose="020F0302020204030204" pitchFamily="34" charset="0"/>
                <a:cs typeface="Calibri Light" panose="020F0302020204030204" pitchFamily="34" charset="0"/>
              </a:rPr>
              <a:t> training,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submit</a:t>
            </a:r>
            <a:r>
              <a:rPr lang="fr-CH" sz="1600" dirty="0">
                <a:latin typeface="Calibri Light" panose="020F0302020204030204" pitchFamily="34" charset="0"/>
                <a:cs typeface="Calibri Light" panose="020F0302020204030204" pitchFamily="34" charset="0"/>
              </a:rPr>
              <a:t> to a </a:t>
            </a:r>
            <a:r>
              <a:rPr lang="fr-CH" sz="1600" dirty="0" err="1">
                <a:latin typeface="Calibri Light" panose="020F0302020204030204" pitchFamily="34" charset="0"/>
                <a:cs typeface="Calibri Light" panose="020F0302020204030204" pitchFamily="34" charset="0"/>
              </a:rPr>
              <a:t>visual</a:t>
            </a:r>
            <a:r>
              <a:rPr lang="fr-CH" sz="1600" dirty="0">
                <a:latin typeface="Calibri Light" panose="020F0302020204030204" pitchFamily="34" charset="0"/>
                <a:cs typeface="Calibri Light" panose="020F0302020204030204" pitchFamily="34" charset="0"/>
              </a:rPr>
              <a:t>/spatial </a:t>
            </a:r>
            <a:r>
              <a:rPr lang="fr-CH" sz="1600" dirty="0" err="1">
                <a:latin typeface="Calibri Light" panose="020F0302020204030204" pitchFamily="34" charset="0"/>
                <a:cs typeface="Calibri Light" panose="020F0302020204030204" pitchFamily="34" charset="0"/>
              </a:rPr>
              <a:t>ability</a:t>
            </a:r>
            <a:r>
              <a:rPr lang="fr-CH" sz="1600" dirty="0">
                <a:latin typeface="Calibri Light" panose="020F0302020204030204" pitchFamily="34" charset="0"/>
                <a:cs typeface="Calibri Light" panose="020F0302020204030204" pitchFamily="34" charset="0"/>
              </a:rPr>
              <a:t> test and a </a:t>
            </a:r>
            <a:r>
              <a:rPr lang="fr-CH" sz="1600" dirty="0" err="1">
                <a:latin typeface="Calibri Light" panose="020F0302020204030204" pitchFamily="34" charset="0"/>
                <a:cs typeface="Calibri Light" panose="020F0302020204030204" pitchFamily="34" charset="0"/>
              </a:rPr>
              <a:t>numerical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ability</a:t>
            </a:r>
            <a:r>
              <a:rPr lang="fr-CH" sz="1600" dirty="0">
                <a:latin typeface="Calibri Light" panose="020F0302020204030204" pitchFamily="34" charset="0"/>
                <a:cs typeface="Calibri Light" panose="020F0302020204030204" pitchFamily="34" charset="0"/>
              </a:rPr>
              <a:t> test. </a:t>
            </a:r>
            <a:r>
              <a:rPr lang="fr-CH" sz="1600" dirty="0" err="1">
                <a:latin typeface="Calibri Light" panose="020F0302020204030204" pitchFamily="34" charset="0"/>
                <a:cs typeface="Calibri Light" panose="020F0302020204030204" pitchFamily="34" charset="0"/>
              </a:rPr>
              <a:t>Researchers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would</a:t>
            </a:r>
            <a:r>
              <a:rPr lang="fr-CH" sz="1600" dirty="0">
                <a:latin typeface="Calibri Light" panose="020F0302020204030204" pitchFamily="34" charset="0"/>
                <a:cs typeface="Calibri Light" panose="020F0302020204030204" pitchFamily="34" charset="0"/>
              </a:rPr>
              <a:t> like to </a:t>
            </a:r>
            <a:r>
              <a:rPr lang="fr-CH" sz="1600" dirty="0" err="1">
                <a:latin typeface="Calibri Light" panose="020F0302020204030204" pitchFamily="34" charset="0"/>
                <a:cs typeface="Calibri Light" panose="020F0302020204030204" pitchFamily="34" charset="0"/>
              </a:rPr>
              <a:t>find</a:t>
            </a:r>
            <a:r>
              <a:rPr lang="fr-CH" sz="1600" dirty="0">
                <a:latin typeface="Calibri Light" panose="020F0302020204030204" pitchFamily="34" charset="0"/>
                <a:cs typeface="Calibri Light" panose="020F0302020204030204" pitchFamily="34" charset="0"/>
              </a:rPr>
              <a:t> out </a:t>
            </a:r>
            <a:r>
              <a:rPr lang="fr-CH" sz="1600" dirty="0" err="1">
                <a:latin typeface="Calibri Light" panose="020F0302020204030204" pitchFamily="34" charset="0"/>
                <a:cs typeface="Calibri Light" panose="020F0302020204030204" pitchFamily="34" charset="0"/>
              </a:rPr>
              <a:t>whether</a:t>
            </a:r>
            <a:r>
              <a:rPr lang="fr-CH" sz="1600" dirty="0">
                <a:latin typeface="Calibri Light" panose="020F0302020204030204" pitchFamily="34" charset="0"/>
                <a:cs typeface="Calibri Light" panose="020F0302020204030204" pitchFamily="34" charset="0"/>
              </a:rPr>
              <a:t> the </a:t>
            </a:r>
            <a:r>
              <a:rPr lang="fr-CH" sz="1600" dirty="0" err="1">
                <a:solidFill>
                  <a:srgbClr val="0070C0"/>
                </a:solidFill>
                <a:latin typeface="Calibri Light" panose="020F0302020204030204" pitchFamily="34" charset="0"/>
                <a:cs typeface="Calibri Light" panose="020F0302020204030204" pitchFamily="34" charset="0"/>
              </a:rPr>
              <a:t>correlation</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between</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visual</a:t>
            </a:r>
            <a:r>
              <a:rPr lang="fr-CH" sz="1600" dirty="0">
                <a:solidFill>
                  <a:srgbClr val="0070C0"/>
                </a:solidFill>
                <a:latin typeface="Calibri Light" panose="020F0302020204030204" pitchFamily="34" charset="0"/>
                <a:cs typeface="Calibri Light" panose="020F0302020204030204" pitchFamily="34" charset="0"/>
              </a:rPr>
              <a:t> and </a:t>
            </a:r>
            <a:r>
              <a:rPr lang="fr-CH" sz="1600" dirty="0" err="1">
                <a:solidFill>
                  <a:srgbClr val="0070C0"/>
                </a:solidFill>
                <a:latin typeface="Calibri Light" panose="020F0302020204030204" pitchFamily="34" charset="0"/>
                <a:cs typeface="Calibri Light" panose="020F0302020204030204" pitchFamily="34" charset="0"/>
              </a:rPr>
              <a:t>numerical</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ability</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increases</a:t>
            </a:r>
            <a:r>
              <a:rPr lang="fr-CH" sz="1600" dirty="0">
                <a:solidFill>
                  <a:srgbClr val="0070C0"/>
                </a:solidFill>
                <a:latin typeface="Calibri Light" panose="020F0302020204030204" pitchFamily="34" charset="0"/>
                <a:cs typeface="Calibri Light" panose="020F0302020204030204" pitchFamily="34" charset="0"/>
              </a:rPr>
              <a:t> due to the training</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 case 4: Paired correlations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25536985-26B2-42A8-9882-390347327DEF}"/>
              </a:ext>
            </a:extLst>
          </p:cNvPr>
          <p:cNvGraphicFramePr>
            <a:graphicFrameLocks noGrp="1"/>
          </p:cNvGraphicFramePr>
          <p:nvPr>
            <p:extLst>
              <p:ext uri="{D42A27DB-BD31-4B8C-83A1-F6EECF244321}">
                <p14:modId xmlns:p14="http://schemas.microsoft.com/office/powerpoint/2010/main" val="2236907437"/>
              </p:ext>
            </p:extLst>
          </p:nvPr>
        </p:nvGraphicFramePr>
        <p:xfrm>
          <a:off x="983433" y="3068960"/>
          <a:ext cx="4104455" cy="2883912"/>
        </p:xfrm>
        <a:graphic>
          <a:graphicData uri="http://schemas.openxmlformats.org/drawingml/2006/table">
            <a:tbl>
              <a:tblPr firstRow="1" bandRow="1">
                <a:tableStyleId>{2D5ABB26-0587-4C30-8999-92F81FD0307C}</a:tableStyleId>
              </a:tblPr>
              <a:tblGrid>
                <a:gridCol w="820891">
                  <a:extLst>
                    <a:ext uri="{9D8B030D-6E8A-4147-A177-3AD203B41FA5}">
                      <a16:colId xmlns:a16="http://schemas.microsoft.com/office/drawing/2014/main" val="20000"/>
                    </a:ext>
                  </a:extLst>
                </a:gridCol>
                <a:gridCol w="820891">
                  <a:extLst>
                    <a:ext uri="{9D8B030D-6E8A-4147-A177-3AD203B41FA5}">
                      <a16:colId xmlns:a16="http://schemas.microsoft.com/office/drawing/2014/main" val="20001"/>
                    </a:ext>
                  </a:extLst>
                </a:gridCol>
                <a:gridCol w="820891">
                  <a:extLst>
                    <a:ext uri="{9D8B030D-6E8A-4147-A177-3AD203B41FA5}">
                      <a16:colId xmlns:a16="http://schemas.microsoft.com/office/drawing/2014/main" val="20002"/>
                    </a:ext>
                  </a:extLst>
                </a:gridCol>
                <a:gridCol w="820891">
                  <a:extLst>
                    <a:ext uri="{9D8B030D-6E8A-4147-A177-3AD203B41FA5}">
                      <a16:colId xmlns:a16="http://schemas.microsoft.com/office/drawing/2014/main" val="20003"/>
                    </a:ext>
                  </a:extLst>
                </a:gridCol>
                <a:gridCol w="820891">
                  <a:extLst>
                    <a:ext uri="{9D8B030D-6E8A-4147-A177-3AD203B41FA5}">
                      <a16:colId xmlns:a16="http://schemas.microsoft.com/office/drawing/2014/main" val="20004"/>
                    </a:ext>
                  </a:extLst>
                </a:gridCol>
              </a:tblGrid>
              <a:tr h="480091">
                <a:tc>
                  <a:txBody>
                    <a:bodyPr/>
                    <a:lstStyle/>
                    <a:p>
                      <a:pPr algn="ctr"/>
                      <a:r>
                        <a:rPr lang="en-GB" sz="1200" b="1">
                          <a:latin typeface="Calibri Light" panose="020F0302020204030204" pitchFamily="34" charset="0"/>
                          <a:cs typeface="Calibri Light" panose="020F0302020204030204" pitchFamily="34" charset="0"/>
                        </a:rPr>
                        <a:t>Student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Vis_Pre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Num_Pre</a:t>
                      </a: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Vis_Post</a:t>
                      </a: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Num_Post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3403">
                <a:tc>
                  <a:txBody>
                    <a:bodyPr/>
                    <a:lstStyle/>
                    <a:p>
                      <a:pPr algn="ctr"/>
                      <a:r>
                        <a:rPr lang="fr-CH" sz="1200">
                          <a:latin typeface="Calibri Light" panose="020F0302020204030204" pitchFamily="34" charset="0"/>
                          <a:cs typeface="Calibri Light" panose="020F0302020204030204" pitchFamily="34" charset="0"/>
                        </a:rPr>
                        <a:t>ID</a:t>
                      </a:r>
                      <a:r>
                        <a:rPr lang="en-GB" sz="1200">
                          <a:latin typeface="Calibri Light" panose="020F0302020204030204" pitchFamily="34" charset="0"/>
                          <a:cs typeface="Calibri Light" panose="020F0302020204030204" pitchFamily="34" charset="0"/>
                        </a:rPr>
                        <a:t>1</a:t>
                      </a:r>
                    </a:p>
                  </a:txBody>
                  <a:tcPr anchor="ctr">
                    <a:lnT w="12700" cap="flat" cmpd="sng" algn="ctr">
                      <a:solidFill>
                        <a:schemeClr val="tx1"/>
                      </a:solidFill>
                      <a:prstDash val="solid"/>
                      <a:round/>
                      <a:headEnd type="none" w="med" len="med"/>
                      <a:tailEnd type="none" w="med" len="med"/>
                    </a:lnT>
                  </a:tcPr>
                </a:tc>
                <a:tc>
                  <a:txBody>
                    <a:bodyPr/>
                    <a:lstStyle/>
                    <a:p>
                      <a:pPr algn="ctr"/>
                      <a:r>
                        <a:rPr lang="en-GB" sz="1200">
                          <a:latin typeface="Calibri Light" panose="020F0302020204030204" pitchFamily="34" charset="0"/>
                          <a:cs typeface="Calibri Light" panose="020F0302020204030204" pitchFamily="34" charset="0"/>
                        </a:rPr>
                        <a:t>64</a:t>
                      </a:r>
                    </a:p>
                  </a:txBody>
                  <a:tcPr anchor="ctr">
                    <a:lnT w="12700" cap="flat" cmpd="sng" algn="ctr">
                      <a:solidFill>
                        <a:schemeClr val="tx1"/>
                      </a:solidFill>
                      <a:prstDash val="solid"/>
                      <a:round/>
                      <a:headEnd type="none" w="med" len="med"/>
                      <a:tailEnd type="none" w="med" len="med"/>
                    </a:lnT>
                    <a:solidFill>
                      <a:srgbClr val="FBF3B7"/>
                    </a:solidFill>
                  </a:tcPr>
                </a:tc>
                <a:tc>
                  <a:txBody>
                    <a:bodyPr/>
                    <a:lstStyle/>
                    <a:p>
                      <a:pPr algn="ctr"/>
                      <a:r>
                        <a:rPr lang="en-GB" sz="1200">
                          <a:latin typeface="Calibri Light" panose="020F0302020204030204" pitchFamily="34" charset="0"/>
                          <a:cs typeface="Calibri Light" panose="020F0302020204030204" pitchFamily="34" charset="0"/>
                        </a:rPr>
                        <a:t>59</a:t>
                      </a: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67</a:t>
                      </a:r>
                    </a:p>
                  </a:txBody>
                  <a:tcPr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r>
                        <a:rPr lang="en-GB" sz="1200">
                          <a:latin typeface="Calibri Light" panose="020F0302020204030204" pitchFamily="34" charset="0"/>
                          <a:cs typeface="Calibri Light" panose="020F0302020204030204" pitchFamily="34" charset="0"/>
                        </a:rPr>
                        <a:t>60</a:t>
                      </a:r>
                    </a:p>
                  </a:txBody>
                  <a:tcPr anchor="ctr">
                    <a:lnT w="12700"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0001"/>
                  </a:ext>
                </a:extLst>
              </a:tr>
              <a:tr h="343403">
                <a:tc>
                  <a:txBody>
                    <a:bodyPr/>
                    <a:lstStyle/>
                    <a:p>
                      <a:pPr algn="ctr"/>
                      <a:r>
                        <a:rPr lang="fr-CH" sz="1200">
                          <a:latin typeface="Calibri Light" panose="020F0302020204030204" pitchFamily="34" charset="0"/>
                          <a:cs typeface="Calibri Light" panose="020F0302020204030204" pitchFamily="34" charset="0"/>
                        </a:rPr>
                        <a:t>ID</a:t>
                      </a:r>
                      <a:r>
                        <a:rPr lang="en-GB" sz="1200">
                          <a:latin typeface="Calibri Light" panose="020F0302020204030204" pitchFamily="34" charset="0"/>
                          <a:cs typeface="Calibri Light" panose="020F0302020204030204" pitchFamily="34" charset="0"/>
                        </a:rPr>
                        <a:t>2</a:t>
                      </a:r>
                    </a:p>
                  </a:txBody>
                  <a:tcPr anchor="ctr"/>
                </a:tc>
                <a:tc>
                  <a:txBody>
                    <a:bodyPr/>
                    <a:lstStyle/>
                    <a:p>
                      <a:pPr algn="ctr"/>
                      <a:r>
                        <a:rPr lang="en-GB" sz="1200">
                          <a:latin typeface="Calibri Light" panose="020F0302020204030204" pitchFamily="34" charset="0"/>
                          <a:cs typeface="Calibri Light" panose="020F0302020204030204" pitchFamily="34" charset="0"/>
                        </a:rPr>
                        <a:t>78</a:t>
                      </a:r>
                    </a:p>
                  </a:txBody>
                  <a:tcPr anchor="ctr">
                    <a:solidFill>
                      <a:srgbClr val="FBF3B7"/>
                    </a:solidFill>
                  </a:tcPr>
                </a:tc>
                <a:tc>
                  <a:txBody>
                    <a:bodyPr/>
                    <a:lstStyle/>
                    <a:p>
                      <a:pPr algn="ctr"/>
                      <a:r>
                        <a:rPr lang="en-GB" sz="1200">
                          <a:latin typeface="Calibri Light" panose="020F0302020204030204" pitchFamily="34" charset="0"/>
                          <a:cs typeface="Calibri Light" panose="020F0302020204030204" pitchFamily="34" charset="0"/>
                        </a:rPr>
                        <a:t>57</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80</a:t>
                      </a:r>
                    </a:p>
                  </a:txBody>
                  <a:tcPr anchor="ctr">
                    <a:lnL w="12700" cap="flat" cmpd="sng" algn="ctr">
                      <a:solidFill>
                        <a:schemeClr val="tx1"/>
                      </a:solidFill>
                      <a:prstDash val="sysDot"/>
                      <a:round/>
                      <a:headEnd type="none" w="med" len="med"/>
                      <a:tailEnd type="none" w="med" len="med"/>
                    </a:lnL>
                    <a:solidFill>
                      <a:schemeClr val="accent3">
                        <a:lumMod val="40000"/>
                        <a:lumOff val="60000"/>
                      </a:schemeClr>
                    </a:solidFill>
                  </a:tcPr>
                </a:tc>
                <a:tc>
                  <a:txBody>
                    <a:bodyPr/>
                    <a:lstStyle/>
                    <a:p>
                      <a:pPr algn="ctr"/>
                      <a:r>
                        <a:rPr lang="en-GB" sz="1200">
                          <a:latin typeface="Calibri Light" panose="020F0302020204030204" pitchFamily="34" charset="0"/>
                          <a:cs typeface="Calibri Light" panose="020F0302020204030204" pitchFamily="34" charset="0"/>
                        </a:rPr>
                        <a:t>63</a:t>
                      </a:r>
                    </a:p>
                  </a:txBody>
                  <a:tcPr anchor="ctr">
                    <a:solidFill>
                      <a:schemeClr val="accent4">
                        <a:lumMod val="20000"/>
                        <a:lumOff val="80000"/>
                      </a:schemeClr>
                    </a:solidFill>
                  </a:tcPr>
                </a:tc>
                <a:extLst>
                  <a:ext uri="{0D108BD9-81ED-4DB2-BD59-A6C34878D82A}">
                    <a16:rowId xmlns:a16="http://schemas.microsoft.com/office/drawing/2014/main" val="10002"/>
                  </a:ext>
                </a:extLst>
              </a:tr>
              <a:tr h="343403">
                <a:tc>
                  <a:txBody>
                    <a:bodyPr/>
                    <a:lstStyle/>
                    <a:p>
                      <a:pPr algn="ctr"/>
                      <a:r>
                        <a:rPr lang="fr-CH" sz="1200">
                          <a:latin typeface="Calibri Light" panose="020F0302020204030204" pitchFamily="34" charset="0"/>
                          <a:cs typeface="Calibri Light" panose="020F0302020204030204" pitchFamily="34" charset="0"/>
                        </a:rPr>
                        <a:t>ID</a:t>
                      </a:r>
                      <a:r>
                        <a:rPr lang="en-GB" sz="1200">
                          <a:latin typeface="Calibri Light" panose="020F0302020204030204" pitchFamily="34" charset="0"/>
                          <a:cs typeface="Calibri Light" panose="020F0302020204030204" pitchFamily="34" charset="0"/>
                        </a:rPr>
                        <a:t>3</a:t>
                      </a:r>
                    </a:p>
                  </a:txBody>
                  <a:tcPr anchor="ctr"/>
                </a:tc>
                <a:tc>
                  <a:txBody>
                    <a:bodyPr/>
                    <a:lstStyle/>
                    <a:p>
                      <a:pPr algn="ctr"/>
                      <a:r>
                        <a:rPr lang="en-GB" sz="1200">
                          <a:latin typeface="Calibri Light" panose="020F0302020204030204" pitchFamily="34" charset="0"/>
                          <a:cs typeface="Calibri Light" panose="020F0302020204030204" pitchFamily="34" charset="0"/>
                        </a:rPr>
                        <a:t>53</a:t>
                      </a:r>
                    </a:p>
                  </a:txBody>
                  <a:tcPr anchor="ctr">
                    <a:solidFill>
                      <a:srgbClr val="FBF3B7"/>
                    </a:solidFill>
                  </a:tcPr>
                </a:tc>
                <a:tc>
                  <a:txBody>
                    <a:bodyPr/>
                    <a:lstStyle/>
                    <a:p>
                      <a:pPr algn="ctr"/>
                      <a:r>
                        <a:rPr lang="en-GB" sz="1200">
                          <a:latin typeface="Calibri Light" panose="020F0302020204030204" pitchFamily="34" charset="0"/>
                          <a:cs typeface="Calibri Light" panose="020F0302020204030204" pitchFamily="34" charset="0"/>
                        </a:rPr>
                        <a:t>45</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54</a:t>
                      </a:r>
                    </a:p>
                  </a:txBody>
                  <a:tcPr anchor="ctr">
                    <a:lnL w="12700" cap="flat" cmpd="sng" algn="ctr">
                      <a:solidFill>
                        <a:schemeClr val="tx1"/>
                      </a:solidFill>
                      <a:prstDash val="sysDot"/>
                      <a:round/>
                      <a:headEnd type="none" w="med" len="med"/>
                      <a:tailEnd type="none" w="med" len="med"/>
                    </a:lnL>
                    <a:solidFill>
                      <a:schemeClr val="accent3">
                        <a:lumMod val="40000"/>
                        <a:lumOff val="60000"/>
                      </a:schemeClr>
                    </a:solidFill>
                  </a:tcPr>
                </a:tc>
                <a:tc>
                  <a:txBody>
                    <a:bodyPr/>
                    <a:lstStyle/>
                    <a:p>
                      <a:pPr algn="ctr"/>
                      <a:r>
                        <a:rPr lang="en-GB" sz="1200">
                          <a:latin typeface="Calibri Light" panose="020F0302020204030204" pitchFamily="34" charset="0"/>
                          <a:cs typeface="Calibri Light" panose="020F0302020204030204" pitchFamily="34" charset="0"/>
                        </a:rPr>
                        <a:t>53</a:t>
                      </a:r>
                    </a:p>
                  </a:txBody>
                  <a:tcPr anchor="ctr">
                    <a:solidFill>
                      <a:schemeClr val="accent4">
                        <a:lumMod val="20000"/>
                        <a:lumOff val="80000"/>
                      </a:schemeClr>
                    </a:solidFill>
                  </a:tcPr>
                </a:tc>
                <a:extLst>
                  <a:ext uri="{0D108BD9-81ED-4DB2-BD59-A6C34878D82A}">
                    <a16:rowId xmlns:a16="http://schemas.microsoft.com/office/drawing/2014/main" val="10003"/>
                  </a:ext>
                </a:extLst>
              </a:tr>
              <a:tr h="343403">
                <a:tc>
                  <a:txBody>
                    <a:bodyPr/>
                    <a:lstStyle/>
                    <a:p>
                      <a:pPr algn="ctr"/>
                      <a:r>
                        <a:rPr lang="fr-CH" sz="1200">
                          <a:latin typeface="Calibri Light" panose="020F0302020204030204" pitchFamily="34" charset="0"/>
                          <a:cs typeface="Calibri Light" panose="020F0302020204030204" pitchFamily="34" charset="0"/>
                        </a:rPr>
                        <a:t>ID</a:t>
                      </a:r>
                      <a:r>
                        <a:rPr lang="en-GB" sz="1200">
                          <a:latin typeface="Calibri Light" panose="020F0302020204030204" pitchFamily="34" charset="0"/>
                          <a:cs typeface="Calibri Light" panose="020F0302020204030204" pitchFamily="34" charset="0"/>
                        </a:rPr>
                        <a:t>4</a:t>
                      </a:r>
                    </a:p>
                  </a:txBody>
                  <a:tcPr anchor="ctr"/>
                </a:tc>
                <a:tc>
                  <a:txBody>
                    <a:bodyPr/>
                    <a:lstStyle/>
                    <a:p>
                      <a:pPr algn="ctr"/>
                      <a:r>
                        <a:rPr lang="en-GB" sz="1200">
                          <a:latin typeface="Calibri Light" panose="020F0302020204030204" pitchFamily="34" charset="0"/>
                          <a:cs typeface="Calibri Light" panose="020F0302020204030204" pitchFamily="34" charset="0"/>
                        </a:rPr>
                        <a:t>66</a:t>
                      </a:r>
                    </a:p>
                  </a:txBody>
                  <a:tcPr anchor="ctr">
                    <a:solidFill>
                      <a:srgbClr val="FBF3B7"/>
                    </a:solidFill>
                  </a:tcPr>
                </a:tc>
                <a:tc>
                  <a:txBody>
                    <a:bodyPr/>
                    <a:lstStyle/>
                    <a:p>
                      <a:pPr algn="ctr"/>
                      <a:r>
                        <a:rPr lang="en-GB" sz="1200">
                          <a:latin typeface="Calibri Light" panose="020F0302020204030204" pitchFamily="34" charset="0"/>
                          <a:cs typeface="Calibri Light" panose="020F0302020204030204" pitchFamily="34" charset="0"/>
                        </a:rPr>
                        <a:t>66</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68</a:t>
                      </a:r>
                    </a:p>
                  </a:txBody>
                  <a:tcPr anchor="ctr">
                    <a:lnL w="12700" cap="flat" cmpd="sng" algn="ctr">
                      <a:solidFill>
                        <a:schemeClr val="tx1"/>
                      </a:solidFill>
                      <a:prstDash val="sysDot"/>
                      <a:round/>
                      <a:headEnd type="none" w="med" len="med"/>
                      <a:tailEnd type="none" w="med" len="med"/>
                    </a:lnL>
                    <a:solidFill>
                      <a:schemeClr val="accent3">
                        <a:lumMod val="40000"/>
                        <a:lumOff val="60000"/>
                      </a:schemeClr>
                    </a:solidFill>
                  </a:tcPr>
                </a:tc>
                <a:tc>
                  <a:txBody>
                    <a:bodyPr/>
                    <a:lstStyle/>
                    <a:p>
                      <a:pPr algn="ctr"/>
                      <a:r>
                        <a:rPr lang="en-GB" sz="1200">
                          <a:latin typeface="Calibri Light" panose="020F0302020204030204" pitchFamily="34" charset="0"/>
                          <a:cs typeface="Calibri Light" panose="020F0302020204030204" pitchFamily="34" charset="0"/>
                        </a:rPr>
                        <a:t>69</a:t>
                      </a:r>
                    </a:p>
                  </a:txBody>
                  <a:tcPr anchor="ctr">
                    <a:solidFill>
                      <a:schemeClr val="accent4">
                        <a:lumMod val="20000"/>
                        <a:lumOff val="80000"/>
                      </a:schemeClr>
                    </a:solidFill>
                  </a:tcPr>
                </a:tc>
                <a:extLst>
                  <a:ext uri="{0D108BD9-81ED-4DB2-BD59-A6C34878D82A}">
                    <a16:rowId xmlns:a16="http://schemas.microsoft.com/office/drawing/2014/main" val="10004"/>
                  </a:ext>
                </a:extLst>
              </a:tr>
              <a:tr h="343403">
                <a:tc>
                  <a:txBody>
                    <a:bodyPr/>
                    <a:lstStyle/>
                    <a:p>
                      <a:pPr algn="ctr"/>
                      <a:r>
                        <a:rPr lang="fr-CH" sz="1200">
                          <a:latin typeface="Calibri Light" panose="020F0302020204030204" pitchFamily="34" charset="0"/>
                          <a:cs typeface="Calibri Light" panose="020F0302020204030204" pitchFamily="34" charset="0"/>
                        </a:rPr>
                        <a:t>ID</a:t>
                      </a:r>
                      <a:r>
                        <a:rPr lang="en-GB" sz="1200">
                          <a:latin typeface="Calibri Light" panose="020F0302020204030204" pitchFamily="34" charset="0"/>
                          <a:cs typeface="Calibri Light" panose="020F0302020204030204" pitchFamily="34" charset="0"/>
                        </a:rPr>
                        <a:t>5</a:t>
                      </a:r>
                    </a:p>
                  </a:txBody>
                  <a:tcPr anchor="ctr"/>
                </a:tc>
                <a:tc>
                  <a:txBody>
                    <a:bodyPr/>
                    <a:lstStyle/>
                    <a:p>
                      <a:pPr algn="ctr"/>
                      <a:r>
                        <a:rPr lang="en-GB" sz="1200">
                          <a:latin typeface="Calibri Light" panose="020F0302020204030204" pitchFamily="34" charset="0"/>
                          <a:cs typeface="Calibri Light" panose="020F0302020204030204" pitchFamily="34" charset="0"/>
                        </a:rPr>
                        <a:t>64</a:t>
                      </a:r>
                    </a:p>
                  </a:txBody>
                  <a:tcPr anchor="ctr">
                    <a:solidFill>
                      <a:srgbClr val="FBF3B7"/>
                    </a:solidFill>
                  </a:tcPr>
                </a:tc>
                <a:tc>
                  <a:txBody>
                    <a:bodyPr/>
                    <a:lstStyle/>
                    <a:p>
                      <a:pPr algn="ctr"/>
                      <a:r>
                        <a:rPr lang="en-GB" sz="1200">
                          <a:latin typeface="Calibri Light" panose="020F0302020204030204" pitchFamily="34" charset="0"/>
                          <a:cs typeface="Calibri Light" panose="020F0302020204030204" pitchFamily="34" charset="0"/>
                        </a:rPr>
                        <a:t>70</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62</a:t>
                      </a:r>
                    </a:p>
                  </a:txBody>
                  <a:tcPr anchor="ctr">
                    <a:lnL w="12700" cap="flat" cmpd="sng" algn="ctr">
                      <a:solidFill>
                        <a:schemeClr val="tx1"/>
                      </a:solidFill>
                      <a:prstDash val="sysDot"/>
                      <a:round/>
                      <a:headEnd type="none" w="med" len="med"/>
                      <a:tailEnd type="none" w="med" len="med"/>
                    </a:lnL>
                    <a:solidFill>
                      <a:schemeClr val="accent3">
                        <a:lumMod val="40000"/>
                        <a:lumOff val="60000"/>
                      </a:schemeClr>
                    </a:solidFill>
                  </a:tcPr>
                </a:tc>
                <a:tc>
                  <a:txBody>
                    <a:bodyPr/>
                    <a:lstStyle/>
                    <a:p>
                      <a:pPr algn="ctr"/>
                      <a:r>
                        <a:rPr lang="en-GB" sz="1200">
                          <a:latin typeface="Calibri Light" panose="020F0302020204030204" pitchFamily="34" charset="0"/>
                          <a:cs typeface="Calibri Light" panose="020F0302020204030204" pitchFamily="34" charset="0"/>
                        </a:rPr>
                        <a:t>70</a:t>
                      </a:r>
                    </a:p>
                  </a:txBody>
                  <a:tcPr anchor="ctr">
                    <a:solidFill>
                      <a:schemeClr val="accent4">
                        <a:lumMod val="20000"/>
                        <a:lumOff val="80000"/>
                      </a:schemeClr>
                    </a:solidFill>
                  </a:tcPr>
                </a:tc>
                <a:extLst>
                  <a:ext uri="{0D108BD9-81ED-4DB2-BD59-A6C34878D82A}">
                    <a16:rowId xmlns:a16="http://schemas.microsoft.com/office/drawing/2014/main" val="10005"/>
                  </a:ext>
                </a:extLst>
              </a:tr>
              <a:tr h="343403">
                <a:tc>
                  <a:txBody>
                    <a:bodyPr/>
                    <a:lstStyle/>
                    <a:p>
                      <a:pPr algn="ctr"/>
                      <a:r>
                        <a:rPr lang="en-GB" sz="1200">
                          <a:latin typeface="Calibri Light" panose="020F0302020204030204" pitchFamily="34" charset="0"/>
                          <a:cs typeface="Calibri Light" panose="020F0302020204030204" pitchFamily="34" charset="0"/>
                        </a:rPr>
                        <a:t>…</a:t>
                      </a:r>
                    </a:p>
                  </a:txBody>
                  <a:tcPr anchor="ctr"/>
                </a:tc>
                <a:tc>
                  <a:txBody>
                    <a:bodyPr/>
                    <a:lstStyle/>
                    <a:p>
                      <a:pPr algn="ctr"/>
                      <a:r>
                        <a:rPr lang="en-GB" sz="1200">
                          <a:latin typeface="Calibri Light" panose="020F0302020204030204" pitchFamily="34" charset="0"/>
                          <a:cs typeface="Calibri Light" panose="020F0302020204030204" pitchFamily="34" charset="0"/>
                        </a:rPr>
                        <a:t>…</a:t>
                      </a:r>
                    </a:p>
                  </a:txBody>
                  <a:tcPr anchor="ctr">
                    <a:solidFill>
                      <a:srgbClr val="FBF3B7"/>
                    </a:solid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lnL w="12700" cap="flat" cmpd="sng" algn="ctr">
                      <a:solidFill>
                        <a:schemeClr val="tx1"/>
                      </a:solidFill>
                      <a:prstDash val="sysDot"/>
                      <a:round/>
                      <a:headEnd type="none" w="med" len="med"/>
                      <a:tailEnd type="none" w="med" len="med"/>
                    </a:lnL>
                    <a:solidFill>
                      <a:schemeClr val="accent3">
                        <a:lumMod val="40000"/>
                        <a:lumOff val="60000"/>
                      </a:schemeClr>
                    </a:solid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solidFill>
                      <a:schemeClr val="accent4">
                        <a:lumMod val="20000"/>
                        <a:lumOff val="80000"/>
                      </a:schemeClr>
                    </a:solidFill>
                  </a:tcPr>
                </a:tc>
                <a:extLst>
                  <a:ext uri="{0D108BD9-81ED-4DB2-BD59-A6C34878D82A}">
                    <a16:rowId xmlns:a16="http://schemas.microsoft.com/office/drawing/2014/main" val="10006"/>
                  </a:ext>
                </a:extLst>
              </a:tr>
              <a:tr h="343403">
                <a:tc>
                  <a:txBody>
                    <a:bodyPr/>
                    <a:lstStyle/>
                    <a:p>
                      <a:pPr algn="ctr"/>
                      <a:r>
                        <a:rPr lang="fr-CH" sz="1200">
                          <a:latin typeface="Calibri Light" panose="020F0302020204030204" pitchFamily="34" charset="0"/>
                          <a:cs typeface="Calibri Light" panose="020F0302020204030204" pitchFamily="34" charset="0"/>
                        </a:rPr>
                        <a:t>ID</a:t>
                      </a:r>
                      <a:r>
                        <a:rPr lang="en-GB" sz="1200">
                          <a:latin typeface="Calibri Light" panose="020F0302020204030204" pitchFamily="34" charset="0"/>
                          <a:cs typeface="Calibri Light" panose="020F0302020204030204" pitchFamily="34" charset="0"/>
                        </a:rPr>
                        <a:t>40</a:t>
                      </a:r>
                    </a:p>
                  </a:txBody>
                  <a:tcPr anchor="ctr">
                    <a:lnB w="12700" cap="flat" cmpd="sng" algn="ctr">
                      <a:solidFill>
                        <a:schemeClr val="tx1"/>
                      </a:solidFill>
                      <a:prstDash val="solid"/>
                      <a:round/>
                      <a:headEnd type="none" w="med" len="med"/>
                      <a:tailEnd type="none" w="med" len="med"/>
                    </a:lnB>
                  </a:tcPr>
                </a:tc>
                <a:tc>
                  <a:txBody>
                    <a:bodyPr/>
                    <a:lstStyle/>
                    <a:p>
                      <a:pPr algn="ctr"/>
                      <a:r>
                        <a:rPr lang="en-GB" sz="1200">
                          <a:latin typeface="Calibri Light" panose="020F0302020204030204" pitchFamily="34" charset="0"/>
                          <a:cs typeface="Calibri Light" panose="020F0302020204030204" pitchFamily="34" charset="0"/>
                        </a:rPr>
                        <a:t>83</a:t>
                      </a:r>
                    </a:p>
                  </a:txBody>
                  <a:tcPr anchor="ctr">
                    <a:lnB w="12700" cap="flat" cmpd="sng" algn="ctr">
                      <a:solidFill>
                        <a:schemeClr val="tx1"/>
                      </a:solidFill>
                      <a:prstDash val="solid"/>
                      <a:round/>
                      <a:headEnd type="none" w="med" len="med"/>
                      <a:tailEnd type="none" w="med" len="med"/>
                    </a:lnB>
                    <a:solidFill>
                      <a:srgbClr val="FBF3B7"/>
                    </a:solidFill>
                  </a:tcPr>
                </a:tc>
                <a:tc>
                  <a:txBody>
                    <a:bodyPr/>
                    <a:lstStyle/>
                    <a:p>
                      <a:pPr algn="ctr"/>
                      <a:r>
                        <a:rPr lang="en-GB" sz="1200">
                          <a:latin typeface="Calibri Light" panose="020F0302020204030204" pitchFamily="34" charset="0"/>
                          <a:cs typeface="Calibri Light" panose="020F0302020204030204" pitchFamily="34" charset="0"/>
                        </a:rPr>
                        <a:t>91</a:t>
                      </a:r>
                    </a:p>
                  </a:txBody>
                  <a:tcPr anchor="ctr">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86</a:t>
                      </a:r>
                    </a:p>
                  </a:txBody>
                  <a:tcPr anchor="ct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200">
                          <a:latin typeface="Calibri Light" panose="020F0302020204030204" pitchFamily="34" charset="0"/>
                          <a:cs typeface="Calibri Light" panose="020F0302020204030204" pitchFamily="34" charset="0"/>
                        </a:rPr>
                        <a:t>92</a:t>
                      </a:r>
                    </a:p>
                  </a:txBody>
                  <a:tcPr anchor="ct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bl>
          </a:graphicData>
        </a:graphic>
      </p:graphicFrame>
      <p:sp>
        <p:nvSpPr>
          <p:cNvPr id="8" name="Content Placeholder 2">
            <a:extLst>
              <a:ext uri="{FF2B5EF4-FFF2-40B4-BE49-F238E27FC236}">
                <a16:creationId xmlns:a16="http://schemas.microsoft.com/office/drawing/2014/main" id="{038C7D3E-5E83-42F3-A428-2135FED4EB45}"/>
              </a:ext>
            </a:extLst>
          </p:cNvPr>
          <p:cNvSpPr txBox="1">
            <a:spLocks/>
          </p:cNvSpPr>
          <p:nvPr/>
        </p:nvSpPr>
        <p:spPr>
          <a:xfrm>
            <a:off x="5591944" y="2956133"/>
            <a:ext cx="5616624" cy="1413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H" sz="1400" dirty="0">
                <a:latin typeface="Calibri Light" panose="020F0302020204030204" pitchFamily="34" charset="0"/>
                <a:cs typeface="Calibri Light" panose="020F0302020204030204" pitchFamily="34" charset="0"/>
              </a:rPr>
              <a:t>No </a:t>
            </a:r>
            <a:r>
              <a:rPr lang="fr-CH" sz="1400" dirty="0" err="1">
                <a:latin typeface="Calibri Light" panose="020F0302020204030204" pitchFamily="34" charset="0"/>
                <a:cs typeface="Calibri Light" panose="020F0302020204030204" pitchFamily="34" charset="0"/>
              </a:rPr>
              <a:t>obvious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way</a:t>
            </a:r>
            <a:r>
              <a:rPr lang="fr-CH" sz="1400" dirty="0">
                <a:latin typeface="Calibri Light" panose="020F0302020204030204" pitchFamily="34" charset="0"/>
                <a:cs typeface="Calibri Light" panose="020F0302020204030204" pitchFamily="34" charset="0"/>
              </a:rPr>
              <a:t> to compare cor</a:t>
            </a:r>
            <a:r>
              <a:rPr lang="fr-CH" sz="1400" baseline="30000" dirty="0">
                <a:latin typeface="Calibri Light" panose="020F0302020204030204" pitchFamily="34" charset="0"/>
                <a:cs typeface="Calibri Light" panose="020F0302020204030204" pitchFamily="34" charset="0"/>
              </a:rPr>
              <a:t>T1</a:t>
            </a:r>
            <a:r>
              <a:rPr lang="fr-CH" sz="1400" dirty="0">
                <a:latin typeface="Calibri Light" panose="020F0302020204030204" pitchFamily="34" charset="0"/>
                <a:cs typeface="Calibri Light" panose="020F0302020204030204" pitchFamily="34" charset="0"/>
              </a:rPr>
              <a:t>(</a:t>
            </a:r>
            <a:r>
              <a:rPr lang="fr-CH" sz="1400" dirty="0" err="1">
                <a:latin typeface="Calibri Light" panose="020F0302020204030204" pitchFamily="34" charset="0"/>
                <a:cs typeface="Calibri Light" panose="020F0302020204030204" pitchFamily="34" charset="0"/>
              </a:rPr>
              <a:t>vis,num</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with</a:t>
            </a:r>
            <a:r>
              <a:rPr lang="fr-CH" sz="1400" dirty="0">
                <a:latin typeface="Calibri Light" panose="020F0302020204030204" pitchFamily="34" charset="0"/>
                <a:cs typeface="Calibri Light" panose="020F0302020204030204" pitchFamily="34" charset="0"/>
              </a:rPr>
              <a:t> cor</a:t>
            </a:r>
            <a:r>
              <a:rPr lang="fr-CH" sz="1400" baseline="30000" dirty="0">
                <a:latin typeface="Calibri Light" panose="020F0302020204030204" pitchFamily="34" charset="0"/>
                <a:cs typeface="Calibri Light" panose="020F0302020204030204" pitchFamily="34" charset="0"/>
              </a:rPr>
              <a:t>T2</a:t>
            </a:r>
            <a:r>
              <a:rPr lang="fr-CH" sz="1400" dirty="0">
                <a:latin typeface="Calibri Light" panose="020F0302020204030204" pitchFamily="34" charset="0"/>
                <a:cs typeface="Calibri Light" panose="020F0302020204030204" pitchFamily="34" charset="0"/>
              </a:rPr>
              <a:t>(</a:t>
            </a:r>
            <a:r>
              <a:rPr lang="fr-CH" sz="1400" dirty="0" err="1">
                <a:latin typeface="Calibri Light" panose="020F0302020204030204" pitchFamily="34" charset="0"/>
                <a:cs typeface="Calibri Light" panose="020F0302020204030204" pitchFamily="34" charset="0"/>
              </a:rPr>
              <a:t>vis,num</a:t>
            </a:r>
            <a:r>
              <a:rPr lang="fr-CH" sz="1400">
                <a:latin typeface="Calibri Light" panose="020F0302020204030204" pitchFamily="34" charset="0"/>
                <a:cs typeface="Calibri Light" panose="020F0302020204030204" pitchFamily="34" charset="0"/>
              </a:rPr>
              <a:t>) with rm-(M)ANOVA.</a:t>
            </a:r>
            <a:endParaRPr lang="fr-CH" sz="1400" dirty="0">
              <a:latin typeface="Calibri Light" panose="020F0302020204030204" pitchFamily="34" charset="0"/>
              <a:cs typeface="Calibri Light" panose="020F0302020204030204" pitchFamily="34" charset="0"/>
            </a:endParaRPr>
          </a:p>
          <a:p>
            <a:r>
              <a:rPr lang="fr-CH" sz="1400" dirty="0" err="1">
                <a:latin typeface="Calibri Light" panose="020F0302020204030204" pitchFamily="34" charset="0"/>
                <a:cs typeface="Calibri Light" panose="020F0302020204030204" pitchFamily="34" charset="0"/>
              </a:rPr>
              <a:t>Paired</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correlation</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problem</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is</a:t>
            </a:r>
            <a:r>
              <a:rPr lang="fr-CH" sz="1400" dirty="0">
                <a:latin typeface="Calibri Light" panose="020F0302020204030204" pitchFamily="34" charset="0"/>
                <a:cs typeface="Calibri Light" panose="020F0302020204030204" pitchFamily="34" charset="0"/>
              </a:rPr>
              <a:t> a variation on the </a:t>
            </a:r>
            <a:r>
              <a:rPr lang="fr-CH" sz="1400" dirty="0" err="1">
                <a:solidFill>
                  <a:srgbClr val="0070C0"/>
                </a:solidFill>
                <a:latin typeface="Calibri Light" panose="020F0302020204030204" pitchFamily="34" charset="0"/>
                <a:cs typeface="Calibri Light" panose="020F0302020204030204" pitchFamily="34" charset="0"/>
              </a:rPr>
              <a:t>continuous</a:t>
            </a:r>
            <a:r>
              <a:rPr lang="fr-CH" sz="1400" dirty="0">
                <a:solidFill>
                  <a:srgbClr val="0070C0"/>
                </a:solidFill>
                <a:latin typeface="Calibri Light" panose="020F0302020204030204" pitchFamily="34" charset="0"/>
                <a:cs typeface="Calibri Light" panose="020F0302020204030204" pitchFamily="34" charset="0"/>
              </a:rPr>
              <a:t> </a:t>
            </a:r>
            <a:r>
              <a:rPr lang="fr-CH" sz="1400" dirty="0" err="1">
                <a:solidFill>
                  <a:srgbClr val="0070C0"/>
                </a:solidFill>
                <a:latin typeface="Calibri Light" panose="020F0302020204030204" pitchFamily="34" charset="0"/>
                <a:cs typeface="Calibri Light" panose="020F0302020204030204" pitchFamily="34" charset="0"/>
              </a:rPr>
              <a:t>within</a:t>
            </a:r>
            <a:r>
              <a:rPr lang="fr-CH" sz="1400" dirty="0">
                <a:solidFill>
                  <a:srgbClr val="0070C0"/>
                </a:solidFill>
                <a:latin typeface="Calibri Light" panose="020F0302020204030204" pitchFamily="34" charset="0"/>
                <a:cs typeface="Calibri Light" panose="020F0302020204030204" pitchFamily="34" charset="0"/>
              </a:rPr>
              <a:t>-variable </a:t>
            </a:r>
            <a:r>
              <a:rPr lang="fr-CH" sz="1400" dirty="0" err="1">
                <a:solidFill>
                  <a:srgbClr val="0070C0"/>
                </a:solidFill>
                <a:latin typeface="Calibri Light" panose="020F0302020204030204" pitchFamily="34" charset="0"/>
                <a:cs typeface="Calibri Light" panose="020F0302020204030204" pitchFamily="34" charset="0"/>
              </a:rPr>
              <a:t>problem</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Both</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visual</a:t>
            </a:r>
            <a:r>
              <a:rPr lang="fr-CH" sz="1400" dirty="0">
                <a:latin typeface="Calibri Light" panose="020F0302020204030204" pitchFamily="34" charset="0"/>
                <a:cs typeface="Calibri Light" panose="020F0302020204030204" pitchFamily="34" charset="0"/>
              </a:rPr>
              <a:t> and </a:t>
            </a:r>
            <a:r>
              <a:rPr lang="fr-CH" sz="1400" dirty="0" err="1">
                <a:latin typeface="Calibri Light" panose="020F0302020204030204" pitchFamily="34" charset="0"/>
                <a:cs typeface="Calibri Light" panose="020F0302020204030204" pitchFamily="34" charset="0"/>
              </a:rPr>
              <a:t>numerical</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ability</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vary</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continuously</a:t>
            </a:r>
            <a:r>
              <a:rPr lang="fr-CH" sz="1400"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within</a:t>
            </a:r>
            <a:r>
              <a:rPr lang="fr-CH" sz="1400" i="1"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subjects</a:t>
            </a:r>
            <a:r>
              <a:rPr lang="fr-CH" sz="1400" dirty="0">
                <a:latin typeface="Calibri Light" panose="020F0302020204030204" pitchFamily="34" charset="0"/>
                <a:cs typeface="Calibri Light" panose="020F0302020204030204" pitchFamily="34" charset="0"/>
              </a:rPr>
              <a:t>. In long format:</a:t>
            </a:r>
          </a:p>
          <a:p>
            <a:endParaRPr lang="fr-CH" sz="1400" dirty="0">
              <a:latin typeface="Calibri Light" panose="020F0302020204030204" pitchFamily="34" charset="0"/>
              <a:cs typeface="Calibri Light" panose="020F0302020204030204" pitchFamily="34" charset="0"/>
            </a:endParaRPr>
          </a:p>
        </p:txBody>
      </p:sp>
      <p:graphicFrame>
        <p:nvGraphicFramePr>
          <p:cNvPr id="9" name="Table 8">
            <a:extLst>
              <a:ext uri="{FF2B5EF4-FFF2-40B4-BE49-F238E27FC236}">
                <a16:creationId xmlns:a16="http://schemas.microsoft.com/office/drawing/2014/main" id="{80780EC6-853B-404F-B50F-EB6ED30F26CB}"/>
              </a:ext>
            </a:extLst>
          </p:cNvPr>
          <p:cNvGraphicFramePr>
            <a:graphicFrameLocks noGrp="1"/>
          </p:cNvGraphicFramePr>
          <p:nvPr>
            <p:extLst>
              <p:ext uri="{D42A27DB-BD31-4B8C-83A1-F6EECF244321}">
                <p14:modId xmlns:p14="http://schemas.microsoft.com/office/powerpoint/2010/main" val="3181037279"/>
              </p:ext>
            </p:extLst>
          </p:nvPr>
        </p:nvGraphicFramePr>
        <p:xfrm>
          <a:off x="7968208" y="4446681"/>
          <a:ext cx="2929520" cy="2001650"/>
        </p:xfrm>
        <a:graphic>
          <a:graphicData uri="http://schemas.openxmlformats.org/drawingml/2006/table">
            <a:tbl>
              <a:tblPr firstRow="1" bandRow="1">
                <a:tableStyleId>{2D5ABB26-0587-4C30-8999-92F81FD0307C}</a:tableStyleId>
              </a:tblPr>
              <a:tblGrid>
                <a:gridCol w="732380">
                  <a:extLst>
                    <a:ext uri="{9D8B030D-6E8A-4147-A177-3AD203B41FA5}">
                      <a16:colId xmlns:a16="http://schemas.microsoft.com/office/drawing/2014/main" val="20000"/>
                    </a:ext>
                  </a:extLst>
                </a:gridCol>
                <a:gridCol w="732380">
                  <a:extLst>
                    <a:ext uri="{9D8B030D-6E8A-4147-A177-3AD203B41FA5}">
                      <a16:colId xmlns:a16="http://schemas.microsoft.com/office/drawing/2014/main" val="20001"/>
                    </a:ext>
                  </a:extLst>
                </a:gridCol>
                <a:gridCol w="732380">
                  <a:extLst>
                    <a:ext uri="{9D8B030D-6E8A-4147-A177-3AD203B41FA5}">
                      <a16:colId xmlns:a16="http://schemas.microsoft.com/office/drawing/2014/main" val="20002"/>
                    </a:ext>
                  </a:extLst>
                </a:gridCol>
                <a:gridCol w="732380">
                  <a:extLst>
                    <a:ext uri="{9D8B030D-6E8A-4147-A177-3AD203B41FA5}">
                      <a16:colId xmlns:a16="http://schemas.microsoft.com/office/drawing/2014/main" val="20003"/>
                    </a:ext>
                  </a:extLst>
                </a:gridCol>
              </a:tblGrid>
              <a:tr h="285950">
                <a:tc>
                  <a:txBody>
                    <a:bodyPr/>
                    <a:lstStyle/>
                    <a:p>
                      <a:pPr algn="ctr"/>
                      <a:r>
                        <a:rPr lang="fr-CH" sz="1200" b="1">
                          <a:latin typeface="Calibri Light" panose="020F0302020204030204" pitchFamily="34" charset="0"/>
                          <a:cs typeface="Calibri Light" panose="020F0302020204030204" pitchFamily="34" charset="0"/>
                        </a:rPr>
                        <a:t>Student</a:t>
                      </a:r>
                      <a:endParaRPr lang="en-GB" sz="12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Time</a:t>
                      </a:r>
                      <a:endParaRPr lang="en-GB" sz="12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200" b="1">
                          <a:latin typeface="Calibri Light" panose="020F0302020204030204" pitchFamily="34" charset="0"/>
                          <a:cs typeface="Calibri Light" panose="020F0302020204030204" pitchFamily="34" charset="0"/>
                        </a:rPr>
                        <a:t>Vis</a:t>
                      </a:r>
                      <a:endParaRPr lang="en-GB" sz="12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CH" sz="1200" b="1">
                          <a:latin typeface="Calibri Light" panose="020F0302020204030204" pitchFamily="34" charset="0"/>
                          <a:cs typeface="Calibri Light" panose="020F0302020204030204" pitchFamily="34" charset="0"/>
                        </a:rPr>
                        <a:t>Num</a:t>
                      </a:r>
                      <a:endParaRPr lang="en-GB" sz="12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5950">
                <a:tc>
                  <a:txBody>
                    <a:bodyPr/>
                    <a:lstStyle/>
                    <a:p>
                      <a:pPr algn="ctr"/>
                      <a:r>
                        <a:rPr lang="fr-CH" sz="1200">
                          <a:latin typeface="Calibri Light" panose="020F0302020204030204" pitchFamily="34" charset="0"/>
                          <a:cs typeface="Calibri Light" panose="020F0302020204030204" pitchFamily="34" charset="0"/>
                        </a:rPr>
                        <a:t>ID1</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Pre</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64</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solidFill>
                      <a:srgbClr val="FBF3B7"/>
                    </a:solidFill>
                  </a:tcPr>
                </a:tc>
                <a:tc>
                  <a:txBody>
                    <a:bodyPr/>
                    <a:lstStyle/>
                    <a:p>
                      <a:pPr algn="ctr"/>
                      <a:r>
                        <a:rPr lang="fr-CH" sz="1200">
                          <a:latin typeface="Calibri Light" panose="020F0302020204030204" pitchFamily="34" charset="0"/>
                          <a:cs typeface="Calibri Light" panose="020F0302020204030204" pitchFamily="34" charset="0"/>
                        </a:rPr>
                        <a:t>69</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1"/>
                  </a:ext>
                </a:extLst>
              </a:tr>
              <a:tr h="285950">
                <a:tc>
                  <a:txBody>
                    <a:bodyPr/>
                    <a:lstStyle/>
                    <a:p>
                      <a:pPr algn="ctr"/>
                      <a:r>
                        <a:rPr lang="fr-CH" sz="1200">
                          <a:latin typeface="Calibri Light" panose="020F0302020204030204" pitchFamily="34" charset="0"/>
                          <a:cs typeface="Calibri Light" panose="020F0302020204030204" pitchFamily="34" charset="0"/>
                        </a:rPr>
                        <a:t>ID1</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Post</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67</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ysDot"/>
                      <a:round/>
                      <a:headEnd type="none" w="med" len="med"/>
                      <a:tailEnd type="none" w="med" len="med"/>
                    </a:lnB>
                    <a:solidFill>
                      <a:schemeClr val="accent3">
                        <a:lumMod val="40000"/>
                        <a:lumOff val="60000"/>
                      </a:schemeClr>
                    </a:solidFill>
                  </a:tcPr>
                </a:tc>
                <a:tc>
                  <a:txBody>
                    <a:bodyPr/>
                    <a:lstStyle/>
                    <a:p>
                      <a:pPr algn="ctr"/>
                      <a:r>
                        <a:rPr lang="fr-CH" sz="1200">
                          <a:latin typeface="Calibri Light" panose="020F0302020204030204" pitchFamily="34" charset="0"/>
                          <a:cs typeface="Calibri Light" panose="020F0302020204030204" pitchFamily="34" charset="0"/>
                        </a:rPr>
                        <a:t>60</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ys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85950">
                <a:tc>
                  <a:txBody>
                    <a:bodyPr/>
                    <a:lstStyle/>
                    <a:p>
                      <a:pPr algn="ctr"/>
                      <a:r>
                        <a:rPr lang="fr-CH" sz="1200">
                          <a:latin typeface="Calibri Light" panose="020F0302020204030204" pitchFamily="34" charset="0"/>
                          <a:cs typeface="Calibri Light" panose="020F0302020204030204" pitchFamily="34" charset="0"/>
                        </a:rPr>
                        <a:t>ID2</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ysDot"/>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Pre</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ysDot"/>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78</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ysDot"/>
                      <a:round/>
                      <a:headEnd type="none" w="med" len="med"/>
                      <a:tailEnd type="none" w="med" len="med"/>
                    </a:lnT>
                    <a:solidFill>
                      <a:srgbClr val="FBF3B7"/>
                    </a:solidFill>
                  </a:tcPr>
                </a:tc>
                <a:tc>
                  <a:txBody>
                    <a:bodyPr/>
                    <a:lstStyle/>
                    <a:p>
                      <a:pPr algn="ctr"/>
                      <a:r>
                        <a:rPr lang="fr-CH" sz="1200">
                          <a:latin typeface="Calibri Light" panose="020F0302020204030204" pitchFamily="34" charset="0"/>
                          <a:cs typeface="Calibri Light" panose="020F0302020204030204" pitchFamily="34" charset="0"/>
                        </a:rPr>
                        <a:t>57</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ysDot"/>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3"/>
                  </a:ext>
                </a:extLst>
              </a:tr>
              <a:tr h="285950">
                <a:tc>
                  <a:txBody>
                    <a:bodyPr/>
                    <a:lstStyle/>
                    <a:p>
                      <a:pPr algn="ctr"/>
                      <a:r>
                        <a:rPr lang="fr-CH" sz="1200">
                          <a:latin typeface="Calibri Light" panose="020F0302020204030204" pitchFamily="34" charset="0"/>
                          <a:cs typeface="Calibri Light" panose="020F0302020204030204" pitchFamily="34" charset="0"/>
                        </a:rPr>
                        <a:t>ID2</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Post</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ysDot"/>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80</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ysDot"/>
                      <a:round/>
                      <a:headEnd type="none" w="med" len="med"/>
                      <a:tailEnd type="none" w="med" len="med"/>
                    </a:lnB>
                    <a:solidFill>
                      <a:schemeClr val="accent3">
                        <a:lumMod val="40000"/>
                        <a:lumOff val="60000"/>
                      </a:schemeClr>
                    </a:solidFill>
                  </a:tcPr>
                </a:tc>
                <a:tc>
                  <a:txBody>
                    <a:bodyPr/>
                    <a:lstStyle/>
                    <a:p>
                      <a:pPr algn="ctr"/>
                      <a:r>
                        <a:rPr lang="fr-CH" sz="1200">
                          <a:latin typeface="Calibri Light" panose="020F0302020204030204" pitchFamily="34" charset="0"/>
                          <a:cs typeface="Calibri Light" panose="020F0302020204030204" pitchFamily="34" charset="0"/>
                        </a:rPr>
                        <a:t>63</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ys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85950">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ysDot"/>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ysDot"/>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ysDot"/>
                      <a:round/>
                      <a:headEnd type="none" w="med" len="med"/>
                      <a:tailEnd type="none" w="med" len="med"/>
                    </a:lnT>
                    <a:solidFill>
                      <a:srgbClr val="FBF3B7"/>
                    </a:solidFill>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ysDot"/>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5"/>
                  </a:ext>
                </a:extLst>
              </a:tr>
              <a:tr h="285950">
                <a:tc>
                  <a:txBody>
                    <a:bodyPr/>
                    <a:lstStyle/>
                    <a:p>
                      <a:pPr algn="ctr"/>
                      <a:r>
                        <a:rPr lang="fr-CH" sz="1200">
                          <a:latin typeface="Calibri Light" panose="020F0302020204030204" pitchFamily="34" charset="0"/>
                          <a:cs typeface="Calibri Light" panose="020F0302020204030204" pitchFamily="34" charset="0"/>
                        </a:rPr>
                        <a:t>ID40</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Post</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86</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fr-CH" sz="1200">
                          <a:latin typeface="Calibri Light" panose="020F0302020204030204" pitchFamily="34" charset="0"/>
                          <a:cs typeface="Calibri Light" panose="020F0302020204030204" pitchFamily="34" charset="0"/>
                        </a:rPr>
                        <a:t>92</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2" name="Rectangle 1">
            <a:extLst>
              <a:ext uri="{FF2B5EF4-FFF2-40B4-BE49-F238E27FC236}">
                <a16:creationId xmlns:a16="http://schemas.microsoft.com/office/drawing/2014/main" id="{DC9D0620-3DFC-4B02-BCB6-E444459E1A5F}"/>
              </a:ext>
            </a:extLst>
          </p:cNvPr>
          <p:cNvSpPr/>
          <p:nvPr/>
        </p:nvSpPr>
        <p:spPr>
          <a:xfrm>
            <a:off x="2135561" y="6100608"/>
            <a:ext cx="1055225" cy="276999"/>
          </a:xfrm>
          <a:prstGeom prst="rect">
            <a:avLst/>
          </a:prstGeom>
        </p:spPr>
        <p:txBody>
          <a:bodyPr wrap="none">
            <a:spAutoFit/>
          </a:bodyPr>
          <a:lstStyle/>
          <a:p>
            <a:r>
              <a:rPr lang="fr-CH" sz="1200" dirty="0">
                <a:latin typeface="Calibri Light" panose="020F0302020204030204" pitchFamily="34" charset="0"/>
                <a:cs typeface="Calibri Light" panose="020F0302020204030204" pitchFamily="34" charset="0"/>
              </a:rPr>
              <a:t>cor</a:t>
            </a:r>
            <a:r>
              <a:rPr lang="fr-CH" sz="1200" baseline="30000" dirty="0">
                <a:latin typeface="Calibri Light" panose="020F0302020204030204" pitchFamily="34" charset="0"/>
                <a:cs typeface="Calibri Light" panose="020F0302020204030204" pitchFamily="34" charset="0"/>
              </a:rPr>
              <a:t>T1</a:t>
            </a:r>
            <a:r>
              <a:rPr lang="fr-CH" sz="1200" dirty="0">
                <a:latin typeface="Calibri Light" panose="020F0302020204030204" pitchFamily="34" charset="0"/>
                <a:cs typeface="Calibri Light" panose="020F0302020204030204" pitchFamily="34" charset="0"/>
              </a:rPr>
              <a:t>(</a:t>
            </a:r>
            <a:r>
              <a:rPr lang="fr-CH" sz="1200" dirty="0" err="1">
                <a:latin typeface="Calibri Light" panose="020F0302020204030204" pitchFamily="34" charset="0"/>
                <a:cs typeface="Calibri Light" panose="020F0302020204030204" pitchFamily="34" charset="0"/>
              </a:rPr>
              <a:t>vis,num</a:t>
            </a:r>
            <a:r>
              <a:rPr lang="fr-CH" sz="1200" dirty="0">
                <a:latin typeface="Calibri Light" panose="020F0302020204030204" pitchFamily="34" charset="0"/>
                <a:cs typeface="Calibri Light" panose="020F0302020204030204" pitchFamily="34" charset="0"/>
              </a:rPr>
              <a:t>)</a:t>
            </a:r>
            <a:endParaRPr lang="en-GB" sz="1200" dirty="0">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C67A8B63-2AE9-464B-9BBE-888B5A955232}"/>
              </a:ext>
            </a:extLst>
          </p:cNvPr>
          <p:cNvSpPr/>
          <p:nvPr/>
        </p:nvSpPr>
        <p:spPr>
          <a:xfrm>
            <a:off x="3719737" y="6100608"/>
            <a:ext cx="1055225" cy="276999"/>
          </a:xfrm>
          <a:prstGeom prst="rect">
            <a:avLst/>
          </a:prstGeom>
        </p:spPr>
        <p:txBody>
          <a:bodyPr wrap="none">
            <a:spAutoFit/>
          </a:bodyPr>
          <a:lstStyle/>
          <a:p>
            <a:r>
              <a:rPr lang="fr-CH" sz="1200" dirty="0">
                <a:latin typeface="Calibri Light" panose="020F0302020204030204" pitchFamily="34" charset="0"/>
                <a:cs typeface="Calibri Light" panose="020F0302020204030204" pitchFamily="34" charset="0"/>
              </a:rPr>
              <a:t>cor</a:t>
            </a:r>
            <a:r>
              <a:rPr lang="fr-CH" sz="1200" baseline="30000" dirty="0">
                <a:latin typeface="Calibri Light" panose="020F0302020204030204" pitchFamily="34" charset="0"/>
                <a:cs typeface="Calibri Light" panose="020F0302020204030204" pitchFamily="34" charset="0"/>
              </a:rPr>
              <a:t>T2</a:t>
            </a:r>
            <a:r>
              <a:rPr lang="fr-CH" sz="1200" dirty="0">
                <a:latin typeface="Calibri Light" panose="020F0302020204030204" pitchFamily="34" charset="0"/>
                <a:cs typeface="Calibri Light" panose="020F0302020204030204" pitchFamily="34" charset="0"/>
              </a:rPr>
              <a:t>(</a:t>
            </a:r>
            <a:r>
              <a:rPr lang="fr-CH" sz="1200" dirty="0" err="1">
                <a:latin typeface="Calibri Light" panose="020F0302020204030204" pitchFamily="34" charset="0"/>
                <a:cs typeface="Calibri Light" panose="020F0302020204030204" pitchFamily="34" charset="0"/>
              </a:rPr>
              <a:t>vis,num</a:t>
            </a:r>
            <a:r>
              <a:rPr lang="fr-CH" sz="1200" dirty="0">
                <a:latin typeface="Calibri Light" panose="020F0302020204030204" pitchFamily="34" charset="0"/>
                <a:cs typeface="Calibri Light" panose="020F0302020204030204" pitchFamily="34" charset="0"/>
              </a:rPr>
              <a:t>)</a:t>
            </a:r>
            <a:endParaRPr lang="en-GB"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58895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solidFill>
                  <a:srgbClr val="0070C0"/>
                </a:solidFill>
                <a:latin typeface="Calibri Light" panose="020F0302020204030204" pitchFamily="34" charset="0"/>
                <a:cs typeface="Calibri Light" panose="020F0302020204030204" pitchFamily="34" charset="0"/>
              </a:rPr>
              <a:t>50 university students </a:t>
            </a:r>
            <a:r>
              <a:rPr lang="fr-CH" sz="1600">
                <a:latin typeface="Calibri Light" panose="020F0302020204030204" pitchFamily="34" charset="0"/>
                <a:cs typeface="Calibri Light" panose="020F0302020204030204" pitchFamily="34" charset="0"/>
              </a:rPr>
              <a:t>perform a lexical decision task (decide whether a letter string is a word or not). Reaction times (</a:t>
            </a:r>
            <a:r>
              <a:rPr lang="fr-CH" sz="1600">
                <a:solidFill>
                  <a:srgbClr val="0070C0"/>
                </a:solidFill>
                <a:latin typeface="Calibri Light" panose="020F0302020204030204" pitchFamily="34" charset="0"/>
                <a:cs typeface="Calibri Light" panose="020F0302020204030204" pitchFamily="34" charset="0"/>
              </a:rPr>
              <a:t>RT</a:t>
            </a:r>
            <a:r>
              <a:rPr lang="fr-CH" sz="1600">
                <a:latin typeface="Calibri Light" panose="020F0302020204030204" pitchFamily="34" charset="0"/>
                <a:cs typeface="Calibri Light" panose="020F0302020204030204" pitchFamily="34" charset="0"/>
              </a:rPr>
              <a:t>) are measured. The interest is to know whether RTs are slower for longer words. Each subject performed 250 trials, corresponding to </a:t>
            </a:r>
            <a:r>
              <a:rPr lang="fr-CH" sz="1600">
                <a:solidFill>
                  <a:srgbClr val="0070C0"/>
                </a:solidFill>
                <a:latin typeface="Calibri Light" panose="020F0302020204030204" pitchFamily="34" charset="0"/>
                <a:cs typeface="Calibri Light" panose="020F0302020204030204" pitchFamily="34" charset="0"/>
              </a:rPr>
              <a:t>125 words sampled randomly</a:t>
            </a:r>
            <a:r>
              <a:rPr lang="fr-CH" sz="1600">
                <a:latin typeface="Calibri Light" panose="020F0302020204030204" pitchFamily="34" charset="0"/>
                <a:cs typeface="Calibri Light" panose="020F0302020204030204" pitchFamily="34" charset="0"/>
              </a:rPr>
              <a:t> from a dictionary, alternated with 125 random letter strings.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Word-length varies on a trial-by-trial basis. Researchers would like to analyze the trial data directly, such that they can also control for adaptation effects over time, and potential carry-over effects from one trial to the next (e.g., faster RT when a word-trial follows another word-trial).</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Data represent a combination of several challenges:</a:t>
            </a:r>
          </a:p>
          <a:p>
            <a:endParaRPr lang="fr-CH" sz="1600">
              <a:latin typeface="Calibri Light" panose="020F0302020204030204" pitchFamily="34" charset="0"/>
              <a:cs typeface="Calibri Light" panose="020F0302020204030204" pitchFamily="34" charset="0"/>
            </a:endParaRPr>
          </a:p>
          <a:p>
            <a:pPr lvl="1"/>
            <a:r>
              <a:rPr lang="fr-CH" sz="1600">
                <a:latin typeface="Calibri Light" panose="020F0302020204030204" pitchFamily="34" charset="0"/>
                <a:cs typeface="Calibri Light" panose="020F0302020204030204" pitchFamily="34" charset="0"/>
              </a:rPr>
              <a:t>Word-length is a continuous variable and varies within-subjects on each trial</a:t>
            </a:r>
          </a:p>
          <a:p>
            <a:pPr lvl="1"/>
            <a:r>
              <a:rPr lang="fr-CH" sz="1600">
                <a:latin typeface="Calibri Light" panose="020F0302020204030204" pitchFamily="34" charset="0"/>
                <a:cs typeface="Calibri Light" panose="020F0302020204030204" pitchFamily="34" charset="0"/>
              </a:rPr>
              <a:t>Some trials are missing because of deleted outliers, absent key-presses, etc.</a:t>
            </a:r>
          </a:p>
          <a:p>
            <a:pPr lvl="1"/>
            <a:r>
              <a:rPr lang="fr-CH" sz="1600">
                <a:latin typeface="Calibri Light" panose="020F0302020204030204" pitchFamily="34" charset="0"/>
                <a:cs typeface="Calibri Light" panose="020F0302020204030204" pitchFamily="34" charset="0"/>
              </a:rPr>
              <a:t>Not clear how trial-level data could be entered in an rm-(M)ANOVA. Should </a:t>
            </a:r>
            <a:r>
              <a:rPr lang="en-US"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trial number</a:t>
            </a:r>
            <a:r>
              <a:rPr lang="en-US"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 be added as a 250-level within-subjects factor…? But there is no interest in doing pairwise comparisons between all pairs of trials!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 case 5: Trial-level data</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024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Researchers conduct a </a:t>
            </a:r>
            <a:r>
              <a:rPr lang="fr-CH" sz="1600">
                <a:solidFill>
                  <a:srgbClr val="0070C0"/>
                </a:solidFill>
                <a:latin typeface="Calibri Light" panose="020F0302020204030204" pitchFamily="34" charset="0"/>
                <a:cs typeface="Calibri Light" panose="020F0302020204030204" pitchFamily="34" charset="0"/>
              </a:rPr>
              <a:t>longitudinal study on life-satisfaction</a:t>
            </a:r>
            <a:r>
              <a:rPr lang="fr-CH" sz="1600">
                <a:latin typeface="Calibri Light" panose="020F0302020204030204" pitchFamily="34" charset="0"/>
                <a:cs typeface="Calibri Light" panose="020F0302020204030204" pitchFamily="34" charset="0"/>
              </a:rPr>
              <a:t>. In </a:t>
            </a:r>
            <a:r>
              <a:rPr lang="fr-CH" sz="1600">
                <a:solidFill>
                  <a:srgbClr val="0070C0"/>
                </a:solidFill>
                <a:latin typeface="Calibri Light" panose="020F0302020204030204" pitchFamily="34" charset="0"/>
                <a:cs typeface="Calibri Light" panose="020F0302020204030204" pitchFamily="34" charset="0"/>
              </a:rPr>
              <a:t>20 countries</a:t>
            </a:r>
            <a:r>
              <a:rPr lang="fr-CH" sz="1600">
                <a:latin typeface="Calibri Light" panose="020F0302020204030204" pitchFamily="34" charset="0"/>
                <a:cs typeface="Calibri Light" panose="020F0302020204030204" pitchFamily="34" charset="0"/>
              </a:rPr>
              <a:t>, they track </a:t>
            </a:r>
            <a:r>
              <a:rPr lang="fr-CH" sz="1600">
                <a:solidFill>
                  <a:srgbClr val="0070C0"/>
                </a:solidFill>
                <a:latin typeface="Calibri Light" panose="020F0302020204030204" pitchFamily="34" charset="0"/>
                <a:cs typeface="Calibri Light" panose="020F0302020204030204" pitchFamily="34" charset="0"/>
              </a:rPr>
              <a:t>300 families </a:t>
            </a:r>
            <a:r>
              <a:rPr lang="fr-CH" sz="1600">
                <a:latin typeface="Calibri Light" panose="020F0302020204030204" pitchFamily="34" charset="0"/>
                <a:cs typeface="Calibri Light" panose="020F0302020204030204" pitchFamily="34" charset="0"/>
              </a:rPr>
              <a:t>each, containing between </a:t>
            </a:r>
            <a:r>
              <a:rPr lang="fr-CH" sz="1600">
                <a:solidFill>
                  <a:srgbClr val="0070C0"/>
                </a:solidFill>
                <a:latin typeface="Calibri Light" panose="020F0302020204030204" pitchFamily="34" charset="0"/>
                <a:cs typeface="Calibri Light" panose="020F0302020204030204" pitchFamily="34" charset="0"/>
              </a:rPr>
              <a:t>2 to 8 people </a:t>
            </a:r>
            <a:r>
              <a:rPr lang="fr-CH" sz="1600">
                <a:latin typeface="Calibri Light" panose="020F0302020204030204" pitchFamily="34" charset="0"/>
                <a:cs typeface="Calibri Light" panose="020F0302020204030204" pitchFamily="34" charset="0"/>
              </a:rPr>
              <a:t>each (thousands of subjects). Data have a complex levelled structure:</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 case 6: Complex non-independence</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E15D19E4-CB01-4A69-BA92-23AC243B8B88}"/>
              </a:ext>
            </a:extLst>
          </p:cNvPr>
          <p:cNvGraphicFramePr>
            <a:graphicFrameLocks noGrp="1"/>
          </p:cNvGraphicFramePr>
          <p:nvPr>
            <p:extLst>
              <p:ext uri="{D42A27DB-BD31-4B8C-83A1-F6EECF244321}">
                <p14:modId xmlns:p14="http://schemas.microsoft.com/office/powerpoint/2010/main" val="4247061111"/>
              </p:ext>
            </p:extLst>
          </p:nvPr>
        </p:nvGraphicFramePr>
        <p:xfrm>
          <a:off x="2351584" y="2636912"/>
          <a:ext cx="7692520" cy="3672405"/>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635736">
                  <a:extLst>
                    <a:ext uri="{9D8B030D-6E8A-4147-A177-3AD203B41FA5}">
                      <a16:colId xmlns:a16="http://schemas.microsoft.com/office/drawing/2014/main" val="20007"/>
                    </a:ext>
                  </a:extLst>
                </a:gridCol>
              </a:tblGrid>
              <a:tr h="333855">
                <a:tc>
                  <a:txBody>
                    <a:bodyPr/>
                    <a:lstStyle/>
                    <a:p>
                      <a:pPr algn="ctr"/>
                      <a:r>
                        <a:rPr lang="fr-CH" sz="1400" b="1">
                          <a:latin typeface="Calibri Light" panose="020F0302020204030204" pitchFamily="34" charset="0"/>
                          <a:cs typeface="Calibri Light" panose="020F0302020204030204" pitchFamily="34" charset="0"/>
                        </a:rPr>
                        <a:t>Country</a:t>
                      </a:r>
                      <a:endParaRPr lang="en-GB"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a:latin typeface="Calibri Light" panose="020F0302020204030204" pitchFamily="34" charset="0"/>
                          <a:cs typeface="Calibri Light" panose="020F0302020204030204" pitchFamily="34" charset="0"/>
                        </a:rPr>
                        <a:t>Family</a:t>
                      </a:r>
                      <a:endParaRPr lang="en-GB"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a:latin typeface="Calibri Light" panose="020F0302020204030204" pitchFamily="34" charset="0"/>
                          <a:cs typeface="Calibri Light" panose="020F0302020204030204" pitchFamily="34" charset="0"/>
                        </a:rPr>
                        <a:t>Subject</a:t>
                      </a:r>
                      <a:endParaRPr lang="en-GB"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dirty="0">
                          <a:latin typeface="Calibri Light" panose="020F0302020204030204" pitchFamily="34" charset="0"/>
                          <a:cs typeface="Calibri Light" panose="020F0302020204030204" pitchFamily="34" charset="0"/>
                        </a:rPr>
                        <a:t>Time</a:t>
                      </a:r>
                      <a:endParaRPr lang="en-GB" sz="1400" b="1"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a:latin typeface="Calibri Light" panose="020F0302020204030204" pitchFamily="34" charset="0"/>
                          <a:cs typeface="Calibri Light" panose="020F0302020204030204" pitchFamily="34" charset="0"/>
                        </a:rPr>
                        <a:t>Gender</a:t>
                      </a:r>
                      <a:endParaRPr lang="en-GB"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a:latin typeface="Calibri Light" panose="020F0302020204030204" pitchFamily="34" charset="0"/>
                          <a:cs typeface="Calibri Light" panose="020F0302020204030204" pitchFamily="34" charset="0"/>
                        </a:rPr>
                        <a:t>Age</a:t>
                      </a:r>
                      <a:endParaRPr lang="en-GB"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a:latin typeface="Calibri Light" panose="020F0302020204030204" pitchFamily="34" charset="0"/>
                          <a:cs typeface="Calibri Light" panose="020F0302020204030204" pitchFamily="34" charset="0"/>
                        </a:rPr>
                        <a:t>…</a:t>
                      </a:r>
                      <a:endParaRPr lang="en-GB"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400" b="1" dirty="0">
                          <a:latin typeface="Calibri Light" panose="020F0302020204030204" pitchFamily="34" charset="0"/>
                          <a:cs typeface="Calibri Light" panose="020F0302020204030204" pitchFamily="34" charset="0"/>
                        </a:rPr>
                        <a:t>LS</a:t>
                      </a:r>
                      <a:endParaRPr lang="en-GB" sz="1400" b="1"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3855">
                <a:tc>
                  <a:txBody>
                    <a:bodyPr/>
                    <a:lstStyle/>
                    <a:p>
                      <a:pPr algn="ctr"/>
                      <a:r>
                        <a:rPr lang="fr-CH" sz="1200" dirty="0" err="1">
                          <a:latin typeface="Calibri Light" panose="020F0302020204030204" pitchFamily="34" charset="0"/>
                          <a:cs typeface="Calibri Light" panose="020F0302020204030204" pitchFamily="34" charset="0"/>
                        </a:rPr>
                        <a:t>Belgium</a:t>
                      </a:r>
                      <a:endParaRPr lang="en-GB" sz="12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FBE_101</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SFBE101_02</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02/03/1990</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M</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6.2</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fr-CH" sz="1200">
                          <a:latin typeface="Calibri Light" panose="020F0302020204030204" pitchFamily="34" charset="0"/>
                          <a:cs typeface="Calibri Light" panose="020F0302020204030204" pitchFamily="34" charset="0"/>
                        </a:rPr>
                        <a:t>4.2</a:t>
                      </a:r>
                      <a:endParaRPr lang="en-GB"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33855">
                <a:tc>
                  <a:txBody>
                    <a:bodyPr/>
                    <a:lstStyle/>
                    <a:p>
                      <a:pPr algn="ctr"/>
                      <a:r>
                        <a:rPr lang="fr-CH" sz="1200">
                          <a:latin typeface="Calibri Light" panose="020F0302020204030204" pitchFamily="34" charset="0"/>
                          <a:cs typeface="Calibri Light" panose="020F0302020204030204" pitchFamily="34" charset="0"/>
                        </a:rPr>
                        <a:t>Belgium</a:t>
                      </a:r>
                      <a:endParaRPr lang="en-GB" sz="120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dirty="0">
                          <a:latin typeface="Calibri Light" panose="020F0302020204030204" pitchFamily="34" charset="0"/>
                          <a:cs typeface="Calibri Light" panose="020F0302020204030204" pitchFamily="34" charset="0"/>
                        </a:rPr>
                        <a:t>FBE_101</a:t>
                      </a:r>
                      <a:endParaRPr lang="en-GB" sz="1200" dirty="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a:latin typeface="Calibri Light" panose="020F0302020204030204" pitchFamily="34" charset="0"/>
                          <a:cs typeface="Calibri Light" panose="020F0302020204030204" pitchFamily="34" charset="0"/>
                        </a:rPr>
                        <a:t>SFBE101_02</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11/06/1990</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M</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6.5</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3.0</a:t>
                      </a:r>
                      <a:endParaRPr lang="en-GB" sz="12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2"/>
                  </a:ext>
                </a:extLst>
              </a:tr>
              <a:tr h="333855">
                <a:tc>
                  <a:txBody>
                    <a:bodyPr/>
                    <a:lstStyle/>
                    <a:p>
                      <a:pPr algn="ctr"/>
                      <a:r>
                        <a:rPr lang="fr-CH" sz="1200">
                          <a:latin typeface="Calibri Light" panose="020F0302020204030204" pitchFamily="34" charset="0"/>
                          <a:cs typeface="Calibri Light" panose="020F0302020204030204" pitchFamily="34" charset="0"/>
                        </a:rPr>
                        <a:t>Belgium</a:t>
                      </a:r>
                      <a:endParaRPr lang="en-GB" sz="120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dirty="0">
                          <a:latin typeface="Calibri Light" panose="020F0302020204030204" pitchFamily="34" charset="0"/>
                          <a:cs typeface="Calibri Light" panose="020F0302020204030204" pitchFamily="34" charset="0"/>
                        </a:rPr>
                        <a:t>FBE_101</a:t>
                      </a:r>
                      <a:endParaRPr lang="en-GB" sz="1200" dirty="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a:latin typeface="Calibri Light" panose="020F0302020204030204" pitchFamily="34" charset="0"/>
                          <a:cs typeface="Calibri Light" panose="020F0302020204030204" pitchFamily="34" charset="0"/>
                        </a:rPr>
                        <a:t>SFBE101_02</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12/10/1991</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M</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7.8</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2.9</a:t>
                      </a:r>
                      <a:endParaRPr lang="en-GB" sz="12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3"/>
                  </a:ext>
                </a:extLst>
              </a:tr>
              <a:tr h="333855">
                <a:tc>
                  <a:txBody>
                    <a:bodyPr/>
                    <a:lstStyle/>
                    <a:p>
                      <a:pPr algn="ctr"/>
                      <a:r>
                        <a:rPr lang="fr-CH" sz="1200">
                          <a:latin typeface="Calibri Light" panose="020F0302020204030204" pitchFamily="34" charset="0"/>
                          <a:cs typeface="Calibri Light" panose="020F0302020204030204" pitchFamily="34" charset="0"/>
                        </a:rPr>
                        <a:t>Belgium</a:t>
                      </a:r>
                      <a:endParaRPr lang="en-GB" sz="120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dirty="0">
                          <a:latin typeface="Calibri Light" panose="020F0302020204030204" pitchFamily="34" charset="0"/>
                          <a:cs typeface="Calibri Light" panose="020F0302020204030204" pitchFamily="34" charset="0"/>
                        </a:rPr>
                        <a:t>FBE_101</a:t>
                      </a:r>
                      <a:endParaRPr lang="en-GB" sz="1200" dirty="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a:latin typeface="Calibri Light" panose="020F0302020204030204" pitchFamily="34" charset="0"/>
                          <a:cs typeface="Calibri Light" panose="020F0302020204030204" pitchFamily="34" charset="0"/>
                        </a:rPr>
                        <a:t>SFBE101_02</a:t>
                      </a:r>
                      <a:endParaRPr lang="en-GB" sz="120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a:latin typeface="Calibri Light" panose="020F0302020204030204" pitchFamily="34" charset="0"/>
                          <a:cs typeface="Calibri Light" panose="020F0302020204030204" pitchFamily="34" charset="0"/>
                        </a:rPr>
                        <a:t>01/02/1992</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M</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8.1</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3.1</a:t>
                      </a:r>
                      <a:endParaRPr lang="en-GB" sz="12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4"/>
                  </a:ext>
                </a:extLst>
              </a:tr>
              <a:tr h="333855">
                <a:tc>
                  <a:txBody>
                    <a:bodyPr/>
                    <a:lstStyle/>
                    <a:p>
                      <a:pPr algn="ctr"/>
                      <a:r>
                        <a:rPr lang="fr-CH" sz="1200">
                          <a:latin typeface="Calibri Light" panose="020F0302020204030204" pitchFamily="34" charset="0"/>
                          <a:cs typeface="Calibri Light" panose="020F0302020204030204" pitchFamily="34" charset="0"/>
                        </a:rPr>
                        <a:t>Belgium</a:t>
                      </a:r>
                      <a:endParaRPr lang="en-GB" sz="120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a:latin typeface="Calibri Light" panose="020F0302020204030204" pitchFamily="34" charset="0"/>
                          <a:cs typeface="Calibri Light" panose="020F0302020204030204" pitchFamily="34" charset="0"/>
                        </a:rPr>
                        <a:t>FBE_101</a:t>
                      </a:r>
                      <a:endParaRPr lang="en-GB" sz="120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dirty="0">
                          <a:latin typeface="Calibri Light" panose="020F0302020204030204" pitchFamily="34" charset="0"/>
                          <a:cs typeface="Calibri Light" panose="020F0302020204030204" pitchFamily="34" charset="0"/>
                        </a:rPr>
                        <a:t>SFBE101_02</a:t>
                      </a:r>
                      <a:endParaRPr lang="en-GB" sz="1200" dirty="0">
                        <a:latin typeface="Calibri Light" panose="020F0302020204030204" pitchFamily="34" charset="0"/>
                        <a:cs typeface="Calibri Light" panose="020F0302020204030204" pitchFamily="34" charset="0"/>
                      </a:endParaRPr>
                    </a:p>
                  </a:txBody>
                  <a:tcPr/>
                </a:tc>
                <a:tc>
                  <a:txBody>
                    <a:bodyPr/>
                    <a:lstStyle/>
                    <a:p>
                      <a:pPr algn="ctr"/>
                      <a:r>
                        <a:rPr lang="fr-CH" sz="1200" dirty="0">
                          <a:latin typeface="Calibri Light" panose="020F0302020204030204" pitchFamily="34" charset="0"/>
                          <a:cs typeface="Calibri Light" panose="020F0302020204030204" pitchFamily="34" charset="0"/>
                        </a:rPr>
                        <a:t>22/07/1992</a:t>
                      </a:r>
                      <a:endParaRPr lang="en-GB" sz="1200" dirty="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M</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8.6</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4.6</a:t>
                      </a:r>
                      <a:endParaRPr lang="en-GB" sz="12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5"/>
                  </a:ext>
                </a:extLst>
              </a:tr>
              <a:tr h="333855">
                <a:tc>
                  <a:txBody>
                    <a:bodyPr/>
                    <a:lstStyle/>
                    <a:p>
                      <a:pPr algn="ctr"/>
                      <a:r>
                        <a:rPr lang="fr-CH" sz="1200">
                          <a:latin typeface="Calibri Light" panose="020F0302020204030204" pitchFamily="34" charset="0"/>
                          <a:cs typeface="Calibri Light" panose="020F0302020204030204" pitchFamily="34" charset="0"/>
                        </a:rPr>
                        <a:t>Iceland</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FIS_009</a:t>
                      </a:r>
                      <a:endParaRPr lang="en-GB" sz="120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dirty="0">
                          <a:latin typeface="Calibri Light" panose="020F0302020204030204" pitchFamily="34" charset="0"/>
                          <a:cs typeface="Calibri Light" panose="020F0302020204030204" pitchFamily="34" charset="0"/>
                        </a:rPr>
                        <a:t>SFIS009_01</a:t>
                      </a:r>
                      <a:endParaRPr lang="en-GB" sz="1200" dirty="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04/04/1994</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F</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25.1</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0.3</a:t>
                      </a:r>
                      <a:endParaRPr lang="en-GB" sz="12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6"/>
                  </a:ext>
                </a:extLst>
              </a:tr>
              <a:tr h="333855">
                <a:tc>
                  <a:txBody>
                    <a:bodyPr/>
                    <a:lstStyle/>
                    <a:p>
                      <a:pPr algn="ctr"/>
                      <a:r>
                        <a:rPr lang="fr-CH" sz="1200">
                          <a:latin typeface="Calibri Light" panose="020F0302020204030204" pitchFamily="34" charset="0"/>
                          <a:cs typeface="Calibri Light" panose="020F0302020204030204" pitchFamily="34" charset="0"/>
                        </a:rPr>
                        <a:t>Iceland</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FIS_009</a:t>
                      </a:r>
                      <a:endParaRPr lang="en-GB" sz="120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dirty="0">
                          <a:latin typeface="Calibri Light" panose="020F0302020204030204" pitchFamily="34" charset="0"/>
                          <a:cs typeface="Calibri Light" panose="020F0302020204030204" pitchFamily="34" charset="0"/>
                        </a:rPr>
                        <a:t>SFIS009_01</a:t>
                      </a:r>
                      <a:endParaRPr lang="en-GB" sz="1200" dirty="0">
                        <a:latin typeface="Calibri Light" panose="020F0302020204030204" pitchFamily="34" charset="0"/>
                        <a:cs typeface="Calibri Light" panose="020F0302020204030204" pitchFamily="34" charset="0"/>
                      </a:endParaRPr>
                    </a:p>
                  </a:txBody>
                  <a:tcPr/>
                </a:tc>
                <a:tc>
                  <a:txBody>
                    <a:bodyPr/>
                    <a:lstStyle/>
                    <a:p>
                      <a:pPr algn="ctr"/>
                      <a:r>
                        <a:rPr lang="fr-CH" sz="1200" dirty="0">
                          <a:latin typeface="Calibri Light" panose="020F0302020204030204" pitchFamily="34" charset="0"/>
                          <a:cs typeface="Calibri Light" panose="020F0302020204030204" pitchFamily="34" charset="0"/>
                        </a:rPr>
                        <a:t>15/06/1995</a:t>
                      </a:r>
                      <a:endParaRPr lang="en-GB" sz="1200" dirty="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F</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26.3</a:t>
                      </a:r>
                      <a:endParaRPr lang="en-GB" sz="1200">
                        <a:latin typeface="Calibri Light" panose="020F0302020204030204" pitchFamily="34" charset="0"/>
                        <a:cs typeface="Calibri Light" panose="020F0302020204030204" pitchFamily="34" charset="0"/>
                      </a:endParaRPr>
                    </a:p>
                  </a:txBody>
                  <a:tcPr/>
                </a:tc>
                <a:tc>
                  <a:txBody>
                    <a:bodyPr/>
                    <a:lstStyle/>
                    <a:p>
                      <a:pPr algn="ct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0.7</a:t>
                      </a:r>
                      <a:endParaRPr lang="en-GB" sz="12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7"/>
                  </a:ext>
                </a:extLst>
              </a:tr>
              <a:tr h="333855">
                <a:tc>
                  <a:txBody>
                    <a:bodyPr/>
                    <a:lstStyle/>
                    <a:p>
                      <a:pPr algn="ctr"/>
                      <a:r>
                        <a:rPr lang="fr-CH" sz="1200">
                          <a:latin typeface="Calibri Light" panose="020F0302020204030204" pitchFamily="34" charset="0"/>
                          <a:cs typeface="Calibri Light" panose="020F0302020204030204" pitchFamily="34" charset="0"/>
                        </a:rPr>
                        <a:t>Iceland</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FIS_009</a:t>
                      </a:r>
                      <a:endParaRPr lang="en-GB" sz="1200">
                        <a:latin typeface="Calibri Light" panose="020F0302020204030204" pitchFamily="34" charset="0"/>
                        <a:cs typeface="Calibri Light" panose="020F03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200">
                          <a:latin typeface="Calibri Light" panose="020F0302020204030204" pitchFamily="34" charset="0"/>
                          <a:cs typeface="Calibri Light" panose="020F0302020204030204" pitchFamily="34" charset="0"/>
                        </a:rPr>
                        <a:t>SFIS009_01</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dirty="0">
                          <a:latin typeface="Calibri Light" panose="020F0302020204030204" pitchFamily="34" charset="0"/>
                          <a:cs typeface="Calibri Light" panose="020F0302020204030204" pitchFamily="34" charset="0"/>
                        </a:rPr>
                        <a:t>19/10/1998</a:t>
                      </a:r>
                      <a:endParaRPr lang="en-GB" sz="1200" dirty="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F</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29.8</a:t>
                      </a:r>
                      <a:endParaRPr lang="en-GB" sz="1200">
                        <a:latin typeface="Calibri Light" panose="020F0302020204030204" pitchFamily="34" charset="0"/>
                        <a:cs typeface="Calibri Light" panose="020F0302020204030204" pitchFamily="34" charset="0"/>
                      </a:endParaRPr>
                    </a:p>
                  </a:txBody>
                  <a:tcPr/>
                </a:tc>
                <a:tc>
                  <a:txBody>
                    <a:bodyPr/>
                    <a:lstStyle/>
                    <a:p>
                      <a:pPr algn="ct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0.5</a:t>
                      </a:r>
                      <a:endParaRPr lang="en-GB" sz="12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8"/>
                  </a:ext>
                </a:extLst>
              </a:tr>
              <a:tr h="333855">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dirty="0">
                          <a:latin typeface="Calibri Light" panose="020F0302020204030204" pitchFamily="34" charset="0"/>
                          <a:cs typeface="Calibri Light" panose="020F0302020204030204" pitchFamily="34" charset="0"/>
                        </a:rPr>
                        <a:t>…</a:t>
                      </a:r>
                      <a:endParaRPr lang="en-GB" sz="1200" dirty="0">
                        <a:latin typeface="Calibri Light" panose="020F0302020204030204" pitchFamily="34" charset="0"/>
                        <a:cs typeface="Calibri Light" panose="020F0302020204030204" pitchFamily="34" charset="0"/>
                      </a:endParaRPr>
                    </a:p>
                  </a:txBody>
                  <a:tcPr/>
                </a:tc>
                <a:tc>
                  <a:txBody>
                    <a:bodyPr/>
                    <a:lstStyle/>
                    <a:p>
                      <a:pPr algn="ctr"/>
                      <a:r>
                        <a:rPr lang="fr-CH" sz="1200" dirty="0">
                          <a:latin typeface="Calibri Light" panose="020F0302020204030204" pitchFamily="34" charset="0"/>
                          <a:cs typeface="Calibri Light" panose="020F0302020204030204" pitchFamily="34" charset="0"/>
                        </a:rPr>
                        <a:t>…</a:t>
                      </a:r>
                      <a:endParaRPr lang="en-GB" sz="1200" dirty="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tc>
                  <a:txBody>
                    <a:bodyPr/>
                    <a:lstStyle/>
                    <a:p>
                      <a:pPr algn="ctr"/>
                      <a:r>
                        <a:rPr lang="fr-CH"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9"/>
                  </a:ext>
                </a:extLst>
              </a:tr>
              <a:tr h="333855">
                <a:tc>
                  <a:txBody>
                    <a:bodyPr/>
                    <a:lstStyle/>
                    <a:p>
                      <a:pPr algn="ctr"/>
                      <a:r>
                        <a:rPr lang="fr-CH" sz="1200">
                          <a:latin typeface="Calibri Light" panose="020F0302020204030204" pitchFamily="34" charset="0"/>
                          <a:cs typeface="Calibri Light" panose="020F0302020204030204" pitchFamily="34" charset="0"/>
                        </a:rPr>
                        <a:t>Canada</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FCA_078</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SFCA078_04</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fr-CH" sz="1200">
                          <a:latin typeface="Calibri Light" panose="020F0302020204030204" pitchFamily="34" charset="0"/>
                          <a:cs typeface="Calibri Light" panose="020F0302020204030204" pitchFamily="34" charset="0"/>
                        </a:rPr>
                        <a:t>14/08/2001</a:t>
                      </a:r>
                      <a:endParaRPr lang="en-GB"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fr-CH" sz="1200" dirty="0">
                          <a:latin typeface="Calibri Light" panose="020F0302020204030204" pitchFamily="34" charset="0"/>
                          <a:cs typeface="Calibri Light" panose="020F0302020204030204" pitchFamily="34" charset="0"/>
                        </a:rPr>
                        <a:t>F</a:t>
                      </a:r>
                      <a:endParaRPr lang="en-GB" sz="1200" dirty="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fr-CH" sz="1200" dirty="0">
                          <a:latin typeface="Calibri Light" panose="020F0302020204030204" pitchFamily="34" charset="0"/>
                          <a:cs typeface="Calibri Light" panose="020F0302020204030204" pitchFamily="34" charset="0"/>
                        </a:rPr>
                        <a:t>32.4</a:t>
                      </a:r>
                      <a:endParaRPr lang="en-GB" sz="1200" dirty="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fr-CH" sz="1200" dirty="0">
                          <a:latin typeface="Calibri Light" panose="020F0302020204030204" pitchFamily="34" charset="0"/>
                          <a:cs typeface="Calibri Light" panose="020F0302020204030204" pitchFamily="34" charset="0"/>
                        </a:rPr>
                        <a:t>…</a:t>
                      </a:r>
                      <a:endParaRPr lang="en-GB" sz="1200" dirty="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fr-CH" sz="1200" dirty="0">
                          <a:latin typeface="Calibri Light" panose="020F0302020204030204" pitchFamily="34" charset="0"/>
                          <a:cs typeface="Calibri Light" panose="020F0302020204030204" pitchFamily="34" charset="0"/>
                        </a:rPr>
                        <a:t>4.5</a:t>
                      </a:r>
                      <a:endParaRPr lang="en-GB" sz="1200" dirty="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70443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Multiple sources of non-independence simultaneously: time points &lt; subjects &lt; families &lt; countries (4 levels!).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Hierarchical nesting of subjects within families and countries. These levels </a:t>
            </a:r>
            <a:r>
              <a:rPr lang="fr-CH" sz="1600">
                <a:solidFill>
                  <a:srgbClr val="0070C0"/>
                </a:solidFill>
                <a:latin typeface="Calibri Light" panose="020F0302020204030204" pitchFamily="34" charset="0"/>
                <a:cs typeface="Calibri Light" panose="020F0302020204030204" pitchFamily="34" charset="0"/>
              </a:rPr>
              <a:t>cannot be treated like a factorial design </a:t>
            </a:r>
            <a:r>
              <a:rPr lang="fr-CH" sz="1600">
                <a:latin typeface="Calibri Light" panose="020F0302020204030204" pitchFamily="34" charset="0"/>
                <a:cs typeface="Calibri Light" panose="020F0302020204030204" pitchFamily="34" charset="0"/>
              </a:rPr>
              <a:t>(e.g., a person cannot be </a:t>
            </a:r>
            <a:r>
              <a:rPr lang="fr-CH" sz="1600" i="1">
                <a:latin typeface="Calibri Light" panose="020F0302020204030204" pitchFamily="34" charset="0"/>
                <a:cs typeface="Calibri Light" panose="020F0302020204030204" pitchFamily="34" charset="0"/>
              </a:rPr>
              <a:t>observed </a:t>
            </a:r>
            <a:r>
              <a:rPr lang="fr-CH" sz="1600">
                <a:latin typeface="Calibri Light" panose="020F0302020204030204" pitchFamily="34" charset="0"/>
                <a:cs typeface="Calibri Light" panose="020F0302020204030204" pitchFamily="34" charset="0"/>
              </a:rPr>
              <a:t>in multiple families/countries). Moreover, there would not be an interest in conducting pairwise contrasts between pairs of subjects or pairs of families.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Independent variables that </a:t>
            </a:r>
            <a:r>
              <a:rPr lang="fr-CH" sz="1600">
                <a:solidFill>
                  <a:srgbClr val="0070C0"/>
                </a:solidFill>
                <a:latin typeface="Calibri Light" panose="020F0302020204030204" pitchFamily="34" charset="0"/>
                <a:cs typeface="Calibri Light" panose="020F0302020204030204" pitchFamily="34" charset="0"/>
              </a:rPr>
              <a:t>vary at different levels of the hierarchy</a:t>
            </a:r>
            <a:r>
              <a:rPr lang="fr-CH" sz="1600">
                <a:latin typeface="Calibri Light" panose="020F0302020204030204" pitchFamily="34" charset="0"/>
                <a:cs typeface="Calibri Light" panose="020F0302020204030204" pitchFamily="34" charset="0"/>
              </a:rPr>
              <a:t>: time-varying (e.g., age), subject-varying (e.g., gender), family-varying (e.g., socio-economic status), and country-varying (e.g., GDP). Many of these are continuous and </a:t>
            </a:r>
            <a:r>
              <a:rPr lang="fr-CH" sz="1600" i="1">
                <a:latin typeface="Calibri Light" panose="020F0302020204030204" pitchFamily="34" charset="0"/>
                <a:cs typeface="Calibri Light" panose="020F0302020204030204" pitchFamily="34" charset="0"/>
              </a:rPr>
              <a:t>not </a:t>
            </a:r>
            <a:r>
              <a:rPr lang="fr-CH" sz="1600">
                <a:latin typeface="Calibri Light" panose="020F0302020204030204" pitchFamily="34" charset="0"/>
                <a:cs typeface="Calibri Light" panose="020F0302020204030204" pitchFamily="34" charset="0"/>
              </a:rPr>
              <a:t>categorical.</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Missing values due to non-overlapping measurement times (see problem case 3), dropout/attrition, and possibly partial-within designs if there is also some experimental/observational assignment to conditions.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Basically, these data represent some combination of </a:t>
            </a:r>
            <a:r>
              <a:rPr lang="fr-CH" sz="1600" i="1">
                <a:latin typeface="Calibri Light" panose="020F0302020204030204" pitchFamily="34" charset="0"/>
                <a:cs typeface="Calibri Light" panose="020F0302020204030204" pitchFamily="34" charset="0"/>
              </a:rPr>
              <a:t>all </a:t>
            </a:r>
            <a:r>
              <a:rPr lang="fr-CH" sz="1600">
                <a:latin typeface="Calibri Light" panose="020F0302020204030204" pitchFamily="34" charset="0"/>
                <a:cs typeface="Calibri Light" panose="020F0302020204030204" pitchFamily="34" charset="0"/>
              </a:rPr>
              <a:t>of the previous problem cases…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 case 6: Complex non-independence</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50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432" y="1516435"/>
            <a:ext cx="7776864" cy="5008909"/>
          </a:xfrm>
        </p:spPr>
        <p:txBody>
          <a:bodyPr>
            <a:normAutofit lnSpcReduction="10000"/>
          </a:bodyPr>
          <a:lstStyle/>
          <a:p>
            <a:pPr marL="40005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Traditional repeated measures models</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Standard linear model</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Non-independent data</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Challenges to classic approaches</a:t>
            </a:r>
            <a:endParaRPr lang="en-US" sz="2000" dirty="0">
              <a:solidFill>
                <a:schemeClr val="accent1">
                  <a:lumMod val="75000"/>
                </a:schemeClr>
              </a:solidFill>
              <a:latin typeface="Calibri Light" panose="020F0302020204030204" pitchFamily="34" charset="0"/>
              <a:ea typeface="Verdana" panose="020B0604030504040204" pitchFamily="34" charset="0"/>
              <a:cs typeface="Calibri Light" panose="020F0302020204030204" pitchFamily="34" charset="0"/>
            </a:endParaRPr>
          </a:p>
          <a:p>
            <a:pPr marL="40005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Random intercept and random slope model</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Random intercept model</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Random slope model</a:t>
            </a:r>
          </a:p>
          <a:p>
            <a:pPr marL="400050">
              <a:buFont typeface="+mj-lt"/>
              <a:buAutoNum type="arabicPeriod"/>
            </a:pPr>
            <a:r>
              <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Model selection </a:t>
            </a: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and diagnostics for multilevel models</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Selection of random and fixed effects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Model fit and effect sizes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Problems and residual diagnostics</a:t>
            </a:r>
          </a:p>
          <a:p>
            <a:pPr marL="40005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Hierarchical, trial-level, and longitudinal data</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Hierarchical data and post-hoc tests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Crossed random effects and trial-level analysis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Longitudinal data analysis</a:t>
            </a:r>
          </a:p>
          <a:p>
            <a:pPr marL="45720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Miscellaneous topics in multilevel models</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400050">
              <a:buFont typeface="+mj-lt"/>
              <a:buAutoNum type="arabicPeriod"/>
            </a:pP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0" indent="0">
              <a:buNone/>
            </a:pPr>
            <a:endParaRPr lang="en-US" sz="2800" dirty="0">
              <a:latin typeface="Tw Cen MT" panose="020B0602020104020603" pitchFamily="34" charset="0"/>
              <a:cs typeface="Times New Roman" panose="02020603050405020304" pitchFamily="18" charset="0"/>
            </a:endParaRPr>
          </a:p>
          <a:p>
            <a:pPr marL="0" indent="0">
              <a:buNone/>
            </a:pPr>
            <a:endParaRPr lang="en-US" sz="2800" dirty="0">
              <a:latin typeface="Tw Cen MT" panose="020B0602020104020603" pitchFamily="34" charset="0"/>
              <a:cs typeface="Times New Roman" panose="02020603050405020304" pitchFamily="18" charset="0"/>
            </a:endParaRPr>
          </a:p>
          <a:p>
            <a:endParaRPr lang="en-US" sz="2800" dirty="0">
              <a:latin typeface="Tw Cen MT" panose="020B0602020104020603" pitchFamily="34" charset="0"/>
              <a:cs typeface="Times New Roman" panose="02020603050405020304" pitchFamily="18" charset="0"/>
            </a:endParaRPr>
          </a:p>
          <a:p>
            <a:endParaRPr lang="fr-CH" sz="2800" dirty="0">
              <a:latin typeface="Tw Cen MT" panose="020B0602020104020603"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Contents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087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800">
                <a:latin typeface="Calibri Light" panose="020F0302020204030204" pitchFamily="34" charset="0"/>
                <a:cs typeface="Calibri Light" panose="020F0302020204030204" pitchFamily="34" charset="0"/>
              </a:rPr>
              <a:t>All of these problems cannot be handled by traditional repeated measures </a:t>
            </a:r>
            <a:br>
              <a:rPr lang="fr-CH" sz="1800">
                <a:latin typeface="Calibri Light" panose="020F0302020204030204" pitchFamily="34" charset="0"/>
                <a:cs typeface="Calibri Light" panose="020F0302020204030204" pitchFamily="34" charset="0"/>
              </a:rPr>
            </a:br>
            <a:r>
              <a:rPr lang="fr-CH" sz="1800">
                <a:latin typeface="Calibri Light" panose="020F0302020204030204" pitchFamily="34" charset="0"/>
                <a:cs typeface="Calibri Light" panose="020F0302020204030204" pitchFamily="34" charset="0"/>
              </a:rPr>
              <a:t>(M)ANOVA, or any marginal model for repeated measures:</a:t>
            </a:r>
          </a:p>
          <a:p>
            <a:endParaRPr lang="fr-CH" sz="1800">
              <a:latin typeface="Calibri Light" panose="020F0302020204030204" pitchFamily="34" charset="0"/>
              <a:cs typeface="Calibri Light" panose="020F0302020204030204" pitchFamily="34" charset="0"/>
            </a:endParaRPr>
          </a:p>
          <a:p>
            <a:pPr marL="800100" lvl="1" indent="-342900">
              <a:buFont typeface="+mj-lt"/>
              <a:buAutoNum type="arabicPeriod"/>
            </a:pPr>
            <a:r>
              <a:rPr lang="fr-CH" sz="1800">
                <a:latin typeface="Calibri Light" panose="020F0302020204030204" pitchFamily="34" charset="0"/>
                <a:cs typeface="Calibri Light" panose="020F0302020204030204" pitchFamily="34" charset="0"/>
              </a:rPr>
              <a:t>More within-subject conditions than subjects</a:t>
            </a:r>
          </a:p>
          <a:p>
            <a:pPr marL="800100" lvl="1" indent="-342900">
              <a:buFont typeface="+mj-lt"/>
              <a:buAutoNum type="arabicPeriod"/>
            </a:pPr>
            <a:r>
              <a:rPr lang="fr-CH" sz="1800">
                <a:latin typeface="Calibri Light" panose="020F0302020204030204" pitchFamily="34" charset="0"/>
                <a:cs typeface="Calibri Light" panose="020F0302020204030204" pitchFamily="34" charset="0"/>
              </a:rPr>
              <a:t>Partial within-designs</a:t>
            </a:r>
          </a:p>
          <a:p>
            <a:pPr marL="800100" lvl="1" indent="-342900">
              <a:buFont typeface="+mj-lt"/>
              <a:buAutoNum type="arabicPeriod"/>
            </a:pPr>
            <a:r>
              <a:rPr lang="fr-CH" sz="1800">
                <a:latin typeface="Calibri Light" panose="020F0302020204030204" pitchFamily="34" charset="0"/>
                <a:cs typeface="Calibri Light" panose="020F0302020204030204" pitchFamily="34" charset="0"/>
              </a:rPr>
              <a:t>Continuous within-variables</a:t>
            </a:r>
          </a:p>
          <a:p>
            <a:pPr marL="800100" lvl="1" indent="-342900">
              <a:buFont typeface="+mj-lt"/>
              <a:buAutoNum type="arabicPeriod"/>
            </a:pPr>
            <a:r>
              <a:rPr lang="fr-CH" sz="1800">
                <a:latin typeface="Calibri Light" panose="020F0302020204030204" pitchFamily="34" charset="0"/>
                <a:cs typeface="Calibri Light" panose="020F0302020204030204" pitchFamily="34" charset="0"/>
              </a:rPr>
              <a:t>Paired correlation problem</a:t>
            </a:r>
          </a:p>
          <a:p>
            <a:pPr marL="800100" lvl="1" indent="-342900">
              <a:buFont typeface="+mj-lt"/>
              <a:buAutoNum type="arabicPeriod"/>
            </a:pPr>
            <a:r>
              <a:rPr lang="fr-CH" sz="1800">
                <a:latin typeface="Calibri Light" panose="020F0302020204030204" pitchFamily="34" charset="0"/>
                <a:cs typeface="Calibri Light" panose="020F0302020204030204" pitchFamily="34" charset="0"/>
              </a:rPr>
              <a:t>Trial-level analyses</a:t>
            </a:r>
          </a:p>
          <a:p>
            <a:pPr marL="800100" lvl="1" indent="-342900">
              <a:buFont typeface="+mj-lt"/>
              <a:buAutoNum type="arabicPeriod"/>
            </a:pPr>
            <a:r>
              <a:rPr lang="fr-CH" sz="1800">
                <a:latin typeface="Calibri Light" panose="020F0302020204030204" pitchFamily="34" charset="0"/>
                <a:cs typeface="Calibri Light" panose="020F0302020204030204" pitchFamily="34" charset="0"/>
              </a:rPr>
              <a:t>Hierarchical/multilevel data structures</a:t>
            </a:r>
          </a:p>
          <a:p>
            <a:pPr marL="800100" lvl="1" indent="-342900">
              <a:buFont typeface="+mj-lt"/>
              <a:buAutoNum type="arabicPeriod"/>
            </a:pPr>
            <a:r>
              <a:rPr lang="fr-CH" sz="1800">
                <a:latin typeface="Calibri Light" panose="020F0302020204030204" pitchFamily="34" charset="0"/>
                <a:cs typeface="Calibri Light" panose="020F0302020204030204" pitchFamily="34" charset="0"/>
              </a:rPr>
              <a:t>Missing values for within-subject variables</a:t>
            </a:r>
          </a:p>
          <a:p>
            <a:pPr marL="800100" lvl="1" indent="-342900">
              <a:buFont typeface="+mj-lt"/>
              <a:buAutoNum type="arabicPeriod"/>
            </a:pPr>
            <a:r>
              <a:rPr lang="fr-CH" sz="1800">
                <a:latin typeface="Calibri Light" panose="020F0302020204030204" pitchFamily="34" charset="0"/>
                <a:cs typeface="Calibri Light" panose="020F0302020204030204" pitchFamily="34" charset="0"/>
              </a:rPr>
              <a:t>Unequally spaced levels for within-subject variables</a:t>
            </a:r>
          </a:p>
          <a:p>
            <a:pPr lvl="1"/>
            <a:endParaRPr lang="fr-CH" sz="1800">
              <a:latin typeface="Calibri Light" panose="020F0302020204030204" pitchFamily="34" charset="0"/>
              <a:cs typeface="Calibri Light" panose="020F0302020204030204" pitchFamily="34" charset="0"/>
            </a:endParaRPr>
          </a:p>
          <a:p>
            <a:r>
              <a:rPr lang="fr-CH" sz="1800">
                <a:latin typeface="Calibri Light" panose="020F0302020204030204" pitchFamily="34" charset="0"/>
                <a:cs typeface="Calibri Light" panose="020F0302020204030204" pitchFamily="34" charset="0"/>
              </a:rPr>
              <a:t>If only there was an alternative model that could come to the rescue…</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Solution to these problems?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19E6412-404D-423E-98FA-B7D23029ED93}"/>
              </a:ext>
            </a:extLst>
          </p:cNvPr>
          <p:cNvGrpSpPr>
            <a:grpSpLocks noChangeAspect="1"/>
          </p:cNvGrpSpPr>
          <p:nvPr/>
        </p:nvGrpSpPr>
        <p:grpSpPr>
          <a:xfrm>
            <a:off x="8904312" y="260045"/>
            <a:ext cx="3086257" cy="2448271"/>
            <a:chOff x="9079764" y="332656"/>
            <a:chExt cx="2727388" cy="2163587"/>
          </a:xfrm>
        </p:grpSpPr>
        <p:pic>
          <p:nvPicPr>
            <p:cNvPr id="4" name="Picture 3">
              <a:extLst>
                <a:ext uri="{FF2B5EF4-FFF2-40B4-BE49-F238E27FC236}">
                  <a16:creationId xmlns:a16="http://schemas.microsoft.com/office/drawing/2014/main" id="{32CA2AEB-39B6-45B1-9E94-A162C18338C8}"/>
                </a:ext>
              </a:extLst>
            </p:cNvPr>
            <p:cNvPicPr>
              <a:picLocks noChangeAspect="1"/>
            </p:cNvPicPr>
            <p:nvPr/>
          </p:nvPicPr>
          <p:blipFill rotWithShape="1">
            <a:blip r:embed="rId2">
              <a:extLst>
                <a:ext uri="{28A0092B-C50C-407E-A947-70E740481C1C}">
                  <a14:useLocalDpi xmlns:a14="http://schemas.microsoft.com/office/drawing/2010/main" val="0"/>
                </a:ext>
              </a:extLst>
            </a:blip>
            <a:srcRect t="9815" b="37299"/>
            <a:stretch/>
          </p:blipFill>
          <p:spPr>
            <a:xfrm>
              <a:off x="9079764" y="332656"/>
              <a:ext cx="2727388" cy="2163587"/>
            </a:xfrm>
            <a:prstGeom prst="rect">
              <a:avLst/>
            </a:prstGeom>
          </p:spPr>
        </p:pic>
        <p:sp>
          <p:nvSpPr>
            <p:cNvPr id="12" name="Rectangle: Top Corners Snipped 11">
              <a:extLst>
                <a:ext uri="{FF2B5EF4-FFF2-40B4-BE49-F238E27FC236}">
                  <a16:creationId xmlns:a16="http://schemas.microsoft.com/office/drawing/2014/main" id="{C8163279-1BDA-4DD1-94CA-F5BD624CEAB3}"/>
                </a:ext>
              </a:extLst>
            </p:cNvPr>
            <p:cNvSpPr>
              <a:spLocks noChangeAspect="1"/>
            </p:cNvSpPr>
            <p:nvPr/>
          </p:nvSpPr>
          <p:spPr>
            <a:xfrm rot="11257959">
              <a:off x="9876596" y="1499048"/>
              <a:ext cx="583726" cy="583726"/>
            </a:xfrm>
            <a:prstGeom prst="snip2SameRect">
              <a:avLst>
                <a:gd name="adj1" fmla="val 50000"/>
                <a:gd name="adj2" fmla="val 12546"/>
              </a:avLst>
            </a:prstGeom>
            <a:solidFill>
              <a:srgbClr val="DBC857"/>
            </a:solidFill>
            <a:ln w="38100">
              <a:solidFill>
                <a:srgbClr val="C00000"/>
              </a:solidFill>
            </a:ln>
            <a:scene3d>
              <a:camera prst="orthographicFront"/>
              <a:lightRig rig="threePt" dir="t"/>
            </a:scene3d>
            <a:sp3d>
              <a:bevelT w="69850" prst="artDeco"/>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a:solidFill>
                  <a:srgbClr val="C00000"/>
                </a:solidFill>
                <a:latin typeface="Impact" panose="020B0806030902050204" pitchFamily="34" charset="0"/>
              </a:endParaRPr>
            </a:p>
          </p:txBody>
        </p:sp>
        <p:sp>
          <p:nvSpPr>
            <p:cNvPr id="5" name="TextBox 4">
              <a:extLst>
                <a:ext uri="{FF2B5EF4-FFF2-40B4-BE49-F238E27FC236}">
                  <a16:creationId xmlns:a16="http://schemas.microsoft.com/office/drawing/2014/main" id="{C909278C-3F93-4B00-B9F6-23050057CBA4}"/>
                </a:ext>
              </a:extLst>
            </p:cNvPr>
            <p:cNvSpPr txBox="1"/>
            <p:nvPr/>
          </p:nvSpPr>
          <p:spPr>
            <a:xfrm rot="442170">
              <a:off x="9852454" y="1456108"/>
              <a:ext cx="667505" cy="407983"/>
            </a:xfrm>
            <a:prstGeom prst="rect">
              <a:avLst/>
            </a:prstGeom>
            <a:noFill/>
          </p:spPr>
          <p:txBody>
            <a:bodyPr wrap="none" rtlCol="0">
              <a:spAutoFit/>
            </a:bodyPr>
            <a:lstStyle/>
            <a:p>
              <a:r>
                <a:rPr lang="en-US" sz="2400">
                  <a:solidFill>
                    <a:srgbClr val="C00000"/>
                  </a:solidFill>
                  <a:effectLst>
                    <a:outerShdw blurRad="50800" dist="38100" dir="5400000" algn="t" rotWithShape="0">
                      <a:prstClr val="black">
                        <a:alpha val="40000"/>
                      </a:prstClr>
                    </a:outerShdw>
                  </a:effectLst>
                  <a:latin typeface="Tw Cen MT Condensed Extra Bold" panose="020B0803020202020204" pitchFamily="34" charset="0"/>
                </a:rPr>
                <a:t>MLM</a:t>
              </a:r>
              <a:endParaRPr lang="en-GB" sz="2400">
                <a:solidFill>
                  <a:srgbClr val="C00000"/>
                </a:solidFill>
                <a:effectLst>
                  <a:outerShdw blurRad="50800" dist="38100" dir="5400000" algn="t" rotWithShape="0">
                    <a:prstClr val="black">
                      <a:alpha val="40000"/>
                    </a:prstClr>
                  </a:outerShdw>
                </a:effectLst>
                <a:latin typeface="Tw Cen MT Condensed Extra Bold" panose="020B0803020202020204" pitchFamily="34" charset="0"/>
              </a:endParaRPr>
            </a:p>
          </p:txBody>
        </p:sp>
      </p:grpSp>
    </p:spTree>
    <p:extLst>
      <p:ext uri="{BB962C8B-B14F-4D97-AF65-F5344CB8AC3E}">
        <p14:creationId xmlns:p14="http://schemas.microsoft.com/office/powerpoint/2010/main" val="3535420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1</a:t>
            </a:r>
            <a:r>
              <a:rPr lang="fr-CH" sz="2800" b="1">
                <a:solidFill>
                  <a:schemeClr val="tx2">
                    <a:lumMod val="75000"/>
                  </a:schemeClr>
                </a:solidFill>
                <a:latin typeface="Tw Cen MT" panose="020B0602020104020603" pitchFamily="34" charset="0"/>
              </a:rPr>
              <a:t>. Traditional repeated measures models </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53FE56-E95B-4F0A-A599-814602743235}"/>
              </a:ext>
            </a:extLst>
          </p:cNvPr>
          <p:cNvSpPr txBox="1"/>
          <p:nvPr/>
        </p:nvSpPr>
        <p:spPr>
          <a:xfrm>
            <a:off x="3631869" y="4119462"/>
            <a:ext cx="4928272" cy="461665"/>
          </a:xfrm>
          <a:prstGeom prst="rect">
            <a:avLst/>
          </a:prstGeom>
          <a:noFill/>
        </p:spPr>
        <p:txBody>
          <a:bodyPr wrap="none" rtlCol="0">
            <a:spAutoFit/>
          </a:bodyPr>
          <a:lstStyle/>
          <a:p>
            <a:pPr algn="ctr"/>
            <a:r>
              <a:rPr lang="en-GB" sz="2400" i="1">
                <a:solidFill>
                  <a:schemeClr val="bg2">
                    <a:lumMod val="50000"/>
                  </a:schemeClr>
                </a:solidFill>
                <a:latin typeface="Tw Cen MT" panose="020B0602020104020603" pitchFamily="34" charset="0"/>
              </a:rPr>
              <a:t>D. More repeated measures (M)ANOVA</a:t>
            </a:r>
            <a:endParaRPr lang="en-GB" sz="2400" i="1" dirty="0">
              <a:solidFill>
                <a:schemeClr val="bg2">
                  <a:lumMod val="50000"/>
                </a:schemeClr>
              </a:solidFill>
              <a:latin typeface="Tw Cen MT" panose="020B0602020104020603" pitchFamily="34" charset="0"/>
            </a:endParaRPr>
          </a:p>
        </p:txBody>
      </p:sp>
    </p:spTree>
    <p:extLst>
      <p:ext uri="{BB962C8B-B14F-4D97-AF65-F5344CB8AC3E}">
        <p14:creationId xmlns:p14="http://schemas.microsoft.com/office/powerpoint/2010/main" val="1486219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The preceding slides did not give a detailed discussion of repeated measures (M)ANOVA. This topic could cover its own 3-hour workshop, and would reveal how profoundly </a:t>
            </a:r>
            <a:r>
              <a:rPr lang="en-GB"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weird</a:t>
            </a:r>
            <a:r>
              <a:rPr lang="en-GB"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 this model this.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As an extension, I have added some slides that are not strictly part of the multilevel workshop but could be a useful reference for other repeated measures analyses later. This covers the following aspects:</a:t>
            </a:r>
          </a:p>
          <a:p>
            <a:endParaRPr lang="fr-CH" sz="1600">
              <a:latin typeface="Calibri Light" panose="020F0302020204030204" pitchFamily="34" charset="0"/>
              <a:cs typeface="Calibri Light" panose="020F0302020204030204" pitchFamily="34" charset="0"/>
            </a:endParaRPr>
          </a:p>
          <a:p>
            <a:pPr lvl="1">
              <a:buFont typeface="+mj-lt"/>
              <a:buAutoNum type="arabicPeriod"/>
            </a:pPr>
            <a:r>
              <a:rPr lang="fr-CH" sz="1600">
                <a:latin typeface="Calibri Light" panose="020F0302020204030204" pitchFamily="34" charset="0"/>
                <a:cs typeface="Calibri Light" panose="020F0302020204030204" pitchFamily="34" charset="0"/>
              </a:rPr>
              <a:t>Difference between rm-MANOVA and classical MANOVA</a:t>
            </a:r>
          </a:p>
          <a:p>
            <a:pPr lvl="1">
              <a:buFont typeface="+mj-lt"/>
              <a:buAutoNum type="arabicPeriod"/>
            </a:pPr>
            <a:r>
              <a:rPr lang="fr-CH" sz="1600">
                <a:latin typeface="Calibri Light" panose="020F0302020204030204" pitchFamily="34" charset="0"/>
                <a:cs typeface="Calibri Light" panose="020F0302020204030204" pitchFamily="34" charset="0"/>
              </a:rPr>
              <a:t>Doubly multivariate models</a:t>
            </a:r>
          </a:p>
          <a:p>
            <a:pPr lvl="1">
              <a:buFont typeface="+mj-lt"/>
              <a:buAutoNum type="arabicPeriod"/>
            </a:pPr>
            <a:r>
              <a:rPr lang="fr-CH" sz="1600">
                <a:latin typeface="Calibri Light" panose="020F0302020204030204" pitchFamily="34" charset="0"/>
                <a:cs typeface="Calibri Light" panose="020F0302020204030204" pitchFamily="34" charset="0"/>
              </a:rPr>
              <a:t>Paired </a:t>
            </a:r>
            <a:r>
              <a:rPr lang="fr-CH" sz="1600" i="1">
                <a:latin typeface="Calibri Light" panose="020F0302020204030204" pitchFamily="34" charset="0"/>
                <a:cs typeface="Calibri Light" panose="020F0302020204030204" pitchFamily="34" charset="0"/>
              </a:rPr>
              <a:t>t</a:t>
            </a:r>
            <a:r>
              <a:rPr lang="fr-CH" sz="1600">
                <a:latin typeface="Calibri Light" panose="020F0302020204030204" pitchFamily="34" charset="0"/>
                <a:cs typeface="Calibri Light" panose="020F0302020204030204" pitchFamily="34" charset="0"/>
              </a:rPr>
              <a:t>-test as repeated measures (M)ANOVA</a:t>
            </a:r>
          </a:p>
          <a:p>
            <a:pPr lvl="1">
              <a:buFont typeface="+mj-lt"/>
              <a:buAutoNum type="arabicPeriod"/>
            </a:pPr>
            <a:r>
              <a:rPr lang="fr-CH" sz="1600">
                <a:latin typeface="Calibri Light" panose="020F0302020204030204" pitchFamily="34" charset="0"/>
                <a:cs typeface="Calibri Light" panose="020F0302020204030204" pitchFamily="34" charset="0"/>
              </a:rPr>
              <a:t>3-level within-subjects factor</a:t>
            </a:r>
          </a:p>
          <a:p>
            <a:pPr lvl="1">
              <a:buFont typeface="+mj-lt"/>
              <a:buAutoNum type="arabicPeriod"/>
            </a:pPr>
            <a:r>
              <a:rPr lang="fr-CH" sz="1600">
                <a:latin typeface="Calibri Light" panose="020F0302020204030204" pitchFamily="34" charset="0"/>
                <a:cs typeface="Calibri Light" panose="020F0302020204030204" pitchFamily="34" charset="0"/>
              </a:rPr>
              <a:t>Between-subjects covariates in rm-(M)ANOVA</a:t>
            </a:r>
          </a:p>
          <a:p>
            <a:pPr lvl="1">
              <a:buFont typeface="+mj-lt"/>
              <a:buAutoNum type="arabicPeriod"/>
            </a:pPr>
            <a:r>
              <a:rPr lang="fr-CH" sz="1600">
                <a:latin typeface="Calibri Light" panose="020F0302020204030204" pitchFamily="34" charset="0"/>
                <a:cs typeface="Calibri Light" panose="020F0302020204030204" pitchFamily="34" charset="0"/>
              </a:rPr>
              <a:t>2×2×3 repeated measures MANOVA example</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Repeated measures (M)ANOVA</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606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Repeated measures MANOVA should not be confused with “classical” MANOVA. Both models use multivariate data (&gt;1 DVs) but have different requirements and purposes:</a:t>
            </a:r>
          </a:p>
          <a:p>
            <a:pPr marL="0" indent="0">
              <a:buNone/>
            </a:pPr>
            <a:endParaRPr lang="en-US" sz="1600">
              <a:latin typeface="Calibri Light" panose="020F0302020204030204" pitchFamily="34" charset="0"/>
              <a:cs typeface="Calibri Light" panose="020F0302020204030204" pitchFamily="34" charset="0"/>
            </a:endParaRPr>
          </a:p>
          <a:p>
            <a:pPr marL="0" indent="0">
              <a:buNone/>
            </a:pPr>
            <a:endParaRPr lang="en-US" sz="1600">
              <a:latin typeface="Calibri Light" panose="020F0302020204030204" pitchFamily="34" charset="0"/>
              <a:cs typeface="Calibri Light" panose="020F0302020204030204" pitchFamily="34" charset="0"/>
            </a:endParaRPr>
          </a:p>
          <a:p>
            <a:r>
              <a:rPr lang="en-US" sz="1600" b="1" u="sng">
                <a:solidFill>
                  <a:schemeClr val="accent3">
                    <a:lumMod val="75000"/>
                  </a:schemeClr>
                </a:solidFill>
                <a:latin typeface="Calibri Light" panose="020F0302020204030204" pitchFamily="34" charset="0"/>
                <a:cs typeface="Calibri Light" panose="020F0302020204030204" pitchFamily="34" charset="0"/>
              </a:rPr>
              <a:t>Classical MANOVA</a:t>
            </a:r>
            <a:r>
              <a:rPr lang="en-US" sz="1600">
                <a:latin typeface="Calibri Light" panose="020F0302020204030204" pitchFamily="34" charset="0"/>
                <a:cs typeface="Calibri Light" panose="020F0302020204030204" pitchFamily="34" charset="0"/>
              </a:rPr>
              <a:t>: Test mean differences among </a:t>
            </a:r>
            <a:r>
              <a:rPr lang="en-US" sz="1600" i="1">
                <a:solidFill>
                  <a:srgbClr val="0070C0"/>
                </a:solidFill>
                <a:latin typeface="Calibri Light" panose="020F0302020204030204" pitchFamily="34" charset="0"/>
                <a:cs typeface="Calibri Light" panose="020F0302020204030204" pitchFamily="34" charset="0"/>
              </a:rPr>
              <a:t>K</a:t>
            </a:r>
            <a:r>
              <a:rPr lang="en-US" sz="1600">
                <a:solidFill>
                  <a:srgbClr val="0070C0"/>
                </a:solidFill>
                <a:latin typeface="Calibri Light" panose="020F0302020204030204" pitchFamily="34" charset="0"/>
                <a:cs typeface="Calibri Light" panose="020F0302020204030204" pitchFamily="34" charset="0"/>
              </a:rPr>
              <a:t> between-subjects groups </a:t>
            </a:r>
            <a:r>
              <a:rPr lang="en-US" sz="1600">
                <a:latin typeface="Calibri Light" panose="020F0302020204030204" pitchFamily="34" charset="0"/>
                <a:cs typeface="Calibri Light" panose="020F0302020204030204" pitchFamily="34" charset="0"/>
              </a:rPr>
              <a:t>for 2 or more DVs simultaneously.</a:t>
            </a:r>
          </a:p>
          <a:p>
            <a:pPr lvl="1"/>
            <a:r>
              <a:rPr lang="en-US" sz="1600">
                <a:latin typeface="Calibri Light" panose="020F0302020204030204" pitchFamily="34" charset="0"/>
                <a:cs typeface="Calibri Light" panose="020F0302020204030204" pitchFamily="34" charset="0"/>
              </a:rPr>
              <a:t>Presence of a between-subjects grouping factor required!</a:t>
            </a:r>
          </a:p>
          <a:p>
            <a:pPr lvl="1"/>
            <a:r>
              <a:rPr lang="en-US" sz="1600">
                <a:latin typeface="Calibri Light" panose="020F0302020204030204" pitchFamily="34" charset="0"/>
                <a:cs typeface="Calibri Light" panose="020F0302020204030204" pitchFamily="34" charset="0"/>
              </a:rPr>
              <a:t>DVs can be on incommensurate scales (e.g., shoe size, test performance, feeling intensity)</a:t>
            </a:r>
          </a:p>
          <a:p>
            <a:pPr lvl="1"/>
            <a:r>
              <a:rPr lang="en-US" sz="1600">
                <a:latin typeface="Calibri Light" panose="020F0302020204030204" pitchFamily="34" charset="0"/>
                <a:cs typeface="Calibri Light" panose="020F0302020204030204" pitchFamily="34" charset="0"/>
              </a:rPr>
              <a:t>No formal comparison between DVs is performed</a:t>
            </a:r>
          </a:p>
          <a:p>
            <a:pPr lvl="1"/>
            <a:r>
              <a:rPr lang="en-US" sz="1600">
                <a:latin typeface="Calibri Light" panose="020F0302020204030204" pitchFamily="34" charset="0"/>
                <a:cs typeface="Calibri Light" panose="020F0302020204030204" pitchFamily="34" charset="0"/>
              </a:rPr>
              <a:t>Always a multivariate omnibus test</a:t>
            </a:r>
          </a:p>
          <a:p>
            <a:pPr marL="0" indent="0">
              <a:buNone/>
            </a:pPr>
            <a:endParaRPr lang="en-US" sz="1600">
              <a:latin typeface="Calibri Light" panose="020F0302020204030204" pitchFamily="34" charset="0"/>
              <a:cs typeface="Calibri Light" panose="020F0302020204030204" pitchFamily="34" charset="0"/>
            </a:endParaRPr>
          </a:p>
          <a:p>
            <a:r>
              <a:rPr lang="en-US" sz="1600" b="1" u="sng">
                <a:solidFill>
                  <a:schemeClr val="accent3">
                    <a:lumMod val="75000"/>
                  </a:schemeClr>
                </a:solidFill>
                <a:latin typeface="Calibri Light" panose="020F0302020204030204" pitchFamily="34" charset="0"/>
                <a:cs typeface="Calibri Light" panose="020F0302020204030204" pitchFamily="34" charset="0"/>
              </a:rPr>
              <a:t>Repeated measures MANOVA</a:t>
            </a:r>
            <a:r>
              <a:rPr lang="en-US" sz="1600">
                <a:latin typeface="Calibri Light" panose="020F0302020204030204" pitchFamily="34" charset="0"/>
                <a:cs typeface="Calibri Light" panose="020F0302020204030204" pitchFamily="34" charset="0"/>
              </a:rPr>
              <a:t>: Test mean differences between 2 or more DVs.</a:t>
            </a:r>
          </a:p>
          <a:p>
            <a:pPr lvl="1"/>
            <a:r>
              <a:rPr lang="en-US" sz="1600">
                <a:latin typeface="Calibri Light" panose="020F0302020204030204" pitchFamily="34" charset="0"/>
                <a:cs typeface="Calibri Light" panose="020F0302020204030204" pitchFamily="34" charset="0"/>
              </a:rPr>
              <a:t>Presence of between-subjects grouping factors is not required</a:t>
            </a:r>
          </a:p>
          <a:p>
            <a:pPr lvl="1"/>
            <a:r>
              <a:rPr lang="en-US" sz="1600">
                <a:latin typeface="Calibri Light" panose="020F0302020204030204" pitchFamily="34" charset="0"/>
                <a:cs typeface="Calibri Light" panose="020F0302020204030204" pitchFamily="34" charset="0"/>
              </a:rPr>
              <a:t>DVs must be on commensurate scales (e.g., test performance measured at T1, T2, T3)</a:t>
            </a:r>
          </a:p>
          <a:p>
            <a:pPr lvl="1"/>
            <a:r>
              <a:rPr lang="en-US" sz="1600">
                <a:latin typeface="Calibri Light" panose="020F0302020204030204" pitchFamily="34" charset="0"/>
                <a:cs typeface="Calibri Light" panose="020F0302020204030204" pitchFamily="34" charset="0"/>
              </a:rPr>
              <a:t>Different DVs are treated as categorical levels of a within-subjects factor</a:t>
            </a:r>
          </a:p>
          <a:p>
            <a:pPr lvl="1"/>
            <a:r>
              <a:rPr lang="en-US" sz="1600">
                <a:latin typeface="Calibri Light" panose="020F0302020204030204" pitchFamily="34" charset="0"/>
                <a:cs typeface="Calibri Light" panose="020F0302020204030204" pitchFamily="34" charset="0"/>
              </a:rPr>
              <a:t>Not always a multivariate omnibus test</a:t>
            </a:r>
            <a:endParaRPr lang="fr-CH"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Repeated measures MANOVA versus MANOVA</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929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Soil samples were taken from nuclear sites near Chernobyl and Rostov, and decomposed chemically into various (radioactive) isotopes:</a:t>
            </a:r>
            <a:endParaRPr lang="fr-CH"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Classical MANOVA</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9CB007C3-0C14-41AF-A21F-DB843C143B9B}"/>
              </a:ext>
            </a:extLst>
          </p:cNvPr>
          <p:cNvGraphicFramePr>
            <a:graphicFrameLocks noGrp="1"/>
          </p:cNvGraphicFramePr>
          <p:nvPr>
            <p:extLst>
              <p:ext uri="{D42A27DB-BD31-4B8C-83A1-F6EECF244321}">
                <p14:modId xmlns:p14="http://schemas.microsoft.com/office/powerpoint/2010/main" val="3742747784"/>
              </p:ext>
            </p:extLst>
          </p:nvPr>
        </p:nvGraphicFramePr>
        <p:xfrm>
          <a:off x="1199456" y="2708920"/>
          <a:ext cx="4608192" cy="2763821"/>
        </p:xfrm>
        <a:graphic>
          <a:graphicData uri="http://schemas.openxmlformats.org/drawingml/2006/table">
            <a:tbl>
              <a:tblPr firstRow="1" bandRow="1">
                <a:tableStyleId>{2D5ABB26-0587-4C30-8999-92F81FD0307C}</a:tableStyleId>
              </a:tblPr>
              <a:tblGrid>
                <a:gridCol w="864096">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1939124211"/>
                    </a:ext>
                  </a:extLst>
                </a:gridCol>
              </a:tblGrid>
              <a:tr h="360000">
                <a:tc>
                  <a:txBody>
                    <a:bodyPr/>
                    <a:lstStyle/>
                    <a:p>
                      <a:pPr algn="ctr"/>
                      <a:r>
                        <a:rPr lang="en-GB" sz="1200" b="1">
                          <a:latin typeface="Calibri Light" panose="020F0302020204030204" pitchFamily="34" charset="0"/>
                          <a:cs typeface="Calibri Light" panose="020F0302020204030204" pitchFamily="34" charset="0"/>
                        </a:rPr>
                        <a:t>Sample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Source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1">
                          <a:latin typeface="Calibri Light" panose="020F0302020204030204" pitchFamily="34" charset="0"/>
                          <a:cs typeface="Calibri Light" panose="020F0302020204030204" pitchFamily="34" charset="0"/>
                        </a:rPr>
                        <a:t>Cs-137</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I-131</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a:latin typeface="Calibri Light" panose="020F0302020204030204" pitchFamily="34" charset="0"/>
                          <a:cs typeface="Calibri Light" panose="020F0302020204030204" pitchFamily="34" charset="0"/>
                        </a:rPr>
                        <a:t>C-12</a:t>
                      </a:r>
                      <a:endParaRPr lang="en-GB" sz="12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a:latin typeface="Calibri Light" panose="020F0302020204030204" pitchFamily="34" charset="0"/>
                          <a:cs typeface="Calibri Light" panose="020F0302020204030204" pitchFamily="34" charset="0"/>
                        </a:rPr>
                        <a:t>Zr-95</a:t>
                      </a:r>
                      <a:endParaRPr lang="en-GB" sz="12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3403">
                <a:tc>
                  <a:txBody>
                    <a:bodyPr/>
                    <a:lstStyle/>
                    <a:p>
                      <a:pPr algn="ctr"/>
                      <a:r>
                        <a:rPr lang="en-US" sz="1200">
                          <a:latin typeface="Calibri Light" panose="020F0302020204030204" pitchFamily="34" charset="0"/>
                          <a:cs typeface="Calibri Light" panose="020F0302020204030204" pitchFamily="34" charset="0"/>
                        </a:rPr>
                        <a:t>SAA</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C</a:t>
                      </a:r>
                      <a:r>
                        <a:rPr lang="en-GB" sz="1200">
                          <a:latin typeface="Calibri Light" panose="020F0302020204030204" pitchFamily="34" charset="0"/>
                          <a:cs typeface="Calibri Light" panose="020F0302020204030204" pitchFamily="34" charset="0"/>
                        </a:rPr>
                        <a:t>hernobyl</a:t>
                      </a: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0.231</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GB" sz="1200">
                          <a:latin typeface="Calibri Light" panose="020F0302020204030204" pitchFamily="34" charset="0"/>
                          <a:cs typeface="Calibri Light" panose="020F0302020204030204" pitchFamily="34" charset="0"/>
                        </a:rPr>
                        <a:t>0.111</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GB" sz="1200">
                          <a:latin typeface="Calibri Light" panose="020F0302020204030204" pitchFamily="34" charset="0"/>
                          <a:cs typeface="Calibri Light" panose="020F0302020204030204" pitchFamily="34" charset="0"/>
                        </a:rPr>
                        <a:t>0.625</a:t>
                      </a: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a:latin typeface="Calibri Light" panose="020F0302020204030204" pitchFamily="34" charset="0"/>
                          <a:cs typeface="Calibri Light" panose="020F0302020204030204" pitchFamily="34" charset="0"/>
                        </a:rPr>
                        <a:t>0.002</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43403">
                <a:tc>
                  <a:txBody>
                    <a:bodyPr/>
                    <a:lstStyle/>
                    <a:p>
                      <a:pPr algn="ctr"/>
                      <a:r>
                        <a:rPr lang="fr-CH" sz="1200">
                          <a:latin typeface="Calibri Light" panose="020F0302020204030204" pitchFamily="34" charset="0"/>
                          <a:cs typeface="Calibri Light" panose="020F0302020204030204" pitchFamily="34" charset="0"/>
                        </a:rPr>
                        <a:t>SDB</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C</a:t>
                      </a:r>
                      <a:r>
                        <a:rPr lang="en-GB" sz="1200">
                          <a:latin typeface="Calibri Light" panose="020F0302020204030204" pitchFamily="34" charset="0"/>
                          <a:cs typeface="Calibri Light" panose="020F0302020204030204" pitchFamily="34" charset="0"/>
                        </a:rPr>
                        <a:t>hernobyl</a:t>
                      </a:r>
                    </a:p>
                  </a:txBody>
                  <a:tcPr anchor="ctr">
                    <a:solidFill>
                      <a:schemeClr val="accent1">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0.561</a:t>
                      </a:r>
                    </a:p>
                  </a:txBody>
                  <a:tcPr anchor="ctr">
                    <a:lnR w="12700" cap="flat" cmpd="sng" algn="ctr">
                      <a:noFill/>
                      <a:prstDash val="solid"/>
                      <a:round/>
                      <a:headEnd type="none" w="med" len="med"/>
                      <a:tailEnd type="none" w="med" len="med"/>
                    </a:lnR>
                    <a:noFill/>
                  </a:tcPr>
                </a:tc>
                <a:tc>
                  <a:txBody>
                    <a:bodyPr/>
                    <a:lstStyle/>
                    <a:p>
                      <a:pPr algn="ctr"/>
                      <a:r>
                        <a:rPr lang="en-GB" sz="1200">
                          <a:latin typeface="Calibri Light" panose="020F0302020204030204" pitchFamily="34" charset="0"/>
                          <a:cs typeface="Calibri Light" panose="020F0302020204030204" pitchFamily="34" charset="0"/>
                        </a:rPr>
                        <a:t>0.104</a:t>
                      </a:r>
                    </a:p>
                  </a:txBody>
                  <a:tcPr anchor="ctr">
                    <a:lnL w="12700" cap="flat" cmpd="sng" algn="ctr">
                      <a:noFill/>
                      <a:prstDash val="solid"/>
                      <a:round/>
                      <a:headEnd type="none" w="med" len="med"/>
                      <a:tailEnd type="none" w="med" len="med"/>
                    </a:lnL>
                    <a:noFill/>
                  </a:tcPr>
                </a:tc>
                <a:tc>
                  <a:txBody>
                    <a:bodyPr/>
                    <a:lstStyle/>
                    <a:p>
                      <a:pPr algn="ctr"/>
                      <a:r>
                        <a:rPr lang="en-GB" sz="1200">
                          <a:latin typeface="Calibri Light" panose="020F0302020204030204" pitchFamily="34" charset="0"/>
                          <a:cs typeface="Calibri Light" panose="020F0302020204030204" pitchFamily="34" charset="0"/>
                        </a:rPr>
                        <a:t>0.981</a:t>
                      </a:r>
                    </a:p>
                  </a:txBody>
                  <a:tcPr anchor="ctr">
                    <a:noFill/>
                  </a:tcPr>
                </a:tc>
                <a:tc>
                  <a:txBody>
                    <a:bodyPr/>
                    <a:lstStyle/>
                    <a:p>
                      <a:pPr algn="ctr"/>
                      <a:r>
                        <a:rPr lang="en-GB" sz="1200">
                          <a:latin typeface="Calibri Light" panose="020F0302020204030204" pitchFamily="34" charset="0"/>
                          <a:cs typeface="Calibri Light" panose="020F0302020204030204" pitchFamily="34" charset="0"/>
                        </a:rPr>
                        <a:t>0.000</a:t>
                      </a:r>
                    </a:p>
                  </a:txBody>
                  <a:tcPr anchor="ctr">
                    <a:noFill/>
                  </a:tcPr>
                </a:tc>
                <a:extLst>
                  <a:ext uri="{0D108BD9-81ED-4DB2-BD59-A6C34878D82A}">
                    <a16:rowId xmlns:a16="http://schemas.microsoft.com/office/drawing/2014/main" val="10002"/>
                  </a:ext>
                </a:extLst>
              </a:tr>
              <a:tr h="343403">
                <a:tc>
                  <a:txBody>
                    <a:bodyPr/>
                    <a:lstStyle/>
                    <a:p>
                      <a:pPr algn="ctr"/>
                      <a:r>
                        <a:rPr lang="fr-CH" sz="1200">
                          <a:latin typeface="Calibri Light" panose="020F0302020204030204" pitchFamily="34" charset="0"/>
                          <a:cs typeface="Calibri Light" panose="020F0302020204030204" pitchFamily="34" charset="0"/>
                        </a:rPr>
                        <a:t>SDD</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Rostov</a:t>
                      </a:r>
                      <a:endParaRPr lang="en-GB" sz="1200">
                        <a:latin typeface="Calibri Light" panose="020F0302020204030204" pitchFamily="34" charset="0"/>
                        <a:cs typeface="Calibri Light" panose="020F0302020204030204" pitchFamily="34" charset="0"/>
                      </a:endParaRPr>
                    </a:p>
                  </a:txBody>
                  <a:tcPr anchor="ctr">
                    <a:solidFill>
                      <a:schemeClr val="accent1">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0.080</a:t>
                      </a:r>
                    </a:p>
                  </a:txBody>
                  <a:tcPr anchor="ctr">
                    <a:lnR w="12700" cap="flat" cmpd="sng" algn="ctr">
                      <a:noFill/>
                      <a:prstDash val="solid"/>
                      <a:round/>
                      <a:headEnd type="none" w="med" len="med"/>
                      <a:tailEnd type="none" w="med" len="med"/>
                    </a:lnR>
                    <a:noFill/>
                  </a:tcPr>
                </a:tc>
                <a:tc>
                  <a:txBody>
                    <a:bodyPr/>
                    <a:lstStyle/>
                    <a:p>
                      <a:pPr algn="ctr"/>
                      <a:r>
                        <a:rPr lang="en-GB" sz="1200">
                          <a:latin typeface="Calibri Light" panose="020F0302020204030204" pitchFamily="34" charset="0"/>
                          <a:cs typeface="Calibri Light" panose="020F0302020204030204" pitchFamily="34" charset="0"/>
                        </a:rPr>
                        <a:t>0.005</a:t>
                      </a:r>
                    </a:p>
                  </a:txBody>
                  <a:tcPr anchor="ctr">
                    <a:lnL w="12700" cap="flat" cmpd="sng" algn="ctr">
                      <a:noFill/>
                      <a:prstDash val="solid"/>
                      <a:round/>
                      <a:headEnd type="none" w="med" len="med"/>
                      <a:tailEnd type="none" w="med" len="med"/>
                    </a:lnL>
                    <a:noFill/>
                  </a:tcPr>
                </a:tc>
                <a:tc>
                  <a:txBody>
                    <a:bodyPr/>
                    <a:lstStyle/>
                    <a:p>
                      <a:pPr algn="ctr"/>
                      <a:r>
                        <a:rPr lang="en-GB" sz="1200">
                          <a:latin typeface="Calibri Light" panose="020F0302020204030204" pitchFamily="34" charset="0"/>
                          <a:cs typeface="Calibri Light" panose="020F0302020204030204" pitchFamily="34" charset="0"/>
                        </a:rPr>
                        <a:t>0.678</a:t>
                      </a:r>
                    </a:p>
                  </a:txBody>
                  <a:tcPr anchor="ctr">
                    <a:noFill/>
                  </a:tcPr>
                </a:tc>
                <a:tc>
                  <a:txBody>
                    <a:bodyPr/>
                    <a:lstStyle/>
                    <a:p>
                      <a:pPr algn="ctr"/>
                      <a:r>
                        <a:rPr lang="en-GB" sz="1200">
                          <a:latin typeface="Calibri Light" panose="020F0302020204030204" pitchFamily="34" charset="0"/>
                          <a:cs typeface="Calibri Light" panose="020F0302020204030204" pitchFamily="34" charset="0"/>
                        </a:rPr>
                        <a:t>0.000</a:t>
                      </a:r>
                    </a:p>
                  </a:txBody>
                  <a:tcPr anchor="ctr">
                    <a:noFill/>
                  </a:tcPr>
                </a:tc>
                <a:extLst>
                  <a:ext uri="{0D108BD9-81ED-4DB2-BD59-A6C34878D82A}">
                    <a16:rowId xmlns:a16="http://schemas.microsoft.com/office/drawing/2014/main" val="10003"/>
                  </a:ext>
                </a:extLst>
              </a:tr>
              <a:tr h="343403">
                <a:tc>
                  <a:txBody>
                    <a:bodyPr/>
                    <a:lstStyle/>
                    <a:p>
                      <a:pPr algn="ctr"/>
                      <a:r>
                        <a:rPr lang="fr-CH" sz="1200">
                          <a:latin typeface="Calibri Light" panose="020F0302020204030204" pitchFamily="34" charset="0"/>
                          <a:cs typeface="Calibri Light" panose="020F0302020204030204" pitchFamily="34" charset="0"/>
                        </a:rPr>
                        <a:t>SHW</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R</a:t>
                      </a:r>
                      <a:r>
                        <a:rPr lang="en-GB" sz="1200">
                          <a:latin typeface="Calibri Light" panose="020F0302020204030204" pitchFamily="34" charset="0"/>
                          <a:cs typeface="Calibri Light" panose="020F0302020204030204" pitchFamily="34" charset="0"/>
                        </a:rPr>
                        <a:t>ostov</a:t>
                      </a:r>
                    </a:p>
                  </a:txBody>
                  <a:tcPr anchor="ctr">
                    <a:solidFill>
                      <a:schemeClr val="accent1">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0.012</a:t>
                      </a:r>
                    </a:p>
                  </a:txBody>
                  <a:tcPr anchor="ctr">
                    <a:lnR w="12700" cap="flat" cmpd="sng" algn="ctr">
                      <a:noFill/>
                      <a:prstDash val="solid"/>
                      <a:round/>
                      <a:headEnd type="none" w="med" len="med"/>
                      <a:tailEnd type="none" w="med" len="med"/>
                    </a:lnR>
                    <a:noFill/>
                  </a:tcPr>
                </a:tc>
                <a:tc>
                  <a:txBody>
                    <a:bodyPr/>
                    <a:lstStyle/>
                    <a:p>
                      <a:pPr algn="ctr"/>
                      <a:r>
                        <a:rPr lang="en-GB" sz="1200">
                          <a:latin typeface="Calibri Light" panose="020F0302020204030204" pitchFamily="34" charset="0"/>
                          <a:cs typeface="Calibri Light" panose="020F0302020204030204" pitchFamily="34" charset="0"/>
                        </a:rPr>
                        <a:t>0.013</a:t>
                      </a:r>
                    </a:p>
                  </a:txBody>
                  <a:tcPr anchor="ctr">
                    <a:lnL w="12700" cap="flat" cmpd="sng" algn="ctr">
                      <a:noFill/>
                      <a:prstDash val="solid"/>
                      <a:round/>
                      <a:headEnd type="none" w="med" len="med"/>
                      <a:tailEnd type="none" w="med" len="med"/>
                    </a:lnL>
                    <a:noFill/>
                  </a:tcPr>
                </a:tc>
                <a:tc>
                  <a:txBody>
                    <a:bodyPr/>
                    <a:lstStyle/>
                    <a:p>
                      <a:pPr algn="ctr"/>
                      <a:r>
                        <a:rPr lang="en-GB" sz="1200">
                          <a:latin typeface="Calibri Light" panose="020F0302020204030204" pitchFamily="34" charset="0"/>
                          <a:cs typeface="Calibri Light" panose="020F0302020204030204" pitchFamily="34" charset="0"/>
                        </a:rPr>
                        <a:t>0.944</a:t>
                      </a:r>
                    </a:p>
                  </a:txBody>
                  <a:tcPr anchor="ctr">
                    <a:noFill/>
                  </a:tcPr>
                </a:tc>
                <a:tc>
                  <a:txBody>
                    <a:bodyPr/>
                    <a:lstStyle/>
                    <a:p>
                      <a:pPr algn="ctr"/>
                      <a:r>
                        <a:rPr lang="en-GB" sz="1200">
                          <a:latin typeface="Calibri Light" panose="020F0302020204030204" pitchFamily="34" charset="0"/>
                          <a:cs typeface="Calibri Light" panose="020F0302020204030204" pitchFamily="34" charset="0"/>
                        </a:rPr>
                        <a:t>0.000</a:t>
                      </a:r>
                    </a:p>
                  </a:txBody>
                  <a:tcPr anchor="ctr">
                    <a:noFill/>
                  </a:tcPr>
                </a:tc>
                <a:extLst>
                  <a:ext uri="{0D108BD9-81ED-4DB2-BD59-A6C34878D82A}">
                    <a16:rowId xmlns:a16="http://schemas.microsoft.com/office/drawing/2014/main" val="10004"/>
                  </a:ext>
                </a:extLst>
              </a:tr>
              <a:tr h="343403">
                <a:tc>
                  <a:txBody>
                    <a:bodyPr/>
                    <a:lstStyle/>
                    <a:p>
                      <a:pPr algn="ctr"/>
                      <a:r>
                        <a:rPr lang="fr-CH" sz="1200">
                          <a:latin typeface="Calibri Light" panose="020F0302020204030204" pitchFamily="34" charset="0"/>
                          <a:cs typeface="Calibri Light" panose="020F0302020204030204" pitchFamily="34" charset="0"/>
                        </a:rPr>
                        <a:t>SGZ</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C</a:t>
                      </a:r>
                      <a:r>
                        <a:rPr lang="en-GB" sz="1200">
                          <a:latin typeface="Calibri Light" panose="020F0302020204030204" pitchFamily="34" charset="0"/>
                          <a:cs typeface="Calibri Light" panose="020F0302020204030204" pitchFamily="34" charset="0"/>
                        </a:rPr>
                        <a:t>hernobyl</a:t>
                      </a: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0</a:t>
                      </a:r>
                      <a:r>
                        <a:rPr lang="en-GB" sz="1200">
                          <a:latin typeface="Calibri Light" panose="020F0302020204030204" pitchFamily="34" charset="0"/>
                          <a:cs typeface="Calibri Light" panose="020F0302020204030204" pitchFamily="34" charset="0"/>
                        </a:rPr>
                        <a:t>.249</a:t>
                      </a: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0</a:t>
                      </a:r>
                      <a:r>
                        <a:rPr lang="en-GB" sz="1200">
                          <a:latin typeface="Calibri Light" panose="020F0302020204030204" pitchFamily="34" charset="0"/>
                          <a:cs typeface="Calibri Light" panose="020F0302020204030204" pitchFamily="34" charset="0"/>
                        </a:rPr>
                        <a:t>.207</a:t>
                      </a:r>
                    </a:p>
                  </a:txBody>
                  <a:tcPr anchor="ctr">
                    <a:lnL w="12700" cap="flat" cmpd="sng" algn="ctr">
                      <a:noFill/>
                      <a:prstDash val="solid"/>
                      <a:round/>
                      <a:headEnd type="none" w="med" len="med"/>
                      <a:tailEnd type="none" w="med" len="med"/>
                    </a:lnL>
                    <a:noFill/>
                  </a:tcPr>
                </a:tc>
                <a:tc>
                  <a:txBody>
                    <a:bodyPr/>
                    <a:lstStyle/>
                    <a:p>
                      <a:pPr algn="ctr"/>
                      <a:r>
                        <a:rPr lang="en-US" sz="1200">
                          <a:latin typeface="Calibri Light" panose="020F0302020204030204" pitchFamily="34" charset="0"/>
                          <a:cs typeface="Calibri Light" panose="020F0302020204030204" pitchFamily="34" charset="0"/>
                        </a:rPr>
                        <a:t>0</a:t>
                      </a:r>
                      <a:r>
                        <a:rPr lang="en-GB" sz="1200">
                          <a:latin typeface="Calibri Light" panose="020F0302020204030204" pitchFamily="34" charset="0"/>
                          <a:cs typeface="Calibri Light" panose="020F0302020204030204" pitchFamily="34" charset="0"/>
                        </a:rPr>
                        <a:t>.876</a:t>
                      </a:r>
                    </a:p>
                  </a:txBody>
                  <a:tcPr anchor="ctr">
                    <a:noFill/>
                  </a:tcPr>
                </a:tc>
                <a:tc>
                  <a:txBody>
                    <a:bodyPr/>
                    <a:lstStyle/>
                    <a:p>
                      <a:pPr algn="ctr"/>
                      <a:r>
                        <a:rPr lang="en-US" sz="1200">
                          <a:latin typeface="Calibri Light" panose="020F0302020204030204" pitchFamily="34" charset="0"/>
                          <a:cs typeface="Calibri Light" panose="020F0302020204030204" pitchFamily="34" charset="0"/>
                        </a:rPr>
                        <a:t>0</a:t>
                      </a:r>
                      <a:r>
                        <a:rPr lang="en-GB" sz="1200">
                          <a:latin typeface="Calibri Light" panose="020F0302020204030204" pitchFamily="34" charset="0"/>
                          <a:cs typeface="Calibri Light" panose="020F0302020204030204" pitchFamily="34" charset="0"/>
                        </a:rPr>
                        <a:t>.009</a:t>
                      </a:r>
                    </a:p>
                  </a:txBody>
                  <a:tcPr anchor="ctr">
                    <a:noFill/>
                  </a:tcPr>
                </a:tc>
                <a:extLst>
                  <a:ext uri="{0D108BD9-81ED-4DB2-BD59-A6C34878D82A}">
                    <a16:rowId xmlns:a16="http://schemas.microsoft.com/office/drawing/2014/main" val="10005"/>
                  </a:ext>
                </a:extLst>
              </a:tr>
              <a:tr h="343403">
                <a:tc>
                  <a:txBody>
                    <a:bodyPr/>
                    <a:lstStyle/>
                    <a:p>
                      <a:pPr algn="ctr"/>
                      <a:r>
                        <a:rPr lang="en-GB" sz="1200">
                          <a:latin typeface="Calibri Light" panose="020F0302020204030204" pitchFamily="34" charset="0"/>
                          <a:cs typeface="Calibri Light" panose="020F0302020204030204" pitchFamily="34" charset="0"/>
                        </a:rPr>
                        <a:t>…</a:t>
                      </a:r>
                    </a:p>
                  </a:txBody>
                  <a:tcPr anchor="ctr">
                    <a:no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solidFill>
                      <a:schemeClr val="accent1">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lnR w="12700" cap="flat" cmpd="sng" algn="ctr">
                      <a:noFill/>
                      <a:prstDash val="solid"/>
                      <a:round/>
                      <a:headEnd type="none" w="med" len="med"/>
                      <a:tailEnd type="none" w="med" len="med"/>
                    </a:lnR>
                    <a:no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lnL w="12700" cap="flat" cmpd="sng" algn="ctr">
                      <a:noFill/>
                      <a:prstDash val="solid"/>
                      <a:round/>
                      <a:headEnd type="none" w="med" len="med"/>
                      <a:tailEnd type="none" w="med" len="med"/>
                    </a:lnL>
                    <a:no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no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noFill/>
                  </a:tcPr>
                </a:tc>
                <a:extLst>
                  <a:ext uri="{0D108BD9-81ED-4DB2-BD59-A6C34878D82A}">
                    <a16:rowId xmlns:a16="http://schemas.microsoft.com/office/drawing/2014/main" val="10006"/>
                  </a:ext>
                </a:extLst>
              </a:tr>
              <a:tr h="343403">
                <a:tc>
                  <a:txBody>
                    <a:bodyPr/>
                    <a:lstStyle/>
                    <a:p>
                      <a:pPr algn="ctr"/>
                      <a:r>
                        <a:rPr lang="fr-CH" sz="1200">
                          <a:latin typeface="Calibri Light" panose="020F0302020204030204" pitchFamily="34" charset="0"/>
                          <a:cs typeface="Calibri Light" panose="020F0302020204030204" pitchFamily="34" charset="0"/>
                        </a:rPr>
                        <a:t>SKJ</a:t>
                      </a:r>
                      <a:endParaRPr lang="en-GB" sz="12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R</a:t>
                      </a:r>
                      <a:r>
                        <a:rPr lang="en-GB" sz="1200">
                          <a:latin typeface="Calibri Light" panose="020F0302020204030204" pitchFamily="34" charset="0"/>
                          <a:cs typeface="Calibri Light" panose="020F0302020204030204" pitchFamily="34" charset="0"/>
                        </a:rPr>
                        <a:t>ostov</a:t>
                      </a: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a:latin typeface="Calibri Light" panose="020F0302020204030204" pitchFamily="34" charset="0"/>
                          <a:cs typeface="Calibri Light" panose="020F0302020204030204" pitchFamily="34" charset="0"/>
                        </a:rPr>
                        <a:t>0.022</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GB" sz="1200">
                          <a:latin typeface="Calibri Light" panose="020F0302020204030204" pitchFamily="34" charset="0"/>
                          <a:cs typeface="Calibri Light" panose="020F0302020204030204" pitchFamily="34" charset="0"/>
                        </a:rPr>
                        <a:t>0.071</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GB" sz="1200">
                          <a:latin typeface="Calibri Light" panose="020F0302020204030204" pitchFamily="34" charset="0"/>
                          <a:cs typeface="Calibri Light" panose="020F0302020204030204" pitchFamily="34" charset="0"/>
                        </a:rPr>
                        <a:t>0.888</a:t>
                      </a: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a:latin typeface="Calibri Light" panose="020F0302020204030204" pitchFamily="34" charset="0"/>
                          <a:cs typeface="Calibri Light" panose="020F0302020204030204" pitchFamily="34" charset="0"/>
                        </a:rPr>
                        <a:t>0.001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7" name="Content Placeholder 2">
            <a:extLst>
              <a:ext uri="{FF2B5EF4-FFF2-40B4-BE49-F238E27FC236}">
                <a16:creationId xmlns:a16="http://schemas.microsoft.com/office/drawing/2014/main" id="{0CFC41E7-3C3D-4C3E-80F4-F04812DAA864}"/>
              </a:ext>
            </a:extLst>
          </p:cNvPr>
          <p:cNvSpPr txBox="1">
            <a:spLocks/>
          </p:cNvSpPr>
          <p:nvPr/>
        </p:nvSpPr>
        <p:spPr>
          <a:xfrm>
            <a:off x="6384352" y="2564904"/>
            <a:ext cx="4536184" cy="34357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a:latin typeface="Calibri Light" panose="020F0302020204030204" pitchFamily="34" charset="0"/>
                <a:cs typeface="Calibri Light" panose="020F0302020204030204" pitchFamily="34" charset="0"/>
              </a:rPr>
              <a:t>We could run 4 separate </a:t>
            </a:r>
            <a:r>
              <a:rPr lang="en-US" sz="1600" i="1">
                <a:latin typeface="Calibri Light" panose="020F0302020204030204" pitchFamily="34" charset="0"/>
                <a:cs typeface="Calibri Light" panose="020F0302020204030204" pitchFamily="34" charset="0"/>
              </a:rPr>
              <a:t>t</a:t>
            </a:r>
            <a:r>
              <a:rPr lang="en-US" sz="1600">
                <a:latin typeface="Calibri Light" panose="020F0302020204030204" pitchFamily="34" charset="0"/>
                <a:cs typeface="Calibri Light" panose="020F0302020204030204" pitchFamily="34" charset="0"/>
              </a:rPr>
              <a:t>-tests to check if the mean presence of each isotope differs between the Chernobyl and Rostov samples.</a:t>
            </a:r>
          </a:p>
          <a:p>
            <a:endParaRPr lang="en-US" sz="1600">
              <a:latin typeface="Calibri Light" panose="020F0302020204030204" pitchFamily="34" charset="0"/>
              <a:cs typeface="Calibri Light" panose="020F0302020204030204" pitchFamily="34" charset="0"/>
            </a:endParaRPr>
          </a:p>
          <a:p>
            <a:r>
              <a:rPr lang="en-US" sz="1600">
                <a:solidFill>
                  <a:srgbClr val="0070C0"/>
                </a:solidFill>
                <a:latin typeface="Calibri Light" panose="020F0302020204030204" pitchFamily="34" charset="0"/>
                <a:cs typeface="Calibri Light" panose="020F0302020204030204" pitchFamily="34" charset="0"/>
              </a:rPr>
              <a:t>Classical MANOVA performs this test on all DVs simultaneously</a:t>
            </a:r>
            <a:r>
              <a:rPr lang="en-US" sz="1600">
                <a:latin typeface="Calibri Light" panose="020F0302020204030204" pitchFamily="34" charset="0"/>
                <a:cs typeface="Calibri Light" panose="020F0302020204030204" pitchFamily="34" charset="0"/>
              </a:rPr>
              <a:t>. It requires a between-subjects grouping variable, and more than one DV.*</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If significant, it means that the groups differ in the mean value of </a:t>
            </a:r>
            <a:r>
              <a:rPr lang="en-US" sz="1600" i="1">
                <a:solidFill>
                  <a:srgbClr val="0070C0"/>
                </a:solidFill>
                <a:latin typeface="Calibri Light" panose="020F0302020204030204" pitchFamily="34" charset="0"/>
                <a:cs typeface="Calibri Light" panose="020F0302020204030204" pitchFamily="34" charset="0"/>
              </a:rPr>
              <a:t>at least one DV</a:t>
            </a:r>
            <a:r>
              <a:rPr lang="en-US" sz="1600">
                <a:latin typeface="Calibri Light" panose="020F0302020204030204" pitchFamily="34" charset="0"/>
                <a:cs typeface="Calibri Light" panose="020F0302020204030204" pitchFamily="34" charset="0"/>
              </a:rPr>
              <a:t>. Follow-up </a:t>
            </a:r>
            <a:r>
              <a:rPr lang="en-US" sz="1600" i="1">
                <a:latin typeface="Calibri Light" panose="020F0302020204030204" pitchFamily="34" charset="0"/>
                <a:cs typeface="Calibri Light" panose="020F0302020204030204" pitchFamily="34" charset="0"/>
              </a:rPr>
              <a:t>t</a:t>
            </a:r>
            <a:r>
              <a:rPr lang="en-US" sz="1600">
                <a:latin typeface="Calibri Light" panose="020F0302020204030204" pitchFamily="34" charset="0"/>
                <a:cs typeface="Calibri Light" panose="020F0302020204030204" pitchFamily="34" charset="0"/>
              </a:rPr>
              <a:t>-tests then need explore which DVs have different group means.</a:t>
            </a:r>
          </a:p>
        </p:txBody>
      </p:sp>
      <p:sp>
        <p:nvSpPr>
          <p:cNvPr id="8" name="TextBox 7">
            <a:extLst>
              <a:ext uri="{FF2B5EF4-FFF2-40B4-BE49-F238E27FC236}">
                <a16:creationId xmlns:a16="http://schemas.microsoft.com/office/drawing/2014/main" id="{7E56A7E3-ED67-4AD0-AEBE-1A1FD00AE9E3}"/>
              </a:ext>
            </a:extLst>
          </p:cNvPr>
          <p:cNvSpPr txBox="1"/>
          <p:nvPr/>
        </p:nvSpPr>
        <p:spPr>
          <a:xfrm>
            <a:off x="8344230" y="6284607"/>
            <a:ext cx="3456384" cy="276999"/>
          </a:xfrm>
          <a:prstGeom prst="rect">
            <a:avLst/>
          </a:prstGeom>
          <a:noFill/>
        </p:spPr>
        <p:txBody>
          <a:bodyPr wrap="square">
            <a:spAutoFit/>
          </a:bodyPr>
          <a:lstStyle/>
          <a:p>
            <a:r>
              <a:rPr lang="en-US" sz="1200">
                <a:latin typeface="Calibri Light" panose="020F0302020204030204" pitchFamily="34" charset="0"/>
                <a:cs typeface="Calibri Light" panose="020F0302020204030204" pitchFamily="34" charset="0"/>
              </a:rPr>
              <a:t>*For 2 groups, the test is known as Hotelling’s </a:t>
            </a:r>
            <a:r>
              <a:rPr lang="en-US" sz="1200" i="1">
                <a:latin typeface="Calibri Light" panose="020F0302020204030204" pitchFamily="34" charset="0"/>
                <a:cs typeface="Calibri Light" panose="020F0302020204030204" pitchFamily="34" charset="0"/>
              </a:rPr>
              <a:t>T</a:t>
            </a:r>
            <a:r>
              <a:rPr lang="en-US" sz="1200">
                <a:latin typeface="Calibri Light" panose="020F0302020204030204" pitchFamily="34" charset="0"/>
                <a:cs typeface="Calibri Light" panose="020F0302020204030204" pitchFamily="34" charset="0"/>
              </a:rPr>
              <a:t>-test.</a:t>
            </a:r>
            <a:endParaRPr lang="fr-CH" sz="12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88618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In R, the primary function for MANOVA is </a:t>
            </a:r>
            <a:r>
              <a:rPr lang="en-US" sz="1400">
                <a:latin typeface="Courier New" panose="02070309020205020404" pitchFamily="49" charset="0"/>
                <a:cs typeface="Courier New" panose="02070309020205020404" pitchFamily="49" charset="0"/>
              </a:rPr>
              <a:t>manova</a:t>
            </a:r>
            <a:r>
              <a:rPr lang="en-US" sz="1600">
                <a:latin typeface="Calibri Light" panose="020F0302020204030204" pitchFamily="34" charset="0"/>
                <a:cs typeface="Calibri Light" panose="020F0302020204030204" pitchFamily="34" charset="0"/>
              </a:rPr>
              <a:t>, which is applied to a fitted </a:t>
            </a:r>
            <a:r>
              <a:rPr lang="en-US" sz="1600">
                <a:solidFill>
                  <a:srgbClr val="0070C0"/>
                </a:solidFill>
                <a:latin typeface="Calibri Light" panose="020F0302020204030204" pitchFamily="34" charset="0"/>
                <a:cs typeface="Calibri Light" panose="020F0302020204030204" pitchFamily="34" charset="0"/>
              </a:rPr>
              <a:t>multivariate regression model</a:t>
            </a:r>
            <a:r>
              <a:rPr lang="en-US" sz="1600">
                <a:latin typeface="Calibri Light" panose="020F0302020204030204" pitchFamily="34" charset="0"/>
                <a:cs typeface="Calibri Light" panose="020F0302020204030204" pitchFamily="34" charset="0"/>
              </a:rPr>
              <a:t>:</a:t>
            </a:r>
          </a:p>
          <a:p>
            <a:endParaRPr lang="en-US"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set.seed(238)</a:t>
            </a:r>
          </a:p>
          <a:p>
            <a:pPr marL="0" indent="0">
              <a:buNone/>
            </a:pPr>
            <a:r>
              <a:rPr lang="fr-CH" sz="1200">
                <a:latin typeface="Courier New" panose="02070309020205020404" pitchFamily="49" charset="0"/>
                <a:cs typeface="Courier New" panose="02070309020205020404" pitchFamily="49" charset="0"/>
              </a:rPr>
              <a:t>	radio &lt;- data.frame(Sample=paste("S",1:50,sep=""),</a:t>
            </a:r>
          </a:p>
          <a:p>
            <a:pPr marL="0" indent="0">
              <a:buNone/>
            </a:pPr>
            <a:r>
              <a:rPr lang="fr-CH" sz="1200">
                <a:latin typeface="Courier New" panose="02070309020205020404" pitchFamily="49" charset="0"/>
                <a:cs typeface="Courier New" panose="02070309020205020404" pitchFamily="49" charset="0"/>
              </a:rPr>
              <a:t>		Source=rep(c("Chernobyl","Rostov"),each=25),</a:t>
            </a:r>
          </a:p>
          <a:p>
            <a:pPr marL="0" indent="0">
              <a:buNone/>
            </a:pPr>
            <a:r>
              <a:rPr lang="fr-CH" sz="1200">
                <a:latin typeface="Courier New" panose="02070309020205020404" pitchFamily="49" charset="0"/>
                <a:cs typeface="Courier New" panose="02070309020205020404" pitchFamily="49" charset="0"/>
              </a:rPr>
              <a:t>		Cs137=c(rnorm(25,0.6,0.01),rnorm(25,0.1,0.05)),</a:t>
            </a:r>
          </a:p>
          <a:p>
            <a:pPr marL="0" indent="0">
              <a:buNone/>
            </a:pPr>
            <a:r>
              <a:rPr lang="fr-CH" sz="1200">
                <a:latin typeface="Courier New" panose="02070309020205020404" pitchFamily="49" charset="0"/>
                <a:cs typeface="Courier New" panose="02070309020205020404" pitchFamily="49" charset="0"/>
              </a:rPr>
              <a:t>		I131=c(rnorm(25,0.7,0.01),rnorm(25,0.15,0.05)),</a:t>
            </a:r>
          </a:p>
          <a:p>
            <a:pPr marL="0" indent="0">
              <a:buNone/>
            </a:pPr>
            <a:r>
              <a:rPr lang="fr-CH" sz="1200">
                <a:latin typeface="Courier New" panose="02070309020205020404" pitchFamily="49" charset="0"/>
                <a:cs typeface="Courier New" panose="02070309020205020404" pitchFamily="49" charset="0"/>
              </a:rPr>
              <a:t>		C14=rnorm(50,0.9,0.01), Zr95=abs(rnorm(50,0,0.001)))</a:t>
            </a:r>
            <a:endParaRPr lang="en-US" sz="1200">
              <a:latin typeface="Courier New" panose="02070309020205020404" pitchFamily="49" charset="0"/>
              <a:cs typeface="Courier New" panose="02070309020205020404" pitchFamily="49" charset="0"/>
            </a:endParaRPr>
          </a:p>
          <a:p>
            <a:pPr marL="0" indent="0">
              <a:buNone/>
            </a:pPr>
            <a:endParaRPr lang="en-US" sz="1200">
              <a:latin typeface="Courier New" panose="02070309020205020404" pitchFamily="49" charset="0"/>
              <a:cs typeface="Courier New" panose="02070309020205020404" pitchFamily="49" charset="0"/>
            </a:endParaRPr>
          </a:p>
          <a:p>
            <a:pPr marL="0" indent="0">
              <a:buNone/>
            </a:pPr>
            <a:r>
              <a:rPr lang="fr-CH" sz="1200">
                <a:latin typeface="Courier New" panose="02070309020205020404" pitchFamily="49" charset="0"/>
                <a:cs typeface="Courier New" panose="02070309020205020404" pitchFamily="49" charset="0"/>
              </a:rPr>
              <a:t>	mult &lt;- lm( </a:t>
            </a:r>
            <a:r>
              <a:rPr lang="fr-CH" sz="1200" b="1">
                <a:solidFill>
                  <a:srgbClr val="00B050"/>
                </a:solidFill>
                <a:latin typeface="Courier New" panose="02070309020205020404" pitchFamily="49" charset="0"/>
                <a:cs typeface="Courier New" panose="02070309020205020404" pitchFamily="49" charset="0"/>
              </a:rPr>
              <a:t>cbind(Cs137,I131,C14,Zr95)~ </a:t>
            </a:r>
            <a:r>
              <a:rPr lang="fr-CH" sz="1200" b="1">
                <a:solidFill>
                  <a:srgbClr val="0070C0"/>
                </a:solidFill>
                <a:latin typeface="Courier New" panose="02070309020205020404" pitchFamily="49" charset="0"/>
                <a:cs typeface="Courier New" panose="02070309020205020404" pitchFamily="49" charset="0"/>
              </a:rPr>
              <a:t>Source</a:t>
            </a:r>
            <a:r>
              <a:rPr lang="fr-CH" sz="1200">
                <a:latin typeface="Courier New" panose="02070309020205020404" pitchFamily="49" charset="0"/>
                <a:cs typeface="Courier New" panose="02070309020205020404" pitchFamily="49" charset="0"/>
              </a:rPr>
              <a:t>, data=radio)</a:t>
            </a:r>
          </a:p>
          <a:p>
            <a:pPr marL="0" indent="0">
              <a:buNone/>
            </a:pPr>
            <a:r>
              <a:rPr lang="fr-CH" sz="1200">
                <a:latin typeface="Courier New" panose="02070309020205020404" pitchFamily="49" charset="0"/>
                <a:cs typeface="Courier New" panose="02070309020205020404" pitchFamily="49" charset="0"/>
              </a:rPr>
              <a:t>	maov &lt;- manova(mult)</a:t>
            </a:r>
          </a:p>
          <a:p>
            <a:pPr marL="0" indent="0">
              <a:buNone/>
            </a:pPr>
            <a:r>
              <a:rPr lang="fr-CH" sz="1200">
                <a:latin typeface="Courier New" panose="02070309020205020404" pitchFamily="49" charset="0"/>
                <a:cs typeface="Courier New" panose="02070309020205020404" pitchFamily="49" charset="0"/>
              </a:rPr>
              <a:t>	</a:t>
            </a:r>
            <a:r>
              <a:rPr lang="en-US" sz="1200">
                <a:latin typeface="Courier New" panose="02070309020205020404" pitchFamily="49" charset="0"/>
                <a:cs typeface="Courier New" panose="02070309020205020404" pitchFamily="49" charset="0"/>
              </a:rPr>
              <a:t>summary(maov, </a:t>
            </a:r>
            <a:r>
              <a:rPr lang="en-US" sz="1200" b="1">
                <a:solidFill>
                  <a:srgbClr val="FF0000"/>
                </a:solidFill>
                <a:latin typeface="Courier New" panose="02070309020205020404" pitchFamily="49" charset="0"/>
                <a:cs typeface="Courier New" panose="02070309020205020404" pitchFamily="49" charset="0"/>
              </a:rPr>
              <a:t>test="Wilks"</a:t>
            </a:r>
            <a:r>
              <a:rPr lang="en-US" sz="1200">
                <a:latin typeface="Courier New" panose="02070309020205020404" pitchFamily="49" charset="0"/>
                <a:cs typeface="Courier New" panose="02070309020205020404" pitchFamily="49" charset="0"/>
              </a:rPr>
              <a:t>, intercept=TRUE)</a:t>
            </a:r>
            <a:endParaRPr lang="en-US" sz="1200">
              <a:latin typeface="Calibri Light" panose="020F0302020204030204" pitchFamily="34" charset="0"/>
              <a:cs typeface="Calibri Light" panose="020F0302020204030204" pitchFamily="34" charset="0"/>
            </a:endParaRPr>
          </a:p>
          <a:p>
            <a:pPr marL="0" indent="0">
              <a:buNone/>
            </a:pPr>
            <a:endParaRPr lang="en-US"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Classical MANOVA</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C04720A-D86B-4890-97CC-C433BF8F92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0" name="TextBox 9">
            <a:extLst>
              <a:ext uri="{FF2B5EF4-FFF2-40B4-BE49-F238E27FC236}">
                <a16:creationId xmlns:a16="http://schemas.microsoft.com/office/drawing/2014/main" id="{7205AA5E-BFE8-4CE1-B550-38319A16A112}"/>
              </a:ext>
            </a:extLst>
          </p:cNvPr>
          <p:cNvSpPr txBox="1"/>
          <p:nvPr/>
        </p:nvSpPr>
        <p:spPr>
          <a:xfrm>
            <a:off x="2135560" y="4725144"/>
            <a:ext cx="6094602" cy="1200329"/>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            Df     Wilks approx F num Df den Df    Pr(&gt;F)    </a:t>
            </a:r>
          </a:p>
          <a:p>
            <a:r>
              <a:rPr lang="en-GB"/>
              <a:t>(Intercept)  1 0.0001587    70893      4     45 &lt; 2.2e-16 ***</a:t>
            </a:r>
          </a:p>
          <a:p>
            <a:r>
              <a:rPr lang="en-GB" b="1">
                <a:solidFill>
                  <a:srgbClr val="0070C0"/>
                </a:solidFill>
              </a:rPr>
              <a:t>Source</a:t>
            </a:r>
            <a:r>
              <a:rPr lang="en-GB"/>
              <a:t>       1 0.0070060     1595      4     45 &lt; 2.2e-16 ***</a:t>
            </a:r>
          </a:p>
          <a:p>
            <a:r>
              <a:rPr lang="en-GB"/>
              <a:t>Residuals   48                                               </a:t>
            </a:r>
          </a:p>
          <a:p>
            <a:r>
              <a:rPr lang="en-GB"/>
              <a:t>---</a:t>
            </a:r>
          </a:p>
          <a:p>
            <a:r>
              <a:rPr lang="en-GB"/>
              <a:t>Signif. codes:  0 ‘***’ 0.001 ‘**’ 0.01 ‘*’ 0.05 ‘.’ 0.1 ‘ ’ 1</a:t>
            </a:r>
          </a:p>
        </p:txBody>
      </p:sp>
    </p:spTree>
    <p:extLst>
      <p:ext uri="{BB962C8B-B14F-4D97-AF65-F5344CB8AC3E}">
        <p14:creationId xmlns:p14="http://schemas.microsoft.com/office/powerpoint/2010/main" val="1232013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Four test statistics are available for deriving a multivariate </a:t>
            </a:r>
            <a:r>
              <a:rPr lang="en-US" sz="1600" i="1">
                <a:latin typeface="Calibri Light" panose="020F0302020204030204" pitchFamily="34" charset="0"/>
                <a:cs typeface="Calibri Light" panose="020F0302020204030204" pitchFamily="34" charset="0"/>
              </a:rPr>
              <a:t>F</a:t>
            </a:r>
            <a:r>
              <a:rPr lang="en-US" sz="1600">
                <a:latin typeface="Calibri Light" panose="020F0302020204030204" pitchFamily="34" charset="0"/>
                <a:cs typeface="Calibri Light" panose="020F0302020204030204" pitchFamily="34" charset="0"/>
              </a:rPr>
              <a:t>-value: </a:t>
            </a:r>
            <a:r>
              <a:rPr lang="en-US" sz="1600">
                <a:solidFill>
                  <a:srgbClr val="0070C0"/>
                </a:solidFill>
                <a:latin typeface="Calibri Light" panose="020F0302020204030204" pitchFamily="34" charset="0"/>
                <a:cs typeface="Calibri Light" panose="020F0302020204030204" pitchFamily="34" charset="0"/>
              </a:rPr>
              <a:t>Wilks lambda</a:t>
            </a:r>
            <a:r>
              <a:rPr lang="en-US" sz="1600">
                <a:latin typeface="Calibri Light" panose="020F0302020204030204" pitchFamily="34" charset="0"/>
                <a:cs typeface="Calibri Light" panose="020F0302020204030204" pitchFamily="34" charset="0"/>
              </a:rPr>
              <a:t>, Pillai trace, Hotelling-Lawley trace, and Roy’s largest root. Wilks’ lambda is the most popular, although Pillai trace is the default in R and is more robust against violations of multivariate normality.</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Classical MANOVA assumes that the DVs are </a:t>
            </a:r>
            <a:r>
              <a:rPr lang="en-US" sz="1600">
                <a:solidFill>
                  <a:srgbClr val="0070C0"/>
                </a:solidFill>
                <a:latin typeface="Calibri Light" panose="020F0302020204030204" pitchFamily="34" charset="0"/>
                <a:cs typeface="Calibri Light" panose="020F0302020204030204" pitchFamily="34" charset="0"/>
              </a:rPr>
              <a:t>multivariate normal distributed </a:t>
            </a:r>
            <a:r>
              <a:rPr lang="en-US" sz="1600">
                <a:latin typeface="Calibri Light" panose="020F0302020204030204" pitchFamily="34" charset="0"/>
                <a:cs typeface="Calibri Light" panose="020F0302020204030204" pitchFamily="34" charset="0"/>
              </a:rPr>
              <a:t>in each group, with </a:t>
            </a:r>
            <a:r>
              <a:rPr lang="en-US" sz="1600">
                <a:solidFill>
                  <a:srgbClr val="0070C0"/>
                </a:solidFill>
                <a:latin typeface="Calibri Light" panose="020F0302020204030204" pitchFamily="34" charset="0"/>
                <a:cs typeface="Calibri Light" panose="020F0302020204030204" pitchFamily="34" charset="0"/>
              </a:rPr>
              <a:t>equal covariance matrices</a:t>
            </a:r>
            <a:r>
              <a:rPr lang="en-US" sz="1600">
                <a:latin typeface="Calibri Light" panose="020F0302020204030204" pitchFamily="34" charset="0"/>
                <a:cs typeface="Calibri Light" panose="020F0302020204030204" pitchFamily="34" charset="0"/>
              </a:rPr>
              <a:t>. Multivariate normality can be checked by calculating the </a:t>
            </a:r>
            <a:r>
              <a:rPr lang="en-US" sz="1600">
                <a:solidFill>
                  <a:srgbClr val="0070C0"/>
                </a:solidFill>
                <a:latin typeface="Calibri Light" panose="020F0302020204030204" pitchFamily="34" charset="0"/>
                <a:cs typeface="Calibri Light" panose="020F0302020204030204" pitchFamily="34" charset="0"/>
              </a:rPr>
              <a:t>mahalanobis distances </a:t>
            </a:r>
            <a:r>
              <a:rPr lang="en-US" sz="1600">
                <a:latin typeface="Calibri Light" panose="020F0302020204030204" pitchFamily="34" charset="0"/>
                <a:cs typeface="Calibri Light" panose="020F0302020204030204" pitchFamily="34" charset="0"/>
              </a:rPr>
              <a:t>of the multivariate model’s residuals, and checking these distances against a normal distribution:</a:t>
            </a:r>
          </a:p>
          <a:p>
            <a:endParaRPr lang="en-US" sz="12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mah.dist &lt;- mahalanobis(radio[,3:6],center=colMeans(residuals(mult)),</a:t>
            </a:r>
          </a:p>
          <a:p>
            <a:pPr marL="0" indent="0">
              <a:buNone/>
            </a:pPr>
            <a:r>
              <a:rPr lang="en-US" sz="1200">
                <a:latin typeface="Courier New" panose="02070309020205020404" pitchFamily="49" charset="0"/>
                <a:cs typeface="Courier New" panose="02070309020205020404" pitchFamily="49" charset="0"/>
              </a:rPr>
              <a:t>		cov=cov(radio[,3:6]))</a:t>
            </a:r>
          </a:p>
          <a:p>
            <a:pPr marL="0" indent="0">
              <a:buNone/>
            </a:pPr>
            <a:r>
              <a:rPr lang="en-US" sz="1200">
                <a:latin typeface="Courier New" panose="02070309020205020404" pitchFamily="49" charset="0"/>
                <a:cs typeface="Courier New" panose="02070309020205020404" pitchFamily="49" charset="0"/>
              </a:rPr>
              <a:t>	qqnorm(mah.dist) ; qqline(mah.dist)</a:t>
            </a:r>
          </a:p>
          <a:p>
            <a:pPr marL="0" indent="0">
              <a:buNone/>
            </a:pPr>
            <a:endParaRPr lang="en-US" sz="12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Testing equality of </a:t>
            </a:r>
            <a:r>
              <a:rPr lang="en-US" sz="1600" i="1">
                <a:latin typeface="Calibri Light" panose="020F0302020204030204" pitchFamily="34" charset="0"/>
                <a:cs typeface="Calibri Light" panose="020F0302020204030204" pitchFamily="34" charset="0"/>
              </a:rPr>
              <a:t>K</a:t>
            </a:r>
            <a:r>
              <a:rPr lang="en-US" sz="1600">
                <a:latin typeface="Calibri Light" panose="020F0302020204030204" pitchFamily="34" charset="0"/>
                <a:cs typeface="Calibri Light" panose="020F0302020204030204" pitchFamily="34" charset="0"/>
              </a:rPr>
              <a:t> independent covariance matrices is done by </a:t>
            </a:r>
            <a:r>
              <a:rPr lang="en-US" sz="1600">
                <a:solidFill>
                  <a:srgbClr val="0070C0"/>
                </a:solidFill>
                <a:latin typeface="Calibri Light" panose="020F0302020204030204" pitchFamily="34" charset="0"/>
                <a:cs typeface="Calibri Light" panose="020F0302020204030204" pitchFamily="34" charset="0"/>
              </a:rPr>
              <a:t>Box’s </a:t>
            </a:r>
            <a:r>
              <a:rPr lang="en-US" sz="1600" i="1">
                <a:solidFill>
                  <a:srgbClr val="0070C0"/>
                </a:solidFill>
                <a:latin typeface="Calibri Light" panose="020F0302020204030204" pitchFamily="34" charset="0"/>
                <a:cs typeface="Calibri Light" panose="020F0302020204030204" pitchFamily="34" charset="0"/>
              </a:rPr>
              <a:t>M</a:t>
            </a:r>
            <a:r>
              <a:rPr lang="en-US" sz="1600">
                <a:solidFill>
                  <a:srgbClr val="0070C0"/>
                </a:solidFill>
                <a:latin typeface="Calibri Light" panose="020F0302020204030204" pitchFamily="34" charset="0"/>
                <a:cs typeface="Calibri Light" panose="020F0302020204030204" pitchFamily="34" charset="0"/>
              </a:rPr>
              <a:t>-test:</a:t>
            </a:r>
          </a:p>
          <a:p>
            <a:pPr marL="0" indent="0">
              <a:buNone/>
            </a:pPr>
            <a:endParaRPr lang="en-US" sz="12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library(MVTests)</a:t>
            </a:r>
          </a:p>
          <a:p>
            <a:pPr marL="0" indent="0">
              <a:buNone/>
            </a:pPr>
            <a:r>
              <a:rPr lang="en-US" sz="1200">
                <a:latin typeface="Courier New" panose="02070309020205020404" pitchFamily="49" charset="0"/>
                <a:cs typeface="Courier New" panose="02070309020205020404" pitchFamily="49" charset="0"/>
              </a:rPr>
              <a:t>	BoxM(radio[,3:6],group=radio$Source)</a:t>
            </a:r>
            <a:endParaRPr lang="fr-CH" sz="120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Classical MANOVA</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C04720A-D86B-4890-97CC-C433BF8F92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pic>
        <p:nvPicPr>
          <p:cNvPr id="4" name="Picture 3">
            <a:extLst>
              <a:ext uri="{FF2B5EF4-FFF2-40B4-BE49-F238E27FC236}">
                <a16:creationId xmlns:a16="http://schemas.microsoft.com/office/drawing/2014/main" id="{777D4496-578E-4F8B-B9A3-CD1383FEBA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643" r="5019"/>
          <a:stretch/>
        </p:blipFill>
        <p:spPr>
          <a:xfrm>
            <a:off x="8714423" y="3664891"/>
            <a:ext cx="2344676" cy="2050923"/>
          </a:xfrm>
          <a:prstGeom prst="rect">
            <a:avLst/>
          </a:prstGeom>
        </p:spPr>
      </p:pic>
      <p:sp>
        <p:nvSpPr>
          <p:cNvPr id="11" name="TextBox 10">
            <a:extLst>
              <a:ext uri="{FF2B5EF4-FFF2-40B4-BE49-F238E27FC236}">
                <a16:creationId xmlns:a16="http://schemas.microsoft.com/office/drawing/2014/main" id="{C818B438-5654-45FB-86EA-065582656CD6}"/>
              </a:ext>
            </a:extLst>
          </p:cNvPr>
          <p:cNvSpPr txBox="1"/>
          <p:nvPr/>
        </p:nvSpPr>
        <p:spPr>
          <a:xfrm>
            <a:off x="2135560" y="5661248"/>
            <a:ext cx="6094602" cy="461665"/>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Box's M Test </a:t>
            </a:r>
          </a:p>
          <a:p>
            <a:r>
              <a:rPr lang="en-GB"/>
              <a:t>Chi-Squared Value = 96.28002 , df = 10  and p-value: </a:t>
            </a:r>
            <a:r>
              <a:rPr lang="en-GB" b="1">
                <a:solidFill>
                  <a:srgbClr val="FF0000"/>
                </a:solidFill>
              </a:rPr>
              <a:t>3.02e-16</a:t>
            </a:r>
          </a:p>
        </p:txBody>
      </p:sp>
    </p:spTree>
    <p:extLst>
      <p:ext uri="{BB962C8B-B14F-4D97-AF65-F5344CB8AC3E}">
        <p14:creationId xmlns:p14="http://schemas.microsoft.com/office/powerpoint/2010/main" val="1431600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Confusion arises with data where both rm-(M)ANOVA and classical MANOVA would be applicable. For example, an intervention study compare mindfulness training against language training on anxiety, with self-reported anxiety measured before and after the intervention (T1, T2):</a:t>
            </a:r>
          </a:p>
          <a:p>
            <a:pPr lvl="1"/>
            <a:endParaRPr lang="fr-CH" sz="1600" u="sng">
              <a:solidFill>
                <a:schemeClr val="accent3">
                  <a:lumMod val="75000"/>
                </a:schemeClr>
              </a:solidFill>
              <a:latin typeface="Calibri Light" panose="020F0302020204030204" pitchFamily="34" charset="0"/>
              <a:cs typeface="Calibri Light" panose="020F0302020204030204" pitchFamily="34" charset="0"/>
            </a:endParaRPr>
          </a:p>
          <a:p>
            <a:pPr lvl="1"/>
            <a:r>
              <a:rPr lang="fr-CH" sz="1600" b="1" u="sng">
                <a:solidFill>
                  <a:schemeClr val="accent3">
                    <a:lumMod val="75000"/>
                  </a:schemeClr>
                </a:solidFill>
                <a:latin typeface="Calibri Light" panose="020F0302020204030204" pitchFamily="34" charset="0"/>
                <a:cs typeface="Calibri Light" panose="020F0302020204030204" pitchFamily="34" charset="0"/>
              </a:rPr>
              <a:t>MANOVA</a:t>
            </a:r>
            <a:r>
              <a:rPr lang="fr-CH" sz="1600">
                <a:latin typeface="Calibri Light" panose="020F0302020204030204" pitchFamily="34" charset="0"/>
                <a:cs typeface="Calibri Light" panose="020F0302020204030204" pitchFamily="34" charset="0"/>
              </a:rPr>
              <a:t>: Test simultaneous group differences in mean</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anxiety for T1 and T2.</a:t>
            </a:r>
          </a:p>
          <a:p>
            <a:pPr lvl="1"/>
            <a:r>
              <a:rPr lang="fr-CH" sz="1600" b="1" u="sng">
                <a:solidFill>
                  <a:schemeClr val="accent3">
                    <a:lumMod val="75000"/>
                  </a:schemeClr>
                </a:solidFill>
                <a:latin typeface="Calibri Light" panose="020F0302020204030204" pitchFamily="34" charset="0"/>
                <a:cs typeface="Calibri Light" panose="020F0302020204030204" pitchFamily="34" charset="0"/>
              </a:rPr>
              <a:t>RM-(M)ANOVA</a:t>
            </a:r>
            <a:r>
              <a:rPr lang="fr-CH" sz="1600">
                <a:latin typeface="Calibri Light" panose="020F0302020204030204" pitchFamily="34" charset="0"/>
                <a:cs typeface="Calibri Light" panose="020F0302020204030204" pitchFamily="34" charset="0"/>
              </a:rPr>
              <a:t>: Test whether group differences in mean</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anxiety differ between T1 and T2.</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latter represents the </a:t>
            </a:r>
            <a:r>
              <a:rPr lang="fr-CH" sz="1600">
                <a:solidFill>
                  <a:srgbClr val="0070C0"/>
                </a:solidFill>
                <a:latin typeface="Calibri Light" panose="020F0302020204030204" pitchFamily="34" charset="0"/>
                <a:cs typeface="Calibri Light" panose="020F0302020204030204" pitchFamily="34" charset="0"/>
              </a:rPr>
              <a:t>Group × Time interaction</a:t>
            </a:r>
            <a:r>
              <a:rPr lang="fr-CH" sz="1600">
                <a:latin typeface="Calibri Light" panose="020F0302020204030204" pitchFamily="34" charset="0"/>
                <a:cs typeface="Calibri Light" panose="020F0302020204030204" pitchFamily="34" charset="0"/>
              </a:rPr>
              <a:t>, and hence </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is the correct test for checking if the intervention had an effect.</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Significant group differences at T2 are not sufficient to </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conclude that the intervention worked!</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For both tests, the follow-up tests may be the same </a:t>
            </a:r>
            <a:r>
              <a:rPr lang="fr-CH" sz="1600" i="1">
                <a:latin typeface="Calibri Light" panose="020F0302020204030204" pitchFamily="34" charset="0"/>
                <a:cs typeface="Calibri Light" panose="020F0302020204030204" pitchFamily="34" charset="0"/>
              </a:rPr>
              <a:t>t</a:t>
            </a:r>
            <a:r>
              <a:rPr lang="fr-CH" sz="1600">
                <a:latin typeface="Calibri Light" panose="020F0302020204030204" pitchFamily="34" charset="0"/>
                <a:cs typeface="Calibri Light" panose="020F0302020204030204" pitchFamily="34" charset="0"/>
              </a:rPr>
              <a:t>-tests, </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however!</a:t>
            </a: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Repeated measures MANOVA versus MANOVA</a:t>
            </a:r>
            <a:endParaRPr lang="en-GB" sz="3200">
              <a:solidFill>
                <a:schemeClr val="tx2">
                  <a:lumMod val="75000"/>
                </a:schemeClr>
              </a:solidFill>
              <a:latin typeface="Tw Cen MT" panose="020B0602020104020603" pitchFamily="34" charset="0"/>
            </a:endParaRPr>
          </a:p>
        </p:txBody>
      </p:sp>
      <p:graphicFrame>
        <p:nvGraphicFramePr>
          <p:cNvPr id="8" name="Table 7">
            <a:extLst>
              <a:ext uri="{FF2B5EF4-FFF2-40B4-BE49-F238E27FC236}">
                <a16:creationId xmlns:a16="http://schemas.microsoft.com/office/drawing/2014/main" id="{3DD4DEF3-44D0-411D-928D-F1B0371E5FE7}"/>
              </a:ext>
            </a:extLst>
          </p:cNvPr>
          <p:cNvGraphicFramePr>
            <a:graphicFrameLocks noGrp="1"/>
          </p:cNvGraphicFramePr>
          <p:nvPr>
            <p:extLst>
              <p:ext uri="{D42A27DB-BD31-4B8C-83A1-F6EECF244321}">
                <p14:modId xmlns:p14="http://schemas.microsoft.com/office/powerpoint/2010/main" val="391269570"/>
              </p:ext>
            </p:extLst>
          </p:nvPr>
        </p:nvGraphicFramePr>
        <p:xfrm>
          <a:off x="7372730" y="2780928"/>
          <a:ext cx="3619814" cy="2763821"/>
        </p:xfrm>
        <a:graphic>
          <a:graphicData uri="http://schemas.openxmlformats.org/drawingml/2006/table">
            <a:tbl>
              <a:tblPr firstRow="1" bandRow="1">
                <a:tableStyleId>{2D5ABB26-0587-4C30-8999-92F81FD0307C}</a:tableStyleId>
              </a:tblPr>
              <a:tblGrid>
                <a:gridCol w="864000">
                  <a:extLst>
                    <a:ext uri="{9D8B030D-6E8A-4147-A177-3AD203B41FA5}">
                      <a16:colId xmlns:a16="http://schemas.microsoft.com/office/drawing/2014/main" val="20000"/>
                    </a:ext>
                  </a:extLst>
                </a:gridCol>
                <a:gridCol w="1099814">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tblGrid>
              <a:tr h="360000">
                <a:tc>
                  <a:txBody>
                    <a:bodyPr/>
                    <a:lstStyle/>
                    <a:p>
                      <a:pPr algn="ctr"/>
                      <a:r>
                        <a:rPr lang="en-GB" sz="1200" b="1">
                          <a:latin typeface="Calibri Light" panose="020F0302020204030204" pitchFamily="34" charset="0"/>
                          <a:cs typeface="Calibri Light" panose="020F0302020204030204" pitchFamily="34" charset="0"/>
                        </a:rPr>
                        <a:t>Subject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Group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1">
                          <a:latin typeface="Calibri Light" panose="020F0302020204030204" pitchFamily="34" charset="0"/>
                          <a:cs typeface="Calibri Light" panose="020F0302020204030204" pitchFamily="34" charset="0"/>
                        </a:rPr>
                        <a:t>Anx_T1</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Anx_T2</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3403">
                <a:tc>
                  <a:txBody>
                    <a:bodyPr/>
                    <a:lstStyle/>
                    <a:p>
                      <a:pPr algn="ctr"/>
                      <a:r>
                        <a:rPr lang="en-US" sz="1200">
                          <a:latin typeface="Calibri Light" panose="020F0302020204030204" pitchFamily="34" charset="0"/>
                          <a:cs typeface="Calibri Light" panose="020F0302020204030204" pitchFamily="34" charset="0"/>
                        </a:rPr>
                        <a:t>ID56</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Language</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6</a:t>
                      </a:r>
                      <a:r>
                        <a:rPr lang="en-GB" sz="1200">
                          <a:latin typeface="Calibri Light" panose="020F0302020204030204" pitchFamily="34" charset="0"/>
                          <a:cs typeface="Calibri Light" panose="020F0302020204030204" pitchFamily="34" charset="0"/>
                        </a:rPr>
                        <a:t>0</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63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43403">
                <a:tc>
                  <a:txBody>
                    <a:bodyPr/>
                    <a:lstStyle/>
                    <a:p>
                      <a:pPr algn="ctr"/>
                      <a:r>
                        <a:rPr lang="fr-CH" sz="1200">
                          <a:latin typeface="Calibri Light" panose="020F0302020204030204" pitchFamily="34" charset="0"/>
                          <a:cs typeface="Calibri Light" panose="020F0302020204030204" pitchFamily="34" charset="0"/>
                        </a:rPr>
                        <a:t>ID44</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Mindfulness</a:t>
                      </a:r>
                      <a:endParaRPr lang="en-GB" sz="1200">
                        <a:latin typeface="Calibri Light" panose="020F0302020204030204" pitchFamily="34" charset="0"/>
                        <a:cs typeface="Calibri Light" panose="020F0302020204030204" pitchFamily="34" charset="0"/>
                      </a:endParaRP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76</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51</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2"/>
                  </a:ext>
                </a:extLst>
              </a:tr>
              <a:tr h="343403">
                <a:tc>
                  <a:txBody>
                    <a:bodyPr/>
                    <a:lstStyle/>
                    <a:p>
                      <a:pPr algn="ctr"/>
                      <a:r>
                        <a:rPr lang="fr-CH" sz="1200">
                          <a:latin typeface="Calibri Light" panose="020F0302020204030204" pitchFamily="34" charset="0"/>
                          <a:cs typeface="Calibri Light" panose="020F0302020204030204" pitchFamily="34" charset="0"/>
                        </a:rPr>
                        <a:t>ID41</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Language</a:t>
                      </a:r>
                      <a:endParaRPr lang="en-GB" sz="1200">
                        <a:latin typeface="Calibri Light" panose="020F0302020204030204" pitchFamily="34" charset="0"/>
                        <a:cs typeface="Calibri Light" panose="020F0302020204030204" pitchFamily="34" charset="0"/>
                      </a:endParaRP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62</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54</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343403">
                <a:tc>
                  <a:txBody>
                    <a:bodyPr/>
                    <a:lstStyle/>
                    <a:p>
                      <a:pPr algn="ctr"/>
                      <a:r>
                        <a:rPr lang="fr-CH" sz="1200">
                          <a:latin typeface="Calibri Light" panose="020F0302020204030204" pitchFamily="34" charset="0"/>
                          <a:cs typeface="Calibri Light" panose="020F0302020204030204" pitchFamily="34" charset="0"/>
                        </a:rPr>
                        <a:t>ID01</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Mindfulness</a:t>
                      </a:r>
                      <a:endParaRPr lang="en-GB" sz="1200">
                        <a:latin typeface="Calibri Light" panose="020F0302020204030204" pitchFamily="34" charset="0"/>
                        <a:cs typeface="Calibri Light" panose="020F0302020204030204" pitchFamily="34" charset="0"/>
                      </a:endParaRP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58</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39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4"/>
                  </a:ext>
                </a:extLst>
              </a:tr>
              <a:tr h="343403">
                <a:tc>
                  <a:txBody>
                    <a:bodyPr/>
                    <a:lstStyle/>
                    <a:p>
                      <a:pPr algn="ctr"/>
                      <a:r>
                        <a:rPr lang="fr-CH" sz="1200">
                          <a:latin typeface="Calibri Light" panose="020F0302020204030204" pitchFamily="34" charset="0"/>
                          <a:cs typeface="Calibri Light" panose="020F0302020204030204" pitchFamily="34" charset="0"/>
                        </a:rPr>
                        <a:t>ID09</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Calibri Light" panose="020F0302020204030204" pitchFamily="34" charset="0"/>
                          <a:cs typeface="Calibri Light" panose="020F0302020204030204" pitchFamily="34" charset="0"/>
                        </a:rPr>
                        <a:t>Mindfulness</a:t>
                      </a:r>
                      <a:endParaRPr lang="en-GB" sz="1200">
                        <a:latin typeface="Calibri Light" panose="020F0302020204030204" pitchFamily="34" charset="0"/>
                        <a:cs typeface="Calibri Light" panose="020F0302020204030204" pitchFamily="34" charset="0"/>
                      </a:endParaRP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81</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63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5"/>
                  </a:ext>
                </a:extLst>
              </a:tr>
              <a:tr h="343403">
                <a:tc>
                  <a:txBody>
                    <a:bodyPr/>
                    <a:lstStyle/>
                    <a:p>
                      <a:pPr algn="ctr"/>
                      <a:r>
                        <a:rPr lang="en-GB" sz="1200">
                          <a:latin typeface="Calibri Light" panose="020F0302020204030204" pitchFamily="34" charset="0"/>
                          <a:cs typeface="Calibri Light" panose="020F0302020204030204" pitchFamily="34" charset="0"/>
                        </a:rPr>
                        <a:t>…</a:t>
                      </a:r>
                    </a:p>
                  </a:txBody>
                  <a:tcPr anchor="ctr">
                    <a:no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6"/>
                  </a:ext>
                </a:extLst>
              </a:tr>
              <a:tr h="343403">
                <a:tc>
                  <a:txBody>
                    <a:bodyPr/>
                    <a:lstStyle/>
                    <a:p>
                      <a:pPr algn="ctr"/>
                      <a:r>
                        <a:rPr lang="fr-CH" sz="1200">
                          <a:latin typeface="Calibri Light" panose="020F0302020204030204" pitchFamily="34" charset="0"/>
                          <a:cs typeface="Calibri Light" panose="020F0302020204030204" pitchFamily="34" charset="0"/>
                        </a:rPr>
                        <a:t>ID16</a:t>
                      </a:r>
                      <a:endParaRPr lang="en-GB" sz="12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Language</a:t>
                      </a:r>
                      <a:endParaRPr lang="en-GB" sz="12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44</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38</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6782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To add even more confusion, it is possible for a model to contain within-subjects factors </a:t>
            </a:r>
            <a:r>
              <a:rPr lang="fr-CH" sz="1600" i="1">
                <a:latin typeface="Calibri Light" panose="020F0302020204030204" pitchFamily="34" charset="0"/>
                <a:cs typeface="Calibri Light" panose="020F0302020204030204" pitchFamily="34" charset="0"/>
              </a:rPr>
              <a:t>and</a:t>
            </a:r>
            <a:r>
              <a:rPr lang="fr-CH" sz="1600">
                <a:latin typeface="Calibri Light" panose="020F0302020204030204" pitchFamily="34" charset="0"/>
                <a:cs typeface="Calibri Light" panose="020F0302020204030204" pitchFamily="34" charset="0"/>
              </a:rPr>
              <a:t> multiple DVs, which is a type of analysis known as </a:t>
            </a:r>
            <a:r>
              <a:rPr lang="en-US" sz="1600">
                <a:solidFill>
                  <a:srgbClr val="0070C0"/>
                </a:solidFill>
                <a:latin typeface="Calibri Light" panose="020F0302020204030204" pitchFamily="34" charset="0"/>
                <a:cs typeface="Calibri Light" panose="020F0302020204030204" pitchFamily="34" charset="0"/>
              </a:rPr>
              <a:t>“doubly multivariate”</a:t>
            </a:r>
            <a:r>
              <a:rPr lang="fr-CH" sz="1600">
                <a:latin typeface="Calibri Light" panose="020F0302020204030204" pitchFamily="34" charset="0"/>
                <a:cs typeface="Calibri Light" panose="020F0302020204030204" pitchFamily="34" charset="0"/>
              </a:rPr>
              <a:t>. For example, in the preceding example, researchers may have measured stress levels with cortisol at T1 and T1, in addition to self-reported anxiety:</a:t>
            </a: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SPSS allows such models by making an explicit distinction between within-subjects factors and multiple </a:t>
            </a:r>
            <a:r>
              <a:rPr lang="en-US" sz="1600">
                <a:latin typeface="Calibri Light" panose="020F0302020204030204" pitchFamily="34" charset="0"/>
                <a:cs typeface="Calibri Light" panose="020F0302020204030204" pitchFamily="34" charset="0"/>
              </a:rPr>
              <a:t>“measures”</a:t>
            </a:r>
            <a:r>
              <a:rPr lang="fr-CH" sz="1600">
                <a:latin typeface="Calibri Light" panose="020F0302020204030204" pitchFamily="34" charset="0"/>
                <a:cs typeface="Calibri Light" panose="020F0302020204030204" pitchFamily="34" charset="0"/>
              </a:rPr>
              <a:t>. The resulting tests may be </a:t>
            </a:r>
            <a:r>
              <a:rPr lang="fr-CH" sz="1600">
                <a:solidFill>
                  <a:srgbClr val="FF0000"/>
                </a:solidFill>
                <a:latin typeface="Calibri Light" panose="020F0302020204030204" pitchFamily="34" charset="0"/>
                <a:cs typeface="Calibri Light" panose="020F0302020204030204" pitchFamily="34" charset="0"/>
              </a:rPr>
              <a:t>very complicated to interpret</a:t>
            </a:r>
            <a:r>
              <a:rPr lang="fr-CH" sz="1600">
                <a:latin typeface="Calibri Light" panose="020F0302020204030204" pitchFamily="34" charset="0"/>
                <a:cs typeface="Calibri Light" panose="020F0302020204030204" pitchFamily="34" charset="0"/>
              </a:rPr>
              <a:t>, however!</a:t>
            </a:r>
          </a:p>
          <a:p>
            <a:pPr marL="0" indent="0">
              <a:buNone/>
            </a:pPr>
            <a:endParaRPr lang="fr-CH" sz="1600">
              <a:latin typeface="Calibri Light" panose="020F0302020204030204" pitchFamily="34" charset="0"/>
              <a:cs typeface="Calibri Light" panose="020F0302020204030204" pitchFamily="34" charset="0"/>
            </a:endParaRPr>
          </a:p>
          <a:p>
            <a:pPr lvl="1"/>
            <a:endParaRPr lang="fr-CH" sz="1600" u="sng">
              <a:solidFill>
                <a:schemeClr val="accent3">
                  <a:lumMod val="75000"/>
                </a:schemeClr>
              </a:solidFill>
              <a:latin typeface="Calibri Light" panose="020F030202020403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Doubly multivariate models</a:t>
            </a:r>
            <a:endParaRPr lang="en-GB" sz="3200">
              <a:solidFill>
                <a:schemeClr val="tx2">
                  <a:lumMod val="75000"/>
                </a:schemeClr>
              </a:solidFill>
              <a:latin typeface="Tw Cen MT" panose="020B0602020104020603" pitchFamily="34" charset="0"/>
            </a:endParaRPr>
          </a:p>
        </p:txBody>
      </p:sp>
      <p:graphicFrame>
        <p:nvGraphicFramePr>
          <p:cNvPr id="8" name="Table 7">
            <a:extLst>
              <a:ext uri="{FF2B5EF4-FFF2-40B4-BE49-F238E27FC236}">
                <a16:creationId xmlns:a16="http://schemas.microsoft.com/office/drawing/2014/main" id="{3DD4DEF3-44D0-411D-928D-F1B0371E5FE7}"/>
              </a:ext>
            </a:extLst>
          </p:cNvPr>
          <p:cNvGraphicFramePr>
            <a:graphicFrameLocks noGrp="1"/>
          </p:cNvGraphicFramePr>
          <p:nvPr>
            <p:extLst>
              <p:ext uri="{D42A27DB-BD31-4B8C-83A1-F6EECF244321}">
                <p14:modId xmlns:p14="http://schemas.microsoft.com/office/powerpoint/2010/main" val="3940563544"/>
              </p:ext>
            </p:extLst>
          </p:nvPr>
        </p:nvGraphicFramePr>
        <p:xfrm>
          <a:off x="1600018" y="2780928"/>
          <a:ext cx="5348006" cy="2763821"/>
        </p:xfrm>
        <a:graphic>
          <a:graphicData uri="http://schemas.openxmlformats.org/drawingml/2006/table">
            <a:tbl>
              <a:tblPr firstRow="1" bandRow="1">
                <a:tableStyleId>{2D5ABB26-0587-4C30-8999-92F81FD0307C}</a:tableStyleId>
              </a:tblPr>
              <a:tblGrid>
                <a:gridCol w="875822">
                  <a:extLst>
                    <a:ext uri="{9D8B030D-6E8A-4147-A177-3AD203B41FA5}">
                      <a16:colId xmlns:a16="http://schemas.microsoft.com/office/drawing/2014/main" val="20000"/>
                    </a:ext>
                  </a:extLst>
                </a:gridCol>
                <a:gridCol w="1114864">
                  <a:extLst>
                    <a:ext uri="{9D8B030D-6E8A-4147-A177-3AD203B41FA5}">
                      <a16:colId xmlns:a16="http://schemas.microsoft.com/office/drawing/2014/main" val="20001"/>
                    </a:ext>
                  </a:extLst>
                </a:gridCol>
                <a:gridCol w="839330">
                  <a:extLst>
                    <a:ext uri="{9D8B030D-6E8A-4147-A177-3AD203B41FA5}">
                      <a16:colId xmlns:a16="http://schemas.microsoft.com/office/drawing/2014/main" val="20002"/>
                    </a:ext>
                  </a:extLst>
                </a:gridCol>
                <a:gridCol w="839330">
                  <a:extLst>
                    <a:ext uri="{9D8B030D-6E8A-4147-A177-3AD203B41FA5}">
                      <a16:colId xmlns:a16="http://schemas.microsoft.com/office/drawing/2014/main" val="20003"/>
                    </a:ext>
                  </a:extLst>
                </a:gridCol>
                <a:gridCol w="839330">
                  <a:extLst>
                    <a:ext uri="{9D8B030D-6E8A-4147-A177-3AD203B41FA5}">
                      <a16:colId xmlns:a16="http://schemas.microsoft.com/office/drawing/2014/main" val="3188399421"/>
                    </a:ext>
                  </a:extLst>
                </a:gridCol>
                <a:gridCol w="839330">
                  <a:extLst>
                    <a:ext uri="{9D8B030D-6E8A-4147-A177-3AD203B41FA5}">
                      <a16:colId xmlns:a16="http://schemas.microsoft.com/office/drawing/2014/main" val="1689632024"/>
                    </a:ext>
                  </a:extLst>
                </a:gridCol>
              </a:tblGrid>
              <a:tr h="360000">
                <a:tc>
                  <a:txBody>
                    <a:bodyPr/>
                    <a:lstStyle/>
                    <a:p>
                      <a:pPr algn="ctr"/>
                      <a:r>
                        <a:rPr lang="en-GB" sz="1200" b="1">
                          <a:latin typeface="Calibri Light" panose="020F0302020204030204" pitchFamily="34" charset="0"/>
                          <a:cs typeface="Calibri Light" panose="020F0302020204030204" pitchFamily="34" charset="0"/>
                        </a:rPr>
                        <a:t>Subject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Group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200" b="1">
                          <a:latin typeface="Calibri Light" panose="020F0302020204030204" pitchFamily="34" charset="0"/>
                          <a:cs typeface="Calibri Light" panose="020F0302020204030204" pitchFamily="34" charset="0"/>
                        </a:rPr>
                        <a:t>Anx_T1</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Anx_T2</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a:latin typeface="Calibri Light" panose="020F0302020204030204" pitchFamily="34" charset="0"/>
                          <a:cs typeface="Calibri Light" panose="020F0302020204030204" pitchFamily="34" charset="0"/>
                        </a:rPr>
                        <a:t>Cort_T1</a:t>
                      </a:r>
                      <a:endParaRPr lang="en-GB" sz="1200" b="1">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a:latin typeface="Calibri Light" panose="020F0302020204030204" pitchFamily="34" charset="0"/>
                          <a:cs typeface="Calibri Light" panose="020F0302020204030204" pitchFamily="34" charset="0"/>
                        </a:rPr>
                        <a:t>Cort_T2</a:t>
                      </a:r>
                      <a:endParaRPr lang="en-GB" sz="1200" b="1">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3403">
                <a:tc>
                  <a:txBody>
                    <a:bodyPr/>
                    <a:lstStyle/>
                    <a:p>
                      <a:pPr algn="ctr"/>
                      <a:r>
                        <a:rPr lang="en-US" sz="1200">
                          <a:latin typeface="Calibri Light" panose="020F0302020204030204" pitchFamily="34" charset="0"/>
                          <a:cs typeface="Calibri Light" panose="020F0302020204030204" pitchFamily="34" charset="0"/>
                        </a:rPr>
                        <a:t>ID56</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Language</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6</a:t>
                      </a:r>
                      <a:r>
                        <a:rPr lang="en-GB" sz="1200">
                          <a:latin typeface="Calibri Light" panose="020F0302020204030204" pitchFamily="34" charset="0"/>
                          <a:cs typeface="Calibri Light" panose="020F0302020204030204" pitchFamily="34" charset="0"/>
                        </a:rPr>
                        <a:t>0</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63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0.23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0.20</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43403">
                <a:tc>
                  <a:txBody>
                    <a:bodyPr/>
                    <a:lstStyle/>
                    <a:p>
                      <a:pPr algn="ctr"/>
                      <a:r>
                        <a:rPr lang="fr-CH" sz="1200">
                          <a:latin typeface="Calibri Light" panose="020F0302020204030204" pitchFamily="34" charset="0"/>
                          <a:cs typeface="Calibri Light" panose="020F0302020204030204" pitchFamily="34" charset="0"/>
                        </a:rPr>
                        <a:t>ID44</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Mindfulness</a:t>
                      </a:r>
                      <a:endParaRPr lang="en-GB" sz="1200">
                        <a:latin typeface="Calibri Light" panose="020F0302020204030204" pitchFamily="34" charset="0"/>
                        <a:cs typeface="Calibri Light" panose="020F0302020204030204" pitchFamily="34" charset="0"/>
                      </a:endParaRP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76</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51</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0.21</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0.16</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2"/>
                  </a:ext>
                </a:extLst>
              </a:tr>
              <a:tr h="343403">
                <a:tc>
                  <a:txBody>
                    <a:bodyPr/>
                    <a:lstStyle/>
                    <a:p>
                      <a:pPr algn="ctr"/>
                      <a:r>
                        <a:rPr lang="fr-CH" sz="1200">
                          <a:latin typeface="Calibri Light" panose="020F0302020204030204" pitchFamily="34" charset="0"/>
                          <a:cs typeface="Calibri Light" panose="020F0302020204030204" pitchFamily="34" charset="0"/>
                        </a:rPr>
                        <a:t>ID41</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Language</a:t>
                      </a:r>
                      <a:endParaRPr lang="en-GB" sz="1200">
                        <a:latin typeface="Calibri Light" panose="020F0302020204030204" pitchFamily="34" charset="0"/>
                        <a:cs typeface="Calibri Light" panose="020F0302020204030204" pitchFamily="34" charset="0"/>
                      </a:endParaRP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62</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54</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0.40</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0.46</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343403">
                <a:tc>
                  <a:txBody>
                    <a:bodyPr/>
                    <a:lstStyle/>
                    <a:p>
                      <a:pPr algn="ctr"/>
                      <a:r>
                        <a:rPr lang="fr-CH" sz="1200">
                          <a:latin typeface="Calibri Light" panose="020F0302020204030204" pitchFamily="34" charset="0"/>
                          <a:cs typeface="Calibri Light" panose="020F0302020204030204" pitchFamily="34" charset="0"/>
                        </a:rPr>
                        <a:t>ID01</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Mindfulness</a:t>
                      </a:r>
                      <a:endParaRPr lang="en-GB" sz="1200">
                        <a:latin typeface="Calibri Light" panose="020F0302020204030204" pitchFamily="34" charset="0"/>
                        <a:cs typeface="Calibri Light" panose="020F0302020204030204" pitchFamily="34" charset="0"/>
                      </a:endParaRP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58</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39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0.17</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0.19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4"/>
                  </a:ext>
                </a:extLst>
              </a:tr>
              <a:tr h="343403">
                <a:tc>
                  <a:txBody>
                    <a:bodyPr/>
                    <a:lstStyle/>
                    <a:p>
                      <a:pPr algn="ctr"/>
                      <a:r>
                        <a:rPr lang="fr-CH" sz="1200">
                          <a:latin typeface="Calibri Light" panose="020F0302020204030204" pitchFamily="34" charset="0"/>
                          <a:cs typeface="Calibri Light" panose="020F0302020204030204" pitchFamily="34" charset="0"/>
                        </a:rPr>
                        <a:t>ID09</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Calibri Light" panose="020F0302020204030204" pitchFamily="34" charset="0"/>
                          <a:cs typeface="Calibri Light" panose="020F0302020204030204" pitchFamily="34" charset="0"/>
                        </a:rPr>
                        <a:t>Mindfulness</a:t>
                      </a:r>
                      <a:endParaRPr lang="en-GB" sz="1200">
                        <a:latin typeface="Calibri Light" panose="020F0302020204030204" pitchFamily="34" charset="0"/>
                        <a:cs typeface="Calibri Light" panose="020F0302020204030204" pitchFamily="34" charset="0"/>
                      </a:endParaRP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81</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63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0.34</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0.29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5"/>
                  </a:ext>
                </a:extLst>
              </a:tr>
              <a:tr h="343403">
                <a:tc>
                  <a:txBody>
                    <a:bodyPr/>
                    <a:lstStyle/>
                    <a:p>
                      <a:pPr algn="ctr"/>
                      <a:r>
                        <a:rPr lang="en-GB" sz="1200">
                          <a:latin typeface="Calibri Light" panose="020F0302020204030204" pitchFamily="34" charset="0"/>
                          <a:cs typeface="Calibri Light" panose="020F0302020204030204" pitchFamily="34" charset="0"/>
                        </a:rPr>
                        <a:t>…</a:t>
                      </a:r>
                    </a:p>
                  </a:txBody>
                  <a:tcPr anchor="ctr">
                    <a:no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6"/>
                  </a:ext>
                </a:extLst>
              </a:tr>
              <a:tr h="343403">
                <a:tc>
                  <a:txBody>
                    <a:bodyPr/>
                    <a:lstStyle/>
                    <a:p>
                      <a:pPr algn="ctr"/>
                      <a:r>
                        <a:rPr lang="fr-CH" sz="1200">
                          <a:latin typeface="Calibri Light" panose="020F0302020204030204" pitchFamily="34" charset="0"/>
                          <a:cs typeface="Calibri Light" panose="020F0302020204030204" pitchFamily="34" charset="0"/>
                        </a:rPr>
                        <a:t>ID16</a:t>
                      </a:r>
                      <a:endParaRPr lang="en-GB" sz="12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Language</a:t>
                      </a:r>
                      <a:endParaRPr lang="en-GB" sz="12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44</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38</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0.23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0.34</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6" name="Picture 5">
            <a:extLst>
              <a:ext uri="{FF2B5EF4-FFF2-40B4-BE49-F238E27FC236}">
                <a16:creationId xmlns:a16="http://schemas.microsoft.com/office/drawing/2014/main" id="{C4CCE9F6-3293-45EF-83D8-099AA8462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974" y="2753411"/>
            <a:ext cx="1899699" cy="2763821"/>
          </a:xfrm>
          <a:prstGeom prst="rect">
            <a:avLst/>
          </a:prstGeom>
          <a:effectLst>
            <a:outerShdw blurRad="50800" dist="38100" dir="8100000" algn="tr" rotWithShape="0">
              <a:prstClr val="black">
                <a:alpha val="40000"/>
              </a:prstClr>
            </a:outerShdw>
          </a:effectLst>
        </p:spPr>
      </p:pic>
      <p:sp>
        <p:nvSpPr>
          <p:cNvPr id="2" name="Arrow: Right 1">
            <a:extLst>
              <a:ext uri="{FF2B5EF4-FFF2-40B4-BE49-F238E27FC236}">
                <a16:creationId xmlns:a16="http://schemas.microsoft.com/office/drawing/2014/main" id="{B8305076-E9A8-4656-8E32-B42AC59C6935}"/>
              </a:ext>
            </a:extLst>
          </p:cNvPr>
          <p:cNvSpPr/>
          <p:nvPr/>
        </p:nvSpPr>
        <p:spPr>
          <a:xfrm flipH="1">
            <a:off x="10134680" y="3689406"/>
            <a:ext cx="328554" cy="216013"/>
          </a:xfrm>
          <a:prstGeom prst="rightArrow">
            <a:avLst>
              <a:gd name="adj1" fmla="val 50000"/>
              <a:gd name="adj2" fmla="val 694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4D0D53E3-FD8F-4BFA-BD77-35B1CEA6A4C5}"/>
              </a:ext>
            </a:extLst>
          </p:cNvPr>
          <p:cNvSpPr/>
          <p:nvPr/>
        </p:nvSpPr>
        <p:spPr>
          <a:xfrm flipH="1">
            <a:off x="10134680" y="4725144"/>
            <a:ext cx="328554" cy="216013"/>
          </a:xfrm>
          <a:prstGeom prst="rightArrow">
            <a:avLst>
              <a:gd name="adj1" fmla="val 50000"/>
              <a:gd name="adj2" fmla="val 694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7A89663-26B0-490C-A655-A6B811D4F871}"/>
              </a:ext>
            </a:extLst>
          </p:cNvPr>
          <p:cNvSpPr txBox="1"/>
          <p:nvPr/>
        </p:nvSpPr>
        <p:spPr>
          <a:xfrm>
            <a:off x="10587755" y="3643523"/>
            <a:ext cx="1062791" cy="338554"/>
          </a:xfrm>
          <a:prstGeom prst="rect">
            <a:avLst/>
          </a:prstGeom>
          <a:noFill/>
        </p:spPr>
        <p:txBody>
          <a:bodyPr wrap="none" rtlCol="0">
            <a:spAutoFit/>
          </a:bodyPr>
          <a:lstStyle/>
          <a:p>
            <a:r>
              <a:rPr lang="en-US" sz="1600">
                <a:latin typeface="Calibri Light" panose="020F0302020204030204" pitchFamily="34" charset="0"/>
                <a:cs typeface="Calibri Light" panose="020F0302020204030204" pitchFamily="34" charset="0"/>
              </a:rPr>
              <a:t>WS factors</a:t>
            </a:r>
            <a:endParaRPr lang="en-GB" sz="1600">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DF020F33-4522-4614-A9DA-07CF428115F6}"/>
              </a:ext>
            </a:extLst>
          </p:cNvPr>
          <p:cNvSpPr txBox="1"/>
          <p:nvPr/>
        </p:nvSpPr>
        <p:spPr>
          <a:xfrm>
            <a:off x="10587755" y="4679261"/>
            <a:ext cx="492635" cy="338554"/>
          </a:xfrm>
          <a:prstGeom prst="rect">
            <a:avLst/>
          </a:prstGeom>
          <a:noFill/>
        </p:spPr>
        <p:txBody>
          <a:bodyPr wrap="none" rtlCol="0">
            <a:spAutoFit/>
          </a:bodyPr>
          <a:lstStyle/>
          <a:p>
            <a:r>
              <a:rPr lang="en-US" sz="1600">
                <a:latin typeface="Calibri Light" panose="020F0302020204030204" pitchFamily="34" charset="0"/>
                <a:cs typeface="Calibri Light" panose="020F0302020204030204" pitchFamily="34" charset="0"/>
              </a:rPr>
              <a:t>DVs</a:t>
            </a:r>
            <a:endParaRPr lang="en-GB" sz="16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4100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To appreciate how rm-(M)ANOVA works, it is worthwhile to examine the simplest case, which is the </a:t>
            </a:r>
            <a:r>
              <a:rPr lang="en-US" sz="1600">
                <a:solidFill>
                  <a:srgbClr val="0070C0"/>
                </a:solidFill>
                <a:latin typeface="Calibri Light" panose="020F0302020204030204" pitchFamily="34" charset="0"/>
                <a:cs typeface="Calibri Light" panose="020F0302020204030204" pitchFamily="34" charset="0"/>
              </a:rPr>
              <a:t>paired </a:t>
            </a:r>
            <a:r>
              <a:rPr lang="en-US" sz="1600" i="1">
                <a:solidFill>
                  <a:srgbClr val="0070C0"/>
                </a:solidFill>
                <a:latin typeface="Calibri Light" panose="020F0302020204030204" pitchFamily="34" charset="0"/>
                <a:cs typeface="Calibri Light" panose="020F0302020204030204" pitchFamily="34" charset="0"/>
              </a:rPr>
              <a:t>t</a:t>
            </a:r>
            <a:r>
              <a:rPr lang="en-US" sz="1600">
                <a:solidFill>
                  <a:srgbClr val="0070C0"/>
                </a:solidFill>
                <a:latin typeface="Calibri Light" panose="020F0302020204030204" pitchFamily="34" charset="0"/>
                <a:cs typeface="Calibri Light" panose="020F0302020204030204" pitchFamily="34" charset="0"/>
              </a:rPr>
              <a:t>-test</a:t>
            </a:r>
            <a:r>
              <a:rPr lang="en-US" sz="1600">
                <a:latin typeface="Calibri Light" panose="020F0302020204030204" pitchFamily="34" charset="0"/>
                <a:cs typeface="Calibri Light" panose="020F0302020204030204" pitchFamily="34" charset="0"/>
              </a:rPr>
              <a:t>. We return to the mindfulness intervention example, and ignore the between-subjects groups for the moment. Let us consider simply anxiety differences between T1 and T2.</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 paired </a:t>
            </a:r>
            <a:r>
              <a:rPr lang="en-US" sz="1600" i="1">
                <a:latin typeface="Calibri Light" panose="020F0302020204030204" pitchFamily="34" charset="0"/>
                <a:cs typeface="Calibri Light" panose="020F0302020204030204" pitchFamily="34" charset="0"/>
              </a:rPr>
              <a:t>t</a:t>
            </a:r>
            <a:r>
              <a:rPr lang="en-US" sz="1600">
                <a:latin typeface="Calibri Light" panose="020F0302020204030204" pitchFamily="34" charset="0"/>
                <a:cs typeface="Calibri Light" panose="020F0302020204030204" pitchFamily="34" charset="0"/>
              </a:rPr>
              <a:t>-test in this case is nothing more than a </a:t>
            </a:r>
            <a:r>
              <a:rPr lang="en-US" sz="1600">
                <a:solidFill>
                  <a:srgbClr val="0070C0"/>
                </a:solidFill>
                <a:latin typeface="Calibri Light" panose="020F0302020204030204" pitchFamily="34" charset="0"/>
                <a:cs typeface="Calibri Light" panose="020F0302020204030204" pitchFamily="34" charset="0"/>
              </a:rPr>
              <a:t>one-sample </a:t>
            </a:r>
            <a:r>
              <a:rPr lang="en-US" sz="1600" i="1">
                <a:solidFill>
                  <a:srgbClr val="0070C0"/>
                </a:solidFill>
                <a:latin typeface="Calibri Light" panose="020F0302020204030204" pitchFamily="34" charset="0"/>
                <a:cs typeface="Calibri Light" panose="020F0302020204030204" pitchFamily="34" charset="0"/>
              </a:rPr>
              <a:t>t</a:t>
            </a:r>
            <a:r>
              <a:rPr lang="en-US" sz="1600">
                <a:solidFill>
                  <a:srgbClr val="0070C0"/>
                </a:solidFill>
                <a:latin typeface="Calibri Light" panose="020F0302020204030204" pitchFamily="34" charset="0"/>
                <a:cs typeface="Calibri Light" panose="020F0302020204030204" pitchFamily="34" charset="0"/>
              </a:rPr>
              <a:t>-test </a:t>
            </a:r>
            <a:r>
              <a:rPr lang="en-US" sz="1600">
                <a:latin typeface="Calibri Light" panose="020F0302020204030204" pitchFamily="34" charset="0"/>
                <a:cs typeface="Calibri Light" panose="020F0302020204030204" pitchFamily="34" charset="0"/>
              </a:rPr>
              <a:t>on the </a:t>
            </a:r>
            <a:r>
              <a:rPr lang="en-US" sz="1600">
                <a:solidFill>
                  <a:srgbClr val="0070C0"/>
                </a:solidFill>
                <a:latin typeface="Calibri Light" panose="020F0302020204030204" pitchFamily="34" charset="0"/>
                <a:cs typeface="Calibri Light" panose="020F0302020204030204" pitchFamily="34" charset="0"/>
              </a:rPr>
              <a:t>difference scores T1 – T2</a:t>
            </a:r>
            <a:r>
              <a:rPr lang="en-US" sz="1600">
                <a:latin typeface="Calibri Light" panose="020F0302020204030204" pitchFamily="34" charset="0"/>
                <a:cs typeface="Calibri Light" panose="020F0302020204030204" pitchFamily="34" charset="0"/>
              </a:rPr>
              <a:t>!</a:t>
            </a:r>
            <a:endParaRPr lang="fr-CH"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Paired </a:t>
            </a:r>
            <a:r>
              <a:rPr lang="fr-CH" sz="3200" i="1">
                <a:solidFill>
                  <a:schemeClr val="tx2">
                    <a:lumMod val="75000"/>
                  </a:schemeClr>
                </a:solidFill>
                <a:latin typeface="Tw Cen MT" panose="020B0602020104020603" pitchFamily="34" charset="0"/>
              </a:rPr>
              <a:t>t</a:t>
            </a:r>
            <a:r>
              <a:rPr lang="fr-CH" sz="3200">
                <a:solidFill>
                  <a:schemeClr val="tx2">
                    <a:lumMod val="75000"/>
                  </a:schemeClr>
                </a:solidFill>
                <a:latin typeface="Tw Cen MT" panose="020B0602020104020603" pitchFamily="34" charset="0"/>
              </a:rPr>
              <a:t>-test as repeated measures (M)ANOVA</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9276FFF-BAA5-4330-ABE5-E9B914038E5D}"/>
              </a:ext>
            </a:extLst>
          </p:cNvPr>
          <p:cNvGraphicFramePr>
            <a:graphicFrameLocks noGrp="1"/>
          </p:cNvGraphicFramePr>
          <p:nvPr>
            <p:extLst>
              <p:ext uri="{D42A27DB-BD31-4B8C-83A1-F6EECF244321}">
                <p14:modId xmlns:p14="http://schemas.microsoft.com/office/powerpoint/2010/main" val="1153201439"/>
              </p:ext>
            </p:extLst>
          </p:nvPr>
        </p:nvGraphicFramePr>
        <p:xfrm>
          <a:off x="3048637" y="2708920"/>
          <a:ext cx="3263387" cy="2736303"/>
        </p:xfrm>
        <a:graphic>
          <a:graphicData uri="http://schemas.openxmlformats.org/drawingml/2006/table">
            <a:tbl>
              <a:tblPr firstRow="1" bandRow="1">
                <a:tableStyleId>{2D5ABB26-0587-4C30-8999-92F81FD0307C}</a:tableStyleId>
              </a:tblPr>
              <a:tblGrid>
                <a:gridCol w="797074">
                  <a:extLst>
                    <a:ext uri="{9D8B030D-6E8A-4147-A177-3AD203B41FA5}">
                      <a16:colId xmlns:a16="http://schemas.microsoft.com/office/drawing/2014/main" val="20000"/>
                    </a:ext>
                  </a:extLst>
                </a:gridCol>
                <a:gridCol w="763862">
                  <a:extLst>
                    <a:ext uri="{9D8B030D-6E8A-4147-A177-3AD203B41FA5}">
                      <a16:colId xmlns:a16="http://schemas.microsoft.com/office/drawing/2014/main" val="20002"/>
                    </a:ext>
                  </a:extLst>
                </a:gridCol>
                <a:gridCol w="763862">
                  <a:extLst>
                    <a:ext uri="{9D8B030D-6E8A-4147-A177-3AD203B41FA5}">
                      <a16:colId xmlns:a16="http://schemas.microsoft.com/office/drawing/2014/main" val="20003"/>
                    </a:ext>
                  </a:extLst>
                </a:gridCol>
                <a:gridCol w="938589">
                  <a:extLst>
                    <a:ext uri="{9D8B030D-6E8A-4147-A177-3AD203B41FA5}">
                      <a16:colId xmlns:a16="http://schemas.microsoft.com/office/drawing/2014/main" val="361572617"/>
                    </a:ext>
                  </a:extLst>
                </a:gridCol>
              </a:tblGrid>
              <a:tr h="298702">
                <a:tc>
                  <a:txBody>
                    <a:bodyPr/>
                    <a:lstStyle/>
                    <a:p>
                      <a:pPr algn="ctr"/>
                      <a:r>
                        <a:rPr lang="en-GB" sz="1200" b="1">
                          <a:latin typeface="Calibri Light" panose="020F0302020204030204" pitchFamily="34" charset="0"/>
                          <a:cs typeface="Calibri Light" panose="020F0302020204030204" pitchFamily="34" charset="0"/>
                        </a:rPr>
                        <a:t>Subject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Anx_T1</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1">
                          <a:latin typeface="Calibri Light" panose="020F0302020204030204" pitchFamily="34" charset="0"/>
                          <a:cs typeface="Calibri Light" panose="020F0302020204030204" pitchFamily="34" charset="0"/>
                        </a:rPr>
                        <a:t>Anx_T2</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a:latin typeface="Calibri Light" panose="020F0302020204030204" pitchFamily="34" charset="0"/>
                          <a:cs typeface="Calibri Light" panose="020F0302020204030204" pitchFamily="34" charset="0"/>
                        </a:rPr>
                        <a:t>Diff_Anx</a:t>
                      </a:r>
                      <a:endParaRPr lang="en-GB" sz="1200" b="1">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84930">
                <a:tc>
                  <a:txBody>
                    <a:bodyPr/>
                    <a:lstStyle/>
                    <a:p>
                      <a:pPr algn="ctr"/>
                      <a:r>
                        <a:rPr lang="en-US" sz="1200">
                          <a:latin typeface="Calibri Light" panose="020F0302020204030204" pitchFamily="34" charset="0"/>
                          <a:cs typeface="Calibri Light" panose="020F0302020204030204" pitchFamily="34" charset="0"/>
                        </a:rPr>
                        <a:t>ID56</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6</a:t>
                      </a:r>
                      <a:r>
                        <a:rPr lang="en-GB" sz="1200">
                          <a:latin typeface="Calibri Light" panose="020F0302020204030204" pitchFamily="34" charset="0"/>
                          <a:cs typeface="Calibri Light" panose="020F0302020204030204" pitchFamily="34" charset="0"/>
                        </a:rPr>
                        <a:t>0</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63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0001"/>
                  </a:ext>
                </a:extLst>
              </a:tr>
              <a:tr h="432627">
                <a:tc>
                  <a:txBody>
                    <a:bodyPr/>
                    <a:lstStyle/>
                    <a:p>
                      <a:pPr algn="ctr"/>
                      <a:r>
                        <a:rPr lang="fr-CH" sz="1200">
                          <a:latin typeface="Calibri Light" panose="020F0302020204030204" pitchFamily="34" charset="0"/>
                          <a:cs typeface="Calibri Light" panose="020F0302020204030204" pitchFamily="34" charset="0"/>
                        </a:rPr>
                        <a:t>ID44</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76</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51</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25</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2"/>
                  </a:ext>
                </a:extLst>
              </a:tr>
              <a:tr h="284930">
                <a:tc>
                  <a:txBody>
                    <a:bodyPr/>
                    <a:lstStyle/>
                    <a:p>
                      <a:pPr algn="ctr"/>
                      <a:r>
                        <a:rPr lang="fr-CH" sz="1200">
                          <a:latin typeface="Calibri Light" panose="020F0302020204030204" pitchFamily="34" charset="0"/>
                          <a:cs typeface="Calibri Light" panose="020F0302020204030204" pitchFamily="34" charset="0"/>
                        </a:rPr>
                        <a:t>ID41</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62</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54</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8</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3"/>
                  </a:ext>
                </a:extLst>
              </a:tr>
              <a:tr h="432627">
                <a:tc>
                  <a:txBody>
                    <a:bodyPr/>
                    <a:lstStyle/>
                    <a:p>
                      <a:pPr algn="ctr"/>
                      <a:r>
                        <a:rPr lang="fr-CH" sz="1200">
                          <a:latin typeface="Calibri Light" panose="020F0302020204030204" pitchFamily="34" charset="0"/>
                          <a:cs typeface="Calibri Light" panose="020F0302020204030204" pitchFamily="34" charset="0"/>
                        </a:rPr>
                        <a:t>ID01</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58</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39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19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4"/>
                  </a:ext>
                </a:extLst>
              </a:tr>
              <a:tr h="432627">
                <a:tc>
                  <a:txBody>
                    <a:bodyPr/>
                    <a:lstStyle/>
                    <a:p>
                      <a:pPr algn="ctr"/>
                      <a:r>
                        <a:rPr lang="fr-CH" sz="1200">
                          <a:latin typeface="Calibri Light" panose="020F0302020204030204" pitchFamily="34" charset="0"/>
                          <a:cs typeface="Calibri Light" panose="020F0302020204030204" pitchFamily="34" charset="0"/>
                        </a:rPr>
                        <a:t>ID09</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81</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63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18</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5"/>
                  </a:ext>
                </a:extLst>
              </a:tr>
              <a:tr h="284930">
                <a:tc>
                  <a:txBody>
                    <a:bodyPr/>
                    <a:lstStyle/>
                    <a:p>
                      <a:pPr algn="ctr"/>
                      <a:r>
                        <a:rPr lang="en-GB" sz="1200">
                          <a:latin typeface="Calibri Light" panose="020F0302020204030204" pitchFamily="34" charset="0"/>
                          <a:cs typeface="Calibri Light" panose="020F0302020204030204" pitchFamily="34" charset="0"/>
                        </a:rPr>
                        <a:t>…</a:t>
                      </a:r>
                    </a:p>
                  </a:txBody>
                  <a:tcPr anchor="ctr">
                    <a:no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6"/>
                  </a:ext>
                </a:extLst>
              </a:tr>
              <a:tr h="284930">
                <a:tc>
                  <a:txBody>
                    <a:bodyPr/>
                    <a:lstStyle/>
                    <a:p>
                      <a:pPr algn="ctr"/>
                      <a:r>
                        <a:rPr lang="fr-CH" sz="1200">
                          <a:latin typeface="Calibri Light" panose="020F0302020204030204" pitchFamily="34" charset="0"/>
                          <a:cs typeface="Calibri Light" panose="020F0302020204030204" pitchFamily="34" charset="0"/>
                        </a:rPr>
                        <a:t>ID16</a:t>
                      </a:r>
                      <a:endParaRPr lang="en-GB" sz="12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44</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38</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6</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7" name="Arrow: Right 6">
            <a:extLst>
              <a:ext uri="{FF2B5EF4-FFF2-40B4-BE49-F238E27FC236}">
                <a16:creationId xmlns:a16="http://schemas.microsoft.com/office/drawing/2014/main" id="{BECC86C8-FD2D-4A55-B090-B8FD44C5B9F9}"/>
              </a:ext>
            </a:extLst>
          </p:cNvPr>
          <p:cNvSpPr/>
          <p:nvPr/>
        </p:nvSpPr>
        <p:spPr>
          <a:xfrm flipH="1">
            <a:off x="6795053" y="3474883"/>
            <a:ext cx="328554" cy="216013"/>
          </a:xfrm>
          <a:prstGeom prst="rightArrow">
            <a:avLst>
              <a:gd name="adj1" fmla="val 50000"/>
              <a:gd name="adj2" fmla="val 694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2292D0A-A82A-4ACD-B729-B393EB0D7891}"/>
              </a:ext>
            </a:extLst>
          </p:cNvPr>
          <p:cNvSpPr txBox="1"/>
          <p:nvPr/>
        </p:nvSpPr>
        <p:spPr>
          <a:xfrm>
            <a:off x="7248128" y="3429000"/>
            <a:ext cx="2966325" cy="307777"/>
          </a:xfrm>
          <a:prstGeom prst="rect">
            <a:avLst/>
          </a:prstGeom>
          <a:noFill/>
        </p:spPr>
        <p:txBody>
          <a:bodyPr wrap="none" rtlCol="0">
            <a:spAutoFit/>
          </a:bodyPr>
          <a:lstStyle/>
          <a:p>
            <a:r>
              <a:rPr lang="en-US" sz="1400">
                <a:latin typeface="Calibri Light" panose="020F0302020204030204" pitchFamily="34" charset="0"/>
                <a:cs typeface="Calibri Light" panose="020F0302020204030204" pitchFamily="34" charset="0"/>
              </a:rPr>
              <a:t>One-sample </a:t>
            </a:r>
            <a:r>
              <a:rPr lang="en-US" sz="1400" i="1">
                <a:latin typeface="Calibri Light" panose="020F0302020204030204" pitchFamily="34" charset="0"/>
                <a:cs typeface="Calibri Light" panose="020F0302020204030204" pitchFamily="34" charset="0"/>
              </a:rPr>
              <a:t>t</a:t>
            </a:r>
            <a:r>
              <a:rPr lang="en-US" sz="1400">
                <a:latin typeface="Calibri Light" panose="020F0302020204030204" pitchFamily="34" charset="0"/>
                <a:cs typeface="Calibri Light" panose="020F0302020204030204" pitchFamily="34" charset="0"/>
              </a:rPr>
              <a:t>-test on difference scores</a:t>
            </a:r>
            <a:endParaRPr lang="en-GB" sz="14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2376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6696744" cy="4925144"/>
          </a:xfrm>
        </p:spPr>
        <p:txBody>
          <a:bodyPr>
            <a:normAutofit/>
          </a:bodyPr>
          <a:lstStyle/>
          <a:p>
            <a:r>
              <a:rPr lang="en-GB" sz="1600" dirty="0">
                <a:solidFill>
                  <a:srgbClr val="0070C0"/>
                </a:solidFill>
                <a:latin typeface="Calibri Light" panose="020F0302020204030204" pitchFamily="34" charset="0"/>
                <a:cs typeface="Calibri Light" panose="020F0302020204030204" pitchFamily="34" charset="0"/>
              </a:rPr>
              <a:t>Fitzmaurice, Laird &amp; Ware (2004). </a:t>
            </a:r>
            <a:r>
              <a:rPr lang="en-GB" sz="1600" i="1" dirty="0">
                <a:solidFill>
                  <a:srgbClr val="0070C0"/>
                </a:solidFill>
                <a:latin typeface="Calibri Light" panose="020F0302020204030204" pitchFamily="34" charset="0"/>
                <a:cs typeface="Calibri Light" panose="020F0302020204030204" pitchFamily="34" charset="0"/>
              </a:rPr>
              <a:t>Applied Longitudinal Analysis. </a:t>
            </a:r>
            <a:r>
              <a:rPr lang="en-GB" sz="1600" dirty="0">
                <a:solidFill>
                  <a:srgbClr val="0070C0"/>
                </a:solidFill>
                <a:latin typeface="Calibri Light" panose="020F0302020204030204" pitchFamily="34" charset="0"/>
                <a:cs typeface="Calibri Light" panose="020F0302020204030204" pitchFamily="34" charset="0"/>
              </a:rPr>
              <a:t>John Wiley and Sons.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Clear and accessible treatment of repeated measures data and their analysis. Detailed examples and calculations in each chapter. One of the best books I ever read!</a:t>
            </a:r>
          </a:p>
          <a:p>
            <a:endParaRPr lang="en-GB" sz="1600" dirty="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Mathematics behind </a:t>
            </a:r>
            <a:r>
              <a:rPr lang="en-GB" sz="1600" dirty="0">
                <a:latin typeface="Calibri Light" panose="020F0302020204030204" pitchFamily="34" charset="0"/>
                <a:cs typeface="Calibri Light" panose="020F0302020204030204" pitchFamily="34" charset="0"/>
              </a:rPr>
              <a:t>the analyses are surprisingly easy to understand and to apply to your own models (should you need it).</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Special topics include discussions on missing data, growth curve modelling, and </a:t>
            </a:r>
            <a:br>
              <a:rPr lang="en-GB" sz="1600" dirty="0">
                <a:latin typeface="Calibri Light" panose="020F0302020204030204" pitchFamily="34" charset="0"/>
                <a:cs typeface="Calibri Light" panose="020F0302020204030204" pitchFamily="34" charset="0"/>
              </a:rPr>
            </a:br>
            <a:r>
              <a:rPr lang="en-GB" sz="1600" dirty="0">
                <a:latin typeface="Calibri Light" panose="020F0302020204030204" pitchFamily="34" charset="0"/>
                <a:cs typeface="Calibri Light" panose="020F0302020204030204" pitchFamily="34" charset="0"/>
              </a:rPr>
              <a:t>generalized linear mixed models.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I own a copy which you can borrow </a:t>
            </a:r>
            <a:r>
              <a:rPr lang="en-GB" sz="1600">
                <a:latin typeface="Calibri Light" panose="020F0302020204030204" pitchFamily="34" charset="0"/>
                <a:cs typeface="Calibri Light" panose="020F0302020204030204" pitchFamily="34" charset="0"/>
              </a:rPr>
              <a:t>upon request</a:t>
            </a:r>
            <a:endParaRPr lang="en-US" sz="1600" dirty="0">
              <a:latin typeface="Calibri Light" panose="020F0302020204030204" pitchFamily="34" charset="0"/>
              <a:cs typeface="Calibri Light" panose="020F0302020204030204" pitchFamily="34" charset="0"/>
            </a:endParaRPr>
          </a:p>
          <a:p>
            <a:pPr marL="0" indent="0">
              <a:buNone/>
            </a:pP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8424935"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Background literature</a:t>
            </a:r>
            <a:endParaRPr lang="en-GB" sz="3200">
              <a:solidFill>
                <a:schemeClr val="tx2">
                  <a:lumMod val="75000"/>
                </a:schemeClr>
              </a:solidFill>
              <a:latin typeface="Tw Cen MT" panose="020B0602020104020603" pitchFamily="34" charset="0"/>
            </a:endParaRPr>
          </a:p>
        </p:txBody>
      </p:sp>
      <p:pic>
        <p:nvPicPr>
          <p:cNvPr id="8" name="Picture 7">
            <a:extLst>
              <a:ext uri="{FF2B5EF4-FFF2-40B4-BE49-F238E27FC236}">
                <a16:creationId xmlns:a16="http://schemas.microsoft.com/office/drawing/2014/main" id="{F39EFBD8-B364-4FA0-8E09-38B93BE22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264" y="1844824"/>
            <a:ext cx="2738323" cy="4041805"/>
          </a:xfrm>
          <a:prstGeom prst="rect">
            <a:avLst/>
          </a:prstGeom>
          <a:effectLst>
            <a:outerShdw blurRad="63500" sx="102000" sy="102000" algn="ctr" rotWithShape="0">
              <a:prstClr val="black">
                <a:alpha val="40000"/>
              </a:prstClr>
            </a:outerShdw>
          </a:effectLst>
        </p:spPr>
      </p:pic>
      <p:cxnSp>
        <p:nvCxnSpPr>
          <p:cNvPr id="10" name="Straight Connector 9">
            <a:extLst>
              <a:ext uri="{FF2B5EF4-FFF2-40B4-BE49-F238E27FC236}">
                <a16:creationId xmlns:a16="http://schemas.microsoft.com/office/drawing/2014/main" id="{1008A55A-6870-4294-9654-5E7987A7008F}"/>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6DDEFE-C3CA-48FB-990E-0BDCBF5C610F}"/>
              </a:ext>
            </a:extLst>
          </p:cNvPr>
          <p:cNvSpPr txBox="1"/>
          <p:nvPr/>
        </p:nvSpPr>
        <p:spPr>
          <a:xfrm rot="1370323">
            <a:off x="9518219" y="1746871"/>
            <a:ext cx="2193603" cy="646331"/>
          </a:xfrm>
          <a:prstGeom prst="rect">
            <a:avLst/>
          </a:prstGeom>
          <a:solidFill>
            <a:schemeClr val="bg1"/>
          </a:solidFill>
          <a:ln w="38100">
            <a:solidFill>
              <a:srgbClr val="CC9900"/>
            </a:solidFill>
          </a:ln>
        </p:spPr>
        <p:txBody>
          <a:bodyPr wrap="square">
            <a:spAutoFit/>
          </a:bodyPr>
          <a:lstStyle/>
          <a:p>
            <a:pPr algn="ctr"/>
            <a:r>
              <a:rPr lang="en-GB">
                <a:solidFill>
                  <a:srgbClr val="CC9900"/>
                </a:solidFill>
                <a:latin typeface="Impact" panose="020B0806030902050204" pitchFamily="34" charset="0"/>
                <a:cs typeface="Calibri Light" panose="020F0302020204030204" pitchFamily="34" charset="0"/>
              </a:rPr>
              <a:t>Highly recommended!</a:t>
            </a:r>
            <a:endParaRPr lang="en-GB" dirty="0">
              <a:solidFill>
                <a:srgbClr val="CC9900"/>
              </a:solidFill>
              <a:latin typeface="Impact" panose="020B0806030902050204" pitchFamily="34" charset="0"/>
              <a:cs typeface="Calibri Light" panose="020F0302020204030204" pitchFamily="34" charset="0"/>
            </a:endParaRPr>
          </a:p>
        </p:txBody>
      </p:sp>
    </p:spTree>
    <p:extLst>
      <p:ext uri="{BB962C8B-B14F-4D97-AF65-F5344CB8AC3E}">
        <p14:creationId xmlns:p14="http://schemas.microsoft.com/office/powerpoint/2010/main" val="2187846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Recall that a one-sample </a:t>
            </a:r>
            <a:r>
              <a:rPr lang="en-US" sz="1600" i="1">
                <a:latin typeface="Calibri Light" panose="020F0302020204030204" pitchFamily="34" charset="0"/>
                <a:cs typeface="Calibri Light" panose="020F0302020204030204" pitchFamily="34" charset="0"/>
              </a:rPr>
              <a:t>t</a:t>
            </a:r>
            <a:r>
              <a:rPr lang="en-US" sz="1600">
                <a:latin typeface="Calibri Light" panose="020F0302020204030204" pitchFamily="34" charset="0"/>
                <a:cs typeface="Calibri Light" panose="020F0302020204030204" pitchFamily="34" charset="0"/>
              </a:rPr>
              <a:t>-test tests whether the </a:t>
            </a:r>
            <a:r>
              <a:rPr lang="en-US" sz="1600">
                <a:solidFill>
                  <a:srgbClr val="0070C0"/>
                </a:solidFill>
                <a:latin typeface="Calibri Light" panose="020F0302020204030204" pitchFamily="34" charset="0"/>
                <a:cs typeface="Calibri Light" panose="020F0302020204030204" pitchFamily="34" charset="0"/>
              </a:rPr>
              <a:t>mean of a single sample is significantly different from 0</a:t>
            </a:r>
            <a:r>
              <a:rPr lang="en-US" sz="1600">
                <a:latin typeface="Calibri Light" panose="020F0302020204030204" pitchFamily="34" charset="0"/>
                <a:cs typeface="Calibri Light" panose="020F0302020204030204" pitchFamily="34" charset="0"/>
              </a:rPr>
              <a:t>. Usually this test is not interesting or even meaningful (e.g., average IQ in a group), unless an average of 0 is expected. The latter is true for difference scores.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As such, there are three equivalent ways in R to run </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a paired </a:t>
            </a:r>
            <a:r>
              <a:rPr lang="en-US" sz="1600" i="1">
                <a:latin typeface="Calibri Light" panose="020F0302020204030204" pitchFamily="34" charset="0"/>
                <a:cs typeface="Calibri Light" panose="020F0302020204030204" pitchFamily="34" charset="0"/>
              </a:rPr>
              <a:t>t</a:t>
            </a:r>
            <a:r>
              <a:rPr lang="en-US" sz="1600">
                <a:latin typeface="Calibri Light" panose="020F0302020204030204" pitchFamily="34" charset="0"/>
                <a:cs typeface="Calibri Light" panose="020F0302020204030204" pitchFamily="34" charset="0"/>
              </a:rPr>
              <a:t>-test:</a:t>
            </a:r>
          </a:p>
          <a:p>
            <a:endParaRPr lang="en-US" sz="12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Diff &lt;- mind$T1_Anx-mind$T2_Anx</a:t>
            </a:r>
          </a:p>
          <a:p>
            <a:pPr marL="0" indent="0">
              <a:buNone/>
            </a:pPr>
            <a:endParaRPr lang="fr-CH" sz="1200">
              <a:latin typeface="Courier New" panose="02070309020205020404" pitchFamily="49" charset="0"/>
              <a:cs typeface="Courier New" panose="02070309020205020404" pitchFamily="49" charset="0"/>
            </a:endParaRPr>
          </a:p>
          <a:p>
            <a:pPr marL="0" indent="0">
              <a:buNone/>
            </a:pPr>
            <a:r>
              <a:rPr lang="fr-CH" sz="1200">
                <a:latin typeface="Courier New" panose="02070309020205020404" pitchFamily="49" charset="0"/>
                <a:cs typeface="Courier New" panose="02070309020205020404" pitchFamily="49" charset="0"/>
              </a:rPr>
              <a:t>	t.test(mind$T1_Anx,mind$T2_Anx,paired=TRUE)</a:t>
            </a:r>
          </a:p>
          <a:p>
            <a:pPr marL="0" indent="0">
              <a:buNone/>
            </a:pPr>
            <a:r>
              <a:rPr lang="fr-CH" sz="1200">
                <a:latin typeface="Courier New" panose="02070309020205020404" pitchFamily="49" charset="0"/>
                <a:cs typeface="Courier New" panose="02070309020205020404" pitchFamily="49" charset="0"/>
              </a:rPr>
              <a:t>	t.test(Diff)</a:t>
            </a:r>
          </a:p>
          <a:p>
            <a:pPr marL="0" indent="0">
              <a:buNone/>
            </a:pPr>
            <a:r>
              <a:rPr lang="fr-CH" sz="1200">
                <a:latin typeface="Courier New" panose="02070309020205020404" pitchFamily="49" charset="0"/>
                <a:cs typeface="Courier New" panose="02070309020205020404" pitchFamily="49" charset="0"/>
              </a:rPr>
              <a:t>	summary(lm(Diff~1))</a:t>
            </a:r>
          </a:p>
          <a:p>
            <a:pPr marL="0" indent="0">
              <a:buNone/>
            </a:pPr>
            <a:endParaRPr lang="fr-CH" sz="1200">
              <a:latin typeface="Courier New" panose="02070309020205020404" pitchFamily="49" charset="0"/>
              <a:cs typeface="Courier New" panose="02070309020205020404" pitchFamily="49" charset="0"/>
            </a:endParaRPr>
          </a:p>
          <a:p>
            <a:r>
              <a:rPr lang="fr-CH" sz="1600">
                <a:latin typeface="Calibri Light" panose="020F0302020204030204" pitchFamily="34" charset="0"/>
                <a:cs typeface="Calibri Light" panose="020F0302020204030204" pitchFamily="34" charset="0"/>
              </a:rPr>
              <a:t>In other words, an </a:t>
            </a:r>
            <a:r>
              <a:rPr lang="fr-CH" sz="1600">
                <a:solidFill>
                  <a:srgbClr val="0070C0"/>
                </a:solidFill>
                <a:latin typeface="Calibri Light" panose="020F0302020204030204" pitchFamily="34" charset="0"/>
                <a:cs typeface="Calibri Light" panose="020F0302020204030204" pitchFamily="34" charset="0"/>
              </a:rPr>
              <a:t>intercept-only regression model</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amounts to a one-sample </a:t>
            </a:r>
            <a:r>
              <a:rPr lang="fr-CH" sz="1600" i="1">
                <a:latin typeface="Calibri Light" panose="020F0302020204030204" pitchFamily="34" charset="0"/>
                <a:cs typeface="Calibri Light" panose="020F0302020204030204" pitchFamily="34" charset="0"/>
              </a:rPr>
              <a:t>t</a:t>
            </a:r>
            <a:r>
              <a:rPr lang="fr-CH" sz="1600">
                <a:latin typeface="Calibri Light" panose="020F0302020204030204" pitchFamily="34" charset="0"/>
                <a:cs typeface="Calibri Light" panose="020F0302020204030204" pitchFamily="34" charset="0"/>
              </a:rPr>
              <a:t>-test, and hence a paired</a:t>
            </a:r>
            <a:br>
              <a:rPr lang="fr-CH" sz="1600">
                <a:latin typeface="Calibri Light" panose="020F0302020204030204" pitchFamily="34" charset="0"/>
                <a:cs typeface="Calibri Light" panose="020F0302020204030204" pitchFamily="34" charset="0"/>
              </a:rPr>
            </a:br>
            <a:r>
              <a:rPr lang="fr-CH" sz="1600" i="1">
                <a:latin typeface="Calibri Light" panose="020F0302020204030204" pitchFamily="34" charset="0"/>
                <a:cs typeface="Calibri Light" panose="020F0302020204030204" pitchFamily="34" charset="0"/>
              </a:rPr>
              <a:t>t</a:t>
            </a:r>
            <a:r>
              <a:rPr lang="fr-CH" sz="1600">
                <a:latin typeface="Calibri Light" panose="020F0302020204030204" pitchFamily="34" charset="0"/>
                <a:cs typeface="Calibri Light" panose="020F0302020204030204" pitchFamily="34" charset="0"/>
              </a:rPr>
              <a:t>-test when the DV is a difference score!</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Paired </a:t>
            </a:r>
            <a:r>
              <a:rPr lang="fr-CH" sz="3200" i="1">
                <a:solidFill>
                  <a:schemeClr val="tx2">
                    <a:lumMod val="75000"/>
                  </a:schemeClr>
                </a:solidFill>
                <a:latin typeface="Tw Cen MT" panose="020B0602020104020603" pitchFamily="34" charset="0"/>
              </a:rPr>
              <a:t>t</a:t>
            </a:r>
            <a:r>
              <a:rPr lang="fr-CH" sz="3200">
                <a:solidFill>
                  <a:schemeClr val="tx2">
                    <a:lumMod val="75000"/>
                  </a:schemeClr>
                </a:solidFill>
                <a:latin typeface="Tw Cen MT" panose="020B0602020104020603" pitchFamily="34" charset="0"/>
              </a:rPr>
              <a:t>-test in R</a:t>
            </a:r>
            <a:endParaRPr lang="en-GB" sz="3200">
              <a:solidFill>
                <a:schemeClr val="tx2">
                  <a:lumMod val="75000"/>
                </a:schemeClr>
              </a:solidFill>
              <a:latin typeface="Tw Cen MT" panose="020B0602020104020603" pitchFamily="34" charset="0"/>
            </a:endParaRPr>
          </a:p>
        </p:txBody>
      </p:sp>
      <p:cxnSp>
        <p:nvCxnSpPr>
          <p:cNvPr id="9" name="Straight Connector 8">
            <a:extLst>
              <a:ext uri="{FF2B5EF4-FFF2-40B4-BE49-F238E27FC236}">
                <a16:creationId xmlns:a16="http://schemas.microsoft.com/office/drawing/2014/main" id="{12FBD180-FC5D-4782-9DC1-60A939865A51}"/>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E192CF-D356-42AC-977E-F99226422F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1" name="TextBox 10">
            <a:extLst>
              <a:ext uri="{FF2B5EF4-FFF2-40B4-BE49-F238E27FC236}">
                <a16:creationId xmlns:a16="http://schemas.microsoft.com/office/drawing/2014/main" id="{4E959661-078C-4E3E-9338-6DFACFDFD95D}"/>
              </a:ext>
            </a:extLst>
          </p:cNvPr>
          <p:cNvSpPr txBox="1"/>
          <p:nvPr/>
        </p:nvSpPr>
        <p:spPr>
          <a:xfrm>
            <a:off x="6602347" y="2628651"/>
            <a:ext cx="4750237" cy="1277273"/>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US" sz="1100"/>
              <a:t>Paired t-test</a:t>
            </a:r>
          </a:p>
          <a:p>
            <a:r>
              <a:rPr lang="en-US" sz="1100"/>
              <a:t>data:  mind$T1_Anx and mind$T2_Anx</a:t>
            </a:r>
          </a:p>
          <a:p>
            <a:r>
              <a:rPr lang="en-US" sz="1100"/>
              <a:t>t = 9.0084, df = 35, p-value = </a:t>
            </a:r>
            <a:r>
              <a:rPr lang="en-US" sz="1100" b="1">
                <a:solidFill>
                  <a:srgbClr val="0070C0"/>
                </a:solidFill>
              </a:rPr>
              <a:t>1.211e-10</a:t>
            </a:r>
          </a:p>
          <a:p>
            <a:r>
              <a:rPr lang="en-US" sz="1100"/>
              <a:t>alternative hypothesis: true difference in means is not equal to 0</a:t>
            </a:r>
          </a:p>
          <a:p>
            <a:r>
              <a:rPr lang="en-US" sz="1100"/>
              <a:t>mean of the differences </a:t>
            </a:r>
          </a:p>
          <a:p>
            <a:r>
              <a:rPr lang="en-US" sz="1100"/>
              <a:t>                   </a:t>
            </a:r>
            <a:r>
              <a:rPr lang="en-US" sz="1100" b="1">
                <a:solidFill>
                  <a:srgbClr val="FF0000"/>
                </a:solidFill>
              </a:rPr>
              <a:t>8.75</a:t>
            </a:r>
            <a:endParaRPr lang="en-GB" sz="1100" b="1">
              <a:solidFill>
                <a:srgbClr val="FF0000"/>
              </a:solidFill>
            </a:endParaRPr>
          </a:p>
        </p:txBody>
      </p:sp>
      <p:sp>
        <p:nvSpPr>
          <p:cNvPr id="12" name="TextBox 11">
            <a:extLst>
              <a:ext uri="{FF2B5EF4-FFF2-40B4-BE49-F238E27FC236}">
                <a16:creationId xmlns:a16="http://schemas.microsoft.com/office/drawing/2014/main" id="{4E04789B-F90E-4666-8E8A-D525FBBADE80}"/>
              </a:ext>
            </a:extLst>
          </p:cNvPr>
          <p:cNvSpPr txBox="1"/>
          <p:nvPr/>
        </p:nvSpPr>
        <p:spPr>
          <a:xfrm>
            <a:off x="6602347" y="4037556"/>
            <a:ext cx="4750237" cy="1107996"/>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US" sz="1100"/>
              <a:t>One Sample t-test</a:t>
            </a:r>
          </a:p>
          <a:p>
            <a:r>
              <a:rPr lang="en-US" sz="1100"/>
              <a:t>data:  Diff</a:t>
            </a:r>
          </a:p>
          <a:p>
            <a:r>
              <a:rPr lang="en-US" sz="1100"/>
              <a:t>t = 9.0084, df = 35, p-value = </a:t>
            </a:r>
            <a:r>
              <a:rPr lang="en-US" sz="1100" b="1">
                <a:solidFill>
                  <a:srgbClr val="0070C0"/>
                </a:solidFill>
              </a:rPr>
              <a:t>1.211e-10</a:t>
            </a:r>
          </a:p>
          <a:p>
            <a:r>
              <a:rPr lang="en-US" sz="1100"/>
              <a:t>alternative hypothesis: true mean is not equal to 0</a:t>
            </a:r>
          </a:p>
          <a:p>
            <a:r>
              <a:rPr lang="en-US" sz="1100"/>
              <a:t>mean of x </a:t>
            </a:r>
          </a:p>
          <a:p>
            <a:r>
              <a:rPr lang="en-US" sz="1100"/>
              <a:t>     </a:t>
            </a:r>
            <a:r>
              <a:rPr lang="en-US" sz="1100" b="1">
                <a:solidFill>
                  <a:srgbClr val="FF0000"/>
                </a:solidFill>
              </a:rPr>
              <a:t>8.75</a:t>
            </a:r>
            <a:endParaRPr lang="en-GB" sz="1100" b="1">
              <a:solidFill>
                <a:srgbClr val="FF0000"/>
              </a:solidFill>
            </a:endParaRPr>
          </a:p>
        </p:txBody>
      </p:sp>
      <p:sp>
        <p:nvSpPr>
          <p:cNvPr id="13" name="TextBox 12">
            <a:extLst>
              <a:ext uri="{FF2B5EF4-FFF2-40B4-BE49-F238E27FC236}">
                <a16:creationId xmlns:a16="http://schemas.microsoft.com/office/drawing/2014/main" id="{46BA800A-A93C-41B0-9DDC-B3C0DF11E039}"/>
              </a:ext>
            </a:extLst>
          </p:cNvPr>
          <p:cNvSpPr txBox="1"/>
          <p:nvPr/>
        </p:nvSpPr>
        <p:spPr>
          <a:xfrm>
            <a:off x="6602348" y="5281450"/>
            <a:ext cx="4768176" cy="1107996"/>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US" sz="1100"/>
              <a:t>Coefficients:</a:t>
            </a:r>
          </a:p>
          <a:p>
            <a:r>
              <a:rPr lang="en-US" sz="1100"/>
              <a:t>            Estimate Std. Error t value Pr(&gt;|t|)    </a:t>
            </a:r>
          </a:p>
          <a:p>
            <a:r>
              <a:rPr lang="en-US" sz="1100"/>
              <a:t>(Intercept)   </a:t>
            </a:r>
            <a:r>
              <a:rPr lang="en-US" sz="1100" b="1">
                <a:solidFill>
                  <a:srgbClr val="FF0000"/>
                </a:solidFill>
              </a:rPr>
              <a:t>8.7500</a:t>
            </a:r>
            <a:r>
              <a:rPr lang="en-US" sz="1100"/>
              <a:t>     0.9713   9.008 </a:t>
            </a:r>
            <a:r>
              <a:rPr lang="en-US" sz="1100" b="1">
                <a:solidFill>
                  <a:srgbClr val="0070C0"/>
                </a:solidFill>
              </a:rPr>
              <a:t>1.21e-10</a:t>
            </a:r>
            <a:r>
              <a:rPr lang="en-US" sz="1100"/>
              <a:t> ***</a:t>
            </a:r>
          </a:p>
          <a:p>
            <a:r>
              <a:rPr lang="en-US" sz="1100"/>
              <a:t>---</a:t>
            </a:r>
          </a:p>
          <a:p>
            <a:r>
              <a:rPr lang="en-US" sz="1100"/>
              <a:t>Residual standard error: 5.828 on 35 degrees of freedom</a:t>
            </a:r>
            <a:endParaRPr lang="en-GB" sz="1100"/>
          </a:p>
        </p:txBody>
      </p:sp>
    </p:spTree>
    <p:extLst>
      <p:ext uri="{BB962C8B-B14F-4D97-AF65-F5344CB8AC3E}">
        <p14:creationId xmlns:p14="http://schemas.microsoft.com/office/powerpoint/2010/main" val="1021998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We can also run our paired </a:t>
            </a:r>
            <a:r>
              <a:rPr lang="en-US" sz="1600" i="1">
                <a:latin typeface="Calibri Light" panose="020F0302020204030204" pitchFamily="34" charset="0"/>
                <a:cs typeface="Calibri Light" panose="020F0302020204030204" pitchFamily="34" charset="0"/>
              </a:rPr>
              <a:t>t</a:t>
            </a:r>
            <a:r>
              <a:rPr lang="en-US" sz="1600">
                <a:latin typeface="Calibri Light" panose="020F0302020204030204" pitchFamily="34" charset="0"/>
                <a:cs typeface="Calibri Light" panose="020F0302020204030204" pitchFamily="34" charset="0"/>
              </a:rPr>
              <a:t>-test as an explicit repeated measures (M)ANOVA, as illustrated earlier:</a:t>
            </a:r>
          </a:p>
          <a:p>
            <a:endParaRPr lang="en-US"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mult &lt;- lm(cbind(T1_Anx,T2_Anx)~1,data=mind) </a:t>
            </a:r>
          </a:p>
          <a:p>
            <a:pPr marL="0" indent="0">
              <a:buNone/>
            </a:pPr>
            <a:r>
              <a:rPr lang="fr-CH" sz="1200">
                <a:latin typeface="Courier New" panose="02070309020205020404" pitchFamily="49" charset="0"/>
                <a:cs typeface="Courier New" panose="02070309020205020404" pitchFamily="49" charset="0"/>
              </a:rPr>
              <a:t>	within.design &lt;- data.frame(Time=as.factor(c("T1","T2")))</a:t>
            </a:r>
          </a:p>
          <a:p>
            <a:pPr marL="0" indent="0">
              <a:buNone/>
            </a:pPr>
            <a:endParaRPr lang="fr-CH" sz="1200">
              <a:latin typeface="Courier New" panose="02070309020205020404" pitchFamily="49" charset="0"/>
              <a:cs typeface="Courier New" panose="02070309020205020404" pitchFamily="49" charset="0"/>
            </a:endParaRPr>
          </a:p>
          <a:p>
            <a:pPr marL="0" indent="0">
              <a:buNone/>
            </a:pPr>
            <a:r>
              <a:rPr lang="fr-CH" sz="1200">
                <a:latin typeface="Courier New" panose="02070309020205020404" pitchFamily="49" charset="0"/>
                <a:cs typeface="Courier New" panose="02070309020205020404" pitchFamily="49" charset="0"/>
              </a:rPr>
              <a:t>	Anova(mult, type=2, test="Wilks", idesign=~Time, idata=within.design)</a:t>
            </a:r>
          </a:p>
          <a:p>
            <a:pPr marL="0" indent="0">
              <a:buNone/>
            </a:pPr>
            <a:endParaRPr lang="fr-CH" sz="1200">
              <a:latin typeface="Courier New" panose="02070309020205020404" pitchFamily="49" charset="0"/>
              <a:cs typeface="Courier New" panose="02070309020205020404" pitchFamily="49"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So once again we obtain exactly the same </a:t>
            </a: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-value! This implies that the rm-MANOVA did not run a literal multivariate test, but first transformed the </a:t>
            </a:r>
            <a:r>
              <a:rPr lang="fr-CH" sz="1400">
                <a:latin typeface="Courier New" panose="02070309020205020404" pitchFamily="49" charset="0"/>
                <a:cs typeface="Courier New" panose="02070309020205020404" pitchFamily="49" charset="0"/>
              </a:rPr>
              <a:t>T1_Anx</a:t>
            </a:r>
            <a:r>
              <a:rPr lang="fr-CH" sz="1600">
                <a:latin typeface="Calibri Light" panose="020F0302020204030204" pitchFamily="34" charset="0"/>
                <a:cs typeface="Calibri Light" panose="020F0302020204030204" pitchFamily="34" charset="0"/>
              </a:rPr>
              <a:t> and </a:t>
            </a:r>
            <a:r>
              <a:rPr lang="fr-CH" sz="1400">
                <a:latin typeface="Courier New" panose="02070309020205020404" pitchFamily="49" charset="0"/>
                <a:cs typeface="Courier New" panose="02070309020205020404" pitchFamily="49" charset="0"/>
              </a:rPr>
              <a:t>T2_Anx</a:t>
            </a:r>
            <a:r>
              <a:rPr lang="fr-CH" sz="140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variables into a difference score, and then fitted a univariate regression model to the difference score, with only an intercept as IV.</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How does this extend to more general factorial within-subjects designs…?</a:t>
            </a:r>
          </a:p>
          <a:p>
            <a:endParaRPr lang="fr-CH"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Paired </a:t>
            </a:r>
            <a:r>
              <a:rPr lang="fr-CH" sz="3200" i="1">
                <a:solidFill>
                  <a:schemeClr val="tx2">
                    <a:lumMod val="75000"/>
                  </a:schemeClr>
                </a:solidFill>
                <a:latin typeface="Tw Cen MT" panose="020B0602020104020603" pitchFamily="34" charset="0"/>
              </a:rPr>
              <a:t>t</a:t>
            </a:r>
            <a:r>
              <a:rPr lang="fr-CH" sz="3200">
                <a:solidFill>
                  <a:schemeClr val="tx2">
                    <a:lumMod val="75000"/>
                  </a:schemeClr>
                </a:solidFill>
                <a:latin typeface="Tw Cen MT" panose="020B0602020104020603" pitchFamily="34" charset="0"/>
              </a:rPr>
              <a:t>-test as repeated measures MANOVA</a:t>
            </a:r>
            <a:endParaRPr lang="en-GB" sz="3200">
              <a:solidFill>
                <a:schemeClr val="tx2">
                  <a:lumMod val="75000"/>
                </a:schemeClr>
              </a:solidFill>
              <a:latin typeface="Tw Cen MT" panose="020B0602020104020603" pitchFamily="34" charset="0"/>
            </a:endParaRPr>
          </a:p>
        </p:txBody>
      </p:sp>
      <p:cxnSp>
        <p:nvCxnSpPr>
          <p:cNvPr id="9" name="Straight Connector 8">
            <a:extLst>
              <a:ext uri="{FF2B5EF4-FFF2-40B4-BE49-F238E27FC236}">
                <a16:creationId xmlns:a16="http://schemas.microsoft.com/office/drawing/2014/main" id="{12FBD180-FC5D-4782-9DC1-60A939865A51}"/>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E192CF-D356-42AC-977E-F99226422F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4" name="TextBox 13">
            <a:extLst>
              <a:ext uri="{FF2B5EF4-FFF2-40B4-BE49-F238E27FC236}">
                <a16:creationId xmlns:a16="http://schemas.microsoft.com/office/drawing/2014/main" id="{4AE96FAA-FAAB-4F9B-9076-75F186F58C96}"/>
              </a:ext>
            </a:extLst>
          </p:cNvPr>
          <p:cNvSpPr txBox="1"/>
          <p:nvPr/>
        </p:nvSpPr>
        <p:spPr>
          <a:xfrm>
            <a:off x="2135560" y="3338989"/>
            <a:ext cx="6264696" cy="938719"/>
          </a:xfrm>
          <a:prstGeom prst="rect">
            <a:avLst/>
          </a:prstGeom>
          <a:ln>
            <a:solidFill>
              <a:schemeClr val="tx1">
                <a:lumMod val="50000"/>
                <a:lumOff val="50000"/>
              </a:schemeClr>
            </a:solidFill>
            <a:prstDash val="dash"/>
          </a:ln>
        </p:spPr>
        <p:txBody>
          <a:bodyPr wrap="square">
            <a:spAutoFit/>
          </a:bodyPr>
          <a:lstStyle>
            <a:defPPr>
              <a:defRPr lang="en-US"/>
            </a:defPPr>
            <a:lvl1pPr>
              <a:defRPr sz="1100">
                <a:latin typeface="Courier New" panose="02070309020205020404" pitchFamily="49" charset="0"/>
                <a:cs typeface="Courier New" panose="02070309020205020404" pitchFamily="49" charset="0"/>
              </a:defRPr>
            </a:lvl1pPr>
          </a:lstStyle>
          <a:p>
            <a:r>
              <a:rPr lang="en-GB"/>
              <a:t>Type III Repeated Measures MANOVA Tests: Wilks test statistic</a:t>
            </a:r>
          </a:p>
          <a:p>
            <a:r>
              <a:rPr lang="en-GB"/>
              <a:t>            Df test stat approx F num Df den Df    Pr(&gt;F)    </a:t>
            </a:r>
          </a:p>
          <a:p>
            <a:r>
              <a:rPr lang="en-GB"/>
              <a:t>Time         1   0.30133   81.151      1     35 </a:t>
            </a:r>
            <a:r>
              <a:rPr lang="en-GB" b="1">
                <a:solidFill>
                  <a:srgbClr val="0070C0"/>
                </a:solidFill>
              </a:rPr>
              <a:t>1.211e-10</a:t>
            </a:r>
            <a:r>
              <a:rPr lang="en-GB"/>
              <a:t> ***</a:t>
            </a:r>
          </a:p>
          <a:p>
            <a:r>
              <a:rPr lang="en-GB"/>
              <a:t>---</a:t>
            </a:r>
          </a:p>
          <a:p>
            <a:r>
              <a:rPr lang="en-GB"/>
              <a:t>Signif. codes:  0 ‘***’ 0.001 ‘**’ 0.01 ‘*’ 0.05 ‘.’ 0.1 ‘ ’ 1</a:t>
            </a:r>
          </a:p>
        </p:txBody>
      </p:sp>
    </p:spTree>
    <p:extLst>
      <p:ext uri="{BB962C8B-B14F-4D97-AF65-F5344CB8AC3E}">
        <p14:creationId xmlns:p14="http://schemas.microsoft.com/office/powerpoint/2010/main" val="16940239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Let us consider a general A × B within-subjects design, with each factor having 2 levels only. As before, different tests can be constructed manually, be first calculating the right difference score. </a:t>
            </a:r>
            <a:endParaRPr lang="fr-CH"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2 × 2 design</a:t>
            </a:r>
            <a:endParaRPr lang="en-GB" sz="3200">
              <a:solidFill>
                <a:schemeClr val="tx2">
                  <a:lumMod val="75000"/>
                </a:schemeClr>
              </a:solidFill>
              <a:latin typeface="Tw Cen MT" panose="020B0602020104020603" pitchFamily="34" charset="0"/>
            </a:endParaRPr>
          </a:p>
        </p:txBody>
      </p:sp>
      <p:cxnSp>
        <p:nvCxnSpPr>
          <p:cNvPr id="9" name="Straight Connector 8">
            <a:extLst>
              <a:ext uri="{FF2B5EF4-FFF2-40B4-BE49-F238E27FC236}">
                <a16:creationId xmlns:a16="http://schemas.microsoft.com/office/drawing/2014/main" id="{12FBD180-FC5D-4782-9DC1-60A939865A51}"/>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E192CF-D356-42AC-977E-F99226422F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graphicFrame>
        <p:nvGraphicFramePr>
          <p:cNvPr id="7" name="Table 6">
            <a:extLst>
              <a:ext uri="{FF2B5EF4-FFF2-40B4-BE49-F238E27FC236}">
                <a16:creationId xmlns:a16="http://schemas.microsoft.com/office/drawing/2014/main" id="{0535DE50-EF17-4597-B063-54B54CA9804A}"/>
              </a:ext>
            </a:extLst>
          </p:cNvPr>
          <p:cNvGraphicFramePr>
            <a:graphicFrameLocks noGrp="1"/>
          </p:cNvGraphicFramePr>
          <p:nvPr>
            <p:extLst>
              <p:ext uri="{D42A27DB-BD31-4B8C-83A1-F6EECF244321}">
                <p14:modId xmlns:p14="http://schemas.microsoft.com/office/powerpoint/2010/main" val="226414973"/>
              </p:ext>
            </p:extLst>
          </p:nvPr>
        </p:nvGraphicFramePr>
        <p:xfrm>
          <a:off x="1311984" y="3241443"/>
          <a:ext cx="4928032" cy="2077015"/>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1019592">
                  <a:extLst>
                    <a:ext uri="{9D8B030D-6E8A-4147-A177-3AD203B41FA5}">
                      <a16:colId xmlns:a16="http://schemas.microsoft.com/office/drawing/2014/main" val="20000"/>
                    </a:ext>
                  </a:extLst>
                </a:gridCol>
                <a:gridCol w="977110">
                  <a:extLst>
                    <a:ext uri="{9D8B030D-6E8A-4147-A177-3AD203B41FA5}">
                      <a16:colId xmlns:a16="http://schemas.microsoft.com/office/drawing/2014/main" val="20002"/>
                    </a:ext>
                  </a:extLst>
                </a:gridCol>
                <a:gridCol w="977110">
                  <a:extLst>
                    <a:ext uri="{9D8B030D-6E8A-4147-A177-3AD203B41FA5}">
                      <a16:colId xmlns:a16="http://schemas.microsoft.com/office/drawing/2014/main" val="20003"/>
                    </a:ext>
                  </a:extLst>
                </a:gridCol>
                <a:gridCol w="977110">
                  <a:extLst>
                    <a:ext uri="{9D8B030D-6E8A-4147-A177-3AD203B41FA5}">
                      <a16:colId xmlns:a16="http://schemas.microsoft.com/office/drawing/2014/main" val="3188399421"/>
                    </a:ext>
                  </a:extLst>
                </a:gridCol>
                <a:gridCol w="977110">
                  <a:extLst>
                    <a:ext uri="{9D8B030D-6E8A-4147-A177-3AD203B41FA5}">
                      <a16:colId xmlns:a16="http://schemas.microsoft.com/office/drawing/2014/main" val="1689632024"/>
                    </a:ext>
                  </a:extLst>
                </a:gridCol>
              </a:tblGrid>
              <a:tr h="360000">
                <a:tc>
                  <a:txBody>
                    <a:bodyPr/>
                    <a:lstStyle/>
                    <a:p>
                      <a:pPr algn="ctr"/>
                      <a:r>
                        <a:rPr lang="en-GB" sz="1200" b="1">
                          <a:latin typeface="Calibri Light" panose="020F0302020204030204" pitchFamily="34" charset="0"/>
                          <a:cs typeface="Calibri Light" panose="020F0302020204030204" pitchFamily="34" charset="0"/>
                        </a:rPr>
                        <a:t>Subject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latin typeface="Calibri Light" panose="020F0302020204030204" pitchFamily="34" charset="0"/>
                          <a:cs typeface="Calibri Light" panose="020F0302020204030204" pitchFamily="34" charset="0"/>
                        </a:rPr>
                        <a:t>A1_B1</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latin typeface="Calibri Light" panose="020F0302020204030204" pitchFamily="34" charset="0"/>
                          <a:cs typeface="Calibri Light" panose="020F0302020204030204" pitchFamily="34" charset="0"/>
                        </a:rPr>
                        <a:t>A1_B2</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latin typeface="Calibri Light" panose="020F0302020204030204" pitchFamily="34" charset="0"/>
                          <a:cs typeface="Calibri Light" panose="020F0302020204030204" pitchFamily="34" charset="0"/>
                        </a:rPr>
                        <a:t>A2_B1</a:t>
                      </a:r>
                      <a:endParaRPr lang="en-GB" sz="1200" b="1">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a:latin typeface="Calibri Light" panose="020F0302020204030204" pitchFamily="34" charset="0"/>
                          <a:cs typeface="Calibri Light" panose="020F0302020204030204" pitchFamily="34" charset="0"/>
                        </a:rPr>
                        <a:t>A2_B2</a:t>
                      </a:r>
                      <a:endParaRPr lang="en-GB" sz="1200" b="1">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03">
                <a:tc>
                  <a:txBody>
                    <a:bodyPr/>
                    <a:lstStyle/>
                    <a:p>
                      <a:pPr algn="ctr"/>
                      <a:r>
                        <a:rPr lang="en-US" sz="1200">
                          <a:latin typeface="Calibri Light" panose="020F0302020204030204" pitchFamily="34" charset="0"/>
                          <a:cs typeface="Calibri Light" panose="020F0302020204030204" pitchFamily="34" charset="0"/>
                        </a:rPr>
                        <a:t>ID56</a:t>
                      </a:r>
                      <a:endParaRPr lang="en-GB" sz="1200">
                        <a:latin typeface="Calibri Light" panose="020F0302020204030204" pitchFamily="34" charset="0"/>
                        <a:cs typeface="Calibri Light" panose="020F0302020204030204" pitchFamily="34"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343403">
                <a:tc>
                  <a:txBody>
                    <a:bodyPr/>
                    <a:lstStyle/>
                    <a:p>
                      <a:pPr algn="ctr"/>
                      <a:r>
                        <a:rPr lang="fr-CH" sz="1200">
                          <a:latin typeface="Calibri Light" panose="020F0302020204030204" pitchFamily="34" charset="0"/>
                          <a:cs typeface="Calibri Light" panose="020F0302020204030204" pitchFamily="34" charset="0"/>
                        </a:rPr>
                        <a:t>ID44</a:t>
                      </a:r>
                      <a:endParaRPr lang="en-GB" sz="1200">
                        <a:latin typeface="Calibri Light" panose="020F0302020204030204" pitchFamily="34" charset="0"/>
                        <a:cs typeface="Calibri Light" panose="020F0302020204030204" pitchFamily="34"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2"/>
                  </a:ext>
                </a:extLst>
              </a:tr>
              <a:tr h="343403">
                <a:tc>
                  <a:txBody>
                    <a:bodyPr/>
                    <a:lstStyle/>
                    <a:p>
                      <a:pPr algn="ctr"/>
                      <a:r>
                        <a:rPr lang="fr-CH" sz="1200">
                          <a:latin typeface="Calibri Light" panose="020F0302020204030204" pitchFamily="34" charset="0"/>
                          <a:cs typeface="Calibri Light" panose="020F0302020204030204" pitchFamily="34" charset="0"/>
                        </a:rPr>
                        <a:t>ID41</a:t>
                      </a:r>
                      <a:endParaRPr lang="en-GB" sz="1200">
                        <a:latin typeface="Calibri Light" panose="020F0302020204030204" pitchFamily="34" charset="0"/>
                        <a:cs typeface="Calibri Light" panose="020F0302020204030204" pitchFamily="34"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r h="343403">
                <a:tc>
                  <a:txBody>
                    <a:bodyPr/>
                    <a:lstStyle/>
                    <a:p>
                      <a:pPr algn="ctr"/>
                      <a:r>
                        <a:rPr lang="en-GB" sz="1200">
                          <a:latin typeface="Calibri Light" panose="020F0302020204030204" pitchFamily="34" charset="0"/>
                          <a:cs typeface="Calibri Light" panose="020F0302020204030204" pitchFamily="34" charset="0"/>
                        </a:rPr>
                        <a:t>…</a:t>
                      </a: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006"/>
                  </a:ext>
                </a:extLst>
              </a:tr>
              <a:tr h="343403">
                <a:tc>
                  <a:txBody>
                    <a:bodyPr/>
                    <a:lstStyle/>
                    <a:p>
                      <a:pPr algn="ctr"/>
                      <a:r>
                        <a:rPr lang="fr-CH" sz="1200">
                          <a:latin typeface="Calibri Light" panose="020F0302020204030204" pitchFamily="34" charset="0"/>
                          <a:cs typeface="Calibri Light" panose="020F0302020204030204" pitchFamily="34" charset="0"/>
                        </a:rPr>
                        <a:t>ID16</a:t>
                      </a:r>
                      <a:endParaRPr lang="en-GB" sz="1200">
                        <a:latin typeface="Calibri Light" panose="020F0302020204030204" pitchFamily="34" charset="0"/>
                        <a:cs typeface="Calibri Light" panose="020F0302020204030204" pitchFamily="34"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GB"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a:noFill/>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2" name="Left Brace 1">
            <a:extLst>
              <a:ext uri="{FF2B5EF4-FFF2-40B4-BE49-F238E27FC236}">
                <a16:creationId xmlns:a16="http://schemas.microsoft.com/office/drawing/2014/main" id="{82C01C11-FD73-422D-AFDF-41F01D9ED518}"/>
              </a:ext>
            </a:extLst>
          </p:cNvPr>
          <p:cNvSpPr/>
          <p:nvPr/>
        </p:nvSpPr>
        <p:spPr>
          <a:xfrm rot="5400000">
            <a:off x="3189084" y="2415717"/>
            <a:ext cx="237727" cy="1080120"/>
          </a:xfrm>
          <a:prstGeom prst="leftBrace">
            <a:avLst>
              <a:gd name="adj1" fmla="val 0"/>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Left Brace 10">
            <a:extLst>
              <a:ext uri="{FF2B5EF4-FFF2-40B4-BE49-F238E27FC236}">
                <a16:creationId xmlns:a16="http://schemas.microsoft.com/office/drawing/2014/main" id="{60DB8577-B7A0-4F4E-93C7-F0C254F0F187}"/>
              </a:ext>
            </a:extLst>
          </p:cNvPr>
          <p:cNvSpPr/>
          <p:nvPr/>
        </p:nvSpPr>
        <p:spPr>
          <a:xfrm rot="5400000">
            <a:off x="5205308" y="2415716"/>
            <a:ext cx="237727" cy="1080120"/>
          </a:xfrm>
          <a:prstGeom prst="leftBrace">
            <a:avLst>
              <a:gd name="adj1" fmla="val 0"/>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a:extLst>
              <a:ext uri="{FF2B5EF4-FFF2-40B4-BE49-F238E27FC236}">
                <a16:creationId xmlns:a16="http://schemas.microsoft.com/office/drawing/2014/main" id="{D9B287F3-20A0-40FA-BE31-0804C6A1F4D8}"/>
              </a:ext>
            </a:extLst>
          </p:cNvPr>
          <p:cNvSpPr txBox="1"/>
          <p:nvPr/>
        </p:nvSpPr>
        <p:spPr>
          <a:xfrm>
            <a:off x="1127448" y="2418214"/>
            <a:ext cx="2839624" cy="307777"/>
          </a:xfrm>
          <a:prstGeom prst="rect">
            <a:avLst/>
          </a:prstGeom>
          <a:noFill/>
        </p:spPr>
        <p:txBody>
          <a:bodyPr wrap="none" rtlCol="0">
            <a:spAutoFit/>
          </a:bodyPr>
          <a:lstStyle/>
          <a:p>
            <a:r>
              <a:rPr lang="en-US" sz="1400" b="1" i="1">
                <a:latin typeface="Calibri Light" panose="020F0302020204030204" pitchFamily="34" charset="0"/>
                <a:cs typeface="Calibri Light" panose="020F0302020204030204" pitchFamily="34" charset="0"/>
              </a:rPr>
              <a:t>A</a:t>
            </a:r>
            <a:r>
              <a:rPr lang="en-US" sz="1400" b="1">
                <a:latin typeface="Calibri Light" panose="020F0302020204030204" pitchFamily="34" charset="0"/>
                <a:cs typeface="Calibri Light" panose="020F0302020204030204" pitchFamily="34" charset="0"/>
              </a:rPr>
              <a:t> main effect:	</a:t>
            </a:r>
            <a:r>
              <a:rPr lang="en-US" sz="1400">
                <a:latin typeface="Calibri Light" panose="020F0302020204030204" pitchFamily="34" charset="0"/>
                <a:cs typeface="Calibri Light" panose="020F0302020204030204" pitchFamily="34" charset="0"/>
              </a:rPr>
              <a:t>A1 average</a:t>
            </a:r>
            <a:endParaRPr lang="en-GB" sz="1400">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B669E268-C303-4C38-A4BF-CA9265B70BDC}"/>
              </a:ext>
            </a:extLst>
          </p:cNvPr>
          <p:cNvSpPr txBox="1"/>
          <p:nvPr/>
        </p:nvSpPr>
        <p:spPr>
          <a:xfrm>
            <a:off x="4799856" y="2419665"/>
            <a:ext cx="979692" cy="307777"/>
          </a:xfrm>
          <a:prstGeom prst="rect">
            <a:avLst/>
          </a:prstGeom>
          <a:noFill/>
        </p:spPr>
        <p:txBody>
          <a:bodyPr wrap="none" rtlCol="0">
            <a:spAutoFit/>
          </a:bodyPr>
          <a:lstStyle/>
          <a:p>
            <a:r>
              <a:rPr lang="en-US" sz="1400">
                <a:latin typeface="Calibri Light" panose="020F0302020204030204" pitchFamily="34" charset="0"/>
                <a:cs typeface="Calibri Light" panose="020F0302020204030204" pitchFamily="34" charset="0"/>
              </a:rPr>
              <a:t>A2 average</a:t>
            </a:r>
            <a:endParaRPr lang="en-GB" sz="1400">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3DB4E29B-9B2E-4741-A799-D2E9FA6D8719}"/>
              </a:ext>
            </a:extLst>
          </p:cNvPr>
          <p:cNvSpPr txBox="1"/>
          <p:nvPr/>
        </p:nvSpPr>
        <p:spPr>
          <a:xfrm>
            <a:off x="4149638" y="2418213"/>
            <a:ext cx="274434" cy="307777"/>
          </a:xfrm>
          <a:prstGeom prst="rect">
            <a:avLst/>
          </a:prstGeom>
          <a:noFill/>
        </p:spPr>
        <p:txBody>
          <a:bodyPr wrap="none" rtlCol="0">
            <a:spAutoFit/>
          </a:bodyPr>
          <a:lstStyle/>
          <a:p>
            <a:r>
              <a:rPr lang="en-US" sz="1400">
                <a:latin typeface="Calibri Light" panose="020F0302020204030204" pitchFamily="34" charset="0"/>
                <a:cs typeface="Calibri Light" panose="020F0302020204030204" pitchFamily="34" charset="0"/>
              </a:rPr>
              <a:t>−</a:t>
            </a:r>
            <a:endParaRPr lang="en-GB" sz="1400">
              <a:latin typeface="Calibri Light" panose="020F0302020204030204" pitchFamily="34" charset="0"/>
              <a:cs typeface="Calibri Light" panose="020F0302020204030204" pitchFamily="34" charset="0"/>
            </a:endParaRPr>
          </a:p>
        </p:txBody>
      </p:sp>
      <p:sp>
        <p:nvSpPr>
          <p:cNvPr id="15" name="Left Brace 14">
            <a:extLst>
              <a:ext uri="{FF2B5EF4-FFF2-40B4-BE49-F238E27FC236}">
                <a16:creationId xmlns:a16="http://schemas.microsoft.com/office/drawing/2014/main" id="{6AAF5E18-00F5-4B62-BD3E-365ADC49312B}"/>
              </a:ext>
            </a:extLst>
          </p:cNvPr>
          <p:cNvSpPr/>
          <p:nvPr/>
        </p:nvSpPr>
        <p:spPr>
          <a:xfrm rot="16200000">
            <a:off x="3657136" y="4550431"/>
            <a:ext cx="237727" cy="2016225"/>
          </a:xfrm>
          <a:prstGeom prst="leftBrace">
            <a:avLst>
              <a:gd name="adj1" fmla="val 0"/>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Left Brace 15">
            <a:extLst>
              <a:ext uri="{FF2B5EF4-FFF2-40B4-BE49-F238E27FC236}">
                <a16:creationId xmlns:a16="http://schemas.microsoft.com/office/drawing/2014/main" id="{F59D8B5A-4BCE-483D-8BC5-DA951E5CA9D0}"/>
              </a:ext>
            </a:extLst>
          </p:cNvPr>
          <p:cNvSpPr/>
          <p:nvPr/>
        </p:nvSpPr>
        <p:spPr>
          <a:xfrm rot="16200000">
            <a:off x="4665247" y="4922779"/>
            <a:ext cx="237727" cy="2016225"/>
          </a:xfrm>
          <a:prstGeom prst="leftBrace">
            <a:avLst>
              <a:gd name="adj1" fmla="val 0"/>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C7ED9A00-A53C-46F1-8ADD-0E832659067F}"/>
              </a:ext>
            </a:extLst>
          </p:cNvPr>
          <p:cNvSpPr txBox="1"/>
          <p:nvPr/>
        </p:nvSpPr>
        <p:spPr>
          <a:xfrm>
            <a:off x="1559495" y="6145559"/>
            <a:ext cx="4232727" cy="307777"/>
          </a:xfrm>
          <a:prstGeom prst="rect">
            <a:avLst/>
          </a:prstGeom>
          <a:noFill/>
        </p:spPr>
        <p:txBody>
          <a:bodyPr wrap="square" rtlCol="0">
            <a:spAutoFit/>
          </a:bodyPr>
          <a:lstStyle/>
          <a:p>
            <a:r>
              <a:rPr lang="en-US" sz="1400" b="1" i="1">
                <a:latin typeface="Calibri Light" panose="020F0302020204030204" pitchFamily="34" charset="0"/>
                <a:cs typeface="Calibri Light" panose="020F0302020204030204" pitchFamily="34" charset="0"/>
              </a:rPr>
              <a:t>B</a:t>
            </a:r>
            <a:r>
              <a:rPr lang="en-US" sz="1400" b="1">
                <a:latin typeface="Calibri Light" panose="020F0302020204030204" pitchFamily="34" charset="0"/>
                <a:cs typeface="Calibri Light" panose="020F0302020204030204" pitchFamily="34" charset="0"/>
              </a:rPr>
              <a:t> main effect:                   </a:t>
            </a:r>
            <a:r>
              <a:rPr lang="en-US" sz="1400">
                <a:latin typeface="Calibri Light" panose="020F0302020204030204" pitchFamily="34" charset="0"/>
                <a:cs typeface="Calibri Light" panose="020F0302020204030204" pitchFamily="34" charset="0"/>
              </a:rPr>
              <a:t>B1 average    −</a:t>
            </a:r>
            <a:r>
              <a:rPr lang="en-GB" sz="1400">
                <a:latin typeface="Calibri Light" panose="020F0302020204030204" pitchFamily="34" charset="0"/>
                <a:cs typeface="Calibri Light" panose="020F0302020204030204" pitchFamily="34" charset="0"/>
              </a:rPr>
              <a:t>    B2 average</a:t>
            </a:r>
          </a:p>
        </p:txBody>
      </p:sp>
      <p:sp>
        <p:nvSpPr>
          <p:cNvPr id="20" name="TextBox 19">
            <a:extLst>
              <a:ext uri="{FF2B5EF4-FFF2-40B4-BE49-F238E27FC236}">
                <a16:creationId xmlns:a16="http://schemas.microsoft.com/office/drawing/2014/main" id="{89D3FB86-05EE-4DFC-98C8-30AE6ABB687D}"/>
              </a:ext>
            </a:extLst>
          </p:cNvPr>
          <p:cNvSpPr txBox="1"/>
          <p:nvPr/>
        </p:nvSpPr>
        <p:spPr>
          <a:xfrm>
            <a:off x="6749555" y="2985554"/>
            <a:ext cx="4242989" cy="3046988"/>
          </a:xfrm>
          <a:prstGeom prst="rect">
            <a:avLst/>
          </a:prstGeom>
          <a:noFill/>
        </p:spPr>
        <p:txBody>
          <a:bodyPr wrap="square">
            <a:spAutoFit/>
          </a:bodyPr>
          <a:lstStyle/>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The </a:t>
            </a:r>
            <a:r>
              <a:rPr lang="en-US" sz="1600">
                <a:solidFill>
                  <a:srgbClr val="0070C0"/>
                </a:solidFill>
                <a:latin typeface="Calibri Light" panose="020F0302020204030204" pitchFamily="34" charset="0"/>
                <a:cs typeface="Calibri Light" panose="020F0302020204030204" pitchFamily="34" charset="0"/>
              </a:rPr>
              <a:t>A main effect data </a:t>
            </a:r>
            <a:r>
              <a:rPr lang="en-US" sz="1600">
                <a:latin typeface="Calibri Light" panose="020F0302020204030204" pitchFamily="34" charset="0"/>
                <a:cs typeface="Calibri Light" panose="020F0302020204030204" pitchFamily="34" charset="0"/>
              </a:rPr>
              <a:t>can be obtained by averaging the two A1 columns, the two A2 columns, and calculating their difference.</a:t>
            </a:r>
          </a:p>
          <a:p>
            <a:pPr marL="285750" indent="-285750">
              <a:buFont typeface="Arial" panose="020B0604020202020204" pitchFamily="34" charset="0"/>
              <a:buChar char="•"/>
            </a:pPr>
            <a:endParaRPr lang="en-US" sz="16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The </a:t>
            </a:r>
            <a:r>
              <a:rPr lang="en-US" sz="1600">
                <a:solidFill>
                  <a:srgbClr val="0070C0"/>
                </a:solidFill>
                <a:latin typeface="Calibri Light" panose="020F0302020204030204" pitchFamily="34" charset="0"/>
                <a:cs typeface="Calibri Light" panose="020F0302020204030204" pitchFamily="34" charset="0"/>
              </a:rPr>
              <a:t>B main effect data </a:t>
            </a:r>
            <a:r>
              <a:rPr lang="en-US" sz="1600">
                <a:latin typeface="Calibri Light" panose="020F0302020204030204" pitchFamily="34" charset="0"/>
                <a:cs typeface="Calibri Light" panose="020F0302020204030204" pitchFamily="34" charset="0"/>
              </a:rPr>
              <a:t>can be obtained by averaging the two B1 columns, the two B2 columns, and calculating their difference.</a:t>
            </a:r>
          </a:p>
          <a:p>
            <a:pPr marL="285750" indent="-285750">
              <a:buFont typeface="Arial" panose="020B0604020202020204" pitchFamily="34" charset="0"/>
              <a:buChar char="•"/>
            </a:pPr>
            <a:endParaRPr lang="en-US" sz="16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600">
                <a:latin typeface="Calibri Light" panose="020F0302020204030204" pitchFamily="34" charset="0"/>
                <a:cs typeface="Calibri Light" panose="020F0302020204030204" pitchFamily="34" charset="0"/>
              </a:rPr>
              <a:t>The </a:t>
            </a:r>
            <a:r>
              <a:rPr lang="en-US" sz="1600">
                <a:solidFill>
                  <a:srgbClr val="0070C0"/>
                </a:solidFill>
                <a:latin typeface="Calibri Light" panose="020F0302020204030204" pitchFamily="34" charset="0"/>
                <a:cs typeface="Calibri Light" panose="020F0302020204030204" pitchFamily="34" charset="0"/>
              </a:rPr>
              <a:t>A × B interaction data </a:t>
            </a:r>
            <a:r>
              <a:rPr lang="en-US" sz="1600">
                <a:latin typeface="Calibri Light" panose="020F0302020204030204" pitchFamily="34" charset="0"/>
                <a:cs typeface="Calibri Light" panose="020F0302020204030204" pitchFamily="34" charset="0"/>
              </a:rPr>
              <a:t>can be obtained by averaging the two outer columns (A1_B1, A2_B2), the two inner columns (A1_B2, A2_B1), and calculating their difference.</a:t>
            </a:r>
            <a:endParaRPr lang="en-GB" sz="1600"/>
          </a:p>
        </p:txBody>
      </p:sp>
    </p:spTree>
    <p:extLst>
      <p:ext uri="{BB962C8B-B14F-4D97-AF65-F5344CB8AC3E}">
        <p14:creationId xmlns:p14="http://schemas.microsoft.com/office/powerpoint/2010/main" val="10092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latin typeface="Calibri Light" panose="020F0302020204030204" pitchFamily="34" charset="0"/>
                <a:cs typeface="Calibri Light" panose="020F0302020204030204" pitchFamily="34" charset="0"/>
              </a:rPr>
              <a:t>For each effect in our 2×2 design, we will end up with a single difference score, which will be entered into a separate univariate regression. This implies some oddities about rm-(M)ANOVA tables:</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pPr lvl="1"/>
            <a:r>
              <a:rPr lang="en-US" sz="1600">
                <a:latin typeface="Calibri Light" panose="020F0302020204030204" pitchFamily="34" charset="0"/>
                <a:cs typeface="Calibri Light" panose="020F0302020204030204" pitchFamily="34" charset="0"/>
              </a:rPr>
              <a:t>Each effect in the above list is a separate </a:t>
            </a:r>
            <a:r>
              <a:rPr lang="en-US" sz="1400">
                <a:latin typeface="Courier New" panose="02070309020205020404" pitchFamily="49" charset="0"/>
                <a:cs typeface="Courier New" panose="02070309020205020404" pitchFamily="49" charset="0"/>
              </a:rPr>
              <a:t>lm</a:t>
            </a:r>
            <a:r>
              <a:rPr lang="en-US" sz="1600">
                <a:latin typeface="Calibri Light" panose="020F0302020204030204" pitchFamily="34" charset="0"/>
                <a:cs typeface="Calibri Light" panose="020F0302020204030204" pitchFamily="34" charset="0"/>
              </a:rPr>
              <a:t> object, with its own particular data transformation as DV. In other words, there is </a:t>
            </a:r>
            <a:r>
              <a:rPr lang="en-US" sz="1600">
                <a:solidFill>
                  <a:srgbClr val="FF0000"/>
                </a:solidFill>
                <a:latin typeface="Calibri Light" panose="020F0302020204030204" pitchFamily="34" charset="0"/>
                <a:cs typeface="Calibri Light" panose="020F0302020204030204" pitchFamily="34" charset="0"/>
              </a:rPr>
              <a:t>no single underlying model to rm-(M)ANOVA</a:t>
            </a:r>
            <a:r>
              <a:rPr lang="en-US" sz="1600">
                <a:latin typeface="Calibri Light" panose="020F0302020204030204" pitchFamily="34" charset="0"/>
                <a:cs typeface="Calibri Light" panose="020F0302020204030204" pitchFamily="34" charset="0"/>
              </a:rPr>
              <a:t> but several! This also explains why assumptions in rm-(M)ANOVA (e.g., sphericity) must be checked for each effect separately.</a:t>
            </a:r>
          </a:p>
          <a:p>
            <a:pPr lvl="1"/>
            <a:r>
              <a:rPr lang="en-US" sz="1600">
                <a:latin typeface="Calibri Light" panose="020F0302020204030204" pitchFamily="34" charset="0"/>
                <a:cs typeface="Calibri Light" panose="020F0302020204030204" pitchFamily="34" charset="0"/>
              </a:rPr>
              <a:t>Each effect is a </a:t>
            </a:r>
            <a:r>
              <a:rPr lang="en-US" sz="1600">
                <a:solidFill>
                  <a:srgbClr val="FF0000"/>
                </a:solidFill>
                <a:latin typeface="Calibri Light" panose="020F0302020204030204" pitchFamily="34" charset="0"/>
                <a:cs typeface="Calibri Light" panose="020F0302020204030204" pitchFamily="34" charset="0"/>
              </a:rPr>
              <a:t>test on its model’s intercept</a:t>
            </a:r>
            <a:r>
              <a:rPr lang="en-US" sz="1600">
                <a:latin typeface="Calibri Light" panose="020F0302020204030204" pitchFamily="34" charset="0"/>
                <a:cs typeface="Calibri Light" panose="020F0302020204030204" pitchFamily="34" charset="0"/>
              </a:rPr>
              <a:t>! Recall that in ordinary linear regression, intercept tests are otherwise rarely interesting.</a:t>
            </a:r>
          </a:p>
          <a:p>
            <a:pPr lvl="1"/>
            <a:r>
              <a:rPr lang="en-US" sz="1600">
                <a:latin typeface="Calibri Light" panose="020F0302020204030204" pitchFamily="34" charset="0"/>
                <a:cs typeface="Calibri Light" panose="020F0302020204030204" pitchFamily="34" charset="0"/>
              </a:rPr>
              <a:t>Each effect has the same DF, and hence </a:t>
            </a:r>
            <a:r>
              <a:rPr lang="en-US" sz="1600">
                <a:solidFill>
                  <a:srgbClr val="FF0000"/>
                </a:solidFill>
                <a:latin typeface="Calibri Light" panose="020F0302020204030204" pitchFamily="34" charset="0"/>
                <a:cs typeface="Calibri Light" panose="020F0302020204030204" pitchFamily="34" charset="0"/>
              </a:rPr>
              <a:t>the same power</a:t>
            </a:r>
            <a:r>
              <a:rPr lang="en-US" sz="1600">
                <a:latin typeface="Calibri Light" panose="020F0302020204030204" pitchFamily="34" charset="0"/>
                <a:cs typeface="Calibri Light" panose="020F0302020204030204" pitchFamily="34" charset="0"/>
              </a:rPr>
              <a:t>, no matter how many more 2-level factors would be added to the within-design. A 6-way interaction in a 2×2×2×2×2×2 design has the same power as any of its main effects! This would never be true for a between-subjects factorial ANOVA.</a:t>
            </a:r>
            <a:endParaRPr lang="fr-CH" sz="16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2 × 2 × … × 2 design</a:t>
            </a:r>
            <a:endParaRPr lang="en-GB" sz="3200">
              <a:solidFill>
                <a:schemeClr val="tx2">
                  <a:lumMod val="75000"/>
                </a:schemeClr>
              </a:solidFill>
              <a:latin typeface="Tw Cen MT" panose="020B0602020104020603" pitchFamily="34" charset="0"/>
            </a:endParaRPr>
          </a:p>
        </p:txBody>
      </p:sp>
      <p:cxnSp>
        <p:nvCxnSpPr>
          <p:cNvPr id="9" name="Straight Connector 8">
            <a:extLst>
              <a:ext uri="{FF2B5EF4-FFF2-40B4-BE49-F238E27FC236}">
                <a16:creationId xmlns:a16="http://schemas.microsoft.com/office/drawing/2014/main" id="{12FBD180-FC5D-4782-9DC1-60A939865A51}"/>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E192CF-D356-42AC-977E-F99226422F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8" name="TextBox 17">
            <a:extLst>
              <a:ext uri="{FF2B5EF4-FFF2-40B4-BE49-F238E27FC236}">
                <a16:creationId xmlns:a16="http://schemas.microsoft.com/office/drawing/2014/main" id="{C055328D-A4D6-4508-BCDD-0E648F2F9DA2}"/>
              </a:ext>
            </a:extLst>
          </p:cNvPr>
          <p:cNvSpPr txBox="1"/>
          <p:nvPr/>
        </p:nvSpPr>
        <p:spPr>
          <a:xfrm>
            <a:off x="1559496" y="2511767"/>
            <a:ext cx="6094602" cy="1277273"/>
          </a:xfrm>
          <a:prstGeom prst="rect">
            <a:avLst/>
          </a:prstGeom>
          <a:ln>
            <a:solidFill>
              <a:schemeClr val="tx1">
                <a:lumMod val="50000"/>
                <a:lumOff val="50000"/>
              </a:schemeClr>
            </a:solidFill>
            <a:prstDash val="dash"/>
          </a:ln>
        </p:spPr>
        <p:txBody>
          <a:bodyPr wrap="square">
            <a:spAutoFit/>
          </a:bodyPr>
          <a:lstStyle>
            <a:defPPr>
              <a:defRPr lang="en-US"/>
            </a:defPPr>
            <a:lvl1pPr>
              <a:defRPr sz="1100">
                <a:latin typeface="Courier New" panose="02070309020205020404" pitchFamily="49" charset="0"/>
                <a:cs typeface="Courier New" panose="02070309020205020404" pitchFamily="49" charset="0"/>
              </a:defRPr>
            </a:lvl1pPr>
          </a:lstStyle>
          <a:p>
            <a:r>
              <a:rPr lang="en-GB"/>
              <a:t>Type III Repeated Measures MANOVA Tests: Wilks test statistic</a:t>
            </a:r>
          </a:p>
          <a:p>
            <a:r>
              <a:rPr lang="en-GB"/>
              <a:t>            Df test stat approx F num Df den Df  Pr(&gt;F)  </a:t>
            </a:r>
          </a:p>
          <a:p>
            <a:r>
              <a:rPr lang="en-GB"/>
              <a:t>A            1   0.98831  0.34298      1     29 0.56265  </a:t>
            </a:r>
          </a:p>
          <a:p>
            <a:r>
              <a:rPr lang="en-GB"/>
              <a:t>B            1   0.99967  0.00972      1     29 0.92215  </a:t>
            </a:r>
          </a:p>
          <a:p>
            <a:r>
              <a:rPr lang="en-GB"/>
              <a:t>A:B          1   0.92845  2.23502      1     29 0.14572  </a:t>
            </a:r>
          </a:p>
          <a:p>
            <a:r>
              <a:rPr lang="en-GB"/>
              <a:t>---</a:t>
            </a:r>
          </a:p>
          <a:p>
            <a:r>
              <a:rPr lang="en-GB"/>
              <a:t>Signif. codes:  0 ‘***’ 0.001 ‘**’ 0.01 ‘*’ 0.05 ‘.’ 0.1 ‘ ’ 1</a:t>
            </a:r>
          </a:p>
        </p:txBody>
      </p:sp>
    </p:spTree>
    <p:extLst>
      <p:ext uri="{BB962C8B-B14F-4D97-AF65-F5344CB8AC3E}">
        <p14:creationId xmlns:p14="http://schemas.microsoft.com/office/powerpoint/2010/main" val="2890589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When the within-subjecs design includes factors with &gt;2 levels, rm-(M)ANOVA still analyzes separate difference scores for each effect. For effects with Q within-levels, this will require a matrix of </a:t>
            </a:r>
            <a:r>
              <a:rPr lang="fr-CH" sz="1600" i="1">
                <a:solidFill>
                  <a:srgbClr val="0070C0"/>
                </a:solidFill>
                <a:latin typeface="Calibri Light" panose="020F0302020204030204" pitchFamily="34" charset="0"/>
                <a:cs typeface="Calibri Light" panose="020F0302020204030204" pitchFamily="34" charset="0"/>
              </a:rPr>
              <a:t>Q−1</a:t>
            </a:r>
            <a:r>
              <a:rPr lang="fr-CH" sz="1600">
                <a:solidFill>
                  <a:srgbClr val="0070C0"/>
                </a:solidFill>
                <a:latin typeface="Calibri Light" panose="020F0302020204030204" pitchFamily="34" charset="0"/>
                <a:cs typeface="Calibri Light" panose="020F0302020204030204" pitchFamily="34" charset="0"/>
              </a:rPr>
              <a:t> simultaneous difference scores</a:t>
            </a:r>
            <a:r>
              <a:rPr lang="fr-CH" sz="1600">
                <a:latin typeface="Calibri Light" panose="020F0302020204030204" pitchFamily="34" charset="0"/>
                <a:cs typeface="Calibri Light" panose="020F0302020204030204" pitchFamily="34" charset="0"/>
              </a:rPr>
              <a:t>. For example, in the intervention study with mindfulness training, the researcher may have measured 3 emotions at each time point. The T1 data could look like this:</a:t>
            </a: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There are 3 possible difference scores, but for the analysis, it suffices to use only two.</a:t>
            </a: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3-level within-subjects factor</a:t>
            </a:r>
            <a:endParaRPr lang="en-GB" sz="3200">
              <a:solidFill>
                <a:schemeClr val="tx2">
                  <a:lumMod val="75000"/>
                </a:schemeClr>
              </a:solidFill>
              <a:latin typeface="Tw Cen MT" panose="020B0602020104020603" pitchFamily="34" charset="0"/>
            </a:endParaRPr>
          </a:p>
        </p:txBody>
      </p:sp>
      <p:graphicFrame>
        <p:nvGraphicFramePr>
          <p:cNvPr id="8" name="Table 7">
            <a:extLst>
              <a:ext uri="{FF2B5EF4-FFF2-40B4-BE49-F238E27FC236}">
                <a16:creationId xmlns:a16="http://schemas.microsoft.com/office/drawing/2014/main" id="{3DD4DEF3-44D0-411D-928D-F1B0371E5FE7}"/>
              </a:ext>
            </a:extLst>
          </p:cNvPr>
          <p:cNvGraphicFramePr>
            <a:graphicFrameLocks noGrp="1"/>
          </p:cNvGraphicFramePr>
          <p:nvPr>
            <p:extLst>
              <p:ext uri="{D42A27DB-BD31-4B8C-83A1-F6EECF244321}">
                <p14:modId xmlns:p14="http://schemas.microsoft.com/office/powerpoint/2010/main" val="3759744593"/>
              </p:ext>
            </p:extLst>
          </p:nvPr>
        </p:nvGraphicFramePr>
        <p:xfrm>
          <a:off x="2279576" y="2996684"/>
          <a:ext cx="7344817" cy="2763821"/>
        </p:xfrm>
        <a:graphic>
          <a:graphicData uri="http://schemas.openxmlformats.org/drawingml/2006/table">
            <a:tbl>
              <a:tblPr firstRow="1" bandRow="1">
                <a:tableStyleId>{2D5ABB26-0587-4C30-8999-92F81FD0307C}</a:tableStyleId>
              </a:tblPr>
              <a:tblGrid>
                <a:gridCol w="915478">
                  <a:extLst>
                    <a:ext uri="{9D8B030D-6E8A-4147-A177-3AD203B41FA5}">
                      <a16:colId xmlns:a16="http://schemas.microsoft.com/office/drawing/2014/main" val="20000"/>
                    </a:ext>
                  </a:extLst>
                </a:gridCol>
                <a:gridCol w="1165341">
                  <a:extLst>
                    <a:ext uri="{9D8B030D-6E8A-4147-A177-3AD203B41FA5}">
                      <a16:colId xmlns:a16="http://schemas.microsoft.com/office/drawing/2014/main" val="20001"/>
                    </a:ext>
                  </a:extLst>
                </a:gridCol>
                <a:gridCol w="877333">
                  <a:extLst>
                    <a:ext uri="{9D8B030D-6E8A-4147-A177-3AD203B41FA5}">
                      <a16:colId xmlns:a16="http://schemas.microsoft.com/office/drawing/2014/main" val="20002"/>
                    </a:ext>
                  </a:extLst>
                </a:gridCol>
                <a:gridCol w="877333">
                  <a:extLst>
                    <a:ext uri="{9D8B030D-6E8A-4147-A177-3AD203B41FA5}">
                      <a16:colId xmlns:a16="http://schemas.microsoft.com/office/drawing/2014/main" val="20003"/>
                    </a:ext>
                  </a:extLst>
                </a:gridCol>
                <a:gridCol w="877333">
                  <a:extLst>
                    <a:ext uri="{9D8B030D-6E8A-4147-A177-3AD203B41FA5}">
                      <a16:colId xmlns:a16="http://schemas.microsoft.com/office/drawing/2014/main" val="1177714896"/>
                    </a:ext>
                  </a:extLst>
                </a:gridCol>
                <a:gridCol w="877333">
                  <a:extLst>
                    <a:ext uri="{9D8B030D-6E8A-4147-A177-3AD203B41FA5}">
                      <a16:colId xmlns:a16="http://schemas.microsoft.com/office/drawing/2014/main" val="3466426945"/>
                    </a:ext>
                  </a:extLst>
                </a:gridCol>
                <a:gridCol w="877333">
                  <a:extLst>
                    <a:ext uri="{9D8B030D-6E8A-4147-A177-3AD203B41FA5}">
                      <a16:colId xmlns:a16="http://schemas.microsoft.com/office/drawing/2014/main" val="386758805"/>
                    </a:ext>
                  </a:extLst>
                </a:gridCol>
                <a:gridCol w="877333">
                  <a:extLst>
                    <a:ext uri="{9D8B030D-6E8A-4147-A177-3AD203B41FA5}">
                      <a16:colId xmlns:a16="http://schemas.microsoft.com/office/drawing/2014/main" val="3851485355"/>
                    </a:ext>
                  </a:extLst>
                </a:gridCol>
              </a:tblGrid>
              <a:tr h="360000">
                <a:tc>
                  <a:txBody>
                    <a:bodyPr/>
                    <a:lstStyle/>
                    <a:p>
                      <a:pPr algn="ctr"/>
                      <a:r>
                        <a:rPr lang="en-GB" sz="1400" b="1">
                          <a:latin typeface="Calibri Light" panose="020F0302020204030204" pitchFamily="34" charset="0"/>
                          <a:cs typeface="Calibri Light" panose="020F0302020204030204" pitchFamily="34" charset="0"/>
                        </a:rPr>
                        <a:t>Subject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a:latin typeface="Calibri Light" panose="020F0302020204030204" pitchFamily="34" charset="0"/>
                          <a:cs typeface="Calibri Light" panose="020F0302020204030204" pitchFamily="34" charset="0"/>
                        </a:rPr>
                        <a:t>Group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400" b="1">
                          <a:latin typeface="Calibri Light" panose="020F0302020204030204" pitchFamily="34" charset="0"/>
                          <a:cs typeface="Calibri Light" panose="020F0302020204030204" pitchFamily="34" charset="0"/>
                        </a:rPr>
                        <a:t>T1_Anx</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a:latin typeface="Calibri Light" panose="020F0302020204030204" pitchFamily="34" charset="0"/>
                          <a:cs typeface="Calibri Light" panose="020F0302020204030204" pitchFamily="34" charset="0"/>
                        </a:rPr>
                        <a:t>T1_Sad</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a:latin typeface="Calibri Light" panose="020F0302020204030204" pitchFamily="34" charset="0"/>
                          <a:cs typeface="Calibri Light" panose="020F0302020204030204" pitchFamily="34" charset="0"/>
                        </a:rPr>
                        <a:t>T1_Joy</a:t>
                      </a:r>
                      <a:endParaRPr lang="en-GB" sz="1400" b="1">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i="1">
                          <a:latin typeface="Calibri Light" panose="020F0302020204030204" pitchFamily="34" charset="0"/>
                          <a:cs typeface="Calibri Light" panose="020F0302020204030204" pitchFamily="34" charset="0"/>
                        </a:rPr>
                        <a:t>D</a:t>
                      </a:r>
                      <a:r>
                        <a:rPr lang="en-US" sz="1400" b="1" i="1" baseline="-25000">
                          <a:latin typeface="Calibri Light" panose="020F0302020204030204" pitchFamily="34" charset="0"/>
                          <a:cs typeface="Calibri Light" panose="020F0302020204030204" pitchFamily="34" charset="0"/>
                        </a:rPr>
                        <a:t>anx-sad</a:t>
                      </a:r>
                      <a:endParaRPr lang="en-GB" sz="1400" b="1" i="1" baseline="-250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b="1" i="1">
                          <a:latin typeface="Calibri Light" panose="020F0302020204030204" pitchFamily="34" charset="0"/>
                          <a:cs typeface="Calibri Light" panose="020F0302020204030204" pitchFamily="34" charset="0"/>
                        </a:rPr>
                        <a:t>D</a:t>
                      </a:r>
                      <a:r>
                        <a:rPr lang="en-US" sz="1400" b="1" i="1" baseline="-25000">
                          <a:latin typeface="Calibri Light" panose="020F0302020204030204" pitchFamily="34" charset="0"/>
                          <a:cs typeface="Calibri Light" panose="020F0302020204030204" pitchFamily="34" charset="0"/>
                        </a:rPr>
                        <a:t>anx-joy</a:t>
                      </a:r>
                      <a:endParaRPr lang="en-GB" sz="1400" b="1" i="1" baseline="-250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b="1" i="1">
                          <a:latin typeface="Calibri Light" panose="020F0302020204030204" pitchFamily="34" charset="0"/>
                          <a:cs typeface="Calibri Light" panose="020F0302020204030204" pitchFamily="34" charset="0"/>
                        </a:rPr>
                        <a:t>D</a:t>
                      </a:r>
                      <a:r>
                        <a:rPr lang="en-US" sz="1400" b="1" i="1" baseline="-25000">
                          <a:latin typeface="Calibri Light" panose="020F0302020204030204" pitchFamily="34" charset="0"/>
                          <a:cs typeface="Calibri Light" panose="020F0302020204030204" pitchFamily="34" charset="0"/>
                        </a:rPr>
                        <a:t>sad-joy</a:t>
                      </a:r>
                      <a:endParaRPr lang="en-GB" sz="1400" b="1" i="1" baseline="-250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43403">
                <a:tc>
                  <a:txBody>
                    <a:bodyPr/>
                    <a:lstStyle/>
                    <a:p>
                      <a:pPr algn="ctr"/>
                      <a:r>
                        <a:rPr lang="en-US" sz="1200">
                          <a:latin typeface="Calibri Light" panose="020F0302020204030204" pitchFamily="34" charset="0"/>
                          <a:cs typeface="Calibri Light" panose="020F0302020204030204" pitchFamily="34" charset="0"/>
                        </a:rPr>
                        <a:t>ID56</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Language</a:t>
                      </a:r>
                      <a:endParaRPr lang="en-GB" sz="12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200">
                          <a:latin typeface="Calibri Light" panose="020F0302020204030204" pitchFamily="34" charset="0"/>
                          <a:cs typeface="Calibri Light" panose="020F0302020204030204" pitchFamily="34" charset="0"/>
                        </a:rPr>
                        <a:t>6</a:t>
                      </a:r>
                      <a:r>
                        <a:rPr lang="en-GB" sz="1200">
                          <a:latin typeface="Calibri Light" panose="020F0302020204030204" pitchFamily="34" charset="0"/>
                          <a:cs typeface="Calibri Light" panose="020F0302020204030204" pitchFamily="34" charset="0"/>
                        </a:rPr>
                        <a:t>0</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63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51</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noFill/>
                  </a:tcPr>
                </a:tc>
                <a:tc>
                  <a:txBody>
                    <a:bodyPr/>
                    <a:lstStyle/>
                    <a:p>
                      <a:pPr algn="ctr"/>
                      <a:r>
                        <a:rPr lang="en-US" sz="1200">
                          <a:latin typeface="Calibri Light" panose="020F0302020204030204" pitchFamily="34" charset="0"/>
                          <a:cs typeface="Calibri Light" panose="020F0302020204030204" pitchFamily="34" charset="0"/>
                        </a:rPr>
                        <a:t>-3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12</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0001"/>
                  </a:ext>
                </a:extLst>
              </a:tr>
              <a:tr h="343403">
                <a:tc>
                  <a:txBody>
                    <a:bodyPr/>
                    <a:lstStyle/>
                    <a:p>
                      <a:pPr algn="ctr"/>
                      <a:r>
                        <a:rPr lang="fr-CH" sz="1200">
                          <a:latin typeface="Calibri Light" panose="020F0302020204030204" pitchFamily="34" charset="0"/>
                          <a:cs typeface="Calibri Light" panose="020F0302020204030204" pitchFamily="34" charset="0"/>
                        </a:rPr>
                        <a:t>ID44</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Mindfulness</a:t>
                      </a:r>
                      <a:endParaRPr lang="en-GB" sz="1200">
                        <a:latin typeface="Calibri Light" panose="020F0302020204030204" pitchFamily="34" charset="0"/>
                        <a:cs typeface="Calibri Light" panose="020F0302020204030204" pitchFamily="34" charset="0"/>
                      </a:endParaRPr>
                    </a:p>
                  </a:txBody>
                  <a:tcPr anchor="ctr">
                    <a:solidFill>
                      <a:schemeClr val="bg1">
                        <a:lumMod val="95000"/>
                      </a:schemeClr>
                    </a:solidFill>
                  </a:tcPr>
                </a:tc>
                <a:tc>
                  <a:txBody>
                    <a:bodyPr/>
                    <a:lstStyle/>
                    <a:p>
                      <a:pPr algn="ctr"/>
                      <a:r>
                        <a:rPr lang="en-US" sz="1200">
                          <a:latin typeface="Calibri Light" panose="020F0302020204030204" pitchFamily="34" charset="0"/>
                          <a:cs typeface="Calibri Light" panose="020F0302020204030204" pitchFamily="34" charset="0"/>
                        </a:rPr>
                        <a:t>76</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39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79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37</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-40</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2"/>
                  </a:ext>
                </a:extLst>
              </a:tr>
              <a:tr h="343403">
                <a:tc>
                  <a:txBody>
                    <a:bodyPr/>
                    <a:lstStyle/>
                    <a:p>
                      <a:pPr algn="ctr"/>
                      <a:r>
                        <a:rPr lang="fr-CH" sz="1200">
                          <a:latin typeface="Calibri Light" panose="020F0302020204030204" pitchFamily="34" charset="0"/>
                          <a:cs typeface="Calibri Light" panose="020F0302020204030204" pitchFamily="34" charset="0"/>
                        </a:rPr>
                        <a:t>ID41</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Language</a:t>
                      </a:r>
                      <a:endParaRPr lang="en-GB" sz="1200">
                        <a:latin typeface="Calibri Light" panose="020F0302020204030204" pitchFamily="34" charset="0"/>
                        <a:cs typeface="Calibri Light" panose="020F0302020204030204" pitchFamily="34" charset="0"/>
                      </a:endParaRPr>
                    </a:p>
                  </a:txBody>
                  <a:tcPr anchor="ctr">
                    <a:solidFill>
                      <a:schemeClr val="bg1">
                        <a:lumMod val="95000"/>
                      </a:schemeClr>
                    </a:solidFill>
                  </a:tcPr>
                </a:tc>
                <a:tc>
                  <a:txBody>
                    <a:bodyPr/>
                    <a:lstStyle/>
                    <a:p>
                      <a:pPr algn="ctr"/>
                      <a:r>
                        <a:rPr lang="en-US" sz="1200">
                          <a:latin typeface="Calibri Light" panose="020F0302020204030204" pitchFamily="34" charset="0"/>
                          <a:cs typeface="Calibri Light" panose="020F0302020204030204" pitchFamily="34" charset="0"/>
                        </a:rPr>
                        <a:t>62</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63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82</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-1</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-20</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-19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3"/>
                  </a:ext>
                </a:extLst>
              </a:tr>
              <a:tr h="343403">
                <a:tc>
                  <a:txBody>
                    <a:bodyPr/>
                    <a:lstStyle/>
                    <a:p>
                      <a:pPr algn="ctr"/>
                      <a:r>
                        <a:rPr lang="fr-CH" sz="1200">
                          <a:latin typeface="Calibri Light" panose="020F0302020204030204" pitchFamily="34" charset="0"/>
                          <a:cs typeface="Calibri Light" panose="020F0302020204030204" pitchFamily="34" charset="0"/>
                        </a:rPr>
                        <a:t>ID01</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algn="ctr"/>
                      <a:r>
                        <a:rPr lang="en-US" sz="1200">
                          <a:latin typeface="Calibri Light" panose="020F0302020204030204" pitchFamily="34" charset="0"/>
                          <a:cs typeface="Calibri Light" panose="020F0302020204030204" pitchFamily="34" charset="0"/>
                        </a:rPr>
                        <a:t>Mindfulness</a:t>
                      </a:r>
                      <a:endParaRPr lang="en-GB" sz="1200">
                        <a:latin typeface="Calibri Light" panose="020F0302020204030204" pitchFamily="34" charset="0"/>
                        <a:cs typeface="Calibri Light" panose="020F0302020204030204" pitchFamily="34" charset="0"/>
                      </a:endParaRPr>
                    </a:p>
                  </a:txBody>
                  <a:tcPr anchor="ctr">
                    <a:solidFill>
                      <a:schemeClr val="bg1">
                        <a:lumMod val="95000"/>
                      </a:schemeClr>
                    </a:solidFill>
                  </a:tcPr>
                </a:tc>
                <a:tc>
                  <a:txBody>
                    <a:bodyPr/>
                    <a:lstStyle/>
                    <a:p>
                      <a:pPr algn="ctr"/>
                      <a:r>
                        <a:rPr lang="en-US" sz="1200">
                          <a:latin typeface="Calibri Light" panose="020F0302020204030204" pitchFamily="34" charset="0"/>
                          <a:cs typeface="Calibri Light" panose="020F0302020204030204" pitchFamily="34" charset="0"/>
                        </a:rPr>
                        <a:t>58</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44</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83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14</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-25</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-39</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4"/>
                  </a:ext>
                </a:extLst>
              </a:tr>
              <a:tr h="343403">
                <a:tc>
                  <a:txBody>
                    <a:bodyPr/>
                    <a:lstStyle/>
                    <a:p>
                      <a:pPr algn="ctr"/>
                      <a:r>
                        <a:rPr lang="fr-CH" sz="1200">
                          <a:latin typeface="Calibri Light" panose="020F0302020204030204" pitchFamily="34" charset="0"/>
                          <a:cs typeface="Calibri Light" panose="020F0302020204030204" pitchFamily="34" charset="0"/>
                        </a:rPr>
                        <a:t>ID09</a:t>
                      </a:r>
                      <a:endParaRPr lang="en-GB" sz="1200">
                        <a:latin typeface="Calibri Light" panose="020F0302020204030204" pitchFamily="34" charset="0"/>
                        <a:cs typeface="Calibri Light" panose="020F0302020204030204"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Calibri Light" panose="020F0302020204030204" pitchFamily="34" charset="0"/>
                          <a:cs typeface="Calibri Light" panose="020F0302020204030204" pitchFamily="34" charset="0"/>
                        </a:rPr>
                        <a:t>Mindfulness</a:t>
                      </a:r>
                      <a:endParaRPr lang="en-GB" sz="1200">
                        <a:latin typeface="Calibri Light" panose="020F0302020204030204" pitchFamily="34" charset="0"/>
                        <a:cs typeface="Calibri Light" panose="020F0302020204030204" pitchFamily="34" charset="0"/>
                      </a:endParaRPr>
                    </a:p>
                  </a:txBody>
                  <a:tcPr anchor="ctr">
                    <a:solidFill>
                      <a:schemeClr val="bg1">
                        <a:lumMod val="95000"/>
                      </a:schemeClr>
                    </a:solidFill>
                  </a:tcPr>
                </a:tc>
                <a:tc>
                  <a:txBody>
                    <a:bodyPr/>
                    <a:lstStyle/>
                    <a:p>
                      <a:pPr algn="ctr"/>
                      <a:r>
                        <a:rPr lang="en-US" sz="1200">
                          <a:latin typeface="Calibri Light" panose="020F0302020204030204" pitchFamily="34" charset="0"/>
                          <a:cs typeface="Calibri Light" panose="020F0302020204030204" pitchFamily="34" charset="0"/>
                        </a:rPr>
                        <a:t>81</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41</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45</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40</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36</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-4</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5"/>
                  </a:ext>
                </a:extLst>
              </a:tr>
              <a:tr h="343403">
                <a:tc>
                  <a:txBody>
                    <a:bodyPr/>
                    <a:lstStyle/>
                    <a:p>
                      <a:pPr algn="ctr"/>
                      <a:r>
                        <a:rPr lang="en-GB" sz="1200">
                          <a:latin typeface="Calibri Light" panose="020F0302020204030204" pitchFamily="34" charset="0"/>
                          <a:cs typeface="Calibri Light" panose="020F0302020204030204" pitchFamily="34" charset="0"/>
                        </a:rPr>
                        <a:t>…</a:t>
                      </a:r>
                    </a:p>
                  </a:txBody>
                  <a:tcPr anchor="ctr">
                    <a:noFill/>
                  </a:tcPr>
                </a:tc>
                <a:tc>
                  <a:txBody>
                    <a:bodyPr/>
                    <a:lstStyle/>
                    <a:p>
                      <a:pPr algn="ctr"/>
                      <a:r>
                        <a:rPr lang="en-GB" sz="1200">
                          <a:latin typeface="Calibri Light" panose="020F0302020204030204" pitchFamily="34" charset="0"/>
                          <a:cs typeface="Calibri Light" panose="020F0302020204030204" pitchFamily="34" charset="0"/>
                        </a:rPr>
                        <a:t>…</a:t>
                      </a:r>
                    </a:p>
                  </a:txBody>
                  <a:tcPr anchor="ctr">
                    <a:solidFill>
                      <a:schemeClr val="bg1">
                        <a:lumMod val="95000"/>
                      </a:schemeClr>
                    </a:solid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no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no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006"/>
                  </a:ext>
                </a:extLst>
              </a:tr>
              <a:tr h="343403">
                <a:tc>
                  <a:txBody>
                    <a:bodyPr/>
                    <a:lstStyle/>
                    <a:p>
                      <a:pPr algn="ctr"/>
                      <a:r>
                        <a:rPr lang="fr-CH" sz="1200">
                          <a:latin typeface="Calibri Light" panose="020F0302020204030204" pitchFamily="34" charset="0"/>
                          <a:cs typeface="Calibri Light" panose="020F0302020204030204" pitchFamily="34" charset="0"/>
                        </a:rPr>
                        <a:t>ID16</a:t>
                      </a:r>
                      <a:endParaRPr lang="en-GB" sz="12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Language</a:t>
                      </a:r>
                      <a:endParaRPr lang="en-GB" sz="12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a:latin typeface="Calibri Light" panose="020F0302020204030204" pitchFamily="34" charset="0"/>
                          <a:cs typeface="Calibri Light" panose="020F0302020204030204" pitchFamily="34" charset="0"/>
                        </a:rPr>
                        <a:t>44</a:t>
                      </a:r>
                      <a:endParaRPr lang="en-GB" sz="1200">
                        <a:latin typeface="Calibri Light" panose="020F0302020204030204" pitchFamily="34" charset="0"/>
                        <a:cs typeface="Calibri Light" panose="020F0302020204030204" pitchFamily="34" charset="0"/>
                      </a:endParaRP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38</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21</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6</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23</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17</a:t>
                      </a:r>
                      <a:endParaRPr lang="en-GB" sz="1200">
                        <a:latin typeface="Calibri Light" panose="020F0302020204030204" pitchFamily="34" charset="0"/>
                        <a:cs typeface="Calibri Light" panose="020F030202020403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4271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In R, we could proceed manually as follows. To test the Emotion effect, we only ever need two out of three difference scores. Which pair does not matter!</a:t>
            </a: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a:t>
            </a:r>
          </a:p>
          <a:p>
            <a:pPr marL="0" indent="0">
              <a:buNone/>
            </a:pPr>
            <a:r>
              <a:rPr lang="fr-CH" sz="1200">
                <a:latin typeface="Courier New" panose="02070309020205020404" pitchFamily="49" charset="0"/>
                <a:cs typeface="Courier New" panose="02070309020205020404" pitchFamily="49" charset="0"/>
              </a:rPr>
              <a:t>	mind$D12 &lt;- mind$T1_Anx-mind$T1_Sad</a:t>
            </a:r>
          </a:p>
          <a:p>
            <a:pPr marL="0" indent="0">
              <a:buNone/>
            </a:pPr>
            <a:r>
              <a:rPr lang="fr-CH" sz="1200">
                <a:latin typeface="Courier New" panose="02070309020205020404" pitchFamily="49" charset="0"/>
                <a:cs typeface="Courier New" panose="02070309020205020404" pitchFamily="49" charset="0"/>
              </a:rPr>
              <a:t>	mind$D13 &lt;- mind$T1_Anx-mind$T1_Joy</a:t>
            </a:r>
          </a:p>
          <a:p>
            <a:pPr marL="0" indent="0">
              <a:buNone/>
            </a:pPr>
            <a:r>
              <a:rPr lang="fr-CH" sz="1200">
                <a:latin typeface="Courier New" panose="02070309020205020404" pitchFamily="49" charset="0"/>
                <a:cs typeface="Courier New" panose="02070309020205020404" pitchFamily="49" charset="0"/>
              </a:rPr>
              <a:t>	mind$D23 &lt;- mind$T1_Sad-mind$T1_Joy</a:t>
            </a:r>
          </a:p>
          <a:p>
            <a:pPr marL="0" indent="0">
              <a:buNone/>
            </a:pPr>
            <a:endParaRPr lang="fr-CH" sz="1200">
              <a:latin typeface="Courier New" panose="02070309020205020404" pitchFamily="49" charset="0"/>
              <a:cs typeface="Courier New" panose="02070309020205020404" pitchFamily="49" charset="0"/>
            </a:endParaRPr>
          </a:p>
          <a:p>
            <a:pPr marL="0" indent="0">
              <a:buNone/>
            </a:pPr>
            <a:r>
              <a:rPr lang="fr-CH" sz="1200">
                <a:latin typeface="Courier New" panose="02070309020205020404" pitchFamily="49" charset="0"/>
                <a:cs typeface="Courier New" panose="02070309020205020404" pitchFamily="49" charset="0"/>
              </a:rPr>
              <a:t>	mlm &lt;- lm(cbind(D12,D13)~</a:t>
            </a:r>
            <a:r>
              <a:rPr lang="fr-CH" sz="1200" b="1">
                <a:solidFill>
                  <a:srgbClr val="FF0000"/>
                </a:solidFill>
                <a:latin typeface="Courier New" panose="02070309020205020404" pitchFamily="49" charset="0"/>
                <a:cs typeface="Courier New" panose="02070309020205020404" pitchFamily="49" charset="0"/>
              </a:rPr>
              <a:t>1</a:t>
            </a:r>
            <a:r>
              <a:rPr lang="fr-CH" sz="1200">
                <a:latin typeface="Courier New" panose="02070309020205020404" pitchFamily="49" charset="0"/>
                <a:cs typeface="Courier New" panose="02070309020205020404" pitchFamily="49" charset="0"/>
              </a:rPr>
              <a:t>,data=mind)</a:t>
            </a:r>
          </a:p>
          <a:p>
            <a:pPr marL="0" indent="0">
              <a:buNone/>
            </a:pPr>
            <a:r>
              <a:rPr lang="fr-CH" sz="1200">
                <a:latin typeface="Courier New" panose="02070309020205020404" pitchFamily="49" charset="0"/>
                <a:cs typeface="Courier New" panose="02070309020205020404" pitchFamily="49" charset="0"/>
              </a:rPr>
              <a:t>	summary(manova(mlm),intercept=TRUE)</a:t>
            </a:r>
          </a:p>
          <a:p>
            <a:pPr marL="0" indent="0">
              <a:buNone/>
            </a:pPr>
            <a:r>
              <a:rPr lang="fr-CH" sz="1200">
                <a:latin typeface="Courier New" panose="02070309020205020404" pitchFamily="49" charset="0"/>
                <a:cs typeface="Courier New" panose="02070309020205020404" pitchFamily="49" charset="0"/>
              </a:rPr>
              <a:t>	mlm &lt;- lm(cbind(D12,D23)~</a:t>
            </a:r>
            <a:r>
              <a:rPr lang="fr-CH" sz="1200" b="1">
                <a:solidFill>
                  <a:srgbClr val="FF0000"/>
                </a:solidFill>
                <a:latin typeface="Courier New" panose="02070309020205020404" pitchFamily="49" charset="0"/>
                <a:cs typeface="Courier New" panose="02070309020205020404" pitchFamily="49" charset="0"/>
              </a:rPr>
              <a:t>1</a:t>
            </a:r>
            <a:r>
              <a:rPr lang="fr-CH" sz="1200">
                <a:latin typeface="Courier New" panose="02070309020205020404" pitchFamily="49" charset="0"/>
                <a:cs typeface="Courier New" panose="02070309020205020404" pitchFamily="49" charset="0"/>
              </a:rPr>
              <a:t>,data=mind)</a:t>
            </a:r>
          </a:p>
          <a:p>
            <a:pPr marL="0" indent="0">
              <a:buNone/>
            </a:pPr>
            <a:r>
              <a:rPr lang="fr-CH" sz="1200">
                <a:latin typeface="Courier New" panose="02070309020205020404" pitchFamily="49" charset="0"/>
                <a:cs typeface="Courier New" panose="02070309020205020404" pitchFamily="49" charset="0"/>
              </a:rPr>
              <a:t>	summary(manova(mlm),intercept=TRUE)</a:t>
            </a:r>
          </a:p>
          <a:p>
            <a:pPr marL="0" indent="0">
              <a:buNone/>
            </a:pPr>
            <a:r>
              <a:rPr lang="fr-CH" sz="1200">
                <a:latin typeface="Courier New" panose="02070309020205020404" pitchFamily="49" charset="0"/>
                <a:cs typeface="Courier New" panose="02070309020205020404" pitchFamily="49" charset="0"/>
              </a:rPr>
              <a:t>	mlm &lt;- lm(cbind(D13,D23)~</a:t>
            </a:r>
            <a:r>
              <a:rPr lang="fr-CH" sz="1200" b="1">
                <a:solidFill>
                  <a:srgbClr val="FF0000"/>
                </a:solidFill>
                <a:latin typeface="Courier New" panose="02070309020205020404" pitchFamily="49" charset="0"/>
                <a:cs typeface="Courier New" panose="02070309020205020404" pitchFamily="49" charset="0"/>
              </a:rPr>
              <a:t>1</a:t>
            </a:r>
            <a:r>
              <a:rPr lang="fr-CH" sz="1200">
                <a:latin typeface="Courier New" panose="02070309020205020404" pitchFamily="49" charset="0"/>
                <a:cs typeface="Courier New" panose="02070309020205020404" pitchFamily="49" charset="0"/>
              </a:rPr>
              <a:t>,data=mind)</a:t>
            </a:r>
          </a:p>
          <a:p>
            <a:pPr marL="0" indent="0">
              <a:buNone/>
            </a:pPr>
            <a:r>
              <a:rPr lang="fr-CH" sz="1200">
                <a:latin typeface="Courier New" panose="02070309020205020404" pitchFamily="49" charset="0"/>
                <a:cs typeface="Courier New" panose="02070309020205020404" pitchFamily="49" charset="0"/>
              </a:rPr>
              <a:t>	summary(manova(mlm),intercept=TRUE)</a:t>
            </a:r>
          </a:p>
          <a:p>
            <a:pPr marL="0" indent="0">
              <a:buNone/>
            </a:pPr>
            <a:endParaRPr lang="fr-CH" sz="1200">
              <a:latin typeface="Courier New" panose="02070309020205020404" pitchFamily="49" charset="0"/>
              <a:cs typeface="Courier New" panose="02070309020205020404" pitchFamily="49" charset="0"/>
            </a:endParaRPr>
          </a:p>
          <a:p>
            <a:pPr marL="0" indent="0">
              <a:buNone/>
            </a:pPr>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3-level within-subjects factor</a:t>
            </a:r>
            <a:endParaRPr lang="en-GB" sz="3200">
              <a:solidFill>
                <a:schemeClr val="tx2">
                  <a:lumMod val="75000"/>
                </a:schemeClr>
              </a:solidFill>
              <a:latin typeface="Tw Cen MT" panose="020B0602020104020603" pitchFamily="34" charset="0"/>
            </a:endParaRPr>
          </a:p>
        </p:txBody>
      </p:sp>
      <p:sp>
        <p:nvSpPr>
          <p:cNvPr id="6" name="TextBox 5">
            <a:extLst>
              <a:ext uri="{FF2B5EF4-FFF2-40B4-BE49-F238E27FC236}">
                <a16:creationId xmlns:a16="http://schemas.microsoft.com/office/drawing/2014/main" id="{F8BB5D04-5F56-46B9-AFE7-51B5076014D5}"/>
              </a:ext>
            </a:extLst>
          </p:cNvPr>
          <p:cNvSpPr txBox="1"/>
          <p:nvPr/>
        </p:nvSpPr>
        <p:spPr>
          <a:xfrm>
            <a:off x="2135560" y="2414498"/>
            <a:ext cx="5472608" cy="1446550"/>
          </a:xfrm>
          <a:prstGeom prst="rect">
            <a:avLst/>
          </a:prstGeom>
          <a:ln>
            <a:solidFill>
              <a:schemeClr val="tx1">
                <a:lumMod val="50000"/>
                <a:lumOff val="50000"/>
              </a:schemeClr>
            </a:solidFill>
            <a:prstDash val="dash"/>
          </a:ln>
        </p:spPr>
        <p:txBody>
          <a:bodyPr wrap="square">
            <a:spAutoFit/>
          </a:bodyPr>
          <a:lstStyle>
            <a:defPPr>
              <a:defRPr lang="en-US"/>
            </a:defPPr>
            <a:lvl1pPr>
              <a:defRPr sz="1100">
                <a:latin typeface="Courier New" panose="02070309020205020404" pitchFamily="49" charset="0"/>
                <a:cs typeface="Courier New" panose="02070309020205020404" pitchFamily="49" charset="0"/>
              </a:defRPr>
            </a:lvl1pPr>
          </a:lstStyle>
          <a:p>
            <a:r>
              <a:rPr lang="en-GB"/>
              <a:t>     ID       Group T1_Anx T1_Sad T1_Joy T2_Anx T2_Sad T2_Joy</a:t>
            </a:r>
          </a:p>
          <a:p>
            <a:r>
              <a:rPr lang="en-GB"/>
              <a:t>6   ID6    Language     65     18     83     54     17     74</a:t>
            </a:r>
          </a:p>
          <a:p>
            <a:r>
              <a:rPr lang="en-GB"/>
              <a:t>3   ID3    Language     38     16     81     25     12     86</a:t>
            </a:r>
          </a:p>
          <a:p>
            <a:r>
              <a:rPr lang="en-GB"/>
              <a:t>19 ID19 Mindfulness     85     16     72     78     13     72</a:t>
            </a:r>
          </a:p>
          <a:p>
            <a:r>
              <a:rPr lang="en-GB"/>
              <a:t>23 ID23 Mindfulness     30     25     83     17     25     87</a:t>
            </a:r>
          </a:p>
          <a:p>
            <a:r>
              <a:rPr lang="en-GB"/>
              <a:t>34 ID34 Mindfulness     71      5     80     52      4     68</a:t>
            </a:r>
          </a:p>
          <a:p>
            <a:r>
              <a:rPr lang="en-GB"/>
              <a:t>30 ID30 Mindfulness     82      4     64     74      2     70</a:t>
            </a:r>
          </a:p>
          <a:p>
            <a:r>
              <a:rPr lang="en-GB"/>
              <a:t>...</a:t>
            </a:r>
          </a:p>
        </p:txBody>
      </p:sp>
      <p:cxnSp>
        <p:nvCxnSpPr>
          <p:cNvPr id="12" name="Straight Connector 11">
            <a:extLst>
              <a:ext uri="{FF2B5EF4-FFF2-40B4-BE49-F238E27FC236}">
                <a16:creationId xmlns:a16="http://schemas.microsoft.com/office/drawing/2014/main" id="{20F249CB-6662-4042-A3C1-C06F2EE760C5}"/>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10DB1DA-8ECE-4C76-AEB7-ACA066AAA7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3396585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433048" cy="4925144"/>
          </a:xfrm>
        </p:spPr>
        <p:txBody>
          <a:bodyPr>
            <a:normAutofit/>
          </a:bodyPr>
          <a:lstStyle/>
          <a:p>
            <a:r>
              <a:rPr lang="fr-CH" sz="1600">
                <a:latin typeface="Calibri Light" panose="020F0302020204030204" pitchFamily="34" charset="0"/>
                <a:cs typeface="Calibri Light" panose="020F0302020204030204" pitchFamily="34" charset="0"/>
              </a:rPr>
              <a:t>When we compare this with the official repeated measures MANOVA approach, we end up with the exact same </a:t>
            </a:r>
            <a:r>
              <a:rPr lang="fr-CH" sz="1600" i="1">
                <a:latin typeface="Calibri Light" panose="020F0302020204030204" pitchFamily="34" charset="0"/>
                <a:cs typeface="Calibri Light" panose="020F0302020204030204" pitchFamily="34" charset="0"/>
              </a:rPr>
              <a:t>F</a:t>
            </a:r>
            <a:r>
              <a:rPr lang="fr-CH" sz="1600">
                <a:latin typeface="Calibri Light" panose="020F0302020204030204" pitchFamily="34" charset="0"/>
                <a:cs typeface="Calibri Light" panose="020F0302020204030204" pitchFamily="34" charset="0"/>
              </a:rPr>
              <a:t>-test! The difference with the 2-level designs is that this time we are running </a:t>
            </a:r>
            <a:r>
              <a:rPr lang="fr-CH" sz="1600">
                <a:solidFill>
                  <a:srgbClr val="0070C0"/>
                </a:solidFill>
                <a:latin typeface="Calibri Light" panose="020F0302020204030204" pitchFamily="34" charset="0"/>
                <a:cs typeface="Calibri Light" panose="020F0302020204030204" pitchFamily="34" charset="0"/>
              </a:rPr>
              <a:t>proper multivariate </a:t>
            </a:r>
            <a:r>
              <a:rPr lang="fr-CH" sz="1600" i="1">
                <a:solidFill>
                  <a:srgbClr val="0070C0"/>
                </a:solidFill>
                <a:latin typeface="Calibri Light" panose="020F0302020204030204" pitchFamily="34" charset="0"/>
                <a:cs typeface="Calibri Light" panose="020F0302020204030204" pitchFamily="34" charset="0"/>
              </a:rPr>
              <a:t>F</a:t>
            </a:r>
            <a:r>
              <a:rPr lang="fr-CH" sz="1600">
                <a:solidFill>
                  <a:srgbClr val="0070C0"/>
                </a:solidFill>
                <a:latin typeface="Calibri Light" panose="020F0302020204030204" pitchFamily="34" charset="0"/>
                <a:cs typeface="Calibri Light" panose="020F0302020204030204" pitchFamily="34" charset="0"/>
              </a:rPr>
              <a:t>-tests</a:t>
            </a:r>
            <a:r>
              <a:rPr lang="fr-CH" sz="1600">
                <a:latin typeface="Calibri Light" panose="020F0302020204030204" pitchFamily="34" charset="0"/>
                <a:cs typeface="Calibri Light" panose="020F0302020204030204" pitchFamily="34" charset="0"/>
              </a:rPr>
              <a:t>, because we have more than one difference score simultaneously in the underlying model.</a:t>
            </a:r>
          </a:p>
          <a:p>
            <a:endParaRPr lang="fr-CH" sz="12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mlm &lt;- lm(cbind(T1_Anx,T1_Sad,T1_Joy)~1,data=mind)</a:t>
            </a:r>
          </a:p>
          <a:p>
            <a:pPr marL="0" indent="0">
              <a:buNone/>
            </a:pPr>
            <a:r>
              <a:rPr lang="fr-CH" sz="1200">
                <a:latin typeface="Courier New" panose="02070309020205020404" pitchFamily="49" charset="0"/>
                <a:cs typeface="Courier New" panose="02070309020205020404" pitchFamily="49" charset="0"/>
              </a:rPr>
              <a:t>	within.design &lt;- data.frame(Emotion=as.factor(c("Anxiety","Sadness","Joy")))</a:t>
            </a:r>
          </a:p>
          <a:p>
            <a:pPr marL="0" indent="0">
              <a:buNone/>
            </a:pPr>
            <a:r>
              <a:rPr lang="fr-CH" sz="1200">
                <a:latin typeface="Courier New" panose="02070309020205020404" pitchFamily="49" charset="0"/>
                <a:cs typeface="Courier New" panose="02070309020205020404" pitchFamily="49" charset="0"/>
              </a:rPr>
              <a:t>	Anova(mlm,test="Pillai",idesign=~Emotion,idata=within.design)</a:t>
            </a: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3-level within-subjects factor</a:t>
            </a:r>
            <a:endParaRPr lang="en-GB" sz="3200">
              <a:solidFill>
                <a:schemeClr val="tx2">
                  <a:lumMod val="75000"/>
                </a:schemeClr>
              </a:solidFill>
              <a:latin typeface="Tw Cen MT" panose="020B0602020104020603" pitchFamily="34" charset="0"/>
            </a:endParaRPr>
          </a:p>
        </p:txBody>
      </p:sp>
      <p:sp>
        <p:nvSpPr>
          <p:cNvPr id="8" name="TextBox 7">
            <a:extLst>
              <a:ext uri="{FF2B5EF4-FFF2-40B4-BE49-F238E27FC236}">
                <a16:creationId xmlns:a16="http://schemas.microsoft.com/office/drawing/2014/main" id="{8D5CFBFC-1189-4CE4-BCA8-23501557BEC4}"/>
              </a:ext>
            </a:extLst>
          </p:cNvPr>
          <p:cNvSpPr txBox="1"/>
          <p:nvPr/>
        </p:nvSpPr>
        <p:spPr>
          <a:xfrm>
            <a:off x="816399" y="3605822"/>
            <a:ext cx="4847554" cy="2400657"/>
          </a:xfrm>
          <a:prstGeom prst="rect">
            <a:avLst/>
          </a:prstGeom>
          <a:ln>
            <a:solidFill>
              <a:schemeClr val="tx1">
                <a:lumMod val="50000"/>
                <a:lumOff val="50000"/>
              </a:schemeClr>
            </a:solidFill>
            <a:prstDash val="dash"/>
          </a:ln>
        </p:spPr>
        <p:txBody>
          <a:bodyPr wrap="square">
            <a:spAutoFit/>
          </a:bodyPr>
          <a:lstStyle>
            <a:defPPr>
              <a:defRPr lang="en-US"/>
            </a:defPPr>
            <a:lvl1pPr>
              <a:defRPr sz="1100">
                <a:latin typeface="Courier New" panose="02070309020205020404" pitchFamily="49" charset="0"/>
                <a:cs typeface="Courier New" panose="02070309020205020404" pitchFamily="49" charset="0"/>
              </a:defRPr>
            </a:lvl1pPr>
          </a:lstStyle>
          <a:p>
            <a:r>
              <a:rPr lang="en-GB" sz="1000"/>
              <a:t>MANOVA on Difference Scores</a:t>
            </a:r>
          </a:p>
          <a:p>
            <a:r>
              <a:rPr lang="en-GB" sz="1000"/>
              <a:t>---------------------------</a:t>
            </a:r>
          </a:p>
          <a:p>
            <a:endParaRPr lang="en-GB" sz="1000"/>
          </a:p>
          <a:p>
            <a:r>
              <a:rPr lang="en-GB" sz="1000"/>
              <a:t>## ANX-SAD, ANX-JOY</a:t>
            </a:r>
          </a:p>
          <a:p>
            <a:r>
              <a:rPr lang="fr-FR" sz="1000"/>
              <a:t>            Df  Pillai approx F num Df den Df    Pr(&gt;F)    </a:t>
            </a:r>
          </a:p>
          <a:p>
            <a:r>
              <a:rPr lang="fr-FR" sz="1000"/>
              <a:t>(Intercept)  1 </a:t>
            </a:r>
            <a:r>
              <a:rPr lang="fr-FR" sz="1000" b="1">
                <a:solidFill>
                  <a:srgbClr val="FF0000"/>
                </a:solidFill>
              </a:rPr>
              <a:t>0.90106</a:t>
            </a:r>
            <a:r>
              <a:rPr lang="fr-FR" sz="1000"/>
              <a:t>   154.82      2     34 </a:t>
            </a:r>
            <a:r>
              <a:rPr lang="fr-FR" sz="1000" b="1">
                <a:solidFill>
                  <a:srgbClr val="FF0000"/>
                </a:solidFill>
              </a:rPr>
              <a:t>&lt; 2.2e-16 </a:t>
            </a:r>
            <a:r>
              <a:rPr lang="fr-FR" sz="1000"/>
              <a:t>***</a:t>
            </a:r>
          </a:p>
          <a:p>
            <a:r>
              <a:rPr lang="fr-FR" sz="1000"/>
              <a:t>Residuals   35</a:t>
            </a:r>
          </a:p>
          <a:p>
            <a:r>
              <a:rPr lang="en-GB" sz="1000"/>
              <a:t>## ANX-SAD, SAD-JOY</a:t>
            </a:r>
          </a:p>
          <a:p>
            <a:r>
              <a:rPr lang="fr-FR" sz="1000"/>
              <a:t>            Df  Pillai approx F num Df den Df    Pr(&gt;F)    </a:t>
            </a:r>
          </a:p>
          <a:p>
            <a:r>
              <a:rPr lang="fr-FR" sz="1000"/>
              <a:t>(Intercept)  1 </a:t>
            </a:r>
            <a:r>
              <a:rPr lang="fr-FR" sz="1000" b="1">
                <a:solidFill>
                  <a:srgbClr val="FF0000"/>
                </a:solidFill>
              </a:rPr>
              <a:t>0.90106</a:t>
            </a:r>
            <a:r>
              <a:rPr lang="fr-FR" sz="1000"/>
              <a:t>   154.82      2     34 </a:t>
            </a:r>
            <a:r>
              <a:rPr lang="fr-FR" sz="1000" b="1">
                <a:solidFill>
                  <a:srgbClr val="FF0000"/>
                </a:solidFill>
              </a:rPr>
              <a:t>&lt; 2.2e-16 </a:t>
            </a:r>
            <a:r>
              <a:rPr lang="fr-FR" sz="1000"/>
              <a:t>***</a:t>
            </a:r>
          </a:p>
          <a:p>
            <a:r>
              <a:rPr lang="fr-FR" sz="1000"/>
              <a:t>Residuals   35</a:t>
            </a:r>
          </a:p>
          <a:p>
            <a:r>
              <a:rPr lang="en-GB" sz="1000"/>
              <a:t>## ANX-JOX, SAD-JOY</a:t>
            </a:r>
          </a:p>
          <a:p>
            <a:r>
              <a:rPr lang="fr-FR" sz="1000"/>
              <a:t>            Df  Pillai approx F num Df den Df    Pr(&gt;F)    </a:t>
            </a:r>
          </a:p>
          <a:p>
            <a:r>
              <a:rPr lang="fr-FR" sz="1000"/>
              <a:t>(Intercept)  1 </a:t>
            </a:r>
            <a:r>
              <a:rPr lang="fr-FR" sz="1000" b="1">
                <a:solidFill>
                  <a:srgbClr val="FF0000"/>
                </a:solidFill>
              </a:rPr>
              <a:t>0.90106</a:t>
            </a:r>
            <a:r>
              <a:rPr lang="fr-FR" sz="1000"/>
              <a:t>   154.82      2     34 </a:t>
            </a:r>
            <a:r>
              <a:rPr lang="fr-FR" sz="1000" b="1">
                <a:solidFill>
                  <a:srgbClr val="FF0000"/>
                </a:solidFill>
              </a:rPr>
              <a:t>&lt; 2.2e-16 </a:t>
            </a:r>
            <a:r>
              <a:rPr lang="fr-FR" sz="1000"/>
              <a:t>***</a:t>
            </a:r>
          </a:p>
          <a:p>
            <a:r>
              <a:rPr lang="fr-FR" sz="1000"/>
              <a:t>Residuals   35</a:t>
            </a:r>
            <a:endParaRPr lang="en-GB" sz="1000"/>
          </a:p>
        </p:txBody>
      </p:sp>
      <p:sp>
        <p:nvSpPr>
          <p:cNvPr id="9" name="TextBox 8">
            <a:extLst>
              <a:ext uri="{FF2B5EF4-FFF2-40B4-BE49-F238E27FC236}">
                <a16:creationId xmlns:a16="http://schemas.microsoft.com/office/drawing/2014/main" id="{AC230855-47B6-4C58-A0DB-A4C722F6F53F}"/>
              </a:ext>
            </a:extLst>
          </p:cNvPr>
          <p:cNvSpPr txBox="1"/>
          <p:nvPr/>
        </p:nvSpPr>
        <p:spPr>
          <a:xfrm>
            <a:off x="5936900" y="3605822"/>
            <a:ext cx="5559700" cy="1477328"/>
          </a:xfrm>
          <a:prstGeom prst="rect">
            <a:avLst/>
          </a:prstGeom>
          <a:ln>
            <a:solidFill>
              <a:schemeClr val="tx1">
                <a:lumMod val="50000"/>
                <a:lumOff val="50000"/>
              </a:schemeClr>
            </a:solidFill>
            <a:prstDash val="dash"/>
          </a:ln>
        </p:spPr>
        <p:txBody>
          <a:bodyPr wrap="square">
            <a:spAutoFit/>
          </a:bodyPr>
          <a:lstStyle>
            <a:defPPr>
              <a:defRPr lang="en-US"/>
            </a:defPPr>
            <a:lvl1pPr>
              <a:defRPr sz="1100">
                <a:latin typeface="Courier New" panose="02070309020205020404" pitchFamily="49" charset="0"/>
                <a:cs typeface="Courier New" panose="02070309020205020404" pitchFamily="49" charset="0"/>
              </a:defRPr>
            </a:lvl1pPr>
          </a:lstStyle>
          <a:p>
            <a:r>
              <a:rPr lang="en-GB" sz="1000"/>
              <a:t>Repeated measures MANOVA</a:t>
            </a:r>
          </a:p>
          <a:p>
            <a:r>
              <a:rPr lang="en-GB" sz="1000"/>
              <a:t>------------------------</a:t>
            </a:r>
          </a:p>
          <a:p>
            <a:endParaRPr lang="en-GB" sz="1000"/>
          </a:p>
          <a:p>
            <a:r>
              <a:rPr lang="en-GB" sz="1000"/>
              <a:t>Type III Repeated Measures MANOVA Tests: Pillai test statistic</a:t>
            </a:r>
          </a:p>
          <a:p>
            <a:r>
              <a:rPr lang="en-GB" sz="1000"/>
              <a:t>            Df test stat approx F num Df den Df    Pr(&gt;F)    </a:t>
            </a:r>
          </a:p>
          <a:p>
            <a:r>
              <a:rPr lang="en-GB" sz="1000"/>
              <a:t>(Intercept)  1   0.97715  1496.88      1     35 &lt; 2.2e-16 ***</a:t>
            </a:r>
          </a:p>
          <a:p>
            <a:r>
              <a:rPr lang="en-GB" sz="1000"/>
              <a:t>Emotion      1   </a:t>
            </a:r>
            <a:r>
              <a:rPr lang="en-GB" sz="1000" b="1">
                <a:solidFill>
                  <a:srgbClr val="FF0000"/>
                </a:solidFill>
              </a:rPr>
              <a:t>0.90106</a:t>
            </a:r>
            <a:r>
              <a:rPr lang="en-GB" sz="1000"/>
              <a:t>   154.82      2     34 </a:t>
            </a:r>
            <a:r>
              <a:rPr lang="en-GB" sz="1000" b="1">
                <a:solidFill>
                  <a:srgbClr val="FF0000"/>
                </a:solidFill>
              </a:rPr>
              <a:t>&lt; 2.2e-16 </a:t>
            </a:r>
            <a:r>
              <a:rPr lang="en-GB" sz="1000"/>
              <a:t>***</a:t>
            </a:r>
          </a:p>
          <a:p>
            <a:r>
              <a:rPr lang="en-GB" sz="1000"/>
              <a:t>---</a:t>
            </a:r>
          </a:p>
          <a:p>
            <a:r>
              <a:rPr lang="en-GB" sz="1000"/>
              <a:t>Signif. codes:  0 ‘***’ 0.001 ‘**’ 0.01 ‘*’ 0.05 ‘.’ 0.1 ‘ ’ 1</a:t>
            </a:r>
          </a:p>
        </p:txBody>
      </p:sp>
      <p:cxnSp>
        <p:nvCxnSpPr>
          <p:cNvPr id="10" name="Straight Connector 9">
            <a:extLst>
              <a:ext uri="{FF2B5EF4-FFF2-40B4-BE49-F238E27FC236}">
                <a16:creationId xmlns:a16="http://schemas.microsoft.com/office/drawing/2014/main" id="{FEF59024-3EED-4365-9676-9BC4DD489000}"/>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A0FE04E-2AE2-45D4-9D47-B6448CFF4CE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3064946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The use of difference scores to test within-subjects effects has a peculiar consequence when the model also contains between-subjects covariates. Analysis output by default will return the between-subject effect and </a:t>
            </a:r>
            <a:r>
              <a:rPr lang="fr-CH" sz="1600" i="1">
                <a:solidFill>
                  <a:srgbClr val="0070C0"/>
                </a:solidFill>
                <a:latin typeface="Calibri Light" panose="020F0302020204030204" pitchFamily="34" charset="0"/>
                <a:cs typeface="Calibri Light" panose="020F0302020204030204" pitchFamily="34" charset="0"/>
              </a:rPr>
              <a:t>all </a:t>
            </a:r>
            <a:r>
              <a:rPr lang="fr-CH" sz="1600">
                <a:solidFill>
                  <a:srgbClr val="0070C0"/>
                </a:solidFill>
                <a:latin typeface="Calibri Light" panose="020F0302020204030204" pitchFamily="34" charset="0"/>
                <a:cs typeface="Calibri Light" panose="020F0302020204030204" pitchFamily="34" charset="0"/>
              </a:rPr>
              <a:t>its interaction</a:t>
            </a:r>
            <a:r>
              <a:rPr lang="fr-CH" sz="1600">
                <a:latin typeface="Calibri Light" panose="020F0302020204030204" pitchFamily="34" charset="0"/>
                <a:cs typeface="Calibri Light" panose="020F0302020204030204" pitchFamily="34" charset="0"/>
              </a:rPr>
              <a:t>s with within-subjects effects. Why is that?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This would not be expected in an ordinary regression model, where interactions with covariates must be added explicitly. The reason for this difference lies indeed in the use of difference scores. For example, returning to the mindfulness study, let us add Group (0=Language,1=Mindfulness) to the model that compares T1−T2 anxiety scores.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Let us the compare the following two models:</a:t>
            </a:r>
          </a:p>
          <a:p>
            <a:pPr marL="0" indent="0">
              <a:buNone/>
            </a:pPr>
            <a:endParaRPr lang="fr-CH"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a:t>
            </a:r>
            <a:r>
              <a:rPr lang="en-US" sz="1200">
                <a:latin typeface="Courier New" panose="02070309020205020404" pitchFamily="49" charset="0"/>
                <a:cs typeface="Courier New" panose="02070309020205020404" pitchFamily="49" charset="0"/>
              </a:rPr>
              <a:t>mind$Diff_Anx &lt;- mind$T1_Anx-mind$T2_Anx</a:t>
            </a:r>
            <a:endParaRPr lang="fr-CH" sz="1200">
              <a:latin typeface="Courier New" panose="02070309020205020404" pitchFamily="49" charset="0"/>
              <a:cs typeface="Courier New" panose="02070309020205020404" pitchFamily="49" charset="0"/>
            </a:endParaRPr>
          </a:p>
          <a:p>
            <a:pPr marL="0" indent="0">
              <a:buNone/>
            </a:pPr>
            <a:r>
              <a:rPr lang="en-US" sz="1200">
                <a:latin typeface="Courier New" panose="02070309020205020404" pitchFamily="49" charset="0"/>
                <a:cs typeface="Courier New" panose="02070309020205020404" pitchFamily="49" charset="0"/>
              </a:rPr>
              <a:t>	summary(lm(</a:t>
            </a:r>
            <a:r>
              <a:rPr lang="en-US" sz="1200" b="1">
                <a:solidFill>
                  <a:srgbClr val="FF0000"/>
                </a:solidFill>
                <a:latin typeface="Courier New" panose="02070309020205020404" pitchFamily="49" charset="0"/>
                <a:cs typeface="Courier New" panose="02070309020205020404" pitchFamily="49" charset="0"/>
              </a:rPr>
              <a:t>Diff_Anx</a:t>
            </a:r>
            <a:r>
              <a:rPr lang="en-US" sz="1200">
                <a:latin typeface="Courier New" panose="02070309020205020404" pitchFamily="49" charset="0"/>
                <a:cs typeface="Courier New" panose="02070309020205020404" pitchFamily="49" charset="0"/>
              </a:rPr>
              <a:t>~1,data=mind))</a:t>
            </a:r>
          </a:p>
          <a:p>
            <a:pPr marL="0" indent="0">
              <a:buNone/>
            </a:pPr>
            <a:r>
              <a:rPr lang="en-US" sz="1200">
                <a:latin typeface="Courier New" panose="02070309020205020404" pitchFamily="49" charset="0"/>
                <a:cs typeface="Courier New" panose="02070309020205020404" pitchFamily="49" charset="0"/>
              </a:rPr>
              <a:t>	summary(lm(</a:t>
            </a:r>
            <a:r>
              <a:rPr lang="en-US" sz="1200" b="1">
                <a:solidFill>
                  <a:srgbClr val="FF0000"/>
                </a:solidFill>
                <a:latin typeface="Courier New" panose="02070309020205020404" pitchFamily="49" charset="0"/>
                <a:cs typeface="Courier New" panose="02070309020205020404" pitchFamily="49" charset="0"/>
              </a:rPr>
              <a:t>Diff_Anx</a:t>
            </a:r>
            <a:r>
              <a:rPr lang="en-US" sz="1200">
                <a:latin typeface="Courier New" panose="02070309020205020404" pitchFamily="49" charset="0"/>
                <a:cs typeface="Courier New" panose="02070309020205020404" pitchFamily="49" charset="0"/>
              </a:rPr>
              <a:t>~Group,data=mind))</a:t>
            </a:r>
            <a:endParaRPr lang="fr-CH" sz="120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Between-subjects covariates in rm-(M)ANOVA</a:t>
            </a:r>
            <a:endParaRPr lang="en-GB" sz="3200">
              <a:solidFill>
                <a:schemeClr val="tx2">
                  <a:lumMod val="75000"/>
                </a:schemeClr>
              </a:solidFill>
              <a:latin typeface="Tw Cen MT" panose="020B0602020104020603" pitchFamily="34" charset="0"/>
            </a:endParaRPr>
          </a:p>
        </p:txBody>
      </p:sp>
      <p:sp>
        <p:nvSpPr>
          <p:cNvPr id="6" name="TextBox 5">
            <a:extLst>
              <a:ext uri="{FF2B5EF4-FFF2-40B4-BE49-F238E27FC236}">
                <a16:creationId xmlns:a16="http://schemas.microsoft.com/office/drawing/2014/main" id="{5280CE41-DED5-4F7D-86B1-DD6810BE3197}"/>
              </a:ext>
            </a:extLst>
          </p:cNvPr>
          <p:cNvSpPr txBox="1"/>
          <p:nvPr/>
        </p:nvSpPr>
        <p:spPr>
          <a:xfrm>
            <a:off x="6168008" y="4902259"/>
            <a:ext cx="5112568" cy="830997"/>
          </a:xfrm>
          <a:prstGeom prst="rect">
            <a:avLst/>
          </a:prstGeom>
          <a:ln>
            <a:solidFill>
              <a:schemeClr val="tx1">
                <a:lumMod val="50000"/>
                <a:lumOff val="50000"/>
              </a:schemeClr>
            </a:solidFill>
            <a:prstDash val="dash"/>
          </a:ln>
        </p:spPr>
        <p:txBody>
          <a:bodyPr wrap="square">
            <a:spAutoFit/>
          </a:bodyPr>
          <a:lstStyle>
            <a:defPPr>
              <a:defRPr lang="en-US"/>
            </a:defPPr>
            <a:lvl1pPr>
              <a:defRPr sz="1100">
                <a:latin typeface="Courier New" panose="02070309020205020404" pitchFamily="49" charset="0"/>
                <a:cs typeface="Courier New" panose="02070309020205020404" pitchFamily="49" charset="0"/>
              </a:defRPr>
            </a:lvl1pPr>
          </a:lstStyle>
          <a:p>
            <a:r>
              <a:rPr lang="en-US" sz="1200">
                <a:latin typeface="Courier New" panose="02070309020205020404" pitchFamily="49" charset="0"/>
                <a:cs typeface="Courier New" panose="02070309020205020404" pitchFamily="49" charset="0"/>
              </a:rPr>
              <a:t>Diff_Anx~Group: </a:t>
            </a:r>
            <a:r>
              <a:rPr lang="en-GB" sz="1200"/>
              <a:t>Coefficients:</a:t>
            </a:r>
          </a:p>
          <a:p>
            <a:r>
              <a:rPr lang="en-GB" sz="1200"/>
              <a:t>            Estimate Std. Error t value Pr(&gt;|t|)    </a:t>
            </a:r>
          </a:p>
          <a:p>
            <a:r>
              <a:rPr lang="en-GB" sz="1200"/>
              <a:t>(Intercept)   8.3125     1.4748   5.636 2.56e-06 ***</a:t>
            </a:r>
          </a:p>
          <a:p>
            <a:r>
              <a:rPr lang="en-GB" sz="1200"/>
              <a:t>GroupM        0.7875     1.9787   0.398    0.693    </a:t>
            </a:r>
          </a:p>
        </p:txBody>
      </p:sp>
      <p:sp>
        <p:nvSpPr>
          <p:cNvPr id="8" name="TextBox 7">
            <a:extLst>
              <a:ext uri="{FF2B5EF4-FFF2-40B4-BE49-F238E27FC236}">
                <a16:creationId xmlns:a16="http://schemas.microsoft.com/office/drawing/2014/main" id="{36C02DBA-D6D8-4F4C-BD48-8317C3EFEFF0}"/>
              </a:ext>
            </a:extLst>
          </p:cNvPr>
          <p:cNvSpPr txBox="1"/>
          <p:nvPr/>
        </p:nvSpPr>
        <p:spPr>
          <a:xfrm>
            <a:off x="6168008" y="4108863"/>
            <a:ext cx="5112568" cy="646331"/>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US" sz="1200">
                <a:latin typeface="Courier New" panose="02070309020205020404" pitchFamily="49" charset="0"/>
                <a:cs typeface="Courier New" panose="02070309020205020404" pitchFamily="49" charset="0"/>
              </a:rPr>
              <a:t>Diff_Anx~1: </a:t>
            </a:r>
            <a:r>
              <a:rPr lang="en-GB"/>
              <a:t>Coefficients:</a:t>
            </a:r>
          </a:p>
          <a:p>
            <a:r>
              <a:rPr lang="en-GB"/>
              <a:t>            Estimate Std. Error t value Pr(&gt;|t|)    </a:t>
            </a:r>
          </a:p>
          <a:p>
            <a:r>
              <a:rPr lang="en-GB"/>
              <a:t>(Intercept)   8.7500     0.9713   9.008 1.21e-10 ***</a:t>
            </a:r>
          </a:p>
        </p:txBody>
      </p:sp>
      <p:cxnSp>
        <p:nvCxnSpPr>
          <p:cNvPr id="9" name="Straight Connector 8">
            <a:extLst>
              <a:ext uri="{FF2B5EF4-FFF2-40B4-BE49-F238E27FC236}">
                <a16:creationId xmlns:a16="http://schemas.microsoft.com/office/drawing/2014/main" id="{3436985E-B7A6-4B0C-9DBA-98872EA2A24D}"/>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BD2F5B7-0C6B-4C25-B83C-16DA640B4D2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3674444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In the first model, the intercept reflects the average T1−T2 anxiety difference, regardless of Group. Hence this represents the main effect of Time (equivalent to the earlier paired </a:t>
            </a:r>
            <a:r>
              <a:rPr lang="fr-CH" sz="1600" i="1">
                <a:latin typeface="Calibri Light" panose="020F0302020204030204" pitchFamily="34" charset="0"/>
                <a:cs typeface="Calibri Light" panose="020F0302020204030204" pitchFamily="34" charset="0"/>
              </a:rPr>
              <a:t>t</a:t>
            </a:r>
            <a:r>
              <a:rPr lang="fr-CH" sz="1600">
                <a:latin typeface="Calibri Light" panose="020F0302020204030204" pitchFamily="34" charset="0"/>
                <a:cs typeface="Calibri Light" panose="020F0302020204030204" pitchFamily="34" charset="0"/>
              </a:rPr>
              <a:t>-test), and which is highly significant.</a:t>
            </a: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In the second model, the </a:t>
            </a:r>
            <a:r>
              <a:rPr lang="fr-CH" sz="1600">
                <a:solidFill>
                  <a:srgbClr val="0070C0"/>
                </a:solidFill>
                <a:latin typeface="Calibri Light" panose="020F0302020204030204" pitchFamily="34" charset="0"/>
                <a:cs typeface="Calibri Light" panose="020F0302020204030204" pitchFamily="34" charset="0"/>
              </a:rPr>
              <a:t>presence of Group modifies the interpretation of the intercept</a:t>
            </a:r>
            <a:r>
              <a:rPr lang="fr-CH" sz="1600">
                <a:latin typeface="Calibri Light" panose="020F0302020204030204" pitchFamily="34" charset="0"/>
                <a:cs typeface="Calibri Light" panose="020F0302020204030204" pitchFamily="34" charset="0"/>
              </a:rPr>
              <a:t>. The intercept now reflects the T1−T2 anxiety contrast when Group=0. Because we set Language=0 (a.k.a., the reference level), this means the intercept reflects the </a:t>
            </a:r>
            <a:r>
              <a:rPr lang="fr-CH" sz="1600">
                <a:solidFill>
                  <a:srgbClr val="0070C0"/>
                </a:solidFill>
                <a:latin typeface="Calibri Light" panose="020F0302020204030204" pitchFamily="34" charset="0"/>
                <a:cs typeface="Calibri Light" panose="020F0302020204030204" pitchFamily="34" charset="0"/>
              </a:rPr>
              <a:t>Time effect within the Language group</a:t>
            </a:r>
            <a:r>
              <a:rPr lang="fr-CH" sz="1600">
                <a:latin typeface="Calibri Light" panose="020F0302020204030204" pitchFamily="34" charset="0"/>
                <a:cs typeface="Calibri Light" panose="020F0302020204030204" pitchFamily="34" charset="0"/>
              </a:rPr>
              <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We would be mistaken to think that the Group effect in the second model is the </a:t>
            </a:r>
            <a:r>
              <a:rPr lang="en-US" sz="1600">
                <a:latin typeface="Calibri Light" panose="020F0302020204030204" pitchFamily="34" charset="0"/>
                <a:cs typeface="Calibri Light" panose="020F0302020204030204" pitchFamily="34" charset="0"/>
              </a:rPr>
              <a:t>“main effect”</a:t>
            </a:r>
            <a:r>
              <a:rPr lang="en-US" sz="1600">
                <a:solidFill>
                  <a:srgbClr val="0070C0"/>
                </a:solidFill>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of Group, but this is not true! The Group effect is the difference in the average T1−T2 difference between the Language and Mindfulness groups. This is a </a:t>
            </a:r>
            <a:r>
              <a:rPr lang="fr-CH" sz="1600" i="1">
                <a:solidFill>
                  <a:srgbClr val="0070C0"/>
                </a:solidFill>
                <a:latin typeface="Calibri Light" panose="020F0302020204030204" pitchFamily="34" charset="0"/>
                <a:cs typeface="Calibri Light" panose="020F0302020204030204" pitchFamily="34" charset="0"/>
              </a:rPr>
              <a:t>difference of differences</a:t>
            </a:r>
            <a:r>
              <a:rPr lang="fr-CH" sz="1600">
                <a:latin typeface="Calibri Light" panose="020F0302020204030204" pitchFamily="34" charset="0"/>
                <a:cs typeface="Calibri Light" panose="020F0302020204030204" pitchFamily="34" charset="0"/>
              </a:rPr>
              <a:t>, and hence the </a:t>
            </a:r>
            <a:r>
              <a:rPr lang="fr-CH" sz="1600">
                <a:solidFill>
                  <a:srgbClr val="0070C0"/>
                </a:solidFill>
                <a:latin typeface="Calibri Light" panose="020F0302020204030204" pitchFamily="34" charset="0"/>
                <a:cs typeface="Calibri Light" panose="020F0302020204030204" pitchFamily="34" charset="0"/>
              </a:rPr>
              <a:t>Time × Group interaction effect</a:t>
            </a:r>
            <a:r>
              <a:rPr lang="fr-CH" sz="1600">
                <a:latin typeface="Calibri Light" panose="020F0302020204030204" pitchFamily="34" charset="0"/>
                <a:cs typeface="Calibri Light" panose="020F0302020204030204" pitchFamily="34" charset="0"/>
              </a:rPr>
              <a:t>.</a:t>
            </a:r>
          </a:p>
          <a:p>
            <a:pPr marL="0" indent="0">
              <a:buNone/>
            </a:pPr>
            <a:endParaRPr lang="fr-CH" sz="160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Between-subjects covariates in rm-(M)ANOVA</a:t>
            </a:r>
            <a:endParaRPr lang="en-GB" sz="3200">
              <a:solidFill>
                <a:schemeClr val="tx2">
                  <a:lumMod val="75000"/>
                </a:schemeClr>
              </a:solidFill>
              <a:latin typeface="Tw Cen MT" panose="020B0602020104020603" pitchFamily="34" charset="0"/>
            </a:endParaRPr>
          </a:p>
        </p:txBody>
      </p:sp>
      <p:sp>
        <p:nvSpPr>
          <p:cNvPr id="6" name="TextBox 5">
            <a:extLst>
              <a:ext uri="{FF2B5EF4-FFF2-40B4-BE49-F238E27FC236}">
                <a16:creationId xmlns:a16="http://schemas.microsoft.com/office/drawing/2014/main" id="{5280CE41-DED5-4F7D-86B1-DD6810BE3197}"/>
              </a:ext>
            </a:extLst>
          </p:cNvPr>
          <p:cNvSpPr txBox="1"/>
          <p:nvPr/>
        </p:nvSpPr>
        <p:spPr>
          <a:xfrm>
            <a:off x="2207568" y="3231775"/>
            <a:ext cx="5112568" cy="830997"/>
          </a:xfrm>
          <a:prstGeom prst="rect">
            <a:avLst/>
          </a:prstGeom>
          <a:ln>
            <a:solidFill>
              <a:schemeClr val="tx1">
                <a:lumMod val="50000"/>
                <a:lumOff val="50000"/>
              </a:schemeClr>
            </a:solidFill>
            <a:prstDash val="dash"/>
          </a:ln>
        </p:spPr>
        <p:txBody>
          <a:bodyPr wrap="square">
            <a:spAutoFit/>
          </a:bodyPr>
          <a:lstStyle>
            <a:defPPr>
              <a:defRPr lang="en-US"/>
            </a:defPPr>
            <a:lvl1pPr>
              <a:defRPr sz="1100">
                <a:latin typeface="Courier New" panose="02070309020205020404" pitchFamily="49" charset="0"/>
                <a:cs typeface="Courier New" panose="02070309020205020404" pitchFamily="49" charset="0"/>
              </a:defRPr>
            </a:lvl1pPr>
          </a:lstStyle>
          <a:p>
            <a:r>
              <a:rPr lang="en-US" sz="1200"/>
              <a:t>Diff</a:t>
            </a:r>
            <a:r>
              <a:rPr lang="en-US" sz="1200">
                <a:latin typeface="Courier New" panose="02070309020205020404" pitchFamily="49" charset="0"/>
                <a:cs typeface="Courier New" panose="02070309020205020404" pitchFamily="49" charset="0"/>
              </a:rPr>
              <a:t>_Anx~Group: </a:t>
            </a:r>
            <a:r>
              <a:rPr lang="en-GB" sz="1200"/>
              <a:t>Coefficients:</a:t>
            </a:r>
          </a:p>
          <a:p>
            <a:r>
              <a:rPr lang="en-GB" sz="1200"/>
              <a:t>            Estimate Std. Error t value Pr(&gt;|t|)    </a:t>
            </a:r>
          </a:p>
          <a:p>
            <a:r>
              <a:rPr lang="en-GB" sz="1200"/>
              <a:t>(Intercept)   8.3125     1.4748   5.636 2.56e-06 ***</a:t>
            </a:r>
          </a:p>
          <a:p>
            <a:r>
              <a:rPr lang="en-GB" sz="1200"/>
              <a:t>GroupM        0.7875     1.9787   0.398    0.693    </a:t>
            </a:r>
          </a:p>
        </p:txBody>
      </p:sp>
      <p:sp>
        <p:nvSpPr>
          <p:cNvPr id="8" name="TextBox 7">
            <a:extLst>
              <a:ext uri="{FF2B5EF4-FFF2-40B4-BE49-F238E27FC236}">
                <a16:creationId xmlns:a16="http://schemas.microsoft.com/office/drawing/2014/main" id="{36C02DBA-D6D8-4F4C-BD48-8317C3EFEFF0}"/>
              </a:ext>
            </a:extLst>
          </p:cNvPr>
          <p:cNvSpPr txBox="1"/>
          <p:nvPr/>
        </p:nvSpPr>
        <p:spPr>
          <a:xfrm>
            <a:off x="2207568" y="2440920"/>
            <a:ext cx="5112568" cy="646331"/>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US" sz="1200">
                <a:latin typeface="Courier New" panose="02070309020205020404" pitchFamily="49" charset="0"/>
                <a:cs typeface="Courier New" panose="02070309020205020404" pitchFamily="49" charset="0"/>
              </a:rPr>
              <a:t>Diff_Anx~1: </a:t>
            </a:r>
            <a:r>
              <a:rPr lang="en-GB"/>
              <a:t>Coefficients:</a:t>
            </a:r>
          </a:p>
          <a:p>
            <a:r>
              <a:rPr lang="en-GB"/>
              <a:t>            Estimate Std. Error t value Pr(&gt;|t|)    </a:t>
            </a:r>
          </a:p>
          <a:p>
            <a:r>
              <a:rPr lang="en-GB"/>
              <a:t>(Intercept)   8.7500     0.9713   9.008 1.21e-10 ***</a:t>
            </a:r>
          </a:p>
        </p:txBody>
      </p:sp>
      <p:sp>
        <p:nvSpPr>
          <p:cNvPr id="2" name="TextBox 1">
            <a:extLst>
              <a:ext uri="{FF2B5EF4-FFF2-40B4-BE49-F238E27FC236}">
                <a16:creationId xmlns:a16="http://schemas.microsoft.com/office/drawing/2014/main" id="{E8BF452E-ECAF-4D9A-A962-B6C2FFD3A6B4}"/>
              </a:ext>
            </a:extLst>
          </p:cNvPr>
          <p:cNvSpPr txBox="1"/>
          <p:nvPr/>
        </p:nvSpPr>
        <p:spPr>
          <a:xfrm>
            <a:off x="8112224" y="2771055"/>
            <a:ext cx="1587294" cy="307777"/>
          </a:xfrm>
          <a:prstGeom prst="rect">
            <a:avLst/>
          </a:prstGeom>
          <a:noFill/>
        </p:spPr>
        <p:txBody>
          <a:bodyPr wrap="square" rtlCol="0">
            <a:spAutoFit/>
          </a:bodyPr>
          <a:lstStyle/>
          <a:p>
            <a:r>
              <a:rPr lang="en-US" sz="1400">
                <a:solidFill>
                  <a:srgbClr val="FF0000"/>
                </a:solidFill>
                <a:latin typeface="Calibri Light" panose="020F0302020204030204" pitchFamily="34" charset="0"/>
                <a:cs typeface="Calibri Light" panose="020F0302020204030204" pitchFamily="34" charset="0"/>
              </a:rPr>
              <a:t>Main effect of Time</a:t>
            </a:r>
            <a:endParaRPr lang="en-GB" sz="1400">
              <a:solidFill>
                <a:srgbClr val="FF0000"/>
              </a:solidFill>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5C4AFFD6-5BF8-4268-BB67-3CB561D1EA3C}"/>
              </a:ext>
            </a:extLst>
          </p:cNvPr>
          <p:cNvSpPr txBox="1"/>
          <p:nvPr/>
        </p:nvSpPr>
        <p:spPr>
          <a:xfrm>
            <a:off x="8112224" y="3539552"/>
            <a:ext cx="2086405" cy="523220"/>
          </a:xfrm>
          <a:prstGeom prst="rect">
            <a:avLst/>
          </a:prstGeom>
          <a:noFill/>
        </p:spPr>
        <p:txBody>
          <a:bodyPr wrap="none" rtlCol="0">
            <a:spAutoFit/>
          </a:bodyPr>
          <a:lstStyle/>
          <a:p>
            <a:r>
              <a:rPr lang="en-US" sz="1400">
                <a:solidFill>
                  <a:srgbClr val="FF0000"/>
                </a:solidFill>
                <a:latin typeface="Calibri Light" panose="020F0302020204030204" pitchFamily="34" charset="0"/>
                <a:cs typeface="Calibri Light" panose="020F0302020204030204" pitchFamily="34" charset="0"/>
              </a:rPr>
              <a:t>Time contrast for Group=0</a:t>
            </a:r>
          </a:p>
          <a:p>
            <a:r>
              <a:rPr lang="en-US" sz="1400">
                <a:solidFill>
                  <a:srgbClr val="FF0000"/>
                </a:solidFill>
                <a:latin typeface="Calibri Light" panose="020F0302020204030204" pitchFamily="34" charset="0"/>
                <a:cs typeface="Calibri Light" panose="020F0302020204030204" pitchFamily="34" charset="0"/>
              </a:rPr>
              <a:t>Time × Group interaction</a:t>
            </a:r>
            <a:endParaRPr lang="en-GB" sz="1400">
              <a:solidFill>
                <a:srgbClr val="FF0000"/>
              </a:solidFill>
              <a:latin typeface="Calibri Light" panose="020F0302020204030204" pitchFamily="34" charset="0"/>
              <a:cs typeface="Calibri Light" panose="020F0302020204030204" pitchFamily="34" charset="0"/>
            </a:endParaRPr>
          </a:p>
        </p:txBody>
      </p:sp>
      <p:cxnSp>
        <p:nvCxnSpPr>
          <p:cNvPr id="5" name="Straight Arrow Connector 4">
            <a:extLst>
              <a:ext uri="{FF2B5EF4-FFF2-40B4-BE49-F238E27FC236}">
                <a16:creationId xmlns:a16="http://schemas.microsoft.com/office/drawing/2014/main" id="{4FA75552-005C-4EB3-A94B-64B41A82E0D1}"/>
              </a:ext>
            </a:extLst>
          </p:cNvPr>
          <p:cNvCxnSpPr/>
          <p:nvPr/>
        </p:nvCxnSpPr>
        <p:spPr>
          <a:xfrm flipH="1">
            <a:off x="7464152" y="2924944"/>
            <a:ext cx="5760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BDF8CC-AD23-402C-9135-B4148C4DABC2}"/>
              </a:ext>
            </a:extLst>
          </p:cNvPr>
          <p:cNvCxnSpPr/>
          <p:nvPr/>
        </p:nvCxnSpPr>
        <p:spPr>
          <a:xfrm flipH="1">
            <a:off x="7464152" y="3694938"/>
            <a:ext cx="5760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50941B-816D-4DBB-9808-80313EB561CD}"/>
              </a:ext>
            </a:extLst>
          </p:cNvPr>
          <p:cNvCxnSpPr/>
          <p:nvPr/>
        </p:nvCxnSpPr>
        <p:spPr>
          <a:xfrm flipH="1">
            <a:off x="7464152" y="3933056"/>
            <a:ext cx="5760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ACA2DD-126D-4DBD-9E18-5D1EB85AC1EB}"/>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E376357-DDF8-45B5-B312-149A6C3C79D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30760294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IVs in the second model will always reflect interaction effects with Time, when the DV is a T1−T2 difference score. So how can we obtain a proper main effect of Group? It turns out that this requires a different DV altogether:</a:t>
            </a:r>
          </a:p>
          <a:p>
            <a:endParaRPr lang="fr-CH" sz="16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mind$Mean_Anx &lt;- (mind$T1_Anx+mind$T2_Anx)/2</a:t>
            </a:r>
          </a:p>
          <a:p>
            <a:pPr marL="0" indent="0">
              <a:buNone/>
            </a:pPr>
            <a:r>
              <a:rPr lang="en-US" sz="1200">
                <a:latin typeface="Courier New" panose="02070309020205020404" pitchFamily="49" charset="0"/>
                <a:cs typeface="Courier New" panose="02070309020205020404" pitchFamily="49" charset="0"/>
              </a:rPr>
              <a:t>	summary(lm(</a:t>
            </a:r>
            <a:r>
              <a:rPr lang="en-US" sz="1200" b="1">
                <a:solidFill>
                  <a:srgbClr val="FF0000"/>
                </a:solidFill>
                <a:latin typeface="Courier New" panose="02070309020205020404" pitchFamily="49" charset="0"/>
                <a:cs typeface="Courier New" panose="02070309020205020404" pitchFamily="49" charset="0"/>
              </a:rPr>
              <a:t>Mean_Anx</a:t>
            </a:r>
            <a:r>
              <a:rPr lang="en-US" sz="1200">
                <a:latin typeface="Courier New" panose="02070309020205020404" pitchFamily="49" charset="0"/>
                <a:cs typeface="Courier New" panose="02070309020205020404" pitchFamily="49" charset="0"/>
              </a:rPr>
              <a:t>~Group,data=mind))</a:t>
            </a: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This time the intercept reflects average anxiety (averaged across T1 and T2) in the Language group. The Group effect reflects the difference in average anxiety between the Language and Mindfulness group, so the proper main effect!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This makes apparent once again that for repeated measures (M)ANOVA to break down a factorial design of effects (e.g., Group × Time), it must fit a </a:t>
            </a:r>
            <a:r>
              <a:rPr lang="fr-CH" sz="1600">
                <a:solidFill>
                  <a:srgbClr val="0070C0"/>
                </a:solidFill>
                <a:latin typeface="Calibri Light" panose="020F0302020204030204" pitchFamily="34" charset="0"/>
                <a:cs typeface="Calibri Light" panose="020F0302020204030204" pitchFamily="34" charset="0"/>
              </a:rPr>
              <a:t>separate regression model for each effect</a:t>
            </a:r>
            <a:r>
              <a:rPr lang="fr-CH" sz="1600">
                <a:latin typeface="Calibri Light" panose="020F0302020204030204" pitchFamily="34" charset="0"/>
                <a:cs typeface="Calibri Light" panose="020F0302020204030204" pitchFamily="34" charset="0"/>
              </a:rPr>
              <a:t>, often requiring different transformations of the within-subjects data.</a:t>
            </a: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Between-subjects covariates in rm-(M)ANOVA</a:t>
            </a:r>
            <a:endParaRPr lang="en-GB" sz="3200">
              <a:solidFill>
                <a:schemeClr val="tx2">
                  <a:lumMod val="75000"/>
                </a:schemeClr>
              </a:solidFill>
              <a:latin typeface="Tw Cen MT" panose="020B0602020104020603" pitchFamily="34" charset="0"/>
            </a:endParaRPr>
          </a:p>
        </p:txBody>
      </p:sp>
      <p:cxnSp>
        <p:nvCxnSpPr>
          <p:cNvPr id="13" name="Straight Connector 12">
            <a:extLst>
              <a:ext uri="{FF2B5EF4-FFF2-40B4-BE49-F238E27FC236}">
                <a16:creationId xmlns:a16="http://schemas.microsoft.com/office/drawing/2014/main" id="{C8ACA2DD-126D-4DBD-9E18-5D1EB85AC1EB}"/>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E376357-DDF8-45B5-B312-149A6C3C79D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5" name="TextBox 14">
            <a:extLst>
              <a:ext uri="{FF2B5EF4-FFF2-40B4-BE49-F238E27FC236}">
                <a16:creationId xmlns:a16="http://schemas.microsoft.com/office/drawing/2014/main" id="{9A610918-972C-4D9E-A106-F9F1B7626DAD}"/>
              </a:ext>
            </a:extLst>
          </p:cNvPr>
          <p:cNvSpPr txBox="1"/>
          <p:nvPr/>
        </p:nvSpPr>
        <p:spPr>
          <a:xfrm>
            <a:off x="2135560" y="3102059"/>
            <a:ext cx="5040560" cy="830997"/>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US" sz="1200">
                <a:latin typeface="Courier New" panose="02070309020205020404" pitchFamily="49" charset="0"/>
                <a:cs typeface="Courier New" panose="02070309020205020404" pitchFamily="49" charset="0"/>
              </a:rPr>
              <a:t>Mean_Anx~Group: </a:t>
            </a:r>
            <a:r>
              <a:rPr lang="en-GB"/>
              <a:t>Coefficients:</a:t>
            </a:r>
          </a:p>
          <a:p>
            <a:r>
              <a:rPr lang="en-GB"/>
              <a:t>            Estimate Std. Error t value Pr(&gt;|t|)    </a:t>
            </a:r>
          </a:p>
          <a:p>
            <a:r>
              <a:rPr lang="en-GB"/>
              <a:t>(Intercept)   45.406      4.617   9.835 1.78e-11 ***</a:t>
            </a:r>
          </a:p>
          <a:p>
            <a:r>
              <a:rPr lang="en-GB"/>
              <a:t>GroupM         4.544      6.194   0.734    0.468    </a:t>
            </a:r>
          </a:p>
        </p:txBody>
      </p:sp>
      <p:sp>
        <p:nvSpPr>
          <p:cNvPr id="16" name="TextBox 15">
            <a:extLst>
              <a:ext uri="{FF2B5EF4-FFF2-40B4-BE49-F238E27FC236}">
                <a16:creationId xmlns:a16="http://schemas.microsoft.com/office/drawing/2014/main" id="{2A57C1E6-B116-485B-BF56-8296EF0058C2}"/>
              </a:ext>
            </a:extLst>
          </p:cNvPr>
          <p:cNvSpPr txBox="1"/>
          <p:nvPr/>
        </p:nvSpPr>
        <p:spPr>
          <a:xfrm>
            <a:off x="8040216" y="3606115"/>
            <a:ext cx="1944216" cy="307777"/>
          </a:xfrm>
          <a:prstGeom prst="rect">
            <a:avLst/>
          </a:prstGeom>
          <a:noFill/>
        </p:spPr>
        <p:txBody>
          <a:bodyPr wrap="square" rtlCol="0">
            <a:spAutoFit/>
          </a:bodyPr>
          <a:lstStyle/>
          <a:p>
            <a:r>
              <a:rPr lang="en-US" sz="1400">
                <a:solidFill>
                  <a:srgbClr val="FF0000"/>
                </a:solidFill>
                <a:latin typeface="Calibri Light" panose="020F0302020204030204" pitchFamily="34" charset="0"/>
                <a:cs typeface="Calibri Light" panose="020F0302020204030204" pitchFamily="34" charset="0"/>
              </a:rPr>
              <a:t>Main effect of Group</a:t>
            </a:r>
            <a:endParaRPr lang="en-GB" sz="1400">
              <a:solidFill>
                <a:srgbClr val="FF0000"/>
              </a:solidFill>
              <a:latin typeface="Calibri Light" panose="020F0302020204030204" pitchFamily="34" charset="0"/>
              <a:cs typeface="Calibri Light" panose="020F0302020204030204" pitchFamily="34" charset="0"/>
            </a:endParaRPr>
          </a:p>
        </p:txBody>
      </p:sp>
      <p:cxnSp>
        <p:nvCxnSpPr>
          <p:cNvPr id="17" name="Straight Arrow Connector 16">
            <a:extLst>
              <a:ext uri="{FF2B5EF4-FFF2-40B4-BE49-F238E27FC236}">
                <a16:creationId xmlns:a16="http://schemas.microsoft.com/office/drawing/2014/main" id="{30BFC491-6EAC-4AEC-9399-4383369FD41F}"/>
              </a:ext>
            </a:extLst>
          </p:cNvPr>
          <p:cNvCxnSpPr/>
          <p:nvPr/>
        </p:nvCxnSpPr>
        <p:spPr>
          <a:xfrm flipH="1">
            <a:off x="7392144" y="3760004"/>
            <a:ext cx="5760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75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8EA920-CBA6-4D96-A736-608F8CD5F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264" y="1844824"/>
            <a:ext cx="2753936" cy="4041805"/>
          </a:xfrm>
          <a:prstGeom prst="rect">
            <a:avLst/>
          </a:prstGeom>
          <a:effectLst>
            <a:outerShdw blurRad="63500" sx="102000" sy="102000" algn="ctr" rotWithShape="0">
              <a:prstClr val="black">
                <a:alpha val="40000"/>
              </a:prstClr>
            </a:outerShdw>
          </a:effectLst>
        </p:spPr>
      </p:pic>
      <p:sp>
        <p:nvSpPr>
          <p:cNvPr id="3" name="Content Placeholder 2"/>
          <p:cNvSpPr>
            <a:spLocks noGrp="1"/>
          </p:cNvSpPr>
          <p:nvPr>
            <p:ph idx="1"/>
          </p:nvPr>
        </p:nvSpPr>
        <p:spPr>
          <a:xfrm>
            <a:off x="1127448" y="1600200"/>
            <a:ext cx="6696744" cy="4925144"/>
          </a:xfrm>
        </p:spPr>
        <p:txBody>
          <a:bodyPr>
            <a:normAutofit/>
          </a:bodyPr>
          <a:lstStyle/>
          <a:p>
            <a:r>
              <a:rPr lang="en-GB" sz="1600">
                <a:solidFill>
                  <a:srgbClr val="0070C0"/>
                </a:solidFill>
                <a:latin typeface="Calibri Light" panose="020F0302020204030204" pitchFamily="34" charset="0"/>
                <a:cs typeface="Calibri Light" panose="020F0302020204030204" pitchFamily="34" charset="0"/>
              </a:rPr>
              <a:t>West, Welch &amp; Galecki (2014). </a:t>
            </a:r>
            <a:r>
              <a:rPr lang="en-GB" sz="1600" i="1">
                <a:solidFill>
                  <a:srgbClr val="0070C0"/>
                </a:solidFill>
                <a:latin typeface="Calibri Light" panose="020F0302020204030204" pitchFamily="34" charset="0"/>
                <a:cs typeface="Calibri Light" panose="020F0302020204030204" pitchFamily="34" charset="0"/>
              </a:rPr>
              <a:t>Linear Mixed Models: A Practical Guide Using Statistical Software. </a:t>
            </a:r>
            <a:r>
              <a:rPr lang="en-GB" sz="1600">
                <a:solidFill>
                  <a:srgbClr val="0070C0"/>
                </a:solidFill>
                <a:latin typeface="Calibri Light" panose="020F0302020204030204" pitchFamily="34" charset="0"/>
                <a:cs typeface="Calibri Light" panose="020F0302020204030204" pitchFamily="34" charset="0"/>
              </a:rPr>
              <a:t>Chapman and Hall.</a:t>
            </a:r>
          </a:p>
          <a:p>
            <a:pPr marL="0" indent="0">
              <a:buNone/>
            </a:pPr>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Practical treatment of different types of multilevel datasets, with extensive discussion of modelling and troubleshooting.</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Full example code in SPSS, SAS, Stata </a:t>
            </a:r>
            <a:r>
              <a:rPr lang="en-GB" sz="1600" i="1">
                <a:latin typeface="Calibri Light" panose="020F0302020204030204" pitchFamily="34" charset="0"/>
                <a:cs typeface="Calibri Light" panose="020F0302020204030204" pitchFamily="34" charset="0"/>
              </a:rPr>
              <a:t>and </a:t>
            </a:r>
            <a:r>
              <a:rPr lang="en-GB" sz="1600">
                <a:latin typeface="Calibri Light" panose="020F0302020204030204" pitchFamily="34" charset="0"/>
                <a:cs typeface="Calibri Light" panose="020F0302020204030204" pitchFamily="34" charset="0"/>
              </a:rPr>
              <a:t>R! Excellent reference guide for code (although maybe slightly outdated at this point for R).</a:t>
            </a:r>
          </a:p>
          <a:p>
            <a:endParaRPr lang="en-GB" sz="160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I can share a high quality PDF upon request!</a:t>
            </a:r>
            <a:endParaRPr lang="en-US" sz="1600" dirty="0">
              <a:latin typeface="Calibri Light" panose="020F0302020204030204" pitchFamily="34" charset="0"/>
              <a:cs typeface="Calibri Light" panose="020F0302020204030204" pitchFamily="34" charset="0"/>
            </a:endParaRPr>
          </a:p>
          <a:p>
            <a:pPr marL="0" indent="0">
              <a:buNone/>
            </a:pP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8424935"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Background literature</a:t>
            </a:r>
            <a:endParaRPr lang="en-GB" sz="3200">
              <a:solidFill>
                <a:schemeClr val="tx2">
                  <a:lumMod val="75000"/>
                </a:schemeClr>
              </a:solidFill>
              <a:latin typeface="Tw Cen MT" panose="020B0602020104020603" pitchFamily="34" charset="0"/>
            </a:endParaRPr>
          </a:p>
        </p:txBody>
      </p:sp>
      <p:cxnSp>
        <p:nvCxnSpPr>
          <p:cNvPr id="10" name="Straight Connector 9">
            <a:extLst>
              <a:ext uri="{FF2B5EF4-FFF2-40B4-BE49-F238E27FC236}">
                <a16:creationId xmlns:a16="http://schemas.microsoft.com/office/drawing/2014/main" id="{295C96CE-EF69-413E-94F5-526E15E01B5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373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To prove the point, let us compare the manual output we obtained to the one from the official repeated measures (M)ANOVA procedure in R:</a:t>
            </a:r>
          </a:p>
          <a:p>
            <a:endParaRPr lang="fr-CH"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mlm &lt;- lm(cbind(T1_Anx,T2_Anx)~Group,data=mind)</a:t>
            </a:r>
          </a:p>
          <a:p>
            <a:pPr marL="0" indent="0">
              <a:buNone/>
            </a:pPr>
            <a:r>
              <a:rPr lang="fr-CH" sz="1200">
                <a:latin typeface="Courier New" panose="02070309020205020404" pitchFamily="49" charset="0"/>
                <a:cs typeface="Courier New" panose="02070309020205020404" pitchFamily="49" charset="0"/>
              </a:rPr>
              <a:t>	within.design &lt;- data.frame(Time=as.factor(c("T1","T2")))</a:t>
            </a:r>
          </a:p>
          <a:p>
            <a:pPr marL="0" indent="0">
              <a:buNone/>
            </a:pPr>
            <a:r>
              <a:rPr lang="fr-CH" sz="1200">
                <a:latin typeface="Courier New" panose="02070309020205020404" pitchFamily="49" charset="0"/>
                <a:cs typeface="Courier New" panose="02070309020205020404" pitchFamily="49" charset="0"/>
              </a:rPr>
              <a:t>	Anova(mlm,test="Wilks",idesign=~Time,idata=within.design)</a:t>
            </a: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Between-subjects covariates in rm-(M)ANOVA</a:t>
            </a:r>
            <a:endParaRPr lang="en-GB" sz="3200">
              <a:solidFill>
                <a:schemeClr val="tx2">
                  <a:lumMod val="75000"/>
                </a:schemeClr>
              </a:solidFill>
              <a:latin typeface="Tw Cen MT" panose="020B0602020104020603" pitchFamily="34" charset="0"/>
            </a:endParaRPr>
          </a:p>
        </p:txBody>
      </p:sp>
      <p:cxnSp>
        <p:nvCxnSpPr>
          <p:cNvPr id="13" name="Straight Connector 12">
            <a:extLst>
              <a:ext uri="{FF2B5EF4-FFF2-40B4-BE49-F238E27FC236}">
                <a16:creationId xmlns:a16="http://schemas.microsoft.com/office/drawing/2014/main" id="{C8ACA2DD-126D-4DBD-9E18-5D1EB85AC1EB}"/>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E376357-DDF8-45B5-B312-149A6C3C79D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0" name="TextBox 9">
            <a:extLst>
              <a:ext uri="{FF2B5EF4-FFF2-40B4-BE49-F238E27FC236}">
                <a16:creationId xmlns:a16="http://schemas.microsoft.com/office/drawing/2014/main" id="{8C112B8B-7020-4BC6-975C-BF5B8782C188}"/>
              </a:ext>
            </a:extLst>
          </p:cNvPr>
          <p:cNvSpPr txBox="1"/>
          <p:nvPr/>
        </p:nvSpPr>
        <p:spPr>
          <a:xfrm>
            <a:off x="479376" y="3277942"/>
            <a:ext cx="6094602" cy="1569660"/>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Type II Repeated Measures MANOVA Tests: Wilks test statistic</a:t>
            </a:r>
          </a:p>
          <a:p>
            <a:r>
              <a:rPr lang="en-GB"/>
              <a:t>            Df test stat approx F num Df den Df    Pr(&gt;F)    </a:t>
            </a:r>
          </a:p>
          <a:p>
            <a:r>
              <a:rPr lang="en-GB"/>
              <a:t>(Intercept)  1   0.12296  242.502      1     34 &lt; 2.2e-16 ***</a:t>
            </a:r>
          </a:p>
          <a:p>
            <a:r>
              <a:rPr lang="en-GB"/>
              <a:t>Group        1   0.98442    0.538      1     34    </a:t>
            </a:r>
            <a:r>
              <a:rPr lang="en-GB" b="1">
                <a:solidFill>
                  <a:srgbClr val="00B050"/>
                </a:solidFill>
              </a:rPr>
              <a:t>0.4682</a:t>
            </a:r>
            <a:r>
              <a:rPr lang="en-GB"/>
              <a:t>    </a:t>
            </a:r>
          </a:p>
          <a:p>
            <a:r>
              <a:rPr lang="en-GB"/>
              <a:t>Time         1   0.30035   79.200      1     34 </a:t>
            </a:r>
            <a:r>
              <a:rPr lang="en-GB" b="1">
                <a:solidFill>
                  <a:srgbClr val="FF0000"/>
                </a:solidFill>
              </a:rPr>
              <a:t>2.115e-10</a:t>
            </a:r>
            <a:r>
              <a:rPr lang="en-GB"/>
              <a:t> ***</a:t>
            </a:r>
          </a:p>
          <a:p>
            <a:r>
              <a:rPr lang="en-GB"/>
              <a:t>Group:Time   1   0.99536    0.158      1     34    </a:t>
            </a:r>
            <a:r>
              <a:rPr lang="en-GB" b="1">
                <a:solidFill>
                  <a:srgbClr val="9900CC"/>
                </a:solidFill>
              </a:rPr>
              <a:t>0.6931</a:t>
            </a:r>
            <a:r>
              <a:rPr lang="en-GB"/>
              <a:t>    </a:t>
            </a:r>
          </a:p>
          <a:p>
            <a:r>
              <a:rPr lang="en-GB"/>
              <a:t>---</a:t>
            </a:r>
          </a:p>
          <a:p>
            <a:r>
              <a:rPr lang="en-GB"/>
              <a:t>Signif. codes:  0 ‘***’ 0.001 ‘**’ 0.01 ‘*’ 0.05 ‘.’ 0.1 ‘ ’ 1</a:t>
            </a:r>
          </a:p>
        </p:txBody>
      </p:sp>
      <p:sp>
        <p:nvSpPr>
          <p:cNvPr id="11" name="TextBox 10">
            <a:extLst>
              <a:ext uri="{FF2B5EF4-FFF2-40B4-BE49-F238E27FC236}">
                <a16:creationId xmlns:a16="http://schemas.microsoft.com/office/drawing/2014/main" id="{106BDADD-3C2F-463A-95C6-5CCC69F3BA3C}"/>
              </a:ext>
            </a:extLst>
          </p:cNvPr>
          <p:cNvSpPr txBox="1"/>
          <p:nvPr/>
        </p:nvSpPr>
        <p:spPr>
          <a:xfrm>
            <a:off x="6744072" y="4068797"/>
            <a:ext cx="5112568" cy="830997"/>
          </a:xfrm>
          <a:prstGeom prst="rect">
            <a:avLst/>
          </a:prstGeom>
          <a:ln>
            <a:solidFill>
              <a:schemeClr val="tx1">
                <a:lumMod val="50000"/>
                <a:lumOff val="50000"/>
              </a:schemeClr>
            </a:solidFill>
            <a:prstDash val="dash"/>
          </a:ln>
        </p:spPr>
        <p:txBody>
          <a:bodyPr wrap="square">
            <a:spAutoFit/>
          </a:bodyPr>
          <a:lstStyle>
            <a:defPPr>
              <a:defRPr lang="en-US"/>
            </a:defPPr>
            <a:lvl1pPr>
              <a:defRPr sz="1100">
                <a:latin typeface="Courier New" panose="02070309020205020404" pitchFamily="49" charset="0"/>
                <a:cs typeface="Courier New" panose="02070309020205020404" pitchFamily="49" charset="0"/>
              </a:defRPr>
            </a:lvl1pPr>
          </a:lstStyle>
          <a:p>
            <a:r>
              <a:rPr lang="en-US" sz="1200">
                <a:latin typeface="Courier New" panose="02070309020205020404" pitchFamily="49" charset="0"/>
                <a:cs typeface="Courier New" panose="02070309020205020404" pitchFamily="49" charset="0"/>
              </a:rPr>
              <a:t>Diff_Anx~Group: </a:t>
            </a:r>
            <a:r>
              <a:rPr lang="en-GB" sz="1200"/>
              <a:t>Coefficients:</a:t>
            </a:r>
          </a:p>
          <a:p>
            <a:r>
              <a:rPr lang="en-GB" sz="1200"/>
              <a:t>            Estimate Std. Error t value Pr(&gt;|t|)    </a:t>
            </a:r>
          </a:p>
          <a:p>
            <a:r>
              <a:rPr lang="en-GB" sz="1200"/>
              <a:t>(Intercept)   8.3125     1.4748   5.636 2.56e-06 ***</a:t>
            </a:r>
          </a:p>
          <a:p>
            <a:r>
              <a:rPr lang="en-GB" sz="1200"/>
              <a:t>GroupM        0.7875     1.9787   0.398    </a:t>
            </a:r>
            <a:r>
              <a:rPr lang="en-GB" sz="1200" b="1">
                <a:solidFill>
                  <a:srgbClr val="9900CC"/>
                </a:solidFill>
              </a:rPr>
              <a:t>0.693 </a:t>
            </a:r>
            <a:r>
              <a:rPr lang="en-GB" sz="1200"/>
              <a:t>   </a:t>
            </a:r>
          </a:p>
        </p:txBody>
      </p:sp>
      <p:sp>
        <p:nvSpPr>
          <p:cNvPr id="12" name="TextBox 11">
            <a:extLst>
              <a:ext uri="{FF2B5EF4-FFF2-40B4-BE49-F238E27FC236}">
                <a16:creationId xmlns:a16="http://schemas.microsoft.com/office/drawing/2014/main" id="{0F730A88-484E-4EEC-8FA7-F8B80C059E52}"/>
              </a:ext>
            </a:extLst>
          </p:cNvPr>
          <p:cNvSpPr txBox="1"/>
          <p:nvPr/>
        </p:nvSpPr>
        <p:spPr>
          <a:xfrm>
            <a:off x="6744072" y="3277942"/>
            <a:ext cx="5112568" cy="646331"/>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US" sz="1200">
                <a:latin typeface="Courier New" panose="02070309020205020404" pitchFamily="49" charset="0"/>
                <a:cs typeface="Courier New" panose="02070309020205020404" pitchFamily="49" charset="0"/>
              </a:rPr>
              <a:t>Diff_Anx~1: </a:t>
            </a:r>
            <a:r>
              <a:rPr lang="en-GB"/>
              <a:t>Coefficients:</a:t>
            </a:r>
          </a:p>
          <a:p>
            <a:r>
              <a:rPr lang="en-GB"/>
              <a:t>            Estimate Std. Error t value Pr(&gt;|t|)    </a:t>
            </a:r>
          </a:p>
          <a:p>
            <a:r>
              <a:rPr lang="en-GB"/>
              <a:t>(Intercept)   8.7500     0.9713   9.008 </a:t>
            </a:r>
            <a:r>
              <a:rPr lang="en-GB" b="1">
                <a:solidFill>
                  <a:srgbClr val="FF0000"/>
                </a:solidFill>
              </a:rPr>
              <a:t>1.21e-10</a:t>
            </a:r>
            <a:r>
              <a:rPr lang="en-GB"/>
              <a:t> ***</a:t>
            </a:r>
          </a:p>
        </p:txBody>
      </p:sp>
      <p:sp>
        <p:nvSpPr>
          <p:cNvPr id="18" name="TextBox 17">
            <a:extLst>
              <a:ext uri="{FF2B5EF4-FFF2-40B4-BE49-F238E27FC236}">
                <a16:creationId xmlns:a16="http://schemas.microsoft.com/office/drawing/2014/main" id="{1A999F34-9A35-48B2-9587-4D78A31752CF}"/>
              </a:ext>
            </a:extLst>
          </p:cNvPr>
          <p:cNvSpPr txBox="1"/>
          <p:nvPr/>
        </p:nvSpPr>
        <p:spPr>
          <a:xfrm>
            <a:off x="6744072" y="5077659"/>
            <a:ext cx="5112568" cy="830997"/>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US" sz="1200">
                <a:latin typeface="Courier New" panose="02070309020205020404" pitchFamily="49" charset="0"/>
                <a:cs typeface="Courier New" panose="02070309020205020404" pitchFamily="49" charset="0"/>
              </a:rPr>
              <a:t>Mean_Anx~Group: </a:t>
            </a:r>
            <a:r>
              <a:rPr lang="en-GB"/>
              <a:t>Coefficients:</a:t>
            </a:r>
          </a:p>
          <a:p>
            <a:r>
              <a:rPr lang="en-GB"/>
              <a:t>            Estimate Std. Error t value Pr(&gt;|t|)    </a:t>
            </a:r>
          </a:p>
          <a:p>
            <a:r>
              <a:rPr lang="en-GB"/>
              <a:t>(Intercept)   45.406      4.617   9.835 1.78e-11 ***</a:t>
            </a:r>
          </a:p>
          <a:p>
            <a:r>
              <a:rPr lang="en-GB"/>
              <a:t>GroupM         4.544      6.194   0.734    </a:t>
            </a:r>
            <a:r>
              <a:rPr lang="en-GB" b="1">
                <a:solidFill>
                  <a:srgbClr val="00B050"/>
                </a:solidFill>
              </a:rPr>
              <a:t>0.468</a:t>
            </a:r>
            <a:r>
              <a:rPr lang="en-GB"/>
              <a:t>    </a:t>
            </a:r>
          </a:p>
        </p:txBody>
      </p:sp>
    </p:spTree>
    <p:extLst>
      <p:ext uri="{BB962C8B-B14F-4D97-AF65-F5344CB8AC3E}">
        <p14:creationId xmlns:p14="http://schemas.microsoft.com/office/powerpoint/2010/main" val="41158562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US" sz="1600">
                <a:solidFill>
                  <a:srgbClr val="FF0000"/>
                </a:solidFill>
                <a:latin typeface="Calibri Light" panose="020F0302020204030204" pitchFamily="34" charset="0"/>
                <a:cs typeface="Calibri Light" panose="020F0302020204030204" pitchFamily="34" charset="0"/>
              </a:rPr>
              <a:t>The </a:t>
            </a:r>
            <a:r>
              <a:rPr lang="en-US" sz="1600" i="1">
                <a:solidFill>
                  <a:srgbClr val="FF0000"/>
                </a:solidFill>
                <a:latin typeface="Calibri Light" panose="020F0302020204030204" pitchFamily="34" charset="0"/>
                <a:cs typeface="Calibri Light" panose="020F0302020204030204" pitchFamily="34" charset="0"/>
              </a:rPr>
              <a:t>p</a:t>
            </a:r>
            <a:r>
              <a:rPr lang="en-US" sz="1600">
                <a:solidFill>
                  <a:srgbClr val="FF0000"/>
                </a:solidFill>
                <a:latin typeface="Calibri Light" panose="020F0302020204030204" pitchFamily="34" charset="0"/>
                <a:cs typeface="Calibri Light" panose="020F0302020204030204" pitchFamily="34" charset="0"/>
              </a:rPr>
              <a:t>-value for the Time main effect seems not exactly identical?</a:t>
            </a:r>
            <a:r>
              <a:rPr lang="en-US" sz="1600">
                <a:latin typeface="Calibri Light" panose="020F0302020204030204" pitchFamily="34" charset="0"/>
                <a:cs typeface="Calibri Light" panose="020F0302020204030204" pitchFamily="34" charset="0"/>
              </a:rPr>
              <a:t> Is this merely a rounding artefact?</a:t>
            </a:r>
          </a:p>
          <a:p>
            <a:endParaRPr lang="en-US" sz="1600">
              <a:solidFill>
                <a:srgbClr val="FF0000"/>
              </a:solidFill>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In fact, </a:t>
            </a:r>
            <a:r>
              <a:rPr lang="en-US" sz="1400">
                <a:latin typeface="Courier New" panose="02070309020205020404" pitchFamily="49" charset="0"/>
                <a:cs typeface="Courier New" panose="02070309020205020404" pitchFamily="49" charset="0"/>
              </a:rPr>
              <a:t>Anova{car}</a:t>
            </a:r>
            <a:r>
              <a:rPr lang="en-US" sz="1600">
                <a:latin typeface="Calibri Light" panose="020F0302020204030204" pitchFamily="34" charset="0"/>
                <a:cs typeface="Calibri Light" panose="020F0302020204030204" pitchFamily="34" charset="0"/>
              </a:rPr>
              <a:t> uses the </a:t>
            </a:r>
            <a:r>
              <a:rPr lang="en-US" sz="1400">
                <a:latin typeface="Courier New" panose="02070309020205020404" pitchFamily="49" charset="0"/>
                <a:cs typeface="Courier New" panose="02070309020205020404" pitchFamily="49" charset="0"/>
              </a:rPr>
              <a:t>Diff_Anx~Group</a:t>
            </a:r>
            <a:r>
              <a:rPr lang="en-US" sz="1600">
                <a:latin typeface="Calibri Light" panose="020F0302020204030204" pitchFamily="34" charset="0"/>
                <a:cs typeface="Calibri Light" panose="020F0302020204030204" pitchFamily="34" charset="0"/>
              </a:rPr>
              <a:t> model to obtain the Time main effect, by performing a marginal test on the intercept that averages across Group levels. The groups are </a:t>
            </a:r>
            <a:r>
              <a:rPr lang="en-US" sz="1600">
                <a:solidFill>
                  <a:srgbClr val="0070C0"/>
                </a:solidFill>
                <a:latin typeface="Calibri Light" panose="020F0302020204030204" pitchFamily="34" charset="0"/>
                <a:cs typeface="Calibri Light" panose="020F0302020204030204" pitchFamily="34" charset="0"/>
              </a:rPr>
              <a:t>weighted proportionally</a:t>
            </a:r>
            <a:r>
              <a:rPr lang="en-US" sz="1600">
                <a:latin typeface="Calibri Light" panose="020F0302020204030204" pitchFamily="34" charset="0"/>
                <a:cs typeface="Calibri Light" panose="020F0302020204030204" pitchFamily="34" charset="0"/>
              </a:rPr>
              <a:t> to their frequency, rather than being (implicitly) weighted equally in </a:t>
            </a:r>
            <a:r>
              <a:rPr lang="en-US" sz="1400">
                <a:latin typeface="Courier New" panose="02070309020205020404" pitchFamily="49" charset="0"/>
                <a:cs typeface="Courier New" panose="02070309020205020404" pitchFamily="49" charset="0"/>
              </a:rPr>
              <a:t>Diff_Anx~1</a:t>
            </a:r>
            <a:r>
              <a:rPr lang="en-US" sz="1600">
                <a:latin typeface="Calibri Light" panose="020F0302020204030204" pitchFamily="34" charset="0"/>
                <a:cs typeface="Calibri Light" panose="020F0302020204030204" pitchFamily="34" charset="0"/>
              </a:rPr>
              <a: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Because the groups are slightly imbalanced (16 vs 20), there is a slightly different </a:t>
            </a:r>
            <a:r>
              <a:rPr lang="en-US" sz="1600" i="1">
                <a:latin typeface="Calibri Light" panose="020F0302020204030204" pitchFamily="34" charset="0"/>
                <a:cs typeface="Calibri Light" panose="020F0302020204030204" pitchFamily="34" charset="0"/>
              </a:rPr>
              <a:t>p</a:t>
            </a:r>
            <a:r>
              <a:rPr lang="en-US" sz="1600">
                <a:latin typeface="Calibri Light" panose="020F0302020204030204" pitchFamily="34" charset="0"/>
                <a:cs typeface="Calibri Light" panose="020F0302020204030204" pitchFamily="34" charset="0"/>
              </a:rPr>
              <a:t>-value. We can get the exact result of </a:t>
            </a:r>
            <a:r>
              <a:rPr lang="en-US" sz="1200">
                <a:latin typeface="Courier New" panose="02070309020205020404" pitchFamily="49" charset="0"/>
                <a:cs typeface="Courier New" panose="02070309020205020404" pitchFamily="49" charset="0"/>
              </a:rPr>
              <a:t>Anova{car}</a:t>
            </a:r>
            <a:r>
              <a:rPr lang="en-US" sz="1600">
                <a:latin typeface="Calibri Light" panose="020F0302020204030204" pitchFamily="34" charset="0"/>
                <a:cs typeface="Calibri Light" panose="020F0302020204030204" pitchFamily="34" charset="0"/>
              </a:rPr>
              <a:t> manually by:</a:t>
            </a:r>
          </a:p>
          <a:p>
            <a:endParaRPr lang="en-US" sz="12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Mind$Group.prop &lt;- </a:t>
            </a:r>
            <a:r>
              <a:rPr lang="en-US" sz="1200" b="1">
                <a:solidFill>
                  <a:srgbClr val="FF0000"/>
                </a:solidFill>
                <a:latin typeface="Courier New" panose="02070309020205020404" pitchFamily="49" charset="0"/>
                <a:cs typeface="Courier New" panose="02070309020205020404" pitchFamily="49" charset="0"/>
              </a:rPr>
              <a:t>ifelse(</a:t>
            </a:r>
            <a:r>
              <a:rPr lang="en-US" sz="1200">
                <a:latin typeface="Courier New" panose="02070309020205020404" pitchFamily="49" charset="0"/>
                <a:cs typeface="Courier New" panose="02070309020205020404" pitchFamily="49" charset="0"/>
              </a:rPr>
              <a:t>Group=="Language",</a:t>
            </a:r>
            <a:r>
              <a:rPr lang="en-US" sz="1200" b="1">
                <a:solidFill>
                  <a:srgbClr val="0070C0"/>
                </a:solidFill>
                <a:latin typeface="Courier New" panose="02070309020205020404" pitchFamily="49" charset="0"/>
                <a:cs typeface="Courier New" panose="02070309020205020404" pitchFamily="49" charset="0"/>
              </a:rPr>
              <a:t>-1/16</a:t>
            </a:r>
            <a:r>
              <a:rPr lang="en-US" sz="1200">
                <a:latin typeface="Courier New" panose="02070309020205020404" pitchFamily="49" charset="0"/>
                <a:cs typeface="Courier New" panose="02070309020205020404" pitchFamily="49" charset="0"/>
              </a:rPr>
              <a:t>,</a:t>
            </a:r>
            <a:r>
              <a:rPr lang="en-US" sz="1200" b="1">
                <a:solidFill>
                  <a:srgbClr val="0070C0"/>
                </a:solidFill>
                <a:latin typeface="Courier New" panose="02070309020205020404" pitchFamily="49" charset="0"/>
                <a:cs typeface="Courier New" panose="02070309020205020404" pitchFamily="49" charset="0"/>
              </a:rPr>
              <a:t>1/20</a:t>
            </a:r>
            <a:r>
              <a:rPr lang="en-US" sz="1200" b="1">
                <a:solidFill>
                  <a:srgbClr val="FF0000"/>
                </a:solidFill>
                <a:latin typeface="Courier New" panose="02070309020205020404" pitchFamily="49" charset="0"/>
                <a:cs typeface="Courier New" panose="02070309020205020404" pitchFamily="49" charset="0"/>
              </a:rPr>
              <a:t>)</a:t>
            </a:r>
            <a:endParaRPr lang="en-US" sz="1200">
              <a:latin typeface="Courier New" panose="02070309020205020404" pitchFamily="49" charset="0"/>
              <a:cs typeface="Courier New" panose="02070309020205020404" pitchFamily="49" charset="0"/>
            </a:endParaRPr>
          </a:p>
          <a:p>
            <a:pPr marL="0" indent="0">
              <a:buNone/>
            </a:pPr>
            <a:r>
              <a:rPr lang="en-US" sz="1200">
                <a:latin typeface="Courier New" panose="02070309020205020404" pitchFamily="49" charset="0"/>
                <a:cs typeface="Courier New" panose="02070309020205020404" pitchFamily="49" charset="0"/>
              </a:rPr>
              <a:t>	summary(lm(Diff_Anx~Group.prop,data=mind))</a:t>
            </a:r>
          </a:p>
          <a:p>
            <a:pPr marL="0" indent="0">
              <a:buNone/>
            </a:pPr>
            <a:endParaRPr lang="en-US" sz="1600">
              <a:latin typeface="Calibri Light" panose="020F0302020204030204" pitchFamily="34" charset="0"/>
              <a:cs typeface="Calibri Light" panose="020F0302020204030204" pitchFamily="34" charset="0"/>
            </a:endParaRPr>
          </a:p>
          <a:p>
            <a:pPr marL="0" indent="0">
              <a:buNone/>
            </a:pPr>
            <a:endParaRPr lang="en-US" sz="1600">
              <a:latin typeface="Calibri Light" panose="020F0302020204030204" pitchFamily="34" charset="0"/>
              <a:cs typeface="Calibri Light" panose="020F0302020204030204" pitchFamily="34" charset="0"/>
            </a:endParaRPr>
          </a:p>
          <a:p>
            <a:pPr marL="0" indent="0">
              <a:buNone/>
            </a:pPr>
            <a:endParaRPr lang="en-US" sz="160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Between-subjects covariates in rm-(M)ANOVA</a:t>
            </a:r>
            <a:endParaRPr lang="en-GB" sz="3200">
              <a:solidFill>
                <a:schemeClr val="tx2">
                  <a:lumMod val="75000"/>
                </a:schemeClr>
              </a:solidFill>
              <a:latin typeface="Tw Cen MT" panose="020B0602020104020603" pitchFamily="34" charset="0"/>
            </a:endParaRPr>
          </a:p>
        </p:txBody>
      </p:sp>
      <p:cxnSp>
        <p:nvCxnSpPr>
          <p:cNvPr id="13" name="Straight Connector 12">
            <a:extLst>
              <a:ext uri="{FF2B5EF4-FFF2-40B4-BE49-F238E27FC236}">
                <a16:creationId xmlns:a16="http://schemas.microsoft.com/office/drawing/2014/main" id="{C8ACA2DD-126D-4DBD-9E18-5D1EB85AC1EB}"/>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E376357-DDF8-45B5-B312-149A6C3C79D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5" name="TextBox 14">
            <a:extLst>
              <a:ext uri="{FF2B5EF4-FFF2-40B4-BE49-F238E27FC236}">
                <a16:creationId xmlns:a16="http://schemas.microsoft.com/office/drawing/2014/main" id="{E6B65B27-546E-48FA-9795-79F71AE88CDF}"/>
              </a:ext>
            </a:extLst>
          </p:cNvPr>
          <p:cNvSpPr txBox="1"/>
          <p:nvPr/>
        </p:nvSpPr>
        <p:spPr>
          <a:xfrm>
            <a:off x="2135560" y="4686235"/>
            <a:ext cx="5184576" cy="830997"/>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Diff_Anx~Group.prop: Coefficients:</a:t>
            </a:r>
          </a:p>
          <a:p>
            <a:r>
              <a:rPr lang="en-GB"/>
              <a:t>            Estimate Std. Error t value Pr(&gt;|t|)    </a:t>
            </a:r>
          </a:p>
          <a:p>
            <a:r>
              <a:rPr lang="en-GB"/>
              <a:t>(Intercept)   8.7500     0.9832   8.899 </a:t>
            </a:r>
            <a:r>
              <a:rPr lang="en-GB" b="1">
                <a:solidFill>
                  <a:srgbClr val="FF0000"/>
                </a:solidFill>
              </a:rPr>
              <a:t>2.11e-10</a:t>
            </a:r>
            <a:r>
              <a:rPr lang="en-GB"/>
              <a:t> ***</a:t>
            </a:r>
          </a:p>
          <a:p>
            <a:r>
              <a:rPr lang="en-GB"/>
              <a:t>Group.prop    7.0000    17.5882   0.398    0.693</a:t>
            </a:r>
          </a:p>
        </p:txBody>
      </p:sp>
    </p:spTree>
    <p:extLst>
      <p:ext uri="{BB962C8B-B14F-4D97-AF65-F5344CB8AC3E}">
        <p14:creationId xmlns:p14="http://schemas.microsoft.com/office/powerpoint/2010/main" val="761597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Let us run a full analysis of the mindfulness data with repeated measures MANOVA. This time we are looking at the full 2×2×3 design of </a:t>
            </a:r>
            <a:r>
              <a:rPr lang="fr-CH" sz="1600">
                <a:solidFill>
                  <a:srgbClr val="0070C0"/>
                </a:solidFill>
                <a:latin typeface="Calibri Light" panose="020F0302020204030204" pitchFamily="34" charset="0"/>
                <a:cs typeface="Calibri Light" panose="020F0302020204030204" pitchFamily="34" charset="0"/>
              </a:rPr>
              <a:t>Group × Time × Emotion</a:t>
            </a:r>
            <a:r>
              <a:rPr lang="fr-CH" sz="1600">
                <a:latin typeface="Calibri Light" panose="020F0302020204030204" pitchFamily="34" charset="0"/>
                <a:cs typeface="Calibri Light" panose="020F0302020204030204" pitchFamily="34" charset="0"/>
              </a:rPr>
              <a:t>. The researchers hypothesized that emotion levels would change between T1 and T2, but only for anxiety and only for the mindfulness group. This concerns a </a:t>
            </a:r>
            <a:r>
              <a:rPr lang="fr-CH" sz="1600">
                <a:solidFill>
                  <a:srgbClr val="0070C0"/>
                </a:solidFill>
                <a:latin typeface="Calibri Light" panose="020F0302020204030204" pitchFamily="34" charset="0"/>
                <a:cs typeface="Calibri Light" panose="020F0302020204030204" pitchFamily="34" charset="0"/>
              </a:rPr>
              <a:t>three-way interaction</a:t>
            </a:r>
            <a:r>
              <a:rPr lang="fr-CH" sz="1600">
                <a:latin typeface="Calibri Light" panose="020F0302020204030204" pitchFamily="34" charset="0"/>
                <a:cs typeface="Calibri Light" panose="020F0302020204030204" pitchFamily="34" charset="0"/>
              </a:rPr>
              <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basic model and Type II ANOVA is easy to obtain by now:</a:t>
            </a:r>
          </a:p>
          <a:p>
            <a:endParaRPr lang="fr-CH"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mlm &lt;- lm(cbind(T1_Anx,T1_Sad,T1_Joy,T2_Anx,T2_Sad,T2_Joy)~Group,data=mind)</a:t>
            </a:r>
          </a:p>
          <a:p>
            <a:pPr marL="0" indent="0">
              <a:buNone/>
            </a:pPr>
            <a:r>
              <a:rPr lang="fr-CH" sz="1200">
                <a:latin typeface="Courier New" panose="02070309020205020404" pitchFamily="49" charset="0"/>
                <a:cs typeface="Courier New" panose="02070309020205020404" pitchFamily="49" charset="0"/>
              </a:rPr>
              <a:t>	within.design &lt;- data.frame(Time=as.factor(rep(c("T1","T2"),each=3)),</a:t>
            </a:r>
          </a:p>
          <a:p>
            <a:pPr marL="0" indent="0">
              <a:buNone/>
            </a:pPr>
            <a:r>
              <a:rPr lang="fr-CH" sz="1200">
                <a:latin typeface="Courier New" panose="02070309020205020404" pitchFamily="49" charset="0"/>
                <a:cs typeface="Courier New" panose="02070309020205020404" pitchFamily="49" charset="0"/>
              </a:rPr>
              <a:t>		Emotion=as.factor(rep(c("Anxiety","Sadness","Joy"),times=2)))</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design matrix now includes all 6 columns of the Time × Emotion </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within-subjects effects. The matrix encodes exactly which column </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corresponds to which condition.</a:t>
            </a: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2×2×3 repeated measures MANOVA</a:t>
            </a:r>
            <a:endParaRPr lang="en-GB" sz="3200">
              <a:solidFill>
                <a:schemeClr val="tx2">
                  <a:lumMod val="75000"/>
                </a:schemeClr>
              </a:solidFill>
              <a:latin typeface="Tw Cen MT" panose="020B0602020104020603" pitchFamily="34" charset="0"/>
            </a:endParaRPr>
          </a:p>
        </p:txBody>
      </p:sp>
      <p:sp>
        <p:nvSpPr>
          <p:cNvPr id="9" name="TextBox 8">
            <a:extLst>
              <a:ext uri="{FF2B5EF4-FFF2-40B4-BE49-F238E27FC236}">
                <a16:creationId xmlns:a16="http://schemas.microsoft.com/office/drawing/2014/main" id="{137A413C-1007-4D15-8992-06E6B7DE93F8}"/>
              </a:ext>
            </a:extLst>
          </p:cNvPr>
          <p:cNvSpPr txBox="1"/>
          <p:nvPr/>
        </p:nvSpPr>
        <p:spPr>
          <a:xfrm>
            <a:off x="7752184" y="4509120"/>
            <a:ext cx="1800200" cy="1384995"/>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  Time Emotion</a:t>
            </a:r>
          </a:p>
          <a:p>
            <a:r>
              <a:rPr lang="en-GB"/>
              <a:t>1   T1 Anxiety</a:t>
            </a:r>
          </a:p>
          <a:p>
            <a:r>
              <a:rPr lang="en-GB"/>
              <a:t>2   T1 Sadness</a:t>
            </a:r>
          </a:p>
          <a:p>
            <a:r>
              <a:rPr lang="en-GB"/>
              <a:t>3   T1     Joy</a:t>
            </a:r>
          </a:p>
          <a:p>
            <a:r>
              <a:rPr lang="en-GB"/>
              <a:t>4   T2 Anxiety</a:t>
            </a:r>
          </a:p>
          <a:p>
            <a:r>
              <a:rPr lang="en-GB"/>
              <a:t>5   T2 Sadness</a:t>
            </a:r>
          </a:p>
          <a:p>
            <a:r>
              <a:rPr lang="en-GB"/>
              <a:t>6   T2     Joy</a:t>
            </a:r>
          </a:p>
        </p:txBody>
      </p:sp>
      <p:cxnSp>
        <p:nvCxnSpPr>
          <p:cNvPr id="10" name="Straight Connector 9">
            <a:extLst>
              <a:ext uri="{FF2B5EF4-FFF2-40B4-BE49-F238E27FC236}">
                <a16:creationId xmlns:a16="http://schemas.microsoft.com/office/drawing/2014/main" id="{0D41A561-BB60-46BE-852F-9A4EBA8F5725}"/>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2BCB168-F8AC-4187-82F1-B69D48C5A6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3844140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pPr marL="0" indent="0">
              <a:buNone/>
            </a:pPr>
            <a:r>
              <a:rPr lang="en-US" sz="1200">
                <a:latin typeface="Courier New" panose="02070309020205020404" pitchFamily="49" charset="0"/>
                <a:cs typeface="Courier New" panose="02070309020205020404" pitchFamily="49" charset="0"/>
              </a:rPr>
              <a:t>	</a:t>
            </a:r>
          </a:p>
          <a:p>
            <a:pPr marL="0" indent="0">
              <a:buNone/>
            </a:pPr>
            <a:r>
              <a:rPr lang="en-US" sz="1200">
                <a:latin typeface="Courier New" panose="02070309020205020404" pitchFamily="49" charset="0"/>
                <a:cs typeface="Courier New" panose="02070309020205020404" pitchFamily="49" charset="0"/>
              </a:rPr>
              <a:t>	</a:t>
            </a:r>
          </a:p>
          <a:p>
            <a:pPr marL="0" indent="0">
              <a:buNone/>
            </a:pPr>
            <a:r>
              <a:rPr lang="en-US" sz="1200">
                <a:latin typeface="Courier New" panose="02070309020205020404" pitchFamily="49" charset="0"/>
                <a:cs typeface="Courier New" panose="02070309020205020404" pitchFamily="49" charset="0"/>
              </a:rPr>
              <a:t>	Anova(mlm,test="Wilks",idesign=~Time*Emotion,idata=within.design)</a:t>
            </a: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No evidence for a three-way interaction, nor for any effect involving Group. It does appear that there is a strong two-way interaction of Time × Emotion. To explore this interaction, we could refit our model with Group omitted. However, the </a:t>
            </a:r>
            <a:r>
              <a:rPr lang="fr-CH" sz="1400">
                <a:latin typeface="Courier New" panose="02070309020205020404" pitchFamily="49" charset="0"/>
                <a:cs typeface="Courier New" panose="02070309020205020404" pitchFamily="49" charset="0"/>
              </a:rPr>
              <a:t>emmeans</a:t>
            </a:r>
            <a:r>
              <a:rPr lang="fr-CH" sz="1600">
                <a:latin typeface="Calibri Light" panose="020F0302020204030204" pitchFamily="34" charset="0"/>
                <a:cs typeface="Calibri Light" panose="020F0302020204030204" pitchFamily="34" charset="0"/>
              </a:rPr>
              <a:t> package allows to run Time × Emotion contrasts within the full fitted model.</a:t>
            </a: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2×2×3 repeated measures MANOVA</a:t>
            </a:r>
            <a:endParaRPr lang="en-GB" sz="3200">
              <a:solidFill>
                <a:schemeClr val="tx2">
                  <a:lumMod val="75000"/>
                </a:schemeClr>
              </a:solidFill>
              <a:latin typeface="Tw Cen MT" panose="020B0602020104020603" pitchFamily="34" charset="0"/>
            </a:endParaRPr>
          </a:p>
        </p:txBody>
      </p:sp>
      <p:cxnSp>
        <p:nvCxnSpPr>
          <p:cNvPr id="10" name="Straight Connector 9">
            <a:extLst>
              <a:ext uri="{FF2B5EF4-FFF2-40B4-BE49-F238E27FC236}">
                <a16:creationId xmlns:a16="http://schemas.microsoft.com/office/drawing/2014/main" id="{0D41A561-BB60-46BE-852F-9A4EBA8F5725}"/>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2BCB168-F8AC-4187-82F1-B69D48C5A6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8" name="TextBox 7">
            <a:extLst>
              <a:ext uri="{FF2B5EF4-FFF2-40B4-BE49-F238E27FC236}">
                <a16:creationId xmlns:a16="http://schemas.microsoft.com/office/drawing/2014/main" id="{17E94050-188E-44F2-84AB-C51DCB1304BA}"/>
              </a:ext>
            </a:extLst>
          </p:cNvPr>
          <p:cNvSpPr txBox="1"/>
          <p:nvPr/>
        </p:nvSpPr>
        <p:spPr>
          <a:xfrm>
            <a:off x="2152984" y="2492896"/>
            <a:ext cx="6768752" cy="2308324"/>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Type II Repeated Measures MANOVA Tests: Wilks test statistic</a:t>
            </a:r>
          </a:p>
          <a:p>
            <a:r>
              <a:rPr lang="en-GB"/>
              <a:t>                   Df test stat approx F num Df den Df    Pr(&gt;F)    </a:t>
            </a:r>
          </a:p>
          <a:p>
            <a:r>
              <a:rPr lang="en-GB"/>
              <a:t>(Intercept)         1   0.02513  1318.70      1     34 &lt; 2.2e-16 ***</a:t>
            </a:r>
          </a:p>
          <a:p>
            <a:r>
              <a:rPr lang="en-GB"/>
              <a:t>Group               1   0.99692     0.11      1     34    0.7477    </a:t>
            </a:r>
          </a:p>
          <a:p>
            <a:r>
              <a:rPr lang="en-GB"/>
              <a:t>Time                1   0.42542    45.92      1     34 8.605e-08 ***</a:t>
            </a:r>
          </a:p>
          <a:p>
            <a:r>
              <a:rPr lang="en-GB"/>
              <a:t>Group:Time          1   0.99764     0.08      1     34    0.7783    </a:t>
            </a:r>
          </a:p>
          <a:p>
            <a:r>
              <a:rPr lang="en-GB"/>
              <a:t>Emotion             1   0.09860   150.85      2     33 &lt; 2.2e-16 ***</a:t>
            </a:r>
          </a:p>
          <a:p>
            <a:r>
              <a:rPr lang="en-GB"/>
              <a:t>Group:Emotion       1   0.95648     0.75      2     33    0.4799    </a:t>
            </a:r>
          </a:p>
          <a:p>
            <a:r>
              <a:rPr lang="en-GB"/>
              <a:t>Time:Emotion        1   0.46732    18.81      2     33 3.538e-06 ***</a:t>
            </a:r>
          </a:p>
          <a:p>
            <a:r>
              <a:rPr lang="en-GB"/>
              <a:t>Group:Time:Emotion  1   0.99613     0.06      2     33    0.9380    </a:t>
            </a:r>
          </a:p>
          <a:p>
            <a:r>
              <a:rPr lang="en-GB"/>
              <a:t>---</a:t>
            </a:r>
          </a:p>
          <a:p>
            <a:r>
              <a:rPr lang="en-GB"/>
              <a:t>Signif. codes:  0 ‘***’ 0.001 ‘**’ 0.01 ‘*’ 0.05 ‘.’ 0.1 ‘ ’ 1</a:t>
            </a:r>
          </a:p>
        </p:txBody>
      </p:sp>
    </p:spTree>
    <p:extLst>
      <p:ext uri="{BB962C8B-B14F-4D97-AF65-F5344CB8AC3E}">
        <p14:creationId xmlns:p14="http://schemas.microsoft.com/office/powerpoint/2010/main" val="18250602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First we must construct a reference grid for the factors (and their values) that we wish to obtain tests for. For repeated measures MANOVA, this requires us to re-declare our within-subject design in the </a:t>
            </a:r>
            <a:r>
              <a:rPr lang="fr-CH" sz="1400">
                <a:latin typeface="Courier New" panose="02070309020205020404" pitchFamily="49" charset="0"/>
                <a:cs typeface="Courier New" panose="02070309020205020404" pitchFamily="49" charset="0"/>
              </a:rPr>
              <a:t>ref_grid</a:t>
            </a:r>
            <a:r>
              <a:rPr lang="fr-CH" sz="1600">
                <a:latin typeface="Calibri Light" panose="020F0302020204030204" pitchFamily="34" charset="0"/>
                <a:cs typeface="Calibri Light" panose="020F0302020204030204" pitchFamily="34" charset="0"/>
              </a:rPr>
              <a:t> function, e.g.:</a:t>
            </a:r>
          </a:p>
          <a:p>
            <a:endParaRPr lang="fr-CH" sz="1600">
              <a:latin typeface="Calibri Light" panose="020F0302020204030204" pitchFamily="34" charset="0"/>
              <a:cs typeface="Calibri Light" panose="020F0302020204030204" pitchFamily="34" charset="0"/>
            </a:endParaRPr>
          </a:p>
          <a:p>
            <a:pPr marL="0" indent="0">
              <a:buNone/>
            </a:pPr>
            <a:r>
              <a:rPr lang="fr-CH" sz="1200">
                <a:latin typeface="Courier New" panose="02070309020205020404" pitchFamily="49" charset="0"/>
                <a:cs typeface="Courier New" panose="02070309020205020404" pitchFamily="49" charset="0"/>
              </a:rPr>
              <a:t>	rgrid &lt;- ref_grid(mlm,at=list(Time=c("T1","T2"),Emotion=c("Anxiety","Sadness","Joy")),</a:t>
            </a:r>
          </a:p>
          <a:p>
            <a:pPr marL="0" indent="0">
              <a:buNone/>
            </a:pPr>
            <a:r>
              <a:rPr lang="fr-CH" sz="1200">
                <a:latin typeface="Courier New" panose="02070309020205020404" pitchFamily="49" charset="0"/>
                <a:cs typeface="Courier New" panose="02070309020205020404" pitchFamily="49" charset="0"/>
              </a:rPr>
              <a:t>		mult.names=c("Emotion","Time"),</a:t>
            </a:r>
          </a:p>
          <a:p>
            <a:pPr marL="0" indent="0">
              <a:buNone/>
            </a:pPr>
            <a:r>
              <a:rPr lang="fr-CH" sz="1200">
                <a:latin typeface="Courier New" panose="02070309020205020404" pitchFamily="49" charset="0"/>
                <a:cs typeface="Courier New" panose="02070309020205020404" pitchFamily="49" charset="0"/>
              </a:rPr>
              <a:t>		mult.levs=list(Emotion=c("Anxiety","Sadness","Joy"),</a:t>
            </a:r>
          </a:p>
          <a:p>
            <a:pPr marL="0" indent="0">
              <a:buNone/>
            </a:pPr>
            <a:r>
              <a:rPr lang="fr-CH" sz="1200">
                <a:latin typeface="Courier New" panose="02070309020205020404" pitchFamily="49" charset="0"/>
                <a:cs typeface="Courier New" panose="02070309020205020404" pitchFamily="49" charset="0"/>
              </a:rPr>
              <a:t>			Time=c("T1","T2")),</a:t>
            </a:r>
          </a:p>
          <a:p>
            <a:pPr marL="0" indent="0">
              <a:buNone/>
            </a:pPr>
            <a:r>
              <a:rPr lang="fr-CH" sz="1200">
                <a:latin typeface="Courier New" panose="02070309020205020404" pitchFamily="49" charset="0"/>
                <a:cs typeface="Courier New" panose="02070309020205020404" pitchFamily="49" charset="0"/>
              </a:rPr>
              <a:t>		</a:t>
            </a:r>
            <a:r>
              <a:rPr lang="fr-CH" sz="1200" b="1">
                <a:solidFill>
                  <a:srgbClr val="FF0000"/>
                </a:solidFill>
                <a:latin typeface="Courier New" panose="02070309020205020404" pitchFamily="49" charset="0"/>
                <a:cs typeface="Courier New" panose="02070309020205020404" pitchFamily="49" charset="0"/>
              </a:rPr>
              <a:t>nuisance="Group",wt.nuis="proportional"</a:t>
            </a:r>
            <a:r>
              <a:rPr lang="fr-CH" sz="1200">
                <a:latin typeface="Courier New" panose="02070309020205020404" pitchFamily="49" charset="0"/>
                <a:cs typeface="Courier New" panose="02070309020205020404" pitchFamily="49" charset="0"/>
              </a:rPr>
              <a:t>)</a:t>
            </a:r>
          </a:p>
          <a:p>
            <a:pPr marL="0" indent="0">
              <a:buNone/>
            </a:pPr>
            <a:endParaRPr lang="fr-CH" sz="1600">
              <a:latin typeface="Calibri Light" panose="020F0302020204030204" pitchFamily="34" charset="0"/>
              <a:cs typeface="Calibri Light" panose="020F0302020204030204" pitchFamily="34" charset="0"/>
            </a:endParaRPr>
          </a:p>
          <a:p>
            <a:r>
              <a:rPr lang="fr-CH" sz="1600" b="1" u="sng">
                <a:solidFill>
                  <a:srgbClr val="FF0000"/>
                </a:solidFill>
                <a:latin typeface="Calibri Light" panose="020F0302020204030204" pitchFamily="34" charset="0"/>
                <a:cs typeface="Calibri Light" panose="020F0302020204030204" pitchFamily="34" charset="0"/>
              </a:rPr>
              <a:t>Caution</a:t>
            </a:r>
            <a:r>
              <a:rPr lang="fr-CH" sz="1600">
                <a:latin typeface="Calibri Light" panose="020F0302020204030204" pitchFamily="34" charset="0"/>
                <a:cs typeface="Calibri Light" panose="020F0302020204030204" pitchFamily="34" charset="0"/>
              </a:rPr>
              <a:t>: </a:t>
            </a:r>
            <a:r>
              <a:rPr lang="fr-CH" sz="1400">
                <a:latin typeface="Courier New" panose="02070309020205020404" pitchFamily="49" charset="0"/>
                <a:cs typeface="Courier New" panose="02070309020205020404" pitchFamily="49" charset="0"/>
              </a:rPr>
              <a:t>ref_grid{emmeans}</a:t>
            </a:r>
            <a:r>
              <a:rPr lang="fr-CH" sz="1600">
                <a:latin typeface="Calibri Light" panose="020F0302020204030204" pitchFamily="34" charset="0"/>
                <a:cs typeface="Calibri Light" panose="020F0302020204030204" pitchFamily="34" charset="0"/>
              </a:rPr>
              <a:t> uses a reverse factor ordering from </a:t>
            </a:r>
            <a:r>
              <a:rPr lang="fr-CH" sz="1400">
                <a:latin typeface="Courier New" panose="02070309020205020404" pitchFamily="49" charset="0"/>
                <a:cs typeface="Courier New" panose="02070309020205020404" pitchFamily="49" charset="0"/>
              </a:rPr>
              <a:t>Anova{car}</a:t>
            </a:r>
            <a:r>
              <a:rPr lang="fr-CH" sz="1600">
                <a:latin typeface="Calibri Light" panose="020F0302020204030204" pitchFamily="34" charset="0"/>
                <a:cs typeface="Calibri Light" panose="020F0302020204030204" pitchFamily="34" charset="0"/>
              </a:rPr>
              <a:t>. Hence, Emotion precedes Time in our declaration this time. Otherwise the procedure is identical to how we created our </a:t>
            </a:r>
            <a:r>
              <a:rPr lang="fr-CH" sz="1400">
                <a:latin typeface="Courier New" panose="02070309020205020404" pitchFamily="49" charset="0"/>
                <a:cs typeface="Courier New" panose="02070309020205020404" pitchFamily="49" charset="0"/>
              </a:rPr>
              <a:t>within.design</a:t>
            </a:r>
            <a:r>
              <a:rPr lang="fr-CH" sz="1600">
                <a:latin typeface="Calibri Light" panose="020F0302020204030204" pitchFamily="34" charset="0"/>
                <a:cs typeface="Calibri Light" panose="020F0302020204030204" pitchFamily="34" charset="0"/>
              </a:rPr>
              <a:t> object earlier, with names and levels identifying the 6 columns of our multivariate data matrix.</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To get rid of any Group effects, we declare it as a </a:t>
            </a:r>
            <a:r>
              <a:rPr lang="en-US" sz="1600">
                <a:latin typeface="Calibri Light" panose="020F0302020204030204" pitchFamily="34" charset="0"/>
                <a:cs typeface="Calibri Light" panose="020F0302020204030204" pitchFamily="34" charset="0"/>
              </a:rPr>
              <a:t>“main effect”</a:t>
            </a:r>
            <a:r>
              <a:rPr lang="fr-CH" sz="1600">
                <a:latin typeface="Calibri Light" panose="020F0302020204030204" pitchFamily="34" charset="0"/>
                <a:cs typeface="Calibri Light" panose="020F0302020204030204" pitchFamily="34" charset="0"/>
              </a:rPr>
              <a:t> variable, specifying proportional weighting of group sizes (as done by </a:t>
            </a:r>
            <a:r>
              <a:rPr lang="fr-CH" sz="1400">
                <a:latin typeface="Courier New" panose="02070309020205020404" pitchFamily="49" charset="0"/>
                <a:cs typeface="Courier New" panose="02070309020205020404" pitchFamily="49" charset="0"/>
              </a:rPr>
              <a:t>Anova{car}</a:t>
            </a:r>
            <a:r>
              <a:rPr lang="fr-CH" sz="1600">
                <a:latin typeface="Calibri Light" panose="020F0302020204030204" pitchFamily="34" charset="0"/>
                <a:cs typeface="Calibri Light" panose="020F0302020204030204" pitchFamily="34" charset="0"/>
              </a:rPr>
              <a:t>).</a:t>
            </a: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2×2×3 repeated measures MANOVA</a:t>
            </a:r>
            <a:endParaRPr lang="en-GB" sz="3200">
              <a:solidFill>
                <a:schemeClr val="tx2">
                  <a:lumMod val="75000"/>
                </a:schemeClr>
              </a:solidFill>
              <a:latin typeface="Tw Cen MT" panose="020B0602020104020603" pitchFamily="34" charset="0"/>
            </a:endParaRPr>
          </a:p>
        </p:txBody>
      </p:sp>
      <p:cxnSp>
        <p:nvCxnSpPr>
          <p:cNvPr id="10" name="Straight Connector 9">
            <a:extLst>
              <a:ext uri="{FF2B5EF4-FFF2-40B4-BE49-F238E27FC236}">
                <a16:creationId xmlns:a16="http://schemas.microsoft.com/office/drawing/2014/main" id="{0D41A561-BB60-46BE-852F-9A4EBA8F5725}"/>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2BCB168-F8AC-4187-82F1-B69D48C5A6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3736417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Now we can enter the newly created rgrid object into testing functions. Since we have a significant Time x Emotion interaction, we first wish to test the Time effect by Emotion levels, with omnibus </a:t>
            </a:r>
            <a:r>
              <a:rPr lang="fr-CH" sz="1600" i="1">
                <a:latin typeface="Calibri Light" panose="020F0302020204030204" pitchFamily="34" charset="0"/>
                <a:cs typeface="Calibri Light" panose="020F0302020204030204" pitchFamily="34" charset="0"/>
              </a:rPr>
              <a:t>F</a:t>
            </a:r>
            <a:r>
              <a:rPr lang="fr-CH" sz="1600">
                <a:latin typeface="Calibri Light" panose="020F0302020204030204" pitchFamily="34" charset="0"/>
                <a:cs typeface="Calibri Light" panose="020F0302020204030204" pitchFamily="34" charset="0"/>
              </a:rPr>
              <a:t>-tests. This can be accomplished with joint_tests:</a:t>
            </a:r>
          </a:p>
          <a:p>
            <a:pPr marL="0" indent="0">
              <a:buNone/>
            </a:pPr>
            <a:endParaRPr lang="fr-CH" sz="16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joint_tests(rgrid,by="Emotion")	      joint_tests(rgrid,by="Time")</a:t>
            </a:r>
          </a:p>
          <a:p>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It appears that there was a significant T1-T2 change only in anxiety levels, regardless of Group.</a:t>
            </a: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2×2×3 repeated measures MANOVA</a:t>
            </a:r>
            <a:endParaRPr lang="en-GB" sz="3200">
              <a:solidFill>
                <a:schemeClr val="tx2">
                  <a:lumMod val="75000"/>
                </a:schemeClr>
              </a:solidFill>
              <a:latin typeface="Tw Cen MT" panose="020B0602020104020603" pitchFamily="34" charset="0"/>
            </a:endParaRPr>
          </a:p>
        </p:txBody>
      </p:sp>
      <p:cxnSp>
        <p:nvCxnSpPr>
          <p:cNvPr id="10" name="Straight Connector 9">
            <a:extLst>
              <a:ext uri="{FF2B5EF4-FFF2-40B4-BE49-F238E27FC236}">
                <a16:creationId xmlns:a16="http://schemas.microsoft.com/office/drawing/2014/main" id="{0D41A561-BB60-46BE-852F-9A4EBA8F5725}"/>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2BCB168-F8AC-4187-82F1-B69D48C5A6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8" name="TextBox 7">
            <a:extLst>
              <a:ext uri="{FF2B5EF4-FFF2-40B4-BE49-F238E27FC236}">
                <a16:creationId xmlns:a16="http://schemas.microsoft.com/office/drawing/2014/main" id="{95ECDEEC-49D1-46FE-BC2C-52128B6400C4}"/>
              </a:ext>
            </a:extLst>
          </p:cNvPr>
          <p:cNvSpPr txBox="1"/>
          <p:nvPr/>
        </p:nvSpPr>
        <p:spPr>
          <a:xfrm>
            <a:off x="2135560" y="3249558"/>
            <a:ext cx="3696771" cy="2123658"/>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Emotion = Anxiety:</a:t>
            </a:r>
          </a:p>
          <a:p>
            <a:r>
              <a:rPr lang="en-GB"/>
              <a:t> model term df1 df2 F.ratio p.value</a:t>
            </a:r>
          </a:p>
          <a:p>
            <a:r>
              <a:rPr lang="en-GB"/>
              <a:t> Time         1  34  79.200  &lt;.0001</a:t>
            </a:r>
          </a:p>
          <a:p>
            <a:endParaRPr lang="en-GB"/>
          </a:p>
          <a:p>
            <a:r>
              <a:rPr lang="en-GB"/>
              <a:t>Emotion = Sadness:</a:t>
            </a:r>
          </a:p>
          <a:p>
            <a:r>
              <a:rPr lang="en-GB"/>
              <a:t> model term df1 df2 F.ratio p.value</a:t>
            </a:r>
          </a:p>
          <a:p>
            <a:r>
              <a:rPr lang="en-GB"/>
              <a:t> Time         1  34   0.026  0.8726</a:t>
            </a:r>
          </a:p>
          <a:p>
            <a:endParaRPr lang="en-GB"/>
          </a:p>
          <a:p>
            <a:r>
              <a:rPr lang="en-GB"/>
              <a:t>Emotion = Joy:</a:t>
            </a:r>
          </a:p>
          <a:p>
            <a:r>
              <a:rPr lang="en-GB"/>
              <a:t> model term df1 df2 F.ratio p.value</a:t>
            </a:r>
          </a:p>
          <a:p>
            <a:r>
              <a:rPr lang="en-GB"/>
              <a:t> Time         1  34   1.357  0.2521</a:t>
            </a:r>
          </a:p>
        </p:txBody>
      </p:sp>
      <p:sp>
        <p:nvSpPr>
          <p:cNvPr id="9" name="TextBox 8">
            <a:extLst>
              <a:ext uri="{FF2B5EF4-FFF2-40B4-BE49-F238E27FC236}">
                <a16:creationId xmlns:a16="http://schemas.microsoft.com/office/drawing/2014/main" id="{590E126B-9947-4CA6-BF93-2F02ED86CDE3}"/>
              </a:ext>
            </a:extLst>
          </p:cNvPr>
          <p:cNvSpPr txBox="1"/>
          <p:nvPr/>
        </p:nvSpPr>
        <p:spPr>
          <a:xfrm>
            <a:off x="6384032" y="3243998"/>
            <a:ext cx="3960440" cy="1384995"/>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Time = T1:</a:t>
            </a:r>
          </a:p>
          <a:p>
            <a:r>
              <a:rPr lang="en-GB"/>
              <a:t> model term df1 df2 F.ratio p.value</a:t>
            </a:r>
          </a:p>
          <a:p>
            <a:r>
              <a:rPr lang="en-GB"/>
              <a:t> Emotion      2  34 158.828  &lt;.0001</a:t>
            </a:r>
          </a:p>
          <a:p>
            <a:endParaRPr lang="en-GB"/>
          </a:p>
          <a:p>
            <a:r>
              <a:rPr lang="en-GB"/>
              <a:t>Time = T2:</a:t>
            </a:r>
          </a:p>
          <a:p>
            <a:r>
              <a:rPr lang="en-GB"/>
              <a:t> model term df1 df2 F.ratio p.value</a:t>
            </a:r>
          </a:p>
          <a:p>
            <a:r>
              <a:rPr lang="en-GB"/>
              <a:t> Emotion      2  34 143.605  &lt;.0001</a:t>
            </a:r>
          </a:p>
        </p:txBody>
      </p:sp>
    </p:spTree>
    <p:extLst>
      <p:ext uri="{BB962C8B-B14F-4D97-AF65-F5344CB8AC3E}">
        <p14:creationId xmlns:p14="http://schemas.microsoft.com/office/powerpoint/2010/main" val="1354644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A complete list of pairwise contrasts for the Time × Emotion interaction can be obtained by the </a:t>
            </a:r>
            <a:r>
              <a:rPr lang="fr-CH" sz="1200">
                <a:latin typeface="Courier New" panose="02070309020205020404" pitchFamily="49" charset="0"/>
                <a:cs typeface="Courier New" panose="02070309020205020404" pitchFamily="49" charset="0"/>
              </a:rPr>
              <a:t>pairs</a:t>
            </a:r>
            <a:r>
              <a:rPr lang="fr-CH" sz="1600">
                <a:latin typeface="Calibri Light" panose="020F0302020204030204" pitchFamily="34" charset="0"/>
                <a:cs typeface="Calibri Light" panose="020F0302020204030204" pitchFamily="34" charset="0"/>
              </a:rPr>
              <a:t> function. It performs automatic </a:t>
            </a: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-value adjustments, which you may want to switch off to make your own preferred corrections later:</a:t>
            </a:r>
          </a:p>
          <a:p>
            <a:pPr marL="0" indent="0">
              <a:buNone/>
            </a:pPr>
            <a:endParaRPr lang="fr-CH" sz="1600">
              <a:latin typeface="Calibri Light" panose="020F0302020204030204" pitchFamily="34" charset="0"/>
              <a:cs typeface="Calibri Light" panose="020F0302020204030204" pitchFamily="34" charset="0"/>
            </a:endParaRPr>
          </a:p>
          <a:p>
            <a:pPr marL="0" indent="0">
              <a:buNone/>
            </a:pPr>
            <a:r>
              <a:rPr lang="en-US" sz="1200">
                <a:latin typeface="Courier New" panose="02070309020205020404" pitchFamily="49" charset="0"/>
                <a:cs typeface="Courier New" panose="02070309020205020404" pitchFamily="49" charset="0"/>
              </a:rPr>
              <a:t>	pairs(rgrid,adjust="none")</a:t>
            </a: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pPr marL="0" indent="0">
              <a:buNone/>
            </a:pPr>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C4063E5E-B253-4B10-99AF-FF9BE7ED3BE8}"/>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2×2×3 repeated measures MANOVA</a:t>
            </a:r>
            <a:endParaRPr lang="en-GB" sz="3200">
              <a:solidFill>
                <a:schemeClr val="tx2">
                  <a:lumMod val="75000"/>
                </a:schemeClr>
              </a:solidFill>
              <a:latin typeface="Tw Cen MT" panose="020B0602020104020603" pitchFamily="34" charset="0"/>
            </a:endParaRPr>
          </a:p>
        </p:txBody>
      </p:sp>
      <p:cxnSp>
        <p:nvCxnSpPr>
          <p:cNvPr id="10" name="Straight Connector 9">
            <a:extLst>
              <a:ext uri="{FF2B5EF4-FFF2-40B4-BE49-F238E27FC236}">
                <a16:creationId xmlns:a16="http://schemas.microsoft.com/office/drawing/2014/main" id="{0D41A561-BB60-46BE-852F-9A4EBA8F5725}"/>
              </a:ext>
            </a:extLst>
          </p:cNvPr>
          <p:cNvCxnSpPr>
            <a:cxnSpLocks/>
          </p:cNvCxnSpPr>
          <p:nvPr/>
        </p:nvCxnSpPr>
        <p:spPr>
          <a:xfrm>
            <a:off x="335360" y="1124744"/>
            <a:ext cx="10404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2BCB168-F8AC-4187-82F1-B69D48C5A6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2" name="TextBox 11">
            <a:extLst>
              <a:ext uri="{FF2B5EF4-FFF2-40B4-BE49-F238E27FC236}">
                <a16:creationId xmlns:a16="http://schemas.microsoft.com/office/drawing/2014/main" id="{58502967-9EFA-4B49-B0F6-0BA67209DDFF}"/>
              </a:ext>
            </a:extLst>
          </p:cNvPr>
          <p:cNvSpPr txBox="1"/>
          <p:nvPr/>
        </p:nvSpPr>
        <p:spPr>
          <a:xfrm>
            <a:off x="2135560" y="3068960"/>
            <a:ext cx="6094602" cy="3416320"/>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r>
              <a:rPr lang="en-GB"/>
              <a:t> contrast                estimate    SE df t.ratio p.value</a:t>
            </a:r>
          </a:p>
          <a:p>
            <a:r>
              <a:rPr lang="en-GB"/>
              <a:t> Anxiety T1 - Sadness T1   31.111 4.115 34   7.561  &lt;.0001</a:t>
            </a:r>
          </a:p>
          <a:p>
            <a:r>
              <a:rPr lang="en-GB"/>
              <a:t> Anxiety T1 - Joy T1      -24.056 3.674 34  -6.548  &lt;.0001</a:t>
            </a:r>
          </a:p>
          <a:p>
            <a:r>
              <a:rPr lang="en-GB"/>
              <a:t> </a:t>
            </a:r>
            <a:r>
              <a:rPr lang="en-GB" b="1">
                <a:solidFill>
                  <a:srgbClr val="FF0000"/>
                </a:solidFill>
              </a:rPr>
              <a:t>Anxiety T1 - Anxiety T2    8.750 0.983 34   8.899  &lt;.0001</a:t>
            </a:r>
          </a:p>
          <a:p>
            <a:r>
              <a:rPr lang="en-GB"/>
              <a:t> Anxiety T1 - Sadness T2   30.972 4.116 34   7.525  &lt;.0001</a:t>
            </a:r>
          </a:p>
          <a:p>
            <a:r>
              <a:rPr lang="en-GB"/>
              <a:t> Anxiety T1 - Joy T2      -23.028 3.632 34  -6.341  &lt;.0001</a:t>
            </a:r>
          </a:p>
          <a:p>
            <a:r>
              <a:rPr lang="en-GB"/>
              <a:t> Sadness T1 - Joy T1      -55.167 3.111 34 -17.735  &lt;.0001</a:t>
            </a:r>
          </a:p>
          <a:p>
            <a:r>
              <a:rPr lang="en-GB"/>
              <a:t> Sadness T1 - Anxiety T2  -22.361 3.873 34  -5.774  &lt;.0001</a:t>
            </a:r>
          </a:p>
          <a:p>
            <a:r>
              <a:rPr lang="en-GB"/>
              <a:t> Sadness T1 - Sadness T2   -0.139 0.859 34  -0.162  0.8726</a:t>
            </a:r>
          </a:p>
          <a:p>
            <a:r>
              <a:rPr lang="en-GB"/>
              <a:t> Sadness T1 - Joy T2      -54.139 3.226 34 -16.780  &lt;.0001</a:t>
            </a:r>
          </a:p>
          <a:p>
            <a:r>
              <a:rPr lang="en-GB"/>
              <a:t> Joy T1 - Anxiety T2       32.806 3.753 34   8.740  &lt;.0001</a:t>
            </a:r>
          </a:p>
          <a:p>
            <a:r>
              <a:rPr lang="en-GB"/>
              <a:t> Joy T1 - Sadness T2       55.028 3.156 34  17.438  &lt;.0001</a:t>
            </a:r>
          </a:p>
          <a:p>
            <a:r>
              <a:rPr lang="en-GB"/>
              <a:t> Joy T1 - Joy T2            1.028 0.882 34   1.165  0.2521</a:t>
            </a:r>
          </a:p>
          <a:p>
            <a:r>
              <a:rPr lang="en-GB"/>
              <a:t> Anxiety T2 - Sadness T2   22.222 3.957 34   5.616  &lt;.0001</a:t>
            </a:r>
          </a:p>
          <a:p>
            <a:r>
              <a:rPr lang="en-GB"/>
              <a:t> Anxiety T2 - Joy T2      -31.778 3.724 34  -8.534  &lt;.0001</a:t>
            </a:r>
          </a:p>
          <a:p>
            <a:r>
              <a:rPr lang="en-GB"/>
              <a:t> Sadness T2 - Joy T2      -54.000 3.228 34 -16.729  &lt;.0001</a:t>
            </a:r>
          </a:p>
          <a:p>
            <a:endParaRPr lang="en-GB"/>
          </a:p>
          <a:p>
            <a:r>
              <a:rPr lang="en-GB"/>
              <a:t>Results are averaged over the levels of: 1 nuisance factors</a:t>
            </a:r>
          </a:p>
        </p:txBody>
      </p:sp>
    </p:spTree>
    <p:extLst>
      <p:ext uri="{BB962C8B-B14F-4D97-AF65-F5344CB8AC3E}">
        <p14:creationId xmlns:p14="http://schemas.microsoft.com/office/powerpoint/2010/main" val="48015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Autofit/>
          </a:bodyPr>
          <a:lstStyle/>
          <a:p>
            <a:r>
              <a:rPr lang="fr-CH" sz="1600">
                <a:latin typeface="Calibri Light" panose="020F0302020204030204" pitchFamily="34" charset="0"/>
                <a:cs typeface="Calibri Light" panose="020F0302020204030204" pitchFamily="34" charset="0"/>
              </a:rPr>
              <a:t>Before moving on to the course materials, I provide a handy reference here for key slides in this workshop that will answer many Frequently Asked Questions (FAQ) about multilevel models:</a:t>
            </a:r>
          </a:p>
          <a:p>
            <a:endParaRPr lang="fr-CH" sz="1600">
              <a:latin typeface="Calibri Light" panose="020F0302020204030204" pitchFamily="34" charset="0"/>
              <a:cs typeface="Calibri Light" panose="020F0302020204030204" pitchFamily="34" charset="0"/>
            </a:endParaRPr>
          </a:p>
          <a:p>
            <a:pPr lvl="1"/>
            <a:r>
              <a:rPr lang="en-US" sz="1200">
                <a:latin typeface="Calibri Light" panose="020F0302020204030204" pitchFamily="34" charset="0"/>
                <a:cs typeface="Calibri Light" panose="020F0302020204030204" pitchFamily="34" charset="0"/>
              </a:rPr>
              <a:t>P1–S33 	Covariance assumptions in repeated measures (M)ANOVA</a:t>
            </a:r>
          </a:p>
          <a:p>
            <a:pPr lvl="1"/>
            <a:r>
              <a:rPr lang="en-US" sz="1200">
                <a:latin typeface="Calibri Light" panose="020F0302020204030204" pitchFamily="34" charset="0"/>
                <a:cs typeface="Calibri Light" panose="020F0302020204030204" pitchFamily="34" charset="0"/>
              </a:rPr>
              <a:t>P1–S55 	Reasons to use a multilevel model (versus traditional methods)</a:t>
            </a:r>
          </a:p>
          <a:p>
            <a:pPr lvl="1"/>
            <a:endParaRPr lang="en-US" sz="1200">
              <a:latin typeface="Calibri Light" panose="020F0302020204030204" pitchFamily="34" charset="0"/>
              <a:cs typeface="Calibri Light" panose="020F0302020204030204" pitchFamily="34" charset="0"/>
            </a:endParaRPr>
          </a:p>
          <a:p>
            <a:pPr lvl="1"/>
            <a:r>
              <a:rPr lang="en-US" sz="1200">
                <a:latin typeface="Calibri Light" panose="020F0302020204030204" pitchFamily="34" charset="0"/>
                <a:cs typeface="Calibri Light" panose="020F0302020204030204" pitchFamily="34" charset="0"/>
              </a:rPr>
              <a:t>P2–S31:32 	Dangers with the use of the random intercept model </a:t>
            </a:r>
          </a:p>
          <a:p>
            <a:pPr lvl="1"/>
            <a:r>
              <a:rPr lang="en-US" sz="1200">
                <a:latin typeface="Calibri Light" panose="020F0302020204030204" pitchFamily="34" charset="0"/>
                <a:cs typeface="Calibri Light" panose="020F0302020204030204" pitchFamily="34" charset="0"/>
              </a:rPr>
              <a:t>P2–S42 	General formula syntax in lme4</a:t>
            </a:r>
          </a:p>
          <a:p>
            <a:pPr lvl="1"/>
            <a:r>
              <a:rPr lang="en-US" sz="1200">
                <a:latin typeface="Calibri Light" panose="020F0302020204030204" pitchFamily="34" charset="0"/>
                <a:cs typeface="Calibri Light" panose="020F0302020204030204" pitchFamily="34" charset="0"/>
              </a:rPr>
              <a:t>P3–S05 	Recommended steps to fit a multilevel model</a:t>
            </a:r>
          </a:p>
          <a:p>
            <a:pPr lvl="1"/>
            <a:r>
              <a:rPr lang="en-US" sz="1200">
                <a:latin typeface="Calibri Light" panose="020F0302020204030204" pitchFamily="34" charset="0"/>
                <a:cs typeface="Calibri Light" panose="020F0302020204030204" pitchFamily="34" charset="0"/>
              </a:rPr>
              <a:t>P4–S18 	Which variables should be fixed or random?</a:t>
            </a:r>
          </a:p>
          <a:p>
            <a:pPr lvl="1"/>
            <a:r>
              <a:rPr lang="en-US" sz="1200">
                <a:latin typeface="Calibri Light" panose="020F0302020204030204" pitchFamily="34" charset="0"/>
                <a:cs typeface="Calibri Light" panose="020F0302020204030204" pitchFamily="34" charset="0"/>
              </a:rPr>
              <a:t>P4–S19 	How many random effects do we need in our final model?</a:t>
            </a:r>
          </a:p>
          <a:p>
            <a:pPr lvl="1"/>
            <a:r>
              <a:rPr lang="en-US" sz="1200">
                <a:latin typeface="Calibri Light" panose="020F0302020204030204" pitchFamily="34" charset="0"/>
                <a:cs typeface="Calibri Light" panose="020F0302020204030204" pitchFamily="34" charset="0"/>
              </a:rPr>
              <a:t>P3–S13 	Which fixed effects should be removed in our final model?</a:t>
            </a:r>
          </a:p>
          <a:p>
            <a:pPr lvl="1"/>
            <a:endParaRPr lang="en-US" sz="1200">
              <a:latin typeface="Calibri Light" panose="020F0302020204030204" pitchFamily="34" charset="0"/>
              <a:cs typeface="Calibri Light" panose="020F0302020204030204" pitchFamily="34" charset="0"/>
            </a:endParaRPr>
          </a:p>
          <a:p>
            <a:pPr lvl="1"/>
            <a:r>
              <a:rPr lang="en-US" sz="1200">
                <a:latin typeface="Calibri Light" panose="020F0302020204030204" pitchFamily="34" charset="0"/>
                <a:cs typeface="Calibri Light" panose="020F0302020204030204" pitchFamily="34" charset="0"/>
              </a:rPr>
              <a:t>P4–S11:15 	ANOVA and pairwise contrasts for multilevel models</a:t>
            </a:r>
          </a:p>
          <a:p>
            <a:pPr lvl="1"/>
            <a:r>
              <a:rPr lang="en-US" sz="1200">
                <a:latin typeface="Calibri Light" panose="020F0302020204030204" pitchFamily="34" charset="0"/>
                <a:cs typeface="Calibri Light" panose="020F0302020204030204" pitchFamily="34" charset="0"/>
              </a:rPr>
              <a:t>P3-S16 	R-squared in multilevel models</a:t>
            </a:r>
          </a:p>
          <a:p>
            <a:pPr lvl="1"/>
            <a:r>
              <a:rPr lang="en-US" sz="1200">
                <a:latin typeface="Calibri Light" panose="020F0302020204030204" pitchFamily="34" charset="0"/>
                <a:cs typeface="Calibri Light" panose="020F0302020204030204" pitchFamily="34" charset="0"/>
              </a:rPr>
              <a:t>P3–S37	Residual diagnostics for multilevel models (with DHARMa package)</a:t>
            </a:r>
          </a:p>
          <a:p>
            <a:pPr lvl="1"/>
            <a:endParaRPr lang="en-US" sz="1200">
              <a:latin typeface="Calibri Light" panose="020F0302020204030204" pitchFamily="34" charset="0"/>
              <a:cs typeface="Calibri Light" panose="020F0302020204030204" pitchFamily="34" charset="0"/>
            </a:endParaRPr>
          </a:p>
          <a:p>
            <a:pPr lvl="1"/>
            <a:r>
              <a:rPr lang="en-US" sz="1200">
                <a:latin typeface="Calibri Light" panose="020F0302020204030204" pitchFamily="34" charset="0"/>
                <a:cs typeface="Calibri Light" panose="020F0302020204030204" pitchFamily="34" charset="0"/>
              </a:rPr>
              <a:t>P4–S38 	Advantages of trial-level analysis with multilevel models</a:t>
            </a:r>
          </a:p>
          <a:p>
            <a:pPr lvl="1"/>
            <a:r>
              <a:rPr lang="en-US" sz="1200">
                <a:latin typeface="Calibri Light" panose="020F0302020204030204" pitchFamily="34" charset="0"/>
                <a:cs typeface="Calibri Light" panose="020F0302020204030204" pitchFamily="34" charset="0"/>
              </a:rPr>
              <a:t>P4–S58:59	Comparing models for longitudinal changes</a:t>
            </a:r>
          </a:p>
          <a:p>
            <a:pPr lvl="1"/>
            <a:r>
              <a:rPr lang="en-US" sz="1200">
                <a:latin typeface="Calibri Light" panose="020F0302020204030204" pitchFamily="34" charset="0"/>
                <a:cs typeface="Calibri Light" panose="020F0302020204030204" pitchFamily="34" charset="0"/>
              </a:rPr>
              <a:t>P5–S15:16 	Power and sample size in multilevel models</a:t>
            </a:r>
          </a:p>
          <a:p>
            <a:pPr lvl="1"/>
            <a:r>
              <a:rPr lang="en-US" sz="1200">
                <a:latin typeface="Calibri Light" panose="020F0302020204030204" pitchFamily="34" charset="0"/>
                <a:cs typeface="Calibri Light" panose="020F0302020204030204" pitchFamily="34" charset="0"/>
              </a:rPr>
              <a:t>P5–S19:21	Troubleshooting with lme4 (errors and warnings)</a:t>
            </a:r>
            <a:endParaRPr lang="fr-CH" sz="1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Frequently Asked Questions – Reference</a:t>
            </a:r>
            <a:endParaRPr lang="en-GB" sz="3200" dirty="0">
              <a:solidFill>
                <a:schemeClr val="tx2">
                  <a:lumMod val="75000"/>
                </a:schemeClr>
              </a:solidFill>
              <a:latin typeface="Tw Cen MT" panose="020B0602020104020603" pitchFamily="34" charset="0"/>
            </a:endParaRPr>
          </a:p>
        </p:txBody>
      </p:sp>
      <p:cxnSp>
        <p:nvCxnSpPr>
          <p:cNvPr id="9" name="Straight Connector 8">
            <a:extLst>
              <a:ext uri="{FF2B5EF4-FFF2-40B4-BE49-F238E27FC236}">
                <a16:creationId xmlns:a16="http://schemas.microsoft.com/office/drawing/2014/main" id="{9A1A6DDA-AD01-47C1-AC0A-F1439E6F43A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952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1</a:t>
            </a:r>
            <a:r>
              <a:rPr lang="fr-CH" sz="2800" b="1">
                <a:solidFill>
                  <a:schemeClr val="tx2">
                    <a:lumMod val="75000"/>
                  </a:schemeClr>
                </a:solidFill>
                <a:latin typeface="Tw Cen MT" panose="020B0602020104020603" pitchFamily="34" charset="0"/>
              </a:rPr>
              <a:t>. Traditional repeated measures models </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53FE56-E95B-4F0A-A599-814602743235}"/>
              </a:ext>
            </a:extLst>
          </p:cNvPr>
          <p:cNvSpPr txBox="1"/>
          <p:nvPr/>
        </p:nvSpPr>
        <p:spPr>
          <a:xfrm>
            <a:off x="4457474" y="4119462"/>
            <a:ext cx="3277051"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A. Standard linear model</a:t>
            </a:r>
          </a:p>
        </p:txBody>
      </p:sp>
    </p:spTree>
    <p:extLst>
      <p:ext uri="{BB962C8B-B14F-4D97-AF65-F5344CB8AC3E}">
        <p14:creationId xmlns:p14="http://schemas.microsoft.com/office/powerpoint/2010/main" val="3752191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39481</TotalTime>
  <Words>11637</Words>
  <Application>Microsoft Office PowerPoint</Application>
  <PresentationFormat>Widescreen</PresentationFormat>
  <Paragraphs>2349</Paragraphs>
  <Slides>76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Arial</vt:lpstr>
      <vt:lpstr>Calibri</vt:lpstr>
      <vt:lpstr>Calibri Light</vt:lpstr>
      <vt:lpstr>Cambria Math</vt:lpstr>
      <vt:lpstr>Century Gothic</vt:lpstr>
      <vt:lpstr>Courier New</vt:lpstr>
      <vt:lpstr>Impact</vt:lpstr>
      <vt:lpstr>Times New Roman</vt:lpstr>
      <vt:lpstr>Tw Cen MT</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Université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Meuleman</dc:creator>
  <cp:lastModifiedBy>Ben Meuleman</cp:lastModifiedBy>
  <cp:revision>1645</cp:revision>
  <cp:lastPrinted>2020-01-21T15:20:45Z</cp:lastPrinted>
  <dcterms:created xsi:type="dcterms:W3CDTF">2015-11-28T18:57:21Z</dcterms:created>
  <dcterms:modified xsi:type="dcterms:W3CDTF">2022-07-29T08:24:50Z</dcterms:modified>
</cp:coreProperties>
</file>