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1161" r:id="rId2"/>
    <p:sldId id="1162" r:id="rId3"/>
    <p:sldId id="1049" r:id="rId4"/>
    <p:sldId id="1050" r:id="rId5"/>
    <p:sldId id="1051" r:id="rId6"/>
    <p:sldId id="1054" r:id="rId7"/>
    <p:sldId id="1055" r:id="rId8"/>
    <p:sldId id="1056" r:id="rId9"/>
    <p:sldId id="1057" r:id="rId10"/>
    <p:sldId id="1058" r:id="rId11"/>
    <p:sldId id="1065" r:id="rId12"/>
    <p:sldId id="1059" r:id="rId13"/>
    <p:sldId id="1060" r:id="rId14"/>
    <p:sldId id="1061" r:id="rId15"/>
    <p:sldId id="1063" r:id="rId16"/>
    <p:sldId id="1064" r:id="rId17"/>
    <p:sldId id="1066" r:id="rId18"/>
    <p:sldId id="1116" r:id="rId19"/>
    <p:sldId id="1117" r:id="rId20"/>
    <p:sldId id="1068" r:id="rId21"/>
    <p:sldId id="1069" r:id="rId22"/>
    <p:sldId id="1070" r:id="rId23"/>
    <p:sldId id="1072" r:id="rId24"/>
    <p:sldId id="1164" r:id="rId25"/>
    <p:sldId id="1073" r:id="rId26"/>
    <p:sldId id="1074" r:id="rId27"/>
    <p:sldId id="1075" r:id="rId28"/>
    <p:sldId id="1118" r:id="rId29"/>
    <p:sldId id="1119" r:id="rId30"/>
    <p:sldId id="1120" r:id="rId31"/>
    <p:sldId id="1121" r:id="rId32"/>
    <p:sldId id="1122" r:id="rId33"/>
    <p:sldId id="1123" r:id="rId34"/>
    <p:sldId id="1124" r:id="rId35"/>
    <p:sldId id="1125" r:id="rId36"/>
    <p:sldId id="1126" r:id="rId37"/>
    <p:sldId id="1163" r:id="rId38"/>
    <p:sldId id="1165" r:id="rId39"/>
    <p:sldId id="1127" r:id="rId40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3B7"/>
    <a:srgbClr val="CC9900"/>
    <a:srgbClr val="9900CC"/>
    <a:srgbClr val="69A131"/>
    <a:srgbClr val="58B931"/>
    <a:srgbClr val="97ACC5"/>
    <a:srgbClr val="125862"/>
    <a:srgbClr val="96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5407" autoAdjust="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D032EE-0FC6-4BCE-8B74-C316D0C476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53F15-A713-4188-8829-664B293265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A1C2A-8C86-48BC-BAA0-C33BFAAC43E0}" type="datetimeFigureOut">
              <a:rPr lang="en-CH" smtClean="0"/>
              <a:t>07/03/2022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EDF6A-5551-47BD-80F9-9846581D9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31C90-A430-413D-AFC3-5A9F68C2F9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E4B80-EE47-4A2B-A23A-4E69158DAFC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140843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1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24CB4-0329-44D2-8D35-5AA3CADFEC42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4834"/>
            <a:ext cx="5449570" cy="3914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39602-0E2D-47BB-A83D-FEA357011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326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C3D1-62FA-473C-B260-1968E2238C33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BE5-22A6-4526-9CE2-8F57881DB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46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C3D1-62FA-473C-B260-1968E2238C33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BE5-22A6-4526-9CE2-8F57881DB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20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C3D1-62FA-473C-B260-1968E2238C33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BE5-22A6-4526-9CE2-8F57881DB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19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C3D1-62FA-473C-B260-1968E2238C33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BE5-22A6-4526-9CE2-8F57881DB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74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C3D1-62FA-473C-B260-1968E2238C33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BE5-22A6-4526-9CE2-8F57881DB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42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C3D1-62FA-473C-B260-1968E2238C33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BE5-22A6-4526-9CE2-8F57881DB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4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C3D1-62FA-473C-B260-1968E2238C33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BE5-22A6-4526-9CE2-8F57881DB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8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C3D1-62FA-473C-B260-1968E2238C33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BE5-22A6-4526-9CE2-8F57881DB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C3D1-62FA-473C-B260-1968E2238C33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BE5-22A6-4526-9CE2-8F57881DB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4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C3D1-62FA-473C-B260-1968E2238C33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BE5-22A6-4526-9CE2-8F57881DB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4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C3D1-62FA-473C-B260-1968E2238C33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BE5-22A6-4526-9CE2-8F57881DB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1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C3D1-62FA-473C-B260-1968E2238C33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DBBE5-22A6-4526-9CE2-8F57881DB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51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jakewestfall.org/blog/index.php/2016/03/25/five-different-cohens-d-statistics-for-within-subject-design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127.0.0.1:14938/library/DHARMa/doc/DHARMa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1646" y="1772816"/>
            <a:ext cx="9548708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4000" b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Multilevel Regression</a:t>
            </a:r>
          </a:p>
          <a:p>
            <a:pPr algn="ctr">
              <a:lnSpc>
                <a:spcPct val="150000"/>
              </a:lnSpc>
            </a:pPr>
            <a:r>
              <a:rPr lang="fr-CH" sz="28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Part 3: Model selection and diagnostics for multilevel models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11424" y="1844824"/>
            <a:ext cx="10225136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0922" y="4059649"/>
            <a:ext cx="26585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Ben Meuleman,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Ph.D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ctr"/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Swiss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Center for Affective Sciences</a:t>
            </a:r>
          </a:p>
          <a:p>
            <a:pPr algn="ctr"/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Université de Genève</a:t>
            </a:r>
          </a:p>
          <a:p>
            <a:pPr algn="ctr"/>
            <a:endParaRPr lang="fr-CH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fr-CH" sz="1400">
                <a:latin typeface="Calibri Light" panose="020F0302020204030204" pitchFamily="34" charset="0"/>
                <a:cs typeface="Calibri Light" panose="020F0302020204030204" pitchFamily="34" charset="0"/>
              </a:rPr>
              <a:t>March 1–4, 2022</a:t>
            </a:r>
            <a:endParaRPr lang="en-GB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1" y="5373216"/>
            <a:ext cx="2010373" cy="773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944" y="5574809"/>
            <a:ext cx="1584176" cy="4574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176" y="5443180"/>
            <a:ext cx="1368152" cy="70325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47809B-B105-4D08-9F20-E7368AB7D889}"/>
              </a:ext>
            </a:extLst>
          </p:cNvPr>
          <p:cNvCxnSpPr>
            <a:cxnSpLocks/>
          </p:cNvCxnSpPr>
          <p:nvPr/>
        </p:nvCxnSpPr>
        <p:spPr>
          <a:xfrm>
            <a:off x="911424" y="3573016"/>
            <a:ext cx="10225136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57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199"/>
            <a:ext cx="9793088" cy="5063639"/>
          </a:xfrm>
        </p:spPr>
        <p:txBody>
          <a:bodyPr>
            <a:normAutofit/>
          </a:bodyPr>
          <a:lstStyle/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Partial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slope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model: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It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interesting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compare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degrees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freedom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within-subject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predictors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 and the simple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intercept model. For body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temperature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the DFs changed from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953.5 (</a:t>
            </a:r>
            <a:r>
              <a:rPr lang="fr-CH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rint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) to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94.30 (</a:t>
            </a:r>
            <a:r>
              <a:rPr lang="fr-CH" sz="1400" err="1">
                <a:latin typeface="Courier New" panose="02070309020205020404" pitchFamily="49" charset="0"/>
                <a:cs typeface="Courier New" panose="02070309020205020404" pitchFamily="49" charset="0"/>
              </a:rPr>
              <a:t>rslope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)!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Extended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sleep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–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Random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effects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selection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351E7C-D2A7-4CDC-BFA5-AE84025E8EF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C8C14F-0221-4C2C-8A79-748545FE5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B80C5E-E250-48F7-ACA8-0B53533D1210}"/>
              </a:ext>
            </a:extLst>
          </p:cNvPr>
          <p:cNvSpPr/>
          <p:nvPr/>
        </p:nvSpPr>
        <p:spPr>
          <a:xfrm>
            <a:off x="2135560" y="2222862"/>
            <a:ext cx="7773298" cy="28623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fr-CH" sz="1000">
                <a:latin typeface="Courier New" panose="02070309020205020404" pitchFamily="49" charset="0"/>
                <a:cs typeface="Courier New" panose="02070309020205020404" pitchFamily="49" charset="0"/>
              </a:rPr>
              <a:t>Attention~1+Gender+Age+Bodytemp+Deprivation+(1+Deprivation|Subject),data=sleep2)</a:t>
            </a:r>
          </a:p>
          <a:p>
            <a:endParaRPr lang="fr-CH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H" sz="1000">
                <a:latin typeface="Courier New" panose="02070309020205020404" pitchFamily="49" charset="0"/>
                <a:cs typeface="Courier New" panose="02070309020205020404" pitchFamily="49" charset="0"/>
              </a:rPr>
              <a:t>Random 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effects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Groups   Name        Variance 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Std.Dev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 Corr</a:t>
            </a:r>
          </a:p>
          <a:p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Subject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(Intercept) 0.06359  0.2522       </a:t>
            </a:r>
          </a:p>
          <a:p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Deprivation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0.01088  0.1043   0.95</a:t>
            </a:r>
          </a:p>
          <a:p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Residual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0.10300  0.3209       </a:t>
            </a:r>
          </a:p>
          <a:p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 1000, groups:  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Subject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50</a:t>
            </a:r>
          </a:p>
          <a:p>
            <a:endParaRPr lang="fr-CH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Fixed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effects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Std.Error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t-val    P-val</a:t>
            </a:r>
          </a:p>
          <a:p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7.233e-04  3.711e-02  42.80   0.019   0.9845    </a:t>
            </a:r>
          </a:p>
          <a:p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Gender1      9.527e-03  2.533e-02  45.90   0.376   0.7086    </a:t>
            </a:r>
          </a:p>
          <a:p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Age         -2.553e-02  2.555e-02  47.90  -0.999   </a:t>
            </a:r>
            <a:r>
              <a:rPr lang="fr-CH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0.3227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Bodytemp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3.356e-02  1.436e-02  </a:t>
            </a:r>
            <a:r>
              <a:rPr lang="fr-CH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94.30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2.337   0.0197 *  </a:t>
            </a:r>
          </a:p>
          <a:p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Deprivation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-8.732e-01  2.060e-02  </a:t>
            </a:r>
            <a:r>
              <a:rPr lang="fr-CH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80.30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-42.395   &lt;2e-16 ***</a:t>
            </a:r>
          </a:p>
          <a:p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Signif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 codes:  0 ‘***’ 0.001 ‘**’ 0.01 ‘*’ 0.05 ‘.’ 0.1 ‘ ’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3C049-23B6-412B-8843-9CEC61A5003A}"/>
              </a:ext>
            </a:extLst>
          </p:cNvPr>
          <p:cNvSpPr txBox="1"/>
          <p:nvPr/>
        </p:nvSpPr>
        <p:spPr>
          <a:xfrm>
            <a:off x="8059900" y="363118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 effect disappears!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D6202D-03B6-4A69-B16A-445095F214A8}"/>
              </a:ext>
            </a:extLst>
          </p:cNvPr>
          <p:cNvCxnSpPr>
            <a:cxnSpLocks/>
          </p:cNvCxnSpPr>
          <p:nvPr/>
        </p:nvCxnSpPr>
        <p:spPr>
          <a:xfrm flipH="1">
            <a:off x="6672064" y="3969472"/>
            <a:ext cx="1368152" cy="325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44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199"/>
            <a:ext cx="9793088" cy="5063639"/>
          </a:xfrm>
        </p:spPr>
        <p:txBody>
          <a:bodyPr>
            <a:normAutofit/>
          </a:bodyPr>
          <a:lstStyle/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still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feel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an irresistible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urge to test for the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significance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-values. If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insist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could run </a:t>
            </a:r>
            <a:r>
              <a:rPr lang="fr-CH" sz="1400">
                <a:latin typeface="Courier New" panose="02070309020205020404" pitchFamily="49" charset="0"/>
                <a:cs typeface="Courier New" panose="02070309020205020404" pitchFamily="49" charset="0"/>
              </a:rPr>
              <a:t>ranova</a:t>
            </a:r>
            <a:r>
              <a:rPr lang="fr-CH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from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fr-CH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lmerTest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package. This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produce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marginal breakdown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(leave-one-out; Type III logic)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likelihood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ratio tests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(LRT):</a:t>
            </a: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ranova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rslope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massively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significant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same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AIC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comparison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calculated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manually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earlier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. However, my experience is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these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LRTs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tend to be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highly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significant even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when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little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evidence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in the parameter estimates </a:t>
            </a:r>
            <a:r>
              <a:rPr lang="fr-CH" sz="1600" i="1"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in AIC to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support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What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about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some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i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p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-values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though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…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351E7C-D2A7-4CDC-BFA5-AE84025E8EF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C8C14F-0221-4C2C-8A79-748545FE5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8C4B25-28C8-45D7-B2EB-9D179754943C}"/>
              </a:ext>
            </a:extLst>
          </p:cNvPr>
          <p:cNvSpPr/>
          <p:nvPr/>
        </p:nvSpPr>
        <p:spPr>
          <a:xfrm>
            <a:off x="2135560" y="3162522"/>
            <a:ext cx="8352928" cy="19389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ANOVA-like table for random-effects: Single term deletions</a:t>
            </a:r>
          </a:p>
          <a:p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Model: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Attention ~ Gender + Age +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Bodytemp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Deprivation + (1 + Deprivation | 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Subject)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npar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logLik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AIC    LRT Df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(&gt;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Chisq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&lt;none&gt;                                        9 -366.62 751.24                         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Deprivation in (1 + Deprivation | Subject)    7 -402.80 819.59 72.348  2  &lt; 2.2e-16 ***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Signif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 codes:  0 ‘***’ 0.001 ‘**’ 0.01 ‘*’ 0.05 ‘.’ 0.1 ‘ ’ 1</a:t>
            </a:r>
          </a:p>
        </p:txBody>
      </p:sp>
    </p:spTree>
    <p:extLst>
      <p:ext uri="{BB962C8B-B14F-4D97-AF65-F5344CB8AC3E}">
        <p14:creationId xmlns:p14="http://schemas.microsoft.com/office/powerpoint/2010/main" val="4137946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199"/>
            <a:ext cx="5688632" cy="5063639"/>
          </a:xfrm>
        </p:spPr>
        <p:txBody>
          <a:bodyPr>
            <a:normAutofit/>
          </a:bodyPr>
          <a:lstStyle/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must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keep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maximal structure 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during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selection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…?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Earlier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presented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hypothetical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example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where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covariate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available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the data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capable 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accounting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repeated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measures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correlation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decision speed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multilevel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decision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speed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variable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would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intercept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redundant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since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would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unmodelled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sources of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individual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differences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left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avoid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redundant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 building,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therefore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good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idea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include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many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sources 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individual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differences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the initial model, to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sure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whatever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differences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remain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after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are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accurately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reflected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Extended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sleep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–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Random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effects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selection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D34EFC7-E60E-4D4A-8C62-8F7252976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87415"/>
              </p:ext>
            </p:extLst>
          </p:nvPr>
        </p:nvGraphicFramePr>
        <p:xfrm>
          <a:off x="7320136" y="1612782"/>
          <a:ext cx="3581375" cy="4635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079">
                <a:tc>
                  <a:txBody>
                    <a:bodyPr/>
                    <a:lstStyle/>
                    <a:p>
                      <a:pPr algn="ctr"/>
                      <a:r>
                        <a:rPr lang="fr-CH" sz="1000" b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Subject ID</a:t>
                      </a:r>
                      <a:endParaRPr lang="en-GB" sz="10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 b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Decision Speed</a:t>
                      </a:r>
                      <a:endParaRPr lang="en-GB" sz="10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 b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Prime</a:t>
                      </a:r>
                      <a:endParaRPr lang="en-GB" sz="10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 b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Target</a:t>
                      </a:r>
                      <a:endParaRPr lang="en-GB" sz="10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 b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RT</a:t>
                      </a:r>
                      <a:endParaRPr lang="en-GB" sz="10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79"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ID1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1.21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Positive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Positive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502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079"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ID1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1.21</a:t>
                      </a:r>
                      <a:endParaRPr lang="en-GB" sz="1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Positive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Negative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553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079"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ID1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1.21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Negative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Positive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549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079"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ID1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1.21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Negative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Negative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511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079"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ID2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0.94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Positive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Positive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555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079"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ID2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0.94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Positive</a:t>
                      </a:r>
                      <a:endParaRPr lang="en-GB" sz="1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Negative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560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079"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ID2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0.94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Negative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Positive</a:t>
                      </a:r>
                      <a:endParaRPr lang="en-GB" sz="1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592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079"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ID2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0.94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Negative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Negative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549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079"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…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…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…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…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…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079"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ID20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1.06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Positive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Positive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510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079"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ID20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1.06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Positive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Negative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571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079"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ID20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1.06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Negative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Positive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582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079"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ID20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1.06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Negative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Negative</a:t>
                      </a:r>
                      <a:endParaRPr lang="en-GB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546</a:t>
                      </a:r>
                      <a:endParaRPr lang="en-GB" sz="1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3F78AC-9276-4300-94D9-5E9717BD5711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9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rmAutofit/>
          </a:bodyPr>
          <a:lstStyle/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Once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suitable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structure has been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chosen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could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select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 final structure 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This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selection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could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based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AIC/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BIC, or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, but most often by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significance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tests. Whether or not any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selection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takes place depends on the nature of the fixed effects:</a:t>
            </a:r>
          </a:p>
          <a:p>
            <a:endParaRPr lang="fr-CH" sz="16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CH" sz="1600" b="1" u="sng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Design variables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: Should always remain in the final model</a:t>
            </a:r>
          </a:p>
          <a:p>
            <a:pPr lvl="1"/>
            <a:r>
              <a:rPr lang="fr-CH" sz="1600" b="1" u="sng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Confirmatory covariates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: Should always remain in the final model (e.g., age, gender)</a:t>
            </a:r>
          </a:p>
          <a:p>
            <a:pPr lvl="1"/>
            <a:r>
              <a:rPr lang="fr-CH" sz="1600" b="1" u="sng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Exploratory covariates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: Should be removed from the final model if non-significant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However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important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when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comparing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structures,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600" u="sng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always</a:t>
            </a:r>
            <a:r>
              <a:rPr lang="fr-CH" sz="1600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use maximum </a:t>
            </a:r>
            <a:r>
              <a:rPr lang="fr-CH" sz="1600" u="sng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likelihood</a:t>
            </a:r>
            <a:r>
              <a:rPr lang="fr-CH" sz="1600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(ML)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estimation for the model, </a:t>
            </a:r>
            <a:r>
              <a:rPr lang="fr-CH" sz="1600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</a:t>
            </a:r>
            <a:r>
              <a:rPr lang="fr-CH" sz="1600" u="sng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restricted</a:t>
            </a:r>
            <a:r>
              <a:rPr lang="fr-CH" sz="1600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maximum </a:t>
            </a:r>
            <a:r>
              <a:rPr lang="fr-CH" sz="1600" u="sng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likelihood</a:t>
            </a:r>
            <a:r>
              <a:rPr lang="fr-CH" sz="1600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fr-CH" sz="1600" u="sng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REML)!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REML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produces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unbiased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estimates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parameters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multilevel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model. It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achieves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by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suitable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transformation to the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part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prior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to parameter estimation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However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structures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require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REML transformations 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Mathematically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speaking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structures incomparable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REML-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estimated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multilevel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even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contain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same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conceptually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Extended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sleep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–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Fixed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effects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selection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C6F69E-1BD0-42DA-95A4-3F96115C9109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C94FF01-931F-47CE-8127-BF2EF9916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582" y="187890"/>
            <a:ext cx="1316074" cy="11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9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rmAutofit/>
          </a:bodyPr>
          <a:lstStyle/>
          <a:p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REML estimation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default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fitting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most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software,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including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lme4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package. It can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switched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off as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follows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model &lt;-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(Y~X+(1|Subject),data=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H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REML=FALSE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fr-CH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extended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sleep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data, a model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selection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part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using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AIC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requires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all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fitted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using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ML, e.g.:</a:t>
            </a:r>
            <a:endParaRPr lang="fr-CH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mod1 &lt;-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Attention~Gender+Age+Bodytemp+Deprivation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+(1+Deprivation|</a:t>
            </a:r>
            <a:r>
              <a:rPr lang="fr-CH" sz="1200">
                <a:latin typeface="Courier New" panose="02070309020205020404" pitchFamily="49" charset="0"/>
                <a:cs typeface="Courier New" panose="02070309020205020404" pitchFamily="49" charset="0"/>
              </a:rPr>
              <a:t>Subject),</a:t>
            </a:r>
          </a:p>
          <a:p>
            <a:pPr marL="0" indent="0">
              <a:buNone/>
            </a:pPr>
            <a:r>
              <a:rPr lang="fr-CH" sz="1200">
                <a:latin typeface="Courier New" panose="02070309020205020404" pitchFamily="49" charset="0"/>
                <a:cs typeface="Courier New" panose="02070309020205020404" pitchFamily="49" charset="0"/>
              </a:rPr>
              <a:t>		data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CH" sz="1200">
                <a:latin typeface="Courier New" panose="02070309020205020404" pitchFamily="49" charset="0"/>
                <a:cs typeface="Courier New" panose="02070309020205020404" pitchFamily="49" charset="0"/>
              </a:rPr>
              <a:t>sleep2, </a:t>
            </a:r>
            <a:r>
              <a:rPr lang="fr-CH" sz="1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REML</a:t>
            </a:r>
            <a:r>
              <a:rPr lang="fr-CH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mod2 &lt;-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Attention~Gender+Age+Deprivation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+(1+Deprivation|</a:t>
            </a:r>
            <a:r>
              <a:rPr lang="fr-CH" sz="1200">
                <a:latin typeface="Courier New" panose="02070309020205020404" pitchFamily="49" charset="0"/>
                <a:cs typeface="Courier New" panose="02070309020205020404" pitchFamily="49" charset="0"/>
              </a:rPr>
              <a:t>Subject),</a:t>
            </a:r>
          </a:p>
          <a:p>
            <a:pPr marL="0" indent="0">
              <a:buNone/>
            </a:pPr>
            <a:r>
              <a:rPr lang="fr-CH" sz="1200">
                <a:latin typeface="Courier New" panose="02070309020205020404" pitchFamily="49" charset="0"/>
                <a:cs typeface="Courier New" panose="02070309020205020404" pitchFamily="49" charset="0"/>
              </a:rPr>
              <a:t>		data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CH" sz="1200">
                <a:latin typeface="Courier New" panose="02070309020205020404" pitchFamily="49" charset="0"/>
                <a:cs typeface="Courier New" panose="02070309020205020404" pitchFamily="49" charset="0"/>
              </a:rPr>
              <a:t>sleep2, </a:t>
            </a:r>
            <a:r>
              <a:rPr lang="fr-CH" sz="1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REML</a:t>
            </a:r>
            <a:r>
              <a:rPr lang="fr-CH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fr-CH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AIC(</a:t>
            </a:r>
            <a:r>
              <a:rPr lang="fr-CH" sz="1200">
                <a:latin typeface="Courier New" panose="02070309020205020404" pitchFamily="49" charset="0"/>
                <a:cs typeface="Courier New" panose="02070309020205020404" pitchFamily="49" charset="0"/>
              </a:rPr>
              <a:t>mod1)</a:t>
            </a:r>
            <a:endParaRPr lang="fr-CH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AIC(</a:t>
            </a:r>
            <a:r>
              <a:rPr lang="fr-CH" sz="1200">
                <a:latin typeface="Courier New" panose="02070309020205020404" pitchFamily="49" charset="0"/>
                <a:cs typeface="Courier New" panose="02070309020205020404" pitchFamily="49" charset="0"/>
              </a:rPr>
              <a:t>mod2)</a:t>
            </a:r>
            <a:endParaRPr lang="fr-CH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CH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Which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will yield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valid AIC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comparisons for these fixed effects. As a general caution, if you never wish to make any mistake, you should switch off REML estimation by default in your code (always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REML=FALSE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endParaRPr lang="da-DK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Extended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sleep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–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Fixed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effects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selection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438C40-9D3C-4836-A64F-8D436B37576B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49442B2-E850-4A23-96CE-A6106BD7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7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492" y="3121804"/>
            <a:ext cx="914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3. Model </a:t>
            </a:r>
            <a:r>
              <a:rPr lang="fr-CH" sz="2800" b="1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selection</a:t>
            </a:r>
            <a:r>
              <a:rPr lang="fr-CH" sz="2800" b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and diagnostics</a:t>
            </a:r>
            <a:endParaRPr lang="en-GB" sz="2800" b="1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16000" y="2924944"/>
            <a:ext cx="936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36F5AD-2CF7-43D1-9AC1-2EA2FE52F9F9}"/>
              </a:ext>
            </a:extLst>
          </p:cNvPr>
          <p:cNvCxnSpPr/>
          <p:nvPr/>
        </p:nvCxnSpPr>
        <p:spPr>
          <a:xfrm>
            <a:off x="1416000" y="3861048"/>
            <a:ext cx="936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595897-33A5-4D30-9038-ED9F489C69FE}"/>
              </a:ext>
            </a:extLst>
          </p:cNvPr>
          <p:cNvSpPr txBox="1"/>
          <p:nvPr/>
        </p:nvSpPr>
        <p:spPr>
          <a:xfrm>
            <a:off x="4356347" y="4119462"/>
            <a:ext cx="347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rPr>
              <a:t>B. Model fit and effect sizes</a:t>
            </a:r>
          </a:p>
        </p:txBody>
      </p:sp>
    </p:spTree>
    <p:extLst>
      <p:ext uri="{BB962C8B-B14F-4D97-AF65-F5344CB8AC3E}">
        <p14:creationId xmlns:p14="http://schemas.microsoft.com/office/powerpoint/2010/main" val="1047863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rmAutofit/>
          </a:bodyPr>
          <a:lstStyle/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Now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have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final model,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would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like to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look at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goodness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-of-fit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sizes for the main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predictors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diagnose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possible model problems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(e.g., non-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normality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heteroscedasticity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obvious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choice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quantify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goodness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-of-fit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Unlike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AIC/BIC,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has a more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absolute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interpretation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value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scale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not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just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relative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one model and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another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In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familiar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definition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capture the proportion of variance in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the DV that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explained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by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the IVs.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multilevel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turns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out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definition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immediately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complicated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by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presence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which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has lead to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proposal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two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broad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types of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CH" sz="1600" b="1" u="sn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Marginal </a:t>
            </a:r>
            <a:r>
              <a:rPr lang="fr-CH" sz="1600" b="1" i="1" u="sn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b="1" i="1" u="sng" baseline="30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The proportion of variance in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the DV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explained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by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collapsed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across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all sources 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variation. This version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most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similar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conventional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standard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linear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regression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CH" sz="1600" b="1" u="sng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Conditional</a:t>
            </a:r>
            <a:r>
              <a:rPr lang="fr-CH" sz="1600" b="1" u="sn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b="1" i="1" u="sn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b="1" i="1" u="sng" baseline="30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The proportion of variance in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the DV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explained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by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conditioned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sources of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variation (i.e., including individual differences).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i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R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-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squared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for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multilevel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models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C6F69E-1BD0-42DA-95A4-3F96115C9109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81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rmAutofit/>
          </a:bodyPr>
          <a:lstStyle/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One possible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paradox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adding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increase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marginal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while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decreasing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conditional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or vice-versa.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Another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question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concerns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whether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can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decompose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into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partial </a:t>
            </a:r>
            <a:r>
              <a:rPr lang="fr-CH" sz="1600" i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or if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should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allowed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report a total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whole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model.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Rights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Sterba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(2019)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suggest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there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are 12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ways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decomposing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multilevel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model.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These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(and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 issues are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ongoing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(e.g.,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Ronghui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2003; Nakagawa &amp;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Schielzeth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2013;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Nakagawa et al., 2017;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Johnson,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2014).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i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R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-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squared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for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multilevel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models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AD9EF1-8841-4A12-A0A7-8D6289860F30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C0D38CC-E202-4383-B1BF-D7B37ADF4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AC459C-7BE4-43EA-B10C-CCDDBAB92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75023"/>
              </p:ext>
            </p:extLst>
          </p:nvPr>
        </p:nvGraphicFramePr>
        <p:xfrm>
          <a:off x="925398" y="3933056"/>
          <a:ext cx="10197188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6524">
                  <a:extLst>
                    <a:ext uri="{9D8B030D-6E8A-4147-A177-3AD203B41FA5}">
                      <a16:colId xmlns:a16="http://schemas.microsoft.com/office/drawing/2014/main" val="2031493824"/>
                    </a:ext>
                  </a:extLst>
                </a:gridCol>
                <a:gridCol w="1082912">
                  <a:extLst>
                    <a:ext uri="{9D8B030D-6E8A-4147-A177-3AD203B41FA5}">
                      <a16:colId xmlns:a16="http://schemas.microsoft.com/office/drawing/2014/main" val="3469506617"/>
                    </a:ext>
                  </a:extLst>
                </a:gridCol>
                <a:gridCol w="2324505">
                  <a:extLst>
                    <a:ext uri="{9D8B030D-6E8A-4147-A177-3AD203B41FA5}">
                      <a16:colId xmlns:a16="http://schemas.microsoft.com/office/drawing/2014/main" val="185166624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748685"/>
                    </a:ext>
                  </a:extLst>
                </a:gridCol>
                <a:gridCol w="3699111">
                  <a:extLst>
                    <a:ext uri="{9D8B030D-6E8A-4147-A177-3AD203B41FA5}">
                      <a16:colId xmlns:a16="http://schemas.microsoft.com/office/drawing/2014/main" val="321199049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GB" sz="1400" b="1" dirty="0"/>
                        <a:t>Function</a:t>
                      </a:r>
                      <a:endParaRPr lang="en-GB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Package</a:t>
                      </a:r>
                      <a:endParaRPr lang="en-GB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Reference</a:t>
                      </a:r>
                      <a:endParaRPr lang="en-GB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#</a:t>
                      </a:r>
                      <a:r>
                        <a:rPr lang="fr-CH" sz="1400" b="1" i="1" baseline="30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GB" sz="1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measures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Notes</a:t>
                      </a:r>
                      <a:endParaRPr lang="en-GB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71528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multilevelR2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mitml</a:t>
                      </a:r>
                      <a:endParaRPr lang="en-GB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Grund</a:t>
                      </a:r>
                      <a:r>
                        <a:rPr lang="en-GB" sz="11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Robitzsch</a:t>
                      </a:r>
                      <a:r>
                        <a:rPr lang="en-GB" sz="11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&amp; Luedtke (2019)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Not compatible with the </a:t>
                      </a:r>
                      <a:r>
                        <a:rPr lang="en-GB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lmerTest</a:t>
                      </a:r>
                      <a:r>
                        <a:rPr lang="en-GB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package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3922028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r.squaredGLMM</a:t>
                      </a:r>
                      <a:endParaRPr lang="en-GB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MuMIn</a:t>
                      </a:r>
                      <a:endParaRPr lang="en-GB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Barton (2017)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Basic but useful</a:t>
                      </a:r>
                      <a:endParaRPr lang="en-GB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803723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r.squared</a:t>
                      </a:r>
                      <a:endParaRPr lang="en-GB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Lefcheck</a:t>
                      </a:r>
                      <a:r>
                        <a:rPr lang="en-GB" sz="11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(2014)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Custom script provided through </a:t>
                      </a:r>
                      <a:r>
                        <a:rPr lang="en-GB" sz="12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Github</a:t>
                      </a:r>
                      <a:r>
                        <a:rPr lang="en-GB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May be outdated at this point.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45592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r2beta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r2glmm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Jaeger </a:t>
                      </a:r>
                      <a:r>
                        <a:rPr lang="en-GB" sz="11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(2016)</a:t>
                      </a:r>
                      <a:endParaRPr lang="en-GB" sz="11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Performs a semi-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partial </a:t>
                      </a:r>
                      <a:r>
                        <a:rPr lang="fr-CH" sz="1200" i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</a:t>
                      </a:r>
                      <a:r>
                        <a:rPr lang="fr-CH" sz="1200" i="1" baseline="30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fr-CH" sz="1200" i="1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decomposition and reports confidence intervals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702946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r2MLM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Rights &amp; </a:t>
                      </a:r>
                      <a:r>
                        <a:rPr lang="en-GB" sz="11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Sterba</a:t>
                      </a:r>
                      <a:r>
                        <a:rPr lang="en-GB" sz="11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(2019)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Only accepts 2-level data. Also produces a plot.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437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46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Autofit/>
          </a:bodyPr>
          <a:lstStyle/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value for marginal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seems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identical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functions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The </a:t>
            </a:r>
            <a:r>
              <a:rPr lang="fr-CH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r2beta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function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 report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conditional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However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conditional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often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has a high value,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even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low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marginal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casting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some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doubt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utility as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measure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fit. The </a:t>
            </a:r>
            <a:r>
              <a:rPr lang="fr-CH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r2MLM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function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difficult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use in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current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implementation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outputted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values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measures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reported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by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function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practice,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r2beta{r2glmm}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most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useful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function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although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requires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choice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method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H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nsj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seems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reproduce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marginal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functions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):</a:t>
            </a: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(r2glmm)</a:t>
            </a: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r2beta(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rslope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sgv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i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R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-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squared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for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multilevel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models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FE437F-7554-47B1-8A49-2A3C9DB7A30D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91241BC-857C-48FE-A94F-8BAA0CF26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8AA9A4-1F80-4F15-86BB-5845D088573D}"/>
              </a:ext>
            </a:extLst>
          </p:cNvPr>
          <p:cNvSpPr/>
          <p:nvPr/>
        </p:nvSpPr>
        <p:spPr>
          <a:xfrm>
            <a:off x="551384" y="4565302"/>
            <a:ext cx="3600400" cy="12772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Method=</a:t>
            </a:r>
            <a:r>
              <a:rPr lang="fr-CH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H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sgv</a:t>
            </a:r>
            <a:r>
              <a:rPr lang="fr-CH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GB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Effect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Rsq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upper.CL lower.CL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1       Model 0.898    0.908    0.887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5 Deprivation 0.812    0.830    0.794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3         Age 0.007    0.023    0.000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4 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Bodytemp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0.006    0.022    0.000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2     Gender1 0.001    0.010    0.000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D03D19-4D15-4026-ABD1-4AFE755230BE}"/>
              </a:ext>
            </a:extLst>
          </p:cNvPr>
          <p:cNvSpPr/>
          <p:nvPr/>
        </p:nvSpPr>
        <p:spPr>
          <a:xfrm>
            <a:off x="4295800" y="4566417"/>
            <a:ext cx="3600400" cy="12772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Method=</a:t>
            </a:r>
            <a:r>
              <a:rPr lang="fr-CH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H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</a:t>
            </a:r>
            <a:r>
              <a:rPr lang="fr-CH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GB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Effect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Rsq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upper.CL lower.CL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1       Model 0.961    0.971    0.949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5 Deprivation 0.956    0.969    0.942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3         Age 0.019    0.160    0.000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4 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Bodytemp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0.006    0.019    0.000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2      Gender 0.003    0.115    0.000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ED3E0-DEA2-4763-8C3B-39700D0EF565}"/>
              </a:ext>
            </a:extLst>
          </p:cNvPr>
          <p:cNvSpPr/>
          <p:nvPr/>
        </p:nvSpPr>
        <p:spPr>
          <a:xfrm>
            <a:off x="8040216" y="4565301"/>
            <a:ext cx="3600400" cy="12772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Method=</a:t>
            </a:r>
            <a:r>
              <a:rPr lang="fr-CH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H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nsj</a:t>
            </a:r>
            <a:r>
              <a:rPr lang="fr-CH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GB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Effect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Rsq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upper.CL lower.CL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1       Model 0.820    0.835    0.804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5 Deprivation 0.691    0.717    0.665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3         Age 0.003    0.014    0.000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4 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Bodytemp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0.003    0.014    0.000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2     Gender1 0.000    0.007    0.000</a:t>
            </a:r>
          </a:p>
        </p:txBody>
      </p:sp>
    </p:spTree>
    <p:extLst>
      <p:ext uri="{BB962C8B-B14F-4D97-AF65-F5344CB8AC3E}">
        <p14:creationId xmlns:p14="http://schemas.microsoft.com/office/powerpoint/2010/main" val="225773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865096" cy="4925144"/>
          </a:xfrm>
        </p:spPr>
        <p:txBody>
          <a:bodyPr>
            <a:noAutofit/>
          </a:bodyPr>
          <a:lstStyle/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partial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deprivation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varies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wildly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depending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method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could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attempt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calculate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value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manually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using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one of the alternative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functions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e.g.:</a:t>
            </a:r>
            <a:endParaRPr lang="fr-CH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mod1 &lt;-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Attention~Gender+Age+Bodytemp+Deprivation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+(1+Deprivation|Subject),data=sleep2)</a:t>
            </a: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mod2 &lt;-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Attention~Gender+Age+Bodytemp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   (1+Deprivation|Subject),data=sleep2)</a:t>
            </a:r>
          </a:p>
          <a:p>
            <a:pPr marL="0" indent="0">
              <a:buNone/>
            </a:pPr>
            <a:endParaRPr lang="fr-CH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r.squaredGLMM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(mod1)</a:t>
            </a: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r.squaredGLMM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(mod2)</a:t>
            </a: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example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b="1" i="1" u="sng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wrong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for two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reasons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should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never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compare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structures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used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REML estimation!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non-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sensical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remove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deprivation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without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removing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deprivation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effect. Maybe they should be removed together…?</a:t>
            </a: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Partial </a:t>
            </a:r>
            <a:r>
              <a:rPr lang="fr-CH" sz="3200" i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R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-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squared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for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multilevel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models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FE437F-7554-47B1-8A49-2A3C9DB7A30D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91241BC-857C-48FE-A94F-8BAA0CF26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5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2" y="1516435"/>
            <a:ext cx="7776864" cy="5008909"/>
          </a:xfrm>
        </p:spPr>
        <p:txBody>
          <a:bodyPr>
            <a:normAutofit lnSpcReduction="10000"/>
          </a:bodyPr>
          <a:lstStyle/>
          <a:p>
            <a:pPr marL="400050">
              <a:buFont typeface="+mj-lt"/>
              <a:buAutoNum type="arabicPeriod"/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Traditional repeated measures models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57250" lvl="1" indent="-342900">
              <a:buFont typeface="+mj-lt"/>
              <a:buAutoNum type="alphaU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Standard linear model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Non-independent data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Challenges to classic approaches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400050">
              <a:buFont typeface="+mj-lt"/>
              <a:buAutoNum type="arabicPeriod"/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Random intercept and random slope model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57250" lvl="1" indent="-342900">
              <a:buFont typeface="+mj-lt"/>
              <a:buAutoNum type="alphaU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Random intercept model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Random slope model</a:t>
            </a:r>
          </a:p>
          <a:p>
            <a:pPr marL="400050"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Model selection 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and diagnostics for multilevel models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57250" lvl="1" indent="-342900">
              <a:buFont typeface="+mj-lt"/>
              <a:buAutoNum type="alphaU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Selection of random and fixed effects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Model fit and effect sizes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Problems and residual diagnostics</a:t>
            </a:r>
          </a:p>
          <a:p>
            <a:pPr marL="400050">
              <a:buFont typeface="+mj-lt"/>
              <a:buAutoNum type="arabicPeriod"/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Hierarchical, trial-level, and longitudinal data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57250" lvl="1" indent="-342900">
              <a:buFont typeface="+mj-lt"/>
              <a:buAutoNum type="alphaU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Hierarchical data and post-hoc tests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Crossed random effects and trial-level analysis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Longitudinal data analysis</a:t>
            </a:r>
          </a:p>
          <a:p>
            <a:pPr marL="457200">
              <a:buFont typeface="+mj-lt"/>
              <a:buAutoNum type="arabicPeriod"/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Miscellaneous topics in multilevel models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00050">
              <a:buFont typeface="+mj-lt"/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endParaRPr lang="fr-CH" sz="28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1" y="292297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Contents</a:t>
            </a:r>
            <a:endParaRPr lang="en-GB" sz="320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6B59DC-56E4-4C96-B773-CD10B71DC35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1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865096" cy="4925144"/>
          </a:xfrm>
        </p:spPr>
        <p:txBody>
          <a:bodyPr>
            <a:noAutofit/>
          </a:bodyPr>
          <a:lstStyle/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dropped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slope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altogether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switched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ML estimation,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could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still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tempted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run:</a:t>
            </a: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mod1 &lt;-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Attention~Gender+Age+Bodytemp+Deprivation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+(1|Subject),data=sleep2,</a:t>
            </a:r>
            <a:r>
              <a:rPr lang="fr-CH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REML=FALSE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mod2 &lt;-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Attention~Gender+Age+Bodytemp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   (1|Subject),data=sleep2,</a:t>
            </a:r>
            <a:r>
              <a:rPr lang="fr-CH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REML=FALSE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fr-CH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r.squaredGLMM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(mod1)</a:t>
            </a: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r.squaredGLMM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(mod2)</a:t>
            </a:r>
          </a:p>
          <a:p>
            <a:pPr marL="0" indent="0">
              <a:buNone/>
            </a:pPr>
            <a:endParaRPr lang="fr-CH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suggests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adding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deprivation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a model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contains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all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increases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by 0.832 – 0.423 = 0.409.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However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running </a:t>
            </a:r>
            <a:r>
              <a:rPr lang="fr-CH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r2beta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on </a:t>
            </a:r>
            <a:r>
              <a:rPr lang="fr-CH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mod1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produces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partial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deprivation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0.706! This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because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r2beta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calculates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statistic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called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semi-partial </a:t>
            </a:r>
            <a:r>
              <a:rPr lang="fr-CH" sz="1600" i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(Jaeger, Edwards,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Sen, 2016),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which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takes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special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approach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adjusting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presence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For caution, </a:t>
            </a:r>
            <a:r>
              <a:rPr lang="fr-CH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fr-CH" sz="16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recommend</a:t>
            </a:r>
            <a:r>
              <a:rPr lang="fr-CH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6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avoid</a:t>
            </a:r>
            <a:r>
              <a:rPr lang="fr-CH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manual</a:t>
            </a:r>
            <a:r>
              <a:rPr lang="fr-CH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calculations</a:t>
            </a:r>
            <a:r>
              <a:rPr lang="fr-CH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partial </a:t>
            </a:r>
            <a:r>
              <a:rPr lang="fr-CH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FE437F-7554-47B1-8A49-2A3C9DB7A30D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91241BC-857C-48FE-A94F-8BAA0CF26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BD906-C085-4D9D-B6B1-0EC591557696}"/>
              </a:ext>
            </a:extLst>
          </p:cNvPr>
          <p:cNvSpPr/>
          <p:nvPr/>
        </p:nvSpPr>
        <p:spPr>
          <a:xfrm>
            <a:off x="2111896" y="3501008"/>
            <a:ext cx="3984104" cy="8309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R2m       R2c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[1,] 0.8221352 0.8950920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R2m       R2c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[1,] 0.4232128 0.4872264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B9FC9-D3DB-419C-8F09-4F9B33634106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Partial </a:t>
            </a:r>
            <a:r>
              <a:rPr lang="fr-CH" sz="3200" i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R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-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squared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for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multilevel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models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62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Autofit/>
          </a:bodyPr>
          <a:lstStyle/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Semi-partial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can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considered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as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measure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independent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variables in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multilevel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model.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about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sizes?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sizes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generally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come in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three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types:</a:t>
            </a:r>
          </a:p>
          <a:p>
            <a:pPr lvl="1"/>
            <a:endParaRPr lang="fr-CH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Font typeface="+mj-lt"/>
              <a:buAutoNum type="alphaLcParenR"/>
            </a:pP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Standardized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associations (e.g.,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correlation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odds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ratio)</a:t>
            </a:r>
          </a:p>
          <a:p>
            <a:pPr lvl="1">
              <a:buFont typeface="+mj-lt"/>
              <a:buAutoNum type="alphaLcParenR"/>
            </a:pP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Proportion of variance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explained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(e.g.,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CH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l-G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η</a:t>
            </a:r>
            <a:r>
              <a:rPr lang="en-GB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1">
              <a:buFont typeface="+mj-lt"/>
              <a:buAutoNum type="alphaLcParenR"/>
            </a:pP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Standardized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means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(e.g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., Betas, Cohen’s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Hedges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standardized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association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, our intuitive choice would be a measure like Cohen’s </a:t>
            </a:r>
            <a:r>
              <a:rPr lang="fr-CH" sz="1600" i="1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. Unfortunately, calculation of this effect size is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once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again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complicated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by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presence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general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Cohen's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where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σ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an </a:t>
            </a:r>
            <a:r>
              <a:rPr lang="en-GB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appropriately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chosen</a:t>
            </a:r>
            <a:r>
              <a:rPr lang="en-GB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error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term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Effect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size in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multilevel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models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5DF381-44F6-4B60-9292-85E2C7C0C2FE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753F4-85D8-45B4-9A20-3E96A119A295}"/>
              </a:ext>
            </a:extLst>
          </p:cNvPr>
          <p:cNvGrpSpPr/>
          <p:nvPr/>
        </p:nvGrpSpPr>
        <p:grpSpPr>
          <a:xfrm>
            <a:off x="2207568" y="4708422"/>
            <a:ext cx="1034257" cy="808810"/>
            <a:chOff x="7020272" y="5500510"/>
            <a:chExt cx="1034257" cy="8088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FC6B8-41C7-447E-8A24-42AA6779F307}"/>
                </a:ext>
              </a:extLst>
            </p:cNvPr>
            <p:cNvSpPr txBox="1"/>
            <p:nvPr/>
          </p:nvSpPr>
          <p:spPr>
            <a:xfrm>
              <a:off x="7020272" y="550051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fr-CH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fr-CH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M</a:t>
              </a:r>
              <a:r>
                <a:rPr lang="fr-CH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8337A3-CF24-42DD-BAC5-ACD882DB9BEC}"/>
                </a:ext>
              </a:extLst>
            </p:cNvPr>
            <p:cNvCxnSpPr/>
            <p:nvPr/>
          </p:nvCxnSpPr>
          <p:spPr>
            <a:xfrm>
              <a:off x="7020272" y="5949280"/>
              <a:ext cx="103425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9F9C88-EACF-4702-8242-856A4B052D73}"/>
                </a:ext>
              </a:extLst>
            </p:cNvPr>
            <p:cNvSpPr txBox="1"/>
            <p:nvPr/>
          </p:nvSpPr>
          <p:spPr>
            <a:xfrm>
              <a:off x="7347422" y="590921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endParaRPr lang="en-GB" sz="2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953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Autofit/>
          </a:bodyPr>
          <a:lstStyle/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Let's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reconsider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intercept model 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sleep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data:</a:t>
            </a: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multilevel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some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authors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suggest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σ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Cohen's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should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taken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variance components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estimates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Rouder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al., 2012; Westfall, 2016),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either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residual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better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summed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variance components </a:t>
            </a:r>
            <a:r>
              <a:rPr lang="fr-CH" sz="16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sd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's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gender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implies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(pseudo)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Cohen's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0.030175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sqrt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0.3369</a:t>
            </a:r>
            <a:r>
              <a:rPr lang="fr-CH" sz="16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0.2389</a:t>
            </a:r>
            <a:r>
              <a:rPr lang="fr-CH" sz="16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 = 0.073,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suggesting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negligible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size.</a:t>
            </a: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Cohen’s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i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d 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in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multilevel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models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5DF381-44F6-4B60-9292-85E2C7C0C2FE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DF1C373-73C2-44E0-8901-72DF86B76024}"/>
              </a:ext>
            </a:extLst>
          </p:cNvPr>
          <p:cNvSpPr/>
          <p:nvPr/>
        </p:nvSpPr>
        <p:spPr>
          <a:xfrm>
            <a:off x="2039888" y="2191504"/>
            <a:ext cx="6432376" cy="26776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effects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Groups   Name        Variance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Std.Dev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Subject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(Intercept) 0.05708  </a:t>
            </a:r>
            <a:r>
              <a:rPr lang="fr-CH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0.2389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Residual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0.11353  </a:t>
            </a:r>
            <a:r>
              <a:rPr lang="fr-CH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0.3369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1000, groups: 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Subject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50</a:t>
            </a:r>
          </a:p>
          <a:p>
            <a:endParaRPr lang="fr-CH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Fixed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effects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Std.Error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t-val    P-val    </a:t>
            </a: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-0.001207   0.035458  47.00  -0.034  0.97299    </a:t>
            </a: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Gender1       </a:t>
            </a:r>
            <a:r>
              <a:rPr lang="fr-CH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0.030175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0.036409  47.00   0.829  0.41142    </a:t>
            </a: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Age          -0.106736   0.036394  47.00  -2.933  0.00518 ** </a:t>
            </a:r>
          </a:p>
          <a:p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Bodytemp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0.033197   0.015000 953.50   2.213  0.02712 *  </a:t>
            </a:r>
          </a:p>
          <a:p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Deprivation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-0.876990   0.015089 956.00 -58.122  &lt; 2e-16 ***</a:t>
            </a: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23D3BD-3541-4675-8A55-A05D7A940443}"/>
              </a:ext>
            </a:extLst>
          </p:cNvPr>
          <p:cNvSpPr/>
          <p:nvPr/>
        </p:nvSpPr>
        <p:spPr>
          <a:xfrm>
            <a:off x="4523656" y="6427203"/>
            <a:ext cx="751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http://jakewestfall.org/blog/index.php/2016/03/25/five-different-cohens-d-statistics-for-within-subject-designs/</a:t>
            </a:r>
            <a:endParaRPr lang="en-GB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56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5760640" cy="4925144"/>
          </a:xfrm>
        </p:spPr>
        <p:txBody>
          <a:bodyPr>
            <a:noAutofit/>
          </a:bodyPr>
          <a:lstStyle/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intercept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(pseudo)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Cohen's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straightforward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calculation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For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slopes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run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into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trouble, because the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)variance of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repeated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measures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function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predictor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values.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means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pooled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error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σ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calculating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Cohen's </a:t>
            </a:r>
            <a:r>
              <a:rPr lang="fr-CH" sz="1600" i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must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fr-CH" sz="16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 a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function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predictor</a:t>
            </a:r>
            <a:r>
              <a:rPr lang="fr-CH" sz="16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values.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size no longer has one consistent value!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to report an effect that is connected to a random slope,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will need to condition the effect to an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interesting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value.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Instead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using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standardized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sizes,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wiser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report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their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original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scales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(i.e.,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unstandardized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regression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coefficients) and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provide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confidence interval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Cohen’s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i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d 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in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multilevel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models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5DF381-44F6-4B60-9292-85E2C7C0C2FE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3D7672C-AD75-4C14-AACB-AB82AD394E88}"/>
              </a:ext>
            </a:extLst>
          </p:cNvPr>
          <p:cNvGrpSpPr>
            <a:grpSpLocks noChangeAspect="1"/>
          </p:cNvGrpSpPr>
          <p:nvPr/>
        </p:nvGrpSpPr>
        <p:grpSpPr>
          <a:xfrm>
            <a:off x="7032104" y="1600200"/>
            <a:ext cx="4392488" cy="4135575"/>
            <a:chOff x="6620628" y="1584814"/>
            <a:chExt cx="5164004" cy="48619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B04A78-ED84-41F8-8C8D-35EB0C7AC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08" r="3798"/>
            <a:stretch/>
          </p:blipFill>
          <p:spPr>
            <a:xfrm>
              <a:off x="6620628" y="1584814"/>
              <a:ext cx="5164004" cy="4861966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6A551B7-9310-45BB-A558-DBF025658627}"/>
                </a:ext>
              </a:extLst>
            </p:cNvPr>
            <p:cNvCxnSpPr>
              <a:cxnSpLocks/>
            </p:cNvCxnSpPr>
            <p:nvPr/>
          </p:nvCxnSpPr>
          <p:spPr>
            <a:xfrm>
              <a:off x="8256240" y="2713283"/>
              <a:ext cx="0" cy="93610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143EA16-5228-4500-92A3-6CF856188425}"/>
                </a:ext>
              </a:extLst>
            </p:cNvPr>
            <p:cNvCxnSpPr>
              <a:cxnSpLocks/>
            </p:cNvCxnSpPr>
            <p:nvPr/>
          </p:nvCxnSpPr>
          <p:spPr>
            <a:xfrm>
              <a:off x="8904312" y="2771762"/>
              <a:ext cx="0" cy="150780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CAD4F76-26A1-49EB-AED1-C103A8EB2691}"/>
                </a:ext>
              </a:extLst>
            </p:cNvPr>
            <p:cNvCxnSpPr>
              <a:cxnSpLocks/>
            </p:cNvCxnSpPr>
            <p:nvPr/>
          </p:nvCxnSpPr>
          <p:spPr>
            <a:xfrm>
              <a:off x="9768408" y="2902789"/>
              <a:ext cx="0" cy="19442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E706436-98C9-4837-92F7-2D0B8003BD2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4512" y="2993128"/>
              <a:ext cx="0" cy="245969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1336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4608512" cy="4925144"/>
          </a:xfrm>
        </p:spPr>
        <p:txBody>
          <a:bodyPr>
            <a:noAutofit/>
          </a:bodyPr>
          <a:lstStyle/>
          <a:p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Perhaps the least complicated effect size to report for a multilevel model (at the moment), is a </a:t>
            </a:r>
            <a:r>
              <a:rPr lang="fr-CH" sz="16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standardized regression parameter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(so-called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betas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”, reported as </a:t>
            </a:r>
            <a:r>
              <a:rPr lang="el-GR" sz="1600">
                <a:latin typeface="Calibri Light" panose="020F0302020204030204" pitchFamily="34" charset="0"/>
                <a:cs typeface="Calibri Light" panose="020F0302020204030204" pitchFamily="34" charset="0"/>
              </a:rPr>
              <a:t>β</a:t>
            </a:r>
            <a:r>
              <a:rPr lang="en-US" sz="1600" baseline="-25000">
                <a:latin typeface="Calibri Light" panose="020F0302020204030204" pitchFamily="34" charset="0"/>
                <a:cs typeface="Calibri Light" panose="020F0302020204030204" pitchFamily="34" charset="0"/>
              </a:rPr>
              <a:t>z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</a:p>
          <a:p>
            <a:endParaRPr lang="fr-CH" sz="16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They strongly resemble Cohen’s </a:t>
            </a:r>
            <a:r>
              <a:rPr lang="fr-CH" sz="1600" i="1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but do not adjusting for the model-based variance estimates, only the (model-free) observed variances of the variables.</a:t>
            </a:r>
          </a:p>
          <a:p>
            <a:endParaRPr lang="fr-CH" sz="16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In R, standardized regression parameters can be obtained either by manually standardizing before fitting the model, or by using the </a:t>
            </a:r>
            <a:r>
              <a:rPr lang="fr-CH" sz="1400">
                <a:latin typeface="Courier New" panose="02070309020205020404" pitchFamily="49" charset="0"/>
                <a:cs typeface="Courier New" panose="02070309020205020404" pitchFamily="49" charset="0"/>
              </a:rPr>
              <a:t>effectsize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fr-CH" sz="1400"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packages, e.g.:</a:t>
            </a:r>
            <a:endParaRPr lang="fr-CH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CH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CH" sz="1200">
                <a:latin typeface="Courier New" panose="02070309020205020404" pitchFamily="49" charset="0"/>
                <a:cs typeface="Courier New" panose="02070309020205020404" pitchFamily="49" charset="0"/>
              </a:rPr>
              <a:t>	parameters(mod1, standardize="refit")</a:t>
            </a:r>
            <a:b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Standardized regression parameters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5DF381-44F6-4B60-9292-85E2C7C0C2FE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8F8E1F-892B-47BF-9719-07F26511A41B}"/>
              </a:ext>
            </a:extLst>
          </p:cNvPr>
          <p:cNvSpPr txBox="1"/>
          <p:nvPr/>
        </p:nvSpPr>
        <p:spPr>
          <a:xfrm>
            <a:off x="6059996" y="1700808"/>
            <a:ext cx="5569296" cy="2839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GB" sz="1050"/>
              <a:t># Fixed Effects</a:t>
            </a:r>
          </a:p>
          <a:p>
            <a:r>
              <a:rPr lang="en-GB" sz="1050"/>
              <a:t>Parameter   | Coefficient |   SE |         95% CI | t(991) |      p</a:t>
            </a:r>
          </a:p>
          <a:p>
            <a:r>
              <a:rPr lang="en-GB" sz="1050"/>
              <a:t>-------------------------------------------------------------------</a:t>
            </a:r>
          </a:p>
          <a:p>
            <a:r>
              <a:rPr lang="en-GB" sz="1050"/>
              <a:t>(Intercept) |    8.33e-04 | 0.04 | [-0.07,  0.07] |   0.02 | 0.982 </a:t>
            </a:r>
          </a:p>
          <a:p>
            <a:r>
              <a:rPr lang="en-GB" sz="1050"/>
              <a:t>Gender1     |    9.46e-03 | 0.02 | [-0.04,  0.06] |   0.39 | 0.700 </a:t>
            </a:r>
          </a:p>
          <a:p>
            <a:r>
              <a:rPr lang="en-GB" sz="1050"/>
              <a:t>Age         |       -0.03 | 0.02 | [-0.07,  0.02] |  -1.03 | 0.305 </a:t>
            </a:r>
          </a:p>
          <a:p>
            <a:r>
              <a:rPr lang="en-GB" sz="1050"/>
              <a:t>Bodytemp    |        0.03 | 0.01 | [ 0.01,  0.06] |   2.33 | 0.020 </a:t>
            </a:r>
          </a:p>
          <a:p>
            <a:r>
              <a:rPr lang="en-GB" sz="1050"/>
              <a:t>Deprivation |       -0.87 | 0.02 | [-0.91, -0.83] | -42.79 | &lt; .001</a:t>
            </a:r>
          </a:p>
          <a:p>
            <a:endParaRPr lang="en-GB" sz="1050"/>
          </a:p>
          <a:p>
            <a:r>
              <a:rPr lang="en-GB" sz="1050"/>
              <a:t># Random Effects</a:t>
            </a:r>
          </a:p>
          <a:p>
            <a:r>
              <a:rPr lang="en-GB" sz="1050"/>
              <a:t>Parameter                            | Coefficient</a:t>
            </a:r>
          </a:p>
          <a:p>
            <a:r>
              <a:rPr lang="en-GB" sz="1050"/>
              <a:t>--------------------------------------------------</a:t>
            </a:r>
          </a:p>
          <a:p>
            <a:r>
              <a:rPr lang="en-GB" sz="1050"/>
              <a:t>SD (Intercept: Subject)              |        0.25</a:t>
            </a:r>
          </a:p>
          <a:p>
            <a:r>
              <a:rPr lang="en-GB" sz="1050"/>
              <a:t>SD (Deprivation: Subject)            |        0.10</a:t>
            </a:r>
          </a:p>
          <a:p>
            <a:r>
              <a:rPr lang="en-GB" sz="1050"/>
              <a:t>Cor (Intercept~Deprivation: Subject) |        0.97</a:t>
            </a:r>
          </a:p>
          <a:p>
            <a:r>
              <a:rPr lang="en-GB" sz="1050"/>
              <a:t>SD (Residual)                        |        0.32</a:t>
            </a:r>
          </a:p>
          <a:p>
            <a:endParaRPr lang="en-GB" sz="10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440A5-F367-4C70-B8F6-1E8165622E00}"/>
              </a:ext>
            </a:extLst>
          </p:cNvPr>
          <p:cNvSpPr txBox="1"/>
          <p:nvPr/>
        </p:nvSpPr>
        <p:spPr>
          <a:xfrm>
            <a:off x="6600056" y="4787860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For multi-parameter effects (e.g., factors with &gt;2 levels), it is recommended to report the maximum standardized difference between 2 pairs of levels (Maxwell &amp; Delaney, 2002).</a:t>
            </a:r>
            <a:endParaRPr lang="en-GB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07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Autofit/>
          </a:bodyPr>
          <a:lstStyle/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 final alternative for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size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report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Bayesian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 quasi-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Bayesian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statistics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such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as Bayes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factors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 information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criteria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package </a:t>
            </a:r>
            <a:r>
              <a:rPr lang="fr-CH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BayesFactor</a:t>
            </a:r>
            <a:r>
              <a:rPr lang="fr-CH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allows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calculating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Bayes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factors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but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restrictions. </a:t>
            </a:r>
            <a:r>
              <a:rPr lang="fr-CH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objects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cannot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plugged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directly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into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e.g., </a:t>
            </a:r>
            <a:r>
              <a:rPr lang="fr-CH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anovaBF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are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required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purely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additive (e.g.,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intercepts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As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fallback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one can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always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report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differences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/ratios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of information criteria,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which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are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approximately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related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Bayes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factors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under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simplifying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assumptions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For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example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exponentiated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two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AICs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has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following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interpretation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fr-CH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</a:t>
            </a:r>
            <a:r>
              <a:rPr lang="fr-CH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( (</a:t>
            </a:r>
            <a:r>
              <a:rPr lang="fr-CH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AIC</a:t>
            </a:r>
            <a:r>
              <a:rPr lang="fr-CH" sz="1800" baseline="-25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red</a:t>
            </a:r>
            <a:r>
              <a:rPr lang="fr-CH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fr-CH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AIC</a:t>
            </a:r>
            <a:r>
              <a:rPr lang="fr-CH" sz="1800" baseline="-25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full</a:t>
            </a:r>
            <a:r>
              <a:rPr lang="fr-CH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)/2 )</a:t>
            </a: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Effect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size in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multilevel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models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5DF381-44F6-4B60-9292-85E2C7C0C2FE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B68232-1DAB-4B04-BB22-7C2EFCB702F4}"/>
              </a:ext>
            </a:extLst>
          </p:cNvPr>
          <p:cNvSpPr/>
          <p:nvPr/>
        </p:nvSpPr>
        <p:spPr>
          <a:xfrm>
            <a:off x="3359696" y="5301208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= a value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proportional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probability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full model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minimize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information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loss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over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reduced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721990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Autofit/>
          </a:bodyPr>
          <a:lstStyle/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Visualizing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an </a:t>
            </a:r>
            <a:r>
              <a:rPr lang="fr-CH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model can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tricky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especially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since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most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plotting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packages do not support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such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The </a:t>
            </a:r>
            <a:r>
              <a:rPr lang="fr-CH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visreg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library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helpful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exception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visreg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visreg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(mod1,points.par=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(col="darkgoldenrod3"),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line.par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(col="royalblue4",lwd=4))</a:t>
            </a: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produces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so-called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conditional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plots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where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the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-variable on the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-variable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plotted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while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setting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variables in the model to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value (by default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value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median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fr-CH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visreg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Alternatively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one can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produce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so-called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contrast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plot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which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visualizes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one variable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collapsed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contrast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plot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visreg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allow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confidence bands for </a:t>
            </a:r>
            <a:r>
              <a:rPr lang="fr-CH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intercept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are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plotted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by </a:t>
            </a:r>
            <a:r>
              <a:rPr lang="fr-CH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visreg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although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these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usually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meaningless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Interactions can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plotted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using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combination of the </a:t>
            </a:r>
            <a:r>
              <a:rPr lang="fr-CH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xvar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fr-CH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fr-CH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arguments, and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are options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to switch to </a:t>
            </a:r>
            <a:r>
              <a:rPr lang="fr-CH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fr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graphics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e.g.:</a:t>
            </a:r>
          </a:p>
          <a:p>
            <a:endParaRPr lang="da-D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mod.int &lt;- lmer(Attention~Age*Deprivation+(1+Deprivation|Subject),data=sleep2)</a:t>
            </a:r>
          </a:p>
          <a:p>
            <a:pPr marL="0" indent="0">
              <a:buNone/>
            </a:pP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visreg(mod.int,xvar="Deprivation",by=”Age”, gg=TRUE)</a:t>
            </a: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Visualizing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model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effects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878D5D-42BB-4986-811B-EFAC334293D4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BBB4FE9-6731-4851-A8C3-0F9F1A538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8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Visualizing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model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effects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878D5D-42BB-4986-811B-EFAC334293D4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BBB4FE9-6731-4851-A8C3-0F9F1A538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38C31E-7EAB-4FF8-9E46-CC4B218FB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706" y="1720876"/>
            <a:ext cx="5259866" cy="4813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743D-760B-4D5E-8C3E-AA35B0760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9082" y="2060848"/>
            <a:ext cx="5645519" cy="40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84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492" y="3121804"/>
            <a:ext cx="914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3. Model </a:t>
            </a:r>
            <a:r>
              <a:rPr lang="fr-CH" sz="2800" b="1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selection</a:t>
            </a:r>
            <a:r>
              <a:rPr lang="fr-CH" sz="2800" b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and diagnostics</a:t>
            </a:r>
            <a:endParaRPr lang="en-GB" sz="2800" b="1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16000" y="2924944"/>
            <a:ext cx="936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36F5AD-2CF7-43D1-9AC1-2EA2FE52F9F9}"/>
              </a:ext>
            </a:extLst>
          </p:cNvPr>
          <p:cNvCxnSpPr/>
          <p:nvPr/>
        </p:nvCxnSpPr>
        <p:spPr>
          <a:xfrm>
            <a:off x="1416000" y="3861048"/>
            <a:ext cx="936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595897-33A5-4D30-9038-ED9F489C69FE}"/>
              </a:ext>
            </a:extLst>
          </p:cNvPr>
          <p:cNvSpPr txBox="1"/>
          <p:nvPr/>
        </p:nvSpPr>
        <p:spPr>
          <a:xfrm>
            <a:off x="3841020" y="4119462"/>
            <a:ext cx="4510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rPr>
              <a:t>C. Problems and residual diagnostics</a:t>
            </a:r>
          </a:p>
        </p:txBody>
      </p:sp>
    </p:spTree>
    <p:extLst>
      <p:ext uri="{BB962C8B-B14F-4D97-AF65-F5344CB8AC3E}">
        <p14:creationId xmlns:p14="http://schemas.microsoft.com/office/powerpoint/2010/main" val="726117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Autofit/>
          </a:bodyPr>
          <a:lstStyle/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An important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step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model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fitting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verify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underlying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assumptions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diagnose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potential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problems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In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multilevel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proceeds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much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same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fashion as for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ordinary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regression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(as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usual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some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extra cautions due to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presence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most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important initial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step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correctly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specify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structure of the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the model. Once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has been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completed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following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issues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should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checked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order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-342900">
              <a:buFont typeface="+mj-lt"/>
              <a:buAutoNum type="arabicPeriod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Multicollinearity</a:t>
            </a:r>
          </a:p>
          <a:p>
            <a:pPr lvl="1" indent="-342900">
              <a:buFont typeface="+mj-lt"/>
              <a:buAutoNum type="arabicPeriod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Outliers and influential cases</a:t>
            </a:r>
          </a:p>
          <a:p>
            <a:pPr lvl="1" indent="-342900">
              <a:buFont typeface="+mj-lt"/>
              <a:buAutoNum type="arabicPeriod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Linearity</a:t>
            </a:r>
          </a:p>
          <a:p>
            <a:pPr lvl="1" indent="-342900">
              <a:buFont typeface="+mj-lt"/>
              <a:buAutoNum type="arabicPeriod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Variance</a:t>
            </a:r>
          </a:p>
          <a:p>
            <a:pPr lvl="1" indent="-342900">
              <a:buFont typeface="+mj-lt"/>
              <a:buAutoNum type="arabicPeriod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Independence</a:t>
            </a:r>
          </a:p>
          <a:p>
            <a:pPr lvl="1" indent="-342900">
              <a:buFont typeface="+mj-lt"/>
              <a:buAutoNum type="arabicPeriod"/>
            </a:pPr>
            <a:r>
              <a:rPr lang="en-US" sz="1600">
                <a:latin typeface="Calibri Light" panose="020F0302020204030204" pitchFamily="34" charset="0"/>
                <a:cs typeface="Calibri Light" panose="020F0302020204030204" pitchFamily="34" charset="0"/>
              </a:rPr>
              <a:t>Normality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Problems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and diagnostics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390F01B3-13A4-4B4A-AB0F-4149786C7CFE}"/>
              </a:ext>
            </a:extLst>
          </p:cNvPr>
          <p:cNvSpPr/>
          <p:nvPr/>
        </p:nvSpPr>
        <p:spPr>
          <a:xfrm>
            <a:off x="4906537" y="3613178"/>
            <a:ext cx="216024" cy="740578"/>
          </a:xfrm>
          <a:prstGeom prst="rightBrace">
            <a:avLst>
              <a:gd name="adj1" fmla="val 80000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4BB4E98-798E-421A-B527-C08D116034D3}"/>
              </a:ext>
            </a:extLst>
          </p:cNvPr>
          <p:cNvSpPr/>
          <p:nvPr/>
        </p:nvSpPr>
        <p:spPr>
          <a:xfrm>
            <a:off x="4906537" y="4456776"/>
            <a:ext cx="216024" cy="740578"/>
          </a:xfrm>
          <a:prstGeom prst="rightBrace">
            <a:avLst>
              <a:gd name="adj1" fmla="val 80000"/>
              <a:gd name="adj2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C90E9-16B1-4A4D-B179-D084D24035E1}"/>
              </a:ext>
            </a:extLst>
          </p:cNvPr>
          <p:cNvSpPr txBox="1"/>
          <p:nvPr/>
        </p:nvSpPr>
        <p:spPr>
          <a:xfrm>
            <a:off x="5281763" y="3861048"/>
            <a:ext cx="2313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and model adequacy</a:t>
            </a:r>
            <a:endParaRPr lang="en-CH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CE7AEB-F98C-4473-9615-79E55BE56FFE}"/>
              </a:ext>
            </a:extLst>
          </p:cNvPr>
          <p:cNvSpPr txBox="1"/>
          <p:nvPr/>
        </p:nvSpPr>
        <p:spPr>
          <a:xfrm>
            <a:off x="5281763" y="4754458"/>
            <a:ext cx="2398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Distributional assumptions</a:t>
            </a:r>
            <a:endParaRPr lang="en-CH" sz="16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556666-6B14-402C-8A25-A6B9B714B86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23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492" y="3121804"/>
            <a:ext cx="914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3. Model </a:t>
            </a:r>
            <a:r>
              <a:rPr lang="fr-CH" sz="2800" b="1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selection</a:t>
            </a:r>
            <a:r>
              <a:rPr lang="fr-CH" sz="2800" b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2800" b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and diagnostics</a:t>
            </a:r>
            <a:endParaRPr lang="en-GB" sz="2800" b="1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16000" y="2924944"/>
            <a:ext cx="936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36F5AD-2CF7-43D1-9AC1-2EA2FE52F9F9}"/>
              </a:ext>
            </a:extLst>
          </p:cNvPr>
          <p:cNvCxnSpPr/>
          <p:nvPr/>
        </p:nvCxnSpPr>
        <p:spPr>
          <a:xfrm>
            <a:off x="1416000" y="3861048"/>
            <a:ext cx="936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595897-33A5-4D30-9038-ED9F489C69FE}"/>
              </a:ext>
            </a:extLst>
          </p:cNvPr>
          <p:cNvSpPr txBox="1"/>
          <p:nvPr/>
        </p:nvSpPr>
        <p:spPr>
          <a:xfrm>
            <a:off x="3596134" y="4119462"/>
            <a:ext cx="499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rPr>
              <a:t>A. Selection of random and fixed effects</a:t>
            </a:r>
          </a:p>
        </p:txBody>
      </p:sp>
    </p:spTree>
    <p:extLst>
      <p:ext uri="{BB962C8B-B14F-4D97-AF65-F5344CB8AC3E}">
        <p14:creationId xmlns:p14="http://schemas.microsoft.com/office/powerpoint/2010/main" val="1820191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Autofit/>
          </a:bodyPr>
          <a:lstStyle/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Multicollinearity can be diagnosed easily by checking the </a:t>
            </a:r>
            <a:r>
              <a:rPr lang="en-GB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variance inflation </a:t>
            </a:r>
            <a:r>
              <a:rPr lang="en-GB" sz="16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factors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 (VIF)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model. In R this can be accomplished with the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vif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function from the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package. E.g., for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an Age × Deprivation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interaction model with two random slopes: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sleep2 &lt;-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read.table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("https://drive.switch.ch/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index.php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/s/23DhWwECFnCFH4M/download",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	header=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TRUE,sep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=",")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model &lt;-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Attention~Gender+Bodytemp+Deprivation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*Age+(1+Deprivation+Bodytemp|</a:t>
            </a:r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Subject), 		data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=sleep2)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Fitting this model works but will produce several warnings from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lme4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the moment we will ignore this. We next run the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vif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function on our model.</a:t>
            </a:r>
            <a:endParaRPr lang="da-DK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Multicollinearity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878D5D-42BB-4986-811B-EFAC334293D4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BBB4FE9-6731-4851-A8C3-0F9F1A538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D288B9-5E1E-4ED7-B579-BE2B7A5CDA7F}"/>
              </a:ext>
            </a:extLst>
          </p:cNvPr>
          <p:cNvSpPr/>
          <p:nvPr/>
        </p:nvSpPr>
        <p:spPr>
          <a:xfrm>
            <a:off x="2063552" y="4365104"/>
            <a:ext cx="7704856" cy="12003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Warning messages: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1: In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checkConv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(opt, "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derivs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opt$par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ctrl =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control$checkConv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 :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unable to evaluate scaled gradient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2: In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checkConv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(opt, "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derivs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opt$par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ctrl =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control$checkConv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 :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Model failed to converge: degenerate  Hessian with 1 negative eigenvalues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3: Model failed to converge with 1 negative eigenvalue: -2.0e+02</a:t>
            </a:r>
          </a:p>
        </p:txBody>
      </p:sp>
    </p:spTree>
    <p:extLst>
      <p:ext uri="{BB962C8B-B14F-4D97-AF65-F5344CB8AC3E}">
        <p14:creationId xmlns:p14="http://schemas.microsoft.com/office/powerpoint/2010/main" val="1223354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library(car)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vif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(model)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 VIF larger than 10 is considered problematic. Here, the values for deprivation and the interaction effect are enormous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. However,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kind of multicollinearity is naturally found between main effects and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interaction terms, so not necessarily unusual.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It can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be reduced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simply by </a:t>
            </a:r>
            <a:r>
              <a:rPr lang="en-GB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centering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variables and refitting our model: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sleep2$Age &lt;- </a:t>
            </a:r>
            <a:r>
              <a:rPr lang="en-GB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hscale</a:t>
            </a:r>
            <a:r>
              <a:rPr lang="en-GB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sleep2$Age,sleep2$Subject</a:t>
            </a:r>
            <a:r>
              <a:rPr lang="en-GB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sleep2$Deprivation &lt;- scale(sleep2$Deprivation)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sleep2$Bodytemp &lt;- scale(sleep2$Bodytemp)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So problem solved! Note that refitting the model we only get one warning from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lme4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anymore…</a:t>
            </a:r>
            <a:endParaRPr lang="da-DK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Multicollinearity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878D5D-42BB-4986-811B-EFAC334293D4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BBB4FE9-6731-4851-A8C3-0F9F1A538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D288B9-5E1E-4ED7-B579-BE2B7A5CDA7F}"/>
              </a:ext>
            </a:extLst>
          </p:cNvPr>
          <p:cNvSpPr/>
          <p:nvPr/>
        </p:nvSpPr>
        <p:spPr>
          <a:xfrm>
            <a:off x="2135560" y="2420888"/>
            <a:ext cx="7704856" cy="4616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Gender     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Bodytemp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Deprivation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Age </a:t>
            </a:r>
            <a:r>
              <a:rPr lang="en-GB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Deprivation:Age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1.059910        1.362747      </a:t>
            </a:r>
            <a:r>
              <a:rPr lang="en-GB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214.895720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1.076109      </a:t>
            </a:r>
            <a:r>
              <a:rPr lang="en-GB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214.734951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C41B8A-A599-44F4-BDC9-BF32649A2584}"/>
              </a:ext>
            </a:extLst>
          </p:cNvPr>
          <p:cNvSpPr/>
          <p:nvPr/>
        </p:nvSpPr>
        <p:spPr>
          <a:xfrm>
            <a:off x="2135560" y="5085184"/>
            <a:ext cx="7704856" cy="4616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Gender     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Bodytemp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Deprivation             Age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Deprivation:Age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1.059768        1.258895        1.256348        2.038048        1.987980</a:t>
            </a:r>
          </a:p>
        </p:txBody>
      </p:sp>
    </p:spTree>
    <p:extLst>
      <p:ext uri="{BB962C8B-B14F-4D97-AF65-F5344CB8AC3E}">
        <p14:creationId xmlns:p14="http://schemas.microsoft.com/office/powerpoint/2010/main" val="1231360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10009112" cy="4925144"/>
          </a:xfrm>
        </p:spPr>
        <p:txBody>
          <a:bodyPr>
            <a:noAutofit/>
          </a:bodyPr>
          <a:lstStyle/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Multilevel models allow a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much richer analysis of outlying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than ordinary regression,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the sense that the estimated random effects values (</a:t>
            </a:r>
            <a:r>
              <a:rPr lang="en-GB" sz="16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en-GB" sz="1600" i="1" baseline="-25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GB" sz="16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’s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 can be inspected to find </a:t>
            </a:r>
            <a:r>
              <a:rPr lang="en-GB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outliers at multiple levels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the data hierarchy, or find subjects whose effects run counter to the population-level effect (e.g., non-response to a manipulation).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can be achieved simply by either inspecting the raw deviations (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ranef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), the subject-specific coefficient estimates (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), or standardized versions of these with boxplots: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ranef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(model)$Subject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(model)$Subject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boxplot(scale(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ranef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(model)$Subject))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Outliers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and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influential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cases in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multilevel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models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878D5D-42BB-4986-811B-EFAC334293D4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BBB4FE9-6731-4851-A8C3-0F9F1A538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0A524-7C65-4918-91E5-10B63F4F1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6" r="6861" b="7215"/>
          <a:stretch/>
        </p:blipFill>
        <p:spPr>
          <a:xfrm>
            <a:off x="8763098" y="3645024"/>
            <a:ext cx="2285000" cy="27790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33FB07-814A-484C-A616-5312120FABFE}"/>
              </a:ext>
            </a:extLst>
          </p:cNvPr>
          <p:cNvSpPr/>
          <p:nvPr/>
        </p:nvSpPr>
        <p:spPr>
          <a:xfrm>
            <a:off x="2135560" y="4581128"/>
            <a:ext cx="6247249" cy="17851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$Subject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(Intercept) 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GenderMale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Bodytemp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Deprivation        Age 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Dprvtn:Age</a:t>
            </a:r>
            <a:endParaRPr lang="en-GB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ID1   0.17939711 -0.02232497  0.015808421  -0.8201323 -0.1103077 -0.05594964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ID10  0.08073942 -0.02232497  0.031145090  -0.8517005 -0.1103077 -0.05594964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ID11 -0.21785907 -0.02232497  0.044330669  -0.9472452 -0.1103077 -0.05594964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ID12  0.48425579 -0.02232497  0.002066315  -0.7225844 -0.1103077 -0.05594964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ID13 -0.06943112 -0.02232497  0.031734645  -0.8997516 -0.1103077 -0.05594964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ID14  0.40674146 -0.02232497  0.004364209  -0.7473872 -0.1103077 -0.05594964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ID15 -0.15082483 -0.02232497  0.041194400  -0.9257958 -0.1103077 -0.05594964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ID16 -0.07200674 -0.02232497  0.052423202  -0.9005758 -0.1103077 -0.05594964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52308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10009112" cy="4925144"/>
          </a:xfrm>
        </p:spPr>
        <p:txBody>
          <a:bodyPr>
            <a:noAutofit/>
          </a:bodyPr>
          <a:lstStyle/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Influential cases in the model can be diagnosed with the usual measures, such as </a:t>
            </a:r>
            <a:r>
              <a:rPr lang="en-GB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Cook’s distance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(influence of a case on all fitted values) and </a:t>
            </a:r>
            <a:r>
              <a:rPr lang="en-GB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DFBETAs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(influence of a case on individual fixed effects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parameters).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Once again, the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package has functions adapted to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models that compute these influence measures and identify problematic cases with a plot, e.g.: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set.seed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(1816)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influence(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model,maxfun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=100)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influenceIndexPlot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im,col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steelblue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	vars=c("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cookd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</a:p>
          <a:p>
            <a:pPr marL="0" indent="0">
              <a:buNone/>
            </a:pP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Note that these diagnostics do not quantify the influence</a:t>
            </a:r>
            <a:b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of individual cases on the random effects!</a:t>
            </a:r>
          </a:p>
          <a:p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If influential cases are suspected to be problematic, one</a:t>
            </a:r>
            <a:b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could consider removing the cases and refitting the model</a:t>
            </a: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Outliers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and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influential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cases in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multilevel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models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878D5D-42BB-4986-811B-EFAC334293D4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BBB4FE9-6731-4851-A8C3-0F9F1A538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D4F5B8-A2AA-4DB1-96F5-A97DC60B4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62" y="3212976"/>
            <a:ext cx="4391990" cy="28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69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10297144" cy="4925144"/>
          </a:xfrm>
        </p:spPr>
        <p:txBody>
          <a:bodyPr>
            <a:noAutofit/>
          </a:bodyPr>
          <a:lstStyle/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One would assume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that residuals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from a multilevel model can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be obtained simply by running 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 on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model object. However, these </a:t>
            </a:r>
            <a:r>
              <a:rPr lang="en-GB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raw residuals </a:t>
            </a:r>
            <a:r>
              <a:rPr lang="en-GB" sz="16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undesirable </a:t>
            </a:r>
            <a:r>
              <a:rPr lang="en-GB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properties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such as </a:t>
            </a:r>
            <a:r>
              <a:rPr lang="en-GB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(a)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non-constant variance, </a:t>
            </a:r>
            <a:r>
              <a:rPr lang="en-GB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(b)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auto-correlation due to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repeated measurements,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GB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(c)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correlation with fixed covariates.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These </a:t>
            </a:r>
            <a:r>
              <a:rPr lang="en-GB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residuals are unsuitable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detecting deviations from linearity, normality, homoscedasticity, and independence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(Fitzmaurice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Laird &amp; Ware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, 2004; pp. 237–253).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Instead, residuals should be properly </a:t>
            </a:r>
            <a:r>
              <a:rPr lang="en-GB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transformed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“</a:t>
            </a:r>
            <a:r>
              <a:rPr lang="da-DK" sz="1600">
                <a:latin typeface="Calibri Light" panose="020F0302020204030204" pitchFamily="34" charset="0"/>
                <a:cs typeface="Calibri Light" panose="020F0302020204030204" pitchFamily="34" charset="0"/>
              </a:rPr>
              <a:t>de-correlated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”, before they can be used for diagnostic purposes.</a:t>
            </a: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 custom script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is available with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workshop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that has the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function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tdiagnostic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which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computes correct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transformed residuals and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fitted values,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according to the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formulas by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Fitzmaurice et al. (2004). We can run this to compare the diagnostic plots with the raw residuals:</a:t>
            </a: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par(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=c(2,2))</a:t>
            </a:r>
          </a:p>
          <a:p>
            <a:pPr marL="0" indent="0">
              <a:buNone/>
            </a:pP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(model),breaks=100,main="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Untransformed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FALSE,col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slategray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",border="white")</a:t>
            </a:r>
          </a:p>
          <a:p>
            <a:pPr marL="0" indent="0">
              <a:buNone/>
            </a:pP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density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(model)),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=3,col="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firebrick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tdiagnostic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(model)$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tres,breaks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=100,main="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Transformed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FALSE,col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slategray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",border="white")</a:t>
            </a:r>
          </a:p>
          <a:p>
            <a:pPr marL="0" indent="0">
              <a:buNone/>
            </a:pP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density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tdiagnostic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(model)$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tres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=3,col="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firebrick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qqnorm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(model),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=4,col="bisque3") ; 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qqline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(model),col="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darkblue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0" indent="0">
              <a:buNone/>
            </a:pP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qqnorm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tdiagnostic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(model)$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tres,pch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=4,col="bisque3") ; 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qqline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tdiagnostic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(model)$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tres,col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darkblue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fr-CH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fr-CH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General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residual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diagnostics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7E578-3B66-4916-94ED-CF0FA7DEECBF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C58A6C5-A5A5-4AE9-8366-563026191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6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General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residual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diagnostics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7E578-3B66-4916-94ED-CF0FA7DEECBF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C58A6C5-A5A5-4AE9-8366-563026191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7B492E-C99C-42CB-A041-1CFEC9B9E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489" y="1337109"/>
            <a:ext cx="7523022" cy="53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47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10009112" cy="4925144"/>
          </a:xfrm>
        </p:spPr>
        <p:txBody>
          <a:bodyPr>
            <a:noAutofit/>
          </a:bodyPr>
          <a:lstStyle/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We can also plot the (transformed) residuals </a:t>
            </a:r>
            <a:r>
              <a:rPr lang="en-GB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agains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(transformed) fitted values, to detect issues with </a:t>
            </a:r>
            <a:r>
              <a:rPr lang="en-GB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non-linearity or heteroscedasticity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par(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=c(1,2))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plot(fitted(model),residuals(model))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(h=0,lty=2,lwd=2)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plot(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tdiagnostic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(model)$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tfit,tdiagnostic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(model)$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(h=0,lty=2,lwd=2)</a:t>
            </a:r>
          </a:p>
          <a:p>
            <a:pPr marL="0" indent="0">
              <a:buNone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Ideally, we do not want to observe any curvature in the cloud of</a:t>
            </a:r>
            <a:b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points against the 0 reference line, nor any differences in variance</a:t>
            </a:r>
            <a:b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different fitted values (e.g., widening of values).</a:t>
            </a:r>
          </a:p>
          <a:p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The plots suggest no serious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problems, with transformed</a:t>
            </a:r>
            <a:b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untransformed residuals for these data apparently quite</a:t>
            </a:r>
            <a:b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similar and </a:t>
            </a:r>
            <a:r>
              <a:rPr lang="en-GB" sz="1600" i="1">
                <a:latin typeface="Calibri Light" panose="020F0302020204030204" pitchFamily="34" charset="0"/>
                <a:cs typeface="Calibri Light" panose="020F0302020204030204" pitchFamily="34" charset="0"/>
              </a:rPr>
              <a:t>normal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. For other data the differences can be dramatic, </a:t>
            </a:r>
            <a:b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however!</a:t>
            </a: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General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residual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diagnostics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7E578-3B66-4916-94ED-CF0FA7DEECBF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C58A6C5-A5A5-4AE9-8366-563026191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9C66C3-DD7C-4F0F-8F14-55A001A4E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420888"/>
            <a:ext cx="4299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04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10009112" cy="4925144"/>
          </a:xfrm>
        </p:spPr>
        <p:txBody>
          <a:bodyPr>
            <a:noAutofit/>
          </a:bodyPr>
          <a:lstStyle/>
          <a:p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Recently, the 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DHARMa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 package has implemented simulation-based residual analysis for multilevel models. A wide variety of tests are available to diagnose different types of problems (especially for GLMMs).</a:t>
            </a:r>
          </a:p>
          <a:p>
            <a:pPr marL="0" indent="0">
              <a:buNone/>
            </a:pPr>
            <a:endParaRPr lang="en-GB" sz="16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	simulateResiduals(fittedModel=model, n=1000, plot=TRUE)</a:t>
            </a:r>
          </a:p>
          <a:p>
            <a:endParaRPr lang="en-GB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Outputted residuals are normalized to values</a:t>
            </a:r>
            <a:b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between 0 and 1. The plot automatically includes</a:t>
            </a:r>
            <a:b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some diagnostic tests (normality, variance).</a:t>
            </a:r>
          </a:p>
          <a:p>
            <a:endParaRPr lang="en-GB" sz="16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The procedure of the authors is not the same as </a:t>
            </a:r>
            <a:b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that proposed by Fitzmaurice et al. (2004), leading </a:t>
            </a:r>
            <a:b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to somewhat different results! Either method has </a:t>
            </a:r>
            <a:b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theoretical support, however.</a:t>
            </a:r>
          </a:p>
          <a:p>
            <a:endParaRPr lang="en-GB" sz="16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GB" sz="1400">
                <a:latin typeface="Courier New" panose="02070309020205020404" pitchFamily="49" charset="0"/>
                <a:cs typeface="Courier New" panose="02070309020205020404" pitchFamily="49" charset="0"/>
              </a:rPr>
              <a:t>DHARMa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 package vignette offers incredibly</a:t>
            </a:r>
            <a:b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detailed further information on how to interpret</a:t>
            </a:r>
            <a:b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the residuals and diagnostic tests!*</a:t>
            </a:r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Residual diagnostics with the DHARMa package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7E578-3B66-4916-94ED-CF0FA7DEECBF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C58A6C5-A5A5-4AE9-8366-563026191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3891BA-F536-40A6-8FF7-5A7C12F639B4}"/>
              </a:ext>
            </a:extLst>
          </p:cNvPr>
          <p:cNvSpPr txBox="1"/>
          <p:nvPr/>
        </p:nvSpPr>
        <p:spPr>
          <a:xfrm>
            <a:off x="7598527" y="6297892"/>
            <a:ext cx="41957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latin typeface="Calibri Light" panose="020F0302020204030204" pitchFamily="34" charset="0"/>
                <a:cs typeface="Calibri Light" panose="020F0302020204030204" pitchFamily="34" charset="0"/>
              </a:rPr>
              <a:t>* </a:t>
            </a:r>
            <a:r>
              <a:rPr lang="en-GB" sz="120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http://127.0.0.1:14938/library/DHARMa/doc/DHARMa.html</a:t>
            </a:r>
            <a:endParaRPr lang="en-GB" sz="1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483AF-2912-4E78-BB77-39804BB0D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9" r="3310"/>
          <a:stretch/>
        </p:blipFill>
        <p:spPr>
          <a:xfrm>
            <a:off x="5951984" y="2858511"/>
            <a:ext cx="5707172" cy="33253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F457A3-BA4B-45A7-8F86-029DD5FC6C73}"/>
              </a:ext>
            </a:extLst>
          </p:cNvPr>
          <p:cNvSpPr/>
          <p:nvPr/>
        </p:nvSpPr>
        <p:spPr>
          <a:xfrm>
            <a:off x="9696400" y="2858511"/>
            <a:ext cx="1440160" cy="282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2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DHARMa residuals versus transformed residuals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7E578-3B66-4916-94ED-CF0FA7DEECBF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C58A6C5-A5A5-4AE9-8366-563026191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947FBC-D6ED-4CCD-AD52-4723ADEB3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287969"/>
            <a:ext cx="5112568" cy="51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52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10009112" cy="4925144"/>
          </a:xfrm>
        </p:spPr>
        <p:txBody>
          <a:bodyPr>
            <a:noAutofit/>
          </a:bodyPr>
          <a:lstStyle/>
          <a:p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Some problems can be corrected easily, such as removal of collinear predictors, removal of outliers, inclusion of nonlinear effects, and transformations against non-normality. However, there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is </a:t>
            </a:r>
            <a:r>
              <a:rPr lang="en-GB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general </a:t>
            </a:r>
            <a:r>
              <a:rPr lang="en-GB" sz="160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non-parametric alternative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 to the multilevel model, and some violations cannot be “corrected” (for the moment)!</a:t>
            </a: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Nevertheless,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multilevel model </a:t>
            </a:r>
            <a:r>
              <a:rPr lang="en-GB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already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possesses some flexibilities not found in ordinary regression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, which grant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it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some “</a:t>
            </a:r>
            <a:r>
              <a:rPr lang="da-DK" sz="1600">
                <a:latin typeface="Calibri Light" panose="020F0302020204030204" pitchFamily="34" charset="0"/>
                <a:cs typeface="Calibri Light" panose="020F0302020204030204" pitchFamily="34" charset="0"/>
              </a:rPr>
              <a:t>non-parametric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” qualities as a model. These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include being able to deal with:</a:t>
            </a:r>
          </a:p>
          <a:p>
            <a:pPr marL="0" indent="0">
              <a:buNone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600" b="1" u="sng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Outliers</a:t>
            </a:r>
            <a:r>
              <a:rPr lang="en-GB" sz="1600" u="sng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 Outlying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units of repeated data clustering can be modelled and identified with random effects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b="1" u="sng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Variance</a:t>
            </a:r>
            <a:r>
              <a:rPr lang="en-GB" sz="1600" u="sng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GB" sz="160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Heteroscedasticity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be modelled with random slopes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b="1" u="sng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Missingness</a:t>
            </a:r>
            <a:r>
              <a:rPr lang="en-GB" sz="1600" u="sng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GB" sz="160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Missing DV data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are implicitly imputed from the random </a:t>
            </a:r>
            <a:r>
              <a:rPr lang="en-GB" sz="1600">
                <a:latin typeface="Calibri Light" panose="020F0302020204030204" pitchFamily="34" charset="0"/>
                <a:cs typeface="Calibri Light" panose="020F0302020204030204" pitchFamily="34" charset="0"/>
              </a:rPr>
              <a:t>effects structure*</a:t>
            </a: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As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always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non-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normality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should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6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least 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cause for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concern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large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sample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sizes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should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substantially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distort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inference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Corrections </a:t>
            </a:r>
            <a:r>
              <a:rPr lang="fr-CH" sz="32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to problems – Non-parametric MLM?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A4EA5F-8B59-4721-8766-795263BC44FD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6D78B77-576B-4077-A78F-81FAD82CFDA9}"/>
              </a:ext>
            </a:extLst>
          </p:cNvPr>
          <p:cNvSpPr txBox="1"/>
          <p:nvPr/>
        </p:nvSpPr>
        <p:spPr>
          <a:xfrm>
            <a:off x="9677752" y="6386844"/>
            <a:ext cx="2195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Calibri Light" panose="020F0302020204030204" pitchFamily="34" charset="0"/>
                <a:cs typeface="Calibri Light" panose="020F0302020204030204" pitchFamily="34" charset="0"/>
              </a:rPr>
              <a:t>*Not discussed in this workshop</a:t>
            </a:r>
            <a:endParaRPr lang="en-GB" sz="1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8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199"/>
            <a:ext cx="9793088" cy="5136698"/>
          </a:xfrm>
        </p:spPr>
        <p:txBody>
          <a:bodyPr>
            <a:noAutofit/>
          </a:bodyPr>
          <a:lstStyle/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Let’s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the sleep data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 bit more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interesting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Subject  Gender   Age  Deprivation 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Bodytemp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Attention</a:t>
            </a:r>
          </a:p>
          <a:p>
            <a:pPr marL="0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1      ID1    Male  23.5          6.4    36.193  -0.4386393</a:t>
            </a:r>
          </a:p>
          <a:p>
            <a:pPr marL="0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2      ID1    Male  23.5          0.4    36.897   1.3767838</a:t>
            </a:r>
          </a:p>
          <a:p>
            <a:pPr marL="0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3      ID1    Male  23.5          9.9    36.106  -1.6608681</a:t>
            </a:r>
          </a:p>
          <a:p>
            <a:pPr marL="0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4      ID1    Male  23.5          4.4    36.143   0.4722538</a:t>
            </a:r>
          </a:p>
          <a:p>
            <a:pPr marL="0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5      ID1    Male  23.5          3.9    36.159   0.4086486</a:t>
            </a:r>
          </a:p>
          <a:p>
            <a:pPr marL="0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6      ID1    Male  23.5          1.3    36.684   1.6514260</a:t>
            </a:r>
          </a:p>
          <a:p>
            <a:pPr marL="0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7      ID1    Male  23.5          2.2    36.290   1.5682040</a:t>
            </a:r>
          </a:p>
          <a:p>
            <a:pPr marL="0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8      ID1    Male  23.5          8.9    35.736  -1.7360241</a:t>
            </a:r>
          </a:p>
          <a:p>
            <a:pPr marL="0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9      ID1    Male  23.5          7.9    36.285  -0.7029214</a:t>
            </a:r>
          </a:p>
          <a:p>
            <a:pPr marL="0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10     ID1    Male  23.5          3.1    36.648   0.7418064</a:t>
            </a:r>
          </a:p>
          <a:p>
            <a:pPr marL="0" indent="0">
              <a:buNone/>
            </a:pPr>
            <a:r>
              <a:rPr lang="fr-CH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Extended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sleep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data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example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C6F69E-1BD0-42DA-95A4-3F96115C9109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559C8AE-3A9A-4723-9704-BE6731EE4E2A}"/>
              </a:ext>
            </a:extLst>
          </p:cNvPr>
          <p:cNvSpPr/>
          <p:nvPr/>
        </p:nvSpPr>
        <p:spPr>
          <a:xfrm rot="949342">
            <a:off x="8833189" y="613743"/>
            <a:ext cx="2808312" cy="144015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Sleep 2</a:t>
            </a:r>
          </a:p>
          <a:p>
            <a:pPr algn="ctr"/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Bernard MT Condensed" panose="02050806060905020404" pitchFamily="18" charset="0"/>
              </a:rPr>
              <a:t>Sleep Harder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F132EF-EC96-4B21-8AF7-39BF4BE4344C}"/>
              </a:ext>
            </a:extLst>
          </p:cNvPr>
          <p:cNvSpPr/>
          <p:nvPr/>
        </p:nvSpPr>
        <p:spPr>
          <a:xfrm>
            <a:off x="1703512" y="5589240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Potential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variables: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Between-subject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varying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Gender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Within-subject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varying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Deprivation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Bodytemp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CC2D8D-661E-4019-AE9B-65E445EABB33}"/>
              </a:ext>
            </a:extLst>
          </p:cNvPr>
          <p:cNvSpPr/>
          <p:nvPr/>
        </p:nvSpPr>
        <p:spPr>
          <a:xfrm>
            <a:off x="6526578" y="5589240"/>
            <a:ext cx="3385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Potential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variables: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Intercepts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Subject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Slopes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Deprivation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, Bodytemp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8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rmAutofit/>
          </a:bodyPr>
          <a:lstStyle/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previous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sleep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data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one IV.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Therefore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could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focus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entirely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selection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model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selection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This time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have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multiple IVs.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should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proceed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model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selection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…? The following sequence is recommended (Fitzmaurice, Laird &amp; Ware, 2004):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CH" sz="1600" b="1" u="sng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Step</a:t>
            </a:r>
            <a:r>
              <a:rPr lang="fr-CH" sz="1600" b="1" u="sng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1: </a:t>
            </a:r>
            <a:r>
              <a:rPr lang="fr-CH" sz="1600" b="1" u="sng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b="1" u="sng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b="1" u="sng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b="1" u="sng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b="1" u="sng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1200150" lvl="2" indent="-342900">
              <a:buFont typeface="+mj-lt"/>
              <a:buAutoNum type="arabicPeriod"/>
            </a:pP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</a:t>
            </a:r>
            <a:r>
              <a:rPr lang="fr-CH" sz="1600" b="1">
                <a:latin typeface="Calibri Light" panose="020F0302020204030204" pitchFamily="34" charset="0"/>
                <a:cs typeface="Calibri Light" panose="020F0302020204030204" pitchFamily="34" charset="0"/>
              </a:rPr>
              <a:t>REML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or </a:t>
            </a:r>
            <a:r>
              <a:rPr lang="fr-CH" sz="1600" b="1">
                <a:latin typeface="Calibri Light" panose="020F0302020204030204" pitchFamily="34" charset="0"/>
                <a:cs typeface="Calibri Light" panose="020F0302020204030204" pitchFamily="34" charset="0"/>
              </a:rPr>
              <a:t>ML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estimation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marL="1200150" lvl="2" indent="-342900">
              <a:buFont typeface="+mj-lt"/>
              <a:buAutoNum type="arabicPeriod"/>
            </a:pP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Include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all possible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under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consideration (i.e., maximal/saturated model)</a:t>
            </a:r>
          </a:p>
          <a:p>
            <a:pPr marL="1200150" lvl="2" indent="-342900">
              <a:buFont typeface="+mj-lt"/>
              <a:buAutoNum type="arabicPeriod"/>
            </a:pP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While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keeping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these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constant, fit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342900">
              <a:buFont typeface="+mj-lt"/>
              <a:buAutoNum type="arabicPeriod"/>
            </a:pP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Calculate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AIC values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each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structure</a:t>
            </a:r>
          </a:p>
          <a:p>
            <a:pPr marL="1200150" lvl="2" indent="-342900">
              <a:buFont typeface="+mj-lt"/>
              <a:buAutoNum type="arabicPeriod"/>
            </a:pP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Select as a final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structure the one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minimizes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AIC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CH" sz="1600" b="1" u="sng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Step</a:t>
            </a:r>
            <a:r>
              <a:rPr lang="fr-CH" sz="1600" b="1" u="sn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2: </a:t>
            </a:r>
            <a:r>
              <a:rPr lang="fr-CH" sz="1600" b="1" u="sng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b="1" u="sn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b="1" u="sng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b="1" u="sn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b="1" u="sng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selection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1200150" lvl="2" indent="-342900">
              <a:buFont typeface="+mj-lt"/>
              <a:buAutoNum type="arabicPeriod"/>
            </a:pP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</a:t>
            </a:r>
            <a:r>
              <a:rPr lang="fr-CH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ML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estimation!</a:t>
            </a:r>
          </a:p>
          <a:p>
            <a:pPr marL="1200150" lvl="2" indent="-342900">
              <a:buFont typeface="+mj-lt"/>
              <a:buAutoNum type="arabicPeriod"/>
            </a:pP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While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keeping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step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1) constant, fit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342900">
              <a:buFont typeface="+mj-lt"/>
              <a:buAutoNum type="arabicPeriod"/>
            </a:pP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keep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based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significance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tests 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based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reduction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AIC/BIC</a:t>
            </a:r>
          </a:p>
          <a:p>
            <a:pPr marL="1200150" lvl="2" indent="-342900">
              <a:buFont typeface="+mj-lt"/>
              <a:buAutoNum type="arabicPeriod"/>
            </a:pP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Select a final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structure and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interpret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General model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selection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strategy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C6F69E-1BD0-42DA-95A4-3F96115C9109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03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rmAutofit/>
          </a:bodyPr>
          <a:lstStyle/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formula for the basic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intercept model:</a:t>
            </a: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rint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(Attention ~ 1</a:t>
            </a: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                  +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Gender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Age +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Bodytemp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Deprivation</a:t>
            </a:r>
            <a:endParaRPr lang="fr-CH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                  + (1|Subject), data=sleep2)</a:t>
            </a:r>
          </a:p>
          <a:p>
            <a:pPr marL="0" indent="0">
              <a:buNone/>
            </a:pPr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recommended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start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 full model 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start building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Some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more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details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about the formula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syntax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1"/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Technically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do not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need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include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explicitly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the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part. R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adds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an intercept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automatically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linear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on, I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write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explicitly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model formulas. For the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part, an explicit intercept </a:t>
            </a:r>
            <a:r>
              <a:rPr lang="fr-CH" sz="1400" b="1" i="1" u="sng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cannot</a:t>
            </a:r>
            <a:r>
              <a:rPr lang="fr-CH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omitted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lvl="1"/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Variables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vary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between-subjects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(e.g., Age)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should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 (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typically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appear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the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part</a:t>
            </a:r>
          </a:p>
          <a:p>
            <a:pPr lvl="1"/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dependent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should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always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vary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at the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lowest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level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the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repeated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measurements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 It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 possible to model a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variable as a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dependent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using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within</a:t>
            </a:r>
            <a:r>
              <a:rPr lang="fr-CH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variables as </a:t>
            </a:r>
            <a:r>
              <a:rPr lang="fr-CH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independents</a:t>
            </a:r>
            <a:endParaRPr lang="fr-CH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Extended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sleep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–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Random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effects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selection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351E7C-D2A7-4CDC-BFA5-AE84025E8EF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C8C14F-0221-4C2C-8A79-748545FE5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2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rmAutofit/>
          </a:bodyPr>
          <a:lstStyle/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Partial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information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criteria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intercept model: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three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significant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Bodytemp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fr-CH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Deprivation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interpretation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the intercept, or the </a:t>
            </a:r>
            <a:r>
              <a:rPr lang="fr-CH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Bodytemp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Extended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sleep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–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Random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effects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selection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351E7C-D2A7-4CDC-BFA5-AE84025E8EF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C8C14F-0221-4C2C-8A79-748545FE5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4C9F81-4DAD-476E-A705-1DBF8A0AA54D}"/>
              </a:ext>
            </a:extLst>
          </p:cNvPr>
          <p:cNvSpPr/>
          <p:nvPr/>
        </p:nvSpPr>
        <p:spPr>
          <a:xfrm>
            <a:off x="1487488" y="2374250"/>
            <a:ext cx="6600564" cy="28623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effects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Groups   Name        Variance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Std.Dev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Subject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(Intercept) 0.05708  0.2389  </a:t>
            </a: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Residual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0.11353  0.3369  </a:t>
            </a:r>
          </a:p>
          <a:p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1000, groups: 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Subject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50</a:t>
            </a:r>
          </a:p>
          <a:p>
            <a:endParaRPr lang="fr-CH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Fixed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effects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Std.Error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t-val    P-val    </a:t>
            </a: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-0.001207   0.035458  47.00  -0.034  0.97299    </a:t>
            </a: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Gender1       0.030175   0.036409  47.00   0.829  0.41142    </a:t>
            </a: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Age          -0.106736   0.036394  47.00  -2.933  </a:t>
            </a:r>
            <a:r>
              <a:rPr lang="fr-CH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0.00518 ** </a:t>
            </a:r>
          </a:p>
          <a:p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Bodytemp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0.033197   0.015000 953.50   2.213  </a:t>
            </a:r>
            <a:r>
              <a:rPr lang="fr-CH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0.02712 *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fr-CH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Deprivation</a:t>
            </a:r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-0.876990   0.015089 956.00 -58.122  </a:t>
            </a:r>
            <a:r>
              <a:rPr lang="fr-CH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2e-16 ***</a:t>
            </a:r>
          </a:p>
          <a:p>
            <a:endParaRPr lang="fr-CH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CH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AIC: 819.6112   BIC: 853.9655</a:t>
            </a:r>
          </a:p>
        </p:txBody>
      </p:sp>
    </p:spTree>
    <p:extLst>
      <p:ext uri="{BB962C8B-B14F-4D97-AF65-F5344CB8AC3E}">
        <p14:creationId xmlns:p14="http://schemas.microsoft.com/office/powerpoint/2010/main" val="319439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rmAutofit/>
          </a:bodyPr>
          <a:lstStyle/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about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slopes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deprivation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and/or body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temperature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Let’s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inspect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sample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data first:</a:t>
            </a:r>
          </a:p>
          <a:p>
            <a:endParaRPr lang="fr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Extended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sleep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–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Random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effects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selection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351E7C-D2A7-4CDC-BFA5-AE84025E8EF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C8C14F-0221-4C2C-8A79-748545FE5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508C2D-AF5D-4B34-A492-A1523764AF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6" r="2233"/>
          <a:stretch/>
        </p:blipFill>
        <p:spPr>
          <a:xfrm>
            <a:off x="2286749" y="2331884"/>
            <a:ext cx="7618501" cy="41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2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0"/>
            <a:ext cx="9793088" cy="4925144"/>
          </a:xfrm>
        </p:spPr>
        <p:txBody>
          <a:bodyPr>
            <a:normAutofit/>
          </a:bodyPr>
          <a:lstStyle/>
          <a:p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compare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different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their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AIC values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without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changing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formula (!):</a:t>
            </a: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model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deprivation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slopes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but </a:t>
            </a:r>
            <a:r>
              <a:rPr lang="fr-CH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no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body </a:t>
            </a:r>
            <a:r>
              <a:rPr lang="fr-CH" sz="1600" err="1">
                <a:latin typeface="Calibri Light" panose="020F0302020204030204" pitchFamily="34" charset="0"/>
                <a:cs typeface="Calibri Light" panose="020F0302020204030204" pitchFamily="34" charset="0"/>
              </a:rPr>
              <a:t>temperature</a:t>
            </a:r>
            <a:r>
              <a:rPr lang="fr-CH" sz="1600">
                <a:latin typeface="Calibri Light" panose="020F0302020204030204" pitchFamily="34" charset="0"/>
                <a:cs typeface="Calibri Light" panose="020F0302020204030204" pitchFamily="34" charset="0"/>
              </a:rPr>
              <a:t> slopes is preferred.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means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have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evidence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subjects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differed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individually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their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Deprivation</a:t>
            </a:r>
            <a:r>
              <a:rPr lang="fr-CH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-Attention association 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some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decline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quickly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slowly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). For body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temperature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true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even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though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significant</a:t>
            </a:r>
            <a:r>
              <a:rPr lang="fr-CH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lang="fr-CH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CH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715B5-E74F-4E37-B07F-2BE52C2789D9}"/>
              </a:ext>
            </a:extLst>
          </p:cNvPr>
          <p:cNvSpPr txBox="1"/>
          <p:nvPr/>
        </p:nvSpPr>
        <p:spPr>
          <a:xfrm>
            <a:off x="335360" y="292297"/>
            <a:ext cx="106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Extended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sleep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–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Random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effects</a:t>
            </a:r>
            <a:r>
              <a:rPr lang="fr-CH" sz="32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CH" sz="3200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selection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351E7C-D2A7-4CDC-BFA5-AE84025E8EF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0440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C8C14F-0221-4C2C-8A79-748545FE5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194157"/>
            <a:ext cx="1099402" cy="109940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2C3C72-A3C6-4EA5-A4A6-7534145A7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4705"/>
              </p:ext>
            </p:extLst>
          </p:nvPr>
        </p:nvGraphicFramePr>
        <p:xfrm>
          <a:off x="1559497" y="2564903"/>
          <a:ext cx="6408712" cy="2376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103">
                <a:tc>
                  <a:txBody>
                    <a:bodyPr/>
                    <a:lstStyle/>
                    <a:p>
                      <a:r>
                        <a:rPr lang="fr-CH" sz="1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Random</a:t>
                      </a:r>
                      <a:r>
                        <a:rPr lang="fr-CH" sz="1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CH" sz="1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effects</a:t>
                      </a:r>
                      <a:r>
                        <a:rPr lang="fr-CH" sz="1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model</a:t>
                      </a:r>
                      <a:endParaRPr lang="en-GB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H" sz="1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 </a:t>
                      </a:r>
                      <a:r>
                        <a:rPr lang="fr-CH" sz="14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syntax</a:t>
                      </a:r>
                      <a:endParaRPr lang="en-GB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4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AIC</a:t>
                      </a:r>
                      <a:endParaRPr lang="en-GB" sz="1400" b="1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03">
                <a:tc>
                  <a:txBody>
                    <a:bodyPr/>
                    <a:lstStyle/>
                    <a:p>
                      <a:r>
                        <a:rPr lang="fr-CH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Intercept</a:t>
                      </a:r>
                      <a:endParaRPr lang="en-GB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0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(1|Subject)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kern="120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819.61</a:t>
                      </a:r>
                      <a:endParaRPr lang="en-GB" sz="1400" kern="120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03">
                <a:tc>
                  <a:txBody>
                    <a:bodyPr/>
                    <a:lstStyle/>
                    <a:p>
                      <a:r>
                        <a:rPr lang="fr-CH" sz="14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Intercept + Deprivation</a:t>
                      </a:r>
                      <a:endParaRPr lang="en-GB" sz="14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0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(1+Deprivation|Subject)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1" u="sng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751.26</a:t>
                      </a:r>
                      <a:endParaRPr lang="en-GB" sz="1400" b="1" u="sng">
                        <a:solidFill>
                          <a:srgbClr val="00B05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03">
                <a:tc>
                  <a:txBody>
                    <a:bodyPr/>
                    <a:lstStyle/>
                    <a:p>
                      <a:r>
                        <a:rPr lang="fr-CH" sz="14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Intercept + Bodytemp</a:t>
                      </a:r>
                      <a:endParaRPr lang="en-GB" sz="14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0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(1+Bodytemp|Subject)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782.66</a:t>
                      </a:r>
                      <a:endParaRPr lang="en-GB" sz="14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853">
                <a:tc>
                  <a:txBody>
                    <a:bodyPr/>
                    <a:lstStyle/>
                    <a:p>
                      <a:r>
                        <a:rPr lang="fr-CH" sz="14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Intercept + Deprivation + Bodytemp</a:t>
                      </a:r>
                      <a:endParaRPr lang="en-GB" sz="14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(1+Deprivation+Bodytemp|Subject)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0" u="none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756.03</a:t>
                      </a:r>
                      <a:endParaRPr lang="en-GB" sz="1400" b="0" u="none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5A599FE-C68E-496D-9F61-52B0D8C6C6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6" r="50192"/>
          <a:stretch/>
        </p:blipFill>
        <p:spPr>
          <a:xfrm>
            <a:off x="8422418" y="2564903"/>
            <a:ext cx="2498118" cy="26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17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39114</TotalTime>
  <Words>5742</Words>
  <Application>Microsoft Office PowerPoint</Application>
  <PresentationFormat>Widescreen</PresentationFormat>
  <Paragraphs>645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Bernard MT Condensed</vt:lpstr>
      <vt:lpstr>Calibri</vt:lpstr>
      <vt:lpstr>Calibri Light</vt:lpstr>
      <vt:lpstr>Courier New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Université de Genève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Meuleman</dc:creator>
  <cp:lastModifiedBy>Ben Meuleman</cp:lastModifiedBy>
  <cp:revision>1644</cp:revision>
  <cp:lastPrinted>2020-01-21T15:20:45Z</cp:lastPrinted>
  <dcterms:created xsi:type="dcterms:W3CDTF">2015-11-28T18:57:21Z</dcterms:created>
  <dcterms:modified xsi:type="dcterms:W3CDTF">2022-03-07T17:36:50Z</dcterms:modified>
</cp:coreProperties>
</file>