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98" r:id="rId2"/>
    <p:sldId id="981" r:id="rId3"/>
    <p:sldId id="624" r:id="rId4"/>
    <p:sldId id="721" r:id="rId5"/>
    <p:sldId id="963" r:id="rId6"/>
    <p:sldId id="966" r:id="rId7"/>
    <p:sldId id="964" r:id="rId8"/>
    <p:sldId id="967" r:id="rId9"/>
    <p:sldId id="968" r:id="rId10"/>
    <p:sldId id="970" r:id="rId11"/>
    <p:sldId id="971" r:id="rId12"/>
    <p:sldId id="972" r:id="rId13"/>
    <p:sldId id="980" r:id="rId14"/>
    <p:sldId id="983" r:id="rId15"/>
    <p:sldId id="982" r:id="rId16"/>
    <p:sldId id="974" r:id="rId17"/>
    <p:sldId id="975" r:id="rId18"/>
    <p:sldId id="976" r:id="rId19"/>
    <p:sldId id="984" r:id="rId20"/>
    <p:sldId id="985" r:id="rId21"/>
    <p:sldId id="973" r:id="rId22"/>
    <p:sldId id="9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3B7"/>
    <a:srgbClr val="D0D8E8"/>
    <a:srgbClr val="0000FF"/>
    <a:srgbClr val="69A131"/>
    <a:srgbClr val="9900CC"/>
    <a:srgbClr val="58B931"/>
    <a:srgbClr val="966F00"/>
    <a:srgbClr val="CC9900"/>
    <a:srgbClr val="125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8" autoAdjust="0"/>
    <p:restoredTop sz="92163" autoAdjust="0"/>
  </p:normalViewPr>
  <p:slideViewPr>
    <p:cSldViewPr>
      <p:cViewPr varScale="1">
        <p:scale>
          <a:sx n="101" d="100"/>
          <a:sy n="101" d="100"/>
        </p:scale>
        <p:origin x="120"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24CB4-0329-44D2-8D35-5AA3CADFEC42}" type="datetimeFigureOut">
              <a:rPr lang="en-GB" smtClean="0"/>
              <a:t>29/04/2024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39602-0E2D-47BB-A83D-FEA357011C12}" type="slidenum">
              <a:rPr lang="en-GB" smtClean="0"/>
              <a:t>‹#›</a:t>
            </a:fld>
            <a:endParaRPr lang="en-GB"/>
          </a:p>
        </p:txBody>
      </p:sp>
    </p:spTree>
    <p:extLst>
      <p:ext uri="{BB962C8B-B14F-4D97-AF65-F5344CB8AC3E}">
        <p14:creationId xmlns:p14="http://schemas.microsoft.com/office/powerpoint/2010/main" val="3817632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28646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20420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50919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987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BC3D1-62FA-473C-B260-1968E2238C33}"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0564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3EBC3D1-62FA-473C-B260-1968E2238C33}"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1154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3EBC3D1-62FA-473C-B260-1968E2238C33}" type="datetimeFigureOut">
              <a:rPr lang="en-GB" smtClean="0"/>
              <a:t>29/04/2024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6598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EBC3D1-62FA-473C-B260-1968E2238C33}"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870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BC3D1-62FA-473C-B260-1968E2238C33}"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74524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BC3D1-62FA-473C-B260-1968E2238C33}"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32334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BC3D1-62FA-473C-B260-1968E2238C33}"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07391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BC3D1-62FA-473C-B260-1968E2238C33}" type="datetimeFigureOut">
              <a:rPr lang="en-GB" smtClean="0"/>
              <a:t>29/04/2024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DBBE5-22A6-4526-9CE2-8F57881DBE87}" type="slidenum">
              <a:rPr lang="en-GB" smtClean="0"/>
              <a:t>‹#›</a:t>
            </a:fld>
            <a:endParaRPr lang="en-GB"/>
          </a:p>
        </p:txBody>
      </p:sp>
    </p:spTree>
    <p:extLst>
      <p:ext uri="{BB962C8B-B14F-4D97-AF65-F5344CB8AC3E}">
        <p14:creationId xmlns:p14="http://schemas.microsoft.com/office/powerpoint/2010/main" val="178951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4947" y="1961836"/>
            <a:ext cx="8496944" cy="707886"/>
          </a:xfrm>
          <a:prstGeom prst="rect">
            <a:avLst/>
          </a:prstGeom>
          <a:noFill/>
        </p:spPr>
        <p:txBody>
          <a:bodyPr wrap="square" rtlCol="0">
            <a:spAutoFit/>
          </a:bodyPr>
          <a:lstStyle/>
          <a:p>
            <a:pPr algn="ctr"/>
            <a:r>
              <a:rPr lang="fr-CH" sz="3600" b="1">
                <a:solidFill>
                  <a:schemeClr val="tx2">
                    <a:lumMod val="75000"/>
                  </a:schemeClr>
                </a:solidFill>
                <a:latin typeface="Tw Cen MT" panose="020B0602020104020603" pitchFamily="34" charset="0"/>
              </a:rPr>
              <a:t>Introduction to </a:t>
            </a:r>
            <a:r>
              <a:rPr lang="fr-CH" sz="4000" b="1">
                <a:solidFill>
                  <a:schemeClr val="tx2">
                    <a:lumMod val="75000"/>
                  </a:schemeClr>
                </a:solidFill>
                <a:latin typeface="Tw Cen MT" panose="020B0602020104020603" pitchFamily="34" charset="0"/>
              </a:rPr>
              <a:t>Machine Learning</a:t>
            </a:r>
            <a:endParaRPr lang="fr-CH" sz="2000">
              <a:solidFill>
                <a:schemeClr val="tx2">
                  <a:lumMod val="75000"/>
                </a:schemeClr>
              </a:solidFill>
              <a:latin typeface="Tw Cen MT" panose="020B0602020104020603" pitchFamily="34" charset="0"/>
            </a:endParaRPr>
          </a:p>
        </p:txBody>
      </p:sp>
      <p:cxnSp>
        <p:nvCxnSpPr>
          <p:cNvPr id="7" name="Straight Connector 6"/>
          <p:cNvCxnSpPr/>
          <p:nvPr/>
        </p:nvCxnSpPr>
        <p:spPr>
          <a:xfrm>
            <a:off x="2213419" y="2987660"/>
            <a:ext cx="792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62877" y="4077072"/>
            <a:ext cx="4221092" cy="1169551"/>
          </a:xfrm>
          <a:prstGeom prst="rect">
            <a:avLst/>
          </a:prstGeom>
          <a:noFill/>
        </p:spPr>
        <p:txBody>
          <a:bodyPr wrap="none" rtlCol="0">
            <a:spAutoFit/>
          </a:bodyPr>
          <a:lstStyle/>
          <a:p>
            <a:pPr algn="ctr"/>
            <a:r>
              <a:rPr lang="fr-CH" sz="1400">
                <a:latin typeface="Calibri Light" panose="020F0302020204030204" pitchFamily="34" charset="0"/>
                <a:cs typeface="Calibri Light" panose="020F0302020204030204" pitchFamily="34" charset="0"/>
              </a:rPr>
              <a:t>Ben Meuleman, Ph.D.</a:t>
            </a:r>
          </a:p>
          <a:p>
            <a:pPr algn="ctr"/>
            <a:r>
              <a:rPr lang="fr-CH" sz="1400">
                <a:latin typeface="Calibri Light" panose="020F0302020204030204" pitchFamily="34" charset="0"/>
                <a:cs typeface="Calibri Light" panose="020F0302020204030204" pitchFamily="34" charset="0"/>
              </a:rPr>
              <a:t>Swiss Center for Affective Sciences</a:t>
            </a:r>
          </a:p>
          <a:p>
            <a:pPr algn="ctr"/>
            <a:endParaRPr lang="fr-CH" sz="1400">
              <a:latin typeface="Calibri Light" panose="020F0302020204030204" pitchFamily="34" charset="0"/>
              <a:cs typeface="Calibri Light" panose="020F0302020204030204" pitchFamily="34" charset="0"/>
            </a:endParaRPr>
          </a:p>
          <a:p>
            <a:pPr algn="ctr"/>
            <a:r>
              <a:rPr lang="fr-CH" sz="1400">
                <a:latin typeface="Calibri Light" panose="020F0302020204030204" pitchFamily="34" charset="0"/>
                <a:cs typeface="Calibri Light" panose="020F0302020204030204" pitchFamily="34" charset="0"/>
              </a:rPr>
              <a:t>Workshop on Machine Learning (University of Geneva)</a:t>
            </a:r>
          </a:p>
          <a:p>
            <a:pPr algn="ctr"/>
            <a:r>
              <a:rPr lang="fr-CH" sz="1400">
                <a:latin typeface="Calibri Light" panose="020F0302020204030204" pitchFamily="34" charset="0"/>
                <a:cs typeface="Calibri Light" panose="020F0302020204030204" pitchFamily="34" charset="0"/>
              </a:rPr>
              <a:t>April 22–23, 2024, Geneva</a:t>
            </a:r>
            <a:endParaRPr lang="en-GB" sz="1400">
              <a:latin typeface="Calibri Light" panose="020F0302020204030204" pitchFamily="34" charset="0"/>
              <a:cs typeface="Calibri Light" panose="020F0302020204030204" pitchFamily="34" charset="0"/>
            </a:endParaRPr>
          </a:p>
        </p:txBody>
      </p:sp>
      <p:cxnSp>
        <p:nvCxnSpPr>
          <p:cNvPr id="11" name="Straight Connector 10"/>
          <p:cNvCxnSpPr/>
          <p:nvPr/>
        </p:nvCxnSpPr>
        <p:spPr>
          <a:xfrm>
            <a:off x="2213419" y="1547500"/>
            <a:ext cx="792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15681" y="5517233"/>
            <a:ext cx="2010373" cy="77322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91944" y="5718826"/>
            <a:ext cx="1584176" cy="45743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0176" y="5587197"/>
            <a:ext cx="1368152" cy="703256"/>
          </a:xfrm>
          <a:prstGeom prst="rect">
            <a:avLst/>
          </a:prstGeom>
        </p:spPr>
      </p:pic>
      <p:sp>
        <p:nvSpPr>
          <p:cNvPr id="2" name="Rectangle 1"/>
          <p:cNvSpPr/>
          <p:nvPr/>
        </p:nvSpPr>
        <p:spPr>
          <a:xfrm>
            <a:off x="5599962" y="3347700"/>
            <a:ext cx="1146917" cy="369332"/>
          </a:xfrm>
          <a:prstGeom prst="rect">
            <a:avLst/>
          </a:prstGeom>
        </p:spPr>
        <p:txBody>
          <a:bodyPr wrap="none">
            <a:spAutoFit/>
          </a:bodyPr>
          <a:lstStyle/>
          <a:p>
            <a:pPr algn="ctr"/>
            <a:r>
              <a:rPr lang="fr-CH">
                <a:solidFill>
                  <a:srgbClr val="002060"/>
                </a:solidFill>
                <a:latin typeface="Verdana" panose="020B0604030504040204" pitchFamily="34" charset="0"/>
                <a:ea typeface="Verdana" panose="020B0604030504040204" pitchFamily="34" charset="0"/>
                <a:cs typeface="Verdana" panose="020B0604030504040204" pitchFamily="34" charset="0"/>
              </a:rPr>
              <a:t>PART III</a:t>
            </a:r>
          </a:p>
        </p:txBody>
      </p:sp>
    </p:spTree>
    <p:extLst>
      <p:ext uri="{BB962C8B-B14F-4D97-AF65-F5344CB8AC3E}">
        <p14:creationId xmlns:p14="http://schemas.microsoft.com/office/powerpoint/2010/main" val="203694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7568" y="3121804"/>
            <a:ext cx="7992888" cy="523220"/>
          </a:xfrm>
          <a:prstGeom prst="rect">
            <a:avLst/>
          </a:prstGeom>
          <a:noFill/>
        </p:spPr>
        <p:txBody>
          <a:bodyPr wrap="square" rtlCol="0">
            <a:spAutoFit/>
          </a:bodyPr>
          <a:lstStyle/>
          <a:p>
            <a:pPr algn="ctr"/>
            <a:r>
              <a:rPr lang="fr-CH" sz="2800" b="1" dirty="0">
                <a:solidFill>
                  <a:schemeClr val="tx2">
                    <a:lumMod val="75000"/>
                  </a:schemeClr>
                </a:solidFill>
                <a:latin typeface="Tw Cen MT" panose="020B0602020104020603" pitchFamily="34" charset="0"/>
              </a:rPr>
              <a:t>11. ML </a:t>
            </a:r>
            <a:r>
              <a:rPr lang="fr-CH" sz="2800" b="1" dirty="0" err="1">
                <a:solidFill>
                  <a:schemeClr val="tx2">
                    <a:lumMod val="75000"/>
                  </a:schemeClr>
                </a:solidFill>
                <a:latin typeface="Tw Cen MT" panose="020B0602020104020603" pitchFamily="34" charset="0"/>
              </a:rPr>
              <a:t>competition</a:t>
            </a:r>
            <a:r>
              <a:rPr lang="fr-CH" sz="2800" b="1" dirty="0">
                <a:solidFill>
                  <a:schemeClr val="tx2">
                    <a:lumMod val="75000"/>
                  </a:schemeClr>
                </a:solidFill>
                <a:latin typeface="Tw Cen MT" panose="020B0602020104020603" pitchFamily="34" charset="0"/>
              </a:rPr>
              <a:t> </a:t>
            </a:r>
            <a:r>
              <a:rPr lang="fr-CH" sz="2800" b="1" dirty="0" err="1">
                <a:solidFill>
                  <a:schemeClr val="tx2">
                    <a:lumMod val="75000"/>
                  </a:schemeClr>
                </a:solidFill>
                <a:latin typeface="Tw Cen MT" panose="020B0602020104020603" pitchFamily="34" charset="0"/>
              </a:rPr>
              <a:t>results</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2392999" y="2924944"/>
            <a:ext cx="756084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92999" y="3861048"/>
            <a:ext cx="756084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9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4834880" cy="4925144"/>
          </a:xfrm>
        </p:spPr>
        <p:txBody>
          <a:bodyPr>
            <a:normAutofit/>
          </a:bodyPr>
          <a:lstStyle/>
          <a:p>
            <a:r>
              <a:rPr lang="fr-CH" sz="1800" dirty="0">
                <a:latin typeface="Calibri Light" panose="020F0302020204030204" pitchFamily="34" charset="0"/>
                <a:cs typeface="Calibri Light" panose="020F0302020204030204" pitchFamily="34" charset="0"/>
              </a:rPr>
              <a:t>Data </a:t>
            </a:r>
            <a:r>
              <a:rPr lang="fr-CH" sz="1800" dirty="0" err="1">
                <a:latin typeface="Calibri Light" panose="020F0302020204030204" pitchFamily="34" charset="0"/>
                <a:cs typeface="Calibri Light" panose="020F0302020204030204" pitchFamily="34" charset="0"/>
              </a:rPr>
              <a:t>Problem</a:t>
            </a:r>
            <a:r>
              <a:rPr lang="fr-CH" sz="1800" dirty="0">
                <a:latin typeface="Calibri Light" panose="020F0302020204030204" pitchFamily="34" charset="0"/>
                <a:cs typeface="Calibri Light" panose="020F0302020204030204" pitchFamily="34" charset="0"/>
              </a:rPr>
              <a:t> 1 </a:t>
            </a:r>
            <a:r>
              <a:rPr lang="fr-CH" sz="1800" dirty="0" err="1">
                <a:latin typeface="Calibri Light" panose="020F0302020204030204" pitchFamily="34" charset="0"/>
                <a:cs typeface="Calibri Light" panose="020F0302020204030204" pitchFamily="34" charset="0"/>
              </a:rPr>
              <a:t>consists</a:t>
            </a:r>
            <a:r>
              <a:rPr lang="fr-CH" sz="1800" dirty="0">
                <a:latin typeface="Calibri Light" panose="020F0302020204030204" pitchFamily="34" charset="0"/>
                <a:cs typeface="Calibri Light" panose="020F0302020204030204" pitchFamily="34" charset="0"/>
              </a:rPr>
              <a:t> of a </a:t>
            </a:r>
            <a:r>
              <a:rPr lang="fr-CH" sz="1800" dirty="0" err="1">
                <a:solidFill>
                  <a:srgbClr val="0070C0"/>
                </a:solidFill>
                <a:latin typeface="Calibri Light" panose="020F0302020204030204" pitchFamily="34" charset="0"/>
                <a:cs typeface="Calibri Light" panose="020F0302020204030204" pitchFamily="34" charset="0"/>
              </a:rPr>
              <a:t>two</a:t>
            </a:r>
            <a:r>
              <a:rPr lang="fr-CH" sz="1800" dirty="0">
                <a:solidFill>
                  <a:srgbClr val="0070C0"/>
                </a:solidFill>
                <a:latin typeface="Calibri Light" panose="020F0302020204030204" pitchFamily="34" charset="0"/>
                <a:cs typeface="Calibri Light" panose="020F0302020204030204" pitchFamily="34" charset="0"/>
              </a:rPr>
              <a:t>-class </a:t>
            </a:r>
            <a:r>
              <a:rPr lang="fr-CH" sz="1800" dirty="0" err="1">
                <a:solidFill>
                  <a:srgbClr val="0070C0"/>
                </a:solidFill>
                <a:latin typeface="Calibri Light" panose="020F0302020204030204" pitchFamily="34" charset="0"/>
                <a:cs typeface="Calibri Light" panose="020F0302020204030204" pitchFamily="34" charset="0"/>
              </a:rPr>
              <a:t>outcome</a:t>
            </a:r>
            <a:r>
              <a:rPr lang="fr-CH" sz="1800" dirty="0">
                <a:solidFill>
                  <a:srgbClr val="0070C0"/>
                </a:solidFill>
                <a:latin typeface="Calibri Light" panose="020F0302020204030204" pitchFamily="34" charset="0"/>
                <a:cs typeface="Calibri Light" panose="020F0302020204030204" pitchFamily="34" charset="0"/>
              </a:rPr>
              <a:t> </a:t>
            </a:r>
            <a:r>
              <a:rPr lang="fr-CH" sz="1800" dirty="0">
                <a:latin typeface="Calibri Light" panose="020F0302020204030204" pitchFamily="34" charset="0"/>
                <a:cs typeface="Calibri Light" panose="020F0302020204030204" pitchFamily="34" charset="0"/>
              </a:rPr>
              <a:t>and </a:t>
            </a:r>
            <a:r>
              <a:rPr lang="fr-CH" sz="1800" dirty="0" err="1">
                <a:solidFill>
                  <a:srgbClr val="0070C0"/>
                </a:solidFill>
                <a:latin typeface="Calibri Light" panose="020F0302020204030204" pitchFamily="34" charset="0"/>
                <a:cs typeface="Calibri Light" panose="020F0302020204030204" pitchFamily="34" charset="0"/>
              </a:rPr>
              <a:t>three</a:t>
            </a:r>
            <a:r>
              <a:rPr lang="fr-CH" sz="1800" dirty="0">
                <a:solidFill>
                  <a:srgbClr val="0070C0"/>
                </a:solidFill>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predictor</a:t>
            </a:r>
            <a:r>
              <a:rPr lang="fr-CH" sz="1800" dirty="0">
                <a:solidFill>
                  <a:srgbClr val="0070C0"/>
                </a:solidFill>
                <a:latin typeface="Calibri Light" panose="020F0302020204030204" pitchFamily="34" charset="0"/>
                <a:cs typeface="Calibri Light" panose="020F0302020204030204" pitchFamily="34" charset="0"/>
              </a:rPr>
              <a:t> </a:t>
            </a:r>
            <a:r>
              <a:rPr lang="fr-CH" sz="1800" dirty="0">
                <a:latin typeface="Calibri Light" panose="020F0302020204030204" pitchFamily="34" charset="0"/>
                <a:cs typeface="Calibri Light" panose="020F0302020204030204" pitchFamily="34" charset="0"/>
              </a:rPr>
              <a:t>variables. The data </a:t>
            </a:r>
            <a:r>
              <a:rPr lang="fr-CH" sz="1800" dirty="0" err="1">
                <a:latin typeface="Calibri Light" panose="020F0302020204030204" pitchFamily="34" charset="0"/>
                <a:cs typeface="Calibri Light" panose="020F0302020204030204" pitchFamily="34" charset="0"/>
              </a:rPr>
              <a:t>were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collected</a:t>
            </a:r>
            <a:r>
              <a:rPr lang="fr-CH" sz="1800" dirty="0">
                <a:latin typeface="Calibri Light" panose="020F0302020204030204" pitchFamily="34" charset="0"/>
                <a:cs typeface="Calibri Light" panose="020F0302020204030204" pitchFamily="34" charset="0"/>
              </a:rPr>
              <a:t> by </a:t>
            </a:r>
            <a:r>
              <a:rPr lang="fr-CH" sz="1800" dirty="0" err="1">
                <a:latin typeface="Calibri Light" panose="020F0302020204030204" pitchFamily="34" charset="0"/>
                <a:cs typeface="Calibri Light" panose="020F0302020204030204" pitchFamily="34" charset="0"/>
              </a:rPr>
              <a:t>astronomers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from</a:t>
            </a:r>
            <a:r>
              <a:rPr lang="fr-CH" sz="1800" dirty="0">
                <a:latin typeface="Calibri Light" panose="020F0302020204030204" pitchFamily="34" charset="0"/>
                <a:cs typeface="Calibri Light" panose="020F0302020204030204" pitchFamily="34" charset="0"/>
              </a:rPr>
              <a:t> the </a:t>
            </a:r>
            <a:r>
              <a:rPr lang="fr-CH" sz="1800" dirty="0">
                <a:solidFill>
                  <a:srgbClr val="0070C0"/>
                </a:solidFill>
                <a:latin typeface="Calibri Light" panose="020F0302020204030204" pitchFamily="34" charset="0"/>
                <a:cs typeface="Calibri Light" panose="020F0302020204030204" pitchFamily="34" charset="0"/>
              </a:rPr>
              <a:t>observation of Saturn and </a:t>
            </a:r>
            <a:r>
              <a:rPr lang="fr-CH" sz="1800" dirty="0" err="1">
                <a:solidFill>
                  <a:srgbClr val="0070C0"/>
                </a:solidFill>
                <a:latin typeface="Calibri Light" panose="020F0302020204030204" pitchFamily="34" charset="0"/>
                <a:cs typeface="Calibri Light" panose="020F0302020204030204" pitchFamily="34" charset="0"/>
              </a:rPr>
              <a:t>its</a:t>
            </a:r>
            <a:r>
              <a:rPr lang="fr-CH" sz="1800" dirty="0">
                <a:solidFill>
                  <a:srgbClr val="0070C0"/>
                </a:solidFill>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moons</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The data </a:t>
            </a:r>
            <a:r>
              <a:rPr lang="fr-CH" sz="1800" dirty="0" err="1">
                <a:latin typeface="Calibri Light" panose="020F0302020204030204" pitchFamily="34" charset="0"/>
                <a:cs typeface="Calibri Light" panose="020F0302020204030204" pitchFamily="34" charset="0"/>
              </a:rPr>
              <a:t>were</a:t>
            </a:r>
            <a:r>
              <a:rPr lang="fr-CH" sz="1800" dirty="0">
                <a:latin typeface="Calibri Light" panose="020F0302020204030204" pitchFamily="34" charset="0"/>
                <a:cs typeface="Calibri Light" panose="020F0302020204030204" pitchFamily="34" charset="0"/>
              </a:rPr>
              <a:t>, in </a:t>
            </a:r>
            <a:r>
              <a:rPr lang="fr-CH" sz="1800" dirty="0" err="1">
                <a:latin typeface="Calibri Light" panose="020F0302020204030204" pitchFamily="34" charset="0"/>
                <a:cs typeface="Calibri Light" panose="020F0302020204030204" pitchFamily="34" charset="0"/>
              </a:rPr>
              <a:t>fact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entirely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generated</a:t>
            </a:r>
            <a:r>
              <a:rPr lang="fr-CH" sz="1800" dirty="0">
                <a:latin typeface="Calibri Light" panose="020F0302020204030204" pitchFamily="34" charset="0"/>
                <a:cs typeface="Calibri Light" panose="020F0302020204030204" pitchFamily="34" charset="0"/>
              </a:rPr>
              <a:t> by </a:t>
            </a:r>
            <a:r>
              <a:rPr lang="fr-CH" sz="1800" dirty="0" err="1">
                <a:latin typeface="Calibri Light" panose="020F0302020204030204" pitchFamily="34" charset="0"/>
                <a:cs typeface="Calibri Light" panose="020F0302020204030204" pitchFamily="34" charset="0"/>
              </a:rPr>
              <a:t>myself</a:t>
            </a:r>
            <a:r>
              <a:rPr lang="fr-CH" sz="1800" dirty="0">
                <a:latin typeface="Calibri Light" panose="020F0302020204030204" pitchFamily="34" charset="0"/>
                <a:cs typeface="Calibri Light" panose="020F0302020204030204" pitchFamily="34" charset="0"/>
              </a:rPr>
              <a:t>. Groups A and B </a:t>
            </a:r>
            <a:r>
              <a:rPr lang="fr-CH" sz="1800" dirty="0" err="1">
                <a:latin typeface="Calibri Light" panose="020F0302020204030204" pitchFamily="34" charset="0"/>
                <a:cs typeface="Calibri Light" panose="020F0302020204030204" pitchFamily="34" charset="0"/>
              </a:rPr>
              <a:t>consisted</a:t>
            </a:r>
            <a:r>
              <a:rPr lang="fr-CH" sz="1800" dirty="0">
                <a:latin typeface="Calibri Light" panose="020F0302020204030204" pitchFamily="34" charset="0"/>
                <a:cs typeface="Calibri Light" panose="020F0302020204030204" pitchFamily="34" charset="0"/>
              </a:rPr>
              <a:t> of </a:t>
            </a:r>
            <a:r>
              <a:rPr lang="fr-CH" sz="1800" dirty="0" err="1">
                <a:solidFill>
                  <a:srgbClr val="0070C0"/>
                </a:solidFill>
                <a:latin typeface="Calibri Light" panose="020F0302020204030204" pitchFamily="34" charset="0"/>
                <a:cs typeface="Calibri Light" panose="020F0302020204030204" pitchFamily="34" charset="0"/>
              </a:rPr>
              <a:t>two</a:t>
            </a:r>
            <a:r>
              <a:rPr lang="fr-CH" sz="1800" dirty="0">
                <a:solidFill>
                  <a:srgbClr val="0070C0"/>
                </a:solidFill>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nested</a:t>
            </a:r>
            <a:r>
              <a:rPr lang="fr-CH" sz="1800" dirty="0">
                <a:solidFill>
                  <a:srgbClr val="0070C0"/>
                </a:solidFill>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spheres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with</a:t>
            </a:r>
            <a:r>
              <a:rPr lang="fr-CH" sz="1800" dirty="0">
                <a:latin typeface="Calibri Light" panose="020F0302020204030204" pitchFamily="34" charset="0"/>
                <a:cs typeface="Calibri Light" panose="020F0302020204030204" pitchFamily="34" charset="0"/>
              </a:rPr>
              <a:t> the </a:t>
            </a:r>
            <a:r>
              <a:rPr lang="fr-CH" sz="1800" dirty="0" err="1">
                <a:latin typeface="Calibri Light" panose="020F0302020204030204" pitchFamily="34" charset="0"/>
                <a:cs typeface="Calibri Light" panose="020F0302020204030204" pitchFamily="34" charset="0"/>
              </a:rPr>
              <a:t>measurements</a:t>
            </a:r>
            <a:r>
              <a:rPr lang="fr-CH" sz="1800" dirty="0">
                <a:latin typeface="Calibri Light" panose="020F0302020204030204" pitchFamily="34" charset="0"/>
                <a:cs typeface="Calibri Light" panose="020F0302020204030204" pitchFamily="34" charset="0"/>
              </a:rPr>
              <a:t> X, Y, and Z </a:t>
            </a:r>
            <a:r>
              <a:rPr lang="fr-CH" sz="1800" dirty="0" err="1">
                <a:latin typeface="Calibri Light" panose="020F0302020204030204" pitchFamily="34" charset="0"/>
                <a:cs typeface="Calibri Light" panose="020F0302020204030204" pitchFamily="34" charset="0"/>
              </a:rPr>
              <a:t>three-dimensional</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coordinates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sampled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from</a:t>
            </a:r>
            <a:r>
              <a:rPr lang="fr-CH" sz="1800" dirty="0">
                <a:latin typeface="Calibri Light" panose="020F0302020204030204" pitchFamily="34" charset="0"/>
                <a:cs typeface="Calibri Light" panose="020F0302020204030204" pitchFamily="34" charset="0"/>
              </a:rPr>
              <a:t> the </a:t>
            </a:r>
            <a:r>
              <a:rPr lang="fr-CH" sz="1800" dirty="0" err="1">
                <a:latin typeface="Calibri Light" panose="020F0302020204030204" pitchFamily="34" charset="0"/>
                <a:cs typeface="Calibri Light" panose="020F0302020204030204" pitchFamily="34" charset="0"/>
              </a:rPr>
              <a:t>spheres</a:t>
            </a:r>
            <a:r>
              <a:rPr lang="fr-CH" sz="1800" dirty="0">
                <a:latin typeface="Calibri Light" panose="020F0302020204030204" pitchFamily="34" charset="0"/>
                <a:cs typeface="Calibri Light" panose="020F0302020204030204" pitchFamily="34" charset="0"/>
              </a:rPr>
              <a:t>' surfaces.</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It </a:t>
            </a:r>
            <a:r>
              <a:rPr lang="fr-CH" sz="1800" dirty="0" err="1">
                <a:latin typeface="Calibri Light" panose="020F0302020204030204" pitchFamily="34" charset="0"/>
                <a:cs typeface="Calibri Light" panose="020F0302020204030204" pitchFamily="34" charset="0"/>
              </a:rPr>
              <a:t>is</a:t>
            </a:r>
            <a:r>
              <a:rPr lang="fr-CH" sz="1800" dirty="0">
                <a:latin typeface="Calibri Light" panose="020F0302020204030204" pitchFamily="34" charset="0"/>
                <a:cs typeface="Calibri Light" panose="020F0302020204030204" pitchFamily="34" charset="0"/>
              </a:rPr>
              <a:t> not </a:t>
            </a:r>
            <a:r>
              <a:rPr lang="fr-CH" sz="1800" dirty="0" err="1">
                <a:latin typeface="Calibri Light" panose="020F0302020204030204" pitchFamily="34" charset="0"/>
                <a:cs typeface="Calibri Light" panose="020F0302020204030204" pitchFamily="34" charset="0"/>
              </a:rPr>
              <a:t>entirely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obvious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that</a:t>
            </a:r>
            <a:r>
              <a:rPr lang="fr-CH" sz="1800" dirty="0">
                <a:latin typeface="Calibri Light" panose="020F0302020204030204" pitchFamily="34" charset="0"/>
                <a:cs typeface="Calibri Light" panose="020F0302020204030204" pitchFamily="34" charset="0"/>
              </a:rPr>
              <a:t> the groups can </a:t>
            </a:r>
            <a:r>
              <a:rPr lang="fr-CH" sz="1800" dirty="0" err="1">
                <a:latin typeface="Calibri Light" panose="020F0302020204030204" pitchFamily="34" charset="0"/>
                <a:cs typeface="Calibri Light" panose="020F0302020204030204" pitchFamily="34" charset="0"/>
              </a:rPr>
              <a:t>be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discriminated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even</a:t>
            </a:r>
            <a:r>
              <a:rPr lang="fr-CH" sz="1800" dirty="0">
                <a:latin typeface="Calibri Light" panose="020F0302020204030204" pitchFamily="34" charset="0"/>
                <a:cs typeface="Calibri Light" panose="020F0302020204030204" pitchFamily="34" charset="0"/>
              </a:rPr>
              <a:t> in 2 dimensions, due to the </a:t>
            </a:r>
            <a:r>
              <a:rPr lang="fr-CH" sz="1800" dirty="0" err="1">
                <a:latin typeface="Calibri Light" panose="020F0302020204030204" pitchFamily="34" charset="0"/>
                <a:cs typeface="Calibri Light" panose="020F0302020204030204" pitchFamily="34" charset="0"/>
              </a:rPr>
              <a:t>larger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sphere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enveloping</a:t>
            </a:r>
            <a:r>
              <a:rPr lang="fr-CH" sz="1800" dirty="0">
                <a:latin typeface="Calibri Light" panose="020F0302020204030204" pitchFamily="34" charset="0"/>
                <a:cs typeface="Calibri Light" panose="020F0302020204030204" pitchFamily="34" charset="0"/>
              </a:rPr>
              <a:t> the </a:t>
            </a:r>
            <a:r>
              <a:rPr lang="fr-CH" sz="1800" dirty="0" err="1">
                <a:latin typeface="Calibri Light" panose="020F0302020204030204" pitchFamily="34" charset="0"/>
                <a:cs typeface="Calibri Light" panose="020F0302020204030204" pitchFamily="34" charset="0"/>
              </a:rPr>
              <a:t>smaller</a:t>
            </a:r>
            <a:r>
              <a:rPr lang="fr-CH" sz="1800" dirty="0">
                <a:latin typeface="Calibri Light" panose="020F0302020204030204" pitchFamily="34" charset="0"/>
                <a:cs typeface="Calibri Light" panose="020F0302020204030204" pitchFamily="34" charset="0"/>
              </a:rPr>
              <a:t> one!</a:t>
            </a: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p:txBody>
      </p:sp>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Data </a:t>
            </a:r>
            <a:r>
              <a:rPr lang="fr-CH" sz="3200" dirty="0" err="1">
                <a:solidFill>
                  <a:schemeClr val="tx2">
                    <a:lumMod val="75000"/>
                  </a:schemeClr>
                </a:solidFill>
                <a:latin typeface="Tw Cen MT" panose="020B0602020104020603" pitchFamily="34" charset="0"/>
              </a:rPr>
              <a:t>Problem</a:t>
            </a:r>
            <a:r>
              <a:rPr lang="fr-CH" sz="3200" dirty="0">
                <a:solidFill>
                  <a:schemeClr val="tx2">
                    <a:lumMod val="75000"/>
                  </a:schemeClr>
                </a:solidFill>
                <a:latin typeface="Tw Cen MT" panose="020B0602020104020603" pitchFamily="34" charset="0"/>
              </a:rPr>
              <a:t> 1 – </a:t>
            </a:r>
            <a:r>
              <a:rPr lang="fr-CH" sz="3200" dirty="0" err="1">
                <a:solidFill>
                  <a:schemeClr val="tx2">
                    <a:lumMod val="75000"/>
                  </a:schemeClr>
                </a:solidFill>
                <a:latin typeface="Tw Cen MT" panose="020B0602020104020603" pitchFamily="34" charset="0"/>
              </a:rPr>
              <a:t>Hidden</a:t>
            </a:r>
            <a:r>
              <a:rPr lang="fr-CH" sz="3200" dirty="0">
                <a:solidFill>
                  <a:schemeClr val="tx2">
                    <a:lumMod val="75000"/>
                  </a:schemeClr>
                </a:solidFill>
                <a:latin typeface="Tw Cen MT" panose="020B0602020104020603" pitchFamily="34" charset="0"/>
              </a:rPr>
              <a:t> pattern</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031A41F-1CD4-4B76-93DD-9D81AAC2DF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2" y="136389"/>
            <a:ext cx="2573034" cy="1240774"/>
          </a:xfrm>
          <a:prstGeom prst="rect">
            <a:avLst/>
          </a:prstGeom>
        </p:spPr>
      </p:pic>
      <p:pic>
        <p:nvPicPr>
          <p:cNvPr id="7" name="Picture 6">
            <a:extLst>
              <a:ext uri="{FF2B5EF4-FFF2-40B4-BE49-F238E27FC236}">
                <a16:creationId xmlns:a16="http://schemas.microsoft.com/office/drawing/2014/main" id="{F819A93F-8CE2-4415-9BC5-1BC32CA77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181" y="1377163"/>
            <a:ext cx="4692342" cy="4594811"/>
          </a:xfrm>
          <a:prstGeom prst="rect">
            <a:avLst/>
          </a:prstGeom>
        </p:spPr>
      </p:pic>
    </p:spTree>
    <p:extLst>
      <p:ext uri="{BB962C8B-B14F-4D97-AF65-F5344CB8AC3E}">
        <p14:creationId xmlns:p14="http://schemas.microsoft.com/office/powerpoint/2010/main" val="177614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Data </a:t>
            </a:r>
            <a:r>
              <a:rPr lang="fr-CH" sz="3200" dirty="0" err="1">
                <a:solidFill>
                  <a:schemeClr val="tx2">
                    <a:lumMod val="75000"/>
                  </a:schemeClr>
                </a:solidFill>
                <a:latin typeface="Tw Cen MT" panose="020B0602020104020603" pitchFamily="34" charset="0"/>
              </a:rPr>
              <a:t>Problem</a:t>
            </a:r>
            <a:r>
              <a:rPr lang="fr-CH" sz="3200" dirty="0">
                <a:solidFill>
                  <a:schemeClr val="tx2">
                    <a:lumMod val="75000"/>
                  </a:schemeClr>
                </a:solidFill>
                <a:latin typeface="Tw Cen MT" panose="020B0602020104020603" pitchFamily="34" charset="0"/>
              </a:rPr>
              <a:t> 1 – </a:t>
            </a:r>
            <a:r>
              <a:rPr lang="fr-CH" sz="3200" dirty="0" err="1">
                <a:solidFill>
                  <a:schemeClr val="tx2">
                    <a:lumMod val="75000"/>
                  </a:schemeClr>
                </a:solidFill>
                <a:latin typeface="Tw Cen MT" panose="020B0602020104020603" pitchFamily="34" charset="0"/>
              </a:rPr>
              <a:t>Hidden</a:t>
            </a:r>
            <a:r>
              <a:rPr lang="fr-CH" sz="3200" dirty="0">
                <a:solidFill>
                  <a:schemeClr val="tx2">
                    <a:lumMod val="75000"/>
                  </a:schemeClr>
                </a:solidFill>
                <a:latin typeface="Tw Cen MT" panose="020B0602020104020603" pitchFamily="34" charset="0"/>
              </a:rPr>
              <a:t> pattern</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031A41F-1CD4-4B76-93DD-9D81AAC2DF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2" y="136389"/>
            <a:ext cx="2573034" cy="1240774"/>
          </a:xfrm>
          <a:prstGeom prst="rect">
            <a:avLst/>
          </a:prstGeom>
        </p:spPr>
      </p:pic>
      <p:pic>
        <p:nvPicPr>
          <p:cNvPr id="10" name="Picture 9">
            <a:extLst>
              <a:ext uri="{FF2B5EF4-FFF2-40B4-BE49-F238E27FC236}">
                <a16:creationId xmlns:a16="http://schemas.microsoft.com/office/drawing/2014/main" id="{F53D8D92-4AAF-40D1-BD80-B171B08CCA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536" y="1268760"/>
            <a:ext cx="8600739" cy="5065651"/>
          </a:xfrm>
          <a:prstGeom prst="rect">
            <a:avLst/>
          </a:prstGeom>
        </p:spPr>
      </p:pic>
    </p:spTree>
    <p:extLst>
      <p:ext uri="{BB962C8B-B14F-4D97-AF65-F5344CB8AC3E}">
        <p14:creationId xmlns:p14="http://schemas.microsoft.com/office/powerpoint/2010/main" val="143970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4402832" cy="4925144"/>
          </a:xfrm>
        </p:spPr>
        <p:txBody>
          <a:bodyPr>
            <a:normAutofit/>
          </a:bodyPr>
          <a:lstStyle/>
          <a:p>
            <a:r>
              <a:rPr lang="fr-CH" sz="1600">
                <a:latin typeface="Calibri Light" panose="020F0302020204030204" pitchFamily="34" charset="0"/>
                <a:cs typeface="Calibri Light" panose="020F0302020204030204" pitchFamily="34" charset="0"/>
              </a:rPr>
              <a:t>Not all nonlinear models are expected to perform well on this problem! Some require awkward solutions to work.</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MDA uses 1 cluster for the inner sphere and 5 clusters for the outer sphere.</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decision tree requires 6th-order branching to arrive at the inner sphere.</a:t>
            </a:r>
          </a:p>
          <a:p>
            <a:pPr marL="0" indent="0">
              <a:buNone/>
            </a:pPr>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best performance is expected by nonlinear models with local rules (KNN, KDA, random forest).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MARS only requires hinge transformations to achieve a good fit, not interactions.</a:t>
            </a:r>
          </a:p>
          <a:p>
            <a:endParaRPr lang="fr-CH" sz="1600" dirty="0">
              <a:latin typeface="Calibri Light" panose="020F0302020204030204" pitchFamily="34" charset="0"/>
              <a:cs typeface="Calibri Light" panose="020F0302020204030204" pitchFamily="34"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Data </a:t>
            </a:r>
            <a:r>
              <a:rPr lang="fr-CH" sz="3200" err="1">
                <a:solidFill>
                  <a:schemeClr val="tx2">
                    <a:lumMod val="75000"/>
                  </a:schemeClr>
                </a:solidFill>
                <a:latin typeface="Tw Cen MT" panose="020B0602020104020603" pitchFamily="34" charset="0"/>
              </a:rPr>
              <a:t>Problem</a:t>
            </a:r>
            <a:r>
              <a:rPr lang="fr-CH" sz="3200">
                <a:solidFill>
                  <a:schemeClr val="tx2">
                    <a:lumMod val="75000"/>
                  </a:schemeClr>
                </a:solidFill>
                <a:latin typeface="Tw Cen MT" panose="020B0602020104020603" pitchFamily="34" charset="0"/>
              </a:rPr>
              <a:t> 1 – Hidden pattern</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8C436CD-7DCD-4F9D-95D1-35A00DDEFD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2" y="136389"/>
            <a:ext cx="2573034" cy="1240774"/>
          </a:xfrm>
          <a:prstGeom prst="rect">
            <a:avLst/>
          </a:prstGeom>
        </p:spPr>
      </p:pic>
      <p:sp>
        <p:nvSpPr>
          <p:cNvPr id="10" name="TextBox 9">
            <a:extLst>
              <a:ext uri="{FF2B5EF4-FFF2-40B4-BE49-F238E27FC236}">
                <a16:creationId xmlns:a16="http://schemas.microsoft.com/office/drawing/2014/main" id="{5F688670-832D-4A4B-BE8E-7DC263BD2A3A}"/>
              </a:ext>
            </a:extLst>
          </p:cNvPr>
          <p:cNvSpPr txBox="1"/>
          <p:nvPr/>
        </p:nvSpPr>
        <p:spPr>
          <a:xfrm>
            <a:off x="7932204" y="5533781"/>
            <a:ext cx="2664296" cy="830997"/>
          </a:xfrm>
          <a:prstGeom prst="rect">
            <a:avLst/>
          </a:prstGeom>
          <a:noFill/>
          <a:ln>
            <a:noFill/>
            <a:prstDash val="dash"/>
          </a:ln>
        </p:spPr>
        <p:txBody>
          <a:bodyPr wrap="square">
            <a:spAutoFit/>
          </a:bodyPr>
          <a:lstStyle/>
          <a:p>
            <a:r>
              <a:rPr lang="en-CH" sz="1200">
                <a:latin typeface="Courier New" panose="02070309020205020404" pitchFamily="49" charset="0"/>
                <a:cs typeface="Courier New" panose="02070309020205020404" pitchFamily="49" charset="0"/>
              </a:rPr>
              <a:t>MclustDA model object:     </a:t>
            </a:r>
          </a:p>
          <a:p>
            <a:r>
              <a:rPr lang="en-CH" sz="1200">
                <a:latin typeface="Courier New" panose="02070309020205020404" pitchFamily="49" charset="0"/>
                <a:cs typeface="Courier New" panose="02070309020205020404" pitchFamily="49" charset="0"/>
              </a:rPr>
              <a:t>Classes    n Model G</a:t>
            </a:r>
          </a:p>
          <a:p>
            <a:r>
              <a:rPr lang="en-CH" sz="1200">
                <a:latin typeface="Courier New" panose="02070309020205020404" pitchFamily="49" charset="0"/>
                <a:cs typeface="Courier New" panose="02070309020205020404" pitchFamily="49" charset="0"/>
              </a:rPr>
              <a:t>      A 1000   EEV 5</a:t>
            </a:r>
          </a:p>
          <a:p>
            <a:r>
              <a:rPr lang="en-CH" sz="1200">
                <a:latin typeface="Courier New" panose="02070309020205020404" pitchFamily="49" charset="0"/>
                <a:cs typeface="Courier New" panose="02070309020205020404" pitchFamily="49" charset="0"/>
              </a:rPr>
              <a:t>      B 1000   XII 1</a:t>
            </a:r>
          </a:p>
        </p:txBody>
      </p:sp>
      <p:pic>
        <p:nvPicPr>
          <p:cNvPr id="12" name="Picture 11">
            <a:extLst>
              <a:ext uri="{FF2B5EF4-FFF2-40B4-BE49-F238E27FC236}">
                <a16:creationId xmlns:a16="http://schemas.microsoft.com/office/drawing/2014/main" id="{0256F772-B611-4ED4-8CA6-B7B2277EC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8175" y="1600199"/>
            <a:ext cx="4886417" cy="3783759"/>
          </a:xfrm>
          <a:prstGeom prst="rect">
            <a:avLst/>
          </a:prstGeom>
        </p:spPr>
      </p:pic>
    </p:spTree>
    <p:extLst>
      <p:ext uri="{BB962C8B-B14F-4D97-AF65-F5344CB8AC3E}">
        <p14:creationId xmlns:p14="http://schemas.microsoft.com/office/powerpoint/2010/main" val="1442001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Data </a:t>
            </a:r>
            <a:r>
              <a:rPr lang="fr-CH" sz="3200" err="1">
                <a:solidFill>
                  <a:schemeClr val="tx2">
                    <a:lumMod val="75000"/>
                  </a:schemeClr>
                </a:solidFill>
                <a:latin typeface="Tw Cen MT" panose="020B0602020104020603" pitchFamily="34" charset="0"/>
              </a:rPr>
              <a:t>Problem</a:t>
            </a:r>
            <a:r>
              <a:rPr lang="fr-CH" sz="3200">
                <a:solidFill>
                  <a:schemeClr val="tx2">
                    <a:lumMod val="75000"/>
                  </a:schemeClr>
                </a:solidFill>
                <a:latin typeface="Tw Cen MT" panose="020B0602020104020603" pitchFamily="34" charset="0"/>
              </a:rPr>
              <a:t> 1 – Hidden pattern</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8C436CD-7DCD-4F9D-95D1-35A00DDEFD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2" y="136389"/>
            <a:ext cx="2573034" cy="1240774"/>
          </a:xfrm>
          <a:prstGeom prst="rect">
            <a:avLst/>
          </a:prstGeom>
        </p:spPr>
      </p:pic>
      <p:pic>
        <p:nvPicPr>
          <p:cNvPr id="15" name="Picture 14">
            <a:extLst>
              <a:ext uri="{FF2B5EF4-FFF2-40B4-BE49-F238E27FC236}">
                <a16:creationId xmlns:a16="http://schemas.microsoft.com/office/drawing/2014/main" id="{699AE11B-E993-EBEA-8CB1-AED54C8913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768" y="1268760"/>
            <a:ext cx="8850463" cy="5109319"/>
          </a:xfrm>
          <a:prstGeom prst="rect">
            <a:avLst/>
          </a:prstGeom>
        </p:spPr>
      </p:pic>
    </p:spTree>
    <p:extLst>
      <p:ext uri="{BB962C8B-B14F-4D97-AF65-F5344CB8AC3E}">
        <p14:creationId xmlns:p14="http://schemas.microsoft.com/office/powerpoint/2010/main" val="1697560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Data </a:t>
            </a:r>
            <a:r>
              <a:rPr lang="fr-CH" sz="3200" err="1">
                <a:solidFill>
                  <a:schemeClr val="tx2">
                    <a:lumMod val="75000"/>
                  </a:schemeClr>
                </a:solidFill>
                <a:latin typeface="Tw Cen MT" panose="020B0602020104020603" pitchFamily="34" charset="0"/>
              </a:rPr>
              <a:t>Problem</a:t>
            </a:r>
            <a:r>
              <a:rPr lang="fr-CH" sz="3200">
                <a:solidFill>
                  <a:schemeClr val="tx2">
                    <a:lumMod val="75000"/>
                  </a:schemeClr>
                </a:solidFill>
                <a:latin typeface="Tw Cen MT" panose="020B0602020104020603" pitchFamily="34" charset="0"/>
              </a:rPr>
              <a:t> 1 – Hidden pattern</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8C436CD-7DCD-4F9D-95D1-35A00DDEFD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2" y="136389"/>
            <a:ext cx="2573034" cy="1240774"/>
          </a:xfrm>
          <a:prstGeom prst="rect">
            <a:avLst/>
          </a:prstGeom>
        </p:spPr>
      </p:pic>
      <p:graphicFrame>
        <p:nvGraphicFramePr>
          <p:cNvPr id="8" name="Table 7">
            <a:extLst>
              <a:ext uri="{FF2B5EF4-FFF2-40B4-BE49-F238E27FC236}">
                <a16:creationId xmlns:a16="http://schemas.microsoft.com/office/drawing/2014/main" id="{523F7395-FCA9-4E65-FBCC-5FDBC5F1469C}"/>
              </a:ext>
            </a:extLst>
          </p:cNvPr>
          <p:cNvGraphicFramePr>
            <a:graphicFrameLocks noGrp="1"/>
          </p:cNvGraphicFramePr>
          <p:nvPr>
            <p:extLst>
              <p:ext uri="{D42A27DB-BD31-4B8C-83A1-F6EECF244321}">
                <p14:modId xmlns:p14="http://schemas.microsoft.com/office/powerpoint/2010/main" val="1639223955"/>
              </p:ext>
            </p:extLst>
          </p:nvPr>
        </p:nvGraphicFramePr>
        <p:xfrm>
          <a:off x="2675996" y="1681052"/>
          <a:ext cx="6767999" cy="4310669"/>
        </p:xfrm>
        <a:graphic>
          <a:graphicData uri="http://schemas.openxmlformats.org/drawingml/2006/table">
            <a:tbl>
              <a:tblPr firstRow="1" bandRow="1">
                <a:tableStyleId>{5940675A-B579-460E-94D1-54222C63F5DA}</a:tableStyleId>
              </a:tblPr>
              <a:tblGrid>
                <a:gridCol w="2245604">
                  <a:extLst>
                    <a:ext uri="{9D8B030D-6E8A-4147-A177-3AD203B41FA5}">
                      <a16:colId xmlns:a16="http://schemas.microsoft.com/office/drawing/2014/main" val="187911517"/>
                    </a:ext>
                  </a:extLst>
                </a:gridCol>
                <a:gridCol w="904479">
                  <a:extLst>
                    <a:ext uri="{9D8B030D-6E8A-4147-A177-3AD203B41FA5}">
                      <a16:colId xmlns:a16="http://schemas.microsoft.com/office/drawing/2014/main" val="2221560505"/>
                    </a:ext>
                  </a:extLst>
                </a:gridCol>
                <a:gridCol w="904479">
                  <a:extLst>
                    <a:ext uri="{9D8B030D-6E8A-4147-A177-3AD203B41FA5}">
                      <a16:colId xmlns:a16="http://schemas.microsoft.com/office/drawing/2014/main" val="57728491"/>
                    </a:ext>
                  </a:extLst>
                </a:gridCol>
                <a:gridCol w="904479">
                  <a:extLst>
                    <a:ext uri="{9D8B030D-6E8A-4147-A177-3AD203B41FA5}">
                      <a16:colId xmlns:a16="http://schemas.microsoft.com/office/drawing/2014/main" val="1221589101"/>
                    </a:ext>
                  </a:extLst>
                </a:gridCol>
                <a:gridCol w="904479">
                  <a:extLst>
                    <a:ext uri="{9D8B030D-6E8A-4147-A177-3AD203B41FA5}">
                      <a16:colId xmlns:a16="http://schemas.microsoft.com/office/drawing/2014/main" val="3488457394"/>
                    </a:ext>
                  </a:extLst>
                </a:gridCol>
                <a:gridCol w="904479">
                  <a:extLst>
                    <a:ext uri="{9D8B030D-6E8A-4147-A177-3AD203B41FA5}">
                      <a16:colId xmlns:a16="http://schemas.microsoft.com/office/drawing/2014/main" val="4039703490"/>
                    </a:ext>
                  </a:extLst>
                </a:gridCol>
              </a:tblGrid>
              <a:tr h="330919">
                <a:tc>
                  <a:txBody>
                    <a:bodyPr/>
                    <a:lstStyle/>
                    <a:p>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GB"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algn="ctr"/>
                      <a:r>
                        <a:rPr lang="en-US" sz="1600" b="1">
                          <a:latin typeface="Calibri Light" panose="020F0302020204030204" pitchFamily="34" charset="0"/>
                          <a:cs typeface="Calibri Light" panose="020F0302020204030204" pitchFamily="34" charset="0"/>
                        </a:rPr>
                        <a:t>Training</a:t>
                      </a:r>
                      <a:endParaRPr lang="en-GB" sz="16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algn="ctr"/>
                      <a:r>
                        <a:rPr lang="en-US" sz="1600" b="1">
                          <a:latin typeface="Calibri Light" panose="020F0302020204030204" pitchFamily="34" charset="0"/>
                          <a:cs typeface="Calibri Light" panose="020F0302020204030204" pitchFamily="34" charset="0"/>
                        </a:rPr>
                        <a:t>Test</a:t>
                      </a:r>
                      <a:endParaRPr lang="en-GB" sz="16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49117313"/>
                  </a:ext>
                </a:extLst>
              </a:tr>
              <a:tr h="330919">
                <a:tc>
                  <a:txBody>
                    <a:bodyPr/>
                    <a:lstStyle/>
                    <a:p>
                      <a:r>
                        <a:rPr lang="en-US" sz="1600" b="1">
                          <a:latin typeface="Calibri Light" panose="020F0302020204030204" pitchFamily="34" charset="0"/>
                          <a:cs typeface="Calibri Light" panose="020F0302020204030204" pitchFamily="34" charset="0"/>
                        </a:rPr>
                        <a:t>Model</a:t>
                      </a:r>
                      <a:endParaRPr lang="en-GB" sz="16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600" b="1" i="0">
                          <a:latin typeface="Calibri Light" panose="020F0302020204030204" pitchFamily="34" charset="0"/>
                          <a:cs typeface="Calibri Light" panose="020F0302020204030204" pitchFamily="34" charset="0"/>
                        </a:rPr>
                        <a:t>Rank</a:t>
                      </a:r>
                      <a:endParaRPr lang="en-GB" sz="1600" b="1" i="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i="1">
                          <a:latin typeface="Calibri Light" panose="020F0302020204030204" pitchFamily="34" charset="0"/>
                          <a:cs typeface="Calibri Light" panose="020F0302020204030204" pitchFamily="34" charset="0"/>
                        </a:rPr>
                        <a:t>Acc.</a:t>
                      </a:r>
                      <a:endParaRPr lang="en-GB" sz="140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i="1">
                          <a:latin typeface="Calibri Light" panose="020F0302020204030204" pitchFamily="34" charset="0"/>
                          <a:cs typeface="Calibri Light" panose="020F0302020204030204" pitchFamily="34" charset="0"/>
                        </a:rPr>
                        <a:t>MCC</a:t>
                      </a:r>
                      <a:endParaRPr lang="en-GB" sz="140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i="1">
                          <a:latin typeface="Calibri Light" panose="020F0302020204030204" pitchFamily="34" charset="0"/>
                          <a:cs typeface="Calibri Light" panose="020F0302020204030204" pitchFamily="34" charset="0"/>
                        </a:rPr>
                        <a:t>Acc.</a:t>
                      </a:r>
                      <a:endParaRPr lang="en-GB" sz="140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i="1">
                          <a:latin typeface="Calibri Light" panose="020F0302020204030204" pitchFamily="34" charset="0"/>
                          <a:cs typeface="Calibri Light" panose="020F0302020204030204" pitchFamily="34" charset="0"/>
                        </a:rPr>
                        <a:t>MCC</a:t>
                      </a:r>
                      <a:endParaRPr lang="en-GB" sz="140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356259184"/>
                  </a:ext>
                </a:extLst>
              </a:tr>
              <a:tr h="330919">
                <a:tc>
                  <a:txBody>
                    <a:bodyPr/>
                    <a:lstStyle/>
                    <a:p>
                      <a:r>
                        <a:rPr lang="en-US" sz="1400" i="1">
                          <a:latin typeface="Calibri Light" panose="020F0302020204030204" pitchFamily="34" charset="0"/>
                          <a:cs typeface="Calibri Light" panose="020F0302020204030204" pitchFamily="34" charset="0"/>
                        </a:rPr>
                        <a:t>Logistic regression</a:t>
                      </a:r>
                      <a:endParaRPr lang="en-GB" sz="140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9</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0.50</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0.00</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0.50</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0.00</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04512149"/>
                  </a:ext>
                </a:extLst>
              </a:tr>
              <a:tr h="330919">
                <a:tc>
                  <a:txBody>
                    <a:bodyPr/>
                    <a:lstStyle/>
                    <a:p>
                      <a:r>
                        <a:rPr lang="en-US" sz="1400" i="1">
                          <a:latin typeface="Calibri Light" panose="020F0302020204030204" pitchFamily="34" charset="0"/>
                          <a:cs typeface="Calibri Light" panose="020F0302020204030204" pitchFamily="34" charset="0"/>
                        </a:rPr>
                        <a:t>LR with interactions</a:t>
                      </a:r>
                      <a:endParaRPr lang="en-GB" sz="140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9</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0.50</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0.00</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0.50</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0.00</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97040005"/>
                  </a:ext>
                </a:extLst>
              </a:tr>
              <a:tr h="330919">
                <a:tc>
                  <a:txBody>
                    <a:bodyPr/>
                    <a:lstStyle/>
                    <a:p>
                      <a:r>
                        <a:rPr lang="en-US" sz="1400" i="1">
                          <a:latin typeface="Calibri Light" panose="020F0302020204030204" pitchFamily="34" charset="0"/>
                          <a:cs typeface="Calibri Light" panose="020F0302020204030204" pitchFamily="34" charset="0"/>
                        </a:rPr>
                        <a:t>K-nearest neighbors (K=67)</a:t>
                      </a:r>
                      <a:endParaRPr lang="en-GB" sz="140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BF3B7"/>
                    </a:solidFill>
                  </a:tcPr>
                </a:tc>
                <a:tc>
                  <a:txBody>
                    <a:bodyPr/>
                    <a:lstStyle/>
                    <a:p>
                      <a:pPr algn="ctr"/>
                      <a:r>
                        <a:rPr lang="en-US" sz="1400">
                          <a:latin typeface="Calibri Light" panose="020F0302020204030204" pitchFamily="34" charset="0"/>
                          <a:cs typeface="Calibri Light" panose="020F0302020204030204" pitchFamily="34" charset="0"/>
                        </a:rPr>
                        <a:t>1</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BF3B7"/>
                    </a:solidFill>
                  </a:tcPr>
                </a:tc>
                <a:tc>
                  <a:txBody>
                    <a:bodyPr/>
                    <a:lstStyle/>
                    <a:p>
                      <a:pPr algn="r"/>
                      <a:r>
                        <a:rPr lang="en-US" sz="1400">
                          <a:latin typeface="Calibri Light" panose="020F0302020204030204" pitchFamily="34" charset="0"/>
                          <a:cs typeface="Calibri Light" panose="020F0302020204030204" pitchFamily="34" charset="0"/>
                        </a:rPr>
                        <a:t>0.94</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BF3B7"/>
                    </a:solidFill>
                  </a:tcPr>
                </a:tc>
                <a:tc>
                  <a:txBody>
                    <a:bodyPr/>
                    <a:lstStyle/>
                    <a:p>
                      <a:pPr algn="r"/>
                      <a:r>
                        <a:rPr lang="en-US" sz="1400">
                          <a:latin typeface="Calibri Light" panose="020F0302020204030204" pitchFamily="34" charset="0"/>
                          <a:cs typeface="Calibri Light" panose="020F0302020204030204" pitchFamily="34" charset="0"/>
                        </a:rPr>
                        <a:t>0.87</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BF3B7"/>
                    </a:solidFill>
                  </a:tcPr>
                </a:tc>
                <a:tc>
                  <a:txBody>
                    <a:bodyPr/>
                    <a:lstStyle/>
                    <a:p>
                      <a:pPr algn="r"/>
                      <a:r>
                        <a:rPr lang="en-US" sz="1400">
                          <a:latin typeface="Calibri Light" panose="020F0302020204030204" pitchFamily="34" charset="0"/>
                          <a:cs typeface="Calibri Light" panose="020F0302020204030204" pitchFamily="34" charset="0"/>
                        </a:rPr>
                        <a:t>0.97</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BF3B7"/>
                    </a:solidFill>
                  </a:tcPr>
                </a:tc>
                <a:tc>
                  <a:txBody>
                    <a:bodyPr/>
                    <a:lstStyle/>
                    <a:p>
                      <a:pPr algn="r"/>
                      <a:r>
                        <a:rPr lang="en-US" sz="1400">
                          <a:latin typeface="Calibri Light" panose="020F0302020204030204" pitchFamily="34" charset="0"/>
                          <a:cs typeface="Calibri Light" panose="020F0302020204030204" pitchFamily="34" charset="0"/>
                        </a:rPr>
                        <a:t>0.93</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BF3B7"/>
                    </a:solidFill>
                  </a:tcPr>
                </a:tc>
                <a:extLst>
                  <a:ext uri="{0D108BD9-81ED-4DB2-BD59-A6C34878D82A}">
                    <a16:rowId xmlns:a16="http://schemas.microsoft.com/office/drawing/2014/main" val="4206130448"/>
                  </a:ext>
                </a:extLst>
              </a:tr>
              <a:tr h="330919">
                <a:tc>
                  <a:txBody>
                    <a:bodyPr/>
                    <a:lstStyle/>
                    <a:p>
                      <a:r>
                        <a:rPr lang="en-US" sz="1400" i="1">
                          <a:latin typeface="Calibri Light" panose="020F0302020204030204" pitchFamily="34" charset="0"/>
                          <a:cs typeface="Calibri Light" panose="020F0302020204030204" pitchFamily="34" charset="0"/>
                        </a:rPr>
                        <a:t>LDA</a:t>
                      </a:r>
                      <a:endParaRPr lang="en-GB" sz="140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10</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0.46</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-0.09</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0.50</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-0.01</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8918393"/>
                  </a:ext>
                </a:extLst>
              </a:tr>
              <a:tr h="330919">
                <a:tc>
                  <a:txBody>
                    <a:bodyPr/>
                    <a:lstStyle/>
                    <a:p>
                      <a:r>
                        <a:rPr lang="en-US" sz="1400" i="1">
                          <a:latin typeface="Calibri Light" panose="020F0302020204030204" pitchFamily="34" charset="0"/>
                          <a:cs typeface="Calibri Light" panose="020F0302020204030204" pitchFamily="34" charset="0"/>
                        </a:rPr>
                        <a:t>QDA</a:t>
                      </a:r>
                      <a:endParaRPr lang="en-GB" sz="140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6</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0.94</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0.88</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0.95</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0.91</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40521395"/>
                  </a:ext>
                </a:extLst>
              </a:tr>
              <a:tr h="330919">
                <a:tc>
                  <a:txBody>
                    <a:bodyPr/>
                    <a:lstStyle/>
                    <a:p>
                      <a:r>
                        <a:rPr lang="en-US" sz="1400" i="1">
                          <a:latin typeface="Calibri Light" panose="020F0302020204030204" pitchFamily="34" charset="0"/>
                          <a:cs typeface="Calibri Light" panose="020F0302020204030204" pitchFamily="34" charset="0"/>
                        </a:rPr>
                        <a:t>MDA ( M=[5,1])</a:t>
                      </a:r>
                      <a:endParaRPr lang="en-GB" sz="140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7</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0.94</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0.88</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0.94</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0.89</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00445257"/>
                  </a:ext>
                </a:extLst>
              </a:tr>
              <a:tr h="330919">
                <a:tc>
                  <a:txBody>
                    <a:bodyPr/>
                    <a:lstStyle/>
                    <a:p>
                      <a:r>
                        <a:rPr lang="en-US" sz="1400" i="1">
                          <a:latin typeface="Calibri Light" panose="020F0302020204030204" pitchFamily="34" charset="0"/>
                          <a:cs typeface="Calibri Light" panose="020F0302020204030204" pitchFamily="34" charset="0"/>
                        </a:rPr>
                        <a:t>KDA</a:t>
                      </a:r>
                      <a:endParaRPr lang="en-GB" sz="140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3</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0.98</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0.97</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0.96</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0.92</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50267671"/>
                  </a:ext>
                </a:extLst>
              </a:tr>
              <a:tr h="330919">
                <a:tc>
                  <a:txBody>
                    <a:bodyPr/>
                    <a:lstStyle/>
                    <a:p>
                      <a:r>
                        <a:rPr lang="en-US" sz="1400">
                          <a:latin typeface="Calibri Light" panose="020F0302020204030204" pitchFamily="34" charset="0"/>
                          <a:cs typeface="Calibri Light" panose="020F0302020204030204" pitchFamily="34" charset="0"/>
                        </a:rPr>
                        <a:t>Naïve Bayes</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5</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0.95</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0.91</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0.96</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0.92</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8148620"/>
                  </a:ext>
                </a:extLst>
              </a:tr>
              <a:tr h="330919">
                <a:tc>
                  <a:txBody>
                    <a:bodyPr/>
                    <a:lstStyle/>
                    <a:p>
                      <a:r>
                        <a:rPr lang="en-US" sz="1400">
                          <a:latin typeface="Calibri Light" panose="020F0302020204030204" pitchFamily="34" charset="0"/>
                          <a:cs typeface="Calibri Light" panose="020F0302020204030204" pitchFamily="34" charset="0"/>
                        </a:rPr>
                        <a:t>MARS</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2</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0.96</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0.92</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0.97</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0.93</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9182327"/>
                  </a:ext>
                </a:extLst>
              </a:tr>
              <a:tr h="330919">
                <a:tc>
                  <a:txBody>
                    <a:bodyPr/>
                    <a:lstStyle/>
                    <a:p>
                      <a:r>
                        <a:rPr lang="en-US" sz="1400">
                          <a:latin typeface="Calibri Light" panose="020F0302020204030204" pitchFamily="34" charset="0"/>
                          <a:cs typeface="Calibri Light" panose="020F0302020204030204" pitchFamily="34" charset="0"/>
                        </a:rPr>
                        <a:t>Decision tree (CP=0.029)</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8</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0.93</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0.86</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0.92</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0.84</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94905332"/>
                  </a:ext>
                </a:extLst>
              </a:tr>
              <a:tr h="330919">
                <a:tc>
                  <a:txBody>
                    <a:bodyPr/>
                    <a:lstStyle/>
                    <a:p>
                      <a:r>
                        <a:rPr lang="en-US" sz="1400">
                          <a:latin typeface="Calibri Light" panose="020F0302020204030204" pitchFamily="34" charset="0"/>
                          <a:cs typeface="Calibri Light" panose="020F0302020204030204" pitchFamily="34" charset="0"/>
                        </a:rPr>
                        <a:t>Random forest (T=500)</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4</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0.95</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0.90</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0.96</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a:latin typeface="Calibri Light" panose="020F0302020204030204" pitchFamily="34" charset="0"/>
                          <a:cs typeface="Calibri Light" panose="020F0302020204030204" pitchFamily="34" charset="0"/>
                        </a:rPr>
                        <a:t>0.92</a:t>
                      </a:r>
                      <a:endParaRPr lang="en-GB"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52029782"/>
                  </a:ext>
                </a:extLst>
              </a:tr>
            </a:tbl>
          </a:graphicData>
        </a:graphic>
      </p:graphicFrame>
    </p:spTree>
    <p:extLst>
      <p:ext uri="{BB962C8B-B14F-4D97-AF65-F5344CB8AC3E}">
        <p14:creationId xmlns:p14="http://schemas.microsoft.com/office/powerpoint/2010/main" val="1476080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925144"/>
          </a:xfrm>
        </p:spPr>
        <p:txBody>
          <a:bodyPr>
            <a:normAutofit/>
          </a:bodyPr>
          <a:lstStyle/>
          <a:p>
            <a:r>
              <a:rPr lang="fr-CH" sz="1800" dirty="0">
                <a:latin typeface="Calibri Light" panose="020F0302020204030204" pitchFamily="34" charset="0"/>
                <a:cs typeface="Calibri Light" panose="020F0302020204030204" pitchFamily="34" charset="0"/>
              </a:rPr>
              <a:t>Data </a:t>
            </a:r>
            <a:r>
              <a:rPr lang="fr-CH" sz="1800" dirty="0" err="1">
                <a:latin typeface="Calibri Light" panose="020F0302020204030204" pitchFamily="34" charset="0"/>
                <a:cs typeface="Calibri Light" panose="020F0302020204030204" pitchFamily="34" charset="0"/>
              </a:rPr>
              <a:t>Problem</a:t>
            </a:r>
            <a:r>
              <a:rPr lang="fr-CH" sz="1800" dirty="0">
                <a:latin typeface="Calibri Light" panose="020F0302020204030204" pitchFamily="34" charset="0"/>
                <a:cs typeface="Calibri Light" panose="020F0302020204030204" pitchFamily="34" charset="0"/>
              </a:rPr>
              <a:t> 2 </a:t>
            </a:r>
            <a:r>
              <a:rPr lang="fr-CH" sz="1800" dirty="0" err="1">
                <a:latin typeface="Calibri Light" panose="020F0302020204030204" pitchFamily="34" charset="0"/>
                <a:cs typeface="Calibri Light" panose="020F0302020204030204" pitchFamily="34" charset="0"/>
              </a:rPr>
              <a:t>consists</a:t>
            </a:r>
            <a:r>
              <a:rPr lang="fr-CH" sz="1800" dirty="0">
                <a:latin typeface="Calibri Light" panose="020F0302020204030204" pitchFamily="34" charset="0"/>
                <a:cs typeface="Calibri Light" panose="020F0302020204030204" pitchFamily="34" charset="0"/>
              </a:rPr>
              <a:t> of a </a:t>
            </a:r>
            <a:r>
              <a:rPr lang="fr-CH" sz="1800" dirty="0" err="1">
                <a:solidFill>
                  <a:srgbClr val="0070C0"/>
                </a:solidFill>
                <a:latin typeface="Calibri Light" panose="020F0302020204030204" pitchFamily="34" charset="0"/>
                <a:cs typeface="Calibri Light" panose="020F0302020204030204" pitchFamily="34" charset="0"/>
              </a:rPr>
              <a:t>two</a:t>
            </a:r>
            <a:r>
              <a:rPr lang="fr-CH" sz="1800" dirty="0">
                <a:solidFill>
                  <a:srgbClr val="0070C0"/>
                </a:solidFill>
                <a:latin typeface="Calibri Light" panose="020F0302020204030204" pitchFamily="34" charset="0"/>
                <a:cs typeface="Calibri Light" panose="020F0302020204030204" pitchFamily="34" charset="0"/>
              </a:rPr>
              <a:t>-class </a:t>
            </a:r>
            <a:r>
              <a:rPr lang="fr-CH" sz="1800" dirty="0" err="1">
                <a:solidFill>
                  <a:srgbClr val="0070C0"/>
                </a:solidFill>
                <a:latin typeface="Calibri Light" panose="020F0302020204030204" pitchFamily="34" charset="0"/>
                <a:cs typeface="Calibri Light" panose="020F0302020204030204" pitchFamily="34" charset="0"/>
              </a:rPr>
              <a:t>outcome</a:t>
            </a:r>
            <a:r>
              <a:rPr lang="fr-CH" sz="1800" dirty="0">
                <a:solidFill>
                  <a:srgbClr val="0070C0"/>
                </a:solidFill>
                <a:latin typeface="Calibri Light" panose="020F0302020204030204" pitchFamily="34" charset="0"/>
                <a:cs typeface="Calibri Light" panose="020F0302020204030204" pitchFamily="34" charset="0"/>
              </a:rPr>
              <a:t> </a:t>
            </a:r>
            <a:r>
              <a:rPr lang="fr-CH" sz="1800" dirty="0">
                <a:latin typeface="Calibri Light" panose="020F0302020204030204" pitchFamily="34" charset="0"/>
                <a:cs typeface="Calibri Light" panose="020F0302020204030204" pitchFamily="34" charset="0"/>
              </a:rPr>
              <a:t>and </a:t>
            </a:r>
            <a:r>
              <a:rPr lang="fr-CH" sz="1800" dirty="0">
                <a:solidFill>
                  <a:srgbClr val="0070C0"/>
                </a:solidFill>
                <a:latin typeface="Calibri Light" panose="020F0302020204030204" pitchFamily="34" charset="0"/>
                <a:cs typeface="Calibri Light" panose="020F0302020204030204" pitchFamily="34" charset="0"/>
              </a:rPr>
              <a:t>99 </a:t>
            </a:r>
            <a:r>
              <a:rPr lang="fr-CH" sz="1800" dirty="0" err="1">
                <a:solidFill>
                  <a:srgbClr val="0070C0"/>
                </a:solidFill>
                <a:latin typeface="Calibri Light" panose="020F0302020204030204" pitchFamily="34" charset="0"/>
                <a:cs typeface="Calibri Light" panose="020F0302020204030204" pitchFamily="34" charset="0"/>
              </a:rPr>
              <a:t>predictor</a:t>
            </a:r>
            <a:r>
              <a:rPr lang="fr-CH" sz="1800" dirty="0">
                <a:solidFill>
                  <a:srgbClr val="0070C0"/>
                </a:solidFill>
                <a:latin typeface="Calibri Light" panose="020F0302020204030204" pitchFamily="34" charset="0"/>
                <a:cs typeface="Calibri Light" panose="020F0302020204030204" pitchFamily="34" charset="0"/>
              </a:rPr>
              <a:t> variables</a:t>
            </a:r>
            <a:r>
              <a:rPr lang="fr-CH" sz="1800" dirty="0">
                <a:latin typeface="Calibri Light" panose="020F0302020204030204" pitchFamily="34" charset="0"/>
                <a:cs typeface="Calibri Light" panose="020F0302020204030204" pitchFamily="34" charset="0"/>
              </a:rPr>
              <a:t>. The data </a:t>
            </a:r>
            <a:r>
              <a:rPr lang="fr-CH" sz="1800" dirty="0" err="1">
                <a:latin typeface="Calibri Light" panose="020F0302020204030204" pitchFamily="34" charset="0"/>
                <a:cs typeface="Calibri Light" panose="020F0302020204030204" pitchFamily="34" charset="0"/>
              </a:rPr>
              <a:t>were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collected</a:t>
            </a:r>
            <a:r>
              <a:rPr lang="fr-CH" sz="1800" dirty="0">
                <a:latin typeface="Calibri Light" panose="020F0302020204030204" pitchFamily="34" charset="0"/>
                <a:cs typeface="Calibri Light" panose="020F0302020204030204" pitchFamily="34" charset="0"/>
              </a:rPr>
              <a:t> at </a:t>
            </a:r>
            <a:r>
              <a:rPr lang="fr-CH" sz="1800" dirty="0" err="1">
                <a:latin typeface="Calibri Light" panose="020F0302020204030204" pitchFamily="34" charset="0"/>
                <a:cs typeface="Calibri Light" panose="020F0302020204030204" pitchFamily="34" charset="0"/>
              </a:rPr>
              <a:t>several</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hospitals</a:t>
            </a:r>
            <a:r>
              <a:rPr lang="fr-CH" sz="1800" dirty="0">
                <a:latin typeface="Calibri Light" panose="020F0302020204030204" pitchFamily="34" charset="0"/>
                <a:cs typeface="Calibri Light" panose="020F0302020204030204" pitchFamily="34" charset="0"/>
              </a:rPr>
              <a:t> in </a:t>
            </a:r>
            <a:r>
              <a:rPr lang="fr-CH" sz="1800" dirty="0" err="1">
                <a:latin typeface="Calibri Light" panose="020F0302020204030204" pitchFamily="34" charset="0"/>
                <a:cs typeface="Calibri Light" panose="020F0302020204030204" pitchFamily="34" charset="0"/>
              </a:rPr>
              <a:t>Switzerland</a:t>
            </a:r>
            <a:r>
              <a:rPr lang="fr-CH" sz="1800" dirty="0">
                <a:latin typeface="Calibri Light" panose="020F0302020204030204" pitchFamily="34" charset="0"/>
                <a:cs typeface="Calibri Light" panose="020F0302020204030204" pitchFamily="34" charset="0"/>
              </a:rPr>
              <a:t>, by </a:t>
            </a:r>
            <a:r>
              <a:rPr lang="fr-CH" sz="1800" dirty="0" err="1">
                <a:latin typeface="Calibri Light" panose="020F0302020204030204" pitchFamily="34" charset="0"/>
                <a:cs typeface="Calibri Light" panose="020F0302020204030204" pitchFamily="34" charset="0"/>
              </a:rPr>
              <a:t>researchers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who</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investigated</a:t>
            </a:r>
            <a:r>
              <a:rPr lang="fr-CH" sz="1800" dirty="0">
                <a:latin typeface="Calibri Light" panose="020F0302020204030204" pitchFamily="34" charset="0"/>
                <a:cs typeface="Calibri Light" panose="020F0302020204030204" pitchFamily="34" charset="0"/>
              </a:rPr>
              <a:t> a </a:t>
            </a:r>
            <a:r>
              <a:rPr lang="fr-CH" sz="1800" dirty="0" err="1">
                <a:latin typeface="Calibri Light" panose="020F0302020204030204" pitchFamily="34" charset="0"/>
                <a:cs typeface="Calibri Light" panose="020F0302020204030204" pitchFamily="34" charset="0"/>
              </a:rPr>
              <a:t>particular</a:t>
            </a:r>
            <a:r>
              <a:rPr lang="fr-CH" sz="1800" dirty="0">
                <a:latin typeface="Calibri Light" panose="020F0302020204030204" pitchFamily="34" charset="0"/>
                <a:cs typeface="Calibri Light" panose="020F0302020204030204" pitchFamily="34" charset="0"/>
              </a:rPr>
              <a:t> (life-</a:t>
            </a:r>
            <a:r>
              <a:rPr lang="fr-CH" sz="1800" dirty="0" err="1">
                <a:latin typeface="Calibri Light" panose="020F0302020204030204" pitchFamily="34" charset="0"/>
                <a:cs typeface="Calibri Light" panose="020F0302020204030204" pitchFamily="34" charset="0"/>
              </a:rPr>
              <a:t>threatening</a:t>
            </a:r>
            <a:r>
              <a:rPr lang="fr-CH" sz="1800" dirty="0">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medical</a:t>
            </a:r>
            <a:r>
              <a:rPr lang="fr-CH" sz="1800" dirty="0">
                <a:solidFill>
                  <a:srgbClr val="0070C0"/>
                </a:solidFill>
                <a:latin typeface="Calibri Light" panose="020F0302020204030204" pitchFamily="34" charset="0"/>
                <a:cs typeface="Calibri Light" panose="020F0302020204030204" pitchFamily="34" charset="0"/>
              </a:rPr>
              <a:t> emergency </a:t>
            </a:r>
            <a:r>
              <a:rPr lang="fr-CH" sz="1800" dirty="0">
                <a:latin typeface="Calibri Light" panose="020F0302020204030204" pitchFamily="34" charset="0"/>
                <a:cs typeface="Calibri Light" panose="020F0302020204030204" pitchFamily="34" charset="0"/>
              </a:rPr>
              <a:t>in patients </a:t>
            </a:r>
            <a:r>
              <a:rPr lang="fr-CH" sz="1800" dirty="0" err="1">
                <a:latin typeface="Calibri Light" panose="020F0302020204030204" pitchFamily="34" charset="0"/>
                <a:cs typeface="Calibri Light" panose="020F0302020204030204" pitchFamily="34" charset="0"/>
              </a:rPr>
              <a:t>coming</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into</a:t>
            </a:r>
            <a:r>
              <a:rPr lang="fr-CH" sz="1800" dirty="0">
                <a:latin typeface="Calibri Light" panose="020F0302020204030204" pitchFamily="34" charset="0"/>
                <a:cs typeface="Calibri Light" panose="020F0302020204030204" pitchFamily="34" charset="0"/>
              </a:rPr>
              <a:t> the emergency room (ER).</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Once </a:t>
            </a:r>
            <a:r>
              <a:rPr lang="fr-CH" sz="1800" dirty="0" err="1">
                <a:latin typeface="Calibri Light" panose="020F0302020204030204" pitchFamily="34" charset="0"/>
                <a:cs typeface="Calibri Light" panose="020F0302020204030204" pitchFamily="34" charset="0"/>
              </a:rPr>
              <a:t>again</a:t>
            </a:r>
            <a:r>
              <a:rPr lang="fr-CH" sz="1800" dirty="0">
                <a:latin typeface="Calibri Light" panose="020F0302020204030204" pitchFamily="34" charset="0"/>
                <a:cs typeface="Calibri Light" panose="020F0302020204030204" pitchFamily="34" charset="0"/>
              </a:rPr>
              <a:t>, the data </a:t>
            </a:r>
            <a:r>
              <a:rPr lang="fr-CH" sz="1800" dirty="0" err="1">
                <a:latin typeface="Calibri Light" panose="020F0302020204030204" pitchFamily="34" charset="0"/>
                <a:cs typeface="Calibri Light" panose="020F0302020204030204" pitchFamily="34" charset="0"/>
              </a:rPr>
              <a:t>were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entirely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generated</a:t>
            </a:r>
            <a:r>
              <a:rPr lang="fr-CH" sz="1800" dirty="0">
                <a:latin typeface="Calibri Light" panose="020F0302020204030204" pitchFamily="34" charset="0"/>
                <a:cs typeface="Calibri Light" panose="020F0302020204030204" pitchFamily="34" charset="0"/>
              </a:rPr>
              <a:t> by me. All 99 </a:t>
            </a:r>
            <a:r>
              <a:rPr lang="fr-CH" sz="1800" dirty="0" err="1">
                <a:latin typeface="Calibri Light" panose="020F0302020204030204" pitchFamily="34" charset="0"/>
                <a:cs typeface="Calibri Light" panose="020F0302020204030204" pitchFamily="34" charset="0"/>
              </a:rPr>
              <a:t>predictors</a:t>
            </a:r>
            <a:r>
              <a:rPr lang="fr-CH" sz="1800" dirty="0">
                <a:latin typeface="Calibri Light" panose="020F0302020204030204" pitchFamily="34" charset="0"/>
                <a:cs typeface="Calibri Light" panose="020F0302020204030204" pitchFamily="34" charset="0"/>
              </a:rPr>
              <a:t> are </a:t>
            </a:r>
            <a:r>
              <a:rPr lang="fr-CH" sz="1800" dirty="0" err="1">
                <a:latin typeface="Calibri Light" panose="020F0302020204030204" pitchFamily="34" charset="0"/>
                <a:cs typeface="Calibri Light" panose="020F0302020204030204" pitchFamily="34" charset="0"/>
              </a:rPr>
              <a:t>random</a:t>
            </a:r>
            <a:r>
              <a:rPr lang="fr-CH" sz="1800" dirty="0">
                <a:latin typeface="Calibri Light" panose="020F0302020204030204" pitchFamily="34" charset="0"/>
                <a:cs typeface="Calibri Light" panose="020F0302020204030204" pitchFamily="34" charset="0"/>
              </a:rPr>
              <a:t> and have no relation to the </a:t>
            </a:r>
            <a:r>
              <a:rPr lang="fr-CH" sz="1800" dirty="0" err="1">
                <a:latin typeface="Calibri Light" panose="020F0302020204030204" pitchFamily="34" charset="0"/>
                <a:cs typeface="Calibri Light" panose="020F0302020204030204" pitchFamily="34" charset="0"/>
              </a:rPr>
              <a:t>outcome</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The </a:t>
            </a:r>
            <a:r>
              <a:rPr lang="fr-CH" sz="1800" dirty="0" err="1">
                <a:latin typeface="Calibri Light" panose="020F0302020204030204" pitchFamily="34" charset="0"/>
                <a:cs typeface="Calibri Light" panose="020F0302020204030204" pitchFamily="34" charset="0"/>
              </a:rPr>
              <a:t>purpose</a:t>
            </a:r>
            <a:r>
              <a:rPr lang="fr-CH" sz="1800" dirty="0">
                <a:latin typeface="Calibri Light" panose="020F0302020204030204" pitchFamily="34" charset="0"/>
                <a:cs typeface="Calibri Light" panose="020F0302020204030204" pitchFamily="34" charset="0"/>
              </a:rPr>
              <a:t> of </a:t>
            </a:r>
            <a:r>
              <a:rPr lang="fr-CH" sz="1800" dirty="0" err="1">
                <a:latin typeface="Calibri Light" panose="020F0302020204030204" pitchFamily="34" charset="0"/>
                <a:cs typeface="Calibri Light" panose="020F0302020204030204" pitchFamily="34" charset="0"/>
              </a:rPr>
              <a:t>this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problem</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was</a:t>
            </a:r>
            <a:r>
              <a:rPr lang="fr-CH" sz="1800" dirty="0">
                <a:latin typeface="Calibri Light" panose="020F0302020204030204" pitchFamily="34" charset="0"/>
                <a:cs typeface="Calibri Light" panose="020F0302020204030204" pitchFamily="34" charset="0"/>
              </a:rPr>
              <a:t> </a:t>
            </a:r>
            <a:r>
              <a:rPr lang="fr-CH" sz="1800" b="1" dirty="0">
                <a:latin typeface="Calibri Light" panose="020F0302020204030204" pitchFamily="34" charset="0"/>
                <a:cs typeface="Calibri Light" panose="020F0302020204030204" pitchFamily="34" charset="0"/>
              </a:rPr>
              <a:t>(a) </a:t>
            </a:r>
            <a:r>
              <a:rPr lang="fr-CH" sz="1800" dirty="0">
                <a:latin typeface="Calibri Light" panose="020F0302020204030204" pitchFamily="34" charset="0"/>
                <a:cs typeface="Calibri Light" panose="020F0302020204030204" pitchFamily="34" charset="0"/>
              </a:rPr>
              <a:t>to deal </a:t>
            </a:r>
            <a:r>
              <a:rPr lang="fr-CH" sz="1800" dirty="0" err="1">
                <a:latin typeface="Calibri Light" panose="020F0302020204030204" pitchFamily="34" charset="0"/>
                <a:cs typeface="Calibri Light" panose="020F0302020204030204" pitchFamily="34" charset="0"/>
              </a:rPr>
              <a:t>with</a:t>
            </a:r>
            <a:r>
              <a:rPr lang="fr-CH" sz="1800" dirty="0">
                <a:latin typeface="Calibri Light" panose="020F0302020204030204" pitchFamily="34" charset="0"/>
                <a:cs typeface="Calibri Light" panose="020F0302020204030204" pitchFamily="34" charset="0"/>
              </a:rPr>
              <a:t> the </a:t>
            </a:r>
            <a:r>
              <a:rPr lang="fr-CH" sz="1800" dirty="0" err="1">
                <a:latin typeface="Calibri Light" panose="020F0302020204030204" pitchFamily="34" charset="0"/>
                <a:cs typeface="Calibri Light" panose="020F0302020204030204" pitchFamily="34" charset="0"/>
              </a:rPr>
              <a:t>data's</a:t>
            </a:r>
            <a:r>
              <a:rPr lang="fr-CH" sz="1800" dirty="0">
                <a:latin typeface="Calibri Light" panose="020F0302020204030204" pitchFamily="34" charset="0"/>
                <a:cs typeface="Calibri Light" panose="020F0302020204030204" pitchFamily="34" charset="0"/>
              </a:rPr>
              <a:t> structural challenges and </a:t>
            </a:r>
            <a:r>
              <a:rPr lang="fr-CH" sz="1800" b="1" dirty="0">
                <a:latin typeface="Calibri Light" panose="020F0302020204030204" pitchFamily="34" charset="0"/>
                <a:cs typeface="Calibri Light" panose="020F0302020204030204" pitchFamily="34" charset="0"/>
              </a:rPr>
              <a:t>(b) </a:t>
            </a:r>
            <a:r>
              <a:rPr lang="fr-CH" sz="1800" dirty="0">
                <a:latin typeface="Calibri Light" panose="020F0302020204030204" pitchFamily="34" charset="0"/>
                <a:cs typeface="Calibri Light" panose="020F0302020204030204" pitchFamily="34" charset="0"/>
              </a:rPr>
              <a:t>to </a:t>
            </a:r>
            <a:r>
              <a:rPr lang="fr-CH" sz="1800" dirty="0" err="1">
                <a:latin typeface="Calibri Light" panose="020F0302020204030204" pitchFamily="34" charset="0"/>
                <a:cs typeface="Calibri Light" panose="020F0302020204030204" pitchFamily="34" charset="0"/>
              </a:rPr>
              <a:t>adopt</a:t>
            </a:r>
            <a:r>
              <a:rPr lang="fr-CH" sz="1800" dirty="0">
                <a:latin typeface="Calibri Light" panose="020F0302020204030204" pitchFamily="34" charset="0"/>
                <a:cs typeface="Calibri Light" panose="020F0302020204030204" pitchFamily="34" charset="0"/>
              </a:rPr>
              <a:t> a conservative attitude </a:t>
            </a:r>
            <a:r>
              <a:rPr lang="fr-CH" sz="1800" dirty="0" err="1">
                <a:latin typeface="Calibri Light" panose="020F0302020204030204" pitchFamily="34" charset="0"/>
                <a:cs typeface="Calibri Light" panose="020F0302020204030204" pitchFamily="34" charset="0"/>
              </a:rPr>
              <a:t>when</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dealing</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with</a:t>
            </a:r>
            <a:r>
              <a:rPr lang="fr-CH" sz="1800" dirty="0">
                <a:latin typeface="Calibri Light" panose="020F0302020204030204" pitchFamily="34" charset="0"/>
                <a:cs typeface="Calibri Light" panose="020F0302020204030204" pitchFamily="34" charset="0"/>
              </a:rPr>
              <a:t> a </a:t>
            </a:r>
            <a:r>
              <a:rPr lang="fr-CH" sz="1800" dirty="0" err="1">
                <a:latin typeface="Calibri Light" panose="020F0302020204030204" pitchFamily="34" charset="0"/>
                <a:cs typeface="Calibri Light" panose="020F0302020204030204" pitchFamily="34" charset="0"/>
              </a:rPr>
              <a:t>difficult</a:t>
            </a:r>
            <a:r>
              <a:rPr lang="fr-CH" sz="1800" dirty="0">
                <a:latin typeface="Calibri Light" panose="020F0302020204030204" pitchFamily="34" charset="0"/>
                <a:cs typeface="Calibri Light" panose="020F0302020204030204" pitchFamily="34" charset="0"/>
              </a:rPr>
              <a:t> data </a:t>
            </a:r>
            <a:r>
              <a:rPr lang="fr-CH" sz="1800" dirty="0" err="1">
                <a:latin typeface="Calibri Light" panose="020F0302020204030204" pitchFamily="34" charset="0"/>
                <a:cs typeface="Calibri Light" panose="020F0302020204030204" pitchFamily="34" charset="0"/>
              </a:rPr>
              <a:t>problem</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It </a:t>
            </a:r>
            <a:r>
              <a:rPr lang="fr-CH" sz="1800" dirty="0" err="1">
                <a:latin typeface="Calibri Light" panose="020F0302020204030204" pitchFamily="34" charset="0"/>
                <a:cs typeface="Calibri Light" panose="020F0302020204030204" pitchFamily="34" charset="0"/>
              </a:rPr>
              <a:t>might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be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tempting</a:t>
            </a:r>
            <a:r>
              <a:rPr lang="fr-CH" sz="1800" dirty="0">
                <a:latin typeface="Calibri Light" panose="020F0302020204030204" pitchFamily="34" charset="0"/>
                <a:cs typeface="Calibri Light" panose="020F0302020204030204" pitchFamily="34" charset="0"/>
              </a:rPr>
              <a:t> to </a:t>
            </a:r>
            <a:r>
              <a:rPr lang="fr-CH" sz="1800" dirty="0" err="1">
                <a:latin typeface="Calibri Light" panose="020F0302020204030204" pitchFamily="34" charset="0"/>
                <a:cs typeface="Calibri Light" panose="020F0302020204030204" pitchFamily="34" charset="0"/>
              </a:rPr>
              <a:t>try</a:t>
            </a:r>
            <a:r>
              <a:rPr lang="fr-CH" sz="1800" dirty="0">
                <a:latin typeface="Calibri Light" panose="020F0302020204030204" pitchFamily="34" charset="0"/>
                <a:cs typeface="Calibri Light" panose="020F0302020204030204" pitchFamily="34" charset="0"/>
              </a:rPr>
              <a:t> ML </a:t>
            </a:r>
            <a:r>
              <a:rPr lang="fr-CH" sz="1800" dirty="0" err="1">
                <a:latin typeface="Calibri Light" panose="020F0302020204030204" pitchFamily="34" charset="0"/>
                <a:cs typeface="Calibri Light" panose="020F0302020204030204" pitchFamily="34" charset="0"/>
              </a:rPr>
              <a:t>models</a:t>
            </a:r>
            <a:r>
              <a:rPr lang="fr-CH" sz="1800" dirty="0">
                <a:latin typeface="Calibri Light" panose="020F0302020204030204" pitchFamily="34" charset="0"/>
                <a:cs typeface="Calibri Light" panose="020F0302020204030204" pitchFamily="34" charset="0"/>
              </a:rPr>
              <a:t> </a:t>
            </a:r>
            <a:r>
              <a:rPr lang="fr-CH" sz="1800" i="1" dirty="0" err="1">
                <a:latin typeface="Calibri Light" panose="020F0302020204030204" pitchFamily="34" charset="0"/>
                <a:cs typeface="Calibri Light" panose="020F0302020204030204" pitchFamily="34" charset="0"/>
              </a:rPr>
              <a:t>until</a:t>
            </a:r>
            <a:r>
              <a:rPr lang="fr-CH" sz="1800" i="1" dirty="0">
                <a:latin typeface="Calibri Light" panose="020F0302020204030204" pitchFamily="34" charset="0"/>
                <a:cs typeface="Calibri Light" panose="020F0302020204030204" pitchFamily="34" charset="0"/>
              </a:rPr>
              <a:t> </a:t>
            </a:r>
            <a:r>
              <a:rPr lang="fr-CH" sz="1800" i="1" dirty="0" err="1">
                <a:latin typeface="Calibri Light" panose="020F0302020204030204" pitchFamily="34" charset="0"/>
                <a:cs typeface="Calibri Light" panose="020F0302020204030204" pitchFamily="34" charset="0"/>
              </a:rPr>
              <a:t>you</a:t>
            </a:r>
            <a:r>
              <a:rPr lang="fr-CH" sz="1800" i="1" dirty="0">
                <a:latin typeface="Calibri Light" panose="020F0302020204030204" pitchFamily="34" charset="0"/>
                <a:cs typeface="Calibri Light" panose="020F0302020204030204" pitchFamily="34" charset="0"/>
              </a:rPr>
              <a:t> </a:t>
            </a:r>
            <a:r>
              <a:rPr lang="fr-CH" sz="1800" i="1" dirty="0" err="1">
                <a:latin typeface="Calibri Light" panose="020F0302020204030204" pitchFamily="34" charset="0"/>
                <a:cs typeface="Calibri Light" panose="020F0302020204030204" pitchFamily="34" charset="0"/>
              </a:rPr>
              <a:t>find</a:t>
            </a:r>
            <a:r>
              <a:rPr lang="fr-CH" sz="1800" i="1" dirty="0">
                <a:latin typeface="Calibri Light" panose="020F0302020204030204" pitchFamily="34" charset="0"/>
                <a:cs typeface="Calibri Light" panose="020F0302020204030204" pitchFamily="34" charset="0"/>
              </a:rPr>
              <a:t> </a:t>
            </a:r>
            <a:r>
              <a:rPr lang="fr-CH" sz="1800" i="1" dirty="0" err="1">
                <a:latin typeface="Calibri Light" panose="020F0302020204030204" pitchFamily="34" charset="0"/>
                <a:cs typeface="Calibri Light" panose="020F0302020204030204" pitchFamily="34" charset="0"/>
              </a:rPr>
              <a:t>something</a:t>
            </a:r>
            <a:r>
              <a:rPr lang="fr-CH" sz="1800" dirty="0">
                <a:latin typeface="Calibri Light" panose="020F0302020204030204" pitchFamily="34" charset="0"/>
                <a:cs typeface="Calibri Light" panose="020F0302020204030204" pitchFamily="34" charset="0"/>
              </a:rPr>
              <a:t>, but if </a:t>
            </a:r>
            <a:r>
              <a:rPr lang="fr-CH" sz="1800" dirty="0" err="1">
                <a:latin typeface="Calibri Light" panose="020F0302020204030204" pitchFamily="34" charset="0"/>
                <a:cs typeface="Calibri Light" panose="020F0302020204030204" pitchFamily="34" charset="0"/>
              </a:rPr>
              <a:t>models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repeatedly</a:t>
            </a:r>
            <a:r>
              <a:rPr lang="fr-CH" sz="1800" dirty="0">
                <a:latin typeface="Calibri Light" panose="020F0302020204030204" pitchFamily="34" charset="0"/>
                <a:cs typeface="Calibri Light" panose="020F0302020204030204" pitchFamily="34" charset="0"/>
              </a:rPr>
              <a:t> come up </a:t>
            </a:r>
            <a:r>
              <a:rPr lang="fr-CH" sz="1800" dirty="0" err="1">
                <a:latin typeface="Calibri Light" panose="020F0302020204030204" pitchFamily="34" charset="0"/>
                <a:cs typeface="Calibri Light" panose="020F0302020204030204" pitchFamily="34" charset="0"/>
              </a:rPr>
              <a:t>nothing</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it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is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unlikely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you</a:t>
            </a:r>
            <a:r>
              <a:rPr lang="fr-CH" sz="1800" dirty="0">
                <a:latin typeface="Calibri Light" panose="020F0302020204030204" pitchFamily="34" charset="0"/>
                <a:cs typeface="Calibri Light" panose="020F0302020204030204" pitchFamily="34" charset="0"/>
              </a:rPr>
              <a:t> are </a:t>
            </a:r>
            <a:r>
              <a:rPr lang="fr-CH" sz="1800" dirty="0" err="1">
                <a:latin typeface="Calibri Light" panose="020F0302020204030204" pitchFamily="34" charset="0"/>
                <a:cs typeface="Calibri Light" panose="020F0302020204030204" pitchFamily="34" charset="0"/>
              </a:rPr>
              <a:t>missing</a:t>
            </a:r>
            <a:r>
              <a:rPr lang="fr-CH" sz="1800" dirty="0">
                <a:latin typeface="Calibri Light" panose="020F0302020204030204" pitchFamily="34" charset="0"/>
                <a:cs typeface="Calibri Light" panose="020F0302020204030204" pitchFamily="34" charset="0"/>
              </a:rPr>
              <a:t> a </a:t>
            </a:r>
            <a:r>
              <a:rPr lang="fr-CH" sz="1800" dirty="0" err="1">
                <a:latin typeface="Calibri Light" panose="020F0302020204030204" pitchFamily="34" charset="0"/>
                <a:cs typeface="Calibri Light" panose="020F0302020204030204" pitchFamily="34" charset="0"/>
              </a:rPr>
              <a:t>hidden</a:t>
            </a:r>
            <a:r>
              <a:rPr lang="fr-CH" sz="1800" dirty="0">
                <a:latin typeface="Calibri Light" panose="020F0302020204030204" pitchFamily="34" charset="0"/>
                <a:cs typeface="Calibri Light" panose="020F0302020204030204" pitchFamily="34" charset="0"/>
              </a:rPr>
              <a:t> pattern as in the first data </a:t>
            </a:r>
            <a:r>
              <a:rPr lang="fr-CH" sz="1800" dirty="0" err="1">
                <a:latin typeface="Calibri Light" panose="020F0302020204030204" pitchFamily="34" charset="0"/>
                <a:cs typeface="Calibri Light" panose="020F0302020204030204" pitchFamily="34" charset="0"/>
              </a:rPr>
              <a:t>problem</a:t>
            </a:r>
            <a:r>
              <a:rPr lang="fr-CH" sz="1800" dirty="0">
                <a:latin typeface="Calibri Light" panose="020F0302020204030204" pitchFamily="34" charset="0"/>
                <a:cs typeface="Calibri Light" panose="020F0302020204030204" pitchFamily="34" charset="0"/>
              </a:rPr>
              <a:t> 1.</a:t>
            </a: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p:txBody>
      </p:sp>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Data </a:t>
            </a:r>
            <a:r>
              <a:rPr lang="fr-CH" sz="3200" dirty="0" err="1">
                <a:solidFill>
                  <a:schemeClr val="tx2">
                    <a:lumMod val="75000"/>
                  </a:schemeClr>
                </a:solidFill>
                <a:latin typeface="Tw Cen MT" panose="020B0602020104020603" pitchFamily="34" charset="0"/>
              </a:rPr>
              <a:t>Problem</a:t>
            </a:r>
            <a:r>
              <a:rPr lang="fr-CH" sz="3200" dirty="0">
                <a:solidFill>
                  <a:schemeClr val="tx2">
                    <a:lumMod val="75000"/>
                  </a:schemeClr>
                </a:solidFill>
                <a:latin typeface="Tw Cen MT" panose="020B0602020104020603" pitchFamily="34" charset="0"/>
              </a:rPr>
              <a:t> 2 – </a:t>
            </a:r>
            <a:r>
              <a:rPr lang="fr-CH" sz="3200" dirty="0" err="1">
                <a:solidFill>
                  <a:schemeClr val="tx2">
                    <a:lumMod val="75000"/>
                  </a:schemeClr>
                </a:solidFill>
                <a:latin typeface="Tw Cen MT" panose="020B0602020104020603" pitchFamily="34" charset="0"/>
              </a:rPr>
              <a:t>Medical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rarity</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DAC2B97-CEBA-4C53-BB60-038D659D7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964" y="188754"/>
            <a:ext cx="1850496" cy="1867166"/>
          </a:xfrm>
          <a:prstGeom prst="rect">
            <a:avLst/>
          </a:prstGeom>
        </p:spPr>
      </p:pic>
    </p:spTree>
    <p:extLst>
      <p:ext uri="{BB962C8B-B14F-4D97-AF65-F5344CB8AC3E}">
        <p14:creationId xmlns:p14="http://schemas.microsoft.com/office/powerpoint/2010/main" val="364894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435280" cy="4925144"/>
          </a:xfrm>
        </p:spPr>
        <p:txBody>
          <a:bodyPr>
            <a:normAutofit/>
          </a:bodyPr>
          <a:lstStyle/>
          <a:p>
            <a:r>
              <a:rPr lang="fr-CH" sz="1800">
                <a:latin typeface="Calibri Light" panose="020F0302020204030204" pitchFamily="34" charset="0"/>
                <a:cs typeface="Calibri Light" panose="020F0302020204030204" pitchFamily="34" charset="0"/>
              </a:rPr>
              <a:t>Weighting unbalanced classes can be achieved with class priors or case weights. Different models have different defaults. Here are some examples of both approaches:</a:t>
            </a:r>
            <a:endParaRPr lang="fr-CH" sz="1800" dirty="0">
              <a:latin typeface="Calibri Light" panose="020F0302020204030204" pitchFamily="34" charset="0"/>
              <a:cs typeface="Calibri Light" panose="020F0302020204030204" pitchFamily="34" charset="0"/>
            </a:endParaRPr>
          </a:p>
          <a:p>
            <a:endParaRPr lang="fr-CH" sz="1800" dirty="0">
              <a:latin typeface="Times New Roman" panose="02020603050405020304" pitchFamily="18" charset="0"/>
              <a:cs typeface="Times New Roman" panose="02020603050405020304" pitchFamily="18" charset="0"/>
            </a:endParaRPr>
          </a:p>
          <a:p>
            <a:pPr marL="0" indent="0">
              <a:buNone/>
            </a:pPr>
            <a:r>
              <a:rPr lang="fr-CH" sz="1200">
                <a:latin typeface="Courier New" panose="02070309020205020404" pitchFamily="49" charset="0"/>
                <a:cs typeface="Courier New" panose="02070309020205020404" pitchFamily="49" charset="0"/>
              </a:rPr>
              <a:t>	## INSPECT EMPIRICAL CLASS DISTRIBUTIONS</a:t>
            </a:r>
          </a:p>
          <a:p>
            <a:pPr marL="0" indent="0">
              <a:buNone/>
            </a:pPr>
            <a:r>
              <a:rPr lang="fr-CH" sz="1200">
                <a:latin typeface="Courier New" panose="02070309020205020404" pitchFamily="49" charset="0"/>
                <a:cs typeface="Courier New" panose="02070309020205020404" pitchFamily="49" charset="0"/>
              </a:rPr>
              <a:t>	table(prob2$G)</a:t>
            </a:r>
          </a:p>
          <a:p>
            <a:pPr marL="0" indent="0">
              <a:buNone/>
            </a:pPr>
            <a:endParaRPr lang="fr-CH" sz="1200">
              <a:latin typeface="Courier New" panose="02070309020205020404" pitchFamily="49" charset="0"/>
              <a:cs typeface="Courier New" panose="02070309020205020404" pitchFamily="49" charset="0"/>
            </a:endParaRPr>
          </a:p>
          <a:p>
            <a:pPr marL="0" indent="0">
              <a:buNone/>
            </a:pPr>
            <a:r>
              <a:rPr lang="fr-CH" sz="1200">
                <a:latin typeface="Courier New" panose="02070309020205020404" pitchFamily="49" charset="0"/>
                <a:cs typeface="Courier New" panose="02070309020205020404" pitchFamily="49" charset="0"/>
              </a:rPr>
              <a:t>	## GENERAL FUNCTION FOR CASE WEIGHTING UNBALANCED CLASSES (MUST SUM TO 1!)</a:t>
            </a:r>
          </a:p>
          <a:p>
            <a:pPr marL="0" indent="0">
              <a:buNone/>
            </a:pPr>
            <a:r>
              <a:rPr lang="fr-CH" sz="1200">
                <a:latin typeface="Courier New" panose="02070309020205020404" pitchFamily="49" charset="0"/>
                <a:cs typeface="Courier New" panose="02070309020205020404" pitchFamily="49" charset="0"/>
              </a:rPr>
              <a:t>	wf &lt;- function(fact) { rep(1/(proportions(table(fact))*sum(nlevels(fact))),</a:t>
            </a:r>
          </a:p>
          <a:p>
            <a:pPr marL="0" indent="0">
              <a:buNone/>
            </a:pPr>
            <a:r>
              <a:rPr lang="fr-CH" sz="1200">
                <a:latin typeface="Courier New" panose="02070309020205020404" pitchFamily="49" charset="0"/>
                <a:cs typeface="Courier New" panose="02070309020205020404" pitchFamily="49" charset="0"/>
              </a:rPr>
              <a:t>	  times=table(fact)) }</a:t>
            </a:r>
          </a:p>
          <a:p>
            <a:pPr marL="0" indent="0">
              <a:buNone/>
            </a:pPr>
            <a:r>
              <a:rPr lang="fr-CH" sz="1200">
                <a:latin typeface="Courier New" panose="02070309020205020404" pitchFamily="49" charset="0"/>
                <a:cs typeface="Courier New" panose="02070309020205020404" pitchFamily="49" charset="0"/>
              </a:rPr>
              <a:t>	</a:t>
            </a:r>
          </a:p>
          <a:p>
            <a:pPr marL="0" indent="0">
              <a:buNone/>
            </a:pPr>
            <a:r>
              <a:rPr lang="fr-CH" sz="1200">
                <a:latin typeface="Courier New" panose="02070309020205020404" pitchFamily="49" charset="0"/>
                <a:cs typeface="Courier New" panose="02070309020205020404" pitchFamily="49" charset="0"/>
              </a:rPr>
              <a:t>	## CASE WEIGHTING IN MODELS</a:t>
            </a:r>
          </a:p>
          <a:p>
            <a:pPr marL="0" indent="0">
              <a:buNone/>
            </a:pPr>
            <a:r>
              <a:rPr lang="fr-CH" sz="1200">
                <a:latin typeface="Courier New" panose="02070309020205020404" pitchFamily="49" charset="0"/>
                <a:cs typeface="Courier New" panose="02070309020205020404" pitchFamily="49" charset="0"/>
              </a:rPr>
              <a:t>	lr &lt;- glm(G~., data=prob2, family=binomial, </a:t>
            </a:r>
            <a:r>
              <a:rPr lang="fr-CH" sz="1200" b="1">
                <a:solidFill>
                  <a:srgbClr val="C00000"/>
                </a:solidFill>
                <a:latin typeface="Courier New" panose="02070309020205020404" pitchFamily="49" charset="0"/>
                <a:cs typeface="Courier New" panose="02070309020205020404" pitchFamily="49" charset="0"/>
              </a:rPr>
              <a:t>weights=wf(G)</a:t>
            </a:r>
            <a:r>
              <a:rPr lang="fr-CH" sz="1200">
                <a:latin typeface="Courier New" panose="02070309020205020404" pitchFamily="49" charset="0"/>
                <a:cs typeface="Courier New" panose="02070309020205020404" pitchFamily="49" charset="0"/>
              </a:rPr>
              <a:t>)</a:t>
            </a:r>
          </a:p>
          <a:p>
            <a:pPr marL="0" indent="0">
              <a:buNone/>
            </a:pPr>
            <a:r>
              <a:rPr lang="fr-CH" sz="1200">
                <a:latin typeface="Courier New" panose="02070309020205020404" pitchFamily="49" charset="0"/>
                <a:cs typeface="Courier New" panose="02070309020205020404" pitchFamily="49" charset="0"/>
              </a:rPr>
              <a:t>	tree &lt;- rpart(G~., data=prob2, </a:t>
            </a:r>
            <a:r>
              <a:rPr lang="fr-CH" sz="1200" b="1">
                <a:solidFill>
                  <a:srgbClr val="C00000"/>
                </a:solidFill>
                <a:latin typeface="Courier New" panose="02070309020205020404" pitchFamily="49" charset="0"/>
                <a:cs typeface="Courier New" panose="02070309020205020404" pitchFamily="49" charset="0"/>
              </a:rPr>
              <a:t>weights=wf(G)</a:t>
            </a:r>
            <a:r>
              <a:rPr lang="fr-CH" sz="1200">
                <a:latin typeface="Courier New" panose="02070309020205020404" pitchFamily="49" charset="0"/>
                <a:cs typeface="Courier New" panose="02070309020205020404" pitchFamily="49" charset="0"/>
              </a:rPr>
              <a:t>)</a:t>
            </a:r>
          </a:p>
          <a:p>
            <a:pPr marL="0" indent="0">
              <a:buNone/>
            </a:pPr>
            <a:r>
              <a:rPr lang="fr-CH" sz="1200">
                <a:latin typeface="Courier New" panose="02070309020205020404" pitchFamily="49" charset="0"/>
                <a:cs typeface="Courier New" panose="02070309020205020404" pitchFamily="49" charset="0"/>
              </a:rPr>
              <a:t>	</a:t>
            </a:r>
            <a:r>
              <a:rPr lang="en-US" sz="1200">
                <a:latin typeface="Courier New" panose="02070309020205020404" pitchFamily="49" charset="0"/>
                <a:cs typeface="Courier New" panose="02070309020205020404" pitchFamily="49" charset="0"/>
              </a:rPr>
              <a:t>mars &lt;- earth(G~., data=prob2, glm=list(family=binomial),</a:t>
            </a:r>
          </a:p>
          <a:p>
            <a:pPr marL="0" indent="0">
              <a:buNone/>
            </a:pPr>
            <a:r>
              <a:rPr lang="en-US" sz="1200">
                <a:latin typeface="Courier New" panose="02070309020205020404" pitchFamily="49" charset="0"/>
                <a:cs typeface="Courier New" panose="02070309020205020404" pitchFamily="49" charset="0"/>
              </a:rPr>
              <a:t>	  degree=2, pmethod="backward", </a:t>
            </a:r>
            <a:r>
              <a:rPr lang="fr-CH" sz="1200" b="1">
                <a:solidFill>
                  <a:srgbClr val="C00000"/>
                </a:solidFill>
                <a:latin typeface="Courier New" panose="02070309020205020404" pitchFamily="49" charset="0"/>
                <a:cs typeface="Courier New" panose="02070309020205020404" pitchFamily="49" charset="0"/>
              </a:rPr>
              <a:t>weights=wf(G)</a:t>
            </a:r>
            <a:r>
              <a:rPr lang="en-US" sz="1200">
                <a:latin typeface="Courier New" panose="02070309020205020404" pitchFamily="49" charset="0"/>
                <a:cs typeface="Courier New" panose="02070309020205020404" pitchFamily="49" charset="0"/>
              </a:rPr>
              <a:t>)</a:t>
            </a:r>
          </a:p>
          <a:p>
            <a:pPr marL="0" indent="0">
              <a:buNone/>
            </a:pPr>
            <a:endParaRPr lang="fr-CH" sz="1200">
              <a:latin typeface="Courier New" panose="02070309020205020404" pitchFamily="49" charset="0"/>
              <a:cs typeface="Courier New" panose="02070309020205020404" pitchFamily="49" charset="0"/>
            </a:endParaRPr>
          </a:p>
          <a:p>
            <a:pPr marL="0" indent="0">
              <a:buNone/>
            </a:pPr>
            <a:r>
              <a:rPr lang="fr-CH" sz="1200">
                <a:latin typeface="Courier New" panose="02070309020205020404" pitchFamily="49" charset="0"/>
                <a:cs typeface="Courier New" panose="02070309020205020404" pitchFamily="49" charset="0"/>
              </a:rPr>
              <a:t>	## PRIOR WEIGHTING IN MODELS</a:t>
            </a:r>
          </a:p>
          <a:p>
            <a:pPr marL="0" indent="0">
              <a:buNone/>
            </a:pPr>
            <a:r>
              <a:rPr lang="fr-CH" sz="1200">
                <a:latin typeface="Courier New" panose="02070309020205020404" pitchFamily="49" charset="0"/>
                <a:cs typeface="Courier New" panose="02070309020205020404" pitchFamily="49" charset="0"/>
              </a:rPr>
              <a:t>	ld &lt;- lda(G~., data=prob2, </a:t>
            </a:r>
            <a:r>
              <a:rPr lang="fr-CH" sz="1200" b="1">
                <a:solidFill>
                  <a:srgbClr val="C00000"/>
                </a:solidFill>
                <a:latin typeface="Courier New" panose="02070309020205020404" pitchFamily="49" charset="0"/>
                <a:cs typeface="Courier New" panose="02070309020205020404" pitchFamily="49" charset="0"/>
              </a:rPr>
              <a:t>prior=c(0.50,0.50)</a:t>
            </a:r>
            <a:r>
              <a:rPr lang="fr-CH" sz="1200">
                <a:latin typeface="Courier New" panose="02070309020205020404" pitchFamily="49" charset="0"/>
                <a:cs typeface="Courier New" panose="02070309020205020404" pitchFamily="49" charset="0"/>
              </a:rPr>
              <a:t>, CV=TRUE)</a:t>
            </a:r>
          </a:p>
          <a:p>
            <a:pPr marL="0" indent="0">
              <a:buNone/>
            </a:pPr>
            <a:r>
              <a:rPr lang="fr-CH" sz="1200">
                <a:latin typeface="Courier New" panose="02070309020205020404" pitchFamily="49" charset="0"/>
                <a:cs typeface="Courier New" panose="02070309020205020404" pitchFamily="49" charset="0"/>
              </a:rPr>
              <a:t>	rf &lt;- randomForest(G~., data=prob2, ntree=500, </a:t>
            </a:r>
            <a:r>
              <a:rPr lang="fr-CH" sz="1200" b="1">
                <a:solidFill>
                  <a:srgbClr val="C00000"/>
                </a:solidFill>
                <a:latin typeface="Courier New" panose="02070309020205020404" pitchFamily="49" charset="0"/>
                <a:cs typeface="Courier New" panose="02070309020205020404" pitchFamily="49" charset="0"/>
              </a:rPr>
              <a:t>sampsize=c(50,50)</a:t>
            </a:r>
            <a:r>
              <a:rPr lang="fr-CH" sz="1200">
                <a:latin typeface="Courier New" panose="02070309020205020404" pitchFamily="49" charset="0"/>
                <a:cs typeface="Courier New" panose="02070309020205020404" pitchFamily="49" charset="0"/>
              </a:rPr>
              <a:t>)</a:t>
            </a:r>
          </a:p>
        </p:txBody>
      </p:sp>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Data </a:t>
            </a:r>
            <a:r>
              <a:rPr lang="fr-CH" sz="3200" dirty="0" err="1">
                <a:solidFill>
                  <a:schemeClr val="tx2">
                    <a:lumMod val="75000"/>
                  </a:schemeClr>
                </a:solidFill>
                <a:latin typeface="Tw Cen MT" panose="020B0602020104020603" pitchFamily="34" charset="0"/>
              </a:rPr>
              <a:t>Problem</a:t>
            </a:r>
            <a:r>
              <a:rPr lang="fr-CH" sz="3200" dirty="0">
                <a:solidFill>
                  <a:schemeClr val="tx2">
                    <a:lumMod val="75000"/>
                  </a:schemeClr>
                </a:solidFill>
                <a:latin typeface="Tw Cen MT" panose="020B0602020104020603" pitchFamily="34" charset="0"/>
              </a:rPr>
              <a:t> 2 – </a:t>
            </a:r>
            <a:r>
              <a:rPr lang="fr-CH" sz="3200" dirty="0" err="1">
                <a:solidFill>
                  <a:schemeClr val="tx2">
                    <a:lumMod val="75000"/>
                  </a:schemeClr>
                </a:solidFill>
                <a:latin typeface="Tw Cen MT" panose="020B0602020104020603" pitchFamily="34" charset="0"/>
              </a:rPr>
              <a:t>Medical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rarity</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DAC2B97-CEBA-4C53-BB60-038D659D7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964" y="188754"/>
            <a:ext cx="1850496" cy="1867166"/>
          </a:xfrm>
          <a:prstGeom prst="rect">
            <a:avLst/>
          </a:prstGeom>
        </p:spPr>
      </p:pic>
    </p:spTree>
    <p:extLst>
      <p:ext uri="{BB962C8B-B14F-4D97-AF65-F5344CB8AC3E}">
        <p14:creationId xmlns:p14="http://schemas.microsoft.com/office/powerpoint/2010/main" val="371027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435280" cy="4925144"/>
          </a:xfrm>
        </p:spPr>
        <p:txBody>
          <a:bodyPr>
            <a:normAutofit/>
          </a:bodyPr>
          <a:lstStyle/>
          <a:p>
            <a:r>
              <a:rPr lang="en-US" sz="1800">
                <a:latin typeface="Calibri Light" panose="020F0302020204030204" pitchFamily="34" charset="0"/>
                <a:cs typeface="Calibri Light" panose="020F0302020204030204" pitchFamily="34" charset="0"/>
              </a:rPr>
              <a:t>There are a few </a:t>
            </a:r>
            <a:r>
              <a:rPr lang="en-US" sz="1800">
                <a:solidFill>
                  <a:srgbClr val="C00000"/>
                </a:solidFill>
                <a:latin typeface="Calibri Light" panose="020F0302020204030204" pitchFamily="34" charset="0"/>
                <a:cs typeface="Calibri Light" panose="020F0302020204030204" pitchFamily="34" charset="0"/>
              </a:rPr>
              <a:t>cautions attached to the use of weights!</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In GLMs, the size of the weights can affect inferential tests (larger = more significant, smaller = less significant). For this reason the sum of the weights should ideally be equal to the original </a:t>
            </a:r>
            <a:r>
              <a:rPr lang="en-US" sz="1800" i="1">
                <a:latin typeface="Calibri Light" panose="020F0302020204030204" pitchFamily="34" charset="0"/>
                <a:cs typeface="Calibri Light" panose="020F0302020204030204" pitchFamily="34" charset="0"/>
              </a:rPr>
              <a:t>N</a:t>
            </a:r>
            <a:r>
              <a:rPr lang="en-US" sz="1800">
                <a:latin typeface="Calibri Light" panose="020F0302020204030204" pitchFamily="34" charset="0"/>
                <a:cs typeface="Calibri Light" panose="020F0302020204030204" pitchFamily="34" charset="0"/>
              </a:rPr>
              <a:t>.</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In earth models, adding weights dramatically increases computation-time, especially for exhaustive or cross-validated model selection (pmethod argument).</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In the data problem, balancing class importance may have the accidental side-effect of </a:t>
            </a:r>
            <a:r>
              <a:rPr lang="en-US" sz="1800">
                <a:solidFill>
                  <a:srgbClr val="0070C0"/>
                </a:solidFill>
                <a:latin typeface="Calibri Light" panose="020F0302020204030204" pitchFamily="34" charset="0"/>
                <a:cs typeface="Calibri Light" panose="020F0302020204030204" pitchFamily="34" charset="0"/>
              </a:rPr>
              <a:t>amplying small-sample biases</a:t>
            </a:r>
            <a:r>
              <a:rPr lang="en-US" sz="1800">
                <a:latin typeface="Calibri Light" panose="020F0302020204030204" pitchFamily="34" charset="0"/>
                <a:cs typeface="Calibri Light" panose="020F0302020204030204" pitchFamily="34" charset="0"/>
              </a:rPr>
              <a:t>, resulting in spurious associations being detected between the predictors and the minority class.</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Adding your own noise predictors as a benchmark is strongly recommended in data problem 2!</a:t>
            </a:r>
            <a:endParaRPr lang="fr-CH" sz="1200">
              <a:latin typeface="Calibri Light" panose="020F0302020204030204" pitchFamily="34" charset="0"/>
              <a:cs typeface="Calibri Light" panose="020F0302020204030204" pitchFamily="34" charset="0"/>
            </a:endParaRPr>
          </a:p>
        </p:txBody>
      </p:sp>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Data </a:t>
            </a:r>
            <a:r>
              <a:rPr lang="fr-CH" sz="3200" dirty="0" err="1">
                <a:solidFill>
                  <a:schemeClr val="tx2">
                    <a:lumMod val="75000"/>
                  </a:schemeClr>
                </a:solidFill>
                <a:latin typeface="Tw Cen MT" panose="020B0602020104020603" pitchFamily="34" charset="0"/>
              </a:rPr>
              <a:t>Problem</a:t>
            </a:r>
            <a:r>
              <a:rPr lang="fr-CH" sz="3200" dirty="0">
                <a:solidFill>
                  <a:schemeClr val="tx2">
                    <a:lumMod val="75000"/>
                  </a:schemeClr>
                </a:solidFill>
                <a:latin typeface="Tw Cen MT" panose="020B0602020104020603" pitchFamily="34" charset="0"/>
              </a:rPr>
              <a:t> 2 – </a:t>
            </a:r>
            <a:r>
              <a:rPr lang="fr-CH" sz="3200" dirty="0" err="1">
                <a:solidFill>
                  <a:schemeClr val="tx2">
                    <a:lumMod val="75000"/>
                  </a:schemeClr>
                </a:solidFill>
                <a:latin typeface="Tw Cen MT" panose="020B0602020104020603" pitchFamily="34" charset="0"/>
              </a:rPr>
              <a:t>Medical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rarity</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DAC2B97-CEBA-4C53-BB60-038D659D7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964" y="188754"/>
            <a:ext cx="1850496" cy="1867166"/>
          </a:xfrm>
          <a:prstGeom prst="rect">
            <a:avLst/>
          </a:prstGeom>
        </p:spPr>
      </p:pic>
    </p:spTree>
    <p:extLst>
      <p:ext uri="{BB962C8B-B14F-4D97-AF65-F5344CB8AC3E}">
        <p14:creationId xmlns:p14="http://schemas.microsoft.com/office/powerpoint/2010/main" val="58534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435280" cy="4925144"/>
          </a:xfrm>
        </p:spPr>
        <p:txBody>
          <a:bodyPr>
            <a:normAutofit/>
          </a:bodyPr>
          <a:lstStyle/>
          <a:p>
            <a:r>
              <a:rPr lang="en-US" sz="1600">
                <a:latin typeface="Calibri Light" panose="020F0302020204030204" pitchFamily="34" charset="0"/>
                <a:cs typeface="Calibri Light" panose="020F0302020204030204" pitchFamily="34" charset="0"/>
              </a:rPr>
              <a:t>Inspecting raw accuracies for this problem fails, since models will be strongly biased to predict the majority category all the time, yielding apparently good performance. MCC coefficients are far more informative, and should hover close to 0 for the test data for a "good" model.</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MARS actually succeeds in identifying the random nature of the data, since both the unweighted and weighted models select the intercept-only model as best, with pmethod="cv".</a:t>
            </a:r>
            <a:endParaRPr lang="fr-CH" sz="1100">
              <a:latin typeface="Calibri Light" panose="020F0302020204030204" pitchFamily="34" charset="0"/>
              <a:cs typeface="Calibri Light" panose="020F0302020204030204" pitchFamily="34" charset="0"/>
            </a:endParaRPr>
          </a:p>
        </p:txBody>
      </p:sp>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Data </a:t>
            </a:r>
            <a:r>
              <a:rPr lang="fr-CH" sz="3200" dirty="0" err="1">
                <a:solidFill>
                  <a:schemeClr val="tx2">
                    <a:lumMod val="75000"/>
                  </a:schemeClr>
                </a:solidFill>
                <a:latin typeface="Tw Cen MT" panose="020B0602020104020603" pitchFamily="34" charset="0"/>
              </a:rPr>
              <a:t>Problem</a:t>
            </a:r>
            <a:r>
              <a:rPr lang="fr-CH" sz="3200" dirty="0">
                <a:solidFill>
                  <a:schemeClr val="tx2">
                    <a:lumMod val="75000"/>
                  </a:schemeClr>
                </a:solidFill>
                <a:latin typeface="Tw Cen MT" panose="020B0602020104020603" pitchFamily="34" charset="0"/>
              </a:rPr>
              <a:t> 2 – </a:t>
            </a:r>
            <a:r>
              <a:rPr lang="fr-CH" sz="3200" dirty="0" err="1">
                <a:solidFill>
                  <a:schemeClr val="tx2">
                    <a:lumMod val="75000"/>
                  </a:schemeClr>
                </a:solidFill>
                <a:latin typeface="Tw Cen MT" panose="020B0602020104020603" pitchFamily="34" charset="0"/>
              </a:rPr>
              <a:t>Medical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rarity</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DAC2B97-CEBA-4C53-BB60-038D659D7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964" y="188754"/>
            <a:ext cx="1850496" cy="1867166"/>
          </a:xfrm>
          <a:prstGeom prst="rect">
            <a:avLst/>
          </a:prstGeom>
        </p:spPr>
      </p:pic>
      <p:sp>
        <p:nvSpPr>
          <p:cNvPr id="7" name="TextBox 6">
            <a:extLst>
              <a:ext uri="{FF2B5EF4-FFF2-40B4-BE49-F238E27FC236}">
                <a16:creationId xmlns:a16="http://schemas.microsoft.com/office/drawing/2014/main" id="{EB2BB29D-D4A3-A51D-66AC-FFB6B359248B}"/>
              </a:ext>
            </a:extLst>
          </p:cNvPr>
          <p:cNvSpPr txBox="1"/>
          <p:nvPr/>
        </p:nvSpPr>
        <p:spPr>
          <a:xfrm>
            <a:off x="2641057" y="3497082"/>
            <a:ext cx="7572372" cy="2677656"/>
          </a:xfrm>
          <a:prstGeom prst="rect">
            <a:avLst/>
          </a:prstGeom>
          <a:noFill/>
        </p:spPr>
        <p:txBody>
          <a:bodyPr wrap="square">
            <a:spAutoFit/>
          </a:bodyPr>
          <a:lstStyle/>
          <a:p>
            <a:r>
              <a:rPr lang="en-GB" sz="1200">
                <a:latin typeface="Courier New" panose="02070309020205020404" pitchFamily="49" charset="0"/>
                <a:cs typeface="Courier New" panose="02070309020205020404" pitchFamily="49" charset="0"/>
              </a:rPr>
              <a:t>Call: earth(formula=G~., data=prob2, weights=wf(G), pmethod="cv", trace=1, degree=2, nfold=5, glm=list(family=binomial))</a:t>
            </a:r>
          </a:p>
          <a:p>
            <a:endParaRPr lang="en-GB" sz="1200">
              <a:latin typeface="Courier New" panose="02070309020205020404" pitchFamily="49" charset="0"/>
              <a:cs typeface="Courier New" panose="02070309020205020404" pitchFamily="49" charset="0"/>
            </a:endParaRPr>
          </a:p>
          <a:p>
            <a:r>
              <a:rPr lang="en-GB" sz="1200">
                <a:latin typeface="Courier New" panose="02070309020205020404" pitchFamily="49" charset="0"/>
                <a:cs typeface="Courier New" panose="02070309020205020404" pitchFamily="49" charset="0"/>
              </a:rPr>
              <a:t>            coefficients</a:t>
            </a:r>
          </a:p>
          <a:p>
            <a:r>
              <a:rPr lang="en-GB" sz="1200" b="1">
                <a:solidFill>
                  <a:srgbClr val="C00000"/>
                </a:solidFill>
                <a:latin typeface="Courier New" panose="02070309020205020404" pitchFamily="49" charset="0"/>
                <a:cs typeface="Courier New" panose="02070309020205020404" pitchFamily="49" charset="0"/>
              </a:rPr>
              <a:t>(Intercept)          0.5</a:t>
            </a:r>
          </a:p>
          <a:p>
            <a:endParaRPr lang="en-GB" sz="1200">
              <a:latin typeface="Courier New" panose="02070309020205020404" pitchFamily="49" charset="0"/>
              <a:cs typeface="Courier New" panose="02070309020205020404" pitchFamily="49" charset="0"/>
            </a:endParaRPr>
          </a:p>
          <a:p>
            <a:r>
              <a:rPr lang="en-GB" sz="1200">
                <a:latin typeface="Courier New" panose="02070309020205020404" pitchFamily="49" charset="0"/>
                <a:cs typeface="Courier New" panose="02070309020205020404" pitchFamily="49" charset="0"/>
              </a:rPr>
              <a:t>Selected 1 of 35 terms, and 0 of 102 predictors (pmethod="cv")</a:t>
            </a:r>
          </a:p>
          <a:p>
            <a:r>
              <a:rPr lang="en-GB" sz="1200">
                <a:latin typeface="Courier New" panose="02070309020205020404" pitchFamily="49" charset="0"/>
                <a:cs typeface="Courier New" panose="02070309020205020404" pitchFamily="49" charset="0"/>
              </a:rPr>
              <a:t>Termination condition: RSq changed by less than 0.001 at 35 terms</a:t>
            </a:r>
          </a:p>
          <a:p>
            <a:endParaRPr lang="en-GB" sz="1200">
              <a:latin typeface="Courier New" panose="02070309020205020404" pitchFamily="49" charset="0"/>
              <a:cs typeface="Courier New" panose="02070309020205020404" pitchFamily="49" charset="0"/>
            </a:endParaRPr>
          </a:p>
          <a:p>
            <a:r>
              <a:rPr lang="en-GB" sz="1200">
                <a:latin typeface="Courier New" panose="02070309020205020404" pitchFamily="49" charset="0"/>
                <a:cs typeface="Courier New" panose="02070309020205020404" pitchFamily="49" charset="0"/>
              </a:rPr>
              <a:t>Number of terms at each degree of interaction: 1 (intercept only model)</a:t>
            </a:r>
          </a:p>
          <a:p>
            <a:r>
              <a:rPr lang="en-GB" sz="1200">
                <a:latin typeface="Courier New" panose="02070309020205020404" pitchFamily="49" charset="0"/>
                <a:cs typeface="Courier New" panose="02070309020205020404" pitchFamily="49" charset="0"/>
              </a:rPr>
              <a:t>GRSq 0  RSq 0  mean.oof.RSq -0.03804021 (sd 0.0394)</a:t>
            </a:r>
          </a:p>
          <a:p>
            <a:endParaRPr lang="en-GB" sz="1200">
              <a:latin typeface="Courier New" panose="02070309020205020404" pitchFamily="49" charset="0"/>
              <a:cs typeface="Courier New" panose="02070309020205020404" pitchFamily="49" charset="0"/>
            </a:endParaRPr>
          </a:p>
          <a:p>
            <a:r>
              <a:rPr lang="en-US" sz="1200" b="1">
                <a:solidFill>
                  <a:srgbClr val="C00000"/>
                </a:solidFill>
                <a:latin typeface="Courier New" panose="02070309020205020404" pitchFamily="49" charset="0"/>
                <a:cs typeface="Courier New" panose="02070309020205020404" pitchFamily="49" charset="0"/>
              </a:rPr>
              <a:t>pmethod="backward" would have selected:</a:t>
            </a:r>
          </a:p>
          <a:p>
            <a:r>
              <a:rPr lang="en-US" sz="1200" b="1">
                <a:solidFill>
                  <a:srgbClr val="C00000"/>
                </a:solidFill>
                <a:latin typeface="Courier New" panose="02070309020205020404" pitchFamily="49" charset="0"/>
                <a:cs typeface="Courier New" panose="02070309020205020404" pitchFamily="49" charset="0"/>
              </a:rPr>
              <a:t>    26 terms 17 preds,  GRSq 0.5707755  RSq 0.6715631  mean.oof.RSq -1.215794</a:t>
            </a:r>
            <a:endParaRPr lang="en-GB" sz="1200" b="1">
              <a:solidFill>
                <a:srgbClr val="C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3040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938" y="188641"/>
            <a:ext cx="6779575"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Workshop schedule and contents</a:t>
            </a:r>
            <a:endParaRPr lang="en-GB" sz="3200">
              <a:solidFill>
                <a:schemeClr val="tx2">
                  <a:lumMod val="75000"/>
                </a:schemeClr>
              </a:solidFill>
              <a:latin typeface="Tw Cen MT" panose="020B0602020104020603" pitchFamily="34" charset="0"/>
            </a:endParaRPr>
          </a:p>
        </p:txBody>
      </p:sp>
      <p:cxnSp>
        <p:nvCxnSpPr>
          <p:cNvPr id="5" name="Straight Connector 4"/>
          <p:cNvCxnSpPr/>
          <p:nvPr/>
        </p:nvCxnSpPr>
        <p:spPr>
          <a:xfrm>
            <a:off x="191344" y="908720"/>
            <a:ext cx="11556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6" name="Table 8">
            <a:extLst>
              <a:ext uri="{FF2B5EF4-FFF2-40B4-BE49-F238E27FC236}">
                <a16:creationId xmlns:a16="http://schemas.microsoft.com/office/drawing/2014/main" id="{084129B5-3D53-45DC-A540-CE3E4B01DEFE}"/>
              </a:ext>
            </a:extLst>
          </p:cNvPr>
          <p:cNvGraphicFramePr>
            <a:graphicFrameLocks noGrp="1"/>
          </p:cNvGraphicFramePr>
          <p:nvPr/>
        </p:nvGraphicFramePr>
        <p:xfrm>
          <a:off x="695400" y="1340768"/>
          <a:ext cx="9312728" cy="4977024"/>
        </p:xfrm>
        <a:graphic>
          <a:graphicData uri="http://schemas.openxmlformats.org/drawingml/2006/table">
            <a:tbl>
              <a:tblPr firstRow="1" bandRow="1">
                <a:tableStyleId>{2D5ABB26-0587-4C30-8999-92F81FD0307C}</a:tableStyleId>
              </a:tblPr>
              <a:tblGrid>
                <a:gridCol w="1236364">
                  <a:extLst>
                    <a:ext uri="{9D8B030D-6E8A-4147-A177-3AD203B41FA5}">
                      <a16:colId xmlns:a16="http://schemas.microsoft.com/office/drawing/2014/main" val="2439223133"/>
                    </a:ext>
                  </a:extLst>
                </a:gridCol>
                <a:gridCol w="3240000">
                  <a:extLst>
                    <a:ext uri="{9D8B030D-6E8A-4147-A177-3AD203B41FA5}">
                      <a16:colId xmlns:a16="http://schemas.microsoft.com/office/drawing/2014/main" val="1841297877"/>
                    </a:ext>
                  </a:extLst>
                </a:gridCol>
                <a:gridCol w="360000">
                  <a:extLst>
                    <a:ext uri="{9D8B030D-6E8A-4147-A177-3AD203B41FA5}">
                      <a16:colId xmlns:a16="http://schemas.microsoft.com/office/drawing/2014/main" val="2133714879"/>
                    </a:ext>
                  </a:extLst>
                </a:gridCol>
                <a:gridCol w="1236364">
                  <a:extLst>
                    <a:ext uri="{9D8B030D-6E8A-4147-A177-3AD203B41FA5}">
                      <a16:colId xmlns:a16="http://schemas.microsoft.com/office/drawing/2014/main" val="3825853590"/>
                    </a:ext>
                  </a:extLst>
                </a:gridCol>
                <a:gridCol w="3240000">
                  <a:extLst>
                    <a:ext uri="{9D8B030D-6E8A-4147-A177-3AD203B41FA5}">
                      <a16:colId xmlns:a16="http://schemas.microsoft.com/office/drawing/2014/main" val="3257580666"/>
                    </a:ext>
                  </a:extLst>
                </a:gridCol>
              </a:tblGrid>
              <a:tr h="338552">
                <a:tc gridSpan="2">
                  <a:txBody>
                    <a:bodyPr/>
                    <a:lstStyle/>
                    <a:p>
                      <a:r>
                        <a:rPr lang="en-US" sz="1600" b="1"/>
                        <a:t>22 April</a:t>
                      </a:r>
                      <a:endParaRPr lang="en-CH" sz="1600" b="1" dirty="0"/>
                    </a:p>
                  </a:txBody>
                  <a:tcPr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3B7"/>
                    </a:solidFill>
                  </a:tcPr>
                </a:tc>
                <a:tc hMerge="1">
                  <a:txBody>
                    <a:bodyPr/>
                    <a:lstStyle/>
                    <a:p>
                      <a:endParaRPr lang="en-CH"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H" sz="1600" b="1"/>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1600" b="1"/>
                        <a:t>23 April</a:t>
                      </a:r>
                      <a:endParaRPr lang="en-CH" sz="1600" b="1"/>
                    </a:p>
                  </a:txBody>
                  <a:tcPr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3B7"/>
                    </a:solidFill>
                  </a:tcPr>
                </a:tc>
                <a:tc hMerge="1">
                  <a:txBody>
                    <a:bodyPr/>
                    <a:lstStyle/>
                    <a:p>
                      <a:endParaRPr lang="en-CH"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1152149"/>
                  </a:ext>
                </a:extLst>
              </a:tr>
              <a:tr h="338552">
                <a:tc gridSpan="2">
                  <a:txBody>
                    <a:bodyPr/>
                    <a:lstStyle/>
                    <a:p>
                      <a:r>
                        <a:rPr lang="en-US" sz="1400" b="1">
                          <a:solidFill>
                            <a:schemeClr val="tx2">
                              <a:lumMod val="75000"/>
                            </a:schemeClr>
                          </a:solidFill>
                          <a:latin typeface="Tw Cen MT" panose="020B0602020104020603" pitchFamily="34" charset="0"/>
                        </a:rPr>
                        <a:t>Part 1 – Introduction and principles</a:t>
                      </a:r>
                      <a:endParaRPr lang="en-CH" sz="1400" b="1">
                        <a:solidFill>
                          <a:schemeClr val="tx2">
                            <a:lumMod val="75000"/>
                          </a:schemeClr>
                        </a:solidFill>
                        <a:latin typeface="Tw Cen MT" panose="020B0602020104020603"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CH"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endParaRPr lang="en-CH" sz="1400" b="1" kern="1200">
                        <a:solidFill>
                          <a:schemeClr val="tx2">
                            <a:lumMod val="75000"/>
                          </a:schemeClr>
                        </a:solidFill>
                        <a:latin typeface="Tw Cen MT" panose="020B0602020104020603" pitchFamily="34" charset="0"/>
                        <a:ea typeface="+mn-ea"/>
                        <a:cs typeface="+mn-cs"/>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l" defTabSz="914400" rtl="0" eaLnBrk="1" latinLnBrk="0" hangingPunct="1"/>
                      <a:endParaRPr lang="en-CH" sz="1400" b="1" kern="1200">
                        <a:solidFill>
                          <a:schemeClr val="tx2">
                            <a:lumMod val="75000"/>
                          </a:schemeClr>
                        </a:solidFill>
                        <a:latin typeface="Tw Cen MT" panose="020B0602020104020603" pitchFamily="34" charset="0"/>
                        <a:ea typeface="+mn-ea"/>
                        <a:cs typeface="+mn-cs"/>
                      </a:endParaRPr>
                    </a:p>
                  </a:txBody>
                  <a:tcPr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CH"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3678483"/>
                  </a:ext>
                </a:extLst>
              </a:tr>
              <a:tr h="338552">
                <a:tc>
                  <a:txBody>
                    <a:bodyPr/>
                    <a:lstStyle/>
                    <a:p>
                      <a:r>
                        <a:rPr lang="en-US" sz="1400">
                          <a:solidFill>
                            <a:schemeClr val="tx1"/>
                          </a:solidFill>
                        </a:rPr>
                        <a:t>09:00 – 09:10</a:t>
                      </a:r>
                      <a:endParaRPr lang="en-CH" sz="14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chemeClr val="tx1"/>
                          </a:solidFill>
                        </a:rPr>
                        <a:t>Introduction</a:t>
                      </a:r>
                      <a:endParaRPr lang="en-CH" sz="140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400">
                        <a:solidFill>
                          <a:schemeClr val="tx1"/>
                        </a:solidFill>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400" dirty="0">
                        <a:solidFill>
                          <a:schemeClr val="tx1"/>
                        </a:solidFill>
                      </a:endParaRPr>
                    </a:p>
                  </a:txBody>
                  <a:tcPr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1976464"/>
                  </a:ext>
                </a:extLst>
              </a:tr>
              <a:tr h="33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Calibri"/>
                          <a:ea typeface="+mn-ea"/>
                          <a:cs typeface="+mn-cs"/>
                        </a:rPr>
                        <a:t>09:10 – 10:00</a:t>
                      </a:r>
                      <a:endParaRPr kumimoji="0" lang="en-CH" sz="1400" b="0" i="0" u="none" strike="noStrike" kern="1200" cap="none" spc="0" normalizeH="0" baseline="0" noProof="0">
                        <a:ln>
                          <a:noFill/>
                        </a:ln>
                        <a:solidFill>
                          <a:schemeClr val="tx1"/>
                        </a:solidFill>
                        <a:effectLst/>
                        <a:uLnTx/>
                        <a:uFillTx/>
                        <a:latin typeface="Calibri"/>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Machine learning and social sciences</a:t>
                      </a:r>
                      <a:endParaRPr lang="en-CH" sz="140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400">
                        <a:solidFill>
                          <a:schemeClr val="tx1"/>
                        </a:solidFill>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sz="1400">
                        <a:solidFill>
                          <a:srgbClr val="0070C0"/>
                        </a:solidFill>
                      </a:endParaRPr>
                    </a:p>
                  </a:txBody>
                  <a:tcPr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097883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70C0"/>
                          </a:solidFill>
                          <a:effectLst/>
                          <a:uLnTx/>
                          <a:uFillTx/>
                          <a:latin typeface="Calibri"/>
                          <a:ea typeface="+mn-ea"/>
                          <a:cs typeface="+mn-cs"/>
                        </a:rPr>
                        <a:t>Break</a:t>
                      </a:r>
                      <a:endParaRPr kumimoji="0" lang="en-CH" sz="1400" b="1" i="0" u="none" strike="noStrike" kern="1200" cap="none" spc="0" normalizeH="0" baseline="0" noProof="0">
                        <a:ln>
                          <a:noFill/>
                        </a:ln>
                        <a:solidFill>
                          <a:srgbClr val="0070C0"/>
                        </a:solidFill>
                        <a:effectLst/>
                        <a:uLnTx/>
                        <a:uFillTx/>
                        <a:latin typeface="Calibri"/>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p>
                  </a:txBody>
                  <a:tcPr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H" sz="1400" dirty="0"/>
                    </a:p>
                  </a:txBody>
                  <a:tcPr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764500"/>
                  </a:ext>
                </a:extLst>
              </a:tr>
              <a:tr h="33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Calibri"/>
                          <a:ea typeface="+mn-ea"/>
                          <a:cs typeface="+mn-cs"/>
                        </a:rPr>
                        <a:t>10:15 – 11:30</a:t>
                      </a:r>
                      <a:endParaRPr kumimoji="0" lang="en-CH" sz="1400" b="0" i="0" u="none" strike="noStrike" kern="1200" cap="none" spc="0" normalizeH="0" baseline="0" noProof="0">
                        <a:ln>
                          <a:noFill/>
                        </a:ln>
                        <a:solidFill>
                          <a:schemeClr val="tx1"/>
                        </a:solidFill>
                        <a:effectLst/>
                        <a:uLnTx/>
                        <a:uFillTx/>
                        <a:latin typeface="Calibri"/>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chemeClr val="tx1"/>
                          </a:solidFill>
                        </a:rPr>
                        <a:t>Principles of machine learning</a:t>
                      </a:r>
                      <a:endParaRPr lang="en-CH" sz="140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H" sz="1400"/>
                    </a:p>
                  </a:txBody>
                  <a:tcPr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3297723"/>
                  </a:ext>
                </a:extLst>
              </a:tr>
              <a:tr h="33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Calibri"/>
                          <a:ea typeface="+mn-ea"/>
                          <a:cs typeface="+mn-cs"/>
                        </a:rPr>
                        <a:t>11:30 – 12:00</a:t>
                      </a:r>
                      <a:endParaRPr kumimoji="0" lang="en-CH" sz="1400" b="0" i="0" u="none" strike="noStrike" kern="1200" cap="none" spc="0" normalizeH="0" baseline="0" noProof="0">
                        <a:ln>
                          <a:noFill/>
                        </a:ln>
                        <a:solidFill>
                          <a:schemeClr val="tx1"/>
                        </a:solidFill>
                        <a:effectLst/>
                        <a:uLnTx/>
                        <a:uFillTx/>
                        <a:latin typeface="Calibri"/>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chemeClr val="tx1"/>
                          </a:solidFill>
                        </a:rPr>
                        <a:t>R primer and data problem</a:t>
                      </a:r>
                      <a:endParaRPr lang="en-CH" sz="140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H" sz="1400"/>
                    </a:p>
                  </a:txBody>
                  <a:tcPr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0758124"/>
                  </a:ext>
                </a:extLst>
              </a:tr>
              <a:tr h="338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a:solidFill>
                            <a:schemeClr val="tx2">
                              <a:lumMod val="75000"/>
                            </a:schemeClr>
                          </a:solidFill>
                          <a:latin typeface="Tw Cen MT" panose="020B0602020104020603" pitchFamily="34" charset="0"/>
                          <a:ea typeface="+mn-ea"/>
                          <a:cs typeface="+mn-cs"/>
                        </a:rPr>
                        <a:t>Part 2 – Machine learning models</a:t>
                      </a:r>
                      <a:endParaRPr lang="en-CH" sz="1400" b="1" kern="1200" noProof="0">
                        <a:solidFill>
                          <a:schemeClr val="tx2">
                            <a:lumMod val="75000"/>
                          </a:schemeClr>
                        </a:solidFill>
                        <a:latin typeface="Tw Cen MT" panose="020B0602020104020603" pitchFamily="34" charset="0"/>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CH"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H" sz="1200"/>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l" defTabSz="914400" rtl="0" eaLnBrk="1" latinLnBrk="0" hangingPunct="1"/>
                      <a:r>
                        <a:rPr lang="en-US" sz="1400" b="1" kern="1200">
                          <a:solidFill>
                            <a:schemeClr val="tx2">
                              <a:lumMod val="75000"/>
                            </a:schemeClr>
                          </a:solidFill>
                          <a:latin typeface="Tw Cen MT" panose="020B0602020104020603" pitchFamily="34" charset="0"/>
                          <a:ea typeface="+mn-ea"/>
                          <a:cs typeface="+mn-cs"/>
                        </a:rPr>
                        <a:t>Part 3 – Practical</a:t>
                      </a:r>
                      <a:endParaRPr lang="en-CH" sz="1400" b="1" kern="1200">
                        <a:solidFill>
                          <a:schemeClr val="tx2">
                            <a:lumMod val="75000"/>
                          </a:schemeClr>
                        </a:solidFill>
                        <a:latin typeface="Tw Cen MT" panose="020B0602020104020603" pitchFamily="34" charset="0"/>
                        <a:ea typeface="+mn-ea"/>
                        <a:cs typeface="+mn-cs"/>
                      </a:endParaRPr>
                    </a:p>
                  </a:txBody>
                  <a:tcPr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CH"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2404667"/>
                  </a:ext>
                </a:extLst>
              </a:tr>
              <a:tr h="338552">
                <a:tc>
                  <a:txBody>
                    <a:bodyPr/>
                    <a:lstStyle/>
                    <a:p>
                      <a:r>
                        <a:rPr lang="en-US" sz="1400">
                          <a:solidFill>
                            <a:schemeClr val="tx1"/>
                          </a:solidFill>
                          <a:latin typeface="Calibri Light" panose="020F0302020204030204" pitchFamily="34" charset="0"/>
                          <a:cs typeface="Calibri Light" panose="020F0302020204030204" pitchFamily="34" charset="0"/>
                        </a:rPr>
                        <a:t>13:30 – 14:00</a:t>
                      </a:r>
                      <a:endParaRPr lang="en-CH" sz="1400">
                        <a:solidFill>
                          <a:schemeClr val="tx1"/>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chemeClr val="tx1"/>
                          </a:solidFill>
                          <a:latin typeface="Calibri Light" panose="020F0302020204030204" pitchFamily="34" charset="0"/>
                          <a:cs typeface="Calibri Light" panose="020F0302020204030204" pitchFamily="34" charset="0"/>
                        </a:rPr>
                        <a:t>K nearest neighbors</a:t>
                      </a:r>
                      <a:endParaRPr lang="en-CH" sz="1400">
                        <a:solidFill>
                          <a:schemeClr val="tx1"/>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Light" panose="020F0302020204030204" pitchFamily="34" charset="0"/>
                          <a:cs typeface="Calibri Light" panose="020F0302020204030204" pitchFamily="34" charset="0"/>
                        </a:rPr>
                        <a:t>13:30 – 15:30</a:t>
                      </a:r>
                      <a:endParaRPr lang="en-CH" sz="1400" dirty="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chemeClr val="tx1"/>
                          </a:solidFill>
                          <a:latin typeface="Calibri Light" panose="020F0302020204030204" pitchFamily="34" charset="0"/>
                          <a:cs typeface="Calibri Light" panose="020F0302020204030204" pitchFamily="34" charset="0"/>
                        </a:rPr>
                        <a:t>ML competition</a:t>
                      </a:r>
                      <a:endParaRPr lang="en-CH" sz="1400">
                        <a:solidFill>
                          <a:schemeClr val="tx1"/>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0193317"/>
                  </a:ext>
                </a:extLst>
              </a:tr>
              <a:tr h="33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Calibri Light" panose="020F0302020204030204" pitchFamily="34" charset="0"/>
                          <a:ea typeface="+mn-ea"/>
                          <a:cs typeface="Calibri Light" panose="020F0302020204030204" pitchFamily="34" charset="0"/>
                        </a:rPr>
                        <a:t>14:00 – 14:30</a:t>
                      </a:r>
                      <a:endParaRPr kumimoji="0" lang="en-CH" sz="1400" b="0" i="0" u="none" strike="noStrike" kern="1200" cap="none" spc="0" normalizeH="0" baseline="0" noProof="0">
                        <a:ln>
                          <a:noFill/>
                        </a:ln>
                        <a:solidFill>
                          <a:schemeClr val="tx1"/>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chemeClr val="tx1"/>
                          </a:solidFill>
                          <a:latin typeface="Calibri Light" panose="020F0302020204030204" pitchFamily="34" charset="0"/>
                          <a:cs typeface="Calibri Light" panose="020F0302020204030204" pitchFamily="34" charset="0"/>
                        </a:rPr>
                        <a:t>Discriminants</a:t>
                      </a:r>
                      <a:endParaRPr lang="en-CH" sz="1400">
                        <a:solidFill>
                          <a:schemeClr val="tx1"/>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70C0"/>
                          </a:solidFill>
                          <a:latin typeface="Calibri Light" panose="020F0302020204030204" pitchFamily="34" charset="0"/>
                          <a:cs typeface="Calibri Light" panose="020F0302020204030204" pitchFamily="34" charset="0"/>
                        </a:rPr>
                        <a:t>Break</a:t>
                      </a:r>
                      <a:endParaRPr lang="en-CH" sz="1400" b="1">
                        <a:solidFill>
                          <a:srgbClr val="0070C0"/>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solidFill>
                          <a:schemeClr val="tx1"/>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4515538"/>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70C0"/>
                          </a:solidFill>
                          <a:effectLst/>
                          <a:uLnTx/>
                          <a:uFillTx/>
                          <a:latin typeface="Calibri Light" panose="020F0302020204030204" pitchFamily="34" charset="0"/>
                          <a:ea typeface="+mn-ea"/>
                          <a:cs typeface="Calibri Light" panose="020F0302020204030204" pitchFamily="34" charset="0"/>
                        </a:rPr>
                        <a:t>Break</a:t>
                      </a:r>
                      <a:endParaRPr kumimoji="0" lang="en-CH" sz="1400" b="1" i="0" u="none" strike="noStrike" kern="1200" cap="none" spc="0" normalizeH="0" baseline="0" noProof="0">
                        <a:ln>
                          <a:noFill/>
                        </a:ln>
                        <a:solidFill>
                          <a:srgbClr val="0070C0"/>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latin typeface="Calibri Light" panose="020F0302020204030204" pitchFamily="34" charset="0"/>
                          <a:cs typeface="Calibri Light" panose="020F0302020204030204" pitchFamily="34" charset="0"/>
                        </a:rPr>
                        <a:t>15:45 – 16:30</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latin typeface="Calibri Light" panose="020F0302020204030204" pitchFamily="34" charset="0"/>
                          <a:cs typeface="Calibri Light" panose="020F0302020204030204" pitchFamily="34" charset="0"/>
                        </a:rPr>
                        <a:t>ML competition results</a:t>
                      </a:r>
                      <a:endParaRPr lang="en-CH" sz="1400" dirty="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9237486"/>
                  </a:ext>
                </a:extLst>
              </a:tr>
              <a:tr h="33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Calibri Light" panose="020F0302020204030204" pitchFamily="34" charset="0"/>
                          <a:ea typeface="+mn-ea"/>
                          <a:cs typeface="Calibri Light" panose="020F0302020204030204" pitchFamily="34" charset="0"/>
                        </a:rPr>
                        <a:t>14:45 – 15:45</a:t>
                      </a:r>
                      <a:endParaRPr kumimoji="0" lang="en-CH" sz="1400" b="0" i="0" u="none" strike="noStrike" kern="1200" cap="none" spc="0" normalizeH="0" baseline="0" noProof="0">
                        <a:ln>
                          <a:noFill/>
                        </a:ln>
                        <a:solidFill>
                          <a:schemeClr val="tx1"/>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chemeClr val="tx1"/>
                          </a:solidFill>
                          <a:latin typeface="Calibri Light" panose="020F0302020204030204" pitchFamily="34" charset="0"/>
                          <a:cs typeface="Calibri Light" panose="020F0302020204030204" pitchFamily="34" charset="0"/>
                        </a:rPr>
                        <a:t>Flexible regression with splines</a:t>
                      </a:r>
                      <a:endParaRPr lang="en-CH" sz="1400">
                        <a:solidFill>
                          <a:schemeClr val="tx1"/>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5411311"/>
                  </a:ext>
                </a:extLst>
              </a:tr>
              <a:tr h="288000">
                <a:tc>
                  <a:txBody>
                    <a:bodyPr/>
                    <a:lstStyle/>
                    <a:p>
                      <a:r>
                        <a:rPr lang="en-US" sz="1400" b="1">
                          <a:solidFill>
                            <a:srgbClr val="0070C0"/>
                          </a:solidFill>
                          <a:latin typeface="Calibri Light" panose="020F0302020204030204" pitchFamily="34" charset="0"/>
                          <a:cs typeface="Calibri Light" panose="020F0302020204030204" pitchFamily="34" charset="0"/>
                        </a:rPr>
                        <a:t>Break</a:t>
                      </a:r>
                      <a:endParaRPr lang="en-CH" sz="1400" b="1">
                        <a:solidFill>
                          <a:srgbClr val="0070C0"/>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8869083"/>
                  </a:ext>
                </a:extLst>
              </a:tr>
              <a:tr h="338552">
                <a:tc>
                  <a:txBody>
                    <a:bodyPr/>
                    <a:lstStyle/>
                    <a:p>
                      <a:r>
                        <a:rPr lang="en-US" sz="1400">
                          <a:solidFill>
                            <a:schemeClr val="tx1"/>
                          </a:solidFill>
                          <a:latin typeface="Calibri Light" panose="020F0302020204030204" pitchFamily="34" charset="0"/>
                          <a:cs typeface="Calibri Light" panose="020F0302020204030204" pitchFamily="34" charset="0"/>
                        </a:rPr>
                        <a:t>16:00 – 17:00</a:t>
                      </a:r>
                      <a:endParaRPr lang="en-CH" sz="1400">
                        <a:solidFill>
                          <a:schemeClr val="tx1"/>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chemeClr val="tx1"/>
                          </a:solidFill>
                          <a:latin typeface="Calibri Light" panose="020F0302020204030204" pitchFamily="34" charset="0"/>
                          <a:cs typeface="Calibri Light" panose="020F0302020204030204" pitchFamily="34" charset="0"/>
                        </a:rPr>
                        <a:t>Trees and random forests</a:t>
                      </a:r>
                      <a:endParaRPr lang="en-CH" sz="1400">
                        <a:solidFill>
                          <a:schemeClr val="tx1"/>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8977728"/>
                  </a:ext>
                </a:extLst>
              </a:tr>
              <a:tr h="338552">
                <a:tc>
                  <a:txBody>
                    <a:bodyPr/>
                    <a:lstStyle/>
                    <a:p>
                      <a:r>
                        <a:rPr lang="en-US" sz="1400">
                          <a:solidFill>
                            <a:schemeClr val="tx1"/>
                          </a:solidFill>
                          <a:latin typeface="Calibri Light" panose="020F0302020204030204" pitchFamily="34" charset="0"/>
                          <a:cs typeface="Calibri Light" panose="020F0302020204030204" pitchFamily="34" charset="0"/>
                        </a:rPr>
                        <a:t>17:00 – 17:30</a:t>
                      </a:r>
                      <a:endParaRPr lang="en-CH" sz="1400">
                        <a:solidFill>
                          <a:schemeClr val="tx1"/>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chemeClr val="tx1"/>
                          </a:solidFill>
                          <a:latin typeface="Calibri Light" panose="020F0302020204030204" pitchFamily="34" charset="0"/>
                          <a:cs typeface="Calibri Light" panose="020F0302020204030204" pitchFamily="34" charset="0"/>
                        </a:rPr>
                        <a:t>Concluding remarks</a:t>
                      </a:r>
                      <a:endParaRPr lang="en-CH" sz="1400">
                        <a:solidFill>
                          <a:schemeClr val="tx1"/>
                        </a:solidFill>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400" dirty="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6215092"/>
                  </a:ext>
                </a:extLst>
              </a:tr>
            </a:tbl>
          </a:graphicData>
        </a:graphic>
      </p:graphicFrame>
    </p:spTree>
    <p:extLst>
      <p:ext uri="{BB962C8B-B14F-4D97-AF65-F5344CB8AC3E}">
        <p14:creationId xmlns:p14="http://schemas.microsoft.com/office/powerpoint/2010/main" val="3097916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435280" cy="4925144"/>
          </a:xfrm>
        </p:spPr>
        <p:txBody>
          <a:bodyPr>
            <a:normAutofit/>
          </a:bodyPr>
          <a:lstStyle/>
          <a:p>
            <a:r>
              <a:rPr lang="en-US" sz="1600">
                <a:latin typeface="Calibri Light" panose="020F0302020204030204" pitchFamily="34" charset="0"/>
                <a:cs typeface="Calibri Light" panose="020F0302020204030204" pitchFamily="34" charset="0"/>
              </a:rPr>
              <a:t>The random forest is also correctly bad, but the variable importances turned out less informative than expected. The noise variables I added were ranked near the bottom. On the other hand, the importance plot does not seem to have a clear elbow:</a:t>
            </a:r>
            <a:endParaRPr lang="fr-CH" sz="1100">
              <a:latin typeface="Calibri Light" panose="020F0302020204030204" pitchFamily="34" charset="0"/>
              <a:cs typeface="Calibri Light" panose="020F0302020204030204" pitchFamily="34" charset="0"/>
            </a:endParaRPr>
          </a:p>
        </p:txBody>
      </p:sp>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Data </a:t>
            </a:r>
            <a:r>
              <a:rPr lang="fr-CH" sz="3200" dirty="0" err="1">
                <a:solidFill>
                  <a:schemeClr val="tx2">
                    <a:lumMod val="75000"/>
                  </a:schemeClr>
                </a:solidFill>
                <a:latin typeface="Tw Cen MT" panose="020B0602020104020603" pitchFamily="34" charset="0"/>
              </a:rPr>
              <a:t>Problem</a:t>
            </a:r>
            <a:r>
              <a:rPr lang="fr-CH" sz="3200" dirty="0">
                <a:solidFill>
                  <a:schemeClr val="tx2">
                    <a:lumMod val="75000"/>
                  </a:schemeClr>
                </a:solidFill>
                <a:latin typeface="Tw Cen MT" panose="020B0602020104020603" pitchFamily="34" charset="0"/>
              </a:rPr>
              <a:t> 2 – </a:t>
            </a:r>
            <a:r>
              <a:rPr lang="fr-CH" sz="3200" dirty="0" err="1">
                <a:solidFill>
                  <a:schemeClr val="tx2">
                    <a:lumMod val="75000"/>
                  </a:schemeClr>
                </a:solidFill>
                <a:latin typeface="Tw Cen MT" panose="020B0602020104020603" pitchFamily="34" charset="0"/>
              </a:rPr>
              <a:t>Medical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rarity</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DAC2B97-CEBA-4C53-BB60-038D659D7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964" y="188754"/>
            <a:ext cx="1850496" cy="1867166"/>
          </a:xfrm>
          <a:prstGeom prst="rect">
            <a:avLst/>
          </a:prstGeom>
        </p:spPr>
      </p:pic>
      <p:pic>
        <p:nvPicPr>
          <p:cNvPr id="8" name="Picture 7">
            <a:extLst>
              <a:ext uri="{FF2B5EF4-FFF2-40B4-BE49-F238E27FC236}">
                <a16:creationId xmlns:a16="http://schemas.microsoft.com/office/drawing/2014/main" id="{8463AD80-0CFD-4A8E-8C34-B1FE935DB1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688" y="2708920"/>
            <a:ext cx="6621386" cy="3776101"/>
          </a:xfrm>
          <a:prstGeom prst="rect">
            <a:avLst/>
          </a:prstGeom>
        </p:spPr>
      </p:pic>
      <p:cxnSp>
        <p:nvCxnSpPr>
          <p:cNvPr id="10" name="Straight Arrow Connector 9">
            <a:extLst>
              <a:ext uri="{FF2B5EF4-FFF2-40B4-BE49-F238E27FC236}">
                <a16:creationId xmlns:a16="http://schemas.microsoft.com/office/drawing/2014/main" id="{A3E3FE18-BC07-C38F-BBDD-3D87355941CE}"/>
              </a:ext>
            </a:extLst>
          </p:cNvPr>
          <p:cNvCxnSpPr/>
          <p:nvPr/>
        </p:nvCxnSpPr>
        <p:spPr>
          <a:xfrm>
            <a:off x="2783632" y="5683677"/>
            <a:ext cx="50405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531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925144"/>
          </a:xfrm>
        </p:spPr>
        <p:txBody>
          <a:bodyPr>
            <a:normAutofit/>
          </a:bodyPr>
          <a:lstStyle/>
          <a:p>
            <a:r>
              <a:rPr lang="fr-CH" sz="1800" dirty="0">
                <a:latin typeface="Calibri Light" panose="020F0302020204030204" pitchFamily="34" charset="0"/>
                <a:cs typeface="Calibri Light" panose="020F0302020204030204" pitchFamily="34" charset="0"/>
              </a:rPr>
              <a:t>Data </a:t>
            </a:r>
            <a:r>
              <a:rPr lang="fr-CH" sz="1800" dirty="0" err="1">
                <a:latin typeface="Calibri Light" panose="020F0302020204030204" pitchFamily="34" charset="0"/>
                <a:cs typeface="Calibri Light" panose="020F0302020204030204" pitchFamily="34" charset="0"/>
              </a:rPr>
              <a:t>Problem</a:t>
            </a:r>
            <a:r>
              <a:rPr lang="fr-CH" sz="1800" dirty="0">
                <a:latin typeface="Calibri Light" panose="020F0302020204030204" pitchFamily="34" charset="0"/>
                <a:cs typeface="Calibri Light" panose="020F0302020204030204" pitchFamily="34" charset="0"/>
              </a:rPr>
              <a:t> 3 </a:t>
            </a:r>
            <a:r>
              <a:rPr lang="fr-CH" sz="1800" dirty="0" err="1">
                <a:latin typeface="Calibri Light" panose="020F0302020204030204" pitchFamily="34" charset="0"/>
                <a:cs typeface="Calibri Light" panose="020F0302020204030204" pitchFamily="34" charset="0"/>
              </a:rPr>
              <a:t>consists</a:t>
            </a:r>
            <a:r>
              <a:rPr lang="fr-CH" sz="1800" dirty="0">
                <a:latin typeface="Calibri Light" panose="020F0302020204030204" pitchFamily="34" charset="0"/>
                <a:cs typeface="Calibri Light" panose="020F0302020204030204" pitchFamily="34" charset="0"/>
              </a:rPr>
              <a:t> of </a:t>
            </a:r>
            <a:r>
              <a:rPr lang="fr-CH" sz="1800" dirty="0">
                <a:solidFill>
                  <a:srgbClr val="0070C0"/>
                </a:solidFill>
                <a:latin typeface="Calibri Light" panose="020F0302020204030204" pitchFamily="34" charset="0"/>
                <a:cs typeface="Calibri Light" panose="020F0302020204030204" pitchFamily="34" charset="0"/>
              </a:rPr>
              <a:t>1 </a:t>
            </a:r>
            <a:r>
              <a:rPr lang="fr-CH" sz="1800" dirty="0" err="1">
                <a:solidFill>
                  <a:srgbClr val="0070C0"/>
                </a:solidFill>
                <a:latin typeface="Calibri Light" panose="020F0302020204030204" pitchFamily="34" charset="0"/>
                <a:cs typeface="Calibri Light" panose="020F0302020204030204" pitchFamily="34" charset="0"/>
              </a:rPr>
              <a:t>continuous</a:t>
            </a:r>
            <a:r>
              <a:rPr lang="fr-CH" sz="1800" dirty="0">
                <a:solidFill>
                  <a:srgbClr val="0070C0"/>
                </a:solidFill>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outcome</a:t>
            </a:r>
            <a:r>
              <a:rPr lang="fr-CH" sz="1800" dirty="0">
                <a:solidFill>
                  <a:srgbClr val="0070C0"/>
                </a:solidFill>
                <a:latin typeface="Calibri Light" panose="020F0302020204030204" pitchFamily="34" charset="0"/>
                <a:cs typeface="Calibri Light" panose="020F0302020204030204" pitchFamily="34" charset="0"/>
              </a:rPr>
              <a:t> </a:t>
            </a:r>
            <a:r>
              <a:rPr lang="fr-CH" sz="1800" dirty="0">
                <a:latin typeface="Calibri Light" panose="020F0302020204030204" pitchFamily="34" charset="0"/>
                <a:cs typeface="Calibri Light" panose="020F0302020204030204" pitchFamily="34" charset="0"/>
              </a:rPr>
              <a:t>and </a:t>
            </a:r>
            <a:r>
              <a:rPr lang="fr-CH" sz="1800" dirty="0">
                <a:solidFill>
                  <a:srgbClr val="0070C0"/>
                </a:solidFill>
                <a:latin typeface="Calibri Light" panose="020F0302020204030204" pitchFamily="34" charset="0"/>
                <a:cs typeface="Calibri Light" panose="020F0302020204030204" pitchFamily="34" charset="0"/>
              </a:rPr>
              <a:t>12 </a:t>
            </a:r>
            <a:r>
              <a:rPr lang="fr-CH" sz="1800" dirty="0" err="1">
                <a:solidFill>
                  <a:srgbClr val="0070C0"/>
                </a:solidFill>
                <a:latin typeface="Calibri Light" panose="020F0302020204030204" pitchFamily="34" charset="0"/>
                <a:cs typeface="Calibri Light" panose="020F0302020204030204" pitchFamily="34" charset="0"/>
              </a:rPr>
              <a:t>continuous</a:t>
            </a:r>
            <a:r>
              <a:rPr lang="fr-CH" sz="1800" dirty="0">
                <a:solidFill>
                  <a:srgbClr val="0070C0"/>
                </a:solidFill>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predictors</a:t>
            </a:r>
            <a:r>
              <a:rPr lang="fr-CH" sz="1800" dirty="0">
                <a:latin typeface="Calibri Light" panose="020F0302020204030204" pitchFamily="34" charset="0"/>
                <a:cs typeface="Calibri Light" panose="020F0302020204030204" pitchFamily="34" charset="0"/>
              </a:rPr>
              <a:t>. The data </a:t>
            </a:r>
            <a:r>
              <a:rPr lang="fr-CH" sz="1800" dirty="0" err="1">
                <a:latin typeface="Calibri Light" panose="020F0302020204030204" pitchFamily="34" charset="0"/>
                <a:cs typeface="Calibri Light" panose="020F0302020204030204" pitchFamily="34" charset="0"/>
              </a:rPr>
              <a:t>were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taken</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from</a:t>
            </a:r>
            <a:r>
              <a:rPr lang="fr-CH" sz="1800" dirty="0">
                <a:latin typeface="Calibri Light" panose="020F0302020204030204" pitchFamily="34" charset="0"/>
                <a:cs typeface="Calibri Light" panose="020F0302020204030204" pitchFamily="34" charset="0"/>
              </a:rPr>
              <a:t> an </a:t>
            </a:r>
            <a:r>
              <a:rPr lang="fr-CH" sz="1800" dirty="0" err="1">
                <a:latin typeface="Calibri Light" panose="020F0302020204030204" pitchFamily="34" charset="0"/>
                <a:cs typeface="Calibri Light" panose="020F0302020204030204" pitchFamily="34" charset="0"/>
              </a:rPr>
              <a:t>experiment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that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provoked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fear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with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virtual</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heights</a:t>
            </a:r>
            <a:r>
              <a:rPr lang="fr-CH" sz="1800" dirty="0">
                <a:latin typeface="Calibri Light" panose="020F0302020204030204" pitchFamily="34" charset="0"/>
                <a:cs typeface="Calibri Light" panose="020F0302020204030204" pitchFamily="34" charset="0"/>
              </a:rPr>
              <a:t> (VR). </a:t>
            </a:r>
            <a:r>
              <a:rPr lang="fr-CH" sz="1800" dirty="0" err="1">
                <a:latin typeface="Calibri Light" panose="020F0302020204030204" pitchFamily="34" charset="0"/>
                <a:cs typeface="Calibri Light" panose="020F0302020204030204" pitchFamily="34" charset="0"/>
              </a:rPr>
              <a:t>Each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subject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was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exposed</a:t>
            </a:r>
            <a:r>
              <a:rPr lang="fr-CH" sz="1800" dirty="0">
                <a:latin typeface="Calibri Light" panose="020F0302020204030204" pitchFamily="34" charset="0"/>
                <a:cs typeface="Calibri Light" panose="020F0302020204030204" pitchFamily="34" charset="0"/>
              </a:rPr>
              <a:t> to a certain </a:t>
            </a:r>
            <a:r>
              <a:rPr lang="fr-CH" sz="1800" dirty="0" err="1">
                <a:latin typeface="Calibri Light" panose="020F0302020204030204" pitchFamily="34" charset="0"/>
                <a:cs typeface="Calibri Light" panose="020F0302020204030204" pitchFamily="34" charset="0"/>
              </a:rPr>
              <a:t>virtual</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height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depth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while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physiological</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measurements</a:t>
            </a:r>
            <a:r>
              <a:rPr lang="fr-CH" sz="1800" dirty="0">
                <a:latin typeface="Calibri Light" panose="020F0302020204030204" pitchFamily="34" charset="0"/>
                <a:cs typeface="Calibri Light" panose="020F0302020204030204" pitchFamily="34" charset="0"/>
              </a:rPr>
              <a:t> and self-reports about </a:t>
            </a:r>
            <a:r>
              <a:rPr lang="fr-CH" sz="1800" dirty="0" err="1">
                <a:latin typeface="Calibri Light" panose="020F0302020204030204" pitchFamily="34" charset="0"/>
                <a:cs typeface="Calibri Light" panose="020F0302020204030204" pitchFamily="34" charset="0"/>
              </a:rPr>
              <a:t>fear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experience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were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collected</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err="1">
                <a:latin typeface="Calibri Light" panose="020F0302020204030204" pitchFamily="34" charset="0"/>
                <a:cs typeface="Calibri Light" panose="020F0302020204030204" pitchFamily="34" charset="0"/>
              </a:rPr>
              <a:t>These</a:t>
            </a:r>
            <a:r>
              <a:rPr lang="fr-CH" sz="1800" dirty="0">
                <a:latin typeface="Calibri Light" panose="020F0302020204030204" pitchFamily="34" charset="0"/>
                <a:cs typeface="Calibri Light" panose="020F0302020204030204" pitchFamily="34" charset="0"/>
              </a:rPr>
              <a:t> data are </a:t>
            </a:r>
            <a:r>
              <a:rPr lang="fr-CH" sz="1800" dirty="0" err="1">
                <a:latin typeface="Calibri Light" panose="020F0302020204030204" pitchFamily="34" charset="0"/>
                <a:cs typeface="Calibri Light" panose="020F0302020204030204" pitchFamily="34" charset="0"/>
              </a:rPr>
              <a:t>authentic</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measurements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from</a:t>
            </a:r>
            <a:r>
              <a:rPr lang="fr-CH" sz="1800" dirty="0">
                <a:latin typeface="Calibri Light" panose="020F0302020204030204" pitchFamily="34" charset="0"/>
                <a:cs typeface="Calibri Light" panose="020F0302020204030204" pitchFamily="34" charset="0"/>
              </a:rPr>
              <a:t> the </a:t>
            </a:r>
            <a:r>
              <a:rPr lang="fr-CH" sz="1800" dirty="0" err="1">
                <a:latin typeface="Calibri Light" panose="020F0302020204030204" pitchFamily="34" charset="0"/>
                <a:cs typeface="Calibri Light" panose="020F0302020204030204" pitchFamily="34" charset="0"/>
              </a:rPr>
              <a:t>described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study</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err="1">
                <a:latin typeface="Calibri Light" panose="020F0302020204030204" pitchFamily="34" charset="0"/>
                <a:cs typeface="Calibri Light" panose="020F0302020204030204" pitchFamily="34" charset="0"/>
              </a:rPr>
              <a:t>Depth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is</a:t>
            </a:r>
            <a:r>
              <a:rPr lang="fr-CH" sz="1800" dirty="0">
                <a:latin typeface="Calibri Light" panose="020F0302020204030204" pitchFamily="34" charset="0"/>
                <a:cs typeface="Calibri Light" panose="020F0302020204030204" pitchFamily="34" charset="0"/>
              </a:rPr>
              <a:t> a manipulation, and has a causal </a:t>
            </a:r>
            <a:r>
              <a:rPr lang="fr-CH" sz="1800" dirty="0" err="1">
                <a:latin typeface="Calibri Light" panose="020F0302020204030204" pitchFamily="34" charset="0"/>
                <a:cs typeface="Calibri Light" panose="020F0302020204030204" pitchFamily="34" charset="0"/>
              </a:rPr>
              <a:t>effect</a:t>
            </a:r>
            <a:r>
              <a:rPr lang="fr-CH" sz="1800" dirty="0">
                <a:latin typeface="Calibri Light" panose="020F0302020204030204" pitchFamily="34" charset="0"/>
                <a:cs typeface="Calibri Light" panose="020F0302020204030204" pitchFamily="34" charset="0"/>
              </a:rPr>
              <a:t> on </a:t>
            </a:r>
            <a:r>
              <a:rPr lang="fr-CH" sz="1800" dirty="0" err="1">
                <a:latin typeface="Calibri Light" panose="020F0302020204030204" pitchFamily="34" charset="0"/>
                <a:cs typeface="Calibri Light" panose="020F0302020204030204" pitchFamily="34" charset="0"/>
              </a:rPr>
              <a:t>fear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intensity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However</a:t>
            </a:r>
            <a:r>
              <a:rPr lang="fr-CH" sz="1800" dirty="0">
                <a:latin typeface="Calibri Light" panose="020F0302020204030204" pitchFamily="34" charset="0"/>
                <a:cs typeface="Calibri Light" panose="020F0302020204030204" pitchFamily="34" charset="0"/>
              </a:rPr>
              <a:t>, the </a:t>
            </a:r>
            <a:r>
              <a:rPr lang="fr-CH" sz="1800" dirty="0" err="1">
                <a:latin typeface="Calibri Light" panose="020F0302020204030204" pitchFamily="34" charset="0"/>
                <a:cs typeface="Calibri Light" panose="020F0302020204030204" pitchFamily="34" charset="0"/>
              </a:rPr>
              <a:t>depth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effect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often</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disappears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when</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controlling</a:t>
            </a:r>
            <a:r>
              <a:rPr lang="fr-CH" sz="1800" dirty="0">
                <a:latin typeface="Calibri Light" panose="020F0302020204030204" pitchFamily="34" charset="0"/>
                <a:cs typeface="Calibri Light" panose="020F0302020204030204" pitchFamily="34" charset="0"/>
              </a:rPr>
              <a:t> for the </a:t>
            </a:r>
            <a:r>
              <a:rPr lang="fr-CH" sz="1800" dirty="0" err="1">
                <a:latin typeface="Calibri Light" panose="020F0302020204030204" pitchFamily="34" charset="0"/>
                <a:cs typeface="Calibri Light" panose="020F0302020204030204" pitchFamily="34" charset="0"/>
              </a:rPr>
              <a:t>other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measures</a:t>
            </a:r>
            <a:r>
              <a:rPr lang="fr-CH" sz="1800" dirty="0">
                <a:latin typeface="Calibri Light" panose="020F0302020204030204" pitchFamily="34" charset="0"/>
                <a:cs typeface="Calibri Light" panose="020F0302020204030204" pitchFamily="34" charset="0"/>
              </a:rPr>
              <a:t>. One </a:t>
            </a:r>
            <a:r>
              <a:rPr lang="fr-CH" sz="1800" dirty="0" err="1">
                <a:latin typeface="Calibri Light" panose="020F0302020204030204" pitchFamily="34" charset="0"/>
                <a:cs typeface="Calibri Light" panose="020F0302020204030204" pitchFamily="34" charset="0"/>
              </a:rPr>
              <a:t>could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therefore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falsely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conclude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that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there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is</a:t>
            </a:r>
            <a:r>
              <a:rPr lang="fr-CH" sz="1800" dirty="0">
                <a:latin typeface="Calibri Light" panose="020F0302020204030204" pitchFamily="34" charset="0"/>
                <a:cs typeface="Calibri Light" panose="020F0302020204030204" pitchFamily="34" charset="0"/>
              </a:rPr>
              <a:t> no relation </a:t>
            </a:r>
            <a:r>
              <a:rPr lang="fr-CH" sz="1800" dirty="0" err="1">
                <a:latin typeface="Calibri Light" panose="020F0302020204030204" pitchFamily="34" charset="0"/>
                <a:cs typeface="Calibri Light" panose="020F0302020204030204" pitchFamily="34" charset="0"/>
              </a:rPr>
              <a:t>between</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depth</a:t>
            </a:r>
            <a:r>
              <a:rPr lang="fr-CH" sz="1800" dirty="0">
                <a:latin typeface="Calibri Light" panose="020F0302020204030204" pitchFamily="34" charset="0"/>
                <a:cs typeface="Calibri Light" panose="020F0302020204030204" pitchFamily="34" charset="0"/>
              </a:rPr>
              <a:t> and </a:t>
            </a:r>
            <a:r>
              <a:rPr lang="fr-CH" sz="1800" dirty="0" err="1">
                <a:latin typeface="Calibri Light" panose="020F0302020204030204" pitchFamily="34" charset="0"/>
                <a:cs typeface="Calibri Light" panose="020F0302020204030204" pitchFamily="34" charset="0"/>
              </a:rPr>
              <a:t>fear</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ML </a:t>
            </a:r>
            <a:r>
              <a:rPr lang="fr-CH" sz="1800" dirty="0" err="1">
                <a:latin typeface="Calibri Light" panose="020F0302020204030204" pitchFamily="34" charset="0"/>
                <a:cs typeface="Calibri Light" panose="020F0302020204030204" pitchFamily="34" charset="0"/>
              </a:rPr>
              <a:t>models</a:t>
            </a:r>
            <a:r>
              <a:rPr lang="fr-CH" sz="1800" dirty="0">
                <a:latin typeface="Calibri Light" panose="020F0302020204030204" pitchFamily="34" charset="0"/>
                <a:cs typeface="Calibri Light" panose="020F0302020204030204" pitchFamily="34" charset="0"/>
              </a:rPr>
              <a:t> do not structure the causal </a:t>
            </a:r>
            <a:r>
              <a:rPr lang="fr-CH" sz="1800" dirty="0" err="1">
                <a:latin typeface="Calibri Light" panose="020F0302020204030204" pitchFamily="34" charset="0"/>
                <a:cs typeface="Calibri Light" panose="020F0302020204030204" pitchFamily="34" charset="0"/>
              </a:rPr>
              <a:t>relationships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between</a:t>
            </a:r>
            <a:r>
              <a:rPr lang="fr-CH" sz="1800" dirty="0">
                <a:latin typeface="Calibri Light" panose="020F0302020204030204" pitchFamily="34" charset="0"/>
                <a:cs typeface="Calibri Light" panose="020F0302020204030204" pitchFamily="34" charset="0"/>
              </a:rPr>
              <a:t> the </a:t>
            </a:r>
            <a:r>
              <a:rPr lang="fr-CH" sz="1800" dirty="0" err="1">
                <a:latin typeface="Calibri Light" panose="020F0302020204030204" pitchFamily="34" charset="0"/>
                <a:cs typeface="Calibri Light" panose="020F0302020204030204" pitchFamily="34" charset="0"/>
              </a:rPr>
              <a:t>predictors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However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emotion</a:t>
            </a:r>
            <a:r>
              <a:rPr lang="fr-CH" sz="1800" dirty="0">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theories</a:t>
            </a:r>
            <a:r>
              <a:rPr lang="fr-CH" sz="1800" dirty="0">
                <a:solidFill>
                  <a:srgbClr val="0070C0"/>
                </a:solidFill>
                <a:latin typeface="Calibri Light" panose="020F0302020204030204" pitchFamily="34" charset="0"/>
                <a:cs typeface="Calibri Light" panose="020F0302020204030204" pitchFamily="34" charset="0"/>
              </a:rPr>
              <a:t> have </a:t>
            </a:r>
            <a:r>
              <a:rPr lang="fr-CH" sz="1800" dirty="0" err="1">
                <a:solidFill>
                  <a:srgbClr val="0070C0"/>
                </a:solidFill>
                <a:latin typeface="Calibri Light" panose="020F0302020204030204" pitchFamily="34" charset="0"/>
                <a:cs typeface="Calibri Light" panose="020F0302020204030204" pitchFamily="34" charset="0"/>
              </a:rPr>
              <a:t>hypotheses</a:t>
            </a:r>
            <a:r>
              <a:rPr lang="fr-CH" sz="1800" dirty="0">
                <a:solidFill>
                  <a:srgbClr val="0070C0"/>
                </a:solidFill>
                <a:latin typeface="Calibri Light" panose="020F0302020204030204" pitchFamily="34" charset="0"/>
                <a:cs typeface="Calibri Light" panose="020F0302020204030204" pitchFamily="34" charset="0"/>
              </a:rPr>
              <a:t> </a:t>
            </a:r>
            <a:r>
              <a:rPr lang="fr-CH" sz="1800" dirty="0">
                <a:latin typeface="Calibri Light" panose="020F0302020204030204" pitchFamily="34" charset="0"/>
                <a:cs typeface="Calibri Light" panose="020F0302020204030204" pitchFamily="34" charset="0"/>
              </a:rPr>
              <a:t>how cognitive, </a:t>
            </a:r>
            <a:r>
              <a:rPr lang="fr-CH" sz="1800" dirty="0" err="1">
                <a:latin typeface="Calibri Light" panose="020F0302020204030204" pitchFamily="34" charset="0"/>
                <a:cs typeface="Calibri Light" panose="020F0302020204030204" pitchFamily="34" charset="0"/>
              </a:rPr>
              <a:t>motivational</a:t>
            </a:r>
            <a:r>
              <a:rPr lang="fr-CH" sz="1800" dirty="0">
                <a:latin typeface="Calibri Light" panose="020F0302020204030204" pitchFamily="34" charset="0"/>
                <a:cs typeface="Calibri Light" panose="020F0302020204030204" pitchFamily="34" charset="0"/>
              </a:rPr>
              <a:t>, and </a:t>
            </a:r>
            <a:r>
              <a:rPr lang="fr-CH" sz="1800" dirty="0" err="1">
                <a:latin typeface="Calibri Light" panose="020F0302020204030204" pitchFamily="34" charset="0"/>
                <a:cs typeface="Calibri Light" panose="020F0302020204030204" pitchFamily="34" charset="0"/>
              </a:rPr>
              <a:t>physiological</a:t>
            </a:r>
            <a:r>
              <a:rPr lang="fr-CH" sz="1800" dirty="0">
                <a:latin typeface="Calibri Light" panose="020F0302020204030204" pitchFamily="34" charset="0"/>
                <a:cs typeface="Calibri Light" panose="020F0302020204030204" pitchFamily="34" charset="0"/>
              </a:rPr>
              <a:t> variables influence </a:t>
            </a:r>
            <a:r>
              <a:rPr lang="fr-CH" sz="1800" dirty="0" err="1">
                <a:latin typeface="Calibri Light" panose="020F0302020204030204" pitchFamily="34" charset="0"/>
                <a:cs typeface="Calibri Light" panose="020F0302020204030204" pitchFamily="34" charset="0"/>
              </a:rPr>
              <a:t>each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other</a:t>
            </a:r>
            <a:r>
              <a:rPr lang="fr-CH" sz="1800" dirty="0">
                <a:latin typeface="Calibri Light" panose="020F0302020204030204" pitchFamily="34" charset="0"/>
                <a:cs typeface="Calibri Light" panose="020F0302020204030204" pitchFamily="34" charset="0"/>
              </a:rPr>
              <a:t> to </a:t>
            </a:r>
            <a:r>
              <a:rPr lang="fr-CH" sz="1800" dirty="0" err="1">
                <a:latin typeface="Calibri Light" panose="020F0302020204030204" pitchFamily="34" charset="0"/>
                <a:cs typeface="Calibri Light" panose="020F0302020204030204" pitchFamily="34" charset="0"/>
              </a:rPr>
              <a:t>produce</a:t>
            </a:r>
            <a:r>
              <a:rPr lang="fr-CH" sz="1800" dirty="0">
                <a:latin typeface="Calibri Light" panose="020F0302020204030204" pitchFamily="34" charset="0"/>
                <a:cs typeface="Calibri Light" panose="020F0302020204030204" pitchFamily="34" charset="0"/>
              </a:rPr>
              <a:t> an </a:t>
            </a:r>
            <a:r>
              <a:rPr lang="fr-CH" sz="1800" dirty="0" err="1">
                <a:latin typeface="Calibri Light" panose="020F0302020204030204" pitchFamily="34" charset="0"/>
                <a:cs typeface="Calibri Light" panose="020F0302020204030204" pitchFamily="34" charset="0"/>
              </a:rPr>
              <a:t>overall</a:t>
            </a:r>
            <a:r>
              <a:rPr lang="fr-CH" sz="1800" dirty="0">
                <a:latin typeface="Calibri Light" panose="020F0302020204030204" pitchFamily="34" charset="0"/>
                <a:cs typeface="Calibri Light" panose="020F0302020204030204" pitchFamily="34" charset="0"/>
              </a:rPr>
              <a:t> feeling. ML </a:t>
            </a:r>
            <a:r>
              <a:rPr lang="fr-CH" sz="1800" dirty="0" err="1">
                <a:latin typeface="Calibri Light" panose="020F0302020204030204" pitchFamily="34" charset="0"/>
                <a:cs typeface="Calibri Light" panose="020F0302020204030204" pitchFamily="34" charset="0"/>
              </a:rPr>
              <a:t>will</a:t>
            </a:r>
            <a:r>
              <a:rPr lang="fr-CH" sz="1800" dirty="0">
                <a:latin typeface="Calibri Light" panose="020F0302020204030204" pitchFamily="34" charset="0"/>
                <a:cs typeface="Calibri Light" panose="020F0302020204030204" pitchFamily="34" charset="0"/>
              </a:rPr>
              <a:t> not able to </a:t>
            </a:r>
            <a:r>
              <a:rPr lang="fr-CH" sz="1800" dirty="0" err="1">
                <a:latin typeface="Calibri Light" panose="020F0302020204030204" pitchFamily="34" charset="0"/>
                <a:cs typeface="Calibri Light" panose="020F0302020204030204" pitchFamily="34" charset="0"/>
              </a:rPr>
              <a:t>address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such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hypotheses</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p:txBody>
      </p:sp>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Data </a:t>
            </a:r>
            <a:r>
              <a:rPr lang="fr-CH" sz="3200" dirty="0" err="1">
                <a:solidFill>
                  <a:schemeClr val="tx2">
                    <a:lumMod val="75000"/>
                  </a:schemeClr>
                </a:solidFill>
                <a:latin typeface="Tw Cen MT" panose="020B0602020104020603" pitchFamily="34" charset="0"/>
              </a:rPr>
              <a:t>Problem</a:t>
            </a:r>
            <a:r>
              <a:rPr lang="fr-CH" sz="3200" dirty="0">
                <a:solidFill>
                  <a:schemeClr val="tx2">
                    <a:lumMod val="75000"/>
                  </a:schemeClr>
                </a:solidFill>
                <a:latin typeface="Tw Cen MT" panose="020B0602020104020603" pitchFamily="34" charset="0"/>
              </a:rPr>
              <a:t> 3 – Fear of </a:t>
            </a:r>
            <a:r>
              <a:rPr lang="fr-CH" sz="3200" dirty="0" err="1">
                <a:solidFill>
                  <a:schemeClr val="tx2">
                    <a:lumMod val="75000"/>
                  </a:schemeClr>
                </a:solidFill>
                <a:latin typeface="Tw Cen MT" panose="020B0602020104020603" pitchFamily="34" charset="0"/>
              </a:rPr>
              <a:t>heights</a:t>
            </a:r>
            <a:r>
              <a:rPr lang="fr-CH" sz="3200" dirty="0">
                <a:solidFill>
                  <a:schemeClr val="tx2">
                    <a:lumMod val="75000"/>
                  </a:schemeClr>
                </a:solidFill>
                <a:latin typeface="Tw Cen MT" panose="020B0602020104020603" pitchFamily="34" charset="0"/>
              </a:rPr>
              <a:t> in VR</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A64228A-C1D6-4510-9FEC-9C5B0D993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433" y="188641"/>
            <a:ext cx="1687703" cy="1479695"/>
          </a:xfrm>
          <a:prstGeom prst="rect">
            <a:avLst/>
          </a:prstGeom>
        </p:spPr>
      </p:pic>
    </p:spTree>
    <p:extLst>
      <p:ext uri="{BB962C8B-B14F-4D97-AF65-F5344CB8AC3E}">
        <p14:creationId xmlns:p14="http://schemas.microsoft.com/office/powerpoint/2010/main" val="1766512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Data </a:t>
            </a:r>
            <a:r>
              <a:rPr lang="fr-CH" sz="3200" dirty="0" err="1">
                <a:solidFill>
                  <a:schemeClr val="tx2">
                    <a:lumMod val="75000"/>
                  </a:schemeClr>
                </a:solidFill>
                <a:latin typeface="Tw Cen MT" panose="020B0602020104020603" pitchFamily="34" charset="0"/>
              </a:rPr>
              <a:t>Problem</a:t>
            </a:r>
            <a:r>
              <a:rPr lang="fr-CH" sz="3200" dirty="0">
                <a:solidFill>
                  <a:schemeClr val="tx2">
                    <a:lumMod val="75000"/>
                  </a:schemeClr>
                </a:solidFill>
                <a:latin typeface="Tw Cen MT" panose="020B0602020104020603" pitchFamily="34" charset="0"/>
              </a:rPr>
              <a:t> 3 – Fear of </a:t>
            </a:r>
            <a:r>
              <a:rPr lang="fr-CH" sz="3200" dirty="0" err="1">
                <a:solidFill>
                  <a:schemeClr val="tx2">
                    <a:lumMod val="75000"/>
                  </a:schemeClr>
                </a:solidFill>
                <a:latin typeface="Tw Cen MT" panose="020B0602020104020603" pitchFamily="34" charset="0"/>
              </a:rPr>
              <a:t>heights</a:t>
            </a:r>
            <a:r>
              <a:rPr lang="fr-CH" sz="3200" dirty="0">
                <a:solidFill>
                  <a:schemeClr val="tx2">
                    <a:lumMod val="75000"/>
                  </a:schemeClr>
                </a:solidFill>
                <a:latin typeface="Tw Cen MT" panose="020B0602020104020603" pitchFamily="34" charset="0"/>
              </a:rPr>
              <a:t> in VR</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A64228A-C1D6-4510-9FEC-9C5B0D993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433" y="188641"/>
            <a:ext cx="1687703" cy="1479695"/>
          </a:xfrm>
          <a:prstGeom prst="rect">
            <a:avLst/>
          </a:prstGeom>
        </p:spPr>
      </p:pic>
      <p:sp>
        <p:nvSpPr>
          <p:cNvPr id="8" name="TextBox 7">
            <a:extLst>
              <a:ext uri="{FF2B5EF4-FFF2-40B4-BE49-F238E27FC236}">
                <a16:creationId xmlns:a16="http://schemas.microsoft.com/office/drawing/2014/main" id="{B14B975B-BD8D-4B72-BD17-208CEB120C90}"/>
              </a:ext>
            </a:extLst>
          </p:cNvPr>
          <p:cNvSpPr txBox="1"/>
          <p:nvPr/>
        </p:nvSpPr>
        <p:spPr>
          <a:xfrm>
            <a:off x="925690" y="4151866"/>
            <a:ext cx="971740" cy="369332"/>
          </a:xfrm>
          <a:prstGeom prst="rect">
            <a:avLst/>
          </a:prstGeom>
          <a:noFill/>
        </p:spPr>
        <p:txBody>
          <a:bodyPr wrap="none" rtlCol="0">
            <a:spAutoFit/>
          </a:bodyPr>
          <a:lstStyle>
            <a:defPPr>
              <a:defRPr lang="en-US"/>
            </a:defPPr>
            <a:lvl1pPr algn="ctr">
              <a:defRPr>
                <a:latin typeface="Times New Roman" panose="02020603050405020304" pitchFamily="18" charset="0"/>
                <a:cs typeface="Times New Roman" panose="02020603050405020304" pitchFamily="18" charset="0"/>
              </a:defRPr>
            </a:lvl1pPr>
          </a:lstStyle>
          <a:p>
            <a:r>
              <a:rPr lang="en-US">
                <a:latin typeface="Tw Cen MT" panose="020B0602020104020603" pitchFamily="34" charset="0"/>
              </a:rPr>
              <a:t>Situation</a:t>
            </a:r>
          </a:p>
        </p:txBody>
      </p:sp>
      <p:sp>
        <p:nvSpPr>
          <p:cNvPr id="9" name="Oval 8">
            <a:extLst>
              <a:ext uri="{FF2B5EF4-FFF2-40B4-BE49-F238E27FC236}">
                <a16:creationId xmlns:a16="http://schemas.microsoft.com/office/drawing/2014/main" id="{5122ED1C-AF0A-4B63-8BB3-10CDB2CD63AA}"/>
              </a:ext>
            </a:extLst>
          </p:cNvPr>
          <p:cNvSpPr/>
          <p:nvPr/>
        </p:nvSpPr>
        <p:spPr>
          <a:xfrm>
            <a:off x="2748906" y="3049674"/>
            <a:ext cx="72000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a:solidFill>
                  <a:schemeClr val="tx1"/>
                </a:solidFill>
                <a:latin typeface="Calibri Light" panose="020F0302020204030204" pitchFamily="34" charset="0"/>
                <a:cs typeface="Calibri Light" panose="020F0302020204030204" pitchFamily="34" charset="0"/>
              </a:rPr>
              <a:t>Danger</a:t>
            </a:r>
            <a:endParaRPr lang="en-CH" sz="1400">
              <a:solidFill>
                <a:schemeClr val="tx1"/>
              </a:solidFill>
              <a:latin typeface="Calibri Light" panose="020F0302020204030204" pitchFamily="34" charset="0"/>
              <a:cs typeface="Calibri Light" panose="020F0302020204030204" pitchFamily="34" charset="0"/>
            </a:endParaRPr>
          </a:p>
        </p:txBody>
      </p:sp>
      <p:sp>
        <p:nvSpPr>
          <p:cNvPr id="10" name="Oval 9">
            <a:extLst>
              <a:ext uri="{FF2B5EF4-FFF2-40B4-BE49-F238E27FC236}">
                <a16:creationId xmlns:a16="http://schemas.microsoft.com/office/drawing/2014/main" id="{8546C8A3-7C9F-48B6-ADEF-4CDBEB01FB67}"/>
              </a:ext>
            </a:extLst>
          </p:cNvPr>
          <p:cNvSpPr/>
          <p:nvPr/>
        </p:nvSpPr>
        <p:spPr>
          <a:xfrm>
            <a:off x="2748906" y="3976532"/>
            <a:ext cx="72000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a:solidFill>
                  <a:schemeClr val="tx1"/>
                </a:solidFill>
                <a:latin typeface="Calibri Light" panose="020F0302020204030204" pitchFamily="34" charset="0"/>
                <a:cs typeface="Calibri Light" panose="020F0302020204030204" pitchFamily="34" charset="0"/>
              </a:rPr>
              <a:t>Control</a:t>
            </a:r>
            <a:endParaRPr lang="en-CH" sz="1400">
              <a:solidFill>
                <a:schemeClr val="tx1"/>
              </a:solidFill>
              <a:latin typeface="Calibri Light" panose="020F0302020204030204" pitchFamily="34" charset="0"/>
              <a:cs typeface="Calibri Light" panose="020F0302020204030204" pitchFamily="34" charset="0"/>
            </a:endParaRPr>
          </a:p>
        </p:txBody>
      </p:sp>
      <p:sp>
        <p:nvSpPr>
          <p:cNvPr id="11" name="Oval 10">
            <a:extLst>
              <a:ext uri="{FF2B5EF4-FFF2-40B4-BE49-F238E27FC236}">
                <a16:creationId xmlns:a16="http://schemas.microsoft.com/office/drawing/2014/main" id="{D71035E8-9B4D-4A66-BD30-F2159C3A5685}"/>
              </a:ext>
            </a:extLst>
          </p:cNvPr>
          <p:cNvSpPr/>
          <p:nvPr/>
        </p:nvSpPr>
        <p:spPr>
          <a:xfrm>
            <a:off x="2748906" y="4869240"/>
            <a:ext cx="72000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a:solidFill>
                  <a:schemeClr val="tx1"/>
                </a:solidFill>
                <a:latin typeface="Calibri Light" panose="020F0302020204030204" pitchFamily="34" charset="0"/>
                <a:cs typeface="Calibri Light" panose="020F0302020204030204" pitchFamily="34" charset="0"/>
              </a:rPr>
              <a:t>Urgency</a:t>
            </a:r>
            <a:endParaRPr lang="en-CH" sz="1400">
              <a:solidFill>
                <a:schemeClr val="tx1"/>
              </a:solidFill>
              <a:latin typeface="Calibri Light" panose="020F0302020204030204" pitchFamily="34" charset="0"/>
              <a:cs typeface="Calibri Light" panose="020F0302020204030204" pitchFamily="34" charset="0"/>
            </a:endParaRPr>
          </a:p>
        </p:txBody>
      </p:sp>
      <p:sp>
        <p:nvSpPr>
          <p:cNvPr id="12" name="Rectangle: Rounded Corners 11">
            <a:extLst>
              <a:ext uri="{FF2B5EF4-FFF2-40B4-BE49-F238E27FC236}">
                <a16:creationId xmlns:a16="http://schemas.microsoft.com/office/drawing/2014/main" id="{6350773C-0C2C-424F-9BF8-55411717425F}"/>
              </a:ext>
            </a:extLst>
          </p:cNvPr>
          <p:cNvSpPr/>
          <p:nvPr/>
        </p:nvSpPr>
        <p:spPr>
          <a:xfrm>
            <a:off x="4541222" y="2996954"/>
            <a:ext cx="1296144" cy="47999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Light" panose="020F0302020204030204" pitchFamily="34" charset="0"/>
                <a:cs typeface="Calibri Light" panose="020F0302020204030204" pitchFamily="34" charset="0"/>
              </a:rPr>
              <a:t>Approach</a:t>
            </a:r>
            <a:endParaRPr lang="en-CH" sz="1600">
              <a:solidFill>
                <a:schemeClr val="tx1"/>
              </a:solidFill>
              <a:latin typeface="Calibri Light" panose="020F0302020204030204" pitchFamily="34" charset="0"/>
              <a:cs typeface="Calibri Light" panose="020F0302020204030204" pitchFamily="34" charset="0"/>
            </a:endParaRPr>
          </a:p>
        </p:txBody>
      </p:sp>
      <p:sp>
        <p:nvSpPr>
          <p:cNvPr id="13" name="Rectangle: Rounded Corners 12">
            <a:extLst>
              <a:ext uri="{FF2B5EF4-FFF2-40B4-BE49-F238E27FC236}">
                <a16:creationId xmlns:a16="http://schemas.microsoft.com/office/drawing/2014/main" id="{0D201687-7F59-4D83-A77C-157F77AAEA65}"/>
              </a:ext>
            </a:extLst>
          </p:cNvPr>
          <p:cNvSpPr/>
          <p:nvPr/>
        </p:nvSpPr>
        <p:spPr>
          <a:xfrm>
            <a:off x="4541222" y="3719371"/>
            <a:ext cx="1296144" cy="47999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Light" panose="020F0302020204030204" pitchFamily="34" charset="0"/>
                <a:cs typeface="Calibri Light" panose="020F0302020204030204" pitchFamily="34" charset="0"/>
              </a:rPr>
              <a:t>Escape</a:t>
            </a:r>
            <a:endParaRPr lang="en-CH" sz="1600">
              <a:solidFill>
                <a:schemeClr val="tx1"/>
              </a:solidFill>
              <a:latin typeface="Calibri Light" panose="020F0302020204030204" pitchFamily="34" charset="0"/>
              <a:cs typeface="Calibri Light" panose="020F0302020204030204" pitchFamily="34" charset="0"/>
            </a:endParaRPr>
          </a:p>
        </p:txBody>
      </p:sp>
      <p:sp>
        <p:nvSpPr>
          <p:cNvPr id="14" name="Rectangle: Rounded Corners 13">
            <a:extLst>
              <a:ext uri="{FF2B5EF4-FFF2-40B4-BE49-F238E27FC236}">
                <a16:creationId xmlns:a16="http://schemas.microsoft.com/office/drawing/2014/main" id="{845CFA96-47D5-48F1-B20E-50E2972E6790}"/>
              </a:ext>
            </a:extLst>
          </p:cNvPr>
          <p:cNvSpPr/>
          <p:nvPr/>
        </p:nvSpPr>
        <p:spPr>
          <a:xfrm>
            <a:off x="4541222" y="4441788"/>
            <a:ext cx="1296144" cy="47999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Calibri Light" panose="020F0302020204030204" pitchFamily="34" charset="0"/>
                <a:cs typeface="Calibri Light" panose="020F0302020204030204" pitchFamily="34" charset="0"/>
              </a:rPr>
              <a:t>Freeze</a:t>
            </a:r>
            <a:endParaRPr lang="en-CH" sz="1600">
              <a:solidFill>
                <a:schemeClr val="tx1"/>
              </a:solidFill>
              <a:latin typeface="Calibri Light" panose="020F0302020204030204" pitchFamily="34" charset="0"/>
              <a:cs typeface="Calibri Light" panose="020F0302020204030204" pitchFamily="34" charset="0"/>
            </a:endParaRPr>
          </a:p>
        </p:txBody>
      </p:sp>
      <p:sp>
        <p:nvSpPr>
          <p:cNvPr id="15" name="Rectangle: Rounded Corners 14">
            <a:extLst>
              <a:ext uri="{FF2B5EF4-FFF2-40B4-BE49-F238E27FC236}">
                <a16:creationId xmlns:a16="http://schemas.microsoft.com/office/drawing/2014/main" id="{3047F207-DC66-4320-819D-D81E4B3771AC}"/>
              </a:ext>
            </a:extLst>
          </p:cNvPr>
          <p:cNvSpPr/>
          <p:nvPr/>
        </p:nvSpPr>
        <p:spPr>
          <a:xfrm>
            <a:off x="6927187" y="3631714"/>
            <a:ext cx="1296144" cy="80539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Calibri Light" panose="020F0302020204030204" pitchFamily="34" charset="0"/>
                <a:cs typeface="Calibri Light" panose="020F0302020204030204" pitchFamily="34" charset="0"/>
              </a:rPr>
              <a:t>P-ANS activity</a:t>
            </a:r>
            <a:endParaRPr lang="en-CH" sz="1400">
              <a:solidFill>
                <a:schemeClr val="tx1"/>
              </a:solidFill>
              <a:latin typeface="Calibri Light" panose="020F03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A9DBB70A-25BA-4F5E-BECB-CD02CEEA943F}"/>
              </a:ext>
            </a:extLst>
          </p:cNvPr>
          <p:cNvSpPr/>
          <p:nvPr/>
        </p:nvSpPr>
        <p:spPr>
          <a:xfrm>
            <a:off x="9300296" y="3146036"/>
            <a:ext cx="1548232" cy="77272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Light" panose="020F0302020204030204" pitchFamily="34" charset="0"/>
                <a:cs typeface="Calibri Light" panose="020F0302020204030204" pitchFamily="34" charset="0"/>
              </a:rPr>
              <a:t>Fear intensity</a:t>
            </a:r>
            <a:endParaRPr lang="en-CH">
              <a:solidFill>
                <a:schemeClr val="tx1"/>
              </a:solidFill>
              <a:latin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CA1E76CA-CDFC-48C3-B586-AF182C8ECCDF}"/>
              </a:ext>
            </a:extLst>
          </p:cNvPr>
          <p:cNvSpPr txBox="1"/>
          <p:nvPr/>
        </p:nvSpPr>
        <p:spPr>
          <a:xfrm>
            <a:off x="2522847" y="2404189"/>
            <a:ext cx="1172117" cy="369332"/>
          </a:xfrm>
          <a:prstGeom prst="rect">
            <a:avLst/>
          </a:prstGeom>
          <a:noFill/>
        </p:spPr>
        <p:txBody>
          <a:bodyPr wrap="none" rtlCol="0">
            <a:spAutoFit/>
          </a:bodyPr>
          <a:lstStyle/>
          <a:p>
            <a:pPr algn="ctr"/>
            <a:r>
              <a:rPr lang="en-US">
                <a:latin typeface="Tw Cen MT" panose="020B0602020104020603" pitchFamily="34" charset="0"/>
                <a:cs typeface="Times New Roman" panose="02020603050405020304" pitchFamily="18" charset="0"/>
              </a:rPr>
              <a:t>Appraisals</a:t>
            </a:r>
            <a:endParaRPr lang="en-CH">
              <a:latin typeface="Tw Cen MT" panose="020B0602020104020603"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E8313F89-7DFE-4986-91AE-6A7CBFECBDF4}"/>
              </a:ext>
            </a:extLst>
          </p:cNvPr>
          <p:cNvSpPr/>
          <p:nvPr/>
        </p:nvSpPr>
        <p:spPr>
          <a:xfrm>
            <a:off x="6927187" y="4609823"/>
            <a:ext cx="1296144" cy="80539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Calibri Light" panose="020F0302020204030204" pitchFamily="34" charset="0"/>
                <a:cs typeface="Calibri Light" panose="020F0302020204030204" pitchFamily="34" charset="0"/>
              </a:rPr>
              <a:t>S-ANS activity</a:t>
            </a:r>
            <a:endParaRPr lang="en-CH" sz="1400">
              <a:solidFill>
                <a:schemeClr val="tx1"/>
              </a:solidFill>
              <a:latin typeface="Calibri Light" panose="020F0302020204030204" pitchFamily="34" charset="0"/>
              <a:cs typeface="Calibri Light" panose="020F0302020204030204" pitchFamily="34" charset="0"/>
            </a:endParaRPr>
          </a:p>
        </p:txBody>
      </p:sp>
      <p:cxnSp>
        <p:nvCxnSpPr>
          <p:cNvPr id="20" name="Straight Arrow Connector 19">
            <a:extLst>
              <a:ext uri="{FF2B5EF4-FFF2-40B4-BE49-F238E27FC236}">
                <a16:creationId xmlns:a16="http://schemas.microsoft.com/office/drawing/2014/main" id="{E19AA2D1-4619-4FE9-BA2E-C0D2593859B2}"/>
              </a:ext>
            </a:extLst>
          </p:cNvPr>
          <p:cNvCxnSpPr>
            <a:cxnSpLocks/>
            <a:stCxn id="9" idx="6"/>
            <a:endCxn id="12" idx="1"/>
          </p:cNvCxnSpPr>
          <p:nvPr/>
        </p:nvCxnSpPr>
        <p:spPr>
          <a:xfrm flipV="1">
            <a:off x="3468906" y="3236950"/>
            <a:ext cx="1072316" cy="172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ABC8246-6AC9-474C-8060-ECB4A3CC36A2}"/>
              </a:ext>
            </a:extLst>
          </p:cNvPr>
          <p:cNvCxnSpPr>
            <a:cxnSpLocks/>
            <a:stCxn id="9" idx="6"/>
            <a:endCxn id="13" idx="1"/>
          </p:cNvCxnSpPr>
          <p:nvPr/>
        </p:nvCxnSpPr>
        <p:spPr>
          <a:xfrm>
            <a:off x="3468906" y="3409674"/>
            <a:ext cx="1072316" cy="549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3E60C93-ABD3-461A-BDEE-F0424216654E}"/>
              </a:ext>
            </a:extLst>
          </p:cNvPr>
          <p:cNvCxnSpPr>
            <a:cxnSpLocks/>
            <a:stCxn id="9" idx="6"/>
            <a:endCxn id="14" idx="1"/>
          </p:cNvCxnSpPr>
          <p:nvPr/>
        </p:nvCxnSpPr>
        <p:spPr>
          <a:xfrm>
            <a:off x="3468906" y="3409674"/>
            <a:ext cx="1072316" cy="1272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6B6CE85-92EA-46B1-8A0C-8D3473EAB2B4}"/>
              </a:ext>
            </a:extLst>
          </p:cNvPr>
          <p:cNvCxnSpPr>
            <a:cxnSpLocks/>
            <a:stCxn id="10" idx="6"/>
            <a:endCxn id="12" idx="1"/>
          </p:cNvCxnSpPr>
          <p:nvPr/>
        </p:nvCxnSpPr>
        <p:spPr>
          <a:xfrm flipV="1">
            <a:off x="3468906" y="3236950"/>
            <a:ext cx="1072316" cy="1099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AA077DA-ABF7-4AA0-9DE8-03127E081D72}"/>
              </a:ext>
            </a:extLst>
          </p:cNvPr>
          <p:cNvCxnSpPr>
            <a:cxnSpLocks/>
            <a:stCxn id="10" idx="6"/>
            <a:endCxn id="13" idx="1"/>
          </p:cNvCxnSpPr>
          <p:nvPr/>
        </p:nvCxnSpPr>
        <p:spPr>
          <a:xfrm flipV="1">
            <a:off x="3468906" y="3959367"/>
            <a:ext cx="1072316" cy="377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362AA1D-DDA0-4ED2-895F-A417E14CB717}"/>
              </a:ext>
            </a:extLst>
          </p:cNvPr>
          <p:cNvCxnSpPr>
            <a:cxnSpLocks/>
            <a:stCxn id="10" idx="6"/>
            <a:endCxn id="14" idx="1"/>
          </p:cNvCxnSpPr>
          <p:nvPr/>
        </p:nvCxnSpPr>
        <p:spPr>
          <a:xfrm>
            <a:off x="3468906" y="4336532"/>
            <a:ext cx="1072316" cy="345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4171B45-7ECB-4C7F-9E62-CCDAFC155D6B}"/>
              </a:ext>
            </a:extLst>
          </p:cNvPr>
          <p:cNvCxnSpPr>
            <a:cxnSpLocks/>
            <a:stCxn id="11" idx="6"/>
            <a:endCxn id="12" idx="1"/>
          </p:cNvCxnSpPr>
          <p:nvPr/>
        </p:nvCxnSpPr>
        <p:spPr>
          <a:xfrm flipV="1">
            <a:off x="3468906" y="3236950"/>
            <a:ext cx="1072316" cy="1992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61CCFB8-F9A6-4F21-A1E3-B4C357E73027}"/>
              </a:ext>
            </a:extLst>
          </p:cNvPr>
          <p:cNvCxnSpPr>
            <a:cxnSpLocks/>
            <a:stCxn id="11" idx="6"/>
            <a:endCxn id="13" idx="1"/>
          </p:cNvCxnSpPr>
          <p:nvPr/>
        </p:nvCxnSpPr>
        <p:spPr>
          <a:xfrm flipV="1">
            <a:off x="3468906" y="3959367"/>
            <a:ext cx="1072316" cy="1269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E24D1DC-FC2C-49D8-B8F6-C51481AD62E0}"/>
              </a:ext>
            </a:extLst>
          </p:cNvPr>
          <p:cNvCxnSpPr>
            <a:cxnSpLocks/>
            <a:stCxn id="11" idx="6"/>
            <a:endCxn id="14" idx="1"/>
          </p:cNvCxnSpPr>
          <p:nvPr/>
        </p:nvCxnSpPr>
        <p:spPr>
          <a:xfrm flipV="1">
            <a:off x="3468906" y="4681784"/>
            <a:ext cx="1072316" cy="547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2F579C9-5987-463C-92D6-252DDDFC0CFC}"/>
              </a:ext>
            </a:extLst>
          </p:cNvPr>
          <p:cNvCxnSpPr>
            <a:cxnSpLocks/>
            <a:stCxn id="12" idx="3"/>
            <a:endCxn id="15" idx="1"/>
          </p:cNvCxnSpPr>
          <p:nvPr/>
        </p:nvCxnSpPr>
        <p:spPr>
          <a:xfrm>
            <a:off x="5837366" y="3236950"/>
            <a:ext cx="1089821" cy="797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F779C7A-039F-44CC-8642-D5CEC6199DB3}"/>
              </a:ext>
            </a:extLst>
          </p:cNvPr>
          <p:cNvCxnSpPr>
            <a:cxnSpLocks/>
            <a:stCxn id="12" idx="3"/>
            <a:endCxn id="18" idx="1"/>
          </p:cNvCxnSpPr>
          <p:nvPr/>
        </p:nvCxnSpPr>
        <p:spPr>
          <a:xfrm>
            <a:off x="5837366" y="3236950"/>
            <a:ext cx="1089821" cy="1775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6E93905-FB9C-46AE-A1AE-B390938060BF}"/>
              </a:ext>
            </a:extLst>
          </p:cNvPr>
          <p:cNvCxnSpPr>
            <a:cxnSpLocks/>
            <a:stCxn id="13" idx="3"/>
            <a:endCxn id="15" idx="1"/>
          </p:cNvCxnSpPr>
          <p:nvPr/>
        </p:nvCxnSpPr>
        <p:spPr>
          <a:xfrm>
            <a:off x="5837366" y="3959367"/>
            <a:ext cx="1089821" cy="75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7F144CC-80BB-4D48-877D-0103AEF8AF98}"/>
              </a:ext>
            </a:extLst>
          </p:cNvPr>
          <p:cNvCxnSpPr>
            <a:cxnSpLocks/>
            <a:stCxn id="13" idx="3"/>
            <a:endCxn id="18" idx="1"/>
          </p:cNvCxnSpPr>
          <p:nvPr/>
        </p:nvCxnSpPr>
        <p:spPr>
          <a:xfrm>
            <a:off x="5837366" y="3959367"/>
            <a:ext cx="1089821" cy="1053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27B40E8-A560-4ED7-BB8E-A876D44C7C29}"/>
              </a:ext>
            </a:extLst>
          </p:cNvPr>
          <p:cNvCxnSpPr>
            <a:cxnSpLocks/>
            <a:stCxn id="14" idx="3"/>
            <a:endCxn id="18" idx="1"/>
          </p:cNvCxnSpPr>
          <p:nvPr/>
        </p:nvCxnSpPr>
        <p:spPr>
          <a:xfrm>
            <a:off x="5837366" y="4681784"/>
            <a:ext cx="1089821" cy="330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51D91D8-AA43-4A83-BC12-37828188F5D2}"/>
              </a:ext>
            </a:extLst>
          </p:cNvPr>
          <p:cNvCxnSpPr>
            <a:cxnSpLocks/>
            <a:stCxn id="14" idx="3"/>
            <a:endCxn id="15" idx="1"/>
          </p:cNvCxnSpPr>
          <p:nvPr/>
        </p:nvCxnSpPr>
        <p:spPr>
          <a:xfrm flipV="1">
            <a:off x="5837366" y="4034413"/>
            <a:ext cx="1089821" cy="647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A0EDF5-356D-48CC-928F-D766C0C36DB3}"/>
              </a:ext>
            </a:extLst>
          </p:cNvPr>
          <p:cNvCxnSpPr>
            <a:cxnSpLocks/>
            <a:stCxn id="15" idx="3"/>
            <a:endCxn id="16" idx="1"/>
          </p:cNvCxnSpPr>
          <p:nvPr/>
        </p:nvCxnSpPr>
        <p:spPr>
          <a:xfrm flipV="1">
            <a:off x="8223331" y="3532401"/>
            <a:ext cx="1076965" cy="502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089A430-5C12-4984-B468-1D7C12F837EE}"/>
              </a:ext>
            </a:extLst>
          </p:cNvPr>
          <p:cNvCxnSpPr>
            <a:cxnSpLocks/>
            <a:stCxn id="18" idx="3"/>
            <a:endCxn id="16" idx="1"/>
          </p:cNvCxnSpPr>
          <p:nvPr/>
        </p:nvCxnSpPr>
        <p:spPr>
          <a:xfrm flipV="1">
            <a:off x="8223331" y="3532401"/>
            <a:ext cx="1076965" cy="1480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5B6C593A-56FE-4F92-9D9B-7E49EA2C1BA0}"/>
              </a:ext>
            </a:extLst>
          </p:cNvPr>
          <p:cNvCxnSpPr>
            <a:cxnSpLocks/>
            <a:stCxn id="8" idx="3"/>
            <a:endCxn id="9" idx="2"/>
          </p:cNvCxnSpPr>
          <p:nvPr/>
        </p:nvCxnSpPr>
        <p:spPr>
          <a:xfrm flipV="1">
            <a:off x="1897430" y="3409674"/>
            <a:ext cx="851476" cy="926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0B52D9A-2656-47C1-9A10-C9EC20A93955}"/>
              </a:ext>
            </a:extLst>
          </p:cNvPr>
          <p:cNvCxnSpPr>
            <a:cxnSpLocks/>
            <a:stCxn id="8" idx="3"/>
            <a:endCxn id="10" idx="2"/>
          </p:cNvCxnSpPr>
          <p:nvPr/>
        </p:nvCxnSpPr>
        <p:spPr>
          <a:xfrm>
            <a:off x="1897430" y="4336532"/>
            <a:ext cx="8514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5942FBDD-B566-4C58-A667-1309E77DE209}"/>
              </a:ext>
            </a:extLst>
          </p:cNvPr>
          <p:cNvCxnSpPr>
            <a:cxnSpLocks/>
            <a:stCxn id="8" idx="3"/>
            <a:endCxn id="11" idx="2"/>
          </p:cNvCxnSpPr>
          <p:nvPr/>
        </p:nvCxnSpPr>
        <p:spPr>
          <a:xfrm>
            <a:off x="1897430" y="4336532"/>
            <a:ext cx="851476" cy="892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4F3F1B84-8E42-4DB4-B908-95E823DCE81A}"/>
              </a:ext>
            </a:extLst>
          </p:cNvPr>
          <p:cNvSpPr txBox="1"/>
          <p:nvPr/>
        </p:nvSpPr>
        <p:spPr>
          <a:xfrm>
            <a:off x="4487221" y="1958873"/>
            <a:ext cx="1322990" cy="646331"/>
          </a:xfrm>
          <a:prstGeom prst="rect">
            <a:avLst/>
          </a:prstGeom>
          <a:noFill/>
        </p:spPr>
        <p:txBody>
          <a:bodyPr wrap="none" rtlCol="0">
            <a:spAutoFit/>
          </a:bodyPr>
          <a:lstStyle/>
          <a:p>
            <a:pPr algn="ctr"/>
            <a:r>
              <a:rPr lang="en-US">
                <a:latin typeface="Tw Cen MT" panose="020B0602020104020603" pitchFamily="34" charset="0"/>
                <a:cs typeface="Times New Roman" panose="02020603050405020304" pitchFamily="18" charset="0"/>
              </a:rPr>
              <a:t>Motivational</a:t>
            </a:r>
            <a:br>
              <a:rPr lang="en-US">
                <a:latin typeface="Tw Cen MT" panose="020B0602020104020603" pitchFamily="34" charset="0"/>
                <a:cs typeface="Times New Roman" panose="02020603050405020304" pitchFamily="18" charset="0"/>
              </a:rPr>
            </a:br>
            <a:r>
              <a:rPr lang="en-US">
                <a:latin typeface="Tw Cen MT" panose="020B0602020104020603" pitchFamily="34" charset="0"/>
                <a:cs typeface="Times New Roman" panose="02020603050405020304" pitchFamily="18" charset="0"/>
              </a:rPr>
              <a:t>tendencies</a:t>
            </a:r>
            <a:endParaRPr lang="en-CH">
              <a:latin typeface="Tw Cen MT" panose="020B0602020104020603" pitchFamily="34" charset="0"/>
              <a:cs typeface="Times New Roman" panose="02020603050405020304" pitchFamily="18" charset="0"/>
            </a:endParaRPr>
          </a:p>
        </p:txBody>
      </p:sp>
      <p:sp>
        <p:nvSpPr>
          <p:cNvPr id="113" name="TextBox 112">
            <a:extLst>
              <a:ext uri="{FF2B5EF4-FFF2-40B4-BE49-F238E27FC236}">
                <a16:creationId xmlns:a16="http://schemas.microsoft.com/office/drawing/2014/main" id="{FDEB4008-E5FA-4C46-BA6C-3F12D15D3807}"/>
              </a:ext>
            </a:extLst>
          </p:cNvPr>
          <p:cNvSpPr txBox="1"/>
          <p:nvPr/>
        </p:nvSpPr>
        <p:spPr>
          <a:xfrm>
            <a:off x="6834213" y="2722243"/>
            <a:ext cx="1366271" cy="646331"/>
          </a:xfrm>
          <a:prstGeom prst="rect">
            <a:avLst/>
          </a:prstGeom>
          <a:noFill/>
        </p:spPr>
        <p:txBody>
          <a:bodyPr wrap="none" rtlCol="0">
            <a:spAutoFit/>
          </a:bodyPr>
          <a:lstStyle/>
          <a:p>
            <a:pPr algn="ctr"/>
            <a:r>
              <a:rPr lang="en-US">
                <a:latin typeface="Tw Cen MT" panose="020B0602020104020603" pitchFamily="34" charset="0"/>
                <a:cs typeface="Times New Roman" panose="02020603050405020304" pitchFamily="18" charset="0"/>
              </a:rPr>
              <a:t>Physiological</a:t>
            </a:r>
            <a:br>
              <a:rPr lang="en-US">
                <a:latin typeface="Tw Cen MT" panose="020B0602020104020603" pitchFamily="34" charset="0"/>
                <a:cs typeface="Times New Roman" panose="02020603050405020304" pitchFamily="18" charset="0"/>
              </a:rPr>
            </a:br>
            <a:r>
              <a:rPr lang="en-US">
                <a:latin typeface="Tw Cen MT" panose="020B0602020104020603" pitchFamily="34" charset="0"/>
                <a:cs typeface="Times New Roman" panose="02020603050405020304" pitchFamily="18" charset="0"/>
              </a:rPr>
              <a:t>reactions</a:t>
            </a:r>
            <a:endParaRPr lang="en-CH">
              <a:latin typeface="Tw Cen MT" panose="020B0602020104020603"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1E523C13-1BEA-4E97-913C-FD20920DB831}"/>
              </a:ext>
            </a:extLst>
          </p:cNvPr>
          <p:cNvSpPr txBox="1"/>
          <p:nvPr/>
        </p:nvSpPr>
        <p:spPr>
          <a:xfrm>
            <a:off x="9611465" y="2588855"/>
            <a:ext cx="925894" cy="369332"/>
          </a:xfrm>
          <a:prstGeom prst="rect">
            <a:avLst/>
          </a:prstGeom>
          <a:noFill/>
        </p:spPr>
        <p:txBody>
          <a:bodyPr wrap="none" rtlCol="0">
            <a:spAutoFit/>
          </a:bodyPr>
          <a:lstStyle/>
          <a:p>
            <a:pPr algn="ctr"/>
            <a:r>
              <a:rPr lang="en-US">
                <a:latin typeface="Tw Cen MT" panose="020B0602020104020603" pitchFamily="34" charset="0"/>
                <a:cs typeface="Times New Roman" panose="02020603050405020304" pitchFamily="18" charset="0"/>
              </a:rPr>
              <a:t>Feelings</a:t>
            </a:r>
            <a:endParaRPr lang="en-CH">
              <a:latin typeface="Tw Cen MT" panose="020B0602020104020603"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6329A49A-BCEF-4DA6-8136-6406ABD483D4}"/>
              </a:ext>
            </a:extLst>
          </p:cNvPr>
          <p:cNvSpPr txBox="1"/>
          <p:nvPr/>
        </p:nvSpPr>
        <p:spPr>
          <a:xfrm>
            <a:off x="902447" y="1405162"/>
            <a:ext cx="2636363" cy="400110"/>
          </a:xfrm>
          <a:prstGeom prst="rect">
            <a:avLst/>
          </a:prstGeom>
          <a:noFill/>
        </p:spPr>
        <p:txBody>
          <a:bodyPr wrap="none" rtlCol="0">
            <a:spAutoFit/>
          </a:bodyPr>
          <a:lstStyle/>
          <a:p>
            <a:r>
              <a:rPr lang="en-US" sz="2000" b="1">
                <a:solidFill>
                  <a:srgbClr val="C00000"/>
                </a:solidFill>
                <a:latin typeface="Calibri Light" panose="020F0302020204030204" pitchFamily="34" charset="0"/>
                <a:cs typeface="Calibri Light" panose="020F0302020204030204" pitchFamily="34" charset="0"/>
              </a:rPr>
              <a:t>Emotion process model</a:t>
            </a:r>
            <a:endParaRPr lang="en-CH" sz="2000" b="1">
              <a:solidFill>
                <a:srgbClr val="C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54170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7568" y="3121804"/>
            <a:ext cx="7992888" cy="523220"/>
          </a:xfrm>
          <a:prstGeom prst="rect">
            <a:avLst/>
          </a:prstGeom>
          <a:noFill/>
        </p:spPr>
        <p:txBody>
          <a:bodyPr wrap="square" rtlCol="0">
            <a:spAutoFit/>
          </a:bodyPr>
          <a:lstStyle/>
          <a:p>
            <a:pPr algn="ctr"/>
            <a:r>
              <a:rPr lang="fr-CH" sz="2800" b="1">
                <a:solidFill>
                  <a:schemeClr val="tx2">
                    <a:lumMod val="75000"/>
                  </a:schemeClr>
                </a:solidFill>
                <a:latin typeface="Tw Cen MT" panose="020B0602020104020603" pitchFamily="34" charset="0"/>
              </a:rPr>
              <a:t>10. Machine learning competition</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2392999" y="2924944"/>
            <a:ext cx="756084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92999" y="3861048"/>
            <a:ext cx="756084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81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925144"/>
          </a:xfrm>
        </p:spPr>
        <p:txBody>
          <a:bodyPr>
            <a:normAutofit/>
          </a:bodyPr>
          <a:lstStyle/>
          <a:p>
            <a:r>
              <a:rPr lang="fr-CH" sz="1800" dirty="0">
                <a:latin typeface="Calibri Light" panose="020F0302020204030204" pitchFamily="34" charset="0"/>
                <a:cs typeface="Calibri Light" panose="020F0302020204030204" pitchFamily="34" charset="0"/>
              </a:rPr>
              <a:t>A </a:t>
            </a:r>
            <a:r>
              <a:rPr lang="fr-CH" sz="1800" dirty="0" err="1">
                <a:latin typeface="Calibri Light" panose="020F0302020204030204" pitchFamily="34" charset="0"/>
                <a:cs typeface="Calibri Light" panose="020F0302020204030204" pitchFamily="34" charset="0"/>
              </a:rPr>
              <a:t>popular</a:t>
            </a:r>
            <a:r>
              <a:rPr lang="fr-CH" sz="1800" dirty="0">
                <a:latin typeface="Calibri Light" panose="020F0302020204030204" pitchFamily="34" charset="0"/>
                <a:cs typeface="Calibri Light" panose="020F0302020204030204" pitchFamily="34" charset="0"/>
              </a:rPr>
              <a:t> tradition in ML has </a:t>
            </a:r>
            <a:r>
              <a:rPr lang="fr-CH" sz="1800" dirty="0" err="1">
                <a:latin typeface="Calibri Light" panose="020F0302020204030204" pitchFamily="34" charset="0"/>
                <a:cs typeface="Calibri Light" panose="020F0302020204030204" pitchFamily="34" charset="0"/>
              </a:rPr>
              <a:t>become</a:t>
            </a:r>
            <a:r>
              <a:rPr lang="fr-CH" sz="1800" dirty="0">
                <a:latin typeface="Calibri Light" panose="020F0302020204030204" pitchFamily="34" charset="0"/>
                <a:cs typeface="Calibri Light" panose="020F0302020204030204" pitchFamily="34" charset="0"/>
              </a:rPr>
              <a:t> the </a:t>
            </a:r>
            <a:r>
              <a:rPr lang="fr-CH" sz="1800" dirty="0" err="1">
                <a:latin typeface="Calibri Light" panose="020F0302020204030204" pitchFamily="34" charset="0"/>
                <a:cs typeface="Calibri Light" panose="020F0302020204030204" pitchFamily="34" charset="0"/>
              </a:rPr>
              <a:t>hosting</a:t>
            </a:r>
            <a:r>
              <a:rPr lang="fr-CH" sz="1800" dirty="0">
                <a:latin typeface="Calibri Light" panose="020F0302020204030204" pitchFamily="34" charset="0"/>
                <a:cs typeface="Calibri Light" panose="020F0302020204030204" pitchFamily="34" charset="0"/>
              </a:rPr>
              <a:t> of </a:t>
            </a:r>
            <a:r>
              <a:rPr lang="fr-CH" sz="1800" dirty="0">
                <a:solidFill>
                  <a:srgbClr val="0070C0"/>
                </a:solidFill>
                <a:latin typeface="Calibri Light" panose="020F0302020204030204" pitchFamily="34" charset="0"/>
                <a:cs typeface="Calibri Light" panose="020F0302020204030204" pitchFamily="34" charset="0"/>
              </a:rPr>
              <a:t>data challenges </a:t>
            </a:r>
            <a:r>
              <a:rPr lang="fr-CH" sz="1800" dirty="0">
                <a:latin typeface="Calibri Light" panose="020F0302020204030204" pitchFamily="34" charset="0"/>
                <a:cs typeface="Calibri Light" panose="020F0302020204030204" pitchFamily="34" charset="0"/>
              </a:rPr>
              <a:t>or </a:t>
            </a:r>
            <a:r>
              <a:rPr lang="fr-CH" sz="1800" dirty="0" err="1">
                <a:latin typeface="Calibri Light" panose="020F0302020204030204" pitchFamily="34" charset="0"/>
                <a:cs typeface="Calibri Light" panose="020F0302020204030204" pitchFamily="34" charset="0"/>
              </a:rPr>
              <a:t>competitions</a:t>
            </a:r>
            <a:r>
              <a:rPr lang="fr-CH" sz="1800" dirty="0">
                <a:latin typeface="Calibri Light" panose="020F0302020204030204" pitchFamily="34" charset="0"/>
                <a:cs typeface="Calibri Light" panose="020F0302020204030204" pitchFamily="34" charset="0"/>
              </a:rPr>
              <a:t>. In </a:t>
            </a:r>
            <a:r>
              <a:rPr lang="fr-CH" sz="1800" err="1">
                <a:latin typeface="Calibri Light" panose="020F0302020204030204" pitchFamily="34" charset="0"/>
                <a:cs typeface="Calibri Light" panose="020F0302020204030204" pitchFamily="34" charset="0"/>
              </a:rPr>
              <a:t>such</a:t>
            </a:r>
            <a:r>
              <a:rPr lang="fr-CH" sz="1800">
                <a:latin typeface="Calibri Light" panose="020F0302020204030204" pitchFamily="34" charset="0"/>
                <a:cs typeface="Calibri Light" panose="020F0302020204030204" pitchFamily="34" charset="0"/>
              </a:rPr>
              <a:t> challenges, </a:t>
            </a:r>
            <a:r>
              <a:rPr lang="fr-CH" sz="1800" dirty="0">
                <a:latin typeface="Calibri Light" panose="020F0302020204030204" pitchFamily="34" charset="0"/>
                <a:cs typeface="Calibri Light" panose="020F0302020204030204" pitchFamily="34" charset="0"/>
              </a:rPr>
              <a:t>the host releases a </a:t>
            </a:r>
            <a:r>
              <a:rPr lang="fr-CH" sz="1800" dirty="0" err="1">
                <a:latin typeface="Calibri Light" panose="020F0302020204030204" pitchFamily="34" charset="0"/>
                <a:cs typeface="Calibri Light" panose="020F0302020204030204" pitchFamily="34" charset="0"/>
              </a:rPr>
              <a:t>number</a:t>
            </a:r>
            <a:r>
              <a:rPr lang="fr-CH" sz="1800" dirty="0">
                <a:latin typeface="Calibri Light" panose="020F0302020204030204" pitchFamily="34" charset="0"/>
                <a:cs typeface="Calibri Light" panose="020F0302020204030204" pitchFamily="34" charset="0"/>
              </a:rPr>
              <a:t> of data sets for ML to </a:t>
            </a:r>
            <a:r>
              <a:rPr lang="fr-CH" sz="1800" dirty="0" err="1">
                <a:latin typeface="Calibri Light" panose="020F0302020204030204" pitchFamily="34" charset="0"/>
                <a:cs typeface="Calibri Light" panose="020F0302020204030204" pitchFamily="34" charset="0"/>
              </a:rPr>
              <a:t>be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trained</a:t>
            </a:r>
            <a:r>
              <a:rPr lang="fr-CH" sz="1800" dirty="0">
                <a:latin typeface="Calibri Light" panose="020F0302020204030204" pitchFamily="34" charset="0"/>
                <a:cs typeface="Calibri Light" panose="020F0302020204030204" pitchFamily="34" charset="0"/>
              </a:rPr>
              <a:t> on, and groups of </a:t>
            </a:r>
            <a:r>
              <a:rPr lang="fr-CH" sz="1800" dirty="0" err="1">
                <a:latin typeface="Calibri Light" panose="020F0302020204030204" pitchFamily="34" charset="0"/>
                <a:cs typeface="Calibri Light" panose="020F0302020204030204" pitchFamily="34" charset="0"/>
              </a:rPr>
              <a:t>researchers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compete</a:t>
            </a:r>
            <a:r>
              <a:rPr lang="fr-CH" sz="1800" dirty="0">
                <a:latin typeface="Calibri Light" panose="020F0302020204030204" pitchFamily="34" charset="0"/>
                <a:cs typeface="Calibri Light" panose="020F0302020204030204" pitchFamily="34" charset="0"/>
              </a:rPr>
              <a:t> to </a:t>
            </a:r>
            <a:r>
              <a:rPr lang="fr-CH" sz="1800" dirty="0" err="1">
                <a:solidFill>
                  <a:srgbClr val="0070C0"/>
                </a:solidFill>
                <a:latin typeface="Calibri Light" panose="020F0302020204030204" pitchFamily="34" charset="0"/>
                <a:cs typeface="Calibri Light" panose="020F0302020204030204" pitchFamily="34" charset="0"/>
              </a:rPr>
              <a:t>achieve</a:t>
            </a:r>
            <a:r>
              <a:rPr lang="fr-CH" sz="1800" dirty="0">
                <a:solidFill>
                  <a:srgbClr val="0070C0"/>
                </a:solidFill>
                <a:latin typeface="Calibri Light" panose="020F0302020204030204" pitchFamily="34" charset="0"/>
                <a:cs typeface="Calibri Light" panose="020F0302020204030204" pitchFamily="34" charset="0"/>
              </a:rPr>
              <a:t> the best-</a:t>
            </a:r>
            <a:r>
              <a:rPr lang="fr-CH" sz="1800" dirty="0" err="1">
                <a:solidFill>
                  <a:srgbClr val="0070C0"/>
                </a:solidFill>
                <a:latin typeface="Calibri Light" panose="020F0302020204030204" pitchFamily="34" charset="0"/>
                <a:cs typeface="Calibri Light" panose="020F0302020204030204" pitchFamily="34" charset="0"/>
              </a:rPr>
              <a:t>performing</a:t>
            </a:r>
            <a:r>
              <a:rPr lang="fr-CH" sz="1800" dirty="0">
                <a:solidFill>
                  <a:srgbClr val="0070C0"/>
                </a:solidFill>
                <a:latin typeface="Calibri Light" panose="020F0302020204030204" pitchFamily="34" charset="0"/>
                <a:cs typeface="Calibri Light" panose="020F0302020204030204" pitchFamily="34" charset="0"/>
              </a:rPr>
              <a:t> model</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a:solidFill>
                  <a:srgbClr val="0070C0"/>
                </a:solidFill>
                <a:latin typeface="Calibri Light" panose="020F0302020204030204" pitchFamily="34" charset="0"/>
                <a:cs typeface="Calibri Light" panose="020F0302020204030204" pitchFamily="34" charset="0"/>
              </a:rPr>
              <a:t>Test </a:t>
            </a:r>
            <a:r>
              <a:rPr lang="fr-CH" sz="1800" dirty="0">
                <a:solidFill>
                  <a:srgbClr val="0070C0"/>
                </a:solidFill>
                <a:latin typeface="Calibri Light" panose="020F0302020204030204" pitchFamily="34" charset="0"/>
                <a:cs typeface="Calibri Light" panose="020F0302020204030204" pitchFamily="34" charset="0"/>
              </a:rPr>
              <a:t>data are </a:t>
            </a:r>
            <a:r>
              <a:rPr lang="fr-CH" sz="1800" dirty="0" err="1">
                <a:solidFill>
                  <a:srgbClr val="0070C0"/>
                </a:solidFill>
                <a:latin typeface="Calibri Light" panose="020F0302020204030204" pitchFamily="34" charset="0"/>
                <a:cs typeface="Calibri Light" panose="020F0302020204030204" pitchFamily="34" charset="0"/>
              </a:rPr>
              <a:t>withheld</a:t>
            </a:r>
            <a:r>
              <a:rPr lang="fr-CH" sz="1800" dirty="0">
                <a:solidFill>
                  <a:srgbClr val="0070C0"/>
                </a:solidFill>
                <a:latin typeface="Calibri Light" panose="020F0302020204030204" pitchFamily="34" charset="0"/>
                <a:cs typeface="Calibri Light" panose="020F0302020204030204" pitchFamily="34" charset="0"/>
              </a:rPr>
              <a:t> </a:t>
            </a:r>
            <a:r>
              <a:rPr lang="fr-CH" sz="1800" dirty="0">
                <a:latin typeface="Calibri Light" panose="020F0302020204030204" pitchFamily="34" charset="0"/>
                <a:cs typeface="Calibri Light" panose="020F0302020204030204" pitchFamily="34" charset="0"/>
              </a:rPr>
              <a:t>by the host </a:t>
            </a:r>
            <a:r>
              <a:rPr lang="fr-CH" sz="1800" err="1">
                <a:latin typeface="Calibri Light" panose="020F0302020204030204" pitchFamily="34" charset="0"/>
                <a:cs typeface="Calibri Light" panose="020F0302020204030204" pitchFamily="34" charset="0"/>
              </a:rPr>
              <a:t>until</a:t>
            </a:r>
            <a:r>
              <a:rPr lang="fr-CH" sz="1800">
                <a:latin typeface="Calibri Light" panose="020F0302020204030204" pitchFamily="34" charset="0"/>
                <a:cs typeface="Calibri Light" panose="020F0302020204030204" pitchFamily="34" charset="0"/>
              </a:rPr>
              <a:t> groups have submitted their final training models, </a:t>
            </a:r>
            <a:r>
              <a:rPr lang="fr-CH" sz="1800" dirty="0">
                <a:latin typeface="Calibri Light" panose="020F0302020204030204" pitchFamily="34" charset="0"/>
                <a:cs typeface="Calibri Light" panose="020F0302020204030204" pitchFamily="34" charset="0"/>
              </a:rPr>
              <a:t>to </a:t>
            </a:r>
            <a:r>
              <a:rPr lang="fr-CH" sz="1800" dirty="0" err="1">
                <a:latin typeface="Calibri Light" panose="020F0302020204030204" pitchFamily="34" charset="0"/>
                <a:cs typeface="Calibri Light" panose="020F0302020204030204" pitchFamily="34" charset="0"/>
              </a:rPr>
              <a:t>see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which</a:t>
            </a:r>
            <a:r>
              <a:rPr lang="fr-CH" sz="1800" dirty="0">
                <a:latin typeface="Calibri Light" panose="020F0302020204030204" pitchFamily="34" charset="0"/>
                <a:cs typeface="Calibri Light" panose="020F0302020204030204" pitchFamily="34" charset="0"/>
              </a:rPr>
              <a:t> group </a:t>
            </a:r>
            <a:r>
              <a:rPr lang="fr-CH" sz="1800" dirty="0" err="1">
                <a:latin typeface="Calibri Light" panose="020F0302020204030204" pitchFamily="34" charset="0"/>
                <a:cs typeface="Calibri Light" panose="020F0302020204030204" pitchFamily="34" charset="0"/>
              </a:rPr>
              <a:t>truly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achieved</a:t>
            </a:r>
            <a:r>
              <a:rPr lang="fr-CH" sz="1800" dirty="0">
                <a:latin typeface="Calibri Light" panose="020F0302020204030204" pitchFamily="34" charset="0"/>
                <a:cs typeface="Calibri Light" panose="020F0302020204030204" pitchFamily="34" charset="0"/>
              </a:rPr>
              <a:t> the best performance. </a:t>
            </a:r>
            <a:r>
              <a:rPr lang="fr-CH" sz="1800" dirty="0" err="1">
                <a:latin typeface="Calibri Light" panose="020F0302020204030204" pitchFamily="34" charset="0"/>
                <a:cs typeface="Calibri Light" panose="020F0302020204030204" pitchFamily="34" charset="0"/>
              </a:rPr>
              <a:t>Chapter</a:t>
            </a:r>
            <a:r>
              <a:rPr lang="fr-CH" sz="1800" dirty="0">
                <a:latin typeface="Calibri Light" panose="020F0302020204030204" pitchFamily="34" charset="0"/>
                <a:cs typeface="Calibri Light" panose="020F0302020204030204" pitchFamily="34" charset="0"/>
              </a:rPr>
              <a:t> 11 of the </a:t>
            </a:r>
            <a:r>
              <a:rPr lang="fr-CH" sz="1800" dirty="0" err="1">
                <a:latin typeface="Calibri Light" panose="020F0302020204030204" pitchFamily="34" charset="0"/>
                <a:cs typeface="Calibri Light" panose="020F0302020204030204" pitchFamily="34" charset="0"/>
              </a:rPr>
              <a:t>Hastie</a:t>
            </a:r>
            <a:r>
              <a:rPr lang="fr-CH" sz="1800" dirty="0">
                <a:latin typeface="Calibri Light" panose="020F0302020204030204" pitchFamily="34" charset="0"/>
                <a:cs typeface="Calibri Light" panose="020F0302020204030204" pitchFamily="34" charset="0"/>
              </a:rPr>
              <a:t> et al. Book </a:t>
            </a:r>
            <a:r>
              <a:rPr lang="fr-CH" sz="1800" dirty="0" err="1">
                <a:latin typeface="Calibri Light" panose="020F0302020204030204" pitchFamily="34" charset="0"/>
                <a:cs typeface="Calibri Light" panose="020F0302020204030204" pitchFamily="34" charset="0"/>
              </a:rPr>
              <a:t>contains</a:t>
            </a:r>
            <a:r>
              <a:rPr lang="fr-CH" sz="1800" dirty="0">
                <a:latin typeface="Calibri Light" panose="020F0302020204030204" pitchFamily="34" charset="0"/>
                <a:cs typeface="Calibri Light" panose="020F0302020204030204" pitchFamily="34" charset="0"/>
              </a:rPr>
              <a:t> an </a:t>
            </a:r>
            <a:r>
              <a:rPr lang="fr-CH" sz="1800" dirty="0" err="1">
                <a:latin typeface="Calibri Light" panose="020F0302020204030204" pitchFamily="34" charset="0"/>
                <a:cs typeface="Calibri Light" panose="020F0302020204030204" pitchFamily="34" charset="0"/>
              </a:rPr>
              <a:t>example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from</a:t>
            </a:r>
            <a:r>
              <a:rPr lang="fr-CH" sz="1800" dirty="0">
                <a:latin typeface="Calibri Light" panose="020F0302020204030204" pitchFamily="34" charset="0"/>
                <a:cs typeface="Calibri Light" panose="020F0302020204030204" pitchFamily="34" charset="0"/>
              </a:rPr>
              <a:t> the NIPS data challenge of 2003.</a:t>
            </a:r>
          </a:p>
          <a:p>
            <a:endParaRPr lang="fr-CH" sz="1800" dirty="0">
              <a:latin typeface="Calibri Light" panose="020F0302020204030204" pitchFamily="34" charset="0"/>
              <a:cs typeface="Calibri Light" panose="020F0302020204030204" pitchFamily="34" charset="0"/>
            </a:endParaRPr>
          </a:p>
          <a:p>
            <a:r>
              <a:rPr lang="fr-CH" sz="1800" dirty="0" err="1">
                <a:latin typeface="Calibri Light" panose="020F0302020204030204" pitchFamily="34" charset="0"/>
                <a:cs typeface="Calibri Light" panose="020F0302020204030204" pitchFamily="34" charset="0"/>
              </a:rPr>
              <a:t>Often</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such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competitions</a:t>
            </a:r>
            <a:r>
              <a:rPr lang="fr-CH" sz="1800" dirty="0">
                <a:latin typeface="Calibri Light" panose="020F0302020204030204" pitchFamily="34" charset="0"/>
                <a:cs typeface="Calibri Light" panose="020F0302020204030204" pitchFamily="34" charset="0"/>
              </a:rPr>
              <a:t> are a </a:t>
            </a:r>
            <a:r>
              <a:rPr lang="fr-CH" sz="1800" dirty="0" err="1">
                <a:latin typeface="Calibri Light" panose="020F0302020204030204" pitchFamily="34" charset="0"/>
                <a:cs typeface="Calibri Light" panose="020F0302020204030204" pitchFamily="34" charset="0"/>
              </a:rPr>
              <a:t>breeding</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ground</a:t>
            </a:r>
            <a:r>
              <a:rPr lang="fr-CH" sz="1800" dirty="0">
                <a:latin typeface="Calibri Light" panose="020F0302020204030204" pitchFamily="34" charset="0"/>
                <a:cs typeface="Calibri Light" panose="020F0302020204030204" pitchFamily="34" charset="0"/>
              </a:rPr>
              <a:t> for new ML </a:t>
            </a:r>
            <a:r>
              <a:rPr lang="fr-CH" sz="1800" dirty="0" err="1">
                <a:latin typeface="Calibri Light" panose="020F0302020204030204" pitchFamily="34" charset="0"/>
                <a:cs typeface="Calibri Light" panose="020F0302020204030204" pitchFamily="34" charset="0"/>
              </a:rPr>
              <a:t>developments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with</a:t>
            </a:r>
            <a:r>
              <a:rPr lang="fr-CH" sz="1800" dirty="0">
                <a:latin typeface="Calibri Light" panose="020F0302020204030204" pitchFamily="34" charset="0"/>
                <a:cs typeface="Calibri Light" panose="020F0302020204030204" pitchFamily="34" charset="0"/>
              </a:rPr>
              <a:t> the NIPS challenge </a:t>
            </a:r>
            <a:r>
              <a:rPr lang="fr-CH" sz="1800" dirty="0" err="1">
                <a:latin typeface="Calibri Light" panose="020F0302020204030204" pitchFamily="34" charset="0"/>
                <a:cs typeface="Calibri Light" panose="020F0302020204030204" pitchFamily="34" charset="0"/>
              </a:rPr>
              <a:t>leading</a:t>
            </a:r>
            <a:r>
              <a:rPr lang="fr-CH" sz="1800" dirty="0">
                <a:latin typeface="Calibri Light" panose="020F0302020204030204" pitchFamily="34" charset="0"/>
                <a:cs typeface="Calibri Light" panose="020F0302020204030204" pitchFamily="34" charset="0"/>
              </a:rPr>
              <a:t> to </a:t>
            </a:r>
            <a:r>
              <a:rPr lang="fr-CH" sz="1800" dirty="0" err="1">
                <a:latin typeface="Calibri Light" panose="020F0302020204030204" pitchFamily="34" charset="0"/>
                <a:cs typeface="Calibri Light" panose="020F0302020204030204" pitchFamily="34" charset="0"/>
              </a:rPr>
              <a:t>advances</a:t>
            </a:r>
            <a:r>
              <a:rPr lang="fr-CH" sz="1800" dirty="0">
                <a:latin typeface="Calibri Light" panose="020F0302020204030204" pitchFamily="34" charset="0"/>
                <a:cs typeface="Calibri Light" panose="020F0302020204030204" pitchFamily="34" charset="0"/>
              </a:rPr>
              <a:t> in </a:t>
            </a:r>
            <a:r>
              <a:rPr lang="fr-CH" sz="1800" dirty="0" err="1">
                <a:latin typeface="Calibri Light" panose="020F0302020204030204" pitchFamily="34" charset="0"/>
                <a:cs typeface="Calibri Light" panose="020F0302020204030204" pitchFamily="34" charset="0"/>
              </a:rPr>
              <a:t>Bayesian</a:t>
            </a:r>
            <a:r>
              <a:rPr lang="fr-CH" sz="1800" dirty="0">
                <a:latin typeface="Calibri Light" panose="020F0302020204030204" pitchFamily="34" charset="0"/>
                <a:cs typeface="Calibri Light" panose="020F0302020204030204" pitchFamily="34" charset="0"/>
              </a:rPr>
              <a:t> neural networks.</a:t>
            </a:r>
          </a:p>
          <a:p>
            <a:endParaRPr lang="fr-CH" sz="1800" dirty="0">
              <a:latin typeface="Calibri Light" panose="020F0302020204030204" pitchFamily="34" charset="0"/>
              <a:cs typeface="Calibri Light" panose="020F0302020204030204" pitchFamily="34" charset="0"/>
            </a:endParaRPr>
          </a:p>
          <a:p>
            <a:r>
              <a:rPr lang="fr-CH" sz="1800" dirty="0" err="1">
                <a:latin typeface="Calibri Light" panose="020F0302020204030204" pitchFamily="34" charset="0"/>
                <a:cs typeface="Calibri Light" panose="020F0302020204030204" pitchFamily="34" charset="0"/>
              </a:rPr>
              <a:t>Today</a:t>
            </a:r>
            <a:r>
              <a:rPr lang="fr-CH" sz="1800" dirty="0">
                <a:latin typeface="Calibri Light" panose="020F0302020204030204" pitchFamily="34" charset="0"/>
                <a:cs typeface="Calibri Light" panose="020F0302020204030204" pitchFamily="34" charset="0"/>
              </a:rPr>
              <a:t>, I </a:t>
            </a:r>
            <a:r>
              <a:rPr lang="fr-CH" sz="1800" dirty="0" err="1">
                <a:latin typeface="Calibri Light" panose="020F0302020204030204" pitchFamily="34" charset="0"/>
                <a:cs typeface="Calibri Light" panose="020F0302020204030204" pitchFamily="34" charset="0"/>
              </a:rPr>
              <a:t>thought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could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repeat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this</a:t>
            </a:r>
            <a:r>
              <a:rPr lang="fr-CH" sz="1800" dirty="0">
                <a:latin typeface="Calibri Light" panose="020F0302020204030204" pitchFamily="34" charset="0"/>
                <a:cs typeface="Calibri Light" panose="020F0302020204030204" pitchFamily="34" charset="0"/>
              </a:rPr>
              <a:t> format on a </a:t>
            </a:r>
            <a:r>
              <a:rPr lang="fr-CH" sz="1800" dirty="0" err="1">
                <a:latin typeface="Calibri Light" panose="020F0302020204030204" pitchFamily="34" charset="0"/>
                <a:cs typeface="Calibri Light" panose="020F0302020204030204" pitchFamily="34" charset="0"/>
              </a:rPr>
              <a:t>modest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scale</a:t>
            </a:r>
            <a:r>
              <a:rPr lang="fr-CH" sz="1800" dirty="0">
                <a:latin typeface="Calibri Light" panose="020F0302020204030204" pitchFamily="34" charset="0"/>
                <a:cs typeface="Calibri Light" panose="020F0302020204030204" pitchFamily="34" charset="0"/>
              </a:rPr>
              <a:t> for the workshop…</a:t>
            </a: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p:txBody>
      </p:sp>
      <p:sp>
        <p:nvSpPr>
          <p:cNvPr id="4" name="TextBox 3"/>
          <p:cNvSpPr txBox="1"/>
          <p:nvPr/>
        </p:nvSpPr>
        <p:spPr>
          <a:xfrm>
            <a:off x="1950130" y="188641"/>
            <a:ext cx="8034303"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ML competition</a:t>
            </a:r>
            <a:endParaRPr lang="en-GB" sz="320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637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925144"/>
          </a:xfrm>
        </p:spPr>
        <p:txBody>
          <a:bodyPr>
            <a:normAutofit/>
          </a:bodyPr>
          <a:lstStyle/>
          <a:p>
            <a:r>
              <a:rPr lang="fr-CH" sz="1800" dirty="0" err="1">
                <a:latin typeface="Calibri Light" panose="020F0302020204030204" pitchFamily="34" charset="0"/>
                <a:cs typeface="Calibri Light" panose="020F0302020204030204" pitchFamily="34" charset="0"/>
              </a:rPr>
              <a:t>Organize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yourself</a:t>
            </a:r>
            <a:r>
              <a:rPr lang="fr-CH" sz="1800" dirty="0">
                <a:latin typeface="Calibri Light" panose="020F0302020204030204" pitchFamily="34" charset="0"/>
                <a:cs typeface="Calibri Light" panose="020F0302020204030204" pitchFamily="34" charset="0"/>
              </a:rPr>
              <a:t> in groups of </a:t>
            </a:r>
            <a:r>
              <a:rPr lang="fr-CH" sz="1800" dirty="0">
                <a:solidFill>
                  <a:srgbClr val="0070C0"/>
                </a:solidFill>
                <a:latin typeface="Calibri Light" panose="020F0302020204030204" pitchFamily="34" charset="0"/>
                <a:cs typeface="Calibri Light" panose="020F0302020204030204" pitchFamily="34" charset="0"/>
              </a:rPr>
              <a:t>max. 4 people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with</a:t>
            </a:r>
            <a:r>
              <a:rPr lang="fr-CH" sz="1800" dirty="0">
                <a:latin typeface="Calibri Light" panose="020F0302020204030204" pitchFamily="34" charset="0"/>
                <a:cs typeface="Calibri Light" panose="020F0302020204030204" pitchFamily="34" charset="0"/>
              </a:rPr>
              <a:t> at least one </a:t>
            </a:r>
            <a:r>
              <a:rPr lang="fr-CH" sz="1800" dirty="0" err="1">
                <a:latin typeface="Calibri Light" panose="020F0302020204030204" pitchFamily="34" charset="0"/>
                <a:cs typeface="Calibri Light" panose="020F0302020204030204" pitchFamily="34" charset="0"/>
              </a:rPr>
              <a:t>skilled</a:t>
            </a:r>
            <a:r>
              <a:rPr lang="fr-CH" sz="1800" dirty="0">
                <a:latin typeface="Calibri Light" panose="020F0302020204030204" pitchFamily="34" charset="0"/>
                <a:cs typeface="Calibri Light" panose="020F0302020204030204" pitchFamily="34" charset="0"/>
              </a:rPr>
              <a:t>/expert R user per group.</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There are </a:t>
            </a:r>
            <a:r>
              <a:rPr lang="fr-CH" sz="1800" dirty="0" err="1">
                <a:solidFill>
                  <a:srgbClr val="0070C0"/>
                </a:solidFill>
                <a:latin typeface="Calibri Light" panose="020F0302020204030204" pitchFamily="34" charset="0"/>
                <a:cs typeface="Calibri Light" panose="020F0302020204030204" pitchFamily="34" charset="0"/>
              </a:rPr>
              <a:t>three</a:t>
            </a:r>
            <a:r>
              <a:rPr lang="fr-CH" sz="1800" dirty="0">
                <a:solidFill>
                  <a:srgbClr val="0070C0"/>
                </a:solidFill>
                <a:latin typeface="Calibri Light" panose="020F0302020204030204" pitchFamily="34" charset="0"/>
                <a:cs typeface="Calibri Light" panose="020F0302020204030204" pitchFamily="34" charset="0"/>
              </a:rPr>
              <a:t> data </a:t>
            </a:r>
            <a:r>
              <a:rPr lang="fr-CH" sz="1800" dirty="0" err="1">
                <a:solidFill>
                  <a:srgbClr val="0070C0"/>
                </a:solidFill>
                <a:latin typeface="Calibri Light" panose="020F0302020204030204" pitchFamily="34" charset="0"/>
                <a:cs typeface="Calibri Light" panose="020F0302020204030204" pitchFamily="34" charset="0"/>
              </a:rPr>
              <a:t>problems</a:t>
            </a:r>
            <a:r>
              <a:rPr lang="fr-CH" sz="1800" dirty="0">
                <a:latin typeface="Calibri Light" panose="020F0302020204030204" pitchFamily="34" charset="0"/>
                <a:cs typeface="Calibri Light" panose="020F0302020204030204" pitchFamily="34" charset="0"/>
              </a:rPr>
              <a:t> for </a:t>
            </a:r>
            <a:r>
              <a:rPr lang="fr-CH" sz="1800" dirty="0" err="1">
                <a:latin typeface="Calibri Light" panose="020F0302020204030204" pitchFamily="34" charset="0"/>
                <a:cs typeface="Calibri Light" panose="020F0302020204030204" pitchFamily="34" charset="0"/>
              </a:rPr>
              <a:t>you</a:t>
            </a:r>
            <a:r>
              <a:rPr lang="fr-CH" sz="1800" dirty="0">
                <a:latin typeface="Calibri Light" panose="020F0302020204030204" pitchFamily="34" charset="0"/>
                <a:cs typeface="Calibri Light" panose="020F0302020204030204" pitchFamily="34" charset="0"/>
              </a:rPr>
              <a:t> to </a:t>
            </a:r>
            <a:r>
              <a:rPr lang="fr-CH" sz="1800" dirty="0" err="1">
                <a:latin typeface="Calibri Light" panose="020F0302020204030204" pitchFamily="34" charset="0"/>
                <a:cs typeface="Calibri Light" panose="020F0302020204030204" pitchFamily="34" charset="0"/>
              </a:rPr>
              <a:t>work</a:t>
            </a:r>
            <a:r>
              <a:rPr lang="fr-CH" sz="1800" dirty="0">
                <a:latin typeface="Calibri Light" panose="020F0302020204030204" pitchFamily="34" charset="0"/>
                <a:cs typeface="Calibri Light" panose="020F0302020204030204" pitchFamily="34" charset="0"/>
              </a:rPr>
              <a:t> on, </a:t>
            </a:r>
            <a:r>
              <a:rPr lang="fr-CH" sz="1800" dirty="0" err="1">
                <a:latin typeface="Calibri Light" panose="020F0302020204030204" pitchFamily="34" charset="0"/>
                <a:cs typeface="Calibri Light" panose="020F0302020204030204" pitchFamily="34" charset="0"/>
              </a:rPr>
              <a:t>each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with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different</a:t>
            </a:r>
            <a:r>
              <a:rPr lang="fr-CH" sz="1800" dirty="0">
                <a:latin typeface="Calibri Light" panose="020F0302020204030204" pitchFamily="34" charset="0"/>
                <a:cs typeface="Calibri Light" panose="020F0302020204030204" pitchFamily="34" charset="0"/>
              </a:rPr>
              <a:t> challenges. You can </a:t>
            </a:r>
            <a:r>
              <a:rPr lang="fr-CH" sz="1800" dirty="0" err="1">
                <a:latin typeface="Calibri Light" panose="020F0302020204030204" pitchFamily="34" charset="0"/>
                <a:cs typeface="Calibri Light" panose="020F0302020204030204" pitchFamily="34" charset="0"/>
              </a:rPr>
              <a:t>choose</a:t>
            </a:r>
            <a:r>
              <a:rPr lang="fr-CH" sz="1800" dirty="0">
                <a:latin typeface="Calibri Light" panose="020F0302020204030204" pitchFamily="34" charset="0"/>
                <a:cs typeface="Calibri Light" panose="020F0302020204030204" pitchFamily="34" charset="0"/>
              </a:rPr>
              <a:t> to </a:t>
            </a:r>
            <a:r>
              <a:rPr lang="fr-CH" sz="1800" dirty="0" err="1">
                <a:latin typeface="Calibri Light" panose="020F0302020204030204" pitchFamily="34" charset="0"/>
                <a:cs typeface="Calibri Light" panose="020F0302020204030204" pitchFamily="34" charset="0"/>
              </a:rPr>
              <a:t>work</a:t>
            </a:r>
            <a:r>
              <a:rPr lang="fr-CH" sz="1800" dirty="0">
                <a:latin typeface="Calibri Light" panose="020F0302020204030204" pitchFamily="34" charset="0"/>
                <a:cs typeface="Calibri Light" panose="020F0302020204030204" pitchFamily="34" charset="0"/>
              </a:rPr>
              <a:t> on one </a:t>
            </a:r>
            <a:r>
              <a:rPr lang="fr-CH" sz="1800" dirty="0" err="1">
                <a:latin typeface="Calibri Light" panose="020F0302020204030204" pitchFamily="34" charset="0"/>
                <a:cs typeface="Calibri Light" panose="020F0302020204030204" pitchFamily="34" charset="0"/>
              </a:rPr>
              <a:t>problem</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two</a:t>
            </a:r>
            <a:r>
              <a:rPr lang="fr-CH" sz="1800" dirty="0">
                <a:latin typeface="Calibri Light" panose="020F0302020204030204" pitchFamily="34" charset="0"/>
                <a:cs typeface="Calibri Light" panose="020F0302020204030204" pitchFamily="34" charset="0"/>
              </a:rPr>
              <a:t>, or all of </a:t>
            </a:r>
            <a:r>
              <a:rPr lang="fr-CH" sz="1800" dirty="0" err="1">
                <a:latin typeface="Calibri Light" panose="020F0302020204030204" pitchFamily="34" charset="0"/>
                <a:cs typeface="Calibri Light" panose="020F0302020204030204" pitchFamily="34" charset="0"/>
              </a:rPr>
              <a:t>them</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err="1">
                <a:latin typeface="Calibri Light" panose="020F0302020204030204" pitchFamily="34" charset="0"/>
                <a:cs typeface="Calibri Light" panose="020F0302020204030204" pitchFamily="34" charset="0"/>
              </a:rPr>
              <a:t>Starting</a:t>
            </a:r>
            <a:r>
              <a:rPr lang="fr-CH" sz="1800" dirty="0">
                <a:latin typeface="Calibri Light" panose="020F0302020204030204" pitchFamily="34" charset="0"/>
                <a:cs typeface="Calibri Light" panose="020F0302020204030204" pitchFamily="34" charset="0"/>
              </a:rPr>
              <a:t> R scripts for </a:t>
            </a:r>
            <a:r>
              <a:rPr lang="fr-CH" sz="1800" dirty="0" err="1">
                <a:latin typeface="Calibri Light" panose="020F0302020204030204" pitchFamily="34" charset="0"/>
                <a:cs typeface="Calibri Light" panose="020F0302020204030204" pitchFamily="34" charset="0"/>
              </a:rPr>
              <a:t>each</a:t>
            </a:r>
            <a:r>
              <a:rPr lang="fr-CH" sz="1800" dirty="0">
                <a:latin typeface="Calibri Light" panose="020F0302020204030204" pitchFamily="34" charset="0"/>
                <a:cs typeface="Calibri Light" panose="020F0302020204030204" pitchFamily="34" charset="0"/>
              </a:rPr>
              <a:t> data </a:t>
            </a:r>
            <a:r>
              <a:rPr lang="fr-CH" sz="1800" dirty="0" err="1">
                <a:latin typeface="Calibri Light" panose="020F0302020204030204" pitchFamily="34" charset="0"/>
                <a:cs typeface="Calibri Light" panose="020F0302020204030204" pitchFamily="34" charset="0"/>
              </a:rPr>
              <a:t>problem</a:t>
            </a:r>
            <a:r>
              <a:rPr lang="fr-CH" sz="1800" dirty="0">
                <a:latin typeface="Calibri Light" panose="020F0302020204030204" pitchFamily="34" charset="0"/>
                <a:cs typeface="Calibri Light" panose="020F0302020204030204" pitchFamily="34" charset="0"/>
              </a:rPr>
              <a:t> are </a:t>
            </a:r>
            <a:r>
              <a:rPr lang="fr-CH" sz="1800" dirty="0" err="1">
                <a:latin typeface="Calibri Light" panose="020F0302020204030204" pitchFamily="34" charset="0"/>
                <a:cs typeface="Calibri Light" panose="020F0302020204030204" pitchFamily="34" charset="0"/>
              </a:rPr>
              <a:t>provided</a:t>
            </a:r>
            <a:r>
              <a:rPr lang="fr-CH" sz="1800" dirty="0">
                <a:latin typeface="Calibri Light" panose="020F0302020204030204" pitchFamily="34" charset="0"/>
                <a:cs typeface="Calibri Light" panose="020F0302020204030204" pitchFamily="34" charset="0"/>
              </a:rPr>
              <a:t> to </a:t>
            </a:r>
            <a:r>
              <a:rPr lang="fr-CH" sz="1800" dirty="0" err="1">
                <a:latin typeface="Calibri Light" panose="020F0302020204030204" pitchFamily="34" charset="0"/>
                <a:cs typeface="Calibri Light" panose="020F0302020204030204" pitchFamily="34" charset="0"/>
              </a:rPr>
              <a:t>generate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some</a:t>
            </a:r>
            <a:r>
              <a:rPr lang="fr-CH" sz="1800" dirty="0">
                <a:latin typeface="Calibri Light" panose="020F0302020204030204" pitchFamily="34" charset="0"/>
                <a:cs typeface="Calibri Light" panose="020F0302020204030204" pitchFamily="34" charset="0"/>
              </a:rPr>
              <a:t> simple descriptives and fit a </a:t>
            </a:r>
            <a:r>
              <a:rPr lang="fr-CH" sz="1800" dirty="0" err="1">
                <a:latin typeface="Calibri Light" panose="020F0302020204030204" pitchFamily="34" charset="0"/>
                <a:cs typeface="Calibri Light" panose="020F0302020204030204" pitchFamily="34" charset="0"/>
              </a:rPr>
              <a:t>linear</a:t>
            </a:r>
            <a:r>
              <a:rPr lang="fr-CH" sz="1800" dirty="0">
                <a:latin typeface="Calibri Light" panose="020F0302020204030204" pitchFamily="34" charset="0"/>
                <a:cs typeface="Calibri Light" panose="020F0302020204030204" pitchFamily="34" charset="0"/>
              </a:rPr>
              <a:t> model…</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Validation data sets </a:t>
            </a:r>
            <a:r>
              <a:rPr lang="fr-CH" sz="1800" dirty="0" err="1">
                <a:latin typeface="Calibri Light" panose="020F0302020204030204" pitchFamily="34" charset="0"/>
                <a:cs typeface="Calibri Light" panose="020F0302020204030204" pitchFamily="34" charset="0"/>
              </a:rPr>
              <a:t>will</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be</a:t>
            </a:r>
            <a:r>
              <a:rPr lang="fr-CH" sz="1800" dirty="0">
                <a:latin typeface="Calibri Light" panose="020F0302020204030204" pitchFamily="34" charset="0"/>
                <a:cs typeface="Calibri Light" panose="020F0302020204030204" pitchFamily="34" charset="0"/>
              </a:rPr>
              <a:t> made </a:t>
            </a:r>
            <a:r>
              <a:rPr lang="fr-CH" sz="1800" dirty="0" err="1">
                <a:latin typeface="Calibri Light" panose="020F0302020204030204" pitchFamily="34" charset="0"/>
                <a:cs typeface="Calibri Light" panose="020F0302020204030204" pitchFamily="34" charset="0"/>
              </a:rPr>
              <a:t>available</a:t>
            </a:r>
            <a:r>
              <a:rPr lang="fr-CH" sz="1800" dirty="0">
                <a:latin typeface="Calibri Light" panose="020F0302020204030204" pitchFamily="34" charset="0"/>
                <a:cs typeface="Calibri Light" panose="020F0302020204030204" pitchFamily="34" charset="0"/>
              </a:rPr>
              <a:t> at the end of the session, to test the final performance of </a:t>
            </a:r>
            <a:r>
              <a:rPr lang="fr-CH" sz="1800" dirty="0" err="1">
                <a:latin typeface="Calibri Light" panose="020F0302020204030204" pitchFamily="34" charset="0"/>
                <a:cs typeface="Calibri Light" panose="020F0302020204030204" pitchFamily="34" charset="0"/>
              </a:rPr>
              <a:t>your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models</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p:txBody>
      </p:sp>
      <p:sp>
        <p:nvSpPr>
          <p:cNvPr id="4" name="TextBox 3"/>
          <p:cNvSpPr txBox="1"/>
          <p:nvPr/>
        </p:nvSpPr>
        <p:spPr>
          <a:xfrm>
            <a:off x="1950130" y="188641"/>
            <a:ext cx="8034303"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How to organize</a:t>
            </a:r>
            <a:endParaRPr lang="en-GB" sz="320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25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925144"/>
          </a:xfrm>
        </p:spPr>
        <p:txBody>
          <a:bodyPr>
            <a:normAutofit/>
          </a:bodyPr>
          <a:lstStyle/>
          <a:p>
            <a:r>
              <a:rPr lang="fr-CH" sz="1800" dirty="0">
                <a:latin typeface="Calibri Light" panose="020F0302020204030204" pitchFamily="34" charset="0"/>
                <a:cs typeface="Calibri Light" panose="020F0302020204030204" pitchFamily="34" charset="0"/>
              </a:rPr>
              <a:t>For </a:t>
            </a:r>
            <a:r>
              <a:rPr lang="fr-CH" sz="1800" dirty="0" err="1">
                <a:latin typeface="Calibri Light" panose="020F0302020204030204" pitchFamily="34" charset="0"/>
                <a:cs typeface="Calibri Light" panose="020F0302020204030204" pitchFamily="34" charset="0"/>
              </a:rPr>
              <a:t>each</a:t>
            </a:r>
            <a:r>
              <a:rPr lang="fr-CH" sz="1800" dirty="0">
                <a:latin typeface="Calibri Light" panose="020F0302020204030204" pitchFamily="34" charset="0"/>
                <a:cs typeface="Calibri Light" panose="020F0302020204030204" pitchFamily="34" charset="0"/>
              </a:rPr>
              <a:t> data </a:t>
            </a:r>
            <a:r>
              <a:rPr lang="fr-CH" sz="1800" dirty="0" err="1">
                <a:latin typeface="Calibri Light" panose="020F0302020204030204" pitchFamily="34" charset="0"/>
                <a:cs typeface="Calibri Light" panose="020F0302020204030204" pitchFamily="34" charset="0"/>
              </a:rPr>
              <a:t>problem</a:t>
            </a:r>
            <a:r>
              <a:rPr lang="fr-CH" sz="1800" dirty="0">
                <a:latin typeface="Calibri Light" panose="020F0302020204030204" pitchFamily="34" charset="0"/>
                <a:cs typeface="Calibri Light" panose="020F0302020204030204" pitchFamily="34" charset="0"/>
              </a:rPr>
              <a:t>, I </a:t>
            </a:r>
            <a:r>
              <a:rPr lang="fr-CH" sz="1800" dirty="0" err="1">
                <a:latin typeface="Calibri Light" panose="020F0302020204030204" pitchFamily="34" charset="0"/>
                <a:cs typeface="Calibri Light" panose="020F0302020204030204" pitchFamily="34" charset="0"/>
              </a:rPr>
              <a:t>would</a:t>
            </a:r>
            <a:r>
              <a:rPr lang="fr-CH" sz="1800" dirty="0">
                <a:latin typeface="Calibri Light" panose="020F0302020204030204" pitchFamily="34" charset="0"/>
                <a:cs typeface="Calibri Light" panose="020F0302020204030204" pitchFamily="34" charset="0"/>
              </a:rPr>
              <a:t> like </a:t>
            </a:r>
            <a:r>
              <a:rPr lang="fr-CH" sz="1800" dirty="0" err="1">
                <a:latin typeface="Calibri Light" panose="020F0302020204030204" pitchFamily="34" charset="0"/>
                <a:cs typeface="Calibri Light" panose="020F0302020204030204" pitchFamily="34" charset="0"/>
              </a:rPr>
              <a:t>you</a:t>
            </a:r>
            <a:r>
              <a:rPr lang="fr-CH" sz="1800" dirty="0">
                <a:latin typeface="Calibri Light" panose="020F0302020204030204" pitchFamily="34" charset="0"/>
                <a:cs typeface="Calibri Light" panose="020F0302020204030204" pitchFamily="34" charset="0"/>
              </a:rPr>
              <a:t> to </a:t>
            </a:r>
            <a:r>
              <a:rPr lang="fr-CH" sz="1800" dirty="0" err="1">
                <a:latin typeface="Calibri Light" panose="020F0302020204030204" pitchFamily="34" charset="0"/>
                <a:cs typeface="Calibri Light" panose="020F0302020204030204" pitchFamily="34" charset="0"/>
              </a:rPr>
              <a:t>address</a:t>
            </a:r>
            <a:r>
              <a:rPr lang="fr-CH" sz="1800" dirty="0">
                <a:latin typeface="Calibri Light" panose="020F0302020204030204" pitchFamily="34" charset="0"/>
                <a:cs typeface="Calibri Light" panose="020F0302020204030204" pitchFamily="34" charset="0"/>
              </a:rPr>
              <a:t> the </a:t>
            </a:r>
            <a:r>
              <a:rPr lang="fr-CH" sz="1800" dirty="0" err="1">
                <a:latin typeface="Calibri Light" panose="020F0302020204030204" pitchFamily="34" charset="0"/>
                <a:cs typeface="Calibri Light" panose="020F0302020204030204" pitchFamily="34" charset="0"/>
              </a:rPr>
              <a:t>following</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pPr lvl="1">
              <a:buFont typeface="+mj-lt"/>
              <a:buAutoNum type="arabicPeriod"/>
            </a:pPr>
            <a:r>
              <a:rPr lang="en-GB" sz="1800" dirty="0">
                <a:latin typeface="Calibri Light" panose="020F0302020204030204" pitchFamily="34" charset="0"/>
                <a:cs typeface="Calibri Light" panose="020F0302020204030204" pitchFamily="34" charset="0"/>
              </a:rPr>
              <a:t>Explore the data visually </a:t>
            </a:r>
            <a:r>
              <a:rPr lang="en-GB" sz="1800">
                <a:latin typeface="Calibri Light" panose="020F0302020204030204" pitchFamily="34" charset="0"/>
                <a:cs typeface="Calibri Light" panose="020F0302020204030204" pitchFamily="34" charset="0"/>
              </a:rPr>
              <a:t>and descriptively</a:t>
            </a:r>
            <a:endParaRPr lang="en-GB" sz="1800" dirty="0">
              <a:latin typeface="Calibri Light" panose="020F0302020204030204" pitchFamily="34" charset="0"/>
              <a:cs typeface="Calibri Light" panose="020F0302020204030204" pitchFamily="34" charset="0"/>
            </a:endParaRPr>
          </a:p>
          <a:p>
            <a:pPr lvl="1">
              <a:buFont typeface="+mj-lt"/>
              <a:buAutoNum type="arabicPeriod"/>
            </a:pPr>
            <a:r>
              <a:rPr lang="en-GB" sz="1800" dirty="0">
                <a:latin typeface="Calibri Light" panose="020F0302020204030204" pitchFamily="34" charset="0"/>
                <a:cs typeface="Calibri Light" panose="020F0302020204030204" pitchFamily="34" charset="0"/>
              </a:rPr>
              <a:t>Fit a simple linear and model and quantify its performance (e.g., misclassification error/accuracy, RMSE, </a:t>
            </a:r>
            <a:r>
              <a:rPr lang="en-GB" sz="1800" i="1">
                <a:latin typeface="Calibri Light" panose="020F0302020204030204" pitchFamily="34" charset="0"/>
                <a:cs typeface="Calibri Light" panose="020F0302020204030204" pitchFamily="34" charset="0"/>
              </a:rPr>
              <a:t>R</a:t>
            </a:r>
            <a:r>
              <a:rPr lang="en-GB" sz="1800" i="1" baseline="30000">
                <a:latin typeface="Calibri Light" panose="020F0302020204030204" pitchFamily="34" charset="0"/>
                <a:cs typeface="Calibri Light" panose="020F0302020204030204" pitchFamily="34" charset="0"/>
              </a:rPr>
              <a:t>2</a:t>
            </a:r>
            <a:r>
              <a:rPr lang="en-GB" sz="1800">
                <a:latin typeface="Calibri Light" panose="020F0302020204030204" pitchFamily="34" charset="0"/>
                <a:cs typeface="Calibri Light" panose="020F0302020204030204" pitchFamily="34" charset="0"/>
              </a:rPr>
              <a:t>)</a:t>
            </a:r>
            <a:endParaRPr lang="en-GB" sz="1800" dirty="0">
              <a:latin typeface="Calibri Light" panose="020F0302020204030204" pitchFamily="34" charset="0"/>
              <a:cs typeface="Calibri Light" panose="020F0302020204030204" pitchFamily="34" charset="0"/>
            </a:endParaRPr>
          </a:p>
          <a:p>
            <a:pPr lvl="1">
              <a:buFont typeface="+mj-lt"/>
              <a:buAutoNum type="arabicPeriod"/>
            </a:pPr>
            <a:r>
              <a:rPr lang="en-GB" sz="1800" dirty="0">
                <a:latin typeface="Calibri Light" panose="020F0302020204030204" pitchFamily="34" charset="0"/>
                <a:cs typeface="Calibri Light" panose="020F0302020204030204" pitchFamily="34" charset="0"/>
              </a:rPr>
              <a:t>Fit ML models and compare </a:t>
            </a:r>
            <a:r>
              <a:rPr lang="en-GB" sz="1800">
                <a:latin typeface="Calibri Light" panose="020F0302020204030204" pitchFamily="34" charset="0"/>
                <a:cs typeface="Calibri Light" panose="020F0302020204030204" pitchFamily="34" charset="0"/>
              </a:rPr>
              <a:t>their performance</a:t>
            </a:r>
            <a:endParaRPr lang="en-GB" sz="1800" dirty="0">
              <a:latin typeface="Calibri Light" panose="020F0302020204030204" pitchFamily="34" charset="0"/>
              <a:cs typeface="Calibri Light" panose="020F0302020204030204" pitchFamily="34" charset="0"/>
            </a:endParaRPr>
          </a:p>
          <a:p>
            <a:pPr lvl="1">
              <a:buFont typeface="+mj-lt"/>
              <a:buAutoNum type="arabicPeriod"/>
            </a:pPr>
            <a:r>
              <a:rPr lang="en-GB" sz="1800" dirty="0">
                <a:latin typeface="Calibri Light" panose="020F0302020204030204" pitchFamily="34" charset="0"/>
                <a:cs typeface="Calibri Light" panose="020F0302020204030204" pitchFamily="34" charset="0"/>
              </a:rPr>
              <a:t>If the ML model allows it, interpret the output feature importance (e.g., significance tests, importance rankings) to gain insight into the success/failure of the </a:t>
            </a:r>
            <a:r>
              <a:rPr lang="en-GB" sz="1800">
                <a:latin typeface="Calibri Light" panose="020F0302020204030204" pitchFamily="34" charset="0"/>
                <a:cs typeface="Calibri Light" panose="020F0302020204030204" pitchFamily="34" charset="0"/>
              </a:rPr>
              <a:t>model.</a:t>
            </a:r>
            <a:endParaRPr lang="en-GB" sz="1800" dirty="0">
              <a:latin typeface="Calibri Light" panose="020F0302020204030204" pitchFamily="34" charset="0"/>
              <a:cs typeface="Calibri Light" panose="020F0302020204030204" pitchFamily="34" charset="0"/>
            </a:endParaRPr>
          </a:p>
          <a:p>
            <a:pPr lvl="1">
              <a:buFont typeface="+mj-lt"/>
              <a:buAutoNum type="arabicPeriod"/>
            </a:pPr>
            <a:r>
              <a:rPr lang="en-GB" sz="1800" dirty="0">
                <a:latin typeface="Calibri Light" panose="020F0302020204030204" pitchFamily="34" charset="0"/>
                <a:cs typeface="Calibri Light" panose="020F0302020204030204" pitchFamily="34" charset="0"/>
              </a:rPr>
              <a:t>If possible, apply a plotting function (from a package) to visualize effects.</a:t>
            </a:r>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p:txBody>
      </p:sp>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Questions to </a:t>
            </a:r>
            <a:r>
              <a:rPr lang="fr-CH" sz="3200" dirty="0" err="1">
                <a:solidFill>
                  <a:schemeClr val="tx2">
                    <a:lumMod val="75000"/>
                  </a:schemeClr>
                </a:solidFill>
                <a:latin typeface="Tw Cen MT" panose="020B0602020104020603" pitchFamily="34" charset="0"/>
              </a:rPr>
              <a:t>answer</a:t>
            </a:r>
            <a:r>
              <a:rPr lang="fr-CH" sz="3200" dirty="0">
                <a:solidFill>
                  <a:schemeClr val="tx2">
                    <a:lumMod val="75000"/>
                  </a:schemeClr>
                </a:solidFill>
                <a:latin typeface="Tw Cen MT" panose="020B0602020104020603" pitchFamily="34" charset="0"/>
              </a:rPr>
              <a:t> for a data </a:t>
            </a:r>
            <a:r>
              <a:rPr lang="fr-CH" sz="3200" dirty="0" err="1">
                <a:solidFill>
                  <a:schemeClr val="tx2">
                    <a:lumMod val="75000"/>
                  </a:schemeClr>
                </a:solidFill>
                <a:latin typeface="Tw Cen MT" panose="020B0602020104020603" pitchFamily="34" charset="0"/>
              </a:rPr>
              <a:t>problem</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64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925144"/>
          </a:xfrm>
        </p:spPr>
        <p:txBody>
          <a:bodyPr>
            <a:normAutofit/>
          </a:bodyPr>
          <a:lstStyle/>
          <a:p>
            <a:r>
              <a:rPr lang="fr-CH" sz="1800" dirty="0">
                <a:latin typeface="Calibri Light" panose="020F0302020204030204" pitchFamily="34" charset="0"/>
                <a:cs typeface="Calibri Light" panose="020F0302020204030204" pitchFamily="34" charset="0"/>
              </a:rPr>
              <a:t>Data </a:t>
            </a:r>
            <a:r>
              <a:rPr lang="fr-CH" sz="1800" dirty="0" err="1">
                <a:latin typeface="Calibri Light" panose="020F0302020204030204" pitchFamily="34" charset="0"/>
                <a:cs typeface="Calibri Light" panose="020F0302020204030204" pitchFamily="34" charset="0"/>
              </a:rPr>
              <a:t>Problem</a:t>
            </a:r>
            <a:r>
              <a:rPr lang="fr-CH" sz="1800" dirty="0">
                <a:latin typeface="Calibri Light" panose="020F0302020204030204" pitchFamily="34" charset="0"/>
                <a:cs typeface="Calibri Light" panose="020F0302020204030204" pitchFamily="34" charset="0"/>
              </a:rPr>
              <a:t> 1 </a:t>
            </a:r>
            <a:r>
              <a:rPr lang="fr-CH" sz="1800" dirty="0" err="1">
                <a:latin typeface="Calibri Light" panose="020F0302020204030204" pitchFamily="34" charset="0"/>
                <a:cs typeface="Calibri Light" panose="020F0302020204030204" pitchFamily="34" charset="0"/>
              </a:rPr>
              <a:t>consists</a:t>
            </a:r>
            <a:r>
              <a:rPr lang="fr-CH" sz="1800" dirty="0">
                <a:latin typeface="Calibri Light" panose="020F0302020204030204" pitchFamily="34" charset="0"/>
                <a:cs typeface="Calibri Light" panose="020F0302020204030204" pitchFamily="34" charset="0"/>
              </a:rPr>
              <a:t> of a </a:t>
            </a:r>
            <a:r>
              <a:rPr lang="fr-CH" sz="1800" dirty="0" err="1">
                <a:solidFill>
                  <a:srgbClr val="0070C0"/>
                </a:solidFill>
                <a:latin typeface="Calibri Light" panose="020F0302020204030204" pitchFamily="34" charset="0"/>
                <a:cs typeface="Calibri Light" panose="020F0302020204030204" pitchFamily="34" charset="0"/>
              </a:rPr>
              <a:t>two</a:t>
            </a:r>
            <a:r>
              <a:rPr lang="fr-CH" sz="1800" dirty="0">
                <a:solidFill>
                  <a:srgbClr val="0070C0"/>
                </a:solidFill>
                <a:latin typeface="Calibri Light" panose="020F0302020204030204" pitchFamily="34" charset="0"/>
                <a:cs typeface="Calibri Light" panose="020F0302020204030204" pitchFamily="34" charset="0"/>
              </a:rPr>
              <a:t>-class </a:t>
            </a:r>
            <a:r>
              <a:rPr lang="fr-CH" sz="1800" dirty="0" err="1">
                <a:solidFill>
                  <a:srgbClr val="0070C0"/>
                </a:solidFill>
                <a:latin typeface="Calibri Light" panose="020F0302020204030204" pitchFamily="34" charset="0"/>
                <a:cs typeface="Calibri Light" panose="020F0302020204030204" pitchFamily="34" charset="0"/>
              </a:rPr>
              <a:t>outcome</a:t>
            </a:r>
            <a:r>
              <a:rPr lang="fr-CH" sz="1800" dirty="0">
                <a:solidFill>
                  <a:srgbClr val="0070C0"/>
                </a:solidFill>
                <a:latin typeface="Calibri Light" panose="020F0302020204030204" pitchFamily="34" charset="0"/>
                <a:cs typeface="Calibri Light" panose="020F0302020204030204" pitchFamily="34" charset="0"/>
              </a:rPr>
              <a:t> </a:t>
            </a:r>
            <a:r>
              <a:rPr lang="fr-CH" sz="1800" dirty="0">
                <a:latin typeface="Calibri Light" panose="020F0302020204030204" pitchFamily="34" charset="0"/>
                <a:cs typeface="Calibri Light" panose="020F0302020204030204" pitchFamily="34" charset="0"/>
              </a:rPr>
              <a:t>and </a:t>
            </a:r>
            <a:r>
              <a:rPr lang="fr-CH" sz="1800" dirty="0" err="1">
                <a:solidFill>
                  <a:srgbClr val="0070C0"/>
                </a:solidFill>
                <a:latin typeface="Calibri Light" panose="020F0302020204030204" pitchFamily="34" charset="0"/>
                <a:cs typeface="Calibri Light" panose="020F0302020204030204" pitchFamily="34" charset="0"/>
              </a:rPr>
              <a:t>three</a:t>
            </a:r>
            <a:r>
              <a:rPr lang="fr-CH" sz="1800" dirty="0">
                <a:solidFill>
                  <a:srgbClr val="0070C0"/>
                </a:solidFill>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predictor</a:t>
            </a:r>
            <a:r>
              <a:rPr lang="fr-CH" sz="1800" dirty="0">
                <a:solidFill>
                  <a:srgbClr val="0070C0"/>
                </a:solidFill>
                <a:latin typeface="Calibri Light" panose="020F0302020204030204" pitchFamily="34" charset="0"/>
                <a:cs typeface="Calibri Light" panose="020F0302020204030204" pitchFamily="34" charset="0"/>
              </a:rPr>
              <a:t> </a:t>
            </a:r>
            <a:r>
              <a:rPr lang="fr-CH" sz="1800" dirty="0">
                <a:latin typeface="Calibri Light" panose="020F0302020204030204" pitchFamily="34" charset="0"/>
                <a:cs typeface="Calibri Light" panose="020F0302020204030204" pitchFamily="34" charset="0"/>
              </a:rPr>
              <a:t>variables. The data </a:t>
            </a:r>
            <a:r>
              <a:rPr lang="fr-CH" sz="1800" dirty="0" err="1">
                <a:latin typeface="Calibri Light" panose="020F0302020204030204" pitchFamily="34" charset="0"/>
                <a:cs typeface="Calibri Light" panose="020F0302020204030204" pitchFamily="34" charset="0"/>
              </a:rPr>
              <a:t>were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collected</a:t>
            </a:r>
            <a:r>
              <a:rPr lang="fr-CH" sz="1800" dirty="0">
                <a:latin typeface="Calibri Light" panose="020F0302020204030204" pitchFamily="34" charset="0"/>
                <a:cs typeface="Calibri Light" panose="020F0302020204030204" pitchFamily="34" charset="0"/>
              </a:rPr>
              <a:t> by </a:t>
            </a:r>
            <a:r>
              <a:rPr lang="fr-CH" sz="1800" dirty="0" err="1">
                <a:latin typeface="Calibri Light" panose="020F0302020204030204" pitchFamily="34" charset="0"/>
                <a:cs typeface="Calibri Light" panose="020F0302020204030204" pitchFamily="34" charset="0"/>
              </a:rPr>
              <a:t>astronomers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from</a:t>
            </a:r>
            <a:r>
              <a:rPr lang="fr-CH" sz="1800" dirty="0">
                <a:latin typeface="Calibri Light" panose="020F0302020204030204" pitchFamily="34" charset="0"/>
                <a:cs typeface="Calibri Light" panose="020F0302020204030204" pitchFamily="34" charset="0"/>
              </a:rPr>
              <a:t> the </a:t>
            </a:r>
            <a:r>
              <a:rPr lang="fr-CH" sz="1800" dirty="0">
                <a:solidFill>
                  <a:srgbClr val="0070C0"/>
                </a:solidFill>
                <a:latin typeface="Calibri Light" panose="020F0302020204030204" pitchFamily="34" charset="0"/>
                <a:cs typeface="Calibri Light" panose="020F0302020204030204" pitchFamily="34" charset="0"/>
              </a:rPr>
              <a:t>observation of Saturn and </a:t>
            </a:r>
            <a:r>
              <a:rPr lang="fr-CH" sz="1800" dirty="0" err="1">
                <a:solidFill>
                  <a:srgbClr val="0070C0"/>
                </a:solidFill>
                <a:latin typeface="Calibri Light" panose="020F0302020204030204" pitchFamily="34" charset="0"/>
                <a:cs typeface="Calibri Light" panose="020F0302020204030204" pitchFamily="34" charset="0"/>
              </a:rPr>
              <a:t>its</a:t>
            </a:r>
            <a:r>
              <a:rPr lang="fr-CH" sz="1800" dirty="0">
                <a:solidFill>
                  <a:srgbClr val="0070C0"/>
                </a:solidFill>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moons</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The </a:t>
            </a:r>
            <a:r>
              <a:rPr lang="fr-CH" sz="1800" dirty="0" err="1">
                <a:latin typeface="Calibri Light" panose="020F0302020204030204" pitchFamily="34" charset="0"/>
                <a:cs typeface="Calibri Light" panose="020F0302020204030204" pitchFamily="34" charset="0"/>
              </a:rPr>
              <a:t>two</a:t>
            </a:r>
            <a:r>
              <a:rPr lang="fr-CH" sz="1800" dirty="0">
                <a:latin typeface="Calibri Light" panose="020F0302020204030204" pitchFamily="34" charset="0"/>
                <a:cs typeface="Calibri Light" panose="020F0302020204030204" pitchFamily="34" charset="0"/>
              </a:rPr>
              <a:t>-class </a:t>
            </a:r>
            <a:r>
              <a:rPr lang="fr-CH" sz="1800" dirty="0" err="1">
                <a:latin typeface="Calibri Light" panose="020F0302020204030204" pitchFamily="34" charset="0"/>
                <a:cs typeface="Calibri Light" panose="020F0302020204030204" pitchFamily="34" charset="0"/>
              </a:rPr>
              <a:t>outcome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represents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two</a:t>
            </a:r>
            <a:r>
              <a:rPr lang="fr-CH" sz="1800" dirty="0">
                <a:latin typeface="Calibri Light" panose="020F0302020204030204" pitchFamily="34" charset="0"/>
                <a:cs typeface="Calibri Light" panose="020F0302020204030204" pitchFamily="34" charset="0"/>
              </a:rPr>
              <a:t> distinct groups (A and B). The </a:t>
            </a:r>
            <a:r>
              <a:rPr lang="fr-CH" sz="1800" dirty="0" err="1">
                <a:latin typeface="Calibri Light" panose="020F0302020204030204" pitchFamily="34" charset="0"/>
                <a:cs typeface="Calibri Light" panose="020F0302020204030204" pitchFamily="34" charset="0"/>
              </a:rPr>
              <a:t>three</a:t>
            </a:r>
            <a:r>
              <a:rPr lang="fr-CH" sz="1800" dirty="0">
                <a:latin typeface="Calibri Light" panose="020F0302020204030204" pitchFamily="34" charset="0"/>
                <a:cs typeface="Calibri Light" panose="020F0302020204030204" pitchFamily="34" charset="0"/>
              </a:rPr>
              <a:t> variables </a:t>
            </a:r>
            <a:r>
              <a:rPr lang="fr-CH" sz="1800" dirty="0" err="1">
                <a:latin typeface="Calibri Light" panose="020F0302020204030204" pitchFamily="34" charset="0"/>
                <a:cs typeface="Calibri Light" panose="020F0302020204030204" pitchFamily="34" charset="0"/>
              </a:rPr>
              <a:t>reflect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measurements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taken</a:t>
            </a:r>
            <a:r>
              <a:rPr lang="fr-CH" sz="1800" dirty="0">
                <a:latin typeface="Calibri Light" panose="020F0302020204030204" pitchFamily="34" charset="0"/>
                <a:cs typeface="Calibri Light" panose="020F0302020204030204" pitchFamily="34" charset="0"/>
              </a:rPr>
              <a:t> by an </a:t>
            </a:r>
            <a:r>
              <a:rPr lang="fr-CH" sz="1800" dirty="0" err="1">
                <a:latin typeface="Calibri Light" panose="020F0302020204030204" pitchFamily="34" charset="0"/>
                <a:cs typeface="Calibri Light" panose="020F0302020204030204" pitchFamily="34" charset="0"/>
              </a:rPr>
              <a:t>array</a:t>
            </a:r>
            <a:r>
              <a:rPr lang="fr-CH" sz="1800" dirty="0">
                <a:latin typeface="Calibri Light" panose="020F0302020204030204" pitchFamily="34" charset="0"/>
                <a:cs typeface="Calibri Light" panose="020F0302020204030204" pitchFamily="34" charset="0"/>
              </a:rPr>
              <a:t> of </a:t>
            </a:r>
            <a:r>
              <a:rPr lang="fr-CH" sz="1800" dirty="0" err="1">
                <a:latin typeface="Calibri Light" panose="020F0302020204030204" pitchFamily="34" charset="0"/>
                <a:cs typeface="Calibri Light" panose="020F0302020204030204" pitchFamily="34" charset="0"/>
              </a:rPr>
              <a:t>telescopes</a:t>
            </a:r>
            <a:r>
              <a:rPr lang="fr-CH" sz="1800" dirty="0">
                <a:latin typeface="Calibri Light" panose="020F0302020204030204" pitchFamily="34" charset="0"/>
                <a:cs typeface="Calibri Light" panose="020F0302020204030204" pitchFamily="34" charset="0"/>
              </a:rPr>
              <a:t> on </a:t>
            </a:r>
            <a:r>
              <a:rPr lang="fr-CH" sz="1800" dirty="0" err="1">
                <a:latin typeface="Calibri Light" panose="020F0302020204030204" pitchFamily="34" charset="0"/>
                <a:cs typeface="Calibri Light" panose="020F0302020204030204" pitchFamily="34" charset="0"/>
              </a:rPr>
              <a:t>earth</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To </a:t>
            </a:r>
            <a:r>
              <a:rPr lang="fr-CH" sz="1800" dirty="0" err="1">
                <a:latin typeface="Calibri Light" panose="020F0302020204030204" pitchFamily="34" charset="0"/>
                <a:cs typeface="Calibri Light" panose="020F0302020204030204" pitchFamily="34" charset="0"/>
              </a:rPr>
              <a:t>make</a:t>
            </a:r>
            <a:r>
              <a:rPr lang="fr-CH" sz="1800" dirty="0">
                <a:latin typeface="Calibri Light" panose="020F0302020204030204" pitchFamily="34" charset="0"/>
                <a:cs typeface="Calibri Light" panose="020F0302020204030204" pitchFamily="34" charset="0"/>
              </a:rPr>
              <a:t> the </a:t>
            </a:r>
            <a:r>
              <a:rPr lang="fr-CH" sz="1800" dirty="0" err="1">
                <a:latin typeface="Calibri Light" panose="020F0302020204030204" pitchFamily="34" charset="0"/>
                <a:cs typeface="Calibri Light" panose="020F0302020204030204" pitchFamily="34" charset="0"/>
              </a:rPr>
              <a:t>problem</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deliberately</a:t>
            </a:r>
            <a:r>
              <a:rPr lang="fr-CH" sz="1800" dirty="0">
                <a:latin typeface="Calibri Light" panose="020F0302020204030204" pitchFamily="34" charset="0"/>
                <a:cs typeface="Calibri Light" panose="020F0302020204030204" pitchFamily="34" charset="0"/>
              </a:rPr>
              <a:t> abstract, the </a:t>
            </a:r>
            <a:r>
              <a:rPr lang="fr-CH" sz="1800" dirty="0" err="1">
                <a:latin typeface="Calibri Light" panose="020F0302020204030204" pitchFamily="34" charset="0"/>
                <a:cs typeface="Calibri Light" panose="020F0302020204030204" pitchFamily="34" charset="0"/>
              </a:rPr>
              <a:t>true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names</a:t>
            </a:r>
            <a:r>
              <a:rPr lang="fr-CH" sz="1800" dirty="0">
                <a:latin typeface="Calibri Light" panose="020F0302020204030204" pitchFamily="34" charset="0"/>
                <a:cs typeface="Calibri Light" panose="020F0302020204030204" pitchFamily="34" charset="0"/>
              </a:rPr>
              <a:t> of the group </a:t>
            </a:r>
            <a:r>
              <a:rPr lang="fr-CH" sz="1800" dirty="0" err="1">
                <a:latin typeface="Calibri Light" panose="020F0302020204030204" pitchFamily="34" charset="0"/>
                <a:cs typeface="Calibri Light" panose="020F0302020204030204" pitchFamily="34" charset="0"/>
              </a:rPr>
              <a:t>levels</a:t>
            </a:r>
            <a:r>
              <a:rPr lang="fr-CH" sz="1800" dirty="0">
                <a:latin typeface="Calibri Light" panose="020F0302020204030204" pitchFamily="34" charset="0"/>
                <a:cs typeface="Calibri Light" panose="020F0302020204030204" pitchFamily="34" charset="0"/>
              </a:rPr>
              <a:t> and variables have been </a:t>
            </a:r>
            <a:r>
              <a:rPr lang="fr-CH" sz="1800" dirty="0" err="1">
                <a:latin typeface="Calibri Light" panose="020F0302020204030204" pitchFamily="34" charset="0"/>
                <a:cs typeface="Calibri Light" panose="020F0302020204030204" pitchFamily="34" charset="0"/>
              </a:rPr>
              <a:t>removed</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The full data </a:t>
            </a:r>
            <a:r>
              <a:rPr lang="fr-CH" sz="1800" dirty="0" err="1">
                <a:latin typeface="Calibri Light" panose="020F0302020204030204" pitchFamily="34" charset="0"/>
                <a:cs typeface="Calibri Light" panose="020F0302020204030204" pitchFamily="34" charset="0"/>
              </a:rPr>
              <a:t>contained</a:t>
            </a:r>
            <a:r>
              <a:rPr lang="fr-CH" sz="1800" dirty="0">
                <a:latin typeface="Calibri Light" panose="020F0302020204030204" pitchFamily="34" charset="0"/>
                <a:cs typeface="Calibri Light" panose="020F0302020204030204" pitchFamily="34" charset="0"/>
              </a:rPr>
              <a:t> ca. 4000 cases, of </a:t>
            </a:r>
            <a:r>
              <a:rPr lang="fr-CH" sz="1800" dirty="0" err="1">
                <a:latin typeface="Calibri Light" panose="020F0302020204030204" pitchFamily="34" charset="0"/>
                <a:cs typeface="Calibri Light" panose="020F0302020204030204" pitchFamily="34" charset="0"/>
              </a:rPr>
              <a:t>which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you</a:t>
            </a:r>
            <a:r>
              <a:rPr lang="fr-CH" sz="1800" dirty="0">
                <a:latin typeface="Calibri Light" panose="020F0302020204030204" pitchFamily="34" charset="0"/>
                <a:cs typeface="Calibri Light" panose="020F0302020204030204" pitchFamily="34" charset="0"/>
              </a:rPr>
              <a:t> have 2000 </a:t>
            </a:r>
            <a:r>
              <a:rPr lang="fr-CH" sz="1800" dirty="0" err="1">
                <a:latin typeface="Calibri Light" panose="020F0302020204030204" pitchFamily="34" charset="0"/>
                <a:cs typeface="Calibri Light" panose="020F0302020204030204" pitchFamily="34" charset="0"/>
              </a:rPr>
              <a:t>available</a:t>
            </a:r>
            <a:r>
              <a:rPr lang="fr-CH" sz="1800" dirty="0">
                <a:latin typeface="Calibri Light" panose="020F0302020204030204" pitchFamily="34" charset="0"/>
                <a:cs typeface="Calibri Light" panose="020F0302020204030204" pitchFamily="34" charset="0"/>
              </a:rPr>
              <a:t> as a training data set, </a:t>
            </a:r>
            <a:r>
              <a:rPr lang="fr-CH" sz="1800" dirty="0" err="1">
                <a:latin typeface="Calibri Light" panose="020F0302020204030204" pitchFamily="34" charset="0"/>
                <a:cs typeface="Calibri Light" panose="020F0302020204030204" pitchFamily="34" charset="0"/>
              </a:rPr>
              <a:t>with</a:t>
            </a:r>
            <a:r>
              <a:rPr lang="fr-CH" sz="1800" dirty="0">
                <a:latin typeface="Calibri Light" panose="020F0302020204030204" pitchFamily="34" charset="0"/>
                <a:cs typeface="Calibri Light" panose="020F0302020204030204" pitchFamily="34" charset="0"/>
              </a:rPr>
              <a:t> groups A and B </a:t>
            </a:r>
            <a:r>
              <a:rPr lang="fr-CH" sz="1800" dirty="0" err="1">
                <a:latin typeface="Calibri Light" panose="020F0302020204030204" pitchFamily="34" charset="0"/>
                <a:cs typeface="Calibri Light" panose="020F0302020204030204" pitchFamily="34" charset="0"/>
              </a:rPr>
              <a:t>sampled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equally</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The challenge for </a:t>
            </a:r>
            <a:r>
              <a:rPr lang="fr-CH" sz="1800" dirty="0" err="1">
                <a:latin typeface="Calibri Light" panose="020F0302020204030204" pitchFamily="34" charset="0"/>
                <a:cs typeface="Calibri Light" panose="020F0302020204030204" pitchFamily="34" charset="0"/>
              </a:rPr>
              <a:t>these</a:t>
            </a:r>
            <a:r>
              <a:rPr lang="fr-CH" sz="1800" dirty="0">
                <a:latin typeface="Calibri Light" panose="020F0302020204030204" pitchFamily="34" charset="0"/>
                <a:cs typeface="Calibri Light" panose="020F0302020204030204" pitchFamily="34" charset="0"/>
              </a:rPr>
              <a:t> data </a:t>
            </a:r>
            <a:r>
              <a:rPr lang="fr-CH" sz="1800" dirty="0" err="1">
                <a:latin typeface="Calibri Light" panose="020F0302020204030204" pitchFamily="34" charset="0"/>
                <a:cs typeface="Calibri Light" panose="020F0302020204030204" pitchFamily="34" charset="0"/>
              </a:rPr>
              <a:t>is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that</a:t>
            </a:r>
            <a:r>
              <a:rPr lang="fr-CH" sz="1800" dirty="0">
                <a:latin typeface="Calibri Light" panose="020F0302020204030204" pitchFamily="34" charset="0"/>
                <a:cs typeface="Calibri Light" panose="020F0302020204030204" pitchFamily="34" charset="0"/>
              </a:rPr>
              <a:t> </a:t>
            </a:r>
            <a:r>
              <a:rPr lang="fr-CH" sz="1800" dirty="0" err="1">
                <a:solidFill>
                  <a:srgbClr val="C00000"/>
                </a:solidFill>
                <a:latin typeface="Calibri Light" panose="020F0302020204030204" pitchFamily="34" charset="0"/>
                <a:cs typeface="Calibri Light" panose="020F0302020204030204" pitchFamily="34" charset="0"/>
              </a:rPr>
              <a:t>nonlinear</a:t>
            </a:r>
            <a:r>
              <a:rPr lang="fr-CH" sz="1800" dirty="0">
                <a:solidFill>
                  <a:srgbClr val="C00000"/>
                </a:solidFill>
                <a:latin typeface="Calibri Light" panose="020F0302020204030204" pitchFamily="34" charset="0"/>
                <a:cs typeface="Calibri Light" panose="020F0302020204030204" pitchFamily="34" charset="0"/>
              </a:rPr>
              <a:t> ML </a:t>
            </a:r>
            <a:r>
              <a:rPr lang="fr-CH" sz="1800" dirty="0" err="1">
                <a:latin typeface="Calibri Light" panose="020F0302020204030204" pitchFamily="34" charset="0"/>
                <a:cs typeface="Calibri Light" panose="020F0302020204030204" pitchFamily="34" charset="0"/>
              </a:rPr>
              <a:t>should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be</a:t>
            </a:r>
            <a:r>
              <a:rPr lang="fr-CH" sz="1800" dirty="0">
                <a:latin typeface="Calibri Light" panose="020F0302020204030204" pitchFamily="34" charset="0"/>
                <a:cs typeface="Calibri Light" panose="020F0302020204030204" pitchFamily="34" charset="0"/>
              </a:rPr>
              <a:t> able to </a:t>
            </a:r>
            <a:r>
              <a:rPr lang="fr-CH" sz="1800" dirty="0" err="1">
                <a:latin typeface="Calibri Light" panose="020F0302020204030204" pitchFamily="34" charset="0"/>
                <a:cs typeface="Calibri Light" panose="020F0302020204030204" pitchFamily="34" charset="0"/>
              </a:rPr>
              <a:t>separate</a:t>
            </a:r>
            <a:r>
              <a:rPr lang="fr-CH" sz="1800" dirty="0">
                <a:latin typeface="Calibri Light" panose="020F0302020204030204" pitchFamily="34" charset="0"/>
                <a:cs typeface="Calibri Light" panose="020F0302020204030204" pitchFamily="34" charset="0"/>
              </a:rPr>
              <a:t> the </a:t>
            </a:r>
            <a:r>
              <a:rPr lang="fr-CH" sz="1800" dirty="0" err="1">
                <a:latin typeface="Calibri Light" panose="020F0302020204030204" pitchFamily="34" charset="0"/>
                <a:cs typeface="Calibri Light" panose="020F0302020204030204" pitchFamily="34" charset="0"/>
              </a:rPr>
              <a:t>two</a:t>
            </a:r>
            <a:r>
              <a:rPr lang="fr-CH" sz="1800" dirty="0">
                <a:latin typeface="Calibri Light" panose="020F0302020204030204" pitchFamily="34" charset="0"/>
                <a:cs typeface="Calibri Light" panose="020F0302020204030204" pitchFamily="34" charset="0"/>
              </a:rPr>
              <a:t> groups, but not all </a:t>
            </a:r>
            <a:r>
              <a:rPr lang="fr-CH" sz="1800" dirty="0" err="1">
                <a:latin typeface="Calibri Light" panose="020F0302020204030204" pitchFamily="34" charset="0"/>
                <a:cs typeface="Calibri Light" panose="020F0302020204030204" pitchFamily="34" charset="0"/>
              </a:rPr>
              <a:t>models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may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be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successful</a:t>
            </a:r>
            <a:r>
              <a:rPr lang="fr-CH" sz="1800" dirty="0">
                <a:latin typeface="Calibri Light" panose="020F0302020204030204" pitchFamily="34" charset="0"/>
                <a:cs typeface="Calibri Light" panose="020F0302020204030204" pitchFamily="34" charset="0"/>
              </a:rPr>
              <a:t> at </a:t>
            </a:r>
            <a:r>
              <a:rPr lang="fr-CH" sz="1800" dirty="0" err="1">
                <a:latin typeface="Calibri Light" panose="020F0302020204030204" pitchFamily="34" charset="0"/>
                <a:cs typeface="Calibri Light" panose="020F0302020204030204" pitchFamily="34" charset="0"/>
              </a:rPr>
              <a:t>it!</a:t>
            </a:r>
            <a:r>
              <a:rPr lang="fr-CH" sz="1800" dirty="0">
                <a:latin typeface="Calibri Light" panose="020F0302020204030204" pitchFamily="34" charset="0"/>
                <a:cs typeface="Calibri Light" panose="020F0302020204030204" pitchFamily="34" charset="0"/>
              </a:rPr>
              <a:t> Note </a:t>
            </a:r>
            <a:r>
              <a:rPr lang="fr-CH" sz="1800" dirty="0" err="1">
                <a:latin typeface="Calibri Light" panose="020F0302020204030204" pitchFamily="34" charset="0"/>
                <a:cs typeface="Calibri Light" panose="020F0302020204030204" pitchFamily="34" charset="0"/>
              </a:rPr>
              <a:t>that</a:t>
            </a:r>
            <a:r>
              <a:rPr lang="fr-CH" sz="1800" dirty="0">
                <a:latin typeface="Calibri Light" panose="020F0302020204030204" pitchFamily="34" charset="0"/>
                <a:cs typeface="Calibri Light" panose="020F0302020204030204" pitchFamily="34" charset="0"/>
              </a:rPr>
              <a:t> </a:t>
            </a:r>
            <a:r>
              <a:rPr lang="fr-CH" sz="1800" dirty="0" err="1">
                <a:solidFill>
                  <a:srgbClr val="C00000"/>
                </a:solidFill>
                <a:latin typeface="Calibri Light" panose="020F0302020204030204" pitchFamily="34" charset="0"/>
                <a:cs typeface="Calibri Light" panose="020F0302020204030204" pitchFamily="34" charset="0"/>
              </a:rPr>
              <a:t>every</a:t>
            </a:r>
            <a:r>
              <a:rPr lang="fr-CH" sz="1800" dirty="0">
                <a:solidFill>
                  <a:srgbClr val="C00000"/>
                </a:solidFill>
                <a:latin typeface="Calibri Light" panose="020F0302020204030204" pitchFamily="34" charset="0"/>
                <a:cs typeface="Calibri Light" panose="020F0302020204030204" pitchFamily="34" charset="0"/>
              </a:rPr>
              <a:t> </a:t>
            </a:r>
            <a:r>
              <a:rPr lang="fr-CH" sz="1800" dirty="0" err="1">
                <a:solidFill>
                  <a:srgbClr val="C00000"/>
                </a:solidFill>
                <a:latin typeface="Calibri Light" panose="020F0302020204030204" pitchFamily="34" charset="0"/>
                <a:cs typeface="Calibri Light" panose="020F0302020204030204" pitchFamily="34" charset="0"/>
              </a:rPr>
              <a:t>predictor</a:t>
            </a:r>
            <a:r>
              <a:rPr lang="fr-CH" sz="1800" dirty="0">
                <a:solidFill>
                  <a:srgbClr val="C00000"/>
                </a:solidFill>
                <a:latin typeface="Calibri Light" panose="020F0302020204030204" pitchFamily="34" charset="0"/>
                <a:cs typeface="Calibri Light" panose="020F0302020204030204" pitchFamily="34" charset="0"/>
              </a:rPr>
              <a:t> in </a:t>
            </a:r>
            <a:r>
              <a:rPr lang="fr-CH" sz="1800" dirty="0" err="1">
                <a:solidFill>
                  <a:srgbClr val="C00000"/>
                </a:solidFill>
                <a:latin typeface="Calibri Light" panose="020F0302020204030204" pitchFamily="34" charset="0"/>
                <a:cs typeface="Calibri Light" panose="020F0302020204030204" pitchFamily="34" charset="0"/>
              </a:rPr>
              <a:t>these</a:t>
            </a:r>
            <a:r>
              <a:rPr lang="fr-CH" sz="1800" dirty="0">
                <a:solidFill>
                  <a:srgbClr val="C00000"/>
                </a:solidFill>
                <a:latin typeface="Calibri Light" panose="020F0302020204030204" pitchFamily="34" charset="0"/>
                <a:cs typeface="Calibri Light" panose="020F0302020204030204" pitchFamily="34" charset="0"/>
              </a:rPr>
              <a:t> data </a:t>
            </a:r>
            <a:r>
              <a:rPr lang="fr-CH" sz="1800" dirty="0" err="1">
                <a:solidFill>
                  <a:srgbClr val="C00000"/>
                </a:solidFill>
                <a:latin typeface="Calibri Light" panose="020F0302020204030204" pitchFamily="34" charset="0"/>
                <a:cs typeface="Calibri Light" panose="020F0302020204030204" pitchFamily="34" charset="0"/>
              </a:rPr>
              <a:t>is</a:t>
            </a:r>
            <a:r>
              <a:rPr lang="fr-CH" sz="1800" dirty="0">
                <a:solidFill>
                  <a:srgbClr val="C00000"/>
                </a:solidFill>
                <a:latin typeface="Calibri Light" panose="020F0302020204030204" pitchFamily="34" charset="0"/>
                <a:cs typeface="Calibri Light" panose="020F0302020204030204" pitchFamily="34" charset="0"/>
              </a:rPr>
              <a:t> relevant</a:t>
            </a:r>
            <a:r>
              <a:rPr lang="fr-CH" sz="1800" dirty="0">
                <a:latin typeface="Calibri Light" panose="020F0302020204030204" pitchFamily="34" charset="0"/>
                <a:cs typeface="Calibri Light" panose="020F0302020204030204" pitchFamily="34" charset="0"/>
              </a:rPr>
              <a:t> for </a:t>
            </a:r>
            <a:r>
              <a:rPr lang="fr-CH" sz="1800" dirty="0" err="1">
                <a:latin typeface="Calibri Light" panose="020F0302020204030204" pitchFamily="34" charset="0"/>
                <a:cs typeface="Calibri Light" panose="020F0302020204030204" pitchFamily="34" charset="0"/>
              </a:rPr>
              <a:t>prediction</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p:txBody>
      </p:sp>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Data </a:t>
            </a:r>
            <a:r>
              <a:rPr lang="fr-CH" sz="3200" dirty="0" err="1">
                <a:solidFill>
                  <a:schemeClr val="tx2">
                    <a:lumMod val="75000"/>
                  </a:schemeClr>
                </a:solidFill>
                <a:latin typeface="Tw Cen MT" panose="020B0602020104020603" pitchFamily="34" charset="0"/>
              </a:rPr>
              <a:t>Problem</a:t>
            </a:r>
            <a:r>
              <a:rPr lang="fr-CH" sz="3200" dirty="0">
                <a:solidFill>
                  <a:schemeClr val="tx2">
                    <a:lumMod val="75000"/>
                  </a:schemeClr>
                </a:solidFill>
                <a:latin typeface="Tw Cen MT" panose="020B0602020104020603" pitchFamily="34" charset="0"/>
              </a:rPr>
              <a:t> 1 – </a:t>
            </a:r>
            <a:r>
              <a:rPr lang="fr-CH" sz="3200" dirty="0" err="1">
                <a:solidFill>
                  <a:schemeClr val="tx2">
                    <a:lumMod val="75000"/>
                  </a:schemeClr>
                </a:solidFill>
                <a:latin typeface="Tw Cen MT" panose="020B0602020104020603" pitchFamily="34" charset="0"/>
              </a:rPr>
              <a:t>Hidden</a:t>
            </a:r>
            <a:r>
              <a:rPr lang="fr-CH" sz="3200" dirty="0">
                <a:solidFill>
                  <a:schemeClr val="tx2">
                    <a:lumMod val="75000"/>
                  </a:schemeClr>
                </a:solidFill>
                <a:latin typeface="Tw Cen MT" panose="020B0602020104020603" pitchFamily="34" charset="0"/>
              </a:rPr>
              <a:t> pattern</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031A41F-1CD4-4B76-93DD-9D81AAC2DF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2" y="136389"/>
            <a:ext cx="2573034" cy="1240774"/>
          </a:xfrm>
          <a:prstGeom prst="rect">
            <a:avLst/>
          </a:prstGeom>
        </p:spPr>
      </p:pic>
    </p:spTree>
    <p:extLst>
      <p:ext uri="{BB962C8B-B14F-4D97-AF65-F5344CB8AC3E}">
        <p14:creationId xmlns:p14="http://schemas.microsoft.com/office/powerpoint/2010/main" val="285716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925144"/>
          </a:xfrm>
        </p:spPr>
        <p:txBody>
          <a:bodyPr>
            <a:normAutofit/>
          </a:bodyPr>
          <a:lstStyle/>
          <a:p>
            <a:r>
              <a:rPr lang="fr-CH" sz="1800" dirty="0">
                <a:latin typeface="Calibri Light" panose="020F0302020204030204" pitchFamily="34" charset="0"/>
                <a:cs typeface="Calibri Light" panose="020F0302020204030204" pitchFamily="34" charset="0"/>
              </a:rPr>
              <a:t>Data </a:t>
            </a:r>
            <a:r>
              <a:rPr lang="fr-CH" sz="1800" dirty="0" err="1">
                <a:latin typeface="Calibri Light" panose="020F0302020204030204" pitchFamily="34" charset="0"/>
                <a:cs typeface="Calibri Light" panose="020F0302020204030204" pitchFamily="34" charset="0"/>
              </a:rPr>
              <a:t>Problem</a:t>
            </a:r>
            <a:r>
              <a:rPr lang="fr-CH" sz="1800" dirty="0">
                <a:latin typeface="Calibri Light" panose="020F0302020204030204" pitchFamily="34" charset="0"/>
                <a:cs typeface="Calibri Light" panose="020F0302020204030204" pitchFamily="34" charset="0"/>
              </a:rPr>
              <a:t> 2 </a:t>
            </a:r>
            <a:r>
              <a:rPr lang="fr-CH" sz="1800" dirty="0" err="1">
                <a:latin typeface="Calibri Light" panose="020F0302020204030204" pitchFamily="34" charset="0"/>
                <a:cs typeface="Calibri Light" panose="020F0302020204030204" pitchFamily="34" charset="0"/>
              </a:rPr>
              <a:t>consists</a:t>
            </a:r>
            <a:r>
              <a:rPr lang="fr-CH" sz="1800" dirty="0">
                <a:latin typeface="Calibri Light" panose="020F0302020204030204" pitchFamily="34" charset="0"/>
                <a:cs typeface="Calibri Light" panose="020F0302020204030204" pitchFamily="34" charset="0"/>
              </a:rPr>
              <a:t> of a </a:t>
            </a:r>
            <a:r>
              <a:rPr lang="fr-CH" sz="1800" dirty="0" err="1">
                <a:solidFill>
                  <a:srgbClr val="0070C0"/>
                </a:solidFill>
                <a:latin typeface="Calibri Light" panose="020F0302020204030204" pitchFamily="34" charset="0"/>
                <a:cs typeface="Calibri Light" panose="020F0302020204030204" pitchFamily="34" charset="0"/>
              </a:rPr>
              <a:t>two</a:t>
            </a:r>
            <a:r>
              <a:rPr lang="fr-CH" sz="1800" dirty="0">
                <a:solidFill>
                  <a:srgbClr val="0070C0"/>
                </a:solidFill>
                <a:latin typeface="Calibri Light" panose="020F0302020204030204" pitchFamily="34" charset="0"/>
                <a:cs typeface="Calibri Light" panose="020F0302020204030204" pitchFamily="34" charset="0"/>
              </a:rPr>
              <a:t>-class </a:t>
            </a:r>
            <a:r>
              <a:rPr lang="fr-CH" sz="1800" dirty="0" err="1">
                <a:solidFill>
                  <a:srgbClr val="0070C0"/>
                </a:solidFill>
                <a:latin typeface="Calibri Light" panose="020F0302020204030204" pitchFamily="34" charset="0"/>
                <a:cs typeface="Calibri Light" panose="020F0302020204030204" pitchFamily="34" charset="0"/>
              </a:rPr>
              <a:t>outcome</a:t>
            </a:r>
            <a:r>
              <a:rPr lang="fr-CH" sz="1800" dirty="0">
                <a:solidFill>
                  <a:srgbClr val="0070C0"/>
                </a:solidFill>
                <a:latin typeface="Calibri Light" panose="020F0302020204030204" pitchFamily="34" charset="0"/>
                <a:cs typeface="Calibri Light" panose="020F0302020204030204" pitchFamily="34" charset="0"/>
              </a:rPr>
              <a:t> </a:t>
            </a:r>
            <a:r>
              <a:rPr lang="fr-CH" sz="1800" dirty="0">
                <a:latin typeface="Calibri Light" panose="020F0302020204030204" pitchFamily="34" charset="0"/>
                <a:cs typeface="Calibri Light" panose="020F0302020204030204" pitchFamily="34" charset="0"/>
              </a:rPr>
              <a:t>and </a:t>
            </a:r>
            <a:r>
              <a:rPr lang="fr-CH" sz="1800" dirty="0">
                <a:solidFill>
                  <a:srgbClr val="0070C0"/>
                </a:solidFill>
                <a:latin typeface="Calibri Light" panose="020F0302020204030204" pitchFamily="34" charset="0"/>
                <a:cs typeface="Calibri Light" panose="020F0302020204030204" pitchFamily="34" charset="0"/>
              </a:rPr>
              <a:t>99 </a:t>
            </a:r>
            <a:r>
              <a:rPr lang="fr-CH" sz="1800" dirty="0" err="1">
                <a:solidFill>
                  <a:srgbClr val="0070C0"/>
                </a:solidFill>
                <a:latin typeface="Calibri Light" panose="020F0302020204030204" pitchFamily="34" charset="0"/>
                <a:cs typeface="Calibri Light" panose="020F0302020204030204" pitchFamily="34" charset="0"/>
              </a:rPr>
              <a:t>predictor</a:t>
            </a:r>
            <a:r>
              <a:rPr lang="fr-CH" sz="1800" dirty="0">
                <a:solidFill>
                  <a:srgbClr val="0070C0"/>
                </a:solidFill>
                <a:latin typeface="Calibri Light" panose="020F0302020204030204" pitchFamily="34" charset="0"/>
                <a:cs typeface="Calibri Light" panose="020F0302020204030204" pitchFamily="34" charset="0"/>
              </a:rPr>
              <a:t> variables</a:t>
            </a:r>
            <a:r>
              <a:rPr lang="fr-CH" sz="1800" dirty="0">
                <a:latin typeface="Calibri Light" panose="020F0302020204030204" pitchFamily="34" charset="0"/>
                <a:cs typeface="Calibri Light" panose="020F0302020204030204" pitchFamily="34" charset="0"/>
              </a:rPr>
              <a:t>. The data </a:t>
            </a:r>
            <a:r>
              <a:rPr lang="fr-CH" sz="1800" dirty="0" err="1">
                <a:latin typeface="Calibri Light" panose="020F0302020204030204" pitchFamily="34" charset="0"/>
                <a:cs typeface="Calibri Light" panose="020F0302020204030204" pitchFamily="34" charset="0"/>
              </a:rPr>
              <a:t>were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collected</a:t>
            </a:r>
            <a:r>
              <a:rPr lang="fr-CH" sz="1800" dirty="0">
                <a:latin typeface="Calibri Light" panose="020F0302020204030204" pitchFamily="34" charset="0"/>
                <a:cs typeface="Calibri Light" panose="020F0302020204030204" pitchFamily="34" charset="0"/>
              </a:rPr>
              <a:t> at </a:t>
            </a:r>
            <a:r>
              <a:rPr lang="fr-CH" sz="1800" dirty="0" err="1">
                <a:latin typeface="Calibri Light" panose="020F0302020204030204" pitchFamily="34" charset="0"/>
                <a:cs typeface="Calibri Light" panose="020F0302020204030204" pitchFamily="34" charset="0"/>
              </a:rPr>
              <a:t>several</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hospitals</a:t>
            </a:r>
            <a:r>
              <a:rPr lang="fr-CH" sz="1800" dirty="0">
                <a:latin typeface="Calibri Light" panose="020F0302020204030204" pitchFamily="34" charset="0"/>
                <a:cs typeface="Calibri Light" panose="020F0302020204030204" pitchFamily="34" charset="0"/>
              </a:rPr>
              <a:t> in </a:t>
            </a:r>
            <a:r>
              <a:rPr lang="fr-CH" sz="1800" dirty="0" err="1">
                <a:latin typeface="Calibri Light" panose="020F0302020204030204" pitchFamily="34" charset="0"/>
                <a:cs typeface="Calibri Light" panose="020F0302020204030204" pitchFamily="34" charset="0"/>
              </a:rPr>
              <a:t>Switzerland</a:t>
            </a:r>
            <a:r>
              <a:rPr lang="fr-CH" sz="1800" dirty="0">
                <a:latin typeface="Calibri Light" panose="020F0302020204030204" pitchFamily="34" charset="0"/>
                <a:cs typeface="Calibri Light" panose="020F0302020204030204" pitchFamily="34" charset="0"/>
              </a:rPr>
              <a:t>, by </a:t>
            </a:r>
            <a:r>
              <a:rPr lang="fr-CH" sz="1800" dirty="0" err="1">
                <a:latin typeface="Calibri Light" panose="020F0302020204030204" pitchFamily="34" charset="0"/>
                <a:cs typeface="Calibri Light" panose="020F0302020204030204" pitchFamily="34" charset="0"/>
              </a:rPr>
              <a:t>researchers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who</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investigated</a:t>
            </a:r>
            <a:r>
              <a:rPr lang="fr-CH" sz="1800" dirty="0">
                <a:latin typeface="Calibri Light" panose="020F0302020204030204" pitchFamily="34" charset="0"/>
                <a:cs typeface="Calibri Light" panose="020F0302020204030204" pitchFamily="34" charset="0"/>
              </a:rPr>
              <a:t> a </a:t>
            </a:r>
            <a:r>
              <a:rPr lang="fr-CH" sz="1800" dirty="0" err="1">
                <a:latin typeface="Calibri Light" panose="020F0302020204030204" pitchFamily="34" charset="0"/>
                <a:cs typeface="Calibri Light" panose="020F0302020204030204" pitchFamily="34" charset="0"/>
              </a:rPr>
              <a:t>particular</a:t>
            </a:r>
            <a:r>
              <a:rPr lang="fr-CH" sz="1800" dirty="0">
                <a:latin typeface="Calibri Light" panose="020F0302020204030204" pitchFamily="34" charset="0"/>
                <a:cs typeface="Calibri Light" panose="020F0302020204030204" pitchFamily="34" charset="0"/>
              </a:rPr>
              <a:t> (life-</a:t>
            </a:r>
            <a:r>
              <a:rPr lang="fr-CH" sz="1800" dirty="0" err="1">
                <a:latin typeface="Calibri Light" panose="020F0302020204030204" pitchFamily="34" charset="0"/>
                <a:cs typeface="Calibri Light" panose="020F0302020204030204" pitchFamily="34" charset="0"/>
              </a:rPr>
              <a:t>threatening</a:t>
            </a:r>
            <a:r>
              <a:rPr lang="fr-CH" sz="1800" dirty="0">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medical</a:t>
            </a:r>
            <a:r>
              <a:rPr lang="fr-CH" sz="1800" dirty="0">
                <a:solidFill>
                  <a:srgbClr val="0070C0"/>
                </a:solidFill>
                <a:latin typeface="Calibri Light" panose="020F0302020204030204" pitchFamily="34" charset="0"/>
                <a:cs typeface="Calibri Light" panose="020F0302020204030204" pitchFamily="34" charset="0"/>
              </a:rPr>
              <a:t> emergency </a:t>
            </a:r>
            <a:r>
              <a:rPr lang="fr-CH" sz="1800" dirty="0">
                <a:latin typeface="Calibri Light" panose="020F0302020204030204" pitchFamily="34" charset="0"/>
                <a:cs typeface="Calibri Light" panose="020F0302020204030204" pitchFamily="34" charset="0"/>
              </a:rPr>
              <a:t>in patients </a:t>
            </a:r>
            <a:r>
              <a:rPr lang="fr-CH" sz="1800" dirty="0" err="1">
                <a:latin typeface="Calibri Light" panose="020F0302020204030204" pitchFamily="34" charset="0"/>
                <a:cs typeface="Calibri Light" panose="020F0302020204030204" pitchFamily="34" charset="0"/>
              </a:rPr>
              <a:t>coming</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into</a:t>
            </a:r>
            <a:r>
              <a:rPr lang="fr-CH" sz="1800" dirty="0">
                <a:latin typeface="Calibri Light" panose="020F0302020204030204" pitchFamily="34" charset="0"/>
                <a:cs typeface="Calibri Light" panose="020F0302020204030204" pitchFamily="34" charset="0"/>
              </a:rPr>
              <a:t> the emergency room (ER).</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The </a:t>
            </a:r>
            <a:r>
              <a:rPr lang="fr-CH" sz="1800" dirty="0" err="1">
                <a:solidFill>
                  <a:srgbClr val="0070C0"/>
                </a:solidFill>
                <a:latin typeface="Calibri Light" panose="020F0302020204030204" pitchFamily="34" charset="0"/>
                <a:cs typeface="Calibri Light" panose="020F0302020204030204" pitchFamily="34" charset="0"/>
              </a:rPr>
              <a:t>actual</a:t>
            </a:r>
            <a:r>
              <a:rPr lang="fr-CH" sz="1800" dirty="0">
                <a:solidFill>
                  <a:srgbClr val="0070C0"/>
                </a:solidFill>
                <a:latin typeface="Calibri Light" panose="020F0302020204030204" pitchFamily="34" charset="0"/>
                <a:cs typeface="Calibri Light" panose="020F0302020204030204" pitchFamily="34" charset="0"/>
              </a:rPr>
              <a:t> emergency </a:t>
            </a:r>
            <a:r>
              <a:rPr lang="fr-CH" sz="1800" dirty="0" err="1">
                <a:solidFill>
                  <a:srgbClr val="0070C0"/>
                </a:solidFill>
                <a:latin typeface="Calibri Light" panose="020F0302020204030204" pitchFamily="34" charset="0"/>
                <a:cs typeface="Calibri Light" panose="020F0302020204030204" pitchFamily="34" charset="0"/>
              </a:rPr>
              <a:t>is</a:t>
            </a:r>
            <a:r>
              <a:rPr lang="fr-CH" sz="1800" dirty="0">
                <a:solidFill>
                  <a:srgbClr val="0070C0"/>
                </a:solidFill>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rarely</a:t>
            </a:r>
            <a:r>
              <a:rPr lang="fr-CH" sz="1800" dirty="0">
                <a:solidFill>
                  <a:srgbClr val="0070C0"/>
                </a:solidFill>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observed</a:t>
            </a:r>
            <a:r>
              <a:rPr lang="fr-CH" sz="1800" dirty="0">
                <a:solidFill>
                  <a:srgbClr val="0070C0"/>
                </a:solidFill>
                <a:latin typeface="Calibri Light" panose="020F0302020204030204" pitchFamily="34" charset="0"/>
                <a:cs typeface="Calibri Light" panose="020F0302020204030204" pitchFamily="34" charset="0"/>
              </a:rPr>
              <a:t> </a:t>
            </a:r>
            <a:r>
              <a:rPr lang="fr-CH" sz="1800" dirty="0">
                <a:latin typeface="Calibri Light" panose="020F0302020204030204" pitchFamily="34" charset="0"/>
                <a:cs typeface="Calibri Light" panose="020F0302020204030204" pitchFamily="34" charset="0"/>
              </a:rPr>
              <a:t>at the ER. Non-occurrences (B) </a:t>
            </a:r>
            <a:r>
              <a:rPr lang="fr-CH" sz="1800" dirty="0" err="1">
                <a:latin typeface="Calibri Light" panose="020F0302020204030204" pitchFamily="34" charset="0"/>
                <a:cs typeface="Calibri Light" panose="020F0302020204030204" pitchFamily="34" charset="0"/>
              </a:rPr>
              <a:t>vastly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outnumber</a:t>
            </a:r>
            <a:r>
              <a:rPr lang="fr-CH" sz="1800" dirty="0">
                <a:latin typeface="Calibri Light" panose="020F0302020204030204" pitchFamily="34" charset="0"/>
                <a:cs typeface="Calibri Light" panose="020F0302020204030204" pitchFamily="34" charset="0"/>
              </a:rPr>
              <a:t> occurrences (A) in </a:t>
            </a:r>
            <a:r>
              <a:rPr lang="fr-CH" sz="1800" dirty="0" err="1">
                <a:latin typeface="Calibri Light" panose="020F0302020204030204" pitchFamily="34" charset="0"/>
                <a:cs typeface="Calibri Light" panose="020F0302020204030204" pitchFamily="34" charset="0"/>
              </a:rPr>
              <a:t>these</a:t>
            </a:r>
            <a:r>
              <a:rPr lang="fr-CH" sz="1800" dirty="0">
                <a:latin typeface="Calibri Light" panose="020F0302020204030204" pitchFamily="34" charset="0"/>
                <a:cs typeface="Calibri Light" panose="020F0302020204030204" pitchFamily="34" charset="0"/>
              </a:rPr>
              <a:t> data.</a:t>
            </a:r>
          </a:p>
          <a:p>
            <a:endParaRPr lang="fr-CH" sz="1800" dirty="0">
              <a:latin typeface="Calibri Light" panose="020F0302020204030204" pitchFamily="34" charset="0"/>
              <a:cs typeface="Calibri Light" panose="020F0302020204030204" pitchFamily="34" charset="0"/>
            </a:endParaRPr>
          </a:p>
          <a:p>
            <a:r>
              <a:rPr lang="fr-CH" sz="1800" dirty="0" err="1">
                <a:latin typeface="Calibri Light" panose="020F0302020204030204" pitchFamily="34" charset="0"/>
                <a:cs typeface="Calibri Light" panose="020F0302020204030204" pitchFamily="34" charset="0"/>
              </a:rPr>
              <a:t>Some</a:t>
            </a:r>
            <a:r>
              <a:rPr lang="fr-CH" sz="1800" dirty="0">
                <a:latin typeface="Calibri Light" panose="020F0302020204030204" pitchFamily="34" charset="0"/>
                <a:cs typeface="Calibri Light" panose="020F0302020204030204" pitchFamily="34" charset="0"/>
              </a:rPr>
              <a:t> of the 99 </a:t>
            </a:r>
            <a:r>
              <a:rPr lang="fr-CH" sz="1800" dirty="0" err="1">
                <a:latin typeface="Calibri Light" panose="020F0302020204030204" pitchFamily="34" charset="0"/>
                <a:cs typeface="Calibri Light" panose="020F0302020204030204" pitchFamily="34" charset="0"/>
              </a:rPr>
              <a:t>predictors</a:t>
            </a:r>
            <a:r>
              <a:rPr lang="fr-CH" sz="1800" dirty="0">
                <a:latin typeface="Calibri Light" panose="020F0302020204030204" pitchFamily="34" charset="0"/>
                <a:cs typeface="Calibri Light" panose="020F0302020204030204" pitchFamily="34" charset="0"/>
              </a:rPr>
              <a:t> are </a:t>
            </a:r>
            <a:r>
              <a:rPr lang="fr-CH" sz="1800" dirty="0" err="1">
                <a:latin typeface="Calibri Light" panose="020F0302020204030204" pitchFamily="34" charset="0"/>
                <a:cs typeface="Calibri Light" panose="020F0302020204030204" pitchFamily="34" charset="0"/>
              </a:rPr>
              <a:t>authentic</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medical</a:t>
            </a:r>
            <a:r>
              <a:rPr lang="fr-CH" sz="1800" dirty="0">
                <a:latin typeface="Calibri Light" panose="020F0302020204030204" pitchFamily="34" charset="0"/>
                <a:cs typeface="Calibri Light" panose="020F0302020204030204" pitchFamily="34" charset="0"/>
              </a:rPr>
              <a:t> test and screening </a:t>
            </a:r>
            <a:r>
              <a:rPr lang="fr-CH" sz="1800" dirty="0" err="1">
                <a:latin typeface="Calibri Light" panose="020F0302020204030204" pitchFamily="34" charset="0"/>
                <a:cs typeface="Calibri Light" panose="020F0302020204030204" pitchFamily="34" charset="0"/>
              </a:rPr>
              <a:t>measures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while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others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were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added</a:t>
            </a:r>
            <a:r>
              <a:rPr lang="fr-CH" sz="1800" dirty="0">
                <a:latin typeface="Calibri Light" panose="020F0302020204030204" pitchFamily="34" charset="0"/>
                <a:cs typeface="Calibri Light" panose="020F0302020204030204" pitchFamily="34" charset="0"/>
              </a:rPr>
              <a:t> by me as </a:t>
            </a:r>
            <a:r>
              <a:rPr lang="fr-CH" sz="1800" dirty="0" err="1">
                <a:latin typeface="Calibri Light" panose="020F0302020204030204" pitchFamily="34" charset="0"/>
                <a:cs typeface="Calibri Light" panose="020F0302020204030204" pitchFamily="34" charset="0"/>
              </a:rPr>
              <a:t>random</a:t>
            </a:r>
            <a:r>
              <a:rPr lang="fr-CH" sz="1800" dirty="0">
                <a:latin typeface="Calibri Light" panose="020F0302020204030204" pitchFamily="34" charset="0"/>
                <a:cs typeface="Calibri Light" panose="020F0302020204030204" pitchFamily="34" charset="0"/>
              </a:rPr>
              <a:t> noise. Once </a:t>
            </a:r>
            <a:r>
              <a:rPr lang="fr-CH" sz="1800" dirty="0" err="1">
                <a:latin typeface="Calibri Light" panose="020F0302020204030204" pitchFamily="34" charset="0"/>
                <a:cs typeface="Calibri Light" panose="020F0302020204030204" pitchFamily="34" charset="0"/>
              </a:rPr>
              <a:t>again</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true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names</a:t>
            </a:r>
            <a:r>
              <a:rPr lang="fr-CH" sz="1800" dirty="0">
                <a:latin typeface="Calibri Light" panose="020F0302020204030204" pitchFamily="34" charset="0"/>
                <a:cs typeface="Calibri Light" panose="020F0302020204030204" pitchFamily="34" charset="0"/>
              </a:rPr>
              <a:t> of the group </a:t>
            </a:r>
            <a:r>
              <a:rPr lang="fr-CH" sz="1800" dirty="0" err="1">
                <a:latin typeface="Calibri Light" panose="020F0302020204030204" pitchFamily="34" charset="0"/>
                <a:cs typeface="Calibri Light" panose="020F0302020204030204" pitchFamily="34" charset="0"/>
              </a:rPr>
              <a:t>levels</a:t>
            </a:r>
            <a:r>
              <a:rPr lang="fr-CH" sz="1800" dirty="0">
                <a:latin typeface="Calibri Light" panose="020F0302020204030204" pitchFamily="34" charset="0"/>
                <a:cs typeface="Calibri Light" panose="020F0302020204030204" pitchFamily="34" charset="0"/>
              </a:rPr>
              <a:t> and variables have been </a:t>
            </a:r>
            <a:r>
              <a:rPr lang="fr-CH" sz="1800" dirty="0" err="1">
                <a:latin typeface="Calibri Light" panose="020F0302020204030204" pitchFamily="34" charset="0"/>
                <a:cs typeface="Calibri Light" panose="020F0302020204030204" pitchFamily="34" charset="0"/>
              </a:rPr>
              <a:t>removed</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err="1">
                <a:latin typeface="Calibri Light" panose="020F0302020204030204" pitchFamily="34" charset="0"/>
                <a:cs typeface="Calibri Light" panose="020F0302020204030204" pitchFamily="34" charset="0"/>
              </a:rPr>
              <a:t>From</a:t>
            </a:r>
            <a:r>
              <a:rPr lang="fr-CH" sz="1800" dirty="0">
                <a:latin typeface="Calibri Light" panose="020F0302020204030204" pitchFamily="34" charset="0"/>
                <a:cs typeface="Calibri Light" panose="020F0302020204030204" pitchFamily="34" charset="0"/>
              </a:rPr>
              <a:t> the original 1000 cases, 500 are </a:t>
            </a:r>
            <a:r>
              <a:rPr lang="fr-CH" sz="1800" dirty="0" err="1">
                <a:latin typeface="Calibri Light" panose="020F0302020204030204" pitchFamily="34" charset="0"/>
                <a:cs typeface="Calibri Light" panose="020F0302020204030204" pitchFamily="34" charset="0"/>
              </a:rPr>
              <a:t>available</a:t>
            </a:r>
            <a:r>
              <a:rPr lang="fr-CH" sz="1800" dirty="0">
                <a:latin typeface="Calibri Light" panose="020F0302020204030204" pitchFamily="34" charset="0"/>
                <a:cs typeface="Calibri Light" panose="020F0302020204030204" pitchFamily="34" charset="0"/>
              </a:rPr>
              <a:t> as training data (50 A; 450 B).</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The challenges for </a:t>
            </a:r>
            <a:r>
              <a:rPr lang="fr-CH" sz="1800" dirty="0" err="1">
                <a:latin typeface="Calibri Light" panose="020F0302020204030204" pitchFamily="34" charset="0"/>
                <a:cs typeface="Calibri Light" panose="020F0302020204030204" pitchFamily="34" charset="0"/>
              </a:rPr>
              <a:t>these</a:t>
            </a:r>
            <a:r>
              <a:rPr lang="fr-CH" sz="1800" dirty="0">
                <a:latin typeface="Calibri Light" panose="020F0302020204030204" pitchFamily="34" charset="0"/>
                <a:cs typeface="Calibri Light" panose="020F0302020204030204" pitchFamily="34" charset="0"/>
              </a:rPr>
              <a:t> data are the </a:t>
            </a:r>
            <a:r>
              <a:rPr lang="fr-CH" sz="1800" dirty="0" err="1">
                <a:solidFill>
                  <a:srgbClr val="C00000"/>
                </a:solidFill>
                <a:latin typeface="Calibri Light" panose="020F0302020204030204" pitchFamily="34" charset="0"/>
                <a:cs typeface="Calibri Light" panose="020F0302020204030204" pitchFamily="34" charset="0"/>
              </a:rPr>
              <a:t>imbalanced</a:t>
            </a:r>
            <a:r>
              <a:rPr lang="fr-CH" sz="1800" dirty="0">
                <a:solidFill>
                  <a:srgbClr val="C00000"/>
                </a:solidFill>
                <a:latin typeface="Calibri Light" panose="020F0302020204030204" pitchFamily="34" charset="0"/>
                <a:cs typeface="Calibri Light" panose="020F0302020204030204" pitchFamily="34" charset="0"/>
              </a:rPr>
              <a:t> group </a:t>
            </a:r>
            <a:r>
              <a:rPr lang="fr-CH" sz="1800" dirty="0" err="1">
                <a:solidFill>
                  <a:srgbClr val="C00000"/>
                </a:solidFill>
                <a:latin typeface="Calibri Light" panose="020F0302020204030204" pitchFamily="34" charset="0"/>
                <a:cs typeface="Calibri Light" panose="020F0302020204030204" pitchFamily="34" charset="0"/>
              </a:rPr>
              <a:t>outcome</a:t>
            </a:r>
            <a:r>
              <a:rPr lang="fr-CH" sz="1800" dirty="0">
                <a:latin typeface="Calibri Light" panose="020F0302020204030204" pitchFamily="34" charset="0"/>
                <a:cs typeface="Calibri Light" panose="020F0302020204030204" pitchFamily="34" charset="0"/>
              </a:rPr>
              <a:t>, the </a:t>
            </a:r>
            <a:r>
              <a:rPr lang="fr-CH" sz="1800" dirty="0">
                <a:solidFill>
                  <a:srgbClr val="C00000"/>
                </a:solidFill>
                <a:latin typeface="Calibri Light" panose="020F0302020204030204" pitchFamily="34" charset="0"/>
                <a:cs typeface="Calibri Light" panose="020F0302020204030204" pitchFamily="34" charset="0"/>
              </a:rPr>
              <a:t>large </a:t>
            </a:r>
            <a:r>
              <a:rPr lang="fr-CH" sz="1800" dirty="0" err="1">
                <a:solidFill>
                  <a:srgbClr val="C00000"/>
                </a:solidFill>
                <a:latin typeface="Calibri Light" panose="020F0302020204030204" pitchFamily="34" charset="0"/>
                <a:cs typeface="Calibri Light" panose="020F0302020204030204" pitchFamily="34" charset="0"/>
              </a:rPr>
              <a:t>number</a:t>
            </a:r>
            <a:r>
              <a:rPr lang="fr-CH" sz="1800" dirty="0">
                <a:solidFill>
                  <a:srgbClr val="C00000"/>
                </a:solidFill>
                <a:latin typeface="Calibri Light" panose="020F0302020204030204" pitchFamily="34" charset="0"/>
                <a:cs typeface="Calibri Light" panose="020F0302020204030204" pitchFamily="34" charset="0"/>
              </a:rPr>
              <a:t> of </a:t>
            </a:r>
            <a:r>
              <a:rPr lang="fr-CH" sz="1800" dirty="0" err="1">
                <a:solidFill>
                  <a:srgbClr val="C00000"/>
                </a:solidFill>
                <a:latin typeface="Calibri Light" panose="020F0302020204030204" pitchFamily="34" charset="0"/>
                <a:cs typeface="Calibri Light" panose="020F0302020204030204" pitchFamily="34" charset="0"/>
              </a:rPr>
              <a:t>potential</a:t>
            </a:r>
            <a:r>
              <a:rPr lang="fr-CH" sz="1800" dirty="0">
                <a:solidFill>
                  <a:srgbClr val="C00000"/>
                </a:solidFill>
                <a:latin typeface="Calibri Light" panose="020F0302020204030204" pitchFamily="34" charset="0"/>
                <a:cs typeface="Calibri Light" panose="020F0302020204030204" pitchFamily="34" charset="0"/>
              </a:rPr>
              <a:t> </a:t>
            </a:r>
            <a:r>
              <a:rPr lang="fr-CH" sz="1800" dirty="0" err="1">
                <a:solidFill>
                  <a:srgbClr val="C00000"/>
                </a:solidFill>
                <a:latin typeface="Calibri Light" panose="020F0302020204030204" pitchFamily="34" charset="0"/>
                <a:cs typeface="Calibri Light" panose="020F0302020204030204" pitchFamily="34" charset="0"/>
              </a:rPr>
              <a:t>predictors</a:t>
            </a:r>
            <a:r>
              <a:rPr lang="fr-CH" sz="1800" dirty="0">
                <a:latin typeface="Calibri Light" panose="020F0302020204030204" pitchFamily="34" charset="0"/>
                <a:cs typeface="Calibri Light" panose="020F0302020204030204" pitchFamily="34" charset="0"/>
              </a:rPr>
              <a:t>, and the </a:t>
            </a:r>
            <a:r>
              <a:rPr lang="fr-CH" sz="1800" dirty="0" err="1">
                <a:latin typeface="Calibri Light" panose="020F0302020204030204" pitchFamily="34" charset="0"/>
                <a:cs typeface="Calibri Light" panose="020F0302020204030204" pitchFamily="34" charset="0"/>
              </a:rPr>
              <a:t>presence</a:t>
            </a:r>
            <a:r>
              <a:rPr lang="fr-CH" sz="1800" dirty="0">
                <a:latin typeface="Calibri Light" panose="020F0302020204030204" pitchFamily="34" charset="0"/>
                <a:cs typeface="Calibri Light" panose="020F0302020204030204" pitchFamily="34" charset="0"/>
              </a:rPr>
              <a:t> of </a:t>
            </a:r>
            <a:r>
              <a:rPr lang="fr-CH" sz="1800" dirty="0" err="1">
                <a:solidFill>
                  <a:srgbClr val="C00000"/>
                </a:solidFill>
                <a:latin typeface="Calibri Light" panose="020F0302020204030204" pitchFamily="34" charset="0"/>
                <a:cs typeface="Calibri Light" panose="020F0302020204030204" pitchFamily="34" charset="0"/>
              </a:rPr>
              <a:t>random</a:t>
            </a:r>
            <a:r>
              <a:rPr lang="fr-CH" sz="1800" dirty="0">
                <a:solidFill>
                  <a:srgbClr val="C00000"/>
                </a:solidFill>
                <a:latin typeface="Calibri Light" panose="020F0302020204030204" pitchFamily="34" charset="0"/>
                <a:cs typeface="Calibri Light" panose="020F0302020204030204" pitchFamily="34" charset="0"/>
              </a:rPr>
              <a:t> noise </a:t>
            </a:r>
            <a:r>
              <a:rPr lang="fr-CH" sz="1800" dirty="0" err="1">
                <a:latin typeface="Calibri Light" panose="020F0302020204030204" pitchFamily="34" charset="0"/>
                <a:cs typeface="Calibri Light" panose="020F0302020204030204" pitchFamily="34" charset="0"/>
              </a:rPr>
              <a:t>among</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predictors</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p:txBody>
      </p:sp>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Data </a:t>
            </a:r>
            <a:r>
              <a:rPr lang="fr-CH" sz="3200" dirty="0" err="1">
                <a:solidFill>
                  <a:schemeClr val="tx2">
                    <a:lumMod val="75000"/>
                  </a:schemeClr>
                </a:solidFill>
                <a:latin typeface="Tw Cen MT" panose="020B0602020104020603" pitchFamily="34" charset="0"/>
              </a:rPr>
              <a:t>Problem</a:t>
            </a:r>
            <a:r>
              <a:rPr lang="fr-CH" sz="3200" dirty="0">
                <a:solidFill>
                  <a:schemeClr val="tx2">
                    <a:lumMod val="75000"/>
                  </a:schemeClr>
                </a:solidFill>
                <a:latin typeface="Tw Cen MT" panose="020B0602020104020603" pitchFamily="34" charset="0"/>
              </a:rPr>
              <a:t> 2 – </a:t>
            </a:r>
            <a:r>
              <a:rPr lang="fr-CH" sz="3200" dirty="0" err="1">
                <a:solidFill>
                  <a:schemeClr val="tx2">
                    <a:lumMod val="75000"/>
                  </a:schemeClr>
                </a:solidFill>
                <a:latin typeface="Tw Cen MT" panose="020B0602020104020603" pitchFamily="34" charset="0"/>
              </a:rPr>
              <a:t>Medical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rarity</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DAC2B97-CEBA-4C53-BB60-038D659D7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964" y="188754"/>
            <a:ext cx="1850496" cy="1867166"/>
          </a:xfrm>
          <a:prstGeom prst="rect">
            <a:avLst/>
          </a:prstGeom>
        </p:spPr>
      </p:pic>
    </p:spTree>
    <p:extLst>
      <p:ext uri="{BB962C8B-B14F-4D97-AF65-F5344CB8AC3E}">
        <p14:creationId xmlns:p14="http://schemas.microsoft.com/office/powerpoint/2010/main" val="33925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925144"/>
          </a:xfrm>
        </p:spPr>
        <p:txBody>
          <a:bodyPr>
            <a:normAutofit/>
          </a:bodyPr>
          <a:lstStyle/>
          <a:p>
            <a:r>
              <a:rPr lang="fr-CH" sz="1800" dirty="0">
                <a:latin typeface="Calibri Light" panose="020F0302020204030204" pitchFamily="34" charset="0"/>
                <a:cs typeface="Calibri Light" panose="020F0302020204030204" pitchFamily="34" charset="0"/>
              </a:rPr>
              <a:t>Data </a:t>
            </a:r>
            <a:r>
              <a:rPr lang="fr-CH" sz="1800" dirty="0" err="1">
                <a:latin typeface="Calibri Light" panose="020F0302020204030204" pitchFamily="34" charset="0"/>
                <a:cs typeface="Calibri Light" panose="020F0302020204030204" pitchFamily="34" charset="0"/>
              </a:rPr>
              <a:t>Problem</a:t>
            </a:r>
            <a:r>
              <a:rPr lang="fr-CH" sz="1800" dirty="0">
                <a:latin typeface="Calibri Light" panose="020F0302020204030204" pitchFamily="34" charset="0"/>
                <a:cs typeface="Calibri Light" panose="020F0302020204030204" pitchFamily="34" charset="0"/>
              </a:rPr>
              <a:t> 3 </a:t>
            </a:r>
            <a:r>
              <a:rPr lang="fr-CH" sz="1800" dirty="0" err="1">
                <a:latin typeface="Calibri Light" panose="020F0302020204030204" pitchFamily="34" charset="0"/>
                <a:cs typeface="Calibri Light" panose="020F0302020204030204" pitchFamily="34" charset="0"/>
              </a:rPr>
              <a:t>consists</a:t>
            </a:r>
            <a:r>
              <a:rPr lang="fr-CH" sz="1800" dirty="0">
                <a:latin typeface="Calibri Light" panose="020F0302020204030204" pitchFamily="34" charset="0"/>
                <a:cs typeface="Calibri Light" panose="020F0302020204030204" pitchFamily="34" charset="0"/>
              </a:rPr>
              <a:t> of </a:t>
            </a:r>
            <a:r>
              <a:rPr lang="fr-CH" sz="1800" dirty="0">
                <a:solidFill>
                  <a:srgbClr val="0070C0"/>
                </a:solidFill>
                <a:latin typeface="Calibri Light" panose="020F0302020204030204" pitchFamily="34" charset="0"/>
                <a:cs typeface="Calibri Light" panose="020F0302020204030204" pitchFamily="34" charset="0"/>
              </a:rPr>
              <a:t>1 </a:t>
            </a:r>
            <a:r>
              <a:rPr lang="fr-CH" sz="1800" dirty="0" err="1">
                <a:solidFill>
                  <a:srgbClr val="0070C0"/>
                </a:solidFill>
                <a:latin typeface="Calibri Light" panose="020F0302020204030204" pitchFamily="34" charset="0"/>
                <a:cs typeface="Calibri Light" panose="020F0302020204030204" pitchFamily="34" charset="0"/>
              </a:rPr>
              <a:t>continuous</a:t>
            </a:r>
            <a:r>
              <a:rPr lang="fr-CH" sz="1800" dirty="0">
                <a:solidFill>
                  <a:srgbClr val="0070C0"/>
                </a:solidFill>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outcome</a:t>
            </a:r>
            <a:r>
              <a:rPr lang="fr-CH" sz="1800" dirty="0">
                <a:solidFill>
                  <a:srgbClr val="0070C0"/>
                </a:solidFill>
                <a:latin typeface="Calibri Light" panose="020F0302020204030204" pitchFamily="34" charset="0"/>
                <a:cs typeface="Calibri Light" panose="020F0302020204030204" pitchFamily="34" charset="0"/>
              </a:rPr>
              <a:t> </a:t>
            </a:r>
            <a:r>
              <a:rPr lang="fr-CH" sz="1800" dirty="0">
                <a:latin typeface="Calibri Light" panose="020F0302020204030204" pitchFamily="34" charset="0"/>
                <a:cs typeface="Calibri Light" panose="020F0302020204030204" pitchFamily="34" charset="0"/>
              </a:rPr>
              <a:t>and </a:t>
            </a:r>
            <a:r>
              <a:rPr lang="fr-CH" sz="1800" dirty="0">
                <a:solidFill>
                  <a:srgbClr val="0070C0"/>
                </a:solidFill>
                <a:latin typeface="Calibri Light" panose="020F0302020204030204" pitchFamily="34" charset="0"/>
                <a:cs typeface="Calibri Light" panose="020F0302020204030204" pitchFamily="34" charset="0"/>
              </a:rPr>
              <a:t>12 </a:t>
            </a:r>
            <a:r>
              <a:rPr lang="fr-CH" sz="1800" dirty="0" err="1">
                <a:solidFill>
                  <a:srgbClr val="0070C0"/>
                </a:solidFill>
                <a:latin typeface="Calibri Light" panose="020F0302020204030204" pitchFamily="34" charset="0"/>
                <a:cs typeface="Calibri Light" panose="020F0302020204030204" pitchFamily="34" charset="0"/>
              </a:rPr>
              <a:t>continuous</a:t>
            </a:r>
            <a:r>
              <a:rPr lang="fr-CH" sz="1800" dirty="0">
                <a:solidFill>
                  <a:srgbClr val="0070C0"/>
                </a:solidFill>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predictors</a:t>
            </a:r>
            <a:r>
              <a:rPr lang="fr-CH" sz="1800" dirty="0">
                <a:latin typeface="Calibri Light" panose="020F0302020204030204" pitchFamily="34" charset="0"/>
                <a:cs typeface="Calibri Light" panose="020F0302020204030204" pitchFamily="34" charset="0"/>
              </a:rPr>
              <a:t>. The data </a:t>
            </a:r>
            <a:r>
              <a:rPr lang="fr-CH" sz="1800" dirty="0" err="1">
                <a:latin typeface="Calibri Light" panose="020F0302020204030204" pitchFamily="34" charset="0"/>
                <a:cs typeface="Calibri Light" panose="020F0302020204030204" pitchFamily="34" charset="0"/>
              </a:rPr>
              <a:t>were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taken</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from</a:t>
            </a:r>
            <a:r>
              <a:rPr lang="fr-CH" sz="1800" dirty="0">
                <a:latin typeface="Calibri Light" panose="020F0302020204030204" pitchFamily="34" charset="0"/>
                <a:cs typeface="Calibri Light" panose="020F0302020204030204" pitchFamily="34" charset="0"/>
              </a:rPr>
              <a:t> an </a:t>
            </a:r>
            <a:r>
              <a:rPr lang="fr-CH" sz="1800" dirty="0" err="1">
                <a:latin typeface="Calibri Light" panose="020F0302020204030204" pitchFamily="34" charset="0"/>
                <a:cs typeface="Calibri Light" panose="020F0302020204030204" pitchFamily="34" charset="0"/>
              </a:rPr>
              <a:t>experiment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that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provoked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fear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with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virtual</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heights</a:t>
            </a:r>
            <a:r>
              <a:rPr lang="fr-CH" sz="1800" dirty="0">
                <a:latin typeface="Calibri Light" panose="020F0302020204030204" pitchFamily="34" charset="0"/>
                <a:cs typeface="Calibri Light" panose="020F0302020204030204" pitchFamily="34" charset="0"/>
              </a:rPr>
              <a:t> (VR). </a:t>
            </a:r>
            <a:r>
              <a:rPr lang="fr-CH" sz="1800" dirty="0" err="1">
                <a:latin typeface="Calibri Light" panose="020F0302020204030204" pitchFamily="34" charset="0"/>
                <a:cs typeface="Calibri Light" panose="020F0302020204030204" pitchFamily="34" charset="0"/>
              </a:rPr>
              <a:t>Each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subject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was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exposed</a:t>
            </a:r>
            <a:r>
              <a:rPr lang="fr-CH" sz="1800" dirty="0">
                <a:latin typeface="Calibri Light" panose="020F0302020204030204" pitchFamily="34" charset="0"/>
                <a:cs typeface="Calibri Light" panose="020F0302020204030204" pitchFamily="34" charset="0"/>
              </a:rPr>
              <a:t> to a certain </a:t>
            </a:r>
            <a:r>
              <a:rPr lang="fr-CH" sz="1800" dirty="0" err="1">
                <a:latin typeface="Calibri Light" panose="020F0302020204030204" pitchFamily="34" charset="0"/>
                <a:cs typeface="Calibri Light" panose="020F0302020204030204" pitchFamily="34" charset="0"/>
              </a:rPr>
              <a:t>virtual</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height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depth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while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physiological</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measurements</a:t>
            </a:r>
            <a:r>
              <a:rPr lang="fr-CH" sz="1800" dirty="0">
                <a:latin typeface="Calibri Light" panose="020F0302020204030204" pitchFamily="34" charset="0"/>
                <a:cs typeface="Calibri Light" panose="020F0302020204030204" pitchFamily="34" charset="0"/>
              </a:rPr>
              <a:t> and self-reports about </a:t>
            </a:r>
            <a:r>
              <a:rPr lang="fr-CH" sz="1800" dirty="0" err="1">
                <a:latin typeface="Calibri Light" panose="020F0302020204030204" pitchFamily="34" charset="0"/>
                <a:cs typeface="Calibri Light" panose="020F0302020204030204" pitchFamily="34" charset="0"/>
              </a:rPr>
              <a:t>fear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experience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were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collected</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The goal </a:t>
            </a:r>
            <a:r>
              <a:rPr lang="fr-CH" sz="1800" dirty="0" err="1">
                <a:latin typeface="Calibri Light" panose="020F0302020204030204" pitchFamily="34" charset="0"/>
                <a:cs typeface="Calibri Light" panose="020F0302020204030204" pitchFamily="34" charset="0"/>
              </a:rPr>
              <a:t>is</a:t>
            </a:r>
            <a:r>
              <a:rPr lang="fr-CH" sz="1800" dirty="0">
                <a:latin typeface="Calibri Light" panose="020F0302020204030204" pitchFamily="34" charset="0"/>
                <a:cs typeface="Calibri Light" panose="020F0302020204030204" pitchFamily="34" charset="0"/>
              </a:rPr>
              <a:t> to </a:t>
            </a:r>
            <a:r>
              <a:rPr lang="fr-CH" sz="1800" dirty="0" err="1">
                <a:latin typeface="Calibri Light" panose="020F0302020204030204" pitchFamily="34" charset="0"/>
                <a:cs typeface="Calibri Light" panose="020F0302020204030204" pitchFamily="34" charset="0"/>
              </a:rPr>
              <a:t>find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what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predicts</a:t>
            </a:r>
            <a:r>
              <a:rPr lang="fr-CH" sz="1800" dirty="0">
                <a:latin typeface="Calibri Light" panose="020F0302020204030204" pitchFamily="34" charset="0"/>
                <a:cs typeface="Calibri Light" panose="020F0302020204030204" pitchFamily="34" charset="0"/>
              </a:rPr>
              <a:t> subjective </a:t>
            </a:r>
            <a:r>
              <a:rPr lang="fr-CH" sz="1800" dirty="0" err="1">
                <a:latin typeface="Calibri Light" panose="020F0302020204030204" pitchFamily="34" charset="0"/>
                <a:cs typeface="Calibri Light" panose="020F0302020204030204" pitchFamily="34" charset="0"/>
              </a:rPr>
              <a:t>intensity</a:t>
            </a:r>
            <a:r>
              <a:rPr lang="fr-CH" sz="1800" dirty="0">
                <a:latin typeface="Calibri Light" panose="020F0302020204030204" pitchFamily="34" charset="0"/>
                <a:cs typeface="Calibri Light" panose="020F0302020204030204" pitchFamily="34" charset="0"/>
              </a:rPr>
              <a:t> of </a:t>
            </a:r>
            <a:r>
              <a:rPr lang="fr-CH" sz="1800" dirty="0" err="1">
                <a:latin typeface="Calibri Light" panose="020F0302020204030204" pitchFamily="34" charset="0"/>
                <a:cs typeface="Calibri Light" panose="020F0302020204030204" pitchFamily="34" charset="0"/>
              </a:rPr>
              <a:t>fear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feel_fear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from</a:t>
            </a:r>
            <a:r>
              <a:rPr lang="fr-CH" sz="1800" dirty="0">
                <a:latin typeface="Calibri Light" panose="020F0302020204030204" pitchFamily="34" charset="0"/>
                <a:cs typeface="Calibri Light" panose="020F0302020204030204" pitchFamily="34" charset="0"/>
              </a:rPr>
              <a:t> the </a:t>
            </a:r>
            <a:r>
              <a:rPr lang="fr-CH" sz="1800" dirty="0" err="1">
                <a:latin typeface="Calibri Light" panose="020F0302020204030204" pitchFamily="34" charset="0"/>
                <a:cs typeface="Calibri Light" panose="020F0302020204030204" pitchFamily="34" charset="0"/>
              </a:rPr>
              <a:t>other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measurements</a:t>
            </a:r>
            <a:r>
              <a:rPr lang="fr-CH" sz="1800" dirty="0">
                <a:latin typeface="Calibri Light" panose="020F0302020204030204" pitchFamily="34" charset="0"/>
                <a:cs typeface="Calibri Light" panose="020F0302020204030204" pitchFamily="34" charset="0"/>
              </a:rPr>
              <a:t>. Self-reports </a:t>
            </a:r>
            <a:r>
              <a:rPr lang="fr-CH" sz="1800" dirty="0" err="1">
                <a:latin typeface="Calibri Light" panose="020F0302020204030204" pitchFamily="34" charset="0"/>
                <a:cs typeface="Calibri Light" panose="020F0302020204030204" pitchFamily="34" charset="0"/>
              </a:rPr>
              <a:t>include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appraisals</a:t>
            </a:r>
            <a:r>
              <a:rPr lang="fr-CH" sz="1800" dirty="0">
                <a:latin typeface="Calibri Light" panose="020F0302020204030204" pitchFamily="34" charset="0"/>
                <a:cs typeface="Calibri Light" panose="020F0302020204030204" pitchFamily="34" charset="0"/>
              </a:rPr>
              <a:t> of the </a:t>
            </a:r>
            <a:r>
              <a:rPr lang="fr-CH" sz="1800" dirty="0" err="1">
                <a:latin typeface="Calibri Light" panose="020F0302020204030204" pitchFamily="34" charset="0"/>
                <a:cs typeface="Calibri Light" panose="020F0302020204030204" pitchFamily="34" charset="0"/>
              </a:rPr>
              <a:t>height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perceived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unexpectedness</a:t>
            </a:r>
            <a:r>
              <a:rPr lang="fr-CH" sz="1800" dirty="0">
                <a:latin typeface="Calibri Light" panose="020F0302020204030204" pitchFamily="34" charset="0"/>
                <a:cs typeface="Calibri Light" panose="020F0302020204030204" pitchFamily="34" charset="0"/>
              </a:rPr>
              <a:t> and danger), and </a:t>
            </a:r>
            <a:r>
              <a:rPr lang="fr-CH" sz="1800" dirty="0" err="1">
                <a:latin typeface="Calibri Light" panose="020F0302020204030204" pitchFamily="34" charset="0"/>
                <a:cs typeface="Calibri Light" panose="020F0302020204030204" pitchFamily="34" charset="0"/>
              </a:rPr>
              <a:t>motivational</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tendencies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wanting</a:t>
            </a:r>
            <a:r>
              <a:rPr lang="fr-CH" sz="1800" dirty="0">
                <a:latin typeface="Calibri Light" panose="020F0302020204030204" pitchFamily="34" charset="0"/>
                <a:cs typeface="Calibri Light" panose="020F0302020204030204" pitchFamily="34" charset="0"/>
              </a:rPr>
              <a:t> to escape or freeze). </a:t>
            </a:r>
            <a:r>
              <a:rPr lang="fr-CH" sz="1800" dirty="0" err="1">
                <a:latin typeface="Calibri Light" panose="020F0302020204030204" pitchFamily="34" charset="0"/>
                <a:cs typeface="Calibri Light" panose="020F0302020204030204" pitchFamily="34" charset="0"/>
              </a:rPr>
              <a:t>Physiological</a:t>
            </a:r>
            <a:r>
              <a:rPr lang="fr-CH" sz="1800" dirty="0">
                <a:latin typeface="Calibri Light" panose="020F0302020204030204" pitchFamily="34" charset="0"/>
                <a:cs typeface="Calibri Light" panose="020F0302020204030204" pitchFamily="34" charset="0"/>
              </a:rPr>
              <a:t> variables </a:t>
            </a:r>
            <a:r>
              <a:rPr lang="fr-CH" sz="1800" dirty="0" err="1">
                <a:latin typeface="Calibri Light" panose="020F0302020204030204" pitchFamily="34" charset="0"/>
                <a:cs typeface="Calibri Light" panose="020F0302020204030204" pitchFamily="34" charset="0"/>
              </a:rPr>
              <a:t>were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derived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from</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raw</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heart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frequency</a:t>
            </a:r>
            <a:r>
              <a:rPr lang="fr-CH" sz="1800" dirty="0">
                <a:latin typeface="Calibri Light" panose="020F0302020204030204" pitchFamily="34" charset="0"/>
                <a:cs typeface="Calibri Light" panose="020F0302020204030204" pitchFamily="34" charset="0"/>
              </a:rPr>
              <a:t> and skin conductance </a:t>
            </a:r>
            <a:r>
              <a:rPr lang="fr-CH" sz="1800" dirty="0" err="1">
                <a:latin typeface="Calibri Light" panose="020F0302020204030204" pitchFamily="34" charset="0"/>
                <a:cs typeface="Calibri Light" panose="020F0302020204030204" pitchFamily="34" charset="0"/>
              </a:rPr>
              <a:t>recordings</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Of 405 original cases, 200 are </a:t>
            </a:r>
            <a:r>
              <a:rPr lang="fr-CH" sz="1800" dirty="0" err="1">
                <a:latin typeface="Calibri Light" panose="020F0302020204030204" pitchFamily="34" charset="0"/>
                <a:cs typeface="Calibri Light" panose="020F0302020204030204" pitchFamily="34" charset="0"/>
              </a:rPr>
              <a:t>available</a:t>
            </a:r>
            <a:r>
              <a:rPr lang="fr-CH" sz="1800" dirty="0">
                <a:latin typeface="Calibri Light" panose="020F0302020204030204" pitchFamily="34" charset="0"/>
                <a:cs typeface="Calibri Light" panose="020F0302020204030204" pitchFamily="34" charset="0"/>
              </a:rPr>
              <a:t> as training data. This time, the original variable </a:t>
            </a:r>
            <a:r>
              <a:rPr lang="fr-CH" sz="1800" dirty="0" err="1">
                <a:latin typeface="Calibri Light" panose="020F0302020204030204" pitchFamily="34" charset="0"/>
                <a:cs typeface="Calibri Light" panose="020F0302020204030204" pitchFamily="34" charset="0"/>
              </a:rPr>
              <a:t>names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were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left</a:t>
            </a:r>
            <a:r>
              <a:rPr lang="fr-CH" sz="1800" dirty="0">
                <a:latin typeface="Calibri Light" panose="020F0302020204030204" pitchFamily="34" charset="0"/>
                <a:cs typeface="Calibri Light" panose="020F0302020204030204" pitchFamily="34" charset="0"/>
              </a:rPr>
              <a:t> intact.</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Challenges in </a:t>
            </a:r>
            <a:r>
              <a:rPr lang="fr-CH" sz="1800" dirty="0" err="1">
                <a:latin typeface="Calibri Light" panose="020F0302020204030204" pitchFamily="34" charset="0"/>
                <a:cs typeface="Calibri Light" panose="020F0302020204030204" pitchFamily="34" charset="0"/>
              </a:rPr>
              <a:t>these</a:t>
            </a:r>
            <a:r>
              <a:rPr lang="fr-CH" sz="1800" dirty="0">
                <a:latin typeface="Calibri Light" panose="020F0302020204030204" pitchFamily="34" charset="0"/>
                <a:cs typeface="Calibri Light" panose="020F0302020204030204" pitchFamily="34" charset="0"/>
              </a:rPr>
              <a:t> data </a:t>
            </a:r>
            <a:r>
              <a:rPr lang="fr-CH" sz="1800" dirty="0" err="1">
                <a:latin typeface="Calibri Light" panose="020F0302020204030204" pitchFamily="34" charset="0"/>
                <a:cs typeface="Calibri Light" panose="020F0302020204030204" pitchFamily="34" charset="0"/>
              </a:rPr>
              <a:t>may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be</a:t>
            </a:r>
            <a:r>
              <a:rPr lang="fr-CH" sz="1800" dirty="0">
                <a:latin typeface="Calibri Light" panose="020F0302020204030204" pitchFamily="34" charset="0"/>
                <a:cs typeface="Calibri Light" panose="020F0302020204030204" pitchFamily="34" charset="0"/>
              </a:rPr>
              <a:t> more </a:t>
            </a:r>
            <a:r>
              <a:rPr lang="fr-CH" sz="1800" dirty="0" err="1">
                <a:solidFill>
                  <a:srgbClr val="C00000"/>
                </a:solidFill>
                <a:latin typeface="Calibri Light" panose="020F0302020204030204" pitchFamily="34" charset="0"/>
                <a:cs typeface="Calibri Light" panose="020F0302020204030204" pitchFamily="34" charset="0"/>
              </a:rPr>
              <a:t>philosophical</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than</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technical</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p:txBody>
      </p:sp>
      <p:sp>
        <p:nvSpPr>
          <p:cNvPr id="4" name="TextBox 3"/>
          <p:cNvSpPr txBox="1"/>
          <p:nvPr/>
        </p:nvSpPr>
        <p:spPr>
          <a:xfrm>
            <a:off x="1950130" y="188641"/>
            <a:ext cx="8034303"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Data </a:t>
            </a:r>
            <a:r>
              <a:rPr lang="fr-CH" sz="3200" dirty="0" err="1">
                <a:solidFill>
                  <a:schemeClr val="tx2">
                    <a:lumMod val="75000"/>
                  </a:schemeClr>
                </a:solidFill>
                <a:latin typeface="Tw Cen MT" panose="020B0602020104020603" pitchFamily="34" charset="0"/>
              </a:rPr>
              <a:t>Problem</a:t>
            </a:r>
            <a:r>
              <a:rPr lang="fr-CH" sz="3200" dirty="0">
                <a:solidFill>
                  <a:schemeClr val="tx2">
                    <a:lumMod val="75000"/>
                  </a:schemeClr>
                </a:solidFill>
                <a:latin typeface="Tw Cen MT" panose="020B0602020104020603" pitchFamily="34" charset="0"/>
              </a:rPr>
              <a:t> 3 – Fear of </a:t>
            </a:r>
            <a:r>
              <a:rPr lang="fr-CH" sz="3200" dirty="0" err="1">
                <a:solidFill>
                  <a:schemeClr val="tx2">
                    <a:lumMod val="75000"/>
                  </a:schemeClr>
                </a:solidFill>
                <a:latin typeface="Tw Cen MT" panose="020B0602020104020603" pitchFamily="34" charset="0"/>
              </a:rPr>
              <a:t>heights</a:t>
            </a:r>
            <a:r>
              <a:rPr lang="fr-CH" sz="3200" dirty="0">
                <a:solidFill>
                  <a:schemeClr val="tx2">
                    <a:lumMod val="75000"/>
                  </a:schemeClr>
                </a:solidFill>
                <a:latin typeface="Tw Cen MT" panose="020B0602020104020603" pitchFamily="34" charset="0"/>
              </a:rPr>
              <a:t> in VR</a:t>
            </a:r>
            <a:endParaRPr lang="en-GB" sz="3200" dirty="0">
              <a:solidFill>
                <a:schemeClr val="tx2">
                  <a:lumMod val="75000"/>
                </a:schemeClr>
              </a:solidFill>
              <a:latin typeface="Tw Cen MT" panose="020B0602020104020603" pitchFamily="34" charset="0"/>
            </a:endParaRPr>
          </a:p>
        </p:txBody>
      </p:sp>
      <p:cxnSp>
        <p:nvCxnSpPr>
          <p:cNvPr id="5" name="Straight Connector 4"/>
          <p:cNvCxnSpPr/>
          <p:nvPr/>
        </p:nvCxnSpPr>
        <p:spPr>
          <a:xfrm>
            <a:off x="1919536" y="908720"/>
            <a:ext cx="828092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A64228A-C1D6-4510-9FEC-9C5B0D993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433" y="188641"/>
            <a:ext cx="1687703" cy="1479695"/>
          </a:xfrm>
          <a:prstGeom prst="rect">
            <a:avLst/>
          </a:prstGeom>
        </p:spPr>
      </p:pic>
    </p:spTree>
    <p:extLst>
      <p:ext uri="{BB962C8B-B14F-4D97-AF65-F5344CB8AC3E}">
        <p14:creationId xmlns:p14="http://schemas.microsoft.com/office/powerpoint/2010/main" val="2476665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35050</TotalTime>
  <Words>2229</Words>
  <Application>Microsoft Office PowerPoint</Application>
  <PresentationFormat>Widescreen</PresentationFormat>
  <Paragraphs>272</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Courier New</vt:lpstr>
      <vt:lpstr>Times New Roman</vt:lpstr>
      <vt:lpstr>Tw Cen MT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Université de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Meuleman</dc:creator>
  <cp:lastModifiedBy>Ben Meuleman</cp:lastModifiedBy>
  <cp:revision>1241</cp:revision>
  <dcterms:created xsi:type="dcterms:W3CDTF">2015-11-28T18:57:21Z</dcterms:created>
  <dcterms:modified xsi:type="dcterms:W3CDTF">2024-04-29T16:17:43Z</dcterms:modified>
</cp:coreProperties>
</file>