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57" r:id="rId4"/>
    <p:sldId id="267" r:id="rId5"/>
    <p:sldId id="269" r:id="rId6"/>
    <p:sldId id="258" r:id="rId7"/>
    <p:sldId id="259" r:id="rId8"/>
    <p:sldId id="274" r:id="rId9"/>
    <p:sldId id="261" r:id="rId10"/>
    <p:sldId id="273" r:id="rId11"/>
    <p:sldId id="262" r:id="rId12"/>
    <p:sldId id="263" r:id="rId13"/>
    <p:sldId id="270" r:id="rId14"/>
    <p:sldId id="266" r:id="rId15"/>
    <p:sldId id="264" r:id="rId16"/>
    <p:sldId id="271" r:id="rId17"/>
  </p:sldIdLst>
  <p:sldSz cx="10693400" cy="15122525"/>
  <p:notesSz cx="6858000" cy="9144000"/>
  <p:defaultTextStyle>
    <a:defPPr>
      <a:defRPr lang="fr-FR"/>
    </a:defPPr>
    <a:lvl1pPr marL="0" algn="l" defTabSz="1475110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7555" algn="l" defTabSz="1475110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75110" algn="l" defTabSz="1475110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212665" algn="l" defTabSz="1475110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50220" algn="l" defTabSz="1475110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87775" algn="l" defTabSz="1475110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425330" algn="l" defTabSz="1475110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62885" algn="l" defTabSz="1475110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900440" algn="l" defTabSz="1475110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3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1AE"/>
    <a:srgbClr val="007E64"/>
    <a:srgbClr val="470B71"/>
    <a:srgbClr val="465F7F"/>
    <a:srgbClr val="FF5C00"/>
    <a:srgbClr val="F1AB00"/>
    <a:srgbClr val="C69200"/>
    <a:srgbClr val="F42941"/>
    <a:srgbClr val="96004B"/>
    <a:srgbClr val="0067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47"/>
  </p:normalViewPr>
  <p:slideViewPr>
    <p:cSldViewPr>
      <p:cViewPr varScale="1">
        <p:scale>
          <a:sx n="66" d="100"/>
          <a:sy n="66" d="100"/>
        </p:scale>
        <p:origin x="3448" y="216"/>
      </p:cViewPr>
      <p:guideLst>
        <p:guide orient="horz" pos="4763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02005" y="4697786"/>
            <a:ext cx="9089390" cy="3241541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604010" y="8569431"/>
            <a:ext cx="7485380" cy="38646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375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75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12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50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87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253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1628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900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4A5D-8DDC-43A2-9726-5B12D560653D}" type="datetimeFigureOut">
              <a:rPr lang="fr-CH" smtClean="0"/>
              <a:t>22.01.21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4A-4F8B-478D-9B2B-1DAA70F07141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254039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4A5D-8DDC-43A2-9726-5B12D560653D}" type="datetimeFigureOut">
              <a:rPr lang="fr-CH" smtClean="0"/>
              <a:t>22.01.21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4A-4F8B-478D-9B2B-1DAA70F07141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843895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9067112" y="1333724"/>
            <a:ext cx="2812588" cy="28452751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25639" y="1333724"/>
            <a:ext cx="8263250" cy="28452751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4A5D-8DDC-43A2-9726-5B12D560653D}" type="datetimeFigureOut">
              <a:rPr lang="fr-CH" smtClean="0"/>
              <a:t>22.01.21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4A-4F8B-478D-9B2B-1DAA70F07141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162055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4A5D-8DDC-43A2-9726-5B12D560653D}" type="datetimeFigureOut">
              <a:rPr lang="fr-CH" smtClean="0"/>
              <a:t>22.01.21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4A-4F8B-478D-9B2B-1DAA70F07141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719983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44705" y="9717624"/>
            <a:ext cx="9089390" cy="3003501"/>
          </a:xfrm>
        </p:spPr>
        <p:txBody>
          <a:bodyPr anchor="t"/>
          <a:lstStyle>
            <a:lvl1pPr algn="l">
              <a:defRPr sz="6500" b="1" cap="all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44705" y="6409573"/>
            <a:ext cx="9089390" cy="3308051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37555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7511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3pPr>
            <a:lvl4pPr marL="221266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95022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68777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42533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16288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90044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4A5D-8DDC-43A2-9726-5B12D560653D}" type="datetimeFigureOut">
              <a:rPr lang="fr-CH" smtClean="0"/>
              <a:t>22.01.21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4A-4F8B-478D-9B2B-1DAA70F07141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371141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25639" y="7781802"/>
            <a:ext cx="5537918" cy="22004674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341781" y="7781802"/>
            <a:ext cx="5537919" cy="22004674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4A5D-8DDC-43A2-9726-5B12D560653D}" type="datetimeFigureOut">
              <a:rPr lang="fr-CH" smtClean="0"/>
              <a:t>22.01.21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4A-4F8B-478D-9B2B-1DAA70F07141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11343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4670" y="605602"/>
            <a:ext cx="9624060" cy="2520421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4670" y="3385067"/>
            <a:ext cx="4724775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555" indent="0">
              <a:buNone/>
              <a:defRPr sz="3200" b="1"/>
            </a:lvl2pPr>
            <a:lvl3pPr marL="1475110" indent="0">
              <a:buNone/>
              <a:defRPr sz="2900" b="1"/>
            </a:lvl3pPr>
            <a:lvl4pPr marL="2212665" indent="0">
              <a:buNone/>
              <a:defRPr sz="2600" b="1"/>
            </a:lvl4pPr>
            <a:lvl5pPr marL="2950220" indent="0">
              <a:buNone/>
              <a:defRPr sz="2600" b="1"/>
            </a:lvl5pPr>
            <a:lvl6pPr marL="3687775" indent="0">
              <a:buNone/>
              <a:defRPr sz="2600" b="1"/>
            </a:lvl6pPr>
            <a:lvl7pPr marL="4425330" indent="0">
              <a:buNone/>
              <a:defRPr sz="2600" b="1"/>
            </a:lvl7pPr>
            <a:lvl8pPr marL="5162885" indent="0">
              <a:buNone/>
              <a:defRPr sz="2600" b="1"/>
            </a:lvl8pPr>
            <a:lvl9pPr marL="5900440" indent="0">
              <a:buNone/>
              <a:defRPr sz="2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34670" y="4795801"/>
            <a:ext cx="4724775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432099" y="3385067"/>
            <a:ext cx="4726631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555" indent="0">
              <a:buNone/>
              <a:defRPr sz="3200" b="1"/>
            </a:lvl2pPr>
            <a:lvl3pPr marL="1475110" indent="0">
              <a:buNone/>
              <a:defRPr sz="2900" b="1"/>
            </a:lvl3pPr>
            <a:lvl4pPr marL="2212665" indent="0">
              <a:buNone/>
              <a:defRPr sz="2600" b="1"/>
            </a:lvl4pPr>
            <a:lvl5pPr marL="2950220" indent="0">
              <a:buNone/>
              <a:defRPr sz="2600" b="1"/>
            </a:lvl5pPr>
            <a:lvl6pPr marL="3687775" indent="0">
              <a:buNone/>
              <a:defRPr sz="2600" b="1"/>
            </a:lvl6pPr>
            <a:lvl7pPr marL="4425330" indent="0">
              <a:buNone/>
              <a:defRPr sz="2600" b="1"/>
            </a:lvl7pPr>
            <a:lvl8pPr marL="5162885" indent="0">
              <a:buNone/>
              <a:defRPr sz="2600" b="1"/>
            </a:lvl8pPr>
            <a:lvl9pPr marL="5900440" indent="0">
              <a:buNone/>
              <a:defRPr sz="2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432099" y="4795801"/>
            <a:ext cx="4726631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4A5D-8DDC-43A2-9726-5B12D560653D}" type="datetimeFigureOut">
              <a:rPr lang="fr-CH" smtClean="0"/>
              <a:t>22.01.21</a:t>
            </a:fld>
            <a:endParaRPr lang="fr-CH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4A-4F8B-478D-9B2B-1DAA70F07141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750847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4A5D-8DDC-43A2-9726-5B12D560653D}" type="datetimeFigureOut">
              <a:rPr lang="fr-CH" smtClean="0"/>
              <a:t>22.01.21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4A-4F8B-478D-9B2B-1DAA70F07141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936649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4A5D-8DDC-43A2-9726-5B12D560653D}" type="datetimeFigureOut">
              <a:rPr lang="fr-CH" smtClean="0"/>
              <a:t>22.01.21</a:t>
            </a:fld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4A-4F8B-478D-9B2B-1DAA70F07141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769019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4671" y="602100"/>
            <a:ext cx="3518055" cy="2562428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180822" y="602102"/>
            <a:ext cx="5977908" cy="12906656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9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34671" y="3164530"/>
            <a:ext cx="3518055" cy="10344228"/>
          </a:xfrm>
        </p:spPr>
        <p:txBody>
          <a:bodyPr/>
          <a:lstStyle>
            <a:lvl1pPr marL="0" indent="0">
              <a:buNone/>
              <a:defRPr sz="2300"/>
            </a:lvl1pPr>
            <a:lvl2pPr marL="737555" indent="0">
              <a:buNone/>
              <a:defRPr sz="1900"/>
            </a:lvl2pPr>
            <a:lvl3pPr marL="1475110" indent="0">
              <a:buNone/>
              <a:defRPr sz="1600"/>
            </a:lvl3pPr>
            <a:lvl4pPr marL="2212665" indent="0">
              <a:buNone/>
              <a:defRPr sz="1500"/>
            </a:lvl4pPr>
            <a:lvl5pPr marL="2950220" indent="0">
              <a:buNone/>
              <a:defRPr sz="1500"/>
            </a:lvl5pPr>
            <a:lvl6pPr marL="3687775" indent="0">
              <a:buNone/>
              <a:defRPr sz="1500"/>
            </a:lvl6pPr>
            <a:lvl7pPr marL="4425330" indent="0">
              <a:buNone/>
              <a:defRPr sz="1500"/>
            </a:lvl7pPr>
            <a:lvl8pPr marL="5162885" indent="0">
              <a:buNone/>
              <a:defRPr sz="1500"/>
            </a:lvl8pPr>
            <a:lvl9pPr marL="5900440" indent="0">
              <a:buNone/>
              <a:defRPr sz="15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4A5D-8DDC-43A2-9726-5B12D560653D}" type="datetimeFigureOut">
              <a:rPr lang="fr-CH" smtClean="0"/>
              <a:t>22.01.21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4A-4F8B-478D-9B2B-1DAA70F07141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339831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95981" y="10585767"/>
            <a:ext cx="6416040" cy="124971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095981" y="1351226"/>
            <a:ext cx="6416040" cy="9073515"/>
          </a:xfrm>
        </p:spPr>
        <p:txBody>
          <a:bodyPr/>
          <a:lstStyle>
            <a:lvl1pPr marL="0" indent="0">
              <a:buNone/>
              <a:defRPr sz="5200"/>
            </a:lvl1pPr>
            <a:lvl2pPr marL="737555" indent="0">
              <a:buNone/>
              <a:defRPr sz="4500"/>
            </a:lvl2pPr>
            <a:lvl3pPr marL="1475110" indent="0">
              <a:buNone/>
              <a:defRPr sz="3900"/>
            </a:lvl3pPr>
            <a:lvl4pPr marL="2212665" indent="0">
              <a:buNone/>
              <a:defRPr sz="3200"/>
            </a:lvl4pPr>
            <a:lvl5pPr marL="2950220" indent="0">
              <a:buNone/>
              <a:defRPr sz="3200"/>
            </a:lvl5pPr>
            <a:lvl6pPr marL="3687775" indent="0">
              <a:buNone/>
              <a:defRPr sz="3200"/>
            </a:lvl6pPr>
            <a:lvl7pPr marL="4425330" indent="0">
              <a:buNone/>
              <a:defRPr sz="3200"/>
            </a:lvl7pPr>
            <a:lvl8pPr marL="5162885" indent="0">
              <a:buNone/>
              <a:defRPr sz="3200"/>
            </a:lvl8pPr>
            <a:lvl9pPr marL="5900440" indent="0">
              <a:buNone/>
              <a:defRPr sz="3200"/>
            </a:lvl9pPr>
          </a:lstStyle>
          <a:p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095981" y="11835477"/>
            <a:ext cx="6416040" cy="1774795"/>
          </a:xfrm>
        </p:spPr>
        <p:txBody>
          <a:bodyPr/>
          <a:lstStyle>
            <a:lvl1pPr marL="0" indent="0">
              <a:buNone/>
              <a:defRPr sz="2300"/>
            </a:lvl1pPr>
            <a:lvl2pPr marL="737555" indent="0">
              <a:buNone/>
              <a:defRPr sz="1900"/>
            </a:lvl2pPr>
            <a:lvl3pPr marL="1475110" indent="0">
              <a:buNone/>
              <a:defRPr sz="1600"/>
            </a:lvl3pPr>
            <a:lvl4pPr marL="2212665" indent="0">
              <a:buNone/>
              <a:defRPr sz="1500"/>
            </a:lvl4pPr>
            <a:lvl5pPr marL="2950220" indent="0">
              <a:buNone/>
              <a:defRPr sz="1500"/>
            </a:lvl5pPr>
            <a:lvl6pPr marL="3687775" indent="0">
              <a:buNone/>
              <a:defRPr sz="1500"/>
            </a:lvl6pPr>
            <a:lvl7pPr marL="4425330" indent="0">
              <a:buNone/>
              <a:defRPr sz="1500"/>
            </a:lvl7pPr>
            <a:lvl8pPr marL="5162885" indent="0">
              <a:buNone/>
              <a:defRPr sz="1500"/>
            </a:lvl8pPr>
            <a:lvl9pPr marL="5900440" indent="0">
              <a:buNone/>
              <a:defRPr sz="15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4A5D-8DDC-43A2-9726-5B12D560653D}" type="datetimeFigureOut">
              <a:rPr lang="fr-CH" smtClean="0"/>
              <a:t>22.01.21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4A-4F8B-478D-9B2B-1DAA70F07141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735911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34670" y="605602"/>
            <a:ext cx="9624060" cy="2520421"/>
          </a:xfrm>
          <a:prstGeom prst="rect">
            <a:avLst/>
          </a:prstGeom>
        </p:spPr>
        <p:txBody>
          <a:bodyPr vert="horz" lIns="147511" tIns="73756" rIns="147511" bIns="73756" rtlCol="0" anchor="ctr">
            <a:normAutofit/>
          </a:bodyPr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4670" y="3528591"/>
            <a:ext cx="9624060" cy="9980167"/>
          </a:xfrm>
          <a:prstGeom prst="rect">
            <a:avLst/>
          </a:prstGeom>
        </p:spPr>
        <p:txBody>
          <a:bodyPr vert="horz" lIns="147511" tIns="73756" rIns="147511" bIns="73756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34670" y="14016342"/>
            <a:ext cx="2495127" cy="805134"/>
          </a:xfrm>
          <a:prstGeom prst="rect">
            <a:avLst/>
          </a:prstGeom>
        </p:spPr>
        <p:txBody>
          <a:bodyPr vert="horz" lIns="147511" tIns="73756" rIns="147511" bIns="7375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BE4A5D-8DDC-43A2-9726-5B12D560653D}" type="datetimeFigureOut">
              <a:rPr lang="fr-CH" smtClean="0"/>
              <a:t>22.01.21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653579" y="14016342"/>
            <a:ext cx="3386243" cy="805134"/>
          </a:xfrm>
          <a:prstGeom prst="rect">
            <a:avLst/>
          </a:prstGeom>
        </p:spPr>
        <p:txBody>
          <a:bodyPr vert="horz" lIns="147511" tIns="73756" rIns="147511" bIns="7375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663603" y="14016342"/>
            <a:ext cx="2495127" cy="805134"/>
          </a:xfrm>
          <a:prstGeom prst="rect">
            <a:avLst/>
          </a:prstGeom>
        </p:spPr>
        <p:txBody>
          <a:bodyPr vert="horz" lIns="147511" tIns="73756" rIns="147511" bIns="7375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7BB4A-4F8B-478D-9B2B-1DAA70F07141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903192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75110" rtl="0" eaLnBrk="1" latinLnBrk="0" hangingPunct="1">
        <a:spcBef>
          <a:spcPct val="0"/>
        </a:spcBef>
        <a:buNone/>
        <a:defRPr sz="7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3166" indent="-553166" algn="l" defTabSz="1475110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198527" indent="-460972" algn="l" defTabSz="1475110" rtl="0" eaLnBrk="1" latinLnBrk="0" hangingPunct="1">
        <a:spcBef>
          <a:spcPct val="20000"/>
        </a:spcBef>
        <a:buFont typeface="Arial" pitchFamily="34" charset="0"/>
        <a:buChar char="–"/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1843888" indent="-368778" algn="l" defTabSz="1475110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2581443" indent="-368778" algn="l" defTabSz="1475110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318998" indent="-368778" algn="l" defTabSz="1475110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56553" indent="-368778" algn="l" defTabSz="147511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94108" indent="-368778" algn="l" defTabSz="147511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531663" indent="-368778" algn="l" defTabSz="147511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269218" indent="-368778" algn="l" defTabSz="147511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475110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37555" algn="l" defTabSz="1475110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75110" algn="l" defTabSz="1475110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212665" algn="l" defTabSz="1475110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50220" algn="l" defTabSz="1475110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87775" algn="l" defTabSz="1475110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425330" algn="l" defTabSz="1475110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162885" algn="l" defTabSz="1475110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900440" algn="l" defTabSz="1475110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3610102"/>
            <a:ext cx="10692000" cy="1512000"/>
          </a:xfrm>
          <a:prstGeom prst="rect">
            <a:avLst/>
          </a:prstGeom>
          <a:solidFill>
            <a:srgbClr val="CF0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6" name="Image 5"/>
          <p:cNvPicPr preferRelativeResize="0"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8209" y="13855964"/>
            <a:ext cx="2831226" cy="1020276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545851" y="14181436"/>
            <a:ext cx="63635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8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MAISON DE L’HISTOIRE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1466621" y="1728614"/>
            <a:ext cx="7758757" cy="9946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b="1" dirty="0"/>
              <a:t>Le texte en bas à gauche (toujours en majuscule) </a:t>
            </a:r>
            <a:r>
              <a:rPr lang="fr-CH" dirty="0"/>
              <a:t>est modifiable en fonction des structures organisatrices. La liste des exemples n’est pas exhaustive. Vous pouvez sans autre copier-coller un bloc texte à 2 ou 3 niveaux sur l’affiche de votre choix.</a:t>
            </a:r>
          </a:p>
          <a:p>
            <a:r>
              <a:rPr lang="fr-CH" dirty="0"/>
              <a:t>Merci de respecter les polices de caractères utilisées pour la faculté (Arial Black) et  l’unité/département/section (Arial).</a:t>
            </a:r>
          </a:p>
          <a:p>
            <a:r>
              <a:rPr lang="fr-CH" dirty="0"/>
              <a:t>Voir les explications concernant les posters, affiches et flyers.</a:t>
            </a:r>
          </a:p>
          <a:p>
            <a:endParaRPr lang="fr-CH" dirty="0"/>
          </a:p>
          <a:p>
            <a:r>
              <a:rPr lang="fr-FR" baseline="30000" dirty="0">
                <a:hlinkClick r:id="rId3"/>
              </a:rPr>
              <a:t>http://www.unige.ch/presse/charte/pdf/Exemples_affiches.pdf</a:t>
            </a:r>
            <a:endParaRPr lang="fr-FR" baseline="30000" dirty="0"/>
          </a:p>
          <a:p>
            <a:endParaRPr lang="fr-CH" dirty="0"/>
          </a:p>
          <a:p>
            <a:r>
              <a:rPr lang="fr-CH" b="1" dirty="0"/>
              <a:t>Les couleurs des bandeaux </a:t>
            </a:r>
            <a:r>
              <a:rPr lang="fr-CH" dirty="0"/>
              <a:t>peuvent sembler fausses à l’écran, mais lors de l’impression elles sont très proches des couleurs facultaires pantone.</a:t>
            </a:r>
          </a:p>
          <a:p>
            <a:endParaRPr lang="fr-CH" sz="3200" dirty="0"/>
          </a:p>
          <a:p>
            <a:r>
              <a:rPr lang="fr-CH" sz="3200" dirty="0"/>
              <a:t>Ne pas oublier d’exporter ou de sauver votre document </a:t>
            </a:r>
            <a:r>
              <a:rPr lang="fr-CH" sz="3200" b="1" dirty="0"/>
              <a:t>au format </a:t>
            </a:r>
            <a:r>
              <a:rPr lang="fr-CH" sz="3200" b="1" dirty="0" err="1"/>
              <a:t>pdf</a:t>
            </a:r>
            <a:r>
              <a:rPr lang="fr-CH" sz="3200" b="1" dirty="0"/>
              <a:t> pour le diffuser électroniquement</a:t>
            </a:r>
            <a:r>
              <a:rPr lang="fr-CH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982276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3610102"/>
            <a:ext cx="10692000" cy="1512000"/>
          </a:xfrm>
          <a:prstGeom prst="rect">
            <a:avLst/>
          </a:prstGeom>
          <a:solidFill>
            <a:srgbClr val="F429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>
              <a:solidFill>
                <a:srgbClr val="F42941"/>
              </a:solidFill>
            </a:endParaRPr>
          </a:p>
        </p:txBody>
      </p:sp>
      <p:pic>
        <p:nvPicPr>
          <p:cNvPr id="6" name="Image 5"/>
          <p:cNvPicPr preferRelativeResize="0"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8209" y="13855964"/>
            <a:ext cx="2831226" cy="1020276"/>
          </a:xfrm>
          <a:prstGeom prst="rect">
            <a:avLst/>
          </a:prstGeom>
        </p:spPr>
      </p:pic>
      <p:sp>
        <p:nvSpPr>
          <p:cNvPr id="8" name="ZoneTexte 9">
            <a:extLst>
              <a:ext uri="{FF2B5EF4-FFF2-40B4-BE49-F238E27FC236}">
                <a16:creationId xmlns:a16="http://schemas.microsoft.com/office/drawing/2014/main" id="{94170830-B87D-DB4B-815F-AB9601A14979}"/>
              </a:ext>
            </a:extLst>
          </p:cNvPr>
          <p:cNvSpPr txBox="1"/>
          <p:nvPr/>
        </p:nvSpPr>
        <p:spPr>
          <a:xfrm>
            <a:off x="1466621" y="1728614"/>
            <a:ext cx="7758757" cy="9946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b="1" dirty="0"/>
              <a:t>Le texte en bas à gauche (toujours en majuscule) </a:t>
            </a:r>
            <a:r>
              <a:rPr lang="fr-CH" dirty="0"/>
              <a:t>est modifiable en fonction des structures organisatrices. La liste des exemples n’est pas exhaustive. Vous pouvez sans autre copier-coller un bloc texte à 2 ou 3 niveaux sur l’affiche de votre choix.</a:t>
            </a:r>
          </a:p>
          <a:p>
            <a:r>
              <a:rPr lang="fr-CH" dirty="0"/>
              <a:t>Merci de respecter les polices de caractères utilisées pour la faculté (Arial Black) et  l’unité/département/section (Arial).</a:t>
            </a:r>
          </a:p>
          <a:p>
            <a:r>
              <a:rPr lang="fr-CH" dirty="0"/>
              <a:t>Voir les explications concernant les posters, affiches et flyers.</a:t>
            </a:r>
          </a:p>
          <a:p>
            <a:endParaRPr lang="fr-CH" dirty="0"/>
          </a:p>
          <a:p>
            <a:r>
              <a:rPr lang="fr-FR" baseline="30000" dirty="0">
                <a:hlinkClick r:id="rId3"/>
              </a:rPr>
              <a:t>http://www.unige.ch/presse/charte/pdf/Exemples_affiches.pdf</a:t>
            </a:r>
            <a:endParaRPr lang="fr-FR" baseline="30000" dirty="0"/>
          </a:p>
          <a:p>
            <a:endParaRPr lang="fr-CH" dirty="0"/>
          </a:p>
          <a:p>
            <a:r>
              <a:rPr lang="fr-CH" b="1" dirty="0"/>
              <a:t>Les couleurs des bandeaux </a:t>
            </a:r>
            <a:r>
              <a:rPr lang="fr-CH" dirty="0"/>
              <a:t>peuvent sembler fausses à l’écran, mais lors de l’impression elles sont très proches des couleurs facultaires pantone.</a:t>
            </a:r>
          </a:p>
          <a:p>
            <a:endParaRPr lang="fr-CH" sz="3200" dirty="0"/>
          </a:p>
          <a:p>
            <a:r>
              <a:rPr lang="fr-CH" sz="3200" dirty="0"/>
              <a:t>Ne pas oublier d’exporter ou de sauver votre document </a:t>
            </a:r>
            <a:r>
              <a:rPr lang="fr-CH" sz="3200" b="1" dirty="0"/>
              <a:t>au format </a:t>
            </a:r>
            <a:r>
              <a:rPr lang="fr-CH" sz="3200" b="1" dirty="0" err="1"/>
              <a:t>pdf</a:t>
            </a:r>
            <a:r>
              <a:rPr lang="fr-CH" sz="3200" b="1" dirty="0"/>
              <a:t> pour le diffuser électroniquement</a:t>
            </a:r>
            <a:r>
              <a:rPr lang="fr-CH" sz="3200" dirty="0"/>
              <a:t>.</a:t>
            </a:r>
          </a:p>
        </p:txBody>
      </p:sp>
      <p:sp>
        <p:nvSpPr>
          <p:cNvPr id="9" name="ZoneTexte 6">
            <a:extLst>
              <a:ext uri="{FF2B5EF4-FFF2-40B4-BE49-F238E27FC236}">
                <a16:creationId xmlns:a16="http://schemas.microsoft.com/office/drawing/2014/main" id="{CDBFE68B-546B-0A42-9EFD-501E9551FEDB}"/>
              </a:ext>
            </a:extLst>
          </p:cNvPr>
          <p:cNvSpPr txBox="1"/>
          <p:nvPr/>
        </p:nvSpPr>
        <p:spPr>
          <a:xfrm>
            <a:off x="576285" y="13950604"/>
            <a:ext cx="68619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FACULTÉ DE DROIT</a:t>
            </a:r>
          </a:p>
          <a:p>
            <a:r>
              <a:rPr lang="fr-CH" sz="16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DÉPARTEMENT XXXXXXXXXXXXXXXXX</a:t>
            </a:r>
          </a:p>
          <a:p>
            <a:r>
              <a:rPr lang="fr-CH" sz="16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XXXXXXXXXXXXXXXXXXXXX</a:t>
            </a:r>
          </a:p>
        </p:txBody>
      </p:sp>
    </p:spTree>
    <p:extLst>
      <p:ext uri="{BB962C8B-B14F-4D97-AF65-F5344CB8AC3E}">
        <p14:creationId xmlns:p14="http://schemas.microsoft.com/office/powerpoint/2010/main" val="39643054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3610102"/>
            <a:ext cx="10692000" cy="1512000"/>
          </a:xfrm>
          <a:prstGeom prst="rect">
            <a:avLst/>
          </a:prstGeom>
          <a:solidFill>
            <a:srgbClr val="00B1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>
              <a:solidFill>
                <a:srgbClr val="C69200"/>
              </a:solidFill>
            </a:endParaRPr>
          </a:p>
        </p:txBody>
      </p:sp>
      <p:pic>
        <p:nvPicPr>
          <p:cNvPr id="6" name="Image 5"/>
          <p:cNvPicPr preferRelativeResize="0"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8209" y="13855964"/>
            <a:ext cx="2831226" cy="1020276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576285" y="14042937"/>
            <a:ext cx="5346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8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FACULTÉ DE PSYCHOLOGIE</a:t>
            </a:r>
          </a:p>
          <a:p>
            <a:r>
              <a:rPr lang="fr-CH" sz="18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ET DES SCIENCES DE L’ÉDUCATION</a:t>
            </a:r>
          </a:p>
        </p:txBody>
      </p:sp>
      <p:sp>
        <p:nvSpPr>
          <p:cNvPr id="8" name="ZoneTexte 9">
            <a:extLst>
              <a:ext uri="{FF2B5EF4-FFF2-40B4-BE49-F238E27FC236}">
                <a16:creationId xmlns:a16="http://schemas.microsoft.com/office/drawing/2014/main" id="{4021C70A-8304-EF49-9CE5-64DCFD2888BD}"/>
              </a:ext>
            </a:extLst>
          </p:cNvPr>
          <p:cNvSpPr txBox="1"/>
          <p:nvPr/>
        </p:nvSpPr>
        <p:spPr>
          <a:xfrm>
            <a:off x="1466621" y="1728614"/>
            <a:ext cx="7758757" cy="9946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b="1" dirty="0"/>
              <a:t>Le texte en bas à gauche (toujours en majuscule) </a:t>
            </a:r>
            <a:r>
              <a:rPr lang="fr-CH" dirty="0"/>
              <a:t>est modifiable en fonction des structures organisatrices. La liste des exemples n’est pas exhaustive. Vous pouvez sans autre copier-coller un bloc texte à 2 ou 3 niveaux sur l’affiche de votre choix.</a:t>
            </a:r>
          </a:p>
          <a:p>
            <a:r>
              <a:rPr lang="fr-CH" dirty="0"/>
              <a:t>Merci de respecter les polices de caractères utilisées pour la faculté (Arial Black) et  l’unité/département/section (Arial).</a:t>
            </a:r>
          </a:p>
          <a:p>
            <a:r>
              <a:rPr lang="fr-CH" dirty="0"/>
              <a:t>Voir les explications concernant les posters, affiches et flyers.</a:t>
            </a:r>
          </a:p>
          <a:p>
            <a:endParaRPr lang="fr-CH" dirty="0"/>
          </a:p>
          <a:p>
            <a:r>
              <a:rPr lang="fr-FR" baseline="30000" dirty="0">
                <a:hlinkClick r:id="rId3"/>
              </a:rPr>
              <a:t>http://www.unige.ch/presse/charte/pdf/Exemples_affiches.pdf</a:t>
            </a:r>
            <a:endParaRPr lang="fr-FR" baseline="30000" dirty="0"/>
          </a:p>
          <a:p>
            <a:endParaRPr lang="fr-CH" dirty="0"/>
          </a:p>
          <a:p>
            <a:r>
              <a:rPr lang="fr-CH" b="1" dirty="0"/>
              <a:t>Les couleurs des bandeaux </a:t>
            </a:r>
            <a:r>
              <a:rPr lang="fr-CH" dirty="0"/>
              <a:t>peuvent sembler fausses à l’écran, mais lors de l’impression elles sont très proches des couleurs facultaires pantone.</a:t>
            </a:r>
          </a:p>
          <a:p>
            <a:endParaRPr lang="fr-CH" sz="3200" dirty="0"/>
          </a:p>
          <a:p>
            <a:r>
              <a:rPr lang="fr-CH" sz="3200" dirty="0"/>
              <a:t>Ne pas oublier d’exporter ou de sauver votre document </a:t>
            </a:r>
            <a:r>
              <a:rPr lang="fr-CH" sz="3200" b="1" dirty="0"/>
              <a:t>au format </a:t>
            </a:r>
            <a:r>
              <a:rPr lang="fr-CH" sz="3200" b="1" dirty="0" err="1"/>
              <a:t>pdf</a:t>
            </a:r>
            <a:r>
              <a:rPr lang="fr-CH" sz="3200" b="1" dirty="0"/>
              <a:t> pour le diffuser électroniquement</a:t>
            </a:r>
            <a:r>
              <a:rPr lang="fr-CH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540036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3610102"/>
            <a:ext cx="10692000" cy="1512000"/>
          </a:xfrm>
          <a:prstGeom prst="rect">
            <a:avLst/>
          </a:prstGeom>
          <a:solidFill>
            <a:srgbClr val="F1A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>
              <a:solidFill>
                <a:srgbClr val="F1AB00"/>
              </a:solidFill>
            </a:endParaRPr>
          </a:p>
        </p:txBody>
      </p:sp>
      <p:pic>
        <p:nvPicPr>
          <p:cNvPr id="6" name="Image 5"/>
          <p:cNvPicPr preferRelativeResize="0"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8209" y="13855964"/>
            <a:ext cx="2831226" cy="1020276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576285" y="14042937"/>
            <a:ext cx="5346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8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FACULTÉ DES SCIENCES</a:t>
            </a:r>
          </a:p>
          <a:p>
            <a:r>
              <a:rPr lang="fr-CH" sz="18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DE LA SOCIÉTÉ</a:t>
            </a:r>
          </a:p>
        </p:txBody>
      </p:sp>
      <p:sp>
        <p:nvSpPr>
          <p:cNvPr id="8" name="ZoneTexte 9">
            <a:extLst>
              <a:ext uri="{FF2B5EF4-FFF2-40B4-BE49-F238E27FC236}">
                <a16:creationId xmlns:a16="http://schemas.microsoft.com/office/drawing/2014/main" id="{75AE62AF-C70C-0E47-9C04-1C094C64BBB9}"/>
              </a:ext>
            </a:extLst>
          </p:cNvPr>
          <p:cNvSpPr txBox="1"/>
          <p:nvPr/>
        </p:nvSpPr>
        <p:spPr>
          <a:xfrm>
            <a:off x="1466621" y="1728614"/>
            <a:ext cx="7758757" cy="9946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b="1" dirty="0"/>
              <a:t>Le texte en bas à gauche (toujours en majuscule) </a:t>
            </a:r>
            <a:r>
              <a:rPr lang="fr-CH" dirty="0"/>
              <a:t>est modifiable en fonction des structures organisatrices. La liste des exemples n’est pas exhaustive. Vous pouvez sans autre copier-coller un bloc texte à 2 ou 3 niveaux sur l’affiche de votre choix.</a:t>
            </a:r>
          </a:p>
          <a:p>
            <a:r>
              <a:rPr lang="fr-CH" dirty="0"/>
              <a:t>Merci de respecter les polices de caractères utilisées pour la faculté (Arial Black) et  l’unité/département/section (Arial).</a:t>
            </a:r>
          </a:p>
          <a:p>
            <a:r>
              <a:rPr lang="fr-CH" dirty="0"/>
              <a:t>Voir les explications concernant les posters, affiches et flyers.</a:t>
            </a:r>
          </a:p>
          <a:p>
            <a:endParaRPr lang="fr-CH" dirty="0"/>
          </a:p>
          <a:p>
            <a:r>
              <a:rPr lang="fr-FR" baseline="30000" dirty="0">
                <a:hlinkClick r:id="rId3"/>
              </a:rPr>
              <a:t>http://www.unige.ch/presse/charte/pdf/Exemples_affiches.pdf</a:t>
            </a:r>
            <a:endParaRPr lang="fr-FR" baseline="30000" dirty="0"/>
          </a:p>
          <a:p>
            <a:endParaRPr lang="fr-CH" dirty="0"/>
          </a:p>
          <a:p>
            <a:r>
              <a:rPr lang="fr-CH" b="1" dirty="0"/>
              <a:t>Les couleurs des bandeaux </a:t>
            </a:r>
            <a:r>
              <a:rPr lang="fr-CH" dirty="0"/>
              <a:t>peuvent sembler fausses à l’écran, mais lors de l’impression elles sont très proches des couleurs facultaires pantone.</a:t>
            </a:r>
          </a:p>
          <a:p>
            <a:endParaRPr lang="fr-CH" sz="3200" dirty="0"/>
          </a:p>
          <a:p>
            <a:r>
              <a:rPr lang="fr-CH" sz="3200" dirty="0"/>
              <a:t>Ne pas oublier d’exporter ou de sauver votre document </a:t>
            </a:r>
            <a:r>
              <a:rPr lang="fr-CH" sz="3200" b="1" dirty="0"/>
              <a:t>au format </a:t>
            </a:r>
            <a:r>
              <a:rPr lang="fr-CH" sz="3200" b="1" dirty="0" err="1"/>
              <a:t>pdf</a:t>
            </a:r>
            <a:r>
              <a:rPr lang="fr-CH" sz="3200" b="1" dirty="0"/>
              <a:t> pour le diffuser électroniquement</a:t>
            </a:r>
            <a:r>
              <a:rPr lang="fr-CH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033635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3610102"/>
            <a:ext cx="10692000" cy="1512000"/>
          </a:xfrm>
          <a:prstGeom prst="rect">
            <a:avLst/>
          </a:prstGeom>
          <a:solidFill>
            <a:srgbClr val="F1A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>
              <a:solidFill>
                <a:srgbClr val="F1AB00"/>
              </a:solidFill>
            </a:endParaRPr>
          </a:p>
        </p:txBody>
      </p:sp>
      <p:pic>
        <p:nvPicPr>
          <p:cNvPr id="6" name="Image 5"/>
          <p:cNvPicPr preferRelativeResize="0"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8209" y="13855964"/>
            <a:ext cx="2831226" cy="1020276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576285" y="13950604"/>
            <a:ext cx="68619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FACULTÉ DES SCIENCES DE LA SOCIÉTÉ</a:t>
            </a:r>
          </a:p>
          <a:p>
            <a:r>
              <a:rPr lang="fr-CH" sz="16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DÉPARTEMENT XXXXXXXXXXXXXXXXX</a:t>
            </a:r>
          </a:p>
          <a:p>
            <a:r>
              <a:rPr lang="fr-CH" sz="16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XXXXXXXXXXXXXXXXXXXXX</a:t>
            </a:r>
          </a:p>
        </p:txBody>
      </p:sp>
      <p:sp>
        <p:nvSpPr>
          <p:cNvPr id="8" name="ZoneTexte 9">
            <a:extLst>
              <a:ext uri="{FF2B5EF4-FFF2-40B4-BE49-F238E27FC236}">
                <a16:creationId xmlns:a16="http://schemas.microsoft.com/office/drawing/2014/main" id="{86473969-6CB8-9D4D-89E5-D10D183422A0}"/>
              </a:ext>
            </a:extLst>
          </p:cNvPr>
          <p:cNvSpPr txBox="1"/>
          <p:nvPr/>
        </p:nvSpPr>
        <p:spPr>
          <a:xfrm>
            <a:off x="1466621" y="1728614"/>
            <a:ext cx="7758757" cy="9946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b="1" dirty="0"/>
              <a:t>Le texte en bas à gauche (toujours en majuscule) </a:t>
            </a:r>
            <a:r>
              <a:rPr lang="fr-CH" dirty="0"/>
              <a:t>est modifiable en fonction des structures organisatrices. La liste des exemples n’est pas exhaustive. Vous pouvez sans autre copier-coller un bloc texte à 2 ou 3 niveaux sur l’affiche de votre choix.</a:t>
            </a:r>
          </a:p>
          <a:p>
            <a:r>
              <a:rPr lang="fr-CH" dirty="0"/>
              <a:t>Merci de respecter les polices de caractères utilisées pour la faculté (Arial Black) et  l’unité/département/section (Arial).</a:t>
            </a:r>
          </a:p>
          <a:p>
            <a:r>
              <a:rPr lang="fr-CH" dirty="0"/>
              <a:t>Voir les explications concernant les posters, affiches et flyers.</a:t>
            </a:r>
          </a:p>
          <a:p>
            <a:endParaRPr lang="fr-CH" dirty="0"/>
          </a:p>
          <a:p>
            <a:r>
              <a:rPr lang="fr-FR" baseline="30000" dirty="0">
                <a:hlinkClick r:id="rId3"/>
              </a:rPr>
              <a:t>http://www.unige.ch/presse/charte/pdf/Exemples_affiches.pdf</a:t>
            </a:r>
            <a:endParaRPr lang="fr-FR" baseline="30000" dirty="0"/>
          </a:p>
          <a:p>
            <a:endParaRPr lang="fr-CH" dirty="0"/>
          </a:p>
          <a:p>
            <a:r>
              <a:rPr lang="fr-CH" b="1" dirty="0"/>
              <a:t>Les couleurs des bandeaux </a:t>
            </a:r>
            <a:r>
              <a:rPr lang="fr-CH" dirty="0"/>
              <a:t>peuvent sembler fausses à l’écran, mais lors de l’impression elles sont très proches des couleurs facultaires pantone.</a:t>
            </a:r>
          </a:p>
          <a:p>
            <a:endParaRPr lang="fr-CH" sz="3200" dirty="0"/>
          </a:p>
          <a:p>
            <a:r>
              <a:rPr lang="fr-CH" sz="3200" dirty="0"/>
              <a:t>Ne pas oublier d’exporter ou de sauver votre document </a:t>
            </a:r>
            <a:r>
              <a:rPr lang="fr-CH" sz="3200" b="1" dirty="0"/>
              <a:t>au format </a:t>
            </a:r>
            <a:r>
              <a:rPr lang="fr-CH" sz="3200" b="1" dirty="0" err="1"/>
              <a:t>pdf</a:t>
            </a:r>
            <a:r>
              <a:rPr lang="fr-CH" sz="3200" b="1" dirty="0"/>
              <a:t> pour le diffuser électroniquement</a:t>
            </a:r>
            <a:r>
              <a:rPr lang="fr-CH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084787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3610102"/>
            <a:ext cx="10692000" cy="1512000"/>
          </a:xfrm>
          <a:prstGeom prst="rect">
            <a:avLst/>
          </a:prstGeom>
          <a:solidFill>
            <a:srgbClr val="FF5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>
              <a:solidFill>
                <a:srgbClr val="FF5C00"/>
              </a:solidFill>
            </a:endParaRPr>
          </a:p>
        </p:txBody>
      </p:sp>
      <p:pic>
        <p:nvPicPr>
          <p:cNvPr id="6" name="Image 5"/>
          <p:cNvPicPr preferRelativeResize="0"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8209" y="13855964"/>
            <a:ext cx="2831226" cy="1020276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576285" y="14042937"/>
            <a:ext cx="5346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8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FACULTÉ DE TRADUCTION</a:t>
            </a:r>
          </a:p>
          <a:p>
            <a:r>
              <a:rPr lang="fr-CH" sz="18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ET D’INTERPRÉTATION</a:t>
            </a:r>
          </a:p>
        </p:txBody>
      </p:sp>
      <p:sp>
        <p:nvSpPr>
          <p:cNvPr id="8" name="ZoneTexte 9">
            <a:extLst>
              <a:ext uri="{FF2B5EF4-FFF2-40B4-BE49-F238E27FC236}">
                <a16:creationId xmlns:a16="http://schemas.microsoft.com/office/drawing/2014/main" id="{AF3F1393-CC86-EF40-9594-07468A2B2A6C}"/>
              </a:ext>
            </a:extLst>
          </p:cNvPr>
          <p:cNvSpPr txBox="1"/>
          <p:nvPr/>
        </p:nvSpPr>
        <p:spPr>
          <a:xfrm>
            <a:off x="1466621" y="1728614"/>
            <a:ext cx="7758757" cy="9946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b="1" dirty="0"/>
              <a:t>Le texte en bas à gauche (toujours en majuscule) </a:t>
            </a:r>
            <a:r>
              <a:rPr lang="fr-CH" dirty="0"/>
              <a:t>est modifiable en fonction des structures organisatrices. La liste des exemples n’est pas exhaustive. Vous pouvez sans autre copier-coller un bloc texte à 2 ou 3 niveaux sur l’affiche de votre choix.</a:t>
            </a:r>
          </a:p>
          <a:p>
            <a:r>
              <a:rPr lang="fr-CH" dirty="0"/>
              <a:t>Merci de respecter les polices de caractères utilisées pour la faculté (Arial Black) et  l’unité/département/section (Arial).</a:t>
            </a:r>
          </a:p>
          <a:p>
            <a:r>
              <a:rPr lang="fr-CH" dirty="0"/>
              <a:t>Voir les explications concernant les posters, affiches et flyers.</a:t>
            </a:r>
          </a:p>
          <a:p>
            <a:endParaRPr lang="fr-CH" dirty="0"/>
          </a:p>
          <a:p>
            <a:r>
              <a:rPr lang="fr-FR" baseline="30000" dirty="0">
                <a:hlinkClick r:id="rId3"/>
              </a:rPr>
              <a:t>http://www.unige.ch/presse/charte/pdf/Exemples_affiches.pdf</a:t>
            </a:r>
            <a:endParaRPr lang="fr-FR" baseline="30000" dirty="0"/>
          </a:p>
          <a:p>
            <a:endParaRPr lang="fr-CH" dirty="0"/>
          </a:p>
          <a:p>
            <a:r>
              <a:rPr lang="fr-CH" b="1" dirty="0"/>
              <a:t>Les couleurs des bandeaux </a:t>
            </a:r>
            <a:r>
              <a:rPr lang="fr-CH" dirty="0"/>
              <a:t>peuvent sembler fausses à l’écran, mais lors de l’impression elles sont très proches des couleurs facultaires pantone.</a:t>
            </a:r>
          </a:p>
          <a:p>
            <a:endParaRPr lang="fr-CH" sz="3200" dirty="0"/>
          </a:p>
          <a:p>
            <a:r>
              <a:rPr lang="fr-CH" sz="3200" dirty="0"/>
              <a:t>Ne pas oublier d’exporter ou de sauver votre document </a:t>
            </a:r>
            <a:r>
              <a:rPr lang="fr-CH" sz="3200" b="1" dirty="0"/>
              <a:t>au format </a:t>
            </a:r>
            <a:r>
              <a:rPr lang="fr-CH" sz="3200" b="1" dirty="0" err="1"/>
              <a:t>pdf</a:t>
            </a:r>
            <a:r>
              <a:rPr lang="fr-CH" sz="3200" b="1" dirty="0"/>
              <a:t> pour le diffuser électroniquement</a:t>
            </a:r>
            <a:r>
              <a:rPr lang="fr-CH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831263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3610102"/>
            <a:ext cx="10692000" cy="1512000"/>
          </a:xfrm>
          <a:prstGeom prst="rect">
            <a:avLst/>
          </a:prstGeom>
          <a:solidFill>
            <a:srgbClr val="470B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>
              <a:solidFill>
                <a:srgbClr val="470B71"/>
              </a:solidFill>
            </a:endParaRPr>
          </a:p>
        </p:txBody>
      </p:sp>
      <p:pic>
        <p:nvPicPr>
          <p:cNvPr id="6" name="Image 5"/>
          <p:cNvPicPr preferRelativeResize="0"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8209" y="13855964"/>
            <a:ext cx="2831226" cy="1020276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576285" y="14181436"/>
            <a:ext cx="5346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8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FACULTÉ DE THÉOLOGIE</a:t>
            </a:r>
          </a:p>
        </p:txBody>
      </p:sp>
      <p:sp>
        <p:nvSpPr>
          <p:cNvPr id="9" name="ZoneTexte 9">
            <a:extLst>
              <a:ext uri="{FF2B5EF4-FFF2-40B4-BE49-F238E27FC236}">
                <a16:creationId xmlns:a16="http://schemas.microsoft.com/office/drawing/2014/main" id="{3514AA52-64FB-1741-9728-21D03A355C72}"/>
              </a:ext>
            </a:extLst>
          </p:cNvPr>
          <p:cNvSpPr txBox="1"/>
          <p:nvPr/>
        </p:nvSpPr>
        <p:spPr>
          <a:xfrm>
            <a:off x="1466621" y="1728614"/>
            <a:ext cx="7758757" cy="9946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b="1" dirty="0"/>
              <a:t>Le texte en bas à gauche (toujours en majuscule) </a:t>
            </a:r>
            <a:r>
              <a:rPr lang="fr-CH" dirty="0"/>
              <a:t>est modifiable en fonction des structures organisatrices. La liste des exemples n’est pas exhaustive. Vous pouvez sans autre copier-coller un bloc texte à 2 ou 3 niveaux sur l’affiche de votre choix.</a:t>
            </a:r>
          </a:p>
          <a:p>
            <a:r>
              <a:rPr lang="fr-CH" dirty="0"/>
              <a:t>Merci de respecter les polices de caractères utilisées pour la faculté (Arial Black) et  l’unité/département/section (Arial).</a:t>
            </a:r>
          </a:p>
          <a:p>
            <a:r>
              <a:rPr lang="fr-CH" dirty="0"/>
              <a:t>Voir les explications concernant les posters, affiches et flyers.</a:t>
            </a:r>
          </a:p>
          <a:p>
            <a:endParaRPr lang="fr-CH" dirty="0"/>
          </a:p>
          <a:p>
            <a:r>
              <a:rPr lang="fr-FR" baseline="30000" dirty="0">
                <a:hlinkClick r:id="rId3"/>
              </a:rPr>
              <a:t>http://www.unige.ch/presse/charte/pdf/Exemples_affiches.pdf</a:t>
            </a:r>
            <a:endParaRPr lang="fr-FR" baseline="30000" dirty="0"/>
          </a:p>
          <a:p>
            <a:endParaRPr lang="fr-CH" dirty="0"/>
          </a:p>
          <a:p>
            <a:r>
              <a:rPr lang="fr-CH" b="1" dirty="0"/>
              <a:t>Les couleurs des bandeaux </a:t>
            </a:r>
            <a:r>
              <a:rPr lang="fr-CH" dirty="0"/>
              <a:t>peuvent sembler fausses à l’écran, mais lors de l’impression elles sont très proches des couleurs facultaires pantone.</a:t>
            </a:r>
          </a:p>
          <a:p>
            <a:endParaRPr lang="fr-CH" sz="3200" dirty="0"/>
          </a:p>
          <a:p>
            <a:r>
              <a:rPr lang="fr-CH" sz="3200" dirty="0"/>
              <a:t>Ne pas oublier d’exporter ou de sauver votre document </a:t>
            </a:r>
            <a:r>
              <a:rPr lang="fr-CH" sz="3200" b="1" dirty="0"/>
              <a:t>au format </a:t>
            </a:r>
            <a:r>
              <a:rPr lang="fr-CH" sz="3200" b="1" dirty="0" err="1"/>
              <a:t>pdf</a:t>
            </a:r>
            <a:r>
              <a:rPr lang="fr-CH" sz="3200" b="1" dirty="0"/>
              <a:t> pour le diffuser électroniquement</a:t>
            </a:r>
            <a:r>
              <a:rPr lang="fr-CH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322462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3610102"/>
            <a:ext cx="10692000" cy="1512000"/>
          </a:xfrm>
          <a:prstGeom prst="rect">
            <a:avLst/>
          </a:prstGeom>
          <a:solidFill>
            <a:srgbClr val="465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>
              <a:solidFill>
                <a:srgbClr val="465F7F"/>
              </a:solidFill>
            </a:endParaRPr>
          </a:p>
        </p:txBody>
      </p:sp>
      <p:pic>
        <p:nvPicPr>
          <p:cNvPr id="6" name="Image 5"/>
          <p:cNvPicPr preferRelativeResize="0"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8209" y="13855964"/>
            <a:ext cx="2831226" cy="1020276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576285" y="14042937"/>
            <a:ext cx="5346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8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FACULTÉ D’ÉCONOMIE</a:t>
            </a:r>
          </a:p>
          <a:p>
            <a:r>
              <a:rPr lang="fr-CH" sz="18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ET DE MANAGEMENT</a:t>
            </a:r>
          </a:p>
        </p:txBody>
      </p:sp>
      <p:sp>
        <p:nvSpPr>
          <p:cNvPr id="9" name="ZoneTexte 9">
            <a:extLst>
              <a:ext uri="{FF2B5EF4-FFF2-40B4-BE49-F238E27FC236}">
                <a16:creationId xmlns:a16="http://schemas.microsoft.com/office/drawing/2014/main" id="{CF29D4C3-6EBB-B945-9844-4157E9D3DAC1}"/>
              </a:ext>
            </a:extLst>
          </p:cNvPr>
          <p:cNvSpPr txBox="1"/>
          <p:nvPr/>
        </p:nvSpPr>
        <p:spPr>
          <a:xfrm>
            <a:off x="1466621" y="1728614"/>
            <a:ext cx="7758757" cy="9946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b="1" dirty="0"/>
              <a:t>Le texte en bas à gauche (toujours en majuscule) </a:t>
            </a:r>
            <a:r>
              <a:rPr lang="fr-CH" dirty="0"/>
              <a:t>est modifiable en fonction des structures organisatrices. La liste des exemples n’est pas exhaustive. Vous pouvez sans autre copier-coller un bloc texte à 2 ou 3 niveaux sur l’affiche de votre choix.</a:t>
            </a:r>
          </a:p>
          <a:p>
            <a:r>
              <a:rPr lang="fr-CH" dirty="0"/>
              <a:t>Merci de respecter les polices de caractères utilisées pour la faculté (Arial Black) et  l’unité/département/section (Arial).</a:t>
            </a:r>
          </a:p>
          <a:p>
            <a:r>
              <a:rPr lang="fr-CH" dirty="0"/>
              <a:t>Voir les explications concernant les posters, affiches et flyers.</a:t>
            </a:r>
          </a:p>
          <a:p>
            <a:endParaRPr lang="fr-CH" dirty="0"/>
          </a:p>
          <a:p>
            <a:r>
              <a:rPr lang="fr-FR" baseline="30000" dirty="0">
                <a:hlinkClick r:id="rId3"/>
              </a:rPr>
              <a:t>http://www.unige.ch/presse/charte/pdf/Exemples_affiches.pdf</a:t>
            </a:r>
            <a:endParaRPr lang="fr-FR" baseline="30000" dirty="0"/>
          </a:p>
          <a:p>
            <a:endParaRPr lang="fr-CH" dirty="0"/>
          </a:p>
          <a:p>
            <a:r>
              <a:rPr lang="fr-CH" b="1" dirty="0"/>
              <a:t>Les couleurs des bandeaux </a:t>
            </a:r>
            <a:r>
              <a:rPr lang="fr-CH" dirty="0"/>
              <a:t>peuvent sembler fausses à l’écran, mais lors de l’impression elles sont très proches des couleurs facultaires pantone.</a:t>
            </a:r>
          </a:p>
          <a:p>
            <a:endParaRPr lang="fr-CH" sz="3200" dirty="0"/>
          </a:p>
          <a:p>
            <a:r>
              <a:rPr lang="fr-CH" sz="3200" dirty="0"/>
              <a:t>Ne pas oublier d’exporter ou de sauver votre document </a:t>
            </a:r>
            <a:r>
              <a:rPr lang="fr-CH" sz="3200" b="1" dirty="0"/>
              <a:t>au format </a:t>
            </a:r>
            <a:r>
              <a:rPr lang="fr-CH" sz="3200" b="1" dirty="0" err="1"/>
              <a:t>pdf</a:t>
            </a:r>
            <a:r>
              <a:rPr lang="fr-CH" sz="3200" b="1" dirty="0"/>
              <a:t> pour le diffuser électroniquement</a:t>
            </a:r>
            <a:r>
              <a:rPr lang="fr-CH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00413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3610102"/>
            <a:ext cx="10692000" cy="1512000"/>
          </a:xfrm>
          <a:prstGeom prst="rect">
            <a:avLst/>
          </a:prstGeom>
          <a:solidFill>
            <a:srgbClr val="CF0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6" name="Image 5"/>
          <p:cNvPicPr preferRelativeResize="0"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8209" y="13855964"/>
            <a:ext cx="2831226" cy="1020276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545851" y="14181436"/>
            <a:ext cx="63635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8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GLOBAL STUDIES INSTITUTE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1466621" y="1728614"/>
            <a:ext cx="7758757" cy="9946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b="1" dirty="0"/>
              <a:t>Le texte en bas à gauche (toujours en majuscule) </a:t>
            </a:r>
            <a:r>
              <a:rPr lang="fr-CH" dirty="0"/>
              <a:t>est modifiable en fonction des structures organisatrices. La liste des exemples n’est pas exhaustive. Vous pouvez sans autre copier-coller un bloc texte à 2 ou 3 niveaux sur l’affiche de votre choix.</a:t>
            </a:r>
          </a:p>
          <a:p>
            <a:r>
              <a:rPr lang="fr-CH" dirty="0"/>
              <a:t>Merci de respecter les polices de caractères utilisées pour la faculté (Arial Black) et  l’unité/département/section (Arial).</a:t>
            </a:r>
          </a:p>
          <a:p>
            <a:r>
              <a:rPr lang="fr-CH" dirty="0"/>
              <a:t>Voir les explications concernant les posters, affiches et flyers.</a:t>
            </a:r>
          </a:p>
          <a:p>
            <a:endParaRPr lang="fr-CH" dirty="0"/>
          </a:p>
          <a:p>
            <a:r>
              <a:rPr lang="fr-FR" baseline="30000" dirty="0">
                <a:hlinkClick r:id="rId3"/>
              </a:rPr>
              <a:t>http://www.unige.ch/presse/charte/pdf/Exemples_affiches.pdf</a:t>
            </a:r>
            <a:endParaRPr lang="fr-FR" baseline="30000" dirty="0"/>
          </a:p>
          <a:p>
            <a:endParaRPr lang="fr-CH" dirty="0"/>
          </a:p>
          <a:p>
            <a:r>
              <a:rPr lang="fr-CH" b="1" dirty="0"/>
              <a:t>Les couleurs des bandeaux </a:t>
            </a:r>
            <a:r>
              <a:rPr lang="fr-CH" dirty="0"/>
              <a:t>peuvent sembler fausses à l’écran, mais lors de l’impression elles sont très proches des couleurs facultaires pantone.</a:t>
            </a:r>
          </a:p>
          <a:p>
            <a:endParaRPr lang="fr-CH" sz="3200" dirty="0"/>
          </a:p>
          <a:p>
            <a:r>
              <a:rPr lang="fr-CH" sz="3200" dirty="0"/>
              <a:t>Ne pas oublier d’exporter ou de sauver votre document </a:t>
            </a:r>
            <a:r>
              <a:rPr lang="fr-CH" sz="3200" b="1" dirty="0"/>
              <a:t>au format </a:t>
            </a:r>
            <a:r>
              <a:rPr lang="fr-CH" sz="3200" b="1" dirty="0" err="1"/>
              <a:t>pdf</a:t>
            </a:r>
            <a:r>
              <a:rPr lang="fr-CH" sz="3200" b="1" dirty="0"/>
              <a:t> pour le diffuser électroniquement</a:t>
            </a:r>
            <a:r>
              <a:rPr lang="fr-CH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50943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3610102"/>
            <a:ext cx="10692000" cy="1512000"/>
          </a:xfrm>
          <a:prstGeom prst="rect">
            <a:avLst/>
          </a:prstGeom>
          <a:solidFill>
            <a:srgbClr val="CF0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>
              <a:solidFill>
                <a:srgbClr val="CF0063"/>
              </a:solidFill>
            </a:endParaRPr>
          </a:p>
        </p:txBody>
      </p:sp>
      <p:pic>
        <p:nvPicPr>
          <p:cNvPr id="6" name="Image 5"/>
          <p:cNvPicPr preferRelativeResize="0"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8209" y="13855964"/>
            <a:ext cx="2831226" cy="1020276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576285" y="14042937"/>
            <a:ext cx="5346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8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SANTÉ AU TRAVAIL, ENVIRONNEMENT, PRÉVENTION, SÉCURITÉ</a:t>
            </a:r>
          </a:p>
        </p:txBody>
      </p:sp>
      <p:sp>
        <p:nvSpPr>
          <p:cNvPr id="8" name="ZoneTexte 9">
            <a:extLst>
              <a:ext uri="{FF2B5EF4-FFF2-40B4-BE49-F238E27FC236}">
                <a16:creationId xmlns:a16="http://schemas.microsoft.com/office/drawing/2014/main" id="{A76DF407-9F67-FA49-BF61-B57692F7C230}"/>
              </a:ext>
            </a:extLst>
          </p:cNvPr>
          <p:cNvSpPr txBox="1"/>
          <p:nvPr/>
        </p:nvSpPr>
        <p:spPr>
          <a:xfrm>
            <a:off x="1466621" y="1728614"/>
            <a:ext cx="7758757" cy="9946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b="1" dirty="0"/>
              <a:t>Le texte en bas à gauche (toujours en majuscule) </a:t>
            </a:r>
            <a:r>
              <a:rPr lang="fr-CH" dirty="0"/>
              <a:t>est modifiable en fonction des structures organisatrices. La liste des exemples n’est pas exhaustive. Vous pouvez sans autre copier-coller un bloc texte à 2 ou 3 niveaux sur l’affiche de votre choix.</a:t>
            </a:r>
          </a:p>
          <a:p>
            <a:r>
              <a:rPr lang="fr-CH" dirty="0"/>
              <a:t>Merci de respecter les polices de caractères utilisées pour la faculté (Arial Black) et  l’unité/département/section (Arial).</a:t>
            </a:r>
          </a:p>
          <a:p>
            <a:r>
              <a:rPr lang="fr-CH" dirty="0"/>
              <a:t>Voir les explications concernant les posters, affiches et flyers.</a:t>
            </a:r>
          </a:p>
          <a:p>
            <a:endParaRPr lang="fr-CH" dirty="0"/>
          </a:p>
          <a:p>
            <a:r>
              <a:rPr lang="fr-FR" baseline="30000" dirty="0">
                <a:hlinkClick r:id="rId3"/>
              </a:rPr>
              <a:t>http://www.unige.ch/presse/charte/pdf/Exemples_affiches.pdf</a:t>
            </a:r>
            <a:endParaRPr lang="fr-FR" baseline="30000" dirty="0"/>
          </a:p>
          <a:p>
            <a:endParaRPr lang="fr-CH" dirty="0"/>
          </a:p>
          <a:p>
            <a:r>
              <a:rPr lang="fr-CH" b="1" dirty="0"/>
              <a:t>Les couleurs des bandeaux </a:t>
            </a:r>
            <a:r>
              <a:rPr lang="fr-CH" dirty="0"/>
              <a:t>peuvent sembler fausses à l’écran, mais lors de l’impression elles sont très proches des couleurs facultaires pantone.</a:t>
            </a:r>
          </a:p>
          <a:p>
            <a:endParaRPr lang="fr-CH" sz="3200" dirty="0"/>
          </a:p>
          <a:p>
            <a:r>
              <a:rPr lang="fr-CH" sz="3200" dirty="0"/>
              <a:t>Ne pas oublier d’exporter ou de sauver votre document </a:t>
            </a:r>
            <a:r>
              <a:rPr lang="fr-CH" sz="3200" b="1" dirty="0"/>
              <a:t>au format </a:t>
            </a:r>
            <a:r>
              <a:rPr lang="fr-CH" sz="3200" b="1" dirty="0" err="1"/>
              <a:t>pdf</a:t>
            </a:r>
            <a:r>
              <a:rPr lang="fr-CH" sz="3200" b="1" dirty="0"/>
              <a:t> pour le diffuser électroniquement</a:t>
            </a:r>
            <a:r>
              <a:rPr lang="fr-CH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808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3610102"/>
            <a:ext cx="10692000" cy="1512000"/>
          </a:xfrm>
          <a:prstGeom prst="rect">
            <a:avLst/>
          </a:prstGeom>
          <a:solidFill>
            <a:srgbClr val="0067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>
              <a:solidFill>
                <a:srgbClr val="0067C5"/>
              </a:solidFill>
            </a:endParaRPr>
          </a:p>
        </p:txBody>
      </p:sp>
      <p:pic>
        <p:nvPicPr>
          <p:cNvPr id="6" name="Image 5"/>
          <p:cNvPicPr preferRelativeResize="0"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8209" y="13855964"/>
            <a:ext cx="2831226" cy="1020276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545851" y="14181436"/>
            <a:ext cx="63635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8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FACULTÉ DES LETTRES</a:t>
            </a:r>
          </a:p>
        </p:txBody>
      </p:sp>
      <p:sp>
        <p:nvSpPr>
          <p:cNvPr id="8" name="ZoneTexte 9">
            <a:extLst>
              <a:ext uri="{FF2B5EF4-FFF2-40B4-BE49-F238E27FC236}">
                <a16:creationId xmlns:a16="http://schemas.microsoft.com/office/drawing/2014/main" id="{A4F790FB-CE0F-CB4B-9813-65856EBF6BFF}"/>
              </a:ext>
            </a:extLst>
          </p:cNvPr>
          <p:cNvSpPr txBox="1"/>
          <p:nvPr/>
        </p:nvSpPr>
        <p:spPr>
          <a:xfrm>
            <a:off x="1466621" y="1728614"/>
            <a:ext cx="7758757" cy="9946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b="1" dirty="0"/>
              <a:t>Le texte en bas à gauche (toujours en majuscule) </a:t>
            </a:r>
            <a:r>
              <a:rPr lang="fr-CH" dirty="0"/>
              <a:t>est modifiable en fonction des structures organisatrices. La liste des exemples n’est pas exhaustive. Vous pouvez sans autre copier-coller un bloc texte à 2 ou 3 niveaux sur l’affiche de votre choix.</a:t>
            </a:r>
          </a:p>
          <a:p>
            <a:r>
              <a:rPr lang="fr-CH" dirty="0"/>
              <a:t>Merci de respecter les polices de caractères utilisées pour la faculté (Arial Black) et  l’unité/département/section (Arial).</a:t>
            </a:r>
          </a:p>
          <a:p>
            <a:r>
              <a:rPr lang="fr-CH" dirty="0"/>
              <a:t>Voir les explications concernant les posters, affiches et flyers.</a:t>
            </a:r>
          </a:p>
          <a:p>
            <a:endParaRPr lang="fr-CH" dirty="0"/>
          </a:p>
          <a:p>
            <a:r>
              <a:rPr lang="fr-FR" baseline="30000" dirty="0">
                <a:hlinkClick r:id="rId3"/>
              </a:rPr>
              <a:t>http://www.unige.ch/presse/charte/pdf/Exemples_affiches.pdf</a:t>
            </a:r>
            <a:endParaRPr lang="fr-FR" baseline="30000" dirty="0"/>
          </a:p>
          <a:p>
            <a:endParaRPr lang="fr-CH" dirty="0"/>
          </a:p>
          <a:p>
            <a:r>
              <a:rPr lang="fr-CH" b="1" dirty="0"/>
              <a:t>Les couleurs des bandeaux </a:t>
            </a:r>
            <a:r>
              <a:rPr lang="fr-CH" dirty="0"/>
              <a:t>peuvent sembler fausses à l’écran, mais lors de l’impression elles sont très proches des couleurs facultaires pantone.</a:t>
            </a:r>
          </a:p>
          <a:p>
            <a:endParaRPr lang="fr-CH" sz="3200" dirty="0"/>
          </a:p>
          <a:p>
            <a:r>
              <a:rPr lang="fr-CH" sz="3200" dirty="0"/>
              <a:t>Ne pas oublier d’exporter ou de sauver votre document </a:t>
            </a:r>
            <a:r>
              <a:rPr lang="fr-CH" sz="3200" b="1" dirty="0"/>
              <a:t>au format </a:t>
            </a:r>
            <a:r>
              <a:rPr lang="fr-CH" sz="3200" b="1" dirty="0" err="1"/>
              <a:t>pdf</a:t>
            </a:r>
            <a:r>
              <a:rPr lang="fr-CH" sz="3200" b="1" dirty="0"/>
              <a:t> pour le diffuser électroniquement</a:t>
            </a:r>
            <a:r>
              <a:rPr lang="fr-CH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78854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3610102"/>
            <a:ext cx="10692000" cy="1512000"/>
          </a:xfrm>
          <a:prstGeom prst="rect">
            <a:avLst/>
          </a:prstGeom>
          <a:solidFill>
            <a:srgbClr val="0067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>
              <a:solidFill>
                <a:srgbClr val="0067C5"/>
              </a:solidFill>
            </a:endParaRPr>
          </a:p>
        </p:txBody>
      </p:sp>
      <p:pic>
        <p:nvPicPr>
          <p:cNvPr id="6" name="Image 5"/>
          <p:cNvPicPr preferRelativeResize="0"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8209" y="13855964"/>
            <a:ext cx="2831226" cy="1020276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576285" y="13950604"/>
            <a:ext cx="5346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FACULTÉ DES LETTRES</a:t>
            </a:r>
          </a:p>
          <a:p>
            <a:r>
              <a:rPr lang="fr-CH" sz="16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DÉPARTEMENT XXXXXXXXXXXXXXXXXXXXX</a:t>
            </a:r>
          </a:p>
          <a:p>
            <a:r>
              <a:rPr lang="fr-CH" sz="16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XXXXXXXXXXXXXXXXXXXXXXXXXXXXXXX</a:t>
            </a:r>
          </a:p>
        </p:txBody>
      </p:sp>
      <p:sp>
        <p:nvSpPr>
          <p:cNvPr id="8" name="ZoneTexte 9">
            <a:extLst>
              <a:ext uri="{FF2B5EF4-FFF2-40B4-BE49-F238E27FC236}">
                <a16:creationId xmlns:a16="http://schemas.microsoft.com/office/drawing/2014/main" id="{3F3913A9-CE79-3B42-925B-57F4671B88D5}"/>
              </a:ext>
            </a:extLst>
          </p:cNvPr>
          <p:cNvSpPr txBox="1"/>
          <p:nvPr/>
        </p:nvSpPr>
        <p:spPr>
          <a:xfrm>
            <a:off x="1466621" y="1728614"/>
            <a:ext cx="7758757" cy="9946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b="1" dirty="0"/>
              <a:t>Le texte en bas à gauche (toujours en majuscule) </a:t>
            </a:r>
            <a:r>
              <a:rPr lang="fr-CH" dirty="0"/>
              <a:t>est modifiable en fonction des structures organisatrices. La liste des exemples n’est pas exhaustive. Vous pouvez sans autre copier-coller un bloc texte à 2 ou 3 niveaux sur l’affiche de votre choix.</a:t>
            </a:r>
          </a:p>
          <a:p>
            <a:r>
              <a:rPr lang="fr-CH" dirty="0"/>
              <a:t>Merci de respecter les polices de caractères utilisées pour la faculté (Arial Black) et  l’unité/département/section (Arial).</a:t>
            </a:r>
          </a:p>
          <a:p>
            <a:r>
              <a:rPr lang="fr-CH" dirty="0"/>
              <a:t>Voir les explications concernant les posters, affiches et flyers.</a:t>
            </a:r>
          </a:p>
          <a:p>
            <a:endParaRPr lang="fr-CH" dirty="0"/>
          </a:p>
          <a:p>
            <a:r>
              <a:rPr lang="fr-FR" baseline="30000" dirty="0">
                <a:hlinkClick r:id="rId3"/>
              </a:rPr>
              <a:t>http://www.unige.ch/presse/charte/pdf/Exemples_affiches.pdf</a:t>
            </a:r>
            <a:endParaRPr lang="fr-FR" baseline="30000" dirty="0"/>
          </a:p>
          <a:p>
            <a:endParaRPr lang="fr-CH" dirty="0"/>
          </a:p>
          <a:p>
            <a:r>
              <a:rPr lang="fr-CH" b="1" dirty="0"/>
              <a:t>Les couleurs des bandeaux </a:t>
            </a:r>
            <a:r>
              <a:rPr lang="fr-CH" dirty="0"/>
              <a:t>peuvent sembler fausses à l’écran, mais lors de l’impression elles sont très proches des couleurs facultaires pantone.</a:t>
            </a:r>
          </a:p>
          <a:p>
            <a:endParaRPr lang="fr-CH" sz="3200" dirty="0"/>
          </a:p>
          <a:p>
            <a:r>
              <a:rPr lang="fr-CH" sz="3200" dirty="0"/>
              <a:t>Ne pas oublier d’exporter ou de sauver votre document </a:t>
            </a:r>
            <a:r>
              <a:rPr lang="fr-CH" sz="3200" b="1" dirty="0"/>
              <a:t>au format </a:t>
            </a:r>
            <a:r>
              <a:rPr lang="fr-CH" sz="3200" b="1" dirty="0" err="1"/>
              <a:t>pdf</a:t>
            </a:r>
            <a:r>
              <a:rPr lang="fr-CH" sz="3200" b="1" dirty="0"/>
              <a:t> pour le diffuser électroniquement</a:t>
            </a:r>
            <a:r>
              <a:rPr lang="fr-CH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32723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3610102"/>
            <a:ext cx="10692000" cy="1512000"/>
          </a:xfrm>
          <a:prstGeom prst="rect">
            <a:avLst/>
          </a:prstGeom>
          <a:solidFill>
            <a:srgbClr val="007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>
              <a:solidFill>
                <a:srgbClr val="007E64"/>
              </a:solidFill>
            </a:endParaRPr>
          </a:p>
        </p:txBody>
      </p:sp>
      <p:pic>
        <p:nvPicPr>
          <p:cNvPr id="6" name="Image 5"/>
          <p:cNvPicPr preferRelativeResize="0"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8209" y="13855964"/>
            <a:ext cx="2831226" cy="1020276"/>
          </a:xfrm>
          <a:prstGeom prst="rect">
            <a:avLst/>
          </a:prstGeom>
        </p:spPr>
      </p:pic>
      <p:sp>
        <p:nvSpPr>
          <p:cNvPr id="8" name="ZoneTexte 9">
            <a:extLst>
              <a:ext uri="{FF2B5EF4-FFF2-40B4-BE49-F238E27FC236}">
                <a16:creationId xmlns:a16="http://schemas.microsoft.com/office/drawing/2014/main" id="{2B6DBA4B-EEC5-334E-A1AB-9874E7479798}"/>
              </a:ext>
            </a:extLst>
          </p:cNvPr>
          <p:cNvSpPr txBox="1"/>
          <p:nvPr/>
        </p:nvSpPr>
        <p:spPr>
          <a:xfrm>
            <a:off x="1466621" y="1728614"/>
            <a:ext cx="7758757" cy="9946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b="1" dirty="0"/>
              <a:t>Le texte en bas à gauche (toujours en majuscule) </a:t>
            </a:r>
            <a:r>
              <a:rPr lang="fr-CH" dirty="0"/>
              <a:t>est modifiable en fonction des structures organisatrices. La liste des exemples n’est pas exhaustive. Vous pouvez sans autre copier-coller un bloc texte à 2 ou 3 niveaux sur l’affiche de votre choix.</a:t>
            </a:r>
          </a:p>
          <a:p>
            <a:r>
              <a:rPr lang="fr-CH" dirty="0"/>
              <a:t>Merci de respecter les polices de caractères utilisées pour la faculté (Arial Black) et  l’unité/département/section (Arial).</a:t>
            </a:r>
          </a:p>
          <a:p>
            <a:r>
              <a:rPr lang="fr-CH" dirty="0"/>
              <a:t>Voir les explications concernant les posters, affiches et flyers.</a:t>
            </a:r>
          </a:p>
          <a:p>
            <a:endParaRPr lang="fr-CH" dirty="0"/>
          </a:p>
          <a:p>
            <a:r>
              <a:rPr lang="fr-FR" baseline="30000" dirty="0">
                <a:hlinkClick r:id="rId3"/>
              </a:rPr>
              <a:t>http://www.unige.ch/presse/charte/pdf/Exemples_affiches.pdf</a:t>
            </a:r>
            <a:endParaRPr lang="fr-FR" baseline="30000" dirty="0"/>
          </a:p>
          <a:p>
            <a:endParaRPr lang="fr-CH" dirty="0"/>
          </a:p>
          <a:p>
            <a:r>
              <a:rPr lang="fr-CH" b="1" dirty="0"/>
              <a:t>Les couleurs des bandeaux </a:t>
            </a:r>
            <a:r>
              <a:rPr lang="fr-CH" dirty="0"/>
              <a:t>peuvent sembler fausses à l’écran, mais lors de l’impression elles sont très proches des couleurs facultaires pantone.</a:t>
            </a:r>
          </a:p>
          <a:p>
            <a:endParaRPr lang="fr-CH" sz="3200" dirty="0"/>
          </a:p>
          <a:p>
            <a:r>
              <a:rPr lang="fr-CH" sz="3200" dirty="0"/>
              <a:t>Ne pas oublier d’exporter ou de sauver votre document </a:t>
            </a:r>
            <a:r>
              <a:rPr lang="fr-CH" sz="3200" b="1" dirty="0"/>
              <a:t>au format </a:t>
            </a:r>
            <a:r>
              <a:rPr lang="fr-CH" sz="3200" b="1" dirty="0" err="1"/>
              <a:t>pdf</a:t>
            </a:r>
            <a:r>
              <a:rPr lang="fr-CH" sz="3200" b="1" dirty="0"/>
              <a:t> pour le diffuser électroniquement</a:t>
            </a:r>
            <a:r>
              <a:rPr lang="fr-CH" sz="3200" dirty="0"/>
              <a:t>.</a:t>
            </a:r>
          </a:p>
        </p:txBody>
      </p:sp>
      <p:sp>
        <p:nvSpPr>
          <p:cNvPr id="10" name="ZoneTexte 6">
            <a:extLst>
              <a:ext uri="{FF2B5EF4-FFF2-40B4-BE49-F238E27FC236}">
                <a16:creationId xmlns:a16="http://schemas.microsoft.com/office/drawing/2014/main" id="{AEF6DE0E-447A-204F-A863-2FDEFFFA96B0}"/>
              </a:ext>
            </a:extLst>
          </p:cNvPr>
          <p:cNvSpPr txBox="1"/>
          <p:nvPr/>
        </p:nvSpPr>
        <p:spPr>
          <a:xfrm>
            <a:off x="576285" y="13950604"/>
            <a:ext cx="68619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FACULTÉ DES SCIENCES</a:t>
            </a:r>
          </a:p>
          <a:p>
            <a:r>
              <a:rPr lang="fr-CH" sz="16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DÉPARTEMENT XXXXXXXXXXXXXXXXX</a:t>
            </a:r>
          </a:p>
          <a:p>
            <a:r>
              <a:rPr lang="fr-CH" sz="16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XXXXXXXXXXXXXXXXXXXXX</a:t>
            </a:r>
          </a:p>
        </p:txBody>
      </p:sp>
    </p:spTree>
    <p:extLst>
      <p:ext uri="{BB962C8B-B14F-4D97-AF65-F5344CB8AC3E}">
        <p14:creationId xmlns:p14="http://schemas.microsoft.com/office/powerpoint/2010/main" val="3392010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3610102"/>
            <a:ext cx="10692000" cy="1512000"/>
          </a:xfrm>
          <a:prstGeom prst="rect">
            <a:avLst/>
          </a:prstGeom>
          <a:solidFill>
            <a:srgbClr val="960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>
              <a:solidFill>
                <a:srgbClr val="96004B"/>
              </a:solidFill>
            </a:endParaRPr>
          </a:p>
        </p:txBody>
      </p:sp>
      <p:pic>
        <p:nvPicPr>
          <p:cNvPr id="6" name="Image 5"/>
          <p:cNvPicPr preferRelativeResize="0"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8209" y="13855964"/>
            <a:ext cx="2831226" cy="1020276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545851" y="14181436"/>
            <a:ext cx="63635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8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FACULTÉ DE MÉDECINE</a:t>
            </a:r>
          </a:p>
        </p:txBody>
      </p:sp>
      <p:sp>
        <p:nvSpPr>
          <p:cNvPr id="8" name="ZoneTexte 9">
            <a:extLst>
              <a:ext uri="{FF2B5EF4-FFF2-40B4-BE49-F238E27FC236}">
                <a16:creationId xmlns:a16="http://schemas.microsoft.com/office/drawing/2014/main" id="{C7392D79-30D5-DE4C-A338-29484BF4C926}"/>
              </a:ext>
            </a:extLst>
          </p:cNvPr>
          <p:cNvSpPr txBox="1"/>
          <p:nvPr/>
        </p:nvSpPr>
        <p:spPr>
          <a:xfrm>
            <a:off x="1466621" y="1728614"/>
            <a:ext cx="7758757" cy="9946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b="1" dirty="0"/>
              <a:t>Le texte en bas à gauche (toujours en majuscule) </a:t>
            </a:r>
            <a:r>
              <a:rPr lang="fr-CH" dirty="0"/>
              <a:t>est modifiable en fonction des structures organisatrices. La liste des exemples n’est pas exhaustive. Vous pouvez sans autre copier-coller un bloc texte à 2 ou 3 niveaux sur l’affiche de votre choix.</a:t>
            </a:r>
          </a:p>
          <a:p>
            <a:r>
              <a:rPr lang="fr-CH" dirty="0"/>
              <a:t>Merci de respecter les polices de caractères utilisées pour la faculté (Arial Black) et  l’unité/département/section (Arial).</a:t>
            </a:r>
          </a:p>
          <a:p>
            <a:r>
              <a:rPr lang="fr-CH" dirty="0"/>
              <a:t>Voir les explications concernant les posters, affiches et flyers.</a:t>
            </a:r>
          </a:p>
          <a:p>
            <a:endParaRPr lang="fr-CH" dirty="0"/>
          </a:p>
          <a:p>
            <a:r>
              <a:rPr lang="fr-FR" baseline="30000" dirty="0">
                <a:hlinkClick r:id="rId3"/>
              </a:rPr>
              <a:t>http://www.unige.ch/presse/charte/pdf/Exemples_affiches.pdf</a:t>
            </a:r>
            <a:endParaRPr lang="fr-FR" baseline="30000" dirty="0"/>
          </a:p>
          <a:p>
            <a:endParaRPr lang="fr-CH" dirty="0"/>
          </a:p>
          <a:p>
            <a:r>
              <a:rPr lang="fr-CH" b="1" dirty="0"/>
              <a:t>Les couleurs des bandeaux </a:t>
            </a:r>
            <a:r>
              <a:rPr lang="fr-CH" dirty="0"/>
              <a:t>peuvent sembler fausses à l’écran, mais lors de l’impression elles sont très proches des couleurs facultaires pantone.</a:t>
            </a:r>
          </a:p>
          <a:p>
            <a:endParaRPr lang="fr-CH" sz="3200" dirty="0"/>
          </a:p>
          <a:p>
            <a:r>
              <a:rPr lang="fr-CH" sz="3200" dirty="0"/>
              <a:t>Ne pas oublier d’exporter ou de sauver votre document </a:t>
            </a:r>
            <a:r>
              <a:rPr lang="fr-CH" sz="3200" b="1" dirty="0"/>
              <a:t>au format </a:t>
            </a:r>
            <a:r>
              <a:rPr lang="fr-CH" sz="3200" b="1" dirty="0" err="1"/>
              <a:t>pdf</a:t>
            </a:r>
            <a:r>
              <a:rPr lang="fr-CH" sz="3200" b="1" dirty="0"/>
              <a:t> pour le diffuser électroniquement</a:t>
            </a:r>
            <a:r>
              <a:rPr lang="fr-CH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86541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3610102"/>
            <a:ext cx="10692000" cy="1512000"/>
          </a:xfrm>
          <a:prstGeom prst="rect">
            <a:avLst/>
          </a:prstGeom>
          <a:solidFill>
            <a:srgbClr val="960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>
              <a:solidFill>
                <a:srgbClr val="96004B"/>
              </a:solidFill>
            </a:endParaRPr>
          </a:p>
        </p:txBody>
      </p:sp>
      <p:pic>
        <p:nvPicPr>
          <p:cNvPr id="6" name="Image 5"/>
          <p:cNvPicPr preferRelativeResize="0"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8209" y="13855964"/>
            <a:ext cx="2831226" cy="1020276"/>
          </a:xfrm>
          <a:prstGeom prst="rect">
            <a:avLst/>
          </a:prstGeom>
        </p:spPr>
      </p:pic>
      <p:sp>
        <p:nvSpPr>
          <p:cNvPr id="8" name="ZoneTexte 9">
            <a:extLst>
              <a:ext uri="{FF2B5EF4-FFF2-40B4-BE49-F238E27FC236}">
                <a16:creationId xmlns:a16="http://schemas.microsoft.com/office/drawing/2014/main" id="{C7392D79-30D5-DE4C-A338-29484BF4C926}"/>
              </a:ext>
            </a:extLst>
          </p:cNvPr>
          <p:cNvSpPr txBox="1"/>
          <p:nvPr/>
        </p:nvSpPr>
        <p:spPr>
          <a:xfrm>
            <a:off x="1466621" y="1728614"/>
            <a:ext cx="7758757" cy="9946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b="1" dirty="0"/>
              <a:t>Le texte en bas à gauche (toujours en majuscule) </a:t>
            </a:r>
            <a:r>
              <a:rPr lang="fr-CH" dirty="0"/>
              <a:t>est modifiable en fonction des structures organisatrices. La liste des exemples n’est pas exhaustive. Vous pouvez sans autre copier-coller un bloc texte à 2 ou 3 niveaux sur l’affiche de votre choix.</a:t>
            </a:r>
          </a:p>
          <a:p>
            <a:r>
              <a:rPr lang="fr-CH" dirty="0"/>
              <a:t>Merci de respecter les polices de caractères utilisées pour la faculté (Arial Black) et  l’unité/département/section (Arial).</a:t>
            </a:r>
          </a:p>
          <a:p>
            <a:r>
              <a:rPr lang="fr-CH" dirty="0"/>
              <a:t>Voir les explications concernant les posters, affiches et flyers.</a:t>
            </a:r>
          </a:p>
          <a:p>
            <a:endParaRPr lang="fr-CH" dirty="0"/>
          </a:p>
          <a:p>
            <a:r>
              <a:rPr lang="fr-FR" baseline="30000" dirty="0">
                <a:hlinkClick r:id="rId3"/>
              </a:rPr>
              <a:t>http://www.unige.ch/presse/charte/pdf/Exemples_affiches.pdf</a:t>
            </a:r>
            <a:endParaRPr lang="fr-FR" baseline="30000" dirty="0"/>
          </a:p>
          <a:p>
            <a:endParaRPr lang="fr-CH" dirty="0"/>
          </a:p>
          <a:p>
            <a:r>
              <a:rPr lang="fr-CH" b="1" dirty="0"/>
              <a:t>Les couleurs des bandeaux </a:t>
            </a:r>
            <a:r>
              <a:rPr lang="fr-CH" dirty="0"/>
              <a:t>peuvent sembler fausses à l’écran, mais lors de l’impression elles sont très proches des couleurs facultaires pantone.</a:t>
            </a:r>
          </a:p>
          <a:p>
            <a:endParaRPr lang="fr-CH" sz="3200" dirty="0"/>
          </a:p>
          <a:p>
            <a:r>
              <a:rPr lang="fr-CH" sz="3200" dirty="0"/>
              <a:t>Ne pas oublier d’exporter ou de sauver votre document </a:t>
            </a:r>
            <a:r>
              <a:rPr lang="fr-CH" sz="3200" b="1" dirty="0"/>
              <a:t>au format </a:t>
            </a:r>
            <a:r>
              <a:rPr lang="fr-CH" sz="3200" b="1" dirty="0" err="1"/>
              <a:t>pdf</a:t>
            </a:r>
            <a:r>
              <a:rPr lang="fr-CH" sz="3200" b="1" dirty="0"/>
              <a:t> pour le diffuser électroniquement</a:t>
            </a:r>
            <a:r>
              <a:rPr lang="fr-CH" sz="3200" dirty="0"/>
              <a:t>.</a:t>
            </a:r>
          </a:p>
        </p:txBody>
      </p:sp>
      <p:sp>
        <p:nvSpPr>
          <p:cNvPr id="9" name="ZoneTexte 6">
            <a:extLst>
              <a:ext uri="{FF2B5EF4-FFF2-40B4-BE49-F238E27FC236}">
                <a16:creationId xmlns:a16="http://schemas.microsoft.com/office/drawing/2014/main" id="{F93C0489-21AB-6A40-A825-140FD781DCAF}"/>
              </a:ext>
            </a:extLst>
          </p:cNvPr>
          <p:cNvSpPr txBox="1"/>
          <p:nvPr/>
        </p:nvSpPr>
        <p:spPr>
          <a:xfrm>
            <a:off x="576285" y="13950604"/>
            <a:ext cx="68619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FACULTÉ DE MÉDECINE</a:t>
            </a:r>
          </a:p>
          <a:p>
            <a:r>
              <a:rPr lang="fr-CH" sz="16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DÉPARTEMENT XXXXXXXXXXXXXXXXX</a:t>
            </a:r>
          </a:p>
          <a:p>
            <a:r>
              <a:rPr lang="fr-CH" sz="16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XXXXXXXXXXXXXXXXXXXXX</a:t>
            </a:r>
          </a:p>
        </p:txBody>
      </p:sp>
    </p:spTree>
    <p:extLst>
      <p:ext uri="{BB962C8B-B14F-4D97-AF65-F5344CB8AC3E}">
        <p14:creationId xmlns:p14="http://schemas.microsoft.com/office/powerpoint/2010/main" val="21683878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3610102"/>
            <a:ext cx="10692000" cy="1512000"/>
          </a:xfrm>
          <a:prstGeom prst="rect">
            <a:avLst/>
          </a:prstGeom>
          <a:solidFill>
            <a:srgbClr val="F429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>
              <a:solidFill>
                <a:srgbClr val="F42941"/>
              </a:solidFill>
            </a:endParaRPr>
          </a:p>
        </p:txBody>
      </p:sp>
      <p:pic>
        <p:nvPicPr>
          <p:cNvPr id="6" name="Image 5"/>
          <p:cNvPicPr preferRelativeResize="0"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8209" y="13855964"/>
            <a:ext cx="2831226" cy="1020276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545851" y="14181436"/>
            <a:ext cx="63635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8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FACULTÉ DE DROIT</a:t>
            </a:r>
          </a:p>
        </p:txBody>
      </p:sp>
      <p:sp>
        <p:nvSpPr>
          <p:cNvPr id="8" name="ZoneTexte 9">
            <a:extLst>
              <a:ext uri="{FF2B5EF4-FFF2-40B4-BE49-F238E27FC236}">
                <a16:creationId xmlns:a16="http://schemas.microsoft.com/office/drawing/2014/main" id="{94170830-B87D-DB4B-815F-AB9601A14979}"/>
              </a:ext>
            </a:extLst>
          </p:cNvPr>
          <p:cNvSpPr txBox="1"/>
          <p:nvPr/>
        </p:nvSpPr>
        <p:spPr>
          <a:xfrm>
            <a:off x="1466621" y="1728614"/>
            <a:ext cx="7758757" cy="9946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b="1" dirty="0"/>
              <a:t>Le texte en bas à gauche (toujours en majuscule) </a:t>
            </a:r>
            <a:r>
              <a:rPr lang="fr-CH" dirty="0"/>
              <a:t>est modifiable en fonction des structures organisatrices. La liste des exemples n’est pas exhaustive. Vous pouvez sans autre copier-coller un bloc texte à 2 ou 3 niveaux sur l’affiche de votre choix.</a:t>
            </a:r>
          </a:p>
          <a:p>
            <a:r>
              <a:rPr lang="fr-CH" dirty="0"/>
              <a:t>Merci de respecter les polices de caractères utilisées pour la faculté (Arial Black) et  l’unité/département/section (Arial).</a:t>
            </a:r>
          </a:p>
          <a:p>
            <a:r>
              <a:rPr lang="fr-CH" dirty="0"/>
              <a:t>Voir les explications concernant les posters, affiches et flyers.</a:t>
            </a:r>
          </a:p>
          <a:p>
            <a:endParaRPr lang="fr-CH" dirty="0"/>
          </a:p>
          <a:p>
            <a:r>
              <a:rPr lang="fr-FR" baseline="30000" dirty="0">
                <a:hlinkClick r:id="rId3"/>
              </a:rPr>
              <a:t>http://www.unige.ch/presse/charte/pdf/Exemples_affiches.pdf</a:t>
            </a:r>
            <a:endParaRPr lang="fr-FR" baseline="30000" dirty="0"/>
          </a:p>
          <a:p>
            <a:endParaRPr lang="fr-CH" dirty="0"/>
          </a:p>
          <a:p>
            <a:r>
              <a:rPr lang="fr-CH" b="1" dirty="0"/>
              <a:t>Les couleurs des bandeaux </a:t>
            </a:r>
            <a:r>
              <a:rPr lang="fr-CH" dirty="0"/>
              <a:t>peuvent sembler fausses à l’écran, mais lors de l’impression elles sont très proches des couleurs facultaires pantone.</a:t>
            </a:r>
          </a:p>
          <a:p>
            <a:endParaRPr lang="fr-CH" sz="3200" dirty="0"/>
          </a:p>
          <a:p>
            <a:r>
              <a:rPr lang="fr-CH" sz="3200" dirty="0"/>
              <a:t>Ne pas oublier d’exporter ou de sauver votre document </a:t>
            </a:r>
            <a:r>
              <a:rPr lang="fr-CH" sz="3200" b="1" dirty="0"/>
              <a:t>au format </a:t>
            </a:r>
            <a:r>
              <a:rPr lang="fr-CH" sz="3200" b="1" dirty="0" err="1"/>
              <a:t>pdf</a:t>
            </a:r>
            <a:r>
              <a:rPr lang="fr-CH" sz="3200" b="1" dirty="0"/>
              <a:t> pour le diffuser électroniquement</a:t>
            </a:r>
            <a:r>
              <a:rPr lang="fr-CH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8706369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529</TotalTime>
  <Words>2324</Words>
  <Application>Microsoft Macintosh PowerPoint</Application>
  <PresentationFormat>Custom</PresentationFormat>
  <Paragraphs>174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Arial Black</vt:lpstr>
      <vt:lpstr>Calibri</vt:lpstr>
      <vt:lpstr>Thème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MONNIN</dc:creator>
  <cp:lastModifiedBy>Microsoft Office User</cp:lastModifiedBy>
  <cp:revision>22</cp:revision>
  <dcterms:created xsi:type="dcterms:W3CDTF">2011-11-23T10:51:18Z</dcterms:created>
  <dcterms:modified xsi:type="dcterms:W3CDTF">2021-01-22T08:44:08Z</dcterms:modified>
</cp:coreProperties>
</file>