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3" r:id="rId3"/>
    <p:sldId id="257" r:id="rId4"/>
    <p:sldId id="268" r:id="rId5"/>
    <p:sldId id="270" r:id="rId6"/>
    <p:sldId id="260" r:id="rId7"/>
    <p:sldId id="276" r:id="rId8"/>
    <p:sldId id="261" r:id="rId9"/>
    <p:sldId id="275" r:id="rId10"/>
    <p:sldId id="263" r:id="rId11"/>
    <p:sldId id="274" r:id="rId12"/>
    <p:sldId id="264" r:id="rId13"/>
    <p:sldId id="265" r:id="rId14"/>
    <p:sldId id="266" r:id="rId15"/>
    <p:sldId id="271" r:id="rId16"/>
    <p:sldId id="267" r:id="rId17"/>
    <p:sldId id="272" r:id="rId18"/>
  </p:sldIdLst>
  <p:sldSz cx="7561263" cy="10693400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>
          <p15:clr>
            <a:srgbClr val="A4A3A4"/>
          </p15:clr>
        </p15:guide>
        <p15:guide id="2" pos="238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1AE"/>
    <a:srgbClr val="465F7F"/>
    <a:srgbClr val="470B71"/>
    <a:srgbClr val="F1AB00"/>
    <a:srgbClr val="FF5C00"/>
    <a:srgbClr val="C69200"/>
    <a:srgbClr val="F42941"/>
    <a:srgbClr val="96004B"/>
    <a:srgbClr val="0067C5"/>
    <a:srgbClr val="006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47"/>
  </p:normalViewPr>
  <p:slideViewPr>
    <p:cSldViewPr>
      <p:cViewPr varScale="1">
        <p:scale>
          <a:sx n="93" d="100"/>
          <a:sy n="93" d="100"/>
        </p:scale>
        <p:origin x="3464" y="232"/>
      </p:cViewPr>
      <p:guideLst>
        <p:guide orient="horz" pos="3368"/>
        <p:guide pos="238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67095" y="3321886"/>
            <a:ext cx="6427074" cy="229215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34190" y="6059593"/>
            <a:ext cx="5292884" cy="273275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E1163-90CC-4C36-9EDF-A0AB603D44F9}" type="datetimeFigureOut">
              <a:rPr lang="fr-CH" smtClean="0"/>
              <a:t>22.01.21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59BDB-EF5F-42BE-9763-F25157D8C340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8957058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E1163-90CC-4C36-9EDF-A0AB603D44F9}" type="datetimeFigureOut">
              <a:rPr lang="fr-CH" smtClean="0"/>
              <a:t>22.01.21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59BDB-EF5F-42BE-9763-F25157D8C340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821024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534133" y="668338"/>
            <a:ext cx="1405923" cy="1422568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12427" y="668338"/>
            <a:ext cx="4095684" cy="1422568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E1163-90CC-4C36-9EDF-A0AB603D44F9}" type="datetimeFigureOut">
              <a:rPr lang="fr-CH" smtClean="0"/>
              <a:t>22.01.21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59BDB-EF5F-42BE-9763-F25157D8C340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622501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E1163-90CC-4C36-9EDF-A0AB603D44F9}" type="datetimeFigureOut">
              <a:rPr lang="fr-CH" smtClean="0"/>
              <a:t>22.01.21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59BDB-EF5F-42BE-9763-F25157D8C340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7164938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97287" y="6871500"/>
            <a:ext cx="6427074" cy="212382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97287" y="4532320"/>
            <a:ext cx="6427074" cy="233918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E1163-90CC-4C36-9EDF-A0AB603D44F9}" type="datetimeFigureOut">
              <a:rPr lang="fr-CH" smtClean="0"/>
              <a:t>22.01.21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59BDB-EF5F-42BE-9763-F25157D8C340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1105183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12428" y="3891210"/>
            <a:ext cx="2750147" cy="11002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188595" y="3891210"/>
            <a:ext cx="2751460" cy="11002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E1163-90CC-4C36-9EDF-A0AB603D44F9}" type="datetimeFigureOut">
              <a:rPr lang="fr-CH" smtClean="0"/>
              <a:t>22.01.21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59BDB-EF5F-42BE-9763-F25157D8C340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934569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8063" y="428232"/>
            <a:ext cx="6805137" cy="1782233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063" y="2393639"/>
            <a:ext cx="3340871" cy="99755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78063" y="3391194"/>
            <a:ext cx="3340871" cy="616108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841017" y="2393639"/>
            <a:ext cx="3342183" cy="99755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841017" y="3391194"/>
            <a:ext cx="3342183" cy="616108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E1163-90CC-4C36-9EDF-A0AB603D44F9}" type="datetimeFigureOut">
              <a:rPr lang="fr-CH" smtClean="0"/>
              <a:t>22.01.21</a:t>
            </a:fld>
            <a:endParaRPr lang="fr-CH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59BDB-EF5F-42BE-9763-F25157D8C340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986875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E1163-90CC-4C36-9EDF-A0AB603D44F9}" type="datetimeFigureOut">
              <a:rPr lang="fr-CH" smtClean="0"/>
              <a:t>22.01.21</a:t>
            </a:fld>
            <a:endParaRPr lang="fr-CH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59BDB-EF5F-42BE-9763-F25157D8C340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428438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E1163-90CC-4C36-9EDF-A0AB603D44F9}" type="datetimeFigureOut">
              <a:rPr lang="fr-CH" smtClean="0"/>
              <a:t>22.01.21</a:t>
            </a:fld>
            <a:endParaRPr lang="fr-CH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59BDB-EF5F-42BE-9763-F25157D8C340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3672788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8064" y="425756"/>
            <a:ext cx="2487603" cy="18119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956244" y="425756"/>
            <a:ext cx="4226956" cy="912652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78064" y="2237694"/>
            <a:ext cx="2487603" cy="731458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E1163-90CC-4C36-9EDF-A0AB603D44F9}" type="datetimeFigureOut">
              <a:rPr lang="fr-CH" smtClean="0"/>
              <a:t>22.01.21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59BDB-EF5F-42BE-9763-F25157D8C340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466165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82060" y="7485380"/>
            <a:ext cx="4536758" cy="88369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482060" y="955475"/>
            <a:ext cx="4536758" cy="6416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482060" y="8369071"/>
            <a:ext cx="4536758" cy="125498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E1163-90CC-4C36-9EDF-A0AB603D44F9}" type="datetimeFigureOut">
              <a:rPr lang="fr-CH" smtClean="0"/>
              <a:t>22.01.21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59BDB-EF5F-42BE-9763-F25157D8C340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5957339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063" y="428232"/>
            <a:ext cx="6805137" cy="17822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063" y="2495127"/>
            <a:ext cx="6805137" cy="70571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78063" y="9911198"/>
            <a:ext cx="1764295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9E1163-90CC-4C36-9EDF-A0AB603D44F9}" type="datetimeFigureOut">
              <a:rPr lang="fr-CH" smtClean="0"/>
              <a:t>22.01.21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583432" y="9911198"/>
            <a:ext cx="2394400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5418905" y="9911198"/>
            <a:ext cx="1764295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B59BDB-EF5F-42BE-9763-F25157D8C340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662865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ige.ch/presse/charte/pdf/Exemples_affiches.pdf" TargetMode="Externa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ige.ch/presse/charte/pdf/Exemples_affiches.pdf" TargetMode="Externa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ige.ch/presse/charte/pdf/Exemples_affiches.pdf" TargetMode="Externa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ige.ch/presse/charte/pdf/Exemples_affiches.pdf" TargetMode="Externa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ige.ch/presse/charte/pdf/Exemples_affiches.pdf" TargetMode="Externa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ige.ch/presse/charte/pdf/Exemples_affiches.pdf" TargetMode="Externa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ige.ch/presse/charte/pdf/Exemples_affiches.pdf" TargetMode="Externa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ige.ch/presse/charte/pdf/Exemples_affiches.pdf" TargetMode="Externa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ige.ch/presse/charte/pdf/Exemples_affiches.pdf" TargetMode="Externa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ige.ch/presse/charte/pdf/Exemples_affiches.pdf" TargetMode="Externa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ige.ch/presse/charte/pdf/Exemples_affiches.pdf" TargetMode="Externa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ige.ch/presse/charte/pdf/Exemples_affiches.pdf" TargetMode="Externa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ige.ch/presse/charte/pdf/Exemples_affiches.pdf" TargetMode="Externa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ige.ch/presse/charte/pdf/Exemples_affiches.pdf" TargetMode="Externa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ige.ch/presse/charte/pdf/Exemples_affiches.pdf" TargetMode="Externa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ige.ch/presse/charte/pdf/Exemples_affiches.pdf" TargetMode="Externa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ige.ch/presse/charte/pdf/Exemples_affiches.pdf" TargetMode="Externa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e 8"/>
          <p:cNvGrpSpPr/>
          <p:nvPr/>
        </p:nvGrpSpPr>
        <p:grpSpPr>
          <a:xfrm>
            <a:off x="0" y="9739188"/>
            <a:ext cx="7561263" cy="1069200"/>
            <a:chOff x="0" y="9739188"/>
            <a:chExt cx="7561263" cy="1069200"/>
          </a:xfrm>
        </p:grpSpPr>
        <p:sp>
          <p:nvSpPr>
            <p:cNvPr id="4" name="Rectangle 3"/>
            <p:cNvSpPr/>
            <p:nvPr/>
          </p:nvSpPr>
          <p:spPr>
            <a:xfrm>
              <a:off x="0" y="9739188"/>
              <a:ext cx="7561263" cy="1069200"/>
            </a:xfrm>
            <a:prstGeom prst="rect">
              <a:avLst/>
            </a:prstGeom>
            <a:solidFill>
              <a:srgbClr val="CF006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/>
            </a:p>
          </p:txBody>
        </p:sp>
        <p:pic>
          <p:nvPicPr>
            <p:cNvPr id="5" name="Image 4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68989" y="9911988"/>
              <a:ext cx="2007962" cy="723600"/>
            </a:xfrm>
            <a:prstGeom prst="rect">
              <a:avLst/>
            </a:prstGeom>
          </p:spPr>
        </p:pic>
        <p:sp>
          <p:nvSpPr>
            <p:cNvPr id="8" name="ZoneTexte 7"/>
            <p:cNvSpPr txBox="1"/>
            <p:nvPr/>
          </p:nvSpPr>
          <p:spPr>
            <a:xfrm>
              <a:off x="353701" y="10119900"/>
              <a:ext cx="352839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H" sz="1400" b="1" dirty="0">
                  <a:solidFill>
                    <a:schemeClr val="bg1"/>
                  </a:solidFill>
                  <a:latin typeface="Arial Black" pitchFamily="34" charset="0"/>
                  <a:cs typeface="Arial" pitchFamily="34" charset="0"/>
                </a:rPr>
                <a:t>MAISON DE L’HISTOIRE</a:t>
              </a:r>
            </a:p>
          </p:txBody>
        </p:sp>
      </p:grpSp>
      <p:sp>
        <p:nvSpPr>
          <p:cNvPr id="2" name="ZoneTexte 1"/>
          <p:cNvSpPr txBox="1"/>
          <p:nvPr/>
        </p:nvSpPr>
        <p:spPr>
          <a:xfrm>
            <a:off x="1346329" y="1744749"/>
            <a:ext cx="4868603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b="1" dirty="0"/>
              <a:t>Le texte en bas à gauche (toujours en majuscule) </a:t>
            </a:r>
            <a:r>
              <a:rPr lang="fr-CH" dirty="0"/>
              <a:t>est modifiable en fonction des structures organisatrices. La liste des exemples n’est pas exhaustive. Vous pouvez sans autre copier-coller un bloc texte à 2 ou 3 niveaux sur l’affiche de votre choix.</a:t>
            </a:r>
          </a:p>
          <a:p>
            <a:r>
              <a:rPr lang="fr-CH" dirty="0"/>
              <a:t>Merci de respecter les polices de caractères utilisées pour la faculté (Arial Black) et  l’unité/département/section (Arial).</a:t>
            </a:r>
          </a:p>
          <a:p>
            <a:r>
              <a:rPr lang="fr-CH" dirty="0"/>
              <a:t>Voir les explications concernant les posters, affiches et flyers.</a:t>
            </a:r>
          </a:p>
          <a:p>
            <a:endParaRPr lang="fr-CH" dirty="0"/>
          </a:p>
          <a:p>
            <a:r>
              <a:rPr lang="fr-FR" baseline="30000" dirty="0">
                <a:hlinkClick r:id="rId3"/>
              </a:rPr>
              <a:t>http://www.unige.ch/presse/charte/pdf/Exemples_affiches.pdf</a:t>
            </a:r>
            <a:endParaRPr lang="fr-FR" baseline="30000" dirty="0"/>
          </a:p>
          <a:p>
            <a:endParaRPr lang="fr-CH" dirty="0"/>
          </a:p>
          <a:p>
            <a:r>
              <a:rPr lang="fr-CH" b="1" dirty="0"/>
              <a:t>Les couleurs des bandeaux </a:t>
            </a:r>
            <a:r>
              <a:rPr lang="fr-CH" dirty="0"/>
              <a:t>peuvent sembler fausses à l’écran, mais lors de l’impression elles sont très proches des couleurs facultaires pantone.</a:t>
            </a:r>
          </a:p>
          <a:p>
            <a:endParaRPr lang="fr-CH" dirty="0"/>
          </a:p>
          <a:p>
            <a:r>
              <a:rPr lang="fr-CH" dirty="0"/>
              <a:t>Ne pas oublier d’exporter ou de sauver votre document </a:t>
            </a:r>
            <a:r>
              <a:rPr lang="fr-CH" b="1" dirty="0"/>
              <a:t>au format </a:t>
            </a:r>
            <a:r>
              <a:rPr lang="fr-CH" b="1" dirty="0" err="1"/>
              <a:t>pdf</a:t>
            </a:r>
            <a:r>
              <a:rPr lang="fr-CH" b="1" dirty="0"/>
              <a:t> pour le diffuser électroniquement</a:t>
            </a:r>
            <a:r>
              <a:rPr lang="fr-CH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620586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9739188"/>
            <a:ext cx="7561263" cy="1069200"/>
          </a:xfrm>
          <a:prstGeom prst="rect">
            <a:avLst/>
          </a:prstGeom>
          <a:solidFill>
            <a:srgbClr val="F429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8989" y="9911988"/>
            <a:ext cx="2007962" cy="723600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353701" y="10119900"/>
            <a:ext cx="35283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400" b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FACULTÉ DE DROIT</a:t>
            </a:r>
          </a:p>
        </p:txBody>
      </p:sp>
      <p:sp>
        <p:nvSpPr>
          <p:cNvPr id="7" name="ZoneTexte 1">
            <a:extLst>
              <a:ext uri="{FF2B5EF4-FFF2-40B4-BE49-F238E27FC236}">
                <a16:creationId xmlns:a16="http://schemas.microsoft.com/office/drawing/2014/main" id="{2CBE08D9-7DEC-4346-AB65-0569DE63BB36}"/>
              </a:ext>
            </a:extLst>
          </p:cNvPr>
          <p:cNvSpPr txBox="1"/>
          <p:nvPr/>
        </p:nvSpPr>
        <p:spPr>
          <a:xfrm>
            <a:off x="1346329" y="1744749"/>
            <a:ext cx="4868603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b="1" dirty="0"/>
              <a:t>Le texte en bas à gauche (toujours en majuscule) </a:t>
            </a:r>
            <a:r>
              <a:rPr lang="fr-CH" dirty="0"/>
              <a:t>est modifiable en fonction des structures organisatrices. La liste des exemples n’est pas exhaustive. Vous pouvez sans autre copier-coller un bloc texte à 2 ou 3 niveaux sur l’affiche de votre choix.</a:t>
            </a:r>
          </a:p>
          <a:p>
            <a:r>
              <a:rPr lang="fr-CH" dirty="0"/>
              <a:t>Merci de respecter les polices de caractères utilisées pour la faculté (Arial Black) et  l’unité/département/section (Arial).</a:t>
            </a:r>
          </a:p>
          <a:p>
            <a:r>
              <a:rPr lang="fr-CH" dirty="0"/>
              <a:t>Voir les explications concernant les posters, affiches et flyers.</a:t>
            </a:r>
          </a:p>
          <a:p>
            <a:endParaRPr lang="fr-CH" dirty="0"/>
          </a:p>
          <a:p>
            <a:r>
              <a:rPr lang="fr-FR" baseline="30000" dirty="0">
                <a:hlinkClick r:id="rId3"/>
              </a:rPr>
              <a:t>http://www.unige.ch/presse/charte/pdf/Exemples_affiches.pdf</a:t>
            </a:r>
            <a:endParaRPr lang="fr-FR" baseline="30000" dirty="0"/>
          </a:p>
          <a:p>
            <a:endParaRPr lang="fr-CH" dirty="0"/>
          </a:p>
          <a:p>
            <a:r>
              <a:rPr lang="fr-CH" b="1" dirty="0"/>
              <a:t>Les couleurs des bandeaux </a:t>
            </a:r>
            <a:r>
              <a:rPr lang="fr-CH" dirty="0"/>
              <a:t>peuvent sembler fausses à l’écran, mais lors de l’impression elles sont très proches des couleurs facultaires pantone.</a:t>
            </a:r>
          </a:p>
          <a:p>
            <a:endParaRPr lang="fr-CH" dirty="0"/>
          </a:p>
          <a:p>
            <a:r>
              <a:rPr lang="fr-CH" dirty="0"/>
              <a:t>Ne pas oublier d’exporter ou de sauver votre document </a:t>
            </a:r>
            <a:r>
              <a:rPr lang="fr-CH" b="1" dirty="0"/>
              <a:t>au format </a:t>
            </a:r>
            <a:r>
              <a:rPr lang="fr-CH" b="1" dirty="0" err="1"/>
              <a:t>pdf</a:t>
            </a:r>
            <a:r>
              <a:rPr lang="fr-CH" b="1" dirty="0"/>
              <a:t> pour le diffuser électroniquement</a:t>
            </a:r>
            <a:r>
              <a:rPr lang="fr-CH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371789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9739188"/>
            <a:ext cx="7561263" cy="1069200"/>
          </a:xfrm>
          <a:prstGeom prst="rect">
            <a:avLst/>
          </a:prstGeom>
          <a:solidFill>
            <a:srgbClr val="F429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8989" y="9911988"/>
            <a:ext cx="2007962" cy="723600"/>
          </a:xfrm>
          <a:prstGeom prst="rect">
            <a:avLst/>
          </a:prstGeom>
        </p:spPr>
      </p:pic>
      <p:sp>
        <p:nvSpPr>
          <p:cNvPr id="7" name="ZoneTexte 1">
            <a:extLst>
              <a:ext uri="{FF2B5EF4-FFF2-40B4-BE49-F238E27FC236}">
                <a16:creationId xmlns:a16="http://schemas.microsoft.com/office/drawing/2014/main" id="{2CBE08D9-7DEC-4346-AB65-0569DE63BB36}"/>
              </a:ext>
            </a:extLst>
          </p:cNvPr>
          <p:cNvSpPr txBox="1"/>
          <p:nvPr/>
        </p:nvSpPr>
        <p:spPr>
          <a:xfrm>
            <a:off x="1346329" y="1744749"/>
            <a:ext cx="4868603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b="1" dirty="0"/>
              <a:t>Le texte en bas à gauche (toujours en majuscule) </a:t>
            </a:r>
            <a:r>
              <a:rPr lang="fr-CH" dirty="0"/>
              <a:t>est modifiable en fonction des structures organisatrices. La liste des exemples n’est pas exhaustive. Vous pouvez sans autre copier-coller un bloc texte à 2 ou 3 niveaux sur l’affiche de votre choix.</a:t>
            </a:r>
          </a:p>
          <a:p>
            <a:r>
              <a:rPr lang="fr-CH" dirty="0"/>
              <a:t>Merci de respecter les polices de caractères utilisées pour la faculté (Arial Black) et  l’unité/département/section (Arial).</a:t>
            </a:r>
          </a:p>
          <a:p>
            <a:r>
              <a:rPr lang="fr-CH" dirty="0"/>
              <a:t>Voir les explications concernant les posters, affiches et flyers.</a:t>
            </a:r>
          </a:p>
          <a:p>
            <a:endParaRPr lang="fr-CH" dirty="0"/>
          </a:p>
          <a:p>
            <a:r>
              <a:rPr lang="fr-FR" baseline="30000" dirty="0">
                <a:hlinkClick r:id="rId3"/>
              </a:rPr>
              <a:t>http://www.unige.ch/presse/charte/pdf/Exemples_affiches.pdf</a:t>
            </a:r>
            <a:endParaRPr lang="fr-FR" baseline="30000" dirty="0"/>
          </a:p>
          <a:p>
            <a:endParaRPr lang="fr-CH" dirty="0"/>
          </a:p>
          <a:p>
            <a:r>
              <a:rPr lang="fr-CH" b="1" dirty="0"/>
              <a:t>Les couleurs des bandeaux </a:t>
            </a:r>
            <a:r>
              <a:rPr lang="fr-CH" dirty="0"/>
              <a:t>peuvent sembler fausses à l’écran, mais lors de l’impression elles sont très proches des couleurs facultaires pantone.</a:t>
            </a:r>
          </a:p>
          <a:p>
            <a:endParaRPr lang="fr-CH" dirty="0"/>
          </a:p>
          <a:p>
            <a:r>
              <a:rPr lang="fr-CH" dirty="0"/>
              <a:t>Ne pas oublier d’exporter ou de sauver votre document </a:t>
            </a:r>
            <a:r>
              <a:rPr lang="fr-CH" b="1" dirty="0"/>
              <a:t>au format </a:t>
            </a:r>
            <a:r>
              <a:rPr lang="fr-CH" b="1" dirty="0" err="1"/>
              <a:t>pdf</a:t>
            </a:r>
            <a:r>
              <a:rPr lang="fr-CH" b="1" dirty="0"/>
              <a:t> pour le diffuser électroniquement</a:t>
            </a:r>
            <a:r>
              <a:rPr lang="fr-CH" dirty="0"/>
              <a:t>.</a:t>
            </a:r>
          </a:p>
        </p:txBody>
      </p:sp>
      <p:sp>
        <p:nvSpPr>
          <p:cNvPr id="6" name="ZoneTexte 7">
            <a:extLst>
              <a:ext uri="{FF2B5EF4-FFF2-40B4-BE49-F238E27FC236}">
                <a16:creationId xmlns:a16="http://schemas.microsoft.com/office/drawing/2014/main" id="{E546DC2F-64F8-C24B-9725-3F8CDF2DB961}"/>
              </a:ext>
            </a:extLst>
          </p:cNvPr>
          <p:cNvSpPr txBox="1"/>
          <p:nvPr/>
        </p:nvSpPr>
        <p:spPr>
          <a:xfrm>
            <a:off x="324247" y="9950623"/>
            <a:ext cx="44644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FACULTÉ DE DROIT</a:t>
            </a:r>
          </a:p>
          <a:p>
            <a:r>
              <a:rPr lang="fr-CH" sz="1200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DÉPARTEMENT DE XXXXXXX</a:t>
            </a:r>
            <a:br>
              <a:rPr lang="fr-CH" sz="1200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</a:br>
            <a:r>
              <a:rPr lang="fr-CH" sz="1200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XXXX XXXX XXXXXXXXXXX</a:t>
            </a:r>
            <a:endParaRPr lang="fr-CH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54184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9739188"/>
            <a:ext cx="7561263" cy="1069200"/>
          </a:xfrm>
          <a:prstGeom prst="rect">
            <a:avLst/>
          </a:prstGeom>
          <a:solidFill>
            <a:srgbClr val="00B1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8989" y="9911988"/>
            <a:ext cx="2007962" cy="723600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324247" y="10012178"/>
            <a:ext cx="42484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400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FACULTÉ DE PSYCHOLOGIE</a:t>
            </a:r>
          </a:p>
          <a:p>
            <a:r>
              <a:rPr lang="fr-CH" sz="1400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ET DES SCIENCES DE L’ÉDUCATION</a:t>
            </a:r>
            <a:endParaRPr lang="fr-CH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ZoneTexte 1">
            <a:extLst>
              <a:ext uri="{FF2B5EF4-FFF2-40B4-BE49-F238E27FC236}">
                <a16:creationId xmlns:a16="http://schemas.microsoft.com/office/drawing/2014/main" id="{B32A53E4-21C3-7D4C-A815-90EEDCD2834F}"/>
              </a:ext>
            </a:extLst>
          </p:cNvPr>
          <p:cNvSpPr txBox="1"/>
          <p:nvPr/>
        </p:nvSpPr>
        <p:spPr>
          <a:xfrm>
            <a:off x="1346329" y="1744749"/>
            <a:ext cx="4868603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b="1" dirty="0"/>
              <a:t>Le texte en bas à gauche (toujours en majuscule) </a:t>
            </a:r>
            <a:r>
              <a:rPr lang="fr-CH" dirty="0"/>
              <a:t>est modifiable en fonction des structures organisatrices. La liste des exemples n’est pas exhaustive. Vous pouvez sans autre copier-coller un bloc texte à 2 ou 3 niveaux sur l’affiche de votre choix.</a:t>
            </a:r>
          </a:p>
          <a:p>
            <a:r>
              <a:rPr lang="fr-CH" dirty="0"/>
              <a:t>Merci de respecter les polices de caractères utilisées pour la faculté (Arial Black) et  l’unité/département/section (Arial).</a:t>
            </a:r>
          </a:p>
          <a:p>
            <a:r>
              <a:rPr lang="fr-CH" dirty="0"/>
              <a:t>Voir les explications concernant les posters, affiches et flyers.</a:t>
            </a:r>
          </a:p>
          <a:p>
            <a:endParaRPr lang="fr-CH" dirty="0"/>
          </a:p>
          <a:p>
            <a:r>
              <a:rPr lang="fr-FR" baseline="30000" dirty="0">
                <a:hlinkClick r:id="rId3"/>
              </a:rPr>
              <a:t>http://www.unige.ch/presse/charte/pdf/Exemples_affiches.pdf</a:t>
            </a:r>
            <a:endParaRPr lang="fr-FR" baseline="30000" dirty="0"/>
          </a:p>
          <a:p>
            <a:endParaRPr lang="fr-CH" dirty="0"/>
          </a:p>
          <a:p>
            <a:r>
              <a:rPr lang="fr-CH" b="1" dirty="0"/>
              <a:t>Les couleurs des bandeaux </a:t>
            </a:r>
            <a:r>
              <a:rPr lang="fr-CH" dirty="0"/>
              <a:t>peuvent sembler fausses à l’écran, mais lors de l’impression elles sont très proches des couleurs facultaires pantone.</a:t>
            </a:r>
          </a:p>
          <a:p>
            <a:endParaRPr lang="fr-CH" dirty="0"/>
          </a:p>
          <a:p>
            <a:r>
              <a:rPr lang="fr-CH" dirty="0"/>
              <a:t>Ne pas oublier d’exporter ou de sauver votre document </a:t>
            </a:r>
            <a:r>
              <a:rPr lang="fr-CH" b="1" dirty="0"/>
              <a:t>au format </a:t>
            </a:r>
            <a:r>
              <a:rPr lang="fr-CH" b="1" dirty="0" err="1"/>
              <a:t>pdf</a:t>
            </a:r>
            <a:r>
              <a:rPr lang="fr-CH" b="1" dirty="0"/>
              <a:t> pour le diffuser électroniquement</a:t>
            </a:r>
            <a:r>
              <a:rPr lang="fr-CH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402629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9739188"/>
            <a:ext cx="7561263" cy="1069200"/>
          </a:xfrm>
          <a:prstGeom prst="rect">
            <a:avLst/>
          </a:prstGeom>
          <a:solidFill>
            <a:srgbClr val="FF5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8989" y="9911988"/>
            <a:ext cx="2007962" cy="723600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332989" y="10012178"/>
            <a:ext cx="35196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400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FACULTÉ DE TRADUCTION</a:t>
            </a:r>
          </a:p>
          <a:p>
            <a:r>
              <a:rPr lang="fr-CH" sz="1400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ET D’INTERPRÉTATION</a:t>
            </a:r>
            <a:endParaRPr lang="fr-CH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ZoneTexte 1">
            <a:extLst>
              <a:ext uri="{FF2B5EF4-FFF2-40B4-BE49-F238E27FC236}">
                <a16:creationId xmlns:a16="http://schemas.microsoft.com/office/drawing/2014/main" id="{4C7E899E-FB2E-064F-AA62-A7701F0BF57E}"/>
              </a:ext>
            </a:extLst>
          </p:cNvPr>
          <p:cNvSpPr txBox="1"/>
          <p:nvPr/>
        </p:nvSpPr>
        <p:spPr>
          <a:xfrm>
            <a:off x="1346329" y="1744749"/>
            <a:ext cx="4868603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b="1" dirty="0"/>
              <a:t>Le texte en bas à gauche (toujours en majuscule) </a:t>
            </a:r>
            <a:r>
              <a:rPr lang="fr-CH" dirty="0"/>
              <a:t>est modifiable en fonction des structures organisatrices. La liste des exemples n’est pas exhaustive. Vous pouvez sans autre copier-coller un bloc texte à 2 ou 3 niveaux sur l’affiche de votre choix.</a:t>
            </a:r>
          </a:p>
          <a:p>
            <a:r>
              <a:rPr lang="fr-CH" dirty="0"/>
              <a:t>Merci de respecter les polices de caractères utilisées pour la faculté (Arial Black) et  l’unité/département/section (Arial).</a:t>
            </a:r>
          </a:p>
          <a:p>
            <a:r>
              <a:rPr lang="fr-CH" dirty="0"/>
              <a:t>Voir les explications concernant les posters, affiches et flyers.</a:t>
            </a:r>
          </a:p>
          <a:p>
            <a:endParaRPr lang="fr-CH" dirty="0"/>
          </a:p>
          <a:p>
            <a:r>
              <a:rPr lang="fr-FR" baseline="30000" dirty="0">
                <a:hlinkClick r:id="rId3"/>
              </a:rPr>
              <a:t>http://www.unige.ch/presse/charte/pdf/Exemples_affiches.pdf</a:t>
            </a:r>
            <a:endParaRPr lang="fr-FR" baseline="30000" dirty="0"/>
          </a:p>
          <a:p>
            <a:endParaRPr lang="fr-CH" dirty="0"/>
          </a:p>
          <a:p>
            <a:r>
              <a:rPr lang="fr-CH" b="1" dirty="0"/>
              <a:t>Les couleurs des bandeaux </a:t>
            </a:r>
            <a:r>
              <a:rPr lang="fr-CH" dirty="0"/>
              <a:t>peuvent sembler fausses à l’écran, mais lors de l’impression elles sont très proches des couleurs facultaires pantone.</a:t>
            </a:r>
          </a:p>
          <a:p>
            <a:endParaRPr lang="fr-CH" dirty="0"/>
          </a:p>
          <a:p>
            <a:r>
              <a:rPr lang="fr-CH" dirty="0"/>
              <a:t>Ne pas oublier d’exporter ou de sauver votre document </a:t>
            </a:r>
            <a:r>
              <a:rPr lang="fr-CH" b="1" dirty="0"/>
              <a:t>au format </a:t>
            </a:r>
            <a:r>
              <a:rPr lang="fr-CH" b="1" dirty="0" err="1"/>
              <a:t>pdf</a:t>
            </a:r>
            <a:r>
              <a:rPr lang="fr-CH" b="1" dirty="0"/>
              <a:t> pour le diffuser électroniquement</a:t>
            </a:r>
            <a:r>
              <a:rPr lang="fr-CH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374231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9739188"/>
            <a:ext cx="7561263" cy="1069200"/>
          </a:xfrm>
          <a:prstGeom prst="rect">
            <a:avLst/>
          </a:prstGeom>
          <a:solidFill>
            <a:srgbClr val="F1AB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8989" y="9911988"/>
            <a:ext cx="2007962" cy="723600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324247" y="10012178"/>
            <a:ext cx="31683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400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FACULTÉ DES SCIENCES</a:t>
            </a:r>
          </a:p>
          <a:p>
            <a:r>
              <a:rPr lang="fr-CH" sz="1400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DE LA SOCIÉTÉ</a:t>
            </a:r>
            <a:endParaRPr lang="fr-CH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ZoneTexte 1">
            <a:extLst>
              <a:ext uri="{FF2B5EF4-FFF2-40B4-BE49-F238E27FC236}">
                <a16:creationId xmlns:a16="http://schemas.microsoft.com/office/drawing/2014/main" id="{D0622E6B-BA46-B84A-9706-DC389B4E0565}"/>
              </a:ext>
            </a:extLst>
          </p:cNvPr>
          <p:cNvSpPr txBox="1"/>
          <p:nvPr/>
        </p:nvSpPr>
        <p:spPr>
          <a:xfrm>
            <a:off x="1346329" y="1744749"/>
            <a:ext cx="4868603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b="1" dirty="0"/>
              <a:t>Le texte en bas à gauche (toujours en majuscule) </a:t>
            </a:r>
            <a:r>
              <a:rPr lang="fr-CH" dirty="0"/>
              <a:t>est modifiable en fonction des structures organisatrices. La liste des exemples n’est pas exhaustive. Vous pouvez sans autre copier-coller un bloc texte à 2 ou 3 niveaux sur l’affiche de votre choix.</a:t>
            </a:r>
          </a:p>
          <a:p>
            <a:r>
              <a:rPr lang="fr-CH" dirty="0"/>
              <a:t>Merci de respecter les polices de caractères utilisées pour la faculté (Arial Black) et  l’unité/département/section (Arial).</a:t>
            </a:r>
          </a:p>
          <a:p>
            <a:r>
              <a:rPr lang="fr-CH" dirty="0"/>
              <a:t>Voir les explications concernant les posters, affiches et flyers.</a:t>
            </a:r>
          </a:p>
          <a:p>
            <a:endParaRPr lang="fr-CH" dirty="0"/>
          </a:p>
          <a:p>
            <a:r>
              <a:rPr lang="fr-FR" baseline="30000" dirty="0">
                <a:hlinkClick r:id="rId3"/>
              </a:rPr>
              <a:t>http://www.unige.ch/presse/charte/pdf/Exemples_affiches.pdf</a:t>
            </a:r>
            <a:endParaRPr lang="fr-FR" baseline="30000" dirty="0"/>
          </a:p>
          <a:p>
            <a:endParaRPr lang="fr-CH" dirty="0"/>
          </a:p>
          <a:p>
            <a:r>
              <a:rPr lang="fr-CH" b="1" dirty="0"/>
              <a:t>Les couleurs des bandeaux </a:t>
            </a:r>
            <a:r>
              <a:rPr lang="fr-CH" dirty="0"/>
              <a:t>peuvent sembler fausses à l’écran, mais lors de l’impression elles sont très proches des couleurs facultaires pantone.</a:t>
            </a:r>
          </a:p>
          <a:p>
            <a:endParaRPr lang="fr-CH" dirty="0"/>
          </a:p>
          <a:p>
            <a:r>
              <a:rPr lang="fr-CH" dirty="0"/>
              <a:t>Ne pas oublier d’exporter ou de sauver votre document </a:t>
            </a:r>
            <a:r>
              <a:rPr lang="fr-CH" b="1" dirty="0"/>
              <a:t>au format </a:t>
            </a:r>
            <a:r>
              <a:rPr lang="fr-CH" b="1" dirty="0" err="1"/>
              <a:t>pdf</a:t>
            </a:r>
            <a:r>
              <a:rPr lang="fr-CH" b="1" dirty="0"/>
              <a:t> pour le diffuser électroniquement</a:t>
            </a:r>
            <a:r>
              <a:rPr lang="fr-CH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59969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9739188"/>
            <a:ext cx="7561263" cy="1069200"/>
          </a:xfrm>
          <a:prstGeom prst="rect">
            <a:avLst/>
          </a:prstGeom>
          <a:solidFill>
            <a:srgbClr val="F1AB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8989" y="9911988"/>
            <a:ext cx="2007962" cy="723600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324247" y="9950623"/>
            <a:ext cx="44644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FACULTÉ DES SCIENCES DE LA SOCIÉTÉ</a:t>
            </a:r>
          </a:p>
          <a:p>
            <a:r>
              <a:rPr lang="fr-CH" sz="1200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DÉPARTEMENT DE XXXXXXX</a:t>
            </a:r>
            <a:br>
              <a:rPr lang="fr-CH" sz="1200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</a:br>
            <a:r>
              <a:rPr lang="fr-CH" sz="1200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XXXX XXXX XXXXXXXXXXX</a:t>
            </a:r>
            <a:endParaRPr lang="fr-CH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ZoneTexte 1">
            <a:extLst>
              <a:ext uri="{FF2B5EF4-FFF2-40B4-BE49-F238E27FC236}">
                <a16:creationId xmlns:a16="http://schemas.microsoft.com/office/drawing/2014/main" id="{8E457666-8092-624F-80F7-A5C2582BF57F}"/>
              </a:ext>
            </a:extLst>
          </p:cNvPr>
          <p:cNvSpPr txBox="1"/>
          <p:nvPr/>
        </p:nvSpPr>
        <p:spPr>
          <a:xfrm>
            <a:off x="1346329" y="1744749"/>
            <a:ext cx="4868603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b="1" dirty="0"/>
              <a:t>Le texte en bas à gauche (toujours en majuscule) </a:t>
            </a:r>
            <a:r>
              <a:rPr lang="fr-CH" dirty="0"/>
              <a:t>est modifiable en fonction des structures organisatrices. La liste des exemples n’est pas exhaustive. Vous pouvez sans autre copier-coller un bloc texte à 2 ou 3 niveaux sur l’affiche de votre choix.</a:t>
            </a:r>
          </a:p>
          <a:p>
            <a:r>
              <a:rPr lang="fr-CH" dirty="0"/>
              <a:t>Merci de respecter les polices de caractères utilisées pour la faculté (Arial Black) et  l’unité/département/section (Arial).</a:t>
            </a:r>
          </a:p>
          <a:p>
            <a:r>
              <a:rPr lang="fr-CH" dirty="0"/>
              <a:t>Voir les explications concernant les posters, affiches et flyers.</a:t>
            </a:r>
          </a:p>
          <a:p>
            <a:endParaRPr lang="fr-CH" dirty="0"/>
          </a:p>
          <a:p>
            <a:r>
              <a:rPr lang="fr-FR" baseline="30000" dirty="0">
                <a:hlinkClick r:id="rId3"/>
              </a:rPr>
              <a:t>http://www.unige.ch/presse/charte/pdf/Exemples_affiches.pdf</a:t>
            </a:r>
            <a:endParaRPr lang="fr-FR" baseline="30000" dirty="0"/>
          </a:p>
          <a:p>
            <a:endParaRPr lang="fr-CH" dirty="0"/>
          </a:p>
          <a:p>
            <a:r>
              <a:rPr lang="fr-CH" b="1" dirty="0"/>
              <a:t>Les couleurs des bandeaux </a:t>
            </a:r>
            <a:r>
              <a:rPr lang="fr-CH" dirty="0"/>
              <a:t>peuvent sembler fausses à l’écran, mais lors de l’impression elles sont très proches des couleurs facultaires pantone.</a:t>
            </a:r>
          </a:p>
          <a:p>
            <a:endParaRPr lang="fr-CH" dirty="0"/>
          </a:p>
          <a:p>
            <a:r>
              <a:rPr lang="fr-CH" dirty="0"/>
              <a:t>Ne pas oublier d’exporter ou de sauver votre document </a:t>
            </a:r>
            <a:r>
              <a:rPr lang="fr-CH" b="1" dirty="0"/>
              <a:t>au format </a:t>
            </a:r>
            <a:r>
              <a:rPr lang="fr-CH" b="1" dirty="0" err="1"/>
              <a:t>pdf</a:t>
            </a:r>
            <a:r>
              <a:rPr lang="fr-CH" b="1" dirty="0"/>
              <a:t> pour le diffuser électroniquement</a:t>
            </a:r>
            <a:r>
              <a:rPr lang="fr-CH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610650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9739188"/>
            <a:ext cx="7561263" cy="1069200"/>
          </a:xfrm>
          <a:prstGeom prst="rect">
            <a:avLst/>
          </a:prstGeom>
          <a:solidFill>
            <a:srgbClr val="470B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8989" y="9911988"/>
            <a:ext cx="2007962" cy="723600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324247" y="10119900"/>
            <a:ext cx="38884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400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FACULTÉ DE THÉOLOGIE</a:t>
            </a:r>
            <a:endParaRPr lang="fr-CH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ZoneTexte 1">
            <a:extLst>
              <a:ext uri="{FF2B5EF4-FFF2-40B4-BE49-F238E27FC236}">
                <a16:creationId xmlns:a16="http://schemas.microsoft.com/office/drawing/2014/main" id="{A7459159-0B47-6A40-9797-D304BB747A73}"/>
              </a:ext>
            </a:extLst>
          </p:cNvPr>
          <p:cNvSpPr txBox="1"/>
          <p:nvPr/>
        </p:nvSpPr>
        <p:spPr>
          <a:xfrm>
            <a:off x="1346329" y="1744749"/>
            <a:ext cx="4868603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b="1" dirty="0"/>
              <a:t>Le texte en bas à gauche (toujours en majuscule) </a:t>
            </a:r>
            <a:r>
              <a:rPr lang="fr-CH" dirty="0"/>
              <a:t>est modifiable en fonction des structures organisatrices. La liste des exemples n’est pas exhaustive. Vous pouvez sans autre copier-coller un bloc texte à 2 ou 3 niveaux sur l’affiche de votre choix.</a:t>
            </a:r>
          </a:p>
          <a:p>
            <a:r>
              <a:rPr lang="fr-CH" dirty="0"/>
              <a:t>Merci de respecter les polices de caractères utilisées pour la faculté (Arial Black) et  l’unité/département/section (Arial).</a:t>
            </a:r>
          </a:p>
          <a:p>
            <a:r>
              <a:rPr lang="fr-CH" dirty="0"/>
              <a:t>Voir les explications concernant les posters, affiches et flyers.</a:t>
            </a:r>
          </a:p>
          <a:p>
            <a:endParaRPr lang="fr-CH" dirty="0"/>
          </a:p>
          <a:p>
            <a:r>
              <a:rPr lang="fr-FR" baseline="30000" dirty="0">
                <a:hlinkClick r:id="rId3"/>
              </a:rPr>
              <a:t>http://www.unige.ch/presse/charte/pdf/Exemples_affiches.pdf</a:t>
            </a:r>
            <a:endParaRPr lang="fr-FR" baseline="30000" dirty="0"/>
          </a:p>
          <a:p>
            <a:endParaRPr lang="fr-CH" dirty="0"/>
          </a:p>
          <a:p>
            <a:r>
              <a:rPr lang="fr-CH" b="1" dirty="0"/>
              <a:t>Les couleurs des bandeaux </a:t>
            </a:r>
            <a:r>
              <a:rPr lang="fr-CH" dirty="0"/>
              <a:t>peuvent sembler fausses à l’écran, mais lors de l’impression elles sont très proches des couleurs facultaires pantone.</a:t>
            </a:r>
          </a:p>
          <a:p>
            <a:endParaRPr lang="fr-CH" dirty="0"/>
          </a:p>
          <a:p>
            <a:r>
              <a:rPr lang="fr-CH" dirty="0"/>
              <a:t>Ne pas oublier d’exporter ou de sauver votre document </a:t>
            </a:r>
            <a:r>
              <a:rPr lang="fr-CH" b="1" dirty="0"/>
              <a:t>au format </a:t>
            </a:r>
            <a:r>
              <a:rPr lang="fr-CH" b="1" dirty="0" err="1"/>
              <a:t>pdf</a:t>
            </a:r>
            <a:r>
              <a:rPr lang="fr-CH" b="1" dirty="0"/>
              <a:t> pour le diffuser électroniquement</a:t>
            </a:r>
            <a:r>
              <a:rPr lang="fr-CH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370497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9739188"/>
            <a:ext cx="7561263" cy="1069200"/>
          </a:xfrm>
          <a:prstGeom prst="rect">
            <a:avLst/>
          </a:prstGeom>
          <a:solidFill>
            <a:srgbClr val="465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8989" y="9911988"/>
            <a:ext cx="2007962" cy="723600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324247" y="10012178"/>
            <a:ext cx="3600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400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FACULTÉ D’ÉCONOMIE</a:t>
            </a:r>
          </a:p>
          <a:p>
            <a:r>
              <a:rPr lang="fr-CH" sz="1400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ET DE MANAGEMENT</a:t>
            </a:r>
            <a:endParaRPr lang="fr-CH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ZoneTexte 1">
            <a:extLst>
              <a:ext uri="{FF2B5EF4-FFF2-40B4-BE49-F238E27FC236}">
                <a16:creationId xmlns:a16="http://schemas.microsoft.com/office/drawing/2014/main" id="{6A22AC5A-0DDF-4C4E-9FCE-85DFD2CD8B52}"/>
              </a:ext>
            </a:extLst>
          </p:cNvPr>
          <p:cNvSpPr txBox="1"/>
          <p:nvPr/>
        </p:nvSpPr>
        <p:spPr>
          <a:xfrm>
            <a:off x="1346329" y="1744749"/>
            <a:ext cx="4868603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b="1" dirty="0"/>
              <a:t>Le texte en bas à gauche (toujours en majuscule) </a:t>
            </a:r>
            <a:r>
              <a:rPr lang="fr-CH" dirty="0"/>
              <a:t>est modifiable en fonction des structures organisatrices. La liste des exemples n’est pas exhaustive. Vous pouvez sans autre copier-coller un bloc texte à 2 ou 3 niveaux sur l’affiche de votre choix.</a:t>
            </a:r>
          </a:p>
          <a:p>
            <a:r>
              <a:rPr lang="fr-CH" dirty="0"/>
              <a:t>Merci de respecter les polices de caractères utilisées pour la faculté (Arial Black) et  l’unité/département/section (Arial).</a:t>
            </a:r>
          </a:p>
          <a:p>
            <a:r>
              <a:rPr lang="fr-CH" dirty="0"/>
              <a:t>Voir les explications concernant les posters, affiches et flyers.</a:t>
            </a:r>
          </a:p>
          <a:p>
            <a:endParaRPr lang="fr-CH" dirty="0"/>
          </a:p>
          <a:p>
            <a:r>
              <a:rPr lang="fr-FR" baseline="30000" dirty="0">
                <a:hlinkClick r:id="rId3"/>
              </a:rPr>
              <a:t>http://www.unige.ch/presse/charte/pdf/Exemples_affiches.pdf</a:t>
            </a:r>
            <a:endParaRPr lang="fr-FR" baseline="30000" dirty="0"/>
          </a:p>
          <a:p>
            <a:endParaRPr lang="fr-CH" dirty="0"/>
          </a:p>
          <a:p>
            <a:r>
              <a:rPr lang="fr-CH" b="1" dirty="0"/>
              <a:t>Les couleurs des bandeaux </a:t>
            </a:r>
            <a:r>
              <a:rPr lang="fr-CH" dirty="0"/>
              <a:t>peuvent sembler fausses à l’écran, mais lors de l’impression elles sont très proches des couleurs facultaires pantone.</a:t>
            </a:r>
          </a:p>
          <a:p>
            <a:endParaRPr lang="fr-CH" dirty="0"/>
          </a:p>
          <a:p>
            <a:r>
              <a:rPr lang="fr-CH" dirty="0"/>
              <a:t>Ne pas oublier d’exporter ou de sauver votre document </a:t>
            </a:r>
            <a:r>
              <a:rPr lang="fr-CH" b="1" dirty="0"/>
              <a:t>au format </a:t>
            </a:r>
            <a:r>
              <a:rPr lang="fr-CH" b="1" dirty="0" err="1"/>
              <a:t>pdf</a:t>
            </a:r>
            <a:r>
              <a:rPr lang="fr-CH" b="1" dirty="0"/>
              <a:t> pour le diffuser électroniquement</a:t>
            </a:r>
            <a:r>
              <a:rPr lang="fr-CH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703646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e 8"/>
          <p:cNvGrpSpPr/>
          <p:nvPr/>
        </p:nvGrpSpPr>
        <p:grpSpPr>
          <a:xfrm>
            <a:off x="0" y="9739188"/>
            <a:ext cx="7561263" cy="1069200"/>
            <a:chOff x="0" y="9739188"/>
            <a:chExt cx="7561263" cy="1069200"/>
          </a:xfrm>
        </p:grpSpPr>
        <p:sp>
          <p:nvSpPr>
            <p:cNvPr id="4" name="Rectangle 3"/>
            <p:cNvSpPr/>
            <p:nvPr/>
          </p:nvSpPr>
          <p:spPr>
            <a:xfrm>
              <a:off x="0" y="9739188"/>
              <a:ext cx="7561263" cy="1069200"/>
            </a:xfrm>
            <a:prstGeom prst="rect">
              <a:avLst/>
            </a:prstGeom>
            <a:solidFill>
              <a:srgbClr val="CF006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/>
            </a:p>
          </p:txBody>
        </p:sp>
        <p:pic>
          <p:nvPicPr>
            <p:cNvPr id="5" name="Image 4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68989" y="9911988"/>
              <a:ext cx="2007962" cy="723600"/>
            </a:xfrm>
            <a:prstGeom prst="rect">
              <a:avLst/>
            </a:prstGeom>
          </p:spPr>
        </p:pic>
        <p:sp>
          <p:nvSpPr>
            <p:cNvPr id="8" name="ZoneTexte 7"/>
            <p:cNvSpPr txBox="1"/>
            <p:nvPr/>
          </p:nvSpPr>
          <p:spPr>
            <a:xfrm>
              <a:off x="353701" y="10119900"/>
              <a:ext cx="352839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H" sz="1400" b="1" dirty="0">
                  <a:solidFill>
                    <a:schemeClr val="bg1"/>
                  </a:solidFill>
                  <a:latin typeface="Arial Black" pitchFamily="34" charset="0"/>
                  <a:cs typeface="Arial" pitchFamily="34" charset="0"/>
                </a:rPr>
                <a:t>GLOBAL STUDIES INSTITUTE</a:t>
              </a:r>
            </a:p>
          </p:txBody>
        </p:sp>
      </p:grpSp>
      <p:sp>
        <p:nvSpPr>
          <p:cNvPr id="2" name="ZoneTexte 1"/>
          <p:cNvSpPr txBox="1"/>
          <p:nvPr/>
        </p:nvSpPr>
        <p:spPr>
          <a:xfrm>
            <a:off x="1346329" y="1744749"/>
            <a:ext cx="4868603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b="1" dirty="0"/>
              <a:t>Le texte en bas à gauche (toujours en majuscule) </a:t>
            </a:r>
            <a:r>
              <a:rPr lang="fr-CH" dirty="0"/>
              <a:t>est modifiable en fonction des structures organisatrices. La liste des exemples n’est pas exhaustive. Vous pouvez sans autre copier-coller un bloc texte à 2 ou 3 niveaux sur l’affiche de votre choix.</a:t>
            </a:r>
          </a:p>
          <a:p>
            <a:r>
              <a:rPr lang="fr-CH" dirty="0"/>
              <a:t>Merci de respecter les polices de caractères utilisées pour la faculté (Arial Black) et  l’unité/département/section (Arial).</a:t>
            </a:r>
          </a:p>
          <a:p>
            <a:r>
              <a:rPr lang="fr-CH" dirty="0"/>
              <a:t>Voir les explications concernant les posters, affiches et flyers.</a:t>
            </a:r>
          </a:p>
          <a:p>
            <a:endParaRPr lang="fr-CH" dirty="0"/>
          </a:p>
          <a:p>
            <a:r>
              <a:rPr lang="fr-FR" baseline="30000" dirty="0">
                <a:hlinkClick r:id="rId3"/>
              </a:rPr>
              <a:t>http://www.unige.ch/presse/charte/pdf/Exemples_affiches.pdf</a:t>
            </a:r>
            <a:endParaRPr lang="fr-FR" baseline="30000" dirty="0"/>
          </a:p>
          <a:p>
            <a:endParaRPr lang="fr-CH" dirty="0"/>
          </a:p>
          <a:p>
            <a:r>
              <a:rPr lang="fr-CH" b="1" dirty="0"/>
              <a:t>Les couleurs des bandeaux </a:t>
            </a:r>
            <a:r>
              <a:rPr lang="fr-CH" dirty="0"/>
              <a:t>peuvent sembler fausses à l’écran, mais lors de l’impression elles sont très proches des couleurs facultaires pantone.</a:t>
            </a:r>
          </a:p>
          <a:p>
            <a:endParaRPr lang="fr-CH" dirty="0"/>
          </a:p>
          <a:p>
            <a:r>
              <a:rPr lang="fr-CH" dirty="0"/>
              <a:t>Ne pas oublier d’exporter ou de sauver votre document </a:t>
            </a:r>
            <a:r>
              <a:rPr lang="fr-CH" b="1" dirty="0"/>
              <a:t>au format </a:t>
            </a:r>
            <a:r>
              <a:rPr lang="fr-CH" b="1" dirty="0" err="1"/>
              <a:t>pdf</a:t>
            </a:r>
            <a:r>
              <a:rPr lang="fr-CH" b="1" dirty="0"/>
              <a:t> pour le diffuser électroniquement</a:t>
            </a:r>
            <a:r>
              <a:rPr lang="fr-CH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371180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9739188"/>
            <a:ext cx="7561263" cy="1069200"/>
          </a:xfrm>
          <a:prstGeom prst="rect">
            <a:avLst/>
          </a:prstGeom>
          <a:solidFill>
            <a:srgbClr val="CF00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8989" y="9911988"/>
            <a:ext cx="2007962" cy="723600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324247" y="10012178"/>
            <a:ext cx="51125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400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SANTÉ AU TRAVAIL, ENVIRONNEMENT</a:t>
            </a:r>
            <a:r>
              <a:rPr lang="fr-CH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</a:t>
            </a:r>
            <a:endParaRPr lang="fr-CH" sz="1400" b="1" dirty="0">
              <a:solidFill>
                <a:schemeClr val="bg1"/>
              </a:solidFill>
              <a:latin typeface="Arial Black" pitchFamily="34" charset="0"/>
              <a:cs typeface="Arial" pitchFamily="34" charset="0"/>
            </a:endParaRPr>
          </a:p>
          <a:p>
            <a:r>
              <a:rPr lang="fr-CH" sz="1400" b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PRÉVENTION, SÉCURITÉ</a:t>
            </a:r>
            <a:endParaRPr lang="fr-CH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ZoneTexte 1">
            <a:extLst>
              <a:ext uri="{FF2B5EF4-FFF2-40B4-BE49-F238E27FC236}">
                <a16:creationId xmlns:a16="http://schemas.microsoft.com/office/drawing/2014/main" id="{75CAA21B-3A24-4347-8855-0AD09CCB88FD}"/>
              </a:ext>
            </a:extLst>
          </p:cNvPr>
          <p:cNvSpPr txBox="1"/>
          <p:nvPr/>
        </p:nvSpPr>
        <p:spPr>
          <a:xfrm>
            <a:off x="1346329" y="1744749"/>
            <a:ext cx="4868603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b="1" dirty="0"/>
              <a:t>Le texte en bas à gauche (toujours en majuscule) </a:t>
            </a:r>
            <a:r>
              <a:rPr lang="fr-CH" dirty="0"/>
              <a:t>est modifiable en fonction des structures organisatrices. La liste des exemples n’est pas exhaustive. Vous pouvez sans autre copier-coller un bloc texte à 2 ou 3 niveaux sur l’affiche de votre choix.</a:t>
            </a:r>
          </a:p>
          <a:p>
            <a:r>
              <a:rPr lang="fr-CH" dirty="0"/>
              <a:t>Merci de respecter les polices de caractères utilisées pour la faculté (Arial Black) et  l’unité/département/section (Arial).</a:t>
            </a:r>
          </a:p>
          <a:p>
            <a:r>
              <a:rPr lang="fr-CH" dirty="0"/>
              <a:t>Voir les explications concernant les posters, affiches et flyers.</a:t>
            </a:r>
          </a:p>
          <a:p>
            <a:endParaRPr lang="fr-CH" dirty="0"/>
          </a:p>
          <a:p>
            <a:r>
              <a:rPr lang="fr-FR" baseline="30000" dirty="0">
                <a:hlinkClick r:id="rId3"/>
              </a:rPr>
              <a:t>http://www.unige.ch/presse/charte/pdf/Exemples_affiches.pdf</a:t>
            </a:r>
            <a:endParaRPr lang="fr-FR" baseline="30000" dirty="0"/>
          </a:p>
          <a:p>
            <a:endParaRPr lang="fr-CH" dirty="0"/>
          </a:p>
          <a:p>
            <a:r>
              <a:rPr lang="fr-CH" b="1" dirty="0"/>
              <a:t>Les couleurs des bandeaux </a:t>
            </a:r>
            <a:r>
              <a:rPr lang="fr-CH" dirty="0"/>
              <a:t>peuvent sembler fausses à l’écran, mais lors de l’impression elles sont très proches des couleurs facultaires pantone.</a:t>
            </a:r>
          </a:p>
          <a:p>
            <a:endParaRPr lang="fr-CH" dirty="0"/>
          </a:p>
          <a:p>
            <a:r>
              <a:rPr lang="fr-CH" dirty="0"/>
              <a:t>Ne pas oublier d’exporter ou de sauver votre document </a:t>
            </a:r>
            <a:r>
              <a:rPr lang="fr-CH" b="1" dirty="0"/>
              <a:t>au format </a:t>
            </a:r>
            <a:r>
              <a:rPr lang="fr-CH" b="1" dirty="0" err="1"/>
              <a:t>pdf</a:t>
            </a:r>
            <a:r>
              <a:rPr lang="fr-CH" b="1" dirty="0"/>
              <a:t> pour le diffuser électroniquement</a:t>
            </a:r>
            <a:r>
              <a:rPr lang="fr-CH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577134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9739188"/>
            <a:ext cx="7561263" cy="1069200"/>
          </a:xfrm>
          <a:prstGeom prst="rect">
            <a:avLst/>
          </a:prstGeom>
          <a:solidFill>
            <a:srgbClr val="0067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8989" y="9911988"/>
            <a:ext cx="2007962" cy="723600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353701" y="10119900"/>
            <a:ext cx="35283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400" b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FACULTÉ DES LETTRES</a:t>
            </a:r>
          </a:p>
        </p:txBody>
      </p:sp>
      <p:sp>
        <p:nvSpPr>
          <p:cNvPr id="7" name="ZoneTexte 1">
            <a:extLst>
              <a:ext uri="{FF2B5EF4-FFF2-40B4-BE49-F238E27FC236}">
                <a16:creationId xmlns:a16="http://schemas.microsoft.com/office/drawing/2014/main" id="{E22CA692-5112-CF45-BC90-04D97F8B76BF}"/>
              </a:ext>
            </a:extLst>
          </p:cNvPr>
          <p:cNvSpPr txBox="1"/>
          <p:nvPr/>
        </p:nvSpPr>
        <p:spPr>
          <a:xfrm>
            <a:off x="1346329" y="1744749"/>
            <a:ext cx="4868603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b="1" dirty="0"/>
              <a:t>Le texte en bas à gauche (toujours en majuscule) </a:t>
            </a:r>
            <a:r>
              <a:rPr lang="fr-CH" dirty="0"/>
              <a:t>est modifiable en fonction des structures organisatrices. La liste des exemples n’est pas exhaustive. Vous pouvez sans autre copier-coller un bloc texte à 2 ou 3 niveaux sur l’affiche de votre choix.</a:t>
            </a:r>
          </a:p>
          <a:p>
            <a:r>
              <a:rPr lang="fr-CH" dirty="0"/>
              <a:t>Merci de respecter les polices de caractères utilisées pour la faculté (Arial Black) et  l’unité/département/section (Arial).</a:t>
            </a:r>
          </a:p>
          <a:p>
            <a:r>
              <a:rPr lang="fr-CH" dirty="0"/>
              <a:t>Voir les explications concernant les posters, affiches et flyers.</a:t>
            </a:r>
          </a:p>
          <a:p>
            <a:endParaRPr lang="fr-CH" dirty="0"/>
          </a:p>
          <a:p>
            <a:r>
              <a:rPr lang="fr-FR" baseline="30000" dirty="0">
                <a:hlinkClick r:id="rId3"/>
              </a:rPr>
              <a:t>http://www.unige.ch/presse/charte/pdf/Exemples_affiches.pdf</a:t>
            </a:r>
            <a:endParaRPr lang="fr-FR" baseline="30000" dirty="0"/>
          </a:p>
          <a:p>
            <a:endParaRPr lang="fr-CH" dirty="0"/>
          </a:p>
          <a:p>
            <a:r>
              <a:rPr lang="fr-CH" b="1" dirty="0"/>
              <a:t>Les couleurs des bandeaux </a:t>
            </a:r>
            <a:r>
              <a:rPr lang="fr-CH" dirty="0"/>
              <a:t>peuvent sembler fausses à l’écran, mais lors de l’impression elles sont très proches des couleurs facultaires pantone.</a:t>
            </a:r>
          </a:p>
          <a:p>
            <a:endParaRPr lang="fr-CH" dirty="0"/>
          </a:p>
          <a:p>
            <a:r>
              <a:rPr lang="fr-CH" dirty="0"/>
              <a:t>Ne pas oublier d’exporter ou de sauver votre document </a:t>
            </a:r>
            <a:r>
              <a:rPr lang="fr-CH" b="1" dirty="0"/>
              <a:t>au format </a:t>
            </a:r>
            <a:r>
              <a:rPr lang="fr-CH" b="1" dirty="0" err="1"/>
              <a:t>pdf</a:t>
            </a:r>
            <a:r>
              <a:rPr lang="fr-CH" b="1" dirty="0"/>
              <a:t> pour le diffuser électroniquement</a:t>
            </a:r>
            <a:r>
              <a:rPr lang="fr-CH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128137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9739188"/>
            <a:ext cx="7561263" cy="1069200"/>
          </a:xfrm>
          <a:prstGeom prst="rect">
            <a:avLst/>
          </a:prstGeom>
          <a:solidFill>
            <a:srgbClr val="0067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8989" y="9911988"/>
            <a:ext cx="2007962" cy="723600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324247" y="9950623"/>
            <a:ext cx="4680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FACULTÉ DES LETTRES</a:t>
            </a:r>
          </a:p>
          <a:p>
            <a:r>
              <a:rPr lang="fr-CH" sz="1200" b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DÉPARTEMENT DE XXXXXXXXXXXXX</a:t>
            </a:r>
          </a:p>
          <a:p>
            <a:r>
              <a:rPr lang="fr-CH" sz="1200" b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XXXXX XXXXXXXX XXXX</a:t>
            </a:r>
          </a:p>
        </p:txBody>
      </p:sp>
      <p:sp>
        <p:nvSpPr>
          <p:cNvPr id="7" name="ZoneTexte 1">
            <a:extLst>
              <a:ext uri="{FF2B5EF4-FFF2-40B4-BE49-F238E27FC236}">
                <a16:creationId xmlns:a16="http://schemas.microsoft.com/office/drawing/2014/main" id="{1C81D268-9056-A44B-9CB4-0D7B41A27099}"/>
              </a:ext>
            </a:extLst>
          </p:cNvPr>
          <p:cNvSpPr txBox="1"/>
          <p:nvPr/>
        </p:nvSpPr>
        <p:spPr>
          <a:xfrm>
            <a:off x="1346329" y="1744749"/>
            <a:ext cx="4868603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b="1" dirty="0"/>
              <a:t>Le texte en bas à gauche (toujours en majuscule) </a:t>
            </a:r>
            <a:r>
              <a:rPr lang="fr-CH" dirty="0"/>
              <a:t>est modifiable en fonction des structures organisatrices. La liste des exemples n’est pas exhaustive. Vous pouvez sans autre copier-coller un bloc texte à 2 ou 3 niveaux sur l’affiche de votre choix.</a:t>
            </a:r>
          </a:p>
          <a:p>
            <a:r>
              <a:rPr lang="fr-CH" dirty="0"/>
              <a:t>Merci de respecter les polices de caractères utilisées pour la faculté (Arial Black) et  l’unité/département/section (Arial).</a:t>
            </a:r>
          </a:p>
          <a:p>
            <a:r>
              <a:rPr lang="fr-CH" dirty="0"/>
              <a:t>Voir les explications concernant les posters, affiches et flyers.</a:t>
            </a:r>
          </a:p>
          <a:p>
            <a:endParaRPr lang="fr-CH" dirty="0"/>
          </a:p>
          <a:p>
            <a:r>
              <a:rPr lang="fr-FR" baseline="30000" dirty="0">
                <a:hlinkClick r:id="rId3"/>
              </a:rPr>
              <a:t>http://www.unige.ch/presse/charte/pdf/Exemples_affiches.pdf</a:t>
            </a:r>
            <a:endParaRPr lang="fr-FR" baseline="30000" dirty="0"/>
          </a:p>
          <a:p>
            <a:endParaRPr lang="fr-CH" dirty="0"/>
          </a:p>
          <a:p>
            <a:r>
              <a:rPr lang="fr-CH" b="1" dirty="0"/>
              <a:t>Les couleurs des bandeaux </a:t>
            </a:r>
            <a:r>
              <a:rPr lang="fr-CH" dirty="0"/>
              <a:t>peuvent sembler fausses à l’écran, mais lors de l’impression elles sont très proches des couleurs facultaires pantone.</a:t>
            </a:r>
          </a:p>
          <a:p>
            <a:endParaRPr lang="fr-CH" dirty="0"/>
          </a:p>
          <a:p>
            <a:r>
              <a:rPr lang="fr-CH" dirty="0"/>
              <a:t>Ne pas oublier d’exporter ou de sauver votre document </a:t>
            </a:r>
            <a:r>
              <a:rPr lang="fr-CH" b="1" dirty="0"/>
              <a:t>au format </a:t>
            </a:r>
            <a:r>
              <a:rPr lang="fr-CH" b="1" dirty="0" err="1"/>
              <a:t>pdf</a:t>
            </a:r>
            <a:r>
              <a:rPr lang="fr-CH" b="1" dirty="0"/>
              <a:t> pour le diffuser électroniquement</a:t>
            </a:r>
            <a:r>
              <a:rPr lang="fr-CH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489666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9739188"/>
            <a:ext cx="7561263" cy="1069200"/>
          </a:xfrm>
          <a:prstGeom prst="rect">
            <a:avLst/>
          </a:prstGeom>
          <a:solidFill>
            <a:srgbClr val="007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8989" y="9911988"/>
            <a:ext cx="2007962" cy="723600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353701" y="10119900"/>
            <a:ext cx="35283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400" b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FACULTÉ DES SCIENCES</a:t>
            </a:r>
          </a:p>
        </p:txBody>
      </p:sp>
      <p:sp>
        <p:nvSpPr>
          <p:cNvPr id="7" name="ZoneTexte 1">
            <a:extLst>
              <a:ext uri="{FF2B5EF4-FFF2-40B4-BE49-F238E27FC236}">
                <a16:creationId xmlns:a16="http://schemas.microsoft.com/office/drawing/2014/main" id="{E4435A9C-2E0D-E342-B062-60038C7BACAE}"/>
              </a:ext>
            </a:extLst>
          </p:cNvPr>
          <p:cNvSpPr txBox="1"/>
          <p:nvPr/>
        </p:nvSpPr>
        <p:spPr>
          <a:xfrm>
            <a:off x="1346329" y="1744749"/>
            <a:ext cx="4868603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b="1" dirty="0"/>
              <a:t>Le texte en bas à gauche (toujours en majuscule) </a:t>
            </a:r>
            <a:r>
              <a:rPr lang="fr-CH" dirty="0"/>
              <a:t>est modifiable en fonction des structures organisatrices. La liste des exemples n’est pas exhaustive. Vous pouvez sans autre copier-coller un bloc texte à 2 ou 3 niveaux sur l’affiche de votre choix.</a:t>
            </a:r>
          </a:p>
          <a:p>
            <a:r>
              <a:rPr lang="fr-CH" dirty="0"/>
              <a:t>Merci de respecter les polices de caractères utilisées pour la faculté (Arial Black) et  l’unité/département/section (Arial).</a:t>
            </a:r>
          </a:p>
          <a:p>
            <a:r>
              <a:rPr lang="fr-CH" dirty="0"/>
              <a:t>Voir les explications concernant les posters, affiches et flyers.</a:t>
            </a:r>
          </a:p>
          <a:p>
            <a:endParaRPr lang="fr-CH" dirty="0"/>
          </a:p>
          <a:p>
            <a:r>
              <a:rPr lang="fr-FR" baseline="30000" dirty="0">
                <a:hlinkClick r:id="rId3"/>
              </a:rPr>
              <a:t>http://www.unige.ch/presse/charte/pdf/Exemples_affiches.pdf</a:t>
            </a:r>
            <a:endParaRPr lang="fr-FR" baseline="30000" dirty="0"/>
          </a:p>
          <a:p>
            <a:endParaRPr lang="fr-CH" dirty="0"/>
          </a:p>
          <a:p>
            <a:r>
              <a:rPr lang="fr-CH" b="1" dirty="0"/>
              <a:t>Les couleurs des bandeaux </a:t>
            </a:r>
            <a:r>
              <a:rPr lang="fr-CH" dirty="0"/>
              <a:t>peuvent sembler fausses à l’écran, mais lors de l’impression elles sont très proches des couleurs facultaires pantone.</a:t>
            </a:r>
          </a:p>
          <a:p>
            <a:endParaRPr lang="fr-CH" dirty="0"/>
          </a:p>
          <a:p>
            <a:r>
              <a:rPr lang="fr-CH" dirty="0"/>
              <a:t>Ne pas oublier d’exporter ou de sauver votre document </a:t>
            </a:r>
            <a:r>
              <a:rPr lang="fr-CH" b="1" dirty="0"/>
              <a:t>au format </a:t>
            </a:r>
            <a:r>
              <a:rPr lang="fr-CH" b="1" dirty="0" err="1"/>
              <a:t>pdf</a:t>
            </a:r>
            <a:r>
              <a:rPr lang="fr-CH" b="1" dirty="0"/>
              <a:t> pour le diffuser électroniquement</a:t>
            </a:r>
            <a:r>
              <a:rPr lang="fr-CH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41161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9739188"/>
            <a:ext cx="7561263" cy="1069200"/>
          </a:xfrm>
          <a:prstGeom prst="rect">
            <a:avLst/>
          </a:prstGeom>
          <a:solidFill>
            <a:srgbClr val="007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8989" y="9911988"/>
            <a:ext cx="2007962" cy="723600"/>
          </a:xfrm>
          <a:prstGeom prst="rect">
            <a:avLst/>
          </a:prstGeom>
        </p:spPr>
      </p:pic>
      <p:sp>
        <p:nvSpPr>
          <p:cNvPr id="7" name="ZoneTexte 1">
            <a:extLst>
              <a:ext uri="{FF2B5EF4-FFF2-40B4-BE49-F238E27FC236}">
                <a16:creationId xmlns:a16="http://schemas.microsoft.com/office/drawing/2014/main" id="{E4435A9C-2E0D-E342-B062-60038C7BACAE}"/>
              </a:ext>
            </a:extLst>
          </p:cNvPr>
          <p:cNvSpPr txBox="1"/>
          <p:nvPr/>
        </p:nvSpPr>
        <p:spPr>
          <a:xfrm>
            <a:off x="1346329" y="1744749"/>
            <a:ext cx="4868603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b="1" dirty="0"/>
              <a:t>Le texte en bas à gauche (toujours en majuscule) </a:t>
            </a:r>
            <a:r>
              <a:rPr lang="fr-CH" dirty="0"/>
              <a:t>est modifiable en fonction des structures organisatrices. La liste des exemples n’est pas exhaustive. Vous pouvez sans autre copier-coller un bloc texte à 2 ou 3 niveaux sur l’affiche de votre choix.</a:t>
            </a:r>
          </a:p>
          <a:p>
            <a:r>
              <a:rPr lang="fr-CH" dirty="0"/>
              <a:t>Merci de respecter les polices de caractères utilisées pour la faculté (Arial Black) et  l’unité/département/section (Arial).</a:t>
            </a:r>
          </a:p>
          <a:p>
            <a:r>
              <a:rPr lang="fr-CH" dirty="0"/>
              <a:t>Voir les explications concernant les posters, affiches et flyers.</a:t>
            </a:r>
          </a:p>
          <a:p>
            <a:endParaRPr lang="fr-CH" dirty="0"/>
          </a:p>
          <a:p>
            <a:r>
              <a:rPr lang="fr-FR" baseline="30000" dirty="0">
                <a:hlinkClick r:id="rId3"/>
              </a:rPr>
              <a:t>http://www.unige.ch/presse/charte/pdf/Exemples_affiches.pdf</a:t>
            </a:r>
            <a:endParaRPr lang="fr-FR" baseline="30000" dirty="0"/>
          </a:p>
          <a:p>
            <a:endParaRPr lang="fr-CH" dirty="0"/>
          </a:p>
          <a:p>
            <a:r>
              <a:rPr lang="fr-CH" b="1" dirty="0"/>
              <a:t>Les couleurs des bandeaux </a:t>
            </a:r>
            <a:r>
              <a:rPr lang="fr-CH" dirty="0"/>
              <a:t>peuvent sembler fausses à l’écran, mais lors de l’impression elles sont très proches des couleurs facultaires pantone.</a:t>
            </a:r>
          </a:p>
          <a:p>
            <a:endParaRPr lang="fr-CH" dirty="0"/>
          </a:p>
          <a:p>
            <a:r>
              <a:rPr lang="fr-CH" dirty="0"/>
              <a:t>Ne pas oublier d’exporter ou de sauver votre document </a:t>
            </a:r>
            <a:r>
              <a:rPr lang="fr-CH" b="1" dirty="0"/>
              <a:t>au format </a:t>
            </a:r>
            <a:r>
              <a:rPr lang="fr-CH" b="1" dirty="0" err="1"/>
              <a:t>pdf</a:t>
            </a:r>
            <a:r>
              <a:rPr lang="fr-CH" b="1" dirty="0"/>
              <a:t> pour le diffuser électroniquement</a:t>
            </a:r>
            <a:r>
              <a:rPr lang="fr-CH" dirty="0"/>
              <a:t>.</a:t>
            </a:r>
          </a:p>
        </p:txBody>
      </p:sp>
      <p:sp>
        <p:nvSpPr>
          <p:cNvPr id="6" name="ZoneTexte 7">
            <a:extLst>
              <a:ext uri="{FF2B5EF4-FFF2-40B4-BE49-F238E27FC236}">
                <a16:creationId xmlns:a16="http://schemas.microsoft.com/office/drawing/2014/main" id="{9E07F8D3-5BDB-814A-8708-D905F1003B7A}"/>
              </a:ext>
            </a:extLst>
          </p:cNvPr>
          <p:cNvSpPr txBox="1"/>
          <p:nvPr/>
        </p:nvSpPr>
        <p:spPr>
          <a:xfrm>
            <a:off x="324247" y="9950623"/>
            <a:ext cx="44644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FACULTÉ DES SCIENCES</a:t>
            </a:r>
          </a:p>
          <a:p>
            <a:r>
              <a:rPr lang="fr-CH" sz="1200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DÉPARTEMENT DE XXXXXXX</a:t>
            </a:r>
            <a:br>
              <a:rPr lang="fr-CH" sz="1200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</a:br>
            <a:r>
              <a:rPr lang="fr-CH" sz="1200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XXXX XXXX XXXXXXXXXXX</a:t>
            </a:r>
            <a:endParaRPr lang="fr-CH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58798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9739188"/>
            <a:ext cx="7561263" cy="1069200"/>
          </a:xfrm>
          <a:prstGeom prst="rect">
            <a:avLst/>
          </a:prstGeom>
          <a:solidFill>
            <a:srgbClr val="9600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8989" y="9911988"/>
            <a:ext cx="2007962" cy="723600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353701" y="10119900"/>
            <a:ext cx="35283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400" b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FACULTÉ DE MÉDECINE</a:t>
            </a:r>
          </a:p>
        </p:txBody>
      </p:sp>
      <p:sp>
        <p:nvSpPr>
          <p:cNvPr id="7" name="ZoneTexte 1">
            <a:extLst>
              <a:ext uri="{FF2B5EF4-FFF2-40B4-BE49-F238E27FC236}">
                <a16:creationId xmlns:a16="http://schemas.microsoft.com/office/drawing/2014/main" id="{C8596088-900A-E544-95DD-9CD3E9820487}"/>
              </a:ext>
            </a:extLst>
          </p:cNvPr>
          <p:cNvSpPr txBox="1"/>
          <p:nvPr/>
        </p:nvSpPr>
        <p:spPr>
          <a:xfrm>
            <a:off x="1346329" y="1744749"/>
            <a:ext cx="4868603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b="1" dirty="0"/>
              <a:t>Le texte en bas à gauche (toujours en majuscule) </a:t>
            </a:r>
            <a:r>
              <a:rPr lang="fr-CH" dirty="0"/>
              <a:t>est modifiable en fonction des structures organisatrices. La liste des exemples n’est pas exhaustive. Vous pouvez sans autre copier-coller un bloc texte à 2 ou 3 niveaux sur l’affiche de votre choix.</a:t>
            </a:r>
          </a:p>
          <a:p>
            <a:r>
              <a:rPr lang="fr-CH" dirty="0"/>
              <a:t>Merci de respecter les polices de caractères utilisées pour la faculté (Arial Black) et  l’unité/département/section (Arial).</a:t>
            </a:r>
          </a:p>
          <a:p>
            <a:r>
              <a:rPr lang="fr-CH" dirty="0"/>
              <a:t>Voir les explications concernant les posters, affiches et flyers.</a:t>
            </a:r>
          </a:p>
          <a:p>
            <a:endParaRPr lang="fr-CH" dirty="0"/>
          </a:p>
          <a:p>
            <a:r>
              <a:rPr lang="fr-FR" baseline="30000" dirty="0">
                <a:hlinkClick r:id="rId3"/>
              </a:rPr>
              <a:t>http://www.unige.ch/presse/charte/pdf/Exemples_affiches.pdf</a:t>
            </a:r>
            <a:endParaRPr lang="fr-FR" baseline="30000" dirty="0"/>
          </a:p>
          <a:p>
            <a:endParaRPr lang="fr-CH" dirty="0"/>
          </a:p>
          <a:p>
            <a:r>
              <a:rPr lang="fr-CH" b="1" dirty="0"/>
              <a:t>Les couleurs des bandeaux </a:t>
            </a:r>
            <a:r>
              <a:rPr lang="fr-CH" dirty="0"/>
              <a:t>peuvent sembler fausses à l’écran, mais lors de l’impression elles sont très proches des couleurs facultaires pantone.</a:t>
            </a:r>
          </a:p>
          <a:p>
            <a:endParaRPr lang="fr-CH" dirty="0"/>
          </a:p>
          <a:p>
            <a:r>
              <a:rPr lang="fr-CH" dirty="0"/>
              <a:t>Ne pas oublier d’exporter ou de sauver votre document </a:t>
            </a:r>
            <a:r>
              <a:rPr lang="fr-CH" b="1" dirty="0"/>
              <a:t>au format </a:t>
            </a:r>
            <a:r>
              <a:rPr lang="fr-CH" b="1" dirty="0" err="1"/>
              <a:t>pdf</a:t>
            </a:r>
            <a:r>
              <a:rPr lang="fr-CH" b="1" dirty="0"/>
              <a:t> pour le diffuser électroniquement</a:t>
            </a:r>
            <a:r>
              <a:rPr lang="fr-CH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232496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9739188"/>
            <a:ext cx="7561263" cy="1069200"/>
          </a:xfrm>
          <a:prstGeom prst="rect">
            <a:avLst/>
          </a:prstGeom>
          <a:solidFill>
            <a:srgbClr val="9600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8989" y="9911988"/>
            <a:ext cx="2007962" cy="723600"/>
          </a:xfrm>
          <a:prstGeom prst="rect">
            <a:avLst/>
          </a:prstGeom>
        </p:spPr>
      </p:pic>
      <p:sp>
        <p:nvSpPr>
          <p:cNvPr id="7" name="ZoneTexte 1">
            <a:extLst>
              <a:ext uri="{FF2B5EF4-FFF2-40B4-BE49-F238E27FC236}">
                <a16:creationId xmlns:a16="http://schemas.microsoft.com/office/drawing/2014/main" id="{C8596088-900A-E544-95DD-9CD3E9820487}"/>
              </a:ext>
            </a:extLst>
          </p:cNvPr>
          <p:cNvSpPr txBox="1"/>
          <p:nvPr/>
        </p:nvSpPr>
        <p:spPr>
          <a:xfrm>
            <a:off x="1346329" y="1744749"/>
            <a:ext cx="4868603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b="1" dirty="0"/>
              <a:t>Le texte en bas à gauche (toujours en majuscule) </a:t>
            </a:r>
            <a:r>
              <a:rPr lang="fr-CH" dirty="0"/>
              <a:t>est modifiable en fonction des structures organisatrices. La liste des exemples n’est pas exhaustive. Vous pouvez sans autre copier-coller un bloc texte à 2 ou 3 niveaux sur l’affiche de votre choix.</a:t>
            </a:r>
          </a:p>
          <a:p>
            <a:r>
              <a:rPr lang="fr-CH" dirty="0"/>
              <a:t>Merci de respecter les polices de caractères utilisées pour la faculté (Arial Black) et  l’unité/département/section (Arial).</a:t>
            </a:r>
          </a:p>
          <a:p>
            <a:r>
              <a:rPr lang="fr-CH" dirty="0"/>
              <a:t>Voir les explications concernant les posters, affiches et flyers.</a:t>
            </a:r>
          </a:p>
          <a:p>
            <a:endParaRPr lang="fr-CH" dirty="0"/>
          </a:p>
          <a:p>
            <a:r>
              <a:rPr lang="fr-FR" baseline="30000" dirty="0">
                <a:hlinkClick r:id="rId3"/>
              </a:rPr>
              <a:t>http://www.unige.ch/presse/charte/pdf/Exemples_affiches.pdf</a:t>
            </a:r>
            <a:endParaRPr lang="fr-FR" baseline="30000" dirty="0"/>
          </a:p>
          <a:p>
            <a:endParaRPr lang="fr-CH" dirty="0"/>
          </a:p>
          <a:p>
            <a:r>
              <a:rPr lang="fr-CH" b="1" dirty="0"/>
              <a:t>Les couleurs des bandeaux </a:t>
            </a:r>
            <a:r>
              <a:rPr lang="fr-CH" dirty="0"/>
              <a:t>peuvent sembler fausses à l’écran, mais lors de l’impression elles sont très proches des couleurs facultaires pantone.</a:t>
            </a:r>
          </a:p>
          <a:p>
            <a:endParaRPr lang="fr-CH" dirty="0"/>
          </a:p>
          <a:p>
            <a:r>
              <a:rPr lang="fr-CH" dirty="0"/>
              <a:t>Ne pas oublier d’exporter ou de sauver votre document </a:t>
            </a:r>
            <a:r>
              <a:rPr lang="fr-CH" b="1" dirty="0"/>
              <a:t>au format </a:t>
            </a:r>
            <a:r>
              <a:rPr lang="fr-CH" b="1" dirty="0" err="1"/>
              <a:t>pdf</a:t>
            </a:r>
            <a:r>
              <a:rPr lang="fr-CH" b="1" dirty="0"/>
              <a:t> pour le diffuser électroniquement</a:t>
            </a:r>
            <a:r>
              <a:rPr lang="fr-CH" dirty="0"/>
              <a:t>.</a:t>
            </a:r>
          </a:p>
        </p:txBody>
      </p:sp>
      <p:sp>
        <p:nvSpPr>
          <p:cNvPr id="6" name="ZoneTexte 7">
            <a:extLst>
              <a:ext uri="{FF2B5EF4-FFF2-40B4-BE49-F238E27FC236}">
                <a16:creationId xmlns:a16="http://schemas.microsoft.com/office/drawing/2014/main" id="{FED9AC90-FBEC-B247-BA17-6A60FC5651C9}"/>
              </a:ext>
            </a:extLst>
          </p:cNvPr>
          <p:cNvSpPr txBox="1"/>
          <p:nvPr/>
        </p:nvSpPr>
        <p:spPr>
          <a:xfrm>
            <a:off x="324247" y="9950623"/>
            <a:ext cx="44644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FACULTÉ DE MÉDECINE</a:t>
            </a:r>
          </a:p>
          <a:p>
            <a:r>
              <a:rPr lang="fr-CH" sz="1200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DÉPARTEMENT DE XXXXXXX</a:t>
            </a:r>
            <a:br>
              <a:rPr lang="fr-CH" sz="1200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</a:br>
            <a:r>
              <a:rPr lang="fr-CH" sz="1200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XXXX XXXX XXXXXXXXXXX</a:t>
            </a:r>
            <a:endParaRPr lang="fr-CH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246648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490</TotalTime>
  <Words>2486</Words>
  <Application>Microsoft Macintosh PowerPoint</Application>
  <PresentationFormat>Custom</PresentationFormat>
  <Paragraphs>181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Arial Black</vt:lpstr>
      <vt:lpstr>Calibri</vt:lpstr>
      <vt:lpstr>Thème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MONNIN</dc:creator>
  <cp:lastModifiedBy>Microsoft Office User</cp:lastModifiedBy>
  <cp:revision>17</cp:revision>
  <cp:lastPrinted>2011-11-23T11:10:56Z</cp:lastPrinted>
  <dcterms:created xsi:type="dcterms:W3CDTF">2011-11-23T09:52:57Z</dcterms:created>
  <dcterms:modified xsi:type="dcterms:W3CDTF">2021-01-22T08:53:48Z</dcterms:modified>
</cp:coreProperties>
</file>