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67" r:id="rId2"/>
    <p:sldId id="259" r:id="rId3"/>
    <p:sldId id="260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BC3FD"/>
    <a:srgbClr val="99CCFF"/>
    <a:srgbClr val="D45C9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25" autoAdjust="0"/>
    <p:restoredTop sz="77372" autoAdjust="0"/>
  </p:normalViewPr>
  <p:slideViewPr>
    <p:cSldViewPr snapToGrid="0">
      <p:cViewPr varScale="1">
        <p:scale>
          <a:sx n="89" d="100"/>
          <a:sy n="89" d="100"/>
        </p:scale>
        <p:origin x="131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3A71B0-AFA8-4069-A55D-7BF0A30DE00C}" type="datetimeFigureOut">
              <a:rPr lang="en-GB" smtClean="0"/>
              <a:t>03/11/2021</a:t>
            </a:fld>
            <a:endParaRPr lang="en-GB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4F084A-4C19-4B4E-BB4D-06C77474537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43027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8b82658025_2_7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32" name="Google Shape;132;g8b82658025_2_78:notes"/>
          <p:cNvSpPr txBox="1">
            <a:spLocks noGrp="1"/>
          </p:cNvSpPr>
          <p:nvPr>
            <p:ph type="body" idx="1"/>
          </p:nvPr>
        </p:nvSpPr>
        <p:spPr>
          <a:xfrm>
            <a:off x="685801" y="4400555"/>
            <a:ext cx="5486400" cy="36004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33" name="Google Shape;133;g8b82658025_2_78:notes"/>
          <p:cNvSpPr txBox="1">
            <a:spLocks noGrp="1"/>
          </p:cNvSpPr>
          <p:nvPr>
            <p:ph type="sldNum" idx="12"/>
          </p:nvPr>
        </p:nvSpPr>
        <p:spPr>
          <a:xfrm>
            <a:off x="3884613" y="8685225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0315962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8b82658025_2_7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32" name="Google Shape;132;g8b82658025_2_78:notes"/>
          <p:cNvSpPr txBox="1">
            <a:spLocks noGrp="1"/>
          </p:cNvSpPr>
          <p:nvPr>
            <p:ph type="body" idx="1"/>
          </p:nvPr>
        </p:nvSpPr>
        <p:spPr>
          <a:xfrm>
            <a:off x="685801" y="4400555"/>
            <a:ext cx="5486400" cy="36004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33" name="Google Shape;133;g8b82658025_2_78:notes"/>
          <p:cNvSpPr txBox="1">
            <a:spLocks noGrp="1"/>
          </p:cNvSpPr>
          <p:nvPr>
            <p:ph type="sldNum" idx="12"/>
          </p:nvPr>
        </p:nvSpPr>
        <p:spPr>
          <a:xfrm>
            <a:off x="3884613" y="8685225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896966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en-GB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A4A9E-8F93-4D47-AC81-BA93DB3C484F}" type="datetimeFigureOut">
              <a:rPr lang="en-GB" smtClean="0"/>
              <a:t>03/11/2021</a:t>
            </a:fld>
            <a:endParaRPr lang="en-GB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BCD65-30B1-44FE-ABF9-7B9D46F66C21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45571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A4A9E-8F93-4D47-AC81-BA93DB3C484F}" type="datetimeFigureOut">
              <a:rPr lang="en-GB" smtClean="0"/>
              <a:t>03/11/2021</a:t>
            </a:fld>
            <a:endParaRPr lang="en-GB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BCD65-30B1-44FE-ABF9-7B9D46F66C21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46973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A4A9E-8F93-4D47-AC81-BA93DB3C484F}" type="datetimeFigureOut">
              <a:rPr lang="en-GB" smtClean="0"/>
              <a:t>03/11/2021</a:t>
            </a:fld>
            <a:endParaRPr lang="en-GB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BCD65-30B1-44FE-ABF9-7B9D46F66C21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04287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A4A9E-8F93-4D47-AC81-BA93DB3C484F}" type="datetimeFigureOut">
              <a:rPr lang="en-GB" smtClean="0"/>
              <a:t>03/11/2021</a:t>
            </a:fld>
            <a:endParaRPr lang="en-GB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BCD65-30B1-44FE-ABF9-7B9D46F66C21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9764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A4A9E-8F93-4D47-AC81-BA93DB3C484F}" type="datetimeFigureOut">
              <a:rPr lang="en-GB" smtClean="0"/>
              <a:t>03/11/2021</a:t>
            </a:fld>
            <a:endParaRPr lang="en-GB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BCD65-30B1-44FE-ABF9-7B9D46F66C21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88705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A4A9E-8F93-4D47-AC81-BA93DB3C484F}" type="datetimeFigureOut">
              <a:rPr lang="en-GB" smtClean="0"/>
              <a:t>03/11/2021</a:t>
            </a:fld>
            <a:endParaRPr lang="en-GB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BCD65-30B1-44FE-ABF9-7B9D46F66C21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43480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A4A9E-8F93-4D47-AC81-BA93DB3C484F}" type="datetimeFigureOut">
              <a:rPr lang="en-GB" smtClean="0"/>
              <a:t>03/11/2021</a:t>
            </a:fld>
            <a:endParaRPr lang="en-GB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BCD65-30B1-44FE-ABF9-7B9D46F66C21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45887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A4A9E-8F93-4D47-AC81-BA93DB3C484F}" type="datetimeFigureOut">
              <a:rPr lang="en-GB" smtClean="0"/>
              <a:t>03/11/2021</a:t>
            </a:fld>
            <a:endParaRPr lang="en-GB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BCD65-30B1-44FE-ABF9-7B9D46F66C21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78808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A4A9E-8F93-4D47-AC81-BA93DB3C484F}" type="datetimeFigureOut">
              <a:rPr lang="en-GB" smtClean="0"/>
              <a:t>03/11/2021</a:t>
            </a:fld>
            <a:endParaRPr lang="en-GB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BCD65-30B1-44FE-ABF9-7B9D46F66C21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01419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A4A9E-8F93-4D47-AC81-BA93DB3C484F}" type="datetimeFigureOut">
              <a:rPr lang="en-GB" smtClean="0"/>
              <a:t>03/11/2021</a:t>
            </a:fld>
            <a:endParaRPr lang="en-GB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BCD65-30B1-44FE-ABF9-7B9D46F66C21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269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A4A9E-8F93-4D47-AC81-BA93DB3C484F}" type="datetimeFigureOut">
              <a:rPr lang="en-GB" smtClean="0"/>
              <a:t>03/11/2021</a:t>
            </a:fld>
            <a:endParaRPr lang="en-GB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BCD65-30B1-44FE-ABF9-7B9D46F66C21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01161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4A4A9E-8F93-4D47-AC81-BA93DB3C484F}" type="datetimeFigureOut">
              <a:rPr lang="en-GB" smtClean="0"/>
              <a:t>03/11/2021</a:t>
            </a:fld>
            <a:endParaRPr lang="en-GB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6BCD65-30B1-44FE-ABF9-7B9D46F66C21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65141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28"/>
          <p:cNvSpPr txBox="1">
            <a:spLocks noChangeAspect="1"/>
          </p:cNvSpPr>
          <p:nvPr/>
        </p:nvSpPr>
        <p:spPr>
          <a:xfrm>
            <a:off x="361728" y="5701557"/>
            <a:ext cx="8088589" cy="707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33" tIns="45700" rIns="91433" bIns="45700" anchor="t" anchorCtr="0">
            <a:noAutofit/>
          </a:bodyPr>
          <a:lstStyle/>
          <a:p>
            <a:r>
              <a:rPr lang="fr-CH" sz="1600" b="1" dirty="0" smtClean="0">
                <a:solidFill>
                  <a:srgbClr val="FFFFFF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CENTRE POUR LA FORMATION CONTINUE ET À DISTANCE </a:t>
            </a:r>
            <a:endParaRPr lang="fr-CH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" sz="1600" b="1" dirty="0" smtClean="0">
              <a:solidFill>
                <a:srgbClr val="FFFFFF"/>
              </a:solidFill>
              <a:latin typeface="Arial" panose="020B0604020202020204" pitchFamily="34" charset="0"/>
              <a:ea typeface="Arial"/>
              <a:cs typeface="Arial" panose="020B0604020202020204" pitchFamily="34" charset="0"/>
              <a:sym typeface="Arial"/>
            </a:endParaRPr>
          </a:p>
          <a:p>
            <a:r>
              <a:rPr lang="en" sz="1600" b="1" dirty="0" smtClean="0">
                <a:solidFill>
                  <a:srgbClr val="FFFFFF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DIVISION </a:t>
            </a:r>
            <a:r>
              <a:rPr lang="en" sz="1600" b="1" dirty="0">
                <a:solidFill>
                  <a:srgbClr val="FFFFFF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DE LA FORMATION ET DES ETUDIANTS</a:t>
            </a:r>
            <a:endParaRPr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" sz="1600" b="1" dirty="0">
                <a:solidFill>
                  <a:srgbClr val="FFFFFF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Pôle de soutien à l’enseignement et </a:t>
            </a:r>
            <a:r>
              <a:rPr lang="en" sz="1600" b="1" dirty="0" smtClean="0">
                <a:solidFill>
                  <a:srgbClr val="FFFFFF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l’apprentissage / ADEVEN</a:t>
            </a:r>
          </a:p>
        </p:txBody>
      </p:sp>
      <p:sp>
        <p:nvSpPr>
          <p:cNvPr id="2" name="ZoneTexte 1"/>
          <p:cNvSpPr txBox="1"/>
          <p:nvPr/>
        </p:nvSpPr>
        <p:spPr>
          <a:xfrm>
            <a:off x="704491" y="313216"/>
            <a:ext cx="10783018" cy="1077218"/>
          </a:xfrm>
          <a:prstGeom prst="rect">
            <a:avLst/>
          </a:prstGeom>
          <a:noFill/>
          <a:ln w="57150">
            <a:solidFill>
              <a:schemeClr val="accent5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CH" sz="3200" b="1" i="1" dirty="0" smtClean="0">
                <a:cs typeface="Arial" panose="020B0604020202020204" pitchFamily="34" charset="0"/>
              </a:rPr>
              <a:t>L’évaluation: </a:t>
            </a:r>
          </a:p>
          <a:p>
            <a:pPr algn="ctr"/>
            <a:r>
              <a:rPr lang="fr-CH" sz="3200" b="1" i="1" dirty="0" smtClean="0">
                <a:cs typeface="Arial" panose="020B0604020202020204" pitchFamily="34" charset="0"/>
              </a:rPr>
              <a:t>Une démarche </a:t>
            </a:r>
            <a:r>
              <a:rPr lang="fr-CH" sz="3200" b="1" i="1" dirty="0">
                <a:cs typeface="Arial" panose="020B0604020202020204" pitchFamily="34" charset="0"/>
              </a:rPr>
              <a:t>responsable, collective et </a:t>
            </a:r>
            <a:r>
              <a:rPr lang="fr-CH" sz="3200" b="1" i="1" dirty="0" smtClean="0">
                <a:cs typeface="Arial" panose="020B0604020202020204" pitchFamily="34" charset="0"/>
              </a:rPr>
              <a:t>participative</a:t>
            </a:r>
            <a:endParaRPr lang="fr-CH" sz="3200" b="1" i="1" dirty="0">
              <a:cs typeface="Arial" panose="020B0604020202020204" pitchFamily="34" charset="0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361727" y="2049166"/>
            <a:ext cx="11335691" cy="954107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marL="800100" lvl="1" indent="-342900">
              <a:buFont typeface="Wingdings" panose="05000000000000000000" pitchFamily="2" charset="2"/>
              <a:buChar char="ü"/>
            </a:pPr>
            <a:r>
              <a:rPr lang="fr-CH" sz="2400" dirty="0" smtClean="0">
                <a:cs typeface="Arial" panose="020B0604020202020204" pitchFamily="34" charset="0"/>
              </a:rPr>
              <a:t>Vous contribuez à faire </a:t>
            </a:r>
            <a:r>
              <a:rPr lang="fr-CH" sz="3200" b="1" i="1" dirty="0" smtClean="0">
                <a:solidFill>
                  <a:schemeClr val="accent5">
                    <a:lumMod val="75000"/>
                  </a:schemeClr>
                </a:solidFill>
                <a:cs typeface="Arial" panose="020B0604020202020204" pitchFamily="34" charset="0"/>
              </a:rPr>
              <a:t>évoluer</a:t>
            </a:r>
            <a:r>
              <a:rPr lang="fr-CH" sz="2400" dirty="0" smtClean="0">
                <a:cs typeface="Arial" panose="020B0604020202020204" pitchFamily="34" charset="0"/>
              </a:rPr>
              <a:t> le programme de formation: contenus, format, structure, etc.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361726" y="3402187"/>
            <a:ext cx="11335691" cy="1600438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lvl="1">
              <a:spcBef>
                <a:spcPts val="600"/>
              </a:spcBef>
            </a:pPr>
            <a:r>
              <a:rPr lang="fr-CH" sz="2400" dirty="0" smtClean="0">
                <a:cs typeface="Arial" panose="020B0604020202020204" pitchFamily="34" charset="0"/>
              </a:rPr>
              <a:t>L’évaluation vous permet de</a:t>
            </a:r>
          </a:p>
          <a:p>
            <a:pPr marL="800100" lvl="1" indent="-342900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fr-CH" sz="2400" dirty="0" smtClean="0">
                <a:cs typeface="Arial" panose="020B0604020202020204" pitchFamily="34" charset="0"/>
              </a:rPr>
              <a:t>Fournir votre </a:t>
            </a:r>
            <a:r>
              <a:rPr lang="fr-CH" sz="3200" b="1" i="1" dirty="0" smtClean="0">
                <a:solidFill>
                  <a:schemeClr val="accent5">
                    <a:lumMod val="75000"/>
                  </a:schemeClr>
                </a:solidFill>
                <a:cs typeface="Arial" panose="020B0604020202020204" pitchFamily="34" charset="0"/>
              </a:rPr>
              <a:t>point de vue </a:t>
            </a:r>
            <a:r>
              <a:rPr lang="fr-CH" sz="2400" dirty="0" smtClean="0">
                <a:cs typeface="Arial" panose="020B0604020202020204" pitchFamily="34" charset="0"/>
              </a:rPr>
              <a:t>sur l’enseignement et l’apprentissage</a:t>
            </a:r>
          </a:p>
          <a:p>
            <a:pPr marL="800100" lvl="1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ü"/>
            </a:pPr>
            <a:r>
              <a:rPr lang="fr-CH" sz="2400" dirty="0" smtClean="0">
                <a:cs typeface="Arial" panose="020B0604020202020204" pitchFamily="34" charset="0"/>
              </a:rPr>
              <a:t>Déterminer les </a:t>
            </a:r>
            <a:r>
              <a:rPr lang="fr-CH" sz="3200" b="1" i="1" dirty="0" smtClean="0">
                <a:solidFill>
                  <a:schemeClr val="accent5">
                    <a:lumMod val="75000"/>
                  </a:schemeClr>
                </a:solidFill>
                <a:cs typeface="Arial" panose="020B0604020202020204" pitchFamily="34" charset="0"/>
              </a:rPr>
              <a:t>forces</a:t>
            </a:r>
            <a:r>
              <a:rPr lang="fr-CH" sz="2400" dirty="0" smtClean="0">
                <a:cs typeface="Arial" panose="020B0604020202020204" pitchFamily="34" charset="0"/>
              </a:rPr>
              <a:t> et </a:t>
            </a:r>
            <a:r>
              <a:rPr lang="fr-CH" sz="3200" b="1" i="1" dirty="0" smtClean="0">
                <a:solidFill>
                  <a:schemeClr val="accent5">
                    <a:lumMod val="75000"/>
                  </a:schemeClr>
                </a:solidFill>
                <a:cs typeface="Arial" panose="020B0604020202020204" pitchFamily="34" charset="0"/>
              </a:rPr>
              <a:t>faiblesses</a:t>
            </a:r>
            <a:r>
              <a:rPr lang="fr-CH" sz="2400" dirty="0" smtClean="0">
                <a:cs typeface="Arial" panose="020B0604020202020204" pitchFamily="34" charset="0"/>
              </a:rPr>
              <a:t> des enseignements</a:t>
            </a:r>
          </a:p>
        </p:txBody>
      </p:sp>
      <p:pic>
        <p:nvPicPr>
          <p:cNvPr id="9" name="Imag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" y="6043772"/>
            <a:ext cx="12191992" cy="814227"/>
          </a:xfrm>
          <a:prstGeom prst="rect">
            <a:avLst/>
          </a:prstGeom>
        </p:spPr>
      </p:pic>
      <p:sp>
        <p:nvSpPr>
          <p:cNvPr id="10" name="Google Shape;138;p28"/>
          <p:cNvSpPr txBox="1">
            <a:spLocks noChangeAspect="1"/>
          </p:cNvSpPr>
          <p:nvPr/>
        </p:nvSpPr>
        <p:spPr>
          <a:xfrm>
            <a:off x="6611347" y="6171629"/>
            <a:ext cx="2969111" cy="707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33" tIns="45700" rIns="91433" bIns="45700" anchor="t" anchorCtr="0">
            <a:noAutofit/>
          </a:bodyPr>
          <a:lstStyle/>
          <a:p>
            <a:pPr algn="ctr"/>
            <a:r>
              <a:rPr lang="fr-CH" sz="1600" b="1" dirty="0" smtClean="0">
                <a:solidFill>
                  <a:srgbClr val="FFFFFF"/>
                </a:solidFill>
                <a:ea typeface="Arial"/>
                <a:cs typeface="Arial" panose="020B0604020202020204" pitchFamily="34" charset="0"/>
                <a:sym typeface="Arial"/>
              </a:rPr>
              <a:t>CENTRE POUR LA FORMATION CONTINUE ET À DISTANCE </a:t>
            </a:r>
            <a:endParaRPr lang="en" sz="1600" b="1" dirty="0" smtClean="0">
              <a:solidFill>
                <a:srgbClr val="FFFFFF"/>
              </a:solidFill>
              <a:ea typeface="Arial"/>
              <a:cs typeface="Arial" panose="020B0604020202020204" pitchFamily="34" charset="0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67244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e 7"/>
          <p:cNvGrpSpPr>
            <a:grpSpLocks noChangeAspect="1"/>
          </p:cNvGrpSpPr>
          <p:nvPr/>
        </p:nvGrpSpPr>
        <p:grpSpPr>
          <a:xfrm>
            <a:off x="5574760" y="1613547"/>
            <a:ext cx="1042479" cy="1440000"/>
            <a:chOff x="1230412" y="3205098"/>
            <a:chExt cx="362519" cy="500760"/>
          </a:xfrm>
        </p:grpSpPr>
        <p:sp>
          <p:nvSpPr>
            <p:cNvPr id="14" name="Freeform 316">
              <a:extLst>
                <a:ext uri="{FF2B5EF4-FFF2-40B4-BE49-F238E27FC236}">
                  <a16:creationId xmlns:a16="http://schemas.microsoft.com/office/drawing/2014/main" id="{46564BB7-1EE4-8649-9B3C-9E981FA56A28}"/>
                </a:ext>
              </a:extLst>
            </p:cNvPr>
            <p:cNvSpPr/>
            <p:nvPr/>
          </p:nvSpPr>
          <p:spPr>
            <a:xfrm>
              <a:off x="1230412" y="3205098"/>
              <a:ext cx="362519" cy="500760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008" h="1392">
                  <a:moveTo>
                    <a:pt x="55" y="1337"/>
                  </a:moveTo>
                  <a:lnTo>
                    <a:pt x="953" y="1337"/>
                  </a:lnTo>
                  <a:lnTo>
                    <a:pt x="953" y="55"/>
                  </a:lnTo>
                  <a:lnTo>
                    <a:pt x="55" y="55"/>
                  </a:lnTo>
                  <a:close/>
                  <a:moveTo>
                    <a:pt x="965" y="1392"/>
                  </a:moveTo>
                  <a:lnTo>
                    <a:pt x="43" y="1392"/>
                  </a:lnTo>
                  <a:cubicBezTo>
                    <a:pt x="19" y="1392"/>
                    <a:pt x="0" y="1372"/>
                    <a:pt x="0" y="1348"/>
                  </a:cubicBezTo>
                  <a:lnTo>
                    <a:pt x="0" y="43"/>
                  </a:lnTo>
                  <a:cubicBezTo>
                    <a:pt x="0" y="19"/>
                    <a:pt x="19" y="0"/>
                    <a:pt x="43" y="0"/>
                  </a:cubicBezTo>
                  <a:lnTo>
                    <a:pt x="965" y="0"/>
                  </a:lnTo>
                  <a:cubicBezTo>
                    <a:pt x="989" y="0"/>
                    <a:pt x="1008" y="19"/>
                    <a:pt x="1008" y="43"/>
                  </a:cubicBezTo>
                  <a:lnTo>
                    <a:pt x="1008" y="1348"/>
                  </a:lnTo>
                  <a:cubicBezTo>
                    <a:pt x="1008" y="1372"/>
                    <a:pt x="989" y="1392"/>
                    <a:pt x="965" y="1392"/>
                  </a:cubicBezTo>
                  <a:close/>
                </a:path>
              </a:pathLst>
            </a:custGeom>
            <a:solidFill>
              <a:srgbClr val="000000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5" name="Freeform 317">
              <a:extLst>
                <a:ext uri="{FF2B5EF4-FFF2-40B4-BE49-F238E27FC236}">
                  <a16:creationId xmlns:a16="http://schemas.microsoft.com/office/drawing/2014/main" id="{929D2726-E463-AB4E-BE28-D780278CF856}"/>
                </a:ext>
              </a:extLst>
            </p:cNvPr>
            <p:cNvSpPr/>
            <p:nvPr/>
          </p:nvSpPr>
          <p:spPr>
            <a:xfrm>
              <a:off x="1452171" y="3623058"/>
              <a:ext cx="19800" cy="19080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56" h="54">
                  <a:moveTo>
                    <a:pt x="29" y="54"/>
                  </a:moveTo>
                  <a:lnTo>
                    <a:pt x="28" y="54"/>
                  </a:lnTo>
                  <a:cubicBezTo>
                    <a:pt x="13" y="54"/>
                    <a:pt x="0" y="42"/>
                    <a:pt x="0" y="27"/>
                  </a:cubicBezTo>
                  <a:cubicBezTo>
                    <a:pt x="0" y="12"/>
                    <a:pt x="13" y="0"/>
                    <a:pt x="28" y="0"/>
                  </a:cubicBezTo>
                  <a:lnTo>
                    <a:pt x="29" y="0"/>
                  </a:lnTo>
                  <a:cubicBezTo>
                    <a:pt x="44" y="0"/>
                    <a:pt x="56" y="12"/>
                    <a:pt x="56" y="27"/>
                  </a:cubicBezTo>
                  <a:cubicBezTo>
                    <a:pt x="56" y="42"/>
                    <a:pt x="44" y="54"/>
                    <a:pt x="29" y="54"/>
                  </a:cubicBezTo>
                  <a:close/>
                </a:path>
              </a:pathLst>
            </a:custGeom>
            <a:solidFill>
              <a:srgbClr val="000000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7" name="Freeform 318">
              <a:extLst>
                <a:ext uri="{FF2B5EF4-FFF2-40B4-BE49-F238E27FC236}">
                  <a16:creationId xmlns:a16="http://schemas.microsoft.com/office/drawing/2014/main" id="{E240B35E-92B4-5B49-925F-C1C0A712B782}"/>
                </a:ext>
              </a:extLst>
            </p:cNvPr>
            <p:cNvSpPr/>
            <p:nvPr/>
          </p:nvSpPr>
          <p:spPr>
            <a:xfrm>
              <a:off x="1477732" y="3623058"/>
              <a:ext cx="20160" cy="19080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57" h="54">
                  <a:moveTo>
                    <a:pt x="29" y="54"/>
                  </a:moveTo>
                  <a:lnTo>
                    <a:pt x="28" y="54"/>
                  </a:lnTo>
                  <a:cubicBezTo>
                    <a:pt x="13" y="54"/>
                    <a:pt x="0" y="42"/>
                    <a:pt x="0" y="27"/>
                  </a:cubicBezTo>
                  <a:cubicBezTo>
                    <a:pt x="0" y="12"/>
                    <a:pt x="13" y="0"/>
                    <a:pt x="28" y="0"/>
                  </a:cubicBezTo>
                  <a:lnTo>
                    <a:pt x="29" y="0"/>
                  </a:lnTo>
                  <a:cubicBezTo>
                    <a:pt x="45" y="0"/>
                    <a:pt x="57" y="12"/>
                    <a:pt x="57" y="27"/>
                  </a:cubicBezTo>
                  <a:cubicBezTo>
                    <a:pt x="57" y="42"/>
                    <a:pt x="45" y="54"/>
                    <a:pt x="29" y="54"/>
                  </a:cubicBezTo>
                  <a:close/>
                </a:path>
              </a:pathLst>
            </a:custGeom>
            <a:solidFill>
              <a:srgbClr val="000000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8" name="Freeform 319">
              <a:extLst>
                <a:ext uri="{FF2B5EF4-FFF2-40B4-BE49-F238E27FC236}">
                  <a16:creationId xmlns:a16="http://schemas.microsoft.com/office/drawing/2014/main" id="{9351D53E-E65C-2D4E-8AE9-72287A4F9003}"/>
                </a:ext>
              </a:extLst>
            </p:cNvPr>
            <p:cNvSpPr/>
            <p:nvPr/>
          </p:nvSpPr>
          <p:spPr>
            <a:xfrm>
              <a:off x="1503651" y="3623058"/>
              <a:ext cx="19800" cy="19080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56" h="54">
                  <a:moveTo>
                    <a:pt x="28" y="54"/>
                  </a:moveTo>
                  <a:lnTo>
                    <a:pt x="27" y="54"/>
                  </a:lnTo>
                  <a:cubicBezTo>
                    <a:pt x="12" y="54"/>
                    <a:pt x="0" y="42"/>
                    <a:pt x="0" y="27"/>
                  </a:cubicBezTo>
                  <a:cubicBezTo>
                    <a:pt x="0" y="12"/>
                    <a:pt x="12" y="0"/>
                    <a:pt x="27" y="0"/>
                  </a:cubicBezTo>
                  <a:lnTo>
                    <a:pt x="28" y="0"/>
                  </a:lnTo>
                  <a:cubicBezTo>
                    <a:pt x="44" y="0"/>
                    <a:pt x="56" y="12"/>
                    <a:pt x="56" y="27"/>
                  </a:cubicBezTo>
                  <a:cubicBezTo>
                    <a:pt x="56" y="42"/>
                    <a:pt x="44" y="54"/>
                    <a:pt x="28" y="54"/>
                  </a:cubicBezTo>
                  <a:close/>
                </a:path>
              </a:pathLst>
            </a:custGeom>
            <a:solidFill>
              <a:srgbClr val="000000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9" name="Freeform 320">
              <a:extLst>
                <a:ext uri="{FF2B5EF4-FFF2-40B4-BE49-F238E27FC236}">
                  <a16:creationId xmlns:a16="http://schemas.microsoft.com/office/drawing/2014/main" id="{E55BC2FE-F051-3043-AE9F-855F2F7A031D}"/>
                </a:ext>
              </a:extLst>
            </p:cNvPr>
            <p:cNvSpPr/>
            <p:nvPr/>
          </p:nvSpPr>
          <p:spPr>
            <a:xfrm>
              <a:off x="1303491" y="3264138"/>
              <a:ext cx="114120" cy="26640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18" h="75">
                  <a:moveTo>
                    <a:pt x="99" y="75"/>
                  </a:moveTo>
                  <a:cubicBezTo>
                    <a:pt x="94" y="75"/>
                    <a:pt x="90" y="73"/>
                    <a:pt x="86" y="70"/>
                  </a:cubicBezTo>
                  <a:lnTo>
                    <a:pt x="58" y="42"/>
                  </a:lnTo>
                  <a:lnTo>
                    <a:pt x="30" y="70"/>
                  </a:lnTo>
                  <a:cubicBezTo>
                    <a:pt x="23" y="76"/>
                    <a:pt x="12" y="76"/>
                    <a:pt x="5" y="69"/>
                  </a:cubicBezTo>
                  <a:cubicBezTo>
                    <a:pt x="-2" y="62"/>
                    <a:pt x="-2" y="51"/>
                    <a:pt x="5" y="44"/>
                  </a:cubicBezTo>
                  <a:lnTo>
                    <a:pt x="46" y="5"/>
                  </a:lnTo>
                  <a:cubicBezTo>
                    <a:pt x="53" y="-2"/>
                    <a:pt x="64" y="-2"/>
                    <a:pt x="70" y="5"/>
                  </a:cubicBezTo>
                  <a:lnTo>
                    <a:pt x="99" y="32"/>
                  </a:lnTo>
                  <a:lnTo>
                    <a:pt x="127" y="5"/>
                  </a:lnTo>
                  <a:cubicBezTo>
                    <a:pt x="133" y="-2"/>
                    <a:pt x="144" y="-2"/>
                    <a:pt x="151" y="5"/>
                  </a:cubicBezTo>
                  <a:lnTo>
                    <a:pt x="180" y="32"/>
                  </a:lnTo>
                  <a:lnTo>
                    <a:pt x="207" y="5"/>
                  </a:lnTo>
                  <a:cubicBezTo>
                    <a:pt x="214" y="-2"/>
                    <a:pt x="225" y="-2"/>
                    <a:pt x="232" y="5"/>
                  </a:cubicBezTo>
                  <a:lnTo>
                    <a:pt x="260" y="32"/>
                  </a:lnTo>
                  <a:lnTo>
                    <a:pt x="288" y="5"/>
                  </a:lnTo>
                  <a:cubicBezTo>
                    <a:pt x="295" y="-2"/>
                    <a:pt x="306" y="-2"/>
                    <a:pt x="313" y="5"/>
                  </a:cubicBezTo>
                  <a:cubicBezTo>
                    <a:pt x="320" y="12"/>
                    <a:pt x="320" y="23"/>
                    <a:pt x="313" y="30"/>
                  </a:cubicBezTo>
                  <a:lnTo>
                    <a:pt x="273" y="69"/>
                  </a:lnTo>
                  <a:cubicBezTo>
                    <a:pt x="266" y="76"/>
                    <a:pt x="255" y="76"/>
                    <a:pt x="248" y="70"/>
                  </a:cubicBezTo>
                  <a:lnTo>
                    <a:pt x="220" y="42"/>
                  </a:lnTo>
                  <a:lnTo>
                    <a:pt x="192" y="69"/>
                  </a:lnTo>
                  <a:cubicBezTo>
                    <a:pt x="186" y="76"/>
                    <a:pt x="174" y="76"/>
                    <a:pt x="168" y="70"/>
                  </a:cubicBezTo>
                  <a:lnTo>
                    <a:pt x="139" y="42"/>
                  </a:lnTo>
                  <a:lnTo>
                    <a:pt x="111" y="69"/>
                  </a:lnTo>
                  <a:cubicBezTo>
                    <a:pt x="108" y="73"/>
                    <a:pt x="103" y="75"/>
                    <a:pt x="99" y="75"/>
                  </a:cubicBezTo>
                  <a:close/>
                </a:path>
              </a:pathLst>
            </a:custGeom>
            <a:solidFill>
              <a:srgbClr val="000000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21" name="Freeform 321">
              <a:extLst>
                <a:ext uri="{FF2B5EF4-FFF2-40B4-BE49-F238E27FC236}">
                  <a16:creationId xmlns:a16="http://schemas.microsoft.com/office/drawing/2014/main" id="{8ABD5DD8-D8DB-2240-AD2C-4B6C89D28216}"/>
                </a:ext>
              </a:extLst>
            </p:cNvPr>
            <p:cNvSpPr/>
            <p:nvPr/>
          </p:nvSpPr>
          <p:spPr>
            <a:xfrm>
              <a:off x="1300972" y="3344057"/>
              <a:ext cx="69480" cy="20160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94" h="57">
                  <a:moveTo>
                    <a:pt x="28" y="57"/>
                  </a:moveTo>
                  <a:cubicBezTo>
                    <a:pt x="13" y="57"/>
                    <a:pt x="1" y="45"/>
                    <a:pt x="0" y="30"/>
                  </a:cubicBezTo>
                  <a:cubicBezTo>
                    <a:pt x="0" y="15"/>
                    <a:pt x="12" y="2"/>
                    <a:pt x="27" y="2"/>
                  </a:cubicBezTo>
                  <a:lnTo>
                    <a:pt x="166" y="0"/>
                  </a:lnTo>
                  <a:cubicBezTo>
                    <a:pt x="181" y="0"/>
                    <a:pt x="193" y="12"/>
                    <a:pt x="194" y="27"/>
                  </a:cubicBezTo>
                  <a:cubicBezTo>
                    <a:pt x="194" y="42"/>
                    <a:pt x="182" y="55"/>
                    <a:pt x="167" y="55"/>
                  </a:cubicBezTo>
                  <a:close/>
                </a:path>
              </a:pathLst>
            </a:custGeom>
            <a:solidFill>
              <a:srgbClr val="000000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22" name="Freeform 322">
              <a:extLst>
                <a:ext uri="{FF2B5EF4-FFF2-40B4-BE49-F238E27FC236}">
                  <a16:creationId xmlns:a16="http://schemas.microsoft.com/office/drawing/2014/main" id="{910657F0-9C6C-B344-9E78-C98E10881020}"/>
                </a:ext>
              </a:extLst>
            </p:cNvPr>
            <p:cNvSpPr/>
            <p:nvPr/>
          </p:nvSpPr>
          <p:spPr>
            <a:xfrm>
              <a:off x="1453972" y="3445578"/>
              <a:ext cx="69120" cy="20160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93" h="57">
                  <a:moveTo>
                    <a:pt x="27" y="57"/>
                  </a:moveTo>
                  <a:cubicBezTo>
                    <a:pt x="12" y="57"/>
                    <a:pt x="0" y="45"/>
                    <a:pt x="0" y="30"/>
                  </a:cubicBezTo>
                  <a:cubicBezTo>
                    <a:pt x="0" y="15"/>
                    <a:pt x="12" y="2"/>
                    <a:pt x="27" y="2"/>
                  </a:cubicBezTo>
                  <a:lnTo>
                    <a:pt x="165" y="0"/>
                  </a:lnTo>
                  <a:cubicBezTo>
                    <a:pt x="180" y="0"/>
                    <a:pt x="193" y="12"/>
                    <a:pt x="193" y="27"/>
                  </a:cubicBezTo>
                  <a:cubicBezTo>
                    <a:pt x="193" y="42"/>
                    <a:pt x="181" y="55"/>
                    <a:pt x="166" y="55"/>
                  </a:cubicBezTo>
                  <a:lnTo>
                    <a:pt x="28" y="57"/>
                  </a:lnTo>
                  <a:close/>
                </a:path>
              </a:pathLst>
            </a:custGeom>
            <a:solidFill>
              <a:srgbClr val="000000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23" name="Freeform 323">
              <a:extLst>
                <a:ext uri="{FF2B5EF4-FFF2-40B4-BE49-F238E27FC236}">
                  <a16:creationId xmlns:a16="http://schemas.microsoft.com/office/drawing/2014/main" id="{BD38B796-A233-9A49-A391-F4BCFC677EA2}"/>
                </a:ext>
              </a:extLst>
            </p:cNvPr>
            <p:cNvSpPr/>
            <p:nvPr/>
          </p:nvSpPr>
          <p:spPr>
            <a:xfrm>
              <a:off x="1454692" y="3496338"/>
              <a:ext cx="69120" cy="19800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93" h="56">
                  <a:moveTo>
                    <a:pt x="27" y="56"/>
                  </a:moveTo>
                  <a:cubicBezTo>
                    <a:pt x="12" y="56"/>
                    <a:pt x="0" y="44"/>
                    <a:pt x="0" y="29"/>
                  </a:cubicBezTo>
                  <a:cubicBezTo>
                    <a:pt x="-1" y="14"/>
                    <a:pt x="12" y="2"/>
                    <a:pt x="27" y="1"/>
                  </a:cubicBezTo>
                  <a:lnTo>
                    <a:pt x="165" y="0"/>
                  </a:lnTo>
                  <a:cubicBezTo>
                    <a:pt x="180" y="0"/>
                    <a:pt x="193" y="12"/>
                    <a:pt x="193" y="27"/>
                  </a:cubicBezTo>
                  <a:cubicBezTo>
                    <a:pt x="193" y="42"/>
                    <a:pt x="181" y="54"/>
                    <a:pt x="166" y="54"/>
                  </a:cubicBezTo>
                  <a:lnTo>
                    <a:pt x="28" y="56"/>
                  </a:lnTo>
                  <a:cubicBezTo>
                    <a:pt x="27" y="56"/>
                    <a:pt x="27" y="56"/>
                    <a:pt x="27" y="56"/>
                  </a:cubicBezTo>
                  <a:close/>
                </a:path>
              </a:pathLst>
            </a:custGeom>
            <a:solidFill>
              <a:srgbClr val="000000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24" name="Freeform 324">
              <a:extLst>
                <a:ext uri="{FF2B5EF4-FFF2-40B4-BE49-F238E27FC236}">
                  <a16:creationId xmlns:a16="http://schemas.microsoft.com/office/drawing/2014/main" id="{337D91AF-13E3-404C-A46D-715401ABC153}"/>
                </a:ext>
              </a:extLst>
            </p:cNvPr>
            <p:cNvSpPr/>
            <p:nvPr/>
          </p:nvSpPr>
          <p:spPr>
            <a:xfrm>
              <a:off x="1453972" y="3547098"/>
              <a:ext cx="69120" cy="20160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93" h="57">
                  <a:moveTo>
                    <a:pt x="27" y="57"/>
                  </a:moveTo>
                  <a:cubicBezTo>
                    <a:pt x="12" y="57"/>
                    <a:pt x="0" y="45"/>
                    <a:pt x="0" y="30"/>
                  </a:cubicBezTo>
                  <a:cubicBezTo>
                    <a:pt x="0" y="14"/>
                    <a:pt x="12" y="2"/>
                    <a:pt x="27" y="2"/>
                  </a:cubicBezTo>
                  <a:lnTo>
                    <a:pt x="165" y="0"/>
                  </a:lnTo>
                  <a:cubicBezTo>
                    <a:pt x="180" y="0"/>
                    <a:pt x="193" y="12"/>
                    <a:pt x="193" y="27"/>
                  </a:cubicBezTo>
                  <a:cubicBezTo>
                    <a:pt x="193" y="42"/>
                    <a:pt x="181" y="55"/>
                    <a:pt x="166" y="55"/>
                  </a:cubicBezTo>
                  <a:lnTo>
                    <a:pt x="28" y="57"/>
                  </a:lnTo>
                  <a:close/>
                </a:path>
              </a:pathLst>
            </a:custGeom>
            <a:solidFill>
              <a:srgbClr val="000000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25" name="Freeform 325">
              <a:extLst>
                <a:ext uri="{FF2B5EF4-FFF2-40B4-BE49-F238E27FC236}">
                  <a16:creationId xmlns:a16="http://schemas.microsoft.com/office/drawing/2014/main" id="{3194EF8B-8C39-6D48-AC07-83CCC25CB641}"/>
                </a:ext>
              </a:extLst>
            </p:cNvPr>
            <p:cNvSpPr/>
            <p:nvPr/>
          </p:nvSpPr>
          <p:spPr>
            <a:xfrm>
              <a:off x="1300252" y="3445578"/>
              <a:ext cx="120960" cy="19440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37" h="55">
                  <a:moveTo>
                    <a:pt x="310" y="55"/>
                  </a:moveTo>
                  <a:lnTo>
                    <a:pt x="27" y="55"/>
                  </a:lnTo>
                  <a:cubicBezTo>
                    <a:pt x="12" y="55"/>
                    <a:pt x="0" y="43"/>
                    <a:pt x="0" y="28"/>
                  </a:cubicBezTo>
                  <a:cubicBezTo>
                    <a:pt x="0" y="12"/>
                    <a:pt x="12" y="0"/>
                    <a:pt x="27" y="0"/>
                  </a:cubicBezTo>
                  <a:lnTo>
                    <a:pt x="310" y="0"/>
                  </a:lnTo>
                  <a:cubicBezTo>
                    <a:pt x="325" y="0"/>
                    <a:pt x="337" y="12"/>
                    <a:pt x="337" y="28"/>
                  </a:cubicBezTo>
                  <a:cubicBezTo>
                    <a:pt x="337" y="43"/>
                    <a:pt x="325" y="55"/>
                    <a:pt x="310" y="55"/>
                  </a:cubicBezTo>
                  <a:close/>
                </a:path>
              </a:pathLst>
            </a:custGeom>
            <a:solidFill>
              <a:srgbClr val="000000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26" name="Freeform 326">
              <a:extLst>
                <a:ext uri="{FF2B5EF4-FFF2-40B4-BE49-F238E27FC236}">
                  <a16:creationId xmlns:a16="http://schemas.microsoft.com/office/drawing/2014/main" id="{CCBFF1BA-8B6B-8740-969D-AD59568C0751}"/>
                </a:ext>
              </a:extLst>
            </p:cNvPr>
            <p:cNvSpPr/>
            <p:nvPr/>
          </p:nvSpPr>
          <p:spPr>
            <a:xfrm>
              <a:off x="1299891" y="3496698"/>
              <a:ext cx="121320" cy="19440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38" h="55">
                  <a:moveTo>
                    <a:pt x="311" y="55"/>
                  </a:moveTo>
                  <a:lnTo>
                    <a:pt x="28" y="55"/>
                  </a:lnTo>
                  <a:cubicBezTo>
                    <a:pt x="12" y="55"/>
                    <a:pt x="0" y="43"/>
                    <a:pt x="0" y="28"/>
                  </a:cubicBezTo>
                  <a:cubicBezTo>
                    <a:pt x="0" y="12"/>
                    <a:pt x="12" y="0"/>
                    <a:pt x="28" y="0"/>
                  </a:cubicBezTo>
                  <a:lnTo>
                    <a:pt x="311" y="0"/>
                  </a:lnTo>
                  <a:cubicBezTo>
                    <a:pt x="326" y="0"/>
                    <a:pt x="338" y="12"/>
                    <a:pt x="338" y="28"/>
                  </a:cubicBezTo>
                  <a:cubicBezTo>
                    <a:pt x="338" y="43"/>
                    <a:pt x="326" y="55"/>
                    <a:pt x="311" y="55"/>
                  </a:cubicBezTo>
                  <a:close/>
                </a:path>
              </a:pathLst>
            </a:custGeom>
            <a:solidFill>
              <a:srgbClr val="000000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27" name="Freeform 327">
              <a:extLst>
                <a:ext uri="{FF2B5EF4-FFF2-40B4-BE49-F238E27FC236}">
                  <a16:creationId xmlns:a16="http://schemas.microsoft.com/office/drawing/2014/main" id="{894C9DD1-C683-3949-BAC4-5DEC22B60788}"/>
                </a:ext>
              </a:extLst>
            </p:cNvPr>
            <p:cNvSpPr/>
            <p:nvPr/>
          </p:nvSpPr>
          <p:spPr>
            <a:xfrm>
              <a:off x="1299891" y="3549258"/>
              <a:ext cx="121320" cy="19440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38" h="55">
                  <a:moveTo>
                    <a:pt x="311" y="55"/>
                  </a:moveTo>
                  <a:lnTo>
                    <a:pt x="28" y="55"/>
                  </a:lnTo>
                  <a:cubicBezTo>
                    <a:pt x="12" y="55"/>
                    <a:pt x="0" y="42"/>
                    <a:pt x="0" y="27"/>
                  </a:cubicBezTo>
                  <a:cubicBezTo>
                    <a:pt x="0" y="12"/>
                    <a:pt x="12" y="0"/>
                    <a:pt x="28" y="0"/>
                  </a:cubicBezTo>
                  <a:lnTo>
                    <a:pt x="311" y="0"/>
                  </a:lnTo>
                  <a:cubicBezTo>
                    <a:pt x="326" y="0"/>
                    <a:pt x="338" y="12"/>
                    <a:pt x="338" y="27"/>
                  </a:cubicBezTo>
                  <a:cubicBezTo>
                    <a:pt x="338" y="42"/>
                    <a:pt x="326" y="55"/>
                    <a:pt x="311" y="55"/>
                  </a:cubicBezTo>
                  <a:close/>
                </a:path>
              </a:pathLst>
            </a:custGeom>
            <a:solidFill>
              <a:srgbClr val="000000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28" name="Freeform 328">
              <a:extLst>
                <a:ext uri="{FF2B5EF4-FFF2-40B4-BE49-F238E27FC236}">
                  <a16:creationId xmlns:a16="http://schemas.microsoft.com/office/drawing/2014/main" id="{6868C708-2AB4-6246-89A5-2BD1A4578FC5}"/>
                </a:ext>
              </a:extLst>
            </p:cNvPr>
            <p:cNvSpPr/>
            <p:nvPr/>
          </p:nvSpPr>
          <p:spPr>
            <a:xfrm>
              <a:off x="1303491" y="3601098"/>
              <a:ext cx="63360" cy="63000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77" h="176">
                  <a:moveTo>
                    <a:pt x="35" y="141"/>
                  </a:moveTo>
                  <a:lnTo>
                    <a:pt x="141" y="141"/>
                  </a:lnTo>
                  <a:lnTo>
                    <a:pt x="141" y="35"/>
                  </a:lnTo>
                  <a:lnTo>
                    <a:pt x="35" y="35"/>
                  </a:lnTo>
                  <a:close/>
                  <a:moveTo>
                    <a:pt x="159" y="176"/>
                  </a:moveTo>
                  <a:lnTo>
                    <a:pt x="18" y="176"/>
                  </a:lnTo>
                  <a:cubicBezTo>
                    <a:pt x="8" y="176"/>
                    <a:pt x="0" y="168"/>
                    <a:pt x="0" y="159"/>
                  </a:cubicBezTo>
                  <a:lnTo>
                    <a:pt x="0" y="17"/>
                  </a:lnTo>
                  <a:cubicBezTo>
                    <a:pt x="0" y="8"/>
                    <a:pt x="8" y="0"/>
                    <a:pt x="18" y="0"/>
                  </a:cubicBezTo>
                  <a:lnTo>
                    <a:pt x="159" y="0"/>
                  </a:lnTo>
                  <a:cubicBezTo>
                    <a:pt x="169" y="0"/>
                    <a:pt x="177" y="8"/>
                    <a:pt x="177" y="17"/>
                  </a:cubicBezTo>
                  <a:lnTo>
                    <a:pt x="177" y="159"/>
                  </a:lnTo>
                  <a:cubicBezTo>
                    <a:pt x="177" y="168"/>
                    <a:pt x="169" y="176"/>
                    <a:pt x="159" y="176"/>
                  </a:cubicBezTo>
                  <a:close/>
                </a:path>
              </a:pathLst>
            </a:custGeom>
            <a:solidFill>
              <a:srgbClr val="000000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29" name="Freeform 329">
              <a:extLst>
                <a:ext uri="{FF2B5EF4-FFF2-40B4-BE49-F238E27FC236}">
                  <a16:creationId xmlns:a16="http://schemas.microsoft.com/office/drawing/2014/main" id="{9E4211AA-94EE-2340-B1AF-832BD15D231A}"/>
                </a:ext>
              </a:extLst>
            </p:cNvPr>
            <p:cNvSpPr/>
            <p:nvPr/>
          </p:nvSpPr>
          <p:spPr>
            <a:xfrm>
              <a:off x="1453612" y="3242178"/>
              <a:ext cx="70560" cy="70920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97" h="198">
                  <a:moveTo>
                    <a:pt x="98" y="55"/>
                  </a:moveTo>
                  <a:cubicBezTo>
                    <a:pt x="74" y="55"/>
                    <a:pt x="54" y="75"/>
                    <a:pt x="54" y="99"/>
                  </a:cubicBezTo>
                  <a:cubicBezTo>
                    <a:pt x="54" y="123"/>
                    <a:pt x="74" y="143"/>
                    <a:pt x="98" y="143"/>
                  </a:cubicBezTo>
                  <a:cubicBezTo>
                    <a:pt x="123" y="143"/>
                    <a:pt x="142" y="123"/>
                    <a:pt x="142" y="99"/>
                  </a:cubicBezTo>
                  <a:cubicBezTo>
                    <a:pt x="142" y="75"/>
                    <a:pt x="123" y="55"/>
                    <a:pt x="98" y="55"/>
                  </a:cubicBezTo>
                  <a:close/>
                  <a:moveTo>
                    <a:pt x="98" y="198"/>
                  </a:moveTo>
                  <a:cubicBezTo>
                    <a:pt x="44" y="198"/>
                    <a:pt x="0" y="154"/>
                    <a:pt x="0" y="99"/>
                  </a:cubicBezTo>
                  <a:cubicBezTo>
                    <a:pt x="0" y="45"/>
                    <a:pt x="44" y="0"/>
                    <a:pt x="98" y="0"/>
                  </a:cubicBezTo>
                  <a:cubicBezTo>
                    <a:pt x="153" y="0"/>
                    <a:pt x="197" y="45"/>
                    <a:pt x="197" y="99"/>
                  </a:cubicBezTo>
                  <a:cubicBezTo>
                    <a:pt x="197" y="154"/>
                    <a:pt x="153" y="198"/>
                    <a:pt x="98" y="198"/>
                  </a:cubicBezTo>
                  <a:close/>
                </a:path>
              </a:pathLst>
            </a:custGeom>
            <a:solidFill>
              <a:srgbClr val="000000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</p:grpSp>
      <p:grpSp>
        <p:nvGrpSpPr>
          <p:cNvPr id="10" name="Groupe 9"/>
          <p:cNvGrpSpPr>
            <a:grpSpLocks noChangeAspect="1"/>
          </p:cNvGrpSpPr>
          <p:nvPr/>
        </p:nvGrpSpPr>
        <p:grpSpPr>
          <a:xfrm>
            <a:off x="9333412" y="1441579"/>
            <a:ext cx="1198905" cy="1620000"/>
            <a:chOff x="5486692" y="5333778"/>
            <a:chExt cx="382320" cy="516600"/>
          </a:xfrm>
        </p:grpSpPr>
        <p:sp>
          <p:nvSpPr>
            <p:cNvPr id="30" name="Freeform 573">
              <a:extLst>
                <a:ext uri="{FF2B5EF4-FFF2-40B4-BE49-F238E27FC236}">
                  <a16:creationId xmlns:a16="http://schemas.microsoft.com/office/drawing/2014/main" id="{ED4EE9E5-8D88-9948-8B06-00F12E788C3C}"/>
                </a:ext>
              </a:extLst>
            </p:cNvPr>
            <p:cNvSpPr/>
            <p:nvPr/>
          </p:nvSpPr>
          <p:spPr>
            <a:xfrm>
              <a:off x="5604052" y="5333778"/>
              <a:ext cx="150480" cy="299880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419" h="834">
                  <a:moveTo>
                    <a:pt x="381" y="759"/>
                  </a:moveTo>
                  <a:lnTo>
                    <a:pt x="318" y="680"/>
                  </a:lnTo>
                  <a:lnTo>
                    <a:pt x="325" y="613"/>
                  </a:lnTo>
                  <a:lnTo>
                    <a:pt x="381" y="724"/>
                  </a:lnTo>
                  <a:close/>
                  <a:moveTo>
                    <a:pt x="117" y="483"/>
                  </a:moveTo>
                  <a:cubicBezTo>
                    <a:pt x="106" y="343"/>
                    <a:pt x="136" y="201"/>
                    <a:pt x="207" y="61"/>
                  </a:cubicBezTo>
                  <a:cubicBezTo>
                    <a:pt x="281" y="203"/>
                    <a:pt x="311" y="353"/>
                    <a:pt x="296" y="507"/>
                  </a:cubicBezTo>
                  <a:lnTo>
                    <a:pt x="280" y="677"/>
                  </a:lnTo>
                  <a:lnTo>
                    <a:pt x="227" y="677"/>
                  </a:lnTo>
                  <a:lnTo>
                    <a:pt x="227" y="552"/>
                  </a:lnTo>
                  <a:cubicBezTo>
                    <a:pt x="227" y="541"/>
                    <a:pt x="218" y="532"/>
                    <a:pt x="207" y="532"/>
                  </a:cubicBezTo>
                  <a:cubicBezTo>
                    <a:pt x="197" y="532"/>
                    <a:pt x="188" y="541"/>
                    <a:pt x="188" y="552"/>
                  </a:cubicBezTo>
                  <a:lnTo>
                    <a:pt x="188" y="677"/>
                  </a:lnTo>
                  <a:lnTo>
                    <a:pt x="133" y="677"/>
                  </a:lnTo>
                  <a:close/>
                  <a:moveTo>
                    <a:pt x="38" y="724"/>
                  </a:moveTo>
                  <a:lnTo>
                    <a:pt x="90" y="621"/>
                  </a:lnTo>
                  <a:lnTo>
                    <a:pt x="95" y="687"/>
                  </a:lnTo>
                  <a:lnTo>
                    <a:pt x="38" y="759"/>
                  </a:lnTo>
                  <a:close/>
                  <a:moveTo>
                    <a:pt x="417" y="710"/>
                  </a:moveTo>
                  <a:lnTo>
                    <a:pt x="332" y="541"/>
                  </a:lnTo>
                  <a:lnTo>
                    <a:pt x="334" y="510"/>
                  </a:lnTo>
                  <a:cubicBezTo>
                    <a:pt x="351" y="340"/>
                    <a:pt x="315" y="175"/>
                    <a:pt x="228" y="19"/>
                  </a:cubicBezTo>
                  <a:lnTo>
                    <a:pt x="223" y="10"/>
                  </a:lnTo>
                  <a:cubicBezTo>
                    <a:pt x="220" y="4"/>
                    <a:pt x="213" y="0"/>
                    <a:pt x="206" y="0"/>
                  </a:cubicBezTo>
                  <a:cubicBezTo>
                    <a:pt x="199" y="0"/>
                    <a:pt x="192" y="4"/>
                    <a:pt x="189" y="11"/>
                  </a:cubicBezTo>
                  <a:lnTo>
                    <a:pt x="174" y="41"/>
                  </a:lnTo>
                  <a:cubicBezTo>
                    <a:pt x="99" y="189"/>
                    <a:pt x="67" y="338"/>
                    <a:pt x="79" y="486"/>
                  </a:cubicBezTo>
                  <a:lnTo>
                    <a:pt x="84" y="548"/>
                  </a:lnTo>
                  <a:lnTo>
                    <a:pt x="2" y="710"/>
                  </a:lnTo>
                  <a:cubicBezTo>
                    <a:pt x="0" y="713"/>
                    <a:pt x="0" y="716"/>
                    <a:pt x="0" y="719"/>
                  </a:cubicBezTo>
                  <a:lnTo>
                    <a:pt x="0" y="815"/>
                  </a:lnTo>
                  <a:cubicBezTo>
                    <a:pt x="0" y="823"/>
                    <a:pt x="5" y="831"/>
                    <a:pt x="13" y="833"/>
                  </a:cubicBezTo>
                  <a:cubicBezTo>
                    <a:pt x="15" y="834"/>
                    <a:pt x="17" y="834"/>
                    <a:pt x="19" y="834"/>
                  </a:cubicBezTo>
                  <a:cubicBezTo>
                    <a:pt x="25" y="834"/>
                    <a:pt x="30" y="832"/>
                    <a:pt x="34" y="827"/>
                  </a:cubicBezTo>
                  <a:lnTo>
                    <a:pt x="122" y="716"/>
                  </a:lnTo>
                  <a:lnTo>
                    <a:pt x="145" y="716"/>
                  </a:lnTo>
                  <a:lnTo>
                    <a:pt x="145" y="735"/>
                  </a:lnTo>
                  <a:cubicBezTo>
                    <a:pt x="145" y="746"/>
                    <a:pt x="154" y="755"/>
                    <a:pt x="165" y="755"/>
                  </a:cubicBezTo>
                  <a:lnTo>
                    <a:pt x="188" y="755"/>
                  </a:lnTo>
                  <a:lnTo>
                    <a:pt x="188" y="815"/>
                  </a:lnTo>
                  <a:cubicBezTo>
                    <a:pt x="188" y="826"/>
                    <a:pt x="197" y="834"/>
                    <a:pt x="207" y="834"/>
                  </a:cubicBezTo>
                  <a:cubicBezTo>
                    <a:pt x="218" y="834"/>
                    <a:pt x="227" y="826"/>
                    <a:pt x="227" y="815"/>
                  </a:cubicBezTo>
                  <a:lnTo>
                    <a:pt x="227" y="755"/>
                  </a:lnTo>
                  <a:lnTo>
                    <a:pt x="250" y="755"/>
                  </a:lnTo>
                  <a:cubicBezTo>
                    <a:pt x="261" y="755"/>
                    <a:pt x="270" y="746"/>
                    <a:pt x="270" y="735"/>
                  </a:cubicBezTo>
                  <a:lnTo>
                    <a:pt x="270" y="716"/>
                  </a:lnTo>
                  <a:lnTo>
                    <a:pt x="297" y="716"/>
                  </a:lnTo>
                  <a:lnTo>
                    <a:pt x="385" y="827"/>
                  </a:lnTo>
                  <a:cubicBezTo>
                    <a:pt x="388" y="832"/>
                    <a:pt x="394" y="834"/>
                    <a:pt x="400" y="834"/>
                  </a:cubicBezTo>
                  <a:cubicBezTo>
                    <a:pt x="402" y="834"/>
                    <a:pt x="404" y="834"/>
                    <a:pt x="406" y="833"/>
                  </a:cubicBezTo>
                  <a:cubicBezTo>
                    <a:pt x="414" y="831"/>
                    <a:pt x="419" y="823"/>
                    <a:pt x="419" y="815"/>
                  </a:cubicBezTo>
                  <a:lnTo>
                    <a:pt x="419" y="719"/>
                  </a:lnTo>
                  <a:cubicBezTo>
                    <a:pt x="419" y="716"/>
                    <a:pt x="419" y="713"/>
                    <a:pt x="417" y="710"/>
                  </a:cubicBezTo>
                  <a:close/>
                </a:path>
              </a:pathLst>
            </a:custGeom>
            <a:solidFill>
              <a:srgbClr val="000000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1" name="Freeform 574">
              <a:extLst>
                <a:ext uri="{FF2B5EF4-FFF2-40B4-BE49-F238E27FC236}">
                  <a16:creationId xmlns:a16="http://schemas.microsoft.com/office/drawing/2014/main" id="{AB05FE19-A242-9344-9EF4-08E4896CB774}"/>
                </a:ext>
              </a:extLst>
            </p:cNvPr>
            <p:cNvSpPr/>
            <p:nvPr/>
          </p:nvSpPr>
          <p:spPr>
            <a:xfrm>
              <a:off x="5658052" y="5409737"/>
              <a:ext cx="41040" cy="41040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15" h="115">
                  <a:moveTo>
                    <a:pt x="58" y="39"/>
                  </a:moveTo>
                  <a:cubicBezTo>
                    <a:pt x="68" y="39"/>
                    <a:pt x="76" y="47"/>
                    <a:pt x="76" y="57"/>
                  </a:cubicBezTo>
                  <a:cubicBezTo>
                    <a:pt x="76" y="68"/>
                    <a:pt x="68" y="76"/>
                    <a:pt x="58" y="76"/>
                  </a:cubicBezTo>
                  <a:cubicBezTo>
                    <a:pt x="47" y="76"/>
                    <a:pt x="39" y="68"/>
                    <a:pt x="39" y="57"/>
                  </a:cubicBezTo>
                  <a:cubicBezTo>
                    <a:pt x="39" y="47"/>
                    <a:pt x="47" y="39"/>
                    <a:pt x="58" y="39"/>
                  </a:cubicBezTo>
                  <a:close/>
                  <a:moveTo>
                    <a:pt x="58" y="115"/>
                  </a:moveTo>
                  <a:cubicBezTo>
                    <a:pt x="89" y="115"/>
                    <a:pt x="115" y="89"/>
                    <a:pt x="115" y="57"/>
                  </a:cubicBezTo>
                  <a:cubicBezTo>
                    <a:pt x="115" y="26"/>
                    <a:pt x="89" y="0"/>
                    <a:pt x="58" y="0"/>
                  </a:cubicBezTo>
                  <a:cubicBezTo>
                    <a:pt x="26" y="0"/>
                    <a:pt x="0" y="26"/>
                    <a:pt x="0" y="57"/>
                  </a:cubicBezTo>
                  <a:cubicBezTo>
                    <a:pt x="0" y="89"/>
                    <a:pt x="26" y="115"/>
                    <a:pt x="58" y="115"/>
                  </a:cubicBezTo>
                  <a:close/>
                </a:path>
              </a:pathLst>
            </a:custGeom>
            <a:solidFill>
              <a:srgbClr val="000000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2" name="Freeform 575">
              <a:extLst>
                <a:ext uri="{FF2B5EF4-FFF2-40B4-BE49-F238E27FC236}">
                  <a16:creationId xmlns:a16="http://schemas.microsoft.com/office/drawing/2014/main" id="{B1E47675-AE34-B045-B9FC-A45F9F692054}"/>
                </a:ext>
              </a:extLst>
            </p:cNvPr>
            <p:cNvSpPr/>
            <p:nvPr/>
          </p:nvSpPr>
          <p:spPr>
            <a:xfrm>
              <a:off x="5486692" y="5513058"/>
              <a:ext cx="382320" cy="337320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063" h="938">
                  <a:moveTo>
                    <a:pt x="532" y="938"/>
                  </a:moveTo>
                  <a:cubicBezTo>
                    <a:pt x="390" y="938"/>
                    <a:pt x="256" y="882"/>
                    <a:pt x="156" y="782"/>
                  </a:cubicBezTo>
                  <a:cubicBezTo>
                    <a:pt x="56" y="682"/>
                    <a:pt x="0" y="548"/>
                    <a:pt x="0" y="407"/>
                  </a:cubicBezTo>
                  <a:cubicBezTo>
                    <a:pt x="0" y="330"/>
                    <a:pt x="16" y="256"/>
                    <a:pt x="48" y="187"/>
                  </a:cubicBezTo>
                  <a:cubicBezTo>
                    <a:pt x="78" y="120"/>
                    <a:pt x="121" y="62"/>
                    <a:pt x="176" y="12"/>
                  </a:cubicBezTo>
                  <a:cubicBezTo>
                    <a:pt x="187" y="2"/>
                    <a:pt x="204" y="3"/>
                    <a:pt x="214" y="14"/>
                  </a:cubicBezTo>
                  <a:cubicBezTo>
                    <a:pt x="225" y="25"/>
                    <a:pt x="224" y="43"/>
                    <a:pt x="212" y="53"/>
                  </a:cubicBezTo>
                  <a:cubicBezTo>
                    <a:pt x="164" y="97"/>
                    <a:pt x="125" y="150"/>
                    <a:pt x="98" y="210"/>
                  </a:cubicBezTo>
                  <a:cubicBezTo>
                    <a:pt x="70" y="272"/>
                    <a:pt x="55" y="338"/>
                    <a:pt x="55" y="407"/>
                  </a:cubicBezTo>
                  <a:cubicBezTo>
                    <a:pt x="55" y="534"/>
                    <a:pt x="105" y="653"/>
                    <a:pt x="195" y="743"/>
                  </a:cubicBezTo>
                  <a:cubicBezTo>
                    <a:pt x="285" y="833"/>
                    <a:pt x="404" y="883"/>
                    <a:pt x="532" y="883"/>
                  </a:cubicBezTo>
                  <a:cubicBezTo>
                    <a:pt x="659" y="883"/>
                    <a:pt x="778" y="833"/>
                    <a:pt x="868" y="743"/>
                  </a:cubicBezTo>
                  <a:cubicBezTo>
                    <a:pt x="958" y="653"/>
                    <a:pt x="1008" y="534"/>
                    <a:pt x="1008" y="407"/>
                  </a:cubicBezTo>
                  <a:cubicBezTo>
                    <a:pt x="1008" y="269"/>
                    <a:pt x="948" y="138"/>
                    <a:pt x="845" y="48"/>
                  </a:cubicBezTo>
                  <a:cubicBezTo>
                    <a:pt x="834" y="38"/>
                    <a:pt x="832" y="21"/>
                    <a:pt x="842" y="9"/>
                  </a:cubicBezTo>
                  <a:cubicBezTo>
                    <a:pt x="852" y="-2"/>
                    <a:pt x="870" y="-3"/>
                    <a:pt x="881" y="7"/>
                  </a:cubicBezTo>
                  <a:cubicBezTo>
                    <a:pt x="997" y="107"/>
                    <a:pt x="1063" y="253"/>
                    <a:pt x="1063" y="407"/>
                  </a:cubicBezTo>
                  <a:cubicBezTo>
                    <a:pt x="1063" y="548"/>
                    <a:pt x="1008" y="682"/>
                    <a:pt x="907" y="782"/>
                  </a:cubicBezTo>
                  <a:cubicBezTo>
                    <a:pt x="807" y="882"/>
                    <a:pt x="673" y="938"/>
                    <a:pt x="532" y="938"/>
                  </a:cubicBezTo>
                  <a:close/>
                </a:path>
              </a:pathLst>
            </a:custGeom>
            <a:solidFill>
              <a:srgbClr val="000000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3" name="Freeform 576">
              <a:extLst>
                <a:ext uri="{FF2B5EF4-FFF2-40B4-BE49-F238E27FC236}">
                  <a16:creationId xmlns:a16="http://schemas.microsoft.com/office/drawing/2014/main" id="{E2920545-148C-EF43-9335-A88C9007EA23}"/>
                </a:ext>
              </a:extLst>
            </p:cNvPr>
            <p:cNvSpPr/>
            <p:nvPr/>
          </p:nvSpPr>
          <p:spPr>
            <a:xfrm>
              <a:off x="5588572" y="5747418"/>
              <a:ext cx="173880" cy="79560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484" h="222">
                  <a:moveTo>
                    <a:pt x="452" y="222"/>
                  </a:moveTo>
                  <a:cubicBezTo>
                    <a:pt x="449" y="222"/>
                    <a:pt x="446" y="221"/>
                    <a:pt x="443" y="220"/>
                  </a:cubicBezTo>
                  <a:cubicBezTo>
                    <a:pt x="429" y="215"/>
                    <a:pt x="421" y="200"/>
                    <a:pt x="426" y="186"/>
                  </a:cubicBezTo>
                  <a:cubicBezTo>
                    <a:pt x="432" y="166"/>
                    <a:pt x="428" y="142"/>
                    <a:pt x="415" y="123"/>
                  </a:cubicBezTo>
                  <a:cubicBezTo>
                    <a:pt x="401" y="103"/>
                    <a:pt x="378" y="92"/>
                    <a:pt x="350" y="91"/>
                  </a:cubicBezTo>
                  <a:cubicBezTo>
                    <a:pt x="347" y="91"/>
                    <a:pt x="343" y="91"/>
                    <a:pt x="339" y="92"/>
                  </a:cubicBezTo>
                  <a:cubicBezTo>
                    <a:pt x="328" y="94"/>
                    <a:pt x="317" y="90"/>
                    <a:pt x="311" y="81"/>
                  </a:cubicBezTo>
                  <a:cubicBezTo>
                    <a:pt x="299" y="65"/>
                    <a:pt x="280" y="55"/>
                    <a:pt x="260" y="55"/>
                  </a:cubicBezTo>
                  <a:cubicBezTo>
                    <a:pt x="228" y="55"/>
                    <a:pt x="201" y="79"/>
                    <a:pt x="197" y="110"/>
                  </a:cubicBezTo>
                  <a:cubicBezTo>
                    <a:pt x="196" y="119"/>
                    <a:pt x="191" y="126"/>
                    <a:pt x="184" y="131"/>
                  </a:cubicBezTo>
                  <a:cubicBezTo>
                    <a:pt x="176" y="135"/>
                    <a:pt x="167" y="136"/>
                    <a:pt x="159" y="132"/>
                  </a:cubicBezTo>
                  <a:cubicBezTo>
                    <a:pt x="151" y="129"/>
                    <a:pt x="143" y="127"/>
                    <a:pt x="134" y="127"/>
                  </a:cubicBezTo>
                  <a:cubicBezTo>
                    <a:pt x="133" y="127"/>
                    <a:pt x="133" y="127"/>
                    <a:pt x="133" y="127"/>
                  </a:cubicBezTo>
                  <a:cubicBezTo>
                    <a:pt x="105" y="127"/>
                    <a:pt x="84" y="134"/>
                    <a:pt x="70" y="149"/>
                  </a:cubicBezTo>
                  <a:cubicBezTo>
                    <a:pt x="60" y="159"/>
                    <a:pt x="54" y="171"/>
                    <a:pt x="55" y="185"/>
                  </a:cubicBezTo>
                  <a:cubicBezTo>
                    <a:pt x="55" y="200"/>
                    <a:pt x="43" y="212"/>
                    <a:pt x="28" y="213"/>
                  </a:cubicBezTo>
                  <a:lnTo>
                    <a:pt x="27" y="213"/>
                  </a:lnTo>
                  <a:cubicBezTo>
                    <a:pt x="12" y="213"/>
                    <a:pt x="0" y="201"/>
                    <a:pt x="0" y="186"/>
                  </a:cubicBezTo>
                  <a:cubicBezTo>
                    <a:pt x="-1" y="157"/>
                    <a:pt x="10" y="130"/>
                    <a:pt x="31" y="110"/>
                  </a:cubicBezTo>
                  <a:cubicBezTo>
                    <a:pt x="48" y="93"/>
                    <a:pt x="79" y="72"/>
                    <a:pt x="133" y="72"/>
                  </a:cubicBezTo>
                  <a:lnTo>
                    <a:pt x="134" y="72"/>
                  </a:lnTo>
                  <a:cubicBezTo>
                    <a:pt x="140" y="72"/>
                    <a:pt x="145" y="73"/>
                    <a:pt x="151" y="73"/>
                  </a:cubicBezTo>
                  <a:cubicBezTo>
                    <a:pt x="168" y="30"/>
                    <a:pt x="211" y="0"/>
                    <a:pt x="260" y="0"/>
                  </a:cubicBezTo>
                  <a:cubicBezTo>
                    <a:pt x="292" y="0"/>
                    <a:pt x="323" y="13"/>
                    <a:pt x="345" y="36"/>
                  </a:cubicBezTo>
                  <a:cubicBezTo>
                    <a:pt x="347" y="36"/>
                    <a:pt x="349" y="36"/>
                    <a:pt x="351" y="36"/>
                  </a:cubicBezTo>
                  <a:cubicBezTo>
                    <a:pt x="396" y="37"/>
                    <a:pt x="436" y="57"/>
                    <a:pt x="460" y="91"/>
                  </a:cubicBezTo>
                  <a:cubicBezTo>
                    <a:pt x="484" y="124"/>
                    <a:pt x="490" y="166"/>
                    <a:pt x="478" y="203"/>
                  </a:cubicBezTo>
                  <a:cubicBezTo>
                    <a:pt x="474" y="214"/>
                    <a:pt x="463" y="222"/>
                    <a:pt x="452" y="222"/>
                  </a:cubicBezTo>
                  <a:close/>
                </a:path>
              </a:pathLst>
            </a:custGeom>
            <a:solidFill>
              <a:srgbClr val="000000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4" name="Freeform 577">
              <a:extLst>
                <a:ext uri="{FF2B5EF4-FFF2-40B4-BE49-F238E27FC236}">
                  <a16:creationId xmlns:a16="http://schemas.microsoft.com/office/drawing/2014/main" id="{C9189620-4105-8647-A26B-53505CAD8DB6}"/>
                </a:ext>
              </a:extLst>
            </p:cNvPr>
            <p:cNvSpPr/>
            <p:nvPr/>
          </p:nvSpPr>
          <p:spPr>
            <a:xfrm>
              <a:off x="5507572" y="5700618"/>
              <a:ext cx="146880" cy="82800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409" h="231">
                  <a:moveTo>
                    <a:pt x="382" y="231"/>
                  </a:moveTo>
                  <a:cubicBezTo>
                    <a:pt x="369" y="231"/>
                    <a:pt x="358" y="223"/>
                    <a:pt x="355" y="210"/>
                  </a:cubicBezTo>
                  <a:cubicBezTo>
                    <a:pt x="349" y="187"/>
                    <a:pt x="327" y="168"/>
                    <a:pt x="293" y="159"/>
                  </a:cubicBezTo>
                  <a:cubicBezTo>
                    <a:pt x="284" y="157"/>
                    <a:pt x="276" y="157"/>
                    <a:pt x="267" y="158"/>
                  </a:cubicBezTo>
                  <a:cubicBezTo>
                    <a:pt x="259" y="159"/>
                    <a:pt x="250" y="157"/>
                    <a:pt x="244" y="150"/>
                  </a:cubicBezTo>
                  <a:cubicBezTo>
                    <a:pt x="238" y="144"/>
                    <a:pt x="235" y="136"/>
                    <a:pt x="236" y="127"/>
                  </a:cubicBezTo>
                  <a:cubicBezTo>
                    <a:pt x="240" y="95"/>
                    <a:pt x="221" y="65"/>
                    <a:pt x="190" y="57"/>
                  </a:cubicBezTo>
                  <a:cubicBezTo>
                    <a:pt x="170" y="52"/>
                    <a:pt x="149" y="57"/>
                    <a:pt x="133" y="70"/>
                  </a:cubicBezTo>
                  <a:cubicBezTo>
                    <a:pt x="125" y="77"/>
                    <a:pt x="113" y="78"/>
                    <a:pt x="104" y="73"/>
                  </a:cubicBezTo>
                  <a:cubicBezTo>
                    <a:pt x="100" y="72"/>
                    <a:pt x="97" y="70"/>
                    <a:pt x="93" y="70"/>
                  </a:cubicBezTo>
                  <a:cubicBezTo>
                    <a:pt x="74" y="65"/>
                    <a:pt x="54" y="66"/>
                    <a:pt x="38" y="74"/>
                  </a:cubicBezTo>
                  <a:cubicBezTo>
                    <a:pt x="24" y="80"/>
                    <a:pt x="8" y="74"/>
                    <a:pt x="2" y="60"/>
                  </a:cubicBezTo>
                  <a:cubicBezTo>
                    <a:pt x="-4" y="46"/>
                    <a:pt x="2" y="30"/>
                    <a:pt x="15" y="24"/>
                  </a:cubicBezTo>
                  <a:cubicBezTo>
                    <a:pt x="43" y="11"/>
                    <a:pt x="75" y="8"/>
                    <a:pt x="106" y="16"/>
                  </a:cubicBezTo>
                  <a:cubicBezTo>
                    <a:pt x="108" y="17"/>
                    <a:pt x="110" y="17"/>
                    <a:pt x="112" y="18"/>
                  </a:cubicBezTo>
                  <a:cubicBezTo>
                    <a:pt x="139" y="1"/>
                    <a:pt x="172" y="-4"/>
                    <a:pt x="204" y="4"/>
                  </a:cubicBezTo>
                  <a:cubicBezTo>
                    <a:pt x="251" y="17"/>
                    <a:pt x="285" y="57"/>
                    <a:pt x="290" y="103"/>
                  </a:cubicBezTo>
                  <a:cubicBezTo>
                    <a:pt x="296" y="104"/>
                    <a:pt x="301" y="105"/>
                    <a:pt x="307" y="106"/>
                  </a:cubicBezTo>
                  <a:cubicBezTo>
                    <a:pt x="383" y="126"/>
                    <a:pt x="403" y="176"/>
                    <a:pt x="408" y="197"/>
                  </a:cubicBezTo>
                  <a:cubicBezTo>
                    <a:pt x="412" y="212"/>
                    <a:pt x="403" y="227"/>
                    <a:pt x="388" y="230"/>
                  </a:cubicBezTo>
                  <a:cubicBezTo>
                    <a:pt x="386" y="231"/>
                    <a:pt x="384" y="231"/>
                    <a:pt x="382" y="231"/>
                  </a:cubicBezTo>
                  <a:close/>
                </a:path>
              </a:pathLst>
            </a:custGeom>
            <a:solidFill>
              <a:srgbClr val="000000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5" name="Freeform 578">
              <a:extLst>
                <a:ext uri="{FF2B5EF4-FFF2-40B4-BE49-F238E27FC236}">
                  <a16:creationId xmlns:a16="http://schemas.microsoft.com/office/drawing/2014/main" id="{B57D8E0F-1F62-294B-868E-FCEA4F97D733}"/>
                </a:ext>
              </a:extLst>
            </p:cNvPr>
            <p:cNvSpPr/>
            <p:nvPr/>
          </p:nvSpPr>
          <p:spPr>
            <a:xfrm>
              <a:off x="5725372" y="5706378"/>
              <a:ext cx="130680" cy="74520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64" h="208">
                  <a:moveTo>
                    <a:pt x="28" y="208"/>
                  </a:moveTo>
                  <a:cubicBezTo>
                    <a:pt x="26" y="208"/>
                    <a:pt x="24" y="207"/>
                    <a:pt x="21" y="207"/>
                  </a:cubicBezTo>
                  <a:cubicBezTo>
                    <a:pt x="7" y="203"/>
                    <a:pt x="-2" y="188"/>
                    <a:pt x="1" y="174"/>
                  </a:cubicBezTo>
                  <a:cubicBezTo>
                    <a:pt x="6" y="155"/>
                    <a:pt x="24" y="109"/>
                    <a:pt x="93" y="92"/>
                  </a:cubicBezTo>
                  <a:cubicBezTo>
                    <a:pt x="97" y="91"/>
                    <a:pt x="100" y="90"/>
                    <a:pt x="104" y="90"/>
                  </a:cubicBezTo>
                  <a:cubicBezTo>
                    <a:pt x="111" y="49"/>
                    <a:pt x="140" y="14"/>
                    <a:pt x="182" y="3"/>
                  </a:cubicBezTo>
                  <a:cubicBezTo>
                    <a:pt x="210" y="-4"/>
                    <a:pt x="239" y="0"/>
                    <a:pt x="264" y="15"/>
                  </a:cubicBezTo>
                  <a:cubicBezTo>
                    <a:pt x="265" y="14"/>
                    <a:pt x="266" y="14"/>
                    <a:pt x="267" y="14"/>
                  </a:cubicBezTo>
                  <a:cubicBezTo>
                    <a:pt x="295" y="7"/>
                    <a:pt x="324" y="9"/>
                    <a:pt x="348" y="20"/>
                  </a:cubicBezTo>
                  <a:cubicBezTo>
                    <a:pt x="362" y="26"/>
                    <a:pt x="368" y="43"/>
                    <a:pt x="362" y="57"/>
                  </a:cubicBezTo>
                  <a:cubicBezTo>
                    <a:pt x="356" y="70"/>
                    <a:pt x="339" y="76"/>
                    <a:pt x="326" y="70"/>
                  </a:cubicBezTo>
                  <a:cubicBezTo>
                    <a:pt x="312" y="64"/>
                    <a:pt x="296" y="63"/>
                    <a:pt x="280" y="67"/>
                  </a:cubicBezTo>
                  <a:cubicBezTo>
                    <a:pt x="277" y="68"/>
                    <a:pt x="275" y="69"/>
                    <a:pt x="271" y="70"/>
                  </a:cubicBezTo>
                  <a:cubicBezTo>
                    <a:pt x="262" y="75"/>
                    <a:pt x="250" y="73"/>
                    <a:pt x="242" y="66"/>
                  </a:cubicBezTo>
                  <a:cubicBezTo>
                    <a:pt x="229" y="56"/>
                    <a:pt x="212" y="52"/>
                    <a:pt x="196" y="56"/>
                  </a:cubicBezTo>
                  <a:cubicBezTo>
                    <a:pt x="171" y="63"/>
                    <a:pt x="155" y="87"/>
                    <a:pt x="159" y="113"/>
                  </a:cubicBezTo>
                  <a:cubicBezTo>
                    <a:pt x="160" y="122"/>
                    <a:pt x="157" y="130"/>
                    <a:pt x="151" y="136"/>
                  </a:cubicBezTo>
                  <a:cubicBezTo>
                    <a:pt x="145" y="142"/>
                    <a:pt x="136" y="145"/>
                    <a:pt x="127" y="144"/>
                  </a:cubicBezTo>
                  <a:cubicBezTo>
                    <a:pt x="120" y="143"/>
                    <a:pt x="113" y="143"/>
                    <a:pt x="106" y="145"/>
                  </a:cubicBezTo>
                  <a:cubicBezTo>
                    <a:pt x="78" y="152"/>
                    <a:pt x="59" y="167"/>
                    <a:pt x="55" y="187"/>
                  </a:cubicBezTo>
                  <a:cubicBezTo>
                    <a:pt x="52" y="199"/>
                    <a:pt x="40" y="208"/>
                    <a:pt x="28" y="208"/>
                  </a:cubicBezTo>
                  <a:close/>
                </a:path>
              </a:pathLst>
            </a:custGeom>
            <a:solidFill>
              <a:srgbClr val="000000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6" name="Freeform 579">
              <a:extLst>
                <a:ext uri="{FF2B5EF4-FFF2-40B4-BE49-F238E27FC236}">
                  <a16:creationId xmlns:a16="http://schemas.microsoft.com/office/drawing/2014/main" id="{512303C4-1301-5745-9ED7-F7506159F722}"/>
                </a:ext>
              </a:extLst>
            </p:cNvPr>
            <p:cNvSpPr/>
            <p:nvPr/>
          </p:nvSpPr>
          <p:spPr>
            <a:xfrm>
              <a:off x="5641852" y="5597298"/>
              <a:ext cx="74520" cy="131040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08" h="365">
                  <a:moveTo>
                    <a:pt x="104" y="55"/>
                  </a:moveTo>
                  <a:cubicBezTo>
                    <a:pt x="86" y="55"/>
                    <a:pt x="69" y="65"/>
                    <a:pt x="60" y="83"/>
                  </a:cubicBezTo>
                  <a:cubicBezTo>
                    <a:pt x="57" y="90"/>
                    <a:pt x="55" y="97"/>
                    <a:pt x="55" y="105"/>
                  </a:cubicBezTo>
                  <a:cubicBezTo>
                    <a:pt x="55" y="121"/>
                    <a:pt x="61" y="169"/>
                    <a:pt x="73" y="218"/>
                  </a:cubicBezTo>
                  <a:cubicBezTo>
                    <a:pt x="85" y="271"/>
                    <a:pt x="96" y="294"/>
                    <a:pt x="103" y="304"/>
                  </a:cubicBezTo>
                  <a:cubicBezTo>
                    <a:pt x="109" y="294"/>
                    <a:pt x="121" y="271"/>
                    <a:pt x="134" y="218"/>
                  </a:cubicBezTo>
                  <a:cubicBezTo>
                    <a:pt x="147" y="168"/>
                    <a:pt x="153" y="121"/>
                    <a:pt x="153" y="105"/>
                  </a:cubicBezTo>
                  <a:cubicBezTo>
                    <a:pt x="153" y="98"/>
                    <a:pt x="152" y="90"/>
                    <a:pt x="149" y="84"/>
                  </a:cubicBezTo>
                  <a:cubicBezTo>
                    <a:pt x="141" y="66"/>
                    <a:pt x="123" y="55"/>
                    <a:pt x="104" y="55"/>
                  </a:cubicBezTo>
                  <a:close/>
                  <a:moveTo>
                    <a:pt x="108" y="312"/>
                  </a:moveTo>
                  <a:close/>
                  <a:moveTo>
                    <a:pt x="102" y="365"/>
                  </a:moveTo>
                  <a:cubicBezTo>
                    <a:pt x="69" y="365"/>
                    <a:pt x="44" y="328"/>
                    <a:pt x="23" y="244"/>
                  </a:cubicBezTo>
                  <a:cubicBezTo>
                    <a:pt x="9" y="190"/>
                    <a:pt x="0" y="130"/>
                    <a:pt x="0" y="105"/>
                  </a:cubicBezTo>
                  <a:cubicBezTo>
                    <a:pt x="0" y="89"/>
                    <a:pt x="4" y="73"/>
                    <a:pt x="11" y="59"/>
                  </a:cubicBezTo>
                  <a:cubicBezTo>
                    <a:pt x="29" y="22"/>
                    <a:pt x="64" y="0"/>
                    <a:pt x="104" y="0"/>
                  </a:cubicBezTo>
                  <a:cubicBezTo>
                    <a:pt x="144" y="0"/>
                    <a:pt x="181" y="24"/>
                    <a:pt x="198" y="60"/>
                  </a:cubicBezTo>
                  <a:cubicBezTo>
                    <a:pt x="205" y="75"/>
                    <a:pt x="208" y="90"/>
                    <a:pt x="208" y="105"/>
                  </a:cubicBezTo>
                  <a:cubicBezTo>
                    <a:pt x="208" y="129"/>
                    <a:pt x="199" y="190"/>
                    <a:pt x="184" y="245"/>
                  </a:cubicBezTo>
                  <a:cubicBezTo>
                    <a:pt x="161" y="328"/>
                    <a:pt x="136" y="365"/>
                    <a:pt x="102" y="365"/>
                  </a:cubicBezTo>
                  <a:close/>
                </a:path>
              </a:pathLst>
            </a:custGeom>
            <a:solidFill>
              <a:srgbClr val="000000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</p:grpSp>
      <p:grpSp>
        <p:nvGrpSpPr>
          <p:cNvPr id="43" name="Groupe 42"/>
          <p:cNvGrpSpPr/>
          <p:nvPr/>
        </p:nvGrpSpPr>
        <p:grpSpPr>
          <a:xfrm>
            <a:off x="828599" y="1953603"/>
            <a:ext cx="2533518" cy="1088926"/>
            <a:chOff x="694074" y="1937690"/>
            <a:chExt cx="2533518" cy="1088926"/>
          </a:xfrm>
        </p:grpSpPr>
        <p:grpSp>
          <p:nvGrpSpPr>
            <p:cNvPr id="11" name="Groupe 10"/>
            <p:cNvGrpSpPr>
              <a:grpSpLocks noChangeAspect="1"/>
            </p:cNvGrpSpPr>
            <p:nvPr/>
          </p:nvGrpSpPr>
          <p:grpSpPr>
            <a:xfrm>
              <a:off x="694074" y="1937690"/>
              <a:ext cx="1364845" cy="1080000"/>
              <a:chOff x="4692600" y="5326578"/>
              <a:chExt cx="529560" cy="419040"/>
            </a:xfrm>
          </p:grpSpPr>
          <p:sp>
            <p:nvSpPr>
              <p:cNvPr id="37" name="Freeform 525">
                <a:extLst>
                  <a:ext uri="{FF2B5EF4-FFF2-40B4-BE49-F238E27FC236}">
                    <a16:creationId xmlns:a16="http://schemas.microsoft.com/office/drawing/2014/main" id="{B505C9C9-CF31-6543-8627-9DFFE860AB78}"/>
                  </a:ext>
                </a:extLst>
              </p:cNvPr>
              <p:cNvSpPr/>
              <p:nvPr/>
            </p:nvSpPr>
            <p:spPr>
              <a:xfrm>
                <a:off x="4743000" y="5434938"/>
                <a:ext cx="429120" cy="271800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1193" h="756">
                    <a:moveTo>
                      <a:pt x="49" y="756"/>
                    </a:moveTo>
                    <a:lnTo>
                      <a:pt x="1144" y="756"/>
                    </a:lnTo>
                    <a:cubicBezTo>
                      <a:pt x="1171" y="756"/>
                      <a:pt x="1193" y="735"/>
                      <a:pt x="1193" y="709"/>
                    </a:cubicBezTo>
                    <a:lnTo>
                      <a:pt x="1193" y="47"/>
                    </a:lnTo>
                    <a:cubicBezTo>
                      <a:pt x="1193" y="21"/>
                      <a:pt x="1171" y="0"/>
                      <a:pt x="1144" y="0"/>
                    </a:cubicBezTo>
                    <a:lnTo>
                      <a:pt x="886" y="0"/>
                    </a:lnTo>
                    <a:cubicBezTo>
                      <a:pt x="870" y="0"/>
                      <a:pt x="858" y="12"/>
                      <a:pt x="858" y="27"/>
                    </a:cubicBezTo>
                    <a:cubicBezTo>
                      <a:pt x="858" y="43"/>
                      <a:pt x="870" y="55"/>
                      <a:pt x="886" y="55"/>
                    </a:cubicBezTo>
                    <a:lnTo>
                      <a:pt x="1137" y="55"/>
                    </a:lnTo>
                    <a:lnTo>
                      <a:pt x="1137" y="701"/>
                    </a:lnTo>
                    <a:lnTo>
                      <a:pt x="55" y="701"/>
                    </a:lnTo>
                    <a:lnTo>
                      <a:pt x="55" y="55"/>
                    </a:lnTo>
                    <a:lnTo>
                      <a:pt x="317" y="55"/>
                    </a:lnTo>
                    <a:cubicBezTo>
                      <a:pt x="332" y="55"/>
                      <a:pt x="344" y="43"/>
                      <a:pt x="344" y="27"/>
                    </a:cubicBezTo>
                    <a:cubicBezTo>
                      <a:pt x="344" y="12"/>
                      <a:pt x="332" y="0"/>
                      <a:pt x="317" y="0"/>
                    </a:cubicBezTo>
                    <a:lnTo>
                      <a:pt x="49" y="0"/>
                    </a:lnTo>
                    <a:cubicBezTo>
                      <a:pt x="22" y="0"/>
                      <a:pt x="0" y="21"/>
                      <a:pt x="0" y="47"/>
                    </a:cubicBezTo>
                    <a:lnTo>
                      <a:pt x="0" y="709"/>
                    </a:lnTo>
                    <a:cubicBezTo>
                      <a:pt x="0" y="735"/>
                      <a:pt x="22" y="756"/>
                      <a:pt x="49" y="756"/>
                    </a:cubicBezTo>
                    <a:close/>
                  </a:path>
                </a:pathLst>
              </a:custGeom>
              <a:solidFill>
                <a:srgbClr val="000000"/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US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38" name="Freeform 526">
                <a:extLst>
                  <a:ext uri="{FF2B5EF4-FFF2-40B4-BE49-F238E27FC236}">
                    <a16:creationId xmlns:a16="http://schemas.microsoft.com/office/drawing/2014/main" id="{F8036D65-A2C6-DB47-A5F2-F55C60172CC6}"/>
                  </a:ext>
                </a:extLst>
              </p:cNvPr>
              <p:cNvSpPr/>
              <p:nvPr/>
            </p:nvSpPr>
            <p:spPr>
              <a:xfrm>
                <a:off x="4692600" y="5725818"/>
                <a:ext cx="529560" cy="19800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1472" h="56">
                    <a:moveTo>
                      <a:pt x="1445" y="0"/>
                    </a:moveTo>
                    <a:lnTo>
                      <a:pt x="28" y="0"/>
                    </a:lnTo>
                    <a:cubicBezTo>
                      <a:pt x="13" y="0"/>
                      <a:pt x="0" y="13"/>
                      <a:pt x="0" y="28"/>
                    </a:cubicBezTo>
                    <a:cubicBezTo>
                      <a:pt x="0" y="43"/>
                      <a:pt x="13" y="56"/>
                      <a:pt x="28" y="56"/>
                    </a:cubicBezTo>
                    <a:lnTo>
                      <a:pt x="1445" y="56"/>
                    </a:lnTo>
                    <a:cubicBezTo>
                      <a:pt x="1460" y="56"/>
                      <a:pt x="1472" y="43"/>
                      <a:pt x="1472" y="28"/>
                    </a:cubicBezTo>
                    <a:cubicBezTo>
                      <a:pt x="1472" y="13"/>
                      <a:pt x="1460" y="0"/>
                      <a:pt x="1445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US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39" name="Freeform 527">
                <a:extLst>
                  <a:ext uri="{FF2B5EF4-FFF2-40B4-BE49-F238E27FC236}">
                    <a16:creationId xmlns:a16="http://schemas.microsoft.com/office/drawing/2014/main" id="{8E2D370B-843E-DE47-BD9F-1D32C7E582FC}"/>
                  </a:ext>
                </a:extLst>
              </p:cNvPr>
              <p:cNvSpPr/>
              <p:nvPr/>
            </p:nvSpPr>
            <p:spPr>
              <a:xfrm>
                <a:off x="4888440" y="5432778"/>
                <a:ext cx="138240" cy="216360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385" h="602">
                    <a:moveTo>
                      <a:pt x="349" y="567"/>
                    </a:moveTo>
                    <a:lnTo>
                      <a:pt x="53" y="567"/>
                    </a:lnTo>
                    <a:lnTo>
                      <a:pt x="184" y="308"/>
                    </a:lnTo>
                    <a:cubicBezTo>
                      <a:pt x="185" y="308"/>
                      <a:pt x="185" y="307"/>
                      <a:pt x="185" y="307"/>
                    </a:cubicBezTo>
                    <a:lnTo>
                      <a:pt x="185" y="306"/>
                    </a:lnTo>
                    <a:lnTo>
                      <a:pt x="185" y="305"/>
                    </a:lnTo>
                    <a:lnTo>
                      <a:pt x="186" y="304"/>
                    </a:lnTo>
                    <a:cubicBezTo>
                      <a:pt x="186" y="303"/>
                      <a:pt x="186" y="303"/>
                      <a:pt x="186" y="303"/>
                    </a:cubicBezTo>
                    <a:lnTo>
                      <a:pt x="186" y="302"/>
                    </a:lnTo>
                    <a:lnTo>
                      <a:pt x="186" y="301"/>
                    </a:lnTo>
                    <a:lnTo>
                      <a:pt x="186" y="300"/>
                    </a:lnTo>
                    <a:lnTo>
                      <a:pt x="186" y="299"/>
                    </a:lnTo>
                    <a:cubicBezTo>
                      <a:pt x="186" y="298"/>
                      <a:pt x="186" y="298"/>
                      <a:pt x="186" y="298"/>
                    </a:cubicBezTo>
                    <a:cubicBezTo>
                      <a:pt x="186" y="297"/>
                      <a:pt x="186" y="297"/>
                      <a:pt x="186" y="297"/>
                    </a:cubicBezTo>
                    <a:lnTo>
                      <a:pt x="186" y="296"/>
                    </a:lnTo>
                    <a:cubicBezTo>
                      <a:pt x="185" y="296"/>
                      <a:pt x="185" y="295"/>
                      <a:pt x="185" y="295"/>
                    </a:cubicBezTo>
                    <a:lnTo>
                      <a:pt x="185" y="294"/>
                    </a:lnTo>
                    <a:lnTo>
                      <a:pt x="185" y="293"/>
                    </a:lnTo>
                    <a:lnTo>
                      <a:pt x="184" y="293"/>
                    </a:lnTo>
                    <a:lnTo>
                      <a:pt x="184" y="292"/>
                    </a:lnTo>
                    <a:lnTo>
                      <a:pt x="53" y="35"/>
                    </a:lnTo>
                    <a:lnTo>
                      <a:pt x="349" y="35"/>
                    </a:lnTo>
                    <a:close/>
                    <a:moveTo>
                      <a:pt x="148" y="300"/>
                    </a:moveTo>
                    <a:lnTo>
                      <a:pt x="35" y="523"/>
                    </a:lnTo>
                    <a:lnTo>
                      <a:pt x="35" y="79"/>
                    </a:lnTo>
                    <a:close/>
                    <a:moveTo>
                      <a:pt x="12" y="597"/>
                    </a:moveTo>
                    <a:cubicBezTo>
                      <a:pt x="13" y="598"/>
                      <a:pt x="14" y="599"/>
                      <a:pt x="16" y="600"/>
                    </a:cubicBezTo>
                    <a:cubicBezTo>
                      <a:pt x="19" y="602"/>
                      <a:pt x="21" y="602"/>
                      <a:pt x="24" y="602"/>
                    </a:cubicBezTo>
                    <a:lnTo>
                      <a:pt x="25" y="602"/>
                    </a:lnTo>
                    <a:cubicBezTo>
                      <a:pt x="26" y="602"/>
                      <a:pt x="27" y="602"/>
                      <a:pt x="27" y="602"/>
                    </a:cubicBezTo>
                    <a:lnTo>
                      <a:pt x="357" y="602"/>
                    </a:lnTo>
                    <a:cubicBezTo>
                      <a:pt x="373" y="602"/>
                      <a:pt x="385" y="589"/>
                      <a:pt x="385" y="574"/>
                    </a:cubicBezTo>
                    <a:lnTo>
                      <a:pt x="385" y="28"/>
                    </a:lnTo>
                    <a:cubicBezTo>
                      <a:pt x="385" y="12"/>
                      <a:pt x="373" y="0"/>
                      <a:pt x="357" y="0"/>
                    </a:cubicBezTo>
                    <a:lnTo>
                      <a:pt x="27" y="0"/>
                    </a:lnTo>
                    <a:lnTo>
                      <a:pt x="26" y="0"/>
                    </a:lnTo>
                    <a:cubicBezTo>
                      <a:pt x="22" y="0"/>
                      <a:pt x="19" y="0"/>
                      <a:pt x="16" y="2"/>
                    </a:cubicBezTo>
                    <a:cubicBezTo>
                      <a:pt x="14" y="3"/>
                      <a:pt x="13" y="4"/>
                      <a:pt x="12" y="5"/>
                    </a:cubicBezTo>
                    <a:cubicBezTo>
                      <a:pt x="4" y="10"/>
                      <a:pt x="0" y="18"/>
                      <a:pt x="0" y="28"/>
                    </a:cubicBezTo>
                    <a:lnTo>
                      <a:pt x="0" y="574"/>
                    </a:lnTo>
                    <a:cubicBezTo>
                      <a:pt x="0" y="584"/>
                      <a:pt x="4" y="592"/>
                      <a:pt x="12" y="597"/>
                    </a:cubicBezTo>
                    <a:close/>
                  </a:path>
                </a:pathLst>
              </a:custGeom>
              <a:solidFill>
                <a:srgbClr val="000000"/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US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40" name="Freeform 528">
                <a:extLst>
                  <a:ext uri="{FF2B5EF4-FFF2-40B4-BE49-F238E27FC236}">
                    <a16:creationId xmlns:a16="http://schemas.microsoft.com/office/drawing/2014/main" id="{52BCCD15-F066-ED49-9E5F-5E22F21D1319}"/>
                  </a:ext>
                </a:extLst>
              </p:cNvPr>
              <p:cNvSpPr/>
              <p:nvPr/>
            </p:nvSpPr>
            <p:spPr>
              <a:xfrm>
                <a:off x="4896720" y="5326578"/>
                <a:ext cx="19800" cy="71280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56" h="199">
                    <a:moveTo>
                      <a:pt x="28" y="199"/>
                    </a:moveTo>
                    <a:cubicBezTo>
                      <a:pt x="43" y="199"/>
                      <a:pt x="56" y="187"/>
                      <a:pt x="56" y="172"/>
                    </a:cubicBezTo>
                    <a:lnTo>
                      <a:pt x="56" y="28"/>
                    </a:lnTo>
                    <a:cubicBezTo>
                      <a:pt x="56" y="13"/>
                      <a:pt x="43" y="0"/>
                      <a:pt x="28" y="0"/>
                    </a:cubicBezTo>
                    <a:cubicBezTo>
                      <a:pt x="13" y="0"/>
                      <a:pt x="0" y="13"/>
                      <a:pt x="0" y="28"/>
                    </a:cubicBezTo>
                    <a:lnTo>
                      <a:pt x="0" y="172"/>
                    </a:lnTo>
                    <a:cubicBezTo>
                      <a:pt x="0" y="187"/>
                      <a:pt x="13" y="199"/>
                      <a:pt x="28" y="199"/>
                    </a:cubicBezTo>
                    <a:close/>
                  </a:path>
                </a:pathLst>
              </a:custGeom>
              <a:solidFill>
                <a:srgbClr val="000000"/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US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41" name="Freeform 529">
                <a:extLst>
                  <a:ext uri="{FF2B5EF4-FFF2-40B4-BE49-F238E27FC236}">
                    <a16:creationId xmlns:a16="http://schemas.microsoft.com/office/drawing/2014/main" id="{415504E6-55BA-9C44-85DB-8AA9CE3FFDA9}"/>
                  </a:ext>
                </a:extLst>
              </p:cNvPr>
              <p:cNvSpPr/>
              <p:nvPr/>
            </p:nvSpPr>
            <p:spPr>
              <a:xfrm>
                <a:off x="4947839" y="5350338"/>
                <a:ext cx="19440" cy="71280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55" h="199">
                    <a:moveTo>
                      <a:pt x="27" y="199"/>
                    </a:moveTo>
                    <a:cubicBezTo>
                      <a:pt x="43" y="199"/>
                      <a:pt x="55" y="187"/>
                      <a:pt x="55" y="172"/>
                    </a:cubicBezTo>
                    <a:lnTo>
                      <a:pt x="55" y="28"/>
                    </a:lnTo>
                    <a:cubicBezTo>
                      <a:pt x="55" y="13"/>
                      <a:pt x="43" y="0"/>
                      <a:pt x="27" y="0"/>
                    </a:cubicBezTo>
                    <a:cubicBezTo>
                      <a:pt x="12" y="0"/>
                      <a:pt x="0" y="13"/>
                      <a:pt x="0" y="28"/>
                    </a:cubicBezTo>
                    <a:lnTo>
                      <a:pt x="0" y="172"/>
                    </a:lnTo>
                    <a:cubicBezTo>
                      <a:pt x="0" y="187"/>
                      <a:pt x="12" y="199"/>
                      <a:pt x="27" y="199"/>
                    </a:cubicBezTo>
                    <a:close/>
                  </a:path>
                </a:pathLst>
              </a:custGeom>
              <a:solidFill>
                <a:srgbClr val="000000"/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US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42" name="Freeform 530">
                <a:extLst>
                  <a:ext uri="{FF2B5EF4-FFF2-40B4-BE49-F238E27FC236}">
                    <a16:creationId xmlns:a16="http://schemas.microsoft.com/office/drawing/2014/main" id="{29C01670-526B-4642-8BB8-1327384492FB}"/>
                  </a:ext>
                </a:extLst>
              </p:cNvPr>
              <p:cNvSpPr/>
              <p:nvPr/>
            </p:nvSpPr>
            <p:spPr>
              <a:xfrm>
                <a:off x="4998600" y="5326578"/>
                <a:ext cx="19440" cy="71280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55" h="199">
                    <a:moveTo>
                      <a:pt x="28" y="199"/>
                    </a:moveTo>
                    <a:cubicBezTo>
                      <a:pt x="43" y="199"/>
                      <a:pt x="55" y="187"/>
                      <a:pt x="55" y="172"/>
                    </a:cubicBezTo>
                    <a:lnTo>
                      <a:pt x="55" y="28"/>
                    </a:lnTo>
                    <a:cubicBezTo>
                      <a:pt x="55" y="13"/>
                      <a:pt x="43" y="0"/>
                      <a:pt x="28" y="0"/>
                    </a:cubicBezTo>
                    <a:cubicBezTo>
                      <a:pt x="13" y="0"/>
                      <a:pt x="0" y="13"/>
                      <a:pt x="0" y="28"/>
                    </a:cubicBezTo>
                    <a:lnTo>
                      <a:pt x="0" y="172"/>
                    </a:lnTo>
                    <a:cubicBezTo>
                      <a:pt x="0" y="187"/>
                      <a:pt x="13" y="199"/>
                      <a:pt x="28" y="199"/>
                    </a:cubicBezTo>
                    <a:close/>
                  </a:path>
                </a:pathLst>
              </a:custGeom>
              <a:solidFill>
                <a:srgbClr val="000000"/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US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</p:grpSp>
        <p:grpSp>
          <p:nvGrpSpPr>
            <p:cNvPr id="12" name="Groupe 11"/>
            <p:cNvGrpSpPr>
              <a:grpSpLocks noChangeAspect="1"/>
            </p:cNvGrpSpPr>
            <p:nvPr/>
          </p:nvGrpSpPr>
          <p:grpSpPr>
            <a:xfrm>
              <a:off x="2349279" y="2126616"/>
              <a:ext cx="878313" cy="900000"/>
              <a:chOff x="3335760" y="5329098"/>
              <a:chExt cx="408240" cy="418320"/>
            </a:xfrm>
          </p:grpSpPr>
          <p:sp>
            <p:nvSpPr>
              <p:cNvPr id="44" name="Freeform 518">
                <a:extLst>
                  <a:ext uri="{FF2B5EF4-FFF2-40B4-BE49-F238E27FC236}">
                    <a16:creationId xmlns:a16="http://schemas.microsoft.com/office/drawing/2014/main" id="{ABD85A5F-2FA9-7D40-BA0D-B09F9DE8AEFE}"/>
                  </a:ext>
                </a:extLst>
              </p:cNvPr>
              <p:cNvSpPr/>
              <p:nvPr/>
            </p:nvSpPr>
            <p:spPr>
              <a:xfrm>
                <a:off x="3335760" y="5329098"/>
                <a:ext cx="235440" cy="418320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655" h="1163">
                    <a:moveTo>
                      <a:pt x="627" y="853"/>
                    </a:moveTo>
                    <a:cubicBezTo>
                      <a:pt x="612" y="853"/>
                      <a:pt x="600" y="866"/>
                      <a:pt x="600" y="881"/>
                    </a:cubicBezTo>
                    <a:lnTo>
                      <a:pt x="600" y="1053"/>
                    </a:lnTo>
                    <a:cubicBezTo>
                      <a:pt x="600" y="1083"/>
                      <a:pt x="575" y="1107"/>
                      <a:pt x="546" y="1107"/>
                    </a:cubicBezTo>
                    <a:lnTo>
                      <a:pt x="109" y="1107"/>
                    </a:lnTo>
                    <a:cubicBezTo>
                      <a:pt x="79" y="1107"/>
                      <a:pt x="55" y="1083"/>
                      <a:pt x="55" y="1053"/>
                    </a:cubicBezTo>
                    <a:lnTo>
                      <a:pt x="55" y="109"/>
                    </a:lnTo>
                    <a:cubicBezTo>
                      <a:pt x="55" y="79"/>
                      <a:pt x="79" y="55"/>
                      <a:pt x="109" y="55"/>
                    </a:cubicBezTo>
                    <a:lnTo>
                      <a:pt x="546" y="55"/>
                    </a:lnTo>
                    <a:cubicBezTo>
                      <a:pt x="575" y="55"/>
                      <a:pt x="600" y="79"/>
                      <a:pt x="600" y="109"/>
                    </a:cubicBezTo>
                    <a:lnTo>
                      <a:pt x="600" y="281"/>
                    </a:lnTo>
                    <a:cubicBezTo>
                      <a:pt x="600" y="296"/>
                      <a:pt x="612" y="309"/>
                      <a:pt x="627" y="309"/>
                    </a:cubicBezTo>
                    <a:cubicBezTo>
                      <a:pt x="643" y="309"/>
                      <a:pt x="655" y="296"/>
                      <a:pt x="655" y="281"/>
                    </a:cubicBezTo>
                    <a:lnTo>
                      <a:pt x="655" y="109"/>
                    </a:lnTo>
                    <a:cubicBezTo>
                      <a:pt x="655" y="49"/>
                      <a:pt x="606" y="0"/>
                      <a:pt x="546" y="0"/>
                    </a:cubicBezTo>
                    <a:lnTo>
                      <a:pt x="109" y="0"/>
                    </a:lnTo>
                    <a:cubicBezTo>
                      <a:pt x="49" y="0"/>
                      <a:pt x="0" y="49"/>
                      <a:pt x="0" y="109"/>
                    </a:cubicBezTo>
                    <a:lnTo>
                      <a:pt x="0" y="1053"/>
                    </a:lnTo>
                    <a:cubicBezTo>
                      <a:pt x="0" y="1114"/>
                      <a:pt x="49" y="1163"/>
                      <a:pt x="109" y="1163"/>
                    </a:cubicBezTo>
                    <a:lnTo>
                      <a:pt x="546" y="1163"/>
                    </a:lnTo>
                    <a:cubicBezTo>
                      <a:pt x="606" y="1163"/>
                      <a:pt x="655" y="1114"/>
                      <a:pt x="655" y="1053"/>
                    </a:cubicBezTo>
                    <a:lnTo>
                      <a:pt x="655" y="881"/>
                    </a:lnTo>
                    <a:cubicBezTo>
                      <a:pt x="655" y="866"/>
                      <a:pt x="643" y="853"/>
                      <a:pt x="627" y="853"/>
                    </a:cubicBezTo>
                    <a:close/>
                  </a:path>
                </a:pathLst>
              </a:custGeom>
              <a:solidFill>
                <a:srgbClr val="000000"/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US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45" name="Freeform 519">
                <a:extLst>
                  <a:ext uri="{FF2B5EF4-FFF2-40B4-BE49-F238E27FC236}">
                    <a16:creationId xmlns:a16="http://schemas.microsoft.com/office/drawing/2014/main" id="{938F279C-AA95-FA4E-BB4F-9A890BC4EBAC}"/>
                  </a:ext>
                </a:extLst>
              </p:cNvPr>
              <p:cNvSpPr/>
              <p:nvPr/>
            </p:nvSpPr>
            <p:spPr>
              <a:xfrm>
                <a:off x="3441600" y="5667498"/>
                <a:ext cx="23760" cy="24120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67" h="68">
                    <a:moveTo>
                      <a:pt x="12" y="34"/>
                    </a:moveTo>
                    <a:cubicBezTo>
                      <a:pt x="12" y="22"/>
                      <a:pt x="21" y="13"/>
                      <a:pt x="33" y="13"/>
                    </a:cubicBezTo>
                    <a:cubicBezTo>
                      <a:pt x="45" y="13"/>
                      <a:pt x="55" y="22"/>
                      <a:pt x="55" y="34"/>
                    </a:cubicBezTo>
                    <a:cubicBezTo>
                      <a:pt x="55" y="46"/>
                      <a:pt x="45" y="56"/>
                      <a:pt x="33" y="56"/>
                    </a:cubicBezTo>
                    <a:cubicBezTo>
                      <a:pt x="21" y="56"/>
                      <a:pt x="12" y="46"/>
                      <a:pt x="12" y="34"/>
                    </a:cubicBezTo>
                    <a:close/>
                    <a:moveTo>
                      <a:pt x="67" y="34"/>
                    </a:moveTo>
                    <a:cubicBezTo>
                      <a:pt x="67" y="16"/>
                      <a:pt x="52" y="0"/>
                      <a:pt x="33" y="0"/>
                    </a:cubicBezTo>
                    <a:cubicBezTo>
                      <a:pt x="15" y="0"/>
                      <a:pt x="0" y="16"/>
                      <a:pt x="0" y="34"/>
                    </a:cubicBezTo>
                    <a:cubicBezTo>
                      <a:pt x="0" y="53"/>
                      <a:pt x="15" y="68"/>
                      <a:pt x="33" y="68"/>
                    </a:cubicBezTo>
                    <a:cubicBezTo>
                      <a:pt x="52" y="68"/>
                      <a:pt x="67" y="53"/>
                      <a:pt x="67" y="34"/>
                    </a:cubicBezTo>
                    <a:close/>
                  </a:path>
                </a:pathLst>
              </a:custGeom>
              <a:solidFill>
                <a:srgbClr val="000000"/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US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46" name="Freeform 520">
                <a:extLst>
                  <a:ext uri="{FF2B5EF4-FFF2-40B4-BE49-F238E27FC236}">
                    <a16:creationId xmlns:a16="http://schemas.microsoft.com/office/drawing/2014/main" id="{A8FEB2AE-A1A8-B54D-8591-47C08351F618}"/>
                  </a:ext>
                </a:extLst>
              </p:cNvPr>
              <p:cNvSpPr/>
              <p:nvPr/>
            </p:nvSpPr>
            <p:spPr>
              <a:xfrm>
                <a:off x="3418200" y="5375178"/>
                <a:ext cx="70560" cy="19440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197" h="55">
                    <a:moveTo>
                      <a:pt x="27" y="0"/>
                    </a:moveTo>
                    <a:cubicBezTo>
                      <a:pt x="12" y="0"/>
                      <a:pt x="0" y="12"/>
                      <a:pt x="0" y="27"/>
                    </a:cubicBezTo>
                    <a:cubicBezTo>
                      <a:pt x="0" y="43"/>
                      <a:pt x="12" y="55"/>
                      <a:pt x="27" y="55"/>
                    </a:cubicBezTo>
                    <a:lnTo>
                      <a:pt x="169" y="55"/>
                    </a:lnTo>
                    <a:cubicBezTo>
                      <a:pt x="185" y="55"/>
                      <a:pt x="197" y="43"/>
                      <a:pt x="197" y="27"/>
                    </a:cubicBezTo>
                    <a:cubicBezTo>
                      <a:pt x="197" y="12"/>
                      <a:pt x="185" y="0"/>
                      <a:pt x="169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US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47" name="Freeform 521">
                <a:extLst>
                  <a:ext uri="{FF2B5EF4-FFF2-40B4-BE49-F238E27FC236}">
                    <a16:creationId xmlns:a16="http://schemas.microsoft.com/office/drawing/2014/main" id="{1FEBFD3E-4F08-C44E-8C56-30D2EFCD385B}"/>
                  </a:ext>
                </a:extLst>
              </p:cNvPr>
              <p:cNvSpPr/>
              <p:nvPr/>
            </p:nvSpPr>
            <p:spPr>
              <a:xfrm>
                <a:off x="3421440" y="5468778"/>
                <a:ext cx="216720" cy="138600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603" h="386">
                    <a:moveTo>
                      <a:pt x="36" y="350"/>
                    </a:moveTo>
                    <a:lnTo>
                      <a:pt x="36" y="54"/>
                    </a:lnTo>
                    <a:lnTo>
                      <a:pt x="294" y="185"/>
                    </a:lnTo>
                    <a:cubicBezTo>
                      <a:pt x="295" y="185"/>
                      <a:pt x="295" y="185"/>
                      <a:pt x="295" y="185"/>
                    </a:cubicBezTo>
                    <a:lnTo>
                      <a:pt x="296" y="185"/>
                    </a:lnTo>
                    <a:cubicBezTo>
                      <a:pt x="296" y="186"/>
                      <a:pt x="297" y="186"/>
                      <a:pt x="297" y="186"/>
                    </a:cubicBezTo>
                    <a:lnTo>
                      <a:pt x="298" y="186"/>
                    </a:lnTo>
                    <a:lnTo>
                      <a:pt x="299" y="186"/>
                    </a:lnTo>
                    <a:cubicBezTo>
                      <a:pt x="300" y="186"/>
                      <a:pt x="300" y="187"/>
                      <a:pt x="300" y="187"/>
                    </a:cubicBezTo>
                    <a:cubicBezTo>
                      <a:pt x="301" y="187"/>
                      <a:pt x="302" y="187"/>
                      <a:pt x="302" y="187"/>
                    </a:cubicBezTo>
                    <a:cubicBezTo>
                      <a:pt x="303" y="187"/>
                      <a:pt x="304" y="187"/>
                      <a:pt x="305" y="187"/>
                    </a:cubicBezTo>
                    <a:lnTo>
                      <a:pt x="305" y="186"/>
                    </a:lnTo>
                    <a:cubicBezTo>
                      <a:pt x="306" y="186"/>
                      <a:pt x="306" y="186"/>
                      <a:pt x="307" y="186"/>
                    </a:cubicBezTo>
                    <a:lnTo>
                      <a:pt x="308" y="186"/>
                    </a:lnTo>
                    <a:cubicBezTo>
                      <a:pt x="308" y="186"/>
                      <a:pt x="309" y="186"/>
                      <a:pt x="309" y="185"/>
                    </a:cubicBezTo>
                    <a:lnTo>
                      <a:pt x="310" y="185"/>
                    </a:lnTo>
                    <a:lnTo>
                      <a:pt x="567" y="54"/>
                    </a:lnTo>
                    <a:lnTo>
                      <a:pt x="567" y="350"/>
                    </a:lnTo>
                    <a:close/>
                    <a:moveTo>
                      <a:pt x="302" y="149"/>
                    </a:moveTo>
                    <a:lnTo>
                      <a:pt x="79" y="36"/>
                    </a:lnTo>
                    <a:lnTo>
                      <a:pt x="524" y="36"/>
                    </a:lnTo>
                    <a:close/>
                    <a:moveTo>
                      <a:pt x="601" y="17"/>
                    </a:moveTo>
                    <a:cubicBezTo>
                      <a:pt x="600" y="15"/>
                      <a:pt x="599" y="14"/>
                      <a:pt x="598" y="12"/>
                    </a:cubicBezTo>
                    <a:cubicBezTo>
                      <a:pt x="593" y="5"/>
                      <a:pt x="584" y="0"/>
                      <a:pt x="575" y="0"/>
                    </a:cubicBezTo>
                    <a:lnTo>
                      <a:pt x="29" y="0"/>
                    </a:lnTo>
                    <a:cubicBezTo>
                      <a:pt x="19" y="0"/>
                      <a:pt x="11" y="5"/>
                      <a:pt x="5" y="12"/>
                    </a:cubicBezTo>
                    <a:cubicBezTo>
                      <a:pt x="4" y="14"/>
                      <a:pt x="3" y="15"/>
                      <a:pt x="2" y="17"/>
                    </a:cubicBezTo>
                    <a:cubicBezTo>
                      <a:pt x="1" y="20"/>
                      <a:pt x="0" y="23"/>
                      <a:pt x="0" y="26"/>
                    </a:cubicBezTo>
                    <a:cubicBezTo>
                      <a:pt x="0" y="27"/>
                      <a:pt x="0" y="27"/>
                      <a:pt x="0" y="28"/>
                    </a:cubicBezTo>
                    <a:lnTo>
                      <a:pt x="0" y="358"/>
                    </a:lnTo>
                    <a:cubicBezTo>
                      <a:pt x="0" y="373"/>
                      <a:pt x="13" y="386"/>
                      <a:pt x="29" y="386"/>
                    </a:cubicBezTo>
                    <a:lnTo>
                      <a:pt x="575" y="386"/>
                    </a:lnTo>
                    <a:cubicBezTo>
                      <a:pt x="590" y="386"/>
                      <a:pt x="603" y="373"/>
                      <a:pt x="603" y="358"/>
                    </a:cubicBezTo>
                    <a:lnTo>
                      <a:pt x="603" y="28"/>
                    </a:lnTo>
                    <a:cubicBezTo>
                      <a:pt x="603" y="27"/>
                      <a:pt x="603" y="27"/>
                      <a:pt x="603" y="26"/>
                    </a:cubicBezTo>
                    <a:cubicBezTo>
                      <a:pt x="603" y="23"/>
                      <a:pt x="603" y="20"/>
                      <a:pt x="601" y="17"/>
                    </a:cubicBezTo>
                    <a:close/>
                  </a:path>
                </a:pathLst>
              </a:custGeom>
              <a:solidFill>
                <a:srgbClr val="000000"/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US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48" name="Freeform 522">
                <a:extLst>
                  <a:ext uri="{FF2B5EF4-FFF2-40B4-BE49-F238E27FC236}">
                    <a16:creationId xmlns:a16="http://schemas.microsoft.com/office/drawing/2014/main" id="{D3B02C20-F0A3-5143-9591-8D2E7557097A}"/>
                  </a:ext>
                </a:extLst>
              </p:cNvPr>
              <p:cNvSpPr/>
              <p:nvPr/>
            </p:nvSpPr>
            <p:spPr>
              <a:xfrm>
                <a:off x="3672720" y="5477417"/>
                <a:ext cx="71280" cy="19440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199" h="55">
                    <a:moveTo>
                      <a:pt x="28" y="55"/>
                    </a:moveTo>
                    <a:lnTo>
                      <a:pt x="172" y="55"/>
                    </a:lnTo>
                    <a:cubicBezTo>
                      <a:pt x="187" y="55"/>
                      <a:pt x="199" y="43"/>
                      <a:pt x="199" y="28"/>
                    </a:cubicBezTo>
                    <a:cubicBezTo>
                      <a:pt x="199" y="12"/>
                      <a:pt x="187" y="0"/>
                      <a:pt x="172" y="0"/>
                    </a:cubicBezTo>
                    <a:lnTo>
                      <a:pt x="28" y="0"/>
                    </a:lnTo>
                    <a:cubicBezTo>
                      <a:pt x="13" y="0"/>
                      <a:pt x="0" y="12"/>
                      <a:pt x="0" y="28"/>
                    </a:cubicBezTo>
                    <a:cubicBezTo>
                      <a:pt x="0" y="43"/>
                      <a:pt x="13" y="55"/>
                      <a:pt x="28" y="55"/>
                    </a:cubicBezTo>
                    <a:close/>
                  </a:path>
                </a:pathLst>
              </a:custGeom>
              <a:solidFill>
                <a:srgbClr val="000000"/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US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49" name="Freeform 523">
                <a:extLst>
                  <a:ext uri="{FF2B5EF4-FFF2-40B4-BE49-F238E27FC236}">
                    <a16:creationId xmlns:a16="http://schemas.microsoft.com/office/drawing/2014/main" id="{164EB62C-3BD8-9544-B4A0-09DC84E88364}"/>
                  </a:ext>
                </a:extLst>
              </p:cNvPr>
              <p:cNvSpPr/>
              <p:nvPr/>
            </p:nvSpPr>
            <p:spPr>
              <a:xfrm>
                <a:off x="3648959" y="5528178"/>
                <a:ext cx="71280" cy="19800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199" h="56">
                    <a:moveTo>
                      <a:pt x="199" y="28"/>
                    </a:moveTo>
                    <a:cubicBezTo>
                      <a:pt x="199" y="13"/>
                      <a:pt x="187" y="0"/>
                      <a:pt x="172" y="0"/>
                    </a:cubicBezTo>
                    <a:lnTo>
                      <a:pt x="28" y="0"/>
                    </a:lnTo>
                    <a:cubicBezTo>
                      <a:pt x="13" y="0"/>
                      <a:pt x="0" y="13"/>
                      <a:pt x="0" y="28"/>
                    </a:cubicBezTo>
                    <a:cubicBezTo>
                      <a:pt x="0" y="43"/>
                      <a:pt x="13" y="56"/>
                      <a:pt x="28" y="56"/>
                    </a:cubicBezTo>
                    <a:lnTo>
                      <a:pt x="172" y="56"/>
                    </a:lnTo>
                    <a:cubicBezTo>
                      <a:pt x="187" y="56"/>
                      <a:pt x="199" y="43"/>
                      <a:pt x="199" y="28"/>
                    </a:cubicBezTo>
                    <a:close/>
                  </a:path>
                </a:pathLst>
              </a:custGeom>
              <a:solidFill>
                <a:srgbClr val="000000"/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US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50" name="Freeform 524">
                <a:extLst>
                  <a:ext uri="{FF2B5EF4-FFF2-40B4-BE49-F238E27FC236}">
                    <a16:creationId xmlns:a16="http://schemas.microsoft.com/office/drawing/2014/main" id="{3B4A8111-BC42-004D-84A7-80EC6153A3F9}"/>
                  </a:ext>
                </a:extLst>
              </p:cNvPr>
              <p:cNvSpPr/>
              <p:nvPr/>
            </p:nvSpPr>
            <p:spPr>
              <a:xfrm>
                <a:off x="3672720" y="5579298"/>
                <a:ext cx="71280" cy="19440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199" h="55">
                    <a:moveTo>
                      <a:pt x="172" y="0"/>
                    </a:moveTo>
                    <a:lnTo>
                      <a:pt x="28" y="0"/>
                    </a:lnTo>
                    <a:cubicBezTo>
                      <a:pt x="13" y="0"/>
                      <a:pt x="0" y="12"/>
                      <a:pt x="0" y="28"/>
                    </a:cubicBezTo>
                    <a:cubicBezTo>
                      <a:pt x="0" y="43"/>
                      <a:pt x="13" y="55"/>
                      <a:pt x="28" y="55"/>
                    </a:cubicBezTo>
                    <a:lnTo>
                      <a:pt x="172" y="55"/>
                    </a:lnTo>
                    <a:cubicBezTo>
                      <a:pt x="187" y="55"/>
                      <a:pt x="199" y="43"/>
                      <a:pt x="199" y="28"/>
                    </a:cubicBezTo>
                    <a:cubicBezTo>
                      <a:pt x="199" y="12"/>
                      <a:pt x="187" y="0"/>
                      <a:pt x="172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US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</p:grpSp>
      </p:grpSp>
      <p:sp>
        <p:nvSpPr>
          <p:cNvPr id="51" name="ZoneTexte 50"/>
          <p:cNvSpPr txBox="1"/>
          <p:nvPr/>
        </p:nvSpPr>
        <p:spPr>
          <a:xfrm>
            <a:off x="828599" y="3474307"/>
            <a:ext cx="244281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H" sz="2000" b="1" dirty="0" smtClean="0">
                <a:cs typeface="Arial" panose="020B0604020202020204" pitchFamily="34" charset="0"/>
              </a:rPr>
              <a:t>VOUS</a:t>
            </a:r>
            <a:r>
              <a:rPr lang="fr-CH" sz="2000" dirty="0" smtClean="0">
                <a:cs typeface="Arial" panose="020B0604020202020204" pitchFamily="34" charset="0"/>
              </a:rPr>
              <a:t> répondez au </a:t>
            </a:r>
            <a:r>
              <a:rPr lang="fr-CH" sz="2000" b="1" dirty="0" smtClean="0">
                <a:cs typeface="Arial" panose="020B0604020202020204" pitchFamily="34" charset="0"/>
              </a:rPr>
              <a:t>questionnaire</a:t>
            </a:r>
            <a:r>
              <a:rPr lang="fr-CH" sz="2000" dirty="0" smtClean="0">
                <a:cs typeface="Arial" panose="020B0604020202020204" pitchFamily="34" charset="0"/>
              </a:rPr>
              <a:t> sur votre ordinateur, tablette, smartphone</a:t>
            </a:r>
            <a:endParaRPr lang="en-GB" sz="2000" dirty="0">
              <a:cs typeface="Arial" panose="020B0604020202020204" pitchFamily="34" charset="0"/>
            </a:endParaRPr>
          </a:p>
        </p:txBody>
      </p:sp>
      <p:sp>
        <p:nvSpPr>
          <p:cNvPr id="54" name="ZoneTexte 53"/>
          <p:cNvSpPr txBox="1"/>
          <p:nvPr/>
        </p:nvSpPr>
        <p:spPr>
          <a:xfrm>
            <a:off x="4701455" y="3475738"/>
            <a:ext cx="280776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H" sz="2000" b="1" dirty="0" smtClean="0">
                <a:cs typeface="Arial" panose="020B0604020202020204" pitchFamily="34" charset="0"/>
              </a:rPr>
              <a:t>ADEVEN </a:t>
            </a:r>
            <a:r>
              <a:rPr lang="fr-CH" sz="2000" dirty="0" smtClean="0">
                <a:cs typeface="Arial" panose="020B0604020202020204" pitchFamily="34" charset="0"/>
              </a:rPr>
              <a:t>traite vos réponses et envoie un rapport </a:t>
            </a:r>
            <a:r>
              <a:rPr lang="fr-CH" sz="2000" b="1" dirty="0" err="1" smtClean="0">
                <a:cs typeface="Arial" panose="020B0604020202020204" pitchFamily="34" charset="0"/>
              </a:rPr>
              <a:t>anonymisé</a:t>
            </a:r>
            <a:r>
              <a:rPr lang="fr-CH" sz="2000" dirty="0" smtClean="0">
                <a:cs typeface="Arial" panose="020B0604020202020204" pitchFamily="34" charset="0"/>
              </a:rPr>
              <a:t> à la direction du programme</a:t>
            </a:r>
            <a:endParaRPr lang="en-GB" sz="2000" dirty="0">
              <a:cs typeface="Arial" panose="020B0604020202020204" pitchFamily="34" charset="0"/>
            </a:endParaRPr>
          </a:p>
        </p:txBody>
      </p:sp>
      <p:sp>
        <p:nvSpPr>
          <p:cNvPr id="55" name="ZoneTexte 54"/>
          <p:cNvSpPr txBox="1"/>
          <p:nvPr/>
        </p:nvSpPr>
        <p:spPr>
          <a:xfrm>
            <a:off x="8824368" y="3484960"/>
            <a:ext cx="244281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H" sz="2000" dirty="0" smtClean="0">
                <a:cs typeface="Arial" panose="020B0604020202020204" pitchFamily="34" charset="0"/>
              </a:rPr>
              <a:t>La </a:t>
            </a:r>
            <a:r>
              <a:rPr lang="fr-CH" sz="2000" b="1" dirty="0" smtClean="0">
                <a:cs typeface="Arial" panose="020B0604020202020204" pitchFamily="34" charset="0"/>
              </a:rPr>
              <a:t>direction</a:t>
            </a:r>
            <a:r>
              <a:rPr lang="fr-CH" sz="2000" dirty="0" smtClean="0">
                <a:cs typeface="Arial" panose="020B0604020202020204" pitchFamily="34" charset="0"/>
              </a:rPr>
              <a:t> </a:t>
            </a:r>
            <a:r>
              <a:rPr lang="fr-CH" sz="2000" dirty="0" smtClean="0">
                <a:cs typeface="Arial" panose="020B0604020202020204" pitchFamily="34" charset="0"/>
              </a:rPr>
              <a:t>apporte </a:t>
            </a:r>
            <a:r>
              <a:rPr lang="fr-CH" sz="2000" dirty="0" smtClean="0">
                <a:cs typeface="Arial" panose="020B0604020202020204" pitchFamily="34" charset="0"/>
              </a:rPr>
              <a:t>les </a:t>
            </a:r>
            <a:r>
              <a:rPr lang="fr-CH" sz="2000" b="1" dirty="0" smtClean="0">
                <a:cs typeface="Arial" panose="020B0604020202020204" pitchFamily="34" charset="0"/>
              </a:rPr>
              <a:t>changements</a:t>
            </a:r>
            <a:r>
              <a:rPr lang="fr-CH" sz="2000" dirty="0" smtClean="0">
                <a:cs typeface="Arial" panose="020B0604020202020204" pitchFamily="34" charset="0"/>
              </a:rPr>
              <a:t> nécessaires et vous en informe</a:t>
            </a:r>
            <a:endParaRPr lang="en-GB" sz="2000" dirty="0">
              <a:cs typeface="Arial" panose="020B0604020202020204" pitchFamily="34" charset="0"/>
            </a:endParaRPr>
          </a:p>
        </p:txBody>
      </p:sp>
      <p:pic>
        <p:nvPicPr>
          <p:cNvPr id="58" name="Image 5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" y="6043772"/>
            <a:ext cx="12191992" cy="814227"/>
          </a:xfrm>
          <a:prstGeom prst="rect">
            <a:avLst/>
          </a:prstGeom>
        </p:spPr>
      </p:pic>
      <p:sp>
        <p:nvSpPr>
          <p:cNvPr id="59" name="Google Shape;138;p28"/>
          <p:cNvSpPr txBox="1">
            <a:spLocks noChangeAspect="1"/>
          </p:cNvSpPr>
          <p:nvPr/>
        </p:nvSpPr>
        <p:spPr>
          <a:xfrm>
            <a:off x="6611347" y="6171629"/>
            <a:ext cx="2969111" cy="707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33" tIns="45700" rIns="91433" bIns="45700" anchor="t" anchorCtr="0">
            <a:noAutofit/>
          </a:bodyPr>
          <a:lstStyle/>
          <a:p>
            <a:pPr algn="ctr"/>
            <a:r>
              <a:rPr lang="fr-CH" sz="1600" b="1" dirty="0" smtClean="0">
                <a:solidFill>
                  <a:srgbClr val="FFFFFF"/>
                </a:solidFill>
                <a:ea typeface="Arial"/>
                <a:cs typeface="Arial" panose="020B0604020202020204" pitchFamily="34" charset="0"/>
                <a:sym typeface="Arial"/>
              </a:rPr>
              <a:t>CENTRE POUR LA FORMATION CONTINUE ET À DISTANCE </a:t>
            </a:r>
            <a:endParaRPr lang="en" sz="1600" b="1" dirty="0" smtClean="0">
              <a:solidFill>
                <a:srgbClr val="FFFFFF"/>
              </a:solidFill>
              <a:ea typeface="Arial"/>
              <a:cs typeface="Arial" panose="020B0604020202020204" pitchFamily="34" charset="0"/>
              <a:sym typeface="Arial"/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614364" y="172944"/>
            <a:ext cx="539326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3600" dirty="0" smtClean="0"/>
              <a:t>Évaluation des </a:t>
            </a:r>
            <a:r>
              <a:rPr lang="fr-CH" sz="3600" b="1" dirty="0" smtClean="0"/>
              <a:t>enseignements</a:t>
            </a:r>
            <a:endParaRPr lang="en-GB" sz="3600" b="1" dirty="0"/>
          </a:p>
        </p:txBody>
      </p:sp>
    </p:spTree>
    <p:extLst>
      <p:ext uri="{BB962C8B-B14F-4D97-AF65-F5344CB8AC3E}">
        <p14:creationId xmlns:p14="http://schemas.microsoft.com/office/powerpoint/2010/main" val="3394593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du contenu 8"/>
          <p:cNvSpPr>
            <a:spLocks noGrp="1"/>
          </p:cNvSpPr>
          <p:nvPr>
            <p:ph idx="1"/>
          </p:nvPr>
        </p:nvSpPr>
        <p:spPr>
          <a:xfrm>
            <a:off x="373017" y="940700"/>
            <a:ext cx="11403909" cy="4351338"/>
          </a:xfrm>
        </p:spPr>
        <p:txBody>
          <a:bodyPr>
            <a:normAutofit/>
          </a:bodyPr>
          <a:lstStyle/>
          <a:p>
            <a:pPr marL="0" indent="0">
              <a:spcAft>
                <a:spcPts val="1000"/>
              </a:spcAft>
              <a:buNone/>
            </a:pPr>
            <a:r>
              <a:rPr lang="fr-CH" b="1" dirty="0" smtClean="0">
                <a:cs typeface="Arial" panose="020B0604020202020204" pitchFamily="34" charset="0"/>
              </a:rPr>
              <a:t>Un commentaire utile est:</a:t>
            </a:r>
          </a:p>
          <a:p>
            <a:pPr marL="0" indent="0">
              <a:spcAft>
                <a:spcPts val="1000"/>
              </a:spcAft>
              <a:buNone/>
            </a:pPr>
            <a:r>
              <a:rPr lang="fr-CH" dirty="0">
                <a:cs typeface="Arial" panose="020B0604020202020204" pitchFamily="34" charset="0"/>
              </a:rPr>
              <a:t>	</a:t>
            </a:r>
            <a:r>
              <a:rPr lang="fr-CH" dirty="0" smtClean="0">
                <a:cs typeface="Arial" panose="020B0604020202020204" pitchFamily="34" charset="0"/>
              </a:rPr>
              <a:t>Compréhensible: </a:t>
            </a:r>
            <a:r>
              <a:rPr lang="fr-CH" sz="2400" dirty="0" smtClean="0">
                <a:cs typeface="Arial" panose="020B0604020202020204" pitchFamily="34" charset="0"/>
              </a:rPr>
              <a:t>Soyez suffisamment explicite, donnez des exemples</a:t>
            </a:r>
          </a:p>
          <a:p>
            <a:pPr marL="0" indent="0">
              <a:spcAft>
                <a:spcPts val="1000"/>
              </a:spcAft>
              <a:buNone/>
            </a:pPr>
            <a:r>
              <a:rPr lang="fr-CH" dirty="0">
                <a:cs typeface="Arial" panose="020B0604020202020204" pitchFamily="34" charset="0"/>
              </a:rPr>
              <a:t>	</a:t>
            </a:r>
            <a:r>
              <a:rPr lang="fr-CH" dirty="0" smtClean="0">
                <a:cs typeface="Arial" panose="020B0604020202020204" pitchFamily="34" charset="0"/>
              </a:rPr>
              <a:t>	Sélectif: </a:t>
            </a:r>
            <a:r>
              <a:rPr lang="fr-CH" sz="2400" dirty="0" smtClean="0">
                <a:cs typeface="Arial" panose="020B0604020202020204" pitchFamily="34" charset="0"/>
              </a:rPr>
              <a:t>Concentrez-vous sur les éléments principaux</a:t>
            </a:r>
            <a:endParaRPr lang="fr-CH" dirty="0" smtClean="0">
              <a:cs typeface="Arial" panose="020B0604020202020204" pitchFamily="34" charset="0"/>
            </a:endParaRPr>
          </a:p>
          <a:p>
            <a:pPr marL="0" indent="0">
              <a:spcAft>
                <a:spcPts val="1000"/>
              </a:spcAft>
              <a:buNone/>
            </a:pPr>
            <a:r>
              <a:rPr lang="fr-CH" dirty="0">
                <a:cs typeface="Arial" panose="020B0604020202020204" pitchFamily="34" charset="0"/>
              </a:rPr>
              <a:t>	</a:t>
            </a:r>
            <a:r>
              <a:rPr lang="fr-CH" dirty="0" smtClean="0">
                <a:cs typeface="Arial" panose="020B0604020202020204" pitchFamily="34" charset="0"/>
              </a:rPr>
              <a:t>		Spécifique: </a:t>
            </a:r>
            <a:r>
              <a:rPr lang="fr-CH" sz="2400" dirty="0" smtClean="0">
                <a:cs typeface="Arial" panose="020B0604020202020204" pitchFamily="34" charset="0"/>
              </a:rPr>
              <a:t>Ajoutez des précisions pour illustrer vos propos</a:t>
            </a:r>
            <a:endParaRPr lang="fr-CH" dirty="0" smtClean="0">
              <a:cs typeface="Arial" panose="020B0604020202020204" pitchFamily="34" charset="0"/>
            </a:endParaRPr>
          </a:p>
          <a:p>
            <a:pPr marL="0" indent="0">
              <a:spcAft>
                <a:spcPts val="1000"/>
              </a:spcAft>
              <a:buNone/>
            </a:pPr>
            <a:r>
              <a:rPr lang="fr-CH" dirty="0">
                <a:cs typeface="Arial" panose="020B0604020202020204" pitchFamily="34" charset="0"/>
              </a:rPr>
              <a:t>	</a:t>
            </a:r>
            <a:r>
              <a:rPr lang="fr-CH" dirty="0" smtClean="0">
                <a:cs typeface="Arial" panose="020B0604020202020204" pitchFamily="34" charset="0"/>
              </a:rPr>
              <a:t>			Constructif: </a:t>
            </a:r>
            <a:r>
              <a:rPr lang="fr-CH" sz="2400" dirty="0" smtClean="0">
                <a:cs typeface="Arial" panose="020B0604020202020204" pitchFamily="34" charset="0"/>
              </a:rPr>
              <a:t>N’hésitez pas à exprimer des propositions</a:t>
            </a:r>
            <a:endParaRPr lang="fr-CH" dirty="0" smtClean="0">
              <a:cs typeface="Arial" panose="020B0604020202020204" pitchFamily="34" charset="0"/>
            </a:endParaRPr>
          </a:p>
          <a:p>
            <a:pPr marL="0" indent="0">
              <a:spcAft>
                <a:spcPts val="1000"/>
              </a:spcAft>
              <a:buNone/>
            </a:pPr>
            <a:r>
              <a:rPr lang="fr-CH" dirty="0">
                <a:cs typeface="Arial" panose="020B0604020202020204" pitchFamily="34" charset="0"/>
              </a:rPr>
              <a:t>	</a:t>
            </a:r>
            <a:r>
              <a:rPr lang="fr-CH" dirty="0" smtClean="0">
                <a:cs typeface="Arial" panose="020B0604020202020204" pitchFamily="34" charset="0"/>
              </a:rPr>
              <a:t>				Respectueux: </a:t>
            </a:r>
            <a:r>
              <a:rPr lang="fr-CH" sz="2400" dirty="0" smtClean="0">
                <a:cs typeface="Arial" panose="020B0604020202020204" pitchFamily="34" charset="0"/>
              </a:rPr>
              <a:t>Restez </a:t>
            </a:r>
            <a:r>
              <a:rPr lang="fr-CH" sz="2400" dirty="0" err="1" smtClean="0">
                <a:cs typeface="Arial" panose="020B0604020202020204" pitchFamily="34" charset="0"/>
              </a:rPr>
              <a:t>courtois-e</a:t>
            </a:r>
            <a:r>
              <a:rPr lang="fr-CH" sz="2400" dirty="0" smtClean="0">
                <a:cs typeface="Arial" panose="020B0604020202020204" pitchFamily="34" charset="0"/>
              </a:rPr>
              <a:t> dans vos propos</a:t>
            </a:r>
            <a:endParaRPr lang="fr-CH" dirty="0" smtClean="0">
              <a:cs typeface="Arial" panose="020B0604020202020204" pitchFamily="34" charset="0"/>
            </a:endParaRPr>
          </a:p>
        </p:txBody>
      </p:sp>
      <p:grpSp>
        <p:nvGrpSpPr>
          <p:cNvPr id="6" name="Groupe 5"/>
          <p:cNvGrpSpPr/>
          <p:nvPr/>
        </p:nvGrpSpPr>
        <p:grpSpPr>
          <a:xfrm>
            <a:off x="2691474" y="2785415"/>
            <a:ext cx="301680" cy="477360"/>
            <a:chOff x="2829498" y="3313587"/>
            <a:chExt cx="301680" cy="477360"/>
          </a:xfrm>
        </p:grpSpPr>
        <p:sp>
          <p:nvSpPr>
            <p:cNvPr id="10" name="Freeform 27">
              <a:extLst>
                <a:ext uri="{FF2B5EF4-FFF2-40B4-BE49-F238E27FC236}">
                  <a16:creationId xmlns:a16="http://schemas.microsoft.com/office/drawing/2014/main" id="{64716DD8-A9B6-584F-920F-1831CB86777D}"/>
                </a:ext>
              </a:extLst>
            </p:cNvPr>
            <p:cNvSpPr/>
            <p:nvPr/>
          </p:nvSpPr>
          <p:spPr>
            <a:xfrm>
              <a:off x="2829498" y="3313587"/>
              <a:ext cx="301680" cy="477360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839" h="1327">
                  <a:moveTo>
                    <a:pt x="419" y="86"/>
                  </a:moveTo>
                  <a:cubicBezTo>
                    <a:pt x="235" y="86"/>
                    <a:pt x="86" y="235"/>
                    <a:pt x="86" y="419"/>
                  </a:cubicBezTo>
                  <a:cubicBezTo>
                    <a:pt x="86" y="484"/>
                    <a:pt x="118" y="624"/>
                    <a:pt x="272" y="923"/>
                  </a:cubicBezTo>
                  <a:cubicBezTo>
                    <a:pt x="330" y="1035"/>
                    <a:pt x="388" y="1137"/>
                    <a:pt x="425" y="1199"/>
                  </a:cubicBezTo>
                  <a:cubicBezTo>
                    <a:pt x="460" y="1137"/>
                    <a:pt x="516" y="1035"/>
                    <a:pt x="572" y="923"/>
                  </a:cubicBezTo>
                  <a:cubicBezTo>
                    <a:pt x="722" y="624"/>
                    <a:pt x="753" y="484"/>
                    <a:pt x="753" y="419"/>
                  </a:cubicBezTo>
                  <a:cubicBezTo>
                    <a:pt x="753" y="235"/>
                    <a:pt x="603" y="86"/>
                    <a:pt x="419" y="86"/>
                  </a:cubicBezTo>
                  <a:close/>
                  <a:moveTo>
                    <a:pt x="425" y="1327"/>
                  </a:moveTo>
                  <a:cubicBezTo>
                    <a:pt x="410" y="1327"/>
                    <a:pt x="397" y="1319"/>
                    <a:pt x="389" y="1306"/>
                  </a:cubicBezTo>
                  <a:cubicBezTo>
                    <a:pt x="388" y="1304"/>
                    <a:pt x="291" y="1147"/>
                    <a:pt x="196" y="962"/>
                  </a:cubicBezTo>
                  <a:cubicBezTo>
                    <a:pt x="66" y="710"/>
                    <a:pt x="0" y="527"/>
                    <a:pt x="0" y="419"/>
                  </a:cubicBezTo>
                  <a:cubicBezTo>
                    <a:pt x="0" y="188"/>
                    <a:pt x="188" y="0"/>
                    <a:pt x="419" y="0"/>
                  </a:cubicBezTo>
                  <a:cubicBezTo>
                    <a:pt x="651" y="0"/>
                    <a:pt x="839" y="188"/>
                    <a:pt x="839" y="419"/>
                  </a:cubicBezTo>
                  <a:cubicBezTo>
                    <a:pt x="839" y="527"/>
                    <a:pt x="775" y="710"/>
                    <a:pt x="649" y="962"/>
                  </a:cubicBezTo>
                  <a:cubicBezTo>
                    <a:pt x="557" y="1147"/>
                    <a:pt x="463" y="1304"/>
                    <a:pt x="462" y="1306"/>
                  </a:cubicBezTo>
                  <a:cubicBezTo>
                    <a:pt x="454" y="1319"/>
                    <a:pt x="441" y="1326"/>
                    <a:pt x="426" y="1327"/>
                  </a:cubicBezTo>
                  <a:cubicBezTo>
                    <a:pt x="425" y="1327"/>
                    <a:pt x="425" y="1327"/>
                    <a:pt x="425" y="1327"/>
                  </a:cubicBezTo>
                  <a:close/>
                </a:path>
              </a:pathLst>
            </a:custGeom>
            <a:solidFill>
              <a:schemeClr val="accent6"/>
            </a:solidFill>
            <a:ln cap="flat">
              <a:solidFill>
                <a:schemeClr val="accent6"/>
              </a:solidFill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800" b="0" i="0" u="none" strike="noStrike" kern="1200">
                <a:ln>
                  <a:noFill/>
                </a:ln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1" name="Freeform 28">
              <a:extLst>
                <a:ext uri="{FF2B5EF4-FFF2-40B4-BE49-F238E27FC236}">
                  <a16:creationId xmlns:a16="http://schemas.microsoft.com/office/drawing/2014/main" id="{46DB9DD6-3598-7542-8AA9-DE419F4ADE27}"/>
                </a:ext>
              </a:extLst>
            </p:cNvPr>
            <p:cNvSpPr/>
            <p:nvPr/>
          </p:nvSpPr>
          <p:spPr>
            <a:xfrm>
              <a:off x="2910138" y="3389547"/>
              <a:ext cx="140400" cy="140400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91" h="391">
                  <a:moveTo>
                    <a:pt x="195" y="86"/>
                  </a:moveTo>
                  <a:cubicBezTo>
                    <a:pt x="135" y="86"/>
                    <a:pt x="86" y="135"/>
                    <a:pt x="86" y="195"/>
                  </a:cubicBezTo>
                  <a:cubicBezTo>
                    <a:pt x="86" y="256"/>
                    <a:pt x="135" y="305"/>
                    <a:pt x="195" y="305"/>
                  </a:cubicBezTo>
                  <a:cubicBezTo>
                    <a:pt x="256" y="305"/>
                    <a:pt x="305" y="256"/>
                    <a:pt x="305" y="195"/>
                  </a:cubicBezTo>
                  <a:cubicBezTo>
                    <a:pt x="305" y="135"/>
                    <a:pt x="256" y="86"/>
                    <a:pt x="195" y="86"/>
                  </a:cubicBezTo>
                  <a:close/>
                  <a:moveTo>
                    <a:pt x="195" y="391"/>
                  </a:moveTo>
                  <a:cubicBezTo>
                    <a:pt x="88" y="391"/>
                    <a:pt x="0" y="303"/>
                    <a:pt x="0" y="195"/>
                  </a:cubicBezTo>
                  <a:cubicBezTo>
                    <a:pt x="0" y="87"/>
                    <a:pt x="88" y="0"/>
                    <a:pt x="195" y="0"/>
                  </a:cubicBezTo>
                  <a:cubicBezTo>
                    <a:pt x="303" y="0"/>
                    <a:pt x="391" y="87"/>
                    <a:pt x="391" y="195"/>
                  </a:cubicBezTo>
                  <a:cubicBezTo>
                    <a:pt x="391" y="303"/>
                    <a:pt x="303" y="391"/>
                    <a:pt x="195" y="391"/>
                  </a:cubicBezTo>
                  <a:close/>
                </a:path>
              </a:pathLst>
            </a:custGeom>
            <a:solidFill>
              <a:schemeClr val="accent6"/>
            </a:solidFill>
            <a:ln cap="flat">
              <a:solidFill>
                <a:schemeClr val="accent6"/>
              </a:solidFill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800" b="0" i="0" u="none" strike="noStrike" kern="1200">
                <a:ln>
                  <a:noFill/>
                </a:ln>
                <a:ea typeface="Arial Unicode MS" pitchFamily="2"/>
                <a:cs typeface="Arial Unicode MS" pitchFamily="2"/>
              </a:endParaRPr>
            </a:p>
          </p:txBody>
        </p:sp>
      </p:grpSp>
      <p:grpSp>
        <p:nvGrpSpPr>
          <p:cNvPr id="5" name="Groupe 4"/>
          <p:cNvGrpSpPr/>
          <p:nvPr/>
        </p:nvGrpSpPr>
        <p:grpSpPr>
          <a:xfrm>
            <a:off x="738998" y="1562231"/>
            <a:ext cx="441720" cy="376560"/>
            <a:chOff x="859769" y="2090403"/>
            <a:chExt cx="441720" cy="376560"/>
          </a:xfrm>
        </p:grpSpPr>
        <p:sp>
          <p:nvSpPr>
            <p:cNvPr id="16" name="Freeform 174">
              <a:extLst>
                <a:ext uri="{FF2B5EF4-FFF2-40B4-BE49-F238E27FC236}">
                  <a16:creationId xmlns:a16="http://schemas.microsoft.com/office/drawing/2014/main" id="{7AA6955E-EA05-6E41-93C2-15996FF59BAD}"/>
                </a:ext>
              </a:extLst>
            </p:cNvPr>
            <p:cNvSpPr/>
            <p:nvPr/>
          </p:nvSpPr>
          <p:spPr>
            <a:xfrm>
              <a:off x="1207169" y="2090403"/>
              <a:ext cx="94320" cy="376560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63" h="1047">
                  <a:moveTo>
                    <a:pt x="74" y="14"/>
                  </a:moveTo>
                  <a:cubicBezTo>
                    <a:pt x="58" y="-4"/>
                    <a:pt x="31" y="-4"/>
                    <a:pt x="13" y="12"/>
                  </a:cubicBezTo>
                  <a:cubicBezTo>
                    <a:pt x="-4" y="28"/>
                    <a:pt x="-5" y="55"/>
                    <a:pt x="12" y="73"/>
                  </a:cubicBezTo>
                  <a:cubicBezTo>
                    <a:pt x="117" y="184"/>
                    <a:pt x="177" y="350"/>
                    <a:pt x="177" y="526"/>
                  </a:cubicBezTo>
                  <a:cubicBezTo>
                    <a:pt x="177" y="700"/>
                    <a:pt x="118" y="863"/>
                    <a:pt x="16" y="975"/>
                  </a:cubicBezTo>
                  <a:cubicBezTo>
                    <a:pt x="0" y="992"/>
                    <a:pt x="1" y="1019"/>
                    <a:pt x="19" y="1035"/>
                  </a:cubicBezTo>
                  <a:cubicBezTo>
                    <a:pt x="27" y="1043"/>
                    <a:pt x="37" y="1047"/>
                    <a:pt x="48" y="1047"/>
                  </a:cubicBezTo>
                  <a:cubicBezTo>
                    <a:pt x="59" y="1047"/>
                    <a:pt x="71" y="1042"/>
                    <a:pt x="79" y="1033"/>
                  </a:cubicBezTo>
                  <a:cubicBezTo>
                    <a:pt x="196" y="906"/>
                    <a:pt x="263" y="721"/>
                    <a:pt x="263" y="526"/>
                  </a:cubicBezTo>
                  <a:cubicBezTo>
                    <a:pt x="263" y="328"/>
                    <a:pt x="194" y="141"/>
                    <a:pt x="74" y="14"/>
                  </a:cubicBezTo>
                  <a:close/>
                </a:path>
              </a:pathLst>
            </a:custGeom>
            <a:solidFill>
              <a:schemeClr val="accent2"/>
            </a:solidFill>
            <a:ln cap="flat">
              <a:solidFill>
                <a:schemeClr val="accent2"/>
              </a:solidFill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800" b="0" i="0" u="none" strike="noStrike" kern="1200">
                <a:ln>
                  <a:noFill/>
                </a:ln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7" name="Freeform 175">
              <a:extLst>
                <a:ext uri="{FF2B5EF4-FFF2-40B4-BE49-F238E27FC236}">
                  <a16:creationId xmlns:a16="http://schemas.microsoft.com/office/drawing/2014/main" id="{3C2C8BA3-280A-BB4F-8ECA-43BFD37DD263}"/>
                </a:ext>
              </a:extLst>
            </p:cNvPr>
            <p:cNvSpPr/>
            <p:nvPr/>
          </p:nvSpPr>
          <p:spPr>
            <a:xfrm>
              <a:off x="1136248" y="2148363"/>
              <a:ext cx="73080" cy="261000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04" h="726">
                  <a:moveTo>
                    <a:pt x="74" y="13"/>
                  </a:moveTo>
                  <a:cubicBezTo>
                    <a:pt x="58" y="-4"/>
                    <a:pt x="31" y="-5"/>
                    <a:pt x="13" y="11"/>
                  </a:cubicBezTo>
                  <a:cubicBezTo>
                    <a:pt x="-4" y="28"/>
                    <a:pt x="-5" y="55"/>
                    <a:pt x="12" y="72"/>
                  </a:cubicBezTo>
                  <a:cubicBezTo>
                    <a:pt x="79" y="144"/>
                    <a:pt x="118" y="251"/>
                    <a:pt x="118" y="365"/>
                  </a:cubicBezTo>
                  <a:cubicBezTo>
                    <a:pt x="118" y="477"/>
                    <a:pt x="80" y="583"/>
                    <a:pt x="15" y="654"/>
                  </a:cubicBezTo>
                  <a:cubicBezTo>
                    <a:pt x="-1" y="672"/>
                    <a:pt x="0" y="699"/>
                    <a:pt x="17" y="715"/>
                  </a:cubicBezTo>
                  <a:cubicBezTo>
                    <a:pt x="25" y="723"/>
                    <a:pt x="36" y="726"/>
                    <a:pt x="46" y="726"/>
                  </a:cubicBezTo>
                  <a:cubicBezTo>
                    <a:pt x="58" y="726"/>
                    <a:pt x="69" y="722"/>
                    <a:pt x="78" y="712"/>
                  </a:cubicBezTo>
                  <a:cubicBezTo>
                    <a:pt x="158" y="625"/>
                    <a:pt x="204" y="498"/>
                    <a:pt x="204" y="365"/>
                  </a:cubicBezTo>
                  <a:cubicBezTo>
                    <a:pt x="204" y="229"/>
                    <a:pt x="157" y="101"/>
                    <a:pt x="74" y="13"/>
                  </a:cubicBezTo>
                  <a:close/>
                </a:path>
              </a:pathLst>
            </a:custGeom>
            <a:solidFill>
              <a:schemeClr val="accent2"/>
            </a:solidFill>
            <a:ln cap="flat">
              <a:solidFill>
                <a:schemeClr val="accent2"/>
              </a:solidFill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800" b="0" i="0" u="none" strike="noStrike" kern="1200">
                <a:ln>
                  <a:noFill/>
                </a:ln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8" name="Freeform 176">
              <a:extLst>
                <a:ext uri="{FF2B5EF4-FFF2-40B4-BE49-F238E27FC236}">
                  <a16:creationId xmlns:a16="http://schemas.microsoft.com/office/drawing/2014/main" id="{D679261C-FB6C-AA42-8C0F-99AC661CA081}"/>
                </a:ext>
              </a:extLst>
            </p:cNvPr>
            <p:cNvSpPr/>
            <p:nvPr/>
          </p:nvSpPr>
          <p:spPr>
            <a:xfrm>
              <a:off x="859769" y="2102283"/>
              <a:ext cx="230040" cy="364320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640" h="1013">
                  <a:moveTo>
                    <a:pt x="554" y="882"/>
                  </a:moveTo>
                  <a:lnTo>
                    <a:pt x="239" y="641"/>
                  </a:lnTo>
                  <a:lnTo>
                    <a:pt x="239" y="361"/>
                  </a:lnTo>
                  <a:lnTo>
                    <a:pt x="554" y="128"/>
                  </a:lnTo>
                  <a:close/>
                  <a:moveTo>
                    <a:pt x="153" y="619"/>
                  </a:moveTo>
                  <a:lnTo>
                    <a:pt x="86" y="619"/>
                  </a:lnTo>
                  <a:lnTo>
                    <a:pt x="86" y="382"/>
                  </a:lnTo>
                  <a:lnTo>
                    <a:pt x="153" y="382"/>
                  </a:lnTo>
                  <a:close/>
                  <a:moveTo>
                    <a:pt x="617" y="4"/>
                  </a:moveTo>
                  <a:cubicBezTo>
                    <a:pt x="602" y="-3"/>
                    <a:pt x="585" y="-1"/>
                    <a:pt x="572" y="8"/>
                  </a:cubicBezTo>
                  <a:lnTo>
                    <a:pt x="182" y="296"/>
                  </a:lnTo>
                  <a:lnTo>
                    <a:pt x="46" y="296"/>
                  </a:lnTo>
                  <a:cubicBezTo>
                    <a:pt x="29" y="296"/>
                    <a:pt x="14" y="306"/>
                    <a:pt x="7" y="321"/>
                  </a:cubicBezTo>
                  <a:lnTo>
                    <a:pt x="4" y="326"/>
                  </a:lnTo>
                  <a:cubicBezTo>
                    <a:pt x="2" y="332"/>
                    <a:pt x="0" y="338"/>
                    <a:pt x="0" y="345"/>
                  </a:cubicBezTo>
                  <a:lnTo>
                    <a:pt x="0" y="657"/>
                  </a:lnTo>
                  <a:cubicBezTo>
                    <a:pt x="0" y="663"/>
                    <a:pt x="2" y="670"/>
                    <a:pt x="4" y="676"/>
                  </a:cubicBezTo>
                  <a:lnTo>
                    <a:pt x="7" y="681"/>
                  </a:lnTo>
                  <a:cubicBezTo>
                    <a:pt x="14" y="696"/>
                    <a:pt x="29" y="705"/>
                    <a:pt x="46" y="705"/>
                  </a:cubicBezTo>
                  <a:lnTo>
                    <a:pt x="182" y="705"/>
                  </a:lnTo>
                  <a:lnTo>
                    <a:pt x="571" y="1004"/>
                  </a:lnTo>
                  <a:cubicBezTo>
                    <a:pt x="579" y="1009"/>
                    <a:pt x="588" y="1013"/>
                    <a:pt x="597" y="1013"/>
                  </a:cubicBezTo>
                  <a:cubicBezTo>
                    <a:pt x="604" y="1013"/>
                    <a:pt x="610" y="1011"/>
                    <a:pt x="616" y="1008"/>
                  </a:cubicBezTo>
                  <a:cubicBezTo>
                    <a:pt x="631" y="1001"/>
                    <a:pt x="640" y="986"/>
                    <a:pt x="640" y="969"/>
                  </a:cubicBezTo>
                  <a:lnTo>
                    <a:pt x="640" y="43"/>
                  </a:lnTo>
                  <a:cubicBezTo>
                    <a:pt x="640" y="27"/>
                    <a:pt x="631" y="12"/>
                    <a:pt x="617" y="4"/>
                  </a:cubicBezTo>
                  <a:close/>
                </a:path>
              </a:pathLst>
            </a:custGeom>
            <a:solidFill>
              <a:schemeClr val="accent2"/>
            </a:solidFill>
            <a:ln cap="flat">
              <a:solidFill>
                <a:schemeClr val="accent2"/>
              </a:solidFill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800" b="0" i="0" u="none" strike="noStrike" kern="1200">
                <a:ln>
                  <a:noFill/>
                </a:ln>
                <a:ea typeface="Arial Unicode MS" pitchFamily="2"/>
                <a:cs typeface="Arial Unicode MS" pitchFamily="2"/>
              </a:endParaRPr>
            </a:p>
          </p:txBody>
        </p:sp>
      </p:grpSp>
      <p:grpSp>
        <p:nvGrpSpPr>
          <p:cNvPr id="4" name="Groupe 3"/>
          <p:cNvGrpSpPr/>
          <p:nvPr/>
        </p:nvGrpSpPr>
        <p:grpSpPr>
          <a:xfrm>
            <a:off x="4370225" y="4129897"/>
            <a:ext cx="475920" cy="360360"/>
            <a:chOff x="4490996" y="4658069"/>
            <a:chExt cx="475920" cy="360360"/>
          </a:xfrm>
        </p:grpSpPr>
        <p:sp>
          <p:nvSpPr>
            <p:cNvPr id="20" name="Freeform 250">
              <a:extLst>
                <a:ext uri="{FF2B5EF4-FFF2-40B4-BE49-F238E27FC236}">
                  <a16:creationId xmlns:a16="http://schemas.microsoft.com/office/drawing/2014/main" id="{E25E3A77-1894-C14B-B0C6-1908522C7F48}"/>
                </a:ext>
              </a:extLst>
            </p:cNvPr>
            <p:cNvSpPr/>
            <p:nvPr/>
          </p:nvSpPr>
          <p:spPr>
            <a:xfrm>
              <a:off x="4552196" y="4658069"/>
              <a:ext cx="176400" cy="176400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491" h="491">
                  <a:moveTo>
                    <a:pt x="245" y="86"/>
                  </a:moveTo>
                  <a:cubicBezTo>
                    <a:pt x="157" y="86"/>
                    <a:pt x="86" y="157"/>
                    <a:pt x="86" y="245"/>
                  </a:cubicBezTo>
                  <a:cubicBezTo>
                    <a:pt x="86" y="333"/>
                    <a:pt x="157" y="405"/>
                    <a:pt x="245" y="405"/>
                  </a:cubicBezTo>
                  <a:cubicBezTo>
                    <a:pt x="333" y="405"/>
                    <a:pt x="405" y="333"/>
                    <a:pt x="405" y="245"/>
                  </a:cubicBezTo>
                  <a:cubicBezTo>
                    <a:pt x="405" y="157"/>
                    <a:pt x="333" y="86"/>
                    <a:pt x="245" y="86"/>
                  </a:cubicBezTo>
                  <a:close/>
                  <a:moveTo>
                    <a:pt x="245" y="491"/>
                  </a:moveTo>
                  <a:cubicBezTo>
                    <a:pt x="110" y="491"/>
                    <a:pt x="0" y="381"/>
                    <a:pt x="0" y="245"/>
                  </a:cubicBezTo>
                  <a:cubicBezTo>
                    <a:pt x="0" y="110"/>
                    <a:pt x="110" y="0"/>
                    <a:pt x="245" y="0"/>
                  </a:cubicBezTo>
                  <a:cubicBezTo>
                    <a:pt x="381" y="0"/>
                    <a:pt x="491" y="110"/>
                    <a:pt x="491" y="245"/>
                  </a:cubicBezTo>
                  <a:cubicBezTo>
                    <a:pt x="491" y="381"/>
                    <a:pt x="381" y="491"/>
                    <a:pt x="245" y="491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cap="flat">
              <a:solidFill>
                <a:schemeClr val="accent3">
                  <a:lumMod val="75000"/>
                </a:schemeClr>
              </a:solidFill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800" b="0" i="0" u="none" strike="noStrike" kern="1200">
                <a:ln>
                  <a:noFill/>
                </a:ln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21" name="Freeform 251">
              <a:extLst>
                <a:ext uri="{FF2B5EF4-FFF2-40B4-BE49-F238E27FC236}">
                  <a16:creationId xmlns:a16="http://schemas.microsoft.com/office/drawing/2014/main" id="{CBD7E885-41B5-B443-BF1E-0042ED8995C1}"/>
                </a:ext>
              </a:extLst>
            </p:cNvPr>
            <p:cNvSpPr/>
            <p:nvPr/>
          </p:nvSpPr>
          <p:spPr>
            <a:xfrm>
              <a:off x="4490996" y="4851029"/>
              <a:ext cx="299160" cy="167400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832" h="466">
                  <a:moveTo>
                    <a:pt x="86" y="380"/>
                  </a:moveTo>
                  <a:lnTo>
                    <a:pt x="746" y="380"/>
                  </a:lnTo>
                  <a:cubicBezTo>
                    <a:pt x="745" y="334"/>
                    <a:pt x="745" y="286"/>
                    <a:pt x="745" y="250"/>
                  </a:cubicBezTo>
                  <a:cubicBezTo>
                    <a:pt x="745" y="220"/>
                    <a:pt x="730" y="191"/>
                    <a:pt x="706" y="174"/>
                  </a:cubicBezTo>
                  <a:cubicBezTo>
                    <a:pt x="625" y="117"/>
                    <a:pt x="522" y="86"/>
                    <a:pt x="415" y="86"/>
                  </a:cubicBezTo>
                  <a:cubicBezTo>
                    <a:pt x="310" y="86"/>
                    <a:pt x="207" y="117"/>
                    <a:pt x="127" y="173"/>
                  </a:cubicBezTo>
                  <a:cubicBezTo>
                    <a:pt x="102" y="191"/>
                    <a:pt x="86" y="220"/>
                    <a:pt x="86" y="251"/>
                  </a:cubicBezTo>
                  <a:close/>
                  <a:moveTo>
                    <a:pt x="789" y="466"/>
                  </a:moveTo>
                  <a:lnTo>
                    <a:pt x="43" y="466"/>
                  </a:lnTo>
                  <a:cubicBezTo>
                    <a:pt x="20" y="466"/>
                    <a:pt x="0" y="447"/>
                    <a:pt x="0" y="423"/>
                  </a:cubicBezTo>
                  <a:lnTo>
                    <a:pt x="0" y="251"/>
                  </a:lnTo>
                  <a:cubicBezTo>
                    <a:pt x="0" y="191"/>
                    <a:pt x="29" y="136"/>
                    <a:pt x="78" y="102"/>
                  </a:cubicBezTo>
                  <a:cubicBezTo>
                    <a:pt x="172" y="36"/>
                    <a:pt x="292" y="0"/>
                    <a:pt x="415" y="0"/>
                  </a:cubicBezTo>
                  <a:cubicBezTo>
                    <a:pt x="540" y="0"/>
                    <a:pt x="660" y="37"/>
                    <a:pt x="755" y="104"/>
                  </a:cubicBezTo>
                  <a:cubicBezTo>
                    <a:pt x="802" y="137"/>
                    <a:pt x="831" y="191"/>
                    <a:pt x="831" y="250"/>
                  </a:cubicBezTo>
                  <a:cubicBezTo>
                    <a:pt x="831" y="298"/>
                    <a:pt x="832" y="367"/>
                    <a:pt x="832" y="423"/>
                  </a:cubicBezTo>
                  <a:cubicBezTo>
                    <a:pt x="832" y="447"/>
                    <a:pt x="812" y="466"/>
                    <a:pt x="789" y="466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cap="flat">
              <a:solidFill>
                <a:schemeClr val="accent3">
                  <a:lumMod val="75000"/>
                </a:schemeClr>
              </a:solidFill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800" b="0" i="0" u="none" strike="noStrike" kern="1200">
                <a:ln>
                  <a:noFill/>
                </a:ln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22" name="Freeform 252">
              <a:extLst>
                <a:ext uri="{FF2B5EF4-FFF2-40B4-BE49-F238E27FC236}">
                  <a16:creationId xmlns:a16="http://schemas.microsoft.com/office/drawing/2014/main" id="{407F8CF8-A54B-E84E-909E-0AFCCA9C34AA}"/>
                </a:ext>
              </a:extLst>
            </p:cNvPr>
            <p:cNvSpPr/>
            <p:nvPr/>
          </p:nvSpPr>
          <p:spPr>
            <a:xfrm>
              <a:off x="4755956" y="4689389"/>
              <a:ext cx="147600" cy="147240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411" h="410">
                  <a:moveTo>
                    <a:pt x="206" y="86"/>
                  </a:moveTo>
                  <a:cubicBezTo>
                    <a:pt x="140" y="86"/>
                    <a:pt x="86" y="139"/>
                    <a:pt x="86" y="205"/>
                  </a:cubicBezTo>
                  <a:cubicBezTo>
                    <a:pt x="86" y="271"/>
                    <a:pt x="140" y="324"/>
                    <a:pt x="206" y="324"/>
                  </a:cubicBezTo>
                  <a:cubicBezTo>
                    <a:pt x="271" y="324"/>
                    <a:pt x="325" y="271"/>
                    <a:pt x="325" y="205"/>
                  </a:cubicBezTo>
                  <a:cubicBezTo>
                    <a:pt x="325" y="139"/>
                    <a:pt x="271" y="86"/>
                    <a:pt x="206" y="86"/>
                  </a:cubicBezTo>
                  <a:close/>
                  <a:moveTo>
                    <a:pt x="206" y="410"/>
                  </a:moveTo>
                  <a:cubicBezTo>
                    <a:pt x="92" y="410"/>
                    <a:pt x="0" y="318"/>
                    <a:pt x="0" y="205"/>
                  </a:cubicBezTo>
                  <a:cubicBezTo>
                    <a:pt x="0" y="92"/>
                    <a:pt x="92" y="0"/>
                    <a:pt x="206" y="0"/>
                  </a:cubicBezTo>
                  <a:cubicBezTo>
                    <a:pt x="319" y="0"/>
                    <a:pt x="411" y="92"/>
                    <a:pt x="411" y="205"/>
                  </a:cubicBezTo>
                  <a:cubicBezTo>
                    <a:pt x="411" y="318"/>
                    <a:pt x="319" y="410"/>
                    <a:pt x="206" y="410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cap="flat">
              <a:solidFill>
                <a:schemeClr val="accent3">
                  <a:lumMod val="75000"/>
                </a:schemeClr>
              </a:solidFill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800" b="0" i="0" u="none" strike="noStrike" kern="1200">
                <a:ln>
                  <a:noFill/>
                </a:ln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23" name="Freeform 253">
              <a:extLst>
                <a:ext uri="{FF2B5EF4-FFF2-40B4-BE49-F238E27FC236}">
                  <a16:creationId xmlns:a16="http://schemas.microsoft.com/office/drawing/2014/main" id="{137DF766-98C8-D245-A1E2-F0E27589B1AD}"/>
                </a:ext>
              </a:extLst>
            </p:cNvPr>
            <p:cNvSpPr/>
            <p:nvPr/>
          </p:nvSpPr>
          <p:spPr>
            <a:xfrm>
              <a:off x="4777916" y="4858589"/>
              <a:ext cx="189000" cy="152280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526" h="424">
                  <a:moveTo>
                    <a:pt x="483" y="424"/>
                  </a:moveTo>
                  <a:lnTo>
                    <a:pt x="154" y="424"/>
                  </a:lnTo>
                  <a:cubicBezTo>
                    <a:pt x="130" y="424"/>
                    <a:pt x="111" y="405"/>
                    <a:pt x="111" y="381"/>
                  </a:cubicBezTo>
                  <a:cubicBezTo>
                    <a:pt x="111" y="357"/>
                    <a:pt x="130" y="338"/>
                    <a:pt x="154" y="338"/>
                  </a:cubicBezTo>
                  <a:lnTo>
                    <a:pt x="440" y="338"/>
                  </a:lnTo>
                  <a:cubicBezTo>
                    <a:pt x="440" y="299"/>
                    <a:pt x="440" y="258"/>
                    <a:pt x="439" y="227"/>
                  </a:cubicBezTo>
                  <a:cubicBezTo>
                    <a:pt x="439" y="202"/>
                    <a:pt x="427" y="178"/>
                    <a:pt x="406" y="163"/>
                  </a:cubicBezTo>
                  <a:cubicBezTo>
                    <a:pt x="335" y="113"/>
                    <a:pt x="245" y="86"/>
                    <a:pt x="151" y="86"/>
                  </a:cubicBezTo>
                  <a:cubicBezTo>
                    <a:pt x="117" y="86"/>
                    <a:pt x="84" y="89"/>
                    <a:pt x="52" y="96"/>
                  </a:cubicBezTo>
                  <a:cubicBezTo>
                    <a:pt x="29" y="101"/>
                    <a:pt x="6" y="86"/>
                    <a:pt x="1" y="63"/>
                  </a:cubicBezTo>
                  <a:cubicBezTo>
                    <a:pt x="-4" y="39"/>
                    <a:pt x="11" y="17"/>
                    <a:pt x="35" y="12"/>
                  </a:cubicBezTo>
                  <a:cubicBezTo>
                    <a:pt x="72" y="4"/>
                    <a:pt x="111" y="0"/>
                    <a:pt x="151" y="0"/>
                  </a:cubicBezTo>
                  <a:cubicBezTo>
                    <a:pt x="262" y="0"/>
                    <a:pt x="371" y="33"/>
                    <a:pt x="456" y="93"/>
                  </a:cubicBezTo>
                  <a:cubicBezTo>
                    <a:pt x="499" y="123"/>
                    <a:pt x="525" y="173"/>
                    <a:pt x="525" y="227"/>
                  </a:cubicBezTo>
                  <a:cubicBezTo>
                    <a:pt x="526" y="269"/>
                    <a:pt x="526" y="331"/>
                    <a:pt x="526" y="381"/>
                  </a:cubicBezTo>
                  <a:cubicBezTo>
                    <a:pt x="526" y="405"/>
                    <a:pt x="507" y="424"/>
                    <a:pt x="483" y="424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cap="flat">
              <a:solidFill>
                <a:schemeClr val="accent3">
                  <a:lumMod val="75000"/>
                </a:schemeClr>
              </a:solidFill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800" b="0" i="0" u="none" strike="noStrike" kern="1200">
                <a:ln>
                  <a:noFill/>
                </a:ln>
                <a:ea typeface="Arial Unicode MS" pitchFamily="2"/>
                <a:cs typeface="Arial Unicode MS" pitchFamily="2"/>
              </a:endParaRPr>
            </a:p>
          </p:txBody>
        </p:sp>
      </p:grpSp>
      <p:grpSp>
        <p:nvGrpSpPr>
          <p:cNvPr id="3" name="Groupe 2"/>
          <p:cNvGrpSpPr/>
          <p:nvPr/>
        </p:nvGrpSpPr>
        <p:grpSpPr>
          <a:xfrm>
            <a:off x="1690890" y="2197020"/>
            <a:ext cx="452520" cy="448921"/>
            <a:chOff x="1828914" y="2725192"/>
            <a:chExt cx="452520" cy="448921"/>
          </a:xfrm>
        </p:grpSpPr>
        <p:sp>
          <p:nvSpPr>
            <p:cNvPr id="25" name="Freeform 15">
              <a:extLst>
                <a:ext uri="{FF2B5EF4-FFF2-40B4-BE49-F238E27FC236}">
                  <a16:creationId xmlns:a16="http://schemas.microsoft.com/office/drawing/2014/main" id="{412DB486-B225-2348-BFBF-223ED981FCB4}"/>
                </a:ext>
              </a:extLst>
            </p:cNvPr>
            <p:cNvSpPr/>
            <p:nvPr/>
          </p:nvSpPr>
          <p:spPr>
            <a:xfrm>
              <a:off x="2084154" y="2978633"/>
              <a:ext cx="197280" cy="195480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549" h="544">
                  <a:moveTo>
                    <a:pt x="132" y="86"/>
                  </a:moveTo>
                  <a:lnTo>
                    <a:pt x="131" y="86"/>
                  </a:lnTo>
                  <a:cubicBezTo>
                    <a:pt x="119" y="86"/>
                    <a:pt x="108" y="91"/>
                    <a:pt x="99" y="99"/>
                  </a:cubicBezTo>
                  <a:cubicBezTo>
                    <a:pt x="82" y="117"/>
                    <a:pt x="82" y="146"/>
                    <a:pt x="100" y="163"/>
                  </a:cubicBezTo>
                  <a:lnTo>
                    <a:pt x="381" y="441"/>
                  </a:lnTo>
                  <a:lnTo>
                    <a:pt x="445" y="381"/>
                  </a:lnTo>
                  <a:lnTo>
                    <a:pt x="164" y="99"/>
                  </a:lnTo>
                  <a:cubicBezTo>
                    <a:pt x="155" y="90"/>
                    <a:pt x="144" y="86"/>
                    <a:pt x="132" y="86"/>
                  </a:cubicBezTo>
                  <a:close/>
                  <a:moveTo>
                    <a:pt x="381" y="544"/>
                  </a:moveTo>
                  <a:cubicBezTo>
                    <a:pt x="370" y="544"/>
                    <a:pt x="359" y="540"/>
                    <a:pt x="350" y="532"/>
                  </a:cubicBezTo>
                  <a:lnTo>
                    <a:pt x="39" y="224"/>
                  </a:lnTo>
                  <a:cubicBezTo>
                    <a:pt x="-12" y="174"/>
                    <a:pt x="-13" y="91"/>
                    <a:pt x="38" y="39"/>
                  </a:cubicBezTo>
                  <a:cubicBezTo>
                    <a:pt x="63" y="14"/>
                    <a:pt x="96" y="0"/>
                    <a:pt x="131" y="0"/>
                  </a:cubicBezTo>
                  <a:cubicBezTo>
                    <a:pt x="166" y="0"/>
                    <a:pt x="200" y="13"/>
                    <a:pt x="225" y="38"/>
                  </a:cubicBezTo>
                  <a:lnTo>
                    <a:pt x="537" y="351"/>
                  </a:lnTo>
                  <a:cubicBezTo>
                    <a:pt x="545" y="359"/>
                    <a:pt x="549" y="371"/>
                    <a:pt x="549" y="382"/>
                  </a:cubicBezTo>
                  <a:cubicBezTo>
                    <a:pt x="549" y="394"/>
                    <a:pt x="544" y="405"/>
                    <a:pt x="536" y="413"/>
                  </a:cubicBezTo>
                  <a:lnTo>
                    <a:pt x="410" y="533"/>
                  </a:lnTo>
                  <a:cubicBezTo>
                    <a:pt x="402" y="540"/>
                    <a:pt x="391" y="544"/>
                    <a:pt x="381" y="544"/>
                  </a:cubicBezTo>
                  <a:close/>
                </a:path>
              </a:pathLst>
            </a:custGeom>
            <a:solidFill>
              <a:schemeClr val="accent1"/>
            </a:solidFill>
            <a:ln cap="flat">
              <a:solidFill>
                <a:schemeClr val="accent1"/>
              </a:solidFill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800" b="0" i="0" u="none" strike="noStrike" kern="1200">
                <a:ln>
                  <a:noFill/>
                </a:ln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26" name="Freeform 16">
              <a:extLst>
                <a:ext uri="{FF2B5EF4-FFF2-40B4-BE49-F238E27FC236}">
                  <a16:creationId xmlns:a16="http://schemas.microsoft.com/office/drawing/2014/main" id="{556285CA-EF5C-4A4B-BB68-2F8A4EE60850}"/>
                </a:ext>
              </a:extLst>
            </p:cNvPr>
            <p:cNvSpPr/>
            <p:nvPr/>
          </p:nvSpPr>
          <p:spPr>
            <a:xfrm>
              <a:off x="1828914" y="2725192"/>
              <a:ext cx="302040" cy="302040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840" h="840">
                  <a:moveTo>
                    <a:pt x="420" y="86"/>
                  </a:moveTo>
                  <a:cubicBezTo>
                    <a:pt x="236" y="86"/>
                    <a:pt x="86" y="236"/>
                    <a:pt x="86" y="420"/>
                  </a:cubicBezTo>
                  <a:cubicBezTo>
                    <a:pt x="86" y="604"/>
                    <a:pt x="236" y="754"/>
                    <a:pt x="420" y="754"/>
                  </a:cubicBezTo>
                  <a:cubicBezTo>
                    <a:pt x="604" y="754"/>
                    <a:pt x="754" y="604"/>
                    <a:pt x="754" y="420"/>
                  </a:cubicBezTo>
                  <a:cubicBezTo>
                    <a:pt x="754" y="236"/>
                    <a:pt x="604" y="86"/>
                    <a:pt x="420" y="86"/>
                  </a:cubicBezTo>
                  <a:close/>
                  <a:moveTo>
                    <a:pt x="420" y="840"/>
                  </a:moveTo>
                  <a:cubicBezTo>
                    <a:pt x="188" y="840"/>
                    <a:pt x="0" y="651"/>
                    <a:pt x="0" y="420"/>
                  </a:cubicBezTo>
                  <a:cubicBezTo>
                    <a:pt x="0" y="188"/>
                    <a:pt x="188" y="0"/>
                    <a:pt x="420" y="0"/>
                  </a:cubicBezTo>
                  <a:cubicBezTo>
                    <a:pt x="651" y="0"/>
                    <a:pt x="840" y="188"/>
                    <a:pt x="840" y="420"/>
                  </a:cubicBezTo>
                  <a:cubicBezTo>
                    <a:pt x="840" y="651"/>
                    <a:pt x="651" y="840"/>
                    <a:pt x="420" y="840"/>
                  </a:cubicBezTo>
                  <a:close/>
                </a:path>
              </a:pathLst>
            </a:custGeom>
            <a:solidFill>
              <a:schemeClr val="accent1"/>
            </a:solidFill>
            <a:ln cap="flat">
              <a:solidFill>
                <a:schemeClr val="accent1"/>
              </a:solidFill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800" b="0" i="0" u="none" strike="noStrike" kern="1200">
                <a:ln>
                  <a:noFill/>
                </a:ln>
                <a:ea typeface="Arial Unicode MS" pitchFamily="2"/>
                <a:cs typeface="Arial Unicode MS" pitchFamily="2"/>
              </a:endParaRPr>
            </a:p>
          </p:txBody>
        </p:sp>
      </p:grpSp>
      <p:grpSp>
        <p:nvGrpSpPr>
          <p:cNvPr id="2" name="Groupe 1"/>
          <p:cNvGrpSpPr/>
          <p:nvPr/>
        </p:nvGrpSpPr>
        <p:grpSpPr>
          <a:xfrm>
            <a:off x="3504783" y="3457705"/>
            <a:ext cx="432000" cy="432000"/>
            <a:chOff x="3608301" y="3985877"/>
            <a:chExt cx="432000" cy="432000"/>
          </a:xfrm>
        </p:grpSpPr>
        <p:sp>
          <p:nvSpPr>
            <p:cNvPr id="35" name="Freeform 623">
              <a:extLst>
                <a:ext uri="{FF2B5EF4-FFF2-40B4-BE49-F238E27FC236}">
                  <a16:creationId xmlns:a16="http://schemas.microsoft.com/office/drawing/2014/main" id="{98528E66-3BCC-1D4D-9B3D-36225216D27C}"/>
                </a:ext>
              </a:extLst>
            </p:cNvPr>
            <p:cNvSpPr/>
            <p:nvPr/>
          </p:nvSpPr>
          <p:spPr>
            <a:xfrm>
              <a:off x="3863665" y="3985877"/>
              <a:ext cx="176636" cy="223600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443" h="560">
                  <a:moveTo>
                    <a:pt x="416" y="283"/>
                  </a:moveTo>
                  <a:cubicBezTo>
                    <a:pt x="431" y="283"/>
                    <a:pt x="443" y="270"/>
                    <a:pt x="443" y="255"/>
                  </a:cubicBezTo>
                  <a:lnTo>
                    <a:pt x="443" y="140"/>
                  </a:lnTo>
                  <a:cubicBezTo>
                    <a:pt x="443" y="124"/>
                    <a:pt x="431" y="112"/>
                    <a:pt x="416" y="112"/>
                  </a:cubicBezTo>
                  <a:lnTo>
                    <a:pt x="327" y="112"/>
                  </a:lnTo>
                  <a:cubicBezTo>
                    <a:pt x="314" y="48"/>
                    <a:pt x="257" y="0"/>
                    <a:pt x="189" y="0"/>
                  </a:cubicBezTo>
                  <a:cubicBezTo>
                    <a:pt x="121" y="0"/>
                    <a:pt x="64" y="48"/>
                    <a:pt x="52" y="112"/>
                  </a:cubicBezTo>
                  <a:lnTo>
                    <a:pt x="28" y="112"/>
                  </a:lnTo>
                  <a:cubicBezTo>
                    <a:pt x="13" y="112"/>
                    <a:pt x="0" y="124"/>
                    <a:pt x="0" y="140"/>
                  </a:cubicBezTo>
                  <a:cubicBezTo>
                    <a:pt x="0" y="155"/>
                    <a:pt x="13" y="167"/>
                    <a:pt x="28" y="167"/>
                  </a:cubicBezTo>
                  <a:lnTo>
                    <a:pt x="77" y="167"/>
                  </a:lnTo>
                  <a:cubicBezTo>
                    <a:pt x="92" y="167"/>
                    <a:pt x="104" y="155"/>
                    <a:pt x="104" y="140"/>
                  </a:cubicBezTo>
                  <a:cubicBezTo>
                    <a:pt x="104" y="93"/>
                    <a:pt x="142" y="55"/>
                    <a:pt x="189" y="55"/>
                  </a:cubicBezTo>
                  <a:cubicBezTo>
                    <a:pt x="236" y="55"/>
                    <a:pt x="274" y="93"/>
                    <a:pt x="274" y="140"/>
                  </a:cubicBezTo>
                  <a:cubicBezTo>
                    <a:pt x="274" y="155"/>
                    <a:pt x="286" y="167"/>
                    <a:pt x="302" y="167"/>
                  </a:cubicBezTo>
                  <a:lnTo>
                    <a:pt x="388" y="167"/>
                  </a:lnTo>
                  <a:lnTo>
                    <a:pt x="388" y="230"/>
                  </a:lnTo>
                  <a:cubicBezTo>
                    <a:pt x="324" y="243"/>
                    <a:pt x="276" y="300"/>
                    <a:pt x="276" y="368"/>
                  </a:cubicBezTo>
                  <a:cubicBezTo>
                    <a:pt x="276" y="435"/>
                    <a:pt x="324" y="492"/>
                    <a:pt x="388" y="505"/>
                  </a:cubicBezTo>
                  <a:lnTo>
                    <a:pt x="388" y="533"/>
                  </a:lnTo>
                  <a:cubicBezTo>
                    <a:pt x="388" y="548"/>
                    <a:pt x="400" y="560"/>
                    <a:pt x="416" y="560"/>
                  </a:cubicBezTo>
                  <a:cubicBezTo>
                    <a:pt x="431" y="560"/>
                    <a:pt x="443" y="548"/>
                    <a:pt x="443" y="533"/>
                  </a:cubicBezTo>
                  <a:lnTo>
                    <a:pt x="443" y="480"/>
                  </a:lnTo>
                  <a:cubicBezTo>
                    <a:pt x="443" y="465"/>
                    <a:pt x="431" y="453"/>
                    <a:pt x="416" y="453"/>
                  </a:cubicBezTo>
                  <a:cubicBezTo>
                    <a:pt x="369" y="452"/>
                    <a:pt x="331" y="414"/>
                    <a:pt x="331" y="368"/>
                  </a:cubicBezTo>
                  <a:cubicBezTo>
                    <a:pt x="331" y="321"/>
                    <a:pt x="369" y="283"/>
                    <a:pt x="416" y="283"/>
                  </a:cubicBezTo>
                  <a:close/>
                </a:path>
              </a:pathLst>
            </a:custGeom>
            <a:solidFill>
              <a:schemeClr val="accent4"/>
            </a:solidFill>
            <a:ln cap="flat">
              <a:solidFill>
                <a:schemeClr val="accent4"/>
              </a:solidFill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800" b="0" i="0" u="none" strike="noStrike" kern="1200">
                <a:ln>
                  <a:noFill/>
                </a:ln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6" name="Freeform 624">
              <a:extLst>
                <a:ext uri="{FF2B5EF4-FFF2-40B4-BE49-F238E27FC236}">
                  <a16:creationId xmlns:a16="http://schemas.microsoft.com/office/drawing/2014/main" id="{FB5A6212-79CD-AF41-95D6-9F3FE26F3620}"/>
                </a:ext>
              </a:extLst>
            </p:cNvPr>
            <p:cNvSpPr/>
            <p:nvPr/>
          </p:nvSpPr>
          <p:spPr>
            <a:xfrm>
              <a:off x="3608301" y="3985877"/>
              <a:ext cx="432000" cy="432000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082" h="1081">
                  <a:moveTo>
                    <a:pt x="1027" y="688"/>
                  </a:moveTo>
                  <a:cubicBezTo>
                    <a:pt x="963" y="701"/>
                    <a:pt x="915" y="758"/>
                    <a:pt x="915" y="825"/>
                  </a:cubicBezTo>
                  <a:cubicBezTo>
                    <a:pt x="915" y="893"/>
                    <a:pt x="963" y="949"/>
                    <a:pt x="1027" y="962"/>
                  </a:cubicBezTo>
                  <a:lnTo>
                    <a:pt x="1027" y="1025"/>
                  </a:lnTo>
                  <a:lnTo>
                    <a:pt x="964" y="1025"/>
                  </a:lnTo>
                  <a:cubicBezTo>
                    <a:pt x="951" y="961"/>
                    <a:pt x="894" y="913"/>
                    <a:pt x="827" y="913"/>
                  </a:cubicBezTo>
                  <a:cubicBezTo>
                    <a:pt x="759" y="913"/>
                    <a:pt x="702" y="961"/>
                    <a:pt x="689" y="1025"/>
                  </a:cubicBezTo>
                  <a:lnTo>
                    <a:pt x="626" y="1025"/>
                  </a:lnTo>
                  <a:lnTo>
                    <a:pt x="626" y="938"/>
                  </a:lnTo>
                  <a:cubicBezTo>
                    <a:pt x="626" y="922"/>
                    <a:pt x="614" y="910"/>
                    <a:pt x="599" y="910"/>
                  </a:cubicBezTo>
                  <a:cubicBezTo>
                    <a:pt x="552" y="910"/>
                    <a:pt x="514" y="872"/>
                    <a:pt x="514" y="825"/>
                  </a:cubicBezTo>
                  <a:cubicBezTo>
                    <a:pt x="514" y="778"/>
                    <a:pt x="552" y="740"/>
                    <a:pt x="599" y="740"/>
                  </a:cubicBezTo>
                  <a:cubicBezTo>
                    <a:pt x="614" y="740"/>
                    <a:pt x="626" y="728"/>
                    <a:pt x="626" y="713"/>
                  </a:cubicBezTo>
                  <a:lnTo>
                    <a:pt x="626" y="625"/>
                  </a:lnTo>
                  <a:lnTo>
                    <a:pt x="716" y="625"/>
                  </a:lnTo>
                  <a:cubicBezTo>
                    <a:pt x="731" y="625"/>
                    <a:pt x="743" y="612"/>
                    <a:pt x="743" y="597"/>
                  </a:cubicBezTo>
                  <a:cubicBezTo>
                    <a:pt x="743" y="550"/>
                    <a:pt x="781" y="512"/>
                    <a:pt x="828" y="512"/>
                  </a:cubicBezTo>
                  <a:cubicBezTo>
                    <a:pt x="875" y="512"/>
                    <a:pt x="913" y="550"/>
                    <a:pt x="913" y="597"/>
                  </a:cubicBezTo>
                  <a:cubicBezTo>
                    <a:pt x="913" y="612"/>
                    <a:pt x="925" y="625"/>
                    <a:pt x="941" y="625"/>
                  </a:cubicBezTo>
                  <a:lnTo>
                    <a:pt x="1027" y="625"/>
                  </a:lnTo>
                  <a:close/>
                  <a:moveTo>
                    <a:pt x="569" y="1025"/>
                  </a:moveTo>
                  <a:lnTo>
                    <a:pt x="506" y="1025"/>
                  </a:lnTo>
                  <a:cubicBezTo>
                    <a:pt x="493" y="961"/>
                    <a:pt x="436" y="913"/>
                    <a:pt x="368" y="913"/>
                  </a:cubicBezTo>
                  <a:cubicBezTo>
                    <a:pt x="301" y="913"/>
                    <a:pt x="244" y="961"/>
                    <a:pt x="231" y="1025"/>
                  </a:cubicBezTo>
                  <a:lnTo>
                    <a:pt x="168" y="1025"/>
                  </a:lnTo>
                  <a:lnTo>
                    <a:pt x="168" y="938"/>
                  </a:lnTo>
                  <a:cubicBezTo>
                    <a:pt x="168" y="922"/>
                    <a:pt x="156" y="910"/>
                    <a:pt x="140" y="910"/>
                  </a:cubicBezTo>
                  <a:cubicBezTo>
                    <a:pt x="93" y="910"/>
                    <a:pt x="55" y="872"/>
                    <a:pt x="55" y="825"/>
                  </a:cubicBezTo>
                  <a:cubicBezTo>
                    <a:pt x="55" y="778"/>
                    <a:pt x="93" y="740"/>
                    <a:pt x="140" y="740"/>
                  </a:cubicBezTo>
                  <a:cubicBezTo>
                    <a:pt x="156" y="740"/>
                    <a:pt x="168" y="728"/>
                    <a:pt x="168" y="713"/>
                  </a:cubicBezTo>
                  <a:lnTo>
                    <a:pt x="168" y="625"/>
                  </a:lnTo>
                  <a:lnTo>
                    <a:pt x="257" y="625"/>
                  </a:lnTo>
                  <a:cubicBezTo>
                    <a:pt x="272" y="625"/>
                    <a:pt x="285" y="612"/>
                    <a:pt x="285" y="597"/>
                  </a:cubicBezTo>
                  <a:cubicBezTo>
                    <a:pt x="285" y="550"/>
                    <a:pt x="323" y="512"/>
                    <a:pt x="370" y="512"/>
                  </a:cubicBezTo>
                  <a:cubicBezTo>
                    <a:pt x="388" y="512"/>
                    <a:pt x="406" y="518"/>
                    <a:pt x="419" y="528"/>
                  </a:cubicBezTo>
                  <a:cubicBezTo>
                    <a:pt x="440" y="544"/>
                    <a:pt x="453" y="568"/>
                    <a:pt x="453" y="596"/>
                  </a:cubicBezTo>
                  <a:cubicBezTo>
                    <a:pt x="453" y="606"/>
                    <a:pt x="458" y="614"/>
                    <a:pt x="466" y="619"/>
                  </a:cubicBezTo>
                  <a:cubicBezTo>
                    <a:pt x="470" y="623"/>
                    <a:pt x="476" y="625"/>
                    <a:pt x="482" y="625"/>
                  </a:cubicBezTo>
                  <a:lnTo>
                    <a:pt x="569" y="625"/>
                  </a:lnTo>
                  <a:lnTo>
                    <a:pt x="569" y="688"/>
                  </a:lnTo>
                  <a:cubicBezTo>
                    <a:pt x="505" y="701"/>
                    <a:pt x="457" y="758"/>
                    <a:pt x="457" y="825"/>
                  </a:cubicBezTo>
                  <a:cubicBezTo>
                    <a:pt x="457" y="893"/>
                    <a:pt x="505" y="949"/>
                    <a:pt x="569" y="962"/>
                  </a:cubicBezTo>
                  <a:close/>
                  <a:moveTo>
                    <a:pt x="55" y="368"/>
                  </a:moveTo>
                  <a:cubicBezTo>
                    <a:pt x="55" y="321"/>
                    <a:pt x="93" y="283"/>
                    <a:pt x="140" y="283"/>
                  </a:cubicBezTo>
                  <a:cubicBezTo>
                    <a:pt x="156" y="283"/>
                    <a:pt x="168" y="271"/>
                    <a:pt x="168" y="255"/>
                  </a:cubicBezTo>
                  <a:lnTo>
                    <a:pt x="168" y="168"/>
                  </a:lnTo>
                  <a:lnTo>
                    <a:pt x="257" y="168"/>
                  </a:lnTo>
                  <a:cubicBezTo>
                    <a:pt x="272" y="168"/>
                    <a:pt x="285" y="155"/>
                    <a:pt x="285" y="140"/>
                  </a:cubicBezTo>
                  <a:cubicBezTo>
                    <a:pt x="285" y="93"/>
                    <a:pt x="323" y="55"/>
                    <a:pt x="370" y="55"/>
                  </a:cubicBezTo>
                  <a:cubicBezTo>
                    <a:pt x="417" y="55"/>
                    <a:pt x="455" y="93"/>
                    <a:pt x="455" y="140"/>
                  </a:cubicBezTo>
                  <a:cubicBezTo>
                    <a:pt x="455" y="155"/>
                    <a:pt x="467" y="168"/>
                    <a:pt x="482" y="168"/>
                  </a:cubicBezTo>
                  <a:lnTo>
                    <a:pt x="569" y="168"/>
                  </a:lnTo>
                  <a:lnTo>
                    <a:pt x="569" y="231"/>
                  </a:lnTo>
                  <a:cubicBezTo>
                    <a:pt x="505" y="244"/>
                    <a:pt x="457" y="300"/>
                    <a:pt x="457" y="368"/>
                  </a:cubicBezTo>
                  <a:cubicBezTo>
                    <a:pt x="457" y="436"/>
                    <a:pt x="505" y="492"/>
                    <a:pt x="569" y="505"/>
                  </a:cubicBezTo>
                  <a:lnTo>
                    <a:pt x="569" y="568"/>
                  </a:lnTo>
                  <a:lnTo>
                    <a:pt x="507" y="568"/>
                  </a:lnTo>
                  <a:cubicBezTo>
                    <a:pt x="500" y="534"/>
                    <a:pt x="480" y="505"/>
                    <a:pt x="453" y="484"/>
                  </a:cubicBezTo>
                  <a:cubicBezTo>
                    <a:pt x="430" y="467"/>
                    <a:pt x="400" y="456"/>
                    <a:pt x="368" y="456"/>
                  </a:cubicBezTo>
                  <a:cubicBezTo>
                    <a:pt x="301" y="456"/>
                    <a:pt x="244" y="504"/>
                    <a:pt x="231" y="568"/>
                  </a:cubicBezTo>
                  <a:lnTo>
                    <a:pt x="168" y="568"/>
                  </a:lnTo>
                  <a:lnTo>
                    <a:pt x="168" y="481"/>
                  </a:lnTo>
                  <a:cubicBezTo>
                    <a:pt x="168" y="465"/>
                    <a:pt x="156" y="453"/>
                    <a:pt x="140" y="453"/>
                  </a:cubicBezTo>
                  <a:cubicBezTo>
                    <a:pt x="93" y="453"/>
                    <a:pt x="55" y="415"/>
                    <a:pt x="55" y="368"/>
                  </a:cubicBezTo>
                  <a:lnTo>
                    <a:pt x="1055" y="569"/>
                  </a:lnTo>
                  <a:lnTo>
                    <a:pt x="966" y="569"/>
                  </a:lnTo>
                  <a:cubicBezTo>
                    <a:pt x="953" y="505"/>
                    <a:pt x="896" y="457"/>
                    <a:pt x="828" y="457"/>
                  </a:cubicBezTo>
                  <a:cubicBezTo>
                    <a:pt x="760" y="457"/>
                    <a:pt x="704" y="505"/>
                    <a:pt x="691" y="569"/>
                  </a:cubicBezTo>
                  <a:lnTo>
                    <a:pt x="624" y="569"/>
                  </a:lnTo>
                  <a:lnTo>
                    <a:pt x="624" y="481"/>
                  </a:lnTo>
                  <a:cubicBezTo>
                    <a:pt x="624" y="465"/>
                    <a:pt x="612" y="453"/>
                    <a:pt x="596" y="453"/>
                  </a:cubicBezTo>
                  <a:cubicBezTo>
                    <a:pt x="550" y="453"/>
                    <a:pt x="512" y="415"/>
                    <a:pt x="512" y="368"/>
                  </a:cubicBezTo>
                  <a:cubicBezTo>
                    <a:pt x="512" y="321"/>
                    <a:pt x="550" y="283"/>
                    <a:pt x="596" y="283"/>
                  </a:cubicBezTo>
                  <a:cubicBezTo>
                    <a:pt x="612" y="283"/>
                    <a:pt x="624" y="271"/>
                    <a:pt x="624" y="255"/>
                  </a:cubicBezTo>
                  <a:lnTo>
                    <a:pt x="624" y="140"/>
                  </a:lnTo>
                  <a:cubicBezTo>
                    <a:pt x="624" y="125"/>
                    <a:pt x="612" y="112"/>
                    <a:pt x="596" y="112"/>
                  </a:cubicBezTo>
                  <a:lnTo>
                    <a:pt x="507" y="112"/>
                  </a:lnTo>
                  <a:cubicBezTo>
                    <a:pt x="494" y="48"/>
                    <a:pt x="438" y="0"/>
                    <a:pt x="370" y="0"/>
                  </a:cubicBezTo>
                  <a:cubicBezTo>
                    <a:pt x="302" y="0"/>
                    <a:pt x="245" y="48"/>
                    <a:pt x="232" y="112"/>
                  </a:cubicBezTo>
                  <a:lnTo>
                    <a:pt x="140" y="112"/>
                  </a:lnTo>
                  <a:cubicBezTo>
                    <a:pt x="125" y="112"/>
                    <a:pt x="113" y="125"/>
                    <a:pt x="113" y="140"/>
                  </a:cubicBezTo>
                  <a:lnTo>
                    <a:pt x="113" y="230"/>
                  </a:lnTo>
                  <a:cubicBezTo>
                    <a:pt x="49" y="243"/>
                    <a:pt x="0" y="300"/>
                    <a:pt x="0" y="368"/>
                  </a:cubicBezTo>
                  <a:cubicBezTo>
                    <a:pt x="0" y="436"/>
                    <a:pt x="49" y="492"/>
                    <a:pt x="113" y="505"/>
                  </a:cubicBezTo>
                  <a:lnTo>
                    <a:pt x="113" y="596"/>
                  </a:lnTo>
                  <a:lnTo>
                    <a:pt x="113" y="597"/>
                  </a:lnTo>
                  <a:lnTo>
                    <a:pt x="113" y="688"/>
                  </a:lnTo>
                  <a:cubicBezTo>
                    <a:pt x="49" y="701"/>
                    <a:pt x="0" y="757"/>
                    <a:pt x="0" y="825"/>
                  </a:cubicBezTo>
                  <a:cubicBezTo>
                    <a:pt x="0" y="893"/>
                    <a:pt x="49" y="950"/>
                    <a:pt x="113" y="963"/>
                  </a:cubicBezTo>
                  <a:lnTo>
                    <a:pt x="113" y="1053"/>
                  </a:lnTo>
                  <a:cubicBezTo>
                    <a:pt x="113" y="1068"/>
                    <a:pt x="125" y="1081"/>
                    <a:pt x="140" y="1081"/>
                  </a:cubicBezTo>
                  <a:lnTo>
                    <a:pt x="256" y="1081"/>
                  </a:lnTo>
                  <a:cubicBezTo>
                    <a:pt x="271" y="1081"/>
                    <a:pt x="283" y="1068"/>
                    <a:pt x="283" y="1053"/>
                  </a:cubicBezTo>
                  <a:cubicBezTo>
                    <a:pt x="283" y="1006"/>
                    <a:pt x="321" y="968"/>
                    <a:pt x="368" y="968"/>
                  </a:cubicBezTo>
                  <a:cubicBezTo>
                    <a:pt x="415" y="968"/>
                    <a:pt x="453" y="1006"/>
                    <a:pt x="453" y="1053"/>
                  </a:cubicBezTo>
                  <a:cubicBezTo>
                    <a:pt x="453" y="1068"/>
                    <a:pt x="466" y="1081"/>
                    <a:pt x="481" y="1081"/>
                  </a:cubicBezTo>
                  <a:lnTo>
                    <a:pt x="596" y="1081"/>
                  </a:lnTo>
                  <a:cubicBezTo>
                    <a:pt x="597" y="1081"/>
                    <a:pt x="597" y="1081"/>
                    <a:pt x="598" y="1081"/>
                  </a:cubicBezTo>
                  <a:lnTo>
                    <a:pt x="599" y="1081"/>
                  </a:lnTo>
                  <a:lnTo>
                    <a:pt x="714" y="1081"/>
                  </a:lnTo>
                  <a:cubicBezTo>
                    <a:pt x="729" y="1081"/>
                    <a:pt x="742" y="1068"/>
                    <a:pt x="742" y="1053"/>
                  </a:cubicBezTo>
                  <a:cubicBezTo>
                    <a:pt x="742" y="1006"/>
                    <a:pt x="780" y="968"/>
                    <a:pt x="827" y="968"/>
                  </a:cubicBezTo>
                  <a:cubicBezTo>
                    <a:pt x="873" y="968"/>
                    <a:pt x="912" y="1006"/>
                    <a:pt x="912" y="1053"/>
                  </a:cubicBezTo>
                  <a:cubicBezTo>
                    <a:pt x="912" y="1068"/>
                    <a:pt x="924" y="1081"/>
                    <a:pt x="939" y="1081"/>
                  </a:cubicBezTo>
                  <a:lnTo>
                    <a:pt x="1055" y="1081"/>
                  </a:lnTo>
                  <a:cubicBezTo>
                    <a:pt x="1070" y="1081"/>
                    <a:pt x="1082" y="1068"/>
                    <a:pt x="1082" y="1053"/>
                  </a:cubicBezTo>
                  <a:lnTo>
                    <a:pt x="1082" y="938"/>
                  </a:lnTo>
                  <a:cubicBezTo>
                    <a:pt x="1082" y="923"/>
                    <a:pt x="1070" y="910"/>
                    <a:pt x="1055" y="910"/>
                  </a:cubicBezTo>
                  <a:cubicBezTo>
                    <a:pt x="1008" y="910"/>
                    <a:pt x="970" y="872"/>
                    <a:pt x="970" y="825"/>
                  </a:cubicBezTo>
                  <a:cubicBezTo>
                    <a:pt x="970" y="778"/>
                    <a:pt x="1008" y="740"/>
                    <a:pt x="1055" y="740"/>
                  </a:cubicBezTo>
                  <a:cubicBezTo>
                    <a:pt x="1070" y="740"/>
                    <a:pt x="1082" y="728"/>
                    <a:pt x="1082" y="713"/>
                  </a:cubicBezTo>
                  <a:lnTo>
                    <a:pt x="1082" y="597"/>
                  </a:lnTo>
                  <a:cubicBezTo>
                    <a:pt x="1082" y="582"/>
                    <a:pt x="1070" y="569"/>
                    <a:pt x="1055" y="569"/>
                  </a:cubicBezTo>
                  <a:close/>
                </a:path>
              </a:pathLst>
            </a:custGeom>
            <a:solidFill>
              <a:schemeClr val="accent4"/>
            </a:solidFill>
            <a:ln cap="flat">
              <a:solidFill>
                <a:schemeClr val="accent4"/>
              </a:solidFill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800" b="0" i="0" u="none" strike="noStrike" kern="1200">
                <a:ln>
                  <a:noFill/>
                </a:ln>
                <a:ea typeface="Arial Unicode MS" pitchFamily="2"/>
                <a:cs typeface="Arial Unicode MS" pitchFamily="2"/>
              </a:endParaRPr>
            </a:p>
          </p:txBody>
        </p:sp>
      </p:grpSp>
      <p:pic>
        <p:nvPicPr>
          <p:cNvPr id="31" name="Image 3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" y="6043772"/>
            <a:ext cx="12191992" cy="814227"/>
          </a:xfrm>
          <a:prstGeom prst="rect">
            <a:avLst/>
          </a:prstGeom>
        </p:spPr>
      </p:pic>
      <p:sp>
        <p:nvSpPr>
          <p:cNvPr id="32" name="Google Shape;138;p28"/>
          <p:cNvSpPr txBox="1">
            <a:spLocks noChangeAspect="1"/>
          </p:cNvSpPr>
          <p:nvPr/>
        </p:nvSpPr>
        <p:spPr>
          <a:xfrm>
            <a:off x="6611347" y="6171629"/>
            <a:ext cx="2969111" cy="707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33" tIns="45700" rIns="91433" bIns="45700" anchor="t" anchorCtr="0">
            <a:noAutofit/>
          </a:bodyPr>
          <a:lstStyle/>
          <a:p>
            <a:pPr algn="ctr"/>
            <a:r>
              <a:rPr lang="fr-CH" sz="1600" b="1" dirty="0" smtClean="0">
                <a:solidFill>
                  <a:srgbClr val="FFFFFF"/>
                </a:solidFill>
                <a:ea typeface="Arial"/>
                <a:cs typeface="Arial" panose="020B0604020202020204" pitchFamily="34" charset="0"/>
                <a:sym typeface="Arial"/>
              </a:rPr>
              <a:t>CENTRE POUR LA FORMATION CONTINUE ET À DISTANCE </a:t>
            </a:r>
            <a:endParaRPr lang="en" sz="1600" b="1" dirty="0" smtClean="0">
              <a:solidFill>
                <a:srgbClr val="FFFFFF"/>
              </a:solidFill>
              <a:ea typeface="Arial"/>
              <a:cs typeface="Arial" panose="020B0604020202020204" pitchFamily="34" charset="0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51869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410</TotalTime>
  <Words>195</Words>
  <Application>Microsoft Office PowerPoint</Application>
  <PresentationFormat>Grand écran</PresentationFormat>
  <Paragraphs>25</Paragraphs>
  <Slides>3</Slides>
  <Notes>2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9" baseType="lpstr">
      <vt:lpstr>Arial</vt:lpstr>
      <vt:lpstr>Arial Unicode MS</vt:lpstr>
      <vt:lpstr>Calibri</vt:lpstr>
      <vt:lpstr>Calibri Light</vt:lpstr>
      <vt:lpstr>Wingdings</vt:lpstr>
      <vt:lpstr>Thème Office</vt:lpstr>
      <vt:lpstr>Présentation PowerPoint</vt:lpstr>
      <vt:lpstr>Présentation PowerPoint</vt:lpstr>
      <vt:lpstr>Présentation PowerPoint</vt:lpstr>
    </vt:vector>
  </TitlesOfParts>
  <Company>Université de Genève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Irène Rotondi</dc:creator>
  <cp:lastModifiedBy>Irène Rotondi</cp:lastModifiedBy>
  <cp:revision>61</cp:revision>
  <dcterms:created xsi:type="dcterms:W3CDTF">2020-09-07T08:35:51Z</dcterms:created>
  <dcterms:modified xsi:type="dcterms:W3CDTF">2021-11-03T12:48:20Z</dcterms:modified>
</cp:coreProperties>
</file>