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60" r:id="rId4"/>
    <p:sldId id="256" r:id="rId5"/>
    <p:sldId id="261" r:id="rId6"/>
    <p:sldId id="262" r:id="rId7"/>
    <p:sldId id="263" r:id="rId8"/>
    <p:sldId id="264" r:id="rId9"/>
    <p:sldId id="265" r:id="rId10"/>
    <p:sldId id="269" r:id="rId11"/>
    <p:sldId id="274" r:id="rId12"/>
    <p:sldId id="268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94702-89E8-4D18-94C1-2A1738B7337E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6FF10-C5CB-4E10-8217-2C07498930D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51497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D8718F9-A2C7-430F-A485-C8702ADB30C0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TheSansOsF Plai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873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heSansOsF Plain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2C982EE-5499-46AE-91F7-19FA6BA7D656}" type="slidenum">
              <a:rPr lang="fr-FR" altLang="fr-FR" smtClean="0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TheSansOsF Plai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675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3632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1239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3320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556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9883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95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2373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1056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1770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2062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90075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8F11E-BAC2-42C6-9AF6-7448A2B8B700}" type="datetimeFigureOut">
              <a:rPr lang="fr-CH" smtClean="0"/>
              <a:t>09.09.2020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AB26E-0786-4CFA-B486-C0464A67887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6813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9"/>
          <p:cNvSpPr txBox="1">
            <a:spLocks noChangeArrowheads="1"/>
          </p:cNvSpPr>
          <p:nvPr/>
        </p:nvSpPr>
        <p:spPr bwMode="auto">
          <a:xfrm>
            <a:off x="2744489" y="1452181"/>
            <a:ext cx="7104063" cy="5524589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457200" indent="-457200">
              <a:spcBef>
                <a:spcPct val="0"/>
              </a:spcBef>
              <a:defRPr/>
            </a:pPr>
            <a:r>
              <a:rPr lang="fr-FR" altLang="fr-FR" sz="2800" dirty="0" err="1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Mandatory</a:t>
            </a:r>
            <a:r>
              <a:rPr lang="fr-FR" altLang="fr-FR" sz="2800" dirty="0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 ! If </a:t>
            </a:r>
            <a:r>
              <a:rPr lang="fr-FR" altLang="fr-FR" sz="2800" dirty="0" err="1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you</a:t>
            </a:r>
            <a:r>
              <a:rPr lang="fr-FR" altLang="fr-FR" sz="2800" dirty="0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 </a:t>
            </a:r>
            <a:r>
              <a:rPr lang="fr-FR" altLang="fr-FR" sz="2800" dirty="0" err="1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stay</a:t>
            </a:r>
            <a:r>
              <a:rPr lang="fr-FR" altLang="fr-FR" sz="2800" dirty="0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 for more </a:t>
            </a:r>
            <a:r>
              <a:rPr lang="fr-FR" altLang="fr-FR" sz="2800" dirty="0" err="1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than</a:t>
            </a:r>
            <a:r>
              <a:rPr lang="fr-FR" altLang="fr-FR" sz="2800" dirty="0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 3 </a:t>
            </a:r>
            <a:r>
              <a:rPr lang="fr-FR" altLang="fr-FR" sz="2800" dirty="0" err="1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months</a:t>
            </a:r>
            <a:r>
              <a:rPr lang="fr-FR" altLang="fr-FR" sz="2800" dirty="0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 in </a:t>
            </a:r>
            <a:r>
              <a:rPr lang="fr-FR" altLang="fr-FR" sz="2800" dirty="0" err="1">
                <a:solidFill>
                  <a:srgbClr val="000000"/>
                </a:solidFill>
                <a:latin typeface="TheSansOsF Plain" pitchFamily="34" charset="0"/>
                <a:cs typeface="Arial" panose="020B0604020202020204" pitchFamily="34" charset="0"/>
              </a:rPr>
              <a:t>Switzerland</a:t>
            </a:r>
            <a:endParaRPr lang="fr-FR" altLang="fr-FR" sz="2800" dirty="0">
              <a:solidFill>
                <a:srgbClr val="000000"/>
              </a:solidFill>
              <a:latin typeface="TheSansOsF Plain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defRPr/>
            </a:pPr>
            <a:endParaRPr lang="fr-FR" altLang="fr-FR" sz="1500" dirty="0">
              <a:solidFill>
                <a:schemeClr val="tx1"/>
              </a:solidFill>
              <a:latin typeface="TheSansOsF Plain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defRPr/>
            </a:pPr>
            <a:r>
              <a:rPr lang="fr-CH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Contact : Office cantonal de la population et des migrations - OCPM</a:t>
            </a:r>
            <a:endParaRPr lang="fr-FR" altLang="fr-FR" sz="2800" b="0" dirty="0">
              <a:solidFill>
                <a:schemeClr val="tx1"/>
              </a:solidFill>
              <a:latin typeface="TheSansOsF Plain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defRPr/>
            </a:pPr>
            <a:endParaRPr lang="fr-FR" altLang="fr-FR" sz="1500" b="0" dirty="0">
              <a:solidFill>
                <a:schemeClr val="tx1"/>
              </a:solidFill>
              <a:latin typeface="TheSansOsF Plain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defRPr/>
            </a:pP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Deadline to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apply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: </a:t>
            </a:r>
            <a:r>
              <a:rPr lang="en-US" altLang="fr-FR" sz="280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1</a:t>
            </a:r>
            <a:r>
              <a:rPr lang="en-US" altLang="fr-FR" sz="280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</a:t>
            </a:r>
            <a:r>
              <a:rPr lang="en-US" altLang="fr-FR" sz="280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weeks </a:t>
            </a:r>
            <a:r>
              <a:rPr lang="en-US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from your date of arrival in Switzerland</a:t>
            </a:r>
            <a:endParaRPr lang="fr-FR" altLang="fr-FR" sz="1500" b="0" dirty="0">
              <a:solidFill>
                <a:schemeClr val="tx1"/>
              </a:solidFill>
              <a:latin typeface="TheSansOsF Plain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fr-FR" altLang="fr-FR" sz="1500" b="0" dirty="0">
              <a:solidFill>
                <a:schemeClr val="tx1"/>
              </a:solidFill>
              <a:latin typeface="TheSansOsF Plain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defRPr/>
            </a:pPr>
            <a:r>
              <a:rPr lang="fr-FR" altLang="fr-FR" sz="280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State </a:t>
            </a:r>
            <a:r>
              <a:rPr lang="fr-FR" altLang="fr-FR" sz="280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your</a:t>
            </a:r>
            <a:r>
              <a:rPr lang="fr-FR" altLang="fr-FR" sz="280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final </a:t>
            </a:r>
            <a:r>
              <a:rPr lang="fr-FR" altLang="fr-FR" sz="280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address</a:t>
            </a:r>
            <a:r>
              <a:rPr lang="fr-FR" altLang="fr-FR" sz="280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in Geneva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.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Your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permit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will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be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sent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there</a:t>
            </a:r>
            <a:endParaRPr lang="fr-FR" altLang="fr-FR" sz="2800" b="0" dirty="0">
              <a:solidFill>
                <a:schemeClr val="tx1"/>
              </a:solidFill>
              <a:latin typeface="TheSansOsF Plain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defRPr/>
            </a:pPr>
            <a:endParaRPr lang="fr-FR" altLang="fr-FR" sz="2800" b="0" dirty="0">
              <a:solidFill>
                <a:schemeClr val="tx1"/>
              </a:solidFill>
              <a:latin typeface="TheSansOsF Plain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defRPr/>
            </a:pP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For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swiss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mobility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,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please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fill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in </a:t>
            </a:r>
            <a:r>
              <a:rPr lang="fr-FR" altLang="fr-FR" sz="2800" b="0" dirty="0" err="1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Form</a:t>
            </a:r>
            <a:r>
              <a:rPr lang="fr-FR" altLang="fr-FR" sz="2800" b="0" dirty="0">
                <a:solidFill>
                  <a:schemeClr val="tx1"/>
                </a:solidFill>
                <a:latin typeface="TheSansOsF Plain" pitchFamily="34" charset="0"/>
                <a:cs typeface="Arial" panose="020B0604020202020204" pitchFamily="34" charset="0"/>
              </a:rPr>
              <a:t> A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altLang="fr-FR" sz="2800" dirty="0">
              <a:latin typeface="TheSansOsF Plain" pitchFamily="34" charset="0"/>
            </a:endParaRPr>
          </a:p>
        </p:txBody>
      </p:sp>
      <p:sp>
        <p:nvSpPr>
          <p:cNvPr id="41987" name="Rectangle 1"/>
          <p:cNvSpPr>
            <a:spLocks noChangeArrowheads="1"/>
          </p:cNvSpPr>
          <p:nvPr/>
        </p:nvSpPr>
        <p:spPr bwMode="auto">
          <a:xfrm>
            <a:off x="3451224" y="621184"/>
            <a:ext cx="608819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</a:rPr>
              <a:t>Residence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</a:rPr>
              <a:t> Permit</a:t>
            </a:r>
          </a:p>
        </p:txBody>
      </p:sp>
    </p:spTree>
    <p:extLst>
      <p:ext uri="{BB962C8B-B14F-4D97-AF65-F5344CB8AC3E}">
        <p14:creationId xmlns:p14="http://schemas.microsoft.com/office/powerpoint/2010/main" val="420587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7" y="152452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7 (1</a:t>
            </a:r>
            <a:r>
              <a:rPr lang="fr-CH" sz="2800" b="1" baseline="30000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st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part) 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Study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program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15797" y="2171983"/>
            <a:ext cx="11976203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274648" y="4116809"/>
            <a:ext cx="119762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/>
              <a:t>7.1.</a:t>
            </a:r>
            <a:r>
              <a:rPr lang="fr-CH" sz="2800" dirty="0"/>
              <a:t> </a:t>
            </a:r>
            <a:r>
              <a:rPr lang="fr-CH" sz="2800" dirty="0" err="1"/>
              <a:t>Please</a:t>
            </a:r>
            <a:r>
              <a:rPr lang="fr-CH" sz="2800" dirty="0"/>
              <a:t> </a:t>
            </a:r>
            <a:r>
              <a:rPr lang="fr-CH" sz="2800" dirty="0" err="1"/>
              <a:t>write</a:t>
            </a:r>
            <a:r>
              <a:rPr lang="fr-CH" sz="2800" dirty="0"/>
              <a:t>: « </a:t>
            </a:r>
            <a:r>
              <a:rPr lang="fr-CH" sz="2800" dirty="0" err="1"/>
              <a:t>University</a:t>
            </a:r>
            <a:r>
              <a:rPr lang="fr-CH" sz="2800" dirty="0"/>
              <a:t> of Geneva »</a:t>
            </a:r>
          </a:p>
          <a:p>
            <a:endParaRPr lang="fr-CH" sz="800" dirty="0"/>
          </a:p>
          <a:p>
            <a:r>
              <a:rPr lang="fr-CH" sz="2800" b="1" dirty="0"/>
              <a:t>7.2. </a:t>
            </a:r>
            <a:r>
              <a:rPr lang="fr-CH" sz="2800" dirty="0" err="1"/>
              <a:t>Please</a:t>
            </a:r>
            <a:r>
              <a:rPr lang="fr-CH" sz="2800" dirty="0"/>
              <a:t> </a:t>
            </a:r>
            <a:r>
              <a:rPr lang="fr-CH" sz="2800" dirty="0" err="1"/>
              <a:t>write</a:t>
            </a:r>
            <a:r>
              <a:rPr lang="fr-CH" sz="2800" dirty="0"/>
              <a:t>: « 14.09.2020 »</a:t>
            </a:r>
          </a:p>
          <a:p>
            <a:endParaRPr lang="fr-CH" sz="800" dirty="0"/>
          </a:p>
          <a:p>
            <a:r>
              <a:rPr lang="fr-CH" sz="2800" b="1" dirty="0"/>
              <a:t>7.3.         </a:t>
            </a:r>
            <a:r>
              <a:rPr lang="fr-CH" sz="2800" dirty="0" err="1"/>
              <a:t>External</a:t>
            </a:r>
            <a:endParaRPr lang="fr-CH" sz="2800" dirty="0"/>
          </a:p>
          <a:p>
            <a:endParaRPr lang="fr-CH" sz="800" dirty="0"/>
          </a:p>
          <a:p>
            <a:r>
              <a:rPr lang="fr-CH" sz="2800" b="1" dirty="0"/>
              <a:t>7.4. </a:t>
            </a:r>
            <a:r>
              <a:rPr lang="fr-CH" sz="2800" dirty="0" err="1"/>
              <a:t>Please</a:t>
            </a:r>
            <a:r>
              <a:rPr lang="fr-CH" sz="2800" dirty="0"/>
              <a:t> </a:t>
            </a:r>
            <a:r>
              <a:rPr lang="fr-CH" sz="2800" dirty="0" err="1"/>
              <a:t>write</a:t>
            </a:r>
            <a:r>
              <a:rPr lang="fr-CH" sz="2800" dirty="0"/>
              <a:t>: « </a:t>
            </a:r>
            <a:r>
              <a:rPr lang="fr-CH" sz="2800" dirty="0" err="1"/>
              <a:t>Student</a:t>
            </a:r>
            <a:r>
              <a:rPr lang="fr-CH" sz="2800" dirty="0"/>
              <a:t> exchange, no </a:t>
            </a:r>
            <a:r>
              <a:rPr lang="fr-CH" sz="2800" dirty="0" err="1"/>
              <a:t>degree</a:t>
            </a:r>
            <a:r>
              <a:rPr lang="fr-CH" sz="2800" dirty="0"/>
              <a:t> </a:t>
            </a:r>
            <a:r>
              <a:rPr lang="fr-CH" sz="2800" dirty="0" err="1"/>
              <a:t>expected</a:t>
            </a:r>
            <a:r>
              <a:rPr lang="fr-CH" sz="2800" dirty="0"/>
              <a:t> »</a:t>
            </a:r>
          </a:p>
          <a:p>
            <a:endParaRPr lang="fr-CH" sz="8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055" y="5247738"/>
            <a:ext cx="512945" cy="53468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48" y="2148651"/>
            <a:ext cx="11858499" cy="194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860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7" y="152452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7 (2</a:t>
            </a:r>
            <a:r>
              <a:rPr lang="fr-CH" sz="2800" b="1" baseline="30000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nd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part) 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Study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program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15797" y="2171983"/>
            <a:ext cx="11976203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15797" y="2719531"/>
            <a:ext cx="1129407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CH" sz="2800" b="1" dirty="0">
                <a:solidFill>
                  <a:prstClr val="black"/>
                </a:solidFill>
              </a:rPr>
              <a:t>7.5.        </a:t>
            </a:r>
            <a:r>
              <a:rPr lang="fr-CH" sz="2400" dirty="0">
                <a:solidFill>
                  <a:prstClr val="black"/>
                </a:solidFill>
              </a:rPr>
              <a:t>No </a:t>
            </a:r>
            <a:r>
              <a:rPr lang="fr-CH" sz="2800" dirty="0">
                <a:solidFill>
                  <a:prstClr val="black"/>
                </a:solidFill>
              </a:rPr>
              <a:t> </a:t>
            </a:r>
          </a:p>
          <a:p>
            <a:pPr lvl="0"/>
            <a:endParaRPr lang="fr-CH" sz="1050" b="1" dirty="0">
              <a:solidFill>
                <a:prstClr val="black"/>
              </a:solidFill>
            </a:endParaRPr>
          </a:p>
          <a:p>
            <a:pPr lvl="0"/>
            <a:r>
              <a:rPr lang="fr-CH" sz="2800" b="1" dirty="0">
                <a:solidFill>
                  <a:prstClr val="black"/>
                </a:solidFill>
              </a:rPr>
              <a:t>7.6. – 7.10. </a:t>
            </a:r>
            <a:r>
              <a:rPr lang="fr-CH" sz="2400" dirty="0">
                <a:solidFill>
                  <a:prstClr val="black"/>
                </a:solidFill>
              </a:rPr>
              <a:t>No </a:t>
            </a:r>
            <a:r>
              <a:rPr lang="fr-CH" sz="2400" dirty="0" err="1">
                <a:solidFill>
                  <a:prstClr val="black"/>
                </a:solidFill>
              </a:rPr>
              <a:t>need</a:t>
            </a:r>
            <a:r>
              <a:rPr lang="fr-CH" sz="2400" dirty="0">
                <a:solidFill>
                  <a:prstClr val="black"/>
                </a:solidFill>
              </a:rPr>
              <a:t> to </a:t>
            </a:r>
            <a:r>
              <a:rPr lang="fr-CH" sz="2400" dirty="0" err="1">
                <a:solidFill>
                  <a:prstClr val="black"/>
                </a:solidFill>
              </a:rPr>
              <a:t>answer</a:t>
            </a:r>
            <a:endParaRPr lang="fr-CH" sz="2400" dirty="0">
              <a:solidFill>
                <a:prstClr val="black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94" y="2255312"/>
            <a:ext cx="6308571" cy="31815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055" y="2719531"/>
            <a:ext cx="512945" cy="534689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02294" y="5336531"/>
            <a:ext cx="11733187" cy="1485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2800" b="1" dirty="0"/>
              <a:t>7.11. </a:t>
            </a:r>
            <a:r>
              <a:rPr lang="fr-CH" sz="2400" dirty="0" err="1"/>
              <a:t>Please</a:t>
            </a:r>
            <a:r>
              <a:rPr lang="fr-CH" sz="2400" dirty="0"/>
              <a:t> </a:t>
            </a:r>
            <a:r>
              <a:rPr lang="fr-CH" sz="2400" dirty="0" err="1"/>
              <a:t>write</a:t>
            </a:r>
            <a:r>
              <a:rPr lang="fr-CH" sz="2400" dirty="0"/>
              <a:t>: «</a:t>
            </a:r>
            <a:r>
              <a:rPr lang="fr-CH" sz="2400" b="1" dirty="0"/>
              <a:t> </a:t>
            </a:r>
            <a:r>
              <a:rPr lang="fr-CH" sz="2400" dirty="0"/>
              <a:t>One </a:t>
            </a:r>
            <a:r>
              <a:rPr lang="fr-CH" sz="2400" dirty="0" err="1"/>
              <a:t>semester</a:t>
            </a:r>
            <a:r>
              <a:rPr lang="fr-CH" sz="2400" dirty="0"/>
              <a:t> </a:t>
            </a:r>
            <a:r>
              <a:rPr lang="fr-CH" sz="2400" i="1" dirty="0"/>
              <a:t>(or </a:t>
            </a:r>
            <a:r>
              <a:rPr lang="fr-CH" sz="2400" i="1" dirty="0" err="1"/>
              <a:t>year</a:t>
            </a:r>
            <a:r>
              <a:rPr lang="fr-CH" sz="2400" i="1" dirty="0"/>
              <a:t> if applicable)</a:t>
            </a:r>
            <a:r>
              <a:rPr lang="fr-CH" sz="2400" dirty="0"/>
              <a:t> of exchange in the </a:t>
            </a:r>
            <a:r>
              <a:rPr lang="fr-CH" sz="2400" dirty="0" err="1"/>
              <a:t>framework</a:t>
            </a:r>
            <a:r>
              <a:rPr lang="fr-CH" sz="2400" dirty="0"/>
              <a:t> of </a:t>
            </a:r>
            <a:r>
              <a:rPr lang="fr-CH" sz="2400" dirty="0" err="1"/>
              <a:t>my</a:t>
            </a:r>
            <a:r>
              <a:rPr lang="fr-CH" sz="2400" dirty="0"/>
              <a:t> </a:t>
            </a:r>
            <a:r>
              <a:rPr lang="fr-CH" sz="2400" dirty="0" err="1"/>
              <a:t>university</a:t>
            </a:r>
            <a:r>
              <a:rPr lang="fr-CH" sz="2400" dirty="0"/>
              <a:t> </a:t>
            </a:r>
            <a:r>
              <a:rPr lang="fr-CH" sz="2400" dirty="0" err="1"/>
              <a:t>studies</a:t>
            </a:r>
            <a:r>
              <a:rPr lang="fr-CH" sz="2400" dirty="0"/>
              <a:t> »</a:t>
            </a:r>
          </a:p>
          <a:p>
            <a:endParaRPr lang="fr-CH" sz="1050" b="1" dirty="0"/>
          </a:p>
          <a:p>
            <a:r>
              <a:rPr lang="fr-CH" sz="2800" b="1" dirty="0"/>
              <a:t>7.12. </a:t>
            </a:r>
            <a:r>
              <a:rPr lang="fr-CH" sz="2400" dirty="0" err="1"/>
              <a:t>Please</a:t>
            </a:r>
            <a:r>
              <a:rPr lang="fr-CH" sz="2400" dirty="0"/>
              <a:t> </a:t>
            </a:r>
            <a:r>
              <a:rPr lang="fr-CH" sz="2400" dirty="0" err="1"/>
              <a:t>write</a:t>
            </a:r>
            <a:r>
              <a:rPr lang="fr-CH" sz="2400" dirty="0"/>
              <a:t>: « Go back and finish </a:t>
            </a:r>
            <a:r>
              <a:rPr lang="fr-CH" sz="2400" dirty="0" err="1"/>
              <a:t>my</a:t>
            </a:r>
            <a:r>
              <a:rPr lang="fr-CH" sz="2400" dirty="0"/>
              <a:t> </a:t>
            </a:r>
            <a:r>
              <a:rPr lang="fr-CH" sz="2400" dirty="0" err="1"/>
              <a:t>university</a:t>
            </a:r>
            <a:r>
              <a:rPr lang="fr-CH" sz="2400" dirty="0"/>
              <a:t> </a:t>
            </a:r>
            <a:r>
              <a:rPr lang="fr-CH" sz="2400" dirty="0" err="1"/>
              <a:t>studies</a:t>
            </a:r>
            <a:r>
              <a:rPr lang="fr-CH" sz="2400" dirty="0"/>
              <a:t> at home »</a:t>
            </a: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94" y="4001561"/>
            <a:ext cx="8100459" cy="133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677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7" y="152452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8 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Criminal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Record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15797" y="2171983"/>
            <a:ext cx="11976203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7" y="2177095"/>
            <a:ext cx="11965706" cy="642343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460923" y="3143893"/>
            <a:ext cx="10803823" cy="224676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chemeClr val="tx1"/>
                </a:solidFill>
              </a:rPr>
              <a:t>8.1.</a:t>
            </a:r>
            <a:r>
              <a:rPr lang="fr-CH" sz="2800" dirty="0">
                <a:solidFill>
                  <a:schemeClr val="tx1"/>
                </a:solidFill>
              </a:rPr>
              <a:t> This question </a:t>
            </a:r>
            <a:r>
              <a:rPr lang="fr-CH" sz="2800" dirty="0" err="1">
                <a:solidFill>
                  <a:schemeClr val="tx1"/>
                </a:solidFill>
              </a:rPr>
              <a:t>is</a:t>
            </a:r>
            <a:r>
              <a:rPr lang="fr-CH" sz="2800" dirty="0">
                <a:solidFill>
                  <a:schemeClr val="tx1"/>
                </a:solidFill>
              </a:rPr>
              <a:t> :</a:t>
            </a:r>
          </a:p>
          <a:p>
            <a:endParaRPr lang="fr-CH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H" sz="2800" dirty="0">
                <a:solidFill>
                  <a:schemeClr val="tx1"/>
                </a:solidFill>
              </a:rPr>
              <a:t>For EU / EFTA </a:t>
            </a:r>
            <a:r>
              <a:rPr lang="fr-CH" sz="2800" dirty="0" err="1">
                <a:solidFill>
                  <a:schemeClr val="tx1"/>
                </a:solidFill>
              </a:rPr>
              <a:t>citizens</a:t>
            </a:r>
            <a:r>
              <a:rPr lang="fr-CH" sz="2800" dirty="0">
                <a:solidFill>
                  <a:schemeClr val="tx1"/>
                </a:solidFill>
              </a:rPr>
              <a:t> : </a:t>
            </a:r>
            <a:r>
              <a:rPr lang="fr-CH" sz="2800" dirty="0" err="1">
                <a:solidFill>
                  <a:schemeClr val="tx1"/>
                </a:solidFill>
              </a:rPr>
              <a:t>Optional</a:t>
            </a:r>
            <a:endParaRPr lang="fr-CH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CH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H" sz="2800" dirty="0">
                <a:solidFill>
                  <a:schemeClr val="tx1"/>
                </a:solidFill>
              </a:rPr>
              <a:t>For Extra-EU/EFTA </a:t>
            </a:r>
            <a:r>
              <a:rPr lang="fr-CH" sz="2800" dirty="0" err="1">
                <a:solidFill>
                  <a:schemeClr val="tx1"/>
                </a:solidFill>
              </a:rPr>
              <a:t>citizens</a:t>
            </a:r>
            <a:r>
              <a:rPr lang="fr-CH" sz="2800" dirty="0">
                <a:solidFill>
                  <a:schemeClr val="tx1"/>
                </a:solidFill>
              </a:rPr>
              <a:t> : </a:t>
            </a:r>
            <a:r>
              <a:rPr lang="fr-CH" sz="2800" b="1" dirty="0" err="1">
                <a:solidFill>
                  <a:schemeClr val="tx1"/>
                </a:solidFill>
              </a:rPr>
              <a:t>Mandatory</a:t>
            </a:r>
            <a:endParaRPr lang="fr-CH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474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7" y="152452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9 (1</a:t>
            </a:r>
            <a:r>
              <a:rPr lang="fr-CH" sz="2800" b="1" baseline="30000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st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part) : Financial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guarantees</a:t>
            </a:r>
            <a:endParaRPr lang="fr-CH" sz="2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797" y="2171983"/>
            <a:ext cx="11976203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35804" y="5011625"/>
            <a:ext cx="11396818" cy="161582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CH" sz="2800" b="1" dirty="0">
                <a:solidFill>
                  <a:schemeClr val="tx1"/>
                </a:solidFill>
              </a:rPr>
              <a:t>9.1. </a:t>
            </a:r>
            <a:r>
              <a:rPr lang="fr-CH" sz="2800" dirty="0">
                <a:solidFill>
                  <a:schemeClr val="tx1"/>
                </a:solidFill>
              </a:rPr>
              <a:t>       </a:t>
            </a:r>
            <a:r>
              <a:rPr lang="fr-CH" sz="2800" dirty="0" err="1">
                <a:solidFill>
                  <a:schemeClr val="tx1"/>
                </a:solidFill>
              </a:rPr>
              <a:t>My</a:t>
            </a:r>
            <a:r>
              <a:rPr lang="fr-CH" sz="2800" dirty="0">
                <a:solidFill>
                  <a:schemeClr val="tx1"/>
                </a:solidFill>
              </a:rPr>
              <a:t> </a:t>
            </a:r>
            <a:r>
              <a:rPr lang="fr-CH" sz="2800" dirty="0" err="1">
                <a:solidFill>
                  <a:schemeClr val="tx1"/>
                </a:solidFill>
              </a:rPr>
              <a:t>own</a:t>
            </a:r>
            <a:r>
              <a:rPr lang="fr-CH" sz="2800" dirty="0">
                <a:solidFill>
                  <a:schemeClr val="tx1"/>
                </a:solidFill>
              </a:rPr>
              <a:t> </a:t>
            </a:r>
            <a:r>
              <a:rPr lang="fr-CH" sz="2800" dirty="0" err="1">
                <a:solidFill>
                  <a:schemeClr val="tx1"/>
                </a:solidFill>
              </a:rPr>
              <a:t>means</a:t>
            </a:r>
            <a:r>
              <a:rPr lang="en-US" sz="2400" dirty="0">
                <a:solidFill>
                  <a:schemeClr val="tx1"/>
                </a:solidFill>
              </a:rPr>
              <a:t> (No need to fill the form O if you checked “my own means”)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2 other options are for students who receive financial aid from family/third party </a:t>
            </a:r>
            <a:r>
              <a:rPr lang="en-US" sz="2400" u="sng" dirty="0">
                <a:solidFill>
                  <a:schemeClr val="tx1"/>
                </a:solidFill>
              </a:rPr>
              <a:t>living in Switzerland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04" y="2171983"/>
            <a:ext cx="9982087" cy="271540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00" y="5161025"/>
            <a:ext cx="512945" cy="53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297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7" y="152452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9 (2</a:t>
            </a:r>
            <a:r>
              <a:rPr lang="fr-CH" sz="2800" b="1" baseline="30000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nd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part) : Financial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guarantees</a:t>
            </a:r>
            <a:endParaRPr lang="fr-CH" sz="2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797" y="2171983"/>
            <a:ext cx="11976203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21275" y="3783431"/>
            <a:ext cx="11701850" cy="297773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chemeClr val="tx1"/>
                </a:solidFill>
              </a:rPr>
              <a:t>9.2.</a:t>
            </a:r>
            <a:r>
              <a:rPr lang="fr-CH" sz="2000" b="1" dirty="0">
                <a:solidFill>
                  <a:schemeClr val="tx1"/>
                </a:solidFill>
              </a:rPr>
              <a:t> </a:t>
            </a:r>
            <a:r>
              <a:rPr lang="fr-CH" sz="2400" dirty="0">
                <a:solidFill>
                  <a:schemeClr val="tx1"/>
                </a:solidFill>
              </a:rPr>
              <a:t>You have to </a:t>
            </a:r>
            <a:r>
              <a:rPr lang="fr-CH" sz="2400" dirty="0" err="1">
                <a:solidFill>
                  <a:schemeClr val="tx1"/>
                </a:solidFill>
              </a:rPr>
              <a:t>write</a:t>
            </a:r>
            <a:r>
              <a:rPr lang="fr-CH" sz="2400" dirty="0">
                <a:solidFill>
                  <a:schemeClr val="tx1"/>
                </a:solidFill>
              </a:rPr>
              <a:t> the </a:t>
            </a:r>
            <a:r>
              <a:rPr lang="fr-CH" sz="2400" b="1" dirty="0">
                <a:solidFill>
                  <a:schemeClr val="tx1"/>
                </a:solidFill>
              </a:rPr>
              <a:t>total </a:t>
            </a:r>
            <a:r>
              <a:rPr lang="fr-CH" sz="2400" b="1" dirty="0" err="1">
                <a:solidFill>
                  <a:schemeClr val="tx1"/>
                </a:solidFill>
              </a:rPr>
              <a:t>amount</a:t>
            </a:r>
            <a:r>
              <a:rPr lang="fr-CH" sz="2400" dirty="0">
                <a:solidFill>
                  <a:schemeClr val="tx1"/>
                </a:solidFill>
              </a:rPr>
              <a:t> of money </a:t>
            </a:r>
            <a:r>
              <a:rPr lang="fr-CH" sz="2400" dirty="0" err="1">
                <a:solidFill>
                  <a:schemeClr val="tx1"/>
                </a:solidFill>
              </a:rPr>
              <a:t>you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will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be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receiving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during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your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stay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000" dirty="0">
                <a:solidFill>
                  <a:schemeClr val="tx1"/>
                </a:solidFill>
              </a:rPr>
              <a:t>:</a:t>
            </a:r>
          </a:p>
          <a:p>
            <a:endParaRPr lang="fr-CH" sz="1050" dirty="0">
              <a:solidFill>
                <a:schemeClr val="tx1"/>
              </a:solidFill>
            </a:endParaRPr>
          </a:p>
          <a:p>
            <a:r>
              <a:rPr lang="fr-CH" sz="2400" dirty="0" err="1">
                <a:solidFill>
                  <a:schemeClr val="tx1"/>
                </a:solidFill>
              </a:rPr>
              <a:t>Scholarship</a:t>
            </a:r>
            <a:r>
              <a:rPr lang="fr-CH" sz="2400" dirty="0">
                <a:solidFill>
                  <a:schemeClr val="tx1"/>
                </a:solidFill>
              </a:rPr>
              <a:t> + </a:t>
            </a:r>
            <a:r>
              <a:rPr lang="fr-CH" sz="2400" dirty="0" err="1">
                <a:solidFill>
                  <a:schemeClr val="tx1"/>
                </a:solidFill>
              </a:rPr>
              <a:t>allowance</a:t>
            </a:r>
            <a:r>
              <a:rPr lang="fr-CH" sz="2400" dirty="0">
                <a:solidFill>
                  <a:schemeClr val="tx1"/>
                </a:solidFill>
              </a:rPr>
              <a:t> money + </a:t>
            </a:r>
            <a:r>
              <a:rPr lang="fr-CH" sz="2400" dirty="0" err="1">
                <a:solidFill>
                  <a:schemeClr val="tx1"/>
                </a:solidFill>
              </a:rPr>
              <a:t>other</a:t>
            </a:r>
            <a:r>
              <a:rPr lang="fr-CH" sz="2400" dirty="0">
                <a:solidFill>
                  <a:schemeClr val="tx1"/>
                </a:solidFill>
              </a:rPr>
              <a:t> = Total to </a:t>
            </a:r>
            <a:r>
              <a:rPr lang="fr-CH" sz="2400" dirty="0" err="1">
                <a:solidFill>
                  <a:schemeClr val="tx1"/>
                </a:solidFill>
              </a:rPr>
              <a:t>write</a:t>
            </a:r>
            <a:r>
              <a:rPr lang="fr-CH" sz="2400" dirty="0">
                <a:solidFill>
                  <a:schemeClr val="tx1"/>
                </a:solidFill>
              </a:rPr>
              <a:t> in </a:t>
            </a:r>
            <a:r>
              <a:rPr lang="fr-CH" sz="2400" dirty="0" err="1">
                <a:solidFill>
                  <a:schemeClr val="tx1"/>
                </a:solidFill>
              </a:rPr>
              <a:t>your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form</a:t>
            </a:r>
            <a:endParaRPr lang="fr-CH" sz="2400" dirty="0">
              <a:solidFill>
                <a:schemeClr val="tx1"/>
              </a:solidFill>
            </a:endParaRPr>
          </a:p>
          <a:p>
            <a:endParaRPr lang="fr-CH" sz="1050" dirty="0">
              <a:solidFill>
                <a:schemeClr val="tx1"/>
              </a:solidFill>
            </a:endParaRPr>
          </a:p>
          <a:p>
            <a:r>
              <a:rPr lang="fr-CH" sz="2800" b="1" dirty="0">
                <a:solidFill>
                  <a:schemeClr val="tx1"/>
                </a:solidFill>
              </a:rPr>
              <a:t>9.3.</a:t>
            </a:r>
            <a:r>
              <a:rPr lang="fr-CH" sz="2000" dirty="0">
                <a:solidFill>
                  <a:schemeClr val="tx1"/>
                </a:solidFill>
              </a:rPr>
              <a:t> </a:t>
            </a:r>
            <a:r>
              <a:rPr lang="fr-CH" sz="2400" dirty="0">
                <a:solidFill>
                  <a:schemeClr val="tx1"/>
                </a:solidFill>
              </a:rPr>
              <a:t>You </a:t>
            </a:r>
            <a:r>
              <a:rPr lang="fr-CH" sz="2400" dirty="0" err="1">
                <a:solidFill>
                  <a:schemeClr val="tx1"/>
                </a:solidFill>
              </a:rPr>
              <a:t>can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write</a:t>
            </a:r>
            <a:r>
              <a:rPr lang="fr-CH" sz="2400" dirty="0">
                <a:solidFill>
                  <a:schemeClr val="tx1"/>
                </a:solidFill>
              </a:rPr>
              <a:t> more </a:t>
            </a:r>
            <a:r>
              <a:rPr lang="fr-CH" sz="2400" dirty="0" err="1">
                <a:solidFill>
                  <a:schemeClr val="tx1"/>
                </a:solidFill>
              </a:rPr>
              <a:t>than</a:t>
            </a:r>
            <a:r>
              <a:rPr lang="fr-CH" sz="2400" dirty="0">
                <a:solidFill>
                  <a:schemeClr val="tx1"/>
                </a:solidFill>
              </a:rPr>
              <a:t> one </a:t>
            </a:r>
            <a:r>
              <a:rPr lang="fr-CH" sz="2400" dirty="0" err="1">
                <a:solidFill>
                  <a:schemeClr val="tx1"/>
                </a:solidFill>
              </a:rPr>
              <a:t>way</a:t>
            </a:r>
            <a:r>
              <a:rPr lang="fr-CH" sz="2400" dirty="0">
                <a:solidFill>
                  <a:schemeClr val="tx1"/>
                </a:solidFill>
              </a:rPr>
              <a:t> of </a:t>
            </a:r>
            <a:r>
              <a:rPr lang="fr-CH" sz="2400" dirty="0" err="1">
                <a:solidFill>
                  <a:schemeClr val="tx1"/>
                </a:solidFill>
              </a:rPr>
              <a:t>receiving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your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financial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aid</a:t>
            </a:r>
            <a:r>
              <a:rPr lang="fr-CH" sz="2400" dirty="0">
                <a:solidFill>
                  <a:schemeClr val="tx1"/>
                </a:solidFill>
              </a:rPr>
              <a:t>. </a:t>
            </a:r>
          </a:p>
          <a:p>
            <a:endParaRPr lang="fr-CH" sz="1050" dirty="0">
              <a:solidFill>
                <a:schemeClr val="tx1"/>
              </a:solidFill>
            </a:endParaRPr>
          </a:p>
          <a:p>
            <a:r>
              <a:rPr lang="fr-CH" sz="2800" b="1" dirty="0">
                <a:solidFill>
                  <a:schemeClr val="tx1"/>
                </a:solidFill>
              </a:rPr>
              <a:t>9.4.</a:t>
            </a:r>
            <a:r>
              <a:rPr lang="fr-CH" sz="2000" dirty="0">
                <a:solidFill>
                  <a:schemeClr val="tx1"/>
                </a:solidFill>
              </a:rPr>
              <a:t> </a:t>
            </a:r>
            <a:r>
              <a:rPr lang="fr-CH" sz="2400" dirty="0">
                <a:solidFill>
                  <a:schemeClr val="tx1"/>
                </a:solidFill>
              </a:rPr>
              <a:t>You </a:t>
            </a:r>
            <a:r>
              <a:rPr lang="fr-CH" sz="2400" dirty="0" err="1">
                <a:solidFill>
                  <a:schemeClr val="tx1"/>
                </a:solidFill>
              </a:rPr>
              <a:t>can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write</a:t>
            </a:r>
            <a:r>
              <a:rPr lang="fr-CH" sz="2400" dirty="0">
                <a:solidFill>
                  <a:schemeClr val="tx1"/>
                </a:solidFill>
              </a:rPr>
              <a:t> more </a:t>
            </a:r>
            <a:r>
              <a:rPr lang="fr-CH" sz="2400" dirty="0" err="1">
                <a:solidFill>
                  <a:schemeClr val="tx1"/>
                </a:solidFill>
              </a:rPr>
              <a:t>than</a:t>
            </a:r>
            <a:r>
              <a:rPr lang="fr-CH" sz="2400" dirty="0">
                <a:solidFill>
                  <a:schemeClr val="tx1"/>
                </a:solidFill>
              </a:rPr>
              <a:t> one </a:t>
            </a:r>
            <a:r>
              <a:rPr lang="fr-CH" sz="2400" dirty="0" err="1">
                <a:solidFill>
                  <a:schemeClr val="tx1"/>
                </a:solidFill>
              </a:rPr>
              <a:t>answer</a:t>
            </a:r>
            <a:r>
              <a:rPr lang="fr-CH" sz="2400" dirty="0">
                <a:solidFill>
                  <a:schemeClr val="tx1"/>
                </a:solidFill>
              </a:rPr>
              <a:t>, for </a:t>
            </a:r>
            <a:r>
              <a:rPr lang="fr-CH" sz="2400" dirty="0" err="1">
                <a:solidFill>
                  <a:schemeClr val="tx1"/>
                </a:solidFill>
              </a:rPr>
              <a:t>example</a:t>
            </a:r>
            <a:r>
              <a:rPr lang="fr-CH" sz="2400" dirty="0">
                <a:solidFill>
                  <a:schemeClr val="tx1"/>
                </a:solidFill>
              </a:rPr>
              <a:t>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CH" sz="2400" dirty="0">
                <a:solidFill>
                  <a:schemeClr val="tx1"/>
                </a:solidFill>
              </a:rPr>
              <a:t>Once for the </a:t>
            </a:r>
            <a:r>
              <a:rPr lang="fr-CH" sz="2400" dirty="0" err="1">
                <a:solidFill>
                  <a:schemeClr val="tx1"/>
                </a:solidFill>
              </a:rPr>
              <a:t>payment</a:t>
            </a:r>
            <a:r>
              <a:rPr lang="fr-CH" sz="2400" dirty="0">
                <a:solidFill>
                  <a:schemeClr val="tx1"/>
                </a:solidFill>
              </a:rPr>
              <a:t> of </a:t>
            </a:r>
            <a:r>
              <a:rPr lang="fr-CH" sz="2400" dirty="0" err="1">
                <a:solidFill>
                  <a:schemeClr val="tx1"/>
                </a:solidFill>
              </a:rPr>
              <a:t>my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scholarship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CH" sz="2400" dirty="0" err="1">
                <a:solidFill>
                  <a:schemeClr val="tx1"/>
                </a:solidFill>
              </a:rPr>
              <a:t>Monthly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bank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transfers</a:t>
            </a:r>
            <a:r>
              <a:rPr lang="fr-CH" sz="2400" dirty="0">
                <a:solidFill>
                  <a:schemeClr val="tx1"/>
                </a:solidFill>
              </a:rPr>
              <a:t> for </a:t>
            </a:r>
            <a:r>
              <a:rPr lang="fr-CH" sz="2400" dirty="0" err="1">
                <a:solidFill>
                  <a:schemeClr val="tx1"/>
                </a:solidFill>
              </a:rPr>
              <a:t>my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allowance</a:t>
            </a:r>
            <a:r>
              <a:rPr lang="fr-CH" sz="2400" dirty="0">
                <a:solidFill>
                  <a:schemeClr val="tx1"/>
                </a:solidFill>
              </a:rPr>
              <a:t> money </a:t>
            </a:r>
            <a:r>
              <a:rPr lang="fr-CH" sz="2400" dirty="0" err="1">
                <a:solidFill>
                  <a:schemeClr val="tx1"/>
                </a:solidFill>
              </a:rPr>
              <a:t>from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my</a:t>
            </a:r>
            <a:r>
              <a:rPr lang="fr-CH" sz="2400" dirty="0">
                <a:solidFill>
                  <a:schemeClr val="tx1"/>
                </a:solidFill>
              </a:rPr>
              <a:t> parents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75" y="2171983"/>
            <a:ext cx="10058400" cy="151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435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7" y="152452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Sections 10 - 11 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Other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activities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on the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territory</a:t>
            </a:r>
            <a:endParaRPr lang="fr-CH" sz="2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5797" y="2171983"/>
            <a:ext cx="11976203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60298" y="2171983"/>
            <a:ext cx="11671404" cy="160043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2800" dirty="0">
                <a:solidFill>
                  <a:schemeClr val="tx1"/>
                </a:solidFill>
              </a:rPr>
              <a:t>You DON’T have to </a:t>
            </a:r>
            <a:r>
              <a:rPr lang="fr-CH" sz="2800" dirty="0" err="1">
                <a:solidFill>
                  <a:schemeClr val="tx1"/>
                </a:solidFill>
              </a:rPr>
              <a:t>fill</a:t>
            </a:r>
            <a:r>
              <a:rPr lang="fr-CH" sz="2800" dirty="0">
                <a:solidFill>
                  <a:schemeClr val="tx1"/>
                </a:solidFill>
              </a:rPr>
              <a:t> </a:t>
            </a:r>
            <a:r>
              <a:rPr lang="fr-CH" sz="2800" dirty="0" err="1">
                <a:solidFill>
                  <a:schemeClr val="tx1"/>
                </a:solidFill>
              </a:rPr>
              <a:t>these</a:t>
            </a:r>
            <a:r>
              <a:rPr lang="fr-CH" sz="2800" dirty="0">
                <a:solidFill>
                  <a:schemeClr val="tx1"/>
                </a:solidFill>
              </a:rPr>
              <a:t> sections, </a:t>
            </a:r>
            <a:r>
              <a:rPr lang="fr-CH" sz="2800" dirty="0" err="1">
                <a:solidFill>
                  <a:schemeClr val="tx1"/>
                </a:solidFill>
              </a:rPr>
              <a:t>unless</a:t>
            </a:r>
            <a:r>
              <a:rPr lang="fr-CH" sz="2800" dirty="0">
                <a:solidFill>
                  <a:schemeClr val="tx1"/>
                </a:solidFill>
              </a:rPr>
              <a:t> </a:t>
            </a:r>
            <a:r>
              <a:rPr lang="fr-CH" sz="2800" dirty="0" err="1">
                <a:solidFill>
                  <a:schemeClr val="tx1"/>
                </a:solidFill>
              </a:rPr>
              <a:t>you</a:t>
            </a:r>
            <a:r>
              <a:rPr lang="fr-CH" sz="2800" dirty="0">
                <a:solidFill>
                  <a:schemeClr val="tx1"/>
                </a:solidFill>
              </a:rPr>
              <a:t>:</a:t>
            </a:r>
          </a:p>
          <a:p>
            <a:endParaRPr lang="fr-CH" sz="140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chemeClr val="tx1"/>
                </a:solidFill>
              </a:rPr>
              <a:t>Are in </a:t>
            </a:r>
            <a:r>
              <a:rPr lang="fr-CH" sz="2800" dirty="0" err="1">
                <a:solidFill>
                  <a:schemeClr val="tx1"/>
                </a:solidFill>
              </a:rPr>
              <a:t>Switzerland</a:t>
            </a:r>
            <a:r>
              <a:rPr lang="fr-CH" sz="2800" dirty="0">
                <a:solidFill>
                  <a:schemeClr val="tx1"/>
                </a:solidFill>
              </a:rPr>
              <a:t> for an </a:t>
            </a:r>
            <a:r>
              <a:rPr lang="fr-CH" sz="2800" dirty="0" err="1">
                <a:solidFill>
                  <a:schemeClr val="tx1"/>
                </a:solidFill>
              </a:rPr>
              <a:t>internship</a:t>
            </a:r>
            <a:endParaRPr lang="fr-CH" sz="280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chemeClr val="tx1"/>
                </a:solidFill>
              </a:rPr>
              <a:t>Have </a:t>
            </a:r>
            <a:r>
              <a:rPr lang="fr-CH" sz="2800" dirty="0" err="1">
                <a:solidFill>
                  <a:schemeClr val="tx1"/>
                </a:solidFill>
              </a:rPr>
              <a:t>another</a:t>
            </a:r>
            <a:r>
              <a:rPr lang="fr-CH" sz="2800" dirty="0">
                <a:solidFill>
                  <a:schemeClr val="tx1"/>
                </a:solidFill>
              </a:rPr>
              <a:t> profitable </a:t>
            </a:r>
            <a:r>
              <a:rPr lang="fr-CH" sz="2800" dirty="0" err="1">
                <a:solidFill>
                  <a:schemeClr val="tx1"/>
                </a:solidFill>
              </a:rPr>
              <a:t>activity</a:t>
            </a:r>
            <a:r>
              <a:rPr lang="fr-CH" sz="2800" dirty="0">
                <a:solidFill>
                  <a:schemeClr val="tx1"/>
                </a:solidFill>
              </a:rPr>
              <a:t> on the </a:t>
            </a:r>
            <a:r>
              <a:rPr lang="fr-CH" sz="2800" dirty="0" err="1">
                <a:solidFill>
                  <a:schemeClr val="tx1"/>
                </a:solidFill>
              </a:rPr>
              <a:t>territory</a:t>
            </a:r>
            <a:endParaRPr lang="fr-CH" sz="2800" dirty="0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60298" y="3874867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Finally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…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60298" y="4398087"/>
            <a:ext cx="11671404" cy="230832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2400" b="1" dirty="0">
                <a:solidFill>
                  <a:schemeClr val="tx1"/>
                </a:solidFill>
              </a:rPr>
              <a:t>Date</a:t>
            </a:r>
            <a:r>
              <a:rPr lang="fr-CH" sz="2400" dirty="0">
                <a:solidFill>
                  <a:schemeClr val="tx1"/>
                </a:solidFill>
              </a:rPr>
              <a:t> and </a:t>
            </a:r>
            <a:r>
              <a:rPr lang="fr-CH" sz="2400" b="1" dirty="0" err="1">
                <a:solidFill>
                  <a:schemeClr val="tx1"/>
                </a:solidFill>
              </a:rPr>
              <a:t>sign</a:t>
            </a:r>
            <a:r>
              <a:rPr lang="fr-CH" sz="2400" b="1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your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form</a:t>
            </a:r>
            <a:r>
              <a:rPr lang="fr-CH" sz="2400" dirty="0">
                <a:solidFill>
                  <a:schemeClr val="tx1"/>
                </a:solidFill>
              </a:rPr>
              <a:t>. </a:t>
            </a:r>
          </a:p>
          <a:p>
            <a:r>
              <a:rPr lang="fr-CH" sz="2400" dirty="0">
                <a:solidFill>
                  <a:schemeClr val="tx1"/>
                </a:solidFill>
              </a:rPr>
              <a:t>For EU/EFTA </a:t>
            </a:r>
            <a:r>
              <a:rPr lang="fr-CH" sz="2400" dirty="0" err="1">
                <a:solidFill>
                  <a:schemeClr val="tx1"/>
                </a:solidFill>
              </a:rPr>
              <a:t>citizens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b="1" dirty="0" err="1">
                <a:solidFill>
                  <a:schemeClr val="tx1"/>
                </a:solidFill>
              </a:rPr>
              <a:t>send</a:t>
            </a:r>
            <a:r>
              <a:rPr lang="fr-CH" sz="2400" b="1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with</a:t>
            </a:r>
            <a:r>
              <a:rPr lang="fr-CH" sz="2400" dirty="0">
                <a:solidFill>
                  <a:schemeClr val="tx1"/>
                </a:solidFill>
              </a:rPr>
              <a:t> </a:t>
            </a:r>
            <a:r>
              <a:rPr lang="fr-CH" sz="2400" dirty="0" err="1">
                <a:solidFill>
                  <a:schemeClr val="tx1"/>
                </a:solidFill>
              </a:rPr>
              <a:t>attachments</a:t>
            </a:r>
            <a:r>
              <a:rPr lang="fr-CH" sz="2400" dirty="0">
                <a:solidFill>
                  <a:schemeClr val="tx1"/>
                </a:solidFill>
              </a:rPr>
              <a:t> to</a:t>
            </a:r>
            <a:r>
              <a:rPr lang="fr-CH" sz="2400" b="1" dirty="0">
                <a:solidFill>
                  <a:schemeClr val="tx1"/>
                </a:solidFill>
              </a:rPr>
              <a:t>: </a:t>
            </a:r>
          </a:p>
          <a:p>
            <a:pPr algn="ctr"/>
            <a:r>
              <a:rPr lang="fr-CH" sz="2400" u="sng" dirty="0"/>
              <a:t>Office cantonal de la population et des migrations</a:t>
            </a:r>
            <a:br>
              <a:rPr lang="fr-CH" sz="2400" dirty="0"/>
            </a:br>
            <a:r>
              <a:rPr lang="fr-CH" sz="2400" dirty="0"/>
              <a:t>Service étrangers</a:t>
            </a:r>
            <a:br>
              <a:rPr lang="fr-CH" sz="2400" dirty="0"/>
            </a:br>
            <a:r>
              <a:rPr lang="fr-CH" sz="2400" dirty="0"/>
              <a:t>Case postale 2652</a:t>
            </a:r>
            <a:br>
              <a:rPr lang="fr-CH" sz="2400" dirty="0"/>
            </a:br>
            <a:r>
              <a:rPr lang="fr-CH" sz="2400" dirty="0"/>
              <a:t>1211 Genève 2</a:t>
            </a:r>
            <a:endParaRPr lang="fr-CH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97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853260"/>
            <a:ext cx="5157787" cy="823912"/>
          </a:xfrm>
        </p:spPr>
        <p:txBody>
          <a:bodyPr/>
          <a:lstStyle/>
          <a:p>
            <a:r>
              <a:rPr lang="fr-FR" altLang="fr-FR" sz="2800" dirty="0" err="1">
                <a:solidFill>
                  <a:srgbClr val="FF5700"/>
                </a:solidFill>
                <a:latin typeface="TheSansOsF Plain" charset="0"/>
              </a:rPr>
              <a:t>Residence</a:t>
            </a:r>
            <a:r>
              <a:rPr lang="fr-FR" altLang="fr-FR" sz="2800" dirty="0">
                <a:solidFill>
                  <a:srgbClr val="FF5700"/>
                </a:solidFill>
                <a:latin typeface="TheSansOsF Plain" charset="0"/>
              </a:rPr>
              <a:t> permit / World</a:t>
            </a:r>
            <a:endParaRPr lang="fr-CH" altLang="fr-FR" sz="2800" dirty="0"/>
          </a:p>
          <a:p>
            <a:endParaRPr lang="fr-FR" altLang="fr-FR" sz="800" dirty="0">
              <a:solidFill>
                <a:srgbClr val="FF5700"/>
              </a:solidFill>
              <a:latin typeface="TheSansOsF Plain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1677172"/>
            <a:ext cx="5157787" cy="4439422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lang="fr-FR" altLang="fr-FR" sz="51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If </a:t>
            </a:r>
            <a:r>
              <a:rPr lang="fr-FR" altLang="fr-FR" sz="5100" b="1" u="sng" dirty="0" err="1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you</a:t>
            </a:r>
            <a:r>
              <a:rPr lang="fr-FR" altLang="fr-FR" sz="51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 have an </a:t>
            </a:r>
            <a:r>
              <a:rPr lang="fr-FR" altLang="fr-FR" sz="5100" b="1" u="sng" dirty="0" err="1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appointment</a:t>
            </a:r>
            <a:r>
              <a:rPr lang="fr-FR" altLang="fr-FR" sz="51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 </a:t>
            </a:r>
            <a:r>
              <a:rPr lang="fr-FR" altLang="fr-FR" sz="5100" b="1" u="sng" dirty="0" err="1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scheduled</a:t>
            </a:r>
            <a:r>
              <a:rPr lang="fr-FR" altLang="fr-FR" sz="51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 at the OCPM :</a:t>
            </a:r>
            <a:r>
              <a:rPr lang="fr-FR" altLang="fr-FR" sz="5200" dirty="0">
                <a:latin typeface="TheSansOsF Plain" charset="0"/>
                <a:cs typeface="Arial" panose="020B0604020202020204" pitchFamily="34" charset="0"/>
              </a:rPr>
              <a:t> go in </a:t>
            </a:r>
            <a:r>
              <a:rPr lang="fr-FR" altLang="fr-FR" sz="5200" dirty="0" err="1">
                <a:latin typeface="TheSansOsF Plain" charset="0"/>
                <a:cs typeface="Arial" panose="020B0604020202020204" pitchFamily="34" charset="0"/>
              </a:rPr>
              <a:t>person</a:t>
            </a:r>
            <a:r>
              <a:rPr lang="fr-FR" altLang="fr-FR" sz="5200" dirty="0">
                <a:latin typeface="TheSansOsF Plain" charset="0"/>
                <a:cs typeface="Arial" panose="020B0604020202020204" pitchFamily="34" charset="0"/>
              </a:rPr>
              <a:t> </a:t>
            </a:r>
            <a:r>
              <a:rPr lang="en-US" altLang="fr-FR" sz="5200" dirty="0">
                <a:latin typeface="TheSansOsF Plain" charset="0"/>
                <a:cs typeface="Arial" panose="020B0604020202020204" pitchFamily="34" charset="0"/>
              </a:rPr>
              <a:t>with</a:t>
            </a:r>
            <a:r>
              <a:rPr lang="fr-FR" altLang="fr-FR" sz="5100" dirty="0">
                <a:latin typeface="TheSansOsF Plain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20000"/>
              </a:lnSpc>
              <a:spcAft>
                <a:spcPts val="700"/>
              </a:spcAft>
              <a:buFontTx/>
              <a:buChar char="•"/>
            </a:pPr>
            <a:r>
              <a:rPr lang="fr-FR" altLang="fr-FR" sz="5100" dirty="0">
                <a:latin typeface="TheSansOsF Plain" charset="0"/>
                <a:cs typeface="Arial" panose="020B0604020202020204" pitchFamily="34" charset="0"/>
              </a:rPr>
              <a:t>Copy of E </a:t>
            </a:r>
            <a:r>
              <a:rPr lang="fr-FR" altLang="fr-FR" sz="5100" dirty="0" err="1">
                <a:latin typeface="TheSansOsF Plain" charset="0"/>
                <a:cs typeface="Arial" panose="020B0604020202020204" pitchFamily="34" charset="0"/>
              </a:rPr>
              <a:t>Forms</a:t>
            </a:r>
            <a:r>
              <a:rPr lang="fr-FR" altLang="fr-FR" sz="5100" dirty="0">
                <a:latin typeface="TheSansOsF Plain" charset="0"/>
                <a:cs typeface="Arial" panose="020B0604020202020204" pitchFamily="34" charset="0"/>
              </a:rPr>
              <a:t> and </a:t>
            </a:r>
            <a:r>
              <a:rPr lang="fr-FR" altLang="fr-FR" sz="5100" dirty="0" err="1">
                <a:latin typeface="TheSansOsF Plain" charset="0"/>
                <a:cs typeface="Arial" panose="020B0604020202020204" pitchFamily="34" charset="0"/>
              </a:rPr>
              <a:t>attachments</a:t>
            </a:r>
            <a:endParaRPr lang="fr-FR" altLang="fr-FR" sz="5100" dirty="0">
              <a:latin typeface="TheSansOsF Plain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700"/>
              </a:spcAft>
              <a:buFontTx/>
              <a:buChar char="•"/>
            </a:pPr>
            <a:r>
              <a:rPr lang="fr-CH" altLang="fr-FR" sz="5100" dirty="0">
                <a:latin typeface="TheSansOsF Plain" charset="0"/>
                <a:cs typeface="Arial" panose="020B0604020202020204" pitchFamily="34" charset="0"/>
              </a:rPr>
              <a:t>Copy of </a:t>
            </a:r>
            <a:r>
              <a:rPr lang="fr-CH" altLang="fr-FR" sz="5100" dirty="0" err="1">
                <a:latin typeface="TheSansOsF Plain" charset="0"/>
                <a:cs typeface="Arial" panose="020B0604020202020204" pitchFamily="34" charset="0"/>
              </a:rPr>
              <a:t>your</a:t>
            </a:r>
            <a:r>
              <a:rPr lang="fr-CH" altLang="fr-FR" sz="5100" dirty="0">
                <a:latin typeface="TheSansOsF Plain" charset="0"/>
                <a:cs typeface="Arial" panose="020B0604020202020204" pitchFamily="34" charset="0"/>
              </a:rPr>
              <a:t> </a:t>
            </a:r>
            <a:r>
              <a:rPr lang="fr-FR" altLang="ja-JP" sz="5100" dirty="0" err="1">
                <a:latin typeface="TheSansOsF Plain" charset="0"/>
                <a:cs typeface="Arial" panose="020B0604020202020204" pitchFamily="34" charset="0"/>
              </a:rPr>
              <a:t>passport</a:t>
            </a:r>
            <a:r>
              <a:rPr lang="fr-FR" altLang="ja-JP" sz="5100" dirty="0">
                <a:latin typeface="TheSansOsF Plain" charset="0"/>
                <a:cs typeface="Arial" panose="020B0604020202020204" pitchFamily="34" charset="0"/>
              </a:rPr>
              <a:t> + </a:t>
            </a:r>
            <a:r>
              <a:rPr lang="fr-FR" altLang="ja-JP" sz="5100" dirty="0" err="1">
                <a:latin typeface="TheSansOsF Plain" charset="0"/>
                <a:cs typeface="Arial" panose="020B0604020202020204" pitchFamily="34" charset="0"/>
              </a:rPr>
              <a:t>take</a:t>
            </a:r>
            <a:r>
              <a:rPr lang="fr-FR" altLang="ja-JP" sz="5100" dirty="0">
                <a:latin typeface="TheSansOsF Plain" charset="0"/>
                <a:cs typeface="Arial" panose="020B0604020202020204" pitchFamily="34" charset="0"/>
              </a:rPr>
              <a:t> the original</a:t>
            </a:r>
            <a:endParaRPr lang="fr-FR" altLang="fr-FR" sz="5100" dirty="0">
              <a:latin typeface="TheSansOsF Plain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700"/>
              </a:spcAft>
              <a:buFontTx/>
              <a:buChar char="•"/>
            </a:pPr>
            <a:r>
              <a:rPr lang="fr-FR" altLang="fr-FR" sz="5100" dirty="0">
                <a:latin typeface="TheSansOsF Plain" charset="0"/>
                <a:cs typeface="Arial" panose="020B0604020202020204" pitchFamily="34" charset="0"/>
              </a:rPr>
              <a:t>Copy of the </a:t>
            </a:r>
            <a:r>
              <a:rPr lang="fr-FR" altLang="fr-FR" sz="5100" dirty="0" err="1">
                <a:latin typeface="TheSansOsF Plain" charset="0"/>
                <a:cs typeface="Arial" panose="020B0604020202020204" pitchFamily="34" charset="0"/>
              </a:rPr>
              <a:t>Academic</a:t>
            </a:r>
            <a:r>
              <a:rPr lang="fr-FR" altLang="fr-FR" sz="5100" dirty="0">
                <a:latin typeface="TheSansOsF Plain" charset="0"/>
                <a:cs typeface="Arial" panose="020B0604020202020204" pitchFamily="34" charset="0"/>
              </a:rPr>
              <a:t> Exchange Office </a:t>
            </a:r>
            <a:r>
              <a:rPr lang="fr-FR" altLang="fr-FR" sz="5100" dirty="0" err="1">
                <a:latin typeface="TheSansOsF Plain" charset="0"/>
                <a:cs typeface="Arial" panose="020B0604020202020204" pitchFamily="34" charset="0"/>
              </a:rPr>
              <a:t>Statement</a:t>
            </a:r>
            <a:endParaRPr lang="fr-FR" altLang="fr-FR" sz="5100" dirty="0">
              <a:latin typeface="TheSansOsF Plain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700"/>
              </a:spcAft>
              <a:buFontTx/>
              <a:buChar char="•"/>
            </a:pPr>
            <a:r>
              <a:rPr lang="fr-FR" altLang="fr-FR" sz="5100" dirty="0">
                <a:latin typeface="TheSansOsF Plain" charset="0"/>
                <a:cs typeface="Arial" panose="020B0604020202020204" pitchFamily="34" charset="0"/>
              </a:rPr>
              <a:t>UNIGE </a:t>
            </a:r>
            <a:r>
              <a:rPr lang="fr-FR" altLang="fr-FR" sz="5100" dirty="0" err="1">
                <a:latin typeface="TheSansOsF Plain" charset="0"/>
                <a:cs typeface="Arial" panose="020B0604020202020204" pitchFamily="34" charset="0"/>
              </a:rPr>
              <a:t>student</a:t>
            </a:r>
            <a:r>
              <a:rPr lang="fr-FR" altLang="fr-FR" sz="5100" dirty="0">
                <a:latin typeface="TheSansOsF Plain" charset="0"/>
                <a:cs typeface="Arial" panose="020B0604020202020204" pitchFamily="34" charset="0"/>
              </a:rPr>
              <a:t> </a:t>
            </a:r>
            <a:r>
              <a:rPr lang="fr-FR" altLang="fr-FR" sz="5100" dirty="0" err="1">
                <a:latin typeface="TheSansOsF Plain" charset="0"/>
                <a:cs typeface="Arial" panose="020B0604020202020204" pitchFamily="34" charset="0"/>
              </a:rPr>
              <a:t>card</a:t>
            </a:r>
            <a:endParaRPr lang="fr-FR" altLang="fr-FR" sz="5100" dirty="0">
              <a:latin typeface="TheSansOsF Plain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ts val="700"/>
              </a:spcAft>
              <a:buFontTx/>
              <a:buChar char="•"/>
            </a:pPr>
            <a:r>
              <a:rPr lang="fr-FR" altLang="fr-FR" sz="5100" dirty="0" err="1">
                <a:latin typeface="TheSansOsF Plain" charset="0"/>
                <a:cs typeface="Arial" panose="020B0604020202020204" pitchFamily="34" charset="0"/>
              </a:rPr>
              <a:t>Cos</a:t>
            </a:r>
            <a:r>
              <a:rPr lang="fr-FR" altLang="ja-JP" sz="5100" dirty="0" err="1">
                <a:latin typeface="TheSansOsF Plain" charset="0"/>
                <a:cs typeface="Arial" panose="020B0604020202020204" pitchFamily="34" charset="0"/>
              </a:rPr>
              <a:t>t</a:t>
            </a:r>
            <a:r>
              <a:rPr lang="fr-FR" altLang="ja-JP" sz="5100" dirty="0">
                <a:latin typeface="TheSansOsF Plain" charset="0"/>
                <a:cs typeface="Arial" panose="020B0604020202020204" pitchFamily="34" charset="0"/>
              </a:rPr>
              <a:t> ≅ CHF 250.-</a:t>
            </a:r>
            <a:r>
              <a:rPr lang="fr-FR" altLang="fr-FR" sz="5100" dirty="0">
                <a:latin typeface="TheSansOsF Plain" charset="0"/>
                <a:cs typeface="Arial" panose="020B0604020202020204" pitchFamily="34" charset="0"/>
              </a:rPr>
              <a:t>. </a:t>
            </a:r>
            <a:endParaRPr lang="fr-CH" altLang="fr-FR" dirty="0"/>
          </a:p>
          <a:p>
            <a:pPr>
              <a:lnSpc>
                <a:spcPct val="120000"/>
              </a:lnSpc>
              <a:spcAft>
                <a:spcPts val="700"/>
              </a:spcAft>
              <a:buFontTx/>
              <a:buChar char="•"/>
            </a:pPr>
            <a:r>
              <a:rPr lang="fr-CH" altLang="fr-FR" sz="52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If </a:t>
            </a:r>
            <a:r>
              <a:rPr lang="fr-CH" altLang="fr-FR" sz="5200" b="1" u="sng" dirty="0" err="1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you</a:t>
            </a:r>
            <a:r>
              <a:rPr lang="fr-CH" altLang="fr-FR" sz="52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 do not have an </a:t>
            </a:r>
            <a:r>
              <a:rPr lang="fr-CH" altLang="fr-FR" sz="5200" b="1" u="sng" dirty="0" err="1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appointment</a:t>
            </a:r>
            <a:r>
              <a:rPr lang="fr-CH" altLang="fr-FR" sz="52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 </a:t>
            </a:r>
            <a:r>
              <a:rPr lang="fr-CH" altLang="fr-FR" sz="5200" b="1" u="sng" dirty="0" err="1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yet</a:t>
            </a:r>
            <a:r>
              <a:rPr lang="fr-CH" altLang="fr-FR" sz="52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 : </a:t>
            </a:r>
            <a:r>
              <a:rPr lang="en-US" altLang="fr-FR" sz="5100" dirty="0">
                <a:latin typeface="TheSansOsF Plain" charset="0"/>
                <a:cs typeface="Arial" panose="020B0604020202020204" pitchFamily="34" charset="0"/>
              </a:rPr>
              <a:t>mail your Form E and its attachments to the OCPM. </a:t>
            </a:r>
            <a:endParaRPr lang="fr-FR" altLang="fr-FR" sz="5100" dirty="0">
              <a:latin typeface="TheSansOsF Plain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853260"/>
            <a:ext cx="5579076" cy="823912"/>
          </a:xfrm>
        </p:spPr>
        <p:txBody>
          <a:bodyPr>
            <a:normAutofit/>
          </a:bodyPr>
          <a:lstStyle/>
          <a:p>
            <a:r>
              <a:rPr lang="fr-FR" altLang="fr-FR" sz="2800" dirty="0" err="1">
                <a:solidFill>
                  <a:srgbClr val="FF5700"/>
                </a:solidFill>
                <a:latin typeface="TheSansOsF Plain" charset="0"/>
              </a:rPr>
              <a:t>Residence</a:t>
            </a:r>
            <a:r>
              <a:rPr lang="fr-FR" altLang="fr-FR" sz="2800" dirty="0">
                <a:solidFill>
                  <a:srgbClr val="FF5700"/>
                </a:solidFill>
                <a:latin typeface="TheSansOsF Plain" charset="0"/>
              </a:rPr>
              <a:t> permit / EU </a:t>
            </a:r>
            <a:r>
              <a:rPr lang="fr-FR" altLang="fr-FR" sz="2800" dirty="0" err="1">
                <a:solidFill>
                  <a:srgbClr val="FF5700"/>
                </a:solidFill>
                <a:latin typeface="TheSansOsF Plain" charset="0"/>
              </a:rPr>
              <a:t>citizens</a:t>
            </a:r>
            <a:r>
              <a:rPr lang="fr-FR" altLang="fr-FR" sz="2800" dirty="0">
                <a:solidFill>
                  <a:srgbClr val="FF5700"/>
                </a:solidFill>
                <a:latin typeface="TheSansOsF Plain" charset="0"/>
              </a:rPr>
              <a:t> </a:t>
            </a:r>
          </a:p>
          <a:p>
            <a:endParaRPr lang="fr-FR" altLang="fr-FR" sz="800" dirty="0">
              <a:solidFill>
                <a:srgbClr val="FF5700"/>
              </a:solidFill>
              <a:latin typeface="TheSansOsF Plain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1677171"/>
            <a:ext cx="5183188" cy="44394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Documents </a:t>
            </a:r>
            <a:r>
              <a:rPr lang="fr-FR" altLang="fr-FR" sz="24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to </a:t>
            </a:r>
            <a:r>
              <a:rPr lang="fr-FR" altLang="fr-FR" sz="2400" b="1" u="sng" dirty="0" err="1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be</a:t>
            </a:r>
            <a:r>
              <a:rPr lang="fr-FR" altLang="fr-FR" sz="2400" b="1" u="sng" dirty="0">
                <a:solidFill>
                  <a:srgbClr val="DA005E"/>
                </a:solidFill>
                <a:latin typeface="TheSansOsF Plain" charset="0"/>
                <a:cs typeface="Arial" panose="020B0604020202020204" pitchFamily="34" charset="0"/>
              </a:rPr>
              <a:t> sent</a:t>
            </a: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 to the OCPM:</a:t>
            </a:r>
          </a:p>
          <a:p>
            <a:pPr>
              <a:lnSpc>
                <a:spcPct val="100000"/>
              </a:lnSpc>
              <a:spcAft>
                <a:spcPts val="700"/>
              </a:spcAft>
              <a:buFontTx/>
              <a:buChar char="•"/>
            </a:pP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E </a:t>
            </a:r>
            <a:r>
              <a:rPr lang="fr-FR" altLang="fr-FR" sz="2400" dirty="0" err="1">
                <a:latin typeface="TheSansOsF Plain" charset="0"/>
                <a:cs typeface="Arial" panose="020B0604020202020204" pitchFamily="34" charset="0"/>
              </a:rPr>
              <a:t>Form</a:t>
            </a: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 and </a:t>
            </a:r>
            <a:r>
              <a:rPr lang="fr-FR" altLang="fr-FR" sz="2400" dirty="0" err="1">
                <a:latin typeface="TheSansOsF Plain" charset="0"/>
                <a:cs typeface="Arial" panose="020B0604020202020204" pitchFamily="34" charset="0"/>
              </a:rPr>
              <a:t>attachments</a:t>
            </a:r>
            <a:endParaRPr lang="fr-FR" altLang="fr-FR" sz="2400" dirty="0">
              <a:latin typeface="TheSansOsF Plain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700"/>
              </a:spcAft>
              <a:buFontTx/>
              <a:buChar char="•"/>
            </a:pPr>
            <a:r>
              <a:rPr lang="fr-CH" altLang="fr-FR" sz="2400" dirty="0">
                <a:latin typeface="TheSansOsF Plain" charset="0"/>
                <a:cs typeface="Arial" panose="020B0604020202020204" pitchFamily="34" charset="0"/>
              </a:rPr>
              <a:t>Copy of </a:t>
            </a:r>
            <a:r>
              <a:rPr lang="fr-CH" altLang="fr-FR" sz="2400" dirty="0" err="1">
                <a:latin typeface="TheSansOsF Plain" charset="0"/>
                <a:cs typeface="Arial" panose="020B0604020202020204" pitchFamily="34" charset="0"/>
              </a:rPr>
              <a:t>our</a:t>
            </a:r>
            <a:r>
              <a:rPr lang="fr-CH" altLang="fr-FR" sz="2400" dirty="0">
                <a:latin typeface="TheSansOsF Plain" charset="0"/>
                <a:cs typeface="Arial" panose="020B0604020202020204" pitchFamily="34" charset="0"/>
              </a:rPr>
              <a:t> </a:t>
            </a:r>
            <a:r>
              <a:rPr lang="fr-FR" altLang="ja-JP" sz="2400" dirty="0" err="1">
                <a:latin typeface="TheSansOsF Plain" charset="0"/>
                <a:cs typeface="Arial" panose="020B0604020202020204" pitchFamily="34" charset="0"/>
              </a:rPr>
              <a:t>passport</a:t>
            </a:r>
            <a:endParaRPr lang="fr-FR" altLang="ja-JP" sz="2400" dirty="0">
              <a:latin typeface="TheSansOsF Plain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700"/>
              </a:spcAft>
              <a:buFontTx/>
              <a:buChar char="•"/>
            </a:pP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1 </a:t>
            </a:r>
            <a:r>
              <a:rPr lang="fr-FR" altLang="fr-FR" sz="2400" dirty="0" err="1">
                <a:latin typeface="TheSansOsF Plain" charset="0"/>
                <a:cs typeface="Arial" panose="020B0604020202020204" pitchFamily="34" charset="0"/>
              </a:rPr>
              <a:t>passport</a:t>
            </a: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 photo (</a:t>
            </a:r>
            <a:r>
              <a:rPr lang="fr-FR" altLang="fr-FR" sz="2400" dirty="0">
                <a:cs typeface="Arial" panose="020B0604020202020204" pitchFamily="34" charset="0"/>
              </a:rPr>
              <a:t>first and last </a:t>
            </a:r>
            <a:r>
              <a:rPr lang="fr-FR" altLang="fr-FR" sz="2400" dirty="0" err="1">
                <a:cs typeface="Arial" panose="020B0604020202020204" pitchFamily="34" charset="0"/>
              </a:rPr>
              <a:t>name</a:t>
            </a:r>
            <a:r>
              <a:rPr lang="fr-FR" altLang="fr-FR" sz="2400" dirty="0">
                <a:cs typeface="Arial" panose="020B0604020202020204" pitchFamily="34" charset="0"/>
              </a:rPr>
              <a:t> </a:t>
            </a:r>
            <a:r>
              <a:rPr lang="fr-FR" altLang="fr-FR" sz="2400" dirty="0" err="1">
                <a:cs typeface="Arial" panose="020B0604020202020204" pitchFamily="34" charset="0"/>
              </a:rPr>
              <a:t>towards</a:t>
            </a:r>
            <a:r>
              <a:rPr lang="fr-FR" altLang="fr-FR" sz="2400" dirty="0">
                <a:cs typeface="Arial" panose="020B0604020202020204" pitchFamily="34" charset="0"/>
              </a:rPr>
              <a:t>)</a:t>
            </a:r>
            <a:endParaRPr lang="fr-FR" altLang="fr-FR" sz="2400" dirty="0">
              <a:latin typeface="TheSansOsF Plain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700"/>
              </a:spcAft>
              <a:buFontTx/>
              <a:buChar char="•"/>
            </a:pP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Copy of </a:t>
            </a:r>
            <a:r>
              <a:rPr lang="fr-FR" altLang="fr-FR" sz="2400" dirty="0" err="1">
                <a:latin typeface="TheSansOsF Plain" charset="0"/>
                <a:cs typeface="Arial" panose="020B0604020202020204" pitchFamily="34" charset="0"/>
              </a:rPr>
              <a:t>your</a:t>
            </a: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 </a:t>
            </a:r>
            <a:r>
              <a:rPr lang="fr-FR" altLang="fr-FR" sz="2400" dirty="0" err="1">
                <a:latin typeface="TheSansOsF Plain" charset="0"/>
                <a:cs typeface="Arial" panose="020B0604020202020204" pitchFamily="34" charset="0"/>
              </a:rPr>
              <a:t>Academic</a:t>
            </a: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 Exchange  Office </a:t>
            </a:r>
            <a:r>
              <a:rPr lang="fr-FR" altLang="fr-FR" sz="2400" dirty="0" err="1">
                <a:latin typeface="TheSansOsF Plain" charset="0"/>
                <a:cs typeface="Arial" panose="020B0604020202020204" pitchFamily="34" charset="0"/>
              </a:rPr>
              <a:t>Statement</a:t>
            </a:r>
            <a:endParaRPr lang="fr-FR" altLang="fr-FR" sz="2400" dirty="0">
              <a:latin typeface="TheSansOsF Plain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700"/>
              </a:spcAft>
              <a:buFontTx/>
              <a:buChar char="•"/>
            </a:pP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Proof of </a:t>
            </a:r>
            <a:r>
              <a:rPr lang="fr-FR" altLang="fr-FR" sz="2400" dirty="0" err="1">
                <a:latin typeface="TheSansOsF Plain" charset="0"/>
                <a:cs typeface="Arial" panose="020B0604020202020204" pitchFamily="34" charset="0"/>
              </a:rPr>
              <a:t>financial</a:t>
            </a:r>
            <a:r>
              <a:rPr lang="fr-FR" altLang="fr-FR" sz="2400" dirty="0">
                <a:latin typeface="TheSansOsF Plain" charset="0"/>
                <a:cs typeface="Arial" panose="020B0604020202020204" pitchFamily="34" charset="0"/>
              </a:rPr>
              <a:t> </a:t>
            </a:r>
            <a:r>
              <a:rPr lang="fr-FR" altLang="fr-FR" sz="2400" dirty="0" err="1">
                <a:latin typeface="TheSansOsF Plain" charset="0"/>
                <a:cs typeface="Arial" panose="020B0604020202020204" pitchFamily="34" charset="0"/>
              </a:rPr>
              <a:t>means</a:t>
            </a:r>
            <a:endParaRPr lang="fr-FR" altLang="fr-FR" sz="2400" dirty="0">
              <a:latin typeface="TheSansOsF Plain" charset="0"/>
              <a:cs typeface="Arial" panose="020B0604020202020204" pitchFamily="34" charset="0"/>
            </a:endParaRPr>
          </a:p>
          <a:p>
            <a:endParaRPr lang="fr-CH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03938" y="124388"/>
            <a:ext cx="719712" cy="72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32982" y="191185"/>
            <a:ext cx="771397" cy="716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0" y="5885935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400" b="1" dirty="0">
              <a:latin typeface="TheSansOsF Plain" charset="0"/>
              <a:cs typeface="Arial" panose="020B0604020202020204" pitchFamily="34" charset="0"/>
            </a:endParaRPr>
          </a:p>
          <a:p>
            <a:pPr algn="ctr"/>
            <a:r>
              <a:rPr lang="en-US" altLang="ja-JP" sz="2400" b="1" dirty="0">
                <a:latin typeface="TheSansOsF Plain" charset="0"/>
                <a:cs typeface="Arial" panose="020B0604020202020204" pitchFamily="34" charset="0"/>
              </a:rPr>
              <a:t>If needed – ask for a “Attestation de </a:t>
            </a:r>
            <a:r>
              <a:rPr lang="en-US" altLang="ja-JP" sz="2400" b="1" dirty="0" err="1">
                <a:latin typeface="TheSansOsF Plain" charset="0"/>
                <a:cs typeface="Arial" panose="020B0604020202020204" pitchFamily="34" charset="0"/>
              </a:rPr>
              <a:t>séjour</a:t>
            </a:r>
            <a:r>
              <a:rPr lang="en-US" altLang="ja-JP" sz="2400" b="1" dirty="0">
                <a:latin typeface="TheSansOsF Plain" charset="0"/>
                <a:cs typeface="Arial" panose="020B0604020202020204" pitchFamily="34" charset="0"/>
              </a:rPr>
              <a:t>” at the OCPM </a:t>
            </a:r>
            <a:r>
              <a:rPr lang="fr-FR" altLang="ja-JP" sz="2400" b="1" dirty="0">
                <a:latin typeface="TheSansOsF Plain" charset="0"/>
                <a:cs typeface="Arial" panose="020B0604020202020204" pitchFamily="34" charset="0"/>
              </a:rPr>
              <a:t>(CHF 25.-)</a:t>
            </a:r>
          </a:p>
          <a:p>
            <a:pPr algn="ctr"/>
            <a:endParaRPr lang="fr-CH" sz="2400" b="1" dirty="0"/>
          </a:p>
        </p:txBody>
      </p:sp>
    </p:spTree>
    <p:extLst>
      <p:ext uri="{BB962C8B-B14F-4D97-AF65-F5344CB8AC3E}">
        <p14:creationId xmlns:p14="http://schemas.microsoft.com/office/powerpoint/2010/main" val="348022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ZoneTexte 3"/>
          <p:cNvSpPr txBox="1">
            <a:spLocks noChangeArrowheads="1"/>
          </p:cNvSpPr>
          <p:nvPr/>
        </p:nvSpPr>
        <p:spPr bwMode="auto">
          <a:xfrm>
            <a:off x="2990463" y="1090958"/>
            <a:ext cx="6950075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fr-FR" altLang="fr-FR" sz="2800" dirty="0">
                <a:latin typeface="TheSansOsF Plain" charset="0"/>
              </a:rPr>
              <a:t>If </a:t>
            </a:r>
            <a:r>
              <a:rPr lang="fr-FR" altLang="fr-FR" sz="2800" dirty="0" err="1">
                <a:latin typeface="TheSansOsF Plain" charset="0"/>
              </a:rPr>
              <a:t>you</a:t>
            </a:r>
            <a:r>
              <a:rPr lang="fr-FR" altLang="fr-FR" sz="2800" dirty="0">
                <a:latin typeface="TheSansOsF Plain" charset="0"/>
              </a:rPr>
              <a:t> are living </a:t>
            </a:r>
            <a:r>
              <a:rPr lang="fr-FR" altLang="fr-FR" sz="2800" b="1" dirty="0">
                <a:latin typeface="TheSansOsF Plain" charset="0"/>
              </a:rPr>
              <a:t>in France</a:t>
            </a:r>
            <a:r>
              <a:rPr lang="fr-FR" altLang="fr-FR" sz="2200" dirty="0">
                <a:latin typeface="TheSansOsF Plain" charset="0"/>
              </a:rPr>
              <a:t>: </a:t>
            </a:r>
          </a:p>
          <a:p>
            <a:pPr algn="just"/>
            <a:endParaRPr lang="fr-FR" altLang="fr-FR" sz="2200" dirty="0">
              <a:latin typeface="TheSansOsF Plain" charset="0"/>
            </a:endParaRPr>
          </a:p>
          <a:p>
            <a:pPr algn="just"/>
            <a:r>
              <a:rPr lang="fr-FR" altLang="fr-FR" sz="2200" dirty="0">
                <a:latin typeface="TheSansOsF Plain" charset="0"/>
              </a:rPr>
              <a:t>	You </a:t>
            </a:r>
            <a:r>
              <a:rPr lang="fr-FR" altLang="fr-FR" sz="2200" dirty="0" err="1">
                <a:latin typeface="TheSansOsF Plain" charset="0"/>
              </a:rPr>
              <a:t>don’t</a:t>
            </a:r>
            <a:r>
              <a:rPr lang="fr-FR" altLang="fr-FR" sz="2200" dirty="0">
                <a:latin typeface="TheSansOsF Plain" charset="0"/>
              </a:rPr>
              <a:t> </a:t>
            </a:r>
            <a:r>
              <a:rPr lang="fr-FR" altLang="fr-FR" sz="2200" dirty="0" err="1">
                <a:latin typeface="TheSansOsF Plain" charset="0"/>
              </a:rPr>
              <a:t>need</a:t>
            </a:r>
            <a:r>
              <a:rPr lang="fr-FR" altLang="fr-FR" sz="2200" dirty="0">
                <a:latin typeface="TheSansOsF Plain" charset="0"/>
              </a:rPr>
              <a:t> to </a:t>
            </a:r>
            <a:r>
              <a:rPr lang="fr-FR" altLang="fr-FR" sz="2200" dirty="0" err="1">
                <a:latin typeface="TheSansOsF Plain" charset="0"/>
              </a:rPr>
              <a:t>apply</a:t>
            </a:r>
            <a:r>
              <a:rPr lang="fr-FR" altLang="fr-FR" sz="2200" dirty="0">
                <a:latin typeface="TheSansOsF Plain" charset="0"/>
              </a:rPr>
              <a:t> for a </a:t>
            </a:r>
            <a:r>
              <a:rPr lang="fr-FR" altLang="fr-FR" sz="2200" dirty="0" err="1">
                <a:latin typeface="TheSansOsF Plain" charset="0"/>
              </a:rPr>
              <a:t>Swiss</a:t>
            </a:r>
            <a:r>
              <a:rPr lang="fr-FR" altLang="fr-FR" sz="2200" dirty="0">
                <a:latin typeface="TheSansOsF Plain" charset="0"/>
              </a:rPr>
              <a:t> </a:t>
            </a:r>
            <a:r>
              <a:rPr lang="fr-FR" altLang="fr-FR" sz="2200" dirty="0" err="1">
                <a:latin typeface="TheSansOsF Plain" charset="0"/>
              </a:rPr>
              <a:t>residence</a:t>
            </a:r>
            <a:r>
              <a:rPr lang="fr-FR" altLang="fr-FR" sz="2200" dirty="0">
                <a:latin typeface="TheSansOsF Plain" charset="0"/>
              </a:rPr>
              <a:t> 	permit.</a:t>
            </a:r>
            <a:r>
              <a:rPr lang="fr-FR" altLang="fr-FR" sz="2200" i="1" dirty="0">
                <a:latin typeface="TheSansOsF Plain" charset="0"/>
              </a:rPr>
              <a:t> </a:t>
            </a:r>
          </a:p>
          <a:p>
            <a:pPr algn="just"/>
            <a:r>
              <a:rPr lang="fr-FR" altLang="fr-FR" sz="2200" i="1" dirty="0">
                <a:latin typeface="TheSansOsF Plain" charset="0"/>
              </a:rPr>
              <a:t>      </a:t>
            </a:r>
          </a:p>
          <a:p>
            <a:pPr algn="just"/>
            <a:r>
              <a:rPr lang="fr-FR" altLang="fr-FR" sz="2200" i="1" dirty="0">
                <a:latin typeface="TheSansOsF Plain" charset="0"/>
              </a:rPr>
              <a:t>	      </a:t>
            </a:r>
            <a:r>
              <a:rPr lang="fr-FR" altLang="fr-FR" sz="2200" dirty="0">
                <a:latin typeface="TheSansOsF Plain" charset="0"/>
              </a:rPr>
              <a:t>World </a:t>
            </a:r>
            <a:r>
              <a:rPr lang="fr-FR" altLang="fr-FR" sz="2200" dirty="0" err="1">
                <a:latin typeface="TheSansOsF Plain" charset="0"/>
              </a:rPr>
              <a:t>citizens</a:t>
            </a:r>
            <a:r>
              <a:rPr lang="fr-FR" altLang="fr-FR" sz="2200" dirty="0">
                <a:latin typeface="TheSansOsF Plain" charset="0"/>
              </a:rPr>
              <a:t> : </a:t>
            </a:r>
            <a:r>
              <a:rPr lang="fr-FR" altLang="fr-FR" sz="2200" dirty="0" err="1">
                <a:latin typeface="TheSansOsF Plain" charset="0"/>
              </a:rPr>
              <a:t>please</a:t>
            </a:r>
            <a:r>
              <a:rPr lang="fr-FR" altLang="fr-FR" sz="2200" dirty="0">
                <a:latin typeface="TheSansOsF Plain" charset="0"/>
              </a:rPr>
              <a:t> contact the French 	</a:t>
            </a:r>
            <a:r>
              <a:rPr lang="fr-FR" altLang="fr-FR" sz="2200" dirty="0" err="1">
                <a:latin typeface="TheSansOsF Plain" charset="0"/>
              </a:rPr>
              <a:t>authorities</a:t>
            </a:r>
            <a:r>
              <a:rPr lang="fr-FR" altLang="fr-FR" sz="2200" dirty="0">
                <a:latin typeface="TheSansOsF Plain" charset="0"/>
              </a:rPr>
              <a:t> to </a:t>
            </a:r>
            <a:r>
              <a:rPr lang="fr-FR" altLang="fr-FR" sz="2200" dirty="0" err="1">
                <a:latin typeface="TheSansOsF Plain" charset="0"/>
              </a:rPr>
              <a:t>get</a:t>
            </a:r>
            <a:r>
              <a:rPr lang="fr-FR" altLang="fr-FR" sz="2200" dirty="0">
                <a:latin typeface="TheSansOsF Plain" charset="0"/>
              </a:rPr>
              <a:t> a </a:t>
            </a:r>
            <a:r>
              <a:rPr lang="fr-FR" altLang="fr-FR" sz="2200" dirty="0" err="1">
                <a:latin typeface="TheSansOsF Plain" charset="0"/>
              </a:rPr>
              <a:t>residence</a:t>
            </a:r>
            <a:r>
              <a:rPr lang="fr-FR" altLang="fr-FR" sz="2200" dirty="0">
                <a:latin typeface="TheSansOsF Plain" charset="0"/>
              </a:rPr>
              <a:t> permit</a:t>
            </a:r>
          </a:p>
          <a:p>
            <a:pPr algn="just"/>
            <a:endParaRPr lang="fr-FR" altLang="fr-FR" sz="2200" dirty="0">
              <a:latin typeface="TheSansOsF Plain" charset="0"/>
            </a:endParaRPr>
          </a:p>
          <a:p>
            <a:pPr algn="just"/>
            <a:endParaRPr lang="fr-FR" altLang="fr-FR" sz="1000" dirty="0">
              <a:latin typeface="TheSansOsF Plain" charset="0"/>
            </a:endParaRPr>
          </a:p>
          <a:p>
            <a:pPr algn="just"/>
            <a:r>
              <a:rPr lang="fr-FR" altLang="fr-FR" sz="2800" dirty="0">
                <a:latin typeface="TheSansOsF Plain" charset="0"/>
              </a:rPr>
              <a:t>If </a:t>
            </a:r>
            <a:r>
              <a:rPr lang="fr-FR" altLang="fr-FR" sz="2800" dirty="0" err="1">
                <a:latin typeface="TheSansOsF Plain" charset="0"/>
              </a:rPr>
              <a:t>you</a:t>
            </a:r>
            <a:r>
              <a:rPr lang="fr-FR" altLang="fr-FR" sz="2800" dirty="0">
                <a:latin typeface="TheSansOsF Plain" charset="0"/>
              </a:rPr>
              <a:t> are living </a:t>
            </a:r>
            <a:r>
              <a:rPr lang="fr-FR" altLang="fr-FR" sz="2800" b="1" dirty="0">
                <a:latin typeface="TheSansOsF Plain" charset="0"/>
              </a:rPr>
              <a:t>in the canton de Vaud</a:t>
            </a:r>
            <a:r>
              <a:rPr lang="fr-FR" altLang="fr-FR" sz="2200" dirty="0">
                <a:latin typeface="TheSansOsF Plain" charset="0"/>
              </a:rPr>
              <a:t>: </a:t>
            </a:r>
          </a:p>
          <a:p>
            <a:pPr algn="just"/>
            <a:endParaRPr lang="fr-FR" altLang="fr-FR" sz="2200" dirty="0">
              <a:latin typeface="TheSansOsF Plain" charset="0"/>
            </a:endParaRPr>
          </a:p>
          <a:p>
            <a:pPr algn="just"/>
            <a:r>
              <a:rPr lang="fr-FR" altLang="fr-FR" sz="2200" dirty="0">
                <a:latin typeface="TheSansOsF Plain" charset="0"/>
              </a:rPr>
              <a:t>     	Contact the Population Office of the commune 	</a:t>
            </a:r>
            <a:r>
              <a:rPr lang="fr-FR" altLang="fr-FR" sz="2200" dirty="0" err="1">
                <a:latin typeface="TheSansOsF Plain" charset="0"/>
              </a:rPr>
              <a:t>where</a:t>
            </a:r>
            <a:r>
              <a:rPr lang="fr-FR" altLang="fr-FR" sz="2200" dirty="0">
                <a:latin typeface="TheSansOsF Plain" charset="0"/>
              </a:rPr>
              <a:t> </a:t>
            </a:r>
            <a:r>
              <a:rPr lang="fr-FR" altLang="fr-FR" sz="2200" dirty="0" err="1">
                <a:latin typeface="TheSansOsF Plain" charset="0"/>
              </a:rPr>
              <a:t>you</a:t>
            </a:r>
            <a:r>
              <a:rPr lang="fr-FR" altLang="fr-FR" sz="2200" dirty="0">
                <a:latin typeface="TheSansOsF Plain" charset="0"/>
              </a:rPr>
              <a:t> are living to </a:t>
            </a:r>
            <a:r>
              <a:rPr lang="fr-FR" altLang="fr-FR" sz="2200" dirty="0" err="1">
                <a:latin typeface="TheSansOsF Plain" charset="0"/>
              </a:rPr>
              <a:t>get</a:t>
            </a:r>
            <a:r>
              <a:rPr lang="fr-FR" altLang="fr-FR" sz="2200" dirty="0">
                <a:latin typeface="TheSansOsF Plain" charset="0"/>
              </a:rPr>
              <a:t> </a:t>
            </a:r>
            <a:r>
              <a:rPr lang="fr-FR" altLang="fr-FR" sz="2200" dirty="0" err="1">
                <a:latin typeface="TheSansOsF Plain" charset="0"/>
              </a:rPr>
              <a:t>your</a:t>
            </a:r>
            <a:r>
              <a:rPr lang="fr-FR" altLang="fr-FR" sz="2200" dirty="0">
                <a:latin typeface="TheSansOsF Plain" charset="0"/>
              </a:rPr>
              <a:t> </a:t>
            </a:r>
            <a:r>
              <a:rPr lang="fr-FR" altLang="fr-FR" sz="2200" dirty="0" err="1">
                <a:latin typeface="TheSansOsF Plain" charset="0"/>
              </a:rPr>
              <a:t>residence</a:t>
            </a:r>
            <a:r>
              <a:rPr lang="fr-FR" altLang="fr-FR" sz="2200" dirty="0">
                <a:latin typeface="TheSansOsF Plain" charset="0"/>
              </a:rPr>
              <a:t> 	permit.</a:t>
            </a:r>
          </a:p>
          <a:p>
            <a:pPr algn="just"/>
            <a:endParaRPr lang="fr-FR" altLang="fr-FR" sz="2200" dirty="0">
              <a:latin typeface="TheSansOsF Plain" charset="0"/>
            </a:endParaRPr>
          </a:p>
          <a:p>
            <a:pPr algn="just"/>
            <a:endParaRPr lang="fr-FR" altLang="fr-FR" sz="2200" dirty="0">
              <a:latin typeface="TheSansOsF Plain" charset="0"/>
            </a:endParaRPr>
          </a:p>
        </p:txBody>
      </p:sp>
      <p:sp>
        <p:nvSpPr>
          <p:cNvPr id="50180" name="Flèche droite 12"/>
          <p:cNvSpPr>
            <a:spLocks noChangeArrowheads="1"/>
          </p:cNvSpPr>
          <p:nvPr/>
        </p:nvSpPr>
        <p:spPr bwMode="auto">
          <a:xfrm>
            <a:off x="3176200" y="1800570"/>
            <a:ext cx="454025" cy="53022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15875">
            <a:solidFill>
              <a:srgbClr val="DA005E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endParaRPr lang="fr-CH" altLang="fr-FR">
              <a:latin typeface="TheSansOsF Plain" charset="0"/>
            </a:endParaRPr>
          </a:p>
        </p:txBody>
      </p:sp>
      <p:sp>
        <p:nvSpPr>
          <p:cNvPr id="50181" name="Flèche droite 13"/>
          <p:cNvSpPr>
            <a:spLocks noChangeArrowheads="1"/>
          </p:cNvSpPr>
          <p:nvPr/>
        </p:nvSpPr>
        <p:spPr bwMode="auto">
          <a:xfrm>
            <a:off x="3176200" y="4788800"/>
            <a:ext cx="454025" cy="53022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15875">
            <a:solidFill>
              <a:srgbClr val="DA005E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endParaRPr lang="fr-CH" altLang="fr-FR">
              <a:latin typeface="TheSansOsF Plain" charset="0"/>
            </a:endParaRPr>
          </a:p>
        </p:txBody>
      </p:sp>
      <p:pic>
        <p:nvPicPr>
          <p:cNvPr id="4199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6863" y="1209199"/>
            <a:ext cx="1540731" cy="1712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199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07958" y="4184649"/>
            <a:ext cx="1582505" cy="173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199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3861" y="2817385"/>
            <a:ext cx="434975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36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98" y="2143123"/>
            <a:ext cx="11760403" cy="168887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15798" y="157036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1: Type of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request</a:t>
            </a:r>
            <a:endParaRPr lang="fr-CH" sz="2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910914" y="4093182"/>
            <a:ext cx="7024816" cy="221599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4000" dirty="0"/>
              <a:t>Exchange program </a:t>
            </a:r>
            <a:r>
              <a:rPr lang="fr-CH" sz="4000" dirty="0" err="1"/>
              <a:t>student</a:t>
            </a:r>
            <a:endParaRPr lang="fr-CH" sz="4000" dirty="0"/>
          </a:p>
          <a:p>
            <a:endParaRPr lang="fr-CH" sz="4000" dirty="0"/>
          </a:p>
          <a:p>
            <a:r>
              <a:rPr lang="fr-CH" sz="4000" dirty="0"/>
              <a:t>1</a:t>
            </a:r>
            <a:r>
              <a:rPr lang="fr-CH" sz="4000" baseline="30000" dirty="0"/>
              <a:t>st</a:t>
            </a:r>
            <a:r>
              <a:rPr lang="fr-CH" sz="4000" dirty="0"/>
              <a:t> application</a:t>
            </a:r>
          </a:p>
          <a:p>
            <a:endParaRPr lang="fr-CH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535" y="4143138"/>
            <a:ext cx="782379" cy="81554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535" y="5269150"/>
            <a:ext cx="782379" cy="81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993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8" y="157036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2 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Beneficiary</a:t>
            </a:r>
            <a:endParaRPr lang="fr-CH" sz="2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28317" y="5372800"/>
            <a:ext cx="10135366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4000" dirty="0" err="1"/>
              <a:t>Please</a:t>
            </a:r>
            <a:r>
              <a:rPr lang="fr-CH" sz="4000" dirty="0"/>
              <a:t> enter </a:t>
            </a:r>
            <a:r>
              <a:rPr lang="fr-CH" sz="4000" dirty="0" err="1"/>
              <a:t>your</a:t>
            </a:r>
            <a:r>
              <a:rPr lang="fr-CH" sz="4000" dirty="0"/>
              <a:t> </a:t>
            </a:r>
            <a:r>
              <a:rPr lang="fr-CH" sz="4000" dirty="0" err="1"/>
              <a:t>personal</a:t>
            </a:r>
            <a:r>
              <a:rPr lang="fr-CH" sz="4000" dirty="0"/>
              <a:t> information </a:t>
            </a:r>
            <a:r>
              <a:rPr lang="fr-CH" sz="4000" dirty="0" err="1"/>
              <a:t>here</a:t>
            </a:r>
            <a:endParaRPr lang="fr-CH" sz="4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" y="2093588"/>
            <a:ext cx="11258425" cy="287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649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8" y="157036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Sections 3 and 4 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Spouse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/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partner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/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Children</a:t>
            </a:r>
            <a:endParaRPr lang="fr-CH" sz="2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0955" y="5284604"/>
            <a:ext cx="10003762" cy="132343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4000" dirty="0"/>
              <a:t>You DON’T have to </a:t>
            </a:r>
            <a:r>
              <a:rPr lang="fr-CH" sz="4000" dirty="0" err="1"/>
              <a:t>fill</a:t>
            </a:r>
            <a:r>
              <a:rPr lang="fr-CH" sz="4000" dirty="0"/>
              <a:t> </a:t>
            </a:r>
            <a:r>
              <a:rPr lang="fr-CH" sz="4000" dirty="0" err="1"/>
              <a:t>these</a:t>
            </a:r>
            <a:r>
              <a:rPr lang="fr-CH" sz="4000" dirty="0"/>
              <a:t> sections if </a:t>
            </a:r>
            <a:r>
              <a:rPr lang="fr-CH" sz="4000" dirty="0" err="1"/>
              <a:t>you</a:t>
            </a:r>
            <a:r>
              <a:rPr lang="fr-CH" sz="4000" dirty="0"/>
              <a:t> came </a:t>
            </a:r>
            <a:r>
              <a:rPr lang="fr-CH" sz="4000" dirty="0" err="1"/>
              <a:t>alone</a:t>
            </a:r>
            <a:r>
              <a:rPr lang="fr-CH" sz="4000" dirty="0"/>
              <a:t> in Geneva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" y="2199492"/>
            <a:ext cx="11840518" cy="104241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" y="3384969"/>
            <a:ext cx="11862636" cy="1582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006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8" y="157036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5 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Address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abroad</a:t>
            </a:r>
            <a:endParaRPr lang="fr-CH" sz="2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0924" y="3662877"/>
            <a:ext cx="10803823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4000" dirty="0"/>
              <a:t>Enter </a:t>
            </a:r>
            <a:r>
              <a:rPr lang="fr-CH" sz="4000" dirty="0" err="1"/>
              <a:t>your</a:t>
            </a:r>
            <a:r>
              <a:rPr lang="fr-CH" sz="4000" dirty="0"/>
              <a:t> home </a:t>
            </a:r>
            <a:r>
              <a:rPr lang="fr-CH" sz="4000" dirty="0" err="1"/>
              <a:t>address</a:t>
            </a:r>
            <a:r>
              <a:rPr lang="fr-CH" sz="4000" dirty="0"/>
              <a:t> in </a:t>
            </a:r>
            <a:r>
              <a:rPr lang="fr-CH" sz="4000" dirty="0" err="1"/>
              <a:t>your</a:t>
            </a:r>
            <a:r>
              <a:rPr lang="fr-CH" sz="4000" dirty="0"/>
              <a:t> country of </a:t>
            </a:r>
            <a:r>
              <a:rPr lang="fr-CH" sz="4000" dirty="0" err="1"/>
              <a:t>origin</a:t>
            </a:r>
            <a:endParaRPr lang="fr-CH" sz="4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7" y="2178766"/>
            <a:ext cx="11874981" cy="103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4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8" y="157036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6 (1</a:t>
            </a:r>
            <a:r>
              <a:rPr lang="fr-CH" sz="2800" b="1" baseline="30000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st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part):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Address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in Geneva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15798" y="4656054"/>
            <a:ext cx="11499906" cy="10926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r-CH" sz="900" dirty="0"/>
          </a:p>
          <a:p>
            <a:r>
              <a:rPr lang="fr-CH" sz="2800" b="1" dirty="0"/>
              <a:t>6.1.         </a:t>
            </a:r>
            <a:r>
              <a:rPr lang="fr-CH" sz="2800" dirty="0"/>
              <a:t>Tenant = if </a:t>
            </a:r>
            <a:r>
              <a:rPr lang="fr-CH" sz="2800" dirty="0" err="1"/>
              <a:t>you</a:t>
            </a:r>
            <a:r>
              <a:rPr lang="fr-CH" sz="2800" dirty="0"/>
              <a:t> </a:t>
            </a:r>
            <a:r>
              <a:rPr lang="fr-CH" sz="2800" dirty="0" err="1"/>
              <a:t>rent</a:t>
            </a:r>
            <a:r>
              <a:rPr lang="fr-CH" sz="2800" dirty="0"/>
              <a:t> a room/</a:t>
            </a:r>
            <a:r>
              <a:rPr lang="fr-CH" sz="2800" dirty="0" err="1"/>
              <a:t>appartment</a:t>
            </a:r>
            <a:r>
              <a:rPr lang="fr-CH" sz="2800" dirty="0"/>
              <a:t> to a landlord    </a:t>
            </a:r>
          </a:p>
          <a:p>
            <a:r>
              <a:rPr lang="fr-CH" sz="2800" dirty="0"/>
              <a:t>	     </a:t>
            </a:r>
            <a:r>
              <a:rPr lang="fr-CH" sz="2800" dirty="0" err="1"/>
              <a:t>Subtenant</a:t>
            </a:r>
            <a:r>
              <a:rPr lang="fr-CH" sz="2800" dirty="0"/>
              <a:t> = if </a:t>
            </a:r>
            <a:r>
              <a:rPr lang="fr-CH" sz="2800" dirty="0" err="1"/>
              <a:t>you</a:t>
            </a:r>
            <a:r>
              <a:rPr lang="fr-CH" sz="2800" dirty="0"/>
              <a:t> </a:t>
            </a:r>
            <a:r>
              <a:rPr lang="fr-CH" sz="2800" dirty="0" err="1"/>
              <a:t>rent</a:t>
            </a:r>
            <a:r>
              <a:rPr lang="fr-CH" sz="2800" dirty="0"/>
              <a:t> a room </a:t>
            </a:r>
            <a:r>
              <a:rPr lang="fr-CH" sz="2800" dirty="0" err="1"/>
              <a:t>from</a:t>
            </a:r>
            <a:r>
              <a:rPr lang="fr-CH" sz="2800" dirty="0"/>
              <a:t> a tenant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" y="2169170"/>
            <a:ext cx="11499906" cy="215623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18" y="4731636"/>
            <a:ext cx="512945" cy="53468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17" y="5266325"/>
            <a:ext cx="512945" cy="53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934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126566"/>
          </a:xfrm>
        </p:spPr>
        <p:txBody>
          <a:bodyPr>
            <a:noAutofit/>
          </a:bodyPr>
          <a:lstStyle/>
          <a:p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How to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fill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the </a:t>
            </a:r>
            <a:r>
              <a:rPr lang="fr-FR" altLang="fr-FR" sz="4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Form</a:t>
            </a:r>
            <a:r>
              <a:rPr lang="fr-FR" altLang="fr-FR" sz="4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  <a:cs typeface="+mn-cs"/>
              </a:rPr>
              <a:t> E</a:t>
            </a:r>
            <a:endParaRPr lang="fr-CH" sz="4800" b="1" dirty="0">
              <a:solidFill>
                <a:srgbClr val="FF5700"/>
              </a:solidFill>
              <a:latin typeface="TheSansOsF Plain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5798" y="1570368"/>
            <a:ext cx="1129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Section 6 (2</a:t>
            </a:r>
            <a:r>
              <a:rPr lang="fr-CH" sz="2800" b="1" baseline="30000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nd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part): </a:t>
            </a:r>
            <a:r>
              <a:rPr lang="fr-CH" sz="2800" b="1" dirty="0" err="1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Address</a:t>
            </a:r>
            <a:r>
              <a:rPr lang="fr-CH" sz="2800" b="1" dirty="0">
                <a:solidFill>
                  <a:srgbClr val="FF5700"/>
                </a:solidFill>
                <a:latin typeface="TheSansOsF Plain" charset="0"/>
                <a:ea typeface="MS PGothic" panose="020B0600070205080204" pitchFamily="34" charset="-128"/>
              </a:rPr>
              <a:t> in Geneva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15797" y="2171983"/>
            <a:ext cx="11976203" cy="415498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2800" b="1" dirty="0"/>
              <a:t>6.2. </a:t>
            </a:r>
            <a:r>
              <a:rPr lang="fr-CH" sz="2800" dirty="0"/>
              <a:t>Enter the </a:t>
            </a:r>
            <a:r>
              <a:rPr lang="fr-CH" sz="2800" dirty="0" err="1"/>
              <a:t>street</a:t>
            </a:r>
            <a:r>
              <a:rPr lang="fr-CH" sz="2800" dirty="0"/>
              <a:t> and the </a:t>
            </a:r>
            <a:r>
              <a:rPr lang="fr-CH" sz="2800" dirty="0" err="1"/>
              <a:t>number</a:t>
            </a:r>
            <a:r>
              <a:rPr lang="fr-CH" sz="2800" dirty="0"/>
              <a:t> of </a:t>
            </a:r>
            <a:r>
              <a:rPr lang="fr-CH" sz="2800" dirty="0" err="1"/>
              <a:t>your</a:t>
            </a:r>
            <a:r>
              <a:rPr lang="fr-CH" sz="2800" dirty="0"/>
              <a:t> building</a:t>
            </a:r>
          </a:p>
          <a:p>
            <a:endParaRPr lang="fr-CH" sz="800" dirty="0"/>
          </a:p>
          <a:p>
            <a:r>
              <a:rPr lang="fr-CH" sz="2800" b="1" dirty="0"/>
              <a:t>6.3. </a:t>
            </a:r>
            <a:r>
              <a:rPr lang="fr-CH" sz="2800" dirty="0"/>
              <a:t>Enter the </a:t>
            </a:r>
            <a:r>
              <a:rPr lang="fr-CH" sz="2800" dirty="0" err="1"/>
              <a:t>number</a:t>
            </a:r>
            <a:r>
              <a:rPr lang="fr-CH" sz="2800" dirty="0"/>
              <a:t> of </a:t>
            </a:r>
            <a:r>
              <a:rPr lang="fr-CH" sz="2800" dirty="0" err="1"/>
              <a:t>your</a:t>
            </a:r>
            <a:r>
              <a:rPr lang="fr-CH" sz="2800" dirty="0"/>
              <a:t> room or </a:t>
            </a:r>
            <a:r>
              <a:rPr lang="fr-CH" sz="2800" dirty="0" err="1"/>
              <a:t>appartment</a:t>
            </a:r>
            <a:endParaRPr lang="fr-CH" sz="2800" dirty="0"/>
          </a:p>
          <a:p>
            <a:endParaRPr lang="fr-CH" sz="800" dirty="0"/>
          </a:p>
          <a:p>
            <a:r>
              <a:rPr lang="fr-CH" sz="2800" b="1" dirty="0"/>
              <a:t>6.4.</a:t>
            </a:r>
            <a:r>
              <a:rPr lang="fr-CH" sz="2800" dirty="0"/>
              <a:t> and </a:t>
            </a:r>
            <a:r>
              <a:rPr lang="fr-CH" sz="2800" b="1" dirty="0"/>
              <a:t>6.5. </a:t>
            </a:r>
            <a:r>
              <a:rPr lang="fr-CH" sz="2800" dirty="0"/>
              <a:t>Enter the postal code and the </a:t>
            </a:r>
            <a:r>
              <a:rPr lang="fr-CH" sz="2800" dirty="0" err="1"/>
              <a:t>locality</a:t>
            </a:r>
            <a:r>
              <a:rPr lang="fr-CH" sz="2800" dirty="0"/>
              <a:t> (ex. 1202, Geneva)</a:t>
            </a:r>
          </a:p>
          <a:p>
            <a:endParaRPr lang="fr-CH" sz="800" dirty="0"/>
          </a:p>
          <a:p>
            <a:r>
              <a:rPr lang="fr-CH" sz="2800" b="1" dirty="0"/>
              <a:t>6.6. </a:t>
            </a:r>
            <a:r>
              <a:rPr lang="fr-CH" sz="2800" dirty="0"/>
              <a:t>and </a:t>
            </a:r>
            <a:r>
              <a:rPr lang="fr-CH" sz="2800" b="1" dirty="0"/>
              <a:t>6.7. </a:t>
            </a:r>
            <a:r>
              <a:rPr lang="en-US" sz="2800" dirty="0"/>
              <a:t>If your name is NOT indicated on the mailbox, please enter the name indicated on the mailbox that you will use to receive your mail. </a:t>
            </a:r>
            <a:r>
              <a:rPr lang="en-US" sz="2800" u="sng" dirty="0"/>
              <a:t>If your name is on the mailbox, please do not answer 6.6. and 6.7.</a:t>
            </a:r>
          </a:p>
          <a:p>
            <a:endParaRPr lang="fr-CH" sz="800" b="1" dirty="0"/>
          </a:p>
          <a:p>
            <a:r>
              <a:rPr lang="fr-CH" sz="2800" b="1" dirty="0"/>
              <a:t>6.8. – 6.10. </a:t>
            </a:r>
            <a:r>
              <a:rPr lang="fr-CH" sz="2800" dirty="0"/>
              <a:t>No </a:t>
            </a:r>
            <a:r>
              <a:rPr lang="fr-CH" sz="2800" dirty="0" err="1"/>
              <a:t>need</a:t>
            </a:r>
            <a:r>
              <a:rPr lang="fr-CH" sz="2800" dirty="0"/>
              <a:t> to </a:t>
            </a:r>
            <a:r>
              <a:rPr lang="fr-CH" sz="2800" dirty="0" err="1"/>
              <a:t>answer</a:t>
            </a:r>
            <a:endParaRPr lang="fr-CH" sz="2800" dirty="0"/>
          </a:p>
          <a:p>
            <a:endParaRPr lang="fr-CH" sz="800" dirty="0"/>
          </a:p>
          <a:p>
            <a:r>
              <a:rPr lang="fr-CH" sz="2800" b="1" dirty="0"/>
              <a:t>6.11. </a:t>
            </a:r>
            <a:r>
              <a:rPr lang="fr-CH" sz="2800" u="sng" dirty="0">
                <a:solidFill>
                  <a:srgbClr val="FF0000"/>
                </a:solidFill>
              </a:rPr>
              <a:t>MANDATORY </a:t>
            </a:r>
            <a:r>
              <a:rPr lang="fr-CH" sz="2800" dirty="0">
                <a:solidFill>
                  <a:schemeClr val="tx1"/>
                </a:solidFill>
              </a:rPr>
              <a:t>: Enter </a:t>
            </a:r>
            <a:r>
              <a:rPr lang="fr-CH" sz="2800" dirty="0" err="1">
                <a:solidFill>
                  <a:schemeClr val="tx1"/>
                </a:solidFill>
              </a:rPr>
              <a:t>your</a:t>
            </a:r>
            <a:r>
              <a:rPr lang="fr-CH" sz="2800" dirty="0">
                <a:solidFill>
                  <a:schemeClr val="tx1"/>
                </a:solidFill>
              </a:rPr>
              <a:t> date of </a:t>
            </a:r>
            <a:r>
              <a:rPr lang="fr-CH" sz="2800" dirty="0" err="1">
                <a:solidFill>
                  <a:schemeClr val="tx1"/>
                </a:solidFill>
              </a:rPr>
              <a:t>arrival</a:t>
            </a:r>
            <a:r>
              <a:rPr lang="fr-CH" sz="2800" dirty="0">
                <a:solidFill>
                  <a:schemeClr val="tx1"/>
                </a:solidFill>
              </a:rPr>
              <a:t> in Geneva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5924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878</Words>
  <Application>Microsoft Office PowerPoint</Application>
  <PresentationFormat>Grand écran</PresentationFormat>
  <Paragraphs>121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3" baseType="lpstr">
      <vt:lpstr>MS PGothic</vt:lpstr>
      <vt:lpstr>游ゴシック</vt:lpstr>
      <vt:lpstr>Arial</vt:lpstr>
      <vt:lpstr>Calibri</vt:lpstr>
      <vt:lpstr>Calibri Light</vt:lpstr>
      <vt:lpstr>TheSansOsF Plain</vt:lpstr>
      <vt:lpstr>Wingdings</vt:lpstr>
      <vt:lpstr>Thème Office</vt:lpstr>
      <vt:lpstr>Présentation PowerPoint</vt:lpstr>
      <vt:lpstr>Présentation PowerPoint</vt:lpstr>
      <vt:lpstr>Présentation PowerPoint</vt:lpstr>
      <vt:lpstr>How to fill the Form E</vt:lpstr>
      <vt:lpstr>How to fill the Form E</vt:lpstr>
      <vt:lpstr>How to fill the Form E</vt:lpstr>
      <vt:lpstr>How to fill the Form E</vt:lpstr>
      <vt:lpstr>How to fill the Form E</vt:lpstr>
      <vt:lpstr>How to fill the Form E</vt:lpstr>
      <vt:lpstr>How to fill the Form E</vt:lpstr>
      <vt:lpstr>How to fill the Form E</vt:lpstr>
      <vt:lpstr>How to fill the Form E</vt:lpstr>
      <vt:lpstr>How to fill the Form E</vt:lpstr>
      <vt:lpstr>How to fill the Form E</vt:lpstr>
      <vt:lpstr>How to fill the Form E</vt:lpstr>
    </vt:vector>
  </TitlesOfParts>
  <Company>Université de Genève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Frédérique Auger</dc:creator>
  <cp:lastModifiedBy>Arnaud Waeber</cp:lastModifiedBy>
  <cp:revision>83</cp:revision>
  <dcterms:created xsi:type="dcterms:W3CDTF">2020-02-28T15:00:08Z</dcterms:created>
  <dcterms:modified xsi:type="dcterms:W3CDTF">2020-09-09T13:37:49Z</dcterms:modified>
</cp:coreProperties>
</file>