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</p:sldMasterIdLst>
  <p:sldIdLst>
    <p:sldId id="256" r:id="rId3"/>
    <p:sldId id="261" r:id="rId4"/>
    <p:sldId id="259" r:id="rId5"/>
    <p:sldId id="263" r:id="rId6"/>
    <p:sldId id="260" r:id="rId7"/>
    <p:sldId id="262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D0374-6E61-4B32-B615-F5E9A635B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58616C-D7BC-40EC-908D-94589569D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2A69D-9F55-4889-B160-91B4A966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DEA589-5B52-4406-91CE-8CE60103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E21FBD-1AB2-4DBF-A66A-B6071EC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17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C1313-3B68-4EA9-92F1-5AB8F24C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59E188-6368-4EFC-9A02-E7D91A266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EA95CD-9AA4-4E5B-92B2-61614FB5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3BDAC6-041D-4037-81BC-58979A5D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9E0728-E8E3-4993-936B-3AFA11BD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4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D271E-D1B1-4669-9A99-9317D7C7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63A04A-59BE-4CF7-AFA5-4E3796A51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CE7941-AD61-4D32-882A-7051F370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DD555-1BF3-4902-9768-112485AF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FB170D-3BB0-4FEE-9B7D-6FCFBCD4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82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C128A-5AF2-45D0-96D6-9F8270BA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D6AEC2-28B7-453E-97B4-8062E8A8E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E57435-CE6C-4318-84B0-E8A2BD908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C662CC-8E1C-44FA-BF74-A7F9736B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117C4E-B364-4F06-926A-83E2B72F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5229AE-EC6F-4A2C-A42F-2555A682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81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8C92A-4E3D-42F0-9B47-5E902ED9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0B76BF-F0B2-4DAD-BCBD-FB17A2DEA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B55B50-08FC-4288-BDEE-BBB8E2ABB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190B76-1568-46FE-B01A-3F39DF4BD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24C800-57C3-4913-9410-58951C499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125E0A-A211-4C5A-8267-FC387D95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358DAD7-EB88-4E8C-AE7B-4492E641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111581E-7367-4F1D-B8D0-9FFC9B58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9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09273-F4C2-4A23-9669-2F86B8E2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32F4FB-5E46-4EA9-8215-19170CEC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C6156F-CA87-4BE8-A723-11B429B1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6B8DBD-76BA-4FB6-B170-42DA79D0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15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15B1C1-CA9B-424E-9EAF-A7CF33F7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C9EC00-2302-4A5E-B695-19F4EF48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B96405-A44F-4558-9ECB-E876FE6D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8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F7E7F-92DE-4AF3-A339-8E67575C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4CEEAA-8411-453F-9CAA-5C6180B42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87E926-2D89-4AFE-9AB5-546EF81A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EE473A-D087-4286-89BA-F2B85AF8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937771-B39F-45E6-A80D-2FD99C4C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957D88-1B20-4F6C-B89E-72B62282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1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9A0FD-14CC-434F-B4D1-947D7100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A0584C-A743-4A92-8162-E92A42EDA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617725-3986-4351-89FB-82E3D272A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F92FB0-AB64-4FEC-99D9-6BECDF20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DCE7CB-2290-403D-9FE1-053CDC64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1BF423-4D4B-417C-A1FE-D3689032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44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DD52C-5169-4FC4-B403-91AC67F4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7D995E-5C9A-4C7B-8B8F-2C0050A3D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ED071C-B55B-4820-94F2-D6E6BB87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93C3C-98BA-471F-BEC2-E4EFDB3A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B7D480-4C04-445C-9EAD-F2B09B97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16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F4329C3-BC03-4329-9943-49701BF57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F3F452-69D2-4BDC-A9CF-07EA1783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9F40BB-4790-4620-B4D9-B78E486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D06707-D20B-4615-841D-293F2C50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A289FC-FF90-4C69-83D3-E397AEE5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8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CE7071-FE09-47A7-908D-4FE6F11B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F1A631-B733-481E-8489-565C3FF7D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6DDD6E-9EB9-4348-B8C9-846582C14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505D9-24D4-4DE8-971C-B6F07B5E9D32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5DE3B0-A151-4352-B7E2-3C9B93BA0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D189D5-276A-45F5-9AE7-5D2DF0A57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1098-AC64-43E2-9C51-1C9AE4D293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0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mith_botanic_garden_greenhouse_outside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straveldocs.com/ch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traveldocs.com/ch/" TargetMode="External"/><Relationship Id="rId2" Type="http://schemas.openxmlformats.org/officeDocument/2006/relationships/hyperlink" Target="https://educationusa.state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StudyUSABern@state.gov" TargetMode="External"/><Relationship Id="rId4" Type="http://schemas.openxmlformats.org/officeDocument/2006/relationships/hyperlink" Target="https://ch.usembassy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20531C-579C-42E1-B57A-A115B7825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</p:spPr>
        <p:txBody>
          <a:bodyPr>
            <a:normAutofit/>
          </a:bodyPr>
          <a:lstStyle/>
          <a:p>
            <a:r>
              <a:rPr lang="de-CH" dirty="0" err="1"/>
              <a:t>Studying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U.S.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4360B3-22DB-410B-A67A-EBC1D63AF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84691"/>
            <a:ext cx="6801612" cy="7369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sz="1700" dirty="0">
                <a:solidFill>
                  <a:srgbClr val="FFFFFF"/>
                </a:solidFill>
              </a:rPr>
              <a:t>StudyUSABern@state.gov</a:t>
            </a:r>
          </a:p>
          <a:p>
            <a:pPr>
              <a:lnSpc>
                <a:spcPct val="90000"/>
              </a:lnSpc>
            </a:pPr>
            <a:r>
              <a:rPr lang="de-CH" sz="1700" dirty="0">
                <a:solidFill>
                  <a:srgbClr val="FFFFFF"/>
                </a:solidFill>
              </a:rPr>
              <a:t>Mobility at </a:t>
            </a:r>
            <a:r>
              <a:rPr lang="de-CH" sz="1700" dirty="0" err="1">
                <a:solidFill>
                  <a:srgbClr val="FFFFFF"/>
                </a:solidFill>
              </a:rPr>
              <a:t>the</a:t>
            </a:r>
            <a:r>
              <a:rPr lang="de-CH" sz="1700" dirty="0">
                <a:solidFill>
                  <a:srgbClr val="FFFFFF"/>
                </a:solidFill>
              </a:rPr>
              <a:t> University </a:t>
            </a:r>
            <a:r>
              <a:rPr lang="de-CH" sz="1700" dirty="0" err="1">
                <a:solidFill>
                  <a:srgbClr val="FFFFFF"/>
                </a:solidFill>
              </a:rPr>
              <a:t>of</a:t>
            </a:r>
            <a:r>
              <a:rPr lang="de-CH" sz="1700" dirty="0">
                <a:solidFill>
                  <a:srgbClr val="FFFFFF"/>
                </a:solidFill>
              </a:rPr>
              <a:t> Geneva</a:t>
            </a:r>
            <a:endParaRPr lang="en-GB" sz="1700" dirty="0">
              <a:solidFill>
                <a:srgbClr val="FFFFFF"/>
              </a:solidFill>
            </a:endParaRPr>
          </a:p>
        </p:txBody>
      </p:sp>
      <p:pic>
        <p:nvPicPr>
          <p:cNvPr id="1028" name="Picture 4" descr="Edusa Logo">
            <a:extLst>
              <a:ext uri="{FF2B5EF4-FFF2-40B4-BE49-F238E27FC236}">
                <a16:creationId xmlns:a16="http://schemas.microsoft.com/office/drawing/2014/main" id="{0C0C566C-E1A0-4AE7-A400-EAE9CBB45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476" y="844211"/>
            <a:ext cx="4819048" cy="20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22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06C7C-02BC-42ED-BFE6-990BC9F0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Geneva – U.S. Exchange Agreements</a:t>
            </a:r>
            <a:endParaRPr lang="en-GB" dirty="0"/>
          </a:p>
        </p:txBody>
      </p:sp>
      <p:pic>
        <p:nvPicPr>
          <p:cNvPr id="2050" name="Picture 2" descr="Edusa Logo">
            <a:extLst>
              <a:ext uri="{FF2B5EF4-FFF2-40B4-BE49-F238E27FC236}">
                <a16:creationId xmlns:a16="http://schemas.microsoft.com/office/drawing/2014/main" id="{E64588FF-A70C-4E80-9CC0-8B13D249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5580661"/>
            <a:ext cx="2538483" cy="10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193B741-205A-45E5-9D57-4D36A4B263B9}"/>
              </a:ext>
            </a:extLst>
          </p:cNvPr>
          <p:cNvSpPr txBox="1"/>
          <p:nvPr/>
        </p:nvSpPr>
        <p:spPr>
          <a:xfrm>
            <a:off x="1301667" y="4558718"/>
            <a:ext cx="1072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https://www.unige.ch/exchange/fr/mobilite/pourquoi-partir-en-mobilite/etudiants/sinformer/ou-se-renseigner/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01" y="2582561"/>
            <a:ext cx="11860398" cy="16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06C7C-02BC-42ED-BFE6-990BC9F0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Costs </a:t>
            </a:r>
            <a:r>
              <a:rPr lang="de-CH" dirty="0" err="1"/>
              <a:t>of</a:t>
            </a:r>
            <a:r>
              <a:rPr lang="de-CH" dirty="0"/>
              <a:t> Living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E538CE-8EFE-4F60-842C-45B086C5D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Costs can vary depending on location and university, but generally include the following items:</a:t>
            </a:r>
          </a:p>
          <a:p>
            <a:pPr lvl="1"/>
            <a:r>
              <a:rPr lang="en-US" dirty="0"/>
              <a:t>Room and board ($5,000 - $10,000)</a:t>
            </a:r>
          </a:p>
          <a:p>
            <a:pPr lvl="1"/>
            <a:r>
              <a:rPr lang="en-US" dirty="0"/>
              <a:t>Books and materials ($500 - $1,000)</a:t>
            </a:r>
          </a:p>
          <a:p>
            <a:pPr lvl="1"/>
            <a:r>
              <a:rPr lang="en-US" dirty="0"/>
              <a:t>Personal expenses ($500 - $1,000)</a:t>
            </a:r>
          </a:p>
          <a:p>
            <a:pPr lvl="1"/>
            <a:r>
              <a:rPr lang="en-US" dirty="0"/>
              <a:t>Transportation, flight tickets</a:t>
            </a:r>
          </a:p>
          <a:p>
            <a:pPr lvl="1"/>
            <a:r>
              <a:rPr lang="en-US" dirty="0"/>
              <a:t>Health insurance ($2,000 - $3,000)</a:t>
            </a:r>
          </a:p>
          <a:p>
            <a:pPr lvl="1"/>
            <a:r>
              <a:rPr lang="en-US" sz="1600" dirty="0"/>
              <a:t>These are rough estimates. Please check always with the international office of your exchange university for current numbers. For </a:t>
            </a:r>
            <a:r>
              <a:rPr lang="en-US" sz="1600" b="1" dirty="0"/>
              <a:t>visa fee</a:t>
            </a:r>
            <a:r>
              <a:rPr lang="en-US" sz="1600" dirty="0"/>
              <a:t>s, check ch.usembassy.gov/.</a:t>
            </a:r>
          </a:p>
          <a:p>
            <a:pPr lvl="1"/>
            <a:endParaRPr lang="en-US" dirty="0"/>
          </a:p>
        </p:txBody>
      </p:sp>
      <p:pic>
        <p:nvPicPr>
          <p:cNvPr id="12" name="Picture 2" descr="Edusa Logo">
            <a:extLst>
              <a:ext uri="{FF2B5EF4-FFF2-40B4-BE49-F238E27FC236}">
                <a16:creationId xmlns:a16="http://schemas.microsoft.com/office/drawing/2014/main" id="{36A813DC-F102-49F1-ABC0-97C545A92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5580661"/>
            <a:ext cx="2538483" cy="10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2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2CBA3-BC48-4F22-998E-4AEE7BC1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47" y="122481"/>
            <a:ext cx="4776537" cy="8159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fr-CH" sz="3200" dirty="0">
                <a:solidFill>
                  <a:schemeClr val="accent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Smith </a:t>
            </a:r>
            <a:r>
              <a:rPr lang="fr-CH" sz="3200" dirty="0" err="1">
                <a:solidFill>
                  <a:schemeClr val="accent1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college</a:t>
            </a:r>
            <a:endParaRPr lang="fr-CH" sz="3200" dirty="0">
              <a:solidFill>
                <a:schemeClr val="accent1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B351BD-1E85-4C90-A74F-1ECD1CAFA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31757"/>
            <a:ext cx="4162928" cy="4296237"/>
          </a:xfrm>
        </p:spPr>
        <p:txBody>
          <a:bodyPr/>
          <a:lstStyle/>
          <a:p>
            <a:r>
              <a:rPr lang="fr-CH" dirty="0">
                <a:solidFill>
                  <a:srgbClr val="FFFF00"/>
                </a:solidFill>
              </a:rPr>
              <a:t>SELECTIVE WOMEN’S COLLEGE</a:t>
            </a:r>
          </a:p>
          <a:p>
            <a:r>
              <a:rPr lang="fr-CH" dirty="0">
                <a:solidFill>
                  <a:srgbClr val="FFFF00"/>
                </a:solidFill>
              </a:rPr>
              <a:t>(ALSO OPEN TO MEN)</a:t>
            </a:r>
          </a:p>
          <a:p>
            <a:r>
              <a:rPr lang="fr-CH" dirty="0">
                <a:solidFill>
                  <a:srgbClr val="FFFF00"/>
                </a:solidFill>
              </a:rPr>
              <a:t>FULL SCHOLARSHIP (&gt;73’000 USD 			VALUE)</a:t>
            </a:r>
          </a:p>
          <a:p>
            <a:endParaRPr lang="fr-CH" dirty="0">
              <a:solidFill>
                <a:srgbClr val="FFFF00"/>
              </a:solidFill>
            </a:endParaRPr>
          </a:p>
          <a:p>
            <a:r>
              <a:rPr lang="fr-CH" dirty="0">
                <a:solidFill>
                  <a:srgbClr val="FFFF00"/>
                </a:solidFill>
              </a:rPr>
              <a:t>HUMANITIES, SOCIAL SCIENCES, </a:t>
            </a:r>
          </a:p>
          <a:p>
            <a:r>
              <a:rPr lang="fr-CH" dirty="0">
                <a:solidFill>
                  <a:srgbClr val="FFFF00"/>
                </a:solidFill>
              </a:rPr>
              <a:t>STEM</a:t>
            </a:r>
          </a:p>
          <a:p>
            <a:r>
              <a:rPr lang="fr-CH" dirty="0">
                <a:solidFill>
                  <a:srgbClr val="FFFF00"/>
                </a:solidFill>
              </a:rPr>
              <a:t>EXCELLENT EDUCATION</a:t>
            </a:r>
          </a:p>
          <a:p>
            <a:r>
              <a:rPr lang="fr-CH" dirty="0">
                <a:solidFill>
                  <a:srgbClr val="FFFF00"/>
                </a:solidFill>
              </a:rPr>
              <a:t>SMALL CLASSES, FACILITIES</a:t>
            </a:r>
          </a:p>
          <a:p>
            <a:endParaRPr lang="fr-CH" dirty="0">
              <a:solidFill>
                <a:srgbClr val="FFFF00"/>
              </a:solidFill>
            </a:endParaRPr>
          </a:p>
          <a:p>
            <a:r>
              <a:rPr lang="fr-CH" dirty="0">
                <a:solidFill>
                  <a:srgbClr val="FFFF00"/>
                </a:solidFill>
              </a:rPr>
              <a:t>5 COLLEGE  CONSORTIUM</a:t>
            </a:r>
          </a:p>
          <a:p>
            <a:endParaRPr lang="fr-CH" dirty="0">
              <a:solidFill>
                <a:srgbClr val="FFFF00"/>
              </a:solidFill>
            </a:endParaRPr>
          </a:p>
          <a:p>
            <a:endParaRPr lang="fr-CH" dirty="0">
              <a:solidFill>
                <a:srgbClr val="FFFF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5E86D9-8E2A-4A5E-9AAA-500FBD7D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1840832"/>
            <a:ext cx="4270247" cy="3899194"/>
          </a:xfrm>
        </p:spPr>
        <p:txBody>
          <a:bodyPr/>
          <a:lstStyle/>
          <a:p>
            <a:endParaRPr lang="fr-CH" dirty="0"/>
          </a:p>
          <a:p>
            <a:endParaRPr lang="fr-CH" dirty="0"/>
          </a:p>
          <a:p>
            <a:r>
              <a:rPr lang="fr-CH" dirty="0">
                <a:solidFill>
                  <a:schemeClr val="bg1"/>
                </a:solidFill>
                <a:highlight>
                  <a:srgbClr val="000080"/>
                </a:highlight>
              </a:rPr>
              <a:t>LARGE CHOICE OF COURSE COMBINATIONS</a:t>
            </a:r>
          </a:p>
          <a:p>
            <a:r>
              <a:rPr lang="fr-CH" dirty="0">
                <a:solidFill>
                  <a:schemeClr val="bg1"/>
                </a:solidFill>
                <a:highlight>
                  <a:srgbClr val="000080"/>
                </a:highlight>
              </a:rPr>
              <a:t>NICHE COURSES (NEUROPSYCHOLOGY, INDIGENOUS RIGHTS, STEM FOR WOMEN, ENVIRONMENT - OCEAN, GENDER, BLACK STUDIES, ASIAN STUDIES, FILM…)</a:t>
            </a:r>
          </a:p>
          <a:p>
            <a:r>
              <a:rPr lang="fr-CH">
                <a:solidFill>
                  <a:schemeClr val="bg1"/>
                </a:solidFill>
                <a:highlight>
                  <a:srgbClr val="000080"/>
                </a:highlight>
              </a:rPr>
              <a:t>2 HOURS FROM BOSTON, 5 HOURS FROM NYC</a:t>
            </a:r>
            <a:endParaRPr lang="fr-CH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endParaRPr lang="fr-CH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065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06C7C-02BC-42ED-BFE6-990BC9F0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Visa </a:t>
            </a:r>
            <a:r>
              <a:rPr lang="de-CH" dirty="0" err="1"/>
              <a:t>Process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89EBDD-22A8-4EFA-BBB0-F292AADE0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352558"/>
          </a:xfrm>
        </p:spPr>
        <p:txBody>
          <a:bodyPr/>
          <a:lstStyle/>
          <a:p>
            <a:r>
              <a:rPr lang="en-US" dirty="0"/>
              <a:t>Always make sure to check the latest information here: ch.usembassy.gov/</a:t>
            </a:r>
          </a:p>
          <a:p>
            <a:r>
              <a:rPr lang="en-US" dirty="0"/>
              <a:t>For information on the visa process, check </a:t>
            </a:r>
            <a:r>
              <a:rPr lang="en-US" dirty="0">
                <a:hlinkClick r:id="rId2"/>
              </a:rPr>
              <a:t>https://www.ustraveldocs.com/ch/index.html</a:t>
            </a:r>
            <a:endParaRPr lang="en-US" dirty="0"/>
          </a:p>
          <a:p>
            <a:r>
              <a:rPr lang="en-US" dirty="0"/>
              <a:t>The process in a nutshell:</a:t>
            </a:r>
          </a:p>
          <a:p>
            <a:pPr lvl="1"/>
            <a:r>
              <a:rPr lang="en-US" dirty="0"/>
              <a:t>Get accepted by a university</a:t>
            </a:r>
          </a:p>
          <a:p>
            <a:pPr lvl="1"/>
            <a:r>
              <a:rPr lang="en-US" dirty="0"/>
              <a:t>The university provides you with an I-20 or a DS-2019</a:t>
            </a:r>
          </a:p>
          <a:p>
            <a:pPr lvl="1"/>
            <a:r>
              <a:rPr lang="en-US" dirty="0"/>
              <a:t>You can only apply for the visa </a:t>
            </a:r>
            <a:r>
              <a:rPr lang="en-US" b="1" dirty="0"/>
              <a:t>after</a:t>
            </a:r>
            <a:r>
              <a:rPr lang="en-US" dirty="0"/>
              <a:t> you have received the form!</a:t>
            </a:r>
          </a:p>
          <a:p>
            <a:pPr lvl="1"/>
            <a:r>
              <a:rPr lang="en-US" dirty="0"/>
              <a:t>Initiate the visa process on ustraveldocs.com and schedule an appointment</a:t>
            </a:r>
          </a:p>
          <a:p>
            <a:pPr lvl="1"/>
            <a:r>
              <a:rPr lang="en-US" dirty="0"/>
              <a:t>Come to the Embassy for an interview, get your visa and leave for the U.S.</a:t>
            </a:r>
          </a:p>
          <a:p>
            <a:endParaRPr lang="en-US" dirty="0"/>
          </a:p>
        </p:txBody>
      </p:sp>
      <p:pic>
        <p:nvPicPr>
          <p:cNvPr id="2050" name="Picture 2" descr="Edusa Logo">
            <a:extLst>
              <a:ext uri="{FF2B5EF4-FFF2-40B4-BE49-F238E27FC236}">
                <a16:creationId xmlns:a16="http://schemas.microsoft.com/office/drawing/2014/main" id="{E64588FF-A70C-4E80-9CC0-8B13D249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5580661"/>
            <a:ext cx="2538483" cy="10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1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06C7C-02BC-42ED-BFE6-990BC9F0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Housing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89EBDD-22A8-4EFA-BBB0-F292AADE0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universities offer (or even require) on-campus housing.</a:t>
            </a:r>
          </a:p>
          <a:p>
            <a:r>
              <a:rPr lang="en-US" dirty="0"/>
              <a:t>Be not shy to contact the international office of your exchange university about this!</a:t>
            </a:r>
          </a:p>
          <a:p>
            <a:r>
              <a:rPr lang="en-US" dirty="0"/>
              <a:t>Generally, for off-campus housing, exchange students can rent apartments in the U.S. – but there might be local restrictions.</a:t>
            </a:r>
          </a:p>
          <a:p>
            <a:r>
              <a:rPr lang="en-US" dirty="0"/>
              <a:t>Generally, to rent, you will need:</a:t>
            </a:r>
          </a:p>
          <a:p>
            <a:pPr lvl="1"/>
            <a:r>
              <a:rPr lang="en-US" dirty="0"/>
              <a:t>Proof of income / financial assistance</a:t>
            </a:r>
          </a:p>
          <a:p>
            <a:pPr lvl="1"/>
            <a:r>
              <a:rPr lang="en-US" dirty="0"/>
              <a:t>Guarantor, co-signer or high-security deposit</a:t>
            </a:r>
          </a:p>
          <a:p>
            <a:pPr lvl="1"/>
            <a:r>
              <a:rPr lang="en-US" dirty="0" err="1"/>
              <a:t>Ev</a:t>
            </a:r>
            <a:r>
              <a:rPr lang="en-US" dirty="0"/>
              <a:t>. reference letter, criminal record</a:t>
            </a:r>
          </a:p>
          <a:p>
            <a:endParaRPr lang="en-US" dirty="0"/>
          </a:p>
        </p:txBody>
      </p:sp>
      <p:pic>
        <p:nvPicPr>
          <p:cNvPr id="2050" name="Picture 2" descr="Edusa Logo">
            <a:extLst>
              <a:ext uri="{FF2B5EF4-FFF2-40B4-BE49-F238E27FC236}">
                <a16:creationId xmlns:a16="http://schemas.microsoft.com/office/drawing/2014/main" id="{E64588FF-A70C-4E80-9CC0-8B13D249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5580661"/>
            <a:ext cx="2538483" cy="10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06C7C-02BC-42ED-BFE6-990BC9F0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Also, </a:t>
            </a:r>
            <a:r>
              <a:rPr lang="de-CH" dirty="0" err="1"/>
              <a:t>this</a:t>
            </a:r>
            <a:r>
              <a:rPr lang="de-CH" dirty="0"/>
              <a:t>: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89EBDD-22A8-4EFA-BBB0-F292AADE0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Universities in the U.S. determine their admission requirements – no federal regulations! For questions, always contact your international office and/or the international office of your exchange university. </a:t>
            </a:r>
          </a:p>
          <a:p>
            <a:r>
              <a:rPr lang="en-US" dirty="0"/>
              <a:t>Check with the international office regarding </a:t>
            </a:r>
            <a:r>
              <a:rPr lang="en-US" b="1" dirty="0"/>
              <a:t>deadlines</a:t>
            </a:r>
            <a:r>
              <a:rPr lang="en-US" dirty="0"/>
              <a:t>, </a:t>
            </a:r>
            <a:r>
              <a:rPr lang="en-US" b="1" dirty="0"/>
              <a:t>standardized tests </a:t>
            </a:r>
            <a:r>
              <a:rPr lang="en-US" dirty="0"/>
              <a:t>and </a:t>
            </a:r>
            <a:r>
              <a:rPr lang="en-US" b="1" dirty="0"/>
              <a:t>application requirements.</a:t>
            </a:r>
          </a:p>
          <a:p>
            <a:r>
              <a:rPr lang="en-US" dirty="0"/>
              <a:t>Exchange students have to be covered by health insurance. Universities often have their own policies in place for this.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Edusa Logo">
            <a:extLst>
              <a:ext uri="{FF2B5EF4-FFF2-40B4-BE49-F238E27FC236}">
                <a16:creationId xmlns:a16="http://schemas.microsoft.com/office/drawing/2014/main" id="{E64588FF-A70C-4E80-9CC0-8B13D249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5580661"/>
            <a:ext cx="2538483" cy="10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0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06C7C-02BC-42ED-BFE6-990BC9F0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Resources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89EBDD-22A8-4EFA-BBB0-F292AADE0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International Offices</a:t>
            </a:r>
          </a:p>
          <a:p>
            <a:r>
              <a:rPr lang="de-CH" dirty="0">
                <a:hlinkClick r:id="rId2"/>
              </a:rPr>
              <a:t>https://educationusa.state.gov/</a:t>
            </a:r>
            <a:endParaRPr lang="de-CH" dirty="0"/>
          </a:p>
          <a:p>
            <a:r>
              <a:rPr lang="de-CH" dirty="0">
                <a:hlinkClick r:id="rId3"/>
              </a:rPr>
              <a:t>https://www.ustraveldocs.com/ch/</a:t>
            </a:r>
            <a:endParaRPr lang="de-CH" dirty="0"/>
          </a:p>
          <a:p>
            <a:r>
              <a:rPr lang="de-CH" dirty="0">
                <a:hlinkClick r:id="rId4"/>
              </a:rPr>
              <a:t>https://ch.usembassy.gov/</a:t>
            </a:r>
            <a:endParaRPr lang="de-CH" dirty="0"/>
          </a:p>
          <a:p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general</a:t>
            </a:r>
            <a:r>
              <a:rPr lang="de-CH" dirty="0"/>
              <a:t> </a:t>
            </a:r>
            <a:r>
              <a:rPr lang="de-CH" dirty="0" err="1"/>
              <a:t>questions</a:t>
            </a:r>
            <a:r>
              <a:rPr lang="de-CH" dirty="0"/>
              <a:t>: </a:t>
            </a:r>
            <a:r>
              <a:rPr lang="de-CH" dirty="0">
                <a:hlinkClick r:id="rId5"/>
              </a:rPr>
              <a:t>StudyUSABern@state.gov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en-GB" dirty="0"/>
          </a:p>
        </p:txBody>
      </p:sp>
      <p:pic>
        <p:nvPicPr>
          <p:cNvPr id="2050" name="Picture 2" descr="Edusa Logo">
            <a:extLst>
              <a:ext uri="{FF2B5EF4-FFF2-40B4-BE49-F238E27FC236}">
                <a16:creationId xmlns:a16="http://schemas.microsoft.com/office/drawing/2014/main" id="{E64588FF-A70C-4E80-9CC0-8B13D249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5580661"/>
            <a:ext cx="2538483" cy="10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14104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437</Words>
  <Application>Microsoft Office PowerPoint</Application>
  <PresentationFormat>Grand écran</PresentationFormat>
  <Paragraphs>57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Aldhabi</vt:lpstr>
      <vt:lpstr>Arial</vt:lpstr>
      <vt:lpstr>Calibri</vt:lpstr>
      <vt:lpstr>Calibri Light</vt:lpstr>
      <vt:lpstr>Gill Sans MT</vt:lpstr>
      <vt:lpstr>Paket</vt:lpstr>
      <vt:lpstr>Benutzerdefiniertes Design</vt:lpstr>
      <vt:lpstr>Studying in the U.S.</vt:lpstr>
      <vt:lpstr>Geneva – U.S. Exchange Agreements</vt:lpstr>
      <vt:lpstr>Costs of Living</vt:lpstr>
      <vt:lpstr>Smith college</vt:lpstr>
      <vt:lpstr>Visa Process</vt:lpstr>
      <vt:lpstr>Housing</vt:lpstr>
      <vt:lpstr>Also, this: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in the U.S.</dc:title>
  <dc:creator>Alexander Sigrist</dc:creator>
  <cp:lastModifiedBy>Daniela Katja Sauge</cp:lastModifiedBy>
  <cp:revision>24</cp:revision>
  <dcterms:created xsi:type="dcterms:W3CDTF">2020-11-05T10:30:13Z</dcterms:created>
  <dcterms:modified xsi:type="dcterms:W3CDTF">2020-11-12T12:49:47Z</dcterms:modified>
</cp:coreProperties>
</file>