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4" r:id="rId1"/>
    <p:sldMasterId id="2147483785" r:id="rId2"/>
    <p:sldMasterId id="2147483818" r:id="rId3"/>
  </p:sldMasterIdLst>
  <p:notesMasterIdLst>
    <p:notesMasterId r:id="rId24"/>
  </p:notesMasterIdLst>
  <p:handoutMasterIdLst>
    <p:handoutMasterId r:id="rId25"/>
  </p:handoutMasterIdLst>
  <p:sldIdLst>
    <p:sldId id="256" r:id="rId4"/>
    <p:sldId id="311" r:id="rId5"/>
    <p:sldId id="316" r:id="rId6"/>
    <p:sldId id="313" r:id="rId7"/>
    <p:sldId id="331" r:id="rId8"/>
    <p:sldId id="312" r:id="rId9"/>
    <p:sldId id="321" r:id="rId10"/>
    <p:sldId id="324" r:id="rId11"/>
    <p:sldId id="314" r:id="rId12"/>
    <p:sldId id="325" r:id="rId13"/>
    <p:sldId id="318" r:id="rId14"/>
    <p:sldId id="317" r:id="rId15"/>
    <p:sldId id="319" r:id="rId16"/>
    <p:sldId id="328" r:id="rId17"/>
    <p:sldId id="332" r:id="rId18"/>
    <p:sldId id="329" r:id="rId19"/>
    <p:sldId id="323" r:id="rId20"/>
    <p:sldId id="330" r:id="rId21"/>
    <p:sldId id="320" r:id="rId22"/>
    <p:sldId id="315" r:id="rId23"/>
  </p:sldIdLst>
  <p:sldSz cx="9144000" cy="6858000" type="screen4x3"/>
  <p:notesSz cx="6811963" cy="9942513"/>
  <p:defaultTextStyle>
    <a:defPPr>
      <a:defRPr lang="fr-F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CC0000"/>
    <a:srgbClr val="0000CC"/>
    <a:srgbClr val="990033"/>
    <a:srgbClr val="9828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913" autoAdjust="0"/>
  </p:normalViewPr>
  <p:slideViewPr>
    <p:cSldViewPr>
      <p:cViewPr>
        <p:scale>
          <a:sx n="94" d="100"/>
          <a:sy n="94" d="100"/>
        </p:scale>
        <p:origin x="-178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atin typeface="Arial" pitchFamily="34" charset="0"/>
                <a:ea typeface="+mn-ea"/>
                <a:cs typeface="Arial" pitchFamily="34" charset="0"/>
              </a:defRPr>
            </a:lvl1pPr>
          </a:lstStyle>
          <a:p>
            <a:pPr>
              <a:defRPr/>
            </a:pPr>
            <a:endParaRPr lang="fr-CH"/>
          </a:p>
        </p:txBody>
      </p:sp>
      <p:sp>
        <p:nvSpPr>
          <p:cNvPr id="3" name="Espace réservé de la date 2"/>
          <p:cNvSpPr>
            <a:spLocks noGrp="1"/>
          </p:cNvSpPr>
          <p:nvPr>
            <p:ph type="dt" sz="quarter" idx="1"/>
          </p:nvPr>
        </p:nvSpPr>
        <p:spPr>
          <a:xfrm>
            <a:off x="3859213" y="0"/>
            <a:ext cx="2951162" cy="496888"/>
          </a:xfrm>
          <a:prstGeom prst="rect">
            <a:avLst/>
          </a:prstGeom>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34AC8AB0-FBD9-FC45-BD8A-3602C29AB7D2}" type="datetime1">
              <a:rPr lang="fr-CH"/>
              <a:pPr>
                <a:defRPr/>
              </a:pPr>
              <a:t>28/01/2016</a:t>
            </a:fld>
            <a:endParaRPr lang="fr-CH"/>
          </a:p>
        </p:txBody>
      </p:sp>
      <p:sp>
        <p:nvSpPr>
          <p:cNvPr id="4" name="Espace réservé du pied de page 3"/>
          <p:cNvSpPr>
            <a:spLocks noGrp="1"/>
          </p:cNvSpPr>
          <p:nvPr>
            <p:ph type="ftr" sz="quarter" idx="2"/>
          </p:nvPr>
        </p:nvSpPr>
        <p:spPr>
          <a:xfrm>
            <a:off x="0" y="9444038"/>
            <a:ext cx="2951163" cy="496887"/>
          </a:xfrm>
          <a:prstGeom prst="rect">
            <a:avLst/>
          </a:prstGeom>
        </p:spPr>
        <p:txBody>
          <a:bodyPr vert="horz" lIns="91440" tIns="45720" rIns="91440" bIns="45720" rtlCol="0" anchor="b"/>
          <a:lstStyle>
            <a:lvl1pPr algn="l">
              <a:defRPr sz="1200">
                <a:latin typeface="Arial" pitchFamily="34" charset="0"/>
                <a:ea typeface="+mn-ea"/>
                <a:cs typeface="Arial" pitchFamily="34" charset="0"/>
              </a:defRPr>
            </a:lvl1pPr>
          </a:lstStyle>
          <a:p>
            <a:pPr>
              <a:defRPr/>
            </a:pPr>
            <a:endParaRPr lang="fr-CH"/>
          </a:p>
        </p:txBody>
      </p:sp>
      <p:sp>
        <p:nvSpPr>
          <p:cNvPr id="5" name="Espace réservé du numéro de diapositive 4"/>
          <p:cNvSpPr>
            <a:spLocks noGrp="1"/>
          </p:cNvSpPr>
          <p:nvPr>
            <p:ph type="sldNum" sz="quarter" idx="3"/>
          </p:nvPr>
        </p:nvSpPr>
        <p:spPr>
          <a:xfrm>
            <a:off x="3859213" y="9444038"/>
            <a:ext cx="2951162" cy="496887"/>
          </a:xfrm>
          <a:prstGeom prst="rect">
            <a:avLst/>
          </a:prstGeom>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2701657C-9AB2-F64F-9FCA-08B3729E0442}" type="slidenum">
              <a:rPr lang="fr-CH"/>
              <a:pPr>
                <a:defRPr/>
              </a:pPr>
              <a:t>‹#›</a:t>
            </a:fld>
            <a:endParaRPr lang="fr-CH"/>
          </a:p>
        </p:txBody>
      </p:sp>
    </p:spTree>
    <p:extLst>
      <p:ext uri="{BB962C8B-B14F-4D97-AF65-F5344CB8AC3E}">
        <p14:creationId xmlns:p14="http://schemas.microsoft.com/office/powerpoint/2010/main" val="35294968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6888"/>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mn-ea"/>
                <a:cs typeface="Arial" pitchFamily="34" charset="0"/>
              </a:defRPr>
            </a:lvl1pPr>
          </a:lstStyle>
          <a:p>
            <a:pPr>
              <a:defRPr/>
            </a:pPr>
            <a:endParaRPr lang="fr-CH"/>
          </a:p>
        </p:txBody>
      </p:sp>
      <p:sp>
        <p:nvSpPr>
          <p:cNvPr id="3" name="Espace réservé de la date 2"/>
          <p:cNvSpPr>
            <a:spLocks noGrp="1"/>
          </p:cNvSpPr>
          <p:nvPr>
            <p:ph type="dt" idx="1"/>
          </p:nvPr>
        </p:nvSpPr>
        <p:spPr>
          <a:xfrm>
            <a:off x="3859213" y="0"/>
            <a:ext cx="2951162" cy="496888"/>
          </a:xfrm>
          <a:prstGeom prst="rect">
            <a:avLst/>
          </a:prstGeom>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2928AA2D-F568-CB49-82C8-1082C1FA573C}" type="datetime1">
              <a:rPr lang="fr-CH"/>
              <a:pPr>
                <a:defRPr/>
              </a:pPr>
              <a:t>28/01/2016</a:t>
            </a:fld>
            <a:endParaRPr lang="fr-CH"/>
          </a:p>
        </p:txBody>
      </p:sp>
      <p:sp>
        <p:nvSpPr>
          <p:cNvPr id="4" name="Espace réservé de l'image des diapositives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fr-CH" noProof="0" smtClean="0"/>
          </a:p>
        </p:txBody>
      </p:sp>
      <p:sp>
        <p:nvSpPr>
          <p:cNvPr id="5" name="Espace réservé des commentaires 4"/>
          <p:cNvSpPr>
            <a:spLocks noGrp="1"/>
          </p:cNvSpPr>
          <p:nvPr>
            <p:ph type="body" sz="quarter" idx="3"/>
          </p:nvPr>
        </p:nvSpPr>
        <p:spPr>
          <a:xfrm>
            <a:off x="681038" y="4722813"/>
            <a:ext cx="5449887" cy="4473575"/>
          </a:xfrm>
          <a:prstGeom prst="rect">
            <a:avLst/>
          </a:prstGeom>
        </p:spPr>
        <p:txBody>
          <a:bodyPr vert="horz" wrap="square" lIns="91440" tIns="45720" rIns="91440" bIns="45720" numCol="1" anchor="t" anchorCtr="0" compatLnSpc="1">
            <a:prstTxWarp prst="textNoShape">
              <a:avLst/>
            </a:prstTxWarp>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CH" noProof="0"/>
          </a:p>
        </p:txBody>
      </p:sp>
      <p:sp>
        <p:nvSpPr>
          <p:cNvPr id="6" name="Espace réservé du pied de page 5"/>
          <p:cNvSpPr>
            <a:spLocks noGrp="1"/>
          </p:cNvSpPr>
          <p:nvPr>
            <p:ph type="ftr" sz="quarter" idx="4"/>
          </p:nvPr>
        </p:nvSpPr>
        <p:spPr>
          <a:xfrm>
            <a:off x="0" y="9444038"/>
            <a:ext cx="2951163" cy="496887"/>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mn-ea"/>
                <a:cs typeface="Arial" pitchFamily="34" charset="0"/>
              </a:defRPr>
            </a:lvl1pPr>
          </a:lstStyle>
          <a:p>
            <a:pPr>
              <a:defRPr/>
            </a:pPr>
            <a:endParaRPr lang="fr-CH"/>
          </a:p>
        </p:txBody>
      </p:sp>
      <p:sp>
        <p:nvSpPr>
          <p:cNvPr id="7" name="Espace réservé du numéro de diapositive 6"/>
          <p:cNvSpPr>
            <a:spLocks noGrp="1"/>
          </p:cNvSpPr>
          <p:nvPr>
            <p:ph type="sldNum" sz="quarter" idx="5"/>
          </p:nvPr>
        </p:nvSpPr>
        <p:spPr>
          <a:xfrm>
            <a:off x="3859213" y="9444038"/>
            <a:ext cx="2951162" cy="496887"/>
          </a:xfrm>
          <a:prstGeom prst="rect">
            <a:avLst/>
          </a:prstGeom>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D1A4923D-89BE-B04C-B618-26624FD86705}" type="slidenum">
              <a:rPr lang="fr-CH"/>
              <a:pPr>
                <a:defRPr/>
              </a:pPr>
              <a:t>‹#›</a:t>
            </a:fld>
            <a:endParaRPr lang="fr-CH"/>
          </a:p>
        </p:txBody>
      </p:sp>
    </p:spTree>
    <p:extLst>
      <p:ext uri="{BB962C8B-B14F-4D97-AF65-F5344CB8AC3E}">
        <p14:creationId xmlns:p14="http://schemas.microsoft.com/office/powerpoint/2010/main" val="162577986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H">
              <a:latin typeface="Calibri" charset="0"/>
              <a:ea typeface="ＭＳ Ｐゴシック" charset="0"/>
            </a:endParaRPr>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84C0A17-BE35-BD4F-81C5-5DE8816A7DA8}" type="slidenum">
              <a:rPr lang="fr-CH" sz="1200"/>
              <a:pPr eaLnBrk="1" hangingPunct="1"/>
              <a:t>1</a:t>
            </a:fld>
            <a:endParaRPr lang="fr-CH"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47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11</a:t>
            </a:fld>
            <a:endParaRPr lang="fr-CH"/>
          </a:p>
        </p:txBody>
      </p:sp>
    </p:spTree>
    <p:extLst>
      <p:ext uri="{BB962C8B-B14F-4D97-AF65-F5344CB8AC3E}">
        <p14:creationId xmlns:p14="http://schemas.microsoft.com/office/powerpoint/2010/main" val="3131110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47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12</a:t>
            </a:fld>
            <a:endParaRPr lang="fr-CH"/>
          </a:p>
        </p:txBody>
      </p:sp>
    </p:spTree>
    <p:extLst>
      <p:ext uri="{BB962C8B-B14F-4D97-AF65-F5344CB8AC3E}">
        <p14:creationId xmlns:p14="http://schemas.microsoft.com/office/powerpoint/2010/main" val="1707393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47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13</a:t>
            </a:fld>
            <a:endParaRPr lang="fr-CH"/>
          </a:p>
        </p:txBody>
      </p:sp>
    </p:spTree>
    <p:extLst>
      <p:ext uri="{BB962C8B-B14F-4D97-AF65-F5344CB8AC3E}">
        <p14:creationId xmlns:p14="http://schemas.microsoft.com/office/powerpoint/2010/main" val="3068739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47500" lnSpcReduction="200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14</a:t>
            </a:fld>
            <a:endParaRPr lang="fr-CH"/>
          </a:p>
        </p:txBody>
      </p:sp>
    </p:spTree>
    <p:extLst>
      <p:ext uri="{BB962C8B-B14F-4D97-AF65-F5344CB8AC3E}">
        <p14:creationId xmlns:p14="http://schemas.microsoft.com/office/powerpoint/2010/main" val="484754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55000" lnSpcReduction="200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16</a:t>
            </a:fld>
            <a:endParaRPr lang="fr-CH"/>
          </a:p>
        </p:txBody>
      </p:sp>
    </p:spTree>
    <p:extLst>
      <p:ext uri="{BB962C8B-B14F-4D97-AF65-F5344CB8AC3E}">
        <p14:creationId xmlns:p14="http://schemas.microsoft.com/office/powerpoint/2010/main" val="1758322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17</a:t>
            </a:fld>
            <a:endParaRPr lang="fr-CH"/>
          </a:p>
        </p:txBody>
      </p:sp>
    </p:spTree>
    <p:extLst>
      <p:ext uri="{BB962C8B-B14F-4D97-AF65-F5344CB8AC3E}">
        <p14:creationId xmlns:p14="http://schemas.microsoft.com/office/powerpoint/2010/main" val="24750841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18</a:t>
            </a:fld>
            <a:endParaRPr lang="fr-CH"/>
          </a:p>
        </p:txBody>
      </p:sp>
    </p:spTree>
    <p:extLst>
      <p:ext uri="{BB962C8B-B14F-4D97-AF65-F5344CB8AC3E}">
        <p14:creationId xmlns:p14="http://schemas.microsoft.com/office/powerpoint/2010/main" val="2508289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19</a:t>
            </a:fld>
            <a:endParaRPr lang="fr-CH"/>
          </a:p>
        </p:txBody>
      </p:sp>
    </p:spTree>
    <p:extLst>
      <p:ext uri="{BB962C8B-B14F-4D97-AF65-F5344CB8AC3E}">
        <p14:creationId xmlns:p14="http://schemas.microsoft.com/office/powerpoint/2010/main" val="835318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7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20</a:t>
            </a:fld>
            <a:endParaRPr lang="fr-CH"/>
          </a:p>
        </p:txBody>
      </p:sp>
    </p:spTree>
    <p:extLst>
      <p:ext uri="{BB962C8B-B14F-4D97-AF65-F5344CB8AC3E}">
        <p14:creationId xmlns:p14="http://schemas.microsoft.com/office/powerpoint/2010/main" val="1014759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2</a:t>
            </a:fld>
            <a:endParaRPr lang="fr-CH"/>
          </a:p>
        </p:txBody>
      </p:sp>
    </p:spTree>
    <p:extLst>
      <p:ext uri="{BB962C8B-B14F-4D97-AF65-F5344CB8AC3E}">
        <p14:creationId xmlns:p14="http://schemas.microsoft.com/office/powerpoint/2010/main" val="367893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3</a:t>
            </a:fld>
            <a:endParaRPr lang="fr-CH"/>
          </a:p>
        </p:txBody>
      </p:sp>
    </p:spTree>
    <p:extLst>
      <p:ext uri="{BB962C8B-B14F-4D97-AF65-F5344CB8AC3E}">
        <p14:creationId xmlns:p14="http://schemas.microsoft.com/office/powerpoint/2010/main" val="261747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noProof="0" dirty="0" smtClean="0"/>
          </a:p>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4</a:t>
            </a:fld>
            <a:endParaRPr lang="fr-CH"/>
          </a:p>
        </p:txBody>
      </p:sp>
    </p:spTree>
    <p:extLst>
      <p:ext uri="{BB962C8B-B14F-4D97-AF65-F5344CB8AC3E}">
        <p14:creationId xmlns:p14="http://schemas.microsoft.com/office/powerpoint/2010/main" val="185213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6</a:t>
            </a:fld>
            <a:endParaRPr lang="fr-CH"/>
          </a:p>
        </p:txBody>
      </p:sp>
    </p:spTree>
    <p:extLst>
      <p:ext uri="{BB962C8B-B14F-4D97-AF65-F5344CB8AC3E}">
        <p14:creationId xmlns:p14="http://schemas.microsoft.com/office/powerpoint/2010/main" val="53530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7</a:t>
            </a:fld>
            <a:endParaRPr lang="fr-CH"/>
          </a:p>
        </p:txBody>
      </p:sp>
    </p:spTree>
    <p:extLst>
      <p:ext uri="{BB962C8B-B14F-4D97-AF65-F5344CB8AC3E}">
        <p14:creationId xmlns:p14="http://schemas.microsoft.com/office/powerpoint/2010/main" val="401272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8</a:t>
            </a:fld>
            <a:endParaRPr lang="fr-CH"/>
          </a:p>
        </p:txBody>
      </p:sp>
    </p:spTree>
    <p:extLst>
      <p:ext uri="{BB962C8B-B14F-4D97-AF65-F5344CB8AC3E}">
        <p14:creationId xmlns:p14="http://schemas.microsoft.com/office/powerpoint/2010/main" val="1346994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9</a:t>
            </a:fld>
            <a:endParaRPr lang="fr-CH"/>
          </a:p>
        </p:txBody>
      </p:sp>
    </p:spTree>
    <p:extLst>
      <p:ext uri="{BB962C8B-B14F-4D97-AF65-F5344CB8AC3E}">
        <p14:creationId xmlns:p14="http://schemas.microsoft.com/office/powerpoint/2010/main" val="3265416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0000" lnSpcReduction="20000"/>
          </a:bodyPr>
          <a:lstStyle/>
          <a:p>
            <a:endParaRPr lang="fr-CH" dirty="0"/>
          </a:p>
        </p:txBody>
      </p:sp>
      <p:sp>
        <p:nvSpPr>
          <p:cNvPr id="4" name="Espace réservé du numéro de diapositive 3"/>
          <p:cNvSpPr>
            <a:spLocks noGrp="1"/>
          </p:cNvSpPr>
          <p:nvPr>
            <p:ph type="sldNum" sz="quarter" idx="10"/>
          </p:nvPr>
        </p:nvSpPr>
        <p:spPr/>
        <p:txBody>
          <a:bodyPr/>
          <a:lstStyle/>
          <a:p>
            <a:pPr>
              <a:defRPr/>
            </a:pPr>
            <a:fld id="{D1A4923D-89BE-B04C-B618-26624FD86705}" type="slidenum">
              <a:rPr lang="fr-CH" smtClean="0"/>
              <a:pPr>
                <a:defRPr/>
              </a:pPr>
              <a:t>10</a:t>
            </a:fld>
            <a:endParaRPr lang="fr-CH"/>
          </a:p>
        </p:txBody>
      </p:sp>
    </p:spTree>
    <p:extLst>
      <p:ext uri="{BB962C8B-B14F-4D97-AF65-F5344CB8AC3E}">
        <p14:creationId xmlns:p14="http://schemas.microsoft.com/office/powerpoint/2010/main" val="3619185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09AB44D1-EAD7-5544-A4CD-96168AA07AE9}" type="datetime1">
              <a:rPr lang="fr-FR" smtClean="0"/>
              <a:t>28/01/2016</a:t>
            </a:fld>
            <a:endParaRPr lang="fr-CH"/>
          </a:p>
        </p:txBody>
      </p:sp>
      <p:sp>
        <p:nvSpPr>
          <p:cNvPr id="5" name="Espace réservé du pied de page 4"/>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6" name="Espace réservé du numéro de diapositive 5"/>
          <p:cNvSpPr>
            <a:spLocks noGrp="1"/>
          </p:cNvSpPr>
          <p:nvPr>
            <p:ph type="sldNum" sz="quarter" idx="12"/>
          </p:nvPr>
        </p:nvSpPr>
        <p:spPr/>
        <p:txBody>
          <a:bodyPr/>
          <a:lstStyle>
            <a:lvl1pPr>
              <a:defRPr/>
            </a:lvl1pPr>
          </a:lstStyle>
          <a:p>
            <a:pPr>
              <a:defRPr/>
            </a:pPr>
            <a:fld id="{EEC49BE1-E5BC-3F47-8C92-B8BE58EC3EE0}" type="slidenum">
              <a:rPr lang="fr-FR"/>
              <a:pPr>
                <a:defRPr/>
              </a:pPr>
              <a:t>‹#›</a:t>
            </a:fld>
            <a:endParaRPr lang="fr-FR"/>
          </a:p>
        </p:txBody>
      </p:sp>
    </p:spTree>
    <p:extLst>
      <p:ext uri="{BB962C8B-B14F-4D97-AF65-F5344CB8AC3E}">
        <p14:creationId xmlns:p14="http://schemas.microsoft.com/office/powerpoint/2010/main" val="2839830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874CF25-B979-2C42-9B2C-91ABFE508EE9}" type="datetime1">
              <a:rPr lang="fr-FR" smtClean="0"/>
              <a:t>28/01/2016</a:t>
            </a:fld>
            <a:endParaRPr lang="fr-CH"/>
          </a:p>
        </p:txBody>
      </p:sp>
      <p:sp>
        <p:nvSpPr>
          <p:cNvPr id="5" name="Espace réservé du pied de page 4"/>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6" name="Espace réservé du numéro de diapositive 5"/>
          <p:cNvSpPr>
            <a:spLocks noGrp="1"/>
          </p:cNvSpPr>
          <p:nvPr>
            <p:ph type="sldNum" sz="quarter" idx="12"/>
          </p:nvPr>
        </p:nvSpPr>
        <p:spPr/>
        <p:txBody>
          <a:bodyPr/>
          <a:lstStyle>
            <a:lvl1pPr>
              <a:defRPr/>
            </a:lvl1pPr>
          </a:lstStyle>
          <a:p>
            <a:pPr>
              <a:defRPr/>
            </a:pPr>
            <a:fld id="{25F0FB9B-C539-7147-BC1A-AFB9CEEE8AC1}" type="slidenum">
              <a:rPr lang="fr-FR"/>
              <a:pPr>
                <a:defRPr/>
              </a:pPr>
              <a:t>‹#›</a:t>
            </a:fld>
            <a:endParaRPr lang="fr-FR"/>
          </a:p>
        </p:txBody>
      </p:sp>
    </p:spTree>
    <p:extLst>
      <p:ext uri="{BB962C8B-B14F-4D97-AF65-F5344CB8AC3E}">
        <p14:creationId xmlns:p14="http://schemas.microsoft.com/office/powerpoint/2010/main" val="382539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F096E336-8C5A-B541-82E9-CE90C46CABED}" type="datetime1">
              <a:rPr lang="fr-FR" smtClean="0"/>
              <a:t>28/01/2016</a:t>
            </a:fld>
            <a:endParaRPr lang="fr-CH"/>
          </a:p>
        </p:txBody>
      </p:sp>
      <p:sp>
        <p:nvSpPr>
          <p:cNvPr id="5" name="Espace réservé du pied de page 4"/>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6" name="Espace réservé du numéro de diapositive 5"/>
          <p:cNvSpPr>
            <a:spLocks noGrp="1"/>
          </p:cNvSpPr>
          <p:nvPr>
            <p:ph type="sldNum" sz="quarter" idx="12"/>
          </p:nvPr>
        </p:nvSpPr>
        <p:spPr/>
        <p:txBody>
          <a:bodyPr/>
          <a:lstStyle>
            <a:lvl1pPr>
              <a:defRPr/>
            </a:lvl1pPr>
          </a:lstStyle>
          <a:p>
            <a:pPr>
              <a:defRPr/>
            </a:pPr>
            <a:fld id="{96666573-2AB2-174E-9B9E-628CAF4FC216}" type="slidenum">
              <a:rPr lang="fr-FR"/>
              <a:pPr>
                <a:defRPr/>
              </a:pPr>
              <a:t>‹#›</a:t>
            </a:fld>
            <a:endParaRPr lang="fr-FR"/>
          </a:p>
        </p:txBody>
      </p:sp>
    </p:spTree>
    <p:extLst>
      <p:ext uri="{BB962C8B-B14F-4D97-AF65-F5344CB8AC3E}">
        <p14:creationId xmlns:p14="http://schemas.microsoft.com/office/powerpoint/2010/main" val="804178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6" name="Espace réservé du numéro de diapositive 5"/>
          <p:cNvSpPr>
            <a:spLocks noGrp="1"/>
          </p:cNvSpPr>
          <p:nvPr>
            <p:ph type="sldNum" sz="quarter" idx="12"/>
          </p:nvPr>
        </p:nvSpPr>
        <p:spPr/>
        <p:txBody>
          <a:bodyPr/>
          <a:lstStyle>
            <a:lvl1pPr>
              <a:defRPr/>
            </a:lvl1pPr>
          </a:lstStyle>
          <a:p>
            <a:pPr>
              <a:defRPr/>
            </a:pPr>
            <a:fld id="{2A7CB47C-6EDF-EA43-BC46-24C7B5895C42}" type="slidenum">
              <a:rPr lang="fr-FR"/>
              <a:pPr>
                <a:defRPr/>
              </a:pPr>
              <a:t>‹#›</a:t>
            </a:fld>
            <a:endParaRPr lang="fr-FR"/>
          </a:p>
        </p:txBody>
      </p:sp>
    </p:spTree>
    <p:extLst>
      <p:ext uri="{BB962C8B-B14F-4D97-AF65-F5344CB8AC3E}">
        <p14:creationId xmlns:p14="http://schemas.microsoft.com/office/powerpoint/2010/main" val="671130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7A88C9FC-6627-B343-9FD2-2E4D3017EEF6}" type="datetime1">
              <a:rPr lang="fr-FR" smtClean="0"/>
              <a:t>28/01/2016</a:t>
            </a:fld>
            <a:endParaRPr lang="fr-CH"/>
          </a:p>
        </p:txBody>
      </p:sp>
      <p:sp>
        <p:nvSpPr>
          <p:cNvPr id="5" name="Espace réservé du pied de page 4"/>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6" name="Espace réservé du numéro de diapositive 5"/>
          <p:cNvSpPr>
            <a:spLocks noGrp="1"/>
          </p:cNvSpPr>
          <p:nvPr>
            <p:ph type="sldNum" sz="quarter" idx="12"/>
          </p:nvPr>
        </p:nvSpPr>
        <p:spPr/>
        <p:txBody>
          <a:bodyPr/>
          <a:lstStyle>
            <a:lvl1pPr>
              <a:defRPr/>
            </a:lvl1pPr>
          </a:lstStyle>
          <a:p>
            <a:pPr>
              <a:defRPr/>
            </a:pPr>
            <a:fld id="{C9AA889E-9F40-8A45-B4E7-FA61A24D280B}" type="slidenum">
              <a:rPr lang="fr-FR"/>
              <a:pPr>
                <a:defRPr/>
              </a:pPr>
              <a:t>‹#›</a:t>
            </a:fld>
            <a:endParaRPr lang="fr-FR"/>
          </a:p>
        </p:txBody>
      </p:sp>
    </p:spTree>
    <p:extLst>
      <p:ext uri="{BB962C8B-B14F-4D97-AF65-F5344CB8AC3E}">
        <p14:creationId xmlns:p14="http://schemas.microsoft.com/office/powerpoint/2010/main" val="2889251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pPr>
              <a:defRPr/>
            </a:pPr>
            <a:fld id="{E8EB20ED-C603-0D43-9B62-B32F131EFD36}" type="datetime1">
              <a:rPr lang="fr-FR" smtClean="0"/>
              <a:t>28/01/2016</a:t>
            </a:fld>
            <a:endParaRPr lang="fr-CH"/>
          </a:p>
        </p:txBody>
      </p:sp>
      <p:sp>
        <p:nvSpPr>
          <p:cNvPr id="6" name="Espace réservé du pied de page 5"/>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7" name="Espace réservé du numéro de diapositive 6"/>
          <p:cNvSpPr>
            <a:spLocks noGrp="1"/>
          </p:cNvSpPr>
          <p:nvPr>
            <p:ph type="sldNum" sz="quarter" idx="12"/>
          </p:nvPr>
        </p:nvSpPr>
        <p:spPr/>
        <p:txBody>
          <a:bodyPr/>
          <a:lstStyle>
            <a:lvl1pPr>
              <a:defRPr/>
            </a:lvl1pPr>
          </a:lstStyle>
          <a:p>
            <a:pPr>
              <a:defRPr/>
            </a:pPr>
            <a:fld id="{02D66B4A-2AA8-FC47-A9D5-69E44AB5BD30}" type="slidenum">
              <a:rPr lang="fr-FR"/>
              <a:pPr>
                <a:defRPr/>
              </a:pPr>
              <a:t>‹#›</a:t>
            </a:fld>
            <a:endParaRPr lang="fr-FR"/>
          </a:p>
        </p:txBody>
      </p:sp>
    </p:spTree>
    <p:extLst>
      <p:ext uri="{BB962C8B-B14F-4D97-AF65-F5344CB8AC3E}">
        <p14:creationId xmlns:p14="http://schemas.microsoft.com/office/powerpoint/2010/main" val="2628355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pPr>
              <a:defRPr/>
            </a:pPr>
            <a:fld id="{30D9F104-DB0B-B845-B1AF-FAAE3B48109D}" type="datetime1">
              <a:rPr lang="fr-FR" smtClean="0"/>
              <a:t>28/01/2016</a:t>
            </a:fld>
            <a:endParaRPr lang="fr-CH"/>
          </a:p>
        </p:txBody>
      </p:sp>
      <p:sp>
        <p:nvSpPr>
          <p:cNvPr id="8" name="Espace réservé du pied de page 7"/>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9" name="Espace réservé du numéro de diapositive 8"/>
          <p:cNvSpPr>
            <a:spLocks noGrp="1"/>
          </p:cNvSpPr>
          <p:nvPr>
            <p:ph type="sldNum" sz="quarter" idx="12"/>
          </p:nvPr>
        </p:nvSpPr>
        <p:spPr/>
        <p:txBody>
          <a:bodyPr/>
          <a:lstStyle>
            <a:lvl1pPr>
              <a:defRPr/>
            </a:lvl1pPr>
          </a:lstStyle>
          <a:p>
            <a:pPr>
              <a:defRPr/>
            </a:pPr>
            <a:fld id="{1D0EB1DA-9264-FE4A-8B99-39D0DD96742C}" type="slidenum">
              <a:rPr lang="fr-FR"/>
              <a:pPr>
                <a:defRPr/>
              </a:pPr>
              <a:t>‹#›</a:t>
            </a:fld>
            <a:endParaRPr lang="fr-FR"/>
          </a:p>
        </p:txBody>
      </p:sp>
    </p:spTree>
    <p:extLst>
      <p:ext uri="{BB962C8B-B14F-4D97-AF65-F5344CB8AC3E}">
        <p14:creationId xmlns:p14="http://schemas.microsoft.com/office/powerpoint/2010/main" val="177239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pPr>
              <a:defRPr/>
            </a:pPr>
            <a:fld id="{D8723468-0E1E-5C4A-911C-00A630F6BAB5}" type="datetime1">
              <a:rPr lang="fr-FR" smtClean="0"/>
              <a:t>28/01/2016</a:t>
            </a:fld>
            <a:endParaRPr lang="fr-CH"/>
          </a:p>
        </p:txBody>
      </p:sp>
      <p:sp>
        <p:nvSpPr>
          <p:cNvPr id="4" name="Espace réservé du pied de page 3"/>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5" name="Espace réservé du numéro de diapositive 4"/>
          <p:cNvSpPr>
            <a:spLocks noGrp="1"/>
          </p:cNvSpPr>
          <p:nvPr>
            <p:ph type="sldNum" sz="quarter" idx="12"/>
          </p:nvPr>
        </p:nvSpPr>
        <p:spPr/>
        <p:txBody>
          <a:bodyPr/>
          <a:lstStyle>
            <a:lvl1pPr>
              <a:defRPr/>
            </a:lvl1pPr>
          </a:lstStyle>
          <a:p>
            <a:pPr>
              <a:defRPr/>
            </a:pPr>
            <a:fld id="{7B514F3B-6906-0540-9E3B-4E914C20B816}" type="slidenum">
              <a:rPr lang="fr-FR"/>
              <a:pPr>
                <a:defRPr/>
              </a:pPr>
              <a:t>‹#›</a:t>
            </a:fld>
            <a:endParaRPr lang="fr-FR"/>
          </a:p>
        </p:txBody>
      </p:sp>
    </p:spTree>
    <p:extLst>
      <p:ext uri="{BB962C8B-B14F-4D97-AF65-F5344CB8AC3E}">
        <p14:creationId xmlns:p14="http://schemas.microsoft.com/office/powerpoint/2010/main" val="136903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93371633-D072-1D4F-A0B8-7FCB984A0B2F}" type="datetime1">
              <a:rPr lang="fr-FR" smtClean="0"/>
              <a:t>28/01/2016</a:t>
            </a:fld>
            <a:endParaRPr lang="fr-CH"/>
          </a:p>
        </p:txBody>
      </p:sp>
      <p:sp>
        <p:nvSpPr>
          <p:cNvPr id="3" name="Espace réservé du pied de page 2"/>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4" name="Espace réservé du numéro de diapositive 3"/>
          <p:cNvSpPr>
            <a:spLocks noGrp="1"/>
          </p:cNvSpPr>
          <p:nvPr>
            <p:ph type="sldNum" sz="quarter" idx="12"/>
          </p:nvPr>
        </p:nvSpPr>
        <p:spPr/>
        <p:txBody>
          <a:bodyPr/>
          <a:lstStyle>
            <a:lvl1pPr>
              <a:defRPr/>
            </a:lvl1pPr>
          </a:lstStyle>
          <a:p>
            <a:pPr>
              <a:defRPr/>
            </a:pPr>
            <a:fld id="{10324543-8E51-FF45-B357-0376A3817107}" type="slidenum">
              <a:rPr lang="fr-FR"/>
              <a:pPr>
                <a:defRPr/>
              </a:pPr>
              <a:t>‹#›</a:t>
            </a:fld>
            <a:endParaRPr lang="fr-FR"/>
          </a:p>
        </p:txBody>
      </p:sp>
    </p:spTree>
    <p:extLst>
      <p:ext uri="{BB962C8B-B14F-4D97-AF65-F5344CB8AC3E}">
        <p14:creationId xmlns:p14="http://schemas.microsoft.com/office/powerpoint/2010/main" val="1345151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2601CF03-CC00-3740-8BA3-4C815F600E2E}" type="datetime1">
              <a:rPr lang="fr-FR" smtClean="0"/>
              <a:t>28/01/2016</a:t>
            </a:fld>
            <a:endParaRPr lang="fr-CH"/>
          </a:p>
        </p:txBody>
      </p:sp>
      <p:sp>
        <p:nvSpPr>
          <p:cNvPr id="6" name="Espace réservé du pied de page 5"/>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7" name="Espace réservé du numéro de diapositive 6"/>
          <p:cNvSpPr>
            <a:spLocks noGrp="1"/>
          </p:cNvSpPr>
          <p:nvPr>
            <p:ph type="sldNum" sz="quarter" idx="12"/>
          </p:nvPr>
        </p:nvSpPr>
        <p:spPr/>
        <p:txBody>
          <a:bodyPr/>
          <a:lstStyle>
            <a:lvl1pPr>
              <a:defRPr/>
            </a:lvl1pPr>
          </a:lstStyle>
          <a:p>
            <a:pPr>
              <a:defRPr/>
            </a:pPr>
            <a:fld id="{B52134FF-A94D-6A43-A228-0B00B9011E44}" type="slidenum">
              <a:rPr lang="fr-FR"/>
              <a:pPr>
                <a:defRPr/>
              </a:pPr>
              <a:t>‹#›</a:t>
            </a:fld>
            <a:endParaRPr lang="fr-FR"/>
          </a:p>
        </p:txBody>
      </p:sp>
    </p:spTree>
    <p:extLst>
      <p:ext uri="{BB962C8B-B14F-4D97-AF65-F5344CB8AC3E}">
        <p14:creationId xmlns:p14="http://schemas.microsoft.com/office/powerpoint/2010/main" val="2068496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AE0659D1-5B91-1A4E-B3AA-1B7D8D9CC5A1}" type="datetime1">
              <a:rPr lang="fr-FR" smtClean="0"/>
              <a:t>28/01/2016</a:t>
            </a:fld>
            <a:endParaRPr lang="fr-CH"/>
          </a:p>
        </p:txBody>
      </p:sp>
      <p:sp>
        <p:nvSpPr>
          <p:cNvPr id="6" name="Espace réservé du pied de page 5"/>
          <p:cNvSpPr>
            <a:spLocks noGrp="1"/>
          </p:cNvSpPr>
          <p:nvPr>
            <p:ph type="ftr" sz="quarter" idx="11"/>
          </p:nvPr>
        </p:nvSpPr>
        <p:spPr/>
        <p:txBody>
          <a:bodyPr/>
          <a:lstStyle>
            <a:lvl1pPr>
              <a:defRPr>
                <a:latin typeface="Calibri" pitchFamily="34" charset="0"/>
              </a:defRPr>
            </a:lvl1pPr>
          </a:lstStyle>
          <a:p>
            <a:pPr>
              <a:defRPr/>
            </a:pPr>
            <a:r>
              <a:rPr lang="fr-CH" smtClean="0"/>
              <a:t>L. Weiss, Rolle, 21-22 janvier 2016</a:t>
            </a:r>
            <a:endParaRPr lang="fr-CH"/>
          </a:p>
        </p:txBody>
      </p:sp>
      <p:sp>
        <p:nvSpPr>
          <p:cNvPr id="7" name="Espace réservé du numéro de diapositive 6"/>
          <p:cNvSpPr>
            <a:spLocks noGrp="1"/>
          </p:cNvSpPr>
          <p:nvPr>
            <p:ph type="sldNum" sz="quarter" idx="12"/>
          </p:nvPr>
        </p:nvSpPr>
        <p:spPr/>
        <p:txBody>
          <a:bodyPr/>
          <a:lstStyle>
            <a:lvl1pPr>
              <a:defRPr/>
            </a:lvl1pPr>
          </a:lstStyle>
          <a:p>
            <a:pPr>
              <a:defRPr/>
            </a:pPr>
            <a:fld id="{4D85EC1E-1251-E848-B2A7-5AE49B9E6E5B}" type="slidenum">
              <a:rPr lang="fr-FR"/>
              <a:pPr>
                <a:defRPr/>
              </a:pPr>
              <a:t>‹#›</a:t>
            </a:fld>
            <a:endParaRPr lang="fr-FR"/>
          </a:p>
        </p:txBody>
      </p:sp>
    </p:spTree>
    <p:extLst>
      <p:ext uri="{BB962C8B-B14F-4D97-AF65-F5344CB8AC3E}">
        <p14:creationId xmlns:p14="http://schemas.microsoft.com/office/powerpoint/2010/main" val="3706491428"/>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50900" y="11113"/>
            <a:ext cx="8293100" cy="933450"/>
          </a:xfrm>
          <a:prstGeom prst="rect">
            <a:avLst/>
          </a:prstGeom>
          <a:solidFill>
            <a:schemeClr val="tx1">
              <a:lumMod val="60000"/>
              <a:lumOff val="40000"/>
            </a:schemeClr>
          </a:solidFill>
          <a:ln w="38100">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r>
              <a:rPr lang="fr-FR" noProof="0" dirty="0" err="1" smtClean="0"/>
              <a:t>Klicken</a:t>
            </a:r>
            <a:r>
              <a:rPr lang="fr-FR" noProof="0" dirty="0" smtClean="0"/>
              <a:t> </a:t>
            </a:r>
            <a:r>
              <a:rPr lang="fr-FR" noProof="0" dirty="0" err="1" smtClean="0"/>
              <a:t>Sie</a:t>
            </a:r>
            <a:r>
              <a:rPr lang="fr-FR" noProof="0" dirty="0" smtClean="0"/>
              <a:t>, </a:t>
            </a:r>
            <a:r>
              <a:rPr lang="fr-FR" noProof="0" dirty="0" err="1" smtClean="0"/>
              <a:t>um</a:t>
            </a:r>
            <a:r>
              <a:rPr lang="fr-FR" noProof="0" dirty="0" smtClean="0"/>
              <a:t> </a:t>
            </a:r>
            <a:r>
              <a:rPr lang="fr-FR" noProof="0" dirty="0" err="1" smtClean="0"/>
              <a:t>das</a:t>
            </a:r>
            <a:r>
              <a:rPr lang="fr-FR" noProof="0" dirty="0" smtClean="0"/>
              <a:t> </a:t>
            </a:r>
            <a:r>
              <a:rPr lang="fr-FR" noProof="0" dirty="0" err="1" smtClean="0"/>
              <a:t>Titelformat</a:t>
            </a:r>
            <a:r>
              <a:rPr lang="fr-FR" noProof="0" dirty="0" smtClean="0"/>
              <a:t> </a:t>
            </a:r>
            <a:r>
              <a:rPr lang="fr-FR" noProof="0" dirty="0" err="1" smtClean="0"/>
              <a:t>zu</a:t>
            </a:r>
            <a:r>
              <a:rPr lang="fr-FR" noProof="0" dirty="0" smtClean="0"/>
              <a:t> </a:t>
            </a:r>
          </a:p>
        </p:txBody>
      </p:sp>
      <p:sp>
        <p:nvSpPr>
          <p:cNvPr id="1027" name="Rechteck 119"/>
          <p:cNvSpPr>
            <a:spLocks noChangeArrowheads="1"/>
          </p:cNvSpPr>
          <p:nvPr userDrawn="1"/>
        </p:nvSpPr>
        <p:spPr bwMode="auto">
          <a:xfrm>
            <a:off x="0" y="0"/>
            <a:ext cx="819150" cy="935038"/>
          </a:xfrm>
          <a:prstGeom prst="rect">
            <a:avLst/>
          </a:prstGeom>
          <a:solidFill>
            <a:srgbClr val="FFFF00"/>
          </a:solidFill>
          <a:ln w="50800">
            <a:solidFill>
              <a:srgbClr val="000000"/>
            </a:solidFill>
            <a:miter lim="800000"/>
            <a:headEnd/>
            <a:tailEnd/>
          </a:ln>
        </p:spPr>
        <p:txBody>
          <a:bodyPr lIns="36000" rIns="36000" bIns="36000"/>
          <a:lstStyle/>
          <a:p>
            <a:pPr algn="r">
              <a:spcBef>
                <a:spcPct val="15000"/>
              </a:spcBef>
            </a:pPr>
            <a:r>
              <a:rPr lang="fr-FR" sz="1500" dirty="0" err="1">
                <a:solidFill>
                  <a:srgbClr val="000000"/>
                </a:solidFill>
                <a:latin typeface="Serifa BT" charset="0"/>
              </a:rPr>
              <a:t>Ort</a:t>
            </a:r>
            <a:endParaRPr lang="fr-FR" sz="1500" dirty="0">
              <a:solidFill>
                <a:srgbClr val="000000"/>
              </a:solidFill>
              <a:latin typeface="Serifa BT" charset="0"/>
            </a:endParaRPr>
          </a:p>
          <a:p>
            <a:pPr algn="r">
              <a:spcBef>
                <a:spcPct val="15000"/>
              </a:spcBef>
            </a:pPr>
            <a:r>
              <a:rPr lang="fr-FR" sz="1500" dirty="0" err="1">
                <a:solidFill>
                  <a:srgbClr val="000000"/>
                </a:solidFill>
                <a:latin typeface="Serifa BT" charset="0"/>
              </a:rPr>
              <a:t>Datum</a:t>
            </a:r>
            <a:endParaRPr lang="fr-FR" sz="1500" dirty="0">
              <a:solidFill>
                <a:srgbClr val="000000"/>
              </a:solidFill>
              <a:latin typeface="Serifa BT" charset="0"/>
            </a:endParaRPr>
          </a:p>
          <a:p>
            <a:pPr algn="r">
              <a:spcBef>
                <a:spcPct val="15000"/>
              </a:spcBef>
            </a:pPr>
            <a:fld id="{A29A9807-1D33-8E4B-8124-036779CB7076}" type="slidenum">
              <a:rPr lang="fr-FR" sz="1500" b="1">
                <a:solidFill>
                  <a:srgbClr val="000000"/>
                </a:solidFill>
                <a:latin typeface="Serifa BT" charset="0"/>
              </a:rPr>
              <a:pPr algn="r">
                <a:spcBef>
                  <a:spcPct val="15000"/>
                </a:spcBef>
              </a:pPr>
              <a:t>‹#›</a:t>
            </a:fld>
            <a:endParaRPr lang="fr-FR" sz="1500" dirty="0">
              <a:solidFill>
                <a:srgbClr val="000000"/>
              </a:solidFill>
              <a:latin typeface="Serifa BT" charset="0"/>
            </a:endParaRPr>
          </a:p>
        </p:txBody>
      </p:sp>
      <p:cxnSp>
        <p:nvCxnSpPr>
          <p:cNvPr id="1028" name="Gerade Verbindung 126"/>
          <p:cNvCxnSpPr>
            <a:cxnSpLocks noChangeShapeType="1"/>
          </p:cNvCxnSpPr>
          <p:nvPr userDrawn="1"/>
        </p:nvCxnSpPr>
        <p:spPr bwMode="auto">
          <a:xfrm>
            <a:off x="11113" y="925513"/>
            <a:ext cx="911225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cxnSp>
        <p:nvCxnSpPr>
          <p:cNvPr id="1029" name="Gerade Verbindung 130"/>
          <p:cNvCxnSpPr>
            <a:cxnSpLocks noChangeShapeType="1"/>
          </p:cNvCxnSpPr>
          <p:nvPr userDrawn="1"/>
        </p:nvCxnSpPr>
        <p:spPr bwMode="auto">
          <a:xfrm rot="16200000" flipH="1">
            <a:off x="-1137444" y="1934369"/>
            <a:ext cx="6634163" cy="27654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30" name="Gerade Verbindung 132"/>
          <p:cNvCxnSpPr>
            <a:cxnSpLocks noChangeShapeType="1"/>
          </p:cNvCxnSpPr>
          <p:nvPr userDrawn="1"/>
        </p:nvCxnSpPr>
        <p:spPr bwMode="auto">
          <a:xfrm rot="5400000">
            <a:off x="-3450431" y="3429794"/>
            <a:ext cx="685800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cxnSp>
        <p:nvCxnSpPr>
          <p:cNvPr id="1031" name="Gerade Verbindung 133"/>
          <p:cNvCxnSpPr>
            <a:cxnSpLocks noChangeShapeType="1"/>
          </p:cNvCxnSpPr>
          <p:nvPr userDrawn="1"/>
        </p:nvCxnSpPr>
        <p:spPr bwMode="auto">
          <a:xfrm rot="5400000">
            <a:off x="-2616993" y="3432969"/>
            <a:ext cx="685800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sp>
        <p:nvSpPr>
          <p:cNvPr id="1032" name="Rechteck 14"/>
          <p:cNvSpPr>
            <a:spLocks noChangeArrowheads="1"/>
          </p:cNvSpPr>
          <p:nvPr userDrawn="1"/>
        </p:nvSpPr>
        <p:spPr bwMode="auto">
          <a:xfrm>
            <a:off x="0" y="0"/>
            <a:ext cx="808038" cy="935038"/>
          </a:xfrm>
          <a:prstGeom prst="rect">
            <a:avLst/>
          </a:prstGeom>
          <a:solidFill>
            <a:srgbClr val="FFFF00"/>
          </a:solidFill>
          <a:ln w="50800">
            <a:solidFill>
              <a:srgbClr val="000000"/>
            </a:solidFill>
            <a:miter lim="800000"/>
            <a:headEnd/>
            <a:tailEnd/>
          </a:ln>
        </p:spPr>
        <p:txBody>
          <a:bodyPr lIns="36000" rIns="36000" bIns="36000"/>
          <a:lstStyle/>
          <a:p>
            <a:pPr algn="r">
              <a:spcBef>
                <a:spcPct val="15000"/>
              </a:spcBef>
            </a:pPr>
            <a:r>
              <a:rPr lang="fr-FR" sz="1500">
                <a:solidFill>
                  <a:srgbClr val="000000"/>
                </a:solidFill>
                <a:latin typeface="Serifa BT" charset="0"/>
              </a:rPr>
              <a:t>Genève</a:t>
            </a:r>
          </a:p>
          <a:p>
            <a:pPr algn="r">
              <a:spcBef>
                <a:spcPct val="15000"/>
              </a:spcBef>
            </a:pPr>
            <a:r>
              <a:rPr lang="fr-FR" sz="1500">
                <a:solidFill>
                  <a:srgbClr val="000000"/>
                </a:solidFill>
                <a:latin typeface="Serifa BT" charset="0"/>
              </a:rPr>
              <a:t>IUFE</a:t>
            </a:r>
          </a:p>
          <a:p>
            <a:pPr algn="r">
              <a:spcBef>
                <a:spcPct val="15000"/>
              </a:spcBef>
            </a:pPr>
            <a:fld id="{03EBC64D-0219-634B-9C5C-21087A9CB7B9}" type="slidenum">
              <a:rPr lang="fr-FR" sz="1500" b="1">
                <a:solidFill>
                  <a:srgbClr val="000000"/>
                </a:solidFill>
                <a:latin typeface="Serifa BT" charset="0"/>
              </a:rPr>
              <a:pPr algn="r">
                <a:spcBef>
                  <a:spcPct val="15000"/>
                </a:spcBef>
              </a:pPr>
              <a:t>‹#›</a:t>
            </a:fld>
            <a:endParaRPr lang="fr-FR" sz="1500">
              <a:solidFill>
                <a:srgbClr val="000000"/>
              </a:solidFill>
              <a:latin typeface="Serifa BT" charset="0"/>
            </a:endParaRPr>
          </a:p>
        </p:txBody>
      </p:sp>
      <p:sp>
        <p:nvSpPr>
          <p:cNvPr id="17" name="Rectangle 244"/>
          <p:cNvSpPr>
            <a:spLocks noChangeArrowheads="1"/>
          </p:cNvSpPr>
          <p:nvPr userDrawn="1"/>
        </p:nvSpPr>
        <p:spPr bwMode="auto">
          <a:xfrm>
            <a:off x="-20638" y="5842000"/>
            <a:ext cx="839788" cy="1004888"/>
          </a:xfrm>
          <a:prstGeom prst="rect">
            <a:avLst/>
          </a:prstGeom>
          <a:solidFill>
            <a:schemeClr val="tx1">
              <a:lumMod val="60000"/>
              <a:lumOff val="40000"/>
            </a:schemeClr>
          </a:solidFill>
          <a:ln w="50800">
            <a:solidFill>
              <a:srgbClr val="000000"/>
            </a:solidFill>
            <a:miter lim="800000"/>
            <a:headEnd/>
            <a:tailEnd/>
          </a:ln>
          <a:effectLst/>
        </p:spPr>
        <p:txBody>
          <a:bodyPr wrap="none" lIns="36000" tIns="18000" rIns="36000" bIns="18000" anchor="ctr">
            <a:normAutofit/>
          </a:bodyPr>
          <a:lstStyle/>
          <a:p>
            <a:pPr>
              <a:lnSpc>
                <a:spcPct val="80000"/>
              </a:lnSpc>
              <a:defRPr/>
            </a:pPr>
            <a:r>
              <a:rPr lang="fr-FR" sz="1300">
                <a:solidFill>
                  <a:srgbClr val="000000"/>
                </a:solidFill>
                <a:effectLst>
                  <a:outerShdw blurRad="38100" dist="38100" dir="2700000" algn="tl">
                    <a:srgbClr val="FFFFFF"/>
                  </a:outerShdw>
                </a:effectLst>
                <a:latin typeface="Serifa BT" charset="0"/>
                <a:cs typeface="Arial" charset="0"/>
              </a:rPr>
              <a:t>Séminaire</a:t>
            </a:r>
          </a:p>
          <a:p>
            <a:pPr>
              <a:lnSpc>
                <a:spcPct val="80000"/>
              </a:lnSpc>
              <a:defRPr/>
            </a:pPr>
            <a:r>
              <a:rPr lang="fr-FR" sz="1300">
                <a:solidFill>
                  <a:srgbClr val="000000"/>
                </a:solidFill>
                <a:effectLst>
                  <a:outerShdw blurRad="38100" dist="38100" dir="2700000" algn="tl">
                    <a:srgbClr val="FFFFFF"/>
                  </a:outerShdw>
                </a:effectLst>
                <a:latin typeface="Serifa BT" charset="0"/>
                <a:cs typeface="Arial" charset="0"/>
              </a:rPr>
              <a:t>Didactique</a:t>
            </a:r>
          </a:p>
          <a:p>
            <a:pPr>
              <a:lnSpc>
                <a:spcPct val="80000"/>
              </a:lnSpc>
              <a:defRPr/>
            </a:pPr>
            <a:r>
              <a:rPr lang="fr-FR" sz="1300">
                <a:solidFill>
                  <a:srgbClr val="000000"/>
                </a:solidFill>
                <a:effectLst>
                  <a:outerShdw blurRad="38100" dist="38100" dir="2700000" algn="tl">
                    <a:srgbClr val="FFFFFF"/>
                  </a:outerShdw>
                </a:effectLst>
                <a:latin typeface="Serifa BT" charset="0"/>
                <a:cs typeface="Arial" charset="0"/>
              </a:rPr>
              <a:t>des </a:t>
            </a:r>
          </a:p>
          <a:p>
            <a:pPr>
              <a:lnSpc>
                <a:spcPct val="80000"/>
              </a:lnSpc>
              <a:defRPr/>
            </a:pPr>
            <a:r>
              <a:rPr lang="fr-FR" sz="1300">
                <a:solidFill>
                  <a:srgbClr val="000000"/>
                </a:solidFill>
                <a:effectLst>
                  <a:outerShdw blurRad="38100" dist="38100" dir="2700000" algn="tl">
                    <a:srgbClr val="FFFFFF"/>
                  </a:outerShdw>
                </a:effectLst>
                <a:latin typeface="Serifa BT" charset="0"/>
                <a:cs typeface="Arial" charset="0"/>
              </a:rPr>
              <a:t>Discipline</a:t>
            </a:r>
            <a:r>
              <a:rPr lang="fr-FR" sz="1400">
                <a:solidFill>
                  <a:srgbClr val="000000"/>
                </a:solidFill>
                <a:effectLst>
                  <a:outerShdw blurRad="38100" dist="38100" dir="2700000" algn="tl">
                    <a:srgbClr val="FFFFFF"/>
                  </a:outerShdw>
                </a:effectLst>
                <a:latin typeface="Serifa BT" charset="0"/>
                <a:cs typeface="Arial" charset="0"/>
              </a:rPr>
              <a:t>s</a:t>
            </a:r>
          </a:p>
          <a:p>
            <a:pPr>
              <a:lnSpc>
                <a:spcPct val="80000"/>
              </a:lnSpc>
              <a:defRPr/>
            </a:pPr>
            <a:r>
              <a:rPr lang="fr-FR" sz="1300">
                <a:solidFill>
                  <a:srgbClr val="000000"/>
                </a:solidFill>
                <a:effectLst>
                  <a:outerShdw blurRad="38100" dist="38100" dir="2700000" algn="tl">
                    <a:srgbClr val="FFFFFF"/>
                  </a:outerShdw>
                </a:effectLst>
                <a:latin typeface="Serifa BT" charset="0"/>
                <a:cs typeface="Arial" charset="0"/>
              </a:rPr>
              <a:t>17.2.2011</a:t>
            </a:r>
          </a:p>
        </p:txBody>
      </p:sp>
    </p:spTree>
  </p:cSld>
  <p:clrMap bg1="lt1" tx1="dk1" bg2="lt2" tx2="dk2" accent1="accent1" accent2="accent2" accent3="accent3" accent4="accent4" accent5="accent5" accent6="accent6" hlink="hlink" folHlink="folHlink"/>
  <p:transition xmlns:p14="http://schemas.microsoft.com/office/powerpoint/2010/main"/>
  <p:timing>
    <p:tnLst>
      <p:par>
        <p:cTn xmlns:p14="http://schemas.microsoft.com/office/powerpoint/2010/main" id="1" dur="indefinite" restart="never" nodeType="tmRoot"/>
      </p:par>
    </p:tnLst>
  </p:timing>
  <p:hf sldNum="0" hdr="0"/>
  <p:txStyles>
    <p:titleStyle>
      <a:lvl1pPr algn="ctr" rtl="0" eaLnBrk="0" fontAlgn="base" hangingPunct="0">
        <a:lnSpc>
          <a:spcPct val="85000"/>
        </a:lnSpc>
        <a:spcBef>
          <a:spcPct val="0"/>
        </a:spcBef>
        <a:spcAft>
          <a:spcPct val="0"/>
        </a:spcAft>
        <a:defRPr sz="3000">
          <a:solidFill>
            <a:schemeClr val="tx2"/>
          </a:solidFill>
          <a:latin typeface="Arial" pitchFamily="34" charset="0"/>
          <a:ea typeface="ＭＳ Ｐゴシック" charset="0"/>
          <a:cs typeface="Arial" pitchFamily="34" charset="0"/>
        </a:defRPr>
      </a:lvl1pPr>
      <a:lvl2pPr algn="ctr" rtl="0" eaLnBrk="0" fontAlgn="base" hangingPunct="0">
        <a:lnSpc>
          <a:spcPct val="85000"/>
        </a:lnSpc>
        <a:spcBef>
          <a:spcPct val="0"/>
        </a:spcBef>
        <a:spcAft>
          <a:spcPct val="0"/>
        </a:spcAft>
        <a:defRPr sz="3000">
          <a:solidFill>
            <a:schemeClr val="tx2"/>
          </a:solidFill>
          <a:latin typeface="Arial" pitchFamily="34" charset="0"/>
          <a:ea typeface="ＭＳ Ｐゴシック" charset="0"/>
          <a:cs typeface="Arial" pitchFamily="34" charset="0"/>
        </a:defRPr>
      </a:lvl2pPr>
      <a:lvl3pPr algn="ctr" rtl="0" eaLnBrk="0" fontAlgn="base" hangingPunct="0">
        <a:lnSpc>
          <a:spcPct val="85000"/>
        </a:lnSpc>
        <a:spcBef>
          <a:spcPct val="0"/>
        </a:spcBef>
        <a:spcAft>
          <a:spcPct val="0"/>
        </a:spcAft>
        <a:defRPr sz="3000">
          <a:solidFill>
            <a:schemeClr val="tx2"/>
          </a:solidFill>
          <a:latin typeface="Arial" pitchFamily="34" charset="0"/>
          <a:ea typeface="ＭＳ Ｐゴシック" charset="0"/>
          <a:cs typeface="Arial" pitchFamily="34" charset="0"/>
        </a:defRPr>
      </a:lvl3pPr>
      <a:lvl4pPr algn="ctr" rtl="0" eaLnBrk="0" fontAlgn="base" hangingPunct="0">
        <a:lnSpc>
          <a:spcPct val="85000"/>
        </a:lnSpc>
        <a:spcBef>
          <a:spcPct val="0"/>
        </a:spcBef>
        <a:spcAft>
          <a:spcPct val="0"/>
        </a:spcAft>
        <a:defRPr sz="3000">
          <a:solidFill>
            <a:schemeClr val="tx2"/>
          </a:solidFill>
          <a:latin typeface="Arial" pitchFamily="34" charset="0"/>
          <a:ea typeface="ＭＳ Ｐゴシック" charset="0"/>
          <a:cs typeface="Arial" pitchFamily="34" charset="0"/>
        </a:defRPr>
      </a:lvl4pPr>
      <a:lvl5pPr algn="ctr" rtl="0" eaLnBrk="0" fontAlgn="base" hangingPunct="0">
        <a:lnSpc>
          <a:spcPct val="85000"/>
        </a:lnSpc>
        <a:spcBef>
          <a:spcPct val="0"/>
        </a:spcBef>
        <a:spcAft>
          <a:spcPct val="0"/>
        </a:spcAft>
        <a:defRPr sz="3000">
          <a:solidFill>
            <a:schemeClr val="tx2"/>
          </a:solidFill>
          <a:latin typeface="Arial" pitchFamily="34" charset="0"/>
          <a:ea typeface="ＭＳ Ｐゴシック" charset="0"/>
          <a:cs typeface="Arial" pitchFamily="34" charset="0"/>
        </a:defRPr>
      </a:lvl5pPr>
      <a:lvl6pPr marL="457200" algn="ctr" rtl="0" fontAlgn="base">
        <a:lnSpc>
          <a:spcPct val="85000"/>
        </a:lnSpc>
        <a:spcBef>
          <a:spcPct val="0"/>
        </a:spcBef>
        <a:spcAft>
          <a:spcPct val="0"/>
        </a:spcAft>
        <a:defRPr sz="3600">
          <a:solidFill>
            <a:schemeClr val="tx2"/>
          </a:solidFill>
          <a:latin typeface="Times New Roman" pitchFamily="18" charset="0"/>
        </a:defRPr>
      </a:lvl6pPr>
      <a:lvl7pPr marL="914400" algn="ctr" rtl="0" fontAlgn="base">
        <a:lnSpc>
          <a:spcPct val="85000"/>
        </a:lnSpc>
        <a:spcBef>
          <a:spcPct val="0"/>
        </a:spcBef>
        <a:spcAft>
          <a:spcPct val="0"/>
        </a:spcAft>
        <a:defRPr sz="3600">
          <a:solidFill>
            <a:schemeClr val="tx2"/>
          </a:solidFill>
          <a:latin typeface="Times New Roman" pitchFamily="18" charset="0"/>
        </a:defRPr>
      </a:lvl7pPr>
      <a:lvl8pPr marL="1371600" algn="ctr" rtl="0" fontAlgn="base">
        <a:lnSpc>
          <a:spcPct val="85000"/>
        </a:lnSpc>
        <a:spcBef>
          <a:spcPct val="0"/>
        </a:spcBef>
        <a:spcAft>
          <a:spcPct val="0"/>
        </a:spcAft>
        <a:defRPr sz="3600">
          <a:solidFill>
            <a:schemeClr val="tx2"/>
          </a:solidFill>
          <a:latin typeface="Times New Roman" pitchFamily="18" charset="0"/>
        </a:defRPr>
      </a:lvl8pPr>
      <a:lvl9pPr marL="1828800" algn="ctr" rtl="0" fontAlgn="base">
        <a:lnSpc>
          <a:spcPct val="85000"/>
        </a:lnSpc>
        <a:spcBef>
          <a:spcPct val="0"/>
        </a:spcBef>
        <a:spcAft>
          <a:spcPct val="0"/>
        </a:spcAft>
        <a:defRPr sz="36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Font typeface="Wingdings" charset="0"/>
        <a:buChar char="w"/>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55000"/>
        <a:buFont typeface="Wingdings" charset="0"/>
        <a:buChar char="n"/>
        <a:defRPr sz="2800">
          <a:solidFill>
            <a:schemeClr val="tx1"/>
          </a:solidFill>
          <a:latin typeface="+mn-lt"/>
          <a:ea typeface="ＭＳ Ｐゴシック" charset="-128"/>
        </a:defRPr>
      </a:lvl2pPr>
      <a:lvl3pPr marL="1085850" indent="-228600" algn="l" rtl="0" eaLnBrk="0" fontAlgn="base" hangingPunct="0">
        <a:spcBef>
          <a:spcPct val="20000"/>
        </a:spcBef>
        <a:spcAft>
          <a:spcPct val="0"/>
        </a:spcAft>
        <a:buClr>
          <a:schemeClr val="accent2"/>
        </a:buClr>
        <a:buSzPct val="65000"/>
        <a:buFont typeface="Wingdings" charset="0"/>
        <a:buChar char="l"/>
        <a:defRPr sz="2400">
          <a:solidFill>
            <a:schemeClr val="tx1"/>
          </a:solidFill>
          <a:latin typeface="+mn-lt"/>
          <a:ea typeface="ＭＳ Ｐゴシック" charset="-128"/>
        </a:defRPr>
      </a:lvl3pPr>
      <a:lvl4pPr marL="1428750" indent="-228600" algn="l" rtl="0" eaLnBrk="0" fontAlgn="base" hangingPunct="0">
        <a:spcBef>
          <a:spcPct val="20000"/>
        </a:spcBef>
        <a:spcAft>
          <a:spcPct val="0"/>
        </a:spcAft>
        <a:buClr>
          <a:schemeClr val="accent2"/>
        </a:buClr>
        <a:buSzPct val="85000"/>
        <a:buFont typeface="Wingdings" charset="0"/>
        <a:buChar char="w"/>
        <a:defRPr sz="2000">
          <a:solidFill>
            <a:schemeClr val="tx1"/>
          </a:solidFill>
          <a:latin typeface="+mn-lt"/>
          <a:ea typeface="ＭＳ Ｐゴシック" charset="-128"/>
        </a:defRPr>
      </a:lvl4pPr>
      <a:lvl5pPr marL="1771650" indent="-228600" algn="l" rtl="0" eaLnBrk="0" fontAlgn="base" hangingPunct="0">
        <a:spcBef>
          <a:spcPct val="20000"/>
        </a:spcBef>
        <a:spcAft>
          <a:spcPct val="0"/>
        </a:spcAft>
        <a:buClr>
          <a:schemeClr val="accent2"/>
        </a:buClr>
        <a:buSzPct val="80000"/>
        <a:buFont typeface="Wingdings" charset="0"/>
        <a:buChar char="§"/>
        <a:defRPr>
          <a:solidFill>
            <a:schemeClr val="tx1"/>
          </a:solidFill>
          <a:latin typeface="+mn-lt"/>
          <a:ea typeface="ＭＳ Ｐゴシック" charset="-128"/>
        </a:defRPr>
      </a:lvl5pPr>
      <a:lvl6pPr marL="22288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6pPr>
      <a:lvl7pPr marL="26860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7pPr>
      <a:lvl8pPr marL="31432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8pPr>
      <a:lvl9pPr marL="36004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62" name="Text Box 238"/>
          <p:cNvSpPr txBox="1">
            <a:spLocks noChangeArrowheads="1"/>
          </p:cNvSpPr>
          <p:nvPr/>
        </p:nvSpPr>
        <p:spPr bwMode="auto">
          <a:xfrm>
            <a:off x="777875" y="6400800"/>
            <a:ext cx="7764463" cy="457200"/>
          </a:xfrm>
          <a:prstGeom prst="rect">
            <a:avLst/>
          </a:prstGeom>
          <a:noFill/>
          <a:ln w="9525">
            <a:noFill/>
            <a:miter lim="800000"/>
            <a:headEnd/>
            <a:tailEnd/>
          </a:ln>
          <a:effec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defRPr/>
            </a:pPr>
            <a:endParaRPr lang="de-DE" sz="2600" smtClean="0">
              <a:solidFill>
                <a:srgbClr val="000000"/>
              </a:solidFill>
              <a:latin typeface="Times New Roman" pitchFamily="18" charset="0"/>
              <a:ea typeface="ＭＳ Ｐゴシック" pitchFamily="34" charset="-128"/>
            </a:endParaRPr>
          </a:p>
        </p:txBody>
      </p:sp>
      <p:sp>
        <p:nvSpPr>
          <p:cNvPr id="2051" name="Rechteck 119"/>
          <p:cNvSpPr>
            <a:spLocks noChangeArrowheads="1"/>
          </p:cNvSpPr>
          <p:nvPr/>
        </p:nvSpPr>
        <p:spPr bwMode="auto">
          <a:xfrm>
            <a:off x="0" y="0"/>
            <a:ext cx="808038" cy="935038"/>
          </a:xfrm>
          <a:prstGeom prst="rect">
            <a:avLst/>
          </a:prstGeom>
          <a:solidFill>
            <a:srgbClr val="FFFF00"/>
          </a:solidFill>
          <a:ln w="50800">
            <a:solidFill>
              <a:srgbClr val="000000"/>
            </a:solidFill>
            <a:miter lim="800000"/>
            <a:headEnd/>
            <a:tailEnd/>
          </a:ln>
        </p:spPr>
        <p:txBody>
          <a:bodyPr lIns="36000" rIns="36000" bIns="36000"/>
          <a:lstStyle/>
          <a:p>
            <a:pPr algn="r">
              <a:spcBef>
                <a:spcPct val="15000"/>
              </a:spcBef>
            </a:pPr>
            <a:r>
              <a:rPr lang="de-DE" sz="1500">
                <a:solidFill>
                  <a:srgbClr val="000000"/>
                </a:solidFill>
                <a:latin typeface="Serifa BT" charset="0"/>
              </a:rPr>
              <a:t>Genève</a:t>
            </a:r>
          </a:p>
          <a:p>
            <a:pPr algn="r">
              <a:spcBef>
                <a:spcPct val="15000"/>
              </a:spcBef>
            </a:pPr>
            <a:r>
              <a:rPr lang="de-DE" sz="1500">
                <a:solidFill>
                  <a:srgbClr val="000000"/>
                </a:solidFill>
                <a:latin typeface="Serifa BT" charset="0"/>
              </a:rPr>
              <a:t>IUFE</a:t>
            </a:r>
          </a:p>
          <a:p>
            <a:pPr algn="r">
              <a:spcBef>
                <a:spcPct val="15000"/>
              </a:spcBef>
            </a:pPr>
            <a:fld id="{DD448D50-CE58-E943-B99D-FE667446428C}" type="slidenum">
              <a:rPr lang="de-DE" sz="1500" b="1">
                <a:solidFill>
                  <a:srgbClr val="000000"/>
                </a:solidFill>
                <a:latin typeface="Serifa BT" charset="0"/>
              </a:rPr>
              <a:pPr algn="r">
                <a:spcBef>
                  <a:spcPct val="15000"/>
                </a:spcBef>
              </a:pPr>
              <a:t>‹#›</a:t>
            </a:fld>
            <a:endParaRPr lang="de-DE" sz="1500">
              <a:solidFill>
                <a:srgbClr val="000000"/>
              </a:solidFill>
              <a:latin typeface="Serifa BT" charset="0"/>
            </a:endParaRPr>
          </a:p>
        </p:txBody>
      </p:sp>
      <p:cxnSp>
        <p:nvCxnSpPr>
          <p:cNvPr id="2052" name="Gerade Verbindung 126"/>
          <p:cNvCxnSpPr>
            <a:cxnSpLocks noChangeShapeType="1"/>
          </p:cNvCxnSpPr>
          <p:nvPr/>
        </p:nvCxnSpPr>
        <p:spPr bwMode="auto">
          <a:xfrm>
            <a:off x="11113" y="925513"/>
            <a:ext cx="911225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cxnSp>
        <p:nvCxnSpPr>
          <p:cNvPr id="2053" name="Gerade Verbindung 130"/>
          <p:cNvCxnSpPr>
            <a:cxnSpLocks noChangeShapeType="1"/>
          </p:cNvCxnSpPr>
          <p:nvPr/>
        </p:nvCxnSpPr>
        <p:spPr bwMode="auto">
          <a:xfrm rot="16200000" flipH="1">
            <a:off x="-1137444" y="1934369"/>
            <a:ext cx="6634163" cy="27654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2054" name="Gerade Verbindung 132"/>
          <p:cNvCxnSpPr>
            <a:cxnSpLocks noChangeShapeType="1"/>
          </p:cNvCxnSpPr>
          <p:nvPr/>
        </p:nvCxnSpPr>
        <p:spPr bwMode="auto">
          <a:xfrm rot="5400000">
            <a:off x="-3450431" y="3429794"/>
            <a:ext cx="685800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cxnSp>
        <p:nvCxnSpPr>
          <p:cNvPr id="2055" name="Gerade Verbindung 133"/>
          <p:cNvCxnSpPr>
            <a:cxnSpLocks noChangeShapeType="1"/>
          </p:cNvCxnSpPr>
          <p:nvPr/>
        </p:nvCxnSpPr>
        <p:spPr bwMode="auto">
          <a:xfrm rot="5400000">
            <a:off x="-2616993" y="3432969"/>
            <a:ext cx="6858000" cy="15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cxnSp>
      <p:sp>
        <p:nvSpPr>
          <p:cNvPr id="2056" name="Textfeld 8"/>
          <p:cNvSpPr txBox="1">
            <a:spLocks noChangeArrowheads="1"/>
          </p:cNvSpPr>
          <p:nvPr/>
        </p:nvSpPr>
        <p:spPr bwMode="auto">
          <a:xfrm>
            <a:off x="0" y="1670050"/>
            <a:ext cx="796925" cy="785813"/>
          </a:xfrm>
          <a:prstGeom prst="rect">
            <a:avLst/>
          </a:prstGeom>
          <a:solidFill>
            <a:srgbClr val="FF0000"/>
          </a:solidFill>
          <a:ln w="50800">
            <a:solidFill>
              <a:srgbClr val="000000"/>
            </a:solidFill>
            <a:miter lim="800000"/>
            <a:headEnd/>
            <a:tailEnd/>
          </a:ln>
        </p:spPr>
        <p:txBody>
          <a:bodyPr wrap="none" lIns="0" rIns="0" anchor="ctr" anchorCtr="1"/>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Font typeface="+mj-lt" charset="0"/>
              <a:buNone/>
              <a:defRPr/>
            </a:pPr>
            <a:r>
              <a:rPr lang="de-DE" altLang="fr-FR" sz="2200" b="1" smtClean="0">
                <a:solidFill>
                  <a:srgbClr val="000000"/>
                </a:solidFill>
                <a:latin typeface="Times New Roman" pitchFamily="18" charset="0"/>
                <a:ea typeface="ＭＳ Ｐゴシック" pitchFamily="34" charset="-128"/>
              </a:rPr>
              <a:t>2. </a:t>
            </a:r>
          </a:p>
        </p:txBody>
      </p:sp>
      <p:sp>
        <p:nvSpPr>
          <p:cNvPr id="10" name="Rectangle 244"/>
          <p:cNvSpPr>
            <a:spLocks noChangeArrowheads="1"/>
          </p:cNvSpPr>
          <p:nvPr userDrawn="1"/>
        </p:nvSpPr>
        <p:spPr bwMode="auto">
          <a:xfrm>
            <a:off x="-20638" y="5837238"/>
            <a:ext cx="839788" cy="1009650"/>
          </a:xfrm>
          <a:prstGeom prst="rect">
            <a:avLst/>
          </a:prstGeom>
          <a:solidFill>
            <a:schemeClr val="tx1">
              <a:lumMod val="60000"/>
              <a:lumOff val="40000"/>
            </a:schemeClr>
          </a:solidFill>
          <a:ln w="50800">
            <a:solidFill>
              <a:srgbClr val="000000"/>
            </a:solidFill>
            <a:miter lim="800000"/>
            <a:headEnd/>
            <a:tailEnd/>
          </a:ln>
          <a:effectLst/>
        </p:spPr>
        <p:txBody>
          <a:bodyPr wrap="none" lIns="36000" tIns="18000" rIns="36000" bIns="18000" anchor="ctr">
            <a:normAutofit/>
          </a:bodyPr>
          <a:lstStyle/>
          <a:p>
            <a:pPr>
              <a:lnSpc>
                <a:spcPct val="80000"/>
              </a:lnSpc>
              <a:defRPr/>
            </a:pPr>
            <a:r>
              <a:rPr lang="de-DE" sz="1400">
                <a:solidFill>
                  <a:srgbClr val="000000"/>
                </a:solidFill>
                <a:effectLst>
                  <a:outerShdw blurRad="38100" dist="38100" dir="2700000" algn="tl">
                    <a:srgbClr val="FFFFFF"/>
                  </a:outerShdw>
                </a:effectLst>
                <a:latin typeface="Serifa BT" charset="0"/>
                <a:cs typeface="Arial" charset="0"/>
              </a:rPr>
              <a:t>Didactique</a:t>
            </a:r>
          </a:p>
          <a:p>
            <a:pPr>
              <a:lnSpc>
                <a:spcPct val="80000"/>
              </a:lnSpc>
              <a:defRPr/>
            </a:pPr>
            <a:r>
              <a:rPr lang="de-DE" sz="1400">
                <a:solidFill>
                  <a:srgbClr val="000000"/>
                </a:solidFill>
                <a:effectLst>
                  <a:outerShdw blurRad="38100" dist="38100" dir="2700000" algn="tl">
                    <a:srgbClr val="FFFFFF"/>
                  </a:outerShdw>
                </a:effectLst>
                <a:latin typeface="Serifa BT" charset="0"/>
                <a:cs typeface="Arial" charset="0"/>
              </a:rPr>
              <a:t>des </a:t>
            </a:r>
          </a:p>
          <a:p>
            <a:pPr>
              <a:lnSpc>
                <a:spcPct val="80000"/>
              </a:lnSpc>
              <a:defRPr/>
            </a:pPr>
            <a:r>
              <a:rPr lang="de-DE" sz="1400">
                <a:solidFill>
                  <a:srgbClr val="000000"/>
                </a:solidFill>
                <a:effectLst>
                  <a:outerShdw blurRad="38100" dist="38100" dir="2700000" algn="tl">
                    <a:srgbClr val="FFFFFF"/>
                  </a:outerShdw>
                </a:effectLst>
                <a:latin typeface="Serifa BT" charset="0"/>
                <a:cs typeface="Arial" charset="0"/>
              </a:rPr>
              <a:t>Sciences</a:t>
            </a:r>
          </a:p>
          <a:p>
            <a:pPr>
              <a:lnSpc>
                <a:spcPct val="80000"/>
              </a:lnSpc>
              <a:defRPr/>
            </a:pPr>
            <a:r>
              <a:rPr lang="de-DE" sz="1200">
                <a:solidFill>
                  <a:srgbClr val="000000"/>
                </a:solidFill>
                <a:effectLst>
                  <a:outerShdw blurRad="38100" dist="38100" dir="2700000" algn="tl">
                    <a:srgbClr val="FFFFFF"/>
                  </a:outerShdw>
                </a:effectLst>
                <a:latin typeface="Serifa BT" charset="0"/>
                <a:cs typeface="Arial" charset="0"/>
              </a:rPr>
              <a:t>Automne </a:t>
            </a:r>
          </a:p>
          <a:p>
            <a:pPr>
              <a:lnSpc>
                <a:spcPct val="80000"/>
              </a:lnSpc>
              <a:defRPr/>
            </a:pPr>
            <a:r>
              <a:rPr lang="de-DE" sz="1200">
                <a:solidFill>
                  <a:srgbClr val="000000"/>
                </a:solidFill>
                <a:effectLst>
                  <a:outerShdw blurRad="38100" dist="38100" dir="2700000" algn="tl">
                    <a:srgbClr val="FFFFFF"/>
                  </a:outerShdw>
                </a:effectLst>
                <a:latin typeface="Serifa BT" charset="0"/>
                <a:cs typeface="Arial" charset="0"/>
              </a:rPr>
              <a:t>2011</a:t>
            </a:r>
          </a:p>
          <a:p>
            <a:pPr>
              <a:lnSpc>
                <a:spcPct val="80000"/>
              </a:lnSpc>
              <a:defRPr/>
            </a:pPr>
            <a:r>
              <a:rPr lang="de-DE" sz="1200">
                <a:solidFill>
                  <a:srgbClr val="000000"/>
                </a:solidFill>
                <a:effectLst>
                  <a:outerShdw blurRad="38100" dist="38100" dir="2700000" algn="tl">
                    <a:srgbClr val="FFFFFF"/>
                  </a:outerShdw>
                </a:effectLst>
                <a:latin typeface="Serifa BT" charset="0"/>
                <a:cs typeface="Arial" charset="0"/>
              </a:rPr>
              <a:t>A. Müller</a:t>
            </a:r>
          </a:p>
        </p:txBody>
      </p:sp>
    </p:spTree>
  </p:cSld>
  <p:clrMap bg1="lt1" tx1="dk1" bg2="lt2" tx2="dk2" accent1="accent1" accent2="accent2" accent3="accent3" accent4="accent4" accent5="accent5" accent6="accent6" hlink="hlink" folHlink="folHlink"/>
  <p:transition xmlns:p14="http://schemas.microsoft.com/office/powerpoint/2010/main"/>
  <p:timing>
    <p:tnLst>
      <p:par>
        <p:cTn xmlns:p14="http://schemas.microsoft.com/office/powerpoint/2010/main" id="1" dur="indefinite" restart="never" nodeType="tmRoot"/>
      </p:par>
    </p:tnLst>
  </p:timing>
  <p:hf sldNum="0" hdr="0"/>
  <p:txStyles>
    <p:titleStyle>
      <a:lvl1pPr algn="ctr" rtl="0" eaLnBrk="0" fontAlgn="base" hangingPunct="0">
        <a:lnSpc>
          <a:spcPct val="85000"/>
        </a:lnSpc>
        <a:spcBef>
          <a:spcPct val="0"/>
        </a:spcBef>
        <a:spcAft>
          <a:spcPct val="0"/>
        </a:spcAft>
        <a:defRPr sz="3500">
          <a:solidFill>
            <a:schemeClr val="tx2"/>
          </a:solidFill>
          <a:latin typeface="Arial" pitchFamily="34" charset="0"/>
          <a:ea typeface="ＭＳ Ｐゴシック" charset="0"/>
          <a:cs typeface="Arial" pitchFamily="34" charset="0"/>
        </a:defRPr>
      </a:lvl1pPr>
      <a:lvl2pPr algn="ctr" rtl="0" eaLnBrk="0" fontAlgn="base" hangingPunct="0">
        <a:lnSpc>
          <a:spcPct val="85000"/>
        </a:lnSpc>
        <a:spcBef>
          <a:spcPct val="0"/>
        </a:spcBef>
        <a:spcAft>
          <a:spcPct val="0"/>
        </a:spcAft>
        <a:defRPr sz="3500">
          <a:solidFill>
            <a:schemeClr val="tx2"/>
          </a:solidFill>
          <a:latin typeface="Arial" pitchFamily="34" charset="0"/>
          <a:ea typeface="ＭＳ Ｐゴシック" charset="0"/>
          <a:cs typeface="Arial" pitchFamily="34" charset="0"/>
        </a:defRPr>
      </a:lvl2pPr>
      <a:lvl3pPr algn="ctr" rtl="0" eaLnBrk="0" fontAlgn="base" hangingPunct="0">
        <a:lnSpc>
          <a:spcPct val="85000"/>
        </a:lnSpc>
        <a:spcBef>
          <a:spcPct val="0"/>
        </a:spcBef>
        <a:spcAft>
          <a:spcPct val="0"/>
        </a:spcAft>
        <a:defRPr sz="3500">
          <a:solidFill>
            <a:schemeClr val="tx2"/>
          </a:solidFill>
          <a:latin typeface="Arial" pitchFamily="34" charset="0"/>
          <a:ea typeface="ＭＳ Ｐゴシック" charset="0"/>
          <a:cs typeface="Arial" pitchFamily="34" charset="0"/>
        </a:defRPr>
      </a:lvl3pPr>
      <a:lvl4pPr algn="ctr" rtl="0" eaLnBrk="0" fontAlgn="base" hangingPunct="0">
        <a:lnSpc>
          <a:spcPct val="85000"/>
        </a:lnSpc>
        <a:spcBef>
          <a:spcPct val="0"/>
        </a:spcBef>
        <a:spcAft>
          <a:spcPct val="0"/>
        </a:spcAft>
        <a:defRPr sz="3500">
          <a:solidFill>
            <a:schemeClr val="tx2"/>
          </a:solidFill>
          <a:latin typeface="Arial" pitchFamily="34" charset="0"/>
          <a:ea typeface="ＭＳ Ｐゴシック" charset="0"/>
          <a:cs typeface="Arial" pitchFamily="34" charset="0"/>
        </a:defRPr>
      </a:lvl4pPr>
      <a:lvl5pPr algn="ctr" rtl="0" eaLnBrk="0" fontAlgn="base" hangingPunct="0">
        <a:lnSpc>
          <a:spcPct val="85000"/>
        </a:lnSpc>
        <a:spcBef>
          <a:spcPct val="0"/>
        </a:spcBef>
        <a:spcAft>
          <a:spcPct val="0"/>
        </a:spcAft>
        <a:defRPr sz="3500">
          <a:solidFill>
            <a:schemeClr val="tx2"/>
          </a:solidFill>
          <a:latin typeface="Arial" pitchFamily="34" charset="0"/>
          <a:ea typeface="ＭＳ Ｐゴシック" charset="0"/>
          <a:cs typeface="Arial" pitchFamily="34" charset="0"/>
        </a:defRPr>
      </a:lvl5pPr>
      <a:lvl6pPr marL="457200" algn="ctr" rtl="0" fontAlgn="base">
        <a:lnSpc>
          <a:spcPct val="85000"/>
        </a:lnSpc>
        <a:spcBef>
          <a:spcPct val="0"/>
        </a:spcBef>
        <a:spcAft>
          <a:spcPct val="0"/>
        </a:spcAft>
        <a:defRPr sz="3600">
          <a:solidFill>
            <a:schemeClr val="tx2"/>
          </a:solidFill>
          <a:latin typeface="Times New Roman" pitchFamily="18" charset="0"/>
        </a:defRPr>
      </a:lvl6pPr>
      <a:lvl7pPr marL="914400" algn="ctr" rtl="0" fontAlgn="base">
        <a:lnSpc>
          <a:spcPct val="85000"/>
        </a:lnSpc>
        <a:spcBef>
          <a:spcPct val="0"/>
        </a:spcBef>
        <a:spcAft>
          <a:spcPct val="0"/>
        </a:spcAft>
        <a:defRPr sz="3600">
          <a:solidFill>
            <a:schemeClr val="tx2"/>
          </a:solidFill>
          <a:latin typeface="Times New Roman" pitchFamily="18" charset="0"/>
        </a:defRPr>
      </a:lvl7pPr>
      <a:lvl8pPr marL="1371600" algn="ctr" rtl="0" fontAlgn="base">
        <a:lnSpc>
          <a:spcPct val="85000"/>
        </a:lnSpc>
        <a:spcBef>
          <a:spcPct val="0"/>
        </a:spcBef>
        <a:spcAft>
          <a:spcPct val="0"/>
        </a:spcAft>
        <a:defRPr sz="3600">
          <a:solidFill>
            <a:schemeClr val="tx2"/>
          </a:solidFill>
          <a:latin typeface="Times New Roman" pitchFamily="18" charset="0"/>
        </a:defRPr>
      </a:lvl8pPr>
      <a:lvl9pPr marL="1828800" algn="ctr" rtl="0" fontAlgn="base">
        <a:lnSpc>
          <a:spcPct val="85000"/>
        </a:lnSpc>
        <a:spcBef>
          <a:spcPct val="0"/>
        </a:spcBef>
        <a:spcAft>
          <a:spcPct val="0"/>
        </a:spcAft>
        <a:defRPr sz="36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Font typeface="Wingdings" charset="0"/>
        <a:buChar char="w"/>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55000"/>
        <a:buFont typeface="Wingdings" charset="0"/>
        <a:buChar char="n"/>
        <a:defRPr sz="2800">
          <a:solidFill>
            <a:schemeClr val="tx1"/>
          </a:solidFill>
          <a:latin typeface="+mn-lt"/>
          <a:ea typeface="ＭＳ Ｐゴシック" charset="-128"/>
        </a:defRPr>
      </a:lvl2pPr>
      <a:lvl3pPr marL="1085850" indent="-228600" algn="l" rtl="0" eaLnBrk="0" fontAlgn="base" hangingPunct="0">
        <a:spcBef>
          <a:spcPct val="20000"/>
        </a:spcBef>
        <a:spcAft>
          <a:spcPct val="0"/>
        </a:spcAft>
        <a:buClr>
          <a:schemeClr val="accent2"/>
        </a:buClr>
        <a:buSzPct val="65000"/>
        <a:buFont typeface="Wingdings" charset="0"/>
        <a:buChar char="l"/>
        <a:defRPr sz="2400">
          <a:solidFill>
            <a:schemeClr val="tx1"/>
          </a:solidFill>
          <a:latin typeface="+mn-lt"/>
          <a:ea typeface="ＭＳ Ｐゴシック" charset="-128"/>
        </a:defRPr>
      </a:lvl3pPr>
      <a:lvl4pPr marL="1428750" indent="-228600" algn="l" rtl="0" eaLnBrk="0" fontAlgn="base" hangingPunct="0">
        <a:spcBef>
          <a:spcPct val="20000"/>
        </a:spcBef>
        <a:spcAft>
          <a:spcPct val="0"/>
        </a:spcAft>
        <a:buClr>
          <a:schemeClr val="accent2"/>
        </a:buClr>
        <a:buSzPct val="85000"/>
        <a:buFont typeface="Wingdings" charset="0"/>
        <a:buChar char="w"/>
        <a:defRPr sz="2000">
          <a:solidFill>
            <a:schemeClr val="tx1"/>
          </a:solidFill>
          <a:latin typeface="+mn-lt"/>
          <a:ea typeface="ＭＳ Ｐゴシック" charset="-128"/>
        </a:defRPr>
      </a:lvl4pPr>
      <a:lvl5pPr marL="1771650" indent="-228600" algn="l" rtl="0" eaLnBrk="0" fontAlgn="base" hangingPunct="0">
        <a:spcBef>
          <a:spcPct val="20000"/>
        </a:spcBef>
        <a:spcAft>
          <a:spcPct val="0"/>
        </a:spcAft>
        <a:buClr>
          <a:schemeClr val="accent2"/>
        </a:buClr>
        <a:buSzPct val="80000"/>
        <a:buFont typeface="Wingdings" charset="0"/>
        <a:buChar char="§"/>
        <a:defRPr>
          <a:solidFill>
            <a:schemeClr val="tx1"/>
          </a:solidFill>
          <a:latin typeface="+mn-lt"/>
          <a:ea typeface="ＭＳ Ｐゴシック" charset="-128"/>
        </a:defRPr>
      </a:lvl5pPr>
      <a:lvl6pPr marL="22288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6pPr>
      <a:lvl7pPr marL="26860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7pPr>
      <a:lvl8pPr marL="31432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8pPr>
      <a:lvl9pPr marL="36004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Espace réservé du titre 1"/>
          <p:cNvSpPr>
            <a:spLocks noGrp="1"/>
          </p:cNvSpPr>
          <p:nvPr>
            <p:ph type="title"/>
          </p:nvPr>
        </p:nvSpPr>
        <p:spPr bwMode="auto">
          <a:xfrm>
            <a:off x="1120775" y="609600"/>
            <a:ext cx="75660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CH"/>
              <a:t>Cliquez et modifiez le titre</a:t>
            </a:r>
            <a:endParaRPr lang="fr-FR"/>
          </a:p>
        </p:txBody>
      </p:sp>
      <p:sp>
        <p:nvSpPr>
          <p:cNvPr id="3075"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n-ea"/>
                <a:cs typeface="Arial" pitchFamily="34" charset="0"/>
              </a:defRPr>
            </a:lvl1pPr>
          </a:lstStyle>
          <a:p>
            <a:pPr>
              <a:defRPr/>
            </a:pPr>
            <a:fld id="{100EC561-CB1D-AC4E-B23D-818743D91128}" type="datetime1">
              <a:rPr lang="fr-FR" smtClean="0"/>
              <a:t>28/01/2016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1" charset="0"/>
                <a:ea typeface="+mn-ea"/>
                <a:cs typeface="Arial" pitchFamily="34" charset="0"/>
              </a:defRPr>
            </a:lvl1pPr>
          </a:lstStyle>
          <a:p>
            <a:pPr>
              <a:defRPr/>
            </a:pPr>
            <a:r>
              <a:rPr lang="fr-FR" smtClean="0"/>
              <a:t>L. Weiss, Rolle, 21-22 janvier 2016</a:t>
            </a:r>
            <a:endParaRPr lang="fr-FR" dirty="0"/>
          </a:p>
        </p:txBody>
      </p:sp>
      <p:grpSp>
        <p:nvGrpSpPr>
          <p:cNvPr id="3078" name="Grouper 6"/>
          <p:cNvGrpSpPr>
            <a:grpSpLocks/>
          </p:cNvGrpSpPr>
          <p:nvPr/>
        </p:nvGrpSpPr>
        <p:grpSpPr bwMode="auto">
          <a:xfrm>
            <a:off x="0" y="0"/>
            <a:ext cx="3746500" cy="1144588"/>
            <a:chOff x="0" y="0"/>
            <a:chExt cx="3747068" cy="1144966"/>
          </a:xfrm>
        </p:grpSpPr>
        <p:sp>
          <p:nvSpPr>
            <p:cNvPr id="3081" name="Rectangle 6"/>
            <p:cNvSpPr>
              <a:spLocks noChangeArrowheads="1"/>
            </p:cNvSpPr>
            <p:nvPr/>
          </p:nvSpPr>
          <p:spPr bwMode="auto">
            <a:xfrm>
              <a:off x="0" y="0"/>
              <a:ext cx="3747068" cy="763840"/>
            </a:xfrm>
            <a:prstGeom prst="rect">
              <a:avLst/>
            </a:prstGeom>
            <a:solidFill>
              <a:srgbClr val="CC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fr-FR" altLang="fr-FR" smtClean="0">
                <a:solidFill>
                  <a:srgbClr val="EE0060"/>
                </a:solidFill>
                <a:latin typeface="Calibri" pitchFamily="34" charset="0"/>
                <a:ea typeface="+mn-ea"/>
              </a:endParaRPr>
            </a:p>
          </p:txBody>
        </p:sp>
        <p:sp>
          <p:nvSpPr>
            <p:cNvPr id="3082" name="Rectangle 7"/>
            <p:cNvSpPr>
              <a:spLocks noChangeArrowheads="1"/>
            </p:cNvSpPr>
            <p:nvPr/>
          </p:nvSpPr>
          <p:spPr bwMode="auto">
            <a:xfrm>
              <a:off x="0" y="0"/>
              <a:ext cx="1120945" cy="1144966"/>
            </a:xfrm>
            <a:prstGeom prst="rect">
              <a:avLst/>
            </a:prstGeom>
            <a:solidFill>
              <a:srgbClr val="CC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fr-FR" altLang="fr-FR" smtClean="0">
                <a:latin typeface="Calibri" pitchFamily="34" charset="0"/>
                <a:ea typeface="+mn-ea"/>
              </a:endParaRPr>
            </a:p>
          </p:txBody>
        </p:sp>
      </p:grpSp>
      <p:sp>
        <p:nvSpPr>
          <p:cNvPr id="3079" name="Rectangle 8"/>
          <p:cNvSpPr>
            <a:spLocks noChangeArrowheads="1"/>
          </p:cNvSpPr>
          <p:nvPr/>
        </p:nvSpPr>
        <p:spPr bwMode="auto">
          <a:xfrm>
            <a:off x="6494463" y="6462713"/>
            <a:ext cx="2649537" cy="395287"/>
          </a:xfrm>
          <a:prstGeom prst="rect">
            <a:avLst/>
          </a:prstGeom>
          <a:solidFill>
            <a:srgbClr val="CC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fr-FR" altLang="fr-FR" smtClean="0">
              <a:solidFill>
                <a:srgbClr val="EE0060"/>
              </a:solidFill>
              <a:latin typeface="Calibri" pitchFamily="34" charset="0"/>
              <a:ea typeface="+mn-ea"/>
            </a:endParaRPr>
          </a:p>
        </p:txBody>
      </p:sp>
      <p:sp>
        <p:nvSpPr>
          <p:cNvPr id="6" name="Espace réservé du numéro de diapositive 5"/>
          <p:cNvSpPr>
            <a:spLocks noGrp="1"/>
          </p:cNvSpPr>
          <p:nvPr>
            <p:ph type="sldNum" sz="quarter" idx="4"/>
          </p:nvPr>
        </p:nvSpPr>
        <p:spPr>
          <a:xfrm>
            <a:off x="6819900" y="6462713"/>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cs typeface="Arial" charset="0"/>
              </a:defRPr>
            </a:lvl1pPr>
          </a:lstStyle>
          <a:p>
            <a:pPr>
              <a:defRPr/>
            </a:pPr>
            <a:fld id="{B819AE21-333E-A643-B203-2871CBDC86FD}"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Lst>
  <p:hf sldNum="0" hdr="0"/>
  <p:txStyles>
    <p:titleStyle>
      <a:lvl1pPr algn="l" defTabSz="457200" rtl="0" eaLnBrk="0" fontAlgn="base" hangingPunct="0">
        <a:spcBef>
          <a:spcPct val="0"/>
        </a:spcBef>
        <a:spcAft>
          <a:spcPct val="0"/>
        </a:spcAft>
        <a:defRPr sz="3200" b="1" kern="1200">
          <a:solidFill>
            <a:schemeClr val="tx1"/>
          </a:solidFill>
          <a:latin typeface="+mj-lt"/>
          <a:ea typeface="ＭＳ Ｐゴシック" pitchFamily="-1" charset="-128"/>
          <a:cs typeface="ＭＳ Ｐゴシック" pitchFamily="-1" charset="-128"/>
        </a:defRPr>
      </a:lvl1pPr>
      <a:lvl2pPr algn="l" defTabSz="457200" rtl="0" eaLnBrk="0" fontAlgn="base" hangingPunct="0">
        <a:spcBef>
          <a:spcPct val="0"/>
        </a:spcBef>
        <a:spcAft>
          <a:spcPct val="0"/>
        </a:spcAft>
        <a:defRPr sz="3200" b="1">
          <a:solidFill>
            <a:schemeClr val="tx1"/>
          </a:solidFill>
          <a:latin typeface="Calibri" pitchFamily="-1" charset="0"/>
          <a:ea typeface="ＭＳ Ｐゴシック" pitchFamily="-1" charset="-128"/>
          <a:cs typeface="ＭＳ Ｐゴシック" pitchFamily="-1" charset="-128"/>
        </a:defRPr>
      </a:lvl2pPr>
      <a:lvl3pPr algn="l" defTabSz="457200" rtl="0" eaLnBrk="0" fontAlgn="base" hangingPunct="0">
        <a:spcBef>
          <a:spcPct val="0"/>
        </a:spcBef>
        <a:spcAft>
          <a:spcPct val="0"/>
        </a:spcAft>
        <a:defRPr sz="3200" b="1">
          <a:solidFill>
            <a:schemeClr val="tx1"/>
          </a:solidFill>
          <a:latin typeface="Calibri" pitchFamily="-1" charset="0"/>
          <a:ea typeface="ＭＳ Ｐゴシック" pitchFamily="-1" charset="-128"/>
          <a:cs typeface="ＭＳ Ｐゴシック" pitchFamily="-1" charset="-128"/>
        </a:defRPr>
      </a:lvl3pPr>
      <a:lvl4pPr algn="l" defTabSz="457200" rtl="0" eaLnBrk="0" fontAlgn="base" hangingPunct="0">
        <a:spcBef>
          <a:spcPct val="0"/>
        </a:spcBef>
        <a:spcAft>
          <a:spcPct val="0"/>
        </a:spcAft>
        <a:defRPr sz="3200" b="1">
          <a:solidFill>
            <a:schemeClr val="tx1"/>
          </a:solidFill>
          <a:latin typeface="Calibri" pitchFamily="-1" charset="0"/>
          <a:ea typeface="ＭＳ Ｐゴシック" pitchFamily="-1" charset="-128"/>
          <a:cs typeface="ＭＳ Ｐゴシック" pitchFamily="-1" charset="-128"/>
        </a:defRPr>
      </a:lvl4pPr>
      <a:lvl5pPr algn="l" defTabSz="457200" rtl="0" eaLnBrk="0" fontAlgn="base" hangingPunct="0">
        <a:spcBef>
          <a:spcPct val="0"/>
        </a:spcBef>
        <a:spcAft>
          <a:spcPct val="0"/>
        </a:spcAft>
        <a:defRPr sz="3200" b="1">
          <a:solidFill>
            <a:schemeClr val="tx1"/>
          </a:solidFill>
          <a:latin typeface="Calibri" pitchFamily="-1" charset="0"/>
          <a:ea typeface="ＭＳ Ｐゴシック" pitchFamily="-1" charset="-128"/>
          <a:cs typeface="ＭＳ Ｐゴシック" pitchFamily="-1" charset="-128"/>
        </a:defRPr>
      </a:lvl5pPr>
      <a:lvl6pPr marL="457200" algn="l" defTabSz="457200" rtl="0" eaLnBrk="1" fontAlgn="base" hangingPunct="1">
        <a:spcBef>
          <a:spcPct val="0"/>
        </a:spcBef>
        <a:spcAft>
          <a:spcPct val="0"/>
        </a:spcAft>
        <a:defRPr sz="3600">
          <a:solidFill>
            <a:schemeClr val="tx1"/>
          </a:solidFill>
          <a:latin typeface="Calibri" pitchFamily="-1" charset="0"/>
          <a:ea typeface="ＭＳ Ｐゴシック" pitchFamily="-1" charset="-128"/>
          <a:cs typeface="ＭＳ Ｐゴシック" pitchFamily="-1" charset="-128"/>
        </a:defRPr>
      </a:lvl6pPr>
      <a:lvl7pPr marL="914400" algn="l" defTabSz="457200" rtl="0" eaLnBrk="1" fontAlgn="base" hangingPunct="1">
        <a:spcBef>
          <a:spcPct val="0"/>
        </a:spcBef>
        <a:spcAft>
          <a:spcPct val="0"/>
        </a:spcAft>
        <a:defRPr sz="3600">
          <a:solidFill>
            <a:schemeClr val="tx1"/>
          </a:solidFill>
          <a:latin typeface="Calibri" pitchFamily="-1" charset="0"/>
          <a:ea typeface="ＭＳ Ｐゴシック" pitchFamily="-1" charset="-128"/>
          <a:cs typeface="ＭＳ Ｐゴシック" pitchFamily="-1" charset="-128"/>
        </a:defRPr>
      </a:lvl7pPr>
      <a:lvl8pPr marL="1371600" algn="l" defTabSz="457200" rtl="0" eaLnBrk="1" fontAlgn="base" hangingPunct="1">
        <a:spcBef>
          <a:spcPct val="0"/>
        </a:spcBef>
        <a:spcAft>
          <a:spcPct val="0"/>
        </a:spcAft>
        <a:defRPr sz="3600">
          <a:solidFill>
            <a:schemeClr val="tx1"/>
          </a:solidFill>
          <a:latin typeface="Calibri" pitchFamily="-1" charset="0"/>
          <a:ea typeface="ＭＳ Ｐゴシック" pitchFamily="-1" charset="-128"/>
          <a:cs typeface="ＭＳ Ｐゴシック" pitchFamily="-1" charset="-128"/>
        </a:defRPr>
      </a:lvl8pPr>
      <a:lvl9pPr marL="1828800" algn="l" defTabSz="457200" rtl="0" eaLnBrk="1" fontAlgn="base" hangingPunct="1">
        <a:spcBef>
          <a:spcPct val="0"/>
        </a:spcBef>
        <a:spcAft>
          <a:spcPct val="0"/>
        </a:spcAft>
        <a:defRPr sz="36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251520" y="1124744"/>
            <a:ext cx="8712968" cy="3024336"/>
          </a:xfrm>
        </p:spPr>
        <p:txBody>
          <a:bodyPr>
            <a:normAutofit fontScale="90000"/>
          </a:bodyPr>
          <a:lstStyle/>
          <a:p>
            <a:pPr algn="ctr" eaLnBrk="1" hangingPunct="1">
              <a:defRPr/>
            </a:pPr>
            <a:r>
              <a:rPr lang="fr-CH" sz="4400" dirty="0" smtClean="0">
                <a:solidFill>
                  <a:srgbClr val="898989"/>
                </a:solidFill>
                <a:latin typeface="Calibri" charset="0"/>
                <a:ea typeface="ＭＳ Ｐゴシック" charset="0"/>
                <a:cs typeface="ＭＳ Ｐゴシック" charset="0"/>
              </a:rPr>
              <a:t/>
            </a:r>
            <a:br>
              <a:rPr lang="fr-CH" sz="4400" dirty="0" smtClean="0">
                <a:solidFill>
                  <a:srgbClr val="898989"/>
                </a:solidFill>
                <a:latin typeface="Calibri" charset="0"/>
                <a:ea typeface="ＭＳ Ｐゴシック" charset="0"/>
                <a:cs typeface="ＭＳ Ｐゴシック" charset="0"/>
              </a:rPr>
            </a:br>
            <a:r>
              <a:rPr lang="fr-CH" sz="4400" dirty="0">
                <a:solidFill>
                  <a:srgbClr val="898989"/>
                </a:solidFill>
                <a:latin typeface="Calibri" charset="0"/>
                <a:ea typeface="ＭＳ Ｐゴシック" charset="0"/>
                <a:cs typeface="ＭＳ Ｐゴシック" charset="0"/>
              </a:rPr>
              <a:t/>
            </a:r>
            <a:br>
              <a:rPr lang="fr-CH" sz="4400" dirty="0">
                <a:solidFill>
                  <a:srgbClr val="898989"/>
                </a:solidFill>
                <a:latin typeface="Calibri" charset="0"/>
                <a:ea typeface="ＭＳ Ｐゴシック" charset="0"/>
                <a:cs typeface="ＭＳ Ｐゴシック" charset="0"/>
              </a:rPr>
            </a:br>
            <a:r>
              <a:rPr lang="fr-CH" sz="4400" dirty="0" smtClean="0">
                <a:solidFill>
                  <a:srgbClr val="898989"/>
                </a:solidFill>
                <a:latin typeface="Calibri" charset="0"/>
                <a:ea typeface="ＭＳ Ｐゴシック" charset="0"/>
                <a:cs typeface="ＭＳ Ｐゴシック" charset="0"/>
              </a:rPr>
              <a:t/>
            </a:r>
            <a:br>
              <a:rPr lang="fr-CH" sz="4400" dirty="0" smtClean="0">
                <a:solidFill>
                  <a:srgbClr val="898989"/>
                </a:solidFill>
                <a:latin typeface="Calibri" charset="0"/>
                <a:ea typeface="ＭＳ Ｐゴシック" charset="0"/>
                <a:cs typeface="ＭＳ Ｐゴシック" charset="0"/>
              </a:rPr>
            </a:br>
            <a:r>
              <a:rPr lang="fr-CH" sz="4000" dirty="0" smtClean="0">
                <a:latin typeface="Calibri" charset="0"/>
                <a:ea typeface="ＭＳ Ｐゴシック" charset="0"/>
                <a:cs typeface="ＭＳ Ｐゴシック" charset="0"/>
              </a:rPr>
              <a:t>L’enseignement de la géométrie au XX</a:t>
            </a:r>
            <a:r>
              <a:rPr lang="fr-CH" sz="4000" baseline="30000" dirty="0" smtClean="0">
                <a:latin typeface="Calibri" charset="0"/>
                <a:ea typeface="ＭＳ Ｐゴシック" charset="0"/>
                <a:cs typeface="ＭＳ Ｐゴシック" charset="0"/>
              </a:rPr>
              <a:t>e</a:t>
            </a:r>
            <a:r>
              <a:rPr lang="fr-CH" sz="4000" dirty="0" smtClean="0">
                <a:latin typeface="Calibri" charset="0"/>
                <a:ea typeface="ＭＳ Ｐゴシック" charset="0"/>
                <a:cs typeface="ＭＳ Ｐゴシック" charset="0"/>
              </a:rPr>
              <a:t> siècle dans l’enseignement obligatoire à Genève et en Romandie : entre dessin et topologie …</a:t>
            </a:r>
            <a:br>
              <a:rPr lang="fr-CH" sz="4000" dirty="0" smtClean="0">
                <a:latin typeface="Calibri" charset="0"/>
                <a:ea typeface="ＭＳ Ｐゴシック" charset="0"/>
                <a:cs typeface="ＭＳ Ｐゴシック" charset="0"/>
              </a:rPr>
            </a:br>
            <a:r>
              <a:rPr lang="fr-CH" sz="1300" dirty="0" smtClean="0">
                <a:latin typeface="Calibri" charset="0"/>
                <a:ea typeface="ＭＳ Ｐゴシック" charset="0"/>
                <a:cs typeface="ＭＳ Ｐゴシック" charset="0"/>
              </a:rPr>
              <a:t> </a:t>
            </a:r>
            <a:r>
              <a:rPr lang="fr-CH" sz="1300" dirty="0" smtClean="0">
                <a:solidFill>
                  <a:srgbClr val="898989"/>
                </a:solidFill>
                <a:latin typeface="Calibri" charset="0"/>
                <a:ea typeface="ＭＳ Ｐゴシック" charset="0"/>
                <a:cs typeface="ＭＳ Ｐゴシック" charset="0"/>
              </a:rPr>
              <a:t/>
            </a:r>
            <a:br>
              <a:rPr lang="fr-CH" sz="1300" dirty="0" smtClean="0">
                <a:solidFill>
                  <a:srgbClr val="898989"/>
                </a:solidFill>
                <a:latin typeface="Calibri" charset="0"/>
                <a:ea typeface="ＭＳ Ｐゴシック" charset="0"/>
                <a:cs typeface="ＭＳ Ｐゴシック" charset="0"/>
              </a:rPr>
            </a:br>
            <a:r>
              <a:rPr lang="fr-CH" sz="2700" b="0" dirty="0" smtClean="0">
                <a:solidFill>
                  <a:srgbClr val="898989"/>
                </a:solidFill>
                <a:latin typeface="Calibri" charset="0"/>
                <a:ea typeface="ＭＳ Ｐゴシック" charset="0"/>
                <a:cs typeface="ＭＳ Ｐゴシック" charset="0"/>
              </a:rPr>
              <a:t>Laura </a:t>
            </a:r>
            <a:r>
              <a:rPr lang="fr-CH" sz="2700" b="0" dirty="0">
                <a:solidFill>
                  <a:srgbClr val="898989"/>
                </a:solidFill>
                <a:latin typeface="Calibri" charset="0"/>
                <a:ea typeface="ＭＳ Ｐゴシック" charset="0"/>
                <a:cs typeface="ＭＳ Ｐゴシック" charset="0"/>
              </a:rPr>
              <a:t>Weiss </a:t>
            </a:r>
            <a:br>
              <a:rPr lang="fr-CH" sz="2700" b="0" dirty="0">
                <a:solidFill>
                  <a:srgbClr val="898989"/>
                </a:solidFill>
                <a:latin typeface="Calibri" charset="0"/>
                <a:ea typeface="ＭＳ Ｐゴシック" charset="0"/>
                <a:cs typeface="ＭＳ Ｐゴシック" charset="0"/>
              </a:rPr>
            </a:br>
            <a:r>
              <a:rPr lang="fr-CH" sz="2700" b="0" dirty="0">
                <a:solidFill>
                  <a:srgbClr val="898989"/>
                </a:solidFill>
                <a:latin typeface="Calibri" charset="0"/>
                <a:ea typeface="ＭＳ Ｐゴシック" charset="0"/>
                <a:cs typeface="ＭＳ Ｐゴシック" charset="0"/>
              </a:rPr>
              <a:t>Université de Genève</a:t>
            </a:r>
            <a:r>
              <a:rPr lang="fr-CH" sz="2700" b="0" dirty="0" smtClean="0">
                <a:solidFill>
                  <a:srgbClr val="898989"/>
                </a:solidFill>
                <a:latin typeface="Calibri" charset="0"/>
                <a:ea typeface="ＭＳ Ｐゴシック" charset="0"/>
                <a:cs typeface="ＭＳ Ｐゴシック" charset="0"/>
              </a:rPr>
              <a:t/>
            </a:r>
            <a:br>
              <a:rPr lang="fr-CH" sz="2700" b="0" dirty="0" smtClean="0">
                <a:solidFill>
                  <a:srgbClr val="898989"/>
                </a:solidFill>
                <a:latin typeface="Calibri" charset="0"/>
                <a:ea typeface="ＭＳ Ｐゴシック" charset="0"/>
                <a:cs typeface="ＭＳ Ｐゴシック" charset="0"/>
              </a:rPr>
            </a:br>
            <a:r>
              <a:rPr lang="fr-CH" sz="4900" b="0" dirty="0" smtClean="0">
                <a:solidFill>
                  <a:srgbClr val="898989"/>
                </a:solidFill>
                <a:latin typeface="Calibri" charset="0"/>
                <a:ea typeface="ＭＳ Ｐゴシック" charset="0"/>
                <a:cs typeface="ＭＳ Ｐゴシック" charset="0"/>
              </a:rPr>
              <a:t/>
            </a:r>
            <a:br>
              <a:rPr lang="fr-CH" sz="4900" b="0" dirty="0" smtClean="0">
                <a:solidFill>
                  <a:srgbClr val="898989"/>
                </a:solidFill>
                <a:latin typeface="Calibri" charset="0"/>
                <a:ea typeface="ＭＳ Ｐゴシック" charset="0"/>
                <a:cs typeface="ＭＳ Ｐゴシック" charset="0"/>
              </a:rPr>
            </a:br>
            <a:r>
              <a:rPr lang="fr-FR" sz="4400" dirty="0" smtClean="0"/>
              <a:t/>
            </a:r>
            <a:br>
              <a:rPr lang="fr-FR" sz="4400" dirty="0" smtClean="0"/>
            </a:br>
            <a:r>
              <a:rPr lang="fr-CH" sz="4400" dirty="0" smtClean="0">
                <a:solidFill>
                  <a:srgbClr val="898989"/>
                </a:solidFill>
                <a:latin typeface="Calibri" charset="0"/>
                <a:ea typeface="ＭＳ Ｐゴシック" charset="0"/>
                <a:cs typeface="ＭＳ Ｐゴシック" charset="0"/>
              </a:rPr>
              <a:t> </a:t>
            </a:r>
            <a:endParaRPr lang="fr-FR" sz="4400" dirty="0">
              <a:latin typeface="Calibri" charset="0"/>
              <a:ea typeface="ＭＳ Ｐゴシック" charset="0"/>
              <a:cs typeface="ＭＳ Ｐゴシック" charset="0"/>
            </a:endParaRPr>
          </a:p>
        </p:txBody>
      </p:sp>
      <p:sp>
        <p:nvSpPr>
          <p:cNvPr id="17411" name="Rectangle 3"/>
          <p:cNvSpPr>
            <a:spLocks noGrp="1" noChangeArrowheads="1"/>
          </p:cNvSpPr>
          <p:nvPr>
            <p:ph type="subTitle" idx="1"/>
          </p:nvPr>
        </p:nvSpPr>
        <p:spPr>
          <a:xfrm>
            <a:off x="684213" y="4221088"/>
            <a:ext cx="7775575" cy="1439937"/>
          </a:xfrm>
        </p:spPr>
        <p:txBody>
          <a:bodyPr/>
          <a:lstStyle/>
          <a:p>
            <a:pPr>
              <a:defRPr/>
            </a:pPr>
            <a:r>
              <a:rPr lang="fr-CH" sz="2800" dirty="0" smtClean="0">
                <a:solidFill>
                  <a:srgbClr val="000000"/>
                </a:solidFill>
                <a:latin typeface="+mj-lt"/>
              </a:rPr>
              <a:t>Journées </a:t>
            </a:r>
            <a:r>
              <a:rPr lang="fr-CH" sz="2800" dirty="0">
                <a:solidFill>
                  <a:srgbClr val="000000"/>
                </a:solidFill>
                <a:latin typeface="+mj-lt"/>
              </a:rPr>
              <a:t>des formateurs romands </a:t>
            </a:r>
            <a:r>
              <a:rPr lang="fr-FR" sz="2800" dirty="0">
                <a:solidFill>
                  <a:srgbClr val="000000"/>
                </a:solidFill>
                <a:latin typeface="+mj-lt"/>
              </a:rPr>
              <a:t>en didactique des mathématiques</a:t>
            </a:r>
            <a:r>
              <a:rPr lang="fr-FR" sz="2800" dirty="0" smtClean="0">
                <a:solidFill>
                  <a:srgbClr val="000000"/>
                </a:solidFill>
                <a:latin typeface="+mj-lt"/>
              </a:rPr>
              <a:t>.</a:t>
            </a:r>
          </a:p>
          <a:p>
            <a:pPr>
              <a:defRPr/>
            </a:pPr>
            <a:r>
              <a:rPr lang="fr-FR" sz="2800" dirty="0" smtClean="0">
                <a:solidFill>
                  <a:srgbClr val="000000"/>
                </a:solidFill>
                <a:latin typeface="+mj-lt"/>
                <a:ea typeface="ＭＳ Ｐゴシック" charset="0"/>
                <a:cs typeface="ＭＳ Ｐゴシック" charset="0"/>
              </a:rPr>
              <a:t>Rencontres de Rolle, 21-22 janvier 2016</a:t>
            </a:r>
            <a:endParaRPr lang="fr-FR" sz="2800" dirty="0">
              <a:solidFill>
                <a:srgbClr val="000000"/>
              </a:solidFill>
              <a:latin typeface="+mj-lt"/>
              <a:ea typeface="ＭＳ Ｐゴシック" charset="0"/>
              <a:cs typeface="ＭＳ Ｐゴシック" charset="0"/>
            </a:endParaRPr>
          </a:p>
          <a:p>
            <a:pPr>
              <a:defRPr/>
            </a:pPr>
            <a:endParaRPr lang="fr-FR" sz="2800" dirty="0">
              <a:solidFill>
                <a:srgbClr val="898989"/>
              </a:solidFill>
              <a:latin typeface="Calibri" charset="0"/>
              <a:ea typeface="ＭＳ Ｐゴシック" charset="0"/>
              <a:cs typeface="ＭＳ Ｐゴシック" charset="0"/>
            </a:endParaRPr>
          </a:p>
        </p:txBody>
      </p:sp>
      <p:pic>
        <p:nvPicPr>
          <p:cNvPr id="2" name="Image 3" descr="template.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5778500"/>
            <a:ext cx="91440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Image 4" descr="template.jpg"/>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6513" y="5876925"/>
            <a:ext cx="9144001"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ZoneTexte 5"/>
          <p:cNvSpPr txBox="1">
            <a:spLocks noChangeArrowheads="1"/>
          </p:cNvSpPr>
          <p:nvPr/>
        </p:nvSpPr>
        <p:spPr bwMode="auto">
          <a:xfrm>
            <a:off x="347663" y="6024563"/>
            <a:ext cx="60102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CH" sz="1600" b="1">
                <a:solidFill>
                  <a:schemeClr val="bg1"/>
                </a:solidFill>
              </a:rPr>
              <a:t>INSTITUT UNIVERSITAIRE </a:t>
            </a:r>
            <a:br>
              <a:rPr lang="fr-CH" sz="1600" b="1">
                <a:solidFill>
                  <a:schemeClr val="bg1"/>
                </a:solidFill>
              </a:rPr>
            </a:br>
            <a:r>
              <a:rPr lang="fr-CH" sz="1600" b="1">
                <a:solidFill>
                  <a:schemeClr val="bg1"/>
                </a:solidFill>
              </a:rPr>
              <a:t>DE FORMATION DES ENSEIGNANTS</a:t>
            </a:r>
            <a:endParaRPr lang="fr-CH" sz="1800" b="1">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07904" y="116632"/>
            <a:ext cx="5256584" cy="1008112"/>
          </a:xfrm>
        </p:spPr>
        <p:txBody>
          <a:bodyPr/>
          <a:lstStyle/>
          <a:p>
            <a:pPr algn="r"/>
            <a:r>
              <a:rPr lang="fr-CH" dirty="0" smtClean="0"/>
              <a:t> CO : réforme structurelle et révolution du PE math </a:t>
            </a:r>
            <a:endParaRPr lang="fr-CH" dirty="0"/>
          </a:p>
        </p:txBody>
      </p:sp>
      <p:sp>
        <p:nvSpPr>
          <p:cNvPr id="3" name="Espace réservé du contenu 2"/>
          <p:cNvSpPr>
            <a:spLocks noGrp="1"/>
          </p:cNvSpPr>
          <p:nvPr>
            <p:ph idx="1"/>
          </p:nvPr>
        </p:nvSpPr>
        <p:spPr>
          <a:xfrm>
            <a:off x="251520" y="1124744"/>
            <a:ext cx="8712968" cy="5040560"/>
          </a:xfrm>
        </p:spPr>
        <p:txBody>
          <a:bodyPr/>
          <a:lstStyle/>
          <a:p>
            <a:pPr marL="0" indent="0">
              <a:buNone/>
            </a:pPr>
            <a:r>
              <a:rPr lang="fr-CH" sz="2200" dirty="0" smtClean="0"/>
              <a:t>Structurellement, CO organisé en </a:t>
            </a:r>
            <a:r>
              <a:rPr lang="fr-CH" sz="2200" dirty="0" smtClean="0">
                <a:solidFill>
                  <a:srgbClr val="CC0000"/>
                </a:solidFill>
              </a:rPr>
              <a:t>sections </a:t>
            </a:r>
            <a:r>
              <a:rPr lang="fr-CH" sz="2200" dirty="0" smtClean="0"/>
              <a:t>: L, S, G, P, M (dès la 8</a:t>
            </a:r>
            <a:r>
              <a:rPr lang="fr-CH" sz="2200" baseline="30000" dirty="0" smtClean="0"/>
              <a:t>e</a:t>
            </a:r>
            <a:r>
              <a:rPr lang="fr-CH" sz="2200" dirty="0" smtClean="0"/>
              <a:t>)</a:t>
            </a:r>
            <a:r>
              <a:rPr lang="fr-FR" sz="2200" dirty="0" smtClean="0">
                <a:ea typeface="ＭＳ Ｐゴシック" pitchFamily="34" charset="-128"/>
                <a:cs typeface="ＭＳ Ｐゴシック" charset="0"/>
              </a:rPr>
              <a:t>.</a:t>
            </a:r>
          </a:p>
          <a:p>
            <a:pPr marL="0" indent="0">
              <a:buNone/>
            </a:pPr>
            <a:r>
              <a:rPr lang="fr-FR" sz="2200" dirty="0" smtClean="0">
                <a:ea typeface="ＭＳ Ｐゴシック" pitchFamily="34" charset="-128"/>
              </a:rPr>
              <a:t>Intitulé </a:t>
            </a:r>
            <a:r>
              <a:rPr lang="fr-FR" sz="2200" dirty="0" smtClean="0">
                <a:solidFill>
                  <a:srgbClr val="CC0000"/>
                </a:solidFill>
                <a:ea typeface="ＭＳ Ｐゴシック" pitchFamily="34" charset="-128"/>
              </a:rPr>
              <a:t>Mathématique</a:t>
            </a:r>
            <a:r>
              <a:rPr lang="fr-FR" sz="2200" dirty="0" smtClean="0">
                <a:ea typeface="ＭＳ Ｐゴシック" pitchFamily="34" charset="-128"/>
              </a:rPr>
              <a:t> </a:t>
            </a:r>
            <a:r>
              <a:rPr lang="fr-FR" sz="1800" dirty="0">
                <a:ea typeface="ＭＳ Ｐゴシック" pitchFamily="34" charset="-128"/>
              </a:rPr>
              <a:t>(</a:t>
            </a:r>
            <a:r>
              <a:rPr lang="fr-FR" sz="1800" dirty="0" smtClean="0">
                <a:ea typeface="ＭＳ Ｐゴシック" pitchFamily="34" charset="-128"/>
              </a:rPr>
              <a:t>au singulier), </a:t>
            </a:r>
            <a:r>
              <a:rPr lang="fr-FR" sz="2200" dirty="0" smtClean="0">
                <a:ea typeface="ＭＳ Ｐゴシック" pitchFamily="34" charset="-128"/>
              </a:rPr>
              <a:t>3h</a:t>
            </a:r>
            <a:r>
              <a:rPr lang="fr-FR" sz="2200" dirty="0" smtClean="0">
                <a:ea typeface="ＭＳ Ｐゴシック" pitchFamily="34" charset="-128"/>
              </a:rPr>
              <a:t>, 4h ou 5h, </a:t>
            </a:r>
            <a:r>
              <a:rPr lang="fr-FR" sz="2200" dirty="0" smtClean="0">
                <a:ea typeface="ＭＳ Ｐゴシック" pitchFamily="34" charset="-128"/>
              </a:rPr>
              <a:t>selon degrés </a:t>
            </a:r>
            <a:r>
              <a:rPr lang="fr-FR" sz="2200" dirty="0" smtClean="0">
                <a:ea typeface="ＭＳ Ｐゴシック" pitchFamily="34" charset="-128"/>
              </a:rPr>
              <a:t>et </a:t>
            </a:r>
            <a:r>
              <a:rPr lang="fr-FR" sz="2200" dirty="0" smtClean="0">
                <a:ea typeface="ＭＳ Ｐゴシック" pitchFamily="34" charset="-128"/>
              </a:rPr>
              <a:t>sections</a:t>
            </a:r>
            <a:r>
              <a:rPr lang="fr-FR" sz="2200" dirty="0" smtClean="0">
                <a:ea typeface="ＭＳ Ｐゴシック" pitchFamily="34" charset="-128"/>
              </a:rPr>
              <a:t>. </a:t>
            </a:r>
          </a:p>
          <a:p>
            <a:pPr marL="0" indent="0">
              <a:buNone/>
            </a:pPr>
            <a:r>
              <a:rPr lang="fr-FR" sz="2200" dirty="0" smtClean="0">
                <a:ea typeface="ＭＳ Ｐゴシック" pitchFamily="34" charset="-128"/>
              </a:rPr>
              <a:t>1962 : par rapport aux mathématiques </a:t>
            </a:r>
            <a:r>
              <a:rPr lang="fr-FR" sz="2200" dirty="0">
                <a:ea typeface="ＭＳ Ｐゴシック" pitchFamily="34" charset="-128"/>
              </a:rPr>
              <a:t>2 catégories d’élèves </a:t>
            </a:r>
            <a:r>
              <a:rPr lang="fr-FR" sz="2200" dirty="0" smtClean="0">
                <a:ea typeface="ＭＳ Ｐゴシック" pitchFamily="34" charset="-128"/>
              </a:rPr>
              <a:t>: </a:t>
            </a:r>
          </a:p>
          <a:p>
            <a:pPr marL="449263" lvl="1" indent="-268288">
              <a:tabLst>
                <a:tab pos="180975" algn="l"/>
                <a:tab pos="449263" algn="l"/>
              </a:tabLst>
            </a:pPr>
            <a:r>
              <a:rPr lang="fr-FR" sz="2000" dirty="0" smtClean="0">
                <a:ea typeface="ＭＳ Ｐゴシック" pitchFamily="34" charset="-128"/>
              </a:rPr>
              <a:t>les « faibles » : </a:t>
            </a:r>
            <a:r>
              <a:rPr lang="fr-FR" sz="2000" dirty="0" smtClean="0">
                <a:solidFill>
                  <a:srgbClr val="CC0000"/>
                </a:solidFill>
                <a:ea typeface="ＭＳ Ｐゴシック" pitchFamily="34" charset="-128"/>
              </a:rPr>
              <a:t>Arithmétique</a:t>
            </a:r>
            <a:r>
              <a:rPr lang="fr-FR" sz="2000" dirty="0">
                <a:solidFill>
                  <a:srgbClr val="CC0000"/>
                </a:solidFill>
                <a:ea typeface="ＭＳ Ｐゴシック" pitchFamily="34" charset="-128"/>
              </a:rPr>
              <a:t> </a:t>
            </a:r>
            <a:r>
              <a:rPr lang="fr-FR" sz="2000" dirty="0" smtClean="0">
                <a:ea typeface="ＭＳ Ｐゴシック" pitchFamily="34" charset="-128"/>
              </a:rPr>
              <a:t>et </a:t>
            </a:r>
            <a:r>
              <a:rPr lang="fr-FR" sz="2000" dirty="0" smtClean="0">
                <a:solidFill>
                  <a:srgbClr val="CC0000"/>
                </a:solidFill>
                <a:ea typeface="ＭＳ Ｐゴシック" pitchFamily="34" charset="-128"/>
              </a:rPr>
              <a:t>Géométrie</a:t>
            </a:r>
            <a:r>
              <a:rPr lang="fr-FR" sz="2000" dirty="0" smtClean="0">
                <a:ea typeface="ＭＳ Ｐゴシック" pitchFamily="34" charset="-128"/>
              </a:rPr>
              <a:t> </a:t>
            </a:r>
            <a:r>
              <a:rPr lang="fr-FR" sz="2000" dirty="0">
                <a:ea typeface="ＭＳ Ｐゴシック" pitchFamily="34" charset="-128"/>
              </a:rPr>
              <a:t>(mesure</a:t>
            </a:r>
            <a:r>
              <a:rPr lang="fr-FR" sz="2000" dirty="0" smtClean="0">
                <a:ea typeface="ＭＳ Ｐゴシック" pitchFamily="34" charset="-128"/>
              </a:rPr>
              <a:t>), comme EP </a:t>
            </a:r>
            <a:endParaRPr lang="fr-FR" sz="2000" dirty="0">
              <a:ea typeface="ＭＳ Ｐゴシック" pitchFamily="34" charset="-128"/>
            </a:endParaRPr>
          </a:p>
          <a:p>
            <a:pPr marL="449263" lvl="1" indent="-268288">
              <a:tabLst>
                <a:tab pos="180975" algn="l"/>
                <a:tab pos="449263" algn="l"/>
              </a:tabLst>
            </a:pPr>
            <a:r>
              <a:rPr lang="fr-FR" sz="2000" dirty="0" smtClean="0">
                <a:ea typeface="ＭＳ Ｐゴシック" pitchFamily="34" charset="-128"/>
              </a:rPr>
              <a:t>les autres : « théorie » ensembliste. </a:t>
            </a:r>
            <a:r>
              <a:rPr lang="fr-FR" sz="2000" dirty="0">
                <a:ea typeface="ＭＳ Ｐゴシック" pitchFamily="34" charset="-128"/>
              </a:rPr>
              <a:t>A</a:t>
            </a:r>
            <a:r>
              <a:rPr lang="fr-FR" sz="2000" dirty="0" smtClean="0">
                <a:ea typeface="ＭＳ Ｐゴシック" pitchFamily="34" charset="-128"/>
              </a:rPr>
              <a:t>près 1 an (1963), ajout </a:t>
            </a:r>
            <a:r>
              <a:rPr lang="fr-FR" sz="2000" dirty="0">
                <a:ea typeface="ＭＳ Ｐゴシック" pitchFamily="34" charset="-128"/>
              </a:rPr>
              <a:t>en </a:t>
            </a:r>
            <a:r>
              <a:rPr lang="fr-FR" sz="2000" dirty="0" smtClean="0">
                <a:ea typeface="ＭＳ Ｐゴシック" pitchFamily="34" charset="-128"/>
              </a:rPr>
              <a:t>7</a:t>
            </a:r>
            <a:r>
              <a:rPr lang="fr-FR" sz="2000" baseline="30000" dirty="0" smtClean="0">
                <a:ea typeface="ＭＳ Ｐゴシック" pitchFamily="34" charset="-128"/>
              </a:rPr>
              <a:t>e </a:t>
            </a:r>
            <a:r>
              <a:rPr lang="fr-FR" sz="2000" dirty="0" smtClean="0">
                <a:ea typeface="ＭＳ Ｐゴシック" pitchFamily="34" charset="-128"/>
              </a:rPr>
              <a:t>LSG d’un chapitre  « </a:t>
            </a:r>
            <a:r>
              <a:rPr lang="fr-FR" sz="2000" dirty="0" smtClean="0">
                <a:solidFill>
                  <a:srgbClr val="CC0000"/>
                </a:solidFill>
                <a:ea typeface="ＭＳ Ｐゴシック" pitchFamily="34" charset="-128"/>
              </a:rPr>
              <a:t>Système métrique, mesures de temps et d’angles</a:t>
            </a:r>
            <a:r>
              <a:rPr lang="fr-FR" sz="2000" dirty="0" smtClean="0">
                <a:solidFill>
                  <a:srgbClr val="FF0000"/>
                </a:solidFill>
                <a:ea typeface="ＭＳ Ｐゴシック" pitchFamily="34" charset="-128"/>
              </a:rPr>
              <a:t> </a:t>
            </a:r>
            <a:r>
              <a:rPr lang="fr-FR" sz="2000" dirty="0" smtClean="0">
                <a:ea typeface="ＭＳ Ｐゴシック" pitchFamily="34" charset="-128"/>
              </a:rPr>
              <a:t>». </a:t>
            </a:r>
          </a:p>
          <a:p>
            <a:pPr marL="0" indent="0">
              <a:buNone/>
              <a:tabLst>
                <a:tab pos="180975" algn="l"/>
                <a:tab pos="449263" algn="l"/>
              </a:tabLst>
            </a:pPr>
            <a:r>
              <a:rPr lang="fr-CH" sz="2200" dirty="0" smtClean="0"/>
              <a:t>1964 et </a:t>
            </a:r>
            <a:r>
              <a:rPr lang="fr-CH" sz="2200" dirty="0" err="1" smtClean="0"/>
              <a:t>ss</a:t>
            </a:r>
            <a:r>
              <a:rPr lang="fr-CH" sz="2200" dirty="0" smtClean="0"/>
              <a:t> : </a:t>
            </a:r>
          </a:p>
          <a:p>
            <a:pPr marL="449263" lvl="1" indent="-268288">
              <a:tabLst>
                <a:tab pos="180975" algn="l"/>
                <a:tab pos="449263" algn="l"/>
              </a:tabLst>
            </a:pPr>
            <a:r>
              <a:rPr lang="fr-CH" sz="2000" dirty="0" smtClean="0"/>
              <a:t>7</a:t>
            </a:r>
            <a:r>
              <a:rPr lang="fr-CH" sz="2000" baseline="30000" dirty="0" smtClean="0"/>
              <a:t>e</a:t>
            </a:r>
            <a:r>
              <a:rPr lang="fr-CH" sz="2000" dirty="0" smtClean="0"/>
              <a:t> : 2 brochures «</a:t>
            </a:r>
            <a:r>
              <a:rPr lang="fr-CH" sz="2000" dirty="0" smtClean="0">
                <a:solidFill>
                  <a:srgbClr val="CC0000"/>
                </a:solidFill>
              </a:rPr>
              <a:t>tronc commun</a:t>
            </a:r>
            <a:r>
              <a:rPr lang="fr-CH" sz="2000" dirty="0" smtClean="0"/>
              <a:t>» + «</a:t>
            </a:r>
            <a:r>
              <a:rPr lang="fr-CH" sz="2000" dirty="0" smtClean="0">
                <a:solidFill>
                  <a:srgbClr val="CC0000"/>
                </a:solidFill>
              </a:rPr>
              <a:t>math modernes</a:t>
            </a:r>
            <a:r>
              <a:rPr lang="fr-CH" sz="2000" dirty="0" smtClean="0"/>
              <a:t>» avec notions de </a:t>
            </a:r>
            <a:r>
              <a:rPr lang="fr-CH" sz="2000" dirty="0">
                <a:solidFill>
                  <a:srgbClr val="CC0000"/>
                </a:solidFill>
              </a:rPr>
              <a:t>G</a:t>
            </a:r>
            <a:r>
              <a:rPr lang="fr-CH" sz="2000" dirty="0" smtClean="0">
                <a:solidFill>
                  <a:srgbClr val="CC0000"/>
                </a:solidFill>
              </a:rPr>
              <a:t>éométrie</a:t>
            </a:r>
            <a:r>
              <a:rPr lang="fr-CH" sz="2000" dirty="0" smtClean="0"/>
              <a:t> (non nommée) dans différents chapitres. NB : part de la mesure et des propriétés des figures en augmentation au fil des ans</a:t>
            </a:r>
          </a:p>
          <a:p>
            <a:pPr marL="449263" lvl="1" indent="-268288">
              <a:tabLst>
                <a:tab pos="180975" algn="l"/>
                <a:tab pos="449263" algn="l"/>
              </a:tabLst>
            </a:pPr>
            <a:r>
              <a:rPr lang="fr-CH" sz="2000" dirty="0" smtClean="0">
                <a:ea typeface="ＭＳ Ｐゴシック" pitchFamily="34" charset="-128"/>
              </a:rPr>
              <a:t>8</a:t>
            </a:r>
            <a:r>
              <a:rPr lang="fr-CH" sz="2000" baseline="30000" dirty="0" smtClean="0">
                <a:ea typeface="ＭＳ Ｐゴシック" pitchFamily="34" charset="-128"/>
              </a:rPr>
              <a:t>e</a:t>
            </a:r>
            <a:r>
              <a:rPr lang="fr-CH" sz="2000" dirty="0" smtClean="0">
                <a:ea typeface="ＭＳ Ｐゴシック" pitchFamily="34" charset="-128"/>
              </a:rPr>
              <a:t> : étude des ensembles ∋</a:t>
            </a:r>
            <a:r>
              <a:rPr lang="fr-CH" sz="2000" dirty="0" smtClean="0">
                <a:solidFill>
                  <a:srgbClr val="CC0000"/>
                </a:solidFill>
                <a:ea typeface="ＭＳ Ｐゴシック" pitchFamily="34" charset="-128"/>
              </a:rPr>
              <a:t>étude des figures géométriques</a:t>
            </a:r>
            <a:r>
              <a:rPr lang="fr-CH" sz="2000" dirty="0" smtClean="0">
                <a:ea typeface="ＭＳ Ｐゴシック" pitchFamily="34" charset="-128"/>
              </a:rPr>
              <a:t>, opérations </a:t>
            </a:r>
            <a:r>
              <a:rPr lang="fr-CH" sz="2000" dirty="0">
                <a:ea typeface="ＭＳ Ｐゴシック" pitchFamily="34" charset="-128"/>
              </a:rPr>
              <a:t>∋</a:t>
            </a:r>
            <a:r>
              <a:rPr lang="fr-CH" sz="2000" dirty="0">
                <a:solidFill>
                  <a:srgbClr val="CC0000"/>
                </a:solidFill>
                <a:ea typeface="ＭＳ Ｐゴシック" pitchFamily="34" charset="-128"/>
              </a:rPr>
              <a:t>thm </a:t>
            </a:r>
            <a:r>
              <a:rPr lang="fr-CH" sz="2000" dirty="0" smtClean="0">
                <a:solidFill>
                  <a:srgbClr val="CC0000"/>
                </a:solidFill>
                <a:ea typeface="ＭＳ Ｐゴシック" pitchFamily="34" charset="-128"/>
              </a:rPr>
              <a:t>de Pythagore</a:t>
            </a:r>
          </a:p>
          <a:p>
            <a:pPr marL="449263" lvl="1" indent="-268288">
              <a:tabLst>
                <a:tab pos="180975" algn="l"/>
                <a:tab pos="449263" algn="l"/>
              </a:tabLst>
            </a:pPr>
            <a:r>
              <a:rPr lang="fr-CH" sz="2000" dirty="0" smtClean="0">
                <a:ea typeface="ＭＳ Ｐゴシック" pitchFamily="34" charset="-128"/>
              </a:rPr>
              <a:t>9</a:t>
            </a:r>
            <a:r>
              <a:rPr lang="fr-CH" sz="2000" baseline="30000" dirty="0" smtClean="0">
                <a:ea typeface="ＭＳ Ｐゴシック" pitchFamily="34" charset="-128"/>
              </a:rPr>
              <a:t>e</a:t>
            </a:r>
            <a:r>
              <a:rPr lang="fr-CH" sz="2000" dirty="0" smtClean="0">
                <a:ea typeface="ＭＳ Ｐゴシック" pitchFamily="34" charset="-128"/>
              </a:rPr>
              <a:t> : homothéties et similitudes et thm. de Thalès</a:t>
            </a:r>
          </a:p>
          <a:p>
            <a:pPr marL="449263" lvl="1" indent="-268288">
              <a:tabLst>
                <a:tab pos="180975" algn="l"/>
                <a:tab pos="449263" algn="l"/>
              </a:tabLst>
            </a:pPr>
            <a:r>
              <a:rPr lang="fr-CH" sz="2000" dirty="0" smtClean="0">
                <a:ea typeface="ＭＳ Ｐゴシック" pitchFamily="34" charset="-128"/>
              </a:rPr>
              <a:t>Section </a:t>
            </a:r>
            <a:r>
              <a:rPr lang="fr-CH" sz="2000" dirty="0" smtClean="0">
                <a:ea typeface="ＭＳ Ｐゴシック" pitchFamily="34" charset="-128"/>
              </a:rPr>
              <a:t>P (élèves faibles) </a:t>
            </a:r>
            <a:r>
              <a:rPr lang="fr-CH" sz="2000" dirty="0" smtClean="0">
                <a:ea typeface="ＭＳ Ｐゴシック" pitchFamily="34" charset="-128"/>
              </a:rPr>
              <a:t>: intitulé </a:t>
            </a:r>
            <a:r>
              <a:rPr lang="fr-CH" sz="2000" dirty="0" smtClean="0">
                <a:solidFill>
                  <a:srgbClr val="CC0000"/>
                </a:solidFill>
                <a:ea typeface="ＭＳ Ｐゴシック" pitchFamily="34" charset="-128"/>
              </a:rPr>
              <a:t>Géométrie</a:t>
            </a:r>
            <a:r>
              <a:rPr lang="fr-CH" sz="2000" dirty="0" smtClean="0">
                <a:ea typeface="ＭＳ Ｐゴシック" pitchFamily="34" charset="-128"/>
              </a:rPr>
              <a:t> persiste </a:t>
            </a:r>
            <a:endParaRPr lang="fr-FR" sz="1800" dirty="0" smtClean="0">
              <a:ea typeface="ＭＳ Ｐゴシック" pitchFamily="34" charset="-128"/>
            </a:endParaRPr>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1848192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188640"/>
            <a:ext cx="4968552" cy="1008112"/>
          </a:xfrm>
        </p:spPr>
        <p:txBody>
          <a:bodyPr/>
          <a:lstStyle/>
          <a:p>
            <a:pPr algn="r"/>
            <a:r>
              <a:rPr lang="fr-FR" dirty="0" smtClean="0"/>
              <a:t>À l’EP, « réforme profonde »</a:t>
            </a:r>
            <a:endParaRPr lang="fr-FR" dirty="0"/>
          </a:p>
        </p:txBody>
      </p:sp>
      <p:sp>
        <p:nvSpPr>
          <p:cNvPr id="3" name="Espace réservé du contenu 2"/>
          <p:cNvSpPr>
            <a:spLocks noGrp="1"/>
          </p:cNvSpPr>
          <p:nvPr>
            <p:ph idx="1"/>
          </p:nvPr>
        </p:nvSpPr>
        <p:spPr>
          <a:xfrm>
            <a:off x="395536" y="1124744"/>
            <a:ext cx="8568952" cy="5256584"/>
          </a:xfrm>
        </p:spPr>
        <p:txBody>
          <a:bodyPr/>
          <a:lstStyle/>
          <a:p>
            <a:pPr marL="0" indent="0">
              <a:buNone/>
            </a:pPr>
            <a:r>
              <a:rPr lang="fr-FR" sz="2400" dirty="0" smtClean="0"/>
              <a:t>Dès 1965, « vaste expérience » à l’EP, généralisée à partir de 1969 pour l’enseignement de </a:t>
            </a:r>
            <a:r>
              <a:rPr lang="fr-FR" sz="2400" dirty="0" smtClean="0">
                <a:solidFill>
                  <a:srgbClr val="CC0000"/>
                </a:solidFill>
              </a:rPr>
              <a:t>la</a:t>
            </a:r>
            <a:r>
              <a:rPr lang="fr-FR" sz="2400" dirty="0" smtClean="0"/>
              <a:t> </a:t>
            </a:r>
            <a:r>
              <a:rPr lang="fr-FR" sz="2400" dirty="0" smtClean="0">
                <a:solidFill>
                  <a:srgbClr val="CC0000"/>
                </a:solidFill>
              </a:rPr>
              <a:t>Mathématique :</a:t>
            </a:r>
            <a:r>
              <a:rPr lang="fr-FR" sz="2400" dirty="0" smtClean="0"/>
              <a:t> introduction </a:t>
            </a:r>
            <a:r>
              <a:rPr lang="fr-FR" sz="2400" dirty="0"/>
              <a:t>des « maths </a:t>
            </a:r>
            <a:r>
              <a:rPr lang="fr-FR" sz="2400" dirty="0" smtClean="0"/>
              <a:t>modernes » </a:t>
            </a:r>
            <a:r>
              <a:rPr lang="fr-FR" sz="2400" dirty="0"/>
              <a:t>: </a:t>
            </a:r>
            <a:endParaRPr lang="fr-FR" sz="2400" dirty="0" smtClean="0">
              <a:solidFill>
                <a:srgbClr val="CC0000"/>
              </a:solidFill>
            </a:endParaRPr>
          </a:p>
          <a:p>
            <a:r>
              <a:rPr lang="fr-FR" sz="2000" dirty="0" smtClean="0"/>
              <a:t>2</a:t>
            </a:r>
            <a:r>
              <a:rPr lang="fr-FR" sz="2000" baseline="30000" dirty="0" smtClean="0"/>
              <a:t>e</a:t>
            </a:r>
            <a:r>
              <a:rPr lang="fr-FR" sz="2000" dirty="0" smtClean="0"/>
              <a:t> enfantine : </a:t>
            </a:r>
            <a:r>
              <a:rPr lang="fr-FR" sz="2000" i="1" dirty="0">
                <a:solidFill>
                  <a:srgbClr val="CC0000"/>
                </a:solidFill>
                <a:ea typeface="ＭＳ Ｐゴシック" pitchFamily="34" charset="-128"/>
                <a:cs typeface="ＭＳ Ｐゴシック" charset="0"/>
              </a:rPr>
              <a:t>exploration de l’espace</a:t>
            </a:r>
            <a:r>
              <a:rPr lang="fr-FR" sz="2000" i="1" dirty="0">
                <a:ea typeface="ＭＳ Ｐゴシック" pitchFamily="34" charset="-128"/>
                <a:cs typeface="ＭＳ Ｐゴシック" charset="0"/>
              </a:rPr>
              <a:t> </a:t>
            </a:r>
            <a:r>
              <a:rPr lang="fr-FR" sz="2000" dirty="0" smtClean="0">
                <a:ea typeface="ＭＳ Ｐゴシック" pitchFamily="34" charset="-128"/>
                <a:cs typeface="ＭＳ Ｐゴシック" charset="0"/>
              </a:rPr>
              <a:t>+ ensembles et relations</a:t>
            </a:r>
            <a:endParaRPr lang="fr-FR" sz="2000" i="1" dirty="0" smtClean="0">
              <a:ea typeface="ＭＳ Ｐゴシック" pitchFamily="34" charset="-128"/>
              <a:cs typeface="ＭＳ Ｐゴシック" charset="0"/>
            </a:endParaRPr>
          </a:p>
          <a:p>
            <a:r>
              <a:rPr lang="fr-FR" sz="2000" dirty="0" smtClean="0">
                <a:solidFill>
                  <a:srgbClr val="000000"/>
                </a:solidFill>
                <a:ea typeface="ＭＳ Ｐゴシック" pitchFamily="34" charset="-128"/>
                <a:cs typeface="ＭＳ Ｐゴシック" charset="0"/>
              </a:rPr>
              <a:t>1P : </a:t>
            </a:r>
            <a:r>
              <a:rPr lang="fr-FR" sz="2000" dirty="0" smtClean="0">
                <a:solidFill>
                  <a:srgbClr val="CC0000"/>
                </a:solidFill>
                <a:ea typeface="ＭＳ Ｐゴシック" pitchFamily="34" charset="-128"/>
                <a:cs typeface="ＭＳ Ｐゴシック" charset="0"/>
              </a:rPr>
              <a:t>découverte de l’espace : notion de voisinage et position, domaines et frontières, déplacements sur un réseau, formes géométriques simples, formes géométriques simples </a:t>
            </a:r>
            <a:r>
              <a:rPr lang="fr-FR" sz="2000" dirty="0" smtClean="0">
                <a:solidFill>
                  <a:srgbClr val="000000"/>
                </a:solidFill>
                <a:ea typeface="ＭＳ Ｐゴシック" pitchFamily="34" charset="-128"/>
                <a:cs typeface="ＭＳ Ｐゴシック" charset="0"/>
              </a:rPr>
              <a:t>; </a:t>
            </a:r>
          </a:p>
          <a:p>
            <a:r>
              <a:rPr lang="fr-FR" sz="2000" dirty="0" smtClean="0">
                <a:solidFill>
                  <a:srgbClr val="000000"/>
                </a:solidFill>
                <a:ea typeface="ＭＳ Ｐゴシック" pitchFamily="34" charset="-128"/>
                <a:cs typeface="ＭＳ Ｐゴシック" charset="0"/>
              </a:rPr>
              <a:t>2P : </a:t>
            </a:r>
            <a:r>
              <a:rPr lang="fr-FR" sz="2000" i="1" dirty="0">
                <a:solidFill>
                  <a:srgbClr val="CC0000"/>
                </a:solidFill>
                <a:ea typeface="ＭＳ Ｐゴシック" pitchFamily="34" charset="-128"/>
                <a:cs typeface="ＭＳ Ｐゴシック" charset="0"/>
              </a:rPr>
              <a:t>exercices de </a:t>
            </a:r>
            <a:r>
              <a:rPr lang="fr-FR" sz="2000" i="1" dirty="0" smtClean="0">
                <a:solidFill>
                  <a:srgbClr val="CC0000"/>
                </a:solidFill>
                <a:ea typeface="ＭＳ Ｐゴシック" pitchFamily="34" charset="-128"/>
                <a:cs typeface="ＭＳ Ｐゴシック" charset="0"/>
              </a:rPr>
              <a:t>topologie</a:t>
            </a:r>
            <a:r>
              <a:rPr lang="fr-FR" sz="2000" dirty="0" smtClean="0">
                <a:solidFill>
                  <a:srgbClr val="CC0000"/>
                </a:solidFill>
                <a:ea typeface="ＭＳ Ｐゴシック" pitchFamily="34" charset="-128"/>
                <a:cs typeface="ＭＳ Ｐゴシック" charset="0"/>
              </a:rPr>
              <a:t>, </a:t>
            </a:r>
            <a:r>
              <a:rPr lang="fr-FR" sz="2000" i="1" dirty="0" smtClean="0">
                <a:solidFill>
                  <a:srgbClr val="CC0000"/>
                </a:solidFill>
                <a:ea typeface="ＭＳ Ｐゴシック" pitchFamily="34" charset="-128"/>
                <a:cs typeface="ＭＳ Ｐゴシック" charset="0"/>
              </a:rPr>
              <a:t>déplacements</a:t>
            </a:r>
            <a:r>
              <a:rPr lang="fr-FR" sz="2000" dirty="0" smtClean="0">
                <a:solidFill>
                  <a:srgbClr val="CC0000"/>
                </a:solidFill>
                <a:ea typeface="ＭＳ Ｐゴシック" pitchFamily="34" charset="-128"/>
                <a:cs typeface="ＭＳ Ｐゴシック" charset="0"/>
              </a:rPr>
              <a:t>, </a:t>
            </a:r>
            <a:r>
              <a:rPr lang="fr-FR" sz="2000" i="1" dirty="0" smtClean="0">
                <a:solidFill>
                  <a:srgbClr val="CC0000"/>
                </a:solidFill>
                <a:ea typeface="ＭＳ Ｐゴシック" pitchFamily="34" charset="-128"/>
                <a:cs typeface="ＭＳ Ｐゴシック" charset="0"/>
              </a:rPr>
              <a:t>formes géométriques, initiation </a:t>
            </a:r>
            <a:r>
              <a:rPr lang="fr-FR" sz="2000" i="1" dirty="0">
                <a:solidFill>
                  <a:srgbClr val="CC0000"/>
                </a:solidFill>
                <a:ea typeface="ＭＳ Ｐゴシック" pitchFamily="34" charset="-128"/>
                <a:cs typeface="ＭＳ Ｐゴシック" charset="0"/>
              </a:rPr>
              <a:t>à la </a:t>
            </a:r>
            <a:r>
              <a:rPr lang="fr-FR" sz="2000" i="1" dirty="0" smtClean="0">
                <a:solidFill>
                  <a:srgbClr val="CC0000"/>
                </a:solidFill>
                <a:ea typeface="ＭＳ Ｐゴシック" pitchFamily="34" charset="-128"/>
                <a:cs typeface="ＭＳ Ｐゴシック" charset="0"/>
              </a:rPr>
              <a:t>mesure </a:t>
            </a:r>
            <a:r>
              <a:rPr lang="fr-FR" sz="2000" dirty="0" smtClean="0">
                <a:solidFill>
                  <a:srgbClr val="000000"/>
                </a:solidFill>
                <a:ea typeface="ＭＳ Ｐゴシック" pitchFamily="34" charset="-128"/>
                <a:cs typeface="ＭＳ Ｐゴシック" charset="0"/>
              </a:rPr>
              <a:t>; 3P</a:t>
            </a:r>
            <a:r>
              <a:rPr lang="fr-FR" sz="2000" baseline="30000" dirty="0" smtClean="0">
                <a:solidFill>
                  <a:srgbClr val="000000"/>
                </a:solidFill>
                <a:ea typeface="ＭＳ Ｐゴシック" pitchFamily="34" charset="-128"/>
                <a:cs typeface="ＭＳ Ｐゴシック" charset="0"/>
              </a:rPr>
              <a:t>  </a:t>
            </a:r>
            <a:r>
              <a:rPr lang="fr-FR" sz="2000" dirty="0" smtClean="0">
                <a:solidFill>
                  <a:srgbClr val="000000"/>
                </a:solidFill>
                <a:ea typeface="ＭＳ Ｐゴシック" pitchFamily="34" charset="-128"/>
                <a:cs typeface="ＭＳ Ｐゴシック" charset="0"/>
              </a:rPr>
              <a:t>ajout de : </a:t>
            </a:r>
            <a:r>
              <a:rPr lang="fr-FR" sz="2000" i="1" dirty="0" smtClean="0">
                <a:solidFill>
                  <a:srgbClr val="CC0000"/>
                </a:solidFill>
                <a:ea typeface="ＭＳ Ｐゴシック" pitchFamily="34" charset="-128"/>
                <a:cs typeface="ＭＳ Ｐゴシック" charset="0"/>
              </a:rPr>
              <a:t>jeux </a:t>
            </a:r>
            <a:r>
              <a:rPr lang="fr-FR" sz="2000" i="1" dirty="0">
                <a:solidFill>
                  <a:srgbClr val="CC0000"/>
                </a:solidFill>
                <a:ea typeface="ＭＳ Ｐゴシック" pitchFamily="34" charset="-128"/>
                <a:cs typeface="ＭＳ Ｐゴシック" charset="0"/>
              </a:rPr>
              <a:t>de </a:t>
            </a:r>
            <a:r>
              <a:rPr lang="fr-FR" sz="2000" i="1" dirty="0" smtClean="0">
                <a:solidFill>
                  <a:srgbClr val="CC0000"/>
                </a:solidFill>
                <a:ea typeface="ＭＳ Ｐゴシック" pitchFamily="34" charset="-128"/>
                <a:cs typeface="ＭＳ Ｐゴシック" charset="0"/>
              </a:rPr>
              <a:t>symétrie, </a:t>
            </a:r>
            <a:r>
              <a:rPr lang="fr-FR" sz="2000" i="1" dirty="0">
                <a:solidFill>
                  <a:srgbClr val="CC0000"/>
                </a:solidFill>
                <a:ea typeface="ＭＳ Ｐゴシック" pitchFamily="34" charset="-128"/>
                <a:cs typeface="ＭＳ Ｐゴシック" charset="0"/>
              </a:rPr>
              <a:t>rotation et </a:t>
            </a:r>
            <a:r>
              <a:rPr lang="fr-FR" sz="2000" i="1" dirty="0" smtClean="0">
                <a:solidFill>
                  <a:srgbClr val="CC0000"/>
                </a:solidFill>
                <a:ea typeface="ＭＳ Ｐゴシック" pitchFamily="34" charset="-128"/>
                <a:cs typeface="ＭＳ Ｐゴシック" charset="0"/>
              </a:rPr>
              <a:t>translation</a:t>
            </a:r>
            <a:r>
              <a:rPr lang="fr-FR" sz="2000" dirty="0" smtClean="0">
                <a:solidFill>
                  <a:srgbClr val="CC0000"/>
                </a:solidFill>
                <a:ea typeface="ＭＳ Ｐゴシック" pitchFamily="34" charset="-128"/>
                <a:cs typeface="ＭＳ Ｐゴシック" charset="0"/>
              </a:rPr>
              <a:t>, </a:t>
            </a:r>
            <a:r>
              <a:rPr lang="fr-FR" sz="2000" i="1" dirty="0" smtClean="0">
                <a:solidFill>
                  <a:srgbClr val="CC0000"/>
                </a:solidFill>
                <a:ea typeface="ＭＳ Ｐゴシック" pitchFamily="34" charset="-128"/>
                <a:cs typeface="ＭＳ Ｐゴシック" charset="0"/>
              </a:rPr>
              <a:t>étude </a:t>
            </a:r>
            <a:r>
              <a:rPr lang="fr-FR" sz="2000" i="1" dirty="0">
                <a:solidFill>
                  <a:srgbClr val="CC0000"/>
                </a:solidFill>
                <a:ea typeface="ＭＳ Ｐゴシック" pitchFamily="34" charset="-128"/>
                <a:cs typeface="ＭＳ Ｐゴシック" charset="0"/>
              </a:rPr>
              <a:t>des formes </a:t>
            </a:r>
            <a:r>
              <a:rPr lang="fr-FR" sz="2000" i="1" dirty="0" smtClean="0">
                <a:solidFill>
                  <a:srgbClr val="CC0000"/>
                </a:solidFill>
                <a:ea typeface="ＭＳ Ｐゴシック" pitchFamily="34" charset="-128"/>
                <a:cs typeface="ＭＳ Ｐゴシック" charset="0"/>
              </a:rPr>
              <a:t>géométriques régulières </a:t>
            </a:r>
            <a:r>
              <a:rPr lang="fr-FR" sz="2000" dirty="0" smtClean="0">
                <a:solidFill>
                  <a:srgbClr val="000000"/>
                </a:solidFill>
                <a:ea typeface="ＭＳ Ｐゴシック" pitchFamily="34" charset="-128"/>
                <a:cs typeface="ＭＳ Ｐゴシック" charset="0"/>
              </a:rPr>
              <a:t>; 4P</a:t>
            </a:r>
            <a:r>
              <a:rPr lang="fr-FR" sz="2000" baseline="30000" dirty="0" smtClean="0">
                <a:solidFill>
                  <a:srgbClr val="000000"/>
                </a:solidFill>
                <a:ea typeface="ＭＳ Ｐゴシック" pitchFamily="34" charset="-128"/>
                <a:cs typeface="ＭＳ Ｐゴシック" charset="0"/>
              </a:rPr>
              <a:t>  </a:t>
            </a:r>
            <a:r>
              <a:rPr lang="fr-FR" sz="2000" dirty="0">
                <a:solidFill>
                  <a:srgbClr val="000000"/>
                </a:solidFill>
                <a:ea typeface="ＭＳ Ｐゴシック" pitchFamily="34" charset="-128"/>
                <a:cs typeface="ＭＳ Ｐゴシック" charset="0"/>
              </a:rPr>
              <a:t>ajout de :</a:t>
            </a:r>
            <a:r>
              <a:rPr lang="fr-FR" sz="2000" dirty="0" smtClean="0">
                <a:solidFill>
                  <a:srgbClr val="000000"/>
                </a:solidFill>
                <a:ea typeface="ＭＳ Ｐゴシック" pitchFamily="34" charset="-128"/>
                <a:cs typeface="ＭＳ Ｐゴシック" charset="0"/>
              </a:rPr>
              <a:t> </a:t>
            </a:r>
            <a:r>
              <a:rPr lang="fr-FR" sz="2000" i="1" dirty="0" smtClean="0">
                <a:solidFill>
                  <a:srgbClr val="CC0000"/>
                </a:solidFill>
                <a:ea typeface="ＭＳ Ｐゴシック" pitchFamily="34" charset="-128"/>
                <a:cs typeface="ＭＳ Ｐゴシック" charset="0"/>
              </a:rPr>
              <a:t>mesure (surfaces, longueurs volumes), rabattements, </a:t>
            </a:r>
            <a:r>
              <a:rPr lang="fr-FR" sz="2000" i="1" dirty="0" err="1" smtClean="0">
                <a:solidFill>
                  <a:srgbClr val="CC0000"/>
                </a:solidFill>
                <a:ea typeface="ＭＳ Ｐゴシック" pitchFamily="34" charset="-128"/>
                <a:cs typeface="ＭＳ Ｐゴシック" charset="0"/>
              </a:rPr>
              <a:t>dvp</a:t>
            </a:r>
            <a:r>
              <a:rPr lang="fr-FR" sz="2000" i="1" dirty="0" smtClean="0">
                <a:solidFill>
                  <a:srgbClr val="CC0000"/>
                </a:solidFill>
                <a:ea typeface="ＭＳ Ｐゴシック" pitchFamily="34" charset="-128"/>
                <a:cs typeface="ＭＳ Ｐゴシック" charset="0"/>
              </a:rPr>
              <a:t>, enveloppements</a:t>
            </a:r>
            <a:r>
              <a:rPr lang="fr-FR" sz="2000" dirty="0" smtClean="0">
                <a:solidFill>
                  <a:srgbClr val="CC0000"/>
                </a:solidFill>
                <a:ea typeface="ＭＳ Ｐゴシック" pitchFamily="34" charset="-128"/>
                <a:cs typeface="ＭＳ Ｐゴシック" charset="0"/>
              </a:rPr>
              <a:t> </a:t>
            </a:r>
            <a:endParaRPr lang="fr-FR" sz="2000" i="1" dirty="0" smtClean="0">
              <a:solidFill>
                <a:srgbClr val="CC0000"/>
              </a:solidFill>
              <a:ea typeface="ＭＳ Ｐゴシック" pitchFamily="34" charset="-128"/>
              <a:cs typeface="ＭＳ Ｐゴシック" charset="0"/>
            </a:endParaRPr>
          </a:p>
          <a:p>
            <a:pPr marL="0" indent="0">
              <a:buNone/>
            </a:pPr>
            <a:r>
              <a:rPr lang="fr-FR" sz="2200" dirty="0" smtClean="0">
                <a:solidFill>
                  <a:srgbClr val="000000"/>
                </a:solidFill>
                <a:ea typeface="ＭＳ Ｐゴシック" pitchFamily="34" charset="-128"/>
                <a:cs typeface="ＭＳ Ｐゴシック" charset="0"/>
              </a:rPr>
              <a:t>ME genevois : 3 fascicules </a:t>
            </a:r>
            <a:r>
              <a:rPr lang="fr-FR" sz="2200" i="1" dirty="0" smtClean="0">
                <a:solidFill>
                  <a:srgbClr val="CC0000"/>
                </a:solidFill>
                <a:ea typeface="ＭＳ Ｐゴシック" pitchFamily="34" charset="-128"/>
                <a:cs typeface="ＭＳ Ｐゴシック" charset="0"/>
              </a:rPr>
              <a:t>ensembles et relations</a:t>
            </a:r>
            <a:r>
              <a:rPr lang="fr-FR" sz="2200" dirty="0" smtClean="0">
                <a:solidFill>
                  <a:srgbClr val="CC0000"/>
                </a:solidFill>
                <a:ea typeface="ＭＳ Ｐゴシック" pitchFamily="34" charset="-128"/>
                <a:cs typeface="ＭＳ Ｐゴシック" charset="0"/>
              </a:rPr>
              <a:t>, </a:t>
            </a:r>
            <a:r>
              <a:rPr lang="fr-FR" sz="2200" i="1" dirty="0" smtClean="0">
                <a:solidFill>
                  <a:srgbClr val="CC0000"/>
                </a:solidFill>
                <a:ea typeface="ＭＳ Ｐゴシック" pitchFamily="34" charset="-128"/>
                <a:cs typeface="ＭＳ Ｐゴシック" charset="0"/>
              </a:rPr>
              <a:t>numération</a:t>
            </a:r>
            <a:r>
              <a:rPr lang="fr-FR" sz="2200" dirty="0" smtClean="0">
                <a:solidFill>
                  <a:srgbClr val="CC0000"/>
                </a:solidFill>
                <a:ea typeface="ＭＳ Ｐゴシック" pitchFamily="34" charset="-128"/>
                <a:cs typeface="ＭＳ Ｐゴシック" charset="0"/>
              </a:rPr>
              <a:t>,</a:t>
            </a:r>
            <a:r>
              <a:rPr lang="fr-FR" sz="2200" i="1" dirty="0" smtClean="0">
                <a:solidFill>
                  <a:srgbClr val="CC0000"/>
                </a:solidFill>
                <a:ea typeface="ＭＳ Ｐゴシック" pitchFamily="34" charset="-128"/>
                <a:cs typeface="ＭＳ Ｐゴシック" charset="0"/>
              </a:rPr>
              <a:t> opérations </a:t>
            </a:r>
            <a:r>
              <a:rPr lang="fr-FR" sz="2200" dirty="0" smtClean="0">
                <a:ea typeface="ＭＳ Ｐゴシック" pitchFamily="34" charset="-128"/>
                <a:cs typeface="ＭＳ Ｐゴシック" charset="0"/>
              </a:rPr>
              <a:t>(pas d’</a:t>
            </a:r>
            <a:r>
              <a:rPr lang="fr-FR" sz="2200" i="1" dirty="0" smtClean="0">
                <a:solidFill>
                  <a:srgbClr val="CC0000"/>
                </a:solidFill>
                <a:ea typeface="ＭＳ Ｐゴシック" pitchFamily="34" charset="-128"/>
                <a:cs typeface="ＭＳ Ｐゴシック" charset="0"/>
              </a:rPr>
              <a:t>espace</a:t>
            </a:r>
            <a:r>
              <a:rPr lang="fr-FR" sz="2200" dirty="0" smtClean="0">
                <a:ea typeface="ＭＳ Ｐゴシック" pitchFamily="34" charset="-128"/>
                <a:cs typeface="ＭＳ Ｐゴシック" charset="0"/>
              </a:rPr>
              <a:t>).</a:t>
            </a:r>
            <a:r>
              <a:rPr lang="fr-FR" sz="2200" dirty="0" smtClean="0">
                <a:solidFill>
                  <a:srgbClr val="CC0000"/>
                </a:solidFill>
                <a:ea typeface="ＭＳ Ｐゴシック" pitchFamily="34" charset="-128"/>
                <a:cs typeface="ＭＳ Ｐゴシック" charset="0"/>
              </a:rPr>
              <a:t> </a:t>
            </a:r>
          </a:p>
          <a:p>
            <a:pPr marL="0" indent="0">
              <a:buNone/>
            </a:pPr>
            <a:r>
              <a:rPr lang="fr-FR" sz="2200" dirty="0" smtClean="0">
                <a:solidFill>
                  <a:srgbClr val="000000"/>
                </a:solidFill>
                <a:ea typeface="ＭＳ Ｐゴシック" pitchFamily="34" charset="-128"/>
                <a:cs typeface="ＭＳ Ｐゴシック" charset="0"/>
              </a:rPr>
              <a:t>ME romands dès 1971 dans la même ligne que la « </a:t>
            </a:r>
            <a:r>
              <a:rPr lang="fr-FR" sz="2200" dirty="0" smtClean="0">
                <a:solidFill>
                  <a:srgbClr val="CC0000"/>
                </a:solidFill>
                <a:ea typeface="ＭＳ Ｐゴシック" pitchFamily="34" charset="-128"/>
                <a:cs typeface="ＭＳ Ｐゴシック" charset="0"/>
              </a:rPr>
              <a:t>mathématique moderne </a:t>
            </a:r>
            <a:r>
              <a:rPr lang="fr-FR" sz="2200" dirty="0" smtClean="0">
                <a:solidFill>
                  <a:srgbClr val="000000"/>
                </a:solidFill>
                <a:ea typeface="ＭＳ Ｐゴシック" pitchFamily="34" charset="-128"/>
                <a:cs typeface="ＭＳ Ｐゴシック" charset="0"/>
              </a:rPr>
              <a:t>»</a:t>
            </a:r>
            <a:r>
              <a:rPr lang="fr-FR" sz="2200" dirty="0" smtClean="0">
                <a:solidFill>
                  <a:srgbClr val="CC0000"/>
                </a:solidFill>
                <a:ea typeface="ＭＳ Ｐゴシック" pitchFamily="34" charset="-128"/>
                <a:cs typeface="ＭＳ Ｐゴシック" charset="0"/>
              </a:rPr>
              <a:t> genevoise. </a:t>
            </a:r>
            <a:endParaRPr lang="fr-FR" sz="2200" dirty="0">
              <a:solidFill>
                <a:srgbClr val="CC0000"/>
              </a:solidFill>
              <a:ea typeface="ＭＳ Ｐゴシック" pitchFamily="34" charset="-128"/>
              <a:cs typeface="ＭＳ Ｐゴシック" charset="0"/>
            </a:endParaRPr>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110280310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39952" y="188640"/>
            <a:ext cx="4680520" cy="864096"/>
          </a:xfrm>
        </p:spPr>
        <p:txBody>
          <a:bodyPr/>
          <a:lstStyle/>
          <a:p>
            <a:pPr algn="r"/>
            <a:r>
              <a:rPr lang="fr-FR" dirty="0" smtClean="0"/>
              <a:t>Les principes du nouveau programme</a:t>
            </a:r>
            <a:endParaRPr lang="fr-FR" dirty="0"/>
          </a:p>
        </p:txBody>
      </p:sp>
      <p:sp>
        <p:nvSpPr>
          <p:cNvPr id="3" name="Espace réservé du contenu 2"/>
          <p:cNvSpPr>
            <a:spLocks noGrp="1"/>
          </p:cNvSpPr>
          <p:nvPr>
            <p:ph idx="1"/>
          </p:nvPr>
        </p:nvSpPr>
        <p:spPr>
          <a:xfrm>
            <a:off x="251520" y="1124744"/>
            <a:ext cx="8712968" cy="5112568"/>
          </a:xfrm>
        </p:spPr>
        <p:txBody>
          <a:bodyPr/>
          <a:lstStyle/>
          <a:p>
            <a:pPr marL="0" indent="0">
              <a:buNone/>
            </a:pPr>
            <a:r>
              <a:rPr lang="fr-FR" sz="2000" dirty="0" smtClean="0">
                <a:ea typeface="ＭＳ Ｐゴシック" pitchFamily="34" charset="-128"/>
                <a:cs typeface="ＭＳ Ｐゴシック" charset="0"/>
              </a:rPr>
              <a:t>1972</a:t>
            </a:r>
            <a:r>
              <a:rPr lang="fr-FR" sz="2000" dirty="0">
                <a:ea typeface="ＭＳ Ｐゴシック" pitchFamily="34" charset="-128"/>
                <a:cs typeface="ＭＳ Ｐゴシック" charset="0"/>
              </a:rPr>
              <a:t>, </a:t>
            </a:r>
            <a:r>
              <a:rPr lang="fr-FR" sz="2000" dirty="0" smtClean="0">
                <a:ea typeface="ＭＳ Ｐゴシック" pitchFamily="34" charset="-128"/>
                <a:cs typeface="ＭＳ Ｐゴシック" charset="0"/>
              </a:rPr>
              <a:t>édition du livre de </a:t>
            </a:r>
            <a:r>
              <a:rPr lang="fr-FR" sz="2000" dirty="0" err="1" smtClean="0">
                <a:ea typeface="ＭＳ Ｐゴシック" pitchFamily="34" charset="-128"/>
                <a:cs typeface="ＭＳ Ｐゴシック" charset="0"/>
              </a:rPr>
              <a:t>Burdet</a:t>
            </a:r>
            <a:r>
              <a:rPr lang="fr-FR" sz="2000" dirty="0" smtClean="0">
                <a:ea typeface="ＭＳ Ｐゴシック" pitchFamily="34" charset="-128"/>
                <a:cs typeface="ＭＳ Ｐゴシック" charset="0"/>
              </a:rPr>
              <a:t> (parcours similaire </a:t>
            </a:r>
            <a:r>
              <a:rPr lang="fr-FR" sz="2000" dirty="0" smtClean="0">
                <a:ea typeface="ＭＳ Ｐゴシック" pitchFamily="34" charset="-128"/>
                <a:cs typeface="ＭＳ Ｐゴシック" charset="0"/>
              </a:rPr>
              <a:t>à </a:t>
            </a:r>
            <a:r>
              <a:rPr lang="fr-FR" sz="2000" dirty="0" err="1" smtClean="0">
                <a:ea typeface="ＭＳ Ｐゴシック" pitchFamily="34" charset="-128"/>
                <a:cs typeface="ＭＳ Ｐゴシック" charset="0"/>
              </a:rPr>
              <a:t>Grosgurin</a:t>
            </a:r>
            <a:r>
              <a:rPr lang="fr-FR" sz="2000" dirty="0" smtClean="0">
                <a:ea typeface="ＭＳ Ｐゴシック" pitchFamily="34" charset="-128"/>
                <a:cs typeface="ＭＳ Ｐゴシック" charset="0"/>
              </a:rPr>
              <a:t>): </a:t>
            </a:r>
            <a:r>
              <a:rPr lang="fr-FR" sz="2000" i="1" dirty="0" smtClean="0">
                <a:ea typeface="ＭＳ Ｐゴシック" pitchFamily="34" charset="-128"/>
                <a:cs typeface="ＭＳ Ｐゴシック" charset="0"/>
              </a:rPr>
              <a:t>Mathématique </a:t>
            </a:r>
            <a:r>
              <a:rPr lang="fr-FR" sz="2000" i="1" dirty="0">
                <a:ea typeface="ＭＳ Ｐゴシック" pitchFamily="34" charset="-128"/>
                <a:cs typeface="ＭＳ Ｐゴシック" charset="0"/>
              </a:rPr>
              <a:t>de notre temps à l’usage du corps </a:t>
            </a:r>
            <a:r>
              <a:rPr lang="fr-FR" sz="2000" i="1" dirty="0" smtClean="0">
                <a:ea typeface="ＭＳ Ｐゴシック" pitchFamily="34" charset="-128"/>
                <a:cs typeface="ＭＳ Ｐゴシック" charset="0"/>
              </a:rPr>
              <a:t>enseignant </a:t>
            </a:r>
            <a:r>
              <a:rPr lang="fr-FR" sz="2000" dirty="0" smtClean="0">
                <a:ea typeface="ＭＳ Ｐゴシック" pitchFamily="34" charset="-128"/>
                <a:cs typeface="ＭＳ Ｐゴシック" charset="0"/>
              </a:rPr>
              <a:t>primaire</a:t>
            </a:r>
            <a:r>
              <a:rPr lang="fr-FR" sz="2000" i="1" dirty="0" smtClean="0">
                <a:ea typeface="ＭＳ Ｐゴシック" pitchFamily="34" charset="-128"/>
                <a:cs typeface="ＭＳ Ｐゴシック" charset="0"/>
              </a:rPr>
              <a:t>.</a:t>
            </a:r>
            <a:r>
              <a:rPr lang="fr-FR" sz="2000" dirty="0" smtClean="0">
                <a:ea typeface="ＭＳ Ｐゴシック" pitchFamily="34" charset="-128"/>
                <a:cs typeface="ＭＳ Ｐゴシック" charset="0"/>
              </a:rPr>
              <a:t> </a:t>
            </a:r>
          </a:p>
          <a:p>
            <a:r>
              <a:rPr lang="fr-FR" sz="2000" dirty="0" smtClean="0">
                <a:ea typeface="ＭＳ Ｐゴシック" pitchFamily="34" charset="-128"/>
                <a:cs typeface="ＭＳ Ｐゴシック" charset="0"/>
              </a:rPr>
              <a:t>Apports </a:t>
            </a:r>
            <a:r>
              <a:rPr lang="fr-FR" sz="2000" dirty="0">
                <a:ea typeface="ＭＳ Ｐゴシック" pitchFamily="34" charset="-128"/>
                <a:cs typeface="ＭＳ Ｐゴシック" charset="0"/>
              </a:rPr>
              <a:t>scientifiques du XIXe </a:t>
            </a:r>
            <a:r>
              <a:rPr lang="fr-FR" sz="2000" dirty="0" smtClean="0">
                <a:ea typeface="ＭＳ Ｐゴシック" pitchFamily="34" charset="-128"/>
                <a:cs typeface="ＭＳ Ｐゴシック" charset="0"/>
              </a:rPr>
              <a:t>«</a:t>
            </a:r>
            <a:r>
              <a:rPr lang="fr-FR" sz="2000" i="1" dirty="0" smtClean="0">
                <a:ea typeface="ＭＳ Ｐゴシック" pitchFamily="34" charset="-128"/>
                <a:cs typeface="ＭＳ Ｐゴシック" charset="0"/>
              </a:rPr>
              <a:t> trois </a:t>
            </a:r>
            <a:r>
              <a:rPr lang="fr-FR" sz="2000" i="1" dirty="0">
                <a:ea typeface="ＭＳ Ｐゴシック" pitchFamily="34" charset="-128"/>
                <a:cs typeface="ＭＳ Ｐゴシック" charset="0"/>
              </a:rPr>
              <a:t>structures fondamentales des </a:t>
            </a:r>
            <a:r>
              <a:rPr lang="fr-FR" sz="2000" i="1" dirty="0" smtClean="0">
                <a:ea typeface="ＭＳ Ｐゴシック" pitchFamily="34" charset="-128"/>
                <a:cs typeface="ＭＳ Ｐゴシック" charset="0"/>
              </a:rPr>
              <a:t>mathématiques </a:t>
            </a:r>
            <a:r>
              <a:rPr lang="fr-FR" sz="2000" i="1" dirty="0">
                <a:ea typeface="ＭＳ Ｐゴシック" pitchFamily="34" charset="-128"/>
                <a:cs typeface="ＭＳ Ｐゴシック" charset="0"/>
              </a:rPr>
              <a:t>: </a:t>
            </a:r>
            <a:r>
              <a:rPr lang="fr-FR" sz="2000" i="1" dirty="0" smtClean="0">
                <a:ea typeface="ＭＳ Ｐゴシック" pitchFamily="34" charset="-128"/>
                <a:cs typeface="ＭＳ Ｐゴシック" charset="0"/>
              </a:rPr>
              <a:t>algébriques, </a:t>
            </a:r>
            <a:r>
              <a:rPr lang="fr-FR" sz="2000" i="1" dirty="0">
                <a:ea typeface="ＭＳ Ｐゴシック" pitchFamily="34" charset="-128"/>
                <a:cs typeface="ＭＳ Ｐゴシック" charset="0"/>
              </a:rPr>
              <a:t>d’ordre et </a:t>
            </a:r>
            <a:r>
              <a:rPr lang="fr-FR" sz="2000" i="1" dirty="0">
                <a:solidFill>
                  <a:srgbClr val="CC0000"/>
                </a:solidFill>
                <a:ea typeface="ＭＳ Ｐゴシック" pitchFamily="34" charset="-128"/>
                <a:cs typeface="ＭＳ Ｐゴシック" charset="0"/>
              </a:rPr>
              <a:t>topologiques</a:t>
            </a:r>
            <a:r>
              <a:rPr lang="fr-FR" sz="2000" i="1" dirty="0">
                <a:ea typeface="ＭＳ Ｐゴシック" pitchFamily="34" charset="-128"/>
                <a:cs typeface="ＭＳ Ｐゴシック" charset="0"/>
              </a:rPr>
              <a:t> </a:t>
            </a:r>
            <a:r>
              <a:rPr lang="fr-FR" sz="2000" dirty="0" smtClean="0">
                <a:ea typeface="ＭＳ Ｐゴシック" pitchFamily="34" charset="-128"/>
                <a:cs typeface="ＭＳ Ｐゴシック" charset="0"/>
              </a:rPr>
              <a:t>». </a:t>
            </a:r>
          </a:p>
          <a:p>
            <a:r>
              <a:rPr lang="fr-FR" sz="2000" dirty="0" smtClean="0">
                <a:ea typeface="ＭＳ Ｐゴシック" pitchFamily="34" charset="-128"/>
                <a:cs typeface="ＭＳ Ｐゴシック" charset="0"/>
              </a:rPr>
              <a:t>Comparaison topologie - géométrie </a:t>
            </a:r>
            <a:r>
              <a:rPr lang="fr-FR" sz="2000" dirty="0">
                <a:ea typeface="ＭＳ Ｐゴシック" pitchFamily="34" charset="-128"/>
                <a:cs typeface="ＭＳ Ｐゴシック" charset="0"/>
              </a:rPr>
              <a:t>traditionnelle </a:t>
            </a:r>
            <a:r>
              <a:rPr lang="fr-FR" sz="2000" dirty="0" smtClean="0">
                <a:ea typeface="ＭＳ Ｐゴシック" pitchFamily="34" charset="-128"/>
                <a:cs typeface="ＭＳ Ｐゴシック" charset="0"/>
              </a:rPr>
              <a:t>(euclidienne</a:t>
            </a:r>
            <a:r>
              <a:rPr lang="fr-FR" sz="2000" dirty="0">
                <a:ea typeface="ＭＳ Ｐゴシック" pitchFamily="34" charset="-128"/>
                <a:cs typeface="ＭＳ Ｐゴシック" charset="0"/>
              </a:rPr>
              <a:t>) : </a:t>
            </a:r>
            <a:r>
              <a:rPr lang="fr-FR" sz="2000" dirty="0" smtClean="0">
                <a:ea typeface="ＭＳ Ｐゴシック" pitchFamily="34" charset="-128"/>
                <a:cs typeface="ＭＳ Ｐゴシック" charset="0"/>
              </a:rPr>
              <a:t>« </a:t>
            </a:r>
            <a:r>
              <a:rPr lang="fr-FR" sz="2000" i="1" dirty="0" smtClean="0">
                <a:solidFill>
                  <a:srgbClr val="CC0000"/>
                </a:solidFill>
                <a:ea typeface="ＭＳ Ｐゴシック" pitchFamily="34" charset="-128"/>
                <a:cs typeface="ＭＳ Ｐゴシック" charset="0"/>
              </a:rPr>
              <a:t>La géométrie </a:t>
            </a:r>
            <a:r>
              <a:rPr lang="fr-FR" sz="2000" i="1" dirty="0">
                <a:solidFill>
                  <a:srgbClr val="CC0000"/>
                </a:solidFill>
                <a:ea typeface="ＭＳ Ｐゴシック" pitchFamily="34" charset="-128"/>
                <a:cs typeface="ＭＳ Ｐゴシック" charset="0"/>
              </a:rPr>
              <a:t>traditionnelle est avant tout quantitative. Elle s’occupe des dimensions des objets : distance, longueur, aire, etc. La topologie au contraire est </a:t>
            </a:r>
            <a:r>
              <a:rPr lang="fr-FR" sz="2000" i="1" dirty="0" smtClean="0">
                <a:solidFill>
                  <a:srgbClr val="CC0000"/>
                </a:solidFill>
                <a:ea typeface="ＭＳ Ｐゴシック" pitchFamily="34" charset="-128"/>
                <a:cs typeface="ＭＳ Ｐゴシック" charset="0"/>
              </a:rPr>
              <a:t>essentiellement </a:t>
            </a:r>
            <a:r>
              <a:rPr lang="fr-FR" sz="2000" i="1" dirty="0">
                <a:solidFill>
                  <a:srgbClr val="CC0000"/>
                </a:solidFill>
                <a:ea typeface="ＭＳ Ｐゴシック" pitchFamily="34" charset="-128"/>
                <a:cs typeface="ＭＳ Ｐゴシック" charset="0"/>
              </a:rPr>
              <a:t>qualitative. Elle fait abstraction de toute </a:t>
            </a:r>
            <a:r>
              <a:rPr lang="fr-FR" sz="2000" i="1" dirty="0" smtClean="0">
                <a:solidFill>
                  <a:srgbClr val="CC0000"/>
                </a:solidFill>
                <a:ea typeface="ＭＳ Ｐゴシック" pitchFamily="34" charset="-128"/>
                <a:cs typeface="ＭＳ Ｐゴシック" charset="0"/>
              </a:rPr>
              <a:t>idée </a:t>
            </a:r>
            <a:r>
              <a:rPr lang="fr-FR" sz="2000" i="1" dirty="0">
                <a:solidFill>
                  <a:srgbClr val="CC0000"/>
                </a:solidFill>
                <a:ea typeface="ＭＳ Ｐゴシック" pitchFamily="34" charset="-128"/>
                <a:cs typeface="ＭＳ Ｐゴシック" charset="0"/>
              </a:rPr>
              <a:t>de mesure et </a:t>
            </a:r>
            <a:r>
              <a:rPr lang="fr-FR" sz="2000" i="1" dirty="0" smtClean="0">
                <a:solidFill>
                  <a:srgbClr val="CC0000"/>
                </a:solidFill>
                <a:ea typeface="ＭＳ Ｐゴシック" pitchFamily="34" charset="-128"/>
                <a:cs typeface="ＭＳ Ｐゴシック" charset="0"/>
              </a:rPr>
              <a:t>s’intéresse </a:t>
            </a:r>
            <a:r>
              <a:rPr lang="fr-FR" sz="2000" i="1" dirty="0">
                <a:solidFill>
                  <a:srgbClr val="CC0000"/>
                </a:solidFill>
                <a:ea typeface="ＭＳ Ｐゴシック" pitchFamily="34" charset="-128"/>
                <a:cs typeface="ＭＳ Ｐゴシック" charset="0"/>
              </a:rPr>
              <a:t>aux rapports de position et d’inclusion entre les objets. </a:t>
            </a:r>
            <a:r>
              <a:rPr lang="fr-FR" sz="2000" i="1" dirty="0" smtClean="0">
                <a:solidFill>
                  <a:srgbClr val="CC0000"/>
                </a:solidFill>
                <a:ea typeface="ＭＳ Ｐゴシック" pitchFamily="34" charset="-128"/>
                <a:cs typeface="ＭＳ Ｐゴシック" charset="0"/>
              </a:rPr>
              <a:t>Ces activités </a:t>
            </a:r>
            <a:r>
              <a:rPr lang="fr-FR" sz="2000" i="1" dirty="0">
                <a:solidFill>
                  <a:srgbClr val="CC0000"/>
                </a:solidFill>
                <a:ea typeface="ＭＳ Ｐゴシック" pitchFamily="34" charset="-128"/>
                <a:cs typeface="ＭＳ Ｐゴシック" charset="0"/>
              </a:rPr>
              <a:t>[sur les </a:t>
            </a:r>
            <a:r>
              <a:rPr lang="fr-FR" sz="2000" i="1" dirty="0" smtClean="0">
                <a:solidFill>
                  <a:srgbClr val="CC0000"/>
                </a:solidFill>
                <a:ea typeface="ＭＳ Ｐゴシック" pitchFamily="34" charset="-128"/>
                <a:cs typeface="ＭＳ Ｐゴシック" charset="0"/>
              </a:rPr>
              <a:t>propriétés </a:t>
            </a:r>
            <a:r>
              <a:rPr lang="fr-FR" sz="2000" i="1" dirty="0">
                <a:solidFill>
                  <a:srgbClr val="CC0000"/>
                </a:solidFill>
                <a:ea typeface="ＭＳ Ｐゴシック" pitchFamily="34" charset="-128"/>
                <a:cs typeface="ＭＳ Ｐゴシック" charset="0"/>
              </a:rPr>
              <a:t>des figures </a:t>
            </a:r>
            <a:r>
              <a:rPr lang="fr-FR" sz="2000" i="1" dirty="0" smtClean="0">
                <a:solidFill>
                  <a:srgbClr val="CC0000"/>
                </a:solidFill>
                <a:ea typeface="ＭＳ Ｐゴシック" pitchFamily="34" charset="-128"/>
                <a:cs typeface="ＭＳ Ｐゴシック" charset="0"/>
              </a:rPr>
              <a:t>indépendantes </a:t>
            </a:r>
            <a:r>
              <a:rPr lang="fr-FR" sz="2000" i="1" dirty="0">
                <a:solidFill>
                  <a:srgbClr val="CC0000"/>
                </a:solidFill>
                <a:ea typeface="ＭＳ Ｐゴシック" pitchFamily="34" charset="-128"/>
                <a:cs typeface="ＭＳ Ｐゴシック" charset="0"/>
              </a:rPr>
              <a:t>des longueurs et des </a:t>
            </a:r>
            <a:r>
              <a:rPr lang="fr-FR" sz="2000" i="1" dirty="0" smtClean="0">
                <a:solidFill>
                  <a:srgbClr val="CC0000"/>
                </a:solidFill>
                <a:ea typeface="ＭＳ Ｐゴシック" pitchFamily="34" charset="-128"/>
                <a:cs typeface="ＭＳ Ｐゴシック" charset="0"/>
              </a:rPr>
              <a:t>formes</a:t>
            </a:r>
            <a:r>
              <a:rPr lang="fr-FR" sz="2000" i="1" dirty="0">
                <a:solidFill>
                  <a:srgbClr val="CC0000"/>
                </a:solidFill>
                <a:ea typeface="ＭＳ Ｐゴシック" pitchFamily="34" charset="-128"/>
                <a:cs typeface="ＭＳ Ｐゴシック" charset="0"/>
              </a:rPr>
              <a:t>] ne sont pas </a:t>
            </a:r>
            <a:r>
              <a:rPr lang="fr-FR" sz="2000" i="1" dirty="0" smtClean="0">
                <a:solidFill>
                  <a:srgbClr val="CC0000"/>
                </a:solidFill>
                <a:ea typeface="ＭＳ Ｐゴシック" pitchFamily="34" charset="-128"/>
                <a:cs typeface="ＭＳ Ｐゴシック" charset="0"/>
              </a:rPr>
              <a:t>dépendantes </a:t>
            </a:r>
            <a:r>
              <a:rPr lang="fr-FR" sz="2000" i="1" dirty="0">
                <a:solidFill>
                  <a:srgbClr val="CC0000"/>
                </a:solidFill>
                <a:ea typeface="ＭＳ Ｐゴシック" pitchFamily="34" charset="-128"/>
                <a:cs typeface="ＭＳ Ｐゴシック" charset="0"/>
              </a:rPr>
              <a:t>de </a:t>
            </a:r>
            <a:r>
              <a:rPr lang="fr-FR" sz="2000" i="1" dirty="0" smtClean="0">
                <a:solidFill>
                  <a:srgbClr val="CC0000"/>
                </a:solidFill>
                <a:ea typeface="ＭＳ Ｐゴシック" pitchFamily="34" charset="-128"/>
                <a:cs typeface="ＭＳ Ｐゴシック" charset="0"/>
              </a:rPr>
              <a:t>traces géométriques </a:t>
            </a:r>
            <a:r>
              <a:rPr lang="fr-FR" sz="2000" i="1" dirty="0">
                <a:solidFill>
                  <a:srgbClr val="CC0000"/>
                </a:solidFill>
                <a:ea typeface="ＭＳ Ｐゴシック" pitchFamily="34" charset="-128"/>
                <a:cs typeface="ＭＳ Ｐゴシック" charset="0"/>
              </a:rPr>
              <a:t>et de l’emploi </a:t>
            </a:r>
            <a:r>
              <a:rPr lang="fr-FR" sz="2000" i="1" dirty="0" smtClean="0">
                <a:solidFill>
                  <a:srgbClr val="CC0000"/>
                </a:solidFill>
                <a:ea typeface="ＭＳ Ｐゴシック" pitchFamily="34" charset="-128"/>
                <a:cs typeface="ＭＳ Ｐゴシック" charset="0"/>
              </a:rPr>
              <a:t>d’instruments </a:t>
            </a:r>
            <a:r>
              <a:rPr lang="fr-FR" sz="2000" i="1" dirty="0">
                <a:solidFill>
                  <a:srgbClr val="CC0000"/>
                </a:solidFill>
                <a:ea typeface="ＭＳ Ｐゴシック" pitchFamily="34" charset="-128"/>
                <a:cs typeface="ＭＳ Ｐゴシック" charset="0"/>
              </a:rPr>
              <a:t>qui peut </a:t>
            </a:r>
            <a:r>
              <a:rPr lang="fr-FR" sz="2000" i="1" dirty="0" smtClean="0">
                <a:solidFill>
                  <a:srgbClr val="CC0000"/>
                </a:solidFill>
                <a:ea typeface="ＭＳ Ｐゴシック" pitchFamily="34" charset="-128"/>
                <a:cs typeface="ＭＳ Ｐゴシック" charset="0"/>
              </a:rPr>
              <a:t>présenter </a:t>
            </a:r>
            <a:r>
              <a:rPr lang="fr-FR" sz="2000" i="1" dirty="0">
                <a:solidFill>
                  <a:srgbClr val="CC0000"/>
                </a:solidFill>
                <a:ea typeface="ＭＳ Ｐゴシック" pitchFamily="34" charset="-128"/>
                <a:cs typeface="ＭＳ Ｐゴシック" charset="0"/>
              </a:rPr>
              <a:t>un obstacle, lorsque la </a:t>
            </a:r>
            <a:r>
              <a:rPr lang="fr-FR" sz="2000" i="1" dirty="0" smtClean="0">
                <a:solidFill>
                  <a:srgbClr val="CC0000"/>
                </a:solidFill>
                <a:ea typeface="ＭＳ Ｐゴシック" pitchFamily="34" charset="-128"/>
                <a:cs typeface="ＭＳ Ｐゴシック" charset="0"/>
              </a:rPr>
              <a:t>précision </a:t>
            </a:r>
            <a:r>
              <a:rPr lang="fr-FR" sz="2000" i="1" dirty="0">
                <a:solidFill>
                  <a:srgbClr val="CC0000"/>
                </a:solidFill>
                <a:ea typeface="ＭＳ Ｐゴシック" pitchFamily="34" charset="-128"/>
                <a:cs typeface="ＭＳ Ｐゴシック" charset="0"/>
              </a:rPr>
              <a:t>des constructions est indispensable à la </a:t>
            </a:r>
            <a:r>
              <a:rPr lang="fr-FR" sz="2000" i="1" dirty="0" smtClean="0">
                <a:solidFill>
                  <a:srgbClr val="CC0000"/>
                </a:solidFill>
                <a:ea typeface="ＭＳ Ｐゴシック" pitchFamily="34" charset="-128"/>
                <a:cs typeface="ＭＳ Ｐゴシック" charset="0"/>
              </a:rPr>
              <a:t>découverte </a:t>
            </a:r>
            <a:r>
              <a:rPr lang="fr-FR" sz="2000" i="1" dirty="0">
                <a:solidFill>
                  <a:srgbClr val="CC0000"/>
                </a:solidFill>
                <a:ea typeface="ＭＳ Ｐゴシック" pitchFamily="34" charset="-128"/>
                <a:cs typeface="ＭＳ Ｐゴシック" charset="0"/>
              </a:rPr>
              <a:t>des </a:t>
            </a:r>
            <a:r>
              <a:rPr lang="fr-FR" sz="2000" i="1" dirty="0" smtClean="0">
                <a:solidFill>
                  <a:srgbClr val="CC0000"/>
                </a:solidFill>
                <a:ea typeface="ＭＳ Ｐゴシック" pitchFamily="34" charset="-128"/>
                <a:cs typeface="ＭＳ Ｐゴシック" charset="0"/>
              </a:rPr>
              <a:t>propriétés géométriques »</a:t>
            </a:r>
            <a:r>
              <a:rPr lang="fr-FR" sz="2000" i="1" dirty="0" smtClean="0">
                <a:ea typeface="ＭＳ Ｐゴシック" pitchFamily="34" charset="-128"/>
                <a:cs typeface="ＭＳ Ｐゴシック" charset="0"/>
              </a:rPr>
              <a:t>. </a:t>
            </a:r>
          </a:p>
          <a:p>
            <a:pPr marL="0" indent="0">
              <a:buNone/>
            </a:pPr>
            <a:r>
              <a:rPr lang="fr-FR" sz="2000" dirty="0">
                <a:ea typeface="ＭＳ Ｐゴシック" pitchFamily="34" charset="-128"/>
                <a:cs typeface="ＭＳ Ｐゴシック" charset="0"/>
              </a:rPr>
              <a:t>I</a:t>
            </a:r>
            <a:r>
              <a:rPr lang="fr-FR" sz="2000" dirty="0" smtClean="0">
                <a:ea typeface="ＭＳ Ｐゴシック" pitchFamily="34" charset="-128"/>
                <a:cs typeface="ＭＳ Ｐゴシック" charset="0"/>
              </a:rPr>
              <a:t>nterprétation : </a:t>
            </a:r>
            <a:r>
              <a:rPr lang="fr-FR" sz="2000" dirty="0" smtClean="0">
                <a:solidFill>
                  <a:srgbClr val="CC0000"/>
                </a:solidFill>
                <a:ea typeface="ＭＳ Ｐゴシック" pitchFamily="34" charset="-128"/>
                <a:cs typeface="ＭＳ Ｐゴシック" charset="0"/>
              </a:rPr>
              <a:t>la « géométrie » est devenue « espace » </a:t>
            </a:r>
            <a:r>
              <a:rPr lang="fr-FR" sz="2000" dirty="0" smtClean="0">
                <a:ea typeface="ＭＳ Ｐゴシック" pitchFamily="34" charset="-128"/>
                <a:cs typeface="ＭＳ Ｐゴシック" charset="0"/>
              </a:rPr>
              <a:t>pour se distancer de l’enseignement traditionnel de « l’arithmétique » et par l’introduction de concepts de topologie </a:t>
            </a:r>
            <a:endParaRPr lang="fr-FR" sz="2000" dirty="0">
              <a:ea typeface="ＭＳ Ｐゴシック" pitchFamily="34" charset="-128"/>
              <a:cs typeface="ＭＳ Ｐゴシック" charset="0"/>
            </a:endParaRPr>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30855512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116632"/>
            <a:ext cx="4896544" cy="864096"/>
          </a:xfrm>
        </p:spPr>
        <p:txBody>
          <a:bodyPr/>
          <a:lstStyle/>
          <a:p>
            <a:pPr algn="r"/>
            <a:r>
              <a:rPr lang="fr-FR" dirty="0">
                <a:ea typeface="ＭＳ Ｐゴシック" pitchFamily="34" charset="-128"/>
                <a:cs typeface="ＭＳ Ｐゴシック" charset="0"/>
              </a:rPr>
              <a:t>L</a:t>
            </a:r>
            <a:r>
              <a:rPr lang="fr-FR" dirty="0" smtClean="0">
                <a:ea typeface="ＭＳ Ｐゴシック" pitchFamily="34" charset="-128"/>
                <a:cs typeface="ＭＳ Ｐゴシック" charset="0"/>
              </a:rPr>
              <a:t>es </a:t>
            </a:r>
            <a:r>
              <a:rPr lang="fr-FR" dirty="0">
                <a:ea typeface="ＭＳ Ｐゴシック" pitchFamily="34" charset="-128"/>
                <a:cs typeface="ＭＳ Ｐゴシック" charset="0"/>
              </a:rPr>
              <a:t>Plans d’</a:t>
            </a:r>
            <a:r>
              <a:rPr lang="fr-FR" dirty="0" err="1">
                <a:ea typeface="ＭＳ Ｐゴシック" pitchFamily="34" charset="-128"/>
                <a:cs typeface="ＭＳ Ｐゴシック" charset="0"/>
              </a:rPr>
              <a:t>études</a:t>
            </a:r>
            <a:r>
              <a:rPr lang="fr-FR" dirty="0">
                <a:ea typeface="ＭＳ Ｐゴシック" pitchFamily="34" charset="-128"/>
                <a:cs typeface="ＭＳ Ｐゴシック" charset="0"/>
              </a:rPr>
              <a:t> </a:t>
            </a:r>
            <a:r>
              <a:rPr lang="fr-FR" dirty="0" smtClean="0">
                <a:ea typeface="ＭＳ Ｐゴシック" pitchFamily="34" charset="-128"/>
                <a:cs typeface="ＭＳ Ｐゴシック" charset="0"/>
              </a:rPr>
              <a:t>romands pour l’EP  </a:t>
            </a:r>
            <a:endParaRPr lang="fr-FR" dirty="0"/>
          </a:p>
        </p:txBody>
      </p:sp>
      <p:sp>
        <p:nvSpPr>
          <p:cNvPr id="3" name="Espace réservé du contenu 2"/>
          <p:cNvSpPr>
            <a:spLocks noGrp="1"/>
          </p:cNvSpPr>
          <p:nvPr>
            <p:ph idx="1"/>
          </p:nvPr>
        </p:nvSpPr>
        <p:spPr>
          <a:xfrm>
            <a:off x="323528" y="1124744"/>
            <a:ext cx="8568952" cy="5256584"/>
          </a:xfrm>
        </p:spPr>
        <p:txBody>
          <a:bodyPr/>
          <a:lstStyle/>
          <a:p>
            <a:r>
              <a:rPr lang="fr-FR" sz="2000" dirty="0" smtClean="0"/>
              <a:t>Commission </a:t>
            </a:r>
            <a:r>
              <a:rPr lang="fr-FR" sz="2000" dirty="0" err="1" smtClean="0"/>
              <a:t>Intercantonale</a:t>
            </a:r>
            <a:r>
              <a:rPr lang="fr-FR" sz="2000" dirty="0" smtClean="0"/>
              <a:t> Romande pour la Coordination de l’Enseignement (CIRCE I) 1</a:t>
            </a:r>
            <a:r>
              <a:rPr lang="fr-FR" sz="2000" baseline="30000" dirty="0" smtClean="0"/>
              <a:t>e</a:t>
            </a:r>
            <a:r>
              <a:rPr lang="fr-FR" sz="2000" dirty="0"/>
              <a:t>-</a:t>
            </a:r>
            <a:r>
              <a:rPr lang="fr-FR" sz="2000" dirty="0" smtClean="0"/>
              <a:t>4</a:t>
            </a:r>
            <a:r>
              <a:rPr lang="fr-FR" sz="2000" baseline="30000" dirty="0" smtClean="0"/>
              <a:t>e </a:t>
            </a:r>
            <a:r>
              <a:rPr lang="fr-FR" sz="2000" dirty="0" smtClean="0"/>
              <a:t>: </a:t>
            </a:r>
            <a:r>
              <a:rPr lang="fr-FR" sz="2000" dirty="0" smtClean="0">
                <a:solidFill>
                  <a:srgbClr val="CC0000"/>
                </a:solidFill>
              </a:rPr>
              <a:t>Découverte de l’espace</a:t>
            </a:r>
            <a:r>
              <a:rPr lang="fr-FR" sz="2000" dirty="0" smtClean="0"/>
              <a:t> </a:t>
            </a:r>
            <a:endParaRPr lang="fr-FR" sz="2000" dirty="0"/>
          </a:p>
          <a:p>
            <a:r>
              <a:rPr lang="fr-FR" sz="2000" dirty="0" smtClean="0"/>
              <a:t>1979 : CIRCE II 5</a:t>
            </a:r>
            <a:r>
              <a:rPr lang="fr-FR" sz="2000" baseline="30000" dirty="0" smtClean="0"/>
              <a:t>e</a:t>
            </a:r>
            <a:r>
              <a:rPr lang="fr-FR" sz="2000" dirty="0"/>
              <a:t>-</a:t>
            </a:r>
            <a:r>
              <a:rPr lang="fr-FR" sz="2000" dirty="0" smtClean="0"/>
              <a:t>6</a:t>
            </a:r>
            <a:r>
              <a:rPr lang="fr-FR" sz="2000" baseline="30000" dirty="0" smtClean="0"/>
              <a:t>e </a:t>
            </a:r>
            <a:r>
              <a:rPr lang="fr-FR" sz="2000" dirty="0" smtClean="0"/>
              <a:t>: maintien du terme </a:t>
            </a:r>
            <a:r>
              <a:rPr lang="fr-FR" sz="2000" dirty="0" smtClean="0">
                <a:solidFill>
                  <a:srgbClr val="CC0000"/>
                </a:solidFill>
              </a:rPr>
              <a:t>Géométrie</a:t>
            </a:r>
          </a:p>
          <a:p>
            <a:r>
              <a:rPr lang="fr-FR" sz="2000" dirty="0" smtClean="0"/>
              <a:t>1986 : Groupe d’étude Romand pour l’Aménagement des Programmes (GRAP) </a:t>
            </a:r>
            <a:r>
              <a:rPr lang="fr-FR" sz="2000" dirty="0" smtClean="0">
                <a:solidFill>
                  <a:srgbClr val="000000"/>
                </a:solidFill>
              </a:rPr>
              <a:t>: </a:t>
            </a:r>
            <a:r>
              <a:rPr lang="fr-FR" sz="2000" i="1" dirty="0" smtClean="0">
                <a:solidFill>
                  <a:srgbClr val="000000"/>
                </a:solidFill>
              </a:rPr>
              <a:t> </a:t>
            </a:r>
            <a:r>
              <a:rPr lang="fr-FR" sz="2000" dirty="0" smtClean="0">
                <a:solidFill>
                  <a:srgbClr val="000000"/>
                </a:solidFill>
              </a:rPr>
              <a:t>8 chapitres dont 4 concernent l’</a:t>
            </a:r>
            <a:r>
              <a:rPr lang="fr-FR" sz="2000" dirty="0" smtClean="0">
                <a:solidFill>
                  <a:srgbClr val="CC0000"/>
                </a:solidFill>
              </a:rPr>
              <a:t>espace</a:t>
            </a:r>
            <a:r>
              <a:rPr lang="fr-FR" sz="2000" dirty="0" smtClean="0">
                <a:solidFill>
                  <a:srgbClr val="000000"/>
                </a:solidFill>
              </a:rPr>
              <a:t> (non nommé): </a:t>
            </a:r>
            <a:r>
              <a:rPr lang="fr-FR" sz="2000" i="1" dirty="0" smtClean="0">
                <a:solidFill>
                  <a:srgbClr val="CC0000"/>
                </a:solidFill>
              </a:rPr>
              <a:t>Repérage </a:t>
            </a:r>
            <a:r>
              <a:rPr lang="fr-FR" sz="2000" i="1" dirty="0">
                <a:solidFill>
                  <a:srgbClr val="CC0000"/>
                </a:solidFill>
              </a:rPr>
              <a:t>et </a:t>
            </a:r>
            <a:r>
              <a:rPr lang="fr-FR" sz="2000" i="1" dirty="0" smtClean="0">
                <a:solidFill>
                  <a:srgbClr val="CC0000"/>
                </a:solidFill>
              </a:rPr>
              <a:t>systèmes </a:t>
            </a:r>
            <a:r>
              <a:rPr lang="fr-FR" sz="2000" i="1" dirty="0">
                <a:solidFill>
                  <a:srgbClr val="CC0000"/>
                </a:solidFill>
              </a:rPr>
              <a:t>de </a:t>
            </a:r>
            <a:r>
              <a:rPr lang="fr-FR" sz="2000" i="1" dirty="0" smtClean="0">
                <a:solidFill>
                  <a:srgbClr val="CC0000"/>
                </a:solidFill>
              </a:rPr>
              <a:t>coordonnées;</a:t>
            </a:r>
            <a:r>
              <a:rPr lang="fr-FR" sz="2000" dirty="0" smtClean="0">
                <a:solidFill>
                  <a:srgbClr val="CC0000"/>
                </a:solidFill>
              </a:rPr>
              <a:t> </a:t>
            </a:r>
            <a:r>
              <a:rPr lang="fr-FR" sz="2000" i="1" dirty="0">
                <a:solidFill>
                  <a:srgbClr val="CC0000"/>
                </a:solidFill>
              </a:rPr>
              <a:t>F</a:t>
            </a:r>
            <a:r>
              <a:rPr lang="fr-FR" sz="2000" i="1" dirty="0" smtClean="0">
                <a:solidFill>
                  <a:srgbClr val="CC0000"/>
                </a:solidFill>
              </a:rPr>
              <a:t>ormes géométriques</a:t>
            </a:r>
            <a:r>
              <a:rPr lang="fr-FR" sz="2000" dirty="0" smtClean="0">
                <a:solidFill>
                  <a:srgbClr val="CC0000"/>
                </a:solidFill>
              </a:rPr>
              <a:t>, </a:t>
            </a:r>
            <a:r>
              <a:rPr lang="fr-FR" sz="2000" i="1" dirty="0">
                <a:solidFill>
                  <a:srgbClr val="CC0000"/>
                </a:solidFill>
              </a:rPr>
              <a:t>T</a:t>
            </a:r>
            <a:r>
              <a:rPr lang="fr-FR" sz="2000" i="1" dirty="0" smtClean="0">
                <a:solidFill>
                  <a:srgbClr val="CC0000"/>
                </a:solidFill>
              </a:rPr>
              <a:t>ransformations géométriques; Mesurage </a:t>
            </a:r>
            <a:r>
              <a:rPr lang="fr-FR" sz="2000" i="1" dirty="0">
                <a:solidFill>
                  <a:srgbClr val="CC0000"/>
                </a:solidFill>
              </a:rPr>
              <a:t>et </a:t>
            </a:r>
            <a:r>
              <a:rPr lang="fr-FR" sz="2000" i="1" dirty="0" smtClean="0">
                <a:solidFill>
                  <a:srgbClr val="CC0000"/>
                </a:solidFill>
              </a:rPr>
              <a:t>mesure</a:t>
            </a:r>
            <a:r>
              <a:rPr lang="fr-FR" sz="2000" i="1" dirty="0" smtClean="0"/>
              <a:t>. </a:t>
            </a:r>
            <a:endParaRPr lang="fr-FR" sz="2000" dirty="0"/>
          </a:p>
          <a:p>
            <a:r>
              <a:rPr lang="fr-FR" sz="2000" dirty="0" smtClean="0"/>
              <a:t>1997 : le « </a:t>
            </a:r>
            <a:r>
              <a:rPr lang="fr-FR" sz="2000" dirty="0" smtClean="0">
                <a:solidFill>
                  <a:srgbClr val="CC0000"/>
                </a:solidFill>
              </a:rPr>
              <a:t>petit bleu</a:t>
            </a:r>
            <a:r>
              <a:rPr lang="fr-FR" sz="2000" dirty="0" smtClean="0"/>
              <a:t> » ne modifie pas grand chose du point de vue des contenus mais ajoute des finalités plus précises dont le « </a:t>
            </a:r>
            <a:r>
              <a:rPr lang="fr-FR" sz="2000" dirty="0" err="1" smtClean="0">
                <a:ea typeface="ＭＳ Ｐゴシック" pitchFamily="34" charset="-128"/>
                <a:cs typeface="ＭＳ Ｐゴシック" charset="0"/>
              </a:rPr>
              <a:t>développement</a:t>
            </a:r>
            <a:r>
              <a:rPr lang="fr-FR" sz="2000" dirty="0" smtClean="0">
                <a:ea typeface="ＭＳ Ｐゴシック" pitchFamily="34" charset="-128"/>
                <a:cs typeface="ＭＳ Ｐゴシック" charset="0"/>
              </a:rPr>
              <a:t> </a:t>
            </a:r>
            <a:r>
              <a:rPr lang="fr-FR" sz="2000" dirty="0">
                <a:ea typeface="ＭＳ Ｐゴシック" pitchFamily="34" charset="-128"/>
                <a:cs typeface="ＭＳ Ｐゴシック" charset="0"/>
              </a:rPr>
              <a:t>de la </a:t>
            </a:r>
            <a:r>
              <a:rPr lang="fr-FR" sz="2000" dirty="0" err="1">
                <a:ea typeface="ＭＳ Ｐゴシック" pitchFamily="34" charset="-128"/>
                <a:cs typeface="ＭＳ Ｐゴシック" charset="0"/>
              </a:rPr>
              <a:t>motricite</a:t>
            </a:r>
            <a:r>
              <a:rPr lang="fr-FR" sz="2000" dirty="0">
                <a:ea typeface="ＭＳ Ｐゴシック" pitchFamily="34" charset="-128"/>
                <a:cs typeface="ＭＳ Ｐゴシック" charset="0"/>
              </a:rPr>
              <a:t>́ </a:t>
            </a:r>
            <a:r>
              <a:rPr lang="fr-FR" sz="2000" dirty="0" smtClean="0">
                <a:ea typeface="ＭＳ Ｐゴシック" pitchFamily="34" charset="-128"/>
                <a:cs typeface="ＭＳ Ｐゴシック" charset="0"/>
              </a:rPr>
              <a:t>fine </a:t>
            </a:r>
            <a:r>
              <a:rPr lang="fr-FR" sz="2000" i="1" dirty="0" smtClean="0">
                <a:ea typeface="ＭＳ Ｐゴシック" pitchFamily="34" charset="-128"/>
                <a:cs typeface="ＭＳ Ｐゴシック" charset="0"/>
              </a:rPr>
              <a:t>en </a:t>
            </a:r>
            <a:r>
              <a:rPr lang="fr-FR" sz="2000" i="1" dirty="0">
                <a:ea typeface="ＭＳ Ｐゴシック" pitchFamily="34" charset="-128"/>
                <a:cs typeface="ＭＳ Ｐゴシック" charset="0"/>
              </a:rPr>
              <a:t>lien avec les </a:t>
            </a:r>
            <a:r>
              <a:rPr lang="fr-FR" sz="2000" i="1" dirty="0" err="1">
                <a:solidFill>
                  <a:srgbClr val="CC0000"/>
                </a:solidFill>
                <a:ea typeface="ＭＳ Ｐゴシック" pitchFamily="34" charset="-128"/>
                <a:cs typeface="ＭＳ Ｐゴシック" charset="0"/>
              </a:rPr>
              <a:t>activités</a:t>
            </a:r>
            <a:r>
              <a:rPr lang="fr-FR" sz="2000" i="1" dirty="0">
                <a:solidFill>
                  <a:srgbClr val="CC0000"/>
                </a:solidFill>
                <a:ea typeface="ＭＳ Ｐゴシック" pitchFamily="34" charset="-128"/>
                <a:cs typeface="ＭＳ Ｐゴシック" charset="0"/>
              </a:rPr>
              <a:t> </a:t>
            </a:r>
            <a:r>
              <a:rPr lang="fr-FR" sz="2000" i="1" dirty="0" err="1">
                <a:solidFill>
                  <a:srgbClr val="CC0000"/>
                </a:solidFill>
                <a:ea typeface="ＭＳ Ｐゴシック" pitchFamily="34" charset="-128"/>
                <a:cs typeface="ＭＳ Ｐゴシック" charset="0"/>
              </a:rPr>
              <a:t>créatrices</a:t>
            </a:r>
            <a:r>
              <a:rPr lang="fr-FR" sz="2000" i="1" dirty="0">
                <a:ea typeface="ＭＳ Ｐゴシック" pitchFamily="34" charset="-128"/>
                <a:cs typeface="ＭＳ Ｐゴシック" charset="0"/>
              </a:rPr>
              <a:t>, l’</a:t>
            </a:r>
            <a:r>
              <a:rPr lang="fr-FR" sz="2000" i="1" dirty="0" err="1">
                <a:solidFill>
                  <a:srgbClr val="CC0000"/>
                </a:solidFill>
                <a:ea typeface="ＭＳ Ｐゴシック" pitchFamily="34" charset="-128"/>
                <a:cs typeface="ＭＳ Ｐゴシック" charset="0"/>
              </a:rPr>
              <a:t>écriture</a:t>
            </a:r>
            <a:r>
              <a:rPr lang="fr-FR" sz="2000" i="1" dirty="0">
                <a:ea typeface="ＭＳ Ｐゴシック" pitchFamily="34" charset="-128"/>
                <a:cs typeface="ＭＳ Ｐゴシック" charset="0"/>
              </a:rPr>
              <a:t> et le </a:t>
            </a:r>
            <a:r>
              <a:rPr lang="fr-FR" sz="2000" i="1" dirty="0" smtClean="0">
                <a:solidFill>
                  <a:srgbClr val="CC0000"/>
                </a:solidFill>
                <a:ea typeface="ＭＳ Ｐゴシック" pitchFamily="34" charset="-128"/>
                <a:cs typeface="ＭＳ Ｐゴシック" charset="0"/>
              </a:rPr>
              <a:t>dessin</a:t>
            </a:r>
            <a:r>
              <a:rPr lang="fr-FR" sz="2000" dirty="0" smtClean="0">
                <a:ea typeface="ＭＳ Ｐゴシック" pitchFamily="34" charset="-128"/>
                <a:cs typeface="ＭＳ Ｐゴシック" charset="0"/>
              </a:rPr>
              <a:t> »</a:t>
            </a:r>
            <a:r>
              <a:rPr lang="fr-FR" sz="2000" i="1" dirty="0">
                <a:ea typeface="ＭＳ Ｐゴシック" pitchFamily="34" charset="-128"/>
                <a:cs typeface="ＭＳ Ｐゴシック" charset="0"/>
              </a:rPr>
              <a:t> </a:t>
            </a:r>
            <a:r>
              <a:rPr lang="fr-FR" sz="2000" i="1" dirty="0" smtClean="0">
                <a:ea typeface="ＭＳ Ｐゴシック" pitchFamily="34" charset="-128"/>
                <a:cs typeface="ＭＳ Ｐゴシック" charset="0"/>
              </a:rPr>
              <a:t>… </a:t>
            </a:r>
            <a:r>
              <a:rPr lang="fr-FR" sz="2000" dirty="0" smtClean="0">
                <a:ea typeface="ＭＳ Ｐゴシック" pitchFamily="34" charset="-128"/>
                <a:cs typeface="ＭＳ Ｐゴシック" charset="0"/>
              </a:rPr>
              <a:t>comme dans les PE du XIX</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 !</a:t>
            </a:r>
          </a:p>
          <a:p>
            <a:r>
              <a:rPr lang="fr-FR" sz="2000" dirty="0" smtClean="0">
                <a:ea typeface="ＭＳ Ｐゴシック" pitchFamily="34" charset="-128"/>
                <a:cs typeface="ＭＳ Ｐゴシック" charset="0"/>
              </a:rPr>
              <a:t>2000 : </a:t>
            </a:r>
            <a:r>
              <a:rPr lang="fr-FR" sz="2000" dirty="0">
                <a:ea typeface="ＭＳ Ｐゴシック" pitchFamily="34" charset="-128"/>
                <a:cs typeface="ＭＳ Ｐゴシック" charset="0"/>
              </a:rPr>
              <a:t>Objectifs d’apprentissage </a:t>
            </a:r>
            <a:r>
              <a:rPr lang="fr-FR" sz="2000" dirty="0" smtClean="0">
                <a:ea typeface="ＭＳ Ｐゴシック" pitchFamily="34" charset="-128"/>
                <a:cs typeface="ＭＳ Ｐゴシック" charset="0"/>
              </a:rPr>
              <a:t>de l’Ecole genevoise, illustrant l’évaluation des différents thèmes du PE : terme </a:t>
            </a:r>
            <a:r>
              <a:rPr lang="fr-FR" sz="2000" dirty="0" smtClean="0">
                <a:solidFill>
                  <a:srgbClr val="CC0000"/>
                </a:solidFill>
                <a:ea typeface="ＭＳ Ｐゴシック" pitchFamily="34" charset="-128"/>
                <a:cs typeface="ＭＳ Ｐゴシック" charset="0"/>
              </a:rPr>
              <a:t>espace</a:t>
            </a:r>
            <a:r>
              <a:rPr lang="fr-FR" sz="2000" dirty="0" smtClean="0">
                <a:ea typeface="ＭＳ Ｐゴシック" pitchFamily="34" charset="-128"/>
                <a:cs typeface="ＭＳ Ｐゴシック" charset="0"/>
              </a:rPr>
              <a:t> est présent.</a:t>
            </a:r>
          </a:p>
          <a:p>
            <a:r>
              <a:rPr lang="fr-FR" sz="2000" dirty="0" smtClean="0">
                <a:ea typeface="ＭＳ Ｐゴシック" pitchFamily="34" charset="-128"/>
                <a:cs typeface="ＭＳ Ｐゴシック" charset="0"/>
              </a:rPr>
              <a:t>2011 : PER avec principal changement notable : </a:t>
            </a:r>
            <a:r>
              <a:rPr lang="fr-FR" sz="2000" dirty="0" smtClean="0">
                <a:solidFill>
                  <a:srgbClr val="CC0000"/>
                </a:solidFill>
                <a:ea typeface="ＭＳ Ｐゴシック" pitchFamily="34" charset="-128"/>
                <a:cs typeface="ＭＳ Ｐゴシック" charset="0"/>
              </a:rPr>
              <a:t>séparation nette entre « espace » et mesure </a:t>
            </a:r>
            <a:r>
              <a:rPr lang="fr-FR" sz="2200" dirty="0" smtClean="0">
                <a:solidFill>
                  <a:srgbClr val="CC0000"/>
                </a:solidFill>
                <a:ea typeface="ＭＳ Ｐゴシック" pitchFamily="34" charset="-128"/>
                <a:cs typeface="ＭＳ Ｐゴシック" charset="0"/>
              </a:rPr>
              <a:t>. </a:t>
            </a:r>
            <a:endParaRPr lang="fr-FR" sz="2200" dirty="0" smtClean="0">
              <a:solidFill>
                <a:srgbClr val="CC0000"/>
              </a:solidFill>
            </a:endParaRPr>
          </a:p>
          <a:p>
            <a:endParaRPr lang="fr-FR"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645628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260648"/>
            <a:ext cx="4968552" cy="685800"/>
          </a:xfrm>
        </p:spPr>
        <p:txBody>
          <a:bodyPr/>
          <a:lstStyle/>
          <a:p>
            <a:pPr algn="r"/>
            <a:r>
              <a:rPr lang="fr-CH" dirty="0" smtClean="0"/>
              <a:t>Au CO, évolution lente de la place de la géométrie </a:t>
            </a:r>
            <a:endParaRPr lang="fr-CH" dirty="0"/>
          </a:p>
        </p:txBody>
      </p:sp>
      <p:sp>
        <p:nvSpPr>
          <p:cNvPr id="3" name="Espace réservé du contenu 2"/>
          <p:cNvSpPr>
            <a:spLocks noGrp="1"/>
          </p:cNvSpPr>
          <p:nvPr>
            <p:ph idx="1"/>
          </p:nvPr>
        </p:nvSpPr>
        <p:spPr>
          <a:xfrm>
            <a:off x="395536" y="1268760"/>
            <a:ext cx="8496944" cy="5328592"/>
          </a:xfrm>
        </p:spPr>
        <p:txBody>
          <a:bodyPr/>
          <a:lstStyle/>
          <a:p>
            <a:pPr marL="0" indent="0">
              <a:buNone/>
            </a:pPr>
            <a:r>
              <a:rPr lang="fr-CH" sz="2200" dirty="0" smtClean="0"/>
              <a:t>1974-75 : unification du programme de mathématique aussi pour les P. </a:t>
            </a:r>
          </a:p>
          <a:p>
            <a:r>
              <a:rPr lang="fr-CH" sz="2000" dirty="0" smtClean="0"/>
              <a:t>7</a:t>
            </a:r>
            <a:r>
              <a:rPr lang="fr-CH" sz="2000" baseline="30000" dirty="0" smtClean="0"/>
              <a:t>e</a:t>
            </a:r>
            <a:r>
              <a:rPr lang="fr-CH" sz="2000" dirty="0" smtClean="0"/>
              <a:t> : nouveau chapitre </a:t>
            </a:r>
            <a:r>
              <a:rPr lang="fr-FR" sz="2000" dirty="0"/>
              <a:t> </a:t>
            </a:r>
            <a:r>
              <a:rPr lang="fr-FR" sz="2000" dirty="0" smtClean="0"/>
              <a:t>« </a:t>
            </a:r>
            <a:r>
              <a:rPr lang="fr-FR" sz="2000" dirty="0" smtClean="0">
                <a:solidFill>
                  <a:srgbClr val="CC0000"/>
                </a:solidFill>
              </a:rPr>
              <a:t>Longueurs-Aires-Volumes</a:t>
            </a:r>
            <a:r>
              <a:rPr lang="fr-FR" sz="2000" dirty="0" smtClean="0"/>
              <a:t> » avec </a:t>
            </a:r>
            <a:r>
              <a:rPr lang="fr-FR" sz="2000" dirty="0" smtClean="0">
                <a:solidFill>
                  <a:srgbClr val="CC0000"/>
                </a:solidFill>
              </a:rPr>
              <a:t>construction</a:t>
            </a:r>
            <a:r>
              <a:rPr lang="fr-FR" sz="2000" dirty="0" smtClean="0"/>
              <a:t> des angles, de la bissectrice. </a:t>
            </a:r>
          </a:p>
          <a:p>
            <a:r>
              <a:rPr lang="fr-FR" sz="2000" dirty="0" smtClean="0"/>
              <a:t>8</a:t>
            </a:r>
            <a:r>
              <a:rPr lang="fr-FR" sz="2000" baseline="30000" dirty="0" smtClean="0"/>
              <a:t>e</a:t>
            </a:r>
            <a:r>
              <a:rPr lang="fr-FR" sz="2000" dirty="0" smtClean="0"/>
              <a:t> : introduction des « </a:t>
            </a:r>
            <a:r>
              <a:rPr lang="fr-FR" sz="2000" dirty="0" smtClean="0">
                <a:solidFill>
                  <a:srgbClr val="CC0000"/>
                </a:solidFill>
              </a:rPr>
              <a:t>ensembles de points</a:t>
            </a:r>
            <a:r>
              <a:rPr lang="fr-FR" sz="2000" dirty="0">
                <a:solidFill>
                  <a:srgbClr val="CC0000"/>
                </a:solidFill>
              </a:rPr>
              <a:t>,</a:t>
            </a:r>
            <a:r>
              <a:rPr lang="fr-FR" sz="2000" dirty="0" smtClean="0">
                <a:solidFill>
                  <a:srgbClr val="CC0000"/>
                </a:solidFill>
              </a:rPr>
              <a:t> définis par une propriété spécifique des éléments</a:t>
            </a:r>
            <a:r>
              <a:rPr lang="fr-FR" sz="2000" dirty="0" smtClean="0"/>
              <a:t> » : possible initiation à la </a:t>
            </a:r>
            <a:r>
              <a:rPr lang="fr-FR" sz="2000" dirty="0">
                <a:solidFill>
                  <a:srgbClr val="CC0000"/>
                </a:solidFill>
              </a:rPr>
              <a:t>G</a:t>
            </a:r>
            <a:r>
              <a:rPr lang="fr-FR" sz="2000" dirty="0" smtClean="0">
                <a:solidFill>
                  <a:srgbClr val="CC0000"/>
                </a:solidFill>
              </a:rPr>
              <a:t>éométrie théorique </a:t>
            </a:r>
            <a:r>
              <a:rPr lang="fr-FR" sz="2000" dirty="0" smtClean="0"/>
              <a:t>?</a:t>
            </a:r>
          </a:p>
          <a:p>
            <a:pPr marL="0" indent="0">
              <a:buNone/>
            </a:pPr>
            <a:endParaRPr lang="fr-FR" sz="2000" dirty="0" smtClean="0"/>
          </a:p>
          <a:p>
            <a:pPr marL="0" indent="0">
              <a:buNone/>
            </a:pPr>
            <a:r>
              <a:rPr lang="fr-FR" sz="2000" dirty="0" smtClean="0"/>
              <a:t>1978 </a:t>
            </a:r>
            <a:r>
              <a:rPr lang="fr-FR" sz="2000" dirty="0"/>
              <a:t>: retour du terme et proposition de </a:t>
            </a:r>
            <a:r>
              <a:rPr lang="fr-FR" sz="2000" i="1" dirty="0">
                <a:solidFill>
                  <a:srgbClr val="CC0000"/>
                </a:solidFill>
              </a:rPr>
              <a:t>Géométrie d’observation</a:t>
            </a:r>
            <a:r>
              <a:rPr lang="fr-FR" sz="2000" dirty="0"/>
              <a:t> en 7</a:t>
            </a:r>
            <a:r>
              <a:rPr lang="fr-FR" sz="2000" baseline="30000" dirty="0"/>
              <a:t>e</a:t>
            </a:r>
            <a:r>
              <a:rPr lang="fr-FR" sz="2000" dirty="0"/>
              <a:t>. </a:t>
            </a:r>
          </a:p>
          <a:p>
            <a:pPr marL="0" indent="0">
              <a:buNone/>
            </a:pPr>
            <a:r>
              <a:rPr lang="fr-FR" sz="2000" dirty="0" err="1" smtClean="0"/>
              <a:t>Pahud</a:t>
            </a:r>
            <a:r>
              <a:rPr lang="fr-FR" sz="2000" dirty="0"/>
              <a:t>, </a:t>
            </a:r>
            <a:r>
              <a:rPr lang="fr-FR" sz="2000" dirty="0" smtClean="0"/>
              <a:t>1978, </a:t>
            </a:r>
            <a:r>
              <a:rPr lang="fr-FR" sz="2000" i="1" dirty="0"/>
              <a:t>Géométrie expérimentale </a:t>
            </a:r>
            <a:r>
              <a:rPr lang="fr-FR" sz="2000" dirty="0"/>
              <a:t>: «</a:t>
            </a:r>
            <a:r>
              <a:rPr lang="fr-FR" sz="2000" dirty="0">
                <a:solidFill>
                  <a:srgbClr val="CC0000"/>
                </a:solidFill>
              </a:rPr>
              <a:t> </a:t>
            </a:r>
            <a:r>
              <a:rPr lang="fr-FR" sz="2000" i="1" dirty="0" smtClean="0">
                <a:solidFill>
                  <a:srgbClr val="CC0000"/>
                </a:solidFill>
              </a:rPr>
              <a:t>s’il </a:t>
            </a:r>
            <a:r>
              <a:rPr lang="fr-FR" sz="2000" i="1" dirty="0">
                <a:solidFill>
                  <a:srgbClr val="CC0000"/>
                </a:solidFill>
              </a:rPr>
              <a:t>est un problème qui préoccupe actuellement les enseignants de mathématiques de la Suisse romande, c’est bien celui de l’enseignement de la géométrie, notamment à des élèves de 2 à 15 ans. [...] Mais une chose est certaine: pour tous ces élèves, et dans tous les cas, une pratique expérimentale de la géométrie reste indispensable si on veut favoriser la perception progressive de l’existence de nombreux « objets géométriques » et aider à leur manipulation </a:t>
            </a:r>
            <a:r>
              <a:rPr lang="fr-FR" sz="2000" i="1" dirty="0" smtClean="0">
                <a:solidFill>
                  <a:srgbClr val="CC0000"/>
                </a:solidFill>
              </a:rPr>
              <a:t>correcte.</a:t>
            </a:r>
            <a:r>
              <a:rPr lang="fr-FR" sz="2000" dirty="0" smtClean="0">
                <a:solidFill>
                  <a:srgbClr val="CC0000"/>
                </a:solidFill>
              </a:rPr>
              <a:t> </a:t>
            </a:r>
            <a:r>
              <a:rPr lang="fr-FR" sz="2000" dirty="0" smtClean="0"/>
              <a:t>»</a:t>
            </a:r>
            <a:r>
              <a:rPr lang="fr-FR" sz="2000" i="1" dirty="0" smtClean="0">
                <a:solidFill>
                  <a:srgbClr val="CC0000"/>
                </a:solidFill>
              </a:rPr>
              <a:t> </a:t>
            </a:r>
            <a:endParaRPr lang="fr-FR" sz="2000" i="1" dirty="0"/>
          </a:p>
          <a:p>
            <a:endParaRPr lang="fr-FR" sz="2000" dirty="0" smtClean="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4000299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67944" y="188640"/>
            <a:ext cx="4901729" cy="936104"/>
          </a:xfrm>
        </p:spPr>
        <p:txBody>
          <a:bodyPr/>
          <a:lstStyle/>
          <a:p>
            <a:pPr algn="r"/>
            <a:r>
              <a:rPr lang="fr-FR" dirty="0" smtClean="0"/>
              <a:t>… qui s’accélère après le retour de l’intitulé </a:t>
            </a:r>
            <a:endParaRPr lang="fr-FR" dirty="0"/>
          </a:p>
        </p:txBody>
      </p:sp>
      <p:sp>
        <p:nvSpPr>
          <p:cNvPr id="3" name="Espace réservé du contenu 2"/>
          <p:cNvSpPr>
            <a:spLocks noGrp="1"/>
          </p:cNvSpPr>
          <p:nvPr>
            <p:ph idx="1"/>
          </p:nvPr>
        </p:nvSpPr>
        <p:spPr>
          <a:xfrm>
            <a:off x="457200" y="1340768"/>
            <a:ext cx="8229600" cy="4785395"/>
          </a:xfrm>
        </p:spPr>
        <p:txBody>
          <a:bodyPr/>
          <a:lstStyle/>
          <a:p>
            <a:pPr marL="0" indent="0">
              <a:buNone/>
            </a:pPr>
            <a:r>
              <a:rPr lang="fr-FR" sz="2400" dirty="0"/>
              <a:t>1983 : en 9</a:t>
            </a:r>
            <a:r>
              <a:rPr lang="fr-FR" sz="2400" baseline="30000" dirty="0"/>
              <a:t>e</a:t>
            </a:r>
            <a:r>
              <a:rPr lang="fr-FR" sz="2400" dirty="0"/>
              <a:t> </a:t>
            </a:r>
            <a:r>
              <a:rPr lang="fr-FR" sz="2400" i="1" dirty="0">
                <a:solidFill>
                  <a:srgbClr val="CC0000"/>
                </a:solidFill>
              </a:rPr>
              <a:t>triangles semblables </a:t>
            </a:r>
            <a:r>
              <a:rPr lang="fr-FR" sz="2400" dirty="0"/>
              <a:t>(exercices calculatoires) nécessitent tout de même de trouver (justifier, prouver, démontrer?) la similitude … </a:t>
            </a:r>
          </a:p>
          <a:p>
            <a:pPr marL="0" indent="0">
              <a:buNone/>
            </a:pPr>
            <a:r>
              <a:rPr lang="fr-FR" sz="2400" dirty="0"/>
              <a:t>1987 : nouveau PE et nouveaux ME avec retournement </a:t>
            </a:r>
            <a:r>
              <a:rPr lang="fr-FR" sz="2400" dirty="0" smtClean="0"/>
              <a:t>officialisé du </a:t>
            </a:r>
            <a:r>
              <a:rPr lang="fr-FR" sz="2400" dirty="0"/>
              <a:t>regard : </a:t>
            </a:r>
            <a:r>
              <a:rPr lang="fr-FR" sz="2400" dirty="0">
                <a:solidFill>
                  <a:srgbClr val="CC0000"/>
                </a:solidFill>
              </a:rPr>
              <a:t>Géométrie </a:t>
            </a:r>
            <a:r>
              <a:rPr lang="fr-FR" sz="2400" dirty="0"/>
              <a:t>n’est plus prétexte pour l’étude des ensembles, MAIS « </a:t>
            </a:r>
            <a:r>
              <a:rPr lang="fr-FR" sz="2400" i="1" dirty="0">
                <a:solidFill>
                  <a:srgbClr val="CC0000"/>
                </a:solidFill>
              </a:rPr>
              <a:t>la notion d’ensemble n’est plus étudiée pour elle-même [mais est utilisée par exemple pour]  l’étude des lieux géométriques, tout particulièrement</a:t>
            </a:r>
            <a:r>
              <a:rPr lang="fr-FR" sz="2400" i="1" dirty="0"/>
              <a:t> </a:t>
            </a:r>
            <a:r>
              <a:rPr lang="fr-FR" sz="2400" dirty="0"/>
              <a:t>». Rôle de la </a:t>
            </a:r>
            <a:r>
              <a:rPr lang="fr-FR" sz="2400" dirty="0" smtClean="0"/>
              <a:t>géométrie dit</a:t>
            </a:r>
            <a:r>
              <a:rPr lang="fr-FR" sz="2400" i="1" dirty="0" smtClean="0">
                <a:solidFill>
                  <a:srgbClr val="CC0000"/>
                </a:solidFill>
              </a:rPr>
              <a:t> </a:t>
            </a:r>
            <a:r>
              <a:rPr lang="fr-FR" sz="2400" i="1" dirty="0">
                <a:solidFill>
                  <a:srgbClr val="CC0000"/>
                </a:solidFill>
              </a:rPr>
              <a:t>essentiel </a:t>
            </a:r>
            <a:r>
              <a:rPr lang="fr-FR" sz="2400" dirty="0"/>
              <a:t>car </a:t>
            </a:r>
            <a:r>
              <a:rPr lang="fr-FR" sz="2400" i="1" dirty="0">
                <a:solidFill>
                  <a:srgbClr val="CC0000"/>
                </a:solidFill>
              </a:rPr>
              <a:t>permet de développer des raisonnements et d’en vérifier par soi-même la validité […]. Le dessin géométrique aux instruments développe le travail de qualité et la précision. </a:t>
            </a:r>
            <a:endParaRPr lang="fr-CH" sz="2400" i="1" dirty="0">
              <a:solidFill>
                <a:srgbClr val="CC0000"/>
              </a:solidFill>
            </a:endParaRPr>
          </a:p>
          <a:p>
            <a:pPr marL="0" indent="0">
              <a:buNone/>
            </a:pPr>
            <a:endParaRPr lang="fr-FR"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158056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39952" y="332656"/>
            <a:ext cx="4834880" cy="648072"/>
          </a:xfrm>
        </p:spPr>
        <p:txBody>
          <a:bodyPr/>
          <a:lstStyle/>
          <a:p>
            <a:pPr algn="r"/>
            <a:r>
              <a:rPr lang="fr-CH" dirty="0" smtClean="0"/>
              <a:t>La Géométrie, le vrai retour? </a:t>
            </a:r>
            <a:endParaRPr lang="fr-CH" dirty="0"/>
          </a:p>
        </p:txBody>
      </p:sp>
      <p:sp>
        <p:nvSpPr>
          <p:cNvPr id="3" name="Espace réservé du contenu 2"/>
          <p:cNvSpPr>
            <a:spLocks noGrp="1"/>
          </p:cNvSpPr>
          <p:nvPr>
            <p:ph idx="1"/>
          </p:nvPr>
        </p:nvSpPr>
        <p:spPr>
          <a:xfrm>
            <a:off x="251520" y="1124744"/>
            <a:ext cx="8712968" cy="5328592"/>
          </a:xfrm>
        </p:spPr>
        <p:txBody>
          <a:bodyPr/>
          <a:lstStyle/>
          <a:p>
            <a:pPr marL="0" indent="0">
              <a:buNone/>
            </a:pPr>
            <a:r>
              <a:rPr lang="fr-CH" sz="2200" dirty="0" smtClean="0"/>
              <a:t>1988 : nouveau PE comprend 4 avenues, dont </a:t>
            </a:r>
            <a:r>
              <a:rPr lang="fr-CH" sz="2200" dirty="0" smtClean="0">
                <a:solidFill>
                  <a:srgbClr val="CC0000"/>
                </a:solidFill>
              </a:rPr>
              <a:t>Géométrie</a:t>
            </a:r>
            <a:r>
              <a:rPr lang="fr-CH" sz="2200" dirty="0" smtClean="0"/>
              <a:t>. </a:t>
            </a:r>
          </a:p>
          <a:p>
            <a:pPr marL="0" indent="0">
              <a:buNone/>
            </a:pPr>
            <a:r>
              <a:rPr lang="fr-CH" sz="2200" dirty="0" smtClean="0">
                <a:solidFill>
                  <a:srgbClr val="CC0000"/>
                </a:solidFill>
              </a:rPr>
              <a:t>MAIS </a:t>
            </a:r>
            <a:r>
              <a:rPr lang="fr-CH" sz="2200" dirty="0" smtClean="0"/>
              <a:t>introduction officielle tarde à se voir concrétisée dans les épreuves communes : seulement </a:t>
            </a:r>
            <a:r>
              <a:rPr lang="fr-CH" sz="2200" dirty="0" smtClean="0">
                <a:solidFill>
                  <a:srgbClr val="CC0000"/>
                </a:solidFill>
              </a:rPr>
              <a:t>géométrie de construction </a:t>
            </a:r>
            <a:r>
              <a:rPr lang="fr-CH" sz="2200" dirty="0" smtClean="0"/>
              <a:t>en 7</a:t>
            </a:r>
            <a:r>
              <a:rPr lang="fr-CH" sz="2200" baseline="30000" dirty="0" smtClean="0"/>
              <a:t>e</a:t>
            </a:r>
            <a:r>
              <a:rPr lang="fr-CH" sz="2200" dirty="0" smtClean="0"/>
              <a:t>, puis </a:t>
            </a:r>
            <a:r>
              <a:rPr lang="fr-CH" sz="2200" dirty="0" smtClean="0">
                <a:solidFill>
                  <a:srgbClr val="CC0000"/>
                </a:solidFill>
              </a:rPr>
              <a:t>calculatoire </a:t>
            </a:r>
            <a:r>
              <a:rPr lang="fr-CH" sz="2200" dirty="0" smtClean="0"/>
              <a:t>(mesure) s’appuyant sur thm. de Pythagore et Thalès</a:t>
            </a:r>
          </a:p>
          <a:p>
            <a:pPr marL="0" indent="0">
              <a:buNone/>
            </a:pPr>
            <a:r>
              <a:rPr lang="fr-CH" sz="2200" dirty="0" smtClean="0"/>
              <a:t>2002 : Comme en France (</a:t>
            </a:r>
            <a:r>
              <a:rPr lang="fr-CH" sz="1800" dirty="0" smtClean="0"/>
              <a:t>Kahane, 2002, Rapport d’étape</a:t>
            </a:r>
            <a:r>
              <a:rPr lang="fr-CH" sz="2200" dirty="0" smtClean="0"/>
              <a:t>) : </a:t>
            </a:r>
            <a:r>
              <a:rPr lang="fr-CH" sz="2000" dirty="0" smtClean="0"/>
              <a:t>«</a:t>
            </a:r>
            <a:r>
              <a:rPr lang="fr-CH" sz="2200" dirty="0" smtClean="0"/>
              <a:t> </a:t>
            </a:r>
            <a:r>
              <a:rPr lang="fr-FR" sz="2000" i="1" dirty="0" smtClean="0">
                <a:solidFill>
                  <a:srgbClr val="CC0000"/>
                </a:solidFill>
              </a:rPr>
              <a:t>peut-être </a:t>
            </a:r>
            <a:r>
              <a:rPr lang="fr-FR" sz="2000" i="1" dirty="0">
                <a:solidFill>
                  <a:srgbClr val="CC0000"/>
                </a:solidFill>
              </a:rPr>
              <a:t>parce qu’un retour en arrière était psychologiquement impossible, la géométrie n’est pas revenue à ce qu’elle était auparavant, ni sur le plan des contenus, ni sur le plan des </a:t>
            </a:r>
            <a:r>
              <a:rPr lang="fr-FR" sz="2000" i="1" dirty="0" smtClean="0">
                <a:solidFill>
                  <a:srgbClr val="CC0000"/>
                </a:solidFill>
              </a:rPr>
              <a:t>méthodes </a:t>
            </a:r>
            <a:r>
              <a:rPr lang="fr-FR" sz="2000" i="1" dirty="0" smtClean="0">
                <a:solidFill>
                  <a:srgbClr val="000000"/>
                </a:solidFill>
              </a:rPr>
              <a:t>»</a:t>
            </a:r>
            <a:r>
              <a:rPr lang="fr-FR" sz="2200" dirty="0" smtClean="0"/>
              <a:t>, la Commission OA-PE (</a:t>
            </a:r>
            <a:r>
              <a:rPr lang="fr-FR" sz="1800" dirty="0" smtClean="0"/>
              <a:t>OA-PE, 2001, L’avenue Géométrie</a:t>
            </a:r>
            <a:r>
              <a:rPr lang="fr-FR" sz="2200" dirty="0" smtClean="0"/>
              <a:t>) : </a:t>
            </a:r>
            <a:r>
              <a:rPr lang="fr-FR" sz="2000" dirty="0" smtClean="0"/>
              <a:t>« </a:t>
            </a:r>
            <a:r>
              <a:rPr lang="fr-FR" sz="2000" i="1" dirty="0" smtClean="0">
                <a:solidFill>
                  <a:srgbClr val="CC0000"/>
                </a:solidFill>
              </a:rPr>
              <a:t>une </a:t>
            </a:r>
            <a:r>
              <a:rPr lang="fr-FR" sz="2000" i="1" dirty="0">
                <a:solidFill>
                  <a:srgbClr val="CC0000"/>
                </a:solidFill>
              </a:rPr>
              <a:t>unanimité semble se dégager sur le constat que des pans relativement importants de cet enseignement ont disparu dans les années 60 et que la géométrie n’a pas retrouvé la place qu’elle mérite dans le cours de </a:t>
            </a:r>
            <a:r>
              <a:rPr lang="fr-FR" sz="2000" i="1" dirty="0" smtClean="0">
                <a:solidFill>
                  <a:srgbClr val="CC0000"/>
                </a:solidFill>
              </a:rPr>
              <a:t>mathématiques.</a:t>
            </a:r>
            <a:r>
              <a:rPr lang="fr-FR" sz="2000" i="1" dirty="0">
                <a:solidFill>
                  <a:srgbClr val="000000"/>
                </a:solidFill>
              </a:rPr>
              <a:t> </a:t>
            </a:r>
            <a:r>
              <a:rPr lang="fr-FR" sz="2000" dirty="0">
                <a:solidFill>
                  <a:srgbClr val="000000"/>
                </a:solidFill>
              </a:rPr>
              <a:t>»</a:t>
            </a:r>
            <a:endParaRPr lang="fr-FR" sz="2000" dirty="0" smtClean="0">
              <a:solidFill>
                <a:srgbClr val="CC0000"/>
              </a:solidFill>
            </a:endParaRPr>
          </a:p>
          <a:p>
            <a:pPr marL="0" indent="0">
              <a:buNone/>
            </a:pPr>
            <a:r>
              <a:rPr lang="fr-FR" sz="2200" dirty="0" smtClean="0"/>
              <a:t>Au lieu de </a:t>
            </a:r>
            <a:r>
              <a:rPr lang="fr-FR" sz="2200" i="1" dirty="0" smtClean="0">
                <a:solidFill>
                  <a:srgbClr val="CC0000"/>
                </a:solidFill>
              </a:rPr>
              <a:t>à bas Euclide</a:t>
            </a:r>
            <a:r>
              <a:rPr lang="fr-FR" sz="2200" dirty="0" smtClean="0"/>
              <a:t> faut-il crier </a:t>
            </a:r>
            <a:r>
              <a:rPr lang="fr-FR" sz="2200" i="1" dirty="0" smtClean="0">
                <a:solidFill>
                  <a:srgbClr val="CC0000"/>
                </a:solidFill>
              </a:rPr>
              <a:t>à bas Hilbert</a:t>
            </a:r>
            <a:r>
              <a:rPr lang="fr-FR" sz="2200" dirty="0" smtClean="0"/>
              <a:t>? : </a:t>
            </a:r>
            <a:r>
              <a:rPr lang="fr-FR" sz="2200" dirty="0" smtClean="0"/>
              <a:t>dont la vision </a:t>
            </a:r>
            <a:r>
              <a:rPr lang="fr-FR" sz="2200" dirty="0"/>
              <a:t>axiomatique purement formelle </a:t>
            </a:r>
            <a:r>
              <a:rPr lang="fr-FR" sz="2200" dirty="0" smtClean="0"/>
              <a:t>: sens de la </a:t>
            </a:r>
            <a:r>
              <a:rPr lang="fr-FR" sz="2200" dirty="0"/>
              <a:t>géométrie </a:t>
            </a:r>
            <a:r>
              <a:rPr lang="fr-FR" sz="2200" dirty="0">
                <a:solidFill>
                  <a:srgbClr val="CC0000"/>
                </a:solidFill>
              </a:rPr>
              <a:t>à l’intérieur même des mathématiques, </a:t>
            </a:r>
            <a:r>
              <a:rPr lang="fr-FR" sz="2200" dirty="0"/>
              <a:t>sans </a:t>
            </a:r>
            <a:r>
              <a:rPr lang="fr-FR" sz="2200" dirty="0" smtClean="0"/>
              <a:t>rapport </a:t>
            </a:r>
            <a:r>
              <a:rPr lang="fr-FR" sz="2200" dirty="0"/>
              <a:t>avec l’espace </a:t>
            </a:r>
            <a:r>
              <a:rPr lang="fr-FR" sz="2200" dirty="0" smtClean="0"/>
              <a:t>sensible à la différence de la géométrie en tant que « </a:t>
            </a:r>
            <a:r>
              <a:rPr lang="fr-FR" sz="2200" dirty="0" smtClean="0">
                <a:solidFill>
                  <a:srgbClr val="CC0000"/>
                </a:solidFill>
              </a:rPr>
              <a:t>physique de l’espace</a:t>
            </a:r>
            <a:r>
              <a:rPr lang="fr-FR" sz="2200" dirty="0" smtClean="0"/>
              <a:t> » (Clifford, 1885).  </a:t>
            </a:r>
            <a:endParaRPr lang="fr-FR" sz="2200" i="1" dirty="0" smtClean="0">
              <a:solidFill>
                <a:srgbClr val="CC0000"/>
              </a:solidFill>
            </a:endParaRPr>
          </a:p>
          <a:p>
            <a:pPr marL="0" indent="0">
              <a:buNone/>
            </a:pPr>
            <a:endParaRPr lang="fr-FR" sz="2200" dirty="0" smtClean="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3461399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39952" y="188640"/>
            <a:ext cx="4690864" cy="685800"/>
          </a:xfrm>
        </p:spPr>
        <p:txBody>
          <a:bodyPr/>
          <a:lstStyle/>
          <a:p>
            <a:pPr algn="r"/>
            <a:r>
              <a:rPr lang="fr-CH" dirty="0" smtClean="0"/>
              <a:t>En effet, constat d’un problème</a:t>
            </a:r>
            <a:endParaRPr lang="fr-CH" dirty="0"/>
          </a:p>
        </p:txBody>
      </p:sp>
      <p:sp>
        <p:nvSpPr>
          <p:cNvPr id="3" name="Espace réservé du contenu 2"/>
          <p:cNvSpPr>
            <a:spLocks noGrp="1"/>
          </p:cNvSpPr>
          <p:nvPr>
            <p:ph idx="1"/>
          </p:nvPr>
        </p:nvSpPr>
        <p:spPr>
          <a:xfrm>
            <a:off x="323528" y="1196752"/>
            <a:ext cx="8712968" cy="5145435"/>
          </a:xfrm>
        </p:spPr>
        <p:txBody>
          <a:bodyPr/>
          <a:lstStyle/>
          <a:p>
            <a:pPr marL="0" indent="0">
              <a:buNone/>
            </a:pPr>
            <a:r>
              <a:rPr lang="fr-CH" sz="2400" dirty="0" smtClean="0"/>
              <a:t>En 1995, vaste chantier au CO genevois pour une nouvelle structure et </a:t>
            </a:r>
            <a:r>
              <a:rPr lang="fr-CH" sz="2400" dirty="0" smtClean="0">
                <a:solidFill>
                  <a:srgbClr val="CC0000"/>
                </a:solidFill>
              </a:rPr>
              <a:t>révision et réécriture </a:t>
            </a:r>
            <a:r>
              <a:rPr lang="fr-CH" sz="2400" dirty="0" smtClean="0"/>
              <a:t>de tous les programmes. </a:t>
            </a:r>
          </a:p>
          <a:p>
            <a:pPr marL="0" indent="0">
              <a:buNone/>
            </a:pPr>
            <a:r>
              <a:rPr lang="fr-CH" sz="2400" dirty="0" smtClean="0"/>
              <a:t>En mathématiques, dans le nouveau PE, introduction officielle de la calculatrice, d’un domaine lié au raisonnement, séparation du domaine</a:t>
            </a:r>
            <a:r>
              <a:rPr lang="fr-CH" sz="2400" dirty="0" smtClean="0">
                <a:solidFill>
                  <a:srgbClr val="CC0000"/>
                </a:solidFill>
              </a:rPr>
              <a:t> </a:t>
            </a:r>
            <a:r>
              <a:rPr lang="fr-CH" sz="2400" i="1" dirty="0" smtClean="0">
                <a:solidFill>
                  <a:srgbClr val="CC0000"/>
                </a:solidFill>
              </a:rPr>
              <a:t>Grandeurs et mesures </a:t>
            </a:r>
            <a:r>
              <a:rPr lang="fr-CH" sz="2400" dirty="0" smtClean="0">
                <a:solidFill>
                  <a:srgbClr val="CC0000"/>
                </a:solidFill>
              </a:rPr>
              <a:t>(GM) </a:t>
            </a:r>
            <a:r>
              <a:rPr lang="fr-CH" sz="2400" dirty="0" smtClean="0">
                <a:solidFill>
                  <a:srgbClr val="000000"/>
                </a:solidFill>
              </a:rPr>
              <a:t>de</a:t>
            </a:r>
            <a:r>
              <a:rPr lang="fr-CH" sz="2400" dirty="0" smtClean="0">
                <a:solidFill>
                  <a:srgbClr val="CC0000"/>
                </a:solidFill>
              </a:rPr>
              <a:t> </a:t>
            </a:r>
            <a:r>
              <a:rPr lang="fr-CH" sz="2400" i="1" dirty="0" smtClean="0">
                <a:solidFill>
                  <a:srgbClr val="CC0000"/>
                </a:solidFill>
              </a:rPr>
              <a:t>Géométrie</a:t>
            </a:r>
            <a:r>
              <a:rPr lang="fr-CH" sz="2400" dirty="0" smtClean="0"/>
              <a:t>... </a:t>
            </a:r>
          </a:p>
          <a:p>
            <a:pPr marL="0" indent="0">
              <a:buNone/>
            </a:pPr>
            <a:r>
              <a:rPr lang="fr-CH" sz="2400" dirty="0" smtClean="0"/>
              <a:t>Mais que mettre en </a:t>
            </a:r>
            <a:r>
              <a:rPr lang="fr-CH" sz="2400" dirty="0" smtClean="0">
                <a:solidFill>
                  <a:srgbClr val="CC0000"/>
                </a:solidFill>
              </a:rPr>
              <a:t>Géométrie</a:t>
            </a:r>
            <a:r>
              <a:rPr lang="fr-CH" sz="2400" dirty="0" smtClean="0"/>
              <a:t> ? : constructions de figures et de droites remarquables, transformations du plan, etc… c.-à-d., selon les élèves et certains enseignants = du «</a:t>
            </a:r>
            <a:r>
              <a:rPr lang="fr-CH" sz="2400" dirty="0" smtClean="0">
                <a:solidFill>
                  <a:srgbClr val="CC0000"/>
                </a:solidFill>
              </a:rPr>
              <a:t>dessin aux instruments</a:t>
            </a:r>
            <a:r>
              <a:rPr lang="fr-CH" sz="2400" dirty="0" smtClean="0"/>
              <a:t>» !</a:t>
            </a:r>
          </a:p>
          <a:p>
            <a:pPr marL="0" indent="0">
              <a:buNone/>
            </a:pPr>
            <a:r>
              <a:rPr lang="fr-CH" sz="2400" dirty="0" smtClean="0"/>
              <a:t>Décision de former les enseignants à la </a:t>
            </a:r>
            <a:r>
              <a:rPr lang="fr-CH" sz="2400" dirty="0" smtClean="0">
                <a:solidFill>
                  <a:srgbClr val="CC0000"/>
                </a:solidFill>
              </a:rPr>
              <a:t>géométrie de démonstration </a:t>
            </a:r>
            <a:r>
              <a:rPr lang="fr-CH" sz="2400" dirty="0" smtClean="0"/>
              <a:t>et à l’obstacle du </a:t>
            </a:r>
            <a:r>
              <a:rPr lang="fr-CH" sz="2400" dirty="0" smtClean="0">
                <a:solidFill>
                  <a:srgbClr val="CC0000"/>
                </a:solidFill>
              </a:rPr>
              <a:t>passage de la géométrie perceptive </a:t>
            </a:r>
            <a:r>
              <a:rPr lang="fr-CH" sz="2400" dirty="0" smtClean="0"/>
              <a:t>du primaire à la </a:t>
            </a:r>
            <a:r>
              <a:rPr lang="fr-CH" sz="2400" dirty="0" smtClean="0">
                <a:solidFill>
                  <a:srgbClr val="CC0000"/>
                </a:solidFill>
              </a:rPr>
              <a:t>géométrie théorique</a:t>
            </a:r>
            <a:r>
              <a:rPr lang="fr-CH" sz="2400" dirty="0" smtClean="0"/>
              <a:t>, basée sur les propriétés. </a:t>
            </a:r>
            <a:endParaRPr lang="fr-CH" sz="2400" dirty="0" smtClean="0"/>
          </a:p>
          <a:p>
            <a:pPr marL="0" indent="0">
              <a:buNone/>
            </a:pPr>
            <a:r>
              <a:rPr lang="fr-CH" sz="2400" dirty="0"/>
              <a:t>F</a:t>
            </a:r>
            <a:r>
              <a:rPr lang="fr-CH" sz="2400" dirty="0" smtClean="0"/>
              <a:t>ormation dure 3 ans (environ 50 enseignants) puis abandonnée</a:t>
            </a:r>
            <a:r>
              <a:rPr lang="fr-CH" sz="2400" dirty="0" smtClean="0"/>
              <a:t> …</a:t>
            </a:r>
            <a:endParaRPr lang="fr-CH" sz="2400" dirty="0" smtClean="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3422600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95936" y="188640"/>
            <a:ext cx="4762872" cy="685800"/>
          </a:xfrm>
        </p:spPr>
        <p:txBody>
          <a:bodyPr/>
          <a:lstStyle/>
          <a:p>
            <a:pPr algn="r"/>
            <a:r>
              <a:rPr lang="fr-CH" dirty="0" smtClean="0"/>
              <a:t>Des ambitions intenables ?</a:t>
            </a:r>
            <a:endParaRPr lang="fr-CH" dirty="0"/>
          </a:p>
        </p:txBody>
      </p:sp>
      <p:sp>
        <p:nvSpPr>
          <p:cNvPr id="3" name="Espace réservé du contenu 2"/>
          <p:cNvSpPr>
            <a:spLocks noGrp="1"/>
          </p:cNvSpPr>
          <p:nvPr>
            <p:ph idx="1"/>
          </p:nvPr>
        </p:nvSpPr>
        <p:spPr>
          <a:xfrm>
            <a:off x="323528" y="1124744"/>
            <a:ext cx="8640960" cy="5328592"/>
          </a:xfrm>
        </p:spPr>
        <p:txBody>
          <a:bodyPr/>
          <a:lstStyle/>
          <a:p>
            <a:pPr marL="0" indent="0">
              <a:buNone/>
            </a:pPr>
            <a:r>
              <a:rPr lang="fr-FR" sz="2200" dirty="0" smtClean="0"/>
              <a:t>Finalement en 2003</a:t>
            </a:r>
            <a:r>
              <a:rPr lang="fr-FR" sz="2200" dirty="0"/>
              <a:t>, </a:t>
            </a:r>
            <a:r>
              <a:rPr lang="fr-FR" sz="2200" dirty="0" smtClean="0"/>
              <a:t>publication du domaine </a:t>
            </a:r>
            <a:r>
              <a:rPr lang="fr-FR" sz="2200" dirty="0"/>
              <a:t>Géométrie </a:t>
            </a:r>
            <a:r>
              <a:rPr lang="fr-FR" sz="2200" dirty="0" smtClean="0"/>
              <a:t>du PE avec des ambitions </a:t>
            </a:r>
            <a:r>
              <a:rPr lang="fr-FR" sz="2200" dirty="0"/>
              <a:t>très </a:t>
            </a:r>
            <a:r>
              <a:rPr lang="fr-FR" sz="2200" dirty="0" smtClean="0"/>
              <a:t>élevées :</a:t>
            </a:r>
          </a:p>
          <a:p>
            <a:r>
              <a:rPr lang="fr-FR" sz="2200" dirty="0" smtClean="0">
                <a:solidFill>
                  <a:srgbClr val="CC0000"/>
                </a:solidFill>
              </a:rPr>
              <a:t>modéliser</a:t>
            </a:r>
            <a:r>
              <a:rPr lang="fr-FR" sz="2200" dirty="0" smtClean="0"/>
              <a:t> </a:t>
            </a:r>
            <a:r>
              <a:rPr lang="fr-FR" sz="2200" dirty="0"/>
              <a:t>l’espace </a:t>
            </a:r>
            <a:r>
              <a:rPr lang="fr-FR" sz="2200" dirty="0" smtClean="0"/>
              <a:t>physique, </a:t>
            </a:r>
          </a:p>
          <a:p>
            <a:r>
              <a:rPr lang="fr-FR" sz="2200" dirty="0" smtClean="0">
                <a:solidFill>
                  <a:srgbClr val="CC0000"/>
                </a:solidFill>
              </a:rPr>
              <a:t>étudier </a:t>
            </a:r>
            <a:r>
              <a:rPr lang="fr-FR" sz="2200" dirty="0"/>
              <a:t>les figures de la géométrie plane, quelques solides et les </a:t>
            </a:r>
            <a:r>
              <a:rPr lang="fr-FR" sz="2200" dirty="0" smtClean="0"/>
              <a:t>isométries, </a:t>
            </a:r>
          </a:p>
          <a:p>
            <a:r>
              <a:rPr lang="fr-FR" sz="2200" dirty="0" smtClean="0"/>
              <a:t>passer </a:t>
            </a:r>
            <a:r>
              <a:rPr lang="fr-FR" sz="2200" dirty="0"/>
              <a:t>progressivement d’une géométrie </a:t>
            </a:r>
            <a:r>
              <a:rPr lang="fr-FR" sz="2200" dirty="0">
                <a:solidFill>
                  <a:srgbClr val="CC0000"/>
                </a:solidFill>
              </a:rPr>
              <a:t>perceptive</a:t>
            </a:r>
            <a:r>
              <a:rPr lang="fr-FR" sz="2200" dirty="0"/>
              <a:t> à une géométrie </a:t>
            </a:r>
            <a:r>
              <a:rPr lang="fr-FR" sz="2200" dirty="0">
                <a:solidFill>
                  <a:srgbClr val="CC0000"/>
                </a:solidFill>
              </a:rPr>
              <a:t>théorique</a:t>
            </a:r>
            <a:r>
              <a:rPr lang="fr-FR" sz="2200" dirty="0"/>
              <a:t> en s’appuyant sur les figures et leurs </a:t>
            </a:r>
            <a:r>
              <a:rPr lang="fr-FR" sz="2200" dirty="0" smtClean="0"/>
              <a:t>propriétés,</a:t>
            </a:r>
          </a:p>
          <a:p>
            <a:r>
              <a:rPr lang="fr-FR" sz="2200" dirty="0" smtClean="0"/>
              <a:t>initier </a:t>
            </a:r>
            <a:r>
              <a:rPr lang="fr-FR" sz="2200" dirty="0"/>
              <a:t>les élèves [au] </a:t>
            </a:r>
            <a:r>
              <a:rPr lang="fr-FR" sz="2200" dirty="0">
                <a:solidFill>
                  <a:srgbClr val="CC0000"/>
                </a:solidFill>
              </a:rPr>
              <a:t>raisonnement </a:t>
            </a:r>
            <a:r>
              <a:rPr lang="fr-FR" sz="2200" dirty="0" smtClean="0">
                <a:solidFill>
                  <a:srgbClr val="CC0000"/>
                </a:solidFill>
              </a:rPr>
              <a:t>déductif</a:t>
            </a:r>
            <a:r>
              <a:rPr lang="fr-FR" sz="2200" dirty="0" smtClean="0"/>
              <a:t>.</a:t>
            </a:r>
          </a:p>
          <a:p>
            <a:pPr marL="0" indent="0">
              <a:buNone/>
            </a:pPr>
            <a:r>
              <a:rPr lang="fr-CH" sz="2000" dirty="0" smtClean="0"/>
              <a:t>Ces projet a-t-il été mieux accepté et suivi par les enseignants qu’en 1988 ? </a:t>
            </a:r>
          </a:p>
          <a:p>
            <a:pPr marL="0" indent="0">
              <a:buNone/>
            </a:pPr>
            <a:r>
              <a:rPr lang="fr-CH" sz="2000" dirty="0" smtClean="0"/>
              <a:t>Y aurait-il eu des problèmes de géométrie théorique dans les EVACOM? </a:t>
            </a:r>
          </a:p>
          <a:p>
            <a:pPr marL="0" indent="0">
              <a:buNone/>
            </a:pPr>
            <a:r>
              <a:rPr lang="fr-CH" sz="2000" dirty="0" smtClean="0"/>
              <a:t>Les élèves auraient-ils raisonné sur la construction </a:t>
            </a:r>
            <a:r>
              <a:rPr lang="fr-CH" sz="2000" dirty="0" smtClean="0"/>
              <a:t>du</a:t>
            </a:r>
            <a:r>
              <a:rPr lang="fr-CH" sz="2000" dirty="0" smtClean="0"/>
              <a:t> </a:t>
            </a:r>
            <a:r>
              <a:rPr lang="fr-CH" sz="2000" dirty="0" smtClean="0"/>
              <a:t>triangle (3,4,7)? </a:t>
            </a:r>
          </a:p>
          <a:p>
            <a:pPr marL="0" indent="0">
              <a:buNone/>
            </a:pPr>
            <a:r>
              <a:rPr lang="fr-CH" sz="2000" dirty="0" smtClean="0"/>
              <a:t>La médiatrice aurait-elle eu une définition autre que «  </a:t>
            </a:r>
            <a:r>
              <a:rPr lang="fr-CH" sz="2000" i="1" dirty="0" smtClean="0"/>
              <a:t>la droite reliant les intersections des deux arcs de cercle tracés en plaçant la pointe sèche du compas sur les deux extrémités du segment avec une même ouverture</a:t>
            </a:r>
            <a:r>
              <a:rPr lang="fr-CH" sz="2000" dirty="0" smtClean="0"/>
              <a:t> » ? </a:t>
            </a:r>
            <a:endParaRPr lang="fr-CH" sz="2200"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425194141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260648"/>
            <a:ext cx="4762872" cy="792088"/>
          </a:xfrm>
        </p:spPr>
        <p:txBody>
          <a:bodyPr/>
          <a:lstStyle/>
          <a:p>
            <a:pPr algn="r"/>
            <a:r>
              <a:rPr lang="fr-FR" dirty="0" smtClean="0"/>
              <a:t>En résumé</a:t>
            </a:r>
            <a:endParaRPr lang="fr-FR" dirty="0"/>
          </a:p>
        </p:txBody>
      </p:sp>
      <p:sp>
        <p:nvSpPr>
          <p:cNvPr id="3" name="Espace réservé du contenu 2"/>
          <p:cNvSpPr>
            <a:spLocks noGrp="1"/>
          </p:cNvSpPr>
          <p:nvPr>
            <p:ph idx="1"/>
          </p:nvPr>
        </p:nvSpPr>
        <p:spPr>
          <a:xfrm>
            <a:off x="251520" y="1196752"/>
            <a:ext cx="8568952" cy="4857403"/>
          </a:xfrm>
        </p:spPr>
        <p:txBody>
          <a:bodyPr/>
          <a:lstStyle/>
          <a:p>
            <a:r>
              <a:rPr lang="fr-FR" sz="2200" dirty="0" smtClean="0"/>
              <a:t>Promenade « historique » : </a:t>
            </a:r>
            <a:r>
              <a:rPr lang="fr-FR" sz="2200" dirty="0" smtClean="0">
                <a:solidFill>
                  <a:srgbClr val="CC0000"/>
                </a:solidFill>
              </a:rPr>
              <a:t>faible variation </a:t>
            </a:r>
            <a:r>
              <a:rPr lang="fr-FR" sz="2200" dirty="0" smtClean="0"/>
              <a:t>des contenus de « base » pendant plus d’un siècle avec focalisation sur le concret et la mesure (la </a:t>
            </a:r>
            <a:r>
              <a:rPr lang="fr-FR" sz="2200" dirty="0" smtClean="0">
                <a:solidFill>
                  <a:srgbClr val="CC0000"/>
                </a:solidFill>
              </a:rPr>
              <a:t>physique des objets de l’espace</a:t>
            </a:r>
            <a:r>
              <a:rPr lang="fr-FR" sz="2200" dirty="0" smtClean="0"/>
              <a:t>)</a:t>
            </a:r>
          </a:p>
          <a:p>
            <a:r>
              <a:rPr lang="fr-FR" sz="2200" dirty="0" smtClean="0"/>
              <a:t>Années 1960 : maths modernes : « </a:t>
            </a:r>
            <a:r>
              <a:rPr lang="fr-FR" sz="2200" dirty="0" smtClean="0">
                <a:solidFill>
                  <a:srgbClr val="CC0000"/>
                </a:solidFill>
              </a:rPr>
              <a:t>la</a:t>
            </a:r>
            <a:r>
              <a:rPr lang="fr-FR" sz="2200" dirty="0" smtClean="0"/>
              <a:t> » mathématique minimise la part de la </a:t>
            </a:r>
            <a:r>
              <a:rPr lang="fr-FR" sz="2200" dirty="0" smtClean="0">
                <a:solidFill>
                  <a:srgbClr val="CC0000"/>
                </a:solidFill>
              </a:rPr>
              <a:t>géométrie </a:t>
            </a:r>
            <a:r>
              <a:rPr lang="fr-FR" sz="2200" dirty="0" smtClean="0"/>
              <a:t>pour s’élargir vers une initiation à la topologie et les transformations du plan. La « géométrie/espace » est réduite à un champ d’exemples pour la théorie ensembliste et le terme disparaît. Ne subsiste que la</a:t>
            </a:r>
            <a:r>
              <a:rPr lang="fr-FR" sz="2200" dirty="0" smtClean="0">
                <a:solidFill>
                  <a:srgbClr val="CC0000"/>
                </a:solidFill>
              </a:rPr>
              <a:t> mesure </a:t>
            </a:r>
            <a:r>
              <a:rPr lang="fr-FR" sz="2200" dirty="0" smtClean="0"/>
              <a:t>pour des raisons essentiellement pratiques (importance chez les élèves plus faibles).</a:t>
            </a:r>
          </a:p>
          <a:p>
            <a:r>
              <a:rPr lang="fr-FR" sz="2200" dirty="0" smtClean="0">
                <a:solidFill>
                  <a:srgbClr val="CC0000"/>
                </a:solidFill>
              </a:rPr>
              <a:t>Retour graduel </a:t>
            </a:r>
            <a:r>
              <a:rPr lang="fr-FR" sz="2200" dirty="0" smtClean="0"/>
              <a:t>de la géométrie dès les années 80, mais difficilement, avec une focalisation (didactique) du passage de la géométrie </a:t>
            </a:r>
            <a:r>
              <a:rPr lang="fr-FR" sz="2200" dirty="0" smtClean="0">
                <a:solidFill>
                  <a:srgbClr val="CC0000"/>
                </a:solidFill>
              </a:rPr>
              <a:t>perceptive</a:t>
            </a:r>
            <a:r>
              <a:rPr lang="fr-FR" sz="2200" dirty="0" smtClean="0"/>
              <a:t> à la géométrie</a:t>
            </a:r>
            <a:r>
              <a:rPr lang="fr-FR" sz="2200" dirty="0" smtClean="0">
                <a:solidFill>
                  <a:srgbClr val="CC0000"/>
                </a:solidFill>
              </a:rPr>
              <a:t> théorique</a:t>
            </a:r>
            <a:r>
              <a:rPr lang="fr-FR" sz="2200" dirty="0" smtClean="0"/>
              <a:t>, alors que l’enseignant </a:t>
            </a:r>
            <a:r>
              <a:rPr lang="fr-FR" sz="2200" dirty="0" err="1" smtClean="0"/>
              <a:t>lamda</a:t>
            </a:r>
            <a:r>
              <a:rPr lang="fr-FR" sz="2200" dirty="0" smtClean="0"/>
              <a:t> (et ses élèves) reste(nt) plus à l’aise avec la </a:t>
            </a:r>
            <a:r>
              <a:rPr lang="fr-FR" sz="2200" dirty="0" smtClean="0">
                <a:solidFill>
                  <a:srgbClr val="CC0000"/>
                </a:solidFill>
              </a:rPr>
              <a:t>géométrie calculatoire </a:t>
            </a:r>
            <a:endParaRPr lang="fr-FR" sz="2200" dirty="0">
              <a:solidFill>
                <a:srgbClr val="CC0000"/>
              </a:solidFill>
            </a:endParaRPr>
          </a:p>
          <a:p>
            <a:r>
              <a:rPr lang="fr-FR" sz="2200" dirty="0" smtClean="0"/>
              <a:t>Correspond-il toujours aujourd’hui au </a:t>
            </a:r>
            <a:r>
              <a:rPr lang="fr-FR" sz="2200" dirty="0" smtClean="0">
                <a:solidFill>
                  <a:srgbClr val="CC0000"/>
                </a:solidFill>
              </a:rPr>
              <a:t>projet d’enseignement du PER</a:t>
            </a:r>
            <a:r>
              <a:rPr lang="fr-FR" sz="2200" dirty="0" smtClean="0"/>
              <a:t>? </a:t>
            </a:r>
            <a:endParaRPr lang="fr-FR" sz="2200"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15164385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p:cNvSpPr>
            <a:spLocks noGrp="1"/>
          </p:cNvSpPr>
          <p:nvPr>
            <p:ph type="title"/>
          </p:nvPr>
        </p:nvSpPr>
        <p:spPr>
          <a:xfrm>
            <a:off x="4140200" y="188913"/>
            <a:ext cx="4829175" cy="791815"/>
          </a:xfrm>
        </p:spPr>
        <p:txBody>
          <a:bodyPr/>
          <a:lstStyle/>
          <a:p>
            <a:pPr algn="r"/>
            <a:r>
              <a:rPr lang="fr-FR" dirty="0" smtClean="0">
                <a:latin typeface="Calibri" charset="0"/>
                <a:ea typeface="ＭＳ Ｐゴシック" charset="0"/>
                <a:cs typeface="ＭＳ Ｐゴシック" charset="0"/>
              </a:rPr>
              <a:t>Le  début de la fin : le PER</a:t>
            </a:r>
            <a:endParaRPr lang="fr-FR" dirty="0">
              <a:latin typeface="Calibri" charset="0"/>
              <a:ea typeface="ＭＳ Ｐゴシック" charset="0"/>
              <a:cs typeface="ＭＳ Ｐゴシック" charset="0"/>
            </a:endParaRPr>
          </a:p>
        </p:txBody>
      </p:sp>
      <p:sp>
        <p:nvSpPr>
          <p:cNvPr id="3" name="Espace réservé du contenu 2"/>
          <p:cNvSpPr>
            <a:spLocks noGrp="1"/>
          </p:cNvSpPr>
          <p:nvPr>
            <p:ph idx="1"/>
          </p:nvPr>
        </p:nvSpPr>
        <p:spPr>
          <a:xfrm>
            <a:off x="457200" y="1124744"/>
            <a:ext cx="8229600" cy="5001419"/>
          </a:xfrm>
        </p:spPr>
        <p:txBody>
          <a:bodyPr>
            <a:normAutofit fontScale="85000" lnSpcReduction="20000"/>
          </a:bodyPr>
          <a:lstStyle/>
          <a:p>
            <a:pPr marL="0" indent="0">
              <a:buNone/>
              <a:defRPr/>
            </a:pPr>
            <a:r>
              <a:rPr lang="fr-FR" dirty="0" smtClean="0"/>
              <a:t>Mathématiques du PER (même plan d’études pour toute la scolarité obligatoire) : </a:t>
            </a:r>
          </a:p>
          <a:p>
            <a:pPr>
              <a:defRPr/>
            </a:pPr>
            <a:r>
              <a:rPr lang="fr-FR" i="1" dirty="0" smtClean="0"/>
              <a:t>Espace </a:t>
            </a:r>
          </a:p>
          <a:p>
            <a:pPr>
              <a:defRPr/>
            </a:pPr>
            <a:r>
              <a:rPr lang="fr-FR" i="1" dirty="0" smtClean="0"/>
              <a:t>Nombres</a:t>
            </a:r>
          </a:p>
          <a:p>
            <a:pPr>
              <a:defRPr/>
            </a:pPr>
            <a:r>
              <a:rPr lang="fr-FR" i="1" dirty="0" smtClean="0"/>
              <a:t>Opérations</a:t>
            </a:r>
          </a:p>
          <a:p>
            <a:pPr>
              <a:defRPr/>
            </a:pPr>
            <a:r>
              <a:rPr lang="fr-FR" i="1" dirty="0" smtClean="0"/>
              <a:t>Grandeurs </a:t>
            </a:r>
            <a:r>
              <a:rPr lang="fr-FR" i="1" dirty="0"/>
              <a:t>et </a:t>
            </a:r>
            <a:r>
              <a:rPr lang="fr-FR" i="1" dirty="0" smtClean="0"/>
              <a:t>mesures </a:t>
            </a:r>
          </a:p>
          <a:p>
            <a:pPr marL="0" indent="0">
              <a:buNone/>
              <a:defRPr/>
            </a:pPr>
            <a:r>
              <a:rPr lang="fr-FR" dirty="0" smtClean="0"/>
              <a:t>Deux remarques immédiates : </a:t>
            </a:r>
          </a:p>
          <a:p>
            <a:pPr>
              <a:defRPr/>
            </a:pPr>
            <a:r>
              <a:rPr lang="fr-FR" i="1" dirty="0" smtClean="0"/>
              <a:t>Espace</a:t>
            </a:r>
            <a:r>
              <a:rPr lang="fr-FR" dirty="0" smtClean="0"/>
              <a:t> </a:t>
            </a:r>
            <a:r>
              <a:rPr lang="fr-FR" dirty="0" smtClean="0">
                <a:solidFill>
                  <a:srgbClr val="CC0000"/>
                </a:solidFill>
              </a:rPr>
              <a:t>en premier </a:t>
            </a:r>
            <a:r>
              <a:rPr lang="fr-FR" dirty="0" smtClean="0"/>
              <a:t>(traditionnellement </a:t>
            </a:r>
            <a:r>
              <a:rPr lang="fr-FR" i="1" dirty="0" smtClean="0"/>
              <a:t>Géométrie</a:t>
            </a:r>
            <a:r>
              <a:rPr lang="fr-FR" dirty="0" smtClean="0"/>
              <a:t> </a:t>
            </a:r>
            <a:r>
              <a:rPr lang="fr-FR" dirty="0" smtClean="0">
                <a:solidFill>
                  <a:srgbClr val="CC0000"/>
                </a:solidFill>
              </a:rPr>
              <a:t>après</a:t>
            </a:r>
            <a:r>
              <a:rPr lang="fr-FR" dirty="0" smtClean="0"/>
              <a:t> </a:t>
            </a:r>
            <a:r>
              <a:rPr lang="fr-FR" i="1" dirty="0" smtClean="0"/>
              <a:t>Calcul</a:t>
            </a:r>
            <a:r>
              <a:rPr lang="fr-FR" dirty="0" smtClean="0"/>
              <a:t> ou </a:t>
            </a:r>
            <a:r>
              <a:rPr lang="fr-FR" i="1" dirty="0" smtClean="0"/>
              <a:t>Arithmétique</a:t>
            </a:r>
            <a:r>
              <a:rPr lang="fr-FR" dirty="0" smtClean="0"/>
              <a:t> ou </a:t>
            </a:r>
            <a:r>
              <a:rPr lang="fr-FR" i="1" dirty="0" smtClean="0"/>
              <a:t>Algèbre</a:t>
            </a:r>
            <a:r>
              <a:rPr lang="fr-FR" dirty="0" smtClean="0"/>
              <a:t> ou …)</a:t>
            </a:r>
          </a:p>
          <a:p>
            <a:pPr>
              <a:defRPr/>
            </a:pPr>
            <a:r>
              <a:rPr lang="fr-FR" dirty="0" smtClean="0">
                <a:solidFill>
                  <a:srgbClr val="CC0000"/>
                </a:solidFill>
              </a:rPr>
              <a:t>Distinction</a:t>
            </a:r>
            <a:r>
              <a:rPr lang="fr-FR" dirty="0" smtClean="0"/>
              <a:t> entre </a:t>
            </a:r>
            <a:r>
              <a:rPr lang="fr-FR" i="1" dirty="0" smtClean="0"/>
              <a:t>Espace </a:t>
            </a:r>
            <a:r>
              <a:rPr lang="fr-FR" dirty="0" smtClean="0"/>
              <a:t>et </a:t>
            </a:r>
            <a:r>
              <a:rPr lang="fr-FR" i="1" dirty="0"/>
              <a:t>Grandeurs et </a:t>
            </a:r>
            <a:r>
              <a:rPr lang="fr-FR" i="1" dirty="0" smtClean="0"/>
              <a:t>mesures </a:t>
            </a:r>
            <a:r>
              <a:rPr lang="fr-FR" dirty="0" smtClean="0"/>
              <a:t>(traditionnellement</a:t>
            </a:r>
            <a:r>
              <a:rPr lang="fr-FR" i="1" dirty="0" smtClean="0"/>
              <a:t> longueurs, aires, volumes </a:t>
            </a:r>
            <a:r>
              <a:rPr lang="fr-FR" dirty="0" smtClean="0"/>
              <a:t>et</a:t>
            </a:r>
            <a:r>
              <a:rPr lang="fr-FR" i="1" dirty="0" smtClean="0"/>
              <a:t> unités </a:t>
            </a:r>
            <a:r>
              <a:rPr lang="fr-FR" dirty="0" smtClean="0">
                <a:solidFill>
                  <a:srgbClr val="CC0000"/>
                </a:solidFill>
              </a:rPr>
              <a:t>fait partie </a:t>
            </a:r>
            <a:r>
              <a:rPr lang="fr-FR" dirty="0" smtClean="0"/>
              <a:t>de </a:t>
            </a:r>
            <a:r>
              <a:rPr lang="fr-FR" i="1" dirty="0" smtClean="0"/>
              <a:t>Géométrie</a:t>
            </a:r>
            <a:r>
              <a:rPr lang="fr-FR" dirty="0" smtClean="0"/>
              <a:t>)</a:t>
            </a:r>
            <a:r>
              <a:rPr lang="fr-FR" i="1" dirty="0" smtClean="0"/>
              <a:t> </a:t>
            </a:r>
          </a:p>
          <a:p>
            <a:pPr marL="0" indent="0">
              <a:buNone/>
              <a:defRPr/>
            </a:pPr>
            <a:endParaRPr lang="fr-FR" dirty="0" smtClean="0"/>
          </a:p>
          <a:p>
            <a:pPr marL="0" indent="0">
              <a:buNone/>
              <a:defRPr/>
            </a:pPr>
            <a:endParaRPr lang="fr-FR" dirty="0"/>
          </a:p>
          <a:p>
            <a:pPr marL="0" indent="0">
              <a:buNone/>
              <a:defRPr/>
            </a:pPr>
            <a:endParaRPr lang="fr-FR" dirty="0"/>
          </a:p>
        </p:txBody>
      </p:sp>
      <p:sp>
        <p:nvSpPr>
          <p:cNvPr id="2" name="Espace réservé du pied de page 1"/>
          <p:cNvSpPr>
            <a:spLocks noGrp="1"/>
          </p:cNvSpPr>
          <p:nvPr>
            <p:ph type="ftr" sz="quarter" idx="11"/>
          </p:nvPr>
        </p:nvSpPr>
        <p:spPr/>
        <p:txBody>
          <a:bodyPr/>
          <a:lstStyle/>
          <a:p>
            <a:pPr>
              <a:defRPr/>
            </a:pPr>
            <a:r>
              <a:rPr lang="fr-CH" smtClean="0"/>
              <a:t>L. Weiss, Rolle, 21-22 janvier 2016</a:t>
            </a:r>
            <a:endParaRPr lang="fr-CH"/>
          </a:p>
        </p:txBody>
      </p:sp>
      <p:sp>
        <p:nvSpPr>
          <p:cNvPr id="4" name="Espace réservé de la date 3"/>
          <p:cNvSpPr>
            <a:spLocks noGrp="1"/>
          </p:cNvSpPr>
          <p:nvPr>
            <p:ph type="dt" sz="half" idx="10"/>
          </p:nvPr>
        </p:nvSpPr>
        <p:spPr/>
        <p:txBody>
          <a:bodyPr/>
          <a:lstStyle/>
          <a:p>
            <a:pPr>
              <a:defRPr/>
            </a:pPr>
            <a:fld id="{D9B5433B-14B2-D946-8E24-D2369609EB13}" type="datetime1">
              <a:rPr lang="fr-FR" smtClean="0"/>
              <a:t>28/01/2016</a:t>
            </a:fld>
            <a:endParaRPr lang="fr-C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re 1"/>
          <p:cNvSpPr>
            <a:spLocks noGrp="1"/>
          </p:cNvSpPr>
          <p:nvPr>
            <p:ph type="title"/>
          </p:nvPr>
        </p:nvSpPr>
        <p:spPr>
          <a:xfrm>
            <a:off x="3851920" y="78904"/>
            <a:ext cx="5112568" cy="685800"/>
          </a:xfrm>
        </p:spPr>
        <p:txBody>
          <a:bodyPr/>
          <a:lstStyle/>
          <a:p>
            <a:pPr algn="r"/>
            <a:r>
              <a:rPr lang="fr-FR" dirty="0" smtClean="0">
                <a:latin typeface="Calibri" charset="0"/>
                <a:ea typeface="ＭＳ Ｐゴシック" charset="0"/>
                <a:cs typeface="ＭＳ Ｐゴシック" charset="0"/>
              </a:rPr>
              <a:t>La fin du début : le PER</a:t>
            </a:r>
            <a:endParaRPr lang="fr-FR" dirty="0">
              <a:latin typeface="Calibri" charset="0"/>
              <a:ea typeface="ＭＳ Ｐゴシック" charset="0"/>
              <a:cs typeface="ＭＳ Ｐゴシック" charset="0"/>
            </a:endParaRPr>
          </a:p>
        </p:txBody>
      </p:sp>
      <p:sp>
        <p:nvSpPr>
          <p:cNvPr id="65538" name="Espace réservé du contenu 2"/>
          <p:cNvSpPr>
            <a:spLocks noGrp="1"/>
          </p:cNvSpPr>
          <p:nvPr>
            <p:ph idx="1"/>
          </p:nvPr>
        </p:nvSpPr>
        <p:spPr>
          <a:xfrm>
            <a:off x="755576" y="1268760"/>
            <a:ext cx="7614811" cy="5039494"/>
          </a:xfrm>
        </p:spPr>
        <p:txBody>
          <a:bodyPr/>
          <a:lstStyle/>
          <a:p>
            <a:pPr marL="0" indent="0">
              <a:buNone/>
            </a:pPr>
            <a:r>
              <a:rPr lang="fr-FR" sz="2400" dirty="0" smtClean="0">
                <a:latin typeface="Calibri" charset="0"/>
                <a:ea typeface="ＭＳ Ｐゴシック" charset="0"/>
                <a:cs typeface="ＭＳ Ｐゴシック" charset="0"/>
              </a:rPr>
              <a:t>Je cède la parole à </a:t>
            </a:r>
            <a:r>
              <a:rPr lang="fr-FR" sz="2400" dirty="0" smtClean="0">
                <a:solidFill>
                  <a:srgbClr val="CC0000"/>
                </a:solidFill>
                <a:latin typeface="Calibri" charset="0"/>
                <a:ea typeface="ＭＳ Ｐゴシック" charset="0"/>
                <a:cs typeface="ＭＳ Ｐゴシック" charset="0"/>
              </a:rPr>
              <a:t>Stéphane</a:t>
            </a:r>
            <a:r>
              <a:rPr lang="fr-FR" sz="2400" dirty="0" smtClean="0">
                <a:latin typeface="Calibri" charset="0"/>
                <a:ea typeface="ＭＳ Ｐゴシック" charset="0"/>
                <a:cs typeface="ＭＳ Ｐゴシック" charset="0"/>
              </a:rPr>
              <a:t> qui va vous parler de didactique de l’enseignement de l’Espace (ou de la Géométrie ?) aujourd’hui et peut-être </a:t>
            </a:r>
            <a:r>
              <a:rPr lang="fr-FR" sz="2400" dirty="0">
                <a:latin typeface="Calibri" charset="0"/>
                <a:ea typeface="ＭＳ Ｐゴシック" charset="0"/>
                <a:cs typeface="ＭＳ Ｐゴシック" charset="0"/>
              </a:rPr>
              <a:t>d</a:t>
            </a:r>
            <a:r>
              <a:rPr lang="fr-FR" sz="2400" dirty="0" smtClean="0">
                <a:latin typeface="Calibri" charset="0"/>
                <a:ea typeface="ＭＳ Ｐゴシック" charset="0"/>
                <a:cs typeface="ＭＳ Ｐゴシック" charset="0"/>
              </a:rPr>
              <a:t>es difficultés persistantes de cet enseignement/apprentissage.</a:t>
            </a:r>
          </a:p>
          <a:p>
            <a:pPr marL="0" indent="0">
              <a:buNone/>
            </a:pPr>
            <a:endParaRPr lang="fr-FR" dirty="0">
              <a:latin typeface="Calibri" charset="0"/>
              <a:ea typeface="ＭＳ Ｐゴシック" charset="0"/>
              <a:cs typeface="ＭＳ Ｐゴシック" charset="0"/>
            </a:endParaRPr>
          </a:p>
          <a:p>
            <a:pPr marL="0" indent="0">
              <a:buNone/>
            </a:pPr>
            <a:r>
              <a:rPr lang="fr-FR" dirty="0" smtClean="0">
                <a:solidFill>
                  <a:srgbClr val="CC0000"/>
                </a:solidFill>
                <a:latin typeface="Calibri" charset="0"/>
                <a:ea typeface="ＭＳ Ｐゴシック" charset="0"/>
                <a:cs typeface="ＭＳ Ｐゴシック" charset="0"/>
              </a:rPr>
              <a:t>                                        </a:t>
            </a:r>
          </a:p>
          <a:p>
            <a:pPr marL="0" indent="0">
              <a:buNone/>
            </a:pPr>
            <a:r>
              <a:rPr lang="fr-FR" dirty="0">
                <a:solidFill>
                  <a:srgbClr val="CC0000"/>
                </a:solidFill>
                <a:latin typeface="Calibri" charset="0"/>
                <a:ea typeface="ＭＳ Ｐゴシック" charset="0"/>
                <a:cs typeface="ＭＳ Ｐゴシック" charset="0"/>
              </a:rPr>
              <a:t>	</a:t>
            </a:r>
            <a:r>
              <a:rPr lang="fr-FR" dirty="0" smtClean="0">
                <a:solidFill>
                  <a:srgbClr val="CC0000"/>
                </a:solidFill>
                <a:latin typeface="Calibri" charset="0"/>
                <a:ea typeface="ＭＳ Ｐゴシック" charset="0"/>
                <a:cs typeface="ＭＳ Ｐゴシック" charset="0"/>
              </a:rPr>
              <a:t>							pour votre écoute </a:t>
            </a:r>
            <a:endParaRPr lang="fr-FR" dirty="0">
              <a:solidFill>
                <a:srgbClr val="CC0000"/>
              </a:solidFill>
              <a:latin typeface="Calibri" charset="0"/>
              <a:ea typeface="ＭＳ Ｐゴシック" charset="0"/>
              <a:cs typeface="ＭＳ Ｐゴシック" charset="0"/>
            </a:endParaRPr>
          </a:p>
        </p:txBody>
      </p:sp>
      <p:sp>
        <p:nvSpPr>
          <p:cNvPr id="2" name="Espace réservé du pied de page 1"/>
          <p:cNvSpPr>
            <a:spLocks noGrp="1"/>
          </p:cNvSpPr>
          <p:nvPr>
            <p:ph type="ftr" sz="quarter" idx="11"/>
          </p:nvPr>
        </p:nvSpPr>
        <p:spPr/>
        <p:txBody>
          <a:bodyPr/>
          <a:lstStyle/>
          <a:p>
            <a:pPr>
              <a:defRPr/>
            </a:pPr>
            <a:r>
              <a:rPr lang="fr-CH" smtClean="0"/>
              <a:t>L. Weiss, Rolle, 21-22 janvier 2016</a:t>
            </a:r>
            <a:endParaRPr lang="fr-CH" dirty="0"/>
          </a:p>
        </p:txBody>
      </p:sp>
      <p:sp>
        <p:nvSpPr>
          <p:cNvPr id="3" name="Espace réservé de la date 2"/>
          <p:cNvSpPr>
            <a:spLocks noGrp="1"/>
          </p:cNvSpPr>
          <p:nvPr>
            <p:ph type="dt" sz="half" idx="10"/>
          </p:nvPr>
        </p:nvSpPr>
        <p:spPr/>
        <p:txBody>
          <a:bodyPr/>
          <a:lstStyle/>
          <a:p>
            <a:pPr>
              <a:defRPr/>
            </a:pPr>
            <a:fld id="{5477EF8F-DE38-A34C-B8C3-08FC6ECCEE01}" type="datetime1">
              <a:rPr lang="fr-FR" smtClean="0"/>
              <a:t>28/01/2016</a:t>
            </a:fld>
            <a:endParaRPr lang="fr-CH"/>
          </a:p>
        </p:txBody>
      </p:sp>
      <p:pic>
        <p:nvPicPr>
          <p:cNvPr id="1046" name="Picture 22" descr="C:\Documents and Settings\WEISSL\Local Settings\Temporary Internet Files\Content.IE5\0F8J3IGC\merci2[1].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99592" y="3068960"/>
            <a:ext cx="3072384" cy="33284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53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re 1"/>
          <p:cNvSpPr>
            <a:spLocks noGrp="1"/>
          </p:cNvSpPr>
          <p:nvPr>
            <p:ph type="title"/>
          </p:nvPr>
        </p:nvSpPr>
        <p:spPr>
          <a:xfrm>
            <a:off x="4067175" y="260350"/>
            <a:ext cx="4619625" cy="685800"/>
          </a:xfrm>
        </p:spPr>
        <p:txBody>
          <a:bodyPr/>
          <a:lstStyle/>
          <a:p>
            <a:pPr algn="r"/>
            <a:r>
              <a:rPr lang="fr-FR" dirty="0" smtClean="0">
                <a:latin typeface="Calibri" charset="0"/>
                <a:ea typeface="ＭＳ Ｐゴシック" charset="0"/>
                <a:cs typeface="ＭＳ Ｐゴシック" charset="0"/>
              </a:rPr>
              <a:t>Type de recherche </a:t>
            </a:r>
            <a:endParaRPr lang="fr-FR" dirty="0">
              <a:latin typeface="Calibri" charset="0"/>
              <a:ea typeface="ＭＳ Ｐゴシック" charset="0"/>
              <a:cs typeface="ＭＳ Ｐゴシック" charset="0"/>
            </a:endParaRPr>
          </a:p>
        </p:txBody>
      </p:sp>
      <p:sp>
        <p:nvSpPr>
          <p:cNvPr id="66562" name="Espace réservé du contenu 2"/>
          <p:cNvSpPr>
            <a:spLocks noGrp="1"/>
          </p:cNvSpPr>
          <p:nvPr>
            <p:ph idx="1"/>
          </p:nvPr>
        </p:nvSpPr>
        <p:spPr>
          <a:xfrm>
            <a:off x="467544" y="1124744"/>
            <a:ext cx="8424936" cy="5256584"/>
          </a:xfrm>
        </p:spPr>
        <p:txBody>
          <a:bodyPr/>
          <a:lstStyle/>
          <a:p>
            <a:pPr marL="0" indent="0">
              <a:buNone/>
            </a:pPr>
            <a:r>
              <a:rPr lang="fr-FR" sz="2400" dirty="0" smtClean="0">
                <a:latin typeface="Calibri" charset="0"/>
                <a:ea typeface="ＭＳ Ｐゴシック" charset="0"/>
                <a:cs typeface="ＭＳ Ｐゴシック" charset="0"/>
              </a:rPr>
              <a:t>Didactique historique : </a:t>
            </a:r>
          </a:p>
          <a:p>
            <a:r>
              <a:rPr lang="fr-FR" sz="2400" dirty="0" smtClean="0">
                <a:latin typeface="Calibri" charset="0"/>
                <a:ea typeface="ＭＳ Ｐゴシック" charset="0"/>
                <a:cs typeface="ＭＳ Ｐゴシック" charset="0"/>
              </a:rPr>
              <a:t>analyse des plans d’études du </a:t>
            </a:r>
            <a:r>
              <a:rPr lang="fr-FR" sz="2400" dirty="0" smtClean="0">
                <a:solidFill>
                  <a:srgbClr val="CC0000"/>
                </a:solidFill>
                <a:latin typeface="Calibri" charset="0"/>
                <a:ea typeface="ＭＳ Ｐゴシック" charset="0"/>
                <a:cs typeface="ＭＳ Ｐゴシック" charset="0"/>
              </a:rPr>
              <a:t>primaire</a:t>
            </a:r>
            <a:r>
              <a:rPr lang="fr-FR" sz="2400" dirty="0" smtClean="0">
                <a:latin typeface="Calibri" charset="0"/>
                <a:ea typeface="ＭＳ Ｐゴシック" charset="0"/>
                <a:cs typeface="ＭＳ Ｐゴシック" charset="0"/>
              </a:rPr>
              <a:t> et du </a:t>
            </a:r>
            <a:r>
              <a:rPr lang="fr-FR" sz="2400" dirty="0" smtClean="0">
                <a:solidFill>
                  <a:srgbClr val="CC0000"/>
                </a:solidFill>
                <a:latin typeface="Calibri" charset="0"/>
                <a:ea typeface="ＭＳ Ｐゴシック" charset="0"/>
                <a:cs typeface="ＭＳ Ｐゴシック" charset="0"/>
              </a:rPr>
              <a:t>secondaire I </a:t>
            </a:r>
            <a:r>
              <a:rPr lang="fr-FR" sz="2400" dirty="0" smtClean="0">
                <a:latin typeface="Calibri" charset="0"/>
                <a:ea typeface="ＭＳ Ｐゴシック" charset="0"/>
                <a:cs typeface="ＭＳ Ｐゴシック" charset="0"/>
              </a:rPr>
              <a:t>(actuellement CO) depuis 1867 par « carottage » en fonction des « trouvailles » ou de la masse des documents (tous les PE du CO depuis 1962!)</a:t>
            </a:r>
          </a:p>
          <a:p>
            <a:r>
              <a:rPr lang="fr-FR" sz="2400" dirty="0" smtClean="0">
                <a:latin typeface="Calibri" charset="0"/>
                <a:ea typeface="ＭＳ Ｐゴシック" charset="0"/>
                <a:cs typeface="ＭＳ Ｐゴシック" charset="0"/>
              </a:rPr>
              <a:t>Focalisation sur les contenus et les démarches préconisées</a:t>
            </a:r>
          </a:p>
          <a:p>
            <a:r>
              <a:rPr lang="fr-FR" sz="2400" dirty="0" smtClean="0">
                <a:latin typeface="Calibri" charset="0"/>
                <a:ea typeface="ＭＳ Ｐゴシック" charset="0"/>
                <a:cs typeface="ＭＳ Ｐゴシック" charset="0"/>
              </a:rPr>
              <a:t>Différence entre enseignement prescrit, enseignement dispensé, contenus et démarches appris                transposition didactique.</a:t>
            </a:r>
          </a:p>
          <a:p>
            <a:pPr marL="0" indent="0">
              <a:buNone/>
            </a:pPr>
            <a:r>
              <a:rPr lang="fr-FR" sz="2400" i="1" dirty="0" smtClean="0">
                <a:latin typeface="Calibri" charset="0"/>
                <a:ea typeface="ＭＳ Ｐゴシック" charset="0"/>
                <a:cs typeface="ＭＳ Ｐゴシック" charset="0"/>
              </a:rPr>
              <a:t>NB : utilisation de </a:t>
            </a:r>
            <a:r>
              <a:rPr lang="fr-FR" sz="2400" i="1" dirty="0" smtClean="0">
                <a:solidFill>
                  <a:srgbClr val="CC0000"/>
                </a:solidFill>
                <a:latin typeface="Calibri" charset="0"/>
                <a:ea typeface="ＭＳ Ｐゴシック" charset="0"/>
                <a:cs typeface="ＭＳ Ｐゴシック" charset="0"/>
              </a:rPr>
              <a:t>l’ancienne numérotation </a:t>
            </a:r>
            <a:r>
              <a:rPr lang="fr-FR" sz="2400" i="1" dirty="0" smtClean="0">
                <a:latin typeface="Calibri" charset="0"/>
                <a:ea typeface="ＭＳ Ｐゴシック" charset="0"/>
                <a:cs typeface="ＭＳ Ｐゴシック" charset="0"/>
              </a:rPr>
              <a:t>des degrés scolaires : classes enfantines, puis de 1</a:t>
            </a:r>
            <a:r>
              <a:rPr lang="fr-FR" sz="2400" i="1" baseline="30000" dirty="0" smtClean="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à 7</a:t>
            </a:r>
            <a:r>
              <a:rPr lang="fr-FR" sz="2400" i="1" baseline="30000" dirty="0" smtClean="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pour l’EP;  VII</a:t>
            </a:r>
            <a:r>
              <a:rPr lang="fr-FR" sz="2400" i="1" baseline="30000" dirty="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VI</a:t>
            </a:r>
            <a:r>
              <a:rPr lang="fr-FR" sz="2400" i="1" baseline="30000" dirty="0" smtClean="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et V</a:t>
            </a:r>
            <a:r>
              <a:rPr lang="fr-FR" sz="2400" i="1" baseline="30000" dirty="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pour le collège inférieur, de 7</a:t>
            </a:r>
            <a:r>
              <a:rPr lang="fr-FR" sz="2400" i="1" baseline="30000" dirty="0" smtClean="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à 9</a:t>
            </a:r>
            <a:r>
              <a:rPr lang="fr-FR" sz="2400" i="1" baseline="30000" dirty="0" smtClean="0">
                <a:latin typeface="Calibri" charset="0"/>
                <a:ea typeface="ＭＳ Ｐゴシック" charset="0"/>
                <a:cs typeface="ＭＳ Ｐゴシック" charset="0"/>
              </a:rPr>
              <a:t>e</a:t>
            </a:r>
            <a:r>
              <a:rPr lang="fr-FR" sz="2400" i="1" dirty="0" smtClean="0">
                <a:latin typeface="Calibri" charset="0"/>
                <a:ea typeface="ＭＳ Ｐゴシック" charset="0"/>
                <a:cs typeface="ＭＳ Ｐゴシック" charset="0"/>
              </a:rPr>
              <a:t> pour le CO et … du masculin générique</a:t>
            </a:r>
            <a:r>
              <a:rPr lang="fr-FR" sz="2400" dirty="0" smtClean="0">
                <a:latin typeface="Calibri" charset="0"/>
                <a:ea typeface="ＭＳ Ｐゴシック" charset="0"/>
                <a:cs typeface="ＭＳ Ｐゴシック" charset="0"/>
              </a:rPr>
              <a:t>.   </a:t>
            </a:r>
            <a:endParaRPr lang="fr-FR" sz="2400" dirty="0">
              <a:latin typeface="Calibri" charset="0"/>
              <a:ea typeface="ＭＳ Ｐゴシック" charset="0"/>
              <a:cs typeface="ＭＳ Ｐゴシック" charset="0"/>
            </a:endParaRPr>
          </a:p>
        </p:txBody>
      </p:sp>
      <p:sp>
        <p:nvSpPr>
          <p:cNvPr id="2" name="Espace réservé du pied de page 1"/>
          <p:cNvSpPr>
            <a:spLocks noGrp="1"/>
          </p:cNvSpPr>
          <p:nvPr>
            <p:ph type="ftr" sz="quarter" idx="11"/>
          </p:nvPr>
        </p:nvSpPr>
        <p:spPr/>
        <p:txBody>
          <a:bodyPr/>
          <a:lstStyle/>
          <a:p>
            <a:pPr>
              <a:defRPr/>
            </a:pPr>
            <a:r>
              <a:rPr lang="fr-CH" smtClean="0"/>
              <a:t>L. Weiss, Rolle, 21-22 janvier 2016</a:t>
            </a:r>
            <a:endParaRPr lang="fr-CH"/>
          </a:p>
        </p:txBody>
      </p:sp>
      <p:sp>
        <p:nvSpPr>
          <p:cNvPr id="3" name="Espace réservé de la date 2"/>
          <p:cNvSpPr>
            <a:spLocks noGrp="1"/>
          </p:cNvSpPr>
          <p:nvPr>
            <p:ph type="dt" sz="half" idx="10"/>
          </p:nvPr>
        </p:nvSpPr>
        <p:spPr/>
        <p:txBody>
          <a:bodyPr/>
          <a:lstStyle/>
          <a:p>
            <a:pPr>
              <a:defRPr/>
            </a:pPr>
            <a:fld id="{92853BFC-373D-A140-9C7F-DC64D71D0574}" type="datetime1">
              <a:rPr lang="fr-FR" smtClean="0"/>
              <a:t>28/01/2016</a:t>
            </a:fld>
            <a:endParaRPr lang="fr-CH"/>
          </a:p>
        </p:txBody>
      </p:sp>
      <p:sp>
        <p:nvSpPr>
          <p:cNvPr id="4" name="Flèche droite à entaille 3"/>
          <p:cNvSpPr/>
          <p:nvPr/>
        </p:nvSpPr>
        <p:spPr>
          <a:xfrm flipV="1">
            <a:off x="5940152" y="4005064"/>
            <a:ext cx="1008112" cy="288031"/>
          </a:xfrm>
          <a:prstGeom prst="notch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ln>
                <a:solidFill>
                  <a:srgbClr val="CC0000"/>
                </a:solidFill>
              </a:ln>
              <a:solidFill>
                <a:srgbClr val="CC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656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56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6562">
                                            <p:txEl>
                                              <p:pRg st="3" end="3"/>
                                            </p:txEl>
                                          </p:spTgt>
                                        </p:tgtEl>
                                        <p:attrNameLst>
                                          <p:attrName>style.visibility</p:attrName>
                                        </p:attrNameLst>
                                      </p:cBhvr>
                                      <p:to>
                                        <p:strVal val="visible"/>
                                      </p:to>
                                    </p:set>
                                    <p:animEffect transition="in" filter="fade">
                                      <p:cBhvr>
                                        <p:cTn id="21" dur="1000"/>
                                        <p:tgtEl>
                                          <p:spTgt spid="66562">
                                            <p:txEl>
                                              <p:pRg st="3" end="3"/>
                                            </p:txEl>
                                          </p:spTgt>
                                        </p:tgtEl>
                                      </p:cBhvr>
                                    </p:animEffect>
                                    <p:anim calcmode="lin" valueType="num">
                                      <p:cBhvr>
                                        <p:cTn id="22" dur="1000" fill="hold"/>
                                        <p:tgtEl>
                                          <p:spTgt spid="6656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6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65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re 1"/>
          <p:cNvSpPr>
            <a:spLocks noGrp="1"/>
          </p:cNvSpPr>
          <p:nvPr>
            <p:ph type="title"/>
          </p:nvPr>
        </p:nvSpPr>
        <p:spPr>
          <a:xfrm>
            <a:off x="4211960" y="188640"/>
            <a:ext cx="4536504" cy="864096"/>
          </a:xfrm>
        </p:spPr>
        <p:txBody>
          <a:bodyPr/>
          <a:lstStyle/>
          <a:p>
            <a:pPr algn="r"/>
            <a:r>
              <a:rPr lang="fr-FR" dirty="0" smtClean="0">
                <a:latin typeface="Calibri" charset="0"/>
                <a:ea typeface="ＭＳ Ｐゴシック" charset="0"/>
                <a:cs typeface="ＭＳ Ｐゴシック" charset="0"/>
              </a:rPr>
              <a:t>Premières références EP : milieu du XIX</a:t>
            </a:r>
            <a:r>
              <a:rPr lang="fr-FR" baseline="30000" dirty="0">
                <a:latin typeface="Calibri" charset="0"/>
                <a:ea typeface="ＭＳ Ｐゴシック" charset="0"/>
                <a:cs typeface="ＭＳ Ｐゴシック" charset="0"/>
              </a:rPr>
              <a:t>e</a:t>
            </a:r>
            <a:endParaRPr lang="fr-FR" dirty="0">
              <a:latin typeface="Calibri" charset="0"/>
              <a:ea typeface="ＭＳ Ｐゴシック" charset="0"/>
              <a:cs typeface="ＭＳ Ｐゴシック" charset="0"/>
            </a:endParaRPr>
          </a:p>
        </p:txBody>
      </p:sp>
      <p:sp>
        <p:nvSpPr>
          <p:cNvPr id="20482" name="Espace réservé du contenu 2"/>
          <p:cNvSpPr>
            <a:spLocks noGrp="1"/>
          </p:cNvSpPr>
          <p:nvPr>
            <p:ph idx="1"/>
          </p:nvPr>
        </p:nvSpPr>
        <p:spPr>
          <a:xfrm>
            <a:off x="251520" y="1196752"/>
            <a:ext cx="8568952" cy="5184576"/>
          </a:xfrm>
        </p:spPr>
        <p:txBody>
          <a:bodyPr/>
          <a:lstStyle/>
          <a:p>
            <a:pPr marL="0" indent="0">
              <a:lnSpc>
                <a:spcPct val="90000"/>
              </a:lnSpc>
              <a:buNone/>
            </a:pPr>
            <a:r>
              <a:rPr lang="fr-FR" sz="2400" dirty="0" smtClean="0">
                <a:ea typeface="ＭＳ Ｐゴシック" charset="0"/>
                <a:cs typeface="ＭＳ Ｐゴシック" charset="0"/>
              </a:rPr>
              <a:t>1867 : </a:t>
            </a:r>
            <a:r>
              <a:rPr lang="fr-FR" sz="2400" dirty="0" smtClean="0">
                <a:solidFill>
                  <a:srgbClr val="CC0000"/>
                </a:solidFill>
                <a:ea typeface="ＭＳ Ｐゴシック" charset="0"/>
                <a:cs typeface="ＭＳ Ｐゴシック" charset="0"/>
              </a:rPr>
              <a:t>Arithmétique</a:t>
            </a:r>
            <a:r>
              <a:rPr lang="fr-FR" sz="2400" dirty="0" smtClean="0">
                <a:ea typeface="ＭＳ Ｐゴシック" charset="0"/>
                <a:cs typeface="ＭＳ Ｐゴシック" charset="0"/>
              </a:rPr>
              <a:t>, </a:t>
            </a:r>
            <a:r>
              <a:rPr lang="fr-FR" sz="2400" dirty="0">
                <a:ea typeface="ＭＳ Ｐゴシック" charset="0"/>
                <a:cs typeface="ＭＳ Ｐゴシック" charset="0"/>
              </a:rPr>
              <a:t>6</a:t>
            </a:r>
            <a:r>
              <a:rPr lang="fr-FR" sz="2400" baseline="30000" dirty="0">
                <a:ea typeface="ＭＳ Ｐゴシック" charset="0"/>
                <a:cs typeface="ＭＳ Ｐゴシック" charset="0"/>
              </a:rPr>
              <a:t>e</a:t>
            </a:r>
            <a:r>
              <a:rPr lang="fr-FR" sz="2400" dirty="0">
                <a:ea typeface="ＭＳ Ｐゴシック" charset="0"/>
                <a:cs typeface="ＭＳ Ｐゴシック" charset="0"/>
              </a:rPr>
              <a:t> </a:t>
            </a:r>
            <a:r>
              <a:rPr lang="fr-FR" sz="2400" dirty="0" smtClean="0">
                <a:ea typeface="ＭＳ Ｐゴシック" charset="0"/>
                <a:cs typeface="ＭＳ Ｐゴシック" charset="0"/>
              </a:rPr>
              <a:t>: t</a:t>
            </a:r>
            <a:r>
              <a:rPr lang="fr-FR" sz="2400" dirty="0" smtClean="0"/>
              <a:t>oisé, </a:t>
            </a:r>
            <a:r>
              <a:rPr lang="fr-FR" sz="2400" dirty="0"/>
              <a:t>notions </a:t>
            </a:r>
            <a:r>
              <a:rPr lang="fr-FR" sz="2400" dirty="0" smtClean="0"/>
              <a:t>élémentaires </a:t>
            </a:r>
            <a:r>
              <a:rPr lang="fr-FR" sz="2400" dirty="0"/>
              <a:t>de </a:t>
            </a:r>
            <a:r>
              <a:rPr lang="fr-FR" sz="2400" dirty="0" smtClean="0"/>
              <a:t>géométrie appliquée </a:t>
            </a:r>
            <a:r>
              <a:rPr lang="fr-FR" sz="2400" dirty="0"/>
              <a:t>à la </a:t>
            </a:r>
            <a:r>
              <a:rPr lang="fr-FR" sz="2400" dirty="0">
                <a:solidFill>
                  <a:srgbClr val="CC0000"/>
                </a:solidFill>
              </a:rPr>
              <a:t>mesure </a:t>
            </a:r>
            <a:r>
              <a:rPr lang="fr-FR" sz="2400" dirty="0"/>
              <a:t>des surfaces et des solides – Lignes, angles, </a:t>
            </a:r>
            <a:r>
              <a:rPr lang="fr-FR" sz="2400" dirty="0" smtClean="0"/>
              <a:t>figures.</a:t>
            </a:r>
          </a:p>
          <a:p>
            <a:pPr marL="0" indent="0">
              <a:lnSpc>
                <a:spcPct val="90000"/>
              </a:lnSpc>
              <a:buNone/>
            </a:pPr>
            <a:r>
              <a:rPr lang="fr-FR" sz="2400" dirty="0" smtClean="0"/>
              <a:t>1870 : </a:t>
            </a:r>
          </a:p>
          <a:p>
            <a:pPr>
              <a:lnSpc>
                <a:spcPct val="90000"/>
              </a:lnSpc>
            </a:pPr>
            <a:r>
              <a:rPr lang="fr-FR" sz="2400" dirty="0" smtClean="0"/>
              <a:t>Sous le nouvel intitulé </a:t>
            </a:r>
            <a:r>
              <a:rPr lang="fr-FR" sz="2400" dirty="0" smtClean="0">
                <a:solidFill>
                  <a:srgbClr val="CC0000"/>
                </a:solidFill>
              </a:rPr>
              <a:t>Géométrie</a:t>
            </a:r>
            <a:r>
              <a:rPr lang="fr-FR" sz="2400" dirty="0" smtClean="0">
                <a:solidFill>
                  <a:srgbClr val="000000"/>
                </a:solidFill>
              </a:rPr>
              <a:t>,</a:t>
            </a:r>
            <a:r>
              <a:rPr lang="fr-FR" sz="2400" dirty="0" smtClean="0">
                <a:solidFill>
                  <a:srgbClr val="CC0000"/>
                </a:solidFill>
              </a:rPr>
              <a:t> </a:t>
            </a:r>
            <a:r>
              <a:rPr lang="fr-FR" sz="2400" dirty="0"/>
              <a:t>5</a:t>
            </a:r>
            <a:r>
              <a:rPr lang="fr-FR" sz="2400" baseline="30000" dirty="0"/>
              <a:t>e</a:t>
            </a:r>
            <a:r>
              <a:rPr lang="fr-FR" sz="2400" dirty="0"/>
              <a:t> et 6</a:t>
            </a:r>
            <a:r>
              <a:rPr lang="fr-FR" sz="2400" baseline="30000" dirty="0"/>
              <a:t>e</a:t>
            </a:r>
            <a:r>
              <a:rPr lang="fr-FR" sz="2400" dirty="0"/>
              <a:t> </a:t>
            </a:r>
            <a:r>
              <a:rPr lang="fr-FR" sz="2400" dirty="0" smtClean="0">
                <a:solidFill>
                  <a:srgbClr val="000000"/>
                </a:solidFill>
              </a:rPr>
              <a:t>:</a:t>
            </a:r>
            <a:r>
              <a:rPr lang="fr-FR" sz="2400" dirty="0" smtClean="0">
                <a:solidFill>
                  <a:srgbClr val="CC0000"/>
                </a:solidFill>
              </a:rPr>
              <a:t> </a:t>
            </a:r>
            <a:r>
              <a:rPr lang="fr-FR" sz="2400" dirty="0"/>
              <a:t>Lignes, angles, </a:t>
            </a:r>
            <a:r>
              <a:rPr lang="fr-FR" sz="2400" dirty="0" smtClean="0"/>
              <a:t>figures</a:t>
            </a:r>
            <a:r>
              <a:rPr lang="fr-FR" sz="2400" dirty="0"/>
              <a:t>. </a:t>
            </a:r>
            <a:r>
              <a:rPr lang="fr-FR" sz="2400" i="1" dirty="0"/>
              <a:t>Mesure</a:t>
            </a:r>
            <a:r>
              <a:rPr lang="fr-FR" sz="2400" dirty="0"/>
              <a:t> des </a:t>
            </a:r>
            <a:r>
              <a:rPr lang="fr-FR" sz="2400" dirty="0" smtClean="0"/>
              <a:t>surfaces planes; Notions élémentaires </a:t>
            </a:r>
            <a:r>
              <a:rPr lang="fr-FR" sz="2400" dirty="0"/>
              <a:t>de </a:t>
            </a:r>
            <a:r>
              <a:rPr lang="fr-FR" sz="2400" dirty="0" smtClean="0"/>
              <a:t>géométrie appliquée à la </a:t>
            </a:r>
            <a:r>
              <a:rPr lang="fr-FR" sz="2400" dirty="0">
                <a:solidFill>
                  <a:srgbClr val="CC0000"/>
                </a:solidFill>
              </a:rPr>
              <a:t>mesure </a:t>
            </a:r>
            <a:r>
              <a:rPr lang="fr-FR" sz="2400" dirty="0"/>
              <a:t>des surfaces et des volumes; applications à </a:t>
            </a:r>
            <a:r>
              <a:rPr lang="fr-FR" sz="2400" dirty="0" smtClean="0"/>
              <a:t>l’arpentage. </a:t>
            </a:r>
          </a:p>
          <a:p>
            <a:pPr>
              <a:lnSpc>
                <a:spcPct val="90000"/>
              </a:lnSpc>
            </a:pPr>
            <a:r>
              <a:rPr lang="fr-FR" sz="2400" dirty="0" smtClean="0"/>
              <a:t>Sous l’intitulé </a:t>
            </a:r>
            <a:r>
              <a:rPr lang="fr-FR" sz="2400" dirty="0" smtClean="0">
                <a:solidFill>
                  <a:srgbClr val="CC0000"/>
                </a:solidFill>
              </a:rPr>
              <a:t>Dessin,</a:t>
            </a:r>
            <a:r>
              <a:rPr lang="fr-FR" sz="2400" dirty="0" smtClean="0"/>
              <a:t> 3</a:t>
            </a:r>
            <a:r>
              <a:rPr lang="fr-FR" sz="2400" baseline="30000" dirty="0" smtClean="0"/>
              <a:t>e</a:t>
            </a:r>
            <a:r>
              <a:rPr lang="fr-FR" sz="2400" dirty="0" smtClean="0"/>
              <a:t> et 4</a:t>
            </a:r>
            <a:r>
              <a:rPr lang="fr-FR" sz="2400" baseline="30000" dirty="0" smtClean="0"/>
              <a:t>e</a:t>
            </a:r>
            <a:r>
              <a:rPr lang="fr-FR" sz="2400" dirty="0" smtClean="0"/>
              <a:t> : Tracé </a:t>
            </a:r>
            <a:r>
              <a:rPr lang="fr-FR" sz="2400" dirty="0"/>
              <a:t>des lignes et des angles. Figures </a:t>
            </a:r>
            <a:r>
              <a:rPr lang="fr-FR" sz="2400" dirty="0" smtClean="0"/>
              <a:t>élémentaires; Figures géométriques tracées d’après </a:t>
            </a:r>
            <a:r>
              <a:rPr lang="fr-FR" sz="2400" dirty="0"/>
              <a:t>le </a:t>
            </a:r>
            <a:r>
              <a:rPr lang="fr-FR" sz="2400" dirty="0" smtClean="0"/>
              <a:t>modelé graphique</a:t>
            </a:r>
            <a:r>
              <a:rPr lang="fr-FR" sz="2400" dirty="0"/>
              <a:t>, à main </a:t>
            </a:r>
            <a:r>
              <a:rPr lang="fr-FR" sz="2400" dirty="0" smtClean="0"/>
              <a:t>levée, </a:t>
            </a:r>
            <a:r>
              <a:rPr lang="fr-FR" sz="2400" dirty="0"/>
              <a:t>sans </a:t>
            </a:r>
            <a:r>
              <a:rPr lang="fr-FR" sz="2400" dirty="0" smtClean="0"/>
              <a:t>règle </a:t>
            </a:r>
            <a:r>
              <a:rPr lang="fr-FR" sz="2400" dirty="0"/>
              <a:t>ni compas. Combinaison de ces </a:t>
            </a:r>
            <a:r>
              <a:rPr lang="fr-FR" sz="2400" dirty="0" smtClean="0"/>
              <a:t>figures. </a:t>
            </a:r>
          </a:p>
          <a:p>
            <a:pPr>
              <a:lnSpc>
                <a:spcPct val="90000"/>
              </a:lnSpc>
            </a:pPr>
            <a:r>
              <a:rPr lang="fr-FR" sz="2400" dirty="0" smtClean="0"/>
              <a:t>Sous </a:t>
            </a:r>
            <a:r>
              <a:rPr lang="fr-FR" sz="2400" dirty="0"/>
              <a:t>l’intitulé </a:t>
            </a:r>
            <a:r>
              <a:rPr lang="fr-FR" sz="2400" dirty="0" smtClean="0">
                <a:solidFill>
                  <a:srgbClr val="CC0000"/>
                </a:solidFill>
              </a:rPr>
              <a:t>Dessin,</a:t>
            </a:r>
            <a:r>
              <a:rPr lang="fr-FR" sz="2400" dirty="0" smtClean="0"/>
              <a:t> 5e </a:t>
            </a:r>
            <a:r>
              <a:rPr lang="fr-FR" sz="2400" dirty="0"/>
              <a:t>et 6</a:t>
            </a:r>
            <a:r>
              <a:rPr lang="fr-FR" sz="2400" baseline="30000" dirty="0"/>
              <a:t>e</a:t>
            </a:r>
            <a:r>
              <a:rPr lang="fr-FR" sz="2400" dirty="0"/>
              <a:t> </a:t>
            </a:r>
            <a:r>
              <a:rPr lang="fr-FR" sz="2400" dirty="0" smtClean="0"/>
              <a:t>: Dessin </a:t>
            </a:r>
            <a:r>
              <a:rPr lang="fr-FR" sz="2400" dirty="0"/>
              <a:t>des figures </a:t>
            </a:r>
            <a:r>
              <a:rPr lang="fr-FR" sz="2400" dirty="0" smtClean="0"/>
              <a:t>géométriques. </a:t>
            </a:r>
            <a:endParaRPr lang="fr-FR" sz="2400" dirty="0"/>
          </a:p>
          <a:p>
            <a:pPr>
              <a:lnSpc>
                <a:spcPct val="90000"/>
              </a:lnSpc>
            </a:pPr>
            <a:endParaRPr lang="fr-FR" sz="2800" dirty="0"/>
          </a:p>
          <a:p>
            <a:pPr>
              <a:lnSpc>
                <a:spcPct val="90000"/>
              </a:lnSpc>
            </a:pPr>
            <a:endParaRPr lang="fr-FR" sz="2800" dirty="0">
              <a:solidFill>
                <a:srgbClr val="CC0000"/>
              </a:solidFill>
            </a:endParaRPr>
          </a:p>
          <a:p>
            <a:pPr>
              <a:lnSpc>
                <a:spcPct val="90000"/>
              </a:lnSpc>
            </a:pPr>
            <a:endParaRPr lang="fr-FR" sz="3000" dirty="0">
              <a:latin typeface="Calibri" charset="0"/>
              <a:ea typeface="ＭＳ Ｐゴシック" charset="0"/>
              <a:cs typeface="ＭＳ Ｐゴシック" charset="0"/>
            </a:endParaRPr>
          </a:p>
        </p:txBody>
      </p:sp>
      <p:sp>
        <p:nvSpPr>
          <p:cNvPr id="2" name="Espace réservé du pied de page 1"/>
          <p:cNvSpPr>
            <a:spLocks noGrp="1"/>
          </p:cNvSpPr>
          <p:nvPr>
            <p:ph type="ftr" sz="quarter" idx="11"/>
          </p:nvPr>
        </p:nvSpPr>
        <p:spPr/>
        <p:txBody>
          <a:bodyPr/>
          <a:lstStyle/>
          <a:p>
            <a:pPr>
              <a:defRPr/>
            </a:pPr>
            <a:r>
              <a:rPr lang="fr-CH" dirty="0" smtClean="0"/>
              <a:t>L. Weiss, Rolle, 21-22 janvier 2016</a:t>
            </a:r>
            <a:endParaRPr lang="fr-CH" dirty="0"/>
          </a:p>
        </p:txBody>
      </p:sp>
      <p:sp>
        <p:nvSpPr>
          <p:cNvPr id="3" name="Espace réservé de la date 2"/>
          <p:cNvSpPr>
            <a:spLocks noGrp="1"/>
          </p:cNvSpPr>
          <p:nvPr>
            <p:ph type="dt" sz="half" idx="10"/>
          </p:nvPr>
        </p:nvSpPr>
        <p:spPr/>
        <p:txBody>
          <a:bodyPr/>
          <a:lstStyle/>
          <a:p>
            <a:pPr>
              <a:defRPr/>
            </a:pPr>
            <a:fld id="{7B44CB24-FE65-834D-AFA1-350B1F5F8103}" type="datetime1">
              <a:rPr lang="fr-FR" smtClean="0"/>
              <a:t>28/01/2016</a:t>
            </a:fld>
            <a:endParaRPr lang="fr-C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48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67944" y="188640"/>
            <a:ext cx="4824536" cy="720080"/>
          </a:xfrm>
        </p:spPr>
        <p:txBody>
          <a:bodyPr/>
          <a:lstStyle/>
          <a:p>
            <a:pPr algn="r"/>
            <a:r>
              <a:rPr lang="fr-FR" dirty="0" smtClean="0"/>
              <a:t>Une évolution sous l’influence d’un passionné</a:t>
            </a:r>
            <a:endParaRPr lang="fr-FR" dirty="0"/>
          </a:p>
        </p:txBody>
      </p:sp>
      <p:sp>
        <p:nvSpPr>
          <p:cNvPr id="3" name="Espace réservé du contenu 2"/>
          <p:cNvSpPr>
            <a:spLocks noGrp="1"/>
          </p:cNvSpPr>
          <p:nvPr>
            <p:ph idx="1"/>
          </p:nvPr>
        </p:nvSpPr>
        <p:spPr>
          <a:xfrm>
            <a:off x="179512" y="1124744"/>
            <a:ext cx="8712968" cy="5256584"/>
          </a:xfrm>
        </p:spPr>
        <p:txBody>
          <a:bodyPr/>
          <a:lstStyle/>
          <a:p>
            <a:pPr marL="0" indent="0">
              <a:buNone/>
            </a:pPr>
            <a:r>
              <a:rPr lang="fr-FR" sz="2000" dirty="0" smtClean="0"/>
              <a:t>Discipline peu estimée au début du 20</a:t>
            </a:r>
            <a:r>
              <a:rPr lang="fr-FR" sz="2000" baseline="30000" dirty="0" smtClean="0"/>
              <a:t>e </a:t>
            </a:r>
            <a:r>
              <a:rPr lang="fr-FR" sz="2000" dirty="0" smtClean="0"/>
              <a:t>:</a:t>
            </a:r>
            <a:r>
              <a:rPr lang="fr-FR" sz="2000" baseline="30000" dirty="0" smtClean="0"/>
              <a:t> </a:t>
            </a:r>
            <a:r>
              <a:rPr lang="fr-FR" sz="2000" dirty="0" smtClean="0"/>
              <a:t>« </a:t>
            </a:r>
            <a:r>
              <a:rPr lang="fr-FR" sz="2000" i="1" dirty="0" smtClean="0">
                <a:solidFill>
                  <a:srgbClr val="CC0000"/>
                </a:solidFill>
              </a:rPr>
              <a:t>Pour les élèves de la section classique, cette étude n’a presque aucune valeur d’usage. Les avocats et les juges, les médecins en général les pasteurs, les philologues s’en servent pour ainsi dire jamais.</a:t>
            </a:r>
            <a:r>
              <a:rPr lang="fr-FR" sz="2000" dirty="0" smtClean="0"/>
              <a:t> », Société pédagogique genevoise, 1905, cité par </a:t>
            </a:r>
            <a:r>
              <a:rPr lang="fr-FR" sz="2000" dirty="0" err="1" smtClean="0"/>
              <a:t>Farquet</a:t>
            </a:r>
            <a:r>
              <a:rPr lang="fr-FR" sz="2000" dirty="0" smtClean="0"/>
              <a:t>, 1994.</a:t>
            </a:r>
          </a:p>
          <a:p>
            <a:pPr marL="0" indent="0">
              <a:buNone/>
            </a:pPr>
            <a:r>
              <a:rPr lang="fr-FR" sz="2000" dirty="0"/>
              <a:t>L</a:t>
            </a:r>
            <a:r>
              <a:rPr lang="fr-FR" sz="2000" dirty="0" smtClean="0"/>
              <a:t>es enseignants du primaire (régents) et des écoles </a:t>
            </a:r>
            <a:r>
              <a:rPr lang="fr-FR" sz="2000" dirty="0" smtClean="0"/>
              <a:t>professionnelles </a:t>
            </a:r>
            <a:r>
              <a:rPr lang="fr-FR" sz="2000" dirty="0" smtClean="0"/>
              <a:t>n’ont que rarement une formation en mathématiques : le contenu est « mal » enseigné, par « blocs thématiques » selon les degrés, sans lien des sujets les uns avec les autres. </a:t>
            </a:r>
          </a:p>
          <a:p>
            <a:pPr marL="0" indent="0">
              <a:buNone/>
            </a:pPr>
            <a:r>
              <a:rPr lang="fr-FR" sz="2200" dirty="0" smtClean="0"/>
              <a:t>Une figure marquante : Louis </a:t>
            </a:r>
            <a:r>
              <a:rPr lang="fr-FR" sz="2200" dirty="0" err="1" smtClean="0"/>
              <a:t>Grosgurin</a:t>
            </a:r>
            <a:r>
              <a:rPr lang="fr-FR" sz="2200" dirty="0" smtClean="0"/>
              <a:t> (1871-1951), </a:t>
            </a:r>
            <a:r>
              <a:rPr lang="fr-FR" sz="2200" dirty="0" smtClean="0"/>
              <a:t>régent, puis </a:t>
            </a:r>
            <a:r>
              <a:rPr lang="fr-FR" sz="2200" dirty="0" smtClean="0"/>
              <a:t>étudie les mathématiques à l’université, enseigne ensuite dans </a:t>
            </a:r>
            <a:r>
              <a:rPr lang="fr-FR" sz="2200" dirty="0"/>
              <a:t>d</a:t>
            </a:r>
            <a:r>
              <a:rPr lang="fr-FR" sz="2200" dirty="0" smtClean="0"/>
              <a:t>es écoles professionnelles, puis au Collège jusqu’à sa retraite 1936. Il s’intéresse aux méthodes d’enseignement et publie des manuels de mathématiques et un livre de méthodologie. Selon lui, la géométrie </a:t>
            </a:r>
            <a:r>
              <a:rPr lang="fr-FR" sz="2200" dirty="0" smtClean="0"/>
              <a:t>à enseigner </a:t>
            </a:r>
            <a:r>
              <a:rPr lang="fr-FR" sz="2200" dirty="0" smtClean="0"/>
              <a:t>non à travers des formules mais en lien avec l’observation et la construction géométrique « </a:t>
            </a:r>
            <a:r>
              <a:rPr lang="fr-FR" sz="2200" i="1" dirty="0" smtClean="0">
                <a:solidFill>
                  <a:srgbClr val="CC0000"/>
                </a:solidFill>
              </a:rPr>
              <a:t>offre à l’esprit une des meilleures disciplines</a:t>
            </a:r>
            <a:r>
              <a:rPr lang="fr-FR" sz="2200" dirty="0" smtClean="0"/>
              <a:t> »</a:t>
            </a:r>
            <a:r>
              <a:rPr lang="fr-FR" sz="2400" dirty="0" smtClean="0"/>
              <a:t>. </a:t>
            </a:r>
            <a:endParaRPr lang="fr-FR" sz="2400"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dirty="0" smtClean="0"/>
              <a:t>L. Weiss, Rolle, 21-22 janvier 2016</a:t>
            </a:r>
            <a:endParaRPr lang="fr-CH" dirty="0"/>
          </a:p>
        </p:txBody>
      </p:sp>
    </p:spTree>
    <p:extLst>
      <p:ext uri="{BB962C8B-B14F-4D97-AF65-F5344CB8AC3E}">
        <p14:creationId xmlns:p14="http://schemas.microsoft.com/office/powerpoint/2010/main" val="4020107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p:cNvSpPr>
            <a:spLocks noGrp="1"/>
          </p:cNvSpPr>
          <p:nvPr>
            <p:ph type="title"/>
          </p:nvPr>
        </p:nvSpPr>
        <p:spPr>
          <a:xfrm>
            <a:off x="4067944" y="116632"/>
            <a:ext cx="4833937" cy="936104"/>
          </a:xfrm>
        </p:spPr>
        <p:txBody>
          <a:bodyPr/>
          <a:lstStyle/>
          <a:p>
            <a:pPr algn="r"/>
            <a:r>
              <a:rPr lang="fr-FR" dirty="0" smtClean="0">
                <a:latin typeface="Calibri" charset="0"/>
                <a:ea typeface="ＭＳ Ｐゴシック" charset="0"/>
                <a:cs typeface="ＭＳ Ｐゴシック" charset="0"/>
              </a:rPr>
              <a:t>Le début du XX</a:t>
            </a:r>
            <a:r>
              <a:rPr lang="fr-FR" baseline="30000" dirty="0" smtClean="0">
                <a:latin typeface="Calibri" charset="0"/>
                <a:ea typeface="ＭＳ Ｐゴシック" charset="0"/>
                <a:cs typeface="ＭＳ Ｐゴシック" charset="0"/>
              </a:rPr>
              <a:t>e</a:t>
            </a:r>
            <a:r>
              <a:rPr lang="fr-FR" dirty="0" smtClean="0">
                <a:latin typeface="Calibri" charset="0"/>
                <a:ea typeface="ＭＳ Ｐゴシック" charset="0"/>
                <a:cs typeface="ＭＳ Ｐゴシック" charset="0"/>
              </a:rPr>
              <a:t> siècle : </a:t>
            </a:r>
            <a:r>
              <a:rPr lang="fr-FR" dirty="0">
                <a:latin typeface="Calibri" charset="0"/>
                <a:ea typeface="ＭＳ Ｐゴシック" charset="0"/>
                <a:cs typeface="ＭＳ Ｐゴシック" charset="0"/>
              </a:rPr>
              <a:t/>
            </a:r>
            <a:br>
              <a:rPr lang="fr-FR" dirty="0">
                <a:latin typeface="Calibri" charset="0"/>
                <a:ea typeface="ＭＳ Ｐゴシック" charset="0"/>
                <a:cs typeface="ＭＳ Ｐゴシック" charset="0"/>
              </a:rPr>
            </a:br>
            <a:r>
              <a:rPr lang="fr-FR" dirty="0" smtClean="0">
                <a:latin typeface="Calibri" charset="0"/>
                <a:ea typeface="ＭＳ Ｐゴシック" charset="0"/>
                <a:cs typeface="ＭＳ Ｐゴシック" charset="0"/>
              </a:rPr>
              <a:t>une abondance de contenu </a:t>
            </a:r>
            <a:endParaRPr lang="fr-FR" dirty="0">
              <a:latin typeface="Calibri" charset="0"/>
              <a:ea typeface="ＭＳ Ｐゴシック" charset="0"/>
              <a:cs typeface="ＭＳ Ｐゴシック" charset="0"/>
            </a:endParaRPr>
          </a:p>
        </p:txBody>
      </p:sp>
      <p:sp>
        <p:nvSpPr>
          <p:cNvPr id="21506" name="Espace réservé du contenu 2"/>
          <p:cNvSpPr>
            <a:spLocks noGrp="1"/>
          </p:cNvSpPr>
          <p:nvPr>
            <p:ph idx="1"/>
          </p:nvPr>
        </p:nvSpPr>
        <p:spPr>
          <a:xfrm>
            <a:off x="254141" y="1124744"/>
            <a:ext cx="8856984" cy="5184576"/>
          </a:xfrm>
        </p:spPr>
        <p:txBody>
          <a:bodyPr/>
          <a:lstStyle/>
          <a:p>
            <a:pPr marL="0" indent="0">
              <a:buNone/>
            </a:pPr>
            <a:r>
              <a:rPr lang="fr-FR" sz="2400" dirty="0" smtClean="0">
                <a:latin typeface="Calibri" charset="0"/>
                <a:ea typeface="ＭＳ Ｐゴシック" charset="0"/>
                <a:cs typeface="ＭＳ Ｐゴシック" charset="0"/>
              </a:rPr>
              <a:t>1913 : </a:t>
            </a:r>
          </a:p>
          <a:p>
            <a:r>
              <a:rPr lang="fr-FR" sz="2000" dirty="0" smtClean="0">
                <a:latin typeface="Calibri" charset="0"/>
                <a:ea typeface="ＭＳ Ｐゴシック" charset="0"/>
                <a:cs typeface="ＭＳ Ｐゴシック" charset="0"/>
              </a:rPr>
              <a:t>Nouvel intitulé </a:t>
            </a:r>
            <a:r>
              <a:rPr lang="fr-FR" sz="2000" dirty="0" smtClean="0">
                <a:solidFill>
                  <a:srgbClr val="CC0000"/>
                </a:solidFill>
                <a:ea typeface="ＭＳ Ｐゴシック" pitchFamily="34" charset="-128"/>
                <a:cs typeface="ＭＳ Ｐゴシック" charset="0"/>
              </a:rPr>
              <a:t>Géométrie </a:t>
            </a:r>
            <a:r>
              <a:rPr lang="fr-FR" sz="2000" dirty="0">
                <a:solidFill>
                  <a:srgbClr val="CC0000"/>
                </a:solidFill>
                <a:ea typeface="ＭＳ Ｐゴシック" pitchFamily="34" charset="-128"/>
                <a:cs typeface="ＭＳ Ｐゴシック" charset="0"/>
              </a:rPr>
              <a:t>et travail </a:t>
            </a:r>
            <a:r>
              <a:rPr lang="fr-FR" sz="2000" dirty="0" smtClean="0">
                <a:solidFill>
                  <a:srgbClr val="CC0000"/>
                </a:solidFill>
                <a:ea typeface="ＭＳ Ｐゴシック" pitchFamily="34" charset="-128"/>
                <a:cs typeface="ＭＳ Ｐゴシック" charset="0"/>
              </a:rPr>
              <a:t>constructif</a:t>
            </a:r>
            <a:r>
              <a:rPr lang="fr-FR" sz="2000" i="1" dirty="0" smtClean="0">
                <a:solidFill>
                  <a:srgbClr val="CC0000"/>
                </a:solidFill>
                <a:ea typeface="ＭＳ Ｐゴシック" pitchFamily="34" charset="-128"/>
                <a:cs typeface="ＭＳ Ｐゴシック" charset="0"/>
              </a:rPr>
              <a:t>,</a:t>
            </a:r>
            <a:r>
              <a:rPr lang="fr-FR" sz="2000" dirty="0" smtClean="0">
                <a:solidFill>
                  <a:srgbClr val="800000"/>
                </a:solidFill>
                <a:ea typeface="ＭＳ Ｐゴシック" pitchFamily="34" charset="-128"/>
                <a:cs typeface="ＭＳ Ｐゴシック" charset="0"/>
              </a:rPr>
              <a:t> </a:t>
            </a:r>
            <a:r>
              <a:rPr lang="fr-FR" sz="2000" dirty="0" smtClean="0">
                <a:ea typeface="ＭＳ Ｐゴシック" pitchFamily="34" charset="-128"/>
                <a:cs typeface="ＭＳ Ｐゴシック" charset="0"/>
              </a:rPr>
              <a:t>♀(1h) ≠ ♂</a:t>
            </a:r>
            <a:r>
              <a:rPr lang="fr-FR" sz="2000" dirty="0" smtClean="0">
                <a:latin typeface="Calibri" charset="0"/>
                <a:ea typeface="ＭＳ Ｐゴシック" charset="0"/>
                <a:cs typeface="ＭＳ Ｐゴシック" charset="0"/>
              </a:rPr>
              <a:t>(2h) (idem </a:t>
            </a:r>
            <a:r>
              <a:rPr lang="fr-FR" sz="2000" dirty="0" smtClean="0">
                <a:solidFill>
                  <a:srgbClr val="CC0000"/>
                </a:solidFill>
                <a:latin typeface="Calibri" charset="0"/>
                <a:ea typeface="ＭＳ Ｐゴシック" charset="0"/>
                <a:cs typeface="ＭＳ Ｐゴシック" charset="0"/>
              </a:rPr>
              <a:t>Dessin</a:t>
            </a:r>
            <a:r>
              <a:rPr lang="fr-FR" sz="2000" dirty="0" smtClean="0">
                <a:latin typeface="Calibri" charset="0"/>
                <a:ea typeface="ＭＳ Ｐゴシック" charset="0"/>
                <a:cs typeface="ＭＳ Ｐゴシック" charset="0"/>
              </a:rPr>
              <a:t> et </a:t>
            </a:r>
            <a:r>
              <a:rPr lang="fr-FR" sz="2000" dirty="0" smtClean="0">
                <a:solidFill>
                  <a:srgbClr val="CC0000"/>
                </a:solidFill>
                <a:latin typeface="Calibri" charset="0"/>
                <a:ea typeface="ＭＳ Ｐゴシック" charset="0"/>
                <a:cs typeface="ＭＳ Ｐゴシック" charset="0"/>
              </a:rPr>
              <a:t>Ecriture</a:t>
            </a:r>
            <a:r>
              <a:rPr lang="fr-FR" sz="2000" dirty="0" smtClean="0">
                <a:latin typeface="Calibri" charset="0"/>
                <a:ea typeface="ＭＳ Ｐゴシック" charset="0"/>
                <a:cs typeface="ＭＳ Ｐゴシック" charset="0"/>
              </a:rPr>
              <a:t> dès 1</a:t>
            </a:r>
            <a:r>
              <a:rPr lang="fr-FR" sz="2000" baseline="30000" dirty="0" smtClean="0">
                <a:latin typeface="Calibri" charset="0"/>
                <a:ea typeface="ＭＳ Ｐゴシック" charset="0"/>
                <a:cs typeface="ＭＳ Ｐゴシック" charset="0"/>
              </a:rPr>
              <a:t>e</a:t>
            </a:r>
            <a:r>
              <a:rPr lang="fr-FR" sz="2000" dirty="0" smtClean="0">
                <a:latin typeface="Calibri" charset="0"/>
                <a:ea typeface="ＭＳ Ｐゴシック" charset="0"/>
                <a:cs typeface="ＭＳ Ｐゴシック" charset="0"/>
              </a:rPr>
              <a:t> </a:t>
            </a:r>
            <a:r>
              <a:rPr lang="fr-FR" sz="2000" dirty="0" smtClean="0">
                <a:ea typeface="ＭＳ Ｐゴシック" pitchFamily="34" charset="-128"/>
                <a:cs typeface="ＭＳ Ｐゴシック" charset="0"/>
              </a:rPr>
              <a:t>♂: plus de temps</a:t>
            </a:r>
            <a:r>
              <a:rPr lang="fr-FR" sz="2000" dirty="0" smtClean="0">
                <a:latin typeface="Calibri" charset="0"/>
                <a:ea typeface="ＭＳ Ｐゴシック" charset="0"/>
                <a:cs typeface="ＭＳ Ｐゴシック" charset="0"/>
              </a:rPr>
              <a:t> pour préparation aux métiers manuels !)</a:t>
            </a:r>
          </a:p>
          <a:p>
            <a:r>
              <a:rPr lang="fr-FR" sz="2000" dirty="0">
                <a:latin typeface="Calibri" charset="0"/>
                <a:ea typeface="ＭＳ Ｐゴシック" charset="0"/>
                <a:cs typeface="ＭＳ Ｐゴシック" charset="0"/>
              </a:rPr>
              <a:t>I</a:t>
            </a:r>
            <a:r>
              <a:rPr lang="fr-FR" sz="2000" dirty="0" smtClean="0">
                <a:latin typeface="Calibri" charset="0"/>
                <a:ea typeface="ＭＳ Ｐゴシック" charset="0"/>
                <a:cs typeface="ＭＳ Ｐゴシック" charset="0"/>
              </a:rPr>
              <a:t>nstruments : rapporteur</a:t>
            </a:r>
            <a:r>
              <a:rPr lang="fr-FR" sz="2000" dirty="0">
                <a:latin typeface="Calibri" charset="0"/>
                <a:ea typeface="ＭＳ Ｐゴシック" charset="0"/>
                <a:cs typeface="ＭＳ Ｐゴシック" charset="0"/>
              </a:rPr>
              <a:t>, compas, règle, </a:t>
            </a:r>
            <a:r>
              <a:rPr lang="fr-FR" sz="2000" dirty="0" smtClean="0">
                <a:latin typeface="Calibri" charset="0"/>
                <a:ea typeface="ＭＳ Ｐゴシック" charset="0"/>
                <a:cs typeface="ＭＳ Ｐゴシック" charset="0"/>
              </a:rPr>
              <a:t>équerre </a:t>
            </a:r>
          </a:p>
          <a:p>
            <a:r>
              <a:rPr lang="fr-FR" sz="2000" dirty="0" smtClean="0">
                <a:latin typeface="Calibri" charset="0"/>
                <a:ea typeface="ＭＳ Ｐゴシック" charset="0"/>
                <a:cs typeface="ＭＳ Ｐゴシック" charset="0"/>
              </a:rPr>
              <a:t>3</a:t>
            </a:r>
            <a:r>
              <a:rPr lang="fr-FR" sz="2000" baseline="30000" dirty="0" smtClean="0">
                <a:latin typeface="Calibri" charset="0"/>
                <a:ea typeface="ＭＳ Ｐゴシック" charset="0"/>
                <a:cs typeface="ＭＳ Ｐゴシック" charset="0"/>
              </a:rPr>
              <a:t>e</a:t>
            </a:r>
            <a:r>
              <a:rPr lang="fr-FR" sz="2000" dirty="0" smtClean="0">
                <a:latin typeface="Calibri" charset="0"/>
                <a:ea typeface="ＭＳ Ｐゴシック" charset="0"/>
                <a:cs typeface="ＭＳ Ｐゴシック" charset="0"/>
              </a:rPr>
              <a:t> : </a:t>
            </a:r>
            <a:r>
              <a:rPr lang="fr-FR" sz="2000" dirty="0" smtClean="0">
                <a:solidFill>
                  <a:srgbClr val="CC0000"/>
                </a:solidFill>
                <a:latin typeface="Calibri" charset="0"/>
                <a:ea typeface="ＭＳ Ｐゴシック" charset="0"/>
                <a:cs typeface="ＭＳ Ｐゴシック" charset="0"/>
              </a:rPr>
              <a:t>mesure</a:t>
            </a:r>
            <a:r>
              <a:rPr lang="fr-FR" sz="2000" dirty="0" smtClean="0">
                <a:latin typeface="Calibri" charset="0"/>
                <a:ea typeface="ＭＳ Ｐゴシック" charset="0"/>
                <a:cs typeface="ＭＳ Ｐゴシック" charset="0"/>
              </a:rPr>
              <a:t> </a:t>
            </a:r>
            <a:r>
              <a:rPr lang="fr-FR" sz="2000" dirty="0">
                <a:latin typeface="Calibri" charset="0"/>
                <a:ea typeface="ＭＳ Ｐゴシック" charset="0"/>
                <a:cs typeface="ＭＳ Ｐゴシック" charset="0"/>
              </a:rPr>
              <a:t>et </a:t>
            </a:r>
            <a:r>
              <a:rPr lang="fr-FR" sz="2000" dirty="0">
                <a:solidFill>
                  <a:srgbClr val="CC0000"/>
                </a:solidFill>
                <a:latin typeface="Calibri" charset="0"/>
                <a:ea typeface="ＭＳ Ｐゴシック" charset="0"/>
                <a:cs typeface="ＭＳ Ｐゴシック" charset="0"/>
              </a:rPr>
              <a:t>construction</a:t>
            </a:r>
            <a:r>
              <a:rPr lang="fr-FR" sz="2000" dirty="0">
                <a:latin typeface="Calibri" charset="0"/>
                <a:ea typeface="ＭＳ Ｐゴシック" charset="0"/>
                <a:cs typeface="ＭＳ Ｐゴシック" charset="0"/>
              </a:rPr>
              <a:t> de triangles et </a:t>
            </a:r>
            <a:r>
              <a:rPr lang="fr-FR" sz="2000" dirty="0" smtClean="0">
                <a:latin typeface="Calibri" charset="0"/>
                <a:ea typeface="ＭＳ Ｐゴシック" charset="0"/>
                <a:cs typeface="ＭＳ Ｐゴシック" charset="0"/>
              </a:rPr>
              <a:t>quadrilatères + construction de </a:t>
            </a:r>
            <a:r>
              <a:rPr lang="fr-FR" sz="2000" dirty="0" smtClean="0">
                <a:solidFill>
                  <a:srgbClr val="CC0000"/>
                </a:solidFill>
                <a:latin typeface="Calibri" charset="0"/>
                <a:ea typeface="ＭＳ Ｐゴシック" charset="0"/>
                <a:cs typeface="ＭＳ Ｐゴシック" charset="0"/>
              </a:rPr>
              <a:t>rectangles équivalents</a:t>
            </a:r>
            <a:r>
              <a:rPr lang="fr-FR" sz="2000" dirty="0" smtClean="0">
                <a:latin typeface="Calibri" charset="0"/>
                <a:ea typeface="ＭＳ Ｐゴシック" charset="0"/>
                <a:cs typeface="ＭＳ Ｐゴシック" charset="0"/>
              </a:rPr>
              <a:t>; </a:t>
            </a:r>
            <a:r>
              <a:rPr lang="fr-FR" sz="2000" dirty="0" smtClean="0">
                <a:ea typeface="ＭＳ Ｐゴシック" pitchFamily="34" charset="-128"/>
                <a:cs typeface="ＭＳ Ｐゴシック" charset="0"/>
              </a:rPr>
              <a:t>♂ </a:t>
            </a:r>
            <a:r>
              <a:rPr lang="fr-FR" sz="2000" dirty="0">
                <a:ea typeface="ＭＳ Ｐゴシック" pitchFamily="34" charset="-128"/>
                <a:cs typeface="ＭＳ Ｐゴシック" charset="0"/>
              </a:rPr>
              <a:t>c</a:t>
            </a:r>
            <a:r>
              <a:rPr lang="fr-FR" sz="2000" dirty="0" smtClean="0">
                <a:ea typeface="ＭＳ Ｐゴシック" pitchFamily="34" charset="-128"/>
                <a:cs typeface="ＭＳ Ｐゴシック" charset="0"/>
              </a:rPr>
              <a:t>onstruction, coupe et </a:t>
            </a:r>
            <a:r>
              <a:rPr lang="fr-FR" sz="2000" dirty="0" err="1" smtClean="0">
                <a:ea typeface="ＭＳ Ｐゴシック" pitchFamily="34" charset="-128"/>
                <a:cs typeface="ＭＳ Ｐゴシック" charset="0"/>
              </a:rPr>
              <a:t>dvp</a:t>
            </a:r>
            <a:r>
              <a:rPr lang="fr-FR" sz="2000" dirty="0" smtClean="0">
                <a:ea typeface="ＭＳ Ｐゴシック" pitchFamily="34" charset="-128"/>
                <a:cs typeface="ＭＳ Ｐゴシック" charset="0"/>
              </a:rPr>
              <a:t> cube et parallélépipède . </a:t>
            </a:r>
          </a:p>
          <a:p>
            <a:r>
              <a:rPr lang="fr-FR" sz="2000" dirty="0" smtClean="0">
                <a:ea typeface="ＭＳ Ｐゴシック" pitchFamily="34" charset="-128"/>
                <a:cs typeface="ＭＳ Ｐゴシック" charset="0"/>
              </a:rPr>
              <a:t>4</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 : ♂ </a:t>
            </a:r>
            <a:r>
              <a:rPr lang="fr-FR" sz="2000" dirty="0">
                <a:ea typeface="ＭＳ Ｐゴシック" pitchFamily="34" charset="-128"/>
                <a:cs typeface="ＭＳ Ｐゴシック" charset="0"/>
              </a:rPr>
              <a:t>construction, coupe et </a:t>
            </a:r>
            <a:r>
              <a:rPr lang="fr-FR" sz="2000" dirty="0" err="1">
                <a:ea typeface="ＭＳ Ｐゴシック" pitchFamily="34" charset="-128"/>
                <a:cs typeface="ＭＳ Ｐゴシック" charset="0"/>
              </a:rPr>
              <a:t>dvp</a:t>
            </a:r>
            <a:r>
              <a:rPr lang="fr-FR" sz="2000" dirty="0">
                <a:ea typeface="ＭＳ Ｐゴシック" pitchFamily="34" charset="-128"/>
                <a:cs typeface="ＭＳ Ｐゴシック" charset="0"/>
              </a:rPr>
              <a:t> </a:t>
            </a:r>
            <a:r>
              <a:rPr lang="fr-FR" sz="2000" dirty="0" smtClean="0">
                <a:solidFill>
                  <a:srgbClr val="CC0000"/>
                </a:solidFill>
                <a:ea typeface="ＭＳ Ｐゴシック" pitchFamily="34" charset="-128"/>
                <a:cs typeface="ＭＳ Ｐゴシック" charset="0"/>
              </a:rPr>
              <a:t>cylindre</a:t>
            </a:r>
            <a:r>
              <a:rPr lang="fr-FR" sz="2000" dirty="0" smtClean="0">
                <a:ea typeface="ＭＳ Ｐゴシック" pitchFamily="34" charset="-128"/>
                <a:cs typeface="ＭＳ Ｐゴシック" charset="0"/>
              </a:rPr>
              <a:t>, ♂+♀ </a:t>
            </a:r>
            <a:r>
              <a:rPr lang="fr-FR" sz="2000" dirty="0" smtClean="0">
                <a:solidFill>
                  <a:srgbClr val="CC0000"/>
                </a:solidFill>
                <a:ea typeface="ＭＳ Ｐゴシック" pitchFamily="34" charset="-128"/>
                <a:cs typeface="ＭＳ Ｐゴシック" charset="0"/>
              </a:rPr>
              <a:t>cercle et son partage </a:t>
            </a:r>
            <a:r>
              <a:rPr lang="fr-FR" sz="2000" dirty="0" smtClean="0">
                <a:ea typeface="ＭＳ Ｐゴシック" pitchFamily="34" charset="-128"/>
                <a:cs typeface="ＭＳ Ｐゴシック" charset="0"/>
              </a:rPr>
              <a:t>en 4, 6 et 8 pour construire carré, hexagone et octogone réguliers + étude </a:t>
            </a:r>
            <a:r>
              <a:rPr lang="fr-FR" sz="2000" dirty="0" smtClean="0">
                <a:solidFill>
                  <a:srgbClr val="CC0000"/>
                </a:solidFill>
                <a:ea typeface="ＭＳ Ｐゴシック" pitchFamily="34" charset="-128"/>
                <a:cs typeface="ＭＳ Ｐゴシック" charset="0"/>
              </a:rPr>
              <a:t>tous polygones réguliers inscrits</a:t>
            </a:r>
            <a:r>
              <a:rPr lang="fr-FR" sz="2000" dirty="0" smtClean="0">
                <a:ea typeface="ＭＳ Ｐゴシック" pitchFamily="34" charset="-128"/>
                <a:cs typeface="ＭＳ Ｐゴシック" charset="0"/>
              </a:rPr>
              <a:t>. Calcul des aires par mesure graphique des apothèmes.</a:t>
            </a:r>
          </a:p>
          <a:p>
            <a:r>
              <a:rPr lang="fr-FR" sz="2000" dirty="0" smtClean="0">
                <a:ea typeface="ＭＳ Ｐゴシック" pitchFamily="34" charset="-128"/>
                <a:cs typeface="ＭＳ Ｐゴシック" charset="0"/>
              </a:rPr>
              <a:t>5</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 et 6</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a:t>
            </a:r>
            <a:r>
              <a:rPr lang="fr-FR" sz="2000" baseline="30000" dirty="0" smtClean="0">
                <a:ea typeface="ＭＳ Ｐゴシック" pitchFamily="34" charset="-128"/>
                <a:cs typeface="ＭＳ Ｐゴシック" charset="0"/>
              </a:rPr>
              <a:t> </a:t>
            </a:r>
            <a:r>
              <a:rPr lang="fr-FR" sz="2000" dirty="0" smtClean="0">
                <a:ea typeface="ＭＳ Ｐゴシック" pitchFamily="34" charset="-128"/>
                <a:cs typeface="ＭＳ Ｐゴシック" charset="0"/>
              </a:rPr>
              <a:t>♀ aires, </a:t>
            </a:r>
            <a:r>
              <a:rPr lang="fr-FR" sz="2000" dirty="0" err="1" smtClean="0">
                <a:ea typeface="ＭＳ Ｐゴシック" pitchFamily="34" charset="-128"/>
                <a:cs typeface="ＭＳ Ｐゴシック" charset="0"/>
              </a:rPr>
              <a:t>dvp</a:t>
            </a:r>
            <a:r>
              <a:rPr lang="fr-FR" sz="2000" dirty="0" smtClean="0">
                <a:ea typeface="ＭＳ Ｐゴシック" pitchFamily="34" charset="-128"/>
                <a:cs typeface="ＭＳ Ｐゴシック" charset="0"/>
              </a:rPr>
              <a:t> et volumes; ♂aires polygones irréguliers + </a:t>
            </a:r>
            <a:r>
              <a:rPr lang="fr-FR" sz="2000" dirty="0" err="1" smtClean="0">
                <a:ea typeface="ＭＳ Ｐゴシック" pitchFamily="34" charset="-128"/>
                <a:cs typeface="ＭＳ Ｐゴシック" charset="0"/>
              </a:rPr>
              <a:t>dvp</a:t>
            </a:r>
            <a:r>
              <a:rPr lang="fr-FR" sz="2000" dirty="0" smtClean="0">
                <a:ea typeface="ＭＳ Ｐゴシック" pitchFamily="34" charset="-128"/>
                <a:cs typeface="ＭＳ Ｐゴシック" charset="0"/>
              </a:rPr>
              <a:t> et aire de pyramides et cônes. A la campagne : </a:t>
            </a:r>
            <a:r>
              <a:rPr lang="fr-FR" sz="2000" i="1" dirty="0" smtClean="0">
                <a:solidFill>
                  <a:srgbClr val="CC0000"/>
                </a:solidFill>
                <a:ea typeface="ＭＳ Ｐゴシック" pitchFamily="34" charset="-128"/>
                <a:cs typeface="ＭＳ Ｐゴシック" charset="0"/>
              </a:rPr>
              <a:t>applications du toisé et du cubage à </a:t>
            </a:r>
            <a:r>
              <a:rPr lang="fr-FR" sz="2000" i="1" dirty="0">
                <a:solidFill>
                  <a:srgbClr val="CC0000"/>
                </a:solidFill>
                <a:ea typeface="ＭＳ Ｐゴシック" pitchFamily="34" charset="-128"/>
                <a:cs typeface="ＭＳ Ｐゴシック" charset="0"/>
              </a:rPr>
              <a:t>p</a:t>
            </a:r>
            <a:r>
              <a:rPr lang="fr-FR" sz="2000" i="1" dirty="0" smtClean="0">
                <a:solidFill>
                  <a:srgbClr val="CC0000"/>
                </a:solidFill>
                <a:ea typeface="ＭＳ Ｐゴシック" pitchFamily="34" charset="-128"/>
                <a:cs typeface="ＭＳ Ｐゴシック" charset="0"/>
              </a:rPr>
              <a:t>artir de mesures réelles</a:t>
            </a:r>
            <a:r>
              <a:rPr lang="fr-FR" sz="2000" dirty="0" smtClean="0">
                <a:ea typeface="ＭＳ Ｐゴシック" pitchFamily="34" charset="-128"/>
                <a:cs typeface="ＭＳ Ｐゴシック" charset="0"/>
              </a:rPr>
              <a:t>.    </a:t>
            </a:r>
            <a:endParaRPr lang="fr-FR" sz="2000" dirty="0">
              <a:latin typeface="Calibri" charset="0"/>
              <a:ea typeface="ＭＳ Ｐゴシック" charset="0"/>
              <a:cs typeface="ＭＳ Ｐゴシック" charset="0"/>
            </a:endParaRPr>
          </a:p>
        </p:txBody>
      </p:sp>
      <p:sp>
        <p:nvSpPr>
          <p:cNvPr id="2" name="Espace réservé du pied de page 1"/>
          <p:cNvSpPr>
            <a:spLocks noGrp="1"/>
          </p:cNvSpPr>
          <p:nvPr>
            <p:ph type="ftr" sz="quarter" idx="11"/>
          </p:nvPr>
        </p:nvSpPr>
        <p:spPr/>
        <p:txBody>
          <a:bodyPr/>
          <a:lstStyle/>
          <a:p>
            <a:pPr>
              <a:defRPr/>
            </a:pPr>
            <a:r>
              <a:rPr lang="fr-CH" smtClean="0"/>
              <a:t>L. Weiss, Rolle, 21-22 janvier 2016</a:t>
            </a:r>
            <a:endParaRPr lang="fr-CH"/>
          </a:p>
        </p:txBody>
      </p:sp>
      <p:sp>
        <p:nvSpPr>
          <p:cNvPr id="3" name="Espace réservé de la date 2"/>
          <p:cNvSpPr>
            <a:spLocks noGrp="1"/>
          </p:cNvSpPr>
          <p:nvPr>
            <p:ph type="dt" sz="half" idx="10"/>
          </p:nvPr>
        </p:nvSpPr>
        <p:spPr/>
        <p:txBody>
          <a:bodyPr/>
          <a:lstStyle/>
          <a:p>
            <a:pPr>
              <a:defRPr/>
            </a:pPr>
            <a:fld id="{8060ABFF-01D2-5C4A-A710-B8ABFCBBDE7E}" type="datetime1">
              <a:rPr lang="fr-FR" smtClean="0"/>
              <a:t>28/01/2016</a:t>
            </a:fld>
            <a:endParaRPr lang="fr-C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50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50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06">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3928" y="188640"/>
            <a:ext cx="4906888" cy="792088"/>
          </a:xfrm>
        </p:spPr>
        <p:txBody>
          <a:bodyPr/>
          <a:lstStyle/>
          <a:p>
            <a:pPr algn="r"/>
            <a:r>
              <a:rPr lang="fr-FR" dirty="0" smtClean="0"/>
              <a:t>Secondaire : u</a:t>
            </a:r>
            <a:r>
              <a:rPr lang="fr-FR" dirty="0" smtClean="0"/>
              <a:t>n </a:t>
            </a:r>
            <a:r>
              <a:rPr lang="fr-FR" dirty="0" smtClean="0"/>
              <a:t>mot des structures </a:t>
            </a:r>
            <a:endParaRPr lang="fr-FR" dirty="0"/>
          </a:p>
        </p:txBody>
      </p:sp>
      <p:sp>
        <p:nvSpPr>
          <p:cNvPr id="3" name="Espace réservé du contenu 2"/>
          <p:cNvSpPr>
            <a:spLocks noGrp="1"/>
          </p:cNvSpPr>
          <p:nvPr>
            <p:ph idx="1"/>
          </p:nvPr>
        </p:nvSpPr>
        <p:spPr>
          <a:xfrm>
            <a:off x="251520" y="1124744"/>
            <a:ext cx="8784976" cy="5112568"/>
          </a:xfrm>
        </p:spPr>
        <p:txBody>
          <a:bodyPr/>
          <a:lstStyle/>
          <a:p>
            <a:pPr marL="0" indent="0">
              <a:buNone/>
            </a:pPr>
            <a:r>
              <a:rPr lang="fr-FR" sz="2200" dirty="0" smtClean="0"/>
              <a:t>Le secondaire I est </a:t>
            </a:r>
            <a:r>
              <a:rPr lang="fr-FR" sz="2200" dirty="0" smtClean="0">
                <a:solidFill>
                  <a:srgbClr val="CC0000"/>
                </a:solidFill>
              </a:rPr>
              <a:t>unifié</a:t>
            </a:r>
            <a:r>
              <a:rPr lang="fr-FR" sz="2200" dirty="0" smtClean="0"/>
              <a:t> à Genève entre 1962 et 1969 sous l’intitulé </a:t>
            </a:r>
            <a:r>
              <a:rPr lang="fr-FR" sz="2200" dirty="0" smtClean="0">
                <a:solidFill>
                  <a:srgbClr val="CC0000"/>
                </a:solidFill>
              </a:rPr>
              <a:t>Cycle d’Orientation</a:t>
            </a:r>
            <a:r>
              <a:rPr lang="fr-FR" sz="2200" dirty="0" smtClean="0"/>
              <a:t>. </a:t>
            </a:r>
            <a:endParaRPr lang="fr-FR" sz="2200" dirty="0"/>
          </a:p>
          <a:p>
            <a:pPr marL="0" indent="0">
              <a:buNone/>
            </a:pPr>
            <a:r>
              <a:rPr lang="fr-FR" sz="2200" dirty="0" smtClean="0"/>
              <a:t>Auparavant, à la fin de l’école primaire, </a:t>
            </a:r>
            <a:r>
              <a:rPr lang="fr-FR" sz="2200" dirty="0"/>
              <a:t>les élèves </a:t>
            </a:r>
            <a:r>
              <a:rPr lang="fr-FR" sz="2200" dirty="0" smtClean="0"/>
              <a:t>étaient dispatchés selon </a:t>
            </a:r>
          </a:p>
          <a:p>
            <a:r>
              <a:rPr lang="fr-FR" sz="2000" dirty="0" smtClean="0"/>
              <a:t>leur sexe, </a:t>
            </a:r>
          </a:p>
          <a:p>
            <a:r>
              <a:rPr lang="fr-FR" sz="2000" dirty="0" smtClean="0"/>
              <a:t>leur lieu d’habitation (ville ou campagne), </a:t>
            </a:r>
          </a:p>
          <a:p>
            <a:r>
              <a:rPr lang="fr-FR" sz="2000" dirty="0" smtClean="0"/>
              <a:t>leur milieu social, </a:t>
            </a:r>
          </a:p>
          <a:p>
            <a:r>
              <a:rPr lang="fr-FR" sz="2000" dirty="0" smtClean="0"/>
              <a:t>les ambitions de leurs parents (en augmentation après la 2</a:t>
            </a:r>
            <a:r>
              <a:rPr lang="fr-FR" sz="2000" baseline="30000" dirty="0" smtClean="0"/>
              <a:t>e</a:t>
            </a:r>
            <a:r>
              <a:rPr lang="fr-FR" sz="2000" dirty="0" smtClean="0"/>
              <a:t> guerre mondiale), </a:t>
            </a:r>
          </a:p>
          <a:p>
            <a:r>
              <a:rPr lang="fr-FR" sz="2000" dirty="0" smtClean="0"/>
              <a:t>leurs résultats scolaires (un peu) …</a:t>
            </a:r>
          </a:p>
          <a:p>
            <a:pPr marL="0" indent="0">
              <a:buNone/>
            </a:pPr>
            <a:r>
              <a:rPr lang="fr-FR" sz="2200" dirty="0" smtClean="0"/>
              <a:t>dans </a:t>
            </a:r>
            <a:r>
              <a:rPr lang="fr-FR" sz="2200" dirty="0" smtClean="0">
                <a:solidFill>
                  <a:srgbClr val="CC0000"/>
                </a:solidFill>
              </a:rPr>
              <a:t>des institutions scolaires </a:t>
            </a:r>
            <a:r>
              <a:rPr lang="fr-FR" sz="2200" dirty="0" smtClean="0"/>
              <a:t>sans lien les unes avec les autres comprenant secondaire I et II. </a:t>
            </a:r>
          </a:p>
          <a:p>
            <a:pPr marL="0" indent="0">
              <a:buNone/>
            </a:pPr>
            <a:r>
              <a:rPr lang="fr-FR" sz="2200" dirty="0" smtClean="0"/>
              <a:t>Les programmes y étaient </a:t>
            </a:r>
            <a:r>
              <a:rPr lang="fr-FR" sz="2200" dirty="0" smtClean="0">
                <a:solidFill>
                  <a:srgbClr val="CC0000"/>
                </a:solidFill>
              </a:rPr>
              <a:t>spécifiques</a:t>
            </a:r>
            <a:r>
              <a:rPr lang="fr-FR" sz="2200" dirty="0" smtClean="0"/>
              <a:t>, en fonction des finalités des institutions : moins de mathématiques pour les filles mais comptabilité et tenue des </a:t>
            </a:r>
            <a:r>
              <a:rPr lang="fr-FR" sz="2200" dirty="0" smtClean="0"/>
              <a:t>cahiers, </a:t>
            </a:r>
            <a:r>
              <a:rPr lang="fr-FR" sz="2200" dirty="0" smtClean="0"/>
              <a:t>au collège inférieur réservé aux garçons </a:t>
            </a:r>
            <a:r>
              <a:rPr lang="fr-FR" sz="2200" dirty="0" smtClean="0"/>
              <a:t>les </a:t>
            </a:r>
            <a:r>
              <a:rPr lang="fr-FR" sz="2200" dirty="0" smtClean="0"/>
              <a:t>maths </a:t>
            </a:r>
            <a:r>
              <a:rPr lang="fr-FR" sz="2200" dirty="0" smtClean="0"/>
              <a:t>le </a:t>
            </a:r>
            <a:r>
              <a:rPr lang="fr-FR" sz="2200" dirty="0" smtClean="0"/>
              <a:t>plus ambitieuses pour préparer le collège et la maturité … </a:t>
            </a:r>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133446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11960" y="188640"/>
            <a:ext cx="4680520" cy="864096"/>
          </a:xfrm>
        </p:spPr>
        <p:txBody>
          <a:bodyPr/>
          <a:lstStyle/>
          <a:p>
            <a:pPr algn="r"/>
            <a:r>
              <a:rPr lang="fr-CH" dirty="0" smtClean="0"/>
              <a:t>La géométrie au collège inférieur </a:t>
            </a:r>
            <a:endParaRPr lang="fr-CH" dirty="0"/>
          </a:p>
        </p:txBody>
      </p:sp>
      <p:sp>
        <p:nvSpPr>
          <p:cNvPr id="3" name="Espace réservé du contenu 2"/>
          <p:cNvSpPr>
            <a:spLocks noGrp="1"/>
          </p:cNvSpPr>
          <p:nvPr>
            <p:ph idx="1"/>
          </p:nvPr>
        </p:nvSpPr>
        <p:spPr>
          <a:xfrm>
            <a:off x="251520" y="1124744"/>
            <a:ext cx="8712968" cy="5217443"/>
          </a:xfrm>
        </p:spPr>
        <p:txBody>
          <a:bodyPr/>
          <a:lstStyle/>
          <a:p>
            <a:pPr marL="0" indent="0">
              <a:buNone/>
            </a:pPr>
            <a:r>
              <a:rPr lang="fr-CH" sz="2200" dirty="0" smtClean="0"/>
              <a:t>1926 : </a:t>
            </a:r>
            <a:r>
              <a:rPr lang="fr-CH" sz="2200" dirty="0" smtClean="0">
                <a:solidFill>
                  <a:srgbClr val="CC0000"/>
                </a:solidFill>
              </a:rPr>
              <a:t>Arithmétique et Géométrie</a:t>
            </a:r>
            <a:r>
              <a:rPr lang="fr-CH" sz="2200" dirty="0" smtClean="0"/>
              <a:t>, 3 heures </a:t>
            </a:r>
            <a:r>
              <a:rPr lang="fr-CH" sz="2200" dirty="0" err="1" smtClean="0"/>
              <a:t>hbd</a:t>
            </a:r>
            <a:r>
              <a:rPr lang="fr-CH" sz="2200" dirty="0" smtClean="0"/>
              <a:t>. </a:t>
            </a:r>
            <a:r>
              <a:rPr lang="fr-CH" sz="2200" dirty="0"/>
              <a:t>d</a:t>
            </a:r>
            <a:r>
              <a:rPr lang="fr-CH" sz="2200" dirty="0" smtClean="0"/>
              <a:t>ont 1h pour </a:t>
            </a:r>
            <a:r>
              <a:rPr lang="fr-CH" sz="2200" dirty="0" smtClean="0">
                <a:solidFill>
                  <a:srgbClr val="CC0000"/>
                </a:solidFill>
              </a:rPr>
              <a:t>Géométrie </a:t>
            </a:r>
          </a:p>
          <a:p>
            <a:r>
              <a:rPr lang="fr-CH" sz="1800" dirty="0" smtClean="0"/>
              <a:t>VII</a:t>
            </a:r>
            <a:r>
              <a:rPr lang="fr-FR" sz="1800" baseline="30000" dirty="0"/>
              <a:t>e</a:t>
            </a:r>
            <a:r>
              <a:rPr lang="fr-CH" sz="1800" dirty="0" smtClean="0"/>
              <a:t> : </a:t>
            </a:r>
            <a:r>
              <a:rPr lang="fr-FR" sz="1800" dirty="0">
                <a:solidFill>
                  <a:srgbClr val="CC0000"/>
                </a:solidFill>
              </a:rPr>
              <a:t>Angles</a:t>
            </a:r>
            <a:r>
              <a:rPr lang="fr-FR" sz="1800" dirty="0"/>
              <a:t> : notion d’angle, somme des angles d’un triangle.</a:t>
            </a:r>
            <a:r>
              <a:rPr lang="fr-FR" sz="1800" dirty="0">
                <a:solidFill>
                  <a:srgbClr val="CC0000"/>
                </a:solidFill>
              </a:rPr>
              <a:t> Surfaces </a:t>
            </a:r>
            <a:r>
              <a:rPr lang="fr-FR" sz="1800" dirty="0"/>
              <a:t>: 1) construction de figures, quadrilatères et polygones réguliers, 2) calcul de surfaces : quadrilatères, polygones réguliers, cercle. </a:t>
            </a:r>
            <a:r>
              <a:rPr lang="fr-FR" sz="1800" dirty="0">
                <a:solidFill>
                  <a:srgbClr val="CC0000"/>
                </a:solidFill>
              </a:rPr>
              <a:t>Lieux géométriques </a:t>
            </a:r>
            <a:r>
              <a:rPr lang="fr-FR" sz="1800" dirty="0"/>
              <a:t>: notions de distance, le cercle, les parallèles. </a:t>
            </a:r>
            <a:r>
              <a:rPr lang="fr-FR" sz="1800" dirty="0">
                <a:solidFill>
                  <a:srgbClr val="CC0000"/>
                </a:solidFill>
              </a:rPr>
              <a:t>Volumes</a:t>
            </a:r>
            <a:r>
              <a:rPr lang="fr-FR" sz="1800" dirty="0"/>
              <a:t> : le prisme et le cylindre (surface de développement et calcul du volume</a:t>
            </a:r>
            <a:r>
              <a:rPr lang="fr-FR" sz="1800" dirty="0" smtClean="0"/>
              <a:t>)</a:t>
            </a:r>
          </a:p>
          <a:p>
            <a:r>
              <a:rPr lang="fr-FR" sz="1800" dirty="0" smtClean="0"/>
              <a:t>VI</a:t>
            </a:r>
            <a:r>
              <a:rPr lang="fr-FR" sz="1800" baseline="30000" dirty="0"/>
              <a:t> e</a:t>
            </a:r>
            <a:r>
              <a:rPr lang="fr-FR" sz="1800" dirty="0" smtClean="0"/>
              <a:t> </a:t>
            </a:r>
            <a:r>
              <a:rPr lang="fr-FR" sz="1800" dirty="0"/>
              <a:t>: </a:t>
            </a:r>
            <a:r>
              <a:rPr lang="fr-FR" sz="1800" dirty="0">
                <a:solidFill>
                  <a:srgbClr val="CC0000"/>
                </a:solidFill>
              </a:rPr>
              <a:t>Angles</a:t>
            </a:r>
            <a:r>
              <a:rPr lang="fr-FR" sz="1800" dirty="0"/>
              <a:t> : somme des angles d’un polygone, angle au centre et angle inscrit. </a:t>
            </a:r>
            <a:r>
              <a:rPr lang="fr-FR" sz="1800" dirty="0">
                <a:solidFill>
                  <a:srgbClr val="CC0000"/>
                </a:solidFill>
              </a:rPr>
              <a:t>Surfaces</a:t>
            </a:r>
            <a:r>
              <a:rPr lang="fr-FR" sz="1800" dirty="0"/>
              <a:t> : secteur, segment, couronne. </a:t>
            </a:r>
            <a:r>
              <a:rPr lang="fr-FR" sz="1800" dirty="0">
                <a:solidFill>
                  <a:srgbClr val="CC0000"/>
                </a:solidFill>
              </a:rPr>
              <a:t>Lieux géométriques </a:t>
            </a:r>
            <a:r>
              <a:rPr lang="fr-FR" sz="1800" dirty="0"/>
              <a:t>: la médiatrice, la bissectrice, le segment capable. </a:t>
            </a:r>
            <a:r>
              <a:rPr lang="fr-FR" sz="1800" dirty="0">
                <a:solidFill>
                  <a:srgbClr val="CC0000"/>
                </a:solidFill>
              </a:rPr>
              <a:t>Volumes</a:t>
            </a:r>
            <a:r>
              <a:rPr lang="fr-FR" sz="1800" dirty="0"/>
              <a:t> : la pyramide et le cône (surfaces de développement et calcul du volume).</a:t>
            </a:r>
          </a:p>
          <a:p>
            <a:r>
              <a:rPr lang="fr-FR" sz="1800" dirty="0" smtClean="0"/>
              <a:t>V</a:t>
            </a:r>
            <a:r>
              <a:rPr lang="fr-FR" sz="1800" baseline="30000" dirty="0"/>
              <a:t> e</a:t>
            </a:r>
            <a:r>
              <a:rPr lang="fr-FR" sz="1800" dirty="0" smtClean="0"/>
              <a:t> </a:t>
            </a:r>
            <a:r>
              <a:rPr lang="fr-FR" sz="1800" dirty="0"/>
              <a:t>: </a:t>
            </a:r>
            <a:r>
              <a:rPr lang="fr-FR" sz="1800" dirty="0">
                <a:solidFill>
                  <a:srgbClr val="CC0000"/>
                </a:solidFill>
              </a:rPr>
              <a:t>Théorème de Pythagore </a:t>
            </a:r>
            <a:r>
              <a:rPr lang="fr-FR" sz="1800" dirty="0"/>
              <a:t>:</a:t>
            </a:r>
            <a:r>
              <a:rPr lang="fr-FR" sz="1800" dirty="0" smtClean="0"/>
              <a:t> </a:t>
            </a:r>
            <a:r>
              <a:rPr lang="fr-FR" sz="1800" dirty="0"/>
              <a:t>démonstrations par surfaces ; applications. Notions de </a:t>
            </a:r>
            <a:r>
              <a:rPr lang="fr-FR" sz="1800" dirty="0">
                <a:solidFill>
                  <a:srgbClr val="CC0000"/>
                </a:solidFill>
              </a:rPr>
              <a:t>figures semblables</a:t>
            </a:r>
            <a:r>
              <a:rPr lang="fr-FR" sz="1800" dirty="0"/>
              <a:t>. Proportions. Cas simples de comparaison de surfaces entre figures semblables, de volumes entre corps semblables, avec vérification des formules déjà </a:t>
            </a:r>
            <a:r>
              <a:rPr lang="fr-FR" sz="1800" dirty="0" smtClean="0"/>
              <a:t>vues.</a:t>
            </a:r>
            <a:endParaRPr lang="fr-FR" sz="1800" dirty="0"/>
          </a:p>
          <a:p>
            <a:pPr marL="0" indent="0">
              <a:buNone/>
            </a:pPr>
            <a:r>
              <a:rPr lang="fr-FR" sz="2200" dirty="0" smtClean="0"/>
              <a:t>Changements minimes jusqu’en 1953 (dernier PE disponible), allant vers plus de </a:t>
            </a:r>
            <a:r>
              <a:rPr lang="fr-FR" sz="2200" dirty="0" smtClean="0"/>
              <a:t>précision. </a:t>
            </a:r>
            <a:r>
              <a:rPr lang="fr-FR" sz="2200" dirty="0" smtClean="0"/>
              <a:t>Pas d’indications sur les démarches d’enseignement à privilégier. </a:t>
            </a:r>
            <a:endParaRPr lang="fr-CH" sz="2200" dirty="0"/>
          </a:p>
        </p:txBody>
      </p:sp>
      <p:sp>
        <p:nvSpPr>
          <p:cNvPr id="4" name="Espace réservé de la date 3"/>
          <p:cNvSpPr>
            <a:spLocks noGrp="1"/>
          </p:cNvSpPr>
          <p:nvPr>
            <p:ph type="dt" sz="half" idx="10"/>
          </p:nvPr>
        </p:nvSpPr>
        <p:spPr/>
        <p:txBody>
          <a:bodyPr/>
          <a:lstStyle/>
          <a:p>
            <a:pPr>
              <a:defRPr/>
            </a:pPr>
            <a:fld id="{2972855F-6590-DC43-B8F7-7FF845C65445}" type="datetime1">
              <a:rPr lang="fr-FR" smtClean="0"/>
              <a:t>28/01/2016</a:t>
            </a:fld>
            <a:endParaRPr lang="fr-CH"/>
          </a:p>
        </p:txBody>
      </p:sp>
      <p:sp>
        <p:nvSpPr>
          <p:cNvPr id="5" name="Espace réservé du pied de page 4"/>
          <p:cNvSpPr>
            <a:spLocks noGrp="1"/>
          </p:cNvSpPr>
          <p:nvPr>
            <p:ph type="ftr" sz="quarter" idx="11"/>
          </p:nvPr>
        </p:nvSpPr>
        <p:spPr/>
        <p:txBody>
          <a:bodyPr/>
          <a:lstStyle/>
          <a:p>
            <a:pPr>
              <a:defRPr/>
            </a:pPr>
            <a:r>
              <a:rPr lang="fr-CH" smtClean="0"/>
              <a:t>L. Weiss, Rolle, 21-22 janvier 2016</a:t>
            </a:r>
            <a:endParaRPr lang="fr-CH"/>
          </a:p>
        </p:txBody>
      </p:sp>
    </p:spTree>
    <p:extLst>
      <p:ext uri="{BB962C8B-B14F-4D97-AF65-F5344CB8AC3E}">
        <p14:creationId xmlns:p14="http://schemas.microsoft.com/office/powerpoint/2010/main" val="874821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re 1"/>
          <p:cNvSpPr>
            <a:spLocks noGrp="1"/>
          </p:cNvSpPr>
          <p:nvPr>
            <p:ph type="title"/>
          </p:nvPr>
        </p:nvSpPr>
        <p:spPr>
          <a:xfrm>
            <a:off x="3851920" y="188640"/>
            <a:ext cx="4968552" cy="936104"/>
          </a:xfrm>
        </p:spPr>
        <p:txBody>
          <a:bodyPr/>
          <a:lstStyle/>
          <a:p>
            <a:pPr algn="r"/>
            <a:r>
              <a:rPr lang="fr-FR" dirty="0" smtClean="0">
                <a:latin typeface="Calibri" charset="0"/>
                <a:ea typeface="ＭＳ Ｐゴシック" charset="0"/>
                <a:cs typeface="ＭＳ Ｐゴシック" charset="0"/>
              </a:rPr>
              <a:t>Le milieu du XX</a:t>
            </a:r>
            <a:r>
              <a:rPr lang="fr-FR" baseline="30000" dirty="0" smtClean="0">
                <a:latin typeface="Calibri" charset="0"/>
                <a:ea typeface="ＭＳ Ｐゴシック" charset="0"/>
                <a:cs typeface="ＭＳ Ｐゴシック" charset="0"/>
              </a:rPr>
              <a:t>e </a:t>
            </a:r>
            <a:r>
              <a:rPr lang="fr-FR" dirty="0" smtClean="0">
                <a:latin typeface="Calibri" charset="0"/>
                <a:ea typeface="ＭＳ Ｐゴシック" charset="0"/>
                <a:cs typeface="ＭＳ Ｐゴシック" charset="0"/>
              </a:rPr>
              <a:t> au primaire</a:t>
            </a:r>
            <a:endParaRPr lang="fr-FR" dirty="0">
              <a:latin typeface="Calibri" charset="0"/>
              <a:ea typeface="ＭＳ Ｐゴシック" charset="0"/>
              <a:cs typeface="ＭＳ Ｐゴシック" charset="0"/>
            </a:endParaRPr>
          </a:p>
        </p:txBody>
      </p:sp>
      <p:sp>
        <p:nvSpPr>
          <p:cNvPr id="22530" name="Espace réservé du contenu 2"/>
          <p:cNvSpPr>
            <a:spLocks noGrp="1"/>
          </p:cNvSpPr>
          <p:nvPr>
            <p:ph idx="1"/>
          </p:nvPr>
        </p:nvSpPr>
        <p:spPr>
          <a:xfrm>
            <a:off x="251520" y="1052736"/>
            <a:ext cx="8784976" cy="5328592"/>
          </a:xfrm>
        </p:spPr>
        <p:txBody>
          <a:bodyPr/>
          <a:lstStyle/>
          <a:p>
            <a:pPr marL="0" indent="0">
              <a:buNone/>
            </a:pPr>
            <a:r>
              <a:rPr lang="fr-FR" sz="2200" dirty="0" smtClean="0">
                <a:ea typeface="ＭＳ Ｐゴシック" charset="0"/>
              </a:rPr>
              <a:t>1951 (</a:t>
            </a:r>
            <a:r>
              <a:rPr lang="fr-FR" sz="2200" dirty="0" smtClean="0">
                <a:solidFill>
                  <a:srgbClr val="CC0000"/>
                </a:solidFill>
                <a:ea typeface="ＭＳ Ｐゴシック" charset="0"/>
              </a:rPr>
              <a:t>réédition du plan d’études de 1942) </a:t>
            </a:r>
          </a:p>
          <a:p>
            <a:r>
              <a:rPr lang="fr-FR" sz="2000" dirty="0" smtClean="0">
                <a:solidFill>
                  <a:srgbClr val="CC0000"/>
                </a:solidFill>
                <a:ea typeface="ＭＳ Ｐゴシック" charset="0"/>
              </a:rPr>
              <a:t>Géométrie </a:t>
            </a:r>
            <a:r>
              <a:rPr lang="fr-FR" sz="2000" dirty="0" smtClean="0">
                <a:ea typeface="ＭＳ Ｐゴシック" charset="0"/>
              </a:rPr>
              <a:t>séparée de </a:t>
            </a:r>
            <a:r>
              <a:rPr lang="fr-FR" sz="2000" dirty="0" smtClean="0">
                <a:solidFill>
                  <a:srgbClr val="CC0000"/>
                </a:solidFill>
                <a:ea typeface="ＭＳ Ｐゴシック" charset="0"/>
              </a:rPr>
              <a:t>Arithmétique, </a:t>
            </a:r>
            <a:r>
              <a:rPr lang="fr-FR" sz="2000" dirty="0" smtClean="0">
                <a:ea typeface="ＭＳ Ｐゴシック" charset="0"/>
              </a:rPr>
              <a:t>enseignée dès 5</a:t>
            </a:r>
            <a:r>
              <a:rPr lang="fr-FR" sz="2000" baseline="30000" dirty="0" smtClean="0">
                <a:ea typeface="ＭＳ Ｐゴシック" charset="0"/>
              </a:rPr>
              <a:t>e</a:t>
            </a:r>
            <a:r>
              <a:rPr lang="fr-FR" sz="2000" dirty="0" smtClean="0">
                <a:ea typeface="ＭＳ Ｐゴシック" charset="0"/>
              </a:rPr>
              <a:t>, 1h par semaine, idem </a:t>
            </a:r>
            <a:r>
              <a:rPr lang="fr-FR" sz="2000" dirty="0" smtClean="0">
                <a:ea typeface="ＭＳ Ｐゴシック" pitchFamily="34" charset="-128"/>
                <a:cs typeface="ＭＳ Ｐゴシック" charset="0"/>
              </a:rPr>
              <a:t>♂ et ♀ </a:t>
            </a:r>
          </a:p>
          <a:p>
            <a:r>
              <a:rPr lang="fr-FR" sz="2000" dirty="0" smtClean="0">
                <a:ea typeface="ＭＳ Ｐゴシック" pitchFamily="34" charset="-128"/>
                <a:cs typeface="ＭＳ Ｐゴシック" charset="0"/>
              </a:rPr>
              <a:t>5</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 : </a:t>
            </a:r>
            <a:r>
              <a:rPr lang="fr-FR" sz="2000" dirty="0" smtClean="0">
                <a:solidFill>
                  <a:srgbClr val="CC0000"/>
                </a:solidFill>
                <a:ea typeface="ＭＳ Ｐゴシック" pitchFamily="34" charset="-128"/>
                <a:cs typeface="ＭＳ Ｐゴシック" charset="0"/>
              </a:rPr>
              <a:t>définitions</a:t>
            </a:r>
            <a:r>
              <a:rPr lang="fr-FR" sz="2000" dirty="0" smtClean="0">
                <a:ea typeface="ＭＳ Ｐゴシック" pitchFamily="34" charset="-128"/>
                <a:cs typeface="ＭＳ Ｐゴシック" charset="0"/>
              </a:rPr>
              <a:t> (ligne, point, angle,  </a:t>
            </a:r>
            <a:r>
              <a:rPr lang="fr-FR" sz="2000" dirty="0" err="1" smtClean="0">
                <a:ea typeface="ＭＳ Ｐゴシック" pitchFamily="34" charset="-128"/>
                <a:cs typeface="ＭＳ Ｐゴシック" charset="0"/>
              </a:rPr>
              <a:t>perpend</a:t>
            </a:r>
            <a:r>
              <a:rPr lang="fr-FR" sz="2000" dirty="0" smtClean="0">
                <a:ea typeface="ＭＳ Ｐゴシック" pitchFamily="34" charset="-128"/>
                <a:cs typeface="ＭＳ Ｐゴシック" charset="0"/>
              </a:rPr>
              <a:t>., </a:t>
            </a:r>
            <a:r>
              <a:rPr lang="fr-FR" sz="2000" dirty="0" err="1">
                <a:ea typeface="ＭＳ Ｐゴシック" pitchFamily="34" charset="-128"/>
                <a:cs typeface="ＭＳ Ｐゴシック" charset="0"/>
              </a:rPr>
              <a:t>p</a:t>
            </a:r>
            <a:r>
              <a:rPr lang="fr-FR" sz="2000" dirty="0" err="1" smtClean="0">
                <a:ea typeface="ＭＳ Ｐゴシック" pitchFamily="34" charset="-128"/>
                <a:cs typeface="ＭＳ Ｐゴシック" charset="0"/>
              </a:rPr>
              <a:t>arall</a:t>
            </a:r>
            <a:r>
              <a:rPr lang="fr-FR" sz="2000" dirty="0" smtClean="0">
                <a:ea typeface="ＭＳ Ｐゴシック" pitchFamily="34" charset="-128"/>
                <a:cs typeface="ＭＳ Ｐゴシック" charset="0"/>
              </a:rPr>
              <a:t>.), </a:t>
            </a:r>
            <a:r>
              <a:rPr lang="fr-FR" sz="2000" dirty="0" smtClean="0">
                <a:solidFill>
                  <a:srgbClr val="CC0000"/>
                </a:solidFill>
                <a:ea typeface="ＭＳ Ｐゴシック" pitchFamily="34" charset="-128"/>
                <a:cs typeface="ＭＳ Ｐゴシック" charset="0"/>
              </a:rPr>
              <a:t>construction</a:t>
            </a:r>
            <a:r>
              <a:rPr lang="fr-FR" sz="2000" dirty="0" smtClean="0">
                <a:ea typeface="ＭＳ Ｐゴシック" pitchFamily="34" charset="-128"/>
                <a:cs typeface="ＭＳ Ｐゴシック" charset="0"/>
              </a:rPr>
              <a:t> et </a:t>
            </a:r>
            <a:r>
              <a:rPr lang="fr-FR" sz="2000" dirty="0" smtClean="0">
                <a:solidFill>
                  <a:srgbClr val="CC0000"/>
                </a:solidFill>
                <a:ea typeface="ＭＳ Ｐゴシック" pitchFamily="34" charset="-128"/>
                <a:cs typeface="ＭＳ Ｐゴシック" charset="0"/>
              </a:rPr>
              <a:t>mesure</a:t>
            </a:r>
            <a:r>
              <a:rPr lang="fr-FR" sz="2000" dirty="0" smtClean="0">
                <a:ea typeface="ＭＳ Ｐゴシック" pitchFamily="34" charset="-128"/>
                <a:cs typeface="ＭＳ Ｐゴシック" charset="0"/>
              </a:rPr>
              <a:t> des angles, triangles et quadrilatères et leurs propriétés…; </a:t>
            </a:r>
          </a:p>
          <a:p>
            <a:r>
              <a:rPr lang="fr-FR" sz="2000" dirty="0" smtClean="0">
                <a:ea typeface="ＭＳ Ｐゴシック" pitchFamily="34" charset="-128"/>
                <a:cs typeface="ＭＳ Ｐゴシック" charset="0"/>
              </a:rPr>
              <a:t>6</a:t>
            </a:r>
            <a:r>
              <a:rPr lang="fr-FR" sz="2000" baseline="30000" dirty="0" smtClean="0">
                <a:ea typeface="ＭＳ Ｐゴシック" pitchFamily="34" charset="-128"/>
                <a:cs typeface="ＭＳ Ｐゴシック" charset="0"/>
              </a:rPr>
              <a:t>e </a:t>
            </a:r>
            <a:r>
              <a:rPr lang="fr-FR" sz="2000" dirty="0" smtClean="0">
                <a:ea typeface="ＭＳ Ｐゴシック" pitchFamily="34" charset="-128"/>
                <a:cs typeface="ＭＳ Ｐゴシック" charset="0"/>
              </a:rPr>
              <a:t>: </a:t>
            </a:r>
            <a:r>
              <a:rPr lang="fr-FR" sz="2000" dirty="0" smtClean="0">
                <a:solidFill>
                  <a:srgbClr val="CC0000"/>
                </a:solidFill>
                <a:ea typeface="ＭＳ Ｐゴシック" pitchFamily="34" charset="-128"/>
                <a:cs typeface="ＭＳ Ｐゴシック" charset="0"/>
              </a:rPr>
              <a:t>étude</a:t>
            </a:r>
            <a:r>
              <a:rPr lang="fr-FR" sz="2000" dirty="0" smtClean="0">
                <a:ea typeface="ＭＳ Ｐゴシック" pitchFamily="34" charset="-128"/>
                <a:cs typeface="ＭＳ Ｐゴシック" charset="0"/>
              </a:rPr>
              <a:t> des triangles, </a:t>
            </a:r>
            <a:r>
              <a:rPr lang="fr-FR" sz="2000" dirty="0" smtClean="0">
                <a:solidFill>
                  <a:srgbClr val="CC0000"/>
                </a:solidFill>
                <a:ea typeface="ＭＳ Ｐゴシック" pitchFamily="34" charset="-128"/>
                <a:cs typeface="ＭＳ Ｐゴシック" charset="0"/>
              </a:rPr>
              <a:t>construction</a:t>
            </a:r>
            <a:r>
              <a:rPr lang="fr-FR" sz="2000" dirty="0" smtClean="0">
                <a:ea typeface="ＭＳ Ｐゴシック" pitchFamily="34" charset="-128"/>
                <a:cs typeface="ＭＳ Ｐゴシック" charset="0"/>
              </a:rPr>
              <a:t> du trapèze, hexagone et octogone</a:t>
            </a:r>
          </a:p>
          <a:p>
            <a:r>
              <a:rPr lang="fr-FR" sz="2000" dirty="0" smtClean="0">
                <a:ea typeface="ＭＳ Ｐゴシック" pitchFamily="34" charset="-128"/>
                <a:cs typeface="ＭＳ Ｐゴシック" charset="0"/>
              </a:rPr>
              <a:t>7</a:t>
            </a:r>
            <a:r>
              <a:rPr lang="fr-FR" sz="2000" baseline="30000" dirty="0" smtClean="0">
                <a:ea typeface="ＭＳ Ｐゴシック" pitchFamily="34" charset="-128"/>
                <a:cs typeface="ＭＳ Ｐゴシック" charset="0"/>
              </a:rPr>
              <a:t>e</a:t>
            </a:r>
            <a:r>
              <a:rPr lang="fr-FR" sz="2000" dirty="0" smtClean="0">
                <a:ea typeface="ＭＳ Ｐゴシック" pitchFamily="34" charset="-128"/>
                <a:cs typeface="ＭＳ Ｐゴシック" charset="0"/>
              </a:rPr>
              <a:t> (toutes ♀ et ♂ sauf collège inférieur) : </a:t>
            </a:r>
            <a:r>
              <a:rPr lang="fr-FR" sz="2000" dirty="0" smtClean="0">
                <a:solidFill>
                  <a:srgbClr val="CC0000"/>
                </a:solidFill>
                <a:ea typeface="ＭＳ Ｐゴシック" pitchFamily="34" charset="-128"/>
                <a:cs typeface="ＭＳ Ｐゴシック" charset="0"/>
              </a:rPr>
              <a:t>droites remarquables </a:t>
            </a:r>
            <a:r>
              <a:rPr lang="fr-FR" sz="2000" dirty="0" smtClean="0">
                <a:ea typeface="ＭＳ Ｐゴシック" pitchFamily="34" charset="-128"/>
                <a:cs typeface="ＭＳ Ｐゴシック" charset="0"/>
              </a:rPr>
              <a:t>du triangle, </a:t>
            </a:r>
            <a:r>
              <a:rPr lang="fr-FR" sz="2000" dirty="0" err="1" smtClean="0">
                <a:ea typeface="ＭＳ Ｐゴシック" pitchFamily="34" charset="-128"/>
                <a:cs typeface="ＭＳ Ｐゴシック" charset="0"/>
              </a:rPr>
              <a:t>dvp</a:t>
            </a:r>
            <a:r>
              <a:rPr lang="fr-FR" sz="2000" dirty="0" smtClean="0">
                <a:ea typeface="ＭＳ Ｐゴシック" pitchFamily="34" charset="-128"/>
                <a:cs typeface="ＭＳ Ｐゴシック" charset="0"/>
              </a:rPr>
              <a:t> cube et parallélépipède</a:t>
            </a:r>
          </a:p>
          <a:p>
            <a:r>
              <a:rPr lang="fr-FR" sz="2000" dirty="0" smtClean="0">
                <a:ea typeface="ＭＳ Ｐゴシック" pitchFamily="34" charset="-128"/>
                <a:cs typeface="ＭＳ Ｐゴシック" charset="0"/>
              </a:rPr>
              <a:t>Dans l’intro pour les enseignants : rappel d’introduire des concepts de </a:t>
            </a:r>
            <a:r>
              <a:rPr lang="fr-FR" sz="2000" dirty="0" smtClean="0">
                <a:solidFill>
                  <a:srgbClr val="CC0000"/>
                </a:solidFill>
                <a:ea typeface="ＭＳ Ｐゴシック" pitchFamily="34" charset="-128"/>
                <a:cs typeface="ＭＳ Ｐゴシック" charset="0"/>
              </a:rPr>
              <a:t>«</a:t>
            </a:r>
            <a:r>
              <a:rPr lang="fr-FR" sz="2000" dirty="0" smtClean="0">
                <a:ea typeface="ＭＳ Ｐゴシック" pitchFamily="34" charset="-128"/>
                <a:cs typeface="ＭＳ Ｐゴシック" charset="0"/>
              </a:rPr>
              <a:t> </a:t>
            </a:r>
            <a:r>
              <a:rPr lang="fr-FR" sz="2000" dirty="0" smtClean="0">
                <a:solidFill>
                  <a:srgbClr val="CC0000"/>
                </a:solidFill>
                <a:ea typeface="ＭＳ Ｐゴシック" pitchFamily="34" charset="-128"/>
                <a:cs typeface="ＭＳ Ｐゴシック" charset="0"/>
              </a:rPr>
              <a:t>Géométrie »</a:t>
            </a:r>
            <a:r>
              <a:rPr lang="fr-FR" sz="2000" dirty="0" smtClean="0">
                <a:ea typeface="ＭＳ Ｐゴシック" pitchFamily="34" charset="-128"/>
                <a:cs typeface="ＭＳ Ｐゴシック" charset="0"/>
              </a:rPr>
              <a:t> dès les toutes premières classes par comparaison avec objets concrets, leur mesure et l’estimation de celle-ci</a:t>
            </a:r>
          </a:p>
          <a:p>
            <a:pPr marL="0" indent="0">
              <a:buNone/>
            </a:pPr>
            <a:r>
              <a:rPr lang="fr-FR" sz="2200" dirty="0" smtClean="0">
                <a:ea typeface="ＭＳ Ｐゴシック" pitchFamily="34" charset="-128"/>
                <a:cs typeface="ＭＳ Ｐゴシック" charset="0"/>
              </a:rPr>
              <a:t>1966 : </a:t>
            </a:r>
            <a:r>
              <a:rPr lang="fr-FR" sz="2200" dirty="0" smtClean="0">
                <a:solidFill>
                  <a:srgbClr val="CC0000"/>
                </a:solidFill>
                <a:ea typeface="ＭＳ Ｐゴシック" charset="0"/>
              </a:rPr>
              <a:t>Arithmétique </a:t>
            </a:r>
            <a:r>
              <a:rPr lang="fr-FR" sz="2200" dirty="0" smtClean="0">
                <a:ea typeface="ＭＳ Ｐゴシック" charset="0"/>
              </a:rPr>
              <a:t>+</a:t>
            </a:r>
            <a:r>
              <a:rPr lang="fr-FR" sz="2200" dirty="0" smtClean="0">
                <a:solidFill>
                  <a:srgbClr val="CC0000"/>
                </a:solidFill>
                <a:ea typeface="ＭＳ Ｐゴシック" charset="0"/>
              </a:rPr>
              <a:t> Géométrie </a:t>
            </a:r>
            <a:r>
              <a:rPr lang="fr-FR" sz="2200" dirty="0" smtClean="0">
                <a:solidFill>
                  <a:srgbClr val="000000"/>
                </a:solidFill>
                <a:ea typeface="ＭＳ Ｐゴシック" charset="0"/>
              </a:rPr>
              <a:t>: durée </a:t>
            </a:r>
            <a:r>
              <a:rPr lang="fr-FR" sz="2200" dirty="0" err="1">
                <a:solidFill>
                  <a:srgbClr val="000000"/>
                </a:solidFill>
                <a:ea typeface="ＭＳ Ｐゴシック" charset="0"/>
              </a:rPr>
              <a:t>hb</a:t>
            </a:r>
            <a:r>
              <a:rPr lang="fr-FR" sz="2200" dirty="0">
                <a:solidFill>
                  <a:srgbClr val="000000"/>
                </a:solidFill>
                <a:ea typeface="ＭＳ Ｐゴシック" charset="0"/>
              </a:rPr>
              <a:t>. </a:t>
            </a:r>
            <a:r>
              <a:rPr lang="fr-FR" sz="2200" dirty="0" smtClean="0">
                <a:solidFill>
                  <a:srgbClr val="000000"/>
                </a:solidFill>
                <a:ea typeface="ＭＳ Ｐゴシック" charset="0"/>
              </a:rPr>
              <a:t>3h15, 3h45 (dès 4</a:t>
            </a:r>
            <a:r>
              <a:rPr lang="fr-FR" sz="2200" baseline="30000" dirty="0" smtClean="0">
                <a:solidFill>
                  <a:srgbClr val="000000"/>
                </a:solidFill>
                <a:ea typeface="ＭＳ Ｐゴシック" charset="0"/>
              </a:rPr>
              <a:t>e</a:t>
            </a:r>
            <a:r>
              <a:rPr lang="fr-FR" sz="2200" dirty="0" smtClean="0">
                <a:solidFill>
                  <a:srgbClr val="000000"/>
                </a:solidFill>
                <a:ea typeface="ＭＳ Ｐゴシック" charset="0"/>
              </a:rPr>
              <a:t>), </a:t>
            </a:r>
            <a:r>
              <a:rPr lang="fr-FR" sz="2000" dirty="0">
                <a:solidFill>
                  <a:srgbClr val="CC0000"/>
                </a:solidFill>
                <a:ea typeface="ＭＳ Ｐゴシック" charset="0"/>
              </a:rPr>
              <a:t>G</a:t>
            </a:r>
            <a:r>
              <a:rPr lang="fr-FR" sz="2000" dirty="0" smtClean="0">
                <a:solidFill>
                  <a:srgbClr val="CC0000"/>
                </a:solidFill>
                <a:ea typeface="ＭＳ Ｐゴシック" charset="0"/>
              </a:rPr>
              <a:t>éométrie </a:t>
            </a:r>
            <a:r>
              <a:rPr lang="fr-FR" sz="2000" dirty="0" smtClean="0">
                <a:solidFill>
                  <a:srgbClr val="000000"/>
                </a:solidFill>
                <a:ea typeface="ＭＳ Ｐゴシック" charset="0"/>
              </a:rPr>
              <a:t>dès 5</a:t>
            </a:r>
            <a:r>
              <a:rPr lang="fr-FR" sz="2000" baseline="30000" dirty="0" smtClean="0">
                <a:solidFill>
                  <a:srgbClr val="000000"/>
                </a:solidFill>
                <a:ea typeface="ＭＳ Ｐゴシック" charset="0"/>
              </a:rPr>
              <a:t>e</a:t>
            </a:r>
            <a:r>
              <a:rPr lang="fr-FR" sz="2400" dirty="0" smtClean="0">
                <a:solidFill>
                  <a:srgbClr val="000000"/>
                </a:solidFill>
                <a:ea typeface="ＭＳ Ｐゴシック" charset="0"/>
              </a:rPr>
              <a:t>. </a:t>
            </a:r>
            <a:r>
              <a:rPr lang="fr-FR" sz="2000" dirty="0" smtClean="0">
                <a:solidFill>
                  <a:srgbClr val="CC0000"/>
                </a:solidFill>
                <a:ea typeface="ＭＳ Ｐゴシック" charset="0"/>
              </a:rPr>
              <a:t>Démarche préconisée </a:t>
            </a:r>
            <a:r>
              <a:rPr lang="fr-FR" sz="2000" dirty="0" smtClean="0">
                <a:solidFill>
                  <a:srgbClr val="000000"/>
                </a:solidFill>
                <a:ea typeface="ＭＳ Ｐゴシック" charset="0"/>
              </a:rPr>
              <a:t>: « observation » et comparaison de volumes, surfaces et lignes « activités sensorielles et manuelles », « reproduction »  dès petits degrés; 5</a:t>
            </a:r>
            <a:r>
              <a:rPr lang="fr-FR" sz="2000" baseline="30000" dirty="0" smtClean="0">
                <a:solidFill>
                  <a:srgbClr val="000000"/>
                </a:solidFill>
                <a:ea typeface="ＭＳ Ｐゴシック" charset="0"/>
              </a:rPr>
              <a:t>e</a:t>
            </a:r>
            <a:r>
              <a:rPr lang="fr-FR" sz="2000" dirty="0">
                <a:solidFill>
                  <a:srgbClr val="000000"/>
                </a:solidFill>
                <a:ea typeface="ＭＳ Ｐゴシック" charset="0"/>
              </a:rPr>
              <a:t> </a:t>
            </a:r>
            <a:r>
              <a:rPr lang="fr-FR" sz="2000" dirty="0" smtClean="0">
                <a:solidFill>
                  <a:srgbClr val="000000"/>
                </a:solidFill>
                <a:ea typeface="ＭＳ Ｐゴシック" charset="0"/>
              </a:rPr>
              <a:t>: angles, bissectrice., perpendiculaire, distance point-droite, symétrie axiale, quadrilatères; 6</a:t>
            </a:r>
            <a:r>
              <a:rPr lang="fr-FR" sz="2000" baseline="30000" dirty="0" smtClean="0">
                <a:solidFill>
                  <a:srgbClr val="000000"/>
                </a:solidFill>
                <a:ea typeface="ＭＳ Ｐゴシック" charset="0"/>
              </a:rPr>
              <a:t>e</a:t>
            </a:r>
            <a:r>
              <a:rPr lang="fr-FR" sz="2000" dirty="0" smtClean="0">
                <a:solidFill>
                  <a:srgbClr val="000000"/>
                </a:solidFill>
                <a:ea typeface="ＭＳ Ｐゴシック" charset="0"/>
              </a:rPr>
              <a:t> : triangles, polygones réguliers, cercle. </a:t>
            </a:r>
          </a:p>
          <a:p>
            <a:pPr marL="0" indent="0">
              <a:buNone/>
            </a:pPr>
            <a:endParaRPr lang="fr-FR" sz="2800" dirty="0" smtClean="0">
              <a:latin typeface="Calibri" charset="0"/>
              <a:ea typeface="ＭＳ Ｐゴシック" charset="0"/>
            </a:endParaRPr>
          </a:p>
        </p:txBody>
      </p:sp>
      <p:sp>
        <p:nvSpPr>
          <p:cNvPr id="2" name="Espace réservé du pied de page 1"/>
          <p:cNvSpPr>
            <a:spLocks noGrp="1"/>
          </p:cNvSpPr>
          <p:nvPr>
            <p:ph type="ftr" sz="quarter" idx="11"/>
          </p:nvPr>
        </p:nvSpPr>
        <p:spPr/>
        <p:txBody>
          <a:bodyPr/>
          <a:lstStyle/>
          <a:p>
            <a:pPr>
              <a:defRPr/>
            </a:pPr>
            <a:r>
              <a:rPr lang="fr-CH" dirty="0" smtClean="0"/>
              <a:t>L. Weiss, Rolle, 21-22 janvier 2016</a:t>
            </a:r>
            <a:endParaRPr lang="fr-CH" dirty="0"/>
          </a:p>
        </p:txBody>
      </p:sp>
      <p:sp>
        <p:nvSpPr>
          <p:cNvPr id="3" name="Espace réservé de la date 2"/>
          <p:cNvSpPr>
            <a:spLocks noGrp="1"/>
          </p:cNvSpPr>
          <p:nvPr>
            <p:ph type="dt" sz="half" idx="10"/>
          </p:nvPr>
        </p:nvSpPr>
        <p:spPr/>
        <p:txBody>
          <a:bodyPr/>
          <a:lstStyle/>
          <a:p>
            <a:pPr>
              <a:defRPr/>
            </a:pPr>
            <a:fld id="{0216C162-5295-7046-893A-B4BA7C6802BD}" type="datetime1">
              <a:rPr lang="fr-FR" smtClean="0"/>
              <a:t>28/01/2016</a:t>
            </a:fld>
            <a:endParaRPr lang="fr-CH"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Mondrian">
  <a:themeElements>
    <a:clrScheme name="Geradlinig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Geradlinig">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85750" marR="0" indent="-285750" algn="l" defTabSz="914400" rtl="0" eaLnBrk="1" fontAlgn="base" latinLnBrk="0" hangingPunct="1">
          <a:lnSpc>
            <a:spcPct val="100000"/>
          </a:lnSpc>
          <a:spcBef>
            <a:spcPct val="0"/>
          </a:spcBef>
          <a:spcAft>
            <a:spcPct val="0"/>
          </a:spcAft>
          <a:buClrTx/>
          <a:buSzTx/>
          <a:buFontTx/>
          <a:buChar char="•"/>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85750" marR="0" indent="-285750" algn="l" defTabSz="914400" rtl="0" eaLnBrk="1" fontAlgn="base" latinLnBrk="0" hangingPunct="1">
          <a:lnSpc>
            <a:spcPct val="100000"/>
          </a:lnSpc>
          <a:spcBef>
            <a:spcPct val="0"/>
          </a:spcBef>
          <a:spcAft>
            <a:spcPct val="0"/>
          </a:spcAft>
          <a:buClrTx/>
          <a:buSzTx/>
          <a:buFontTx/>
          <a:buChar char="•"/>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txDef>
      <a:spPr>
        <a:noFill/>
      </a:spPr>
      <a:bodyPr wrap="square" rtlCol="0">
        <a:spAutoFit/>
      </a:bodyPr>
      <a:lstStyle>
        <a:defPPr marL="265113" indent="-265113" algn="just">
          <a:buFont typeface="Wingdings" pitchFamily="2" charset="2"/>
          <a:buChar char="§"/>
          <a:defRPr smtClean="0">
            <a:latin typeface="Arial" pitchFamily="34" charset="0"/>
            <a:cs typeface="Arial" pitchFamily="34" charset="0"/>
          </a:defRPr>
        </a:defPPr>
      </a:lstStyle>
    </a:txDef>
  </a:objectDefaults>
  <a:extraClrSchemeLst>
    <a:extraClrScheme>
      <a:clrScheme name="Geradlinig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Geradlinig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Geradlinig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Geradlinig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ondrian">
  <a:themeElements>
    <a:clrScheme name="Geradlinig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Geradlinig">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0800" cap="flat" cmpd="sng" algn="ctr">
          <a:solidFill>
            <a:srgbClr val="FF0000"/>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285750" marR="0" indent="-285750" algn="l" defTabSz="914400" rtl="0" eaLnBrk="1" fontAlgn="base" latinLnBrk="0" hangingPunct="1">
          <a:lnSpc>
            <a:spcPct val="100000"/>
          </a:lnSpc>
          <a:spcBef>
            <a:spcPct val="0"/>
          </a:spcBef>
          <a:spcAft>
            <a:spcPct val="0"/>
          </a:spcAft>
          <a:buClrTx/>
          <a:buSzTx/>
          <a:tabLst/>
          <a:defRPr sz="2000" dirty="0" smtClean="0">
            <a:solidFill>
              <a:schemeClr val="tx1"/>
            </a:solidFill>
            <a:latin typeface="Arial" pitchFamily="34" charset="0"/>
            <a:cs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85750" marR="0" indent="-285750" algn="l" defTabSz="914400" rtl="0" eaLnBrk="1" fontAlgn="base" latinLnBrk="0" hangingPunct="1">
          <a:lnSpc>
            <a:spcPct val="100000"/>
          </a:lnSpc>
          <a:spcBef>
            <a:spcPct val="0"/>
          </a:spcBef>
          <a:spcAft>
            <a:spcPct val="0"/>
          </a:spcAft>
          <a:buClrTx/>
          <a:buSzTx/>
          <a:buFontTx/>
          <a:buChar char="•"/>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txDef>
      <a:spPr>
        <a:noFill/>
      </a:spPr>
      <a:bodyPr wrap="square" rtlCol="0">
        <a:spAutoFit/>
      </a:bodyPr>
      <a:lstStyle>
        <a:defPPr marL="265113" indent="-265113" algn="just">
          <a:defRPr sz="2400" dirty="0" err="1" smtClean="0">
            <a:latin typeface="Arial" pitchFamily="34" charset="0"/>
            <a:cs typeface="Arial" pitchFamily="34" charset="0"/>
          </a:defRPr>
        </a:defPPr>
      </a:lstStyle>
    </a:txDef>
  </a:objectDefaults>
  <a:extraClrSchemeLst>
    <a:extraClrScheme>
      <a:clrScheme name="Geradlinig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Geradlinig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Geradlinig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Geradlinig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1">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15847</TotalTime>
  <Words>1848</Words>
  <Application>Microsoft Macintosh PowerPoint</Application>
  <PresentationFormat>Présentation à l'écran (4:3)</PresentationFormat>
  <Paragraphs>189</Paragraphs>
  <Slides>20</Slides>
  <Notes>18</Notes>
  <HiddenSlides>0</HiddenSlides>
  <MMClips>0</MMClips>
  <ScaleCrop>false</ScaleCrop>
  <HeadingPairs>
    <vt:vector size="4" baseType="variant">
      <vt:variant>
        <vt:lpstr>Thème</vt:lpstr>
      </vt:variant>
      <vt:variant>
        <vt:i4>3</vt:i4>
      </vt:variant>
      <vt:variant>
        <vt:lpstr>Titres des diapositives</vt:lpstr>
      </vt:variant>
      <vt:variant>
        <vt:i4>20</vt:i4>
      </vt:variant>
    </vt:vector>
  </HeadingPairs>
  <TitlesOfParts>
    <vt:vector size="23" baseType="lpstr">
      <vt:lpstr>Mondrian</vt:lpstr>
      <vt:lpstr>1_Mondrian</vt:lpstr>
      <vt:lpstr>Thème1</vt:lpstr>
      <vt:lpstr>   L’enseignement de la géométrie au XXe siècle dans l’enseignement obligatoire à Genève et en Romandie : entre dessin et topologie …   Laura Weiss  Université de Genève    </vt:lpstr>
      <vt:lpstr>Le  début de la fin : le PER</vt:lpstr>
      <vt:lpstr>Type de recherche </vt:lpstr>
      <vt:lpstr>Premières références EP : milieu du XIXe</vt:lpstr>
      <vt:lpstr>Une évolution sous l’influence d’un passionné</vt:lpstr>
      <vt:lpstr>Le début du XXe siècle :  une abondance de contenu </vt:lpstr>
      <vt:lpstr>Secondaire : un mot des structures </vt:lpstr>
      <vt:lpstr>La géométrie au collège inférieur </vt:lpstr>
      <vt:lpstr>Le milieu du XXe  au primaire</vt:lpstr>
      <vt:lpstr> CO : réforme structurelle et révolution du PE math </vt:lpstr>
      <vt:lpstr>À l’EP, « réforme profonde »</vt:lpstr>
      <vt:lpstr>Les principes du nouveau programme</vt:lpstr>
      <vt:lpstr>Les Plans d’études romands pour l’EP  </vt:lpstr>
      <vt:lpstr>Au CO, évolution lente de la place de la géométrie </vt:lpstr>
      <vt:lpstr>… qui s’accélère après le retour de l’intitulé </vt:lpstr>
      <vt:lpstr>La Géométrie, le vrai retour? </vt:lpstr>
      <vt:lpstr>En effet, constat d’un problème</vt:lpstr>
      <vt:lpstr>Des ambitions intenables ?</vt:lpstr>
      <vt:lpstr>En résumé</vt:lpstr>
      <vt:lpstr>La fin du début : le PER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L’authenticité des questions PISA</dc:title>
  <dc:creator>Laura</dc:creator>
  <cp:lastModifiedBy>anonyme relecteur</cp:lastModifiedBy>
  <cp:revision>207</cp:revision>
  <cp:lastPrinted>2016-01-20T22:57:26Z</cp:lastPrinted>
  <dcterms:created xsi:type="dcterms:W3CDTF">2012-01-18T15:20:25Z</dcterms:created>
  <dcterms:modified xsi:type="dcterms:W3CDTF">2016-01-28T23:05:23Z</dcterms:modified>
</cp:coreProperties>
</file>