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7" r:id="rId8"/>
    <p:sldId id="278" r:id="rId9"/>
    <p:sldId id="262" r:id="rId10"/>
    <p:sldId id="280" r:id="rId11"/>
    <p:sldId id="267" r:id="rId12"/>
    <p:sldId id="281" r:id="rId13"/>
    <p:sldId id="263" r:id="rId14"/>
    <p:sldId id="264" r:id="rId15"/>
    <p:sldId id="265" r:id="rId16"/>
    <p:sldId id="266" r:id="rId17"/>
    <p:sldId id="268" r:id="rId18"/>
    <p:sldId id="269" r:id="rId19"/>
    <p:sldId id="270" r:id="rId20"/>
    <p:sldId id="271" r:id="rId21"/>
    <p:sldId id="282" r:id="rId22"/>
    <p:sldId id="272" r:id="rId23"/>
    <p:sldId id="273" r:id="rId24"/>
    <p:sldId id="283" r:id="rId25"/>
    <p:sldId id="274" r:id="rId26"/>
    <p:sldId id="275" r:id="rId27"/>
    <p:sldId id="276" r:id="rId28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0C860A24-0FC6-FD4A-B30C-EC617E0936E5}">
          <p14:sldIdLst>
            <p14:sldId id="256"/>
            <p14:sldId id="257"/>
            <p14:sldId id="258"/>
            <p14:sldId id="259"/>
            <p14:sldId id="260"/>
            <p14:sldId id="261"/>
            <p14:sldId id="277"/>
            <p14:sldId id="278"/>
            <p14:sldId id="262"/>
          </p14:sldIdLst>
        </p14:section>
        <p14:section name="Section sans titre" id="{9604A6FC-EB00-8443-A174-1647A59C9A26}">
          <p14:sldIdLst>
            <p14:sldId id="280"/>
            <p14:sldId id="267"/>
            <p14:sldId id="281"/>
            <p14:sldId id="263"/>
            <p14:sldId id="264"/>
            <p14:sldId id="265"/>
            <p14:sldId id="266"/>
            <p14:sldId id="268"/>
            <p14:sldId id="269"/>
            <p14:sldId id="270"/>
            <p14:sldId id="271"/>
            <p14:sldId id="282"/>
            <p14:sldId id="272"/>
            <p14:sldId id="273"/>
            <p14:sldId id="283"/>
            <p14:sldId id="274"/>
            <p14:sldId id="275"/>
            <p14:sldId id="27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-24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EDEBA-5E81-5849-A728-9AC7A66A21DB}" type="datetimeFigureOut">
              <a:rPr lang="fr-FR" smtClean="0"/>
              <a:t>22.01.16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5805D-1A07-1A44-AD7C-DD008A784A8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6536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EDEBA-5E81-5849-A728-9AC7A66A21DB}" type="datetimeFigureOut">
              <a:rPr lang="fr-FR" smtClean="0"/>
              <a:t>22.01.16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5805D-1A07-1A44-AD7C-DD008A784A8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9953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EDEBA-5E81-5849-A728-9AC7A66A21DB}" type="datetimeFigureOut">
              <a:rPr lang="fr-FR" smtClean="0"/>
              <a:t>22.01.16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5805D-1A07-1A44-AD7C-DD008A784A8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7759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EDEBA-5E81-5849-A728-9AC7A66A21DB}" type="datetimeFigureOut">
              <a:rPr lang="fr-FR" smtClean="0"/>
              <a:t>22.01.16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5805D-1A07-1A44-AD7C-DD008A784A8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8882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EDEBA-5E81-5849-A728-9AC7A66A21DB}" type="datetimeFigureOut">
              <a:rPr lang="fr-FR" smtClean="0"/>
              <a:t>22.01.16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5805D-1A07-1A44-AD7C-DD008A784A8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7140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EDEBA-5E81-5849-A728-9AC7A66A21DB}" type="datetimeFigureOut">
              <a:rPr lang="fr-FR" smtClean="0"/>
              <a:t>22.01.16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5805D-1A07-1A44-AD7C-DD008A784A8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4452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EDEBA-5E81-5849-A728-9AC7A66A21DB}" type="datetimeFigureOut">
              <a:rPr lang="fr-FR" smtClean="0"/>
              <a:t>22.01.16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5805D-1A07-1A44-AD7C-DD008A784A8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0728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EDEBA-5E81-5849-A728-9AC7A66A21DB}" type="datetimeFigureOut">
              <a:rPr lang="fr-FR" smtClean="0"/>
              <a:t>22.01.16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5805D-1A07-1A44-AD7C-DD008A784A8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629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EDEBA-5E81-5849-A728-9AC7A66A21DB}" type="datetimeFigureOut">
              <a:rPr lang="fr-FR" smtClean="0"/>
              <a:t>22.01.16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5805D-1A07-1A44-AD7C-DD008A784A8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5468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EDEBA-5E81-5849-A728-9AC7A66A21DB}" type="datetimeFigureOut">
              <a:rPr lang="fr-FR" smtClean="0"/>
              <a:t>22.01.16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5805D-1A07-1A44-AD7C-DD008A784A8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6200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EDEBA-5E81-5849-A728-9AC7A66A21DB}" type="datetimeFigureOut">
              <a:rPr lang="fr-FR" smtClean="0"/>
              <a:t>22.01.16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5805D-1A07-1A44-AD7C-DD008A784A8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8929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EDEBA-5E81-5849-A728-9AC7A66A21DB}" type="datetimeFigureOut">
              <a:rPr lang="fr-FR" smtClean="0"/>
              <a:t>22.01.16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05805D-1A07-1A44-AD7C-DD008A784A8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071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Didactique des mathématiques post-obligatoires à l’Uni Fribourg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Journées romandes des formateurs en didactique des  mathématiques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912479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Laboratoire didactique (idées)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5497435"/>
              </p:ext>
            </p:extLst>
          </p:nvPr>
        </p:nvGraphicFramePr>
        <p:xfrm>
          <a:off x="457200" y="1600200"/>
          <a:ext cx="8229600" cy="27533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Niveau</a:t>
                      </a:r>
                      <a:r>
                        <a:rPr lang="fr-CH" dirty="0" smtClean="0">
                          <a:effectLst/>
                        </a:rPr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kern="12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Classe de 1</a:t>
                      </a:r>
                      <a:r>
                        <a:rPr lang="fr-FR" sz="1800" b="1" kern="1200" baseline="300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ère </a:t>
                      </a:r>
                      <a:r>
                        <a:rPr lang="fr-FR" sz="1800" b="1" kern="12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année</a:t>
                      </a:r>
                      <a:r>
                        <a:rPr lang="fr-CH" smtClean="0">
                          <a:effectLst/>
                        </a:rPr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Classe de 4</a:t>
                      </a:r>
                      <a:r>
                        <a:rPr lang="fr-FR" sz="1800" b="1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ème</a:t>
                      </a:r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année</a:t>
                      </a:r>
                      <a:r>
                        <a:rPr lang="fr-CH" dirty="0" smtClean="0">
                          <a:effectLst/>
                        </a:rPr>
                        <a:t> 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5B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Les élèves font correspondre les composantes de plusieurs vecteurs, exprimées dans une base donnée, à des vecteurs géométriques.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Différents graphes et expressions fonctionnelles sont donnés. Les élèves doivent faire correspondre chaque graphe à l’expression fonctionnelle adéquate.</a:t>
                      </a:r>
                      <a:r>
                        <a:rPr lang="fr-CH" dirty="0" smtClean="0">
                          <a:effectLst/>
                        </a:rPr>
                        <a:t> 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ETC.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ETC.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ETC.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57866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Analyse des représentations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1368"/>
              </a:spcBef>
              <a:spcAft>
                <a:spcPts val="1200"/>
              </a:spcAft>
              <a:buNone/>
            </a:pPr>
            <a:r>
              <a:rPr lang="fr-FR" dirty="0" smtClean="0"/>
              <a:t>Les thèmes traités sont les suivants :</a:t>
            </a:r>
          </a:p>
          <a:p>
            <a:pPr>
              <a:spcBef>
                <a:spcPts val="1368"/>
              </a:spcBef>
              <a:spcAft>
                <a:spcPts val="1200"/>
              </a:spcAft>
              <a:buFontTx/>
              <a:buChar char="-"/>
            </a:pPr>
            <a:r>
              <a:rPr lang="fr-FR" dirty="0" smtClean="0"/>
              <a:t>Travail sur les représentations fausses des élèves dans leurs branches.</a:t>
            </a:r>
          </a:p>
          <a:p>
            <a:pPr>
              <a:spcBef>
                <a:spcPts val="1368"/>
              </a:spcBef>
              <a:spcAft>
                <a:spcPts val="1200"/>
              </a:spcAft>
              <a:buFontTx/>
              <a:buChar char="-"/>
            </a:pPr>
            <a:r>
              <a:rPr lang="fr-FR" dirty="0" smtClean="0"/>
              <a:t>Travail sur le vocabulaire spécifique en comparaison avec le vocabulaire courant.</a:t>
            </a:r>
          </a:p>
          <a:p>
            <a:pPr>
              <a:spcBef>
                <a:spcPts val="1368"/>
              </a:spcBef>
              <a:spcAft>
                <a:spcPts val="1200"/>
              </a:spcAft>
              <a:buFontTx/>
              <a:buChar char="-"/>
            </a:pPr>
            <a:r>
              <a:rPr lang="fr-FR" dirty="0" smtClean="0"/>
              <a:t>Travail sur les questions de genre.</a:t>
            </a:r>
          </a:p>
        </p:txBody>
      </p:sp>
    </p:spTree>
    <p:extLst>
      <p:ext uri="{BB962C8B-B14F-4D97-AF65-F5344CB8AC3E}">
        <p14:creationId xmlns:p14="http://schemas.microsoft.com/office/powerpoint/2010/main" val="12464988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Pour les maths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Sont traités particulièrement :</a:t>
            </a:r>
          </a:p>
          <a:p>
            <a:pPr>
              <a:buFontTx/>
              <a:buChar char="-"/>
            </a:pPr>
            <a:r>
              <a:rPr lang="fr-FR" dirty="0" smtClean="0"/>
              <a:t>Notions de convergence et divergence des suites et des séries numériques, notions de continuité, …;</a:t>
            </a:r>
          </a:p>
          <a:p>
            <a:pPr>
              <a:buFontTx/>
              <a:buChar char="-"/>
            </a:pPr>
            <a:r>
              <a:rPr lang="fr-FR" dirty="0" smtClean="0"/>
              <a:t>Différences maths / physique sur la question des vecteurs, des différentielles, … .</a:t>
            </a:r>
          </a:p>
          <a:p>
            <a:pPr marL="0" indent="0">
              <a:buNone/>
            </a:pPr>
            <a:r>
              <a:rPr lang="fr-FR" dirty="0" smtClean="0"/>
              <a:t>La question du genre est liée à une série de données et recherches actuelles.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970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Cours spécifiques (concepts)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Les étudiant-e-s choisissent des compléments en fonction de ce qu’il-elle-s estiment être leurs besoins.</a:t>
            </a:r>
          </a:p>
          <a:p>
            <a:pPr marL="0" indent="0">
              <a:buNone/>
            </a:pPr>
            <a:r>
              <a:rPr lang="fr-FR" dirty="0" smtClean="0"/>
              <a:t>« </a:t>
            </a:r>
            <a:r>
              <a:rPr lang="fr-FR" dirty="0"/>
              <a:t>L’objectif de cette </a:t>
            </a:r>
            <a:r>
              <a:rPr lang="fr-FR" dirty="0" smtClean="0"/>
              <a:t>démarche est </a:t>
            </a:r>
            <a:r>
              <a:rPr lang="fr-FR" dirty="0"/>
              <a:t>de vous permettre </a:t>
            </a:r>
            <a:r>
              <a:rPr lang="fr-FR" dirty="0" smtClean="0"/>
              <a:t>d’identifier </a:t>
            </a:r>
            <a:r>
              <a:rPr lang="fr-FR" dirty="0"/>
              <a:t>ce dont vous avez besoin, de choisir </a:t>
            </a:r>
            <a:r>
              <a:rPr lang="fr-FR" dirty="0" smtClean="0"/>
              <a:t>les </a:t>
            </a:r>
            <a:r>
              <a:rPr lang="fr-FR" dirty="0"/>
              <a:t>cours qui vous soutiendront </a:t>
            </a:r>
            <a:r>
              <a:rPr lang="fr-FR" dirty="0" smtClean="0"/>
              <a:t>au </a:t>
            </a:r>
            <a:r>
              <a:rPr lang="fr-FR" dirty="0"/>
              <a:t>mieux </a:t>
            </a:r>
            <a:r>
              <a:rPr lang="fr-FR" dirty="0" smtClean="0"/>
              <a:t>dans votre enseignement </a:t>
            </a:r>
            <a:r>
              <a:rPr lang="fr-FR" dirty="0"/>
              <a:t>et d’entrer dans une démarche </a:t>
            </a:r>
            <a:r>
              <a:rPr lang="fr-FR" dirty="0" smtClean="0"/>
              <a:t>de </a:t>
            </a:r>
            <a:r>
              <a:rPr lang="fr-FR" dirty="0"/>
              <a:t>formation </a:t>
            </a:r>
            <a:r>
              <a:rPr lang="fr-FR" dirty="0" smtClean="0"/>
              <a:t>continue. »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070208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Cours spécifiques (exemples)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Multimédias</a:t>
            </a:r>
          </a:p>
          <a:p>
            <a:r>
              <a:rPr lang="fr-FR" dirty="0" smtClean="0"/>
              <a:t>Education aux médias</a:t>
            </a:r>
          </a:p>
          <a:p>
            <a:r>
              <a:rPr lang="fr-FR" dirty="0" smtClean="0"/>
              <a:t>Développement de l’oralité</a:t>
            </a:r>
          </a:p>
          <a:p>
            <a:r>
              <a:rPr lang="fr-FR" dirty="0" smtClean="0"/>
              <a:t>Epistémologie des savoirs scolaires</a:t>
            </a:r>
          </a:p>
          <a:p>
            <a:r>
              <a:rPr lang="fr-FR" dirty="0" smtClean="0"/>
              <a:t>Introduction à la notion d’esprit scientifique</a:t>
            </a:r>
          </a:p>
          <a:p>
            <a:r>
              <a:rPr lang="fr-FR" dirty="0" smtClean="0"/>
              <a:t>Cours universitaires supplémentaires en mathématiques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15078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 smtClean="0"/>
              <a:t>Exemple de travail en maths pour Introduction à la notion d’esprit scientifique</a:t>
            </a:r>
            <a:endParaRPr lang="fr-FR" sz="3200" dirty="0"/>
          </a:p>
        </p:txBody>
      </p:sp>
      <p:pic>
        <p:nvPicPr>
          <p:cNvPr id="4" name="Espace réservé du contenu 3" descr="projet es sc.pdf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41" b="47395"/>
          <a:stretch/>
        </p:blipFill>
        <p:spPr/>
      </p:pic>
    </p:spTree>
    <p:extLst>
      <p:ext uri="{BB962C8B-B14F-4D97-AF65-F5344CB8AC3E}">
        <p14:creationId xmlns:p14="http://schemas.microsoft.com/office/powerpoint/2010/main" val="3464850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(suite)</a:t>
            </a:r>
            <a:endParaRPr lang="fr-FR" dirty="0"/>
          </a:p>
        </p:txBody>
      </p:sp>
      <p:pic>
        <p:nvPicPr>
          <p:cNvPr id="4" name="Espace réservé du contenu 3" descr="projet es sc.pdf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b="11136"/>
          <a:stretch/>
        </p:blipFill>
        <p:spPr/>
      </p:pic>
    </p:spTree>
    <p:extLst>
      <p:ext uri="{BB962C8B-B14F-4D97-AF65-F5344CB8AC3E}">
        <p14:creationId xmlns:p14="http://schemas.microsoft.com/office/powerpoint/2010/main" val="23573957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Projet pédagogique TICE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Projet d’utilisation des « Technologies de l’Information et de la Communication » par les élèves.</a:t>
            </a:r>
          </a:p>
          <a:p>
            <a:r>
              <a:rPr lang="fr-FR" dirty="0" smtClean="0"/>
              <a:t>Exigence de la loi fribourgeoise pour tout enseignant.</a:t>
            </a:r>
          </a:p>
          <a:p>
            <a:r>
              <a:rPr lang="fr-FR" dirty="0" smtClean="0"/>
              <a:t>Choix de notre part : faire faire ce projet dès la formation initiale.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787643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Cours proprement dit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Il repose sur les 4 piliers suivants :</a:t>
            </a:r>
          </a:p>
          <a:p>
            <a:pPr>
              <a:buFontTx/>
              <a:buChar char="-"/>
            </a:pPr>
            <a:r>
              <a:rPr lang="fr-FR" dirty="0" smtClean="0"/>
              <a:t>Heuristique</a:t>
            </a:r>
          </a:p>
          <a:p>
            <a:pPr>
              <a:buFontTx/>
              <a:buChar char="-"/>
            </a:pPr>
            <a:r>
              <a:rPr lang="fr-FR" dirty="0" smtClean="0"/>
              <a:t>Transposition directe</a:t>
            </a:r>
          </a:p>
          <a:p>
            <a:pPr>
              <a:buFontTx/>
              <a:buChar char="-"/>
            </a:pPr>
            <a:r>
              <a:rPr lang="fr-FR" dirty="0" smtClean="0"/>
              <a:t>Développement de l’habileté à résoudre des problèmes</a:t>
            </a:r>
          </a:p>
          <a:p>
            <a:pPr>
              <a:buFontTx/>
              <a:buChar char="-"/>
            </a:pPr>
            <a:r>
              <a:rPr lang="fr-FR" dirty="0" smtClean="0"/>
              <a:t>Evaluation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194001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Heuristique : contenu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effets de fausses heuristiques.</a:t>
            </a:r>
          </a:p>
          <a:p>
            <a:r>
              <a:rPr lang="fr-FR" dirty="0" smtClean="0"/>
              <a:t>Les différentes approches heuristiques (débat scientifique, cahier d’avancement, situation problème, …)</a:t>
            </a:r>
          </a:p>
          <a:p>
            <a:pPr marL="954000">
              <a:buFont typeface="Courier New"/>
              <a:buChar char="o"/>
            </a:pPr>
            <a:r>
              <a:rPr lang="fr-FR" dirty="0" smtClean="0"/>
              <a:t>par travail de groupes </a:t>
            </a:r>
          </a:p>
          <a:p>
            <a:pPr marL="954000">
              <a:buFont typeface="Courier New"/>
              <a:buChar char="o"/>
            </a:pPr>
            <a:r>
              <a:rPr lang="fr-FR" dirty="0" smtClean="0"/>
              <a:t>par paires </a:t>
            </a:r>
          </a:p>
          <a:p>
            <a:pPr marL="954000">
              <a:buFont typeface="Courier New"/>
              <a:buChar char="o"/>
            </a:pPr>
            <a:r>
              <a:rPr lang="fr-FR" dirty="0" smtClean="0"/>
              <a:t>individuel</a:t>
            </a:r>
          </a:p>
          <a:p>
            <a:r>
              <a:rPr lang="fr-FR" dirty="0" smtClean="0"/>
              <a:t>Les cas les plus adaptés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53404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Programme global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La formation en didactique de branche comprend:</a:t>
            </a:r>
          </a:p>
          <a:p>
            <a:pPr>
              <a:buFontTx/>
              <a:buChar char="-"/>
            </a:pPr>
            <a:r>
              <a:rPr lang="fr-FR" dirty="0" smtClean="0"/>
              <a:t>Le cours proprement dit (5 crédits)</a:t>
            </a:r>
          </a:p>
          <a:p>
            <a:pPr>
              <a:buFontTx/>
              <a:buChar char="-"/>
            </a:pPr>
            <a:r>
              <a:rPr lang="fr-FR" dirty="0" smtClean="0"/>
              <a:t>Le laboratoire didactique (4 crédits)</a:t>
            </a:r>
          </a:p>
          <a:p>
            <a:pPr>
              <a:buFontTx/>
              <a:buChar char="-"/>
            </a:pPr>
            <a:r>
              <a:rPr lang="fr-FR" dirty="0" smtClean="0"/>
              <a:t>L’analyse des représentations (2 crédits)</a:t>
            </a:r>
          </a:p>
          <a:p>
            <a:pPr>
              <a:buFontTx/>
              <a:buChar char="-"/>
            </a:pPr>
            <a:r>
              <a:rPr lang="fr-FR" dirty="0" smtClean="0"/>
              <a:t>Des cours spécifiques (3 crédits)</a:t>
            </a:r>
          </a:p>
          <a:p>
            <a:pPr>
              <a:buFontTx/>
              <a:buChar char="-"/>
            </a:pPr>
            <a:r>
              <a:rPr lang="fr-FR" dirty="0" smtClean="0"/>
              <a:t>Le projet pédagogique TICE (2 crédits)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488143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Heuristique – exemple de projet (donnée)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On </a:t>
            </a:r>
            <a:r>
              <a:rPr lang="en-US" dirty="0"/>
              <a:t>dispose </a:t>
            </a:r>
            <a:r>
              <a:rPr lang="en-US" dirty="0" err="1"/>
              <a:t>d'une</a:t>
            </a:r>
            <a:r>
              <a:rPr lang="en-US" dirty="0"/>
              <a:t> </a:t>
            </a:r>
            <a:r>
              <a:rPr lang="en-US" dirty="0" err="1"/>
              <a:t>feuille</a:t>
            </a:r>
            <a:r>
              <a:rPr lang="en-US" dirty="0"/>
              <a:t> de carton </a:t>
            </a:r>
            <a:r>
              <a:rPr lang="en-US" dirty="0" err="1"/>
              <a:t>carrée</a:t>
            </a:r>
            <a:r>
              <a:rPr lang="en-US" dirty="0"/>
              <a:t> de </a:t>
            </a:r>
            <a:r>
              <a:rPr lang="en-US" dirty="0" smtClean="0"/>
              <a:t>60 </a:t>
            </a:r>
            <a:r>
              <a:rPr lang="en-US" dirty="0"/>
              <a:t>cm de </a:t>
            </a:r>
            <a:r>
              <a:rPr lang="en-US" dirty="0" err="1"/>
              <a:t>côté</a:t>
            </a:r>
            <a:r>
              <a:rPr lang="en-US" dirty="0"/>
              <a:t>, et on </a:t>
            </a:r>
            <a:r>
              <a:rPr lang="en-US" dirty="0" err="1"/>
              <a:t>souhaite</a:t>
            </a:r>
            <a:r>
              <a:rPr lang="en-US" dirty="0"/>
              <a:t> en faire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boite</a:t>
            </a:r>
            <a:r>
              <a:rPr lang="en-US" dirty="0"/>
              <a:t> en en </a:t>
            </a:r>
            <a:r>
              <a:rPr lang="en-US" dirty="0" err="1"/>
              <a:t>repliant</a:t>
            </a:r>
            <a:r>
              <a:rPr lang="en-US" dirty="0"/>
              <a:t> les </a:t>
            </a:r>
            <a:r>
              <a:rPr lang="en-US" dirty="0" err="1"/>
              <a:t>bords</a:t>
            </a:r>
            <a:r>
              <a:rPr lang="en-US" dirty="0"/>
              <a:t>. </a:t>
            </a:r>
            <a:r>
              <a:rPr lang="en-US" dirty="0" err="1"/>
              <a:t>Quelles</a:t>
            </a:r>
            <a:r>
              <a:rPr lang="en-US" dirty="0"/>
              <a:t> </a:t>
            </a:r>
            <a:r>
              <a:rPr lang="en-US" dirty="0" err="1"/>
              <a:t>seront</a:t>
            </a:r>
            <a:r>
              <a:rPr lang="en-US" dirty="0"/>
              <a:t> les dimensions de la </a:t>
            </a:r>
            <a:r>
              <a:rPr lang="en-US" dirty="0" err="1"/>
              <a:t>boite</a:t>
            </a:r>
            <a:r>
              <a:rPr lang="en-US" dirty="0"/>
              <a:t> pour </a:t>
            </a:r>
            <a:r>
              <a:rPr lang="en-US" dirty="0" err="1"/>
              <a:t>que</a:t>
            </a:r>
            <a:r>
              <a:rPr lang="en-US" dirty="0"/>
              <a:t> son volume </a:t>
            </a:r>
            <a:r>
              <a:rPr lang="en-US" dirty="0" err="1"/>
              <a:t>soit</a:t>
            </a:r>
            <a:r>
              <a:rPr lang="en-US" dirty="0"/>
              <a:t> maximal ?</a:t>
            </a:r>
            <a:endParaRPr lang="fr-CH" dirty="0"/>
          </a:p>
          <a:p>
            <a:pPr marL="0" indent="0">
              <a:buNone/>
            </a:pPr>
            <a:r>
              <a:rPr lang="en-US" dirty="0"/>
              <a:t> </a:t>
            </a:r>
            <a:endParaRPr lang="fr-CH" dirty="0"/>
          </a:p>
          <a:p>
            <a:pPr marL="0" indent="0">
              <a:buNone/>
            </a:pPr>
            <a:r>
              <a:rPr lang="en-US" u="sng" dirty="0"/>
              <a:t>Marche </a:t>
            </a:r>
            <a:r>
              <a:rPr lang="en-US" u="sng" dirty="0" err="1"/>
              <a:t>à</a:t>
            </a:r>
            <a:r>
              <a:rPr lang="en-US" u="sng" dirty="0"/>
              <a:t> </a:t>
            </a:r>
            <a:r>
              <a:rPr lang="en-US" u="sng" dirty="0" err="1"/>
              <a:t>suivre</a:t>
            </a:r>
            <a:r>
              <a:rPr lang="en-US" u="sng" dirty="0"/>
              <a:t> :</a:t>
            </a:r>
            <a:endParaRPr lang="fr-CH" dirty="0"/>
          </a:p>
          <a:p>
            <a:pPr marL="0" lvl="0" indent="0">
              <a:buNone/>
            </a:pPr>
            <a:r>
              <a:rPr lang="en-US" dirty="0" err="1"/>
              <a:t>Écrire</a:t>
            </a:r>
            <a:r>
              <a:rPr lang="en-US" dirty="0"/>
              <a:t> le volume en </a:t>
            </a:r>
            <a:r>
              <a:rPr lang="en-US" dirty="0" err="1"/>
              <a:t>fonction</a:t>
            </a:r>
            <a:r>
              <a:rPr lang="en-US" dirty="0"/>
              <a:t> </a:t>
            </a:r>
            <a:r>
              <a:rPr lang="en-US" dirty="0" err="1"/>
              <a:t>d'une</a:t>
            </a:r>
            <a:r>
              <a:rPr lang="en-US" dirty="0"/>
              <a:t> des dimensions de la </a:t>
            </a:r>
            <a:r>
              <a:rPr lang="en-US" dirty="0" err="1"/>
              <a:t>boite</a:t>
            </a:r>
            <a:r>
              <a:rPr lang="en-US" dirty="0"/>
              <a:t>.</a:t>
            </a:r>
            <a:endParaRPr lang="fr-CH" dirty="0"/>
          </a:p>
          <a:p>
            <a:pPr marL="0" lvl="0" indent="0">
              <a:buNone/>
            </a:pPr>
            <a:r>
              <a:rPr lang="en-US" dirty="0"/>
              <a:t>Tracer le </a:t>
            </a:r>
            <a:r>
              <a:rPr lang="en-US" dirty="0" err="1"/>
              <a:t>graphe</a:t>
            </a:r>
            <a:r>
              <a:rPr lang="en-US" dirty="0"/>
              <a:t> de </a:t>
            </a:r>
            <a:r>
              <a:rPr lang="en-US" dirty="0" err="1"/>
              <a:t>cette</a:t>
            </a:r>
            <a:r>
              <a:rPr lang="en-US" dirty="0"/>
              <a:t> </a:t>
            </a:r>
            <a:r>
              <a:rPr lang="en-US" dirty="0" err="1"/>
              <a:t>fonction</a:t>
            </a:r>
            <a:r>
              <a:rPr lang="en-US" dirty="0"/>
              <a:t>.</a:t>
            </a:r>
            <a:endParaRPr lang="fr-CH" dirty="0"/>
          </a:p>
          <a:p>
            <a:pPr marL="0" lvl="0" indent="0">
              <a:buNone/>
            </a:pPr>
            <a:r>
              <a:rPr lang="en-US" dirty="0" err="1"/>
              <a:t>Déterminer</a:t>
            </a:r>
            <a:r>
              <a:rPr lang="en-US" dirty="0"/>
              <a:t> son maximum.</a:t>
            </a:r>
            <a:endParaRPr lang="fr-CH" dirty="0"/>
          </a:p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r>
              <a:rPr lang="en-US" b="1" dirty="0"/>
              <a:t>Le retour de la </a:t>
            </a:r>
            <a:r>
              <a:rPr lang="en-US" b="1" dirty="0" err="1"/>
              <a:t>boite</a:t>
            </a:r>
            <a:endParaRPr lang="fr-CH" b="1" dirty="0"/>
          </a:p>
          <a:p>
            <a:pPr marL="0" indent="0">
              <a:buNone/>
            </a:pPr>
            <a:r>
              <a:rPr lang="en-US" dirty="0" err="1"/>
              <a:t>Quelles</a:t>
            </a:r>
            <a:r>
              <a:rPr lang="en-US" dirty="0"/>
              <a:t> </a:t>
            </a:r>
            <a:r>
              <a:rPr lang="en-US" dirty="0" err="1"/>
              <a:t>devront</a:t>
            </a:r>
            <a:r>
              <a:rPr lang="en-US" dirty="0"/>
              <a:t> </a:t>
            </a:r>
            <a:r>
              <a:rPr lang="en-US" dirty="0" err="1"/>
              <a:t>être</a:t>
            </a:r>
            <a:r>
              <a:rPr lang="en-US" dirty="0"/>
              <a:t> les dimensions de la </a:t>
            </a:r>
            <a:r>
              <a:rPr lang="en-US" dirty="0" err="1"/>
              <a:t>boite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la </a:t>
            </a:r>
            <a:r>
              <a:rPr lang="en-US" dirty="0" err="1"/>
              <a:t>feuille</a:t>
            </a:r>
            <a:r>
              <a:rPr lang="en-US" dirty="0"/>
              <a:t> de carton </a:t>
            </a:r>
            <a:r>
              <a:rPr lang="en-US" dirty="0" err="1"/>
              <a:t>est</a:t>
            </a:r>
            <a:r>
              <a:rPr lang="en-US" dirty="0"/>
              <a:t> de dimensions </a:t>
            </a:r>
            <a:r>
              <a:rPr lang="en-US" i="1" dirty="0"/>
              <a:t>c </a:t>
            </a:r>
            <a:r>
              <a:rPr lang="en-US" dirty="0" err="1"/>
              <a:t>sur</a:t>
            </a:r>
            <a:r>
              <a:rPr lang="en-US" dirty="0"/>
              <a:t> </a:t>
            </a:r>
            <a:r>
              <a:rPr lang="en-US" i="1" dirty="0"/>
              <a:t>c </a:t>
            </a:r>
            <a:r>
              <a:rPr lang="en-US" dirty="0"/>
              <a:t>? </a:t>
            </a:r>
            <a:r>
              <a:rPr lang="en-US" u="sng" dirty="0"/>
              <a:t>Indication : </a:t>
            </a:r>
            <a:r>
              <a:rPr lang="en-US" dirty="0" err="1"/>
              <a:t>étudier</a:t>
            </a:r>
            <a:r>
              <a:rPr lang="en-US" dirty="0"/>
              <a:t> le point maximum </a:t>
            </a:r>
            <a:r>
              <a:rPr lang="en-US" dirty="0" err="1"/>
              <a:t>sur</a:t>
            </a:r>
            <a:r>
              <a:rPr lang="en-US" dirty="0"/>
              <a:t> le </a:t>
            </a:r>
            <a:r>
              <a:rPr lang="en-US" dirty="0" err="1"/>
              <a:t>graphe</a:t>
            </a:r>
            <a:r>
              <a:rPr lang="en-US" dirty="0"/>
              <a:t> de la question </a:t>
            </a:r>
            <a:r>
              <a:rPr lang="en-US" dirty="0" err="1"/>
              <a:t>précédente</a:t>
            </a:r>
            <a:r>
              <a:rPr lang="en-US" dirty="0"/>
              <a:t>.</a:t>
            </a:r>
            <a:endParaRPr lang="fr-CH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22131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Heuristique – exemple de projet </a:t>
            </a:r>
            <a:r>
              <a:rPr lang="fr-FR" dirty="0" smtClean="0"/>
              <a:t>(dispositif)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en-US" dirty="0" err="1"/>
              <a:t>Groupes</a:t>
            </a:r>
            <a:r>
              <a:rPr lang="en-US" dirty="0"/>
              <a:t> de 3 </a:t>
            </a:r>
            <a:r>
              <a:rPr lang="en-US" dirty="0" err="1"/>
              <a:t>personnes</a:t>
            </a:r>
            <a:endParaRPr lang="fr-CH" sz="2800" dirty="0"/>
          </a:p>
          <a:p>
            <a:pPr lvl="1"/>
            <a:r>
              <a:rPr lang="en-US" dirty="0" err="1"/>
              <a:t>Liste</a:t>
            </a:r>
            <a:r>
              <a:rPr lang="en-US" dirty="0"/>
              <a:t> des </a:t>
            </a:r>
            <a:r>
              <a:rPr lang="en-US" dirty="0" err="1"/>
              <a:t>groupes</a:t>
            </a:r>
            <a:r>
              <a:rPr lang="en-US" dirty="0"/>
              <a:t> </a:t>
            </a:r>
            <a:r>
              <a:rPr lang="en-US" dirty="0" err="1"/>
              <a:t>établie</a:t>
            </a:r>
            <a:r>
              <a:rPr lang="en-US" dirty="0"/>
              <a:t> </a:t>
            </a:r>
            <a:r>
              <a:rPr lang="en-US" dirty="0" err="1"/>
              <a:t>à</a:t>
            </a:r>
            <a:r>
              <a:rPr lang="en-US" dirty="0"/>
              <a:t> </a:t>
            </a:r>
            <a:r>
              <a:rPr lang="en-US" dirty="0" err="1"/>
              <a:t>l'avance</a:t>
            </a:r>
            <a:r>
              <a:rPr lang="en-US" dirty="0"/>
              <a:t> </a:t>
            </a:r>
            <a:r>
              <a:rPr lang="en-US" dirty="0" err="1"/>
              <a:t>afin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la </a:t>
            </a:r>
            <a:r>
              <a:rPr lang="en-US" dirty="0" err="1"/>
              <a:t>moyenne</a:t>
            </a:r>
            <a:r>
              <a:rPr lang="en-US" dirty="0"/>
              <a:t> de math de </a:t>
            </a:r>
            <a:r>
              <a:rPr lang="en-US" dirty="0" err="1"/>
              <a:t>chaque</a:t>
            </a:r>
            <a:r>
              <a:rPr lang="en-US" dirty="0"/>
              <a:t> </a:t>
            </a:r>
            <a:r>
              <a:rPr lang="en-US" dirty="0" err="1"/>
              <a:t>groupe</a:t>
            </a:r>
            <a:r>
              <a:rPr lang="en-US" dirty="0"/>
              <a:t> </a:t>
            </a:r>
            <a:r>
              <a:rPr lang="en-US" dirty="0" err="1"/>
              <a:t>soit</a:t>
            </a:r>
            <a:r>
              <a:rPr lang="en-US" dirty="0"/>
              <a:t> la </a:t>
            </a:r>
            <a:r>
              <a:rPr lang="en-US" dirty="0" err="1"/>
              <a:t>même</a:t>
            </a:r>
            <a:r>
              <a:rPr lang="en-US" dirty="0"/>
              <a:t>.</a:t>
            </a:r>
            <a:endParaRPr lang="fr-CH" sz="2400" dirty="0"/>
          </a:p>
          <a:p>
            <a:pPr lvl="1"/>
            <a:r>
              <a:rPr lang="en-US" dirty="0"/>
              <a:t>La </a:t>
            </a:r>
            <a:r>
              <a:rPr lang="en-US" dirty="0" err="1"/>
              <a:t>liste</a:t>
            </a:r>
            <a:r>
              <a:rPr lang="en-US" dirty="0"/>
              <a:t> des </a:t>
            </a:r>
            <a:r>
              <a:rPr lang="en-US" dirty="0" err="1"/>
              <a:t>groupe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affichée</a:t>
            </a:r>
            <a:r>
              <a:rPr lang="en-US" dirty="0"/>
              <a:t> au </a:t>
            </a:r>
            <a:r>
              <a:rPr lang="en-US" dirty="0" err="1"/>
              <a:t>rétro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visualiseur</a:t>
            </a:r>
            <a:r>
              <a:rPr lang="en-US" dirty="0"/>
              <a:t> avec les </a:t>
            </a:r>
            <a:r>
              <a:rPr lang="en-US" dirty="0" err="1"/>
              <a:t>tâches</a:t>
            </a:r>
            <a:r>
              <a:rPr lang="en-US" dirty="0"/>
              <a:t>.</a:t>
            </a:r>
            <a:endParaRPr lang="fr-CH" sz="2400" dirty="0"/>
          </a:p>
          <a:p>
            <a:pPr lvl="0"/>
            <a:r>
              <a:rPr lang="en-US" dirty="0"/>
              <a:t>Attribution des </a:t>
            </a:r>
            <a:r>
              <a:rPr lang="en-US" dirty="0" err="1"/>
              <a:t>tâches</a:t>
            </a:r>
            <a:r>
              <a:rPr lang="en-US" dirty="0"/>
              <a:t> par </a:t>
            </a:r>
            <a:r>
              <a:rPr lang="en-US" dirty="0" err="1"/>
              <a:t>groupe</a:t>
            </a:r>
            <a:r>
              <a:rPr lang="en-US" dirty="0"/>
              <a:t> :</a:t>
            </a:r>
            <a:endParaRPr lang="fr-CH" sz="2800" dirty="0"/>
          </a:p>
          <a:p>
            <a:pPr lvl="1"/>
            <a:r>
              <a:rPr lang="en-US" dirty="0"/>
              <a:t>Le plus </a:t>
            </a:r>
            <a:r>
              <a:rPr lang="en-US" dirty="0" err="1"/>
              <a:t>faible</a:t>
            </a:r>
            <a:r>
              <a:rPr lang="en-US" dirty="0"/>
              <a:t> a le </a:t>
            </a:r>
            <a:r>
              <a:rPr lang="en-US" dirty="0" err="1"/>
              <a:t>droit</a:t>
            </a:r>
            <a:r>
              <a:rPr lang="en-US" dirty="0"/>
              <a:t> de poser 2 questions au prof.</a:t>
            </a:r>
            <a:endParaRPr lang="fr-CH" sz="2400" dirty="0"/>
          </a:p>
          <a:p>
            <a:pPr lvl="1"/>
            <a:r>
              <a:rPr lang="en-US" dirty="0"/>
              <a:t>Le </a:t>
            </a:r>
            <a:r>
              <a:rPr lang="en-US" dirty="0" err="1"/>
              <a:t>moyen</a:t>
            </a:r>
            <a:r>
              <a:rPr lang="en-US" dirty="0"/>
              <a:t> </a:t>
            </a:r>
            <a:r>
              <a:rPr lang="en-US" dirty="0" err="1"/>
              <a:t>prend</a:t>
            </a:r>
            <a:r>
              <a:rPr lang="en-US" dirty="0"/>
              <a:t> des notes.</a:t>
            </a:r>
            <a:endParaRPr lang="fr-CH" sz="2400" dirty="0"/>
          </a:p>
          <a:p>
            <a:pPr lvl="1"/>
            <a:r>
              <a:rPr lang="en-US" dirty="0"/>
              <a:t>Le plus fort </a:t>
            </a:r>
            <a:r>
              <a:rPr lang="en-US" dirty="0" err="1"/>
              <a:t>présentera</a:t>
            </a:r>
            <a:r>
              <a:rPr lang="en-US" dirty="0"/>
              <a:t> les </a:t>
            </a:r>
            <a:r>
              <a:rPr lang="en-US" dirty="0" err="1"/>
              <a:t>résultats</a:t>
            </a:r>
            <a:r>
              <a:rPr lang="en-US" dirty="0"/>
              <a:t>.</a:t>
            </a:r>
            <a:endParaRPr lang="fr-CH" sz="2400" dirty="0"/>
          </a:p>
          <a:p>
            <a:pPr lvl="0"/>
            <a:r>
              <a:rPr lang="en-US" dirty="0"/>
              <a:t>Support (</a:t>
            </a:r>
            <a:r>
              <a:rPr lang="en-US" dirty="0" err="1"/>
              <a:t>affiché</a:t>
            </a:r>
            <a:r>
              <a:rPr lang="en-US" dirty="0"/>
              <a:t> au </a:t>
            </a:r>
            <a:r>
              <a:rPr lang="en-US" dirty="0" err="1"/>
              <a:t>rétro</a:t>
            </a:r>
            <a:r>
              <a:rPr lang="en-US" dirty="0"/>
              <a:t> / </a:t>
            </a:r>
            <a:r>
              <a:rPr lang="en-US" dirty="0" err="1"/>
              <a:t>visualiseur</a:t>
            </a:r>
            <a:r>
              <a:rPr lang="en-US" dirty="0"/>
              <a:t>) :</a:t>
            </a:r>
            <a:endParaRPr lang="fr-CH" sz="2800" dirty="0"/>
          </a:p>
          <a:p>
            <a:pPr lvl="1"/>
            <a:r>
              <a:rPr lang="en-US" dirty="0" err="1"/>
              <a:t>Graphe</a:t>
            </a:r>
            <a:r>
              <a:rPr lang="en-US" dirty="0"/>
              <a:t> </a:t>
            </a:r>
            <a:r>
              <a:rPr lang="en-US" dirty="0" err="1"/>
              <a:t>sur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feuille</a:t>
            </a:r>
            <a:r>
              <a:rPr lang="en-US" dirty="0"/>
              <a:t> A4 (pour la </a:t>
            </a:r>
            <a:r>
              <a:rPr lang="en-US" dirty="0" err="1"/>
              <a:t>présenter</a:t>
            </a:r>
            <a:r>
              <a:rPr lang="en-US" dirty="0"/>
              <a:t> au </a:t>
            </a:r>
            <a:r>
              <a:rPr lang="en-US" dirty="0" err="1"/>
              <a:t>visualiseur</a:t>
            </a:r>
            <a:r>
              <a:rPr lang="en-US" dirty="0"/>
              <a:t>)</a:t>
            </a:r>
            <a:endParaRPr lang="fr-CH" sz="2400" dirty="0"/>
          </a:p>
          <a:p>
            <a:pPr lvl="1"/>
            <a:r>
              <a:rPr lang="en-US" dirty="0"/>
              <a:t>Notes </a:t>
            </a:r>
            <a:r>
              <a:rPr lang="en-US" dirty="0" err="1"/>
              <a:t>sur</a:t>
            </a:r>
            <a:r>
              <a:rPr lang="en-US" dirty="0"/>
              <a:t> </a:t>
            </a:r>
            <a:r>
              <a:rPr lang="en-US" dirty="0" err="1"/>
              <a:t>feuille</a:t>
            </a:r>
            <a:r>
              <a:rPr lang="en-US" dirty="0"/>
              <a:t> A4</a:t>
            </a:r>
            <a:endParaRPr lang="fr-CH" sz="2400" dirty="0"/>
          </a:p>
          <a:p>
            <a:endParaRPr lang="fr-CH" sz="2800" dirty="0"/>
          </a:p>
          <a:p>
            <a:pPr lvl="0"/>
            <a:r>
              <a:rPr lang="en-US" dirty="0" err="1"/>
              <a:t>Mise</a:t>
            </a:r>
            <a:r>
              <a:rPr lang="en-US" dirty="0"/>
              <a:t> en </a:t>
            </a:r>
            <a:r>
              <a:rPr lang="en-US" dirty="0" err="1"/>
              <a:t>commun</a:t>
            </a:r>
            <a:endParaRPr lang="fr-CH" sz="2800" dirty="0"/>
          </a:p>
          <a:p>
            <a:pPr lvl="1"/>
            <a:r>
              <a:rPr lang="en-US" dirty="0"/>
              <a:t>Commencer les </a:t>
            </a:r>
            <a:r>
              <a:rPr lang="en-US" dirty="0" err="1"/>
              <a:t>présentations</a:t>
            </a:r>
            <a:r>
              <a:rPr lang="en-US" dirty="0"/>
              <a:t> par le </a:t>
            </a:r>
            <a:r>
              <a:rPr lang="en-US" dirty="0" err="1"/>
              <a:t>groupe</a:t>
            </a:r>
            <a:r>
              <a:rPr lang="en-US" dirty="0"/>
              <a:t> le plus </a:t>
            </a:r>
            <a:r>
              <a:rPr lang="en-US" dirty="0" err="1"/>
              <a:t>faible</a:t>
            </a:r>
            <a:r>
              <a:rPr lang="en-US" dirty="0"/>
              <a:t> et faire </a:t>
            </a:r>
            <a:r>
              <a:rPr lang="en-US" dirty="0" err="1"/>
              <a:t>compléter</a:t>
            </a:r>
            <a:r>
              <a:rPr lang="en-US" dirty="0"/>
              <a:t> la </a:t>
            </a:r>
            <a:r>
              <a:rPr lang="en-US" dirty="0" err="1"/>
              <a:t>présentation</a:t>
            </a:r>
            <a:r>
              <a:rPr lang="en-US" dirty="0"/>
              <a:t> avec les </a:t>
            </a:r>
            <a:r>
              <a:rPr lang="en-US" dirty="0" err="1"/>
              <a:t>groupes</a:t>
            </a:r>
            <a:r>
              <a:rPr lang="en-US" dirty="0"/>
              <a:t> plus </a:t>
            </a:r>
            <a:r>
              <a:rPr lang="en-US" dirty="0" err="1"/>
              <a:t>avancés</a:t>
            </a:r>
            <a:r>
              <a:rPr lang="en-US" dirty="0"/>
              <a:t> (</a:t>
            </a:r>
            <a:r>
              <a:rPr lang="en-US" dirty="0" err="1"/>
              <a:t>dans</a:t>
            </a:r>
            <a:r>
              <a:rPr lang="en-US" dirty="0"/>
              <a:t> </a:t>
            </a:r>
            <a:r>
              <a:rPr lang="en-US" dirty="0" err="1"/>
              <a:t>l'ordre</a:t>
            </a:r>
            <a:r>
              <a:rPr lang="en-US" dirty="0"/>
              <a:t>).</a:t>
            </a:r>
            <a:endParaRPr lang="fr-CH" sz="2400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800885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Transposition directe - contenu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Fonction de la démonstration : les 100 démonstrations du théorème de Pythagore.</a:t>
            </a:r>
          </a:p>
          <a:p>
            <a:r>
              <a:rPr lang="fr-FR" dirty="0" smtClean="0"/>
              <a:t>Le problème des 3 cercles de Descartes et Elisabeth.</a:t>
            </a:r>
          </a:p>
          <a:p>
            <a:r>
              <a:rPr lang="fr-FR" dirty="0" smtClean="0"/>
              <a:t>Le versant scientifique</a:t>
            </a:r>
          </a:p>
          <a:p>
            <a:r>
              <a:rPr lang="fr-FR" dirty="0" smtClean="0"/>
              <a:t>Le versant psychologique</a:t>
            </a:r>
          </a:p>
          <a:p>
            <a:r>
              <a:rPr lang="fr-FR" dirty="0" smtClean="0"/>
              <a:t>Le versant communicatif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3693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Transposition directe – exemple de consigne donnée aux étudiants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Préparez un extrait de leçon selon la méthode de transposition directe.</a:t>
            </a:r>
            <a:endParaRPr lang="fr-CH" dirty="0"/>
          </a:p>
          <a:p>
            <a:pPr lvl="0"/>
            <a:r>
              <a:rPr lang="fr-FR" dirty="0"/>
              <a:t>Insistez sur les points du contenu qui vous semblent essentiels à </a:t>
            </a:r>
            <a:r>
              <a:rPr lang="fr-FR" dirty="0" smtClean="0"/>
              <a:t>présenter vous-même.</a:t>
            </a:r>
            <a:endParaRPr lang="fr-CH" dirty="0"/>
          </a:p>
          <a:p>
            <a:pPr lvl="0"/>
            <a:r>
              <a:rPr lang="fr-FR" dirty="0"/>
              <a:t>Examinez comment on peut tenir compte des « 10 règles » vues en cours.</a:t>
            </a:r>
            <a:endParaRPr lang="fr-CH" dirty="0"/>
          </a:p>
          <a:p>
            <a:pPr lvl="0"/>
            <a:r>
              <a:rPr lang="fr-FR" dirty="0"/>
              <a:t>Le cas échéant, justifiez vos choix par rapport à d’autres possibilités. </a:t>
            </a:r>
            <a:endParaRPr lang="fr-CH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465284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Transposition directe – </a:t>
            </a:r>
            <a:r>
              <a:rPr lang="fr-FR" dirty="0" smtClean="0"/>
              <a:t>exemples </a:t>
            </a:r>
            <a:r>
              <a:rPr lang="fr-FR" dirty="0"/>
              <a:t>de </a:t>
            </a:r>
            <a:r>
              <a:rPr lang="fr-FR" dirty="0" smtClean="0"/>
              <a:t>projets à faire par les étudiants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r-FR" dirty="0" smtClean="0"/>
              <a:t>Présentation </a:t>
            </a:r>
            <a:r>
              <a:rPr lang="fr-FR" dirty="0"/>
              <a:t>par transposition directe </a:t>
            </a:r>
            <a:r>
              <a:rPr lang="fr-FR" dirty="0" smtClean="0"/>
              <a:t>de la </a:t>
            </a:r>
            <a:r>
              <a:rPr lang="fr-FR" dirty="0"/>
              <a:t>définition des fonctions exponentielles et log (utilités, premières propriétés, …</a:t>
            </a:r>
            <a:r>
              <a:rPr lang="fr-FR" dirty="0" smtClean="0"/>
              <a:t>)</a:t>
            </a:r>
          </a:p>
          <a:p>
            <a:pPr lvl="0"/>
            <a:r>
              <a:rPr lang="fr-FR" dirty="0" smtClean="0"/>
              <a:t> Démonstration </a:t>
            </a:r>
            <a:r>
              <a:rPr lang="fr-FR" dirty="0"/>
              <a:t>des fonctions </a:t>
            </a:r>
            <a:r>
              <a:rPr lang="fr-FR" dirty="0" err="1"/>
              <a:t>dérivéee</a:t>
            </a:r>
            <a:r>
              <a:rPr lang="fr-FR" dirty="0"/>
              <a:t> de f(x) = x</a:t>
            </a:r>
            <a:r>
              <a:rPr lang="fr-FR" baseline="30000" dirty="0"/>
              <a:t>2 </a:t>
            </a:r>
            <a:r>
              <a:rPr lang="fr-FR" dirty="0"/>
              <a:t>, puis généralement de f(x) = </a:t>
            </a:r>
            <a:r>
              <a:rPr lang="fr-FR" dirty="0" err="1"/>
              <a:t>x</a:t>
            </a:r>
            <a:r>
              <a:rPr lang="fr-FR" baseline="30000" dirty="0" err="1"/>
              <a:t>n</a:t>
            </a:r>
            <a:r>
              <a:rPr lang="fr-FR" dirty="0"/>
              <a:t> </a:t>
            </a:r>
            <a:endParaRPr lang="fr-FR" dirty="0" smtClean="0"/>
          </a:p>
          <a:p>
            <a:pPr lvl="0"/>
            <a:r>
              <a:rPr lang="fr-FR" dirty="0" smtClean="0"/>
              <a:t>Correction </a:t>
            </a:r>
            <a:r>
              <a:rPr lang="fr-FR" dirty="0"/>
              <a:t>du travail pratique 1 p. </a:t>
            </a:r>
            <a:r>
              <a:rPr lang="fr-FR" dirty="0" smtClean="0"/>
              <a:t>128</a:t>
            </a:r>
          </a:p>
          <a:p>
            <a:pPr lvl="0"/>
            <a:r>
              <a:rPr lang="fr-FR" dirty="0" smtClean="0"/>
              <a:t>Introduction aux coniques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9873041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Résolution de problèmes - contenu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Qu’est-ce qu’un problème?</a:t>
            </a:r>
          </a:p>
          <a:p>
            <a:r>
              <a:rPr lang="fr-FR" dirty="0" smtClean="0"/>
              <a:t>Les différents types de problèmes</a:t>
            </a:r>
          </a:p>
          <a:p>
            <a:r>
              <a:rPr lang="fr-FR" dirty="0" smtClean="0"/>
              <a:t>Les types difficultés des élèves (recherche de Fribourg 2005)</a:t>
            </a:r>
          </a:p>
          <a:p>
            <a:r>
              <a:rPr lang="fr-FR" dirty="0" smtClean="0"/>
              <a:t>Processus efficaces et inefficaces</a:t>
            </a:r>
          </a:p>
          <a:p>
            <a:r>
              <a:rPr lang="fr-FR" dirty="0" smtClean="0"/>
              <a:t>Moyens d’améliorer l’habileté (selon Poirier</a:t>
            </a:r>
            <a:r>
              <a:rPr lang="fr-FR" dirty="0"/>
              <a:t> </a:t>
            </a:r>
            <a:r>
              <a:rPr lang="fr-FR" dirty="0" smtClean="0"/>
              <a:t>Proulx, 1999, ou adaptation au sec II des mémoires DAES I – Uni Fribourg)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78145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Résolution de problèmes – exemple de projet : grille d’auto évaluation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6739541"/>
              </p:ext>
            </p:extLst>
          </p:nvPr>
        </p:nvGraphicFramePr>
        <p:xfrm>
          <a:off x="457200" y="1600200"/>
          <a:ext cx="8229600" cy="478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1337"/>
                <a:gridCol w="6561374"/>
                <a:gridCol w="936889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Elément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méthode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utilisé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pour la 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résolution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du 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problème</a:t>
                      </a:r>
                      <a:r>
                        <a:rPr lang="fr-CH" dirty="0" smtClean="0">
                          <a:effectLst/>
                        </a:rPr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r>
                        <a:rPr lang="fr-CH" dirty="0" smtClean="0">
                          <a:effectLst/>
                        </a:rPr>
                        <a:t> 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…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fr-CH" dirty="0" smtClean="0">
                          <a:effectLst/>
                        </a:rPr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Ai-je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utilisé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seulement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les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informations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utiles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en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écartant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les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données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inutiles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r>
                        <a:rPr lang="fr-CH" dirty="0" smtClean="0">
                          <a:effectLst/>
                        </a:rPr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Ai-je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représenté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 situation du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problème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sous la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forme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d'un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croquis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d'un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schéma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r>
                        <a:rPr lang="fr-CH" dirty="0" smtClean="0">
                          <a:effectLst/>
                        </a:rPr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…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r>
                        <a:rPr lang="fr-CH" dirty="0" smtClean="0">
                          <a:effectLst/>
                        </a:rPr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Ai-je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noté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toutes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les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lois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nécessaires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r>
                        <a:rPr lang="fr-CH" dirty="0" smtClean="0">
                          <a:effectLst/>
                        </a:rPr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lang="fr-CH" dirty="0" smtClean="0">
                          <a:effectLst/>
                        </a:rPr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Ai-je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cherché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à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 souvenir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d'autres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problèmes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ressemblant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à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celui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-ci?</a:t>
                      </a:r>
                      <a:r>
                        <a:rPr lang="fr-CH" dirty="0" smtClean="0">
                          <a:effectLst/>
                        </a:rPr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…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  <a:r>
                        <a:rPr lang="fr-CH" dirty="0" smtClean="0">
                          <a:effectLst/>
                        </a:rPr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Ai-je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validé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 solution par un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autre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moyen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r>
                        <a:rPr lang="fr-CH" dirty="0" smtClean="0">
                          <a:effectLst/>
                        </a:rPr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17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Ai-je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vérifié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toutes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les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informations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la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consigne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avaient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été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utilisées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r>
                        <a:rPr lang="fr-CH" dirty="0" smtClean="0">
                          <a:effectLst/>
                        </a:rPr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12606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968"/>
              </a:spcBef>
              <a:spcAft>
                <a:spcPts val="1200"/>
              </a:spcAft>
            </a:pPr>
            <a:r>
              <a:rPr lang="fr-FR" dirty="0" smtClean="0"/>
              <a:t>La géométrie, comme tous les thèmes du curriculum, est prise en compte par une approche par outil didactique (didactique du CERF). </a:t>
            </a:r>
          </a:p>
          <a:p>
            <a:pPr>
              <a:spcBef>
                <a:spcPts val="1968"/>
              </a:spcBef>
              <a:spcAft>
                <a:spcPts val="1200"/>
              </a:spcAft>
            </a:pPr>
            <a:r>
              <a:rPr lang="fr-FR" dirty="0" smtClean="0"/>
              <a:t>Une approche par thème du curriculum prend sans aucun doute aussi en compte les outils didactiques (didactique du ZELF).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04217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Laboratoire didactique: concept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Il s’agit d’un petit travail de recherche en didactique selon un thème donné. Il doit comprendre :</a:t>
            </a:r>
          </a:p>
          <a:p>
            <a:pPr>
              <a:buFontTx/>
              <a:buChar char="-"/>
            </a:pPr>
            <a:r>
              <a:rPr lang="fr-FR" dirty="0" smtClean="0"/>
              <a:t>Un cadre théorique</a:t>
            </a:r>
          </a:p>
          <a:p>
            <a:pPr>
              <a:buFontTx/>
              <a:buChar char="-"/>
            </a:pPr>
            <a:r>
              <a:rPr lang="fr-FR" dirty="0" smtClean="0"/>
              <a:t>Une expérience pratique</a:t>
            </a:r>
          </a:p>
          <a:p>
            <a:pPr>
              <a:buFontTx/>
              <a:buChar char="-"/>
            </a:pPr>
            <a:r>
              <a:rPr lang="fr-FR" dirty="0" smtClean="0"/>
              <a:t>Un exposé des résultats</a:t>
            </a:r>
          </a:p>
          <a:p>
            <a:pPr>
              <a:buFontTx/>
              <a:buChar char="-"/>
            </a:pPr>
            <a:r>
              <a:rPr lang="fr-FR" dirty="0" smtClean="0"/>
              <a:t>Une analyse des résultats.</a:t>
            </a:r>
          </a:p>
          <a:p>
            <a:pPr marL="0" indent="0">
              <a:buNone/>
            </a:pPr>
            <a:r>
              <a:rPr lang="fr-FR" dirty="0" smtClean="0"/>
              <a:t>Il doit pouvoir être intégré dans une publication.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507896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Laboratoire didactique : exemples de sujets en mathématiques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niveaux taxonomiques d’une séquence de mathématiques et de son évaluation</a:t>
            </a:r>
          </a:p>
          <a:p>
            <a:r>
              <a:rPr lang="fr-FR" dirty="0" smtClean="0"/>
              <a:t>Mathématiques et interdisciplinarité</a:t>
            </a:r>
          </a:p>
          <a:p>
            <a:r>
              <a:rPr lang="fr-FR" dirty="0" smtClean="0"/>
              <a:t>PEC et mathématiques</a:t>
            </a:r>
          </a:p>
          <a:p>
            <a:r>
              <a:rPr lang="fr-FR" dirty="0" smtClean="0"/>
              <a:t>Comparaison de cours et de manuels de mathématiques</a:t>
            </a:r>
          </a:p>
          <a:p>
            <a:r>
              <a:rPr lang="fr-FR" dirty="0" smtClean="0"/>
              <a:t>Le rôle de la preuve et de la démonstration dans le cours de mathématiques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058269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Laboratoire didactique : exemple 	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 smtClean="0"/>
              <a:t>Une classe </a:t>
            </a:r>
            <a:r>
              <a:rPr lang="fr-FR" dirty="0"/>
              <a:t>de 1</a:t>
            </a:r>
            <a:r>
              <a:rPr lang="fr-FR" baseline="30000" dirty="0"/>
              <a:t>ère</a:t>
            </a:r>
            <a:r>
              <a:rPr lang="fr-FR" dirty="0"/>
              <a:t> </a:t>
            </a:r>
            <a:r>
              <a:rPr lang="fr-FR" dirty="0" smtClean="0"/>
              <a:t>année </a:t>
            </a:r>
            <a:r>
              <a:rPr lang="fr-FR" dirty="0"/>
              <a:t>a travaillé du 5 janvier 2015 au 27 janvier 2015 sur l’introduction à la géométrie vectorielle plane, à raison de quatre heures par semaine. 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Une classe </a:t>
            </a:r>
            <a:r>
              <a:rPr lang="fr-FR" dirty="0"/>
              <a:t>de 4</a:t>
            </a:r>
            <a:r>
              <a:rPr lang="fr-FR" baseline="30000" dirty="0"/>
              <a:t>ème</a:t>
            </a:r>
            <a:r>
              <a:rPr lang="fr-FR" dirty="0"/>
              <a:t> </a:t>
            </a:r>
            <a:r>
              <a:rPr lang="fr-FR" dirty="0" smtClean="0"/>
              <a:t>année </a:t>
            </a:r>
            <a:r>
              <a:rPr lang="fr-FR" dirty="0"/>
              <a:t>a travaillé du 9 janvier 2015 au 29 janvier 2015 sur un rappel des fonctions logarithmes et exponentielles en vue de travailler leur dérivée, à raison de quatre heures par semaine également.</a:t>
            </a:r>
            <a:endParaRPr lang="fr-CH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17281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Laboratoire didactique (résultats)</a:t>
            </a:r>
            <a:endParaRPr lang="fr-FR" dirty="0"/>
          </a:p>
        </p:txBody>
      </p:sp>
      <p:pic>
        <p:nvPicPr>
          <p:cNvPr id="4" name="image03.png" descr="Comparaison_connaissances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2773" r="-22773"/>
          <a:stretch>
            <a:fillRect/>
          </a:stretch>
        </p:blipFill>
        <p:spPr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5828994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Résultats (Suite)</a:t>
            </a:r>
            <a:endParaRPr lang="fr-FR" dirty="0"/>
          </a:p>
        </p:txBody>
      </p:sp>
      <p:pic>
        <p:nvPicPr>
          <p:cNvPr id="4" name="image02.png" descr="Comparaison_cognitif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2773" r="-22773"/>
          <a:stretch>
            <a:fillRect/>
          </a:stretch>
        </p:blipFill>
        <p:spPr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24890132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Résultats complets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9772139"/>
              </p:ext>
            </p:extLst>
          </p:nvPr>
        </p:nvGraphicFramePr>
        <p:xfrm>
          <a:off x="457200" y="1600200"/>
          <a:ext cx="822960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</a:tblGrid>
              <a:tr h="370840">
                <a:tc>
                  <a:txBody>
                    <a:bodyPr/>
                    <a:lstStyle/>
                    <a:p>
                      <a:pPr algn="just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63500" marB="63500" anchor="ctr"/>
                </a:tc>
                <a:tc>
                  <a:txBody>
                    <a:bodyPr/>
                    <a:lstStyle/>
                    <a:p>
                      <a:pPr algn="just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63500" marB="6350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ctr"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Processus cognitif</a:t>
                      </a:r>
                    </a:p>
                  </a:txBody>
                  <a:tcPr marL="12700" marR="12700" marT="1270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just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Classe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12700" marR="12700" marT="12700" marB="0" anchor="ctr"/>
                </a:tc>
              </a:tr>
              <a:tr h="370840"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Connaissance</a:t>
                      </a:r>
                    </a:p>
                  </a:txBody>
                  <a:tcPr marL="12700" marR="12700" marT="12700" marB="0" vert="vert27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1ère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8.20%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5.90%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1.10%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15.20%</a:t>
                      </a:r>
                    </a:p>
                  </a:txBody>
                  <a:tcPr marL="12700" marR="12700" marT="1270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4ème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2.00%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3.40%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5.40%</a:t>
                      </a:r>
                    </a:p>
                  </a:txBody>
                  <a:tcPr marL="12700" marR="12700" marT="1270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1ère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1.60%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3.40%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34.10%</a:t>
                      </a:r>
                    </a:p>
                  </a:txBody>
                  <a:tcPr marL="12700" marR="12700" marT="1270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4ème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3.90%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21.10%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8.60%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4.50%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38.10%</a:t>
                      </a:r>
                    </a:p>
                  </a:txBody>
                  <a:tcPr marL="12700" marR="12700" marT="1270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1ère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2.30%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9.30%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1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27.70%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5.70%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5.70%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1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50.70%</a:t>
                      </a:r>
                    </a:p>
                  </a:txBody>
                  <a:tcPr marL="12700" marR="12700" marT="1270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4ème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2.00%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6.30%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1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37.40%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7.90%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2.70%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1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56.50%</a:t>
                      </a:r>
                    </a:p>
                  </a:txBody>
                  <a:tcPr marL="12700" marR="12700" marT="1270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1ère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</a:p>
                  </a:txBody>
                  <a:tcPr marL="12700" marR="12700" marT="1270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4ème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</a:p>
                  </a:txBody>
                  <a:tcPr marL="12700" marR="12700" marT="1270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just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1ère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12.10%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32.30%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40.90%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3.40%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5.70%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5.70%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12700" marR="12700" marT="1270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just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4ème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7.90%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30.80%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46.00%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12.50%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2.70%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12700" marR="12700" marT="1270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479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Laboratoire didactique (idées)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2054744"/>
              </p:ext>
            </p:extLst>
          </p:nvPr>
        </p:nvGraphicFramePr>
        <p:xfrm>
          <a:off x="457200" y="1600200"/>
          <a:ext cx="8229600" cy="430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1943"/>
                <a:gridCol w="3138714"/>
                <a:gridCol w="3878943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Niveau</a:t>
                      </a:r>
                      <a:r>
                        <a:rPr lang="fr-CH" dirty="0" smtClean="0">
                          <a:effectLst/>
                        </a:rPr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Classe de 1</a:t>
                      </a:r>
                      <a:r>
                        <a:rPr lang="fr-FR" sz="1800" b="1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ère </a:t>
                      </a:r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année</a:t>
                      </a:r>
                      <a:r>
                        <a:rPr lang="fr-CH" dirty="0" smtClean="0">
                          <a:effectLst/>
                        </a:rPr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Classe de 4</a:t>
                      </a:r>
                      <a:r>
                        <a:rPr lang="fr-FR" sz="1800" b="1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ème</a:t>
                      </a:r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année</a:t>
                      </a:r>
                      <a:r>
                        <a:rPr lang="fr-CH" dirty="0" smtClean="0">
                          <a:effectLst/>
                        </a:rPr>
                        <a:t> 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4C</a:t>
                      </a:r>
                    </a:p>
                    <a:p>
                      <a:r>
                        <a:rPr lang="fr-FR" dirty="0" smtClean="0"/>
                        <a:t>(5C)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Différents vecteurs, dont les composantes sont données dans des bases différentes, sont construits géométriquement. Les élèves analysent la construction et déterminent l’erreur, s’il y en a une. </a:t>
                      </a:r>
                      <a:endParaRPr lang="fr-CH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Une expression algébrique contenant des vecteurs ne respecte pas la règle de Chasles. Les élèves analysent les différentes étapes et déduisent l’erreur.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 résolution d’une équation logarithmique ou exponentielle est proposée. Les élèves doivent analyser la résolution et déterminer l’erreur qui s’y trouve.</a:t>
                      </a:r>
                      <a:r>
                        <a:rPr lang="fr-CH" dirty="0" smtClean="0">
                          <a:effectLst/>
                        </a:rPr>
                        <a:t> 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48719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1072</TotalTime>
  <Words>1325</Words>
  <Application>Microsoft Macintosh PowerPoint</Application>
  <PresentationFormat>Présentation à l'écran (4:3)</PresentationFormat>
  <Paragraphs>255</Paragraphs>
  <Slides>27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28" baseType="lpstr">
      <vt:lpstr>Thème Office</vt:lpstr>
      <vt:lpstr>Didactique des mathématiques post-obligatoires à l’Uni Fribourg</vt:lpstr>
      <vt:lpstr>Programme global</vt:lpstr>
      <vt:lpstr>Laboratoire didactique: concept</vt:lpstr>
      <vt:lpstr>Laboratoire didactique : exemples de sujets en mathématiques</vt:lpstr>
      <vt:lpstr>Laboratoire didactique : exemple  </vt:lpstr>
      <vt:lpstr>Laboratoire didactique (résultats)</vt:lpstr>
      <vt:lpstr>Résultats (Suite)</vt:lpstr>
      <vt:lpstr>Résultats complets</vt:lpstr>
      <vt:lpstr>Laboratoire didactique (idées)</vt:lpstr>
      <vt:lpstr>Laboratoire didactique (idées)</vt:lpstr>
      <vt:lpstr>Analyse des représentations</vt:lpstr>
      <vt:lpstr>Pour les maths</vt:lpstr>
      <vt:lpstr>Cours spécifiques (concepts)</vt:lpstr>
      <vt:lpstr>Cours spécifiques (exemples)</vt:lpstr>
      <vt:lpstr>Exemple de travail en maths pour Introduction à la notion d’esprit scientifique</vt:lpstr>
      <vt:lpstr>(suite)</vt:lpstr>
      <vt:lpstr>Projet pédagogique TICE</vt:lpstr>
      <vt:lpstr>Cours proprement dit</vt:lpstr>
      <vt:lpstr>Heuristique : contenu</vt:lpstr>
      <vt:lpstr>Heuristique – exemple de projet (donnée)</vt:lpstr>
      <vt:lpstr>Heuristique – exemple de projet (dispositif)</vt:lpstr>
      <vt:lpstr>Transposition directe - contenu</vt:lpstr>
      <vt:lpstr>Transposition directe – exemple de consigne donnée aux étudiants</vt:lpstr>
      <vt:lpstr>Transposition directe – exemples de projets à faire par les étudiants</vt:lpstr>
      <vt:lpstr>Résolution de problèmes - contenu</vt:lpstr>
      <vt:lpstr>Résolution de problèmes – exemple de projet : grille d’auto évaluation</vt:lpstr>
      <vt:lpstr>Conclusion</vt:lpstr>
    </vt:vector>
  </TitlesOfParts>
  <Company>UNIFR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Didactique des mathématiques post-obligatoire à l’Uni Fribourg</dc:title>
  <dc:creator>Roland Pillonel</dc:creator>
  <cp:lastModifiedBy>Roland Pillonel</cp:lastModifiedBy>
  <cp:revision>33</cp:revision>
  <dcterms:created xsi:type="dcterms:W3CDTF">2016-01-08T07:32:54Z</dcterms:created>
  <dcterms:modified xsi:type="dcterms:W3CDTF">2016-01-22T08:44:16Z</dcterms:modified>
</cp:coreProperties>
</file>