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57" r:id="rId4"/>
    <p:sldId id="261" r:id="rId5"/>
    <p:sldId id="260" r:id="rId6"/>
    <p:sldId id="258" r:id="rId7"/>
    <p:sldId id="264" r:id="rId8"/>
    <p:sldId id="259" r:id="rId9"/>
    <p:sldId id="265" r:id="rId10"/>
    <p:sldId id="268" r:id="rId11"/>
    <p:sldId id="273" r:id="rId12"/>
    <p:sldId id="275" r:id="rId13"/>
    <p:sldId id="274" r:id="rId14"/>
    <p:sldId id="271" r:id="rId15"/>
    <p:sldId id="276" r:id="rId16"/>
    <p:sldId id="269" r:id="rId17"/>
    <p:sldId id="277" r:id="rId18"/>
    <p:sldId id="279" r:id="rId19"/>
    <p:sldId id="280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41" autoAdjust="0"/>
    <p:restoredTop sz="94631" autoAdjust="0"/>
  </p:normalViewPr>
  <p:slideViewPr>
    <p:cSldViewPr snapToGrid="0" showGuides="1">
      <p:cViewPr varScale="1">
        <p:scale>
          <a:sx n="100" d="100"/>
          <a:sy n="100" d="100"/>
        </p:scale>
        <p:origin x="192" y="200"/>
      </p:cViewPr>
      <p:guideLst>
        <p:guide orient="horz" pos="2160"/>
        <p:guide pos="3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B469A-1161-4FAD-9D71-1B5E05F9C240}" type="datetimeFigureOut">
              <a:rPr lang="fr-CH" smtClean="0"/>
              <a:t>14.09.17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113D5-D0FB-498C-B918-C0483871919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843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1)</a:t>
            </a:r>
            <a:r>
              <a:rPr lang="fr-CH" baseline="0" dirty="0" smtClean="0"/>
              <a:t> Le point de départ : le choix du contexte institutionnel</a:t>
            </a:r>
          </a:p>
          <a:p>
            <a:pPr marL="228600" indent="-228600">
              <a:buAutoNum type="alphaLcParenR"/>
            </a:pPr>
            <a:r>
              <a:rPr lang="fr-CH" baseline="0" dirty="0" smtClean="0"/>
              <a:t>Décrire brièvement l’IB</a:t>
            </a:r>
          </a:p>
          <a:p>
            <a:pPr marL="228600" indent="-228600">
              <a:buAutoNum type="alphaLcParenR"/>
            </a:pPr>
            <a:r>
              <a:rPr lang="fr-CH" baseline="0" dirty="0" smtClean="0"/>
              <a:t>Donner quelques éléments qui justifient le choix du contexte institutionnel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13D5-D0FB-498C-B918-C0483871919F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254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13D5-D0FB-498C-B918-C0483871919F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78643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13D5-D0FB-498C-B918-C0483871919F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1871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Renforcé</a:t>
            </a:r>
            <a:r>
              <a:rPr lang="fr-CH" baseline="0" dirty="0" smtClean="0"/>
              <a:t> par un dispositif de l’évaluation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13D5-D0FB-498C-B918-C0483871919F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487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Hoyle remarque que les innovations s’étayent généralement sur un </a:t>
            </a:r>
            <a:r>
              <a:rPr lang="fr-CH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véhicule souvent un changement trop radical par rapport aux habitudes du système scolaire concernée.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 smtClean="0"/>
              <a:t>La pédagogie basée sur la DI véhicule un changement trop radical et se heurte à des structures «immuables»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13D5-D0FB-498C-B918-C0483871919F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307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13D5-D0FB-498C-B918-C0483871919F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2114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13D5-D0FB-498C-B918-C0483871919F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6868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13D5-D0FB-498C-B918-C0483871919F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17945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13D5-D0FB-498C-B918-C0483871919F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547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13D5-D0FB-498C-B918-C0483871919F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0001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13D5-D0FB-498C-B918-C0483871919F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21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>
              <a:alpha val="85000"/>
            </a:schemeClr>
          </a:solidFill>
        </p:spPr>
        <p:txBody>
          <a:bodyPr anchor="ctr" anchorCtr="0"/>
          <a:lstStyle>
            <a:lvl1pPr algn="l"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>
              <a:alpha val="85000"/>
            </a:schemeClr>
          </a:solidFill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1203-352D-4A95-BAB4-BCA2E83FC68C}" type="datetime1">
              <a:rPr lang="fr-CH" smtClean="0"/>
              <a:t>14.09.17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3445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DE0-3E9E-4D87-AFC7-0ECED2F4AD53}" type="datetime1">
              <a:rPr lang="fr-CH" smtClean="0"/>
              <a:t>14.09.17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3139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D385-FD7D-4EEC-B638-78A7AA1D4B21}" type="datetime1">
              <a:rPr lang="fr-CH" smtClean="0"/>
              <a:t>14.09.17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459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1803400"/>
            <a:ext cx="11525250" cy="4368800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F4CE-508C-4B81-AF73-2945AB844DAE}" type="datetime1">
              <a:rPr lang="fr-CH" smtClean="0"/>
              <a:t>14.09.17</a:t>
            </a:fld>
            <a:endParaRPr lang="fr-CH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‹#›</a:t>
            </a:fld>
            <a:endParaRPr lang="fr-CH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333375" y="1139826"/>
            <a:ext cx="11525250" cy="55562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4560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C7A6-EE3D-449B-9133-4B7E77882BB5}" type="datetime1">
              <a:rPr lang="fr-CH" smtClean="0"/>
              <a:t>14.09.17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09488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9793-60D5-42C1-9A58-4DDA6297B405}" type="datetime1">
              <a:rPr lang="fr-CH" smtClean="0"/>
              <a:t>14.09.17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1653838" y="6416675"/>
            <a:ext cx="452437" cy="365125"/>
          </a:xfrm>
        </p:spPr>
        <p:txBody>
          <a:bodyPr/>
          <a:lstStyle>
            <a:lvl1pPr algn="ctr">
              <a:defRPr/>
            </a:lvl1pPr>
          </a:lstStyle>
          <a:p>
            <a:fld id="{8DAF2B50-9738-4639-9288-27A5B63EAC16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10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333375" y="1139826"/>
            <a:ext cx="11525250" cy="55562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2580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2247-059B-4071-8E55-2D8D101D3CB9}" type="datetime1">
              <a:rPr lang="fr-CH" smtClean="0"/>
              <a:t>14.09.17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850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EEBC-9956-4842-BC3F-863B5D41B39C}" type="datetime1">
              <a:rPr lang="fr-CH" smtClean="0"/>
              <a:t>14.09.17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‹#›</a:t>
            </a:fld>
            <a:endParaRPr lang="fr-CH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333375" y="1139826"/>
            <a:ext cx="11525250" cy="55562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9876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4EFB-B759-42B7-9DE6-CF261C9E1A03}" type="datetime1">
              <a:rPr lang="fr-CH" smtClean="0"/>
              <a:t>14.09.17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4611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D04B-3D7E-44F8-8DA4-C52D2B35D156}" type="datetime1">
              <a:rPr lang="fr-CH" smtClean="0"/>
              <a:t>14.09.17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0304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894E-2C6E-4F3E-9AB5-227DF1697046}" type="datetime1">
              <a:rPr lang="fr-CH" smtClean="0"/>
              <a:t>14.09.17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294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133350"/>
            <a:ext cx="11525250" cy="9017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1981200"/>
            <a:ext cx="11525250" cy="4191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32D3-FAEE-4C23-8757-4C739B78515E}" type="datetime1">
              <a:rPr lang="fr-CH" smtClean="0"/>
              <a:t>14.09.17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58599" y="6429375"/>
            <a:ext cx="454229" cy="3651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DAF2B50-9738-4639-9288-27A5B63EAC16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8854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85000"/>
            </a:schemeClr>
          </a:solidFill>
        </p:spPr>
        <p:txBody>
          <a:bodyPr>
            <a:normAutofit fontScale="90000"/>
          </a:bodyPr>
          <a:lstStyle/>
          <a:p>
            <a:r>
              <a:rPr lang="fr-CH" dirty="0" smtClean="0">
                <a:solidFill>
                  <a:schemeClr val="bg2">
                    <a:lumMod val="10000"/>
                  </a:schemeClr>
                </a:solidFill>
              </a:rPr>
              <a:t>La démarche d’investigation dans le contexte du Baccalauréat International</a:t>
            </a:r>
            <a:endParaRPr lang="fr-CH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/>
              <a:t>Comment la DI est-elle développée dans ce contexte particulier ?</a:t>
            </a:r>
            <a:endParaRPr lang="fr-CH" sz="3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/>
              <a:t>À</a:t>
            </a:r>
            <a:r>
              <a:rPr lang="fr-FR" dirty="0" smtClean="0"/>
              <a:t> </a:t>
            </a:r>
            <a:r>
              <a:rPr lang="fr-FR" dirty="0"/>
              <a:t>quelles conditions et avec quels effets sur les apprentissages des </a:t>
            </a:r>
            <a:r>
              <a:rPr lang="fr-FR" dirty="0" smtClean="0"/>
              <a:t>élèves ?</a:t>
            </a:r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297029" y="6309320"/>
            <a:ext cx="3854756" cy="43204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Jana Lackova,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Equipe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DiMaGE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8747135" y="6309320"/>
            <a:ext cx="3063542" cy="43204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j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ana.lackova@unige.ch</a:t>
            </a: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Les hypothèses et questions de recherche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10</a:t>
            </a:fld>
            <a:endParaRPr lang="fr-CH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33374" y="1800226"/>
            <a:ext cx="11525251" cy="4514849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3000" b="1" dirty="0" smtClean="0"/>
              <a:t>Constat :</a:t>
            </a:r>
          </a:p>
          <a:p>
            <a:pPr marL="0" indent="0" algn="just">
              <a:buNone/>
            </a:pPr>
            <a:r>
              <a:rPr lang="fr-CH" sz="3000" dirty="0" smtClean="0"/>
              <a:t>Malgré de nombreuses initiatives et projets lancés lors de la dernière décennie, l’enseignement traditionnel semble prévaloir sur la résolution de problèmes et la DI et a du mal à trouver sa place dans les classes.</a:t>
            </a:r>
          </a:p>
          <a:p>
            <a:pPr marL="0" indent="0" algn="just">
              <a:buNone/>
            </a:pPr>
            <a:endParaRPr lang="fr-FR" sz="3000" b="1" dirty="0"/>
          </a:p>
          <a:p>
            <a:pPr marL="0" indent="0" algn="just">
              <a:buNone/>
            </a:pPr>
            <a:r>
              <a:rPr lang="fr-FR" sz="3000" b="1" dirty="0" smtClean="0"/>
              <a:t>Explication : </a:t>
            </a:r>
            <a:r>
              <a:rPr lang="fr-FR" sz="3000" dirty="0" smtClean="0"/>
              <a:t>« le rejet de tissue » </a:t>
            </a:r>
            <a:r>
              <a:rPr lang="fr-FR" sz="2500" dirty="0" smtClean="0"/>
              <a:t>(Hoyle 1969, in </a:t>
            </a:r>
            <a:r>
              <a:rPr lang="fr-FR" sz="2500" dirty="0" err="1" smtClean="0"/>
              <a:t>Tabulawa</a:t>
            </a:r>
            <a:r>
              <a:rPr lang="fr-FR" sz="2500" dirty="0" smtClean="0"/>
              <a:t>, 2013) </a:t>
            </a:r>
          </a:p>
          <a:p>
            <a:pPr marL="0" indent="0" algn="just">
              <a:buNone/>
            </a:pPr>
            <a:r>
              <a:rPr lang="fr-CH" sz="3000" dirty="0" smtClean="0"/>
              <a:t>L’innovation </a:t>
            </a:r>
            <a:r>
              <a:rPr lang="fr-CH" sz="3000" dirty="0"/>
              <a:t>visée est rejetée par l’environnement de l’hôte – l’école, « parce qu’elle est incompatible avec les valeurs ou l’expérience passé de celle-ci </a:t>
            </a:r>
            <a:r>
              <a:rPr lang="fr-CH" sz="3000" dirty="0" smtClean="0"/>
              <a:t>».</a:t>
            </a:r>
          </a:p>
          <a:p>
            <a:pPr marL="0" indent="0" algn="r">
              <a:buNone/>
            </a:pPr>
            <a:r>
              <a:rPr lang="fr-CH" sz="2500" dirty="0" smtClean="0"/>
              <a:t>(</a:t>
            </a:r>
            <a:r>
              <a:rPr lang="fr-CH" sz="2500" dirty="0" err="1"/>
              <a:t>Tabulawa</a:t>
            </a:r>
            <a:r>
              <a:rPr lang="fr-CH" sz="2500" dirty="0"/>
              <a:t>, 2013, p. 15)</a:t>
            </a:r>
            <a:endParaRPr lang="fr-FR" sz="250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33375" y="1139826"/>
            <a:ext cx="11525250" cy="555624"/>
          </a:xfrm>
        </p:spPr>
        <p:txBody>
          <a:bodyPr>
            <a:normAutofit lnSpcReduction="10000"/>
          </a:bodyPr>
          <a:lstStyle/>
          <a:p>
            <a:r>
              <a:rPr lang="fr-CH" dirty="0"/>
              <a:t>À quelles conditions la DI puisse-t-elle vivre dans les classes ?</a:t>
            </a:r>
          </a:p>
        </p:txBody>
      </p:sp>
    </p:spTree>
    <p:extLst>
      <p:ext uri="{BB962C8B-B14F-4D97-AF65-F5344CB8AC3E}">
        <p14:creationId xmlns:p14="http://schemas.microsoft.com/office/powerpoint/2010/main" val="11491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Les hypothèses et questions de recherche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11</a:t>
            </a:fld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CH" dirty="0"/>
              <a:t>À quelles conditions la DI puisse-t-elle vivre dans les classes ?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42900" y="1876827"/>
            <a:ext cx="11525250" cy="16859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3000" b="1" dirty="0" smtClean="0"/>
              <a:t>Hypothèse :</a:t>
            </a:r>
          </a:p>
          <a:p>
            <a:pPr marL="0" indent="0" algn="just">
              <a:buNone/>
            </a:pPr>
            <a:r>
              <a:rPr lang="fr-CH" dirty="0" smtClean="0"/>
              <a:t>Il faut qu’il y ait </a:t>
            </a:r>
            <a:r>
              <a:rPr lang="fr-CH" dirty="0"/>
              <a:t>un </a:t>
            </a:r>
            <a:r>
              <a:rPr lang="fr-CH" b="1" dirty="0" smtClean="0"/>
              <a:t>terrain favorable </a:t>
            </a:r>
            <a:r>
              <a:rPr lang="fr-CH" dirty="0" smtClean="0"/>
              <a:t>au niveau de l’institution, de l’enseignant et de l’élève afin </a:t>
            </a:r>
            <a:r>
              <a:rPr lang="fr-CH" dirty="0"/>
              <a:t>que la DI puisse trouver une place stable dans des classes. </a:t>
            </a:r>
            <a:endParaRPr lang="fr-CH" dirty="0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342900" y="3877367"/>
            <a:ext cx="3600450" cy="46166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chemeClr val="accent5">
                    <a:lumMod val="50000"/>
                  </a:schemeClr>
                </a:solidFill>
              </a:rPr>
              <a:t> Institution</a:t>
            </a:r>
            <a:endParaRPr lang="fr-CH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248650" y="3868645"/>
            <a:ext cx="3600450" cy="46166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chemeClr val="accent5">
                    <a:lumMod val="50000"/>
                  </a:schemeClr>
                </a:solidFill>
              </a:rPr>
              <a:t>Elèves</a:t>
            </a:r>
            <a:endParaRPr lang="fr-CH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295775" y="3868646"/>
            <a:ext cx="3600450" cy="46166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chemeClr val="accent5">
                    <a:lumMod val="50000"/>
                  </a:schemeClr>
                </a:solidFill>
              </a:rPr>
              <a:t>Enseignants</a:t>
            </a:r>
            <a:endParaRPr lang="fr-CH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33375" y="4653647"/>
            <a:ext cx="3600450" cy="129755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normAutofit/>
          </a:bodyPr>
          <a:lstStyle/>
          <a:p>
            <a:pPr algn="ctr"/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Qu’est-ce que l’institution met en place pour favoriser la DI ?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295775" y="4653647"/>
            <a:ext cx="3600450" cy="129966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normAutofit/>
          </a:bodyPr>
          <a:lstStyle/>
          <a:p>
            <a:pPr algn="ctr"/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Quelle est la réaction des enseignants par rapport à la DI ?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258175" y="4653648"/>
            <a:ext cx="3600450" cy="129755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normAutofit/>
          </a:bodyPr>
          <a:lstStyle/>
          <a:p>
            <a:pPr algn="ctr"/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Comment les élèves investissent le dispositif ?</a:t>
            </a:r>
          </a:p>
        </p:txBody>
      </p:sp>
    </p:spTree>
    <p:extLst>
      <p:ext uri="{BB962C8B-B14F-4D97-AF65-F5344CB8AC3E}">
        <p14:creationId xmlns:p14="http://schemas.microsoft.com/office/powerpoint/2010/main" val="248972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  <p:bldP spid="10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Les hypothèses et questions de recherche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12</a:t>
            </a:fld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fr-CH" dirty="0"/>
              <a:t>Qu’est-ce que l’institution met en place pour favoriser la DI ?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60462" y="1800226"/>
            <a:ext cx="11525251" cy="4514849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fr-CH" b="1" i="1" dirty="0" smtClean="0"/>
              <a:t>Ressources</a:t>
            </a:r>
          </a:p>
          <a:p>
            <a:r>
              <a:rPr lang="fr-CH" sz="2400" dirty="0" smtClean="0"/>
              <a:t>Centre pédagogique en ligne</a:t>
            </a:r>
          </a:p>
          <a:p>
            <a:r>
              <a:rPr lang="fr-CH" sz="2400" dirty="0" smtClean="0"/>
              <a:t>Forum pour les enseignants</a:t>
            </a:r>
          </a:p>
          <a:p>
            <a:r>
              <a:rPr lang="fr-CH" sz="2400" dirty="0" smtClean="0"/>
              <a:t>Spécifique par l’établissement  </a:t>
            </a:r>
          </a:p>
          <a:p>
            <a:pPr marL="0" indent="0">
              <a:buNone/>
            </a:pPr>
            <a:r>
              <a:rPr lang="fr-CH" b="1" i="1" dirty="0" smtClean="0"/>
              <a:t>Développement professionnel</a:t>
            </a:r>
          </a:p>
          <a:p>
            <a:r>
              <a:rPr lang="fr-CH" sz="2600" dirty="0" smtClean="0"/>
              <a:t>Ateliers de formation (3-4 jours): niveau 1, 2, 3</a:t>
            </a:r>
          </a:p>
          <a:p>
            <a:pPr marL="0" lvl="0" indent="0">
              <a:buNone/>
            </a:pPr>
            <a:r>
              <a:rPr lang="fr-CH" b="1" i="1" dirty="0"/>
              <a:t>Dispositif d’évaluation</a:t>
            </a:r>
          </a:p>
          <a:p>
            <a:r>
              <a:rPr lang="fr-CH" sz="2600" b="1" dirty="0" smtClean="0"/>
              <a:t>Actuellement :</a:t>
            </a:r>
            <a:r>
              <a:rPr lang="fr-CH" sz="2600" dirty="0" smtClean="0"/>
              <a:t> 10h </a:t>
            </a:r>
            <a:r>
              <a:rPr lang="fr-CH" sz="2600" dirty="0"/>
              <a:t>de cours et 10h de travail personnel sont conseillées par les programmes</a:t>
            </a:r>
          </a:p>
          <a:p>
            <a:r>
              <a:rPr lang="fr-CH" sz="2600" b="1" dirty="0"/>
              <a:t>À partir de </a:t>
            </a:r>
            <a:r>
              <a:rPr lang="fr-CH" sz="2600" b="1" dirty="0" smtClean="0"/>
              <a:t>2019 : </a:t>
            </a:r>
            <a:r>
              <a:rPr lang="fr-CH" sz="2600" dirty="0" smtClean="0"/>
              <a:t>30h </a:t>
            </a:r>
            <a:r>
              <a:rPr lang="fr-CH" sz="2600" dirty="0"/>
              <a:t>de cours sont prévu pour la DI</a:t>
            </a:r>
          </a:p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19209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Les hypothèses et questions de recherche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13</a:t>
            </a:fld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Quelles sont les contraintes que l’institution rencontre ?</a:t>
            </a:r>
            <a:endParaRPr lang="fr-CH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33374" y="1800226"/>
            <a:ext cx="11525251" cy="4514849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H" dirty="0" smtClean="0"/>
              <a:t>Les </a:t>
            </a:r>
            <a:r>
              <a:rPr lang="fr-CH" dirty="0"/>
              <a:t>atteintes de la société et des parents</a:t>
            </a:r>
          </a:p>
          <a:p>
            <a:pPr lvl="0"/>
            <a:r>
              <a:rPr lang="fr-CH" dirty="0"/>
              <a:t>La validité du diplôme dont dépend l’acceptation par les </a:t>
            </a:r>
            <a:r>
              <a:rPr lang="fr-CH" dirty="0" smtClean="0"/>
              <a:t>universités</a:t>
            </a:r>
          </a:p>
          <a:p>
            <a:pPr lvl="1"/>
            <a:r>
              <a:rPr lang="fr-CH" dirty="0" smtClean="0"/>
              <a:t>80% de l’évaluation est basé sur un examen standardisé</a:t>
            </a:r>
          </a:p>
          <a:p>
            <a:pPr lvl="0"/>
            <a:r>
              <a:rPr lang="fr-CH" dirty="0" smtClean="0"/>
              <a:t>Le </a:t>
            </a:r>
            <a:r>
              <a:rPr lang="fr-CH" i="1" dirty="0" smtClean="0"/>
              <a:t>bachotage</a:t>
            </a:r>
            <a:r>
              <a:rPr lang="fr-CH" dirty="0" smtClean="0"/>
              <a:t>/ </a:t>
            </a:r>
            <a:r>
              <a:rPr lang="fr-CH" i="1" dirty="0" err="1" smtClean="0"/>
              <a:t>teaching</a:t>
            </a:r>
            <a:r>
              <a:rPr lang="fr-CH" i="1" dirty="0" smtClean="0"/>
              <a:t> to the test</a:t>
            </a:r>
            <a:endParaRPr lang="fr-CH" i="1" dirty="0"/>
          </a:p>
          <a:p>
            <a:pPr marL="0" indent="0">
              <a:buNone/>
            </a:pPr>
            <a:endParaRPr lang="fr-CH" sz="3000" dirty="0" smtClean="0"/>
          </a:p>
        </p:txBody>
      </p:sp>
    </p:spTree>
    <p:extLst>
      <p:ext uri="{BB962C8B-B14F-4D97-AF65-F5344CB8AC3E}">
        <p14:creationId xmlns:p14="http://schemas.microsoft.com/office/powerpoint/2010/main" val="7090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Les hypothèses et questions de recherche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14</a:t>
            </a:fld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CH" sz="3600" dirty="0" smtClean="0"/>
              <a:t>Comment l’enseignant réagit à la contrainte de l’évaluation </a:t>
            </a:r>
            <a:r>
              <a:rPr lang="fr-CH" sz="3600" dirty="0"/>
              <a:t>?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33374" y="1800226"/>
            <a:ext cx="11525251" cy="4495799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smtClean="0"/>
              <a:t>L’expérience </a:t>
            </a:r>
            <a:r>
              <a:rPr lang="fr-CH" dirty="0"/>
              <a:t>et la conviction personnelle de l’enseignant par rapport à la DI modifient sa conception de l’enseignement des mathématiques</a:t>
            </a:r>
            <a:r>
              <a:rPr lang="fr-CH" dirty="0" smtClean="0"/>
              <a:t>.</a:t>
            </a:r>
          </a:p>
          <a:p>
            <a:pPr lvl="0"/>
            <a:r>
              <a:rPr lang="fr-CH" dirty="0" smtClean="0"/>
              <a:t>Les </a:t>
            </a:r>
            <a:r>
              <a:rPr lang="fr-CH" dirty="0"/>
              <a:t>connaissances de l’enseignant en mathématiques influencent dans quelle mesure il sera capable de se lancer sur un terrain inconnu. </a:t>
            </a:r>
          </a:p>
          <a:p>
            <a:r>
              <a:rPr lang="fr-CH" dirty="0" err="1" smtClean="0"/>
              <a:t>Topogénèse</a:t>
            </a:r>
            <a:endParaRPr lang="fr-CH" dirty="0" smtClean="0"/>
          </a:p>
          <a:p>
            <a:r>
              <a:rPr lang="fr-CH" dirty="0" err="1" smtClean="0"/>
              <a:t>Mesogenèse</a:t>
            </a:r>
            <a:endParaRPr lang="fr-CH" dirty="0" smtClean="0"/>
          </a:p>
          <a:p>
            <a:r>
              <a:rPr lang="fr-CH" dirty="0" err="1" smtClean="0"/>
              <a:t>Chronogénèse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9811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Les hypothèses et questions de recherche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15</a:t>
            </a:fld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CH" sz="3600" dirty="0"/>
              <a:t>Comment les élèves investissent le dispositif ?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33374" y="1800226"/>
            <a:ext cx="11525251" cy="4495799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smtClean="0"/>
              <a:t>L’expérience préalable de l’élève avec la DI</a:t>
            </a:r>
          </a:p>
          <a:p>
            <a:pPr lvl="0"/>
            <a:r>
              <a:rPr lang="fr-CH" dirty="0" smtClean="0"/>
              <a:t>Accès aux médias </a:t>
            </a:r>
          </a:p>
          <a:p>
            <a:pPr lvl="0"/>
            <a:r>
              <a:rPr lang="fr-CH" dirty="0" smtClean="0"/>
              <a:t>Le choix du sujet</a:t>
            </a:r>
            <a:endParaRPr lang="fr-CH" dirty="0"/>
          </a:p>
          <a:p>
            <a:pPr lvl="0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9065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Le dispositif de recherche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16</a:t>
            </a:fld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Ecole internationale de Genève</a:t>
            </a:r>
            <a:endParaRPr lang="fr-CH" dirty="0"/>
          </a:p>
        </p:txBody>
      </p:sp>
      <p:sp>
        <p:nvSpPr>
          <p:cNvPr id="20" name="ZoneTexte 19"/>
          <p:cNvSpPr txBox="1"/>
          <p:nvPr/>
        </p:nvSpPr>
        <p:spPr>
          <a:xfrm>
            <a:off x="6140824" y="1800226"/>
            <a:ext cx="5717801" cy="46166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chemeClr val="accent5">
                    <a:lumMod val="50000"/>
                  </a:schemeClr>
                </a:solidFill>
              </a:rPr>
              <a:t> Campus «Nations»</a:t>
            </a:r>
            <a:endParaRPr lang="fr-CH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42900" y="1800225"/>
            <a:ext cx="5600700" cy="46166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chemeClr val="accent5">
                    <a:lumMod val="50000"/>
                  </a:schemeClr>
                </a:solidFill>
              </a:rPr>
              <a:t> Campus «La Grande Boissière (LGB)»</a:t>
            </a:r>
            <a:endParaRPr lang="fr-CH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42900" y="2367171"/>
            <a:ext cx="5600700" cy="400109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13 enseignants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Secondaire 1 (14 -16 ans): 3 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200" dirty="0" smtClean="0">
                <a:solidFill>
                  <a:schemeClr val="accent5">
                    <a:lumMod val="50000"/>
                  </a:schemeClr>
                </a:solidFill>
              </a:rPr>
              <a:t>Curriculum «libre»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Secondaire 2 (17 -19 ans): 2 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200" dirty="0" smtClean="0">
                <a:solidFill>
                  <a:schemeClr val="accent5">
                    <a:lumMod val="50000"/>
                  </a:schemeClr>
                </a:solidFill>
              </a:rPr>
              <a:t>Programme  du Diplôme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Enseignement plutôt traditionnel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200" dirty="0" smtClean="0">
                <a:solidFill>
                  <a:schemeClr val="accent5">
                    <a:lumMod val="50000"/>
                  </a:schemeClr>
                </a:solidFill>
              </a:rPr>
              <a:t>2 nouvelles enseignantes avec l’expérience du Programme Intermédiaire de l’IB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L’exploration est perçu comme une contrainte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140824" y="2366667"/>
            <a:ext cx="5600700" cy="400158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Offre les programmes de l’IB à tous les degrés scolaires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primaire, intermédiaire, diplôme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«conseillé» comme plus pertinent en ce qui concerne la 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J’espère de trouver les enseignants «convaincus»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La méthodologie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17</a:t>
            </a:fld>
            <a:endParaRPr lang="fr-CH"/>
          </a:p>
        </p:txBody>
      </p:sp>
      <p:sp>
        <p:nvSpPr>
          <p:cNvPr id="20" name="ZoneTexte 19"/>
          <p:cNvSpPr txBox="1"/>
          <p:nvPr/>
        </p:nvSpPr>
        <p:spPr>
          <a:xfrm>
            <a:off x="4305300" y="1209676"/>
            <a:ext cx="7553326" cy="46166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chemeClr val="accent5">
                    <a:lumMod val="50000"/>
                  </a:schemeClr>
                </a:solidFill>
              </a:rPr>
              <a:t> Etude du cas</a:t>
            </a:r>
            <a:endParaRPr lang="fr-CH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42900" y="1209675"/>
            <a:ext cx="3590925" cy="46166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chemeClr val="accent5">
                    <a:lumMod val="50000"/>
                  </a:schemeClr>
                </a:solidFill>
              </a:rPr>
              <a:t> Travail d’enquête</a:t>
            </a:r>
            <a:endParaRPr lang="fr-CH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42900" y="1776621"/>
            <a:ext cx="3590925" cy="400109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Analyse institutionnelle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Questionnaire adressé aux enseignants pour déterminer les pratiques déclarées</a:t>
            </a:r>
          </a:p>
          <a:p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305300" y="1784573"/>
            <a:ext cx="3581399" cy="400158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normAutofit fontScale="85000" lnSpcReduction="20000"/>
          </a:bodyPr>
          <a:lstStyle/>
          <a:p>
            <a:pPr algn="ctr"/>
            <a:r>
              <a:rPr lang="fr-CH" sz="2800" b="1" dirty="0" smtClean="0">
                <a:solidFill>
                  <a:schemeClr val="accent5">
                    <a:lumMod val="50000"/>
                  </a:schemeClr>
                </a:solidFill>
              </a:rPr>
              <a:t>Enseignants</a:t>
            </a:r>
          </a:p>
          <a:p>
            <a:pPr marL="161925" indent="-161925">
              <a:buFont typeface="Arial" panose="020B0604020202020204" pitchFamily="34" charset="0"/>
              <a:buChar char="•"/>
            </a:pPr>
            <a:r>
              <a:rPr lang="fr-CH" sz="2800" dirty="0" smtClean="0">
                <a:solidFill>
                  <a:schemeClr val="accent5">
                    <a:lumMod val="50000"/>
                  </a:schemeClr>
                </a:solidFill>
              </a:rPr>
              <a:t>Observation et entretiens avec les enseignants au profile «traditionnel» sur le campus LGB</a:t>
            </a:r>
          </a:p>
          <a:p>
            <a:pPr marL="161925" indent="-161925">
              <a:buFont typeface="Arial" panose="020B0604020202020204" pitchFamily="34" charset="0"/>
              <a:buChar char="•"/>
            </a:pPr>
            <a:r>
              <a:rPr lang="fr-CH" sz="2800" dirty="0" smtClean="0">
                <a:solidFill>
                  <a:schemeClr val="accent5">
                    <a:lumMod val="50000"/>
                  </a:schemeClr>
                </a:solidFill>
              </a:rPr>
              <a:t>Observation </a:t>
            </a:r>
            <a:r>
              <a:rPr lang="fr-CH" sz="2800" dirty="0">
                <a:solidFill>
                  <a:schemeClr val="accent5">
                    <a:lumMod val="50000"/>
                  </a:schemeClr>
                </a:solidFill>
              </a:rPr>
              <a:t>et entretiens avec les enseignants au profile </a:t>
            </a:r>
            <a:r>
              <a:rPr lang="fr-CH" sz="2800" dirty="0" smtClean="0">
                <a:solidFill>
                  <a:schemeClr val="accent5">
                    <a:lumMod val="50000"/>
                  </a:schemeClr>
                </a:solidFill>
              </a:rPr>
              <a:t>«DI» </a:t>
            </a:r>
            <a:r>
              <a:rPr lang="fr-CH" sz="2800" dirty="0">
                <a:solidFill>
                  <a:schemeClr val="accent5">
                    <a:lumMod val="50000"/>
                  </a:schemeClr>
                </a:solidFill>
              </a:rPr>
              <a:t>sur le campus </a:t>
            </a:r>
            <a:r>
              <a:rPr lang="fr-CH" sz="2800" dirty="0" smtClean="0">
                <a:solidFill>
                  <a:schemeClr val="accent5">
                    <a:lumMod val="50000"/>
                  </a:schemeClr>
                </a:solidFill>
              </a:rPr>
              <a:t>LGB</a:t>
            </a:r>
          </a:p>
          <a:p>
            <a:pPr marL="161925" indent="-161925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accent5">
                    <a:lumMod val="50000"/>
                  </a:schemeClr>
                </a:solidFill>
              </a:rPr>
              <a:t>Observation et entretiens avec les enseignants au profile «DI» sur le campus </a:t>
            </a:r>
            <a:r>
              <a:rPr lang="fr-CH" sz="2800" dirty="0" smtClean="0">
                <a:solidFill>
                  <a:schemeClr val="accent5">
                    <a:lumMod val="50000"/>
                  </a:schemeClr>
                </a:solidFill>
              </a:rPr>
              <a:t>Nations</a:t>
            </a:r>
            <a:endParaRPr lang="fr-CH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286751" y="1784573"/>
            <a:ext cx="3581399" cy="400158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normAutofit/>
          </a:bodyPr>
          <a:lstStyle/>
          <a:p>
            <a:pPr algn="ctr"/>
            <a:r>
              <a:rPr lang="fr-CH" sz="2400" b="1" dirty="0" smtClean="0">
                <a:solidFill>
                  <a:schemeClr val="accent5">
                    <a:lumMod val="50000"/>
                  </a:schemeClr>
                </a:solidFill>
              </a:rPr>
              <a:t>Elèves</a:t>
            </a:r>
          </a:p>
          <a:p>
            <a:endParaRPr lang="fr-CH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CH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fr-CH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Quels effets sur les élèves en termes d’apprentissage?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2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Le cadre théorique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18</a:t>
            </a:fld>
            <a:endParaRPr lang="fr-CH"/>
          </a:p>
        </p:txBody>
      </p:sp>
      <p:sp>
        <p:nvSpPr>
          <p:cNvPr id="20" name="ZoneTexte 19"/>
          <p:cNvSpPr txBox="1"/>
          <p:nvPr/>
        </p:nvSpPr>
        <p:spPr>
          <a:xfrm>
            <a:off x="4313338" y="1800226"/>
            <a:ext cx="7553326" cy="49244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600" b="1" dirty="0" smtClean="0">
                <a:solidFill>
                  <a:schemeClr val="accent5">
                    <a:lumMod val="50000"/>
                  </a:schemeClr>
                </a:solidFill>
              </a:rPr>
              <a:t> Etude du cas</a:t>
            </a:r>
            <a:endParaRPr lang="fr-CH" sz="2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33375" y="1800226"/>
            <a:ext cx="3590925" cy="49244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CH" sz="2600" b="1" dirty="0" smtClean="0">
                <a:solidFill>
                  <a:schemeClr val="accent5">
                    <a:lumMod val="50000"/>
                  </a:schemeClr>
                </a:solidFill>
              </a:rPr>
              <a:t>Analyse institutionnelle</a:t>
            </a:r>
            <a:endParaRPr lang="fr-CH" sz="2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33375" y="2335198"/>
            <a:ext cx="3590925" cy="400109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normAutofit/>
          </a:bodyPr>
          <a:lstStyle/>
          <a:p>
            <a:pPr marL="161925" indent="-161925">
              <a:buFont typeface="Arial" panose="020B0604020202020204" pitchFamily="34" charset="0"/>
              <a:buChar char="•"/>
            </a:pPr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Echelle des niveaux de la codétermination didactique</a:t>
            </a:r>
            <a:endParaRPr lang="fr-CH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161925" indent="-161925">
              <a:buFont typeface="Arial" panose="020B0604020202020204" pitchFamily="34" charset="0"/>
              <a:buChar char="•"/>
            </a:pPr>
            <a:endParaRPr lang="fr-CH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313338" y="2375123"/>
            <a:ext cx="3581399" cy="400158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normAutofit/>
          </a:bodyPr>
          <a:lstStyle/>
          <a:p>
            <a:pPr algn="ctr"/>
            <a:r>
              <a:rPr lang="fr-CH" sz="2400" b="1" dirty="0" smtClean="0">
                <a:solidFill>
                  <a:schemeClr val="accent5">
                    <a:lumMod val="50000"/>
                  </a:schemeClr>
                </a:solidFill>
              </a:rPr>
              <a:t>Enseignants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Décrire et analyser les pratiques enseignante en termes de praxéologies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Identifier les organisations mathématiques (OM) et les organisations didactiques (OD)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294789" y="2375123"/>
            <a:ext cx="3581399" cy="400158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normAutofit lnSpcReduction="10000"/>
          </a:bodyPr>
          <a:lstStyle/>
          <a:p>
            <a:pPr algn="ctr"/>
            <a:r>
              <a:rPr lang="fr-CH" sz="2400" b="1" dirty="0" smtClean="0">
                <a:solidFill>
                  <a:schemeClr val="accent5">
                    <a:lumMod val="50000"/>
                  </a:schemeClr>
                </a:solidFill>
              </a:rPr>
              <a:t>Elèves</a:t>
            </a:r>
          </a:p>
          <a:p>
            <a:endParaRPr lang="fr-CH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CH" sz="2400" b="1" dirty="0" err="1" smtClean="0">
                <a:solidFill>
                  <a:schemeClr val="accent5">
                    <a:lumMod val="50000"/>
                  </a:schemeClr>
                </a:solidFill>
              </a:rPr>
              <a:t>Topogénèse</a:t>
            </a:r>
            <a:endParaRPr lang="fr-CH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Dialectique:</a:t>
            </a:r>
          </a:p>
          <a:p>
            <a:pPr algn="ctr"/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Enseignant - Elève</a:t>
            </a:r>
          </a:p>
          <a:p>
            <a:pPr algn="ctr"/>
            <a:r>
              <a:rPr lang="fr-CH" sz="2400" b="1" dirty="0" err="1" smtClean="0">
                <a:solidFill>
                  <a:schemeClr val="accent5">
                    <a:lumMod val="50000"/>
                  </a:schemeClr>
                </a:solidFill>
              </a:rPr>
              <a:t>Mésogénèse</a:t>
            </a:r>
            <a:endParaRPr lang="fr-CH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Dialectique:</a:t>
            </a:r>
          </a:p>
          <a:p>
            <a:pPr algn="ctr"/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Milieux – Médias </a:t>
            </a:r>
            <a:endParaRPr lang="fr-CH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CH" sz="2400" b="1" dirty="0" err="1" smtClean="0">
                <a:solidFill>
                  <a:schemeClr val="accent5">
                    <a:lumMod val="50000"/>
                  </a:schemeClr>
                </a:solidFill>
              </a:rPr>
              <a:t>Chronogénèse</a:t>
            </a:r>
            <a:endParaRPr lang="fr-CH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Dialectique: </a:t>
            </a:r>
          </a:p>
          <a:p>
            <a:pPr algn="ctr"/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Question - Réponse 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33375" y="1139826"/>
            <a:ext cx="11525250" cy="555624"/>
          </a:xfrm>
        </p:spPr>
        <p:txBody>
          <a:bodyPr>
            <a:normAutofit lnSpcReduction="10000"/>
          </a:bodyPr>
          <a:lstStyle/>
          <a:p>
            <a:r>
              <a:rPr lang="fr-CH" dirty="0" smtClean="0"/>
              <a:t>La théorie anthropologique du didactique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5940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Merci de votre attention…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CH" dirty="0" smtClean="0"/>
              <a:t>et vos remarques et commentaires pertinents.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796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649705"/>
            <a:ext cx="10515600" cy="1576137"/>
          </a:xfrm>
        </p:spPr>
        <p:txBody>
          <a:bodyPr>
            <a:normAutofit/>
          </a:bodyPr>
          <a:lstStyle/>
          <a:p>
            <a:r>
              <a:rPr lang="fr-CH" dirty="0" smtClean="0"/>
              <a:t>Le plan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</p:nvPr>
        </p:nvSpPr>
        <p:spPr>
          <a:xfrm>
            <a:off x="831849" y="2933879"/>
            <a:ext cx="10515601" cy="337544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H" sz="3000" dirty="0" smtClean="0">
                <a:solidFill>
                  <a:schemeClr val="accent5">
                    <a:lumMod val="50000"/>
                  </a:schemeClr>
                </a:solidFill>
              </a:rPr>
              <a:t>Le choix du contexte institutionnel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3000" dirty="0" smtClean="0">
                <a:solidFill>
                  <a:schemeClr val="accent5">
                    <a:lumMod val="50000"/>
                  </a:schemeClr>
                </a:solidFill>
              </a:rPr>
              <a:t>Les hypothèses et les questions de recherche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3000" dirty="0" smtClean="0">
                <a:solidFill>
                  <a:schemeClr val="accent5">
                    <a:lumMod val="50000"/>
                  </a:schemeClr>
                </a:solidFill>
              </a:rPr>
              <a:t>Le dispositif de recherche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3000" dirty="0" smtClean="0">
                <a:solidFill>
                  <a:schemeClr val="accent5">
                    <a:lumMod val="50000"/>
                  </a:schemeClr>
                </a:solidFill>
              </a:rPr>
              <a:t>La méthodologie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3000" dirty="0" smtClean="0">
                <a:solidFill>
                  <a:schemeClr val="accent5">
                    <a:lumMod val="50000"/>
                  </a:schemeClr>
                </a:solidFill>
              </a:rPr>
              <a:t>Le cadre théorique</a:t>
            </a:r>
          </a:p>
          <a:p>
            <a:endParaRPr lang="fr-CH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9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580477"/>
            <a:ext cx="12168047" cy="73540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15</a:t>
            </a:r>
          </a:p>
          <a:p>
            <a:pPr algn="ctr"/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42900" y="1819276"/>
            <a:ext cx="11525250" cy="3647705"/>
          </a:xfrm>
        </p:spPr>
        <p:txBody>
          <a:bodyPr/>
          <a:lstStyle/>
          <a:p>
            <a:r>
              <a:rPr lang="fr-CH" dirty="0" smtClean="0"/>
              <a:t>une fondation éducative sans but lucratif </a:t>
            </a:r>
          </a:p>
          <a:p>
            <a:r>
              <a:rPr lang="fr-CH" dirty="0" smtClean="0"/>
              <a:t>fondé en 1968 à Genève à partir de l’initiative de quelques enseignants de l’Ecole Internationale de Genève</a:t>
            </a:r>
          </a:p>
          <a:p>
            <a:r>
              <a:rPr lang="fr-CH" dirty="0" smtClean="0"/>
              <a:t>propose l’éducation internationale destiné aux élèves âgés de 3 à 19 ans</a:t>
            </a:r>
          </a:p>
          <a:p>
            <a:r>
              <a:rPr lang="fr-CH" dirty="0" smtClean="0"/>
              <a:t>plus d’un million d’élèves dans 4000 établissements à travers le monde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choix du contexte institutionnel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Le Baccalauréat International (IB)</a:t>
            </a:r>
            <a:endParaRPr lang="fr-CH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00" y="5590092"/>
            <a:ext cx="3309592" cy="7257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" y="5586617"/>
            <a:ext cx="2394415" cy="7292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5586617"/>
            <a:ext cx="2304256" cy="70180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5580477"/>
            <a:ext cx="3430447" cy="714083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2546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2900" y="1829262"/>
            <a:ext cx="5667375" cy="450016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186487" y="1805053"/>
            <a:ext cx="5681663" cy="4524374"/>
          </a:xfrm>
        </p:spPr>
        <p:txBody>
          <a:bodyPr>
            <a:normAutofit/>
          </a:bodyPr>
          <a:lstStyle/>
          <a:p>
            <a:r>
              <a:rPr lang="fr-CH" dirty="0" smtClean="0"/>
              <a:t>Élèves </a:t>
            </a:r>
            <a:r>
              <a:rPr lang="fr-CH" dirty="0"/>
              <a:t>âgés de 16 à 19 </a:t>
            </a:r>
            <a:r>
              <a:rPr lang="fr-CH" dirty="0" smtClean="0"/>
              <a:t>ans</a:t>
            </a:r>
          </a:p>
          <a:p>
            <a:r>
              <a:rPr lang="fr-CH" dirty="0" smtClean="0"/>
              <a:t>6 groupes de matières</a:t>
            </a:r>
          </a:p>
          <a:p>
            <a:r>
              <a:rPr lang="fr-CH" dirty="0" smtClean="0"/>
              <a:t>3 composantes du tronc commun</a:t>
            </a:r>
          </a:p>
          <a:p>
            <a:r>
              <a:rPr lang="fr-CH" dirty="0"/>
              <a:t>l</a:t>
            </a:r>
            <a:r>
              <a:rPr lang="fr-CH" dirty="0" smtClean="0"/>
              <a:t>es approches de l’enseignement et de l’apprentissage basé sur le socioconstructivisme</a:t>
            </a:r>
          </a:p>
          <a:p>
            <a:r>
              <a:rPr lang="fr-CH" dirty="0" smtClean="0"/>
              <a:t>profil de l’apprenant de l’IB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choix du contexte institutionnel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Le Programme du Diplôme</a:t>
            </a:r>
            <a:endParaRPr lang="fr-CH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894" y="233298"/>
            <a:ext cx="2304256" cy="701804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4</a:t>
            </a:fld>
            <a:endParaRPr lang="fr-CH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5" y="1829261"/>
            <a:ext cx="4500165" cy="45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choix du contexte institutionnel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1825624"/>
            <a:ext cx="11525250" cy="44799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“…the IB provides many teachers’ and learners’ first experience with explicit inquiry objectives.”</a:t>
            </a:r>
            <a:endParaRPr lang="en-GB" sz="1800" dirty="0" smtClean="0"/>
          </a:p>
          <a:p>
            <a:pPr marL="0" indent="0" algn="r">
              <a:buNone/>
            </a:pPr>
            <a:r>
              <a:rPr lang="en-GB" sz="1800" dirty="0" smtClean="0"/>
              <a:t>(</a:t>
            </a:r>
            <a:r>
              <a:rPr lang="en-GB" sz="1800" dirty="0" err="1" smtClean="0"/>
              <a:t>Chichekian</a:t>
            </a:r>
            <a:r>
              <a:rPr lang="en-GB" sz="1800" dirty="0" smtClean="0"/>
              <a:t> &amp; Shore, 2014, p. 77)</a:t>
            </a:r>
          </a:p>
          <a:p>
            <a:pPr marL="0" indent="0" algn="just">
              <a:buNone/>
            </a:pPr>
            <a:r>
              <a:rPr lang="fr-FR" dirty="0" smtClean="0"/>
              <a:t>«C'est </a:t>
            </a:r>
            <a:r>
              <a:rPr lang="fr-FR" dirty="0"/>
              <a:t>la vieille histoire de la </a:t>
            </a:r>
            <a:r>
              <a:rPr lang="fr-FR" i="1" dirty="0" smtClean="0"/>
              <a:t>tête </a:t>
            </a:r>
            <a:r>
              <a:rPr lang="fr-FR" i="1" dirty="0"/>
              <a:t>bien </a:t>
            </a:r>
            <a:r>
              <a:rPr lang="fr-FR" i="1" dirty="0" smtClean="0"/>
              <a:t>faite</a:t>
            </a:r>
            <a:r>
              <a:rPr lang="fr-FR" dirty="0" smtClean="0"/>
              <a:t>, </a:t>
            </a:r>
            <a:r>
              <a:rPr lang="fr-FR" dirty="0"/>
              <a:t>que nous louons sans vraiment chercher à la produire, et la </a:t>
            </a:r>
            <a:r>
              <a:rPr lang="fr-FR" i="1" dirty="0" smtClean="0"/>
              <a:t>tête </a:t>
            </a:r>
            <a:r>
              <a:rPr lang="fr-FR" i="1" dirty="0"/>
              <a:t>bien </a:t>
            </a:r>
            <a:r>
              <a:rPr lang="fr-FR" i="1" dirty="0" smtClean="0"/>
              <a:t>pleine</a:t>
            </a:r>
            <a:r>
              <a:rPr lang="fr-FR" dirty="0"/>
              <a:t>,</a:t>
            </a:r>
            <a:r>
              <a:rPr lang="fr-FR" dirty="0" smtClean="0"/>
              <a:t> </a:t>
            </a:r>
            <a:r>
              <a:rPr lang="fr-FR" dirty="0"/>
              <a:t>que nous déplorons mais en faisons l'objet de nos examens</a:t>
            </a:r>
            <a:r>
              <a:rPr lang="fr-FR" dirty="0" smtClean="0"/>
              <a:t>. »</a:t>
            </a:r>
          </a:p>
          <a:p>
            <a:pPr marL="0" indent="0" algn="r">
              <a:buNone/>
            </a:pPr>
            <a:r>
              <a:rPr lang="fr-FR" sz="1800" dirty="0" smtClean="0"/>
              <a:t>(Peterson, 2003, p.43)</a:t>
            </a:r>
          </a:p>
          <a:p>
            <a:pPr marL="0" indent="0" algn="just">
              <a:buNone/>
            </a:pPr>
            <a:r>
              <a:rPr lang="fr-CH" dirty="0" smtClean="0"/>
              <a:t>«Dans </a:t>
            </a:r>
            <a:r>
              <a:rPr lang="fr-CH" dirty="0"/>
              <a:t>chaque discipline la masse des connaissances est telle qu’un enseignement encyclopédique est non seulement archaïque mais inopérant. </a:t>
            </a:r>
            <a:r>
              <a:rPr lang="fr-CH" b="1" dirty="0"/>
              <a:t>Apprendre à apprendre, </a:t>
            </a:r>
            <a:r>
              <a:rPr lang="fr-CH" dirty="0"/>
              <a:t>telle est désormais la première fonction de l’école</a:t>
            </a:r>
            <a:r>
              <a:rPr lang="fr-CH" dirty="0" smtClean="0"/>
              <a:t>.»</a:t>
            </a:r>
          </a:p>
          <a:p>
            <a:pPr marL="0" indent="0" algn="r">
              <a:buNone/>
            </a:pPr>
            <a:r>
              <a:rPr lang="en-US" sz="1800" dirty="0" smtClean="0"/>
              <a:t>(</a:t>
            </a:r>
            <a:r>
              <a:rPr lang="en-US" sz="1800" dirty="0"/>
              <a:t>OBI 1973, p. 24)</a:t>
            </a:r>
            <a:endParaRPr lang="fr-CH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5</a:t>
            </a:fld>
            <a:endParaRPr lang="fr-CH"/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33375" y="1139826"/>
            <a:ext cx="11525250" cy="555624"/>
          </a:xfrm>
        </p:spPr>
        <p:txBody>
          <a:bodyPr>
            <a:normAutofit lnSpcReduction="10000"/>
          </a:bodyPr>
          <a:lstStyle/>
          <a:p>
            <a:r>
              <a:rPr lang="fr-CH" dirty="0" smtClean="0"/>
              <a:t>Le Baccalauréat International (IB)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1913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choix du contexte institutionnel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Le profil d’apprenant de l’IB</a:t>
            </a:r>
            <a:endParaRPr lang="fr-CH" dirty="0"/>
          </a:p>
        </p:txBody>
      </p:sp>
      <p:sp>
        <p:nvSpPr>
          <p:cNvPr id="11" name="Espace réservé du contenu 1"/>
          <p:cNvSpPr>
            <a:spLocks noGrp="1"/>
          </p:cNvSpPr>
          <p:nvPr>
            <p:ph sz="half" idx="4294967295"/>
          </p:nvPr>
        </p:nvSpPr>
        <p:spPr>
          <a:xfrm>
            <a:off x="342900" y="1800226"/>
            <a:ext cx="3628465" cy="2345411"/>
          </a:xfrm>
          <a:solidFill>
            <a:schemeClr val="bg1">
              <a:alpha val="85000"/>
            </a:schemeClr>
          </a:solidFill>
          <a:scene3d>
            <a:camera prst="orthographicFront"/>
            <a:lightRig rig="threePt" dir="t"/>
          </a:scene3d>
          <a:sp3d>
            <a:bevelB w="0" h="0"/>
          </a:sp3d>
        </p:spPr>
        <p:txBody>
          <a:bodyPr numCol="1" anchor="ctr" anchorCtr="0">
            <a:normAutofit lnSpcReduction="10000"/>
          </a:bodyPr>
          <a:lstStyle/>
          <a:p>
            <a:pPr marL="350838" indent="-350838"/>
            <a:r>
              <a:rPr lang="fr-CH" dirty="0"/>
              <a:t>des investigateurs </a:t>
            </a:r>
          </a:p>
          <a:p>
            <a:pPr marL="350838" indent="-350838"/>
            <a:r>
              <a:rPr lang="fr-CH" dirty="0"/>
              <a:t>informés et </a:t>
            </a:r>
            <a:r>
              <a:rPr lang="fr-CH" dirty="0" smtClean="0"/>
              <a:t>instruits</a:t>
            </a:r>
            <a:endParaRPr lang="fr-CH" dirty="0"/>
          </a:p>
          <a:p>
            <a:pPr marL="350838" indent="-350838"/>
            <a:r>
              <a:rPr lang="fr-CH" dirty="0"/>
              <a:t>des penseurs </a:t>
            </a:r>
          </a:p>
          <a:p>
            <a:pPr marL="350838" indent="-350838"/>
            <a:r>
              <a:rPr lang="fr-CH" dirty="0"/>
              <a:t>des </a:t>
            </a:r>
            <a:r>
              <a:rPr lang="fr-CH" dirty="0" smtClean="0"/>
              <a:t>communicateurs</a:t>
            </a:r>
            <a:endParaRPr lang="fr-CH" dirty="0"/>
          </a:p>
          <a:p>
            <a:pPr marL="350838" indent="-350838"/>
            <a:r>
              <a:rPr lang="fr-CH" dirty="0"/>
              <a:t>i</a:t>
            </a:r>
            <a:r>
              <a:rPr lang="fr-CH" dirty="0" smtClean="0"/>
              <a:t>ntègres</a:t>
            </a:r>
            <a:endParaRPr lang="fr-CH" dirty="0"/>
          </a:p>
        </p:txBody>
      </p:sp>
      <p:pic>
        <p:nvPicPr>
          <p:cNvPr id="12" name="Picture 2" descr="http://blogs.ibo.org/universityadmissions/files/2014/11/Learner-pro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59" y="2260437"/>
            <a:ext cx="3869681" cy="35785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h="101600"/>
            <a:bevelB w="101600" h="1016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6</a:t>
            </a:fld>
            <a:endParaRPr lang="fr-CH"/>
          </a:p>
        </p:txBody>
      </p:sp>
      <p:sp>
        <p:nvSpPr>
          <p:cNvPr id="9" name="Espace réservé du contenu 1"/>
          <p:cNvSpPr>
            <a:spLocks noGrp="1"/>
          </p:cNvSpPr>
          <p:nvPr>
            <p:ph sz="half" idx="4294967295"/>
          </p:nvPr>
        </p:nvSpPr>
        <p:spPr>
          <a:xfrm>
            <a:off x="8239685" y="3801082"/>
            <a:ext cx="3628465" cy="2500289"/>
          </a:xfrm>
          <a:solidFill>
            <a:schemeClr val="bg1">
              <a:alpha val="85000"/>
            </a:schemeClr>
          </a:solidFill>
          <a:scene3d>
            <a:camera prst="orthographicFront"/>
            <a:lightRig rig="threePt" dir="t"/>
          </a:scene3d>
          <a:sp3d>
            <a:bevelB w="0" h="0"/>
          </a:sp3d>
        </p:spPr>
        <p:txBody>
          <a:bodyPr numCol="1" anchor="ctr" anchorCtr="0">
            <a:normAutofit lnSpcReduction="10000"/>
          </a:bodyPr>
          <a:lstStyle/>
          <a:p>
            <a:pPr marL="268288" indent="-265113" defTabSz="1155700"/>
            <a:r>
              <a:rPr lang="fr-CH" dirty="0"/>
              <a:t>ouverts d’esprit</a:t>
            </a:r>
          </a:p>
          <a:p>
            <a:pPr marL="268288" indent="-265113" defTabSz="1155700"/>
            <a:r>
              <a:rPr lang="fr-CH" dirty="0"/>
              <a:t>altruistes</a:t>
            </a:r>
          </a:p>
          <a:p>
            <a:pPr marL="268288" indent="-265113" defTabSz="1155700"/>
            <a:r>
              <a:rPr lang="fr-CH" dirty="0"/>
              <a:t>audacieux</a:t>
            </a:r>
          </a:p>
          <a:p>
            <a:pPr marL="268288" indent="-265113" defTabSz="1155700"/>
            <a:r>
              <a:rPr lang="fr-CH" dirty="0"/>
              <a:t>équilibrés</a:t>
            </a:r>
          </a:p>
          <a:p>
            <a:pPr marL="268288" indent="-265113" defTabSz="1155700"/>
            <a:r>
              <a:rPr lang="fr-CH" dirty="0"/>
              <a:t>réfléchis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894" y="233298"/>
            <a:ext cx="2304256" cy="70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  <p:bldP spid="9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33374" y="1809752"/>
            <a:ext cx="11525251" cy="4519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3200" dirty="0" smtClean="0"/>
              <a:t>Six grands principes pédagogiques sous-tendent les programmes de l’IB, dans lesquels l’enseignement est : </a:t>
            </a:r>
          </a:p>
          <a:p>
            <a:r>
              <a:rPr lang="fr-CH" sz="3200" dirty="0" smtClean="0"/>
              <a:t>basé sur la </a:t>
            </a:r>
            <a:r>
              <a:rPr lang="fr-CH" sz="3200" b="1" dirty="0" smtClean="0"/>
              <a:t>recherche</a:t>
            </a:r>
            <a:r>
              <a:rPr lang="fr-CH" sz="3200" dirty="0" smtClean="0"/>
              <a:t> ; </a:t>
            </a:r>
          </a:p>
          <a:p>
            <a:r>
              <a:rPr lang="fr-CH" sz="3200" dirty="0" smtClean="0"/>
              <a:t>axé sur la </a:t>
            </a:r>
            <a:r>
              <a:rPr lang="fr-CH" sz="3200" b="1" dirty="0" smtClean="0"/>
              <a:t>compréhension conceptuelle </a:t>
            </a:r>
            <a:r>
              <a:rPr lang="fr-CH" sz="3200" dirty="0" smtClean="0"/>
              <a:t>; </a:t>
            </a:r>
          </a:p>
          <a:p>
            <a:r>
              <a:rPr lang="fr-CH" sz="3200" dirty="0" smtClean="0"/>
              <a:t>inscrit dans des </a:t>
            </a:r>
            <a:r>
              <a:rPr lang="fr-CH" sz="3200" b="1" dirty="0" smtClean="0"/>
              <a:t>contextes</a:t>
            </a:r>
            <a:r>
              <a:rPr lang="fr-CH" sz="3200" dirty="0" smtClean="0"/>
              <a:t> locaux et mondiaux ; </a:t>
            </a:r>
          </a:p>
          <a:p>
            <a:r>
              <a:rPr lang="fr-CH" sz="3200" dirty="0" smtClean="0"/>
              <a:t>axé sur le travail d’équipe et la </a:t>
            </a:r>
            <a:r>
              <a:rPr lang="fr-CH" sz="3200" b="1" dirty="0" smtClean="0"/>
              <a:t>collaboration</a:t>
            </a:r>
            <a:r>
              <a:rPr lang="fr-CH" sz="3200" dirty="0" smtClean="0"/>
              <a:t> efficaces ; </a:t>
            </a:r>
          </a:p>
          <a:p>
            <a:r>
              <a:rPr lang="fr-CH" sz="3200" b="1" dirty="0" smtClean="0"/>
              <a:t>différencié</a:t>
            </a:r>
            <a:r>
              <a:rPr lang="fr-CH" sz="3200" dirty="0" smtClean="0"/>
              <a:t> pour répondre aux besoins de tous les apprenants ; </a:t>
            </a:r>
          </a:p>
          <a:p>
            <a:r>
              <a:rPr lang="fr-CH" sz="3200" dirty="0" smtClean="0"/>
              <a:t>guidé par l’</a:t>
            </a:r>
            <a:r>
              <a:rPr lang="fr-CH" sz="3200" b="1" dirty="0" smtClean="0"/>
              <a:t>évaluation</a:t>
            </a:r>
            <a:r>
              <a:rPr lang="fr-CH" sz="3200" dirty="0" smtClean="0"/>
              <a:t> (formative et sommative).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choix du contexte institutionnel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Les approches  de l’enseignement</a:t>
            </a:r>
            <a:endParaRPr lang="fr-CH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7</a:t>
            </a:fld>
            <a:endParaRPr lang="fr-CH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894" y="233298"/>
            <a:ext cx="2304256" cy="70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42900" y="1828672"/>
            <a:ext cx="11525250" cy="45007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H" sz="3000" b="1" dirty="0" smtClean="0"/>
              <a:t>Objectif:</a:t>
            </a:r>
          </a:p>
          <a:p>
            <a:pPr marL="0" indent="0" algn="just">
              <a:buNone/>
            </a:pPr>
            <a:r>
              <a:rPr lang="fr-CH" sz="3000" i="1" dirty="0" smtClean="0"/>
              <a:t>“…d’évaluer les compétences des élèves par rapport aux objectifs qui ne se prêtent pas à des examens ou des tests standardisés.”</a:t>
            </a:r>
            <a:r>
              <a:rPr lang="fr-CH" i="1" dirty="0" smtClean="0"/>
              <a:t> </a:t>
            </a:r>
            <a:r>
              <a:rPr lang="fr-CH" sz="2200" dirty="0" smtClean="0"/>
              <a:t>(IBO, 2009, p. 10)</a:t>
            </a:r>
            <a:endParaRPr lang="fr-CH" i="1" dirty="0" smtClean="0"/>
          </a:p>
          <a:p>
            <a:pPr lvl="1"/>
            <a:r>
              <a:rPr lang="fr-CH" sz="2800" dirty="0" smtClean="0"/>
              <a:t>obligatoire</a:t>
            </a:r>
          </a:p>
          <a:p>
            <a:pPr lvl="1"/>
            <a:r>
              <a:rPr lang="fr-CH" sz="2800" dirty="0" smtClean="0"/>
              <a:t>représente 20% de la note finale</a:t>
            </a:r>
          </a:p>
          <a:p>
            <a:pPr lvl="1"/>
            <a:r>
              <a:rPr lang="fr-CH" sz="2800" dirty="0"/>
              <a:t>doit, autant que possible, être une partie intrinsèque de l’enseignement en classe</a:t>
            </a:r>
            <a:endParaRPr lang="fr-CH" sz="2800" dirty="0" smtClean="0"/>
          </a:p>
          <a:p>
            <a:pPr marL="0" indent="0" algn="just">
              <a:buNone/>
            </a:pPr>
            <a:r>
              <a:rPr lang="fr-CH" sz="3000" dirty="0" smtClean="0"/>
              <a:t>Les élèves mènent un travail de recherche dans un domaine des mathématiques en mettant en avant:</a:t>
            </a:r>
          </a:p>
          <a:p>
            <a:pPr lvl="1"/>
            <a:r>
              <a:rPr lang="fr-CH" sz="2800" dirty="0" smtClean="0"/>
              <a:t>la modélisation</a:t>
            </a:r>
          </a:p>
          <a:p>
            <a:pPr lvl="1"/>
            <a:r>
              <a:rPr lang="fr-CH" sz="2800" dirty="0" smtClean="0"/>
              <a:t>l’investigation</a:t>
            </a:r>
          </a:p>
          <a:p>
            <a:pPr lvl="1"/>
            <a:r>
              <a:rPr lang="fr-CH" sz="2800" dirty="0" smtClean="0"/>
              <a:t>les applications des mathématiques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choix du contexte institutionnel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8</a:t>
            </a:fld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46161" y="1154049"/>
            <a:ext cx="11525250" cy="555624"/>
          </a:xfrm>
        </p:spPr>
        <p:txBody>
          <a:bodyPr>
            <a:normAutofit lnSpcReduction="10000"/>
          </a:bodyPr>
          <a:lstStyle/>
          <a:p>
            <a:r>
              <a:rPr lang="fr-CH" dirty="0" smtClean="0"/>
              <a:t>Le dispositif d’évaluation: l’exploration en mathématiques</a:t>
            </a:r>
            <a:endParaRPr lang="fr-CH" dirty="0"/>
          </a:p>
        </p:txBody>
      </p:sp>
      <p:sp>
        <p:nvSpPr>
          <p:cNvPr id="6" name="Espace réservé du texte 6"/>
          <p:cNvSpPr txBox="1">
            <a:spLocks/>
          </p:cNvSpPr>
          <p:nvPr/>
        </p:nvSpPr>
        <p:spPr>
          <a:xfrm>
            <a:off x="10277475" y="5913975"/>
            <a:ext cx="1590675" cy="388529"/>
          </a:xfrm>
          <a:prstGeom prst="rect">
            <a:avLst/>
          </a:prstGeom>
          <a:solidFill>
            <a:schemeClr val="bg1">
              <a:alpha val="50000"/>
            </a:schemeClr>
          </a:solidFill>
          <a:scene3d>
            <a:camera prst="orthographicFront"/>
            <a:lightRig rig="threePt" dir="t"/>
          </a:scene3d>
          <a:sp3d>
            <a:bevelB w="101600" h="101600"/>
          </a:sp3d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fr-CH" sz="2400" dirty="0" smtClean="0">
                <a:solidFill>
                  <a:schemeClr val="accent1">
                    <a:lumMod val="50000"/>
                  </a:schemeClr>
                </a:solidFill>
              </a:rPr>
              <a:t>(IBO, 2009)</a:t>
            </a:r>
            <a:endParaRPr lang="fr-CH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894" y="233298"/>
            <a:ext cx="2304256" cy="70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choix du contexte institutionnel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2B50-9738-4639-9288-27A5B63EAC16}" type="slidenum">
              <a:rPr lang="fr-CH" smtClean="0"/>
              <a:t>9</a:t>
            </a:fld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CH" dirty="0"/>
              <a:t>L</a:t>
            </a:r>
            <a:r>
              <a:rPr lang="fr-CH" dirty="0" smtClean="0"/>
              <a:t>’exploration en mathématiques: exemples des sujets</a:t>
            </a:r>
            <a:endParaRPr lang="fr-CH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33375" y="1797050"/>
            <a:ext cx="11525251" cy="4530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CH" sz="3200" dirty="0" smtClean="0"/>
              <a:t>Modélisation de la trajectoire d’une «roue» polygonale</a:t>
            </a:r>
          </a:p>
          <a:p>
            <a:pPr algn="just"/>
            <a:r>
              <a:rPr lang="fr-CH" sz="3200" dirty="0" smtClean="0"/>
              <a:t>Craquer le code</a:t>
            </a:r>
          </a:p>
          <a:p>
            <a:pPr algn="just"/>
            <a:r>
              <a:rPr lang="fr-CH" sz="3200" dirty="0" smtClean="0"/>
              <a:t>Modélisation des accords musicaux par des sinusoïdes</a:t>
            </a:r>
          </a:p>
          <a:p>
            <a:pPr algn="just"/>
            <a:r>
              <a:rPr lang="fr-CH" sz="3200" dirty="0" smtClean="0"/>
              <a:t>Les tours de Hanoï</a:t>
            </a:r>
          </a:p>
          <a:p>
            <a:pPr algn="just"/>
            <a:r>
              <a:rPr lang="fr-CH" sz="3200" dirty="0" smtClean="0"/>
              <a:t>Le problème de Monty Hall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0242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1093</Words>
  <Application>Microsoft Macintosh PowerPoint</Application>
  <PresentationFormat>Widescreen</PresentationFormat>
  <Paragraphs>216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Arial</vt:lpstr>
      <vt:lpstr>Thème Office</vt:lpstr>
      <vt:lpstr>La démarche d’investigation dans le contexte du Baccalauréat International</vt:lpstr>
      <vt:lpstr>Le plan</vt:lpstr>
      <vt:lpstr>Le choix du contexte institutionnel</vt:lpstr>
      <vt:lpstr>Le choix du contexte institutionnel</vt:lpstr>
      <vt:lpstr>Le choix du contexte institutionnel</vt:lpstr>
      <vt:lpstr>Le choix du contexte institutionnel</vt:lpstr>
      <vt:lpstr>Le choix du contexte institutionnel</vt:lpstr>
      <vt:lpstr>Le choix du contexte institutionnel</vt:lpstr>
      <vt:lpstr>Le choix du contexte institutionnel</vt:lpstr>
      <vt:lpstr>Les hypothèses et questions de recherche</vt:lpstr>
      <vt:lpstr>Les hypothèses et questions de recherche</vt:lpstr>
      <vt:lpstr>Les hypothèses et questions de recherche</vt:lpstr>
      <vt:lpstr>Les hypothèses et questions de recherche</vt:lpstr>
      <vt:lpstr>Les hypothèses et questions de recherche</vt:lpstr>
      <vt:lpstr>Les hypothèses et questions de recherche</vt:lpstr>
      <vt:lpstr>Le dispositif de recherche</vt:lpstr>
      <vt:lpstr>La méthodologie</vt:lpstr>
      <vt:lpstr>Le cadre théorique</vt:lpstr>
      <vt:lpstr>Merci de votre attention…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Jana Lackova</dc:creator>
  <cp:lastModifiedBy>Jana Lackova</cp:lastModifiedBy>
  <cp:revision>74</cp:revision>
  <dcterms:created xsi:type="dcterms:W3CDTF">2017-09-11T11:37:24Z</dcterms:created>
  <dcterms:modified xsi:type="dcterms:W3CDTF">2017-09-14T07:49:59Z</dcterms:modified>
</cp:coreProperties>
</file>