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3" r:id="rId1"/>
    <p:sldMasterId id="2147483905" r:id="rId2"/>
    <p:sldMasterId id="2147483917" r:id="rId3"/>
  </p:sldMasterIdLst>
  <p:notesMasterIdLst>
    <p:notesMasterId r:id="rId36"/>
  </p:notesMasterIdLst>
  <p:handoutMasterIdLst>
    <p:handoutMasterId r:id="rId37"/>
  </p:handoutMasterIdLst>
  <p:sldIdLst>
    <p:sldId id="289" r:id="rId4"/>
    <p:sldId id="256" r:id="rId5"/>
    <p:sldId id="291" r:id="rId6"/>
    <p:sldId id="290" r:id="rId7"/>
    <p:sldId id="257" r:id="rId8"/>
    <p:sldId id="258" r:id="rId9"/>
    <p:sldId id="259" r:id="rId10"/>
    <p:sldId id="260" r:id="rId11"/>
    <p:sldId id="303" r:id="rId12"/>
    <p:sldId id="262" r:id="rId13"/>
    <p:sldId id="261" r:id="rId14"/>
    <p:sldId id="294" r:id="rId15"/>
    <p:sldId id="264" r:id="rId16"/>
    <p:sldId id="267" r:id="rId17"/>
    <p:sldId id="295" r:id="rId18"/>
    <p:sldId id="306" r:id="rId19"/>
    <p:sldId id="297" r:id="rId20"/>
    <p:sldId id="296" r:id="rId21"/>
    <p:sldId id="298" r:id="rId22"/>
    <p:sldId id="307" r:id="rId23"/>
    <p:sldId id="299" r:id="rId24"/>
    <p:sldId id="300" r:id="rId25"/>
    <p:sldId id="282" r:id="rId26"/>
    <p:sldId id="284" r:id="rId27"/>
    <p:sldId id="285" r:id="rId28"/>
    <p:sldId id="286" r:id="rId29"/>
    <p:sldId id="287" r:id="rId30"/>
    <p:sldId id="288" r:id="rId31"/>
    <p:sldId id="302" r:id="rId32"/>
    <p:sldId id="281" r:id="rId33"/>
    <p:sldId id="275" r:id="rId34"/>
    <p:sldId id="292" r:id="rId35"/>
  </p:sldIdLst>
  <p:sldSz cx="10080625" cy="7559675"/>
  <p:notesSz cx="9942513" cy="68119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éphane Favier" initials="SF" lastIdx="2" clrIdx="0">
    <p:extLst>
      <p:ext uri="{19B8F6BF-5375-455C-9EA6-DF929625EA0E}">
        <p15:presenceInfo xmlns:p15="http://schemas.microsoft.com/office/powerpoint/2012/main" userId="S-1-5-21-2549886845-264585227-397852783-217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174" autoAdjust="0"/>
  </p:normalViewPr>
  <p:slideViewPr>
    <p:cSldViewPr snapToGrid="0">
      <p:cViewPr varScale="1">
        <p:scale>
          <a:sx n="74" d="100"/>
          <a:sy n="74" d="100"/>
        </p:scale>
        <p:origin x="184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08T11:53:28.288" idx="2">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1" y="1"/>
            <a:ext cx="4314763" cy="340375"/>
          </a:xfrm>
          <a:prstGeom prst="rect">
            <a:avLst/>
          </a:prstGeom>
          <a:noFill/>
          <a:ln>
            <a:noFill/>
          </a:ln>
        </p:spPr>
        <p:txBody>
          <a:bodyPr vert="horz" wrap="none" lIns="82611" tIns="41306" rIns="82611" bIns="41306" anchorCtr="0" compatLnSpc="0">
            <a:noAutofit/>
          </a:bodyPr>
          <a:lstStyle/>
          <a:p>
            <a:pPr hangingPunct="0">
              <a:defRPr sz="1400"/>
            </a:pPr>
            <a:endParaRPr lang="fr-FR" sz="1300">
              <a:latin typeface="Liberation Sans" pitchFamily="18"/>
              <a:ea typeface="Microsoft YaHei" pitchFamily="2"/>
              <a:cs typeface="Arial" pitchFamily="2"/>
            </a:endParaRPr>
          </a:p>
        </p:txBody>
      </p:sp>
      <p:sp>
        <p:nvSpPr>
          <p:cNvPr id="3" name="Espace réservé de la date 2"/>
          <p:cNvSpPr txBox="1">
            <a:spLocks noGrp="1"/>
          </p:cNvSpPr>
          <p:nvPr>
            <p:ph type="dt" sz="quarter" idx="1"/>
          </p:nvPr>
        </p:nvSpPr>
        <p:spPr>
          <a:xfrm>
            <a:off x="5627705" y="1"/>
            <a:ext cx="4314763" cy="340375"/>
          </a:xfrm>
          <a:prstGeom prst="rect">
            <a:avLst/>
          </a:prstGeom>
          <a:noFill/>
          <a:ln>
            <a:noFill/>
          </a:ln>
        </p:spPr>
        <p:txBody>
          <a:bodyPr vert="horz" wrap="none" lIns="82611" tIns="41306" rIns="82611" bIns="41306" anchorCtr="0" compatLnSpc="0">
            <a:noAutofit/>
          </a:bodyPr>
          <a:lstStyle/>
          <a:p>
            <a:pPr algn="r" hangingPunct="0">
              <a:defRPr sz="1400"/>
            </a:pPr>
            <a:endParaRPr lang="fr-FR" sz="1300">
              <a:latin typeface="Liberation Sans" pitchFamily="18"/>
              <a:ea typeface="Microsoft YaHei" pitchFamily="2"/>
              <a:cs typeface="Arial" pitchFamily="2"/>
            </a:endParaRPr>
          </a:p>
        </p:txBody>
      </p:sp>
      <p:sp>
        <p:nvSpPr>
          <p:cNvPr id="4" name="Espace réservé du pied de page 3"/>
          <p:cNvSpPr txBox="1">
            <a:spLocks noGrp="1"/>
          </p:cNvSpPr>
          <p:nvPr>
            <p:ph type="ftr" sz="quarter" idx="2"/>
          </p:nvPr>
        </p:nvSpPr>
        <p:spPr>
          <a:xfrm>
            <a:off x="1" y="6471478"/>
            <a:ext cx="4314763" cy="340375"/>
          </a:xfrm>
          <a:prstGeom prst="rect">
            <a:avLst/>
          </a:prstGeom>
          <a:noFill/>
          <a:ln>
            <a:noFill/>
          </a:ln>
        </p:spPr>
        <p:txBody>
          <a:bodyPr vert="horz" wrap="none" lIns="82611" tIns="41306" rIns="82611" bIns="41306" anchor="b" anchorCtr="0" compatLnSpc="0">
            <a:noAutofit/>
          </a:bodyPr>
          <a:lstStyle/>
          <a:p>
            <a:pPr hangingPunct="0">
              <a:defRPr sz="1400"/>
            </a:pPr>
            <a:endParaRPr lang="fr-FR" sz="1300">
              <a:latin typeface="Liberation Sans" pitchFamily="18"/>
              <a:ea typeface="Microsoft YaHei" pitchFamily="2"/>
              <a:cs typeface="Arial" pitchFamily="2"/>
            </a:endParaRPr>
          </a:p>
        </p:txBody>
      </p:sp>
      <p:sp>
        <p:nvSpPr>
          <p:cNvPr id="5" name="Espace réservé du numéro de diapositive 4"/>
          <p:cNvSpPr txBox="1">
            <a:spLocks noGrp="1"/>
          </p:cNvSpPr>
          <p:nvPr>
            <p:ph type="sldNum" sz="quarter" idx="3"/>
          </p:nvPr>
        </p:nvSpPr>
        <p:spPr>
          <a:xfrm>
            <a:off x="5627705" y="6471478"/>
            <a:ext cx="4314763" cy="340375"/>
          </a:xfrm>
          <a:prstGeom prst="rect">
            <a:avLst/>
          </a:prstGeom>
          <a:noFill/>
          <a:ln>
            <a:noFill/>
          </a:ln>
        </p:spPr>
        <p:txBody>
          <a:bodyPr vert="horz" wrap="none" lIns="82611" tIns="41306" rIns="82611" bIns="41306" anchor="b" anchorCtr="0" compatLnSpc="0">
            <a:noAutofit/>
          </a:bodyPr>
          <a:lstStyle/>
          <a:p>
            <a:pPr algn="r" hangingPunct="0">
              <a:defRPr sz="1400"/>
            </a:pPr>
            <a:fld id="{62F40B9E-E7CD-4553-9196-52374F84F570}" type="slidenum">
              <a:rPr lang="fr-FR" sz="1300">
                <a:latin typeface="Liberation Sans" pitchFamily="18"/>
                <a:ea typeface="Microsoft YaHei" pitchFamily="2"/>
                <a:cs typeface="Arial" pitchFamily="2"/>
              </a:rPr>
              <a:pPr algn="r" hangingPunct="0">
                <a:defRPr sz="1400"/>
              </a:pPr>
              <a:t>‹N°›</a:t>
            </a:fld>
            <a:endParaRPr lang="fr-FR" sz="1300">
              <a:latin typeface="Liberation Sans" pitchFamily="18"/>
              <a:ea typeface="Microsoft YaHei" pitchFamily="2"/>
              <a:cs typeface="Arial" pitchFamily="2"/>
            </a:endParaRPr>
          </a:p>
        </p:txBody>
      </p:sp>
    </p:spTree>
    <p:extLst>
      <p:ext uri="{BB962C8B-B14F-4D97-AF65-F5344CB8AC3E}">
        <p14:creationId xmlns:p14="http://schemas.microsoft.com/office/powerpoint/2010/main" val="414677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3267075" y="517525"/>
            <a:ext cx="3406775" cy="2554288"/>
          </a:xfrm>
          <a:prstGeom prst="rect">
            <a:avLst/>
          </a:prstGeom>
          <a:noFill/>
          <a:ln>
            <a:noFill/>
            <a:prstDash val="solid"/>
          </a:ln>
        </p:spPr>
      </p:sp>
      <p:sp>
        <p:nvSpPr>
          <p:cNvPr id="3" name="Espace réservé des commentaires 2"/>
          <p:cNvSpPr txBox="1">
            <a:spLocks noGrp="1"/>
          </p:cNvSpPr>
          <p:nvPr>
            <p:ph type="body" sz="quarter" idx="3"/>
          </p:nvPr>
        </p:nvSpPr>
        <p:spPr>
          <a:xfrm>
            <a:off x="994295" y="3235625"/>
            <a:ext cx="7953878" cy="3065208"/>
          </a:xfrm>
          <a:prstGeom prst="rect">
            <a:avLst/>
          </a:prstGeom>
          <a:noFill/>
          <a:ln>
            <a:noFill/>
          </a:ln>
        </p:spPr>
        <p:txBody>
          <a:bodyPr lIns="0" tIns="0" rIns="0" bIns="0"/>
          <a:lstStyle/>
          <a:p>
            <a:endParaRPr lang="fr-FR"/>
          </a:p>
        </p:txBody>
      </p:sp>
      <p:sp>
        <p:nvSpPr>
          <p:cNvPr id="4" name="Espace réservé de l'en-tête 3"/>
          <p:cNvSpPr txBox="1">
            <a:spLocks noGrp="1"/>
          </p:cNvSpPr>
          <p:nvPr>
            <p:ph type="hdr" sz="quarter"/>
          </p:nvPr>
        </p:nvSpPr>
        <p:spPr>
          <a:xfrm>
            <a:off x="1" y="1"/>
            <a:ext cx="4314763" cy="340375"/>
          </a:xfrm>
          <a:prstGeom prst="rect">
            <a:avLst/>
          </a:prstGeom>
          <a:noFill/>
          <a:ln>
            <a:noFill/>
          </a:ln>
        </p:spPr>
        <p:txBody>
          <a:bodyPr lIns="0" tIns="0" rIns="0" bIns="0" anchorCtr="0">
            <a:noAutofit/>
          </a:bodyPr>
          <a:lstStyle>
            <a:lvl1pPr lvl="0" rtl="0" hangingPunct="0">
              <a:buNone/>
              <a:tabLst/>
              <a:defRPr lang="fr-FR" sz="1300" kern="1200">
                <a:latin typeface="Liberation Serif" pitchFamily="18"/>
                <a:ea typeface="Segoe UI" pitchFamily="2"/>
                <a:cs typeface="Tahoma" pitchFamily="2"/>
              </a:defRPr>
            </a:lvl1pPr>
          </a:lstStyle>
          <a:p>
            <a:pPr lvl="0"/>
            <a:endParaRPr lang="fr-FR"/>
          </a:p>
        </p:txBody>
      </p:sp>
      <p:sp>
        <p:nvSpPr>
          <p:cNvPr id="5" name="Espace réservé de la date 4"/>
          <p:cNvSpPr txBox="1">
            <a:spLocks noGrp="1"/>
          </p:cNvSpPr>
          <p:nvPr>
            <p:ph type="dt" idx="1"/>
          </p:nvPr>
        </p:nvSpPr>
        <p:spPr>
          <a:xfrm>
            <a:off x="5627705" y="1"/>
            <a:ext cx="4314763" cy="340375"/>
          </a:xfrm>
          <a:prstGeom prst="rect">
            <a:avLst/>
          </a:prstGeom>
          <a:noFill/>
          <a:ln>
            <a:noFill/>
          </a:ln>
        </p:spPr>
        <p:txBody>
          <a:bodyPr lIns="0" tIns="0" rIns="0" bIns="0" anchorCtr="0">
            <a:noAutofit/>
          </a:bodyPr>
          <a:lstStyle>
            <a:lvl1pPr lvl="0" algn="r" rtl="0" hangingPunct="0">
              <a:buNone/>
              <a:tabLst/>
              <a:defRPr lang="fr-FR" sz="1300" kern="1200">
                <a:latin typeface="Liberation Serif" pitchFamily="18"/>
                <a:ea typeface="Segoe UI"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1" y="6471478"/>
            <a:ext cx="4314763" cy="340375"/>
          </a:xfrm>
          <a:prstGeom prst="rect">
            <a:avLst/>
          </a:prstGeom>
          <a:noFill/>
          <a:ln>
            <a:noFill/>
          </a:ln>
        </p:spPr>
        <p:txBody>
          <a:bodyPr lIns="0" tIns="0" rIns="0" bIns="0" anchor="b" anchorCtr="0">
            <a:noAutofit/>
          </a:bodyPr>
          <a:lstStyle>
            <a:lvl1pPr lvl="0" rtl="0" hangingPunct="0">
              <a:buNone/>
              <a:tabLst/>
              <a:defRPr lang="fr-FR" sz="1300" kern="1200">
                <a:latin typeface="Liberation Serif" pitchFamily="18"/>
                <a:ea typeface="Segoe UI"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5627705" y="6471478"/>
            <a:ext cx="4314763" cy="340375"/>
          </a:xfrm>
          <a:prstGeom prst="rect">
            <a:avLst/>
          </a:prstGeom>
          <a:noFill/>
          <a:ln>
            <a:noFill/>
          </a:ln>
        </p:spPr>
        <p:txBody>
          <a:bodyPr lIns="0" tIns="0" rIns="0" bIns="0" anchor="b" anchorCtr="0">
            <a:noAutofit/>
          </a:bodyPr>
          <a:lstStyle>
            <a:lvl1pPr lvl="0" algn="r" rtl="0" hangingPunct="0">
              <a:buNone/>
              <a:tabLst/>
              <a:defRPr lang="fr-FR" sz="1300" kern="1200">
                <a:latin typeface="Liberation Serif" pitchFamily="18"/>
                <a:ea typeface="Segoe UI" pitchFamily="2"/>
                <a:cs typeface="Tahoma" pitchFamily="2"/>
              </a:defRPr>
            </a:lvl1pPr>
          </a:lstStyle>
          <a:p>
            <a:pPr lvl="0"/>
            <a:fld id="{1209C746-F0F0-4C32-9CEB-B70B48B296F6}" type="slidenum">
              <a:t>‹N°›</a:t>
            </a:fld>
            <a:endParaRPr lang="fr-FR"/>
          </a:p>
        </p:txBody>
      </p:sp>
    </p:spTree>
    <p:extLst>
      <p:ext uri="{BB962C8B-B14F-4D97-AF65-F5344CB8AC3E}">
        <p14:creationId xmlns:p14="http://schemas.microsoft.com/office/powerpoint/2010/main" val="145228727"/>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cap="none">
        <a:ln>
          <a:noFill/>
        </a:ln>
        <a:highlight>
          <a:scrgbClr r="0" g="0" b="0">
            <a:alpha val="0"/>
          </a:scrgbClr>
        </a:highlight>
        <a:latin typeface="Liberation Sans"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lvl="0"/>
            <a:fld id="{1209C746-F0F0-4C32-9CEB-B70B48B296F6}" type="slidenum">
              <a:rPr lang="fr-CH" smtClean="0"/>
              <a:t>1</a:t>
            </a:fld>
            <a:endParaRPr lang="fr-CH"/>
          </a:p>
        </p:txBody>
      </p:sp>
    </p:spTree>
    <p:extLst>
      <p:ext uri="{BB962C8B-B14F-4D97-AF65-F5344CB8AC3E}">
        <p14:creationId xmlns:p14="http://schemas.microsoft.com/office/powerpoint/2010/main" val="2579823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42362DE1-50AB-4729-92B9-7FD0C912424B}" type="slidenum">
              <a:t>10</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r>
              <a:rPr lang="fr-FR" dirty="0" smtClean="0"/>
              <a:t>raisonnement</a:t>
            </a:r>
            <a:endParaRPr lang="fr-FR" dirty="0"/>
          </a:p>
        </p:txBody>
      </p:sp>
    </p:spTree>
    <p:extLst>
      <p:ext uri="{BB962C8B-B14F-4D97-AF65-F5344CB8AC3E}">
        <p14:creationId xmlns:p14="http://schemas.microsoft.com/office/powerpoint/2010/main" val="284467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E0E033B8-5D24-49FC-AC44-F23A2DFC07B3}" type="slidenum">
              <a:t>11</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862749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CB4957CD-C719-43EE-B293-439EE7AC646B}" type="slidenum">
              <a:t>12</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pPr marL="216000" marR="0" lvl="0" indent="-216000" defTabSz="914400" rtl="0" eaLnBrk="1" fontAlgn="auto" latinLnBrk="0" hangingPunct="0">
              <a:lnSpc>
                <a:spcPct val="100000"/>
              </a:lnSpc>
              <a:spcBef>
                <a:spcPts val="0"/>
              </a:spcBef>
              <a:spcAft>
                <a:spcPts val="0"/>
              </a:spcAft>
              <a:buClrTx/>
              <a:buSzTx/>
              <a:buFontTx/>
              <a:buNone/>
              <a:tabLst/>
              <a:defRPr/>
            </a:pPr>
            <a:r>
              <a:rPr lang="fr-CH" dirty="0" smtClean="0">
                <a:sym typeface="Wingdings" panose="05000000000000000000" pitchFamily="2" charset="2"/>
              </a:rPr>
              <a:t> </a:t>
            </a:r>
            <a:r>
              <a:rPr lang="fr-CH" dirty="0" smtClean="0"/>
              <a:t>Discussion </a:t>
            </a:r>
            <a:r>
              <a:rPr lang="fr-CH" dirty="0" smtClean="0">
                <a:sym typeface="Wingdings" panose="05000000000000000000" pitchFamily="2" charset="2"/>
              </a:rPr>
              <a:t> on sait interroger: est-ce</a:t>
            </a:r>
            <a:r>
              <a:rPr lang="fr-CH" baseline="0" dirty="0" smtClean="0">
                <a:sym typeface="Wingdings" panose="05000000000000000000" pitchFamily="2" charset="2"/>
              </a:rPr>
              <a:t> que c’est une erreur? Une tentative? Un essai? </a:t>
            </a:r>
            <a:endParaRPr lang="fr-CH" dirty="0" smtClean="0"/>
          </a:p>
          <a:p>
            <a:endParaRPr lang="fr-FR" dirty="0"/>
          </a:p>
        </p:txBody>
      </p:sp>
    </p:spTree>
    <p:extLst>
      <p:ext uri="{BB962C8B-B14F-4D97-AF65-F5344CB8AC3E}">
        <p14:creationId xmlns:p14="http://schemas.microsoft.com/office/powerpoint/2010/main" val="3661971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3355C0BE-F222-40B7-9B88-E3FCED70D532}" type="slidenum">
              <a:t>13</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r>
              <a:rPr lang="fr-FR" dirty="0" smtClean="0"/>
              <a:t>Tiennent pour faux ce qui est faux donc pas erreur</a:t>
            </a:r>
            <a:endParaRPr lang="fr-FR" dirty="0"/>
          </a:p>
        </p:txBody>
      </p:sp>
    </p:spTree>
    <p:extLst>
      <p:ext uri="{BB962C8B-B14F-4D97-AF65-F5344CB8AC3E}">
        <p14:creationId xmlns:p14="http://schemas.microsoft.com/office/powerpoint/2010/main" val="2991540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21E48469-1C9F-49DD-8497-A253161C65CF}" type="slidenum">
              <a:t>14</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189521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Point de vue didactique</a:t>
            </a:r>
            <a:endParaRPr lang="fr-CH" dirty="0"/>
          </a:p>
        </p:txBody>
      </p:sp>
      <p:sp>
        <p:nvSpPr>
          <p:cNvPr id="4" name="Espace réservé du numéro de diapositive 3"/>
          <p:cNvSpPr>
            <a:spLocks noGrp="1"/>
          </p:cNvSpPr>
          <p:nvPr>
            <p:ph type="sldNum" sz="quarter" idx="10"/>
          </p:nvPr>
        </p:nvSpPr>
        <p:spPr/>
        <p:txBody>
          <a:bodyPr/>
          <a:lstStyle/>
          <a:p>
            <a:pPr lvl="0"/>
            <a:fld id="{1209C746-F0F0-4C32-9CEB-B70B48B296F6}" type="slidenum">
              <a:rPr lang="fr-CH" smtClean="0"/>
              <a:t>15</a:t>
            </a:fld>
            <a:endParaRPr lang="fr-CH"/>
          </a:p>
        </p:txBody>
      </p:sp>
    </p:spTree>
    <p:extLst>
      <p:ext uri="{BB962C8B-B14F-4D97-AF65-F5344CB8AC3E}">
        <p14:creationId xmlns:p14="http://schemas.microsoft.com/office/powerpoint/2010/main" val="494195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Point de vue didactique</a:t>
            </a:r>
            <a:endParaRPr lang="fr-CH" dirty="0"/>
          </a:p>
        </p:txBody>
      </p:sp>
      <p:sp>
        <p:nvSpPr>
          <p:cNvPr id="4" name="Espace réservé du numéro de diapositive 3"/>
          <p:cNvSpPr>
            <a:spLocks noGrp="1"/>
          </p:cNvSpPr>
          <p:nvPr>
            <p:ph type="sldNum" sz="quarter" idx="10"/>
          </p:nvPr>
        </p:nvSpPr>
        <p:spPr/>
        <p:txBody>
          <a:bodyPr/>
          <a:lstStyle/>
          <a:p>
            <a:pPr lvl="0"/>
            <a:fld id="{1209C746-F0F0-4C32-9CEB-B70B48B296F6}" type="slidenum">
              <a:rPr lang="fr-CH" smtClean="0"/>
              <a:t>16</a:t>
            </a:fld>
            <a:endParaRPr lang="fr-CH"/>
          </a:p>
        </p:txBody>
      </p:sp>
    </p:spTree>
    <p:extLst>
      <p:ext uri="{BB962C8B-B14F-4D97-AF65-F5344CB8AC3E}">
        <p14:creationId xmlns:p14="http://schemas.microsoft.com/office/powerpoint/2010/main" val="2776369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2AB69C59-E22E-40B6-8453-BECA5FADA502}" type="slidenum">
              <a:t>17</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endParaRPr lang="fr-FR" dirty="0"/>
          </a:p>
        </p:txBody>
      </p:sp>
    </p:spTree>
    <p:extLst>
      <p:ext uri="{BB962C8B-B14F-4D97-AF65-F5344CB8AC3E}">
        <p14:creationId xmlns:p14="http://schemas.microsoft.com/office/powerpoint/2010/main" val="1700765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2AB69C59-E22E-40B6-8453-BECA5FADA502}" type="slidenum">
              <a:t>18</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r>
              <a:rPr lang="fr-FR" dirty="0" smtClean="0"/>
              <a:t>Idée d’écarts et de décision</a:t>
            </a:r>
            <a:endParaRPr lang="fr-FR" dirty="0"/>
          </a:p>
        </p:txBody>
      </p:sp>
    </p:spTree>
    <p:extLst>
      <p:ext uri="{BB962C8B-B14F-4D97-AF65-F5344CB8AC3E}">
        <p14:creationId xmlns:p14="http://schemas.microsoft.com/office/powerpoint/2010/main" val="581430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1A9BAA94-EF6D-4474-A9FD-9ECA8A3004F9}" type="slidenum">
              <a:t>19</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r>
              <a:rPr lang="fr-FR" dirty="0" err="1" smtClean="0"/>
              <a:t>Qq</a:t>
            </a:r>
            <a:r>
              <a:rPr lang="fr-FR" baseline="0" dirty="0" smtClean="0"/>
              <a:t> extraits p</a:t>
            </a:r>
            <a:r>
              <a:rPr lang="fr-FR" dirty="0" smtClean="0"/>
              <a:t>our alimenter la discussion</a:t>
            </a:r>
            <a:r>
              <a:rPr lang="fr-FR" baseline="0" dirty="0" smtClean="0"/>
              <a:t> au niveau </a:t>
            </a:r>
            <a:r>
              <a:rPr lang="fr-FR" dirty="0" smtClean="0"/>
              <a:t>de la terminologie erreur / tentative / essai.</a:t>
            </a:r>
          </a:p>
          <a:p>
            <a:endParaRPr lang="fr-FR" dirty="0" smtClean="0"/>
          </a:p>
          <a:p>
            <a:pPr marL="216000" marR="0" lvl="0" indent="-216000" defTabSz="914400" rtl="0" eaLnBrk="1" fontAlgn="auto" latinLnBrk="0" hangingPunct="0">
              <a:lnSpc>
                <a:spcPct val="100000"/>
              </a:lnSpc>
              <a:spcBef>
                <a:spcPts val="0"/>
              </a:spcBef>
              <a:spcAft>
                <a:spcPts val="0"/>
              </a:spcAft>
              <a:buClrTx/>
              <a:buSzTx/>
              <a:buFontTx/>
              <a:buNone/>
              <a:tabLst/>
              <a:defRPr/>
            </a:pPr>
            <a:r>
              <a:rPr lang="fr-FR" dirty="0" smtClean="0"/>
              <a:t>On retrouves les Idées d’écarts et de décision</a:t>
            </a:r>
          </a:p>
          <a:p>
            <a:pPr marL="216000" marR="0" lvl="0" indent="-216000" defTabSz="914400" rtl="0" eaLnBrk="1" fontAlgn="auto" latinLnBrk="0" hangingPunct="0">
              <a:lnSpc>
                <a:spcPct val="100000"/>
              </a:lnSpc>
              <a:spcBef>
                <a:spcPts val="0"/>
              </a:spcBef>
              <a:spcAft>
                <a:spcPts val="0"/>
              </a:spcAft>
              <a:buClrTx/>
              <a:buSzTx/>
              <a:buFontTx/>
              <a:buNone/>
              <a:tabLst/>
              <a:defRPr/>
            </a:pPr>
            <a:endParaRPr lang="fr-FR" dirty="0" smtClean="0"/>
          </a:p>
          <a:p>
            <a:pPr marL="216000" marR="0" lvl="0" indent="-216000" defTabSz="914400" rtl="0" eaLnBrk="1" fontAlgn="auto" latinLnBrk="0" hangingPunct="0">
              <a:lnSpc>
                <a:spcPct val="100000"/>
              </a:lnSpc>
              <a:spcBef>
                <a:spcPts val="0"/>
              </a:spcBef>
              <a:spcAft>
                <a:spcPts val="0"/>
              </a:spcAft>
              <a:buClrTx/>
              <a:buSzTx/>
              <a:buFontTx/>
              <a:buNone/>
              <a:tabLst/>
              <a:defRPr/>
            </a:pPr>
            <a:r>
              <a:rPr lang="fr-FR" i="1" dirty="0" smtClean="0">
                <a:sym typeface="Wingdings" panose="05000000000000000000" pitchFamily="2" charset="2"/>
              </a:rPr>
              <a:t> Comment se rendre compte de ces </a:t>
            </a:r>
            <a:r>
              <a:rPr lang="fr-FR" i="1" dirty="0" err="1" smtClean="0">
                <a:sym typeface="Wingdings" panose="05000000000000000000" pitchFamily="2" charset="2"/>
              </a:rPr>
              <a:t>ecarts</a:t>
            </a:r>
            <a:r>
              <a:rPr lang="fr-FR" i="1" dirty="0" smtClean="0">
                <a:sym typeface="Wingdings" panose="05000000000000000000" pitchFamily="2" charset="2"/>
              </a:rPr>
              <a:t>?</a:t>
            </a:r>
            <a:endParaRPr lang="fr-FR" i="1" dirty="0" smtClean="0"/>
          </a:p>
          <a:p>
            <a:endParaRPr lang="fr-FR" i="1" dirty="0"/>
          </a:p>
        </p:txBody>
      </p:sp>
    </p:spTree>
    <p:extLst>
      <p:ext uri="{BB962C8B-B14F-4D97-AF65-F5344CB8AC3E}">
        <p14:creationId xmlns:p14="http://schemas.microsoft.com/office/powerpoint/2010/main" val="296474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DC4C33A4-2033-4CF6-8621-35F826E640A2}" type="slidenum">
              <a:t>2</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r>
              <a:rPr lang="fr-FR" dirty="0" smtClean="0"/>
              <a:t>Idée: 1</a:t>
            </a:r>
            <a:r>
              <a:rPr lang="fr-FR" baseline="30000" dirty="0" smtClean="0"/>
              <a:t>er</a:t>
            </a:r>
            <a:r>
              <a:rPr lang="fr-FR" dirty="0" smtClean="0"/>
              <a:t> contact avec le terrain sur le thème des erreurs</a:t>
            </a:r>
          </a:p>
          <a:p>
            <a:endParaRPr lang="fr-FR" dirty="0" smtClean="0"/>
          </a:p>
          <a:p>
            <a:r>
              <a:rPr lang="fr-FR" dirty="0" smtClean="0"/>
              <a:t>Données de Maud immédiatement</a:t>
            </a:r>
            <a:r>
              <a:rPr lang="fr-FR" baseline="0" dirty="0" smtClean="0"/>
              <a:t> exploitables</a:t>
            </a:r>
          </a:p>
          <a:p>
            <a:endParaRPr lang="fr-FR" baseline="0" dirty="0" smtClean="0"/>
          </a:p>
          <a:p>
            <a:r>
              <a:rPr lang="fr-FR" baseline="0" dirty="0" smtClean="0"/>
              <a:t>Formation sur une grille d’</a:t>
            </a:r>
            <a:r>
              <a:rPr lang="fr-FR" baseline="0" dirty="0" err="1" smtClean="0"/>
              <a:t>eval</a:t>
            </a:r>
            <a:r>
              <a:rPr lang="fr-FR" baseline="0" dirty="0" smtClean="0"/>
              <a:t> + appropriation </a:t>
            </a:r>
          </a:p>
          <a:p>
            <a:r>
              <a:rPr lang="fr-FR" baseline="0" dirty="0" smtClean="0"/>
              <a:t>Puis parti avec ce problème</a:t>
            </a:r>
            <a:endParaRPr lang="fr-FR" dirty="0"/>
          </a:p>
        </p:txBody>
      </p:sp>
    </p:spTree>
    <p:extLst>
      <p:ext uri="{BB962C8B-B14F-4D97-AF65-F5344CB8AC3E}">
        <p14:creationId xmlns:p14="http://schemas.microsoft.com/office/powerpoint/2010/main" val="3128188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2AB69C59-E22E-40B6-8453-BECA5FADA502}" type="slidenum">
              <a:t>20</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endParaRPr lang="fr-FR" dirty="0"/>
          </a:p>
        </p:txBody>
      </p:sp>
    </p:spTree>
    <p:extLst>
      <p:ext uri="{BB962C8B-B14F-4D97-AF65-F5344CB8AC3E}">
        <p14:creationId xmlns:p14="http://schemas.microsoft.com/office/powerpoint/2010/main" val="2889844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1A9BAA94-EF6D-4474-A9FD-9ECA8A3004F9}" type="slidenum">
              <a:t>21</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61922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1A9BAA94-EF6D-4474-A9FD-9ECA8A3004F9}" type="slidenum">
              <a:t>22</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r>
              <a:rPr lang="fr-FR" dirty="0" smtClean="0"/>
              <a:t>Je me suis intéressé</a:t>
            </a:r>
            <a:r>
              <a:rPr lang="fr-FR" baseline="0" dirty="0" smtClean="0"/>
              <a:t> à cette idée:</a:t>
            </a:r>
          </a:p>
          <a:p>
            <a:pPr marL="342900" indent="-342900">
              <a:buFontTx/>
              <a:buChar char="-"/>
            </a:pPr>
            <a:r>
              <a:rPr lang="fr-FR" sz="2000" b="1" u="sng" baseline="0" dirty="0" smtClean="0"/>
              <a:t>écarts</a:t>
            </a:r>
            <a:r>
              <a:rPr lang="fr-FR" sz="2000" b="1" u="sng" dirty="0" smtClean="0"/>
              <a:t> interprétés par lui après chaque action </a:t>
            </a:r>
          </a:p>
          <a:p>
            <a:endParaRPr lang="fr-FR" sz="2000" b="1" u="sng" dirty="0" smtClean="0"/>
          </a:p>
          <a:p>
            <a:r>
              <a:rPr lang="fr-FR" sz="2000" b="1" u="none" dirty="0" smtClean="0"/>
              <a:t>-</a:t>
            </a:r>
            <a:r>
              <a:rPr lang="fr-FR" sz="2000" b="1" u="none" baseline="0" dirty="0" smtClean="0"/>
              <a:t> </a:t>
            </a:r>
            <a:r>
              <a:rPr lang="fr-FR" sz="2000" b="1" u="none" dirty="0" smtClean="0"/>
              <a:t>      </a:t>
            </a:r>
            <a:r>
              <a:rPr lang="fr-FR" b="1" u="sng" dirty="0" smtClean="0"/>
              <a:t>un système d’</a:t>
            </a:r>
            <a:r>
              <a:rPr lang="fr-FR" b="1" u="sng" dirty="0" err="1" smtClean="0"/>
              <a:t>auto-régulation</a:t>
            </a:r>
            <a:endParaRPr lang="fr-FR" b="1" u="sng" dirty="0" smtClean="0"/>
          </a:p>
          <a:p>
            <a:endParaRPr lang="fr-CH" dirty="0" smtClean="0"/>
          </a:p>
          <a:p>
            <a:r>
              <a:rPr lang="fr-CH" dirty="0" smtClean="0"/>
              <a:t>-       </a:t>
            </a:r>
            <a:r>
              <a:rPr lang="fr-FR" b="1" u="sng" dirty="0" smtClean="0"/>
              <a:t>Avoir du recul </a:t>
            </a:r>
            <a:endParaRPr lang="fr-CH" dirty="0" smtClean="0"/>
          </a:p>
          <a:p>
            <a:pPr marL="342900" indent="-342900">
              <a:buFontTx/>
              <a:buChar char="-"/>
            </a:pPr>
            <a:endParaRPr lang="fr-FR" dirty="0"/>
          </a:p>
        </p:txBody>
      </p:sp>
    </p:spTree>
    <p:extLst>
      <p:ext uri="{BB962C8B-B14F-4D97-AF65-F5344CB8AC3E}">
        <p14:creationId xmlns:p14="http://schemas.microsoft.com/office/powerpoint/2010/main" val="3809653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lvl="0"/>
            <a:fld id="{1209C746-F0F0-4C32-9CEB-B70B48B296F6}" type="slidenum">
              <a:rPr lang="fr-CH" smtClean="0"/>
              <a:t>23</a:t>
            </a:fld>
            <a:endParaRPr lang="fr-CH"/>
          </a:p>
        </p:txBody>
      </p:sp>
    </p:spTree>
    <p:extLst>
      <p:ext uri="{BB962C8B-B14F-4D97-AF65-F5344CB8AC3E}">
        <p14:creationId xmlns:p14="http://schemas.microsoft.com/office/powerpoint/2010/main" val="3270638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lvl="0"/>
            <a:fld id="{1209C746-F0F0-4C32-9CEB-B70B48B296F6}" type="slidenum">
              <a:rPr lang="fr-CH" smtClean="0"/>
              <a:t>24</a:t>
            </a:fld>
            <a:endParaRPr lang="fr-CH"/>
          </a:p>
        </p:txBody>
      </p:sp>
    </p:spTree>
    <p:extLst>
      <p:ext uri="{BB962C8B-B14F-4D97-AF65-F5344CB8AC3E}">
        <p14:creationId xmlns:p14="http://schemas.microsoft.com/office/powerpoint/2010/main" val="2694788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lvl="0"/>
            <a:fld id="{1209C746-F0F0-4C32-9CEB-B70B48B296F6}" type="slidenum">
              <a:rPr lang="fr-CH" smtClean="0"/>
              <a:t>25</a:t>
            </a:fld>
            <a:endParaRPr lang="fr-CH"/>
          </a:p>
        </p:txBody>
      </p:sp>
    </p:spTree>
    <p:extLst>
      <p:ext uri="{BB962C8B-B14F-4D97-AF65-F5344CB8AC3E}">
        <p14:creationId xmlns:p14="http://schemas.microsoft.com/office/powerpoint/2010/main" val="8848951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pPr lvl="0"/>
            <a:fld id="{1209C746-F0F0-4C32-9CEB-B70B48B296F6}" type="slidenum">
              <a:rPr lang="fr-CH" smtClean="0"/>
              <a:t>26</a:t>
            </a:fld>
            <a:endParaRPr lang="fr-CH"/>
          </a:p>
        </p:txBody>
      </p:sp>
    </p:spTree>
    <p:extLst>
      <p:ext uri="{BB962C8B-B14F-4D97-AF65-F5344CB8AC3E}">
        <p14:creationId xmlns:p14="http://schemas.microsoft.com/office/powerpoint/2010/main" val="3435948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Ecrit mais non réalisé</a:t>
            </a:r>
          </a:p>
          <a:p>
            <a:endParaRPr lang="fr-CH" dirty="0" smtClean="0"/>
          </a:p>
          <a:p>
            <a:r>
              <a:rPr lang="fr-CH" dirty="0" smtClean="0"/>
              <a:t>Une fois l’erreur repérée, la tentative ou l’essai invalidé </a:t>
            </a:r>
            <a:r>
              <a:rPr lang="fr-CH" dirty="0" smtClean="0">
                <a:sym typeface="Wingdings" panose="05000000000000000000" pitchFamily="2" charset="2"/>
              </a:rPr>
              <a:t> cherché quelles fonctions ils ont pu avoir?</a:t>
            </a:r>
            <a:endParaRPr lang="fr-CH" dirty="0"/>
          </a:p>
        </p:txBody>
      </p:sp>
      <p:sp>
        <p:nvSpPr>
          <p:cNvPr id="4" name="Espace réservé du numéro de diapositive 3"/>
          <p:cNvSpPr>
            <a:spLocks noGrp="1"/>
          </p:cNvSpPr>
          <p:nvPr>
            <p:ph type="sldNum" sz="quarter" idx="10"/>
          </p:nvPr>
        </p:nvSpPr>
        <p:spPr/>
        <p:txBody>
          <a:bodyPr/>
          <a:lstStyle/>
          <a:p>
            <a:pPr lvl="0"/>
            <a:fld id="{1209C746-F0F0-4C32-9CEB-B70B48B296F6}" type="slidenum">
              <a:rPr lang="fr-CH" smtClean="0"/>
              <a:t>27</a:t>
            </a:fld>
            <a:endParaRPr lang="fr-CH"/>
          </a:p>
        </p:txBody>
      </p:sp>
    </p:spTree>
    <p:extLst>
      <p:ext uri="{BB962C8B-B14F-4D97-AF65-F5344CB8AC3E}">
        <p14:creationId xmlns:p14="http://schemas.microsoft.com/office/powerpoint/2010/main" val="8775772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1FC840C9-A580-4493-A40D-F7A4685CF962}" type="slidenum">
              <a:t>28</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714951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1FC840C9-A580-4493-A40D-F7A4685CF962}" type="slidenum">
              <a:t>29</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pPr marL="0" marR="0" lvl="0" indent="0" rtl="0" hangingPunct="0">
              <a:lnSpc>
                <a:spcPct val="100000"/>
              </a:lnSpc>
              <a:spcBef>
                <a:spcPts val="0"/>
              </a:spcBef>
              <a:spcAft>
                <a:spcPts val="0"/>
              </a:spcAft>
              <a:buNone/>
              <a:tabLst/>
            </a:pPr>
            <a:r>
              <a:rPr lang="fr-FR" sz="2000" b="0" i="0" u="none" strike="noStrike" kern="1200" cap="none" dirty="0" smtClean="0">
                <a:ln>
                  <a:noFill/>
                </a:ln>
                <a:latin typeface="Liberation Sans" pitchFamily="18"/>
                <a:ea typeface="Microsoft YaHei" pitchFamily="2"/>
                <a:cs typeface="Arial" pitchFamily="2"/>
              </a:rPr>
              <a:t>Pas de 1ère personne du singulier mais « elle » !!!!</a:t>
            </a:r>
          </a:p>
          <a:p>
            <a:pPr marL="0" marR="0" lvl="0" indent="0" rtl="0" hangingPunct="0">
              <a:lnSpc>
                <a:spcPct val="100000"/>
              </a:lnSpc>
              <a:spcBef>
                <a:spcPts val="0"/>
              </a:spcBef>
              <a:spcAft>
                <a:spcPts val="0"/>
              </a:spcAft>
              <a:buNone/>
              <a:tabLst/>
            </a:pPr>
            <a:r>
              <a:rPr lang="fr-FR" dirty="0" smtClean="0">
                <a:latin typeface="Liberation Sans" pitchFamily="18"/>
                <a:ea typeface="Microsoft YaHei" pitchFamily="2"/>
                <a:cs typeface="Arial" pitchFamily="2"/>
              </a:rPr>
              <a:t>L’élève n’a peut-être pas le sentiment de commettre une erreur ce qui remet en question </a:t>
            </a:r>
          </a:p>
          <a:p>
            <a:pPr marL="0" marR="0" lvl="0" indent="0" rtl="0" hangingPunct="0">
              <a:lnSpc>
                <a:spcPct val="100000"/>
              </a:lnSpc>
              <a:spcBef>
                <a:spcPts val="0"/>
              </a:spcBef>
              <a:spcAft>
                <a:spcPts val="0"/>
              </a:spcAft>
              <a:buNone/>
              <a:tabLst/>
            </a:pPr>
            <a:r>
              <a:rPr lang="fr-FR" dirty="0" smtClean="0">
                <a:latin typeface="Liberation Sans" pitchFamily="18"/>
                <a:ea typeface="Microsoft YaHei" pitchFamily="2"/>
                <a:cs typeface="Arial" pitchFamily="2"/>
              </a:rPr>
              <a:t>(au moins du point de vue de l’élève) la méthode de recherche par </a:t>
            </a:r>
            <a:r>
              <a:rPr lang="fr-FR" b="1" u="sng" dirty="0" smtClean="0">
                <a:latin typeface="Liberation Sans" pitchFamily="18"/>
                <a:ea typeface="Microsoft YaHei" pitchFamily="2"/>
                <a:cs typeface="Arial" pitchFamily="2"/>
              </a:rPr>
              <a:t>essais-erreurs</a:t>
            </a:r>
            <a:r>
              <a:rPr lang="fr-FR" dirty="0" smtClean="0">
                <a:latin typeface="Liberation Sans" pitchFamily="18"/>
                <a:ea typeface="Microsoft YaHei" pitchFamily="2"/>
                <a:cs typeface="Arial" pitchFamily="2"/>
              </a:rPr>
              <a:t>.</a:t>
            </a:r>
            <a:endParaRPr lang="fr-FR" sz="2000" b="0" i="0" u="none" strike="noStrike" kern="1200" cap="none" dirty="0" smtClean="0">
              <a:ln>
                <a:noFill/>
              </a:ln>
              <a:latin typeface="Liberation Sans" pitchFamily="18"/>
              <a:ea typeface="Microsoft YaHei" pitchFamily="2"/>
              <a:cs typeface="Arial" pitchFamily="2"/>
            </a:endParaRPr>
          </a:p>
          <a:p>
            <a:endParaRPr lang="fr-FR" dirty="0"/>
          </a:p>
        </p:txBody>
      </p:sp>
    </p:spTree>
    <p:extLst>
      <p:ext uri="{BB962C8B-B14F-4D97-AF65-F5344CB8AC3E}">
        <p14:creationId xmlns:p14="http://schemas.microsoft.com/office/powerpoint/2010/main" val="3237681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dirty="0" err="1" smtClean="0"/>
              <a:t>Qq</a:t>
            </a:r>
            <a:r>
              <a:rPr lang="fr-FR" dirty="0" smtClean="0"/>
              <a:t> particularités à noter:</a:t>
            </a:r>
          </a:p>
          <a:p>
            <a:pPr lvl="0"/>
            <a:r>
              <a:rPr lang="fr-FR" dirty="0" smtClean="0">
                <a:sym typeface="Wingdings" panose="05000000000000000000" pitchFamily="2" charset="2"/>
              </a:rPr>
              <a:t> </a:t>
            </a:r>
            <a:r>
              <a:rPr lang="fr-FR" dirty="0" smtClean="0"/>
              <a:t> le milieu peut s’enrichir facilement </a:t>
            </a:r>
            <a:r>
              <a:rPr lang="fr-FR" dirty="0" smtClean="0">
                <a:sym typeface="Wingdings" panose="05000000000000000000" pitchFamily="2" charset="2"/>
              </a:rPr>
              <a:t></a:t>
            </a:r>
            <a:r>
              <a:rPr lang="fr-FR" dirty="0" smtClean="0"/>
              <a:t> permet aux élèves de rétroagir. </a:t>
            </a:r>
          </a:p>
          <a:p>
            <a:pPr marL="342900" lvl="0" indent="-342900">
              <a:buFont typeface="Wingdings" panose="05000000000000000000" pitchFamily="2" charset="2"/>
              <a:buChar char="à"/>
            </a:pPr>
            <a:r>
              <a:rPr lang="fr-FR" dirty="0" smtClean="0"/>
              <a:t>les élèves vont être en difficulté pour prouver que leur formule ou solution est vraie, </a:t>
            </a:r>
          </a:p>
          <a:p>
            <a:pPr marL="0" lvl="0" indent="0">
              <a:buFont typeface="Wingdings" panose="05000000000000000000" pitchFamily="2" charset="2"/>
              <a:buNone/>
            </a:pPr>
            <a:r>
              <a:rPr lang="fr-FR" dirty="0" smtClean="0"/>
              <a:t>ils ne peuvent que </a:t>
            </a:r>
            <a:r>
              <a:rPr lang="fr-FR" b="1" u="sng" dirty="0" smtClean="0"/>
              <a:t>prouver que leur solution n’est pas invalidée par premiers étages</a:t>
            </a:r>
            <a:r>
              <a:rPr lang="fr-FR" dirty="0" smtClean="0"/>
              <a:t>).</a:t>
            </a:r>
          </a:p>
          <a:p>
            <a:endParaRPr lang="fr-CH" dirty="0"/>
          </a:p>
        </p:txBody>
      </p:sp>
      <p:sp>
        <p:nvSpPr>
          <p:cNvPr id="4" name="Espace réservé du numéro de diapositive 3"/>
          <p:cNvSpPr>
            <a:spLocks noGrp="1"/>
          </p:cNvSpPr>
          <p:nvPr>
            <p:ph type="sldNum" sz="quarter" idx="10"/>
          </p:nvPr>
        </p:nvSpPr>
        <p:spPr/>
        <p:txBody>
          <a:bodyPr/>
          <a:lstStyle/>
          <a:p>
            <a:pPr lvl="0"/>
            <a:fld id="{1209C746-F0F0-4C32-9CEB-B70B48B296F6}" type="slidenum">
              <a:rPr lang="fr-CH" smtClean="0"/>
              <a:t>3</a:t>
            </a:fld>
            <a:endParaRPr lang="fr-CH"/>
          </a:p>
        </p:txBody>
      </p:sp>
    </p:spTree>
    <p:extLst>
      <p:ext uri="{BB962C8B-B14F-4D97-AF65-F5344CB8AC3E}">
        <p14:creationId xmlns:p14="http://schemas.microsoft.com/office/powerpoint/2010/main" val="3073742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lvl="0"/>
            <a:fld id="{1209C746-F0F0-4C32-9CEB-B70B48B296F6}" type="slidenum">
              <a:rPr lang="fr-CH" smtClean="0"/>
              <a:t>30</a:t>
            </a:fld>
            <a:endParaRPr lang="fr-CH"/>
          </a:p>
        </p:txBody>
      </p:sp>
    </p:spTree>
    <p:extLst>
      <p:ext uri="{BB962C8B-B14F-4D97-AF65-F5344CB8AC3E}">
        <p14:creationId xmlns:p14="http://schemas.microsoft.com/office/powerpoint/2010/main" val="91693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46DA86B4-955A-4023-B949-F50DE1F2FBA2}" type="slidenum">
              <a:t>31</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r>
              <a:rPr lang="fr-FR" sz="2000" dirty="0" smtClean="0"/>
              <a:t>Imposée </a:t>
            </a:r>
            <a:r>
              <a:rPr lang="fr-FR" sz="2000" dirty="0" smtClean="0">
                <a:sym typeface="Wingdings" panose="05000000000000000000" pitchFamily="2" charset="2"/>
              </a:rPr>
              <a:t> hypothèse que lorsque</a:t>
            </a:r>
            <a:r>
              <a:rPr lang="fr-FR" sz="2000" baseline="0" dirty="0" smtClean="0">
                <a:sym typeface="Wingdings" panose="05000000000000000000" pitchFamily="2" charset="2"/>
              </a:rPr>
              <a:t> les 2 copies présentent la même structuration de la narration </a:t>
            </a:r>
            <a:endParaRPr lang="fr-FR" sz="2000" dirty="0"/>
          </a:p>
        </p:txBody>
      </p:sp>
    </p:spTree>
    <p:extLst>
      <p:ext uri="{BB962C8B-B14F-4D97-AF65-F5344CB8AC3E}">
        <p14:creationId xmlns:p14="http://schemas.microsoft.com/office/powerpoint/2010/main" val="500751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16000" marR="0" lvl="0" indent="-216000" defTabSz="914400" rtl="0" eaLnBrk="1" fontAlgn="auto" latinLnBrk="0" hangingPunct="0">
              <a:lnSpc>
                <a:spcPct val="100000"/>
              </a:lnSpc>
              <a:spcBef>
                <a:spcPts val="0"/>
              </a:spcBef>
              <a:spcAft>
                <a:spcPts val="0"/>
              </a:spcAft>
              <a:buClrTx/>
              <a:buSzTx/>
              <a:buFontTx/>
              <a:buNone/>
              <a:tabLst/>
              <a:defRPr/>
            </a:pPr>
            <a:r>
              <a:rPr lang="fr-CH" dirty="0" smtClean="0"/>
              <a:t>Merci à Maud et Marina</a:t>
            </a:r>
          </a:p>
          <a:p>
            <a:pPr marL="216000" marR="0" lvl="0" indent="-216000" defTabSz="914400" rtl="0" eaLnBrk="1" fontAlgn="auto" latinLnBrk="0" hangingPunct="0">
              <a:lnSpc>
                <a:spcPct val="100000"/>
              </a:lnSpc>
              <a:spcBef>
                <a:spcPts val="0"/>
              </a:spcBef>
              <a:spcAft>
                <a:spcPts val="0"/>
              </a:spcAft>
              <a:buClrTx/>
              <a:buSzTx/>
              <a:buFontTx/>
              <a:buNone/>
              <a:tabLst/>
              <a:defRPr/>
            </a:pPr>
            <a:r>
              <a:rPr lang="fr-CH" dirty="0" smtClean="0"/>
              <a:t>Eclairages sur</a:t>
            </a:r>
            <a:r>
              <a:rPr lang="fr-CH" baseline="0" dirty="0" smtClean="0"/>
              <a:t> des niveaux différents</a:t>
            </a:r>
            <a:endParaRPr lang="fr-CH" dirty="0" smtClean="0"/>
          </a:p>
          <a:p>
            <a:endParaRPr lang="fr-CH" dirty="0"/>
          </a:p>
        </p:txBody>
      </p:sp>
      <p:sp>
        <p:nvSpPr>
          <p:cNvPr id="4" name="Espace réservé du numéro de diapositive 3"/>
          <p:cNvSpPr>
            <a:spLocks noGrp="1"/>
          </p:cNvSpPr>
          <p:nvPr>
            <p:ph type="sldNum" sz="quarter" idx="10"/>
          </p:nvPr>
        </p:nvSpPr>
        <p:spPr/>
        <p:txBody>
          <a:bodyPr/>
          <a:lstStyle/>
          <a:p>
            <a:pPr lvl="0"/>
            <a:fld id="{1209C746-F0F0-4C32-9CEB-B70B48B296F6}" type="slidenum">
              <a:rPr lang="fr-CH" smtClean="0"/>
              <a:t>32</a:t>
            </a:fld>
            <a:endParaRPr lang="fr-CH"/>
          </a:p>
        </p:txBody>
      </p:sp>
    </p:spTree>
    <p:extLst>
      <p:ext uri="{BB962C8B-B14F-4D97-AF65-F5344CB8AC3E}">
        <p14:creationId xmlns:p14="http://schemas.microsoft.com/office/powerpoint/2010/main" val="311707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DC4C33A4-2033-4CF6-8621-35F826E640A2}" type="slidenum">
              <a:t>4</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pPr marL="342900" marR="0" lvl="0" indent="-342900" algn="ctr" defTabSz="914400" rtl="0" eaLnBrk="1" fontAlgn="auto" latinLnBrk="0" hangingPunct="0">
              <a:lnSpc>
                <a:spcPct val="100000"/>
              </a:lnSpc>
              <a:spcBef>
                <a:spcPts val="0"/>
              </a:spcBef>
              <a:spcAft>
                <a:spcPts val="0"/>
              </a:spcAft>
              <a:buClrTx/>
              <a:buSzTx/>
              <a:buFont typeface="Wingdings" panose="05000000000000000000" pitchFamily="2" charset="2"/>
              <a:buChar char="à"/>
              <a:tabLst/>
              <a:defRPr/>
            </a:pPr>
            <a:r>
              <a:rPr lang="fr-FR" dirty="0" smtClean="0"/>
              <a:t>Un </a:t>
            </a:r>
            <a:r>
              <a:rPr lang="fr-FR" b="1" dirty="0" smtClean="0"/>
              <a:t>échantillon</a:t>
            </a:r>
            <a:r>
              <a:rPr lang="fr-FR" dirty="0" smtClean="0"/>
              <a:t> qui semble représentatif en terme </a:t>
            </a:r>
            <a:r>
              <a:rPr lang="fr-FR" sz="2800" b="1" u="sng" dirty="0" smtClean="0"/>
              <a:t>de nombre </a:t>
            </a:r>
            <a:r>
              <a:rPr lang="fr-FR" dirty="0" smtClean="0"/>
              <a:t>et de la </a:t>
            </a:r>
            <a:r>
              <a:rPr lang="fr-FR" b="1" u="sng" dirty="0" smtClean="0"/>
              <a:t>diversité</a:t>
            </a:r>
            <a:r>
              <a:rPr lang="fr-FR" dirty="0" smtClean="0"/>
              <a:t> des publics</a:t>
            </a:r>
          </a:p>
          <a:p>
            <a:pPr marL="342900" marR="0" lvl="0" indent="-342900" algn="ctr" defTabSz="914400" rtl="0" eaLnBrk="1" fontAlgn="auto" latinLnBrk="0" hangingPunct="0">
              <a:lnSpc>
                <a:spcPct val="100000"/>
              </a:lnSpc>
              <a:spcBef>
                <a:spcPts val="0"/>
              </a:spcBef>
              <a:spcAft>
                <a:spcPts val="0"/>
              </a:spcAft>
              <a:buClrTx/>
              <a:buSzTx/>
              <a:buFont typeface="Wingdings" panose="05000000000000000000" pitchFamily="2" charset="2"/>
              <a:buChar char="à"/>
              <a:tabLst/>
              <a:defRPr/>
            </a:pPr>
            <a:r>
              <a:rPr lang="fr-FR" b="1" u="sng" dirty="0" smtClean="0"/>
              <a:t>Et des élèves pour lesquels ce cours devrait avoir le plus d’effet</a:t>
            </a:r>
          </a:p>
        </p:txBody>
      </p:sp>
    </p:spTree>
    <p:extLst>
      <p:ext uri="{BB962C8B-B14F-4D97-AF65-F5344CB8AC3E}">
        <p14:creationId xmlns:p14="http://schemas.microsoft.com/office/powerpoint/2010/main" val="3845702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34072368-A949-4CA7-8ECC-2F6C7BCDCFFF}" type="slidenum">
              <a:t>5</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endParaRPr lang="fr-FR" dirty="0"/>
          </a:p>
        </p:txBody>
      </p:sp>
    </p:spTree>
    <p:extLst>
      <p:ext uri="{BB962C8B-B14F-4D97-AF65-F5344CB8AC3E}">
        <p14:creationId xmlns:p14="http://schemas.microsoft.com/office/powerpoint/2010/main" val="343540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3082DF0D-F449-4DCF-878B-8A79FB89E0DB}" type="slidenum">
              <a:t>6</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pPr marL="0" marR="0" lvl="0" indent="0" rtl="0" hangingPunct="0">
              <a:lnSpc>
                <a:spcPct val="100000"/>
              </a:lnSpc>
              <a:spcBef>
                <a:spcPts val="0"/>
              </a:spcBef>
              <a:spcAft>
                <a:spcPts val="0"/>
              </a:spcAft>
              <a:buNone/>
              <a:tabLst/>
            </a:pPr>
            <a:r>
              <a:rPr lang="fr-FR" sz="2000" b="0" i="0" u="none" strike="noStrike" kern="1200" cap="none" dirty="0" smtClean="0">
                <a:ln>
                  <a:noFill/>
                </a:ln>
                <a:latin typeface="Liberation Sans" pitchFamily="18"/>
                <a:ea typeface="Microsoft YaHei" pitchFamily="2"/>
                <a:cs typeface="Arial" pitchFamily="2"/>
              </a:rPr>
              <a:t>Même si certains enseignants n’ont pas demandé de chercher les trois cas, </a:t>
            </a:r>
          </a:p>
          <a:p>
            <a:pPr marL="0" marR="0" lvl="0" indent="0" rtl="0" hangingPunct="0">
              <a:lnSpc>
                <a:spcPct val="100000"/>
              </a:lnSpc>
              <a:spcBef>
                <a:spcPts val="0"/>
              </a:spcBef>
              <a:spcAft>
                <a:spcPts val="0"/>
              </a:spcAft>
              <a:buNone/>
              <a:tabLst/>
            </a:pPr>
            <a:r>
              <a:rPr lang="fr-FR" sz="2000" b="0" i="0" u="none" strike="noStrike" kern="1200" cap="none" dirty="0" smtClean="0">
                <a:ln>
                  <a:noFill/>
                </a:ln>
                <a:latin typeface="Liberation Sans" pitchFamily="18"/>
                <a:ea typeface="Microsoft YaHei" pitchFamily="2"/>
                <a:cs typeface="Arial" pitchFamily="2"/>
                <a:sym typeface="Wingdings" panose="05000000000000000000" pitchFamily="2" charset="2"/>
              </a:rPr>
              <a:t> Production d’erreurs ou</a:t>
            </a:r>
            <a:r>
              <a:rPr lang="fr-FR" sz="2000" b="0" i="0" u="none" strike="noStrike" kern="1200" cap="none" baseline="0" dirty="0" smtClean="0">
                <a:ln>
                  <a:noFill/>
                </a:ln>
                <a:latin typeface="Liberation Sans" pitchFamily="18"/>
                <a:ea typeface="Microsoft YaHei" pitchFamily="2"/>
                <a:cs typeface="Arial" pitchFamily="2"/>
                <a:sym typeface="Wingdings" panose="05000000000000000000" pitchFamily="2" charset="2"/>
              </a:rPr>
              <a:t> de blocages</a:t>
            </a:r>
            <a:endParaRPr lang="fr-FR" sz="2000" b="0" i="0" u="none" strike="noStrike" kern="1200" cap="none" dirty="0" smtClean="0">
              <a:ln>
                <a:noFill/>
              </a:ln>
              <a:latin typeface="Liberation Sans" pitchFamily="18"/>
              <a:ea typeface="Microsoft YaHei" pitchFamily="2"/>
              <a:cs typeface="Arial" pitchFamily="2"/>
            </a:endParaRPr>
          </a:p>
          <a:p>
            <a:endParaRPr lang="fr-FR" dirty="0"/>
          </a:p>
        </p:txBody>
      </p:sp>
    </p:spTree>
    <p:extLst>
      <p:ext uri="{BB962C8B-B14F-4D97-AF65-F5344CB8AC3E}">
        <p14:creationId xmlns:p14="http://schemas.microsoft.com/office/powerpoint/2010/main" val="1837001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B90436DA-D387-436B-9BD8-A000ECC0683C}" type="slidenum">
              <a:t>7</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r>
              <a:rPr lang="fr-FR" dirty="0" err="1" smtClean="0"/>
              <a:t>Err</a:t>
            </a:r>
            <a:r>
              <a:rPr lang="fr-FR" dirty="0" smtClean="0"/>
              <a:t> nature math:</a:t>
            </a:r>
          </a:p>
          <a:p>
            <a:r>
              <a:rPr lang="fr-FR" dirty="0" smtClean="0"/>
              <a:t>Affirme et prouve par un exemple 5  ///   affirme sans prouver 3</a:t>
            </a:r>
          </a:p>
          <a:p>
            <a:endParaRPr lang="fr-FR" dirty="0" smtClean="0"/>
          </a:p>
          <a:p>
            <a:r>
              <a:rPr lang="fr-FR" dirty="0" smtClean="0"/>
              <a:t>« Je crois que ca marche… »</a:t>
            </a:r>
          </a:p>
          <a:p>
            <a:endParaRPr lang="fr-FR" dirty="0" smtClean="0"/>
          </a:p>
          <a:p>
            <a:r>
              <a:rPr lang="fr-FR" dirty="0" smtClean="0"/>
              <a:t>Subtil car certains comptent et </a:t>
            </a:r>
            <a:r>
              <a:rPr lang="fr-FR" dirty="0" err="1" smtClean="0"/>
              <a:t>gene</a:t>
            </a:r>
            <a:r>
              <a:rPr lang="fr-FR" baseline="0" dirty="0" err="1" smtClean="0"/>
              <a:t>ralisent</a:t>
            </a:r>
            <a:r>
              <a:rPr lang="fr-FR" baseline="0" dirty="0" smtClean="0"/>
              <a:t> un processus de calcul</a:t>
            </a:r>
            <a:r>
              <a:rPr lang="fr-FR" dirty="0" smtClean="0"/>
              <a:t> </a:t>
            </a:r>
          </a:p>
          <a:p>
            <a:endParaRPr lang="fr-FR" dirty="0" smtClean="0"/>
          </a:p>
          <a:p>
            <a:endParaRPr lang="fr-FR" dirty="0"/>
          </a:p>
        </p:txBody>
      </p:sp>
    </p:spTree>
    <p:extLst>
      <p:ext uri="{BB962C8B-B14F-4D97-AF65-F5344CB8AC3E}">
        <p14:creationId xmlns:p14="http://schemas.microsoft.com/office/powerpoint/2010/main" val="428297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CB4957CD-C719-43EE-B293-439EE7AC646B}" type="slidenum">
              <a:t>8</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r>
              <a:rPr lang="fr-FR" dirty="0" smtClean="0"/>
              <a:t>Pour montrer</a:t>
            </a:r>
            <a:r>
              <a:rPr lang="fr-FR" baseline="0" dirty="0" smtClean="0"/>
              <a:t> ce que j’ai initialement considéré comme erreur</a:t>
            </a:r>
          </a:p>
          <a:p>
            <a:r>
              <a:rPr lang="fr-FR" baseline="0" dirty="0" smtClean="0"/>
              <a:t>Raisonnement </a:t>
            </a:r>
            <a:r>
              <a:rPr lang="fr-FR" baseline="0" dirty="0" err="1" smtClean="0"/>
              <a:t>enum</a:t>
            </a:r>
            <a:endParaRPr lang="fr-FR" dirty="0"/>
          </a:p>
        </p:txBody>
      </p:sp>
    </p:spTree>
    <p:extLst>
      <p:ext uri="{BB962C8B-B14F-4D97-AF65-F5344CB8AC3E}">
        <p14:creationId xmlns:p14="http://schemas.microsoft.com/office/powerpoint/2010/main" val="702635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lvl="0"/>
            <a:fld id="{42362DE1-50AB-4729-92B9-7FD0C912424B}" type="slidenum">
              <a:t>9</a:t>
            </a:fld>
            <a:endParaRPr lang="fr-FR"/>
          </a:p>
        </p:txBody>
      </p:sp>
      <p:sp>
        <p:nvSpPr>
          <p:cNvPr id="2" name="Espace réservé de l'image des diapositives 1"/>
          <p:cNvSpPr>
            <a:spLocks noGrp="1" noRot="1" noChangeAspect="1" noResize="1"/>
          </p:cNvSpPr>
          <p:nvPr>
            <p:ph type="sldImg"/>
          </p:nvPr>
        </p:nvSpPr>
        <p:spPr>
          <a:xfrm>
            <a:off x="3267075" y="517525"/>
            <a:ext cx="3406775" cy="2554288"/>
          </a:xfrm>
          <a:solidFill>
            <a:srgbClr val="729FCF"/>
          </a:solidFill>
          <a:ln w="25400">
            <a:solidFill>
              <a:srgbClr val="3465A4"/>
            </a:solidFill>
            <a:prstDash val="solid"/>
          </a:ln>
        </p:spPr>
      </p:sp>
      <p:sp>
        <p:nvSpPr>
          <p:cNvPr id="3" name="Espace réservé des commentaires 2"/>
          <p:cNvSpPr txBox="1">
            <a:spLocks noGrp="1"/>
          </p:cNvSpPr>
          <p:nvPr>
            <p:ph type="body" sz="quarter" idx="1"/>
          </p:nvPr>
        </p:nvSpPr>
        <p:spPr/>
        <p:txBody>
          <a:bodyPr/>
          <a:lstStyle/>
          <a:p>
            <a:r>
              <a:rPr lang="fr-FR" dirty="0" smtClean="0"/>
              <a:t>Raisonnement au niveau du</a:t>
            </a:r>
            <a:r>
              <a:rPr lang="fr-FR" baseline="0" dirty="0" smtClean="0"/>
              <a:t> sens de la preuve</a:t>
            </a:r>
            <a:endParaRPr lang="fr-FR" dirty="0"/>
          </a:p>
        </p:txBody>
      </p:sp>
    </p:spTree>
    <p:extLst>
      <p:ext uri="{BB962C8B-B14F-4D97-AF65-F5344CB8AC3E}">
        <p14:creationId xmlns:p14="http://schemas.microsoft.com/office/powerpoint/2010/main" val="285756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260078" y="1237197"/>
            <a:ext cx="7560469" cy="2631887"/>
          </a:xfrm>
        </p:spPr>
        <p:txBody>
          <a:bodyPr anchor="b"/>
          <a:lstStyle>
            <a:lvl1pPr algn="ctr">
              <a:defRPr sz="4961"/>
            </a:lvl1pPr>
          </a:lstStyle>
          <a:p>
            <a:r>
              <a:rPr lang="fr-FR" smtClean="0"/>
              <a:t>Modifiez le style du titre</a:t>
            </a:r>
            <a:endParaRPr lang="fr-CH"/>
          </a:p>
        </p:txBody>
      </p:sp>
      <p:sp>
        <p:nvSpPr>
          <p:cNvPr id="3" name="Sous-titre 2"/>
          <p:cNvSpPr>
            <a:spLocks noGrp="1"/>
          </p:cNvSpPr>
          <p:nvPr>
            <p:ph type="subTitle" idx="1"/>
          </p:nvPr>
        </p:nvSpPr>
        <p:spPr>
          <a:xfrm>
            <a:off x="1260078" y="3970580"/>
            <a:ext cx="7560469" cy="1825171"/>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6DC6F56B-D6ED-49D1-8D8F-58064DD2316A}" type="slidenum">
              <a:rPr lang="fr-CH" smtClean="0"/>
              <a:t>‹N°›</a:t>
            </a:fld>
            <a:endParaRPr lang="fr-CH"/>
          </a:p>
        </p:txBody>
      </p:sp>
    </p:spTree>
    <p:extLst>
      <p:ext uri="{BB962C8B-B14F-4D97-AF65-F5344CB8AC3E}">
        <p14:creationId xmlns:p14="http://schemas.microsoft.com/office/powerpoint/2010/main" val="409003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F18839E8-CA8F-49A6-92AB-ECFABD5173A0}" type="slidenum">
              <a:rPr lang="fr-CH" smtClean="0"/>
              <a:t>‹N°›</a:t>
            </a:fld>
            <a:endParaRPr lang="fr-CH"/>
          </a:p>
        </p:txBody>
      </p:sp>
    </p:spTree>
    <p:extLst>
      <p:ext uri="{BB962C8B-B14F-4D97-AF65-F5344CB8AC3E}">
        <p14:creationId xmlns:p14="http://schemas.microsoft.com/office/powerpoint/2010/main" val="329222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13947" y="402483"/>
            <a:ext cx="2173635" cy="640647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693043" y="402483"/>
            <a:ext cx="6394896" cy="640647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43DF5C64-C981-455F-9333-8CFAD9031D29}" type="slidenum">
              <a:rPr lang="fr-CH" smtClean="0"/>
              <a:t>‹N°›</a:t>
            </a:fld>
            <a:endParaRPr lang="fr-CH"/>
          </a:p>
        </p:txBody>
      </p:sp>
    </p:spTree>
    <p:extLst>
      <p:ext uri="{BB962C8B-B14F-4D97-AF65-F5344CB8AC3E}">
        <p14:creationId xmlns:p14="http://schemas.microsoft.com/office/powerpoint/2010/main" val="2785872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7256" y="836604"/>
            <a:ext cx="8316516" cy="3931031"/>
          </a:xfrm>
        </p:spPr>
        <p:txBody>
          <a:bodyPr anchor="b">
            <a:normAutofit/>
          </a:bodyPr>
          <a:lstStyle>
            <a:lvl1pPr algn="l">
              <a:lnSpc>
                <a:spcPct val="85000"/>
              </a:lnSpc>
              <a:defRPr sz="8818" spc="-55"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909547" y="4911497"/>
            <a:ext cx="8316516" cy="1259946"/>
          </a:xfrm>
        </p:spPr>
        <p:txBody>
          <a:bodyPr lIns="91440" rIns="91440">
            <a:normAutofit/>
          </a:bodyPr>
          <a:lstStyle>
            <a:lvl1pPr marL="0" indent="0" algn="l">
              <a:buNone/>
              <a:defRPr sz="2646" cap="all" spc="220" baseline="0">
                <a:solidFill>
                  <a:schemeClr val="tx2"/>
                </a:solidFill>
                <a:latin typeface="+mj-lt"/>
              </a:defRPr>
            </a:lvl1pPr>
            <a:lvl2pPr marL="503972" indent="0" algn="ctr">
              <a:buNone/>
              <a:defRPr sz="2646"/>
            </a:lvl2pPr>
            <a:lvl3pPr marL="1007943" indent="0" algn="ctr">
              <a:buNone/>
              <a:defRPr sz="2646"/>
            </a:lvl3pPr>
            <a:lvl4pPr marL="1511915" indent="0" algn="ctr">
              <a:buNone/>
              <a:defRPr sz="2205"/>
            </a:lvl4pPr>
            <a:lvl5pPr marL="2015886" indent="0" algn="ctr">
              <a:buNone/>
              <a:defRPr sz="2205"/>
            </a:lvl5pPr>
            <a:lvl6pPr marL="2519858" indent="0" algn="ctr">
              <a:buNone/>
              <a:defRPr sz="2205"/>
            </a:lvl6pPr>
            <a:lvl7pPr marL="3023829" indent="0" algn="ctr">
              <a:buNone/>
              <a:defRPr sz="2205"/>
            </a:lvl7pPr>
            <a:lvl8pPr marL="3527801" indent="0" algn="ctr">
              <a:buNone/>
              <a:defRPr sz="2205"/>
            </a:lvl8pPr>
            <a:lvl9pPr marL="4031772" indent="0" algn="ctr">
              <a:buNone/>
              <a:defRPr sz="2205"/>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6DC6F56B-D6ED-49D1-8D8F-58064DD2316A}" type="slidenum">
              <a:rPr lang="fr-CH" smtClean="0"/>
              <a:t>‹N°›</a:t>
            </a:fld>
            <a:endParaRPr lang="fr-CH"/>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878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233EF33B-2543-4A0E-96A3-E90CFE6A9F39}" type="slidenum">
              <a:rPr lang="fr-CH" smtClean="0"/>
              <a:t>‹N°›</a:t>
            </a:fld>
            <a:endParaRPr lang="fr-CH"/>
          </a:p>
        </p:txBody>
      </p:sp>
    </p:spTree>
    <p:extLst>
      <p:ext uri="{BB962C8B-B14F-4D97-AF65-F5344CB8AC3E}">
        <p14:creationId xmlns:p14="http://schemas.microsoft.com/office/powerpoint/2010/main" val="2851730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836604"/>
            <a:ext cx="8316516" cy="3931031"/>
          </a:xfrm>
        </p:spPr>
        <p:txBody>
          <a:bodyPr anchor="b" anchorCtr="0">
            <a:normAutofit/>
          </a:bodyPr>
          <a:lstStyle>
            <a:lvl1pPr>
              <a:lnSpc>
                <a:spcPct val="85000"/>
              </a:lnSpc>
              <a:defRPr sz="8818"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907256" y="4908749"/>
            <a:ext cx="8316516" cy="1259946"/>
          </a:xfrm>
        </p:spPr>
        <p:txBody>
          <a:bodyPr lIns="91440" rIns="91440" anchor="t" anchorCtr="0">
            <a:normAutofit/>
          </a:bodyPr>
          <a:lstStyle>
            <a:lvl1pPr marL="0" indent="0">
              <a:buNone/>
              <a:defRPr sz="2646" cap="all" spc="220" baseline="0">
                <a:solidFill>
                  <a:schemeClr val="tx2"/>
                </a:solidFill>
                <a:latin typeface="+mj-lt"/>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45099E04-435B-4C7B-80C6-5C0C74809C44}" type="slidenum">
              <a:rPr lang="fr-CH" smtClean="0"/>
              <a:t>‹N°›</a:t>
            </a:fld>
            <a:endParaRPr lang="fr-CH"/>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936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907256" y="315928"/>
            <a:ext cx="8316516" cy="1599191"/>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907256" y="2034580"/>
            <a:ext cx="4082653" cy="443500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141119" y="2034583"/>
            <a:ext cx="4082653" cy="4435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DADB605-CD6B-4559-BDF4-7F773E1A1E77}" type="slidenum">
              <a:rPr lang="fr-CH" smtClean="0"/>
              <a:t>‹N°›</a:t>
            </a:fld>
            <a:endParaRPr lang="fr-CH"/>
          </a:p>
        </p:txBody>
      </p:sp>
    </p:spTree>
    <p:extLst>
      <p:ext uri="{BB962C8B-B14F-4D97-AF65-F5344CB8AC3E}">
        <p14:creationId xmlns:p14="http://schemas.microsoft.com/office/powerpoint/2010/main" val="3331684013"/>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907256" y="315928"/>
            <a:ext cx="8316516" cy="159919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7256"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smtClean="0"/>
              <a:t>Modifiez les styles du texte du masque</a:t>
            </a:r>
          </a:p>
        </p:txBody>
      </p:sp>
      <p:sp>
        <p:nvSpPr>
          <p:cNvPr id="4" name="Content Placeholder 3"/>
          <p:cNvSpPr>
            <a:spLocks noGrp="1"/>
          </p:cNvSpPr>
          <p:nvPr>
            <p:ph sz="half" idx="2"/>
          </p:nvPr>
        </p:nvSpPr>
        <p:spPr>
          <a:xfrm>
            <a:off x="907256" y="2846545"/>
            <a:ext cx="4082653" cy="362304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141119"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smtClean="0"/>
              <a:t>Modifiez les styles du texte du masque</a:t>
            </a:r>
          </a:p>
        </p:txBody>
      </p:sp>
      <p:sp>
        <p:nvSpPr>
          <p:cNvPr id="6" name="Content Placeholder 5"/>
          <p:cNvSpPr>
            <a:spLocks noGrp="1"/>
          </p:cNvSpPr>
          <p:nvPr>
            <p:ph sz="quarter" idx="4"/>
          </p:nvPr>
        </p:nvSpPr>
        <p:spPr>
          <a:xfrm>
            <a:off x="5141119" y="2846545"/>
            <a:ext cx="4082653" cy="362304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lvl="0"/>
            <a:endParaRPr lang="fr-FR"/>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BF49D2AA-5DBB-4818-BA5E-55F8936BE6C6}" type="slidenum">
              <a:rPr lang="fr-CH" smtClean="0"/>
              <a:t>‹N°›</a:t>
            </a:fld>
            <a:endParaRPr lang="fr-CH"/>
          </a:p>
        </p:txBody>
      </p:sp>
    </p:spTree>
    <p:extLst>
      <p:ext uri="{BB962C8B-B14F-4D97-AF65-F5344CB8AC3E}">
        <p14:creationId xmlns:p14="http://schemas.microsoft.com/office/powerpoint/2010/main" val="2864609074"/>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lvl="0"/>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C3326172-D1E1-4971-A0E6-C722055C6482}" type="slidenum">
              <a:rPr lang="fr-CH" smtClean="0"/>
              <a:t>‹N°›</a:t>
            </a:fld>
            <a:endParaRPr lang="fr-CH"/>
          </a:p>
        </p:txBody>
      </p:sp>
    </p:spTree>
    <p:extLst>
      <p:ext uri="{BB962C8B-B14F-4D97-AF65-F5344CB8AC3E}">
        <p14:creationId xmlns:p14="http://schemas.microsoft.com/office/powerpoint/2010/main" val="2737325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lvl="0"/>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pPr lvl="0"/>
            <a:endParaRPr lang="fr-FR"/>
          </a:p>
        </p:txBody>
      </p:sp>
      <p:sp>
        <p:nvSpPr>
          <p:cNvPr id="9" name="Slide Number Placeholder 8"/>
          <p:cNvSpPr>
            <a:spLocks noGrp="1"/>
          </p:cNvSpPr>
          <p:nvPr>
            <p:ph type="sldNum" sz="quarter" idx="12"/>
          </p:nvPr>
        </p:nvSpPr>
        <p:spPr/>
        <p:txBody>
          <a:bodyPr/>
          <a:lstStyle/>
          <a:p>
            <a:pPr lvl="0"/>
            <a:fld id="{80423740-EA2F-436D-9250-26AF0DF34B3A}" type="slidenum">
              <a:rPr lang="fr-CH" smtClean="0"/>
              <a:t>‹N°›</a:t>
            </a:fld>
            <a:endParaRPr lang="fr-CH"/>
          </a:p>
        </p:txBody>
      </p:sp>
    </p:spTree>
    <p:extLst>
      <p:ext uri="{BB962C8B-B14F-4D97-AF65-F5344CB8AC3E}">
        <p14:creationId xmlns:p14="http://schemas.microsoft.com/office/powerpoint/2010/main" val="1205084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5" y="0"/>
            <a:ext cx="3349287"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40423" y="0"/>
            <a:ext cx="52923"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8023" y="655171"/>
            <a:ext cx="2646164" cy="2519892"/>
          </a:xfrm>
        </p:spPr>
        <p:txBody>
          <a:bodyPr anchor="b">
            <a:normAutofit/>
          </a:bodyPr>
          <a:lstStyle>
            <a:lvl1pPr>
              <a:defRPr sz="3968"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3814672" y="806365"/>
            <a:ext cx="5522508" cy="579575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378023" y="3225462"/>
            <a:ext cx="2646164" cy="3724858"/>
          </a:xfrm>
        </p:spPr>
        <p:txBody>
          <a:bodyPr lIns="91440" rIns="91440">
            <a:normAutofit/>
          </a:bodyPr>
          <a:lstStyle>
            <a:lvl1pPr marL="0" indent="0">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smtClean="0"/>
              <a:t>Modifiez les styles du texte du masque</a:t>
            </a:r>
          </a:p>
        </p:txBody>
      </p:sp>
      <p:sp>
        <p:nvSpPr>
          <p:cNvPr id="5" name="Date Placeholder 4"/>
          <p:cNvSpPr>
            <a:spLocks noGrp="1"/>
          </p:cNvSpPr>
          <p:nvPr>
            <p:ph type="dt" sz="half" idx="10"/>
          </p:nvPr>
        </p:nvSpPr>
        <p:spPr>
          <a:xfrm>
            <a:off x="384896" y="7120718"/>
            <a:ext cx="2165045" cy="402483"/>
          </a:xfrm>
        </p:spPr>
        <p:txBody>
          <a:bodyPr/>
          <a:lstStyle>
            <a:lvl1pPr algn="l">
              <a:defRPr/>
            </a:lvl1pPr>
          </a:lstStyle>
          <a:p>
            <a:pPr lvl="0"/>
            <a:endParaRPr lang="fr-FR"/>
          </a:p>
        </p:txBody>
      </p:sp>
      <p:sp>
        <p:nvSpPr>
          <p:cNvPr id="6" name="Footer Placeholder 5"/>
          <p:cNvSpPr>
            <a:spLocks noGrp="1"/>
          </p:cNvSpPr>
          <p:nvPr>
            <p:ph type="ftr" sz="quarter" idx="11"/>
          </p:nvPr>
        </p:nvSpPr>
        <p:spPr>
          <a:xfrm>
            <a:off x="3969246" y="7120718"/>
            <a:ext cx="3843238" cy="402483"/>
          </a:xfrm>
        </p:spPr>
        <p:txBody>
          <a:bodyPr/>
          <a:lstStyle>
            <a:lvl1pPr algn="l">
              <a:defRPr>
                <a:solidFill>
                  <a:schemeClr val="tx2"/>
                </a:solidFill>
              </a:defRPr>
            </a:lvl1pPr>
          </a:lstStyle>
          <a:p>
            <a:pPr lvl="0"/>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lvl="0"/>
            <a:fld id="{0CEC74A3-7F0F-47B0-88C2-E5B29FA6524B}" type="slidenum">
              <a:rPr lang="fr-CH" smtClean="0"/>
              <a:t>‹N°›</a:t>
            </a:fld>
            <a:endParaRPr lang="fr-CH"/>
          </a:p>
        </p:txBody>
      </p:sp>
    </p:spTree>
    <p:extLst>
      <p:ext uri="{BB962C8B-B14F-4D97-AF65-F5344CB8AC3E}">
        <p14:creationId xmlns:p14="http://schemas.microsoft.com/office/powerpoint/2010/main" val="1951338437"/>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233EF33B-2543-4A0E-96A3-E90CFE6A9F39}" type="slidenum">
              <a:rPr lang="fr-CH" smtClean="0"/>
              <a:t>‹N°›</a:t>
            </a:fld>
            <a:endParaRPr lang="fr-CH"/>
          </a:p>
        </p:txBody>
      </p:sp>
    </p:spTree>
    <p:extLst>
      <p:ext uri="{BB962C8B-B14F-4D97-AF65-F5344CB8AC3E}">
        <p14:creationId xmlns:p14="http://schemas.microsoft.com/office/powerpoint/2010/main" val="772960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5459765"/>
            <a:ext cx="10078000" cy="209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417961"/>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5594160"/>
            <a:ext cx="8366919" cy="907161"/>
          </a:xfrm>
        </p:spPr>
        <p:txBody>
          <a:bodyPr tIns="0" bIns="0" anchor="b">
            <a:noAutofit/>
          </a:bodyPr>
          <a:lstStyle>
            <a:lvl1pPr>
              <a:defRPr sz="3968"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4" y="0"/>
            <a:ext cx="10080613" cy="5417961"/>
          </a:xfrm>
          <a:blipFill>
            <a:blip r:embed="rId2"/>
            <a:stretch>
              <a:fillRect/>
            </a:stretch>
          </a:blipFill>
        </p:spPr>
        <p:txBody>
          <a:bodyPr lIns="457200" tIns="457200" anchor="t"/>
          <a:lstStyle>
            <a:lvl1pPr marL="0" indent="0">
              <a:buNone/>
              <a:defRPr sz="3527">
                <a:solidFill>
                  <a:schemeClr val="bg1"/>
                </a:solidFill>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07255" y="6511400"/>
            <a:ext cx="8366919" cy="655172"/>
          </a:xfrm>
        </p:spPr>
        <p:txBody>
          <a:bodyPr lIns="91440" tIns="0" rIns="91440" bIns="0">
            <a:normAutofit/>
          </a:bodyPr>
          <a:lstStyle>
            <a:lvl1pPr marL="0" indent="0">
              <a:spcBef>
                <a:spcPts val="0"/>
              </a:spcBef>
              <a:spcAft>
                <a:spcPts val="661"/>
              </a:spcAft>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0B590A35-A667-4428-AA5B-F31A8D8D121B}" type="slidenum">
              <a:rPr lang="fr-CH" smtClean="0"/>
              <a:t>‹N°›</a:t>
            </a:fld>
            <a:endParaRPr lang="fr-CH"/>
          </a:p>
        </p:txBody>
      </p:sp>
    </p:spTree>
    <p:extLst>
      <p:ext uri="{BB962C8B-B14F-4D97-AF65-F5344CB8AC3E}">
        <p14:creationId xmlns:p14="http://schemas.microsoft.com/office/powerpoint/2010/main" val="1006368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F18839E8-CA8F-49A6-92AB-ECFABD5173A0}" type="slidenum">
              <a:rPr lang="fr-CH" smtClean="0"/>
              <a:t>‹N°›</a:t>
            </a:fld>
            <a:endParaRPr lang="fr-CH"/>
          </a:p>
        </p:txBody>
      </p:sp>
    </p:spTree>
    <p:extLst>
      <p:ext uri="{BB962C8B-B14F-4D97-AF65-F5344CB8AC3E}">
        <p14:creationId xmlns:p14="http://schemas.microsoft.com/office/powerpoint/2010/main" val="2471624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213948" y="457218"/>
            <a:ext cx="2173635" cy="634649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93044" y="457217"/>
            <a:ext cx="6394896" cy="6346489"/>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43DF5C64-C981-455F-9333-8CFAD9031D29}" type="slidenum">
              <a:rPr lang="fr-CH" smtClean="0"/>
              <a:t>‹N°›</a:t>
            </a:fld>
            <a:endParaRPr lang="fr-CH"/>
          </a:p>
        </p:txBody>
      </p:sp>
    </p:spTree>
    <p:extLst>
      <p:ext uri="{BB962C8B-B14F-4D97-AF65-F5344CB8AC3E}">
        <p14:creationId xmlns:p14="http://schemas.microsoft.com/office/powerpoint/2010/main" val="95254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7256" y="836604"/>
            <a:ext cx="8316516" cy="3931031"/>
          </a:xfrm>
        </p:spPr>
        <p:txBody>
          <a:bodyPr anchor="b">
            <a:normAutofit/>
          </a:bodyPr>
          <a:lstStyle>
            <a:lvl1pPr algn="l">
              <a:lnSpc>
                <a:spcPct val="85000"/>
              </a:lnSpc>
              <a:defRPr sz="8818" spc="-55"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909547" y="4911497"/>
            <a:ext cx="8316516" cy="1259946"/>
          </a:xfrm>
        </p:spPr>
        <p:txBody>
          <a:bodyPr lIns="91440" rIns="91440">
            <a:normAutofit/>
          </a:bodyPr>
          <a:lstStyle>
            <a:lvl1pPr marL="0" indent="0" algn="l">
              <a:buNone/>
              <a:defRPr sz="2646" cap="all" spc="220" baseline="0">
                <a:solidFill>
                  <a:schemeClr val="tx2"/>
                </a:solidFill>
                <a:latin typeface="+mj-lt"/>
              </a:defRPr>
            </a:lvl1pPr>
            <a:lvl2pPr marL="503972" indent="0" algn="ctr">
              <a:buNone/>
              <a:defRPr sz="2646"/>
            </a:lvl2pPr>
            <a:lvl3pPr marL="1007943" indent="0" algn="ctr">
              <a:buNone/>
              <a:defRPr sz="2646"/>
            </a:lvl3pPr>
            <a:lvl4pPr marL="1511915" indent="0" algn="ctr">
              <a:buNone/>
              <a:defRPr sz="2205"/>
            </a:lvl4pPr>
            <a:lvl5pPr marL="2015886" indent="0" algn="ctr">
              <a:buNone/>
              <a:defRPr sz="2205"/>
            </a:lvl5pPr>
            <a:lvl6pPr marL="2519858" indent="0" algn="ctr">
              <a:buNone/>
              <a:defRPr sz="2205"/>
            </a:lvl6pPr>
            <a:lvl7pPr marL="3023829" indent="0" algn="ctr">
              <a:buNone/>
              <a:defRPr sz="2205"/>
            </a:lvl7pPr>
            <a:lvl8pPr marL="3527801" indent="0" algn="ctr">
              <a:buNone/>
              <a:defRPr sz="2205"/>
            </a:lvl8pPr>
            <a:lvl9pPr marL="4031772" indent="0" algn="ctr">
              <a:buNone/>
              <a:defRPr sz="2205"/>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6DC6F56B-D6ED-49D1-8D8F-58064DD2316A}" type="slidenum">
              <a:rPr lang="fr-CH" smtClean="0"/>
              <a:t>‹N°›</a:t>
            </a:fld>
            <a:endParaRPr lang="fr-CH"/>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02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233EF33B-2543-4A0E-96A3-E90CFE6A9F39}" type="slidenum">
              <a:rPr lang="fr-CH" smtClean="0"/>
              <a:t>‹N°›</a:t>
            </a:fld>
            <a:endParaRPr lang="fr-CH"/>
          </a:p>
        </p:txBody>
      </p:sp>
    </p:spTree>
    <p:extLst>
      <p:ext uri="{BB962C8B-B14F-4D97-AF65-F5344CB8AC3E}">
        <p14:creationId xmlns:p14="http://schemas.microsoft.com/office/powerpoint/2010/main" val="3774792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836604"/>
            <a:ext cx="8316516" cy="3931031"/>
          </a:xfrm>
        </p:spPr>
        <p:txBody>
          <a:bodyPr anchor="b" anchorCtr="0">
            <a:normAutofit/>
          </a:bodyPr>
          <a:lstStyle>
            <a:lvl1pPr>
              <a:lnSpc>
                <a:spcPct val="85000"/>
              </a:lnSpc>
              <a:defRPr sz="8818"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907256" y="4908749"/>
            <a:ext cx="8316516" cy="1259946"/>
          </a:xfrm>
        </p:spPr>
        <p:txBody>
          <a:bodyPr lIns="91440" rIns="91440" anchor="t" anchorCtr="0">
            <a:normAutofit/>
          </a:bodyPr>
          <a:lstStyle>
            <a:lvl1pPr marL="0" indent="0">
              <a:buNone/>
              <a:defRPr sz="2646" cap="all" spc="220" baseline="0">
                <a:solidFill>
                  <a:schemeClr val="tx2"/>
                </a:solidFill>
                <a:latin typeface="+mj-lt"/>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45099E04-435B-4C7B-80C6-5C0C74809C44}" type="slidenum">
              <a:rPr lang="fr-CH" smtClean="0"/>
              <a:t>‹N°›</a:t>
            </a:fld>
            <a:endParaRPr lang="fr-CH"/>
          </a:p>
        </p:txBody>
      </p:sp>
      <p:cxnSp>
        <p:nvCxnSpPr>
          <p:cNvPr id="9" name="Straight Connector 8"/>
          <p:cNvCxnSpPr/>
          <p:nvPr/>
        </p:nvCxnSpPr>
        <p:spPr>
          <a:xfrm>
            <a:off x="998520" y="4787794"/>
            <a:ext cx="8165306"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909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907256" y="315928"/>
            <a:ext cx="8316516" cy="1599191"/>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907256" y="2034580"/>
            <a:ext cx="4082653" cy="443500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141119" y="2034583"/>
            <a:ext cx="4082653" cy="44350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1DADB605-CD6B-4559-BDF4-7F773E1A1E77}" type="slidenum">
              <a:rPr lang="fr-CH" smtClean="0"/>
              <a:t>‹N°›</a:t>
            </a:fld>
            <a:endParaRPr lang="fr-CH"/>
          </a:p>
        </p:txBody>
      </p:sp>
    </p:spTree>
    <p:extLst>
      <p:ext uri="{BB962C8B-B14F-4D97-AF65-F5344CB8AC3E}">
        <p14:creationId xmlns:p14="http://schemas.microsoft.com/office/powerpoint/2010/main" val="1583565113"/>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907256" y="315928"/>
            <a:ext cx="8316516" cy="159919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07256"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smtClean="0"/>
              <a:t>Modifiez les styles du texte du masque</a:t>
            </a:r>
          </a:p>
        </p:txBody>
      </p:sp>
      <p:sp>
        <p:nvSpPr>
          <p:cNvPr id="4" name="Content Placeholder 3"/>
          <p:cNvSpPr>
            <a:spLocks noGrp="1"/>
          </p:cNvSpPr>
          <p:nvPr>
            <p:ph sz="half" idx="2"/>
          </p:nvPr>
        </p:nvSpPr>
        <p:spPr>
          <a:xfrm>
            <a:off x="907256" y="2846545"/>
            <a:ext cx="4082653" cy="362304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141119" y="2034930"/>
            <a:ext cx="4082653" cy="811615"/>
          </a:xfrm>
        </p:spPr>
        <p:txBody>
          <a:bodyPr lIns="91440" rIns="91440" anchor="ctr">
            <a:normAutofit/>
          </a:bodyPr>
          <a:lstStyle>
            <a:lvl1pPr marL="0" indent="0">
              <a:buNone/>
              <a:defRPr sz="2205" b="0" cap="all" baseline="0">
                <a:solidFill>
                  <a:schemeClr val="tx2"/>
                </a:solidFill>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smtClean="0"/>
              <a:t>Modifiez les styles du texte du masque</a:t>
            </a:r>
          </a:p>
        </p:txBody>
      </p:sp>
      <p:sp>
        <p:nvSpPr>
          <p:cNvPr id="6" name="Content Placeholder 5"/>
          <p:cNvSpPr>
            <a:spLocks noGrp="1"/>
          </p:cNvSpPr>
          <p:nvPr>
            <p:ph sz="quarter" idx="4"/>
          </p:nvPr>
        </p:nvSpPr>
        <p:spPr>
          <a:xfrm>
            <a:off x="5141119" y="2846545"/>
            <a:ext cx="4082653" cy="362304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lvl="0"/>
            <a:endParaRPr lang="fr-FR"/>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BF49D2AA-5DBB-4818-BA5E-55F8936BE6C6}" type="slidenum">
              <a:rPr lang="fr-CH" smtClean="0"/>
              <a:t>‹N°›</a:t>
            </a:fld>
            <a:endParaRPr lang="fr-CH"/>
          </a:p>
        </p:txBody>
      </p:sp>
    </p:spTree>
    <p:extLst>
      <p:ext uri="{BB962C8B-B14F-4D97-AF65-F5344CB8AC3E}">
        <p14:creationId xmlns:p14="http://schemas.microsoft.com/office/powerpoint/2010/main" val="3925518126"/>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lvl="0"/>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C3326172-D1E1-4971-A0E6-C722055C6482}" type="slidenum">
              <a:rPr lang="fr-CH" smtClean="0"/>
              <a:t>‹N°›</a:t>
            </a:fld>
            <a:endParaRPr lang="fr-CH"/>
          </a:p>
        </p:txBody>
      </p:sp>
    </p:spTree>
    <p:extLst>
      <p:ext uri="{BB962C8B-B14F-4D97-AF65-F5344CB8AC3E}">
        <p14:creationId xmlns:p14="http://schemas.microsoft.com/office/powerpoint/2010/main" val="444248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lvl="0"/>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pPr lvl="0"/>
            <a:endParaRPr lang="fr-FR"/>
          </a:p>
        </p:txBody>
      </p:sp>
      <p:sp>
        <p:nvSpPr>
          <p:cNvPr id="9" name="Slide Number Placeholder 8"/>
          <p:cNvSpPr>
            <a:spLocks noGrp="1"/>
          </p:cNvSpPr>
          <p:nvPr>
            <p:ph type="sldNum" sz="quarter" idx="12"/>
          </p:nvPr>
        </p:nvSpPr>
        <p:spPr/>
        <p:txBody>
          <a:bodyPr/>
          <a:lstStyle/>
          <a:p>
            <a:pPr lvl="0"/>
            <a:fld id="{80423740-EA2F-436D-9250-26AF0DF34B3A}" type="slidenum">
              <a:rPr lang="fr-CH" smtClean="0"/>
              <a:t>‹N°›</a:t>
            </a:fld>
            <a:endParaRPr lang="fr-CH"/>
          </a:p>
        </p:txBody>
      </p:sp>
    </p:spTree>
    <p:extLst>
      <p:ext uri="{BB962C8B-B14F-4D97-AF65-F5344CB8AC3E}">
        <p14:creationId xmlns:p14="http://schemas.microsoft.com/office/powerpoint/2010/main" val="55924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87793" y="1884670"/>
            <a:ext cx="8694539" cy="3144614"/>
          </a:xfrm>
        </p:spPr>
        <p:txBody>
          <a:bodyPr anchor="b"/>
          <a:lstStyle>
            <a:lvl1pPr>
              <a:defRPr sz="4961"/>
            </a:lvl1pPr>
          </a:lstStyle>
          <a:p>
            <a:r>
              <a:rPr lang="fr-FR" smtClean="0"/>
              <a:t>Modifiez le style du titre</a:t>
            </a:r>
            <a:endParaRPr lang="fr-CH"/>
          </a:p>
        </p:txBody>
      </p:sp>
      <p:sp>
        <p:nvSpPr>
          <p:cNvPr id="3" name="Espace réservé du texte 2"/>
          <p:cNvSpPr>
            <a:spLocks noGrp="1"/>
          </p:cNvSpPr>
          <p:nvPr>
            <p:ph type="body" idx="1"/>
          </p:nvPr>
        </p:nvSpPr>
        <p:spPr>
          <a:xfrm>
            <a:off x="687793" y="5059034"/>
            <a:ext cx="8694539" cy="1653678"/>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pPr lvl="0"/>
            <a:endParaRPr lang="fr-FR"/>
          </a:p>
        </p:txBody>
      </p:sp>
      <p:sp>
        <p:nvSpPr>
          <p:cNvPr id="5" name="Espace réservé du pied de page 4"/>
          <p:cNvSpPr>
            <a:spLocks noGrp="1"/>
          </p:cNvSpPr>
          <p:nvPr>
            <p:ph type="ftr" sz="quarter"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45099E04-435B-4C7B-80C6-5C0C74809C44}" type="slidenum">
              <a:rPr lang="fr-CH" smtClean="0"/>
              <a:t>‹N°›</a:t>
            </a:fld>
            <a:endParaRPr lang="fr-CH"/>
          </a:p>
        </p:txBody>
      </p:sp>
    </p:spTree>
    <p:extLst>
      <p:ext uri="{BB962C8B-B14F-4D97-AF65-F5344CB8AC3E}">
        <p14:creationId xmlns:p14="http://schemas.microsoft.com/office/powerpoint/2010/main" val="2541575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5" y="0"/>
            <a:ext cx="3349287" cy="7559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40423" y="0"/>
            <a:ext cx="52923"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8023" y="655171"/>
            <a:ext cx="2646164" cy="2519892"/>
          </a:xfrm>
        </p:spPr>
        <p:txBody>
          <a:bodyPr anchor="b">
            <a:normAutofit/>
          </a:bodyPr>
          <a:lstStyle>
            <a:lvl1pPr>
              <a:defRPr sz="3968"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3814672" y="806365"/>
            <a:ext cx="5522508" cy="579575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378023" y="3225462"/>
            <a:ext cx="2646164" cy="3724858"/>
          </a:xfrm>
        </p:spPr>
        <p:txBody>
          <a:bodyPr lIns="91440" rIns="91440">
            <a:normAutofit/>
          </a:bodyPr>
          <a:lstStyle>
            <a:lvl1pPr marL="0" indent="0">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smtClean="0"/>
              <a:t>Modifiez les styles du texte du masque</a:t>
            </a:r>
          </a:p>
        </p:txBody>
      </p:sp>
      <p:sp>
        <p:nvSpPr>
          <p:cNvPr id="5" name="Date Placeholder 4"/>
          <p:cNvSpPr>
            <a:spLocks noGrp="1"/>
          </p:cNvSpPr>
          <p:nvPr>
            <p:ph type="dt" sz="half" idx="10"/>
          </p:nvPr>
        </p:nvSpPr>
        <p:spPr>
          <a:xfrm>
            <a:off x="384896" y="7120718"/>
            <a:ext cx="2165045" cy="402483"/>
          </a:xfrm>
        </p:spPr>
        <p:txBody>
          <a:bodyPr/>
          <a:lstStyle>
            <a:lvl1pPr algn="l">
              <a:defRPr/>
            </a:lvl1pPr>
          </a:lstStyle>
          <a:p>
            <a:pPr lvl="0"/>
            <a:endParaRPr lang="fr-FR"/>
          </a:p>
        </p:txBody>
      </p:sp>
      <p:sp>
        <p:nvSpPr>
          <p:cNvPr id="6" name="Footer Placeholder 5"/>
          <p:cNvSpPr>
            <a:spLocks noGrp="1"/>
          </p:cNvSpPr>
          <p:nvPr>
            <p:ph type="ftr" sz="quarter" idx="11"/>
          </p:nvPr>
        </p:nvSpPr>
        <p:spPr>
          <a:xfrm>
            <a:off x="3969246" y="7120718"/>
            <a:ext cx="3843238" cy="402483"/>
          </a:xfrm>
        </p:spPr>
        <p:txBody>
          <a:bodyPr/>
          <a:lstStyle>
            <a:lvl1pPr algn="l">
              <a:defRPr>
                <a:solidFill>
                  <a:schemeClr val="tx2"/>
                </a:solidFill>
              </a:defRPr>
            </a:lvl1pPr>
          </a:lstStyle>
          <a:p>
            <a:pPr lvl="0"/>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lvl="0"/>
            <a:fld id="{0CEC74A3-7F0F-47B0-88C2-E5B29FA6524B}" type="slidenum">
              <a:rPr lang="fr-CH" smtClean="0"/>
              <a:t>‹N°›</a:t>
            </a:fld>
            <a:endParaRPr lang="fr-CH"/>
          </a:p>
        </p:txBody>
      </p:sp>
    </p:spTree>
    <p:extLst>
      <p:ext uri="{BB962C8B-B14F-4D97-AF65-F5344CB8AC3E}">
        <p14:creationId xmlns:p14="http://schemas.microsoft.com/office/powerpoint/2010/main" val="1464018533"/>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1" y="5459765"/>
            <a:ext cx="10078000" cy="20999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417961"/>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7256" y="5594160"/>
            <a:ext cx="8366919" cy="907161"/>
          </a:xfrm>
        </p:spPr>
        <p:txBody>
          <a:bodyPr tIns="0" bIns="0" anchor="b">
            <a:noAutofit/>
          </a:bodyPr>
          <a:lstStyle>
            <a:lvl1pPr>
              <a:defRPr sz="3968"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4" y="0"/>
            <a:ext cx="10080613" cy="5417961"/>
          </a:xfrm>
          <a:blipFill>
            <a:blip r:embed="rId2"/>
            <a:stretch>
              <a:fillRect/>
            </a:stretch>
          </a:blipFill>
        </p:spPr>
        <p:txBody>
          <a:bodyPr lIns="457200" tIns="457200" anchor="t"/>
          <a:lstStyle>
            <a:lvl1pPr marL="0" indent="0">
              <a:buNone/>
              <a:defRPr sz="3527">
                <a:solidFill>
                  <a:schemeClr val="bg1"/>
                </a:solidFill>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907255" y="6511400"/>
            <a:ext cx="8366919" cy="655172"/>
          </a:xfrm>
        </p:spPr>
        <p:txBody>
          <a:bodyPr lIns="91440" tIns="0" rIns="91440" bIns="0">
            <a:normAutofit/>
          </a:bodyPr>
          <a:lstStyle>
            <a:lvl1pPr marL="0" indent="0">
              <a:spcBef>
                <a:spcPts val="0"/>
              </a:spcBef>
              <a:spcAft>
                <a:spcPts val="661"/>
              </a:spcAft>
              <a:buNone/>
              <a:defRPr sz="1653">
                <a:solidFill>
                  <a:srgbClr val="FFFFFF"/>
                </a:solidFill>
              </a:defRPr>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0B590A35-A667-4428-AA5B-F31A8D8D121B}" type="slidenum">
              <a:rPr lang="fr-CH" smtClean="0"/>
              <a:t>‹N°›</a:t>
            </a:fld>
            <a:endParaRPr lang="fr-CH"/>
          </a:p>
        </p:txBody>
      </p:sp>
    </p:spTree>
    <p:extLst>
      <p:ext uri="{BB962C8B-B14F-4D97-AF65-F5344CB8AC3E}">
        <p14:creationId xmlns:p14="http://schemas.microsoft.com/office/powerpoint/2010/main" val="2693540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F18839E8-CA8F-49A6-92AB-ECFABD5173A0}" type="slidenum">
              <a:rPr lang="fr-CH" smtClean="0"/>
              <a:t>‹N°›</a:t>
            </a:fld>
            <a:endParaRPr lang="fr-CH"/>
          </a:p>
        </p:txBody>
      </p:sp>
    </p:spTree>
    <p:extLst>
      <p:ext uri="{BB962C8B-B14F-4D97-AF65-F5344CB8AC3E}">
        <p14:creationId xmlns:p14="http://schemas.microsoft.com/office/powerpoint/2010/main" val="2301009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627" y="7055697"/>
            <a:ext cx="10078000"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6982410"/>
            <a:ext cx="10078000" cy="705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213948" y="457218"/>
            <a:ext cx="2173635" cy="634649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93044" y="457217"/>
            <a:ext cx="6394896" cy="6346489"/>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43DF5C64-C981-455F-9333-8CFAD9031D29}" type="slidenum">
              <a:rPr lang="fr-CH" smtClean="0"/>
              <a:t>‹N°›</a:t>
            </a:fld>
            <a:endParaRPr lang="fr-CH"/>
          </a:p>
        </p:txBody>
      </p:sp>
    </p:spTree>
    <p:extLst>
      <p:ext uri="{BB962C8B-B14F-4D97-AF65-F5344CB8AC3E}">
        <p14:creationId xmlns:p14="http://schemas.microsoft.com/office/powerpoint/2010/main" val="2215988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693043" y="2012414"/>
            <a:ext cx="4284266" cy="479654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5103316" y="2012414"/>
            <a:ext cx="4284266" cy="479654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1DADB605-CD6B-4559-BDF4-7F773E1A1E77}" type="slidenum">
              <a:rPr lang="fr-CH" smtClean="0"/>
              <a:t>‹N°›</a:t>
            </a:fld>
            <a:endParaRPr lang="fr-CH"/>
          </a:p>
        </p:txBody>
      </p:sp>
    </p:spTree>
    <p:extLst>
      <p:ext uri="{BB962C8B-B14F-4D97-AF65-F5344CB8AC3E}">
        <p14:creationId xmlns:p14="http://schemas.microsoft.com/office/powerpoint/2010/main" val="119918909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94356" y="402483"/>
            <a:ext cx="8694539" cy="1461188"/>
          </a:xfrm>
        </p:spPr>
        <p:txBody>
          <a:bodyPr/>
          <a:lstStyle/>
          <a:p>
            <a:r>
              <a:rPr lang="fr-FR" smtClean="0"/>
              <a:t>Modifiez le style du titre</a:t>
            </a:r>
            <a:endParaRPr lang="fr-CH"/>
          </a:p>
        </p:txBody>
      </p:sp>
      <p:sp>
        <p:nvSpPr>
          <p:cNvPr id="3" name="Espace réservé du texte 2"/>
          <p:cNvSpPr>
            <a:spLocks noGrp="1"/>
          </p:cNvSpPr>
          <p:nvPr>
            <p:ph type="body" idx="1"/>
          </p:nvPr>
        </p:nvSpPr>
        <p:spPr>
          <a:xfrm>
            <a:off x="694357" y="1853171"/>
            <a:ext cx="4264576" cy="908210"/>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fr-FR" smtClean="0"/>
              <a:t>Modifiez les styles du texte du masque</a:t>
            </a:r>
          </a:p>
        </p:txBody>
      </p:sp>
      <p:sp>
        <p:nvSpPr>
          <p:cNvPr id="4" name="Espace réservé du contenu 3"/>
          <p:cNvSpPr>
            <a:spLocks noGrp="1"/>
          </p:cNvSpPr>
          <p:nvPr>
            <p:ph sz="half" idx="2"/>
          </p:nvPr>
        </p:nvSpPr>
        <p:spPr>
          <a:xfrm>
            <a:off x="694357" y="2761381"/>
            <a:ext cx="4264576" cy="40615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5103316" y="1853171"/>
            <a:ext cx="4285579" cy="908210"/>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fr-FR" smtClean="0"/>
              <a:t>Modifiez les styles du texte du masque</a:t>
            </a:r>
          </a:p>
        </p:txBody>
      </p:sp>
      <p:sp>
        <p:nvSpPr>
          <p:cNvPr id="6" name="Espace réservé du contenu 5"/>
          <p:cNvSpPr>
            <a:spLocks noGrp="1"/>
          </p:cNvSpPr>
          <p:nvPr>
            <p:ph sz="quarter" idx="4"/>
          </p:nvPr>
        </p:nvSpPr>
        <p:spPr>
          <a:xfrm>
            <a:off x="5103316" y="2761381"/>
            <a:ext cx="4285579" cy="40615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pPr lvl="0"/>
            <a:endParaRPr lang="fr-FR"/>
          </a:p>
        </p:txBody>
      </p:sp>
      <p:sp>
        <p:nvSpPr>
          <p:cNvPr id="8" name="Espace réservé du pied de page 7"/>
          <p:cNvSpPr>
            <a:spLocks noGrp="1"/>
          </p:cNvSpPr>
          <p:nvPr>
            <p:ph type="ftr" sz="quarter"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BF49D2AA-5DBB-4818-BA5E-55F8936BE6C6}" type="slidenum">
              <a:rPr lang="fr-CH" smtClean="0"/>
              <a:t>‹N°›</a:t>
            </a:fld>
            <a:endParaRPr lang="fr-CH"/>
          </a:p>
        </p:txBody>
      </p:sp>
    </p:spTree>
    <p:extLst>
      <p:ext uri="{BB962C8B-B14F-4D97-AF65-F5344CB8AC3E}">
        <p14:creationId xmlns:p14="http://schemas.microsoft.com/office/powerpoint/2010/main" val="15676106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pPr lvl="0"/>
            <a:endParaRPr lang="fr-FR"/>
          </a:p>
        </p:txBody>
      </p:sp>
      <p:sp>
        <p:nvSpPr>
          <p:cNvPr id="4" name="Espace réservé du pied de page 3"/>
          <p:cNvSpPr>
            <a:spLocks noGrp="1"/>
          </p:cNvSpPr>
          <p:nvPr>
            <p:ph type="ftr" sz="quarter"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C3326172-D1E1-4971-A0E6-C722055C6482}" type="slidenum">
              <a:rPr lang="fr-CH" smtClean="0"/>
              <a:t>‹N°›</a:t>
            </a:fld>
            <a:endParaRPr lang="fr-CH"/>
          </a:p>
        </p:txBody>
      </p:sp>
    </p:spTree>
    <p:extLst>
      <p:ext uri="{BB962C8B-B14F-4D97-AF65-F5344CB8AC3E}">
        <p14:creationId xmlns:p14="http://schemas.microsoft.com/office/powerpoint/2010/main" val="276715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lvl="0"/>
            <a:endParaRPr lang="fr-FR"/>
          </a:p>
        </p:txBody>
      </p:sp>
      <p:sp>
        <p:nvSpPr>
          <p:cNvPr id="3" name="Espace réservé du pied de page 2"/>
          <p:cNvSpPr>
            <a:spLocks noGrp="1"/>
          </p:cNvSpPr>
          <p:nvPr>
            <p:ph type="ftr" sz="quarter"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‹N°›</a:t>
            </a:fld>
            <a:endParaRPr lang="fr-CH"/>
          </a:p>
        </p:txBody>
      </p:sp>
    </p:spTree>
    <p:extLst>
      <p:ext uri="{BB962C8B-B14F-4D97-AF65-F5344CB8AC3E}">
        <p14:creationId xmlns:p14="http://schemas.microsoft.com/office/powerpoint/2010/main" val="149552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4356" y="503978"/>
            <a:ext cx="3251264" cy="1763924"/>
          </a:xfrm>
        </p:spPr>
        <p:txBody>
          <a:bodyPr anchor="b"/>
          <a:lstStyle>
            <a:lvl1pPr>
              <a:defRPr sz="2646"/>
            </a:lvl1pPr>
          </a:lstStyle>
          <a:p>
            <a:r>
              <a:rPr lang="fr-FR" smtClean="0"/>
              <a:t>Modifiez le style du titre</a:t>
            </a:r>
            <a:endParaRPr lang="fr-CH"/>
          </a:p>
        </p:txBody>
      </p:sp>
      <p:sp>
        <p:nvSpPr>
          <p:cNvPr id="3" name="Espace réservé du contenu 2"/>
          <p:cNvSpPr>
            <a:spLocks noGrp="1"/>
          </p:cNvSpPr>
          <p:nvPr>
            <p:ph idx="1"/>
          </p:nvPr>
        </p:nvSpPr>
        <p:spPr>
          <a:xfrm>
            <a:off x="4285579" y="1088454"/>
            <a:ext cx="5103316" cy="5372269"/>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694356" y="226790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0CEC74A3-7F0F-47B0-88C2-E5B29FA6524B}" type="slidenum">
              <a:rPr lang="fr-CH" smtClean="0"/>
              <a:t>‹N°›</a:t>
            </a:fld>
            <a:endParaRPr lang="fr-CH"/>
          </a:p>
        </p:txBody>
      </p:sp>
    </p:spTree>
    <p:extLst>
      <p:ext uri="{BB962C8B-B14F-4D97-AF65-F5344CB8AC3E}">
        <p14:creationId xmlns:p14="http://schemas.microsoft.com/office/powerpoint/2010/main" val="352347391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94356" y="503978"/>
            <a:ext cx="3251264" cy="1763924"/>
          </a:xfrm>
        </p:spPr>
        <p:txBody>
          <a:bodyPr anchor="b"/>
          <a:lstStyle>
            <a:lvl1pPr>
              <a:defRPr sz="2646"/>
            </a:lvl1pPr>
          </a:lstStyle>
          <a:p>
            <a:r>
              <a:rPr lang="fr-FR" smtClean="0"/>
              <a:t>Modifiez le style du titre</a:t>
            </a:r>
            <a:endParaRPr lang="fr-CH"/>
          </a:p>
        </p:txBody>
      </p:sp>
      <p:sp>
        <p:nvSpPr>
          <p:cNvPr id="3" name="Espace réservé pour une image  2"/>
          <p:cNvSpPr>
            <a:spLocks noGrp="1"/>
          </p:cNvSpPr>
          <p:nvPr>
            <p:ph type="pic" idx="1"/>
          </p:nvPr>
        </p:nvSpPr>
        <p:spPr>
          <a:xfrm>
            <a:off x="4285579" y="1088454"/>
            <a:ext cx="5103316" cy="5372269"/>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fr-CH"/>
          </a:p>
        </p:txBody>
      </p:sp>
      <p:sp>
        <p:nvSpPr>
          <p:cNvPr id="4" name="Espace réservé du texte 3"/>
          <p:cNvSpPr>
            <a:spLocks noGrp="1"/>
          </p:cNvSpPr>
          <p:nvPr>
            <p:ph type="body" sz="half" idx="2"/>
          </p:nvPr>
        </p:nvSpPr>
        <p:spPr>
          <a:xfrm>
            <a:off x="694356" y="2267902"/>
            <a:ext cx="3251264" cy="4201570"/>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pPr lvl="0"/>
            <a:endParaRPr lang="fr-FR"/>
          </a:p>
        </p:txBody>
      </p:sp>
      <p:sp>
        <p:nvSpPr>
          <p:cNvPr id="6" name="Espace réservé du pied de page 5"/>
          <p:cNvSpPr>
            <a:spLocks noGrp="1"/>
          </p:cNvSpPr>
          <p:nvPr>
            <p:ph type="ftr" sz="quarter"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0B590A35-A667-4428-AA5B-F31A8D8D121B}" type="slidenum">
              <a:rPr lang="fr-CH" smtClean="0"/>
              <a:t>‹N°›</a:t>
            </a:fld>
            <a:endParaRPr lang="fr-CH"/>
          </a:p>
        </p:txBody>
      </p:sp>
    </p:spTree>
    <p:extLst>
      <p:ext uri="{BB962C8B-B14F-4D97-AF65-F5344CB8AC3E}">
        <p14:creationId xmlns:p14="http://schemas.microsoft.com/office/powerpoint/2010/main" val="166725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93043" y="402483"/>
            <a:ext cx="8694539" cy="1461188"/>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693043" y="2012414"/>
            <a:ext cx="8694539" cy="479654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693043" y="7006699"/>
            <a:ext cx="2268141" cy="402483"/>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fr-FR"/>
          </a:p>
        </p:txBody>
      </p:sp>
      <p:sp>
        <p:nvSpPr>
          <p:cNvPr id="5" name="Espace réservé du pied de page 4"/>
          <p:cNvSpPr>
            <a:spLocks noGrp="1"/>
          </p:cNvSpPr>
          <p:nvPr>
            <p:ph type="ftr" sz="quarter" idx="3"/>
          </p:nvPr>
        </p:nvSpPr>
        <p:spPr>
          <a:xfrm>
            <a:off x="3339207" y="7006699"/>
            <a:ext cx="3402211" cy="402483"/>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fr-FR"/>
          </a:p>
        </p:txBody>
      </p:sp>
      <p:sp>
        <p:nvSpPr>
          <p:cNvPr id="6" name="Espace réservé du numéro de diapositive 5"/>
          <p:cNvSpPr>
            <a:spLocks noGrp="1"/>
          </p:cNvSpPr>
          <p:nvPr>
            <p:ph type="sldNum" sz="quarter" idx="4"/>
          </p:nvPr>
        </p:nvSpPr>
        <p:spPr>
          <a:xfrm>
            <a:off x="7119441" y="7006699"/>
            <a:ext cx="2268141" cy="402483"/>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67EDD916-367F-4A63-9B55-5A15CBC498AF}" type="slidenum">
              <a:rPr lang="fr-CH" smtClean="0"/>
              <a:t>‹N°›</a:t>
            </a:fld>
            <a:endParaRPr lang="fr-CH"/>
          </a:p>
        </p:txBody>
      </p:sp>
    </p:spTree>
    <p:extLst>
      <p:ext uri="{BB962C8B-B14F-4D97-AF65-F5344CB8AC3E}">
        <p14:creationId xmlns:p14="http://schemas.microsoft.com/office/powerpoint/2010/main" val="51965911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hdr="0" ftr="0" dt="0"/>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fr-FR"/>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055697"/>
            <a:ext cx="10080626"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982410"/>
            <a:ext cx="10080626" cy="72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7256" y="315928"/>
            <a:ext cx="8316516" cy="1599191"/>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907256" y="2034580"/>
            <a:ext cx="8316517" cy="4435009"/>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07258" y="7120718"/>
            <a:ext cx="2044130" cy="402483"/>
          </a:xfrm>
          <a:prstGeom prst="rect">
            <a:avLst/>
          </a:prstGeom>
        </p:spPr>
        <p:txBody>
          <a:bodyPr vert="horz" lIns="91440" tIns="45720" rIns="91440" bIns="45720" rtlCol="0" anchor="ctr"/>
          <a:lstStyle>
            <a:lvl1pPr algn="l">
              <a:defRPr sz="992">
                <a:solidFill>
                  <a:srgbClr val="FFFFFF"/>
                </a:solidFill>
              </a:defRPr>
            </a:lvl1pPr>
          </a:lstStyle>
          <a:p>
            <a:pPr lvl="0"/>
            <a:endParaRPr lang="fr-FR"/>
          </a:p>
        </p:txBody>
      </p:sp>
      <p:sp>
        <p:nvSpPr>
          <p:cNvPr id="5" name="Footer Placeholder 4"/>
          <p:cNvSpPr>
            <a:spLocks noGrp="1"/>
          </p:cNvSpPr>
          <p:nvPr>
            <p:ph type="ftr" sz="quarter" idx="3"/>
          </p:nvPr>
        </p:nvSpPr>
        <p:spPr>
          <a:xfrm>
            <a:off x="3047823" y="7120718"/>
            <a:ext cx="3987605" cy="402483"/>
          </a:xfrm>
          <a:prstGeom prst="rect">
            <a:avLst/>
          </a:prstGeom>
        </p:spPr>
        <p:txBody>
          <a:bodyPr vert="horz" lIns="91440" tIns="45720" rIns="91440" bIns="45720" rtlCol="0" anchor="ctr"/>
          <a:lstStyle>
            <a:lvl1pPr algn="ctr">
              <a:defRPr sz="992" cap="all" baseline="0">
                <a:solidFill>
                  <a:srgbClr val="FFFFFF"/>
                </a:solidFill>
              </a:defRPr>
            </a:lvl1pPr>
          </a:lstStyle>
          <a:p>
            <a:pPr lvl="0"/>
            <a:endParaRPr lang="fr-FR"/>
          </a:p>
        </p:txBody>
      </p:sp>
      <p:sp>
        <p:nvSpPr>
          <p:cNvPr id="6" name="Slide Number Placeholder 5"/>
          <p:cNvSpPr>
            <a:spLocks noGrp="1"/>
          </p:cNvSpPr>
          <p:nvPr>
            <p:ph type="sldNum" sz="quarter" idx="4"/>
          </p:nvPr>
        </p:nvSpPr>
        <p:spPr>
          <a:xfrm>
            <a:off x="8185926" y="7120718"/>
            <a:ext cx="1084813" cy="402483"/>
          </a:xfrm>
          <a:prstGeom prst="rect">
            <a:avLst/>
          </a:prstGeom>
        </p:spPr>
        <p:txBody>
          <a:bodyPr vert="horz" lIns="91440" tIns="45720" rIns="91440" bIns="45720" rtlCol="0" anchor="ctr"/>
          <a:lstStyle>
            <a:lvl1pPr algn="r">
              <a:defRPr sz="1157">
                <a:solidFill>
                  <a:srgbClr val="FFFFFF"/>
                </a:solidFill>
              </a:defRPr>
            </a:lvl1pPr>
          </a:lstStyle>
          <a:p>
            <a:pPr lvl="0"/>
            <a:fld id="{67EDD916-367F-4A63-9B55-5A15CBC498AF}" type="slidenum">
              <a:rPr lang="fr-CH" smtClean="0"/>
              <a:t>‹N°›</a:t>
            </a:fld>
            <a:endParaRPr lang="fr-CH"/>
          </a:p>
        </p:txBody>
      </p:sp>
      <p:cxnSp>
        <p:nvCxnSpPr>
          <p:cNvPr id="10" name="Straight Connector 9"/>
          <p:cNvCxnSpPr/>
          <p:nvPr/>
        </p:nvCxnSpPr>
        <p:spPr>
          <a:xfrm>
            <a:off x="986840" y="1915652"/>
            <a:ext cx="824091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343764"/>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hdr="0" ftr="0" dt="0"/>
  <p:txStyles>
    <p:title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p:titleStyle>
    <p:body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055697"/>
            <a:ext cx="10080626" cy="5039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982410"/>
            <a:ext cx="10080626" cy="72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7256" y="315928"/>
            <a:ext cx="8316516" cy="1599191"/>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907256" y="2034580"/>
            <a:ext cx="8316517" cy="4435009"/>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07258" y="7120718"/>
            <a:ext cx="2044130" cy="402483"/>
          </a:xfrm>
          <a:prstGeom prst="rect">
            <a:avLst/>
          </a:prstGeom>
        </p:spPr>
        <p:txBody>
          <a:bodyPr vert="horz" lIns="91440" tIns="45720" rIns="91440" bIns="45720" rtlCol="0" anchor="ctr"/>
          <a:lstStyle>
            <a:lvl1pPr algn="l">
              <a:defRPr sz="992">
                <a:solidFill>
                  <a:srgbClr val="FFFFFF"/>
                </a:solidFill>
              </a:defRPr>
            </a:lvl1pPr>
          </a:lstStyle>
          <a:p>
            <a:pPr lvl="0"/>
            <a:endParaRPr lang="fr-FR"/>
          </a:p>
        </p:txBody>
      </p:sp>
      <p:sp>
        <p:nvSpPr>
          <p:cNvPr id="5" name="Footer Placeholder 4"/>
          <p:cNvSpPr>
            <a:spLocks noGrp="1"/>
          </p:cNvSpPr>
          <p:nvPr>
            <p:ph type="ftr" sz="quarter" idx="3"/>
          </p:nvPr>
        </p:nvSpPr>
        <p:spPr>
          <a:xfrm>
            <a:off x="3047823" y="7120718"/>
            <a:ext cx="3987605" cy="402483"/>
          </a:xfrm>
          <a:prstGeom prst="rect">
            <a:avLst/>
          </a:prstGeom>
        </p:spPr>
        <p:txBody>
          <a:bodyPr vert="horz" lIns="91440" tIns="45720" rIns="91440" bIns="45720" rtlCol="0" anchor="ctr"/>
          <a:lstStyle>
            <a:lvl1pPr algn="ctr">
              <a:defRPr sz="992" cap="all" baseline="0">
                <a:solidFill>
                  <a:srgbClr val="FFFFFF"/>
                </a:solidFill>
              </a:defRPr>
            </a:lvl1pPr>
          </a:lstStyle>
          <a:p>
            <a:pPr lvl="0"/>
            <a:endParaRPr lang="fr-FR"/>
          </a:p>
        </p:txBody>
      </p:sp>
      <p:sp>
        <p:nvSpPr>
          <p:cNvPr id="6" name="Slide Number Placeholder 5"/>
          <p:cNvSpPr>
            <a:spLocks noGrp="1"/>
          </p:cNvSpPr>
          <p:nvPr>
            <p:ph type="sldNum" sz="quarter" idx="4"/>
          </p:nvPr>
        </p:nvSpPr>
        <p:spPr>
          <a:xfrm>
            <a:off x="8185926" y="7120718"/>
            <a:ext cx="1084813" cy="402483"/>
          </a:xfrm>
          <a:prstGeom prst="rect">
            <a:avLst/>
          </a:prstGeom>
        </p:spPr>
        <p:txBody>
          <a:bodyPr vert="horz" lIns="91440" tIns="45720" rIns="91440" bIns="45720" rtlCol="0" anchor="ctr"/>
          <a:lstStyle>
            <a:lvl1pPr algn="r">
              <a:defRPr sz="1157">
                <a:solidFill>
                  <a:srgbClr val="FFFFFF"/>
                </a:solidFill>
              </a:defRPr>
            </a:lvl1pPr>
          </a:lstStyle>
          <a:p>
            <a:pPr lvl="0"/>
            <a:fld id="{67EDD916-367F-4A63-9B55-5A15CBC498AF}" type="slidenum">
              <a:rPr lang="fr-CH" smtClean="0"/>
              <a:t>‹N°›</a:t>
            </a:fld>
            <a:endParaRPr lang="fr-CH"/>
          </a:p>
        </p:txBody>
      </p:sp>
      <p:cxnSp>
        <p:nvCxnSpPr>
          <p:cNvPr id="10" name="Straight Connector 9"/>
          <p:cNvCxnSpPr/>
          <p:nvPr/>
        </p:nvCxnSpPr>
        <p:spPr>
          <a:xfrm>
            <a:off x="986840" y="1915652"/>
            <a:ext cx="824091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2132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hdr="0" ftr="0" dt="0"/>
  <p:txStyles>
    <p:titleStyle>
      <a:lvl1pPr algn="l" defTabSz="1007943" rtl="0" eaLnBrk="1" latinLnBrk="0" hangingPunct="1">
        <a:lnSpc>
          <a:spcPct val="85000"/>
        </a:lnSpc>
        <a:spcBef>
          <a:spcPct val="0"/>
        </a:spcBef>
        <a:buNone/>
        <a:defRPr sz="5291" kern="1200" spc="-55" baseline="0">
          <a:solidFill>
            <a:schemeClr val="tx1">
              <a:lumMod val="75000"/>
              <a:lumOff val="25000"/>
            </a:schemeClr>
          </a:solidFill>
          <a:latin typeface="+mj-lt"/>
          <a:ea typeface="+mj-ea"/>
          <a:cs typeface="+mj-cs"/>
        </a:defRPr>
      </a:lvl1pPr>
    </p:titleStyle>
    <p:bodyStyle>
      <a:lvl1pPr marL="100794" indent="-100794" algn="l" defTabSz="1007943" rtl="0" eaLnBrk="1" latinLnBrk="0" hangingPunct="1">
        <a:lnSpc>
          <a:spcPct val="90000"/>
        </a:lnSpc>
        <a:spcBef>
          <a:spcPts val="1323"/>
        </a:spcBef>
        <a:spcAft>
          <a:spcPts val="220"/>
        </a:spcAft>
        <a:buClr>
          <a:schemeClr val="accent1"/>
        </a:buClr>
        <a:buSzPct val="100000"/>
        <a:buFont typeface="Calibri" panose="020F0502020204030204" pitchFamily="34" charset="0"/>
        <a:buChar char=" "/>
        <a:defRPr sz="2205" kern="1200">
          <a:solidFill>
            <a:schemeClr val="tx1">
              <a:lumMod val="75000"/>
              <a:lumOff val="25000"/>
            </a:schemeClr>
          </a:solidFill>
          <a:latin typeface="+mn-lt"/>
          <a:ea typeface="+mn-ea"/>
          <a:cs typeface="+mn-cs"/>
        </a:defRPr>
      </a:lvl1pPr>
      <a:lvl2pPr marL="423336" indent="-201589" algn="l" defTabSz="1007943" rtl="0" eaLnBrk="1" latinLnBrk="0" hangingPunct="1">
        <a:lnSpc>
          <a:spcPct val="90000"/>
        </a:lnSpc>
        <a:spcBef>
          <a:spcPts val="220"/>
        </a:spcBef>
        <a:spcAft>
          <a:spcPts val="441"/>
        </a:spcAft>
        <a:buClr>
          <a:schemeClr val="accent1"/>
        </a:buClr>
        <a:buFont typeface="Calibri" pitchFamily="34" charset="0"/>
        <a:buChar char="◦"/>
        <a:defRPr sz="1984" kern="1200">
          <a:solidFill>
            <a:schemeClr val="tx1">
              <a:lumMod val="75000"/>
              <a:lumOff val="25000"/>
            </a:schemeClr>
          </a:solidFill>
          <a:latin typeface="+mn-lt"/>
          <a:ea typeface="+mn-ea"/>
          <a:cs typeface="+mn-cs"/>
        </a:defRPr>
      </a:lvl2pPr>
      <a:lvl3pPr marL="624925"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3pPr>
      <a:lvl4pPr marL="826513"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4pPr>
      <a:lvl5pPr marL="1028102" indent="-201589"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5pPr>
      <a:lvl6pPr marL="121253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6pPr>
      <a:lvl7pPr marL="143299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7pPr>
      <a:lvl8pPr marL="165345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8pPr>
      <a:lvl9pPr marL="1873910" indent="-251986" algn="l" defTabSz="1007943" rtl="0" eaLnBrk="1" latinLnBrk="0" hangingPunct="1">
        <a:lnSpc>
          <a:spcPct val="90000"/>
        </a:lnSpc>
        <a:spcBef>
          <a:spcPts val="220"/>
        </a:spcBef>
        <a:spcAft>
          <a:spcPts val="441"/>
        </a:spcAft>
        <a:buClr>
          <a:schemeClr val="accent1"/>
        </a:buClr>
        <a:buFont typeface="Calibri" pitchFamily="34" charset="0"/>
        <a:buChar char="◦"/>
        <a:defRPr sz="1543" kern="1200">
          <a:solidFill>
            <a:schemeClr val="tx1">
              <a:lumMod val="75000"/>
              <a:lumOff val="25000"/>
            </a:schemeClr>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197735" y="695460"/>
            <a:ext cx="8023539" cy="5632311"/>
          </a:xfrm>
          <a:prstGeom prst="rect">
            <a:avLst/>
          </a:prstGeom>
          <a:noFill/>
        </p:spPr>
        <p:txBody>
          <a:bodyPr wrap="square" rtlCol="0" anchor="ctr">
            <a:spAutoFit/>
          </a:bodyPr>
          <a:lstStyle/>
          <a:p>
            <a:pPr algn="ctr"/>
            <a:r>
              <a:rPr lang="fr-CH" sz="6000" b="1" dirty="0" smtClean="0">
                <a:solidFill>
                  <a:schemeClr val="accent4">
                    <a:lumMod val="50000"/>
                  </a:schemeClr>
                </a:solidFill>
              </a:rPr>
              <a:t>«A propos d’erreurs»</a:t>
            </a:r>
          </a:p>
          <a:p>
            <a:pPr algn="ctr"/>
            <a:endParaRPr lang="fr-CH" sz="4400" dirty="0">
              <a:solidFill>
                <a:schemeClr val="accent4">
                  <a:lumMod val="50000"/>
                </a:schemeClr>
              </a:solidFill>
            </a:endParaRPr>
          </a:p>
          <a:p>
            <a:pPr algn="ctr"/>
            <a:r>
              <a:rPr lang="fr-CH" sz="4400" i="1" dirty="0" smtClean="0">
                <a:solidFill>
                  <a:schemeClr val="accent4">
                    <a:lumMod val="50000"/>
                  </a:schemeClr>
                </a:solidFill>
              </a:rPr>
              <a:t>-- projet FNS --</a:t>
            </a:r>
          </a:p>
          <a:p>
            <a:pPr algn="ctr"/>
            <a:endParaRPr lang="fr-CH" sz="4400" i="1" dirty="0">
              <a:solidFill>
                <a:schemeClr val="accent4">
                  <a:lumMod val="50000"/>
                </a:schemeClr>
              </a:solidFill>
            </a:endParaRPr>
          </a:p>
          <a:p>
            <a:pPr algn="ctr"/>
            <a:endParaRPr lang="fr-CH" sz="4400" i="1" dirty="0" smtClean="0">
              <a:solidFill>
                <a:schemeClr val="accent4">
                  <a:lumMod val="50000"/>
                </a:schemeClr>
              </a:solidFill>
            </a:endParaRPr>
          </a:p>
          <a:p>
            <a:pPr algn="ctr"/>
            <a:r>
              <a:rPr lang="fr-CH" sz="4000" b="1" dirty="0" smtClean="0">
                <a:solidFill>
                  <a:schemeClr val="accent4">
                    <a:lumMod val="50000"/>
                  </a:schemeClr>
                </a:solidFill>
              </a:rPr>
              <a:t>Eléments pour la réunion du mercredi 8 novembre 2017</a:t>
            </a:r>
            <a:endParaRPr lang="fr-CH" sz="4000" b="1" dirty="0">
              <a:solidFill>
                <a:schemeClr val="accent4">
                  <a:lumMod val="50000"/>
                </a:schemeClr>
              </a:solidFill>
            </a:endParaRPr>
          </a:p>
          <a:p>
            <a:endParaRPr lang="fr-CH" sz="4400" i="1" dirty="0"/>
          </a:p>
        </p:txBody>
      </p:sp>
      <p:sp>
        <p:nvSpPr>
          <p:cNvPr id="2" name="Espace réservé du numéro de diapositive 1"/>
          <p:cNvSpPr>
            <a:spLocks noGrp="1"/>
          </p:cNvSpPr>
          <p:nvPr>
            <p:ph type="sldNum" sz="quarter" idx="12"/>
          </p:nvPr>
        </p:nvSpPr>
        <p:spPr/>
        <p:txBody>
          <a:bodyPr/>
          <a:lstStyle/>
          <a:p>
            <a:pPr lvl="0"/>
            <a:fld id="{80423740-EA2F-436D-9250-26AF0DF34B3A}" type="slidenum">
              <a:rPr lang="fr-CH" smtClean="0">
                <a:solidFill>
                  <a:schemeClr val="accent2"/>
                </a:solidFill>
              </a:rPr>
              <a:t>1</a:t>
            </a:fld>
            <a:endParaRPr lang="fr-CH" dirty="0">
              <a:solidFill>
                <a:schemeClr val="accent2"/>
              </a:solidFill>
            </a:endParaRPr>
          </a:p>
        </p:txBody>
      </p:sp>
    </p:spTree>
    <p:extLst>
      <p:ext uri="{BB962C8B-B14F-4D97-AF65-F5344CB8AC3E}">
        <p14:creationId xmlns:p14="http://schemas.microsoft.com/office/powerpoint/2010/main" val="256193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4029" y="275867"/>
            <a:ext cx="9072563" cy="1262063"/>
          </a:xfrm>
        </p:spPr>
        <p:txBody>
          <a:bodyPr/>
          <a:lstStyle/>
          <a:p>
            <a:pPr lvl="0" algn="ctr"/>
            <a:r>
              <a:rPr lang="fr-FR" dirty="0" smtClean="0"/>
              <a:t>Exemple 3</a:t>
            </a:r>
            <a:endParaRPr lang="fr-FR" dirty="0"/>
          </a:p>
        </p:txBody>
      </p:sp>
      <p:sp>
        <p:nvSpPr>
          <p:cNvPr id="3" name="Espace réservé du texte 2"/>
          <p:cNvSpPr txBox="1">
            <a:spLocks noGrp="1"/>
          </p:cNvSpPr>
          <p:nvPr>
            <p:ph type="body" idx="4294967295"/>
          </p:nvPr>
        </p:nvSpPr>
        <p:spPr>
          <a:xfrm>
            <a:off x="0" y="1768475"/>
            <a:ext cx="9072563" cy="4384675"/>
          </a:xfrm>
        </p:spPr>
        <p:txBody>
          <a:bodyPr/>
          <a:lstStyle/>
          <a:p>
            <a:r>
              <a:rPr lang="fr-FR" dirty="0" smtClean="0"/>
              <a:t> </a:t>
            </a:r>
            <a:endParaRPr lang="fr-FR" dirty="0"/>
          </a:p>
        </p:txBody>
      </p:sp>
      <p:pic>
        <p:nvPicPr>
          <p:cNvPr id="8" name="Image 7"/>
          <p:cNvPicPr>
            <a:picLocks noChangeAspect="1"/>
          </p:cNvPicPr>
          <p:nvPr/>
        </p:nvPicPr>
        <p:blipFill>
          <a:blip r:embed="rId3"/>
          <a:stretch>
            <a:fillRect/>
          </a:stretch>
        </p:blipFill>
        <p:spPr>
          <a:xfrm>
            <a:off x="0" y="1768475"/>
            <a:ext cx="10080625" cy="3923788"/>
          </a:xfrm>
          <a:prstGeom prst="rect">
            <a:avLst/>
          </a:prstGeom>
        </p:spPr>
      </p:pic>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10</a:t>
            </a:fld>
            <a:endParaRPr lang="fr-CH"/>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93433" y="211473"/>
            <a:ext cx="9072563" cy="1262063"/>
          </a:xfrm>
        </p:spPr>
        <p:txBody>
          <a:bodyPr/>
          <a:lstStyle/>
          <a:p>
            <a:pPr lvl="0" algn="ctr"/>
            <a:r>
              <a:rPr lang="fr-FR" dirty="0" smtClean="0"/>
              <a:t>Exemple 4</a:t>
            </a:r>
            <a:endParaRPr lang="fr-FR" dirty="0"/>
          </a:p>
        </p:txBody>
      </p:sp>
      <p:sp>
        <p:nvSpPr>
          <p:cNvPr id="3" name="Espace réservé du texte 2"/>
          <p:cNvSpPr txBox="1">
            <a:spLocks noGrp="1"/>
          </p:cNvSpPr>
          <p:nvPr>
            <p:ph type="body" idx="4294967295"/>
          </p:nvPr>
        </p:nvSpPr>
        <p:spPr>
          <a:xfrm>
            <a:off x="0" y="1768475"/>
            <a:ext cx="9072563" cy="4384675"/>
          </a:xfrm>
        </p:spPr>
        <p:txBody>
          <a:bodyPr/>
          <a:lstStyle/>
          <a:p>
            <a:pPr marL="0" indent="0">
              <a:buNone/>
            </a:pPr>
            <a:r>
              <a:rPr lang="fr-FR" dirty="0" smtClean="0"/>
              <a:t>  </a:t>
            </a:r>
            <a:endParaRPr lang="fr-FR" dirty="0"/>
          </a:p>
        </p:txBody>
      </p:sp>
      <p:pic>
        <p:nvPicPr>
          <p:cNvPr id="4" name="Image 3"/>
          <p:cNvPicPr>
            <a:picLocks noChangeAspect="1"/>
          </p:cNvPicPr>
          <p:nvPr/>
        </p:nvPicPr>
        <p:blipFill>
          <a:blip r:embed="rId3">
            <a:lum bright="-50000"/>
            <a:alphaModFix/>
          </a:blip>
          <a:srcRect/>
          <a:stretch>
            <a:fillRect/>
          </a:stretch>
        </p:blipFill>
        <p:spPr>
          <a:xfrm>
            <a:off x="370542" y="1768475"/>
            <a:ext cx="9318344" cy="4580810"/>
          </a:xfrm>
          <a:prstGeom prst="rect">
            <a:avLst/>
          </a:prstGeom>
          <a:noFill/>
          <a:ln>
            <a:noFill/>
          </a:ln>
        </p:spPr>
      </p:pic>
      <p:sp>
        <p:nvSpPr>
          <p:cNvPr id="5" name="Espace réservé du numéro de diapositive 4"/>
          <p:cNvSpPr>
            <a:spLocks noGrp="1"/>
          </p:cNvSpPr>
          <p:nvPr>
            <p:ph type="sldNum" sz="quarter" idx="12"/>
          </p:nvPr>
        </p:nvSpPr>
        <p:spPr/>
        <p:txBody>
          <a:bodyPr/>
          <a:lstStyle/>
          <a:p>
            <a:pPr lvl="0"/>
            <a:fld id="{80423740-EA2F-436D-9250-26AF0DF34B3A}" type="slidenum">
              <a:rPr lang="fr-CH" smtClean="0"/>
              <a:t>11</a:t>
            </a:fld>
            <a:endParaRPr lang="fr-CH"/>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48332" y="189051"/>
            <a:ext cx="9072563" cy="1262063"/>
          </a:xfrm>
        </p:spPr>
        <p:txBody>
          <a:bodyPr/>
          <a:lstStyle/>
          <a:p>
            <a:pPr lvl="0" algn="ctr"/>
            <a:r>
              <a:rPr lang="fr-FR" dirty="0" smtClean="0"/>
              <a:t>Exemple 5</a:t>
            </a:r>
            <a:endParaRPr lang="fr-FR" dirty="0"/>
          </a:p>
        </p:txBody>
      </p:sp>
      <p:sp>
        <p:nvSpPr>
          <p:cNvPr id="3" name="Espace réservé du texte 2"/>
          <p:cNvSpPr txBox="1">
            <a:spLocks noGrp="1"/>
          </p:cNvSpPr>
          <p:nvPr>
            <p:ph type="body" idx="4294967295"/>
          </p:nvPr>
        </p:nvSpPr>
        <p:spPr>
          <a:xfrm>
            <a:off x="0" y="1768475"/>
            <a:ext cx="9072563" cy="4384675"/>
          </a:xfrm>
        </p:spPr>
        <p:txBody>
          <a:bodyPr/>
          <a:lstStyle/>
          <a:p>
            <a:pPr marL="0" indent="0">
              <a:buNone/>
            </a:pPr>
            <a:r>
              <a:rPr lang="fr-FR" dirty="0" smtClean="0"/>
              <a:t>  </a:t>
            </a:r>
            <a:endParaRPr lang="fr-FR" dirty="0"/>
          </a:p>
        </p:txBody>
      </p:sp>
      <p:pic>
        <p:nvPicPr>
          <p:cNvPr id="9" name="Image 8"/>
          <p:cNvPicPr>
            <a:picLocks noChangeAspect="1"/>
          </p:cNvPicPr>
          <p:nvPr/>
        </p:nvPicPr>
        <p:blipFill>
          <a:blip r:embed="rId3"/>
          <a:stretch>
            <a:fillRect/>
          </a:stretch>
        </p:blipFill>
        <p:spPr>
          <a:xfrm>
            <a:off x="448332" y="1451114"/>
            <a:ext cx="9272536" cy="4702366"/>
          </a:xfrm>
          <a:prstGeom prst="rect">
            <a:avLst/>
          </a:prstGeom>
        </p:spPr>
      </p:pic>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12</a:t>
            </a:fld>
            <a:endParaRPr lang="fr-CH"/>
          </a:p>
        </p:txBody>
      </p:sp>
    </p:spTree>
    <p:extLst>
      <p:ext uri="{BB962C8B-B14F-4D97-AF65-F5344CB8AC3E}">
        <p14:creationId xmlns:p14="http://schemas.microsoft.com/office/powerpoint/2010/main" val="5959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72025" y="300350"/>
            <a:ext cx="9072563" cy="1262063"/>
          </a:xfrm>
        </p:spPr>
        <p:txBody>
          <a:bodyPr/>
          <a:lstStyle/>
          <a:p>
            <a:pPr lvl="0" algn="ctr"/>
            <a:r>
              <a:rPr lang="fr-FR" sz="4800" dirty="0" smtClean="0"/>
              <a:t>Point de vue lexical</a:t>
            </a:r>
            <a:endParaRPr lang="fr-FR" sz="4800" dirty="0"/>
          </a:p>
        </p:txBody>
      </p:sp>
      <p:sp>
        <p:nvSpPr>
          <p:cNvPr id="3" name="Espace réservé du texte 2"/>
          <p:cNvSpPr txBox="1">
            <a:spLocks noGrp="1"/>
          </p:cNvSpPr>
          <p:nvPr>
            <p:ph type="body" idx="4294967295"/>
          </p:nvPr>
        </p:nvSpPr>
        <p:spPr>
          <a:xfrm>
            <a:off x="472024" y="1562413"/>
            <a:ext cx="9072563" cy="4384675"/>
          </a:xfrm>
        </p:spPr>
        <p:txBody>
          <a:bodyPr/>
          <a:lstStyle/>
          <a:p>
            <a:pPr lvl="0"/>
            <a:r>
              <a:rPr lang="fr-FR" dirty="0"/>
              <a:t>D’après le CNRTL :</a:t>
            </a:r>
          </a:p>
          <a:p>
            <a:pPr lvl="0"/>
            <a:endParaRPr lang="fr-FR" dirty="0"/>
          </a:p>
        </p:txBody>
      </p:sp>
      <p:pic>
        <p:nvPicPr>
          <p:cNvPr id="6" name="Image 5"/>
          <p:cNvPicPr>
            <a:picLocks noChangeAspect="1"/>
          </p:cNvPicPr>
          <p:nvPr/>
        </p:nvPicPr>
        <p:blipFill>
          <a:blip r:embed="rId3"/>
          <a:stretch>
            <a:fillRect/>
          </a:stretch>
        </p:blipFill>
        <p:spPr>
          <a:xfrm>
            <a:off x="218940" y="2168345"/>
            <a:ext cx="9578735" cy="3627148"/>
          </a:xfrm>
          <a:prstGeom prst="rect">
            <a:avLst/>
          </a:prstGeom>
        </p:spPr>
      </p:pic>
      <p:sp>
        <p:nvSpPr>
          <p:cNvPr id="5" name="Rectangle à coins arrondis 4"/>
          <p:cNvSpPr/>
          <p:nvPr/>
        </p:nvSpPr>
        <p:spPr>
          <a:xfrm>
            <a:off x="539824" y="5306096"/>
            <a:ext cx="6261481" cy="283335"/>
          </a:xfrm>
          <a:prstGeom prst="roundRect">
            <a:avLst/>
          </a:prstGeom>
          <a:solidFill>
            <a:schemeClr val="accent1">
              <a:alpha val="0"/>
            </a:scheme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13</a:t>
            </a:fld>
            <a:endParaRPr lang="fr-CH"/>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69857" y="300766"/>
            <a:ext cx="9072563" cy="1262063"/>
          </a:xfrm>
        </p:spPr>
        <p:txBody>
          <a:bodyPr/>
          <a:lstStyle/>
          <a:p>
            <a:pPr lvl="0" algn="ctr"/>
            <a:r>
              <a:rPr lang="fr-FR" sz="4800" dirty="0"/>
              <a:t>Point de vue lexical</a:t>
            </a:r>
          </a:p>
        </p:txBody>
      </p:sp>
      <p:sp>
        <p:nvSpPr>
          <p:cNvPr id="3" name="Espace réservé du texte 2"/>
          <p:cNvSpPr txBox="1">
            <a:spLocks noGrp="1"/>
          </p:cNvSpPr>
          <p:nvPr>
            <p:ph type="body" idx="4294967295"/>
          </p:nvPr>
        </p:nvSpPr>
        <p:spPr>
          <a:xfrm>
            <a:off x="629890" y="1602428"/>
            <a:ext cx="9072563" cy="4384675"/>
          </a:xfrm>
        </p:spPr>
        <p:txBody>
          <a:bodyPr/>
          <a:lstStyle/>
          <a:p>
            <a:pPr lvl="0"/>
            <a:r>
              <a:rPr lang="fr-FR" dirty="0"/>
              <a:t>D’après le CNRTL :</a:t>
            </a:r>
          </a:p>
          <a:p>
            <a:pPr lvl="0"/>
            <a:endParaRPr lang="fr-FR" dirty="0"/>
          </a:p>
        </p:txBody>
      </p:sp>
      <p:pic>
        <p:nvPicPr>
          <p:cNvPr id="6" name="Image 5"/>
          <p:cNvPicPr>
            <a:picLocks noChangeAspect="1"/>
          </p:cNvPicPr>
          <p:nvPr/>
        </p:nvPicPr>
        <p:blipFill>
          <a:blip r:embed="rId3"/>
          <a:stretch>
            <a:fillRect/>
          </a:stretch>
        </p:blipFill>
        <p:spPr>
          <a:xfrm>
            <a:off x="193184" y="2179766"/>
            <a:ext cx="9625911" cy="3230000"/>
          </a:xfrm>
          <a:prstGeom prst="rect">
            <a:avLst/>
          </a:prstGeom>
        </p:spPr>
      </p:pic>
      <p:sp>
        <p:nvSpPr>
          <p:cNvPr id="11" name="Rectangle à coins arrondis 10"/>
          <p:cNvSpPr/>
          <p:nvPr/>
        </p:nvSpPr>
        <p:spPr>
          <a:xfrm>
            <a:off x="2720930" y="3960812"/>
            <a:ext cx="4890484" cy="386366"/>
          </a:xfrm>
          <a:prstGeom prst="roundRect">
            <a:avLst/>
          </a:prstGeom>
          <a:solidFill>
            <a:schemeClr val="accent1">
              <a:alpha val="0"/>
            </a:scheme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14</a:t>
            </a:fld>
            <a:endParaRPr lang="fr-CH"/>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99187" y="3847327"/>
            <a:ext cx="9030863" cy="1948069"/>
          </a:xfrm>
          <a:prstGeom prst="rect">
            <a:avLst/>
          </a:prstGeom>
        </p:spPr>
      </p:pic>
      <p:sp>
        <p:nvSpPr>
          <p:cNvPr id="4" name="Titre 1"/>
          <p:cNvSpPr txBox="1">
            <a:spLocks/>
          </p:cNvSpPr>
          <p:nvPr/>
        </p:nvSpPr>
        <p:spPr>
          <a:xfrm>
            <a:off x="503999" y="301320"/>
            <a:ext cx="9071640" cy="1262160"/>
          </a:xfrm>
          <a:prstGeom prst="rect">
            <a:avLst/>
          </a:prstGeom>
          <a:noFill/>
          <a:ln>
            <a:noFill/>
          </a:ln>
        </p:spPr>
        <p:txBody>
          <a:bodyPr lIns="0" tIns="0" rIns="0" bIns="0" anchor="ctr"/>
          <a:lstStyle>
            <a:lvl1pPr algn="ctr" rtl="0" hangingPunct="0">
              <a:tabLst/>
              <a:defRPr lang="fr-FR" sz="4400" b="0" i="0" u="none" strike="noStrike" kern="1200" cap="none">
                <a:ln>
                  <a:noFill/>
                </a:ln>
                <a:highlight>
                  <a:scrgbClr r="0" g="0" b="0">
                    <a:alpha val="0"/>
                  </a:scrgbClr>
                </a:highlight>
                <a:latin typeface="Liberation Sans" pitchFamily="18"/>
                <a:ea typeface="Microsoft YaHei" pitchFamily="2"/>
                <a:cs typeface="Arial" pitchFamily="2"/>
              </a:defRPr>
            </a:lvl1pPr>
          </a:lstStyle>
          <a:p>
            <a:r>
              <a:rPr lang="fr-CH" sz="4800" dirty="0" smtClean="0">
                <a:solidFill>
                  <a:sysClr val="windowText" lastClr="000000"/>
                </a:solidFill>
                <a:latin typeface="+mj-lt"/>
              </a:rPr>
              <a:t>Point de vue lexical</a:t>
            </a:r>
            <a:endParaRPr lang="fr-CH" sz="4800" dirty="0">
              <a:solidFill>
                <a:sysClr val="windowText" lastClr="000000"/>
              </a:solidFill>
              <a:latin typeface="+mj-lt"/>
            </a:endParaRPr>
          </a:p>
        </p:txBody>
      </p:sp>
      <p:pic>
        <p:nvPicPr>
          <p:cNvPr id="5" name="Image 4"/>
          <p:cNvPicPr>
            <a:picLocks noChangeAspect="1"/>
          </p:cNvPicPr>
          <p:nvPr/>
        </p:nvPicPr>
        <p:blipFill>
          <a:blip r:embed="rId4"/>
          <a:stretch>
            <a:fillRect/>
          </a:stretch>
        </p:blipFill>
        <p:spPr>
          <a:xfrm>
            <a:off x="499186" y="2579508"/>
            <a:ext cx="9026051" cy="791128"/>
          </a:xfrm>
          <a:prstGeom prst="rect">
            <a:avLst/>
          </a:prstGeom>
        </p:spPr>
      </p:pic>
      <p:sp>
        <p:nvSpPr>
          <p:cNvPr id="17" name="Rectangle à coins arrondis 16"/>
          <p:cNvSpPr/>
          <p:nvPr/>
        </p:nvSpPr>
        <p:spPr>
          <a:xfrm>
            <a:off x="499188" y="4109665"/>
            <a:ext cx="9030862" cy="519817"/>
          </a:xfrm>
          <a:prstGeom prst="roundRect">
            <a:avLst/>
          </a:prstGeom>
          <a:solidFill>
            <a:schemeClr val="accent1">
              <a:alpha val="0"/>
            </a:schemeClr>
          </a:solid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499186" y="1641152"/>
            <a:ext cx="3094020" cy="461665"/>
          </a:xfrm>
          <a:prstGeom prst="rect">
            <a:avLst/>
          </a:prstGeom>
        </p:spPr>
        <p:txBody>
          <a:bodyPr wrap="square">
            <a:spAutoFit/>
          </a:bodyPr>
          <a:lstStyle/>
          <a:p>
            <a:pPr lvl="0"/>
            <a:r>
              <a:rPr lang="fr-FR" sz="2400" dirty="0"/>
              <a:t>D’après le CNRTL </a:t>
            </a:r>
            <a:r>
              <a:rPr lang="fr-FR" dirty="0"/>
              <a:t>:</a:t>
            </a:r>
          </a:p>
        </p:txBody>
      </p:sp>
      <p:sp>
        <p:nvSpPr>
          <p:cNvPr id="3" name="Espace réservé du numéro de diapositive 2"/>
          <p:cNvSpPr>
            <a:spLocks noGrp="1"/>
          </p:cNvSpPr>
          <p:nvPr>
            <p:ph type="sldNum" sz="quarter" idx="12"/>
          </p:nvPr>
        </p:nvSpPr>
        <p:spPr/>
        <p:txBody>
          <a:bodyPr/>
          <a:lstStyle/>
          <a:p>
            <a:pPr lvl="0"/>
            <a:fld id="{80423740-EA2F-436D-9250-26AF0DF34B3A}" type="slidenum">
              <a:rPr lang="fr-CH" smtClean="0"/>
              <a:t>15</a:t>
            </a:fld>
            <a:endParaRPr lang="fr-CH"/>
          </a:p>
        </p:txBody>
      </p:sp>
    </p:spTree>
    <p:extLst>
      <p:ext uri="{BB962C8B-B14F-4D97-AF65-F5344CB8AC3E}">
        <p14:creationId xmlns:p14="http://schemas.microsoft.com/office/powerpoint/2010/main" val="78754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516877" y="288441"/>
            <a:ext cx="9071640" cy="1262160"/>
          </a:xfrm>
          <a:prstGeom prst="rect">
            <a:avLst/>
          </a:prstGeom>
          <a:noFill/>
          <a:ln>
            <a:noFill/>
          </a:ln>
        </p:spPr>
        <p:txBody>
          <a:bodyPr lIns="0" tIns="0" rIns="0" bIns="0" anchor="ctr"/>
          <a:lstStyle>
            <a:lvl1pPr algn="ctr" rtl="0" hangingPunct="0">
              <a:tabLst/>
              <a:defRPr lang="fr-FR" sz="4400" b="0" i="0" u="none" strike="noStrike" kern="1200" cap="none">
                <a:ln>
                  <a:noFill/>
                </a:ln>
                <a:highlight>
                  <a:scrgbClr r="0" g="0" b="0">
                    <a:alpha val="0"/>
                  </a:scrgbClr>
                </a:highlight>
                <a:latin typeface="Liberation Sans" pitchFamily="18"/>
                <a:ea typeface="Microsoft YaHei" pitchFamily="2"/>
                <a:cs typeface="Arial" pitchFamily="2"/>
              </a:defRPr>
            </a:lvl1pPr>
          </a:lstStyle>
          <a:p>
            <a:r>
              <a:rPr lang="fr-CH" sz="4800" dirty="0" smtClean="0">
                <a:solidFill>
                  <a:sysClr val="windowText" lastClr="000000"/>
                </a:solidFill>
                <a:latin typeface="Calibri Light" panose="020F0302020204030204" pitchFamily="34" charset="0"/>
              </a:rPr>
              <a:t>Point de vue didactique</a:t>
            </a:r>
            <a:endParaRPr lang="fr-CH" sz="4800" dirty="0">
              <a:solidFill>
                <a:sysClr val="windowText" lastClr="000000"/>
              </a:solidFill>
              <a:latin typeface="Calibri Light" panose="020F0302020204030204" pitchFamily="34" charset="0"/>
            </a:endParaRPr>
          </a:p>
        </p:txBody>
      </p:sp>
      <p:sp>
        <p:nvSpPr>
          <p:cNvPr id="2" name="Espace réservé du numéro de diapositive 1"/>
          <p:cNvSpPr>
            <a:spLocks noGrp="1"/>
          </p:cNvSpPr>
          <p:nvPr>
            <p:ph type="sldNum" sz="quarter" idx="12"/>
          </p:nvPr>
        </p:nvSpPr>
        <p:spPr/>
        <p:txBody>
          <a:bodyPr/>
          <a:lstStyle/>
          <a:p>
            <a:pPr lvl="0"/>
            <a:fld id="{80423740-EA2F-436D-9250-26AF0DF34B3A}" type="slidenum">
              <a:rPr lang="fr-CH" smtClean="0"/>
              <a:t>16</a:t>
            </a:fld>
            <a:endParaRPr lang="fr-CH"/>
          </a:p>
        </p:txBody>
      </p:sp>
    </p:spTree>
    <p:extLst>
      <p:ext uri="{BB962C8B-B14F-4D97-AF65-F5344CB8AC3E}">
        <p14:creationId xmlns:p14="http://schemas.microsoft.com/office/powerpoint/2010/main" val="1752066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40913" y="318752"/>
            <a:ext cx="9072563" cy="1262063"/>
          </a:xfrm>
        </p:spPr>
        <p:txBody>
          <a:bodyPr>
            <a:normAutofit/>
          </a:bodyPr>
          <a:lstStyle/>
          <a:p>
            <a:pPr algn="ctr"/>
            <a:r>
              <a:rPr lang="fr-FR" dirty="0" smtClean="0"/>
              <a:t>Brousseau (2000-2001)</a:t>
            </a:r>
            <a:br>
              <a:rPr lang="fr-FR" dirty="0" smtClean="0"/>
            </a:br>
            <a:endParaRPr lang="fr-FR" dirty="0"/>
          </a:p>
        </p:txBody>
      </p:sp>
      <p:sp>
        <p:nvSpPr>
          <p:cNvPr id="3" name="Espace réservé du texte 2"/>
          <p:cNvSpPr txBox="1">
            <a:spLocks noGrp="1"/>
          </p:cNvSpPr>
          <p:nvPr>
            <p:ph type="body" idx="4294967295"/>
          </p:nvPr>
        </p:nvSpPr>
        <p:spPr>
          <a:xfrm>
            <a:off x="540912" y="1580815"/>
            <a:ext cx="9072563" cy="4384675"/>
          </a:xfrm>
        </p:spPr>
        <p:txBody>
          <a:bodyPr>
            <a:normAutofit/>
          </a:bodyPr>
          <a:lstStyle/>
          <a:p>
            <a:pPr lvl="0">
              <a:buSzPct val="45000"/>
              <a:buFont typeface="StarSymbol"/>
              <a:buChar char="●"/>
            </a:pPr>
            <a:r>
              <a:rPr lang="fr-FR" sz="2800" dirty="0" smtClean="0"/>
              <a:t>« L’élève croyait pouvoir </a:t>
            </a:r>
            <a:r>
              <a:rPr lang="fr-FR" sz="2800" b="1" dirty="0" smtClean="0"/>
              <a:t>faire un essai</a:t>
            </a:r>
            <a:r>
              <a:rPr lang="fr-FR" sz="2800" dirty="0" smtClean="0"/>
              <a:t>, le professeur le reprend </a:t>
            </a:r>
            <a:r>
              <a:rPr lang="fr-FR" sz="2800" b="1" dirty="0" smtClean="0"/>
              <a:t>comme s’il avait commis une erreur </a:t>
            </a:r>
            <a:r>
              <a:rPr lang="fr-FR" sz="2800" dirty="0" smtClean="0"/>
              <a:t>dans un exercice, et si cette décision ignore un enseignement avéré, c’est </a:t>
            </a:r>
            <a:r>
              <a:rPr lang="fr-FR" sz="2800" b="1" dirty="0" smtClean="0"/>
              <a:t>même une faute</a:t>
            </a:r>
            <a:r>
              <a:rPr lang="fr-FR" sz="2800" dirty="0" smtClean="0"/>
              <a:t>, voire une offense au professeur.[…]</a:t>
            </a:r>
          </a:p>
          <a:p>
            <a:pPr lvl="0">
              <a:buSzPct val="45000"/>
              <a:buFont typeface="StarSymbol"/>
              <a:buChar char="●"/>
            </a:pPr>
            <a:r>
              <a:rPr lang="fr-FR" sz="2800" dirty="0" smtClean="0"/>
              <a:t>Cette </a:t>
            </a:r>
            <a:r>
              <a:rPr lang="fr-FR" sz="2800" b="1" dirty="0" smtClean="0"/>
              <a:t>dialectique des statuts de l’erreur entre « essai », « erreur », « échec à un exercice », « échec d’un apprentissage », « faute »</a:t>
            </a:r>
            <a:r>
              <a:rPr lang="fr-FR" sz="2800" dirty="0" smtClean="0"/>
              <a:t>, etc. est évidemment une caractéristique des processus didactiques et n’est vécue par l’élève que par intériorisation des critères de son entourage. » (p.16)</a:t>
            </a:r>
          </a:p>
          <a:p>
            <a:pPr lvl="0">
              <a:buSzPct val="45000"/>
              <a:buFont typeface="StarSymbol"/>
              <a:buChar char="●"/>
            </a:pPr>
            <a:endParaRPr lang="fr-FR" sz="2800" dirty="0"/>
          </a:p>
        </p:txBody>
      </p:sp>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17</a:t>
            </a:fld>
            <a:endParaRPr lang="fr-CH"/>
          </a:p>
        </p:txBody>
      </p:sp>
    </p:spTree>
    <p:extLst>
      <p:ext uri="{BB962C8B-B14F-4D97-AF65-F5344CB8AC3E}">
        <p14:creationId xmlns:p14="http://schemas.microsoft.com/office/powerpoint/2010/main" val="3537421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89397" y="228600"/>
            <a:ext cx="9072563" cy="1262063"/>
          </a:xfrm>
        </p:spPr>
        <p:txBody>
          <a:bodyPr>
            <a:normAutofit/>
          </a:bodyPr>
          <a:lstStyle/>
          <a:p>
            <a:pPr algn="ctr"/>
            <a:r>
              <a:rPr lang="fr-FR" dirty="0" smtClean="0"/>
              <a:t>Brousseau (2000-2001)</a:t>
            </a:r>
            <a:br>
              <a:rPr lang="fr-FR" dirty="0" smtClean="0"/>
            </a:br>
            <a:endParaRPr lang="fr-FR" dirty="0"/>
          </a:p>
        </p:txBody>
      </p:sp>
      <p:sp>
        <p:nvSpPr>
          <p:cNvPr id="3" name="Espace réservé du texte 2"/>
          <p:cNvSpPr txBox="1">
            <a:spLocks noGrp="1"/>
          </p:cNvSpPr>
          <p:nvPr>
            <p:ph type="body" idx="4294967295"/>
          </p:nvPr>
        </p:nvSpPr>
        <p:spPr>
          <a:xfrm>
            <a:off x="489396" y="1487377"/>
            <a:ext cx="9072563" cy="4384675"/>
          </a:xfrm>
        </p:spPr>
        <p:txBody>
          <a:bodyPr>
            <a:normAutofit fontScale="92500" lnSpcReduction="10000"/>
          </a:bodyPr>
          <a:lstStyle/>
          <a:p>
            <a:pPr lvl="0">
              <a:buSzPct val="45000"/>
              <a:buFont typeface="StarSymbol"/>
              <a:buChar char="●"/>
            </a:pPr>
            <a:r>
              <a:rPr lang="fr-FR" sz="2800" dirty="0" smtClean="0"/>
              <a:t>« </a:t>
            </a:r>
            <a:r>
              <a:rPr lang="fr-FR" sz="2800" b="1" u="sng" dirty="0" smtClean="0"/>
              <a:t>Les écarts </a:t>
            </a:r>
            <a:r>
              <a:rPr lang="fr-FR" sz="2800" dirty="0" smtClean="0"/>
              <a:t>entre les états actuels du milieu et le projet de l’actant sont interprétés par lui après chaque action à l’aide d’indices et de connaissances qui dirigent</a:t>
            </a:r>
            <a:r>
              <a:rPr lang="fr-FR" sz="2800" b="1" u="sng" dirty="0" smtClean="0"/>
              <a:t> ses décisions</a:t>
            </a:r>
            <a:r>
              <a:rPr lang="fr-FR" sz="2800" dirty="0" smtClean="0"/>
              <a:t>. Ces connaissances lui fournissent une représentation anticipée du résultat des actions qu’il envisage. Ainsi, certains </a:t>
            </a:r>
            <a:r>
              <a:rPr lang="fr-FR" sz="2800" b="1" u="sng" dirty="0" smtClean="0"/>
              <a:t>écarts</a:t>
            </a:r>
            <a:r>
              <a:rPr lang="fr-FR" sz="2800" dirty="0" smtClean="0"/>
              <a:t> sont jugés </a:t>
            </a:r>
            <a:r>
              <a:rPr lang="fr-FR" sz="2800" b="1" u="sng" dirty="0" smtClean="0"/>
              <a:t>positifs</a:t>
            </a:r>
            <a:r>
              <a:rPr lang="fr-FR" sz="2800" dirty="0" smtClean="0"/>
              <a:t> parce que l’actant les interprète comme des étapes, en progrès, vers le résultat. D’autres seront jugés </a:t>
            </a:r>
            <a:r>
              <a:rPr lang="fr-FR" sz="2800" b="1" u="sng" dirty="0" smtClean="0"/>
              <a:t>négatifs par le sujet lui-même </a:t>
            </a:r>
            <a:r>
              <a:rPr lang="fr-FR" sz="2800" dirty="0" smtClean="0"/>
              <a:t>parce qu’il y a un </a:t>
            </a:r>
            <a:r>
              <a:rPr lang="fr-FR" sz="2800" b="1" u="sng" dirty="0" smtClean="0"/>
              <a:t>écart</a:t>
            </a:r>
            <a:r>
              <a:rPr lang="fr-FR" sz="2800" dirty="0" smtClean="0"/>
              <a:t> entre le résultat anticipé et le résultat observé. »(p.6) </a:t>
            </a:r>
          </a:p>
          <a:p>
            <a:pPr lvl="0">
              <a:buSzPct val="45000"/>
              <a:buFont typeface="StarSymbol"/>
              <a:buChar char="●"/>
            </a:pPr>
            <a:r>
              <a:rPr lang="fr-FR" sz="2800" dirty="0" smtClean="0"/>
              <a:t>« L’erreur est essentiellement une </a:t>
            </a:r>
            <a:r>
              <a:rPr lang="fr-FR" sz="2800" b="1" u="sng" dirty="0" smtClean="0"/>
              <a:t>décision</a:t>
            </a:r>
            <a:r>
              <a:rPr lang="fr-FR" sz="2800" dirty="0" smtClean="0"/>
              <a:t> dont la production malencontreuse peut être prévue par l’actant et donc corrigée par un apprentissage. » (p.7)</a:t>
            </a:r>
            <a:endParaRPr lang="fr-FR" sz="2800" dirty="0"/>
          </a:p>
        </p:txBody>
      </p:sp>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18</a:t>
            </a:fld>
            <a:endParaRPr lang="fr-CH"/>
          </a:p>
        </p:txBody>
      </p:sp>
    </p:spTree>
    <p:extLst>
      <p:ext uri="{BB962C8B-B14F-4D97-AF65-F5344CB8AC3E}">
        <p14:creationId xmlns:p14="http://schemas.microsoft.com/office/powerpoint/2010/main" val="263115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12236" y="340262"/>
            <a:ext cx="9072563" cy="1262063"/>
          </a:xfrm>
        </p:spPr>
        <p:txBody>
          <a:bodyPr>
            <a:normAutofit/>
          </a:bodyPr>
          <a:lstStyle/>
          <a:p>
            <a:pPr algn="ctr"/>
            <a:r>
              <a:rPr lang="fr-FR" dirty="0" err="1" smtClean="0"/>
              <a:t>Ravestein</a:t>
            </a:r>
            <a:r>
              <a:rPr lang="fr-FR" dirty="0" smtClean="0"/>
              <a:t> et </a:t>
            </a:r>
            <a:r>
              <a:rPr lang="fr-FR" dirty="0" err="1" smtClean="0"/>
              <a:t>Sensevy</a:t>
            </a:r>
            <a:r>
              <a:rPr lang="fr-FR" dirty="0" smtClean="0"/>
              <a:t> (1993-1994)</a:t>
            </a:r>
            <a:br>
              <a:rPr lang="fr-FR" dirty="0" smtClean="0"/>
            </a:br>
            <a:endParaRPr lang="fr-FR" dirty="0"/>
          </a:p>
        </p:txBody>
      </p:sp>
      <p:sp>
        <p:nvSpPr>
          <p:cNvPr id="3" name="Espace réservé du texte 2"/>
          <p:cNvSpPr txBox="1">
            <a:spLocks noGrp="1"/>
          </p:cNvSpPr>
          <p:nvPr>
            <p:ph type="body" idx="4294967295"/>
          </p:nvPr>
        </p:nvSpPr>
        <p:spPr>
          <a:xfrm>
            <a:off x="283334" y="1602325"/>
            <a:ext cx="9530366" cy="4992934"/>
          </a:xfrm>
        </p:spPr>
        <p:txBody>
          <a:bodyPr>
            <a:normAutofit fontScale="92500" lnSpcReduction="10000"/>
          </a:bodyPr>
          <a:lstStyle/>
          <a:p>
            <a:pPr lvl="0">
              <a:buSzPct val="45000"/>
              <a:buFont typeface="StarSymbol"/>
              <a:buChar char="●"/>
            </a:pPr>
            <a:r>
              <a:rPr lang="fr-FR" sz="2800" dirty="0" smtClean="0"/>
              <a:t>«  </a:t>
            </a:r>
            <a:r>
              <a:rPr lang="fr-FR" sz="2800" b="1" u="sng" dirty="0" smtClean="0"/>
              <a:t>l’erreur ’’mesure d’écart</a:t>
            </a:r>
            <a:r>
              <a:rPr lang="fr-FR" sz="2800" dirty="0" smtClean="0"/>
              <a:t>’’ entre le produit attendu et la production de l’élève ». (p.83) ne concerne que la « partie publique du rapport au savoir de l’élève » mais ne renseigne pas sur « l’activité réelle  de l’élève »(p.84).</a:t>
            </a:r>
          </a:p>
          <a:p>
            <a:pPr marL="0" lvl="0" indent="0">
              <a:buSzPct val="45000"/>
              <a:buNone/>
            </a:pPr>
            <a:endParaRPr lang="fr-FR" sz="2800" dirty="0"/>
          </a:p>
          <a:p>
            <a:pPr marL="0" lvl="0" indent="0">
              <a:buSzPct val="45000"/>
              <a:buNone/>
            </a:pPr>
            <a:endParaRPr lang="fr-FR" sz="2800" dirty="0" smtClean="0"/>
          </a:p>
          <a:p>
            <a:pPr lvl="0">
              <a:buSzPct val="45000"/>
              <a:buFont typeface="StarSymbol"/>
              <a:buChar char="●"/>
            </a:pPr>
            <a:r>
              <a:rPr lang="fr-FR" sz="2800" dirty="0"/>
              <a:t> </a:t>
            </a:r>
            <a:r>
              <a:rPr lang="fr-FR" sz="2800" dirty="0" smtClean="0"/>
              <a:t>citent </a:t>
            </a:r>
            <a:r>
              <a:rPr lang="fr-FR" sz="2800" dirty="0" err="1" smtClean="0"/>
              <a:t>Leplat</a:t>
            </a:r>
            <a:r>
              <a:rPr lang="fr-FR" sz="2800" dirty="0" smtClean="0"/>
              <a:t> &amp; </a:t>
            </a:r>
            <a:r>
              <a:rPr lang="fr-FR" sz="2800" dirty="0" err="1" smtClean="0"/>
              <a:t>Pailhous</a:t>
            </a:r>
            <a:r>
              <a:rPr lang="fr-FR" sz="2800" dirty="0" smtClean="0"/>
              <a:t> (1974) « il n’y a d’erreur que s’il y a possibilités de choix et s’il existe des critères de distinction de ces choix »(p.729) </a:t>
            </a:r>
          </a:p>
          <a:p>
            <a:pPr lvl="0">
              <a:buSzPct val="45000"/>
              <a:buFont typeface="StarSymbol"/>
              <a:buChar char="●"/>
            </a:pPr>
            <a:r>
              <a:rPr lang="fr-FR" sz="2800" dirty="0" smtClean="0"/>
              <a:t>et ainsi pour </a:t>
            </a:r>
            <a:r>
              <a:rPr lang="fr-FR" sz="2800" dirty="0" err="1" smtClean="0"/>
              <a:t>Ravestein</a:t>
            </a:r>
            <a:r>
              <a:rPr lang="fr-FR" sz="2800" dirty="0" smtClean="0"/>
              <a:t> et </a:t>
            </a:r>
            <a:r>
              <a:rPr lang="fr-FR" sz="2800" dirty="0" err="1" smtClean="0"/>
              <a:t>Sensevy</a:t>
            </a:r>
            <a:r>
              <a:rPr lang="fr-FR" sz="2800" dirty="0" smtClean="0"/>
              <a:t> « Il s’agit d’erreurs dans les procédures, les démarches ou les stratégies qu’il met en œuvre pour effectuer la tâche prescrite »(p.84)</a:t>
            </a:r>
          </a:p>
          <a:p>
            <a:pPr marL="0" lvl="0" indent="0">
              <a:buSzPct val="45000"/>
              <a:buNone/>
            </a:pPr>
            <a:r>
              <a:rPr lang="fr-FR" sz="2800" dirty="0" smtClean="0">
                <a:sym typeface="Wingdings" panose="05000000000000000000" pitchFamily="2" charset="2"/>
              </a:rPr>
              <a:t>  </a:t>
            </a:r>
            <a:r>
              <a:rPr lang="fr-FR" sz="2800" b="1" u="sng" dirty="0" smtClean="0">
                <a:sym typeface="Wingdings" panose="05000000000000000000" pitchFamily="2" charset="2"/>
              </a:rPr>
              <a:t>erreur décisionnelle</a:t>
            </a:r>
            <a:endParaRPr lang="fr-FR" sz="2800" b="1" u="sng" dirty="0" smtClean="0"/>
          </a:p>
          <a:p>
            <a:pPr marL="0" lvl="0" indent="0">
              <a:buSzPct val="45000"/>
              <a:buNone/>
            </a:pPr>
            <a:endParaRPr lang="fr-FR" dirty="0"/>
          </a:p>
        </p:txBody>
      </p:sp>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19</a:t>
            </a:fld>
            <a:endParaRPr lang="fr-CH"/>
          </a:p>
        </p:txBody>
      </p:sp>
    </p:spTree>
    <p:extLst>
      <p:ext uri="{BB962C8B-B14F-4D97-AF65-F5344CB8AC3E}">
        <p14:creationId xmlns:p14="http://schemas.microsoft.com/office/powerpoint/2010/main" val="3945449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37882" y="301625"/>
            <a:ext cx="9072563" cy="1262063"/>
          </a:xfrm>
        </p:spPr>
        <p:txBody>
          <a:bodyPr/>
          <a:lstStyle/>
          <a:p>
            <a:pPr lvl="0" algn="ctr"/>
            <a:r>
              <a:rPr lang="fr-FR" dirty="0" smtClean="0"/>
              <a:t>Une entrée en matière: ‘Le </a:t>
            </a:r>
            <a:r>
              <a:rPr lang="fr-FR" dirty="0"/>
              <a:t>château de </a:t>
            </a:r>
            <a:r>
              <a:rPr lang="fr-FR" dirty="0" smtClean="0"/>
              <a:t>cartes’</a:t>
            </a:r>
            <a:endParaRPr lang="fr-FR" dirty="0"/>
          </a:p>
        </p:txBody>
      </p:sp>
      <p:sp>
        <p:nvSpPr>
          <p:cNvPr id="3" name="Sous-titre 2"/>
          <p:cNvSpPr txBox="1">
            <a:spLocks noGrp="1"/>
          </p:cNvSpPr>
          <p:nvPr>
            <p:ph type="subTitle" idx="4294967295"/>
          </p:nvPr>
        </p:nvSpPr>
        <p:spPr>
          <a:xfrm>
            <a:off x="437881" y="1781354"/>
            <a:ext cx="9072563" cy="4384675"/>
          </a:xfrm>
        </p:spPr>
        <p:txBody>
          <a:bodyPr anchor="ctr">
            <a:normAutofit fontScale="92500" lnSpcReduction="10000"/>
          </a:bodyPr>
          <a:lstStyle/>
          <a:p>
            <a:pPr algn="ctr"/>
            <a:endParaRPr lang="fr-FR" dirty="0" smtClean="0"/>
          </a:p>
          <a:p>
            <a:pPr marL="0" indent="0">
              <a:buNone/>
            </a:pPr>
            <a:endParaRPr lang="fr-FR" dirty="0" smtClean="0"/>
          </a:p>
          <a:p>
            <a:r>
              <a:rPr lang="fr-FR" sz="3600" dirty="0" smtClean="0"/>
              <a:t>  Le </a:t>
            </a:r>
            <a:r>
              <a:rPr lang="fr-FR" sz="3600" b="1" dirty="0"/>
              <a:t>cadre</a:t>
            </a:r>
            <a:r>
              <a:rPr lang="fr-FR" sz="3600" dirty="0"/>
              <a:t>: le cours </a:t>
            </a:r>
            <a:r>
              <a:rPr lang="fr-CH" sz="3600" dirty="0"/>
              <a:t>de </a:t>
            </a:r>
            <a:r>
              <a:rPr lang="fr-CH" sz="3600" i="1" dirty="0"/>
              <a:t>Développements en mathématiques </a:t>
            </a:r>
            <a:r>
              <a:rPr lang="fr-CH" sz="3600" dirty="0"/>
              <a:t>en 10</a:t>
            </a:r>
            <a:r>
              <a:rPr lang="fr-CH" sz="3600" baseline="30000" dirty="0"/>
              <a:t>e</a:t>
            </a:r>
            <a:r>
              <a:rPr lang="fr-CH" sz="3600" dirty="0"/>
              <a:t> LS</a:t>
            </a:r>
            <a:r>
              <a:rPr lang="fr-CH" sz="3600" dirty="0" smtClean="0"/>
              <a:t>.</a:t>
            </a:r>
          </a:p>
          <a:p>
            <a:pPr marL="0" indent="0" algn="ctr">
              <a:buNone/>
            </a:pPr>
            <a:endParaRPr lang="fr-CH" sz="3600" dirty="0"/>
          </a:p>
          <a:p>
            <a:r>
              <a:rPr lang="fr-CH" sz="3600" dirty="0" smtClean="0"/>
              <a:t> Objectif du cours: «renforcement </a:t>
            </a:r>
            <a:r>
              <a:rPr lang="fr-CH" sz="3600" dirty="0"/>
              <a:t>et </a:t>
            </a:r>
            <a:r>
              <a:rPr lang="fr-CH" sz="3600" dirty="0" smtClean="0"/>
              <a:t>développement </a:t>
            </a:r>
            <a:r>
              <a:rPr lang="fr-CH" sz="3600" dirty="0"/>
              <a:t>des capacités et des compétences des élèves dans les stratégies de résolution de </a:t>
            </a:r>
            <a:r>
              <a:rPr lang="fr-CH" sz="3600" dirty="0" smtClean="0"/>
              <a:t>problèmes </a:t>
            </a:r>
            <a:r>
              <a:rPr lang="fr-CH" sz="3600" dirty="0"/>
              <a:t>et les activités de situations </a:t>
            </a:r>
            <a:r>
              <a:rPr lang="fr-CH" sz="3600" dirty="0" smtClean="0"/>
              <a:t>mathématiques» (</a:t>
            </a:r>
            <a:r>
              <a:rPr lang="fr-CH" sz="3600" dirty="0"/>
              <a:t>DIP, 2013, p. 18)</a:t>
            </a:r>
          </a:p>
          <a:p>
            <a:pPr algn="ctr"/>
            <a:endParaRPr lang="fr-CH" sz="3600" dirty="0" smtClean="0"/>
          </a:p>
          <a:p>
            <a:pPr algn="ctr"/>
            <a:endParaRPr lang="fr-CH" dirty="0"/>
          </a:p>
          <a:p>
            <a:pPr algn="ctr"/>
            <a:endParaRPr lang="fr-CH" dirty="0" smtClean="0"/>
          </a:p>
          <a:p>
            <a:pPr algn="ctr"/>
            <a:endParaRPr lang="fr-FR" dirty="0"/>
          </a:p>
        </p:txBody>
      </p:sp>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2</a:t>
            </a:fld>
            <a:endParaRPr lang="fr-CH"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15155" y="228600"/>
            <a:ext cx="9072563" cy="1262063"/>
          </a:xfrm>
        </p:spPr>
        <p:txBody>
          <a:bodyPr>
            <a:normAutofit/>
          </a:bodyPr>
          <a:lstStyle/>
          <a:p>
            <a:pPr algn="ctr"/>
            <a:r>
              <a:rPr lang="fr-FR" dirty="0" smtClean="0"/>
              <a:t>Brousseau (2000-2001)</a:t>
            </a:r>
            <a:br>
              <a:rPr lang="fr-FR" dirty="0" smtClean="0"/>
            </a:br>
            <a:endParaRPr lang="fr-FR" dirty="0"/>
          </a:p>
        </p:txBody>
      </p:sp>
      <p:sp>
        <p:nvSpPr>
          <p:cNvPr id="3" name="Espace réservé du texte 2"/>
          <p:cNvSpPr txBox="1">
            <a:spLocks noGrp="1"/>
          </p:cNvSpPr>
          <p:nvPr>
            <p:ph type="body" idx="4294967295"/>
          </p:nvPr>
        </p:nvSpPr>
        <p:spPr>
          <a:xfrm>
            <a:off x="515154" y="1490663"/>
            <a:ext cx="9072563" cy="4384675"/>
          </a:xfrm>
        </p:spPr>
        <p:txBody>
          <a:bodyPr>
            <a:noAutofit/>
          </a:bodyPr>
          <a:lstStyle/>
          <a:p>
            <a:pPr lvl="0">
              <a:buSzPct val="45000"/>
              <a:buFont typeface="StarSymbol"/>
              <a:buChar char="●"/>
            </a:pPr>
            <a:r>
              <a:rPr lang="fr-FR" sz="3200" dirty="0" smtClean="0"/>
              <a:t>« </a:t>
            </a:r>
            <a:r>
              <a:rPr lang="fr-FR" sz="3200" b="1" u="sng" dirty="0" smtClean="0"/>
              <a:t>Les écarts </a:t>
            </a:r>
            <a:r>
              <a:rPr lang="fr-FR" sz="3200" dirty="0" smtClean="0"/>
              <a:t>entre les états actuels du milieu et le projet de l’actant </a:t>
            </a:r>
            <a:r>
              <a:rPr lang="fr-FR" sz="3200" b="1" u="sng" dirty="0" smtClean="0"/>
              <a:t>sont interprétés par lui après chaque action à l’aide d’indices et de connaissances qui dirigent ses décisions</a:t>
            </a:r>
            <a:r>
              <a:rPr lang="fr-FR" sz="3200" dirty="0" smtClean="0"/>
              <a:t>. Ces connaissances lui fournissent une représentation anticipée du résultat des actions qu’il envisage. Ainsi, certains écarts sont jugés positifs parce que l’actant les interprète comme des étapes, en progrès, vers le résultat. D’autres seront jugés négatifs par le sujet lui-même parce qu’il y a un écart entre le résultat anticipé et le résultat observé. »(p.6) </a:t>
            </a:r>
          </a:p>
        </p:txBody>
      </p:sp>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20</a:t>
            </a:fld>
            <a:endParaRPr lang="fr-CH"/>
          </a:p>
        </p:txBody>
      </p:sp>
    </p:spTree>
    <p:extLst>
      <p:ext uri="{BB962C8B-B14F-4D97-AF65-F5344CB8AC3E}">
        <p14:creationId xmlns:p14="http://schemas.microsoft.com/office/powerpoint/2010/main" val="83088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50761" y="275867"/>
            <a:ext cx="9072563" cy="1262063"/>
          </a:xfrm>
        </p:spPr>
        <p:txBody>
          <a:bodyPr>
            <a:normAutofit/>
          </a:bodyPr>
          <a:lstStyle/>
          <a:p>
            <a:pPr algn="ctr"/>
            <a:r>
              <a:rPr lang="fr-FR" dirty="0" err="1" smtClean="0"/>
              <a:t>Ravestein</a:t>
            </a:r>
            <a:r>
              <a:rPr lang="fr-FR" dirty="0" smtClean="0"/>
              <a:t> et </a:t>
            </a:r>
            <a:r>
              <a:rPr lang="fr-FR" dirty="0" err="1" smtClean="0"/>
              <a:t>Sensevy</a:t>
            </a:r>
            <a:r>
              <a:rPr lang="fr-FR" dirty="0" smtClean="0"/>
              <a:t> (1993-1994)</a:t>
            </a:r>
            <a:br>
              <a:rPr lang="fr-FR" dirty="0" smtClean="0"/>
            </a:br>
            <a:endParaRPr lang="fr-FR" dirty="0"/>
          </a:p>
        </p:txBody>
      </p:sp>
      <p:sp>
        <p:nvSpPr>
          <p:cNvPr id="3" name="Espace réservé du texte 2"/>
          <p:cNvSpPr txBox="1">
            <a:spLocks noGrp="1"/>
          </p:cNvSpPr>
          <p:nvPr>
            <p:ph type="body" idx="4294967295"/>
          </p:nvPr>
        </p:nvSpPr>
        <p:spPr>
          <a:xfrm>
            <a:off x="450761" y="1768475"/>
            <a:ext cx="9072563" cy="4384675"/>
          </a:xfrm>
        </p:spPr>
        <p:txBody>
          <a:bodyPr>
            <a:noAutofit/>
          </a:bodyPr>
          <a:lstStyle/>
          <a:p>
            <a:pPr lvl="0">
              <a:buSzPct val="45000"/>
              <a:buFont typeface="StarSymbol"/>
              <a:buChar char="●"/>
            </a:pPr>
            <a:r>
              <a:rPr lang="fr-FR" sz="3600" dirty="0" smtClean="0"/>
              <a:t>« L’avancement dans la tâche par tous les </a:t>
            </a:r>
            <a:r>
              <a:rPr lang="fr-FR" sz="3600" b="1" dirty="0" smtClean="0"/>
              <a:t>choix successifs </a:t>
            </a:r>
            <a:r>
              <a:rPr lang="fr-FR" sz="3600" dirty="0" smtClean="0"/>
              <a:t>parmi l’ensemble des possibles est en effet assuré par </a:t>
            </a:r>
            <a:r>
              <a:rPr lang="fr-FR" sz="3600" b="1" u="sng" dirty="0" smtClean="0"/>
              <a:t>un système d’</a:t>
            </a:r>
            <a:r>
              <a:rPr lang="fr-FR" sz="3600" b="1" u="sng" dirty="0" err="1" smtClean="0"/>
              <a:t>auto-régulation</a:t>
            </a:r>
            <a:r>
              <a:rPr lang="fr-FR" sz="3600" dirty="0" smtClean="0"/>
              <a:t>. Que ce système d’</a:t>
            </a:r>
            <a:r>
              <a:rPr lang="fr-FR" sz="3600" dirty="0" err="1" smtClean="0"/>
              <a:t>auto-régulation</a:t>
            </a:r>
            <a:r>
              <a:rPr lang="fr-FR" sz="3600" dirty="0" smtClean="0"/>
              <a:t> faillisse et le processus de précorrection, d’évitement ou d’élimination des erreurs qu’il assurait conduira notre élève à faire les « mauvais choix » qui amèneront la « mauvaise solution ». (p.84-85)</a:t>
            </a:r>
            <a:endParaRPr lang="fr-FR" sz="3600" dirty="0"/>
          </a:p>
        </p:txBody>
      </p:sp>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21</a:t>
            </a:fld>
            <a:endParaRPr lang="fr-CH"/>
          </a:p>
        </p:txBody>
      </p:sp>
    </p:spTree>
    <p:extLst>
      <p:ext uri="{BB962C8B-B14F-4D97-AF65-F5344CB8AC3E}">
        <p14:creationId xmlns:p14="http://schemas.microsoft.com/office/powerpoint/2010/main" val="3222533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76518" y="327383"/>
            <a:ext cx="9072563" cy="1262063"/>
          </a:xfrm>
        </p:spPr>
        <p:txBody>
          <a:bodyPr>
            <a:normAutofit/>
          </a:bodyPr>
          <a:lstStyle/>
          <a:p>
            <a:pPr algn="ctr"/>
            <a:r>
              <a:rPr lang="fr-FR" dirty="0" smtClean="0"/>
              <a:t>IREM d’Aquitaine (2013)</a:t>
            </a:r>
            <a:br>
              <a:rPr lang="fr-FR" dirty="0" smtClean="0"/>
            </a:br>
            <a:endParaRPr lang="fr-FR" dirty="0"/>
          </a:p>
        </p:txBody>
      </p:sp>
      <p:sp>
        <p:nvSpPr>
          <p:cNvPr id="3" name="Espace réservé du texte 2"/>
          <p:cNvSpPr txBox="1">
            <a:spLocks noGrp="1"/>
          </p:cNvSpPr>
          <p:nvPr>
            <p:ph type="body" idx="4294967295"/>
          </p:nvPr>
        </p:nvSpPr>
        <p:spPr>
          <a:xfrm>
            <a:off x="476517" y="1768475"/>
            <a:ext cx="9072563" cy="4384675"/>
          </a:xfrm>
        </p:spPr>
        <p:txBody>
          <a:bodyPr>
            <a:noAutofit/>
          </a:bodyPr>
          <a:lstStyle/>
          <a:p>
            <a:pPr lvl="0">
              <a:buSzPct val="45000"/>
              <a:buFont typeface="StarSymbol"/>
              <a:buChar char="●"/>
            </a:pPr>
            <a:r>
              <a:rPr lang="fr-FR" sz="4000" dirty="0" smtClean="0"/>
              <a:t>« L’erreur doit être dissociée du résultat erroné qui n’en est que la conséquence. Se rendre compte que l’on a commis une erreur fait partie du processus d’apprentissage. </a:t>
            </a:r>
            <a:r>
              <a:rPr lang="fr-FR" sz="4000" b="1" u="sng" dirty="0" smtClean="0"/>
              <a:t>Avoir du recul </a:t>
            </a:r>
            <a:r>
              <a:rPr lang="fr-FR" sz="4000" dirty="0" smtClean="0"/>
              <a:t>pour la repérer et la corriger est une partie importante de l’activité mathématique réelle des élèves en classe. » (p.8)</a:t>
            </a:r>
            <a:endParaRPr lang="fr-FR" sz="4000" dirty="0"/>
          </a:p>
        </p:txBody>
      </p:sp>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22</a:t>
            </a:fld>
            <a:endParaRPr lang="fr-CH"/>
          </a:p>
        </p:txBody>
      </p:sp>
    </p:spTree>
    <p:extLst>
      <p:ext uri="{BB962C8B-B14F-4D97-AF65-F5344CB8AC3E}">
        <p14:creationId xmlns:p14="http://schemas.microsoft.com/office/powerpoint/2010/main" val="1407411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2753515"/>
            <a:ext cx="10080625" cy="3687805"/>
          </a:xfrm>
          <a:prstGeom prst="rect">
            <a:avLst/>
          </a:prstGeom>
        </p:spPr>
      </p:pic>
      <p:sp>
        <p:nvSpPr>
          <p:cNvPr id="3" name="ZoneTexte 2"/>
          <p:cNvSpPr txBox="1"/>
          <p:nvPr/>
        </p:nvSpPr>
        <p:spPr>
          <a:xfrm>
            <a:off x="503999" y="1292492"/>
            <a:ext cx="8939021" cy="1200329"/>
          </a:xfrm>
          <a:prstGeom prst="rect">
            <a:avLst/>
          </a:prstGeom>
          <a:noFill/>
        </p:spPr>
        <p:txBody>
          <a:bodyPr wrap="square" rtlCol="0">
            <a:spAutoFit/>
          </a:bodyPr>
          <a:lstStyle/>
          <a:p>
            <a:r>
              <a:rPr lang="fr-FR" sz="3600" dirty="0" smtClean="0"/>
              <a:t>en utilisant une réponse </a:t>
            </a:r>
            <a:r>
              <a:rPr lang="fr-FR" sz="3600" dirty="0" smtClean="0"/>
              <a:t>connue sur </a:t>
            </a:r>
            <a:r>
              <a:rPr lang="fr-FR" sz="3600" dirty="0" smtClean="0"/>
              <a:t>premiers étages </a:t>
            </a:r>
            <a:r>
              <a:rPr lang="fr-FR" sz="3600" dirty="0" smtClean="0"/>
              <a:t>ou </a:t>
            </a:r>
            <a:r>
              <a:rPr lang="fr-FR" sz="3600" dirty="0" smtClean="0"/>
              <a:t>en la calculant par un autre moyen</a:t>
            </a:r>
            <a:endParaRPr lang="fr-CH" sz="3600" dirty="0"/>
          </a:p>
        </p:txBody>
      </p:sp>
      <p:sp>
        <p:nvSpPr>
          <p:cNvPr id="5" name="ZoneTexte 4"/>
          <p:cNvSpPr txBox="1"/>
          <p:nvPr/>
        </p:nvSpPr>
        <p:spPr>
          <a:xfrm>
            <a:off x="1914861" y="6702014"/>
            <a:ext cx="5744584" cy="369332"/>
          </a:xfrm>
          <a:prstGeom prst="rect">
            <a:avLst/>
          </a:prstGeom>
          <a:noFill/>
        </p:spPr>
        <p:txBody>
          <a:bodyPr wrap="square" rtlCol="0">
            <a:spAutoFit/>
          </a:bodyPr>
          <a:lstStyle/>
          <a:p>
            <a:r>
              <a:rPr lang="fr-FR" dirty="0" smtClean="0">
                <a:sym typeface="Wingdings" panose="05000000000000000000" pitchFamily="2" charset="2"/>
              </a:rPr>
              <a:t> </a:t>
            </a:r>
            <a:r>
              <a:rPr lang="fr-FR" dirty="0" smtClean="0"/>
              <a:t>6 élèves </a:t>
            </a:r>
            <a:endParaRPr lang="fr-CH" dirty="0"/>
          </a:p>
        </p:txBody>
      </p:sp>
      <p:sp>
        <p:nvSpPr>
          <p:cNvPr id="6" name="Titre 1"/>
          <p:cNvSpPr txBox="1">
            <a:spLocks/>
          </p:cNvSpPr>
          <p:nvPr/>
        </p:nvSpPr>
        <p:spPr>
          <a:xfrm>
            <a:off x="503999" y="288000"/>
            <a:ext cx="9071640" cy="1163802"/>
          </a:xfrm>
          <a:prstGeom prst="rect">
            <a:avLst/>
          </a:prstGeom>
          <a:noFill/>
          <a:ln>
            <a:noFill/>
          </a:ln>
        </p:spPr>
        <p:txBody>
          <a:bodyPr lIns="0" tIns="0" rIns="0" bIns="0" anchor="ctr"/>
          <a:lstStyle>
            <a:lvl1pPr algn="ctr" rtl="0" hangingPunct="0">
              <a:tabLst/>
              <a:defRPr lang="fr-FR" sz="4400" b="0" i="0" u="none" strike="noStrike" kern="1200" cap="none">
                <a:ln>
                  <a:noFill/>
                </a:ln>
                <a:highlight>
                  <a:scrgbClr r="0" g="0" b="0">
                    <a:alpha val="0"/>
                  </a:scrgbClr>
                </a:highlight>
                <a:latin typeface="Liberation Sans" pitchFamily="18"/>
                <a:ea typeface="Microsoft YaHei" pitchFamily="2"/>
                <a:cs typeface="Arial" pitchFamily="2"/>
              </a:defRPr>
            </a:lvl1pPr>
          </a:lstStyle>
          <a:p>
            <a:r>
              <a:rPr lang="fr-CH" sz="3200" dirty="0" smtClean="0">
                <a:solidFill>
                  <a:sysClr val="windowText" lastClr="000000"/>
                </a:solidFill>
              </a:rPr>
              <a:t>Comment sont invalidées les « erreurs repérées/essais/tentatives» ?</a:t>
            </a:r>
            <a:br>
              <a:rPr lang="fr-CH" sz="3200" dirty="0" smtClean="0">
                <a:solidFill>
                  <a:sysClr val="windowText" lastClr="000000"/>
                </a:solidFill>
              </a:rPr>
            </a:br>
            <a:endParaRPr lang="fr-CH" dirty="0">
              <a:solidFill>
                <a:sysClr val="windowText" lastClr="000000"/>
              </a:solidFill>
            </a:endParaRPr>
          </a:p>
        </p:txBody>
      </p:sp>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23</a:t>
            </a:fld>
            <a:endParaRPr lang="fr-CH"/>
          </a:p>
        </p:txBody>
      </p:sp>
    </p:spTree>
    <p:extLst>
      <p:ext uri="{BB962C8B-B14F-4D97-AF65-F5344CB8AC3E}">
        <p14:creationId xmlns:p14="http://schemas.microsoft.com/office/powerpoint/2010/main" val="197256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03999" y="1451802"/>
            <a:ext cx="8110908" cy="1077218"/>
          </a:xfrm>
          <a:prstGeom prst="rect">
            <a:avLst/>
          </a:prstGeom>
          <a:noFill/>
        </p:spPr>
        <p:txBody>
          <a:bodyPr wrap="square" rtlCol="0">
            <a:spAutoFit/>
          </a:bodyPr>
          <a:lstStyle/>
          <a:p>
            <a:r>
              <a:rPr lang="fr-FR" sz="3200" dirty="0" smtClean="0"/>
              <a:t>En remarquant que la réponse est non compatible avec ce qui est cherché</a:t>
            </a:r>
            <a:endParaRPr lang="fr-CH" sz="3200" dirty="0"/>
          </a:p>
        </p:txBody>
      </p:sp>
      <p:pic>
        <p:nvPicPr>
          <p:cNvPr id="4" name="Image 3"/>
          <p:cNvPicPr>
            <a:picLocks noChangeAspect="1"/>
          </p:cNvPicPr>
          <p:nvPr/>
        </p:nvPicPr>
        <p:blipFill>
          <a:blip r:embed="rId3"/>
          <a:stretch>
            <a:fillRect/>
          </a:stretch>
        </p:blipFill>
        <p:spPr>
          <a:xfrm>
            <a:off x="394524" y="2727195"/>
            <a:ext cx="9290590" cy="3488635"/>
          </a:xfrm>
          <a:prstGeom prst="rect">
            <a:avLst/>
          </a:prstGeom>
        </p:spPr>
      </p:pic>
      <p:sp>
        <p:nvSpPr>
          <p:cNvPr id="5" name="ZoneTexte 4"/>
          <p:cNvSpPr txBox="1"/>
          <p:nvPr/>
        </p:nvSpPr>
        <p:spPr>
          <a:xfrm>
            <a:off x="1572254" y="6430150"/>
            <a:ext cx="4206240" cy="646331"/>
          </a:xfrm>
          <a:prstGeom prst="rect">
            <a:avLst/>
          </a:prstGeom>
          <a:noFill/>
        </p:spPr>
        <p:txBody>
          <a:bodyPr wrap="square" rtlCol="0">
            <a:spAutoFit/>
          </a:bodyPr>
          <a:lstStyle/>
          <a:p>
            <a:r>
              <a:rPr lang="fr-FR" dirty="0" smtClean="0"/>
              <a:t>→ 1 élève</a:t>
            </a:r>
            <a:endParaRPr lang="fr-CH" dirty="0" smtClean="0"/>
          </a:p>
          <a:p>
            <a:endParaRPr lang="fr-CH" dirty="0"/>
          </a:p>
        </p:txBody>
      </p:sp>
      <p:sp>
        <p:nvSpPr>
          <p:cNvPr id="6" name="Titre 1"/>
          <p:cNvSpPr txBox="1">
            <a:spLocks/>
          </p:cNvSpPr>
          <p:nvPr/>
        </p:nvSpPr>
        <p:spPr>
          <a:xfrm>
            <a:off x="503999" y="288000"/>
            <a:ext cx="9071640" cy="1163802"/>
          </a:xfrm>
          <a:prstGeom prst="rect">
            <a:avLst/>
          </a:prstGeom>
          <a:noFill/>
          <a:ln>
            <a:noFill/>
          </a:ln>
        </p:spPr>
        <p:txBody>
          <a:bodyPr lIns="0" tIns="0" rIns="0" bIns="0" anchor="ctr"/>
          <a:lstStyle>
            <a:lvl1pPr algn="ctr" rtl="0" hangingPunct="0">
              <a:tabLst/>
              <a:defRPr lang="fr-FR" sz="4400" b="0" i="0" u="none" strike="noStrike" kern="1200" cap="none">
                <a:ln>
                  <a:noFill/>
                </a:ln>
                <a:highlight>
                  <a:scrgbClr r="0" g="0" b="0">
                    <a:alpha val="0"/>
                  </a:scrgbClr>
                </a:highlight>
                <a:latin typeface="Liberation Sans" pitchFamily="18"/>
                <a:ea typeface="Microsoft YaHei" pitchFamily="2"/>
                <a:cs typeface="Arial" pitchFamily="2"/>
              </a:defRPr>
            </a:lvl1pPr>
          </a:lstStyle>
          <a:p>
            <a:r>
              <a:rPr lang="fr-CH" sz="3200" dirty="0" smtClean="0">
                <a:solidFill>
                  <a:sysClr val="windowText" lastClr="000000"/>
                </a:solidFill>
              </a:rPr>
              <a:t>Comment sont invalidées les </a:t>
            </a:r>
            <a:r>
              <a:rPr lang="fr-CH" sz="3200" dirty="0">
                <a:solidFill>
                  <a:sysClr val="windowText" lastClr="000000"/>
                </a:solidFill>
              </a:rPr>
              <a:t>« erreurs </a:t>
            </a:r>
            <a:r>
              <a:rPr lang="fr-CH" sz="3200" dirty="0" smtClean="0">
                <a:solidFill>
                  <a:sysClr val="windowText" lastClr="000000"/>
                </a:solidFill>
              </a:rPr>
              <a:t>repérées/essais/tentatives</a:t>
            </a:r>
            <a:r>
              <a:rPr lang="fr-CH" sz="3200" dirty="0">
                <a:solidFill>
                  <a:sysClr val="windowText" lastClr="000000"/>
                </a:solidFill>
              </a:rPr>
              <a:t>» </a:t>
            </a:r>
            <a:r>
              <a:rPr lang="fr-CH" sz="3200" dirty="0" smtClean="0">
                <a:solidFill>
                  <a:sysClr val="windowText" lastClr="000000"/>
                </a:solidFill>
              </a:rPr>
              <a:t> ?</a:t>
            </a:r>
            <a:br>
              <a:rPr lang="fr-CH" sz="3200" dirty="0" smtClean="0">
                <a:solidFill>
                  <a:sysClr val="windowText" lastClr="000000"/>
                </a:solidFill>
              </a:rPr>
            </a:br>
            <a:endParaRPr lang="fr-CH" dirty="0">
              <a:solidFill>
                <a:sysClr val="windowText" lastClr="000000"/>
              </a:solidFill>
            </a:endParaRPr>
          </a:p>
        </p:txBody>
      </p:sp>
      <p:sp>
        <p:nvSpPr>
          <p:cNvPr id="2" name="Espace réservé du numéro de diapositive 1"/>
          <p:cNvSpPr>
            <a:spLocks noGrp="1"/>
          </p:cNvSpPr>
          <p:nvPr>
            <p:ph type="sldNum" sz="quarter" idx="12"/>
          </p:nvPr>
        </p:nvSpPr>
        <p:spPr/>
        <p:txBody>
          <a:bodyPr/>
          <a:lstStyle/>
          <a:p>
            <a:pPr lvl="0"/>
            <a:fld id="{80423740-EA2F-436D-9250-26AF0DF34B3A}" type="slidenum">
              <a:rPr lang="fr-CH" smtClean="0"/>
              <a:t>24</a:t>
            </a:fld>
            <a:endParaRPr lang="fr-CH"/>
          </a:p>
        </p:txBody>
      </p:sp>
    </p:spTree>
    <p:extLst>
      <p:ext uri="{BB962C8B-B14F-4D97-AF65-F5344CB8AC3E}">
        <p14:creationId xmlns:p14="http://schemas.microsoft.com/office/powerpoint/2010/main" val="3558889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03999" y="1552032"/>
            <a:ext cx="6116809" cy="584775"/>
          </a:xfrm>
          <a:prstGeom prst="rect">
            <a:avLst/>
          </a:prstGeom>
          <a:noFill/>
        </p:spPr>
        <p:txBody>
          <a:bodyPr wrap="square" rtlCol="0">
            <a:spAutoFit/>
          </a:bodyPr>
          <a:lstStyle/>
          <a:p>
            <a:pPr lvl="0"/>
            <a:r>
              <a:rPr lang="fr-FR" sz="3200" dirty="0" smtClean="0"/>
              <a:t>Par observation d’un dessin</a:t>
            </a:r>
            <a:endParaRPr lang="fr-FR" sz="3200" dirty="0"/>
          </a:p>
        </p:txBody>
      </p:sp>
      <p:pic>
        <p:nvPicPr>
          <p:cNvPr id="5" name="Image 4"/>
          <p:cNvPicPr>
            <a:picLocks noChangeAspect="1"/>
          </p:cNvPicPr>
          <p:nvPr/>
        </p:nvPicPr>
        <p:blipFill rotWithShape="1">
          <a:blip r:embed="rId3"/>
          <a:srcRect l="501" t="253"/>
          <a:stretch/>
        </p:blipFill>
        <p:spPr>
          <a:xfrm>
            <a:off x="415339" y="2136807"/>
            <a:ext cx="9226016" cy="4690440"/>
          </a:xfrm>
          <a:prstGeom prst="rect">
            <a:avLst/>
          </a:prstGeom>
        </p:spPr>
      </p:pic>
      <p:sp>
        <p:nvSpPr>
          <p:cNvPr id="2" name="ZoneTexte 1"/>
          <p:cNvSpPr txBox="1"/>
          <p:nvPr/>
        </p:nvSpPr>
        <p:spPr>
          <a:xfrm>
            <a:off x="2139953" y="6827247"/>
            <a:ext cx="5099125" cy="646331"/>
          </a:xfrm>
          <a:prstGeom prst="rect">
            <a:avLst/>
          </a:prstGeom>
          <a:noFill/>
        </p:spPr>
        <p:txBody>
          <a:bodyPr wrap="square" rtlCol="0">
            <a:spAutoFit/>
          </a:bodyPr>
          <a:lstStyle/>
          <a:p>
            <a:r>
              <a:rPr lang="fr-FR" dirty="0" smtClean="0"/>
              <a:t>→ 1 élève</a:t>
            </a:r>
          </a:p>
          <a:p>
            <a:endParaRPr lang="fr-CH" dirty="0"/>
          </a:p>
        </p:txBody>
      </p:sp>
      <p:sp>
        <p:nvSpPr>
          <p:cNvPr id="6" name="Titre 1"/>
          <p:cNvSpPr txBox="1">
            <a:spLocks/>
          </p:cNvSpPr>
          <p:nvPr/>
        </p:nvSpPr>
        <p:spPr>
          <a:xfrm>
            <a:off x="503999" y="288000"/>
            <a:ext cx="9071640" cy="1163802"/>
          </a:xfrm>
          <a:prstGeom prst="rect">
            <a:avLst/>
          </a:prstGeom>
          <a:noFill/>
          <a:ln>
            <a:noFill/>
          </a:ln>
        </p:spPr>
        <p:txBody>
          <a:bodyPr lIns="0" tIns="0" rIns="0" bIns="0" anchor="ctr"/>
          <a:lstStyle>
            <a:lvl1pPr algn="ctr" rtl="0" hangingPunct="0">
              <a:tabLst/>
              <a:defRPr lang="fr-FR" sz="4400" b="0" i="0" u="none" strike="noStrike" kern="1200" cap="none">
                <a:ln>
                  <a:noFill/>
                </a:ln>
                <a:highlight>
                  <a:scrgbClr r="0" g="0" b="0">
                    <a:alpha val="0"/>
                  </a:scrgbClr>
                </a:highlight>
                <a:latin typeface="Liberation Sans" pitchFamily="18"/>
                <a:ea typeface="Microsoft YaHei" pitchFamily="2"/>
                <a:cs typeface="Arial" pitchFamily="2"/>
              </a:defRPr>
            </a:lvl1pPr>
          </a:lstStyle>
          <a:p>
            <a:r>
              <a:rPr lang="fr-CH" sz="3200" dirty="0">
                <a:solidFill>
                  <a:sysClr val="windowText" lastClr="000000"/>
                </a:solidFill>
              </a:rPr>
              <a:t>Comment sont invalidées les « </a:t>
            </a:r>
            <a:r>
              <a:rPr lang="fr-CH" sz="3200" dirty="0" smtClean="0">
                <a:solidFill>
                  <a:sysClr val="windowText" lastClr="000000"/>
                </a:solidFill>
              </a:rPr>
              <a:t>erreurs repérées/essais/tentatives»?</a:t>
            </a:r>
            <a:endParaRPr lang="fr-CH" dirty="0">
              <a:solidFill>
                <a:sysClr val="windowText" lastClr="000000"/>
              </a:solidFill>
            </a:endParaRPr>
          </a:p>
        </p:txBody>
      </p:sp>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25</a:t>
            </a:fld>
            <a:endParaRPr lang="fr-CH"/>
          </a:p>
        </p:txBody>
      </p:sp>
    </p:spTree>
    <p:extLst>
      <p:ext uri="{BB962C8B-B14F-4D97-AF65-F5344CB8AC3E}">
        <p14:creationId xmlns:p14="http://schemas.microsoft.com/office/powerpoint/2010/main" val="428380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03999" y="2065189"/>
            <a:ext cx="3906078" cy="584775"/>
          </a:xfrm>
          <a:prstGeom prst="rect">
            <a:avLst/>
          </a:prstGeom>
          <a:noFill/>
        </p:spPr>
        <p:txBody>
          <a:bodyPr wrap="square" rtlCol="0">
            <a:spAutoFit/>
          </a:bodyPr>
          <a:lstStyle/>
          <a:p>
            <a:pPr lvl="0"/>
            <a:r>
              <a:rPr lang="fr-FR" sz="3200" dirty="0" smtClean="0"/>
              <a:t>En repérant un oubli</a:t>
            </a:r>
            <a:endParaRPr lang="fr-FR" sz="3200" dirty="0"/>
          </a:p>
        </p:txBody>
      </p:sp>
      <p:pic>
        <p:nvPicPr>
          <p:cNvPr id="2" name="Image 1"/>
          <p:cNvPicPr>
            <a:picLocks noChangeAspect="1"/>
          </p:cNvPicPr>
          <p:nvPr/>
        </p:nvPicPr>
        <p:blipFill>
          <a:blip r:embed="rId3"/>
          <a:stretch>
            <a:fillRect/>
          </a:stretch>
        </p:blipFill>
        <p:spPr>
          <a:xfrm>
            <a:off x="0" y="3035705"/>
            <a:ext cx="10080625" cy="2032681"/>
          </a:xfrm>
          <a:prstGeom prst="rect">
            <a:avLst/>
          </a:prstGeom>
        </p:spPr>
      </p:pic>
      <p:sp>
        <p:nvSpPr>
          <p:cNvPr id="4" name="ZoneTexte 3"/>
          <p:cNvSpPr txBox="1"/>
          <p:nvPr/>
        </p:nvSpPr>
        <p:spPr>
          <a:xfrm>
            <a:off x="2183802" y="5454127"/>
            <a:ext cx="4572000" cy="646331"/>
          </a:xfrm>
          <a:prstGeom prst="rect">
            <a:avLst/>
          </a:prstGeom>
          <a:noFill/>
        </p:spPr>
        <p:txBody>
          <a:bodyPr wrap="square" rtlCol="0">
            <a:spAutoFit/>
          </a:bodyPr>
          <a:lstStyle/>
          <a:p>
            <a:r>
              <a:rPr lang="fr-FR" dirty="0" smtClean="0"/>
              <a:t>→1 élève</a:t>
            </a:r>
          </a:p>
          <a:p>
            <a:endParaRPr lang="fr-CH" dirty="0"/>
          </a:p>
        </p:txBody>
      </p:sp>
      <p:sp>
        <p:nvSpPr>
          <p:cNvPr id="7" name="Titre 1"/>
          <p:cNvSpPr txBox="1">
            <a:spLocks/>
          </p:cNvSpPr>
          <p:nvPr/>
        </p:nvSpPr>
        <p:spPr>
          <a:xfrm>
            <a:off x="504492" y="288000"/>
            <a:ext cx="9071640" cy="1163802"/>
          </a:xfrm>
          <a:prstGeom prst="rect">
            <a:avLst/>
          </a:prstGeom>
          <a:noFill/>
          <a:ln>
            <a:noFill/>
          </a:ln>
        </p:spPr>
        <p:txBody>
          <a:bodyPr lIns="0" tIns="0" rIns="0" bIns="0" anchor="ctr"/>
          <a:lstStyle>
            <a:lvl1pPr algn="ctr" rtl="0" hangingPunct="0">
              <a:tabLst/>
              <a:defRPr lang="fr-FR" sz="4400" b="0" i="0" u="none" strike="noStrike" kern="1200" cap="none">
                <a:ln>
                  <a:noFill/>
                </a:ln>
                <a:highlight>
                  <a:scrgbClr r="0" g="0" b="0">
                    <a:alpha val="0"/>
                  </a:scrgbClr>
                </a:highlight>
                <a:latin typeface="Liberation Sans" pitchFamily="18"/>
                <a:ea typeface="Microsoft YaHei" pitchFamily="2"/>
                <a:cs typeface="Arial" pitchFamily="2"/>
              </a:defRPr>
            </a:lvl1pPr>
          </a:lstStyle>
          <a:p>
            <a:r>
              <a:rPr lang="fr-CH" sz="3200" dirty="0">
                <a:solidFill>
                  <a:sysClr val="windowText" lastClr="000000"/>
                </a:solidFill>
              </a:rPr>
              <a:t>Comment sont invalidées les « erreurs </a:t>
            </a:r>
            <a:r>
              <a:rPr lang="fr-CH" sz="3200" dirty="0" smtClean="0">
                <a:solidFill>
                  <a:sysClr val="windowText" lastClr="000000"/>
                </a:solidFill>
              </a:rPr>
              <a:t>repérées/essais/tentatives»?</a:t>
            </a:r>
            <a:endParaRPr lang="fr-CH" dirty="0">
              <a:solidFill>
                <a:sysClr val="windowText" lastClr="000000"/>
              </a:solidFill>
            </a:endParaRPr>
          </a:p>
        </p:txBody>
      </p:sp>
      <p:sp>
        <p:nvSpPr>
          <p:cNvPr id="5" name="Espace réservé du numéro de diapositive 4"/>
          <p:cNvSpPr>
            <a:spLocks noGrp="1"/>
          </p:cNvSpPr>
          <p:nvPr>
            <p:ph type="sldNum" sz="quarter" idx="12"/>
          </p:nvPr>
        </p:nvSpPr>
        <p:spPr/>
        <p:txBody>
          <a:bodyPr/>
          <a:lstStyle/>
          <a:p>
            <a:pPr lvl="0"/>
            <a:fld id="{80423740-EA2F-436D-9250-26AF0DF34B3A}" type="slidenum">
              <a:rPr lang="fr-CH" smtClean="0"/>
              <a:t>26</a:t>
            </a:fld>
            <a:endParaRPr lang="fr-CH"/>
          </a:p>
        </p:txBody>
      </p:sp>
    </p:spTree>
    <p:extLst>
      <p:ext uri="{BB962C8B-B14F-4D97-AF65-F5344CB8AC3E}">
        <p14:creationId xmlns:p14="http://schemas.microsoft.com/office/powerpoint/2010/main" val="145329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03999" y="1753777"/>
            <a:ext cx="8317879" cy="584775"/>
          </a:xfrm>
          <a:prstGeom prst="rect">
            <a:avLst/>
          </a:prstGeom>
          <a:noFill/>
        </p:spPr>
        <p:txBody>
          <a:bodyPr wrap="square" rtlCol="0">
            <a:spAutoFit/>
          </a:bodyPr>
          <a:lstStyle/>
          <a:p>
            <a:pPr lvl="0"/>
            <a:r>
              <a:rPr lang="fr-FR" sz="3200" dirty="0" smtClean="0"/>
              <a:t>en référence avec un savoir mathématique</a:t>
            </a:r>
            <a:endParaRPr lang="fr-FR" sz="3200" dirty="0"/>
          </a:p>
        </p:txBody>
      </p:sp>
      <p:pic>
        <p:nvPicPr>
          <p:cNvPr id="4" name="Image 3"/>
          <p:cNvPicPr>
            <a:picLocks noChangeAspect="1"/>
          </p:cNvPicPr>
          <p:nvPr/>
        </p:nvPicPr>
        <p:blipFill>
          <a:blip r:embed="rId3"/>
          <a:stretch>
            <a:fillRect/>
          </a:stretch>
        </p:blipFill>
        <p:spPr>
          <a:xfrm>
            <a:off x="339231" y="2830995"/>
            <a:ext cx="9401175" cy="3829050"/>
          </a:xfrm>
          <a:prstGeom prst="rect">
            <a:avLst/>
          </a:prstGeom>
        </p:spPr>
      </p:pic>
      <p:sp>
        <p:nvSpPr>
          <p:cNvPr id="5" name="ZoneTexte 4"/>
          <p:cNvSpPr txBox="1"/>
          <p:nvPr/>
        </p:nvSpPr>
        <p:spPr>
          <a:xfrm>
            <a:off x="2315015" y="6660045"/>
            <a:ext cx="4873215" cy="646331"/>
          </a:xfrm>
          <a:prstGeom prst="rect">
            <a:avLst/>
          </a:prstGeom>
          <a:noFill/>
        </p:spPr>
        <p:txBody>
          <a:bodyPr wrap="square" rtlCol="0">
            <a:spAutoFit/>
          </a:bodyPr>
          <a:lstStyle/>
          <a:p>
            <a:r>
              <a:rPr lang="fr-FR" dirty="0" smtClean="0"/>
              <a:t>→ 2 élèves</a:t>
            </a:r>
          </a:p>
          <a:p>
            <a:endParaRPr lang="fr-CH" dirty="0"/>
          </a:p>
        </p:txBody>
      </p:sp>
      <p:sp>
        <p:nvSpPr>
          <p:cNvPr id="7" name="Titre 1"/>
          <p:cNvSpPr txBox="1">
            <a:spLocks/>
          </p:cNvSpPr>
          <p:nvPr/>
        </p:nvSpPr>
        <p:spPr>
          <a:xfrm>
            <a:off x="503999" y="288000"/>
            <a:ext cx="9071640" cy="1163802"/>
          </a:xfrm>
          <a:prstGeom prst="rect">
            <a:avLst/>
          </a:prstGeom>
          <a:noFill/>
          <a:ln>
            <a:noFill/>
          </a:ln>
        </p:spPr>
        <p:txBody>
          <a:bodyPr lIns="0" tIns="0" rIns="0" bIns="0" anchor="ctr"/>
          <a:lstStyle>
            <a:lvl1pPr algn="ctr" rtl="0" hangingPunct="0">
              <a:tabLst/>
              <a:defRPr lang="fr-FR" sz="4400" b="0" i="0" u="none" strike="noStrike" kern="1200" cap="none">
                <a:ln>
                  <a:noFill/>
                </a:ln>
                <a:highlight>
                  <a:scrgbClr r="0" g="0" b="0">
                    <a:alpha val="0"/>
                  </a:scrgbClr>
                </a:highlight>
                <a:latin typeface="Liberation Sans" pitchFamily="18"/>
                <a:ea typeface="Microsoft YaHei" pitchFamily="2"/>
                <a:cs typeface="Arial" pitchFamily="2"/>
              </a:defRPr>
            </a:lvl1pPr>
          </a:lstStyle>
          <a:p>
            <a:r>
              <a:rPr lang="fr-CH" sz="3200" dirty="0">
                <a:solidFill>
                  <a:sysClr val="windowText" lastClr="000000"/>
                </a:solidFill>
              </a:rPr>
              <a:t>Comment sont invalidées les « erreurs </a:t>
            </a:r>
            <a:r>
              <a:rPr lang="fr-CH" sz="3200" dirty="0" smtClean="0">
                <a:solidFill>
                  <a:sysClr val="windowText" lastClr="000000"/>
                </a:solidFill>
              </a:rPr>
              <a:t>repérées/essais/tentatives»?</a:t>
            </a:r>
            <a:endParaRPr lang="fr-CH" dirty="0">
              <a:solidFill>
                <a:sysClr val="windowText" lastClr="000000"/>
              </a:solidFill>
            </a:endParaRPr>
          </a:p>
        </p:txBody>
      </p:sp>
      <p:sp>
        <p:nvSpPr>
          <p:cNvPr id="2" name="Espace réservé du numéro de diapositive 1"/>
          <p:cNvSpPr>
            <a:spLocks noGrp="1"/>
          </p:cNvSpPr>
          <p:nvPr>
            <p:ph type="sldNum" sz="quarter" idx="12"/>
          </p:nvPr>
        </p:nvSpPr>
        <p:spPr/>
        <p:txBody>
          <a:bodyPr/>
          <a:lstStyle/>
          <a:p>
            <a:pPr lvl="0"/>
            <a:fld id="{80423740-EA2F-436D-9250-26AF0DF34B3A}" type="slidenum">
              <a:rPr lang="fr-CH" smtClean="0"/>
              <a:t>27</a:t>
            </a:fld>
            <a:endParaRPr lang="fr-CH"/>
          </a:p>
        </p:txBody>
      </p:sp>
    </p:spTree>
    <p:extLst>
      <p:ext uri="{BB962C8B-B14F-4D97-AF65-F5344CB8AC3E}">
        <p14:creationId xmlns:p14="http://schemas.microsoft.com/office/powerpoint/2010/main" val="1121545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86477" y="506413"/>
            <a:ext cx="9072563" cy="1262062"/>
          </a:xfrm>
        </p:spPr>
        <p:txBody>
          <a:bodyPr>
            <a:normAutofit fontScale="90000"/>
          </a:bodyPr>
          <a:lstStyle/>
          <a:p>
            <a:pPr algn="ctr"/>
            <a:r>
              <a:rPr lang="fr-FR" dirty="0"/>
              <a:t> </a:t>
            </a:r>
            <a:r>
              <a:rPr lang="fr-FR" dirty="0" smtClean="0"/>
              <a:t>Les fonctions des </a:t>
            </a:r>
            <a:r>
              <a:rPr lang="fr-CH" dirty="0"/>
              <a:t>« erreurs  repérées/essais/tentatives»</a:t>
            </a:r>
            <a:br>
              <a:rPr lang="fr-CH" dirty="0"/>
            </a:br>
            <a:r>
              <a:rPr lang="fr-FR" dirty="0"/>
              <a:t> </a:t>
            </a:r>
          </a:p>
        </p:txBody>
      </p:sp>
      <p:sp>
        <p:nvSpPr>
          <p:cNvPr id="3" name="Espace réservé du texte 2"/>
          <p:cNvSpPr txBox="1">
            <a:spLocks noGrp="1"/>
          </p:cNvSpPr>
          <p:nvPr>
            <p:ph type="body" idx="4294967295"/>
          </p:nvPr>
        </p:nvSpPr>
        <p:spPr>
          <a:xfrm>
            <a:off x="0" y="1768475"/>
            <a:ext cx="9072563" cy="4384675"/>
          </a:xfrm>
        </p:spPr>
        <p:txBody>
          <a:bodyPr/>
          <a:lstStyle/>
          <a:p>
            <a:pPr lvl="0">
              <a:buSzPct val="45000"/>
            </a:pPr>
            <a:r>
              <a:rPr lang="fr-FR" dirty="0" smtClean="0"/>
              <a:t> </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879556678"/>
              </p:ext>
            </p:extLst>
          </p:nvPr>
        </p:nvGraphicFramePr>
        <p:xfrm>
          <a:off x="734093" y="1584100"/>
          <a:ext cx="8577330" cy="5236365"/>
        </p:xfrm>
        <a:graphic>
          <a:graphicData uri="http://schemas.openxmlformats.org/drawingml/2006/table">
            <a:tbl>
              <a:tblPr firstRow="1" firstCol="1" bandRow="1"/>
              <a:tblGrid>
                <a:gridCol w="4288665"/>
                <a:gridCol w="4288665"/>
              </a:tblGrid>
              <a:tr h="566671">
                <a:tc>
                  <a:txBody>
                    <a:bodyPr/>
                    <a:lstStyle/>
                    <a:p>
                      <a:pPr algn="ctr">
                        <a:lnSpc>
                          <a:spcPct val="120000"/>
                        </a:lnSpc>
                        <a:spcAft>
                          <a:spcPts val="700"/>
                        </a:spcAft>
                      </a:pPr>
                      <a:r>
                        <a:rPr lang="fr-FR" sz="2400" b="1" kern="150" dirty="0" smtClean="0">
                          <a:solidFill>
                            <a:srgbClr val="70AD47"/>
                          </a:solidFill>
                          <a:effectLst/>
                          <a:latin typeface="Liberation Serif"/>
                          <a:ea typeface="SimSun" panose="02010600030101010101" pitchFamily="2" charset="-122"/>
                          <a:cs typeface="Arial" panose="020B0604020202020204" pitchFamily="34" charset="0"/>
                        </a:rPr>
                        <a:t>Fonctions</a:t>
                      </a:r>
                      <a:endParaRPr lang="fr-CH" sz="1200" kern="150" dirty="0">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700"/>
                        </a:spcAft>
                      </a:pPr>
                      <a:r>
                        <a:rPr lang="fr-FR" sz="1200" kern="150" dirty="0">
                          <a:solidFill>
                            <a:srgbClr val="70AD47"/>
                          </a:solidFill>
                          <a:effectLst/>
                          <a:latin typeface="Liberation Serif"/>
                          <a:ea typeface="SimSun" panose="02010600030101010101" pitchFamily="2" charset="-122"/>
                          <a:cs typeface="Arial" panose="020B0604020202020204" pitchFamily="34" charset="0"/>
                        </a:rPr>
                        <a:t> </a:t>
                      </a:r>
                      <a:r>
                        <a:rPr lang="fr-FR" sz="2400" b="1" kern="150" dirty="0" smtClean="0">
                          <a:solidFill>
                            <a:srgbClr val="70AD47"/>
                          </a:solidFill>
                          <a:effectLst/>
                          <a:latin typeface="Liberation Serif"/>
                          <a:ea typeface="SimSun" panose="02010600030101010101" pitchFamily="2" charset="-122"/>
                          <a:cs typeface="Arial" panose="020B0604020202020204" pitchFamily="34" charset="0"/>
                        </a:rPr>
                        <a:t>Nombre</a:t>
                      </a:r>
                      <a:endParaRPr lang="fr-CH" sz="2400" b="1" kern="150" dirty="0">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9409">
                <a:tc>
                  <a:txBody>
                    <a:bodyPr/>
                    <a:lstStyle/>
                    <a:p>
                      <a:pPr>
                        <a:lnSpc>
                          <a:spcPct val="120000"/>
                        </a:lnSpc>
                        <a:spcAft>
                          <a:spcPts val="700"/>
                        </a:spcAft>
                      </a:pPr>
                      <a:r>
                        <a:rPr lang="fr-FR" sz="1600" b="1" kern="150" dirty="0">
                          <a:solidFill>
                            <a:srgbClr val="70AD47"/>
                          </a:solidFill>
                          <a:effectLst/>
                          <a:latin typeface="Liberation Serif"/>
                          <a:ea typeface="SimSun" panose="02010600030101010101" pitchFamily="2" charset="-122"/>
                          <a:cs typeface="Arial" panose="020B0604020202020204" pitchFamily="34" charset="0"/>
                        </a:rPr>
                        <a:t>Changement de piste </a:t>
                      </a:r>
                      <a:r>
                        <a:rPr lang="fr-FR" sz="1600" b="1" u="sng" kern="150" dirty="0">
                          <a:solidFill>
                            <a:srgbClr val="70AD47"/>
                          </a:solidFill>
                          <a:effectLst/>
                          <a:latin typeface="Liberation Serif"/>
                          <a:ea typeface="SimSun" panose="02010600030101010101" pitchFamily="2" charset="-122"/>
                          <a:cs typeface="Arial" panose="020B0604020202020204" pitchFamily="34" charset="0"/>
                        </a:rPr>
                        <a:t>AVEC</a:t>
                      </a:r>
                      <a:r>
                        <a:rPr lang="fr-FR" sz="1600" b="1" kern="150" dirty="0">
                          <a:solidFill>
                            <a:srgbClr val="70AD47"/>
                          </a:solidFill>
                          <a:effectLst/>
                          <a:latin typeface="Liberation Serif"/>
                          <a:ea typeface="SimSun" panose="02010600030101010101" pitchFamily="2" charset="-122"/>
                          <a:cs typeface="Arial" panose="020B0604020202020204" pitchFamily="34" charset="0"/>
                        </a:rPr>
                        <a:t> un lien avec stratégie erronée</a:t>
                      </a:r>
                      <a:r>
                        <a:rPr lang="fr-FR" sz="1600" kern="150" dirty="0">
                          <a:solidFill>
                            <a:srgbClr val="70AD47"/>
                          </a:solidFill>
                          <a:effectLst/>
                          <a:latin typeface="Liberation Serif"/>
                          <a:ea typeface="SimSun" panose="02010600030101010101" pitchFamily="2" charset="-122"/>
                          <a:cs typeface="Arial" panose="020B0604020202020204" pitchFamily="34" charset="0"/>
                        </a:rPr>
                        <a:t> </a:t>
                      </a:r>
                      <a:endParaRPr lang="fr-CH" sz="1600" kern="150" dirty="0">
                        <a:effectLst/>
                        <a:latin typeface="Liberation Serif"/>
                        <a:ea typeface="SimSun" panose="02010600030101010101" pitchFamily="2" charset="-122"/>
                        <a:cs typeface="Arial" panose="020B0604020202020204" pitchFamily="34" charset="0"/>
                      </a:endParaRPr>
                    </a:p>
                    <a:p>
                      <a:pPr marL="342900" lvl="0" indent="-342900">
                        <a:lnSpc>
                          <a:spcPct val="120000"/>
                        </a:lnSpc>
                        <a:spcAft>
                          <a:spcPts val="700"/>
                        </a:spcAft>
                        <a:buFont typeface="Liberation Serif"/>
                        <a:buChar char="-"/>
                      </a:pPr>
                      <a:r>
                        <a:rPr lang="fr-FR" sz="1600" kern="150" dirty="0">
                          <a:solidFill>
                            <a:srgbClr val="70AD47"/>
                          </a:solidFill>
                          <a:effectLst/>
                          <a:latin typeface="Liberation Serif"/>
                          <a:ea typeface="SimSun" panose="02010600030101010101" pitchFamily="2" charset="-122"/>
                          <a:cs typeface="Arial" panose="020B0604020202020204" pitchFamily="34" charset="0"/>
                        </a:rPr>
                        <a:t>par exemple :recherche d’une autre formule d’arithmétique ou conserve une présentation en </a:t>
                      </a:r>
                      <a:r>
                        <a:rPr lang="fr-FR" sz="1600" kern="150" dirty="0" smtClean="0">
                          <a:solidFill>
                            <a:srgbClr val="70AD47"/>
                          </a:solidFill>
                          <a:effectLst/>
                          <a:latin typeface="Liberation Serif"/>
                          <a:ea typeface="SimSun" panose="02010600030101010101" pitchFamily="2" charset="-122"/>
                          <a:cs typeface="Arial" panose="020B0604020202020204" pitchFamily="34" charset="0"/>
                        </a:rPr>
                        <a:t>tableau</a:t>
                      </a:r>
                    </a:p>
                    <a:p>
                      <a:pPr marL="342900" lvl="0" indent="-342900">
                        <a:lnSpc>
                          <a:spcPct val="120000"/>
                        </a:lnSpc>
                        <a:spcAft>
                          <a:spcPts val="700"/>
                        </a:spcAft>
                        <a:buFont typeface="Liberation Serif"/>
                        <a:buChar char="-"/>
                      </a:pPr>
                      <a:r>
                        <a:rPr lang="fr-FR" sz="1600" kern="150" dirty="0" smtClean="0">
                          <a:solidFill>
                            <a:srgbClr val="70AD47"/>
                          </a:solidFill>
                          <a:effectLst/>
                          <a:latin typeface="Liberation Serif"/>
                          <a:ea typeface="SimSun" panose="02010600030101010101" pitchFamily="2" charset="-122"/>
                          <a:cs typeface="Arial" panose="020B0604020202020204" pitchFamily="34" charset="0"/>
                        </a:rPr>
                        <a:t>repart </a:t>
                      </a:r>
                      <a:r>
                        <a:rPr lang="fr-FR" sz="1600" kern="150" dirty="0">
                          <a:solidFill>
                            <a:srgbClr val="70AD47"/>
                          </a:solidFill>
                          <a:effectLst/>
                          <a:latin typeface="Liberation Serif"/>
                          <a:ea typeface="SimSun" panose="02010600030101010101" pitchFamily="2" charset="-122"/>
                          <a:cs typeface="Arial" panose="020B0604020202020204" pitchFamily="34" charset="0"/>
                        </a:rPr>
                        <a:t>d’une réponse connue</a:t>
                      </a:r>
                      <a:endParaRPr lang="fr-CH" sz="1600" kern="150" dirty="0">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700"/>
                        </a:spcAft>
                      </a:pPr>
                      <a:endParaRPr lang="fr-CH" sz="2000" b="1" i="1" kern="150" dirty="0" smtClean="0">
                        <a:solidFill>
                          <a:srgbClr val="70AD47"/>
                        </a:solidFill>
                        <a:effectLst/>
                        <a:highlight>
                          <a:srgbClr val="FFFF00"/>
                        </a:highlight>
                        <a:latin typeface="Liberation Serif"/>
                        <a:ea typeface="SimSun" panose="02010600030101010101" pitchFamily="2" charset="-122"/>
                        <a:cs typeface="Arial" panose="020B0604020202020204" pitchFamily="34" charset="0"/>
                      </a:endParaRPr>
                    </a:p>
                    <a:p>
                      <a:pPr algn="ctr">
                        <a:lnSpc>
                          <a:spcPct val="120000"/>
                        </a:lnSpc>
                        <a:spcAft>
                          <a:spcPts val="700"/>
                        </a:spcAft>
                      </a:pPr>
                      <a:r>
                        <a:rPr lang="fr-CH" sz="2000" b="1" dirty="0" smtClean="0">
                          <a:solidFill>
                            <a:schemeClr val="accent6"/>
                          </a:solidFill>
                        </a:rPr>
                        <a:t>7</a:t>
                      </a:r>
                      <a:endParaRPr lang="fr-CH" sz="2000" b="1" dirty="0">
                        <a:solidFill>
                          <a:schemeClr val="accent6"/>
                        </a:solidFill>
                      </a:endParaRPr>
                    </a:p>
                    <a:p>
                      <a:pPr algn="ctr">
                        <a:lnSpc>
                          <a:spcPct val="120000"/>
                        </a:lnSpc>
                        <a:spcAft>
                          <a:spcPts val="700"/>
                        </a:spcAft>
                      </a:pPr>
                      <a:endParaRPr lang="fr-FR" sz="2000" b="1" dirty="0" smtClean="0">
                        <a:solidFill>
                          <a:schemeClr val="accent6"/>
                        </a:solidFill>
                      </a:endParaRPr>
                    </a:p>
                    <a:p>
                      <a:pPr algn="ctr">
                        <a:lnSpc>
                          <a:spcPct val="120000"/>
                        </a:lnSpc>
                        <a:spcAft>
                          <a:spcPts val="700"/>
                        </a:spcAft>
                      </a:pPr>
                      <a:r>
                        <a:rPr lang="fr-FR" sz="2000" b="1" dirty="0" smtClean="0">
                          <a:solidFill>
                            <a:schemeClr val="accent6"/>
                          </a:solidFill>
                        </a:rPr>
                        <a:t>1</a:t>
                      </a:r>
                      <a:endParaRPr lang="fr-CH" sz="2000" b="1" dirty="0">
                        <a:solidFill>
                          <a:schemeClr val="accent6"/>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3273">
                <a:tc>
                  <a:txBody>
                    <a:bodyPr/>
                    <a:lstStyle/>
                    <a:p>
                      <a:pPr>
                        <a:lnSpc>
                          <a:spcPct val="120000"/>
                        </a:lnSpc>
                        <a:spcAft>
                          <a:spcPts val="700"/>
                        </a:spcAft>
                      </a:pPr>
                      <a:r>
                        <a:rPr lang="fr-FR" sz="1600" b="1" kern="150" dirty="0">
                          <a:solidFill>
                            <a:srgbClr val="70AD47"/>
                          </a:solidFill>
                          <a:effectLst/>
                          <a:latin typeface="Liberation Serif"/>
                          <a:ea typeface="SimSun" panose="02010600030101010101" pitchFamily="2" charset="-122"/>
                          <a:cs typeface="Arial" panose="020B0604020202020204" pitchFamily="34" charset="0"/>
                        </a:rPr>
                        <a:t>Changement de piste </a:t>
                      </a:r>
                      <a:r>
                        <a:rPr lang="fr-FR" sz="1600" b="1" u="sng" kern="150" dirty="0">
                          <a:solidFill>
                            <a:srgbClr val="70AD47"/>
                          </a:solidFill>
                          <a:effectLst/>
                          <a:latin typeface="Liberation Serif"/>
                          <a:ea typeface="SimSun" panose="02010600030101010101" pitchFamily="2" charset="-122"/>
                          <a:cs typeface="Arial" panose="020B0604020202020204" pitchFamily="34" charset="0"/>
                        </a:rPr>
                        <a:t>SANS</a:t>
                      </a:r>
                      <a:r>
                        <a:rPr lang="fr-FR" sz="1600" b="1" kern="150" dirty="0">
                          <a:solidFill>
                            <a:srgbClr val="70AD47"/>
                          </a:solidFill>
                          <a:effectLst/>
                          <a:latin typeface="Liberation Serif"/>
                          <a:ea typeface="SimSun" panose="02010600030101010101" pitchFamily="2" charset="-122"/>
                          <a:cs typeface="Arial" panose="020B0604020202020204" pitchFamily="34" charset="0"/>
                        </a:rPr>
                        <a:t> lien avec stratégie erronée</a:t>
                      </a:r>
                      <a:endParaRPr lang="fr-CH" sz="1600" kern="150" dirty="0">
                        <a:effectLst/>
                        <a:latin typeface="Liberation Serif"/>
                        <a:ea typeface="SimSun" panose="02010600030101010101" pitchFamily="2" charset="-122"/>
                        <a:cs typeface="Arial" panose="020B0604020202020204" pitchFamily="34" charset="0"/>
                      </a:endParaRPr>
                    </a:p>
                    <a:p>
                      <a:pPr>
                        <a:lnSpc>
                          <a:spcPct val="120000"/>
                        </a:lnSpc>
                        <a:spcAft>
                          <a:spcPts val="700"/>
                        </a:spcAft>
                      </a:pPr>
                      <a:r>
                        <a:rPr lang="fr-FR" sz="1600" kern="150" dirty="0" smtClean="0">
                          <a:solidFill>
                            <a:srgbClr val="70AD47"/>
                          </a:solidFill>
                          <a:effectLst/>
                          <a:latin typeface="Liberation Serif"/>
                          <a:ea typeface="SimSun" panose="02010600030101010101" pitchFamily="2" charset="-122"/>
                          <a:cs typeface="Arial" panose="020B0604020202020204" pitchFamily="34" charset="0"/>
                        </a:rPr>
                        <a:t>accepte </a:t>
                      </a:r>
                      <a:r>
                        <a:rPr lang="fr-FR" sz="1600" kern="150" dirty="0">
                          <a:solidFill>
                            <a:srgbClr val="70AD47"/>
                          </a:solidFill>
                          <a:effectLst/>
                          <a:latin typeface="Liberation Serif"/>
                          <a:ea typeface="SimSun" panose="02010600030101010101" pitchFamily="2" charset="-122"/>
                          <a:cs typeface="Arial" panose="020B0604020202020204" pitchFamily="34" charset="0"/>
                        </a:rPr>
                        <a:t>l’idée d’un </a:t>
                      </a:r>
                      <a:r>
                        <a:rPr lang="fr-FR" sz="1600" kern="150" dirty="0" smtClean="0">
                          <a:solidFill>
                            <a:srgbClr val="70AD47"/>
                          </a:solidFill>
                          <a:effectLst/>
                          <a:latin typeface="Liberation Serif"/>
                          <a:ea typeface="SimSun" panose="02010600030101010101" pitchFamily="2" charset="-122"/>
                          <a:cs typeface="Arial" panose="020B0604020202020204" pitchFamily="34" charset="0"/>
                        </a:rPr>
                        <a:t>camarade</a:t>
                      </a:r>
                    </a:p>
                    <a:p>
                      <a:pPr>
                        <a:lnSpc>
                          <a:spcPct val="120000"/>
                        </a:lnSpc>
                        <a:spcAft>
                          <a:spcPts val="700"/>
                        </a:spcAft>
                      </a:pPr>
                      <a:endParaRPr lang="fr-CH" sz="1600" kern="150" dirty="0">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700"/>
                        </a:spcAft>
                      </a:pPr>
                      <a:r>
                        <a:rPr lang="fr-CH" sz="2000" b="1" dirty="0" smtClean="0">
                          <a:solidFill>
                            <a:schemeClr val="accent6"/>
                          </a:solidFill>
                        </a:rPr>
                        <a:t>1</a:t>
                      </a:r>
                      <a:endParaRPr lang="fr-CH" sz="2000" b="1" dirty="0">
                        <a:solidFill>
                          <a:schemeClr val="accent6"/>
                        </a:solidFill>
                      </a:endParaRPr>
                    </a:p>
                    <a:p>
                      <a:pPr algn="ctr">
                        <a:lnSpc>
                          <a:spcPct val="120000"/>
                        </a:lnSpc>
                        <a:spcAft>
                          <a:spcPts val="700"/>
                        </a:spcAft>
                      </a:pPr>
                      <a:r>
                        <a:rPr lang="fr-FR" sz="2000" b="1" dirty="0" smtClean="0">
                          <a:solidFill>
                            <a:schemeClr val="accent6"/>
                          </a:solidFill>
                        </a:rPr>
                        <a:t>2</a:t>
                      </a:r>
                      <a:endParaRPr lang="fr-CH" sz="2000" b="1" dirty="0">
                        <a:solidFill>
                          <a:schemeClr val="accent6"/>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2053">
                <a:tc>
                  <a:txBody>
                    <a:bodyPr/>
                    <a:lstStyle/>
                    <a:p>
                      <a:pPr marL="342900" lvl="0" indent="-342900">
                        <a:lnSpc>
                          <a:spcPct val="120000"/>
                        </a:lnSpc>
                        <a:spcAft>
                          <a:spcPts val="700"/>
                        </a:spcAft>
                        <a:buFont typeface="Liberation Serif"/>
                        <a:buChar char="-"/>
                      </a:pPr>
                      <a:r>
                        <a:rPr lang="fr-FR" sz="1600" kern="150" dirty="0">
                          <a:solidFill>
                            <a:srgbClr val="70AD47"/>
                          </a:solidFill>
                          <a:effectLst/>
                          <a:latin typeface="Liberation Serif"/>
                          <a:ea typeface="SimSun" panose="02010600030101010101" pitchFamily="2" charset="-122"/>
                          <a:cs typeface="Arial" panose="020B0604020202020204" pitchFamily="34" charset="0"/>
                        </a:rPr>
                        <a:t>S’arrête</a:t>
                      </a:r>
                      <a:endParaRPr lang="fr-CH" sz="1600" kern="150" dirty="0">
                        <a:effectLst/>
                        <a:latin typeface="Liberation Serif"/>
                        <a:ea typeface="SimSun" panose="02010600030101010101" pitchFamily="2" charset="-122"/>
                        <a:cs typeface="Arial" panose="020B0604020202020204" pitchFamily="34" charset="0"/>
                      </a:endParaRPr>
                    </a:p>
                    <a:p>
                      <a:pPr marL="342900" lvl="0" indent="-342900">
                        <a:lnSpc>
                          <a:spcPct val="120000"/>
                        </a:lnSpc>
                        <a:spcAft>
                          <a:spcPts val="700"/>
                        </a:spcAft>
                        <a:buFont typeface="Liberation Serif"/>
                        <a:buChar char="-"/>
                      </a:pPr>
                      <a:r>
                        <a:rPr lang="fr-FR" sz="1600" kern="150" dirty="0">
                          <a:solidFill>
                            <a:srgbClr val="70AD47"/>
                          </a:solidFill>
                          <a:effectLst/>
                          <a:latin typeface="Liberation Serif"/>
                          <a:ea typeface="SimSun" panose="02010600030101010101" pitchFamily="2" charset="-122"/>
                          <a:cs typeface="Arial" panose="020B0604020202020204" pitchFamily="34" charset="0"/>
                        </a:rPr>
                        <a:t>Distingue ce qui est certain et propose des pistes à explorer et s’arrête</a:t>
                      </a:r>
                      <a:endParaRPr lang="fr-CH" sz="1600" kern="150" dirty="0">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700"/>
                        </a:spcAft>
                      </a:pPr>
                      <a:r>
                        <a:rPr lang="fr-CH" sz="2000" b="1" dirty="0" smtClean="0">
                          <a:solidFill>
                            <a:schemeClr val="accent6"/>
                          </a:solidFill>
                        </a:rPr>
                        <a:t>2</a:t>
                      </a:r>
                      <a:endParaRPr lang="fr-CH" sz="2000" b="1" dirty="0">
                        <a:solidFill>
                          <a:schemeClr val="accent6"/>
                        </a:solidFill>
                      </a:endParaRPr>
                    </a:p>
                    <a:p>
                      <a:pPr algn="ctr">
                        <a:lnSpc>
                          <a:spcPct val="120000"/>
                        </a:lnSpc>
                        <a:spcAft>
                          <a:spcPts val="700"/>
                        </a:spcAft>
                      </a:pPr>
                      <a:r>
                        <a:rPr lang="fr-FR" sz="2000" b="1" dirty="0" smtClean="0">
                          <a:solidFill>
                            <a:schemeClr val="accent6"/>
                          </a:solidFill>
                        </a:rPr>
                        <a:t>1</a:t>
                      </a:r>
                      <a:endParaRPr lang="fr-CH" sz="2000" b="1" dirty="0">
                        <a:solidFill>
                          <a:schemeClr val="accent6"/>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28</a:t>
            </a:fld>
            <a:endParaRPr lang="fr-CH"/>
          </a:p>
        </p:txBody>
      </p:sp>
    </p:spTree>
    <p:extLst>
      <p:ext uri="{BB962C8B-B14F-4D97-AF65-F5344CB8AC3E}">
        <p14:creationId xmlns:p14="http://schemas.microsoft.com/office/powerpoint/2010/main" val="2377340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72431" y="264447"/>
            <a:ext cx="9072563" cy="1262063"/>
          </a:xfrm>
        </p:spPr>
        <p:txBody>
          <a:bodyPr>
            <a:normAutofit fontScale="90000"/>
          </a:bodyPr>
          <a:lstStyle/>
          <a:p>
            <a:pPr algn="ctr"/>
            <a:r>
              <a:rPr lang="fr-FR" dirty="0"/>
              <a:t> Comment les élèves parlent-ils de leurs </a:t>
            </a:r>
            <a:r>
              <a:rPr lang="fr-CH" dirty="0"/>
              <a:t>« erreurs  repérées/essais/tentatives</a:t>
            </a:r>
            <a:r>
              <a:rPr lang="fr-CH" dirty="0" smtClean="0"/>
              <a:t>»?</a:t>
            </a:r>
            <a:r>
              <a:rPr lang="fr-CH" dirty="0"/>
              <a:t/>
            </a:r>
            <a:br>
              <a:rPr lang="fr-CH" dirty="0"/>
            </a:br>
            <a:r>
              <a:rPr lang="fr-FR" dirty="0"/>
              <a:t> </a:t>
            </a:r>
          </a:p>
        </p:txBody>
      </p:sp>
      <p:sp>
        <p:nvSpPr>
          <p:cNvPr id="3" name="Espace réservé du texte 2"/>
          <p:cNvSpPr txBox="1">
            <a:spLocks noGrp="1"/>
          </p:cNvSpPr>
          <p:nvPr>
            <p:ph type="body" idx="4294967295"/>
          </p:nvPr>
        </p:nvSpPr>
        <p:spPr>
          <a:xfrm>
            <a:off x="0" y="1768475"/>
            <a:ext cx="9072563" cy="4384675"/>
          </a:xfrm>
        </p:spPr>
        <p:txBody>
          <a:bodyPr/>
          <a:lstStyle/>
          <a:p>
            <a:pPr lvl="0">
              <a:buSzPct val="45000"/>
            </a:pPr>
            <a:r>
              <a:rPr lang="fr-FR" dirty="0" smtClean="0"/>
              <a:t> </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466023652"/>
              </p:ext>
            </p:extLst>
          </p:nvPr>
        </p:nvGraphicFramePr>
        <p:xfrm>
          <a:off x="1180893" y="1768475"/>
          <a:ext cx="7891670" cy="3147756"/>
        </p:xfrm>
        <a:graphic>
          <a:graphicData uri="http://schemas.openxmlformats.org/drawingml/2006/table">
            <a:tbl>
              <a:tblPr firstRow="1" firstCol="1" bandRow="1"/>
              <a:tblGrid>
                <a:gridCol w="4060587"/>
                <a:gridCol w="3831083"/>
              </a:tblGrid>
              <a:tr h="721985">
                <a:tc>
                  <a:txBody>
                    <a:bodyPr/>
                    <a:lstStyle/>
                    <a:p>
                      <a:pPr algn="ctr">
                        <a:lnSpc>
                          <a:spcPct val="120000"/>
                        </a:lnSpc>
                        <a:spcAft>
                          <a:spcPts val="700"/>
                        </a:spcAft>
                      </a:pPr>
                      <a:r>
                        <a:rPr lang="fr-FR" sz="2400" b="1" kern="150" dirty="0">
                          <a:solidFill>
                            <a:srgbClr val="0070C0"/>
                          </a:solidFill>
                          <a:effectLst/>
                          <a:latin typeface="Liberation Serif"/>
                          <a:ea typeface="SimSun" panose="02010600030101010101" pitchFamily="2" charset="-122"/>
                          <a:cs typeface="Arial" panose="020B0604020202020204" pitchFamily="34" charset="0"/>
                        </a:rPr>
                        <a:t>« ca  ne marche pas » / « ca ne fonctionne pas »</a:t>
                      </a:r>
                      <a:endParaRPr lang="fr-CH" sz="2400" b="1" kern="150" dirty="0">
                        <a:solidFill>
                          <a:srgbClr val="0070C0"/>
                        </a:solidFill>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700"/>
                        </a:spcAft>
                      </a:pPr>
                      <a:r>
                        <a:rPr lang="de-CH" sz="2400" b="1" kern="150" dirty="0">
                          <a:solidFill>
                            <a:srgbClr val="0070C0"/>
                          </a:solidFill>
                          <a:effectLst/>
                          <a:latin typeface="Liberation Serif"/>
                          <a:ea typeface="SimSun" panose="02010600030101010101" pitchFamily="2" charset="-122"/>
                          <a:cs typeface="Arial" panose="020B0604020202020204" pitchFamily="34" charset="0"/>
                        </a:rPr>
                        <a:t>7 </a:t>
                      </a:r>
                      <a:endParaRPr lang="fr-CH" sz="2400" b="1" kern="150" dirty="0">
                        <a:solidFill>
                          <a:srgbClr val="0070C0"/>
                        </a:solidFill>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284">
                <a:tc>
                  <a:txBody>
                    <a:bodyPr/>
                    <a:lstStyle/>
                    <a:p>
                      <a:pPr algn="ctr">
                        <a:lnSpc>
                          <a:spcPct val="120000"/>
                        </a:lnSpc>
                        <a:spcAft>
                          <a:spcPts val="700"/>
                        </a:spcAft>
                      </a:pPr>
                      <a:r>
                        <a:rPr lang="fr-FR" sz="2400" b="1" kern="150" dirty="0">
                          <a:solidFill>
                            <a:srgbClr val="0070C0"/>
                          </a:solidFill>
                          <a:effectLst/>
                          <a:latin typeface="Liberation Serif"/>
                          <a:ea typeface="SimSun" panose="02010600030101010101" pitchFamily="2" charset="-122"/>
                          <a:cs typeface="Arial" panose="020B0604020202020204" pitchFamily="34" charset="0"/>
                        </a:rPr>
                        <a:t>« c’est faux </a:t>
                      </a:r>
                      <a:r>
                        <a:rPr lang="fr-FR" sz="2400" b="1" kern="150" dirty="0" smtClean="0">
                          <a:solidFill>
                            <a:srgbClr val="0070C0"/>
                          </a:solidFill>
                          <a:effectLst/>
                          <a:latin typeface="Liberation Serif"/>
                          <a:ea typeface="SimSun" panose="02010600030101010101" pitchFamily="2" charset="-122"/>
                          <a:cs typeface="Arial" panose="020B0604020202020204" pitchFamily="34" charset="0"/>
                        </a:rPr>
                        <a:t>»</a:t>
                      </a:r>
                      <a:endParaRPr lang="fr-CH" sz="2400" b="1" kern="150" dirty="0">
                        <a:solidFill>
                          <a:srgbClr val="0070C0"/>
                        </a:solidFill>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700"/>
                        </a:spcAft>
                      </a:pPr>
                      <a:r>
                        <a:rPr lang="fr-FR" sz="2400" b="1" kern="150" dirty="0">
                          <a:solidFill>
                            <a:srgbClr val="0070C0"/>
                          </a:solidFill>
                          <a:effectLst/>
                          <a:latin typeface="Liberation Serif"/>
                          <a:ea typeface="SimSun" panose="02010600030101010101" pitchFamily="2" charset="-122"/>
                          <a:cs typeface="Arial" panose="020B0604020202020204" pitchFamily="34" charset="0"/>
                        </a:rPr>
                        <a:t>3 </a:t>
                      </a:r>
                      <a:endParaRPr lang="fr-CH" sz="2400" b="1" kern="150" dirty="0">
                        <a:solidFill>
                          <a:srgbClr val="0070C0"/>
                        </a:solidFill>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41">
                <a:tc>
                  <a:txBody>
                    <a:bodyPr/>
                    <a:lstStyle/>
                    <a:p>
                      <a:pPr algn="ctr">
                        <a:lnSpc>
                          <a:spcPct val="120000"/>
                        </a:lnSpc>
                        <a:spcAft>
                          <a:spcPts val="700"/>
                        </a:spcAft>
                      </a:pPr>
                      <a:r>
                        <a:rPr lang="fr-FR" sz="2400" b="1" kern="150" dirty="0">
                          <a:solidFill>
                            <a:srgbClr val="0070C0"/>
                          </a:solidFill>
                          <a:effectLst/>
                          <a:latin typeface="Liberation Serif"/>
                          <a:ea typeface="SimSun" panose="02010600030101010101" pitchFamily="2" charset="-122"/>
                          <a:cs typeface="Arial" panose="020B0604020202020204" pitchFamily="34" charset="0"/>
                        </a:rPr>
                        <a:t>« ce n’est pas possible »</a:t>
                      </a:r>
                      <a:endParaRPr lang="fr-CH" sz="2400" b="1" kern="150" dirty="0">
                        <a:solidFill>
                          <a:srgbClr val="0070C0"/>
                        </a:solidFill>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700"/>
                        </a:spcAft>
                      </a:pPr>
                      <a:r>
                        <a:rPr lang="fr-FR" sz="2400" b="1" kern="150" dirty="0" smtClean="0">
                          <a:solidFill>
                            <a:srgbClr val="0070C0"/>
                          </a:solidFill>
                          <a:effectLst/>
                          <a:latin typeface="Liberation Serif"/>
                          <a:ea typeface="SimSun" panose="02010600030101010101" pitchFamily="2" charset="-122"/>
                          <a:cs typeface="Arial" panose="020B0604020202020204" pitchFamily="34" charset="0"/>
                        </a:rPr>
                        <a:t>1</a:t>
                      </a:r>
                      <a:endParaRPr lang="fr-CH" sz="2400" b="1" kern="150" dirty="0">
                        <a:solidFill>
                          <a:srgbClr val="0070C0"/>
                        </a:solidFill>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41">
                <a:tc>
                  <a:txBody>
                    <a:bodyPr/>
                    <a:lstStyle/>
                    <a:p>
                      <a:pPr algn="ctr">
                        <a:lnSpc>
                          <a:spcPct val="120000"/>
                        </a:lnSpc>
                        <a:spcAft>
                          <a:spcPts val="700"/>
                        </a:spcAft>
                      </a:pPr>
                      <a:r>
                        <a:rPr lang="fr-FR" sz="2400" b="1" kern="150" dirty="0">
                          <a:solidFill>
                            <a:srgbClr val="0070C0"/>
                          </a:solidFill>
                          <a:effectLst/>
                          <a:latin typeface="Liberation Serif"/>
                          <a:ea typeface="SimSun" panose="02010600030101010101" pitchFamily="2" charset="-122"/>
                          <a:cs typeface="Arial" panose="020B0604020202020204" pitchFamily="34" charset="0"/>
                        </a:rPr>
                        <a:t>« aucun lien »</a:t>
                      </a:r>
                      <a:endParaRPr lang="fr-CH" sz="2400" b="1" kern="150" dirty="0">
                        <a:solidFill>
                          <a:srgbClr val="0070C0"/>
                        </a:solidFill>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700"/>
                        </a:spcAft>
                      </a:pPr>
                      <a:r>
                        <a:rPr lang="fr-FR" sz="2400" b="1" kern="150" dirty="0" smtClean="0">
                          <a:solidFill>
                            <a:srgbClr val="0070C0"/>
                          </a:solidFill>
                          <a:effectLst/>
                          <a:latin typeface="Liberation Serif"/>
                          <a:ea typeface="SimSun" panose="02010600030101010101" pitchFamily="2" charset="-122"/>
                          <a:cs typeface="Arial" panose="020B0604020202020204" pitchFamily="34" charset="0"/>
                        </a:rPr>
                        <a:t>1</a:t>
                      </a:r>
                      <a:endParaRPr lang="fr-CH" sz="2400" b="1" kern="150" dirty="0">
                        <a:solidFill>
                          <a:srgbClr val="0070C0"/>
                        </a:solidFill>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41">
                <a:tc>
                  <a:txBody>
                    <a:bodyPr/>
                    <a:lstStyle/>
                    <a:p>
                      <a:pPr algn="ctr">
                        <a:lnSpc>
                          <a:spcPct val="120000"/>
                        </a:lnSpc>
                        <a:spcAft>
                          <a:spcPts val="700"/>
                        </a:spcAft>
                      </a:pPr>
                      <a:r>
                        <a:rPr lang="fr-FR" sz="2400" b="1" kern="150" dirty="0">
                          <a:solidFill>
                            <a:srgbClr val="0070C0"/>
                          </a:solidFill>
                          <a:effectLst/>
                          <a:latin typeface="Liberation Serif"/>
                          <a:ea typeface="SimSun" panose="02010600030101010101" pitchFamily="2" charset="-122"/>
                          <a:cs typeface="Arial" panose="020B0604020202020204" pitchFamily="34" charset="0"/>
                        </a:rPr>
                        <a:t>« elle s’est trompée »</a:t>
                      </a:r>
                      <a:endParaRPr lang="fr-CH" sz="2400" b="1" kern="150" dirty="0">
                        <a:solidFill>
                          <a:srgbClr val="0070C0"/>
                        </a:solidFill>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700"/>
                        </a:spcAft>
                      </a:pPr>
                      <a:r>
                        <a:rPr lang="fr-FR" sz="2400" b="1" kern="150" dirty="0" smtClean="0">
                          <a:solidFill>
                            <a:srgbClr val="0070C0"/>
                          </a:solidFill>
                          <a:effectLst/>
                          <a:latin typeface="Liberation Serif"/>
                          <a:ea typeface="SimSun" panose="02010600030101010101" pitchFamily="2" charset="-122"/>
                          <a:cs typeface="Arial" panose="020B0604020202020204" pitchFamily="34" charset="0"/>
                        </a:rPr>
                        <a:t>1</a:t>
                      </a:r>
                      <a:endParaRPr lang="fr-CH" sz="2400" b="1" kern="150" dirty="0">
                        <a:solidFill>
                          <a:srgbClr val="0070C0"/>
                        </a:solidFill>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3641">
                <a:tc>
                  <a:txBody>
                    <a:bodyPr/>
                    <a:lstStyle/>
                    <a:p>
                      <a:pPr algn="ctr">
                        <a:lnSpc>
                          <a:spcPct val="120000"/>
                        </a:lnSpc>
                        <a:spcAft>
                          <a:spcPts val="700"/>
                        </a:spcAft>
                      </a:pPr>
                      <a:r>
                        <a:rPr lang="fr-FR" sz="2400" b="1" kern="150" dirty="0">
                          <a:solidFill>
                            <a:srgbClr val="0070C0"/>
                          </a:solidFill>
                          <a:effectLst/>
                          <a:latin typeface="Liberation Serif"/>
                          <a:ea typeface="SimSun" panose="02010600030101010101" pitchFamily="2" charset="-122"/>
                          <a:cs typeface="Arial" panose="020B0604020202020204" pitchFamily="34" charset="0"/>
                        </a:rPr>
                        <a:t>rien</a:t>
                      </a:r>
                      <a:endParaRPr lang="fr-CH" sz="2400" b="1" kern="150" dirty="0">
                        <a:solidFill>
                          <a:srgbClr val="0070C0"/>
                        </a:solidFill>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700"/>
                        </a:spcAft>
                      </a:pPr>
                      <a:r>
                        <a:rPr lang="fr-FR" sz="2400" b="1" kern="150" dirty="0" smtClean="0">
                          <a:solidFill>
                            <a:srgbClr val="0070C0"/>
                          </a:solidFill>
                          <a:effectLst/>
                          <a:latin typeface="Liberation Serif"/>
                          <a:ea typeface="SimSun" panose="02010600030101010101" pitchFamily="2" charset="-122"/>
                          <a:cs typeface="Arial" panose="020B0604020202020204" pitchFamily="34" charset="0"/>
                        </a:rPr>
                        <a:t>1</a:t>
                      </a:r>
                      <a:endParaRPr lang="fr-CH" sz="2400" b="1" kern="150" dirty="0">
                        <a:solidFill>
                          <a:srgbClr val="0070C0"/>
                        </a:solidFill>
                        <a:effectLst/>
                        <a:latin typeface="Liberation Serif"/>
                        <a:ea typeface="SimSun" panose="02010600030101010101" pitchFamily="2" charset="-122"/>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 name="Image 5"/>
          <p:cNvPicPr>
            <a:picLocks noChangeAspect="1"/>
          </p:cNvPicPr>
          <p:nvPr/>
        </p:nvPicPr>
        <p:blipFill>
          <a:blip r:embed="rId3"/>
          <a:stretch>
            <a:fillRect/>
          </a:stretch>
        </p:blipFill>
        <p:spPr>
          <a:xfrm>
            <a:off x="4381001" y="5998851"/>
            <a:ext cx="3095625" cy="981075"/>
          </a:xfrm>
          <a:prstGeom prst="rect">
            <a:avLst/>
          </a:prstGeom>
        </p:spPr>
      </p:pic>
      <p:pic>
        <p:nvPicPr>
          <p:cNvPr id="7" name="Image 6"/>
          <p:cNvPicPr>
            <a:picLocks noChangeAspect="1"/>
          </p:cNvPicPr>
          <p:nvPr/>
        </p:nvPicPr>
        <p:blipFill>
          <a:blip r:embed="rId4"/>
          <a:stretch>
            <a:fillRect/>
          </a:stretch>
        </p:blipFill>
        <p:spPr>
          <a:xfrm>
            <a:off x="1720982" y="4944638"/>
            <a:ext cx="2335864" cy="2108425"/>
          </a:xfrm>
          <a:prstGeom prst="rect">
            <a:avLst/>
          </a:prstGeom>
        </p:spPr>
      </p:pic>
      <p:sp>
        <p:nvSpPr>
          <p:cNvPr id="5" name="Espace réservé du numéro de diapositive 4"/>
          <p:cNvSpPr>
            <a:spLocks noGrp="1"/>
          </p:cNvSpPr>
          <p:nvPr>
            <p:ph type="sldNum" sz="quarter" idx="12"/>
          </p:nvPr>
        </p:nvSpPr>
        <p:spPr/>
        <p:txBody>
          <a:bodyPr/>
          <a:lstStyle/>
          <a:p>
            <a:pPr lvl="0"/>
            <a:fld id="{80423740-EA2F-436D-9250-26AF0DF34B3A}" type="slidenum">
              <a:rPr lang="fr-CH" smtClean="0"/>
              <a:t>29</a:t>
            </a:fld>
            <a:endParaRPr lang="fr-CH"/>
          </a:p>
        </p:txBody>
      </p:sp>
    </p:spTree>
    <p:extLst>
      <p:ext uri="{BB962C8B-B14F-4D97-AF65-F5344CB8AC3E}">
        <p14:creationId xmlns:p14="http://schemas.microsoft.com/office/powerpoint/2010/main" val="441278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49087" y="2436671"/>
            <a:ext cx="9791396" cy="3695772"/>
          </a:xfrm>
          <a:prstGeom prst="rect">
            <a:avLst/>
          </a:prstGeom>
        </p:spPr>
      </p:pic>
      <p:sp>
        <p:nvSpPr>
          <p:cNvPr id="3" name="ZoneTexte 2"/>
          <p:cNvSpPr txBox="1"/>
          <p:nvPr/>
        </p:nvSpPr>
        <p:spPr>
          <a:xfrm>
            <a:off x="671568" y="655564"/>
            <a:ext cx="4373217" cy="923330"/>
          </a:xfrm>
          <a:prstGeom prst="rect">
            <a:avLst/>
          </a:prstGeom>
          <a:noFill/>
        </p:spPr>
        <p:txBody>
          <a:bodyPr wrap="square" rtlCol="0">
            <a:spAutoFit/>
          </a:bodyPr>
          <a:lstStyle/>
          <a:p>
            <a:r>
              <a:rPr lang="fr-CH" sz="5400" dirty="0" smtClean="0"/>
              <a:t>Le problème</a:t>
            </a:r>
            <a:endParaRPr lang="fr-CH" sz="5400" dirty="0"/>
          </a:p>
        </p:txBody>
      </p:sp>
      <p:sp>
        <p:nvSpPr>
          <p:cNvPr id="4" name="Espace réservé du numéro de diapositive 3"/>
          <p:cNvSpPr>
            <a:spLocks noGrp="1"/>
          </p:cNvSpPr>
          <p:nvPr>
            <p:ph type="sldNum" sz="quarter" idx="12"/>
          </p:nvPr>
        </p:nvSpPr>
        <p:spPr/>
        <p:txBody>
          <a:bodyPr/>
          <a:lstStyle/>
          <a:p>
            <a:pPr lvl="0"/>
            <a:fld id="{80423740-EA2F-436D-9250-26AF0DF34B3A}" type="slidenum">
              <a:rPr lang="fr-CH" sz="1050" b="1" smtClean="0"/>
              <a:t>3</a:t>
            </a:fld>
            <a:endParaRPr lang="fr-CH" sz="1050" b="1" dirty="0"/>
          </a:p>
        </p:txBody>
      </p:sp>
    </p:spTree>
    <p:extLst>
      <p:ext uri="{BB962C8B-B14F-4D97-AF65-F5344CB8AC3E}">
        <p14:creationId xmlns:p14="http://schemas.microsoft.com/office/powerpoint/2010/main" val="3342630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470" y="636104"/>
            <a:ext cx="8806069" cy="5827236"/>
          </a:xfrm>
          <a:prstGeom prst="rect">
            <a:avLst/>
          </a:prstGeom>
        </p:spPr>
        <p:txBody>
          <a:bodyPr wrap="square">
            <a:spAutoFit/>
          </a:bodyPr>
          <a:lstStyle/>
          <a:p>
            <a:pPr lvl="0"/>
            <a:r>
              <a:rPr lang="fr-FR" sz="2800" dirty="0" smtClean="0"/>
              <a:t>Environ 15 % des élèves invalident une idée. </a:t>
            </a:r>
            <a:endParaRPr lang="fr-FR" dirty="0" smtClean="0"/>
          </a:p>
          <a:p>
            <a:pPr lvl="0"/>
            <a:endParaRPr lang="fr-FR" dirty="0" smtClean="0"/>
          </a:p>
          <a:p>
            <a:pPr lvl="0"/>
            <a:r>
              <a:rPr lang="fr-FR" sz="2800" dirty="0" smtClean="0"/>
              <a:t>→</a:t>
            </a:r>
            <a:r>
              <a:rPr lang="fr-FR" dirty="0" smtClean="0"/>
              <a:t> </a:t>
            </a:r>
            <a:r>
              <a:rPr lang="fr-FR" sz="2800" dirty="0" smtClean="0"/>
              <a:t>Cela interroge la valeur de la validation</a:t>
            </a:r>
            <a:r>
              <a:rPr lang="fr-FR" dirty="0" smtClean="0"/>
              <a:t> :</a:t>
            </a:r>
          </a:p>
          <a:p>
            <a:pPr lvl="1" hangingPunct="0">
              <a:spcBef>
                <a:spcPts val="1417"/>
              </a:spcBef>
              <a:buNone/>
            </a:pPr>
            <a:r>
              <a:rPr lang="fr-FR" sz="3200" dirty="0" smtClean="0">
                <a:highlight>
                  <a:scrgbClr r="0" g="0" b="0">
                    <a:alpha val="0"/>
                  </a:scrgbClr>
                </a:highlight>
                <a:latin typeface="Liberation Sans" pitchFamily="18"/>
                <a:ea typeface="Microsoft YaHei" pitchFamily="2"/>
                <a:cs typeface="Arial" pitchFamily="2"/>
              </a:rPr>
              <a:t>-La validation est-elle réservée aux élèves qui réussissent bien en math ?</a:t>
            </a:r>
          </a:p>
          <a:p>
            <a:pPr lvl="1" hangingPunct="0">
              <a:spcBef>
                <a:spcPts val="1417"/>
              </a:spcBef>
            </a:pPr>
            <a:r>
              <a:rPr lang="fr-FR" sz="3200" dirty="0" smtClean="0">
                <a:highlight>
                  <a:scrgbClr r="0" g="0" b="0">
                    <a:alpha val="0"/>
                  </a:scrgbClr>
                </a:highlight>
                <a:latin typeface="Liberation Sans" pitchFamily="18"/>
                <a:ea typeface="Microsoft YaHei" pitchFamily="2"/>
                <a:cs typeface="Arial" pitchFamily="2"/>
              </a:rPr>
              <a:t>- Est-ce une raison de la réussite de ces élèves ou  plutôt une conséquence ?</a:t>
            </a:r>
          </a:p>
          <a:p>
            <a:pPr lvl="1" hangingPunct="0">
              <a:spcBef>
                <a:spcPts val="1417"/>
              </a:spcBef>
            </a:pPr>
            <a:r>
              <a:rPr lang="fr-FR" sz="3200" dirty="0" smtClean="0">
                <a:highlight>
                  <a:scrgbClr r="0" g="0" b="0">
                    <a:alpha val="0"/>
                  </a:scrgbClr>
                </a:highlight>
                <a:latin typeface="Liberation Sans" pitchFamily="18"/>
                <a:ea typeface="Microsoft YaHei" pitchFamily="2"/>
                <a:cs typeface="Arial" pitchFamily="2"/>
              </a:rPr>
              <a:t>- Est-ce que l’on enseigne aux élèves à valider/invalider le résultat de leur tentative ?</a:t>
            </a:r>
          </a:p>
          <a:p>
            <a:pPr lvl="1" hangingPunct="0">
              <a:spcBef>
                <a:spcPts val="1417"/>
              </a:spcBef>
            </a:pPr>
            <a:endParaRPr lang="fr-FR" sz="3200" dirty="0" smtClean="0">
              <a:highlight>
                <a:scrgbClr r="0" g="0" b="0">
                  <a:alpha val="0"/>
                </a:scrgbClr>
              </a:highlight>
              <a:latin typeface="Liberation Sans" pitchFamily="18"/>
              <a:ea typeface="Microsoft YaHei" pitchFamily="2"/>
              <a:cs typeface="Arial" pitchFamily="2"/>
            </a:endParaRPr>
          </a:p>
          <a:p>
            <a:pPr lvl="0"/>
            <a:r>
              <a:rPr lang="fr-FR" sz="2800" dirty="0" smtClean="0"/>
              <a:t>→ Cela interroge le rôle de l’enseignant</a:t>
            </a:r>
            <a:endParaRPr lang="fr-FR" sz="2800" dirty="0"/>
          </a:p>
        </p:txBody>
      </p:sp>
      <p:sp>
        <p:nvSpPr>
          <p:cNvPr id="3" name="Espace réservé du numéro de diapositive 2"/>
          <p:cNvSpPr>
            <a:spLocks noGrp="1"/>
          </p:cNvSpPr>
          <p:nvPr>
            <p:ph type="sldNum" sz="quarter" idx="12"/>
          </p:nvPr>
        </p:nvSpPr>
        <p:spPr/>
        <p:txBody>
          <a:bodyPr/>
          <a:lstStyle/>
          <a:p>
            <a:pPr lvl="0"/>
            <a:fld id="{80423740-EA2F-436D-9250-26AF0DF34B3A}" type="slidenum">
              <a:rPr lang="fr-CH" smtClean="0"/>
              <a:t>30</a:t>
            </a:fld>
            <a:endParaRPr lang="fr-CH"/>
          </a:p>
        </p:txBody>
      </p:sp>
    </p:spTree>
    <p:extLst>
      <p:ext uri="{BB962C8B-B14F-4D97-AF65-F5344CB8AC3E}">
        <p14:creationId xmlns:p14="http://schemas.microsoft.com/office/powerpoint/2010/main" val="4048393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0" y="301625"/>
            <a:ext cx="9072563" cy="811213"/>
          </a:xfrm>
        </p:spPr>
        <p:txBody>
          <a:bodyPr>
            <a:normAutofit fontScale="90000"/>
          </a:bodyPr>
          <a:lstStyle/>
          <a:p>
            <a:pPr lvl="0" algn="ctr"/>
            <a:r>
              <a:rPr lang="fr-FR" dirty="0"/>
              <a:t>Structuration de la narration </a:t>
            </a:r>
            <a:r>
              <a:rPr lang="fr-FR" dirty="0" smtClean="0"/>
              <a:t>« imposée » </a:t>
            </a:r>
            <a:r>
              <a:rPr lang="fr-FR" dirty="0"/>
              <a:t>par l’enseignant</a:t>
            </a:r>
          </a:p>
        </p:txBody>
      </p:sp>
      <p:sp>
        <p:nvSpPr>
          <p:cNvPr id="3" name="Espace réservé du texte 2"/>
          <p:cNvSpPr txBox="1">
            <a:spLocks noGrp="1"/>
          </p:cNvSpPr>
          <p:nvPr>
            <p:ph type="body" idx="4294967295"/>
          </p:nvPr>
        </p:nvSpPr>
        <p:spPr>
          <a:xfrm>
            <a:off x="0" y="1482725"/>
            <a:ext cx="9775065" cy="5446109"/>
          </a:xfrm>
        </p:spPr>
        <p:txBody>
          <a:bodyPr>
            <a:normAutofit/>
          </a:bodyPr>
          <a:lstStyle/>
          <a:p>
            <a:pPr lvl="0"/>
            <a:r>
              <a:rPr lang="fr-FR" sz="2400" u="sng" dirty="0"/>
              <a:t>10 enseignants sur 34 semblent imposer une structure de la narration :</a:t>
            </a:r>
          </a:p>
          <a:p>
            <a:pPr lvl="0"/>
            <a:r>
              <a:rPr lang="fr-FR" sz="2400" dirty="0" smtClean="0"/>
              <a:t>Reformulation </a:t>
            </a:r>
            <a:r>
              <a:rPr lang="fr-FR" sz="2400" dirty="0"/>
              <a:t>/ Essai / explication / conclusion</a:t>
            </a:r>
          </a:p>
          <a:p>
            <a:pPr lvl="0"/>
            <a:r>
              <a:rPr lang="fr-FR" sz="2400" dirty="0"/>
              <a:t>Introduction / essai / conclusion</a:t>
            </a:r>
          </a:p>
          <a:p>
            <a:pPr lvl="0"/>
            <a:r>
              <a:rPr lang="fr-FR" sz="2400" dirty="0"/>
              <a:t>Présentation / étape1 / résultat1 / ...(pour n=7)</a:t>
            </a:r>
          </a:p>
          <a:p>
            <a:pPr lvl="0"/>
            <a:r>
              <a:rPr lang="fr-FR" sz="2400" dirty="0"/>
              <a:t>Reformulation/ Démarches, recherche/ conclusion</a:t>
            </a:r>
          </a:p>
          <a:p>
            <a:pPr lvl="0"/>
            <a:r>
              <a:rPr lang="fr-FR" sz="2400" dirty="0"/>
              <a:t>Problème / démarche / résultat</a:t>
            </a:r>
          </a:p>
          <a:p>
            <a:pPr lvl="0"/>
            <a:r>
              <a:rPr lang="fr-FR" sz="2400" dirty="0" smtClean="0"/>
              <a:t>Enoncé / résolution / solution</a:t>
            </a:r>
          </a:p>
          <a:p>
            <a:r>
              <a:rPr lang="fr-FR" sz="2400" dirty="0" smtClean="0"/>
              <a:t>Enoncé </a:t>
            </a:r>
            <a:r>
              <a:rPr lang="fr-FR" sz="2400" dirty="0"/>
              <a:t>/ stratégie/ </a:t>
            </a:r>
            <a:r>
              <a:rPr lang="fr-FR" sz="2400" dirty="0" smtClean="0"/>
              <a:t>conclusion</a:t>
            </a:r>
          </a:p>
          <a:p>
            <a:r>
              <a:rPr lang="fr-FR" sz="2400" dirty="0" smtClean="0"/>
              <a:t>But </a:t>
            </a:r>
            <a:r>
              <a:rPr lang="fr-FR" sz="2400" dirty="0"/>
              <a:t>/ traitement des données / </a:t>
            </a:r>
            <a:r>
              <a:rPr lang="fr-FR" sz="2400" dirty="0" smtClean="0"/>
              <a:t>conclusion</a:t>
            </a:r>
            <a:endParaRPr lang="fr-FR" sz="2400" dirty="0"/>
          </a:p>
          <a:p>
            <a:pPr lvl="0"/>
            <a:r>
              <a:rPr lang="fr-FR" sz="2400" dirty="0"/>
              <a:t>« Je comprends que... »/ 1ère impression/ comment je m’y prends et pourquoi/ réponse</a:t>
            </a:r>
          </a:p>
          <a:p>
            <a:pPr lvl="0"/>
            <a:r>
              <a:rPr lang="fr-FR" sz="2400" dirty="0"/>
              <a:t>Reformulation/ les hypothèses du problème / les différents essais/ conclusion</a:t>
            </a:r>
          </a:p>
          <a:p>
            <a:pPr lvl="0"/>
            <a:endParaRPr lang="fr-FR" dirty="0"/>
          </a:p>
        </p:txBody>
      </p:sp>
      <p:sp>
        <p:nvSpPr>
          <p:cNvPr id="4" name="ZoneTexte 3"/>
          <p:cNvSpPr txBox="1"/>
          <p:nvPr/>
        </p:nvSpPr>
        <p:spPr>
          <a:xfrm>
            <a:off x="4416533" y="3954928"/>
            <a:ext cx="5664092" cy="798637"/>
          </a:xfrm>
          <a:prstGeom prst="rect">
            <a:avLst/>
          </a:prstGeom>
          <a:noFill/>
          <a:ln w="38100">
            <a:solidFill>
              <a:srgbClr val="C00000"/>
            </a:solid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2400" b="1" i="0" u="none" strike="noStrike" kern="1200" cap="none" dirty="0" smtClean="0">
                <a:ln>
                  <a:noFill/>
                </a:ln>
                <a:solidFill>
                  <a:srgbClr val="C00000"/>
                </a:solidFill>
                <a:latin typeface="Liberation Sans" pitchFamily="18"/>
                <a:ea typeface="Microsoft YaHei" pitchFamily="2"/>
                <a:cs typeface="Arial" pitchFamily="2"/>
              </a:rPr>
              <a:t>Pas de référence à la validation des </a:t>
            </a:r>
            <a:r>
              <a:rPr lang="fr-FR" sz="2400" b="1" dirty="0" smtClean="0">
                <a:solidFill>
                  <a:srgbClr val="C00000"/>
                </a:solidFill>
                <a:latin typeface="Liberation Sans" pitchFamily="18"/>
                <a:ea typeface="Microsoft YaHei" pitchFamily="2"/>
                <a:cs typeface="Arial" pitchFamily="2"/>
              </a:rPr>
              <a:t>essai</a:t>
            </a:r>
            <a:r>
              <a:rPr lang="fr-FR" sz="2400" b="1" i="0" u="none" strike="noStrike" kern="1200" cap="none" dirty="0" smtClean="0">
                <a:ln>
                  <a:noFill/>
                </a:ln>
                <a:solidFill>
                  <a:srgbClr val="C00000"/>
                </a:solidFill>
                <a:latin typeface="Liberation Sans" pitchFamily="18"/>
                <a:ea typeface="Microsoft YaHei" pitchFamily="2"/>
                <a:cs typeface="Arial" pitchFamily="2"/>
              </a:rPr>
              <a:t>s.</a:t>
            </a:r>
          </a:p>
          <a:p>
            <a:pPr marL="0" marR="0" lvl="0" indent="0" rtl="0" hangingPunct="0">
              <a:lnSpc>
                <a:spcPct val="100000"/>
              </a:lnSpc>
              <a:spcBef>
                <a:spcPts val="0"/>
              </a:spcBef>
              <a:spcAft>
                <a:spcPts val="0"/>
              </a:spcAft>
              <a:buNone/>
              <a:tabLst/>
            </a:pPr>
            <a:r>
              <a:rPr lang="fr-FR" sz="2400" b="1" i="0" u="none" strike="noStrike" kern="1200" cap="none" dirty="0" smtClean="0">
                <a:ln>
                  <a:noFill/>
                </a:ln>
                <a:solidFill>
                  <a:srgbClr val="C00000"/>
                </a:solidFill>
                <a:latin typeface="Liberation Sans" pitchFamily="18"/>
                <a:ea typeface="Microsoft YaHei" pitchFamily="2"/>
                <a:cs typeface="Arial" pitchFamily="2"/>
              </a:rPr>
              <a:t>Est-ce implicite, comme allant de soi ?</a:t>
            </a:r>
            <a:endParaRPr lang="fr-FR" sz="2400" b="1" i="0" u="none" strike="noStrike" kern="1200" cap="none" dirty="0">
              <a:ln>
                <a:noFill/>
              </a:ln>
              <a:solidFill>
                <a:srgbClr val="C00000"/>
              </a:solidFill>
              <a:latin typeface="Liberation Sans" pitchFamily="18"/>
              <a:ea typeface="Microsoft YaHei" pitchFamily="2"/>
              <a:cs typeface="Arial" pitchFamily="2"/>
            </a:endParaRPr>
          </a:p>
        </p:txBody>
      </p:sp>
      <p:sp>
        <p:nvSpPr>
          <p:cNvPr id="5" name="Espace réservé du numéro de diapositive 4"/>
          <p:cNvSpPr>
            <a:spLocks noGrp="1"/>
          </p:cNvSpPr>
          <p:nvPr>
            <p:ph type="sldNum" sz="quarter" idx="12"/>
          </p:nvPr>
        </p:nvSpPr>
        <p:spPr/>
        <p:txBody>
          <a:bodyPr/>
          <a:lstStyle/>
          <a:p>
            <a:pPr lvl="0"/>
            <a:fld id="{80423740-EA2F-436D-9250-26AF0DF34B3A}" type="slidenum">
              <a:rPr lang="fr-CH" smtClean="0"/>
              <a:t>31</a:t>
            </a:fld>
            <a:endParaRPr lang="fr-CH"/>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279560" y="2305319"/>
            <a:ext cx="5550794" cy="1200329"/>
          </a:xfrm>
          <a:prstGeom prst="rect">
            <a:avLst/>
          </a:prstGeom>
          <a:noFill/>
        </p:spPr>
        <p:txBody>
          <a:bodyPr wrap="square" rtlCol="0">
            <a:spAutoFit/>
          </a:bodyPr>
          <a:lstStyle/>
          <a:p>
            <a:pPr algn="ctr"/>
            <a:r>
              <a:rPr lang="fr-CH" sz="7200" dirty="0" smtClean="0">
                <a:solidFill>
                  <a:schemeClr val="accent4">
                    <a:lumMod val="50000"/>
                  </a:schemeClr>
                </a:solidFill>
              </a:rPr>
              <a:t>Discussion</a:t>
            </a:r>
            <a:endParaRPr lang="fr-CH" sz="7200" dirty="0">
              <a:solidFill>
                <a:schemeClr val="accent4">
                  <a:lumMod val="50000"/>
                </a:schemeClr>
              </a:solidFill>
            </a:endParaRPr>
          </a:p>
        </p:txBody>
      </p:sp>
      <p:sp>
        <p:nvSpPr>
          <p:cNvPr id="2" name="Espace réservé du numéro de diapositive 1"/>
          <p:cNvSpPr>
            <a:spLocks noGrp="1"/>
          </p:cNvSpPr>
          <p:nvPr>
            <p:ph type="sldNum" sz="quarter" idx="12"/>
          </p:nvPr>
        </p:nvSpPr>
        <p:spPr/>
        <p:txBody>
          <a:bodyPr/>
          <a:lstStyle/>
          <a:p>
            <a:pPr lvl="0"/>
            <a:fld id="{80423740-EA2F-436D-9250-26AF0DF34B3A}" type="slidenum">
              <a:rPr lang="fr-CH" smtClean="0">
                <a:solidFill>
                  <a:schemeClr val="accent2"/>
                </a:solidFill>
              </a:rPr>
              <a:t>32</a:t>
            </a:fld>
            <a:endParaRPr lang="fr-CH" dirty="0">
              <a:solidFill>
                <a:schemeClr val="accent2"/>
              </a:solidFill>
            </a:endParaRPr>
          </a:p>
        </p:txBody>
      </p:sp>
    </p:spTree>
    <p:extLst>
      <p:ext uri="{BB962C8B-B14F-4D97-AF65-F5344CB8AC3E}">
        <p14:creationId xmlns:p14="http://schemas.microsoft.com/office/powerpoint/2010/main" val="171666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450760" y="301625"/>
            <a:ext cx="9072563" cy="1262063"/>
          </a:xfrm>
        </p:spPr>
        <p:txBody>
          <a:bodyPr>
            <a:normAutofit/>
          </a:bodyPr>
          <a:lstStyle/>
          <a:p>
            <a:pPr lvl="0" algn="ctr"/>
            <a:r>
              <a:rPr lang="fr-FR" sz="6600" dirty="0" smtClean="0"/>
              <a:t>Méthodologie</a:t>
            </a:r>
            <a:endParaRPr lang="fr-FR" sz="6600" dirty="0"/>
          </a:p>
        </p:txBody>
      </p:sp>
      <p:sp>
        <p:nvSpPr>
          <p:cNvPr id="3" name="Sous-titre 2"/>
          <p:cNvSpPr txBox="1">
            <a:spLocks noGrp="1"/>
          </p:cNvSpPr>
          <p:nvPr>
            <p:ph type="subTitle" idx="4294967295"/>
          </p:nvPr>
        </p:nvSpPr>
        <p:spPr>
          <a:xfrm>
            <a:off x="450760" y="1563688"/>
            <a:ext cx="9072563" cy="5070207"/>
          </a:xfrm>
        </p:spPr>
        <p:txBody>
          <a:bodyPr anchor="ctr">
            <a:normAutofit/>
          </a:bodyPr>
          <a:lstStyle/>
          <a:p>
            <a:pPr lvl="0" algn="ctr"/>
            <a:endParaRPr lang="fr-FR" dirty="0" smtClean="0"/>
          </a:p>
          <a:p>
            <a:pPr lvl="0"/>
            <a:r>
              <a:rPr lang="fr-FR" sz="3200" b="1" dirty="0" smtClean="0"/>
              <a:t>Contexte</a:t>
            </a:r>
            <a:r>
              <a:rPr lang="fr-FR" sz="3200" dirty="0" smtClean="0"/>
              <a:t>: 34 </a:t>
            </a:r>
            <a:r>
              <a:rPr lang="fr-FR" sz="3200" dirty="0"/>
              <a:t>enseignants </a:t>
            </a:r>
            <a:r>
              <a:rPr lang="fr-FR" sz="3200" dirty="0" smtClean="0"/>
              <a:t>répartis sur 15 des 19 cycles d’orientation du canton</a:t>
            </a:r>
          </a:p>
          <a:p>
            <a:pPr marL="0" lvl="0" indent="0">
              <a:buNone/>
            </a:pPr>
            <a:endParaRPr lang="fr-FR" sz="3200" dirty="0" smtClean="0"/>
          </a:p>
          <a:p>
            <a:r>
              <a:rPr lang="fr-FR" sz="3200" b="1" dirty="0" smtClean="0"/>
              <a:t>Mode de recueil</a:t>
            </a:r>
            <a:r>
              <a:rPr lang="fr-FR" sz="3200" dirty="0" smtClean="0"/>
              <a:t>: 2 copies représentatives </a:t>
            </a:r>
            <a:r>
              <a:rPr lang="fr-FR" sz="3200" dirty="0" smtClean="0">
                <a:solidFill>
                  <a:srgbClr val="FF0000"/>
                </a:solidFill>
              </a:rPr>
              <a:t>choisies</a:t>
            </a:r>
            <a:r>
              <a:rPr lang="fr-FR" sz="3200" dirty="0" smtClean="0"/>
              <a:t> par les enseignants </a:t>
            </a:r>
          </a:p>
          <a:p>
            <a:pPr lvl="0"/>
            <a:endParaRPr lang="fr-FR" sz="3200" dirty="0" smtClean="0"/>
          </a:p>
          <a:p>
            <a:pPr lvl="0"/>
            <a:r>
              <a:rPr lang="fr-FR" sz="3200" dirty="0" smtClean="0"/>
              <a:t>Les </a:t>
            </a:r>
            <a:r>
              <a:rPr lang="fr-FR" sz="3200" b="1" dirty="0"/>
              <a:t>données</a:t>
            </a:r>
            <a:r>
              <a:rPr lang="fr-FR" sz="3200" dirty="0"/>
              <a:t> : 71 </a:t>
            </a:r>
            <a:r>
              <a:rPr lang="fr-FR" sz="3200" dirty="0" smtClean="0"/>
              <a:t>narrations de recherche analysées</a:t>
            </a:r>
          </a:p>
          <a:p>
            <a:pPr marL="0" lvl="0" indent="0">
              <a:buNone/>
            </a:pPr>
            <a:endParaRPr lang="fr-FR" sz="3200" dirty="0" smtClean="0"/>
          </a:p>
        </p:txBody>
      </p:sp>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4</a:t>
            </a:fld>
            <a:endParaRPr lang="fr-CH"/>
          </a:p>
        </p:txBody>
      </p:sp>
    </p:spTree>
    <p:extLst>
      <p:ext uri="{BB962C8B-B14F-4D97-AF65-F5344CB8AC3E}">
        <p14:creationId xmlns:p14="http://schemas.microsoft.com/office/powerpoint/2010/main" val="4151327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3" name="Espace réservé du texte 2"/>
          <p:cNvSpPr txBox="1">
            <a:spLocks noGrp="1"/>
          </p:cNvSpPr>
          <p:nvPr>
            <p:ph type="body" idx="4294967295"/>
          </p:nvPr>
        </p:nvSpPr>
        <p:spPr>
          <a:xfrm>
            <a:off x="489396" y="1819990"/>
            <a:ext cx="9072563" cy="4384675"/>
          </a:xfrm>
        </p:spPr>
        <p:txBody>
          <a:bodyPr>
            <a:normAutofit lnSpcReduction="10000"/>
          </a:bodyPr>
          <a:lstStyle/>
          <a:p>
            <a:pPr lvl="0"/>
            <a:endParaRPr lang="fr-FR" dirty="0"/>
          </a:p>
          <a:p>
            <a:pPr lvl="0"/>
            <a:r>
              <a:rPr lang="fr-FR" sz="4000" b="1" u="sng" dirty="0" smtClean="0"/>
              <a:t>Intérêt de la narration de recherche</a:t>
            </a:r>
            <a:r>
              <a:rPr lang="fr-FR" sz="4000" dirty="0" smtClean="0"/>
              <a:t>:</a:t>
            </a:r>
            <a:endParaRPr lang="fr-FR" sz="4000" dirty="0"/>
          </a:p>
          <a:p>
            <a:pPr marL="0" lvl="0" indent="0">
              <a:buNone/>
            </a:pPr>
            <a:r>
              <a:rPr lang="fr-FR" sz="4000" dirty="0" smtClean="0"/>
              <a:t>exercice </a:t>
            </a:r>
            <a:r>
              <a:rPr lang="fr-FR" sz="4000" dirty="0"/>
              <a:t>écrit qui se prête bien à l’explicitation des </a:t>
            </a:r>
            <a:r>
              <a:rPr lang="fr-FR" sz="4000" dirty="0" smtClean="0"/>
              <a:t>erreurs </a:t>
            </a:r>
          </a:p>
          <a:p>
            <a:pPr marL="0" lvl="0" indent="0">
              <a:buNone/>
            </a:pPr>
            <a:endParaRPr lang="fr-FR" sz="4000" dirty="0" smtClean="0"/>
          </a:p>
          <a:p>
            <a:pPr lvl="0"/>
            <a:r>
              <a:rPr lang="fr-FR" sz="4000" b="1" u="sng" dirty="0" smtClean="0"/>
              <a:t>Limite méthodologique</a:t>
            </a:r>
            <a:r>
              <a:rPr lang="fr-FR" sz="4000" dirty="0" smtClean="0"/>
              <a:t>:</a:t>
            </a:r>
            <a:endParaRPr lang="fr-FR" sz="4000" dirty="0"/>
          </a:p>
          <a:p>
            <a:pPr marL="0" lvl="0" indent="0">
              <a:buNone/>
            </a:pPr>
            <a:r>
              <a:rPr lang="fr-FR" sz="4000" dirty="0" smtClean="0"/>
              <a:t>les </a:t>
            </a:r>
            <a:r>
              <a:rPr lang="fr-FR" sz="4000" dirty="0"/>
              <a:t>élèves </a:t>
            </a:r>
            <a:r>
              <a:rPr lang="fr-FR" sz="4000" dirty="0" smtClean="0"/>
              <a:t>n’écrivent sans </a:t>
            </a:r>
            <a:r>
              <a:rPr lang="fr-FR" sz="4000" dirty="0"/>
              <a:t>doute pas tout ce qu’ils </a:t>
            </a:r>
            <a:r>
              <a:rPr lang="fr-FR" sz="4000" dirty="0" smtClean="0"/>
              <a:t>font.</a:t>
            </a:r>
            <a:endParaRPr lang="fr-FR" sz="4000" dirty="0"/>
          </a:p>
        </p:txBody>
      </p:sp>
      <p:sp>
        <p:nvSpPr>
          <p:cNvPr id="5" name="Titre 1"/>
          <p:cNvSpPr txBox="1">
            <a:spLocks/>
          </p:cNvSpPr>
          <p:nvPr/>
        </p:nvSpPr>
        <p:spPr>
          <a:xfrm>
            <a:off x="489397" y="288746"/>
            <a:ext cx="9072563" cy="1262063"/>
          </a:xfrm>
          <a:prstGeom prst="rect">
            <a:avLst/>
          </a:prstGeom>
        </p:spPr>
        <p:txBody>
          <a:bodyPr vert="horz" lIns="91440" tIns="45720" rIns="91440" bIns="45720" rtlCol="0" anchor="ctr">
            <a:normAutofit/>
          </a:bodyPr>
          <a:lstStyle>
            <a:lvl1pPr algn="l" defTabSz="756026" rtl="0" eaLnBrk="1" latinLnBrk="0" hangingPunct="1">
              <a:lnSpc>
                <a:spcPct val="90000"/>
              </a:lnSpc>
              <a:spcBef>
                <a:spcPct val="0"/>
              </a:spcBef>
              <a:buNone/>
              <a:defRPr sz="3638" kern="1200">
                <a:solidFill>
                  <a:schemeClr val="tx1"/>
                </a:solidFill>
                <a:latin typeface="+mj-lt"/>
                <a:ea typeface="+mj-ea"/>
                <a:cs typeface="+mj-cs"/>
              </a:defRPr>
            </a:lvl1pPr>
          </a:lstStyle>
          <a:p>
            <a:pPr algn="ctr"/>
            <a:r>
              <a:rPr lang="fr-FR" sz="6600" dirty="0" smtClean="0"/>
              <a:t>Méthodologie</a:t>
            </a:r>
            <a:endParaRPr lang="fr-FR" sz="6600" dirty="0"/>
          </a:p>
        </p:txBody>
      </p:sp>
      <p:sp>
        <p:nvSpPr>
          <p:cNvPr id="2" name="Espace réservé du numéro de diapositive 1"/>
          <p:cNvSpPr>
            <a:spLocks noGrp="1"/>
          </p:cNvSpPr>
          <p:nvPr>
            <p:ph type="sldNum" sz="quarter" idx="12"/>
          </p:nvPr>
        </p:nvSpPr>
        <p:spPr/>
        <p:txBody>
          <a:bodyPr/>
          <a:lstStyle/>
          <a:p>
            <a:pPr lvl="0"/>
            <a:fld id="{80423740-EA2F-436D-9250-26AF0DF34B3A}" type="slidenum">
              <a:rPr lang="fr-CH" smtClean="0"/>
              <a:t>5</a:t>
            </a:fld>
            <a:endParaRPr lang="fr-CH"/>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55735" y="318594"/>
            <a:ext cx="9072563" cy="1262063"/>
          </a:xfrm>
        </p:spPr>
        <p:txBody>
          <a:bodyPr>
            <a:normAutofit/>
          </a:bodyPr>
          <a:lstStyle/>
          <a:p>
            <a:pPr lvl="0" algn="ctr"/>
            <a:r>
              <a:rPr lang="fr-FR" sz="5400" dirty="0"/>
              <a:t>Analyse quantitative</a:t>
            </a:r>
          </a:p>
        </p:txBody>
      </p:sp>
      <p:sp>
        <p:nvSpPr>
          <p:cNvPr id="3" name="Espace réservé du texte 2"/>
          <p:cNvSpPr txBox="1">
            <a:spLocks noGrp="1"/>
          </p:cNvSpPr>
          <p:nvPr>
            <p:ph type="body" idx="4294967295"/>
          </p:nvPr>
        </p:nvSpPr>
        <p:spPr>
          <a:xfrm>
            <a:off x="0" y="1768475"/>
            <a:ext cx="9072563" cy="4384675"/>
          </a:xfrm>
        </p:spPr>
        <p:txBody>
          <a:bodyPr/>
          <a:lstStyle/>
          <a:p>
            <a:pPr lvl="0"/>
            <a:endParaRPr lang="fr-FR"/>
          </a:p>
          <a:p>
            <a:pPr lvl="0"/>
            <a:endParaRPr lang="fr-FR"/>
          </a:p>
          <a:p>
            <a:pPr lvl="0"/>
            <a:endParaRPr lang="fr-FR"/>
          </a:p>
          <a:p>
            <a:pPr lvl="0"/>
            <a:endParaRPr lang="fr-FR"/>
          </a:p>
          <a:p>
            <a:pPr lvl="0"/>
            <a:endParaRPr lang="fr-FR"/>
          </a:p>
          <a:p>
            <a:pPr lvl="0"/>
            <a:endParaRPr lang="fr-FR"/>
          </a:p>
          <a:p>
            <a:pPr lvl="0"/>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2573876413"/>
              </p:ext>
            </p:extLst>
          </p:nvPr>
        </p:nvGraphicFramePr>
        <p:xfrm>
          <a:off x="1381678" y="1636242"/>
          <a:ext cx="7420676" cy="4872840"/>
        </p:xfrm>
        <a:graphic>
          <a:graphicData uri="http://schemas.openxmlformats.org/drawingml/2006/table">
            <a:tbl>
              <a:tblPr firstRow="1" bandRow="1"/>
              <a:tblGrid>
                <a:gridCol w="2018345"/>
                <a:gridCol w="1723493"/>
                <a:gridCol w="1870919"/>
                <a:gridCol w="1807919"/>
              </a:tblGrid>
              <a:tr h="1038671">
                <a:tc>
                  <a:txBody>
                    <a:bodyPr/>
                    <a:lstStyle/>
                    <a:p>
                      <a:pPr marL="0" marR="0" lvl="0" indent="0" rtl="0" hangingPunct="0">
                        <a:lnSpc>
                          <a:spcPct val="100000"/>
                        </a:lnSpc>
                        <a:spcBef>
                          <a:spcPts val="0"/>
                        </a:spcBef>
                        <a:spcAft>
                          <a:spcPts val="0"/>
                        </a:spcAft>
                        <a:buNone/>
                        <a:tabLst/>
                      </a:pPr>
                      <a:endParaRPr lang="fr-FR" sz="2800" b="0" i="0" u="none" strike="noStrike" kern="1200" cap="none" dirty="0">
                        <a:ln>
                          <a:noFill/>
                        </a:ln>
                        <a:latin typeface="Liberation Sans" pitchFamily="18"/>
                        <a:ea typeface="Microsoft YaHei" pitchFamily="2"/>
                        <a:cs typeface="Arial" pitchFamily="2"/>
                      </a:endParaRPr>
                    </a:p>
                    <a:p>
                      <a:pPr marL="0" marR="0" lvl="0" indent="0" algn="ctr" rtl="0" hangingPunct="0">
                        <a:lnSpc>
                          <a:spcPct val="100000"/>
                        </a:lnSpc>
                        <a:spcBef>
                          <a:spcPts val="0"/>
                        </a:spcBef>
                        <a:spcAft>
                          <a:spcPts val="0"/>
                        </a:spcAft>
                        <a:buNone/>
                        <a:tabLst/>
                      </a:pPr>
                      <a:endParaRPr lang="fr-FR" sz="2800" b="0" i="0" u="none" strike="noStrike" kern="1200" cap="none" dirty="0">
                        <a:ln>
                          <a:noFill/>
                        </a:ln>
                        <a:latin typeface="Liberation Sans" pitchFamily="18"/>
                        <a:ea typeface="Microsoft YaHei" pitchFamily="2"/>
                        <a:cs typeface="Arial" pitchFamily="2"/>
                      </a:endParaRPr>
                    </a:p>
                  </a:txBody>
                  <a:tcPr/>
                </a:tc>
                <a:tc>
                  <a:txBody>
                    <a:bodyPr/>
                    <a:lstStyle/>
                    <a:p>
                      <a:pPr marL="0" marR="0" lvl="0" indent="0" algn="ctr" rtl="0" hangingPunct="0">
                        <a:lnSpc>
                          <a:spcPct val="100000"/>
                        </a:lnSpc>
                        <a:spcBef>
                          <a:spcPts val="0"/>
                        </a:spcBef>
                        <a:spcAft>
                          <a:spcPts val="0"/>
                        </a:spcAft>
                        <a:buNone/>
                        <a:tabLst/>
                      </a:pPr>
                      <a:endParaRPr lang="fr-FR" sz="2800" b="0" i="0" u="none" strike="noStrike" kern="1200" cap="none">
                        <a:ln>
                          <a:noFill/>
                        </a:ln>
                        <a:latin typeface="Liberation Sans" pitchFamily="18"/>
                        <a:ea typeface="Microsoft YaHei" pitchFamily="2"/>
                        <a:cs typeface="Arial" pitchFamily="2"/>
                      </a:endParaRPr>
                    </a:p>
                    <a:p>
                      <a:pPr marL="0" marR="0" lvl="0" indent="0" algn="ctr" rtl="0" hangingPunct="0">
                        <a:lnSpc>
                          <a:spcPct val="100000"/>
                        </a:lnSpc>
                        <a:spcBef>
                          <a:spcPts val="0"/>
                        </a:spcBef>
                        <a:spcAft>
                          <a:spcPts val="0"/>
                        </a:spcAft>
                        <a:buNone/>
                        <a:tabLst/>
                      </a:pPr>
                      <a:r>
                        <a:rPr lang="fr-FR" sz="2800" b="0" i="0" u="none" strike="noStrike" kern="1200" cap="none">
                          <a:ln>
                            <a:noFill/>
                          </a:ln>
                          <a:latin typeface="Liberation Sans" pitchFamily="18"/>
                          <a:ea typeface="Microsoft YaHei" pitchFamily="2"/>
                          <a:cs typeface="Arial" pitchFamily="2"/>
                        </a:rPr>
                        <a:t>N=7</a:t>
                      </a:r>
                    </a:p>
                    <a:p>
                      <a:pPr marL="0" marR="0" lvl="0" indent="0" algn="ctr" rtl="0" hangingPunct="0">
                        <a:lnSpc>
                          <a:spcPct val="100000"/>
                        </a:lnSpc>
                        <a:spcBef>
                          <a:spcPts val="0"/>
                        </a:spcBef>
                        <a:spcAft>
                          <a:spcPts val="0"/>
                        </a:spcAft>
                        <a:buNone/>
                        <a:tabLst/>
                      </a:pPr>
                      <a:endParaRPr lang="fr-FR" sz="2800" b="0" i="0" u="none" strike="noStrike" kern="1200" cap="none">
                        <a:ln>
                          <a:noFill/>
                        </a:ln>
                        <a:latin typeface="Liberation Sans" pitchFamily="18"/>
                        <a:ea typeface="Microsoft YaHei" pitchFamily="2"/>
                        <a:cs typeface="Arial" pitchFamily="2"/>
                      </a:endParaRPr>
                    </a:p>
                  </a:txBody>
                  <a:tcPr/>
                </a:tc>
                <a:tc>
                  <a:txBody>
                    <a:bodyPr/>
                    <a:lstStyle/>
                    <a:p>
                      <a:pPr marL="0" marR="0" lvl="0" indent="0" algn="ctr" rtl="0" hangingPunct="0">
                        <a:lnSpc>
                          <a:spcPct val="100000"/>
                        </a:lnSpc>
                        <a:spcBef>
                          <a:spcPts val="0"/>
                        </a:spcBef>
                        <a:spcAft>
                          <a:spcPts val="0"/>
                        </a:spcAft>
                        <a:buNone/>
                        <a:tabLst/>
                      </a:pPr>
                      <a:endParaRPr lang="fr-FR" sz="2800" b="0" i="0" u="none" strike="noStrike" kern="1200" cap="none" dirty="0" smtClean="0">
                        <a:ln>
                          <a:noFill/>
                        </a:ln>
                        <a:latin typeface="Liberation Sans" pitchFamily="18"/>
                        <a:ea typeface="Microsoft YaHei" pitchFamily="2"/>
                        <a:cs typeface="Arial" pitchFamily="2"/>
                      </a:endParaRPr>
                    </a:p>
                    <a:p>
                      <a:pPr marL="0" marR="0" lvl="0" indent="0" algn="ctr" rtl="0" hangingPunct="0">
                        <a:lnSpc>
                          <a:spcPct val="100000"/>
                        </a:lnSpc>
                        <a:spcBef>
                          <a:spcPts val="0"/>
                        </a:spcBef>
                        <a:spcAft>
                          <a:spcPts val="0"/>
                        </a:spcAft>
                        <a:buNone/>
                        <a:tabLst/>
                      </a:pPr>
                      <a:r>
                        <a:rPr lang="fr-FR" sz="2800" b="0" i="0" u="none" strike="noStrike" kern="1200" cap="none" dirty="0" smtClean="0">
                          <a:ln>
                            <a:noFill/>
                          </a:ln>
                          <a:latin typeface="Liberation Sans" pitchFamily="18"/>
                          <a:ea typeface="Microsoft YaHei" pitchFamily="2"/>
                          <a:cs typeface="Arial" pitchFamily="2"/>
                        </a:rPr>
                        <a:t>N=30</a:t>
                      </a:r>
                      <a:endParaRPr lang="fr-FR" sz="2800" b="0" i="0" u="none" strike="noStrike" kern="1200" cap="none" dirty="0">
                        <a:ln>
                          <a:noFill/>
                        </a:ln>
                        <a:latin typeface="Liberation Sans" pitchFamily="18"/>
                        <a:ea typeface="Microsoft YaHei" pitchFamily="2"/>
                        <a:cs typeface="Arial" pitchFamily="2"/>
                      </a:endParaRPr>
                    </a:p>
                  </a:txBody>
                  <a:tcPr/>
                </a:tc>
                <a:tc>
                  <a:txBody>
                    <a:bodyPr/>
                    <a:lstStyle/>
                    <a:p>
                      <a:pPr marL="0" marR="0" lvl="0" indent="0" algn="ctr" rtl="0" hangingPunct="0">
                        <a:lnSpc>
                          <a:spcPct val="100000"/>
                        </a:lnSpc>
                        <a:spcBef>
                          <a:spcPts val="0"/>
                        </a:spcBef>
                        <a:spcAft>
                          <a:spcPts val="0"/>
                        </a:spcAft>
                        <a:buNone/>
                        <a:tabLst/>
                      </a:pPr>
                      <a:endParaRPr lang="fr-FR" sz="2800" b="0" i="0" u="none" strike="noStrike" kern="1200" cap="none" dirty="0" smtClean="0">
                        <a:ln>
                          <a:noFill/>
                        </a:ln>
                        <a:latin typeface="Liberation Sans" pitchFamily="18"/>
                        <a:ea typeface="Microsoft YaHei" pitchFamily="2"/>
                        <a:cs typeface="Arial" pitchFamily="2"/>
                      </a:endParaRPr>
                    </a:p>
                    <a:p>
                      <a:pPr marL="0" marR="0" lvl="0" indent="0" algn="ctr" rtl="0" hangingPunct="0">
                        <a:lnSpc>
                          <a:spcPct val="100000"/>
                        </a:lnSpc>
                        <a:spcBef>
                          <a:spcPts val="0"/>
                        </a:spcBef>
                        <a:spcAft>
                          <a:spcPts val="0"/>
                        </a:spcAft>
                        <a:buNone/>
                        <a:tabLst/>
                      </a:pPr>
                      <a:r>
                        <a:rPr lang="fr-FR" sz="2800" b="0" i="0" u="none" strike="noStrike" kern="1200" cap="none" dirty="0" smtClean="0">
                          <a:ln>
                            <a:noFill/>
                          </a:ln>
                          <a:latin typeface="Liberation Sans" pitchFamily="18"/>
                          <a:ea typeface="Microsoft YaHei" pitchFamily="2"/>
                          <a:cs typeface="Arial" pitchFamily="2"/>
                        </a:rPr>
                        <a:t>N=100</a:t>
                      </a:r>
                      <a:endParaRPr lang="fr-FR" sz="2800" b="0" i="0" u="none" strike="noStrike" kern="1200" cap="none" dirty="0">
                        <a:ln>
                          <a:noFill/>
                        </a:ln>
                        <a:latin typeface="Liberation Sans" pitchFamily="18"/>
                        <a:ea typeface="Microsoft YaHei" pitchFamily="2"/>
                        <a:cs typeface="Arial" pitchFamily="2"/>
                      </a:endParaRPr>
                    </a:p>
                  </a:txBody>
                  <a:tcPr/>
                </a:tc>
              </a:tr>
              <a:tr h="1958400">
                <a:tc>
                  <a:txBody>
                    <a:bodyPr/>
                    <a:lstStyle/>
                    <a:p>
                      <a:pPr marL="0" marR="0" lvl="0" indent="0" rtl="0" hangingPunct="0">
                        <a:lnSpc>
                          <a:spcPct val="100000"/>
                        </a:lnSpc>
                        <a:spcBef>
                          <a:spcPts val="0"/>
                        </a:spcBef>
                        <a:spcAft>
                          <a:spcPts val="0"/>
                        </a:spcAft>
                        <a:buNone/>
                        <a:tabLst/>
                      </a:pPr>
                      <a:r>
                        <a:rPr lang="fr-FR" sz="2800" b="0" i="0" u="none" strike="noStrike" kern="1200" cap="none" dirty="0">
                          <a:ln>
                            <a:noFill/>
                          </a:ln>
                          <a:latin typeface="Liberation Sans" pitchFamily="18"/>
                          <a:ea typeface="Microsoft YaHei" pitchFamily="2"/>
                          <a:cs typeface="Arial" pitchFamily="2"/>
                        </a:rPr>
                        <a:t>Nombre d’élèves qui ont réussi sur un total de 71</a:t>
                      </a:r>
                    </a:p>
                  </a:txBody>
                  <a:tcPr/>
                </a:tc>
                <a:tc>
                  <a:txBody>
                    <a:bodyPr/>
                    <a:lstStyle/>
                    <a:p>
                      <a:pPr marL="0" marR="0" lvl="0" indent="0" algn="ctr" rtl="0" hangingPunct="0">
                        <a:lnSpc>
                          <a:spcPct val="100000"/>
                        </a:lnSpc>
                        <a:spcBef>
                          <a:spcPts val="0"/>
                        </a:spcBef>
                        <a:spcAft>
                          <a:spcPts val="0"/>
                        </a:spcAft>
                        <a:buNone/>
                        <a:tabLst/>
                      </a:pPr>
                      <a:r>
                        <a:rPr lang="fr-FR" sz="2800" b="0" i="0" u="none" strike="noStrike" kern="1200" cap="none" dirty="0">
                          <a:ln>
                            <a:noFill/>
                          </a:ln>
                          <a:latin typeface="Liberation Sans" pitchFamily="18"/>
                          <a:ea typeface="Microsoft YaHei" pitchFamily="2"/>
                          <a:cs typeface="Arial" pitchFamily="2"/>
                        </a:rPr>
                        <a:t>57</a:t>
                      </a:r>
                    </a:p>
                  </a:txBody>
                  <a:tcPr/>
                </a:tc>
                <a:tc>
                  <a:txBody>
                    <a:bodyPr/>
                    <a:lstStyle/>
                    <a:p>
                      <a:pPr marL="0" marR="0" lvl="0" indent="0" algn="ctr" rtl="0" hangingPunct="0">
                        <a:lnSpc>
                          <a:spcPct val="100000"/>
                        </a:lnSpc>
                        <a:spcBef>
                          <a:spcPts val="0"/>
                        </a:spcBef>
                        <a:spcAft>
                          <a:spcPts val="0"/>
                        </a:spcAft>
                        <a:buNone/>
                        <a:tabLst/>
                      </a:pPr>
                      <a:r>
                        <a:rPr lang="fr-FR" sz="2800" b="0" i="0" u="none" strike="noStrike" kern="1200" cap="none" dirty="0">
                          <a:ln>
                            <a:noFill/>
                          </a:ln>
                          <a:latin typeface="Liberation Sans" pitchFamily="18"/>
                          <a:ea typeface="Microsoft YaHei" pitchFamily="2"/>
                          <a:cs typeface="Arial" pitchFamily="2"/>
                        </a:rPr>
                        <a:t>27</a:t>
                      </a:r>
                    </a:p>
                  </a:txBody>
                  <a:tcPr/>
                </a:tc>
                <a:tc>
                  <a:txBody>
                    <a:bodyPr/>
                    <a:lstStyle/>
                    <a:p>
                      <a:pPr marL="0" marR="0" lvl="0" indent="0" algn="ctr" rtl="0" hangingPunct="0">
                        <a:lnSpc>
                          <a:spcPct val="100000"/>
                        </a:lnSpc>
                        <a:spcBef>
                          <a:spcPts val="0"/>
                        </a:spcBef>
                        <a:spcAft>
                          <a:spcPts val="0"/>
                        </a:spcAft>
                        <a:buNone/>
                        <a:tabLst/>
                      </a:pPr>
                      <a:r>
                        <a:rPr lang="fr-FR" sz="2800" b="0" i="0" u="none" strike="noStrike" kern="1200" cap="none">
                          <a:ln>
                            <a:noFill/>
                          </a:ln>
                          <a:latin typeface="Liberation Sans" pitchFamily="18"/>
                          <a:ea typeface="Microsoft YaHei" pitchFamily="2"/>
                          <a:cs typeface="Arial" pitchFamily="2"/>
                        </a:rPr>
                        <a:t>18</a:t>
                      </a:r>
                    </a:p>
                  </a:txBody>
                  <a:tcPr/>
                </a:tc>
              </a:tr>
              <a:tr h="1276200">
                <a:tc>
                  <a:txBody>
                    <a:bodyPr/>
                    <a:lstStyle/>
                    <a:p>
                      <a:pPr marL="0" marR="0" lvl="0" indent="0" rtl="0" hangingPunct="0">
                        <a:lnSpc>
                          <a:spcPct val="100000"/>
                        </a:lnSpc>
                        <a:spcBef>
                          <a:spcPts val="0"/>
                        </a:spcBef>
                        <a:spcAft>
                          <a:spcPts val="0"/>
                        </a:spcAft>
                        <a:buNone/>
                        <a:tabLst/>
                      </a:pPr>
                      <a:r>
                        <a:rPr lang="fr-FR" sz="2800" b="0" i="0" u="none" strike="noStrike" kern="1200" cap="none">
                          <a:ln>
                            <a:noFill/>
                          </a:ln>
                          <a:latin typeface="Liberation Sans" pitchFamily="18"/>
                          <a:ea typeface="Microsoft YaHei" pitchFamily="2"/>
                          <a:cs typeface="Arial" pitchFamily="2"/>
                        </a:rPr>
                        <a:t>Pourcentage réussite</a:t>
                      </a:r>
                    </a:p>
                  </a:txBody>
                  <a:tcPr/>
                </a:tc>
                <a:tc>
                  <a:txBody>
                    <a:bodyPr/>
                    <a:lstStyle/>
                    <a:p>
                      <a:pPr marL="0" marR="0" lvl="0" indent="0" algn="ctr" rtl="0" hangingPunct="0">
                        <a:lnSpc>
                          <a:spcPct val="100000"/>
                        </a:lnSpc>
                        <a:spcBef>
                          <a:spcPts val="0"/>
                        </a:spcBef>
                        <a:spcAft>
                          <a:spcPts val="0"/>
                        </a:spcAft>
                        <a:buNone/>
                        <a:tabLst/>
                      </a:pPr>
                      <a:r>
                        <a:rPr lang="fr-FR" sz="2800" b="0" i="0" u="none" strike="noStrike" kern="1200" cap="none">
                          <a:ln>
                            <a:noFill/>
                          </a:ln>
                          <a:latin typeface="Liberation Sans" pitchFamily="18"/>
                          <a:ea typeface="Microsoft YaHei" pitchFamily="2"/>
                          <a:cs typeface="Arial" pitchFamily="2"/>
                        </a:rPr>
                        <a:t>80%</a:t>
                      </a:r>
                    </a:p>
                  </a:txBody>
                  <a:tcPr/>
                </a:tc>
                <a:tc>
                  <a:txBody>
                    <a:bodyPr/>
                    <a:lstStyle/>
                    <a:p>
                      <a:pPr marL="0" marR="0" lvl="0" indent="0" algn="ctr" rtl="0" hangingPunct="0">
                        <a:lnSpc>
                          <a:spcPct val="100000"/>
                        </a:lnSpc>
                        <a:spcBef>
                          <a:spcPts val="0"/>
                        </a:spcBef>
                        <a:spcAft>
                          <a:spcPts val="0"/>
                        </a:spcAft>
                        <a:buNone/>
                        <a:tabLst/>
                      </a:pPr>
                      <a:r>
                        <a:rPr lang="fr-FR" sz="2800" b="0" i="0" u="none" strike="noStrike" kern="1200" cap="none" dirty="0">
                          <a:ln>
                            <a:noFill/>
                          </a:ln>
                          <a:latin typeface="Liberation Sans" pitchFamily="18"/>
                          <a:ea typeface="Microsoft YaHei" pitchFamily="2"/>
                          <a:cs typeface="Arial" pitchFamily="2"/>
                        </a:rPr>
                        <a:t>38%</a:t>
                      </a:r>
                    </a:p>
                  </a:txBody>
                  <a:tcPr/>
                </a:tc>
                <a:tc>
                  <a:txBody>
                    <a:bodyPr/>
                    <a:lstStyle/>
                    <a:p>
                      <a:pPr marL="0" marR="0" lvl="0" indent="0" algn="ctr" rtl="0" hangingPunct="0">
                        <a:lnSpc>
                          <a:spcPct val="100000"/>
                        </a:lnSpc>
                        <a:spcBef>
                          <a:spcPts val="0"/>
                        </a:spcBef>
                        <a:spcAft>
                          <a:spcPts val="0"/>
                        </a:spcAft>
                        <a:buNone/>
                        <a:tabLst/>
                      </a:pPr>
                      <a:r>
                        <a:rPr lang="fr-FR" sz="2800" b="0" i="0" u="none" strike="noStrike" kern="1200" cap="none" dirty="0">
                          <a:ln>
                            <a:noFill/>
                          </a:ln>
                          <a:latin typeface="Liberation Sans" pitchFamily="18"/>
                          <a:ea typeface="Microsoft YaHei" pitchFamily="2"/>
                          <a:cs typeface="Arial" pitchFamily="2"/>
                        </a:rPr>
                        <a:t>25%</a:t>
                      </a:r>
                    </a:p>
                  </a:txBody>
                  <a:tcPr/>
                </a:tc>
              </a:tr>
            </a:tbl>
          </a:graphicData>
        </a:graphic>
      </p:graphicFrame>
      <p:sp>
        <p:nvSpPr>
          <p:cNvPr id="5" name="Espace réservé du numéro de diapositive 4"/>
          <p:cNvSpPr>
            <a:spLocks noGrp="1"/>
          </p:cNvSpPr>
          <p:nvPr>
            <p:ph type="sldNum" sz="quarter" idx="12"/>
          </p:nvPr>
        </p:nvSpPr>
        <p:spPr/>
        <p:txBody>
          <a:bodyPr/>
          <a:lstStyle/>
          <a:p>
            <a:pPr lvl="0"/>
            <a:fld id="{80423740-EA2F-436D-9250-26AF0DF34B3A}" type="slidenum">
              <a:rPr lang="fr-CH" smtClean="0"/>
              <a:t>6</a:t>
            </a:fld>
            <a:endParaRPr lang="fr-CH"/>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3999" y="240937"/>
            <a:ext cx="9070975" cy="1262063"/>
          </a:xfrm>
        </p:spPr>
        <p:txBody>
          <a:bodyPr>
            <a:normAutofit/>
          </a:bodyPr>
          <a:lstStyle/>
          <a:p>
            <a:pPr lvl="0" algn="ctr"/>
            <a:r>
              <a:rPr lang="fr-FR" dirty="0"/>
              <a:t>Analyse quantitative « erreurs »</a:t>
            </a:r>
          </a:p>
        </p:txBody>
      </p:sp>
      <p:sp>
        <p:nvSpPr>
          <p:cNvPr id="3" name="Espace réservé du texte 2"/>
          <p:cNvSpPr txBox="1">
            <a:spLocks noGrp="1"/>
          </p:cNvSpPr>
          <p:nvPr>
            <p:ph type="body" idx="4294967295"/>
          </p:nvPr>
        </p:nvSpPr>
        <p:spPr>
          <a:xfrm>
            <a:off x="1008063" y="1944688"/>
            <a:ext cx="9072562" cy="4383087"/>
          </a:xfrm>
        </p:spPr>
        <p:txBody>
          <a:bodyPr/>
          <a:lstStyle/>
          <a:p>
            <a:pPr lvl="0"/>
            <a:endParaRPr lang="fr-FR"/>
          </a:p>
          <a:p>
            <a:pPr lvl="0"/>
            <a:endParaRPr lang="fr-FR"/>
          </a:p>
          <a:p>
            <a:pPr lvl="0"/>
            <a:endParaRPr lang="fr-FR"/>
          </a:p>
          <a:p>
            <a:pPr lvl="0"/>
            <a:endParaRPr lang="fr-FR"/>
          </a:p>
          <a:p>
            <a:pPr lvl="0"/>
            <a:endParaRPr lang="fr-FR"/>
          </a:p>
          <a:p>
            <a:pPr lvl="0"/>
            <a:endParaRPr lang="fr-FR"/>
          </a:p>
          <a:p>
            <a:pPr lvl="0"/>
            <a:endParaRPr lang="fr-FR"/>
          </a:p>
        </p:txBody>
      </p:sp>
      <p:sp>
        <p:nvSpPr>
          <p:cNvPr id="4" name="ZoneTexte 3"/>
          <p:cNvSpPr txBox="1"/>
          <p:nvPr/>
        </p:nvSpPr>
        <p:spPr>
          <a:xfrm>
            <a:off x="503999" y="1779480"/>
            <a:ext cx="8640000" cy="2115000"/>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 </a:t>
            </a: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a:p>
            <a:pPr marL="0" marR="0" lvl="0" indent="0" rtl="0" hangingPunct="0">
              <a:lnSpc>
                <a:spcPct val="100000"/>
              </a:lnSpc>
              <a:spcBef>
                <a:spcPts val="0"/>
              </a:spcBef>
              <a:spcAft>
                <a:spcPts val="0"/>
              </a:spcAft>
              <a:buNone/>
              <a:tabLst/>
            </a:pPr>
            <a:endParaRPr lang="fr-FR" sz="1800" b="0" i="0" u="none" strike="noStrike" kern="1200" cap="none">
              <a:ln>
                <a:noFill/>
              </a:ln>
              <a:latin typeface="Liberation Sans" pitchFamily="18"/>
              <a:ea typeface="Microsoft YaHei" pitchFamily="2"/>
              <a:cs typeface="Arial" pitchFamily="2"/>
            </a:endParaRPr>
          </a:p>
        </p:txBody>
      </p:sp>
      <p:graphicFrame>
        <p:nvGraphicFramePr>
          <p:cNvPr id="5" name="Tableau 4"/>
          <p:cNvGraphicFramePr>
            <a:graphicFrameLocks noGrp="1"/>
          </p:cNvGraphicFramePr>
          <p:nvPr>
            <p:extLst>
              <p:ext uri="{D42A27DB-BD31-4B8C-83A1-F6EECF244321}">
                <p14:modId xmlns:p14="http://schemas.microsoft.com/office/powerpoint/2010/main" val="3006182610"/>
              </p:ext>
            </p:extLst>
          </p:nvPr>
        </p:nvGraphicFramePr>
        <p:xfrm>
          <a:off x="1129132" y="1226520"/>
          <a:ext cx="7389734" cy="5110680"/>
        </p:xfrm>
        <a:graphic>
          <a:graphicData uri="http://schemas.openxmlformats.org/drawingml/2006/table">
            <a:tbl>
              <a:tblPr firstRow="1" bandRow="1"/>
              <a:tblGrid>
                <a:gridCol w="3693498"/>
                <a:gridCol w="1545465"/>
                <a:gridCol w="2150771"/>
              </a:tblGrid>
              <a:tr h="798120">
                <a:tc>
                  <a:txBody>
                    <a:bodyPr/>
                    <a:lstStyle/>
                    <a:p>
                      <a:pPr marL="0" marR="0" lvl="0" indent="0" rtl="0" hangingPunct="0">
                        <a:lnSpc>
                          <a:spcPct val="100000"/>
                        </a:lnSpc>
                        <a:spcBef>
                          <a:spcPts val="0"/>
                        </a:spcBef>
                        <a:spcAft>
                          <a:spcPts val="0"/>
                        </a:spcAft>
                        <a:buNone/>
                        <a:tabLst/>
                      </a:pPr>
                      <a:r>
                        <a:rPr lang="fr-FR" sz="1800" b="0" i="0" u="none" strike="noStrike" kern="1200" cap="none" dirty="0">
                          <a:ln>
                            <a:noFill/>
                          </a:ln>
                          <a:latin typeface="Liberation Sans" pitchFamily="18"/>
                          <a:ea typeface="Microsoft YaHei" pitchFamily="2"/>
                          <a:cs typeface="Arial" pitchFamily="2"/>
                        </a:rPr>
                        <a:t>Différents types d’erreurs</a:t>
                      </a:r>
                    </a:p>
                  </a:txBody>
                  <a:tcPr/>
                </a:tc>
                <a:tc>
                  <a:txBody>
                    <a:body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Nombre</a:t>
                      </a:r>
                    </a:p>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d’erreurs</a:t>
                      </a:r>
                    </a:p>
                  </a:txBody>
                  <a:tcPr/>
                </a:tc>
                <a:tc>
                  <a:txBody>
                    <a:body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Erreurs repérées </a:t>
                      </a:r>
                      <a:r>
                        <a:rPr lang="fr-FR" sz="1800" b="1" i="0" u="sng" strike="noStrike" kern="1200" cap="none">
                          <a:ln>
                            <a:noFill/>
                          </a:ln>
                          <a:uFillTx/>
                          <a:latin typeface="Liberation Sans" pitchFamily="18"/>
                          <a:ea typeface="Microsoft YaHei" pitchFamily="2"/>
                          <a:cs typeface="Arial" pitchFamily="2"/>
                        </a:rPr>
                        <a:t>explicitement</a:t>
                      </a:r>
                    </a:p>
                  </a:txBody>
                  <a:tcPr/>
                </a:tc>
              </a:tr>
              <a:tr h="719640">
                <a:tc>
                  <a:txBody>
                    <a:bodyPr/>
                    <a:lstStyle/>
                    <a:p>
                      <a:pPr marL="0" marR="0" lvl="0" indent="0" rtl="0" hangingPunct="0">
                        <a:lnSpc>
                          <a:spcPct val="100000"/>
                        </a:lnSpc>
                        <a:spcBef>
                          <a:spcPts val="0"/>
                        </a:spcBef>
                        <a:spcAft>
                          <a:spcPts val="0"/>
                        </a:spcAft>
                        <a:buNone/>
                        <a:tabLst/>
                      </a:pPr>
                      <a:r>
                        <a:rPr lang="fr-FR" sz="1800" b="0" i="0" u="none" strike="noStrike" kern="1200" cap="none" dirty="0">
                          <a:ln>
                            <a:noFill/>
                          </a:ln>
                          <a:latin typeface="Liberation Sans" pitchFamily="18"/>
                          <a:ea typeface="Microsoft YaHei" pitchFamily="2"/>
                          <a:cs typeface="Arial" pitchFamily="2"/>
                        </a:rPr>
                        <a:t>Erreurs de calculs</a:t>
                      </a:r>
                    </a:p>
                  </a:txBody>
                  <a:tcPr/>
                </a:tc>
                <a:tc>
                  <a:txBody>
                    <a:body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23</a:t>
                      </a:r>
                    </a:p>
                  </a:txBody>
                  <a:tcPr/>
                </a:tc>
                <a:tc>
                  <a:txBody>
                    <a:bodyPr/>
                    <a:lstStyle/>
                    <a:p>
                      <a:pPr marL="0" marR="0" lvl="0" indent="0" algn="ctr" rtl="0" hangingPunct="0">
                        <a:lnSpc>
                          <a:spcPct val="100000"/>
                        </a:lnSpc>
                        <a:spcBef>
                          <a:spcPts val="0"/>
                        </a:spcBef>
                        <a:spcAft>
                          <a:spcPts val="0"/>
                        </a:spcAft>
                        <a:buNone/>
                        <a:tabLst/>
                      </a:pPr>
                      <a:r>
                        <a:rPr lang="fr-FR" sz="1800" b="0" i="0" u="none" strike="noStrike" kern="1200" cap="none" dirty="0">
                          <a:ln>
                            <a:noFill/>
                          </a:ln>
                          <a:latin typeface="Liberation Sans" pitchFamily="18"/>
                          <a:ea typeface="Microsoft YaHei" pitchFamily="2"/>
                          <a:cs typeface="Arial" pitchFamily="2"/>
                        </a:rPr>
                        <a:t>0</a:t>
                      </a:r>
                    </a:p>
                  </a:txBody>
                  <a:tcPr/>
                </a:tc>
              </a:tr>
              <a:tr h="719640">
                <a:tc>
                  <a:txBody>
                    <a:bodyPr/>
                    <a:lstStyle/>
                    <a:p>
                      <a:pPr marL="0" marR="0" lvl="0" indent="0" rtl="0" hangingPunct="0">
                        <a:lnSpc>
                          <a:spcPct val="100000"/>
                        </a:lnSpc>
                        <a:spcBef>
                          <a:spcPts val="0"/>
                        </a:spcBef>
                        <a:spcAft>
                          <a:spcPts val="0"/>
                        </a:spcAft>
                        <a:buNone/>
                        <a:tabLst/>
                      </a:pPr>
                      <a:r>
                        <a:rPr lang="fr-FR" sz="1800" b="0" i="0" u="none" strike="noStrike" kern="1200" cap="none" dirty="0">
                          <a:ln>
                            <a:noFill/>
                          </a:ln>
                          <a:latin typeface="Liberation Sans" pitchFamily="18"/>
                          <a:ea typeface="Microsoft YaHei" pitchFamily="2"/>
                          <a:cs typeface="Arial" pitchFamily="2"/>
                        </a:rPr>
                        <a:t>Erreurs de raisonnement :</a:t>
                      </a:r>
                    </a:p>
                    <a:p>
                      <a:pPr marL="0" marR="0" lvl="0" indent="0" rtl="0" hangingPunct="0">
                        <a:lnSpc>
                          <a:spcPct val="100000"/>
                        </a:lnSpc>
                        <a:spcBef>
                          <a:spcPts val="0"/>
                        </a:spcBef>
                        <a:spcAft>
                          <a:spcPts val="0"/>
                        </a:spcAft>
                        <a:buNone/>
                        <a:tabLst/>
                      </a:pPr>
                      <a:r>
                        <a:rPr lang="fr-FR" sz="1800" b="0" i="0" u="none" strike="noStrike" kern="1200" cap="none" dirty="0">
                          <a:ln>
                            <a:noFill/>
                          </a:ln>
                          <a:latin typeface="Liberation Sans" pitchFamily="18"/>
                          <a:ea typeface="Microsoft YaHei" pitchFamily="2"/>
                          <a:cs typeface="Arial" pitchFamily="2"/>
                        </a:rPr>
                        <a:t>- </a:t>
                      </a:r>
                      <a:r>
                        <a:rPr lang="fr-FR" sz="1800" b="0" i="0" u="none" strike="noStrike" kern="1200" cap="none" dirty="0" smtClean="0">
                          <a:ln>
                            <a:noFill/>
                          </a:ln>
                          <a:latin typeface="Liberation Sans" pitchFamily="18"/>
                          <a:ea typeface="Microsoft YaHei" pitchFamily="2"/>
                          <a:cs typeface="Arial" pitchFamily="2"/>
                        </a:rPr>
                        <a:t>liées </a:t>
                      </a:r>
                      <a:r>
                        <a:rPr lang="fr-FR" sz="1800" b="0" i="0" u="none" strike="noStrike" kern="1200" cap="none" dirty="0">
                          <a:ln>
                            <a:noFill/>
                          </a:ln>
                          <a:latin typeface="Liberation Sans" pitchFamily="18"/>
                          <a:ea typeface="Microsoft YaHei" pitchFamily="2"/>
                          <a:cs typeface="Arial" pitchFamily="2"/>
                        </a:rPr>
                        <a:t>à l’énumération</a:t>
                      </a:r>
                    </a:p>
                    <a:p>
                      <a:pPr marL="0" marR="0" lvl="0" indent="0" rtl="0" hangingPunct="0">
                        <a:lnSpc>
                          <a:spcPct val="100000"/>
                        </a:lnSpc>
                        <a:spcBef>
                          <a:spcPts val="0"/>
                        </a:spcBef>
                        <a:spcAft>
                          <a:spcPts val="0"/>
                        </a:spcAft>
                        <a:buNone/>
                        <a:tabLst/>
                      </a:pPr>
                      <a:r>
                        <a:rPr lang="fr-FR" sz="1800" b="0" i="0" u="none" strike="noStrike" kern="1200" cap="none" dirty="0">
                          <a:ln>
                            <a:noFill/>
                          </a:ln>
                          <a:latin typeface="Liberation Sans" pitchFamily="18"/>
                          <a:ea typeface="Microsoft YaHei" pitchFamily="2"/>
                          <a:cs typeface="Arial" pitchFamily="2"/>
                        </a:rPr>
                        <a:t>- utilisation de la proportionnalité</a:t>
                      </a:r>
                    </a:p>
                    <a:p>
                      <a:pPr marL="0" marR="0" lvl="0" indent="0" rtl="0" hangingPunct="0">
                        <a:lnSpc>
                          <a:spcPct val="100000"/>
                        </a:lnSpc>
                        <a:spcBef>
                          <a:spcPts val="0"/>
                        </a:spcBef>
                        <a:spcAft>
                          <a:spcPts val="0"/>
                        </a:spcAft>
                        <a:buNone/>
                        <a:tabLst/>
                      </a:pPr>
                      <a:r>
                        <a:rPr lang="fr-FR" sz="1800" b="0" i="0" u="none" strike="noStrike" kern="1200" cap="none" dirty="0">
                          <a:ln>
                            <a:noFill/>
                          </a:ln>
                          <a:latin typeface="Liberation Sans" pitchFamily="18"/>
                          <a:ea typeface="Microsoft YaHei" pitchFamily="2"/>
                          <a:cs typeface="Arial" pitchFamily="2"/>
                        </a:rPr>
                        <a:t>- passage à une forme littérale fausse</a:t>
                      </a:r>
                    </a:p>
                  </a:txBody>
                  <a:tcPr/>
                </a:tc>
                <a:tc>
                  <a:txBody>
                    <a:bodyPr/>
                    <a:lstStyle/>
                    <a:p>
                      <a:pPr marL="0" marR="0" lvl="0" indent="0" algn="ctr" rtl="0" hangingPunct="0">
                        <a:lnSpc>
                          <a:spcPct val="100000"/>
                        </a:lnSpc>
                        <a:spcBef>
                          <a:spcPts val="0"/>
                        </a:spcBef>
                        <a:spcAft>
                          <a:spcPts val="0"/>
                        </a:spcAft>
                        <a:buNone/>
                        <a:tabLst/>
                      </a:pPr>
                      <a:endParaRPr lang="fr-FR" sz="1800" b="0" i="0" u="none" strike="noStrike" kern="1200" cap="none" dirty="0" smtClean="0">
                        <a:ln>
                          <a:noFill/>
                        </a:ln>
                        <a:latin typeface="Liberation Sans" pitchFamily="18"/>
                        <a:ea typeface="Microsoft YaHei" pitchFamily="2"/>
                        <a:cs typeface="Arial" pitchFamily="2"/>
                      </a:endParaRPr>
                    </a:p>
                    <a:p>
                      <a:pPr marL="0" marR="0" lvl="0" indent="0" algn="ctr" rtl="0" hangingPunct="0">
                        <a:lnSpc>
                          <a:spcPct val="100000"/>
                        </a:lnSpc>
                        <a:spcBef>
                          <a:spcPts val="0"/>
                        </a:spcBef>
                        <a:spcAft>
                          <a:spcPts val="0"/>
                        </a:spcAft>
                        <a:buNone/>
                        <a:tabLst/>
                      </a:pPr>
                      <a:endParaRPr lang="fr-FR" sz="1800" b="0" i="0" u="none" strike="noStrike" kern="1200" cap="none" dirty="0" smtClean="0">
                        <a:ln>
                          <a:noFill/>
                        </a:ln>
                        <a:latin typeface="Liberation Sans" pitchFamily="18"/>
                        <a:ea typeface="Microsoft YaHei" pitchFamily="2"/>
                        <a:cs typeface="Arial" pitchFamily="2"/>
                      </a:endParaRPr>
                    </a:p>
                    <a:p>
                      <a:pPr marL="0" marR="0" lvl="0" indent="0" algn="ctr" rtl="0" hangingPunct="0">
                        <a:lnSpc>
                          <a:spcPct val="100000"/>
                        </a:lnSpc>
                        <a:spcBef>
                          <a:spcPts val="0"/>
                        </a:spcBef>
                        <a:spcAft>
                          <a:spcPts val="0"/>
                        </a:spcAft>
                        <a:buNone/>
                        <a:tabLst/>
                      </a:pPr>
                      <a:r>
                        <a:rPr lang="fr-FR" sz="1800" b="0" i="0" u="none" strike="noStrike" kern="1200" cap="none" dirty="0" smtClean="0">
                          <a:ln>
                            <a:noFill/>
                          </a:ln>
                          <a:latin typeface="Liberation Sans" pitchFamily="18"/>
                          <a:ea typeface="Microsoft YaHei" pitchFamily="2"/>
                          <a:cs typeface="Arial" pitchFamily="2"/>
                        </a:rPr>
                        <a:t>28</a:t>
                      </a:r>
                      <a:endParaRPr lang="fr-FR" sz="1800" b="0" i="0" u="none" strike="noStrike" kern="1200" cap="none" dirty="0">
                        <a:ln>
                          <a:noFill/>
                        </a:ln>
                        <a:latin typeface="Liberation Sans" pitchFamily="18"/>
                        <a:ea typeface="Microsoft YaHei" pitchFamily="2"/>
                        <a:cs typeface="Arial" pitchFamily="2"/>
                      </a:endParaRPr>
                    </a:p>
                  </a:txBody>
                  <a:tcPr/>
                </a:tc>
                <a:tc>
                  <a:txBody>
                    <a:bodyPr/>
                    <a:lstStyle/>
                    <a:p>
                      <a:pPr marL="0" marR="0" lvl="0" indent="0" algn="ctr" rtl="0" hangingPunct="0">
                        <a:lnSpc>
                          <a:spcPct val="100000"/>
                        </a:lnSpc>
                        <a:spcBef>
                          <a:spcPts val="0"/>
                        </a:spcBef>
                        <a:spcAft>
                          <a:spcPts val="0"/>
                        </a:spcAft>
                        <a:buNone/>
                        <a:tabLst/>
                      </a:pPr>
                      <a:endParaRPr lang="fr-FR" sz="1800" b="0" i="0" u="none" strike="noStrike" kern="1200" cap="none" dirty="0">
                        <a:ln>
                          <a:noFill/>
                        </a:ln>
                        <a:latin typeface="Liberation Sans" pitchFamily="18"/>
                        <a:ea typeface="Microsoft YaHei" pitchFamily="2"/>
                        <a:cs typeface="Arial" pitchFamily="2"/>
                      </a:endParaRPr>
                    </a:p>
                    <a:p>
                      <a:pPr marL="0" marR="0" lvl="0" indent="0" algn="ctr" rtl="0" hangingPunct="0">
                        <a:lnSpc>
                          <a:spcPct val="100000"/>
                        </a:lnSpc>
                        <a:spcBef>
                          <a:spcPts val="0"/>
                        </a:spcBef>
                        <a:spcAft>
                          <a:spcPts val="0"/>
                        </a:spcAft>
                        <a:buNone/>
                        <a:tabLst/>
                      </a:pPr>
                      <a:endParaRPr lang="fr-FR" sz="1800" b="0" i="0" u="none" strike="noStrike" kern="1200" cap="none" dirty="0">
                        <a:ln>
                          <a:noFill/>
                        </a:ln>
                        <a:latin typeface="Liberation Sans" pitchFamily="18"/>
                        <a:ea typeface="Microsoft YaHei" pitchFamily="2"/>
                        <a:cs typeface="Arial" pitchFamily="2"/>
                      </a:endParaRPr>
                    </a:p>
                    <a:p>
                      <a:pPr marL="0" marR="0" lvl="0" indent="0" algn="ctr" rtl="0" hangingPunct="0">
                        <a:lnSpc>
                          <a:spcPct val="100000"/>
                        </a:lnSpc>
                        <a:spcBef>
                          <a:spcPts val="0"/>
                        </a:spcBef>
                        <a:spcAft>
                          <a:spcPts val="0"/>
                        </a:spcAft>
                        <a:buNone/>
                        <a:tabLst/>
                      </a:pPr>
                      <a:r>
                        <a:rPr lang="fr-FR" sz="1800" b="0" i="0" u="none" strike="noStrike" kern="1200" cap="none" dirty="0">
                          <a:ln>
                            <a:noFill/>
                          </a:ln>
                          <a:latin typeface="Liberation Sans" pitchFamily="18"/>
                          <a:ea typeface="Microsoft YaHei" pitchFamily="2"/>
                          <a:cs typeface="Arial" pitchFamily="2"/>
                        </a:rPr>
                        <a:t>14</a:t>
                      </a:r>
                    </a:p>
                    <a:p>
                      <a:pPr marL="0" marR="0" lvl="0" indent="0" algn="ctr" rtl="0" hangingPunct="0">
                        <a:lnSpc>
                          <a:spcPct val="100000"/>
                        </a:lnSpc>
                        <a:spcBef>
                          <a:spcPts val="0"/>
                        </a:spcBef>
                        <a:spcAft>
                          <a:spcPts val="0"/>
                        </a:spcAft>
                        <a:buNone/>
                        <a:tabLst/>
                      </a:pPr>
                      <a:endParaRPr lang="fr-FR" sz="1800" b="0" i="0" u="none" strike="noStrike" kern="1200" cap="none" dirty="0">
                        <a:ln>
                          <a:noFill/>
                        </a:ln>
                        <a:latin typeface="Liberation Sans" pitchFamily="18"/>
                        <a:ea typeface="Microsoft YaHei" pitchFamily="2"/>
                        <a:cs typeface="Arial" pitchFamily="2"/>
                      </a:endParaRPr>
                    </a:p>
                    <a:p>
                      <a:pPr marL="0" marR="0" lvl="0" indent="0" algn="ctr" rtl="0" hangingPunct="0">
                        <a:lnSpc>
                          <a:spcPct val="100000"/>
                        </a:lnSpc>
                        <a:spcBef>
                          <a:spcPts val="0"/>
                        </a:spcBef>
                        <a:spcAft>
                          <a:spcPts val="0"/>
                        </a:spcAft>
                        <a:buNone/>
                        <a:tabLst/>
                      </a:pPr>
                      <a:r>
                        <a:rPr lang="fr-FR" sz="1600" b="0" i="1" u="none" strike="noStrike" kern="1200" cap="none" dirty="0">
                          <a:ln>
                            <a:noFill/>
                          </a:ln>
                          <a:latin typeface="Liberation Sans" pitchFamily="18"/>
                          <a:ea typeface="Microsoft YaHei" pitchFamily="2"/>
                          <a:cs typeface="Arial" pitchFamily="2"/>
                        </a:rPr>
                        <a:t>(12 élèves)</a:t>
                      </a:r>
                    </a:p>
                  </a:txBody>
                  <a:tcPr/>
                </a:tc>
              </a:tr>
              <a:tr h="719640">
                <a:tc>
                  <a:txBody>
                    <a:bodyPr/>
                    <a:lstStyle/>
                    <a:p>
                      <a:pPr marL="0" marR="0" lvl="0" indent="0" rtl="0" hangingPunct="0">
                        <a:lnSpc>
                          <a:spcPct val="100000"/>
                        </a:lnSpc>
                        <a:spcBef>
                          <a:spcPts val="0"/>
                        </a:spcBef>
                        <a:spcAft>
                          <a:spcPts val="0"/>
                        </a:spcAft>
                        <a:buNone/>
                        <a:tabLst/>
                      </a:pPr>
                      <a:r>
                        <a:rPr lang="fr-FR" sz="1800" b="0" i="0" u="none" strike="noStrike" kern="1200" cap="none" dirty="0" smtClean="0">
                          <a:ln>
                            <a:noFill/>
                          </a:ln>
                          <a:latin typeface="Liberation Sans" pitchFamily="18"/>
                          <a:ea typeface="Microsoft YaHei" pitchFamily="2"/>
                          <a:cs typeface="Arial" pitchFamily="2"/>
                        </a:rPr>
                        <a:t>Erreurs de raisonnement au niveau du sens mathématique lié à la preuve</a:t>
                      </a:r>
                      <a:endParaRPr lang="fr-FR" sz="1800" b="0" i="0" u="none" strike="noStrike" kern="1200" cap="none" dirty="0">
                        <a:ln>
                          <a:noFill/>
                        </a:ln>
                        <a:latin typeface="Liberation Sans" pitchFamily="18"/>
                        <a:ea typeface="Microsoft YaHei" pitchFamily="2"/>
                        <a:cs typeface="Arial" pitchFamily="2"/>
                      </a:endParaRPr>
                    </a:p>
                  </a:txBody>
                  <a:tcPr/>
                </a:tc>
                <a:tc>
                  <a:txBody>
                    <a:bodyPr/>
                    <a:lstStyle/>
                    <a:p>
                      <a:pPr marL="0" marR="0" lvl="0" indent="0" algn="ctr" rtl="0" hangingPunct="0">
                        <a:lnSpc>
                          <a:spcPct val="100000"/>
                        </a:lnSpc>
                        <a:spcBef>
                          <a:spcPts val="0"/>
                        </a:spcBef>
                        <a:spcAft>
                          <a:spcPts val="0"/>
                        </a:spcAft>
                        <a:buNone/>
                        <a:tabLst/>
                      </a:pPr>
                      <a:endParaRPr lang="fr-FR" sz="1800" b="0" i="0" u="none" strike="noStrike" kern="1200" cap="none" dirty="0" smtClean="0">
                        <a:ln>
                          <a:noFill/>
                        </a:ln>
                        <a:solidFill>
                          <a:schemeClr val="tx1"/>
                        </a:solidFill>
                        <a:latin typeface="Liberation Sans" pitchFamily="18"/>
                        <a:ea typeface="Microsoft YaHei" pitchFamily="2"/>
                        <a:cs typeface="Arial" pitchFamily="2"/>
                      </a:endParaRPr>
                    </a:p>
                    <a:p>
                      <a:pPr marL="0" marR="0" lvl="0" indent="0" algn="ctr" rtl="0" hangingPunct="0">
                        <a:lnSpc>
                          <a:spcPct val="100000"/>
                        </a:lnSpc>
                        <a:spcBef>
                          <a:spcPts val="0"/>
                        </a:spcBef>
                        <a:spcAft>
                          <a:spcPts val="0"/>
                        </a:spcAft>
                        <a:buNone/>
                        <a:tabLst/>
                      </a:pPr>
                      <a:r>
                        <a:rPr lang="fr-FR" sz="1800" b="0" i="0" u="none" strike="noStrike" kern="1200" cap="none" dirty="0" smtClean="0">
                          <a:ln>
                            <a:noFill/>
                          </a:ln>
                          <a:solidFill>
                            <a:schemeClr val="tx1"/>
                          </a:solidFill>
                          <a:latin typeface="Liberation Sans" pitchFamily="18"/>
                          <a:ea typeface="Microsoft YaHei" pitchFamily="2"/>
                          <a:cs typeface="Arial" pitchFamily="2"/>
                        </a:rPr>
                        <a:t>8</a:t>
                      </a:r>
                      <a:endParaRPr lang="fr-FR" sz="1800" b="0" i="0" u="none" strike="noStrike" kern="1200" cap="none" dirty="0">
                        <a:ln>
                          <a:noFill/>
                        </a:ln>
                        <a:solidFill>
                          <a:schemeClr val="tx1"/>
                        </a:solidFill>
                        <a:latin typeface="Liberation Sans" pitchFamily="18"/>
                        <a:ea typeface="Microsoft YaHei" pitchFamily="2"/>
                        <a:cs typeface="Arial" pitchFamily="2"/>
                      </a:endParaRPr>
                    </a:p>
                  </a:txBody>
                  <a:tcPr/>
                </a:tc>
                <a:tc>
                  <a:txBody>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lang="fr-FR" sz="1400" b="0" i="0" u="none" strike="noStrike" kern="1200" cap="none" dirty="0" smtClean="0">
                        <a:ln>
                          <a:noFill/>
                        </a:ln>
                        <a:solidFill>
                          <a:schemeClr val="tx1"/>
                        </a:solidFill>
                        <a:latin typeface="Liberation Sans" pitchFamily="18"/>
                        <a:ea typeface="Microsoft YaHei" pitchFamily="2"/>
                        <a:cs typeface="Arial" pitchFamily="2"/>
                      </a:endParaRPr>
                    </a:p>
                    <a:p>
                      <a:pPr marL="0" marR="0" lvl="0" indent="0" algn="ctr" rtl="0" hangingPunct="0">
                        <a:lnSpc>
                          <a:spcPct val="100000"/>
                        </a:lnSpc>
                        <a:spcBef>
                          <a:spcPts val="0"/>
                        </a:spcBef>
                        <a:spcAft>
                          <a:spcPts val="0"/>
                        </a:spcAft>
                        <a:buNone/>
                        <a:tabLst/>
                      </a:pPr>
                      <a:r>
                        <a:rPr lang="fr-FR" sz="1800" b="0" i="0" u="none" strike="noStrike" kern="1200" cap="none" dirty="0" smtClean="0">
                          <a:ln>
                            <a:noFill/>
                          </a:ln>
                          <a:latin typeface="Liberation Sans" pitchFamily="18"/>
                          <a:ea typeface="Microsoft YaHei" pitchFamily="2"/>
                          <a:cs typeface="Arial" pitchFamily="2"/>
                        </a:rPr>
                        <a:t>0</a:t>
                      </a:r>
                      <a:endParaRPr lang="fr-FR" sz="1800" b="0" i="0" u="none" strike="noStrike" kern="1200" cap="none" dirty="0">
                        <a:ln>
                          <a:noFill/>
                        </a:ln>
                        <a:latin typeface="Liberation Sans" pitchFamily="18"/>
                        <a:ea typeface="Microsoft YaHei" pitchFamily="2"/>
                        <a:cs typeface="Arial" pitchFamily="2"/>
                      </a:endParaRPr>
                    </a:p>
                  </a:txBody>
                  <a:tcPr/>
                </a:tc>
              </a:tr>
              <a:tr h="719640">
                <a:tc>
                  <a:txBody>
                    <a:bodyPr/>
                    <a:lstStyle/>
                    <a:p>
                      <a:pPr marL="0" marR="0" lvl="0" indent="0"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Indéterminées</a:t>
                      </a:r>
                    </a:p>
                  </a:txBody>
                  <a:tcPr/>
                </a:tc>
                <a:tc>
                  <a:txBody>
                    <a:bodyPr/>
                    <a:lstStyle/>
                    <a:p>
                      <a:pPr marL="0" marR="0" lvl="0" indent="0" algn="ctr" rtl="0" hangingPunct="0">
                        <a:lnSpc>
                          <a:spcPct val="100000"/>
                        </a:lnSpc>
                        <a:spcBef>
                          <a:spcPts val="0"/>
                        </a:spcBef>
                        <a:spcAft>
                          <a:spcPts val="0"/>
                        </a:spcAft>
                        <a:buNone/>
                        <a:tabLst/>
                      </a:pPr>
                      <a:r>
                        <a:rPr lang="fr-FR" sz="1800" b="0" i="0" u="none" strike="noStrike" kern="1200" cap="none">
                          <a:ln>
                            <a:noFill/>
                          </a:ln>
                          <a:latin typeface="Liberation Sans" pitchFamily="18"/>
                          <a:ea typeface="Microsoft YaHei" pitchFamily="2"/>
                          <a:cs typeface="Arial" pitchFamily="2"/>
                        </a:rPr>
                        <a:t>4</a:t>
                      </a:r>
                    </a:p>
                  </a:txBody>
                  <a:tcPr/>
                </a:tc>
                <a:tc>
                  <a:txBody>
                    <a:bodyPr/>
                    <a:lstStyle/>
                    <a:p>
                      <a:pPr marL="0" marR="0" lvl="0" indent="0" algn="ctr" rtl="0" hangingPunct="0">
                        <a:lnSpc>
                          <a:spcPct val="100000"/>
                        </a:lnSpc>
                        <a:spcBef>
                          <a:spcPts val="0"/>
                        </a:spcBef>
                        <a:spcAft>
                          <a:spcPts val="0"/>
                        </a:spcAft>
                        <a:buNone/>
                        <a:tabLst/>
                      </a:pPr>
                      <a:r>
                        <a:rPr lang="fr-FR" sz="1800" b="0" i="0" u="none" strike="noStrike" kern="1200" cap="none" dirty="0">
                          <a:ln>
                            <a:noFill/>
                          </a:ln>
                          <a:latin typeface="Liberation Sans" pitchFamily="18"/>
                          <a:ea typeface="Microsoft YaHei" pitchFamily="2"/>
                          <a:cs typeface="Arial" pitchFamily="2"/>
                        </a:rPr>
                        <a:t>0</a:t>
                      </a:r>
                    </a:p>
                  </a:txBody>
                  <a:tcPr/>
                </a:tc>
              </a:tr>
              <a:tr h="721080">
                <a:tc>
                  <a:txBody>
                    <a:bodyPr/>
                    <a:lstStyle/>
                    <a:p>
                      <a:pPr marL="0" marR="0" lvl="0" indent="0" rtl="0" hangingPunct="0">
                        <a:lnSpc>
                          <a:spcPct val="100000"/>
                        </a:lnSpc>
                        <a:spcBef>
                          <a:spcPts val="0"/>
                        </a:spcBef>
                        <a:spcAft>
                          <a:spcPts val="0"/>
                        </a:spcAft>
                        <a:buNone/>
                        <a:tabLst/>
                      </a:pPr>
                      <a:r>
                        <a:rPr lang="fr-FR" sz="1800" b="0" i="0" u="none" strike="noStrike" kern="1200" cap="none" dirty="0">
                          <a:ln>
                            <a:noFill/>
                          </a:ln>
                          <a:latin typeface="Liberation Sans" pitchFamily="18"/>
                          <a:ea typeface="Microsoft YaHei" pitchFamily="2"/>
                          <a:cs typeface="Arial" pitchFamily="2"/>
                        </a:rPr>
                        <a:t>Procédures non finalisées</a:t>
                      </a:r>
                    </a:p>
                  </a:txBody>
                  <a:tcPr/>
                </a:tc>
                <a:tc>
                  <a:txBody>
                    <a:bodyPr/>
                    <a:lstStyle/>
                    <a:p>
                      <a:pPr marL="0" marR="0" lvl="0" indent="0" algn="ctr" rtl="0" hangingPunct="0">
                        <a:lnSpc>
                          <a:spcPct val="100000"/>
                        </a:lnSpc>
                        <a:spcBef>
                          <a:spcPts val="0"/>
                        </a:spcBef>
                        <a:spcAft>
                          <a:spcPts val="0"/>
                        </a:spcAft>
                        <a:buNone/>
                        <a:tabLst/>
                      </a:pPr>
                      <a:r>
                        <a:rPr lang="fr-FR" sz="1800" b="0" i="0" u="none" strike="noStrike" kern="1200" cap="none" dirty="0">
                          <a:ln>
                            <a:noFill/>
                          </a:ln>
                          <a:latin typeface="Liberation Sans" pitchFamily="18"/>
                          <a:ea typeface="Microsoft YaHei" pitchFamily="2"/>
                          <a:cs typeface="Arial" pitchFamily="2"/>
                        </a:rPr>
                        <a:t>7</a:t>
                      </a:r>
                    </a:p>
                  </a:txBody>
                  <a:tcPr/>
                </a:tc>
                <a:tc>
                  <a:txBody>
                    <a:bodyPr/>
                    <a:lstStyle/>
                    <a:p>
                      <a:pPr marL="0" marR="0" lvl="0" indent="0" algn="ctr" rtl="0" hangingPunct="0">
                        <a:lnSpc>
                          <a:spcPct val="100000"/>
                        </a:lnSpc>
                        <a:spcBef>
                          <a:spcPts val="0"/>
                        </a:spcBef>
                        <a:spcAft>
                          <a:spcPts val="0"/>
                        </a:spcAft>
                        <a:buNone/>
                        <a:tabLst/>
                      </a:pPr>
                      <a:r>
                        <a:rPr lang="fr-FR" sz="1800" b="0" i="0" u="none" strike="noStrike" kern="1200" cap="none" dirty="0">
                          <a:ln>
                            <a:noFill/>
                          </a:ln>
                          <a:latin typeface="Liberation Sans" pitchFamily="18"/>
                          <a:ea typeface="Microsoft YaHei" pitchFamily="2"/>
                          <a:cs typeface="Arial" pitchFamily="2"/>
                        </a:rPr>
                        <a:t>0</a:t>
                      </a:r>
                    </a:p>
                  </a:txBody>
                  <a:tcPr/>
                </a:tc>
              </a:tr>
            </a:tbl>
          </a:graphicData>
        </a:graphic>
      </p:graphicFrame>
      <p:sp>
        <p:nvSpPr>
          <p:cNvPr id="6" name="Rectangle à coins arrondis 5"/>
          <p:cNvSpPr/>
          <p:nvPr/>
        </p:nvSpPr>
        <p:spPr>
          <a:xfrm>
            <a:off x="4874643" y="1217096"/>
            <a:ext cx="1339402" cy="51106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6460895" y="1226520"/>
            <a:ext cx="1997114" cy="51106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Espace réservé du numéro de diapositive 7"/>
          <p:cNvSpPr>
            <a:spLocks noGrp="1"/>
          </p:cNvSpPr>
          <p:nvPr>
            <p:ph type="sldNum" sz="quarter" idx="12"/>
          </p:nvPr>
        </p:nvSpPr>
        <p:spPr/>
        <p:txBody>
          <a:bodyPr/>
          <a:lstStyle/>
          <a:p>
            <a:pPr lvl="0"/>
            <a:fld id="{80423740-EA2F-436D-9250-26AF0DF34B3A}" type="slidenum">
              <a:rPr lang="fr-CH" smtClean="0"/>
              <a:t>7</a:t>
            </a:fld>
            <a:endParaRPr lang="fr-CH"/>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14688" y="233481"/>
            <a:ext cx="9072563" cy="1262063"/>
          </a:xfrm>
        </p:spPr>
        <p:txBody>
          <a:bodyPr/>
          <a:lstStyle/>
          <a:p>
            <a:pPr lvl="0" algn="ctr"/>
            <a:r>
              <a:rPr lang="fr-FR" dirty="0" smtClean="0"/>
              <a:t>Exemple 1</a:t>
            </a:r>
            <a:endParaRPr lang="fr-FR" dirty="0"/>
          </a:p>
        </p:txBody>
      </p:sp>
      <p:sp>
        <p:nvSpPr>
          <p:cNvPr id="3" name="Espace réservé du texte 2"/>
          <p:cNvSpPr txBox="1">
            <a:spLocks noGrp="1"/>
          </p:cNvSpPr>
          <p:nvPr>
            <p:ph type="body" idx="4294967295"/>
          </p:nvPr>
        </p:nvSpPr>
        <p:spPr>
          <a:xfrm>
            <a:off x="0" y="1768475"/>
            <a:ext cx="9072563" cy="4384675"/>
          </a:xfrm>
        </p:spPr>
        <p:txBody>
          <a:bodyPr/>
          <a:lstStyle/>
          <a:p>
            <a:pPr marL="0" indent="0">
              <a:buNone/>
            </a:pPr>
            <a:r>
              <a:rPr lang="fr-FR" dirty="0" smtClean="0"/>
              <a:t>  </a:t>
            </a:r>
            <a:endParaRPr lang="fr-FR" dirty="0"/>
          </a:p>
        </p:txBody>
      </p:sp>
      <p:pic>
        <p:nvPicPr>
          <p:cNvPr id="4" name="Image 3"/>
          <p:cNvPicPr>
            <a:picLocks noChangeAspect="1"/>
          </p:cNvPicPr>
          <p:nvPr/>
        </p:nvPicPr>
        <p:blipFill>
          <a:blip r:embed="rId3"/>
          <a:stretch>
            <a:fillRect/>
          </a:stretch>
        </p:blipFill>
        <p:spPr>
          <a:xfrm>
            <a:off x="457678" y="1495544"/>
            <a:ext cx="9186581" cy="4396836"/>
          </a:xfrm>
          <a:prstGeom prst="rect">
            <a:avLst/>
          </a:prstGeom>
        </p:spPr>
      </p:pic>
      <p:sp>
        <p:nvSpPr>
          <p:cNvPr id="5" name="Espace réservé du numéro de diapositive 4"/>
          <p:cNvSpPr>
            <a:spLocks noGrp="1"/>
          </p:cNvSpPr>
          <p:nvPr>
            <p:ph type="sldNum" sz="quarter" idx="12"/>
          </p:nvPr>
        </p:nvSpPr>
        <p:spPr/>
        <p:txBody>
          <a:bodyPr/>
          <a:lstStyle/>
          <a:p>
            <a:pPr lvl="0"/>
            <a:fld id="{80423740-EA2F-436D-9250-26AF0DF34B3A}" type="slidenum">
              <a:rPr lang="fr-CH" smtClean="0"/>
              <a:t>8</a:t>
            </a:fld>
            <a:endParaRPr lang="fr-CH"/>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504030" y="301625"/>
            <a:ext cx="9072563" cy="1262063"/>
          </a:xfrm>
        </p:spPr>
        <p:txBody>
          <a:bodyPr/>
          <a:lstStyle/>
          <a:p>
            <a:pPr lvl="0" algn="ctr"/>
            <a:r>
              <a:rPr lang="fr-FR" dirty="0" smtClean="0"/>
              <a:t>Exemple 2</a:t>
            </a:r>
            <a:endParaRPr lang="fr-FR" dirty="0"/>
          </a:p>
        </p:txBody>
      </p:sp>
      <p:sp>
        <p:nvSpPr>
          <p:cNvPr id="3" name="Espace réservé du texte 2"/>
          <p:cNvSpPr txBox="1">
            <a:spLocks noGrp="1"/>
          </p:cNvSpPr>
          <p:nvPr>
            <p:ph type="body" idx="4294967295"/>
          </p:nvPr>
        </p:nvSpPr>
        <p:spPr>
          <a:xfrm>
            <a:off x="0" y="1768475"/>
            <a:ext cx="9072563" cy="4384675"/>
          </a:xfrm>
        </p:spPr>
        <p:txBody>
          <a:bodyPr/>
          <a:lstStyle/>
          <a:p>
            <a:r>
              <a:rPr lang="fr-FR" dirty="0" smtClean="0"/>
              <a:t> </a:t>
            </a:r>
            <a:endParaRPr lang="fr-FR" dirty="0"/>
          </a:p>
        </p:txBody>
      </p:sp>
      <p:pic>
        <p:nvPicPr>
          <p:cNvPr id="6" name="Image 5"/>
          <p:cNvPicPr>
            <a:picLocks noChangeAspect="1"/>
          </p:cNvPicPr>
          <p:nvPr/>
        </p:nvPicPr>
        <p:blipFill>
          <a:blip r:embed="rId3"/>
          <a:stretch>
            <a:fillRect/>
          </a:stretch>
        </p:blipFill>
        <p:spPr>
          <a:xfrm>
            <a:off x="0" y="1768475"/>
            <a:ext cx="10080625" cy="2595667"/>
          </a:xfrm>
          <a:prstGeom prst="rect">
            <a:avLst/>
          </a:prstGeom>
        </p:spPr>
      </p:pic>
      <p:sp>
        <p:nvSpPr>
          <p:cNvPr id="4" name="Espace réservé du numéro de diapositive 3"/>
          <p:cNvSpPr>
            <a:spLocks noGrp="1"/>
          </p:cNvSpPr>
          <p:nvPr>
            <p:ph type="sldNum" sz="quarter" idx="12"/>
          </p:nvPr>
        </p:nvSpPr>
        <p:spPr/>
        <p:txBody>
          <a:bodyPr/>
          <a:lstStyle/>
          <a:p>
            <a:pPr lvl="0"/>
            <a:fld id="{80423740-EA2F-436D-9250-26AF0DF34B3A}" type="slidenum">
              <a:rPr lang="fr-CH" smtClean="0"/>
              <a:t>9</a:t>
            </a:fld>
            <a:endParaRPr lang="fr-CH"/>
          </a:p>
        </p:txBody>
      </p:sp>
    </p:spTree>
    <p:extLst>
      <p:ext uri="{BB962C8B-B14F-4D97-AF65-F5344CB8AC3E}">
        <p14:creationId xmlns:p14="http://schemas.microsoft.com/office/powerpoint/2010/main" val="3458967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1539</TotalTime>
  <Words>860</Words>
  <Application>Microsoft Office PowerPoint</Application>
  <PresentationFormat>Personnalisé</PresentationFormat>
  <Paragraphs>310</Paragraphs>
  <Slides>32</Slides>
  <Notes>32</Notes>
  <HiddenSlides>0</HiddenSlides>
  <MMClips>0</MMClips>
  <ScaleCrop>false</ScaleCrop>
  <HeadingPairs>
    <vt:vector size="6" baseType="variant">
      <vt:variant>
        <vt:lpstr>Polices utilisées</vt:lpstr>
      </vt:variant>
      <vt:variant>
        <vt:i4>11</vt:i4>
      </vt:variant>
      <vt:variant>
        <vt:lpstr>Thème</vt:lpstr>
      </vt:variant>
      <vt:variant>
        <vt:i4>3</vt:i4>
      </vt:variant>
      <vt:variant>
        <vt:lpstr>Titres des diapositives</vt:lpstr>
      </vt:variant>
      <vt:variant>
        <vt:i4>32</vt:i4>
      </vt:variant>
    </vt:vector>
  </HeadingPairs>
  <TitlesOfParts>
    <vt:vector size="46" baseType="lpstr">
      <vt:lpstr>Microsoft YaHei</vt:lpstr>
      <vt:lpstr>SimSun</vt:lpstr>
      <vt:lpstr>Arial</vt:lpstr>
      <vt:lpstr>Calibri</vt:lpstr>
      <vt:lpstr>Calibri Light</vt:lpstr>
      <vt:lpstr>Liberation Sans</vt:lpstr>
      <vt:lpstr>Liberation Serif</vt:lpstr>
      <vt:lpstr>Segoe UI</vt:lpstr>
      <vt:lpstr>StarSymbol</vt:lpstr>
      <vt:lpstr>Tahoma</vt:lpstr>
      <vt:lpstr>Wingdings</vt:lpstr>
      <vt:lpstr>Thème Office</vt:lpstr>
      <vt:lpstr>Rétrospective</vt:lpstr>
      <vt:lpstr>1_Rétrospective</vt:lpstr>
      <vt:lpstr>Présentation PowerPoint</vt:lpstr>
      <vt:lpstr>Une entrée en matière: ‘Le château de cartes’</vt:lpstr>
      <vt:lpstr>Présentation PowerPoint</vt:lpstr>
      <vt:lpstr>Méthodologie</vt:lpstr>
      <vt:lpstr>Présentation PowerPoint</vt:lpstr>
      <vt:lpstr>Analyse quantitative</vt:lpstr>
      <vt:lpstr>Analyse quantitative « erreurs »</vt:lpstr>
      <vt:lpstr>Exemple 1</vt:lpstr>
      <vt:lpstr>Exemple 2</vt:lpstr>
      <vt:lpstr>Exemple 3</vt:lpstr>
      <vt:lpstr>Exemple 4</vt:lpstr>
      <vt:lpstr>Exemple 5</vt:lpstr>
      <vt:lpstr>Point de vue lexical</vt:lpstr>
      <vt:lpstr>Point de vue lexical</vt:lpstr>
      <vt:lpstr>Présentation PowerPoint</vt:lpstr>
      <vt:lpstr>Présentation PowerPoint</vt:lpstr>
      <vt:lpstr>Brousseau (2000-2001) </vt:lpstr>
      <vt:lpstr>Brousseau (2000-2001) </vt:lpstr>
      <vt:lpstr>Ravestein et Sensevy (1993-1994) </vt:lpstr>
      <vt:lpstr>Brousseau (2000-2001) </vt:lpstr>
      <vt:lpstr>Ravestein et Sensevy (1993-1994) </vt:lpstr>
      <vt:lpstr>IREM d’Aquitaine (2013) </vt:lpstr>
      <vt:lpstr>Présentation PowerPoint</vt:lpstr>
      <vt:lpstr>Présentation PowerPoint</vt:lpstr>
      <vt:lpstr>Présentation PowerPoint</vt:lpstr>
      <vt:lpstr>Présentation PowerPoint</vt:lpstr>
      <vt:lpstr>Présentation PowerPoint</vt:lpstr>
      <vt:lpstr> Les fonctions des « erreurs  repérées/essais/tentatives»  </vt:lpstr>
      <vt:lpstr> Comment les élèves parlent-ils de leurs « erreurs  repérées/essais/tentatives»?  </vt:lpstr>
      <vt:lpstr>Présentation PowerPoint</vt:lpstr>
      <vt:lpstr>Structuration de la narration « imposée » par l’enseignant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château de cartes</dc:title>
  <dc:creator>Stéphane FAVIER</dc:creator>
  <cp:lastModifiedBy>Stéphane Favier</cp:lastModifiedBy>
  <cp:revision>100</cp:revision>
  <cp:lastPrinted>2017-11-08T11:19:20Z</cp:lastPrinted>
  <dcterms:created xsi:type="dcterms:W3CDTF">2017-11-03T08:08:40Z</dcterms:created>
  <dcterms:modified xsi:type="dcterms:W3CDTF">2017-11-08T11:29:22Z</dcterms:modified>
</cp:coreProperties>
</file>