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5"/>
  </p:notesMasterIdLst>
  <p:sldIdLst>
    <p:sldId id="256" r:id="rId2"/>
    <p:sldId id="262" r:id="rId3"/>
    <p:sldId id="265" r:id="rId4"/>
    <p:sldId id="260" r:id="rId5"/>
    <p:sldId id="266" r:id="rId6"/>
    <p:sldId id="278" r:id="rId7"/>
    <p:sldId id="279" r:id="rId8"/>
    <p:sldId id="268" r:id="rId9"/>
    <p:sldId id="267" r:id="rId10"/>
    <p:sldId id="269" r:id="rId11"/>
    <p:sldId id="270" r:id="rId12"/>
    <p:sldId id="281" r:id="rId13"/>
    <p:sldId id="271" r:id="rId14"/>
    <p:sldId id="261" r:id="rId15"/>
    <p:sldId id="257" r:id="rId16"/>
    <p:sldId id="264" r:id="rId17"/>
    <p:sldId id="272" r:id="rId18"/>
    <p:sldId id="273" r:id="rId19"/>
    <p:sldId id="274" r:id="rId20"/>
    <p:sldId id="263" r:id="rId21"/>
    <p:sldId id="276" r:id="rId22"/>
    <p:sldId id="275" r:id="rId23"/>
    <p:sldId id="277" r:id="rId24"/>
    <p:sldId id="280" r:id="rId25"/>
    <p:sldId id="259" r:id="rId26"/>
    <p:sldId id="283" r:id="rId27"/>
    <p:sldId id="284" r:id="rId28"/>
    <p:sldId id="285" r:id="rId29"/>
    <p:sldId id="286" r:id="rId30"/>
    <p:sldId id="287" r:id="rId31"/>
    <p:sldId id="288" r:id="rId32"/>
    <p:sldId id="289" r:id="rId33"/>
    <p:sldId id="282"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5701" autoAdjust="0"/>
  </p:normalViewPr>
  <p:slideViewPr>
    <p:cSldViewPr snapToGrid="0">
      <p:cViewPr varScale="1">
        <p:scale>
          <a:sx n="88" d="100"/>
          <a:sy n="88" d="100"/>
        </p:scale>
        <p:origin x="141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D7B3E1-197E-416E-8BE6-30AC3794FD88}" type="datetimeFigureOut">
              <a:rPr lang="fr-CH" smtClean="0"/>
              <a:t>14.09.2017</a:t>
            </a:fld>
            <a:endParaRPr lang="fr-CH"/>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EDBC61-837A-4043-B2CF-3AC5766857D4}" type="slidenum">
              <a:rPr lang="fr-CH" smtClean="0"/>
              <a:t>‹N°›</a:t>
            </a:fld>
            <a:endParaRPr lang="fr-CH"/>
          </a:p>
        </p:txBody>
      </p:sp>
    </p:spTree>
    <p:extLst>
      <p:ext uri="{BB962C8B-B14F-4D97-AF65-F5344CB8AC3E}">
        <p14:creationId xmlns:p14="http://schemas.microsoft.com/office/powerpoint/2010/main" val="991317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BFEDBC61-837A-4043-B2CF-3AC5766857D4}" type="slidenum">
              <a:rPr lang="fr-CH" smtClean="0"/>
              <a:t>1</a:t>
            </a:fld>
            <a:endParaRPr lang="fr-CH"/>
          </a:p>
        </p:txBody>
      </p:sp>
    </p:spTree>
    <p:extLst>
      <p:ext uri="{BB962C8B-B14F-4D97-AF65-F5344CB8AC3E}">
        <p14:creationId xmlns:p14="http://schemas.microsoft.com/office/powerpoint/2010/main" val="1558631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BFEDBC61-837A-4043-B2CF-3AC5766857D4}" type="slidenum">
              <a:rPr lang="fr-CH" smtClean="0"/>
              <a:t>10</a:t>
            </a:fld>
            <a:endParaRPr lang="fr-CH"/>
          </a:p>
        </p:txBody>
      </p:sp>
    </p:spTree>
    <p:extLst>
      <p:ext uri="{BB962C8B-B14F-4D97-AF65-F5344CB8AC3E}">
        <p14:creationId xmlns:p14="http://schemas.microsoft.com/office/powerpoint/2010/main" val="956033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BFEDBC61-837A-4043-B2CF-3AC5766857D4}" type="slidenum">
              <a:rPr lang="fr-CH" smtClean="0"/>
              <a:t>11</a:t>
            </a:fld>
            <a:endParaRPr lang="fr-CH"/>
          </a:p>
        </p:txBody>
      </p:sp>
    </p:spTree>
    <p:extLst>
      <p:ext uri="{BB962C8B-B14F-4D97-AF65-F5344CB8AC3E}">
        <p14:creationId xmlns:p14="http://schemas.microsoft.com/office/powerpoint/2010/main" val="2532009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BFEDBC61-837A-4043-B2CF-3AC5766857D4}" type="slidenum">
              <a:rPr lang="fr-CH" smtClean="0"/>
              <a:t>12</a:t>
            </a:fld>
            <a:endParaRPr lang="fr-CH"/>
          </a:p>
        </p:txBody>
      </p:sp>
    </p:spTree>
    <p:extLst>
      <p:ext uri="{BB962C8B-B14F-4D97-AF65-F5344CB8AC3E}">
        <p14:creationId xmlns:p14="http://schemas.microsoft.com/office/powerpoint/2010/main" val="1943970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Voici</a:t>
            </a:r>
            <a:r>
              <a:rPr lang="fr-FR" baseline="0" dirty="0" smtClean="0"/>
              <a:t> le type de résultat que nous permet d’obtenir le logiciel.</a:t>
            </a:r>
          </a:p>
          <a:p>
            <a:endParaRPr lang="fr-FR" dirty="0"/>
          </a:p>
        </p:txBody>
      </p:sp>
      <p:sp>
        <p:nvSpPr>
          <p:cNvPr id="4" name="Espace réservé du numéro de diapositive 3"/>
          <p:cNvSpPr>
            <a:spLocks noGrp="1"/>
          </p:cNvSpPr>
          <p:nvPr>
            <p:ph type="sldNum" sz="quarter" idx="10"/>
          </p:nvPr>
        </p:nvSpPr>
        <p:spPr/>
        <p:txBody>
          <a:bodyPr/>
          <a:lstStyle/>
          <a:p>
            <a:fld id="{BFEDBC61-837A-4043-B2CF-3AC5766857D4}" type="slidenum">
              <a:rPr lang="fr-CH" smtClean="0"/>
              <a:t>13</a:t>
            </a:fld>
            <a:endParaRPr lang="fr-CH"/>
          </a:p>
        </p:txBody>
      </p:sp>
    </p:spTree>
    <p:extLst>
      <p:ext uri="{BB962C8B-B14F-4D97-AF65-F5344CB8AC3E}">
        <p14:creationId xmlns:p14="http://schemas.microsoft.com/office/powerpoint/2010/main" val="1947969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Dans une deuxième partie de la recherche, je m’intéresse aux</a:t>
            </a:r>
            <a:r>
              <a:rPr lang="fr-FR" baseline="0" dirty="0" smtClean="0"/>
              <a:t> pratiques évaluatives des enseignants, qu’elles soient certificatives mais surtout formatives. Il s’agit donc d’une étude qui s’effectue au niveau plus micro avec une observation et une analyse plus fine de ces pratiques dans le but de les caractériser. Je me place dans une démarche compréhensive qui vise à comprendre pourquoi les enseignants font ainsi, en considérant les contraintes auxquelles ils sont soumis (notamment en termes de programmes, d’injonctions évaluatives) et en regardant comment ils investissent les marges de manœuvre qui leur restent. Les questions auxquelles nous souhaitons répondre sont les suivantes. </a:t>
            </a:r>
            <a:endParaRPr lang="fr-FR" dirty="0"/>
          </a:p>
        </p:txBody>
      </p:sp>
      <p:sp>
        <p:nvSpPr>
          <p:cNvPr id="4" name="Espace réservé du numéro de diapositive 3"/>
          <p:cNvSpPr>
            <a:spLocks noGrp="1"/>
          </p:cNvSpPr>
          <p:nvPr>
            <p:ph type="sldNum" sz="quarter" idx="10"/>
          </p:nvPr>
        </p:nvSpPr>
        <p:spPr/>
        <p:txBody>
          <a:bodyPr/>
          <a:lstStyle/>
          <a:p>
            <a:fld id="{BFEDBC61-837A-4043-B2CF-3AC5766857D4}" type="slidenum">
              <a:rPr lang="fr-CH" smtClean="0"/>
              <a:t>14</a:t>
            </a:fld>
            <a:endParaRPr lang="fr-CH"/>
          </a:p>
        </p:txBody>
      </p:sp>
    </p:spTree>
    <p:extLst>
      <p:ext uri="{BB962C8B-B14F-4D97-AF65-F5344CB8AC3E}">
        <p14:creationId xmlns:p14="http://schemas.microsoft.com/office/powerpoint/2010/main" val="2058229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J’ai donc</a:t>
            </a:r>
            <a:r>
              <a:rPr lang="fr-FR" baseline="0" dirty="0" smtClean="0"/>
              <a:t> suivi l’an dernier 3 enseignants </a:t>
            </a:r>
            <a:r>
              <a:rPr lang="fr-CH" sz="1200" dirty="0" smtClean="0"/>
              <a:t>dispensant le cours de DMS :</a:t>
            </a:r>
          </a:p>
          <a:p>
            <a:r>
              <a:rPr lang="fr-CH" sz="1200" dirty="0" smtClean="0"/>
              <a:t>- 2 enseignants travaillant dans le même cycle d’orientation (CO), </a:t>
            </a:r>
          </a:p>
          <a:p>
            <a:r>
              <a:rPr lang="fr-CH" sz="1200" dirty="0" smtClean="0"/>
              <a:t>l’un donnant le cours pour la deuxième année, l’autre donnant ce cours pour la première fois. </a:t>
            </a:r>
          </a:p>
          <a:p>
            <a:r>
              <a:rPr lang="fr-CH" sz="1200" dirty="0" smtClean="0"/>
              <a:t>-1 enseignant donnant ce cours depuis son introduction</a:t>
            </a:r>
          </a:p>
          <a:p>
            <a:endParaRPr lang="fr-FR" dirty="0"/>
          </a:p>
        </p:txBody>
      </p:sp>
      <p:sp>
        <p:nvSpPr>
          <p:cNvPr id="4" name="Espace réservé du numéro de diapositive 3"/>
          <p:cNvSpPr>
            <a:spLocks noGrp="1"/>
          </p:cNvSpPr>
          <p:nvPr>
            <p:ph type="sldNum" sz="quarter" idx="10"/>
          </p:nvPr>
        </p:nvSpPr>
        <p:spPr/>
        <p:txBody>
          <a:bodyPr/>
          <a:lstStyle/>
          <a:p>
            <a:fld id="{BFEDBC61-837A-4043-B2CF-3AC5766857D4}" type="slidenum">
              <a:rPr lang="fr-CH" smtClean="0"/>
              <a:t>15</a:t>
            </a:fld>
            <a:endParaRPr lang="fr-CH"/>
          </a:p>
        </p:txBody>
      </p:sp>
    </p:spTree>
    <p:extLst>
      <p:ext uri="{BB962C8B-B14F-4D97-AF65-F5344CB8AC3E}">
        <p14:creationId xmlns:p14="http://schemas.microsoft.com/office/powerpoint/2010/main" val="1033512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 chaque enseignant j’ai pu recueillir</a:t>
            </a:r>
            <a:r>
              <a:rPr lang="fr-FR" baseline="0" dirty="0" smtClean="0"/>
              <a:t> :</a:t>
            </a:r>
          </a:p>
          <a:p>
            <a:r>
              <a:rPr lang="fr-FR" baseline="0" dirty="0" smtClean="0"/>
              <a:t>Le nombre d’observation a varié en fonction des enseignants puisque mon idée et la commande qui leur était passée était de venir les observer sur une séquence de cours ordinaire, avec ce qu’ils estimaient avoir un début et une fin. J’ai assisté aux séances d’évaluation et de rendu d’évaluation. </a:t>
            </a:r>
            <a:endParaRPr lang="fr-FR" dirty="0"/>
          </a:p>
        </p:txBody>
      </p:sp>
      <p:sp>
        <p:nvSpPr>
          <p:cNvPr id="4" name="Espace réservé du numéro de diapositive 3"/>
          <p:cNvSpPr>
            <a:spLocks noGrp="1"/>
          </p:cNvSpPr>
          <p:nvPr>
            <p:ph type="sldNum" sz="quarter" idx="10"/>
          </p:nvPr>
        </p:nvSpPr>
        <p:spPr/>
        <p:txBody>
          <a:bodyPr/>
          <a:lstStyle/>
          <a:p>
            <a:fld id="{BFEDBC61-837A-4043-B2CF-3AC5766857D4}" type="slidenum">
              <a:rPr lang="fr-CH" smtClean="0"/>
              <a:t>16</a:t>
            </a:fld>
            <a:endParaRPr lang="fr-CH"/>
          </a:p>
        </p:txBody>
      </p:sp>
    </p:spTree>
    <p:extLst>
      <p:ext uri="{BB962C8B-B14F-4D97-AF65-F5344CB8AC3E}">
        <p14:creationId xmlns:p14="http://schemas.microsoft.com/office/powerpoint/2010/main" val="3135096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 répondre</a:t>
            </a:r>
            <a:r>
              <a:rPr lang="fr-FR" baseline="0" dirty="0" smtClean="0"/>
              <a:t> à mes questions de recherche et à partir des documents recueillis, je cherche donc à :</a:t>
            </a:r>
          </a:p>
          <a:p>
            <a:pPr>
              <a:buFont typeface="Arial" panose="020B0604020202020204" pitchFamily="34" charset="0"/>
              <a:buChar char="•"/>
            </a:pPr>
            <a:r>
              <a:rPr lang="fr-CH" sz="1200" dirty="0" smtClean="0"/>
              <a:t> étude de l’existence d’un savoir de référence</a:t>
            </a:r>
          </a:p>
          <a:p>
            <a:pPr>
              <a:buFont typeface="Arial" panose="020B0604020202020204" pitchFamily="34" charset="0"/>
              <a:buChar char="•"/>
            </a:pPr>
            <a:r>
              <a:rPr lang="fr-CH" sz="1200" dirty="0" smtClean="0"/>
              <a:t> analyse des documents curriculaires officiels</a:t>
            </a:r>
          </a:p>
          <a:p>
            <a:pPr>
              <a:buFont typeface="Arial" panose="020B0604020202020204" pitchFamily="34" charset="0"/>
              <a:buChar char="•"/>
            </a:pPr>
            <a:r>
              <a:rPr lang="fr-CH" sz="1200" dirty="0" smtClean="0"/>
              <a:t> analyse des problèmes travaillés en classe.</a:t>
            </a:r>
            <a:endParaRPr lang="fr-CH" dirty="0" smtClean="0"/>
          </a:p>
          <a:p>
            <a:endParaRPr lang="fr-FR" dirty="0"/>
          </a:p>
        </p:txBody>
      </p:sp>
      <p:sp>
        <p:nvSpPr>
          <p:cNvPr id="4" name="Espace réservé du numéro de diapositive 3"/>
          <p:cNvSpPr>
            <a:spLocks noGrp="1"/>
          </p:cNvSpPr>
          <p:nvPr>
            <p:ph type="sldNum" sz="quarter" idx="10"/>
          </p:nvPr>
        </p:nvSpPr>
        <p:spPr/>
        <p:txBody>
          <a:bodyPr/>
          <a:lstStyle/>
          <a:p>
            <a:fld id="{BFEDBC61-837A-4043-B2CF-3AC5766857D4}" type="slidenum">
              <a:rPr lang="fr-CH" smtClean="0"/>
              <a:t>17</a:t>
            </a:fld>
            <a:endParaRPr lang="fr-CH"/>
          </a:p>
        </p:txBody>
      </p:sp>
    </p:spTree>
    <p:extLst>
      <p:ext uri="{BB962C8B-B14F-4D97-AF65-F5344CB8AC3E}">
        <p14:creationId xmlns:p14="http://schemas.microsoft.com/office/powerpoint/2010/main" val="877529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BFEDBC61-837A-4043-B2CF-3AC5766857D4}" type="slidenum">
              <a:rPr lang="fr-CH" smtClean="0"/>
              <a:t>18</a:t>
            </a:fld>
            <a:endParaRPr lang="fr-CH"/>
          </a:p>
        </p:txBody>
      </p:sp>
    </p:spTree>
    <p:extLst>
      <p:ext uri="{BB962C8B-B14F-4D97-AF65-F5344CB8AC3E}">
        <p14:creationId xmlns:p14="http://schemas.microsoft.com/office/powerpoint/2010/main" val="2720100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BFEDBC61-837A-4043-B2CF-3AC5766857D4}" type="slidenum">
              <a:rPr lang="fr-CH" smtClean="0"/>
              <a:t>19</a:t>
            </a:fld>
            <a:endParaRPr lang="fr-CH"/>
          </a:p>
        </p:txBody>
      </p:sp>
    </p:spTree>
    <p:extLst>
      <p:ext uri="{BB962C8B-B14F-4D97-AF65-F5344CB8AC3E}">
        <p14:creationId xmlns:p14="http://schemas.microsoft.com/office/powerpoint/2010/main" val="3734170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smtClean="0"/>
              <a:t>Des travaux francophones sur l’évaluation </a:t>
            </a:r>
            <a:r>
              <a:rPr lang="fr-CH" sz="1200" kern="1200" dirty="0" smtClean="0">
                <a:solidFill>
                  <a:schemeClr val="tx1"/>
                </a:solidFill>
                <a:effectLst/>
                <a:latin typeface="+mn-lt"/>
                <a:ea typeface="+mn-ea"/>
                <a:cs typeface="+mn-cs"/>
              </a:rPr>
              <a:t>se sont développés ces dernières années, en particulier autour de l’évaluation formative, avec une prise en compte de l’objet de savoir pour penser ces questions d’évaluation. </a:t>
            </a:r>
          </a:p>
          <a:p>
            <a:r>
              <a:rPr lang="fr-CH" sz="1200" kern="1200" baseline="0" dirty="0" smtClean="0">
                <a:solidFill>
                  <a:schemeClr val="tx1"/>
                </a:solidFill>
                <a:effectLst/>
                <a:latin typeface="+mn-lt"/>
                <a:ea typeface="+mn-ea"/>
                <a:cs typeface="+mn-cs"/>
              </a:rPr>
              <a:t>Beaucoup de ces travaux s’intéressent à l’évaluation lorsque l’objet de l’enseignement et l’apprentissage est l’algèbre. </a:t>
            </a:r>
          </a:p>
          <a:p>
            <a:r>
              <a:rPr lang="fr-CH" sz="1200" kern="1200" dirty="0" smtClean="0">
                <a:solidFill>
                  <a:schemeClr val="tx1"/>
                </a:solidFill>
                <a:effectLst/>
                <a:latin typeface="+mn-lt"/>
                <a:ea typeface="+mn-ea"/>
                <a:cs typeface="+mn-cs"/>
              </a:rPr>
              <a:t>J’ai choisi pour ma part de m’intéresser aux pratiques d’évaluation lorsque l’objet de savoir est la résolution de problème.</a:t>
            </a:r>
            <a:r>
              <a:rPr lang="fr-CH" sz="1200" kern="1200" baseline="0" dirty="0" smtClean="0">
                <a:solidFill>
                  <a:schemeClr val="tx1"/>
                </a:solidFill>
                <a:effectLst/>
                <a:latin typeface="+mn-lt"/>
                <a:ea typeface="+mn-ea"/>
                <a:cs typeface="+mn-cs"/>
              </a:rPr>
              <a:t> </a:t>
            </a:r>
            <a:endParaRPr lang="fr-CH" dirty="0" smtClean="0"/>
          </a:p>
        </p:txBody>
      </p:sp>
      <p:sp>
        <p:nvSpPr>
          <p:cNvPr id="4" name="Espace réservé du numéro de diapositive 3"/>
          <p:cNvSpPr>
            <a:spLocks noGrp="1"/>
          </p:cNvSpPr>
          <p:nvPr>
            <p:ph type="sldNum" sz="quarter" idx="10"/>
          </p:nvPr>
        </p:nvSpPr>
        <p:spPr/>
        <p:txBody>
          <a:bodyPr/>
          <a:lstStyle/>
          <a:p>
            <a:fld id="{BFEDBC61-837A-4043-B2CF-3AC5766857D4}" type="slidenum">
              <a:rPr lang="fr-CH" smtClean="0"/>
              <a:t>2</a:t>
            </a:fld>
            <a:endParaRPr lang="fr-CH"/>
          </a:p>
        </p:txBody>
      </p:sp>
    </p:spTree>
    <p:extLst>
      <p:ext uri="{BB962C8B-B14F-4D97-AF65-F5344CB8AC3E}">
        <p14:creationId xmlns:p14="http://schemas.microsoft.com/office/powerpoint/2010/main" val="1999401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sz="1200" kern="1200" dirty="0" smtClean="0">
                <a:solidFill>
                  <a:schemeClr val="tx1"/>
                </a:solidFill>
                <a:effectLst/>
                <a:latin typeface="+mn-lt"/>
                <a:ea typeface="+mn-ea"/>
                <a:cs typeface="+mn-cs"/>
              </a:rPr>
              <a:t>J’ai choisi de me centrer sur les interactions élèves – enseignant pour</a:t>
            </a:r>
            <a:r>
              <a:rPr lang="fr-CH" sz="1200" kern="1200" baseline="0" dirty="0" smtClean="0">
                <a:solidFill>
                  <a:schemeClr val="tx1"/>
                </a:solidFill>
                <a:effectLst/>
                <a:latin typeface="+mn-lt"/>
                <a:ea typeface="+mn-ea"/>
                <a:cs typeface="+mn-cs"/>
              </a:rPr>
              <a:t> saisir une partie d</a:t>
            </a:r>
            <a:r>
              <a:rPr lang="fr-CH" sz="1200" kern="1200" dirty="0" smtClean="0">
                <a:solidFill>
                  <a:schemeClr val="tx1"/>
                </a:solidFill>
                <a:effectLst/>
                <a:latin typeface="+mn-lt"/>
                <a:ea typeface="+mn-ea"/>
                <a:cs typeface="+mn-cs"/>
              </a:rPr>
              <a:t>es pratiques d’évaluation formative informelle des enseignants. Il</a:t>
            </a:r>
            <a:r>
              <a:rPr lang="fr-CH" sz="1200" kern="1200" baseline="0" dirty="0" smtClean="0">
                <a:solidFill>
                  <a:schemeClr val="tx1"/>
                </a:solidFill>
                <a:effectLst/>
                <a:latin typeface="+mn-lt"/>
                <a:ea typeface="+mn-ea"/>
                <a:cs typeface="+mn-cs"/>
              </a:rPr>
              <a:t> est en effet impossible d’observer l’ensemble de ce qui dans les pratiques de l’enseignant relève de l’évaluation formative. </a:t>
            </a:r>
            <a:r>
              <a:rPr lang="fr-FR" dirty="0" smtClean="0"/>
              <a:t>Difficulté d’accéder aux</a:t>
            </a:r>
            <a:r>
              <a:rPr lang="fr-FR" baseline="0" dirty="0" smtClean="0"/>
              <a:t> pratiques d’évaluation formative informelle car cela se joue dans les interactions, dans le cours de l’action et il n’est pas souvent accessible à un observateur extérieur de savoir quand l’enseignant a recueilli de l’information si cela ne passe pas par de la verbalisation et de savoir ce qu’il fait de cette information s’il ne l’utilise pas immédiatement pour interagir avec l’élève ou réguler directement son enseignement. </a:t>
            </a:r>
            <a:endParaRPr lang="fr-CH" baseline="0" dirty="0" smtClean="0"/>
          </a:p>
          <a:p>
            <a:endParaRPr lang="fr-CH" baseline="0" dirty="0" smtClean="0"/>
          </a:p>
          <a:p>
            <a:r>
              <a:rPr lang="fr-CH" baseline="0" dirty="0" smtClean="0"/>
              <a:t>Si l’enseignant pose une question à l’élève, que ce dernier répond et que l’enseignant utilise cette information pour aider l’élève à se situer par rapport à ce qui est attendu, cela est alors visible mais si l’enseignant écoute des discussions entre élèves et qu’il utilise ensuite en différé cette information pour adapter son enseignement, le chercheur ne peut avoir accès à cet aspect de l’évaluation formative.</a:t>
            </a:r>
          </a:p>
          <a:p>
            <a:endParaRPr lang="fr-CH" baseline="0" dirty="0" smtClean="0"/>
          </a:p>
          <a:p>
            <a:r>
              <a:rPr lang="fr-FR" baseline="0" dirty="0" smtClean="0"/>
              <a:t>C’est pourquoi nous essayons de capter des indices, des traces de pratiques d’évaluation formative informelle à travers une analyse des interactions verbales entre l’enseignant et les élèves. Cela constitue la partie émergée de l’iceberg que constitue l’évaluation formative. </a:t>
            </a:r>
          </a:p>
          <a:p>
            <a:endParaRPr lang="fr-FR" baseline="0" dirty="0" smtClean="0"/>
          </a:p>
          <a:p>
            <a:r>
              <a:rPr lang="fr-FR" dirty="0" smtClean="0"/>
              <a:t>Dans</a:t>
            </a:r>
            <a:r>
              <a:rPr lang="fr-FR" baseline="0" dirty="0" smtClean="0"/>
              <a:t> le but de caractériser les pratiques d’évaluation formative en classe des enseignants, je vais transcrire les interactions enseignant-élèves pour voir ce qui se joue dans ces moments de discussions évaluatives, d’évaluation formative informelle.</a:t>
            </a:r>
          </a:p>
          <a:p>
            <a:r>
              <a:rPr lang="fr-FR" baseline="0" dirty="0" smtClean="0"/>
              <a:t>Pour guider ces analyses, j’ai établi une grille d’analyse des interactions, à partir de divers travaux tiré du champ de l’évaluation, des recherches sur les démarches d’investigation, la résolution de problèmes. Cette grille vise à s’intéresser aux questions suivantes : </a:t>
            </a:r>
            <a:r>
              <a:rPr lang="mr-IN" baseline="0" dirty="0" smtClean="0"/>
              <a:t>…</a:t>
            </a:r>
            <a:endParaRPr lang="fr-CH" baseline="0" dirty="0" smtClean="0"/>
          </a:p>
          <a:p>
            <a:r>
              <a:rPr lang="fr-CH" baseline="0" dirty="0" smtClean="0"/>
              <a:t>Un des éléments qui nous intéresse est de voir comment se joue le partage de responsabilité entre élèves et enseignant quant aux validations, à la gestion des erreurs, à l’identification de ce qui reste à faire pour atteindre le but visé, avec l’objectif d’identifier ce qui est à la charge de l’enseignant et ce qui est laissé à l’élève puisque les recherches en évaluation montrent qu’il est central d’impliquer l’élève dans l’évaluation pour l’amener à réguler ses apprentissages. </a:t>
            </a:r>
            <a:endParaRPr lang="fr-FR" dirty="0"/>
          </a:p>
        </p:txBody>
      </p:sp>
      <p:sp>
        <p:nvSpPr>
          <p:cNvPr id="4" name="Espace réservé du numéro de diapositive 3"/>
          <p:cNvSpPr>
            <a:spLocks noGrp="1"/>
          </p:cNvSpPr>
          <p:nvPr>
            <p:ph type="sldNum" sz="quarter" idx="10"/>
          </p:nvPr>
        </p:nvSpPr>
        <p:spPr/>
        <p:txBody>
          <a:bodyPr/>
          <a:lstStyle/>
          <a:p>
            <a:fld id="{BFEDBC61-837A-4043-B2CF-3AC5766857D4}" type="slidenum">
              <a:rPr lang="fr-CH" smtClean="0"/>
              <a:t>20</a:t>
            </a:fld>
            <a:endParaRPr lang="fr-CH"/>
          </a:p>
        </p:txBody>
      </p:sp>
    </p:spTree>
    <p:extLst>
      <p:ext uri="{BB962C8B-B14F-4D97-AF65-F5344CB8AC3E}">
        <p14:creationId xmlns:p14="http://schemas.microsoft.com/office/powerpoint/2010/main" val="5768377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Voici la forme que prend cette grille. Pour</a:t>
            </a:r>
            <a:r>
              <a:rPr lang="fr-FR" baseline="0" dirty="0" smtClean="0"/>
              <a:t> illustrer, je vous propose la lecture d’un court extrait d’une discussion évaluative entre un groupe d’élèves et un des enseignants lors de la résolution d’un problème (celui affiché au dessus des portes de Céline et JL).</a:t>
            </a:r>
            <a:endParaRPr lang="fr-FR" dirty="0"/>
          </a:p>
        </p:txBody>
      </p:sp>
      <p:sp>
        <p:nvSpPr>
          <p:cNvPr id="4" name="Espace réservé du numéro de diapositive 3"/>
          <p:cNvSpPr>
            <a:spLocks noGrp="1"/>
          </p:cNvSpPr>
          <p:nvPr>
            <p:ph type="sldNum" sz="quarter" idx="10"/>
          </p:nvPr>
        </p:nvSpPr>
        <p:spPr/>
        <p:txBody>
          <a:bodyPr/>
          <a:lstStyle/>
          <a:p>
            <a:fld id="{BFEDBC61-837A-4043-B2CF-3AC5766857D4}" type="slidenum">
              <a:rPr lang="fr-CH" smtClean="0"/>
              <a:t>21</a:t>
            </a:fld>
            <a:endParaRPr lang="fr-CH"/>
          </a:p>
        </p:txBody>
      </p:sp>
    </p:spTree>
    <p:extLst>
      <p:ext uri="{BB962C8B-B14F-4D97-AF65-F5344CB8AC3E}">
        <p14:creationId xmlns:p14="http://schemas.microsoft.com/office/powerpoint/2010/main" val="1979210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BFEDBC61-837A-4043-B2CF-3AC5766857D4}" type="slidenum">
              <a:rPr lang="fr-CH" smtClean="0"/>
              <a:t>22</a:t>
            </a:fld>
            <a:endParaRPr lang="fr-CH"/>
          </a:p>
        </p:txBody>
      </p:sp>
    </p:spTree>
    <p:extLst>
      <p:ext uri="{BB962C8B-B14F-4D97-AF65-F5344CB8AC3E}">
        <p14:creationId xmlns:p14="http://schemas.microsoft.com/office/powerpoint/2010/main" val="19775627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Voilà comment</a:t>
            </a:r>
            <a:r>
              <a:rPr lang="fr-FR" baseline="0" dirty="0" smtClean="0"/>
              <a:t> je caractérise cet échange.</a:t>
            </a:r>
          </a:p>
          <a:p>
            <a:r>
              <a:rPr lang="fr-FR" baseline="0" dirty="0" smtClean="0"/>
              <a:t>Difficulté: saisir l’intention </a:t>
            </a:r>
            <a:r>
              <a:rPr lang="fr-FR" baseline="0" smtClean="0"/>
              <a:t>de l’enseignant. </a:t>
            </a:r>
            <a:endParaRPr lang="fr-FR" dirty="0"/>
          </a:p>
        </p:txBody>
      </p:sp>
      <p:sp>
        <p:nvSpPr>
          <p:cNvPr id="4" name="Espace réservé du numéro de diapositive 3"/>
          <p:cNvSpPr>
            <a:spLocks noGrp="1"/>
          </p:cNvSpPr>
          <p:nvPr>
            <p:ph type="sldNum" sz="quarter" idx="10"/>
          </p:nvPr>
        </p:nvSpPr>
        <p:spPr/>
        <p:txBody>
          <a:bodyPr/>
          <a:lstStyle/>
          <a:p>
            <a:fld id="{BFEDBC61-837A-4043-B2CF-3AC5766857D4}" type="slidenum">
              <a:rPr lang="fr-CH" smtClean="0"/>
              <a:t>23</a:t>
            </a:fld>
            <a:endParaRPr lang="fr-CH"/>
          </a:p>
        </p:txBody>
      </p:sp>
    </p:spTree>
    <p:extLst>
      <p:ext uri="{BB962C8B-B14F-4D97-AF65-F5344CB8AC3E}">
        <p14:creationId xmlns:p14="http://schemas.microsoft.com/office/powerpoint/2010/main" val="6911046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BFEDBC61-837A-4043-B2CF-3AC5766857D4}" type="slidenum">
              <a:rPr lang="fr-CH" smtClean="0"/>
              <a:t>24</a:t>
            </a:fld>
            <a:endParaRPr lang="fr-CH"/>
          </a:p>
        </p:txBody>
      </p:sp>
    </p:spTree>
    <p:extLst>
      <p:ext uri="{BB962C8B-B14F-4D97-AF65-F5344CB8AC3E}">
        <p14:creationId xmlns:p14="http://schemas.microsoft.com/office/powerpoint/2010/main" val="16616370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BFEDBC61-837A-4043-B2CF-3AC5766857D4}" type="slidenum">
              <a:rPr lang="fr-CH" smtClean="0"/>
              <a:t>25</a:t>
            </a:fld>
            <a:endParaRPr lang="fr-CH"/>
          </a:p>
        </p:txBody>
      </p:sp>
    </p:spTree>
    <p:extLst>
      <p:ext uri="{BB962C8B-B14F-4D97-AF65-F5344CB8AC3E}">
        <p14:creationId xmlns:p14="http://schemas.microsoft.com/office/powerpoint/2010/main" val="30719850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Il est</a:t>
            </a:r>
            <a:r>
              <a:rPr lang="fr-FR" sz="1200" kern="1200" baseline="0" dirty="0" smtClean="0">
                <a:solidFill>
                  <a:schemeClr val="tx1"/>
                </a:solidFill>
                <a:effectLst/>
                <a:latin typeface="+mn-lt"/>
                <a:ea typeface="+mn-ea"/>
                <a:cs typeface="+mn-cs"/>
              </a:rPr>
              <a:t> aujourd’hui habituel de distinguer évaluation formative et 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effectLst/>
                <a:latin typeface="+mn-lt"/>
                <a:ea typeface="+mn-ea"/>
                <a:cs typeface="+mn-cs"/>
              </a:rPr>
              <a:t>Cette d</a:t>
            </a:r>
            <a:r>
              <a:rPr lang="fr-FR" sz="1200" kern="1200" dirty="0" smtClean="0">
                <a:solidFill>
                  <a:schemeClr val="tx1"/>
                </a:solidFill>
                <a:effectLst/>
                <a:latin typeface="+mn-lt"/>
                <a:ea typeface="+mn-ea"/>
                <a:cs typeface="+mn-cs"/>
              </a:rPr>
              <a:t>istinction entre EF et ES a été initiée au départ </a:t>
            </a:r>
            <a:r>
              <a:rPr lang="fr-FR" sz="1200" kern="1200" baseline="0" dirty="0" smtClean="0">
                <a:solidFill>
                  <a:schemeClr val="tx1"/>
                </a:solidFill>
                <a:effectLst/>
                <a:latin typeface="+mn-lt"/>
                <a:ea typeface="+mn-ea"/>
                <a:cs typeface="+mn-cs"/>
              </a:rPr>
              <a:t>par </a:t>
            </a:r>
            <a:r>
              <a:rPr lang="fr-FR" sz="1200" kern="1200" baseline="0" dirty="0" err="1" smtClean="0">
                <a:solidFill>
                  <a:schemeClr val="tx1"/>
                </a:solidFill>
                <a:effectLst/>
                <a:latin typeface="+mn-lt"/>
                <a:ea typeface="+mn-ea"/>
                <a:cs typeface="+mn-cs"/>
              </a:rPr>
              <a:t>Scriven</a:t>
            </a:r>
            <a:r>
              <a:rPr lang="fr-FR" sz="1200" kern="1200" baseline="0" dirty="0" smtClean="0">
                <a:solidFill>
                  <a:schemeClr val="tx1"/>
                </a:solidFill>
                <a:effectLst/>
                <a:latin typeface="+mn-lt"/>
                <a:ea typeface="+mn-ea"/>
                <a:cs typeface="+mn-cs"/>
              </a:rPr>
              <a:t> dans le cadre de l’évaluation de programmes (EF quand elle permet au programme de s’améliorer par des adaptations successives, ES lorsqu’elle permet de certifier le programme une fois terminé)</a:t>
            </a:r>
            <a:r>
              <a:rPr lang="fr-FR" sz="1200" kern="1200" dirty="0" smtClean="0">
                <a:solidFill>
                  <a:schemeClr val="tx1"/>
                </a:solidFill>
                <a:effectLst/>
                <a:latin typeface="+mn-lt"/>
                <a:ea typeface="+mn-ea"/>
                <a:cs typeface="+mn-cs"/>
              </a:rPr>
              <a:t>. Puis </a:t>
            </a:r>
            <a:r>
              <a:rPr lang="fr-CH" dirty="0" smtClean="0"/>
              <a:t>Bloom</a:t>
            </a:r>
            <a:r>
              <a:rPr lang="fr-CH" baseline="0" dirty="0" smtClean="0"/>
              <a:t> l’a adapté aux</a:t>
            </a:r>
            <a:r>
              <a:rPr lang="fr-CH" dirty="0" smtClean="0"/>
              <a:t> évaluations en classe dans le</a:t>
            </a:r>
            <a:r>
              <a:rPr lang="fr-CH" baseline="0" dirty="0" smtClean="0"/>
              <a:t> cadre de la pédagogie de la maitrise. </a:t>
            </a:r>
            <a:r>
              <a:rPr lang="fr-FR" sz="1200" kern="1200" dirty="0" smtClean="0">
                <a:solidFill>
                  <a:schemeClr val="tx1"/>
                </a:solidFill>
                <a:effectLst/>
                <a:latin typeface="+mn-lt"/>
                <a:ea typeface="+mn-ea"/>
                <a:cs typeface="+mn-cs"/>
              </a:rPr>
              <a:t>Dès le milieu du 20</a:t>
            </a:r>
            <a:r>
              <a:rPr lang="fr-FR" sz="1200" kern="1200" baseline="30000" dirty="0" smtClean="0">
                <a:solidFill>
                  <a:schemeClr val="tx1"/>
                </a:solidFill>
                <a:effectLst/>
                <a:latin typeface="+mn-lt"/>
                <a:ea typeface="+mn-ea"/>
                <a:cs typeface="+mn-cs"/>
              </a:rPr>
              <a:t>e</a:t>
            </a:r>
            <a:r>
              <a:rPr lang="fr-FR" sz="1200" kern="1200" dirty="0" smtClean="0">
                <a:solidFill>
                  <a:schemeClr val="tx1"/>
                </a:solidFill>
                <a:effectLst/>
                <a:latin typeface="+mn-lt"/>
                <a:ea typeface="+mn-ea"/>
                <a:cs typeface="+mn-cs"/>
              </a:rPr>
              <a:t> émergence d’une nouvelle conception de l’évaluation, avec la pédagogie de la maitrise. L’idée est que chaque élève ou presque, dans des conditions appropriées</a:t>
            </a:r>
            <a:r>
              <a:rPr lang="fr-FR" sz="1200" kern="1200" baseline="0" dirty="0" smtClean="0">
                <a:solidFill>
                  <a:schemeClr val="tx1"/>
                </a:solidFill>
                <a:effectLst/>
                <a:latin typeface="+mn-lt"/>
                <a:ea typeface="+mn-ea"/>
                <a:cs typeface="+mn-cs"/>
              </a:rPr>
              <a:t> d’enseignement, peut maitriser la matière enseignée, si il est aidés là où il rencontre des difficultés. Dans cette pédagogie, on découpe chaque unité de formation en plusieurs phases. On n’engage l’élève dans la phase suivante que quand on est assuré qu’il maitrise les apprentissages antérieurs.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effectLst/>
                <a:latin typeface="+mn-lt"/>
                <a:ea typeface="+mn-ea"/>
                <a:cs typeface="+mn-cs"/>
              </a:rPr>
              <a:t>L’évaluation sommative, terme volontiers employé à l’époque auquel on préfèrera celui de certificative, puisque le terme de sommatif renvoie d’avantage à une démarche, au fait de faire une somme des apprentissages qu’à une fonction, </a:t>
            </a:r>
            <a:r>
              <a:rPr lang="fr-FR" sz="1200" dirty="0" smtClean="0"/>
              <a:t>sert à reconnaître institutionnellement les apprentissages des élèves.</a:t>
            </a:r>
            <a:r>
              <a:rPr lang="fr-FR" sz="1200" baseline="0" dirty="0" smtClean="0"/>
              <a:t> Elle sert à faire un bilan des apprentissages et à s’assurer de leur adéquation avec les objectifs de 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aseline="0" dirty="0" smtClean="0"/>
              <a:t>Tandis que l’évaluation formative vise </a:t>
            </a:r>
            <a:r>
              <a:rPr lang="fr-CH" sz="1200" dirty="0" smtClean="0"/>
              <a:t>à soutenir la régulation des enseignements et des apprentissages.</a:t>
            </a:r>
            <a:r>
              <a:rPr lang="fr-CH" sz="1200" baseline="0" dirty="0" smtClean="0"/>
              <a:t> </a:t>
            </a:r>
            <a:r>
              <a:rPr lang="fr-FR" sz="1200" kern="1200" baseline="0" dirty="0" smtClean="0">
                <a:solidFill>
                  <a:schemeClr val="tx1"/>
                </a:solidFill>
                <a:effectLst/>
                <a:latin typeface="+mn-lt"/>
                <a:ea typeface="+mn-ea"/>
                <a:cs typeface="+mn-cs"/>
              </a:rPr>
              <a:t>C’est l’i</a:t>
            </a:r>
            <a:r>
              <a:rPr lang="fr-FR" sz="1200" kern="1200" dirty="0" smtClean="0">
                <a:solidFill>
                  <a:schemeClr val="tx1"/>
                </a:solidFill>
                <a:effectLst/>
                <a:latin typeface="+mn-lt"/>
                <a:ea typeface="+mn-ea"/>
                <a:cs typeface="+mn-cs"/>
              </a:rPr>
              <a:t>dée que l’évaluation peut aussi avoir une fonction pédagogique d’aide à l’apprentissage et à la réussite des élèves. L’évaluation formative </a:t>
            </a:r>
            <a:r>
              <a:rPr lang="fr-FR" dirty="0" smtClean="0"/>
              <a:t>permet de réguler l’enseignement (adaptation, ajustement) et de soutenir l’autorégulation des apprentissages des élèves en impliquant l’élève pour qu’il progresse.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H"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CH" baseline="0" dirty="0" smtClean="0"/>
              <a:t>Une des définitions de l’évaluation formative est qu’elle est </a:t>
            </a:r>
            <a:r>
              <a:rPr lang="fr-CH" sz="1400" dirty="0" smtClean="0"/>
              <a:t>caractérisée par : </a:t>
            </a:r>
            <a:r>
              <a:rPr lang="fr-CH" sz="1200" dirty="0" smtClean="0"/>
              <a:t>toutes les activités prises en charge par l’enseignant et ou par les élèves, qui fournissent de l’information qui permettra</a:t>
            </a:r>
            <a:r>
              <a:rPr lang="fr-CH" sz="1200" baseline="0" dirty="0" smtClean="0"/>
              <a:t> d’obtenir un </a:t>
            </a:r>
            <a:r>
              <a:rPr lang="fr-CH" sz="1200" dirty="0" smtClean="0"/>
              <a:t>feedback</a:t>
            </a:r>
            <a:r>
              <a:rPr lang="fr-CH" sz="1200" baseline="0" dirty="0" smtClean="0"/>
              <a:t> utilisé pour modifier les activités d’enseignement et d’apprentissage. Cette notion de feedback est centrale dans les recherches anglophones sur l’évaluation. </a:t>
            </a:r>
            <a:endParaRPr lang="fr-CH"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CH" baseline="0" dirty="0" smtClean="0"/>
              <a:t>Ensuite </a:t>
            </a:r>
            <a:r>
              <a:rPr lang="fr-CH" baseline="0" dirty="0" err="1" smtClean="0"/>
              <a:t>Cardinet</a:t>
            </a:r>
            <a:r>
              <a:rPr lang="fr-CH" baseline="0" dirty="0" smtClean="0"/>
              <a:t> (1983) propose ensuite de distinguer évaluation formative, évaluation sommative et évaluation pronostique.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H" baseline="0" dirty="0" smtClean="0"/>
          </a:p>
          <a:p>
            <a:endParaRPr lang="fr-CH" baseline="0" dirty="0" smtClean="0"/>
          </a:p>
        </p:txBody>
      </p:sp>
      <p:sp>
        <p:nvSpPr>
          <p:cNvPr id="4" name="Espace réservé du numéro de diapositive 3"/>
          <p:cNvSpPr>
            <a:spLocks noGrp="1"/>
          </p:cNvSpPr>
          <p:nvPr>
            <p:ph type="sldNum" sz="quarter" idx="10"/>
          </p:nvPr>
        </p:nvSpPr>
        <p:spPr/>
        <p:txBody>
          <a:bodyPr/>
          <a:lstStyle/>
          <a:p>
            <a:fld id="{E2DFB516-6073-4467-B682-35F1D1E4A7DA}" type="slidenum">
              <a:rPr lang="fr-CH" smtClean="0"/>
              <a:t>26</a:t>
            </a:fld>
            <a:endParaRPr lang="fr-CH"/>
          </a:p>
        </p:txBody>
      </p:sp>
    </p:spTree>
    <p:extLst>
      <p:ext uri="{BB962C8B-B14F-4D97-AF65-F5344CB8AC3E}">
        <p14:creationId xmlns:p14="http://schemas.microsoft.com/office/powerpoint/2010/main" val="41456501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Si</a:t>
            </a:r>
            <a:r>
              <a:rPr lang="fr-FR" baseline="0" dirty="0" smtClean="0"/>
              <a:t> l’on reprend la définition de l</a:t>
            </a:r>
            <a:r>
              <a:rPr lang="fr-FR" dirty="0" smtClean="0"/>
              <a:t>’acte</a:t>
            </a:r>
            <a:r>
              <a:rPr lang="fr-FR" baseline="0" dirty="0" smtClean="0"/>
              <a:t> d’évaluer que propose Allal, il s’agit selon elle toujours d’une même série d’étapes: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t>définir l’objet d’évaluation ; récolter des informations concernant les conduites des apprenants en rapport avec l’objet ; interpréter les informations recueillies ; prendre une décision et la communiquer à autrui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aseline="0" dirty="0" smtClean="0"/>
              <a:t>La distinction entre EF et EC réside non pas dans l’objet qui est évalué ou dans la manière de recueillir de l’information mais principalement </a:t>
            </a:r>
            <a:r>
              <a:rPr lang="fr-FR" sz="1200" dirty="0" smtClean="0"/>
              <a:t>dans l’utilisation qui va être faite de cette</a:t>
            </a:r>
            <a:r>
              <a:rPr lang="fr-FR" sz="1200" baseline="0" dirty="0" smtClean="0"/>
              <a:t> </a:t>
            </a:r>
            <a:r>
              <a:rPr lang="fr-FR" sz="1200" dirty="0" smtClean="0"/>
              <a:t>information. </a:t>
            </a:r>
            <a:endParaRPr lang="fr-CH" dirty="0"/>
          </a:p>
        </p:txBody>
      </p:sp>
      <p:sp>
        <p:nvSpPr>
          <p:cNvPr id="4" name="Espace réservé du numéro de diapositive 3"/>
          <p:cNvSpPr>
            <a:spLocks noGrp="1"/>
          </p:cNvSpPr>
          <p:nvPr>
            <p:ph type="sldNum" sz="quarter" idx="10"/>
          </p:nvPr>
        </p:nvSpPr>
        <p:spPr/>
        <p:txBody>
          <a:bodyPr/>
          <a:lstStyle/>
          <a:p>
            <a:fld id="{E2DFB516-6073-4467-B682-35F1D1E4A7DA}" type="slidenum">
              <a:rPr lang="fr-CH" smtClean="0"/>
              <a:t>27</a:t>
            </a:fld>
            <a:endParaRPr lang="fr-CH"/>
          </a:p>
        </p:txBody>
      </p:sp>
    </p:spTree>
    <p:extLst>
      <p:ext uri="{BB962C8B-B14F-4D97-AF65-F5344CB8AC3E}">
        <p14:creationId xmlns:p14="http://schemas.microsoft.com/office/powerpoint/2010/main" val="40499438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Mais</a:t>
            </a:r>
            <a:r>
              <a:rPr lang="fr-FR" baseline="0" dirty="0" smtClean="0"/>
              <a:t> la conception de l’évaluation formative telle que conçue initialement par Bloom a évoluée. Ainsi la conception francophone de l’évaluation formative peut se caractériser ainsi :  </a:t>
            </a:r>
          </a:p>
          <a:p>
            <a:r>
              <a:rPr lang="fr-CH" dirty="0" smtClean="0"/>
              <a:t>Le critère du moment où l’évaluation intervient n’est plus un critère considéré</a:t>
            </a:r>
            <a:r>
              <a:rPr lang="fr-CH" baseline="0" dirty="0" smtClean="0"/>
              <a:t> comme pertinent (alors qu’il l’a été dans les années 1990), et l’EF</a:t>
            </a:r>
            <a:r>
              <a:rPr lang="fr-FR" dirty="0" smtClean="0"/>
              <a:t> est considérée comme insérée dans toutes les situations d’enseignement. </a:t>
            </a:r>
          </a:p>
          <a:p>
            <a:r>
              <a:rPr lang="fr-FR" dirty="0" smtClean="0"/>
              <a:t>Elle n’est plus liée nécessairement aux tests</a:t>
            </a:r>
            <a:r>
              <a:rPr lang="fr-CH" sz="1200" kern="1200" baseline="0" dirty="0" smtClean="0">
                <a:solidFill>
                  <a:schemeClr val="tx1"/>
                </a:solidFill>
                <a:effectLst/>
                <a:latin typeface="+mn-lt"/>
                <a:ea typeface="+mn-ea"/>
                <a:cs typeface="+mn-cs"/>
              </a:rPr>
              <a:t> papier crayon</a:t>
            </a:r>
            <a:r>
              <a:rPr lang="fr-FR" dirty="0" smtClean="0"/>
              <a:t> : l’évaluation formative</a:t>
            </a:r>
            <a:r>
              <a:rPr lang="fr-FR" baseline="0" dirty="0" smtClean="0"/>
              <a:t> peut s'appuyer sur divers moyens de recueil d’informations. Elle </a:t>
            </a:r>
            <a:r>
              <a:rPr lang="fr-FR" dirty="0" smtClean="0"/>
              <a:t>peut être formelle, informelle, instrumentée, non instrumentée</a:t>
            </a:r>
            <a:endParaRPr lang="fr-CH" dirty="0" smtClean="0"/>
          </a:p>
          <a:p>
            <a:r>
              <a:rPr lang="fr-FR" dirty="0" smtClean="0"/>
              <a:t>Le feedback est toujours considéré comme nécessaire (central dans les recherches anglophones) mais il faut viser la régulation et donc cela implique une adaptation</a:t>
            </a:r>
            <a:r>
              <a:rPr lang="fr-FR" baseline="0" dirty="0" smtClean="0"/>
              <a:t> de l’enseignement</a:t>
            </a:r>
            <a:r>
              <a:rPr lang="fr-FR" dirty="0" smtClean="0"/>
              <a:t>. </a:t>
            </a:r>
          </a:p>
          <a:p>
            <a:r>
              <a:rPr lang="fr-FR" dirty="0" smtClean="0"/>
              <a:t>L’évaluation formative n’est plus de</a:t>
            </a:r>
            <a:r>
              <a:rPr lang="fr-FR" baseline="0" dirty="0" smtClean="0"/>
              <a:t> la seule responsabilité de l’enseignant. Il faut que les </a:t>
            </a:r>
            <a:r>
              <a:rPr lang="fr-FR" dirty="0" smtClean="0"/>
              <a:t>élèves participent activement à l’EF (auto-évaluation au sens large).</a:t>
            </a:r>
            <a:endParaRPr lang="fr-CH" dirty="0" smtClean="0"/>
          </a:p>
          <a:p>
            <a:r>
              <a:rPr lang="fr-FR" dirty="0" smtClean="0"/>
              <a:t>D’un objectif</a:t>
            </a:r>
            <a:r>
              <a:rPr lang="fr-FR" baseline="0" dirty="0" smtClean="0"/>
              <a:t> de m</a:t>
            </a:r>
            <a:r>
              <a:rPr lang="fr-FR" dirty="0" smtClean="0"/>
              <a:t>aitrise des objectifs par tous les élèves </a:t>
            </a:r>
            <a:r>
              <a:rPr lang="fr-FR" dirty="0" smtClean="0">
                <a:sym typeface="Wingdings" panose="05000000000000000000" pitchFamily="2" charset="2"/>
              </a:rPr>
              <a:t>on</a:t>
            </a:r>
            <a:r>
              <a:rPr lang="fr-FR" baseline="0" dirty="0" smtClean="0">
                <a:sym typeface="Wingdings" panose="05000000000000000000" pitchFamily="2" charset="2"/>
              </a:rPr>
              <a:t> vise désormais une </a:t>
            </a:r>
            <a:r>
              <a:rPr lang="fr-FR" dirty="0" smtClean="0"/>
              <a:t>différentiation de l’enseignement (et dans une certaine mesure, des objectifs).</a:t>
            </a:r>
            <a:endParaRPr lang="fr-CH"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Il y a donc eu un élargissement considérable de la</a:t>
            </a:r>
            <a:r>
              <a:rPr lang="fr-FR" baseline="0" dirty="0" smtClean="0"/>
              <a:t> conception de l’</a:t>
            </a:r>
            <a:r>
              <a:rPr lang="fr-FR" dirty="0" smtClean="0"/>
              <a:t>évaluation formative. Nous inscrivons nos recherches dans cette perspective élargie, notamment en ce qui concerne l’</a:t>
            </a:r>
            <a:r>
              <a:rPr lang="fr-CH" sz="1200" dirty="0" smtClean="0">
                <a:latin typeface="+mn-lt"/>
              </a:rPr>
              <a:t> Insertion de l’évaluation formative dans toutes les</a:t>
            </a:r>
            <a:r>
              <a:rPr lang="fr-CH" sz="1200" baseline="0" dirty="0" smtClean="0">
                <a:latin typeface="+mn-lt"/>
              </a:rPr>
              <a:t> situations d’apprentissage, l’Utilisation de divers moyens de recueil d’information et la </a:t>
            </a:r>
            <a:r>
              <a:rPr lang="fr-CH" sz="1200" baseline="0" dirty="0" smtClean="0">
                <a:latin typeface="+mn-lt"/>
                <a:sym typeface="Wingdings" panose="05000000000000000000" pitchFamily="2" charset="2"/>
              </a:rPr>
              <a:t>Participation active des élèves à l’évaluation formative. </a:t>
            </a:r>
            <a:endParaRPr lang="fr-CH" sz="1200" baseline="0" dirty="0" smtClean="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H" sz="1200" baseline="0" dirty="0" smtClean="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H" dirty="0"/>
          </a:p>
        </p:txBody>
      </p:sp>
      <p:sp>
        <p:nvSpPr>
          <p:cNvPr id="4" name="Espace réservé du numéro de diapositive 3"/>
          <p:cNvSpPr>
            <a:spLocks noGrp="1"/>
          </p:cNvSpPr>
          <p:nvPr>
            <p:ph type="sldNum" sz="quarter" idx="10"/>
          </p:nvPr>
        </p:nvSpPr>
        <p:spPr/>
        <p:txBody>
          <a:bodyPr/>
          <a:lstStyle/>
          <a:p>
            <a:fld id="{E2DFB516-6073-4467-B682-35F1D1E4A7DA}" type="slidenum">
              <a:rPr lang="fr-CH" smtClean="0"/>
              <a:t>28</a:t>
            </a:fld>
            <a:endParaRPr lang="fr-CH"/>
          </a:p>
        </p:txBody>
      </p:sp>
    </p:spTree>
    <p:extLst>
      <p:ext uri="{BB962C8B-B14F-4D97-AF65-F5344CB8AC3E}">
        <p14:creationId xmlns:p14="http://schemas.microsoft.com/office/powerpoint/2010/main" val="12193717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L’évaluation</a:t>
            </a:r>
            <a:r>
              <a:rPr lang="fr-FR" baseline="0" dirty="0" smtClean="0"/>
              <a:t> est donc caractérisée par d</a:t>
            </a:r>
            <a:r>
              <a:rPr lang="fr-FR" dirty="0" smtClean="0"/>
              <a:t>ifférentes fonctions (certificative, formative, pronostique, diagnostique),</a:t>
            </a:r>
            <a:r>
              <a:rPr lang="fr-FR" baseline="0" dirty="0" smtClean="0"/>
              <a:t> </a:t>
            </a:r>
            <a:r>
              <a:rPr lang="fr-FR" dirty="0" smtClean="0"/>
              <a:t>une évaluation qui peut être instrumentée ou</a:t>
            </a:r>
            <a:r>
              <a:rPr lang="fr-FR" baseline="0" dirty="0" smtClean="0"/>
              <a:t> </a:t>
            </a:r>
            <a:r>
              <a:rPr lang="fr-FR" dirty="0" smtClean="0"/>
              <a:t>non (c</a:t>
            </a:r>
            <a:r>
              <a:rPr lang="fr-CH" sz="1200" kern="1200" dirty="0" err="1" smtClean="0">
                <a:solidFill>
                  <a:schemeClr val="tx1"/>
                </a:solidFill>
                <a:effectLst/>
                <a:latin typeface="+mn-lt"/>
                <a:ea typeface="+mn-ea"/>
                <a:cs typeface="+mn-cs"/>
              </a:rPr>
              <a:t>ette</a:t>
            </a:r>
            <a:r>
              <a:rPr lang="fr-CH" sz="1200" kern="1200" dirty="0" smtClean="0">
                <a:solidFill>
                  <a:schemeClr val="tx1"/>
                </a:solidFill>
                <a:effectLst/>
                <a:latin typeface="+mn-lt"/>
                <a:ea typeface="+mn-ea"/>
                <a:cs typeface="+mn-cs"/>
              </a:rPr>
              <a:t> dernière signifie que l’évaluation ne produit pas de traces </a:t>
            </a:r>
            <a:r>
              <a:rPr lang="fr-CH" sz="1200" kern="1200" dirty="0" err="1" smtClean="0">
                <a:solidFill>
                  <a:schemeClr val="tx1"/>
                </a:solidFill>
                <a:effectLst/>
                <a:latin typeface="+mn-lt"/>
                <a:ea typeface="+mn-ea"/>
                <a:cs typeface="+mn-cs"/>
              </a:rPr>
              <a:t>re</a:t>
            </a:r>
            <a:r>
              <a:rPr lang="fr-CH" sz="1200" kern="1200" dirty="0" smtClean="0">
                <a:solidFill>
                  <a:schemeClr val="tx1"/>
                </a:solidFill>
                <a:effectLst/>
                <a:latin typeface="+mn-lt"/>
                <a:ea typeface="+mn-ea"/>
                <a:cs typeface="+mn-cs"/>
              </a:rPr>
              <a:t>-consultables par la suite. </a:t>
            </a:r>
            <a:r>
              <a:rPr lang="fr-FR" dirty="0" smtClean="0"/>
              <a:t>),</a:t>
            </a:r>
            <a:r>
              <a:rPr lang="fr-FR" baseline="0" dirty="0" smtClean="0"/>
              <a:t> avec des divers outils </a:t>
            </a:r>
            <a:r>
              <a:rPr lang="fr-FR" dirty="0" smtClean="0"/>
              <a:t>(des outils qui adressent</a:t>
            </a:r>
            <a:r>
              <a:rPr lang="fr-FR" baseline="0" dirty="0" smtClean="0"/>
              <a:t> des énoncés prescriptifs aux élèves = outils évaluatifs de prescription de tâches à réaliser par l’élève: </a:t>
            </a:r>
            <a:r>
              <a:rPr lang="fr-FR" dirty="0" smtClean="0"/>
              <a:t>contrôle écrit, des outils qui servent à interpréter, guider apprécier l’activité</a:t>
            </a:r>
            <a:r>
              <a:rPr lang="fr-FR" baseline="0" dirty="0" smtClean="0"/>
              <a:t> et la production de l’élève = outils d'étayage et d’appréciation : </a:t>
            </a:r>
            <a:r>
              <a:rPr lang="fr-FR" dirty="0" smtClean="0"/>
              <a:t>grille d’évaluation </a:t>
            </a:r>
            <a:r>
              <a:rPr lang="fr-FR" dirty="0" err="1" smtClean="0"/>
              <a:t>critériée</a:t>
            </a:r>
            <a:r>
              <a:rPr lang="fr-FR" dirty="0" smtClean="0"/>
              <a:t>, outils qui visent</a:t>
            </a:r>
            <a:r>
              <a:rPr lang="fr-FR" baseline="0" dirty="0" smtClean="0"/>
              <a:t> à établir un bilan évaluatif à partir de plusieurs sources d’informations = outils de communication d’évaluations bilan : </a:t>
            </a:r>
            <a:r>
              <a:rPr lang="fr-FR" dirty="0" smtClean="0"/>
              <a:t>portfolio, bulletin semestriel, etc.),</a:t>
            </a:r>
            <a:r>
              <a:rPr lang="fr-FR" baseline="0" dirty="0" smtClean="0"/>
              <a:t> et enfin  corrélé le caractère formel ou informel de l’évaluation, et notamment son aspect planifié ou non.</a:t>
            </a:r>
            <a:r>
              <a:rPr lang="fr-FR" dirty="0" smtClean="0"/>
              <a:t> </a:t>
            </a:r>
            <a:r>
              <a:rPr lang="fr-FR" sz="1200" kern="1200" dirty="0" smtClean="0">
                <a:solidFill>
                  <a:schemeClr val="tx1"/>
                </a:solidFill>
                <a:effectLst/>
                <a:latin typeface="+mn-lt"/>
                <a:ea typeface="+mn-ea"/>
                <a:cs typeface="+mn-cs"/>
              </a:rPr>
              <a:t>Les évaluations informelles peuvent avoir lieu lorsque l’enseignant saisit une opportunité imprévue pour recueillir de l’information à propos de « où en est l’élève dans son apprentissage. </a:t>
            </a:r>
            <a:r>
              <a:rPr lang="fr-FR" smtClean="0"/>
              <a:t>Il </a:t>
            </a:r>
            <a:r>
              <a:rPr lang="fr-FR" dirty="0" smtClean="0"/>
              <a:t>nous semble important</a:t>
            </a:r>
            <a:r>
              <a:rPr lang="fr-FR" baseline="0" dirty="0" smtClean="0"/>
              <a:t> de dire ici que l</a:t>
            </a:r>
            <a:r>
              <a:rPr lang="fr-FR" dirty="0" smtClean="0"/>
              <a:t>’outil ne détermine pas la fonction (examen ne veut pas dire certificatif).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a:p>
            <a:r>
              <a:rPr lang="fr-FR" sz="1200" kern="1200" dirty="0" smtClean="0">
                <a:solidFill>
                  <a:schemeClr val="tx1"/>
                </a:solidFill>
                <a:effectLst/>
                <a:latin typeface="+mn-lt"/>
                <a:ea typeface="+mn-ea"/>
                <a:cs typeface="+mn-cs"/>
              </a:rPr>
              <a:t>Pour classifier l’évaluation formative en classe, </a:t>
            </a:r>
            <a:r>
              <a:rPr lang="fr-FR" sz="1200" kern="1200" dirty="0" err="1" smtClean="0">
                <a:solidFill>
                  <a:schemeClr val="tx1"/>
                </a:solidFill>
                <a:effectLst/>
                <a:latin typeface="+mn-lt"/>
                <a:ea typeface="+mn-ea"/>
                <a:cs typeface="+mn-cs"/>
              </a:rPr>
              <a:t>Shavelson</a:t>
            </a:r>
            <a:r>
              <a:rPr lang="fr-FR" sz="1200" kern="1200" dirty="0" smtClean="0">
                <a:solidFill>
                  <a:schemeClr val="tx1"/>
                </a:solidFill>
                <a:effectLst/>
                <a:latin typeface="+mn-lt"/>
                <a:ea typeface="+mn-ea"/>
                <a:cs typeface="+mn-cs"/>
              </a:rPr>
              <a:t> et al. (2008) se réfèrent à un continuum qui part des évaluations formelles, planifiées pour aller jusqu’aux évaluations informelles, dites « on the </a:t>
            </a:r>
            <a:r>
              <a:rPr lang="fr-FR" sz="1200" kern="1200" dirty="0" err="1" smtClean="0">
                <a:solidFill>
                  <a:schemeClr val="tx1"/>
                </a:solidFill>
                <a:effectLst/>
                <a:latin typeface="+mn-lt"/>
                <a:ea typeface="+mn-ea"/>
                <a:cs typeface="+mn-cs"/>
              </a:rPr>
              <a:t>fly</a:t>
            </a:r>
            <a:r>
              <a:rPr lang="fr-FR" sz="1200" kern="1200" dirty="0" smtClean="0">
                <a:solidFill>
                  <a:schemeClr val="tx1"/>
                </a:solidFill>
                <a:effectLst/>
                <a:latin typeface="+mn-lt"/>
                <a:ea typeface="+mn-ea"/>
                <a:cs typeface="+mn-cs"/>
              </a:rPr>
              <a:t> ». L’évaluation formative peut donc prendre diverses formes en fonction de différents critères : son caractère planifié ou non, le recours ou non à des outils formels, la nature et la qualité des informations recueillies, la nature du feedback que l’enseignant va fournir aux élèves. </a:t>
            </a:r>
            <a:r>
              <a:rPr lang="fr-CH" baseline="0" dirty="0" smtClean="0"/>
              <a:t>Nos recherches se placent à divers endroits sur ce continuum.</a:t>
            </a:r>
          </a:p>
          <a:p>
            <a:endParaRPr lang="fr-CH" baseline="0" dirty="0" smtClean="0"/>
          </a:p>
        </p:txBody>
      </p:sp>
      <p:sp>
        <p:nvSpPr>
          <p:cNvPr id="4" name="Espace réservé du numéro de diapositive 3"/>
          <p:cNvSpPr>
            <a:spLocks noGrp="1"/>
          </p:cNvSpPr>
          <p:nvPr>
            <p:ph type="sldNum" sz="quarter" idx="10"/>
          </p:nvPr>
        </p:nvSpPr>
        <p:spPr/>
        <p:txBody>
          <a:bodyPr/>
          <a:lstStyle/>
          <a:p>
            <a:fld id="{E2DFB516-6073-4467-B682-35F1D1E4A7DA}" type="slidenum">
              <a:rPr lang="fr-CH" smtClean="0"/>
              <a:t>29</a:t>
            </a:fld>
            <a:endParaRPr lang="fr-CH"/>
          </a:p>
        </p:txBody>
      </p:sp>
    </p:spTree>
    <p:extLst>
      <p:ext uri="{BB962C8B-B14F-4D97-AF65-F5344CB8AC3E}">
        <p14:creationId xmlns:p14="http://schemas.microsoft.com/office/powerpoint/2010/main" val="634236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 étudier cela j’ai choisi de me placer dans un</a:t>
            </a:r>
            <a:r>
              <a:rPr lang="fr-FR" baseline="0" dirty="0" smtClean="0"/>
              <a:t> contexte particulièrement propice à l’étude de ces questions d’évaluation, et de résolution de problèmes. </a:t>
            </a:r>
            <a:br>
              <a:rPr lang="fr-FR" baseline="0" dirty="0" smtClean="0"/>
            </a:br>
            <a:r>
              <a:rPr lang="fr-FR" baseline="0" dirty="0" smtClean="0"/>
              <a:t>En effet à Genève est donné un cours intitulé </a:t>
            </a:r>
            <a:r>
              <a:rPr lang="fr-CH" sz="1200" dirty="0" smtClean="0"/>
              <a:t>« démarches mathématiques et scientifique » (DMS)</a:t>
            </a:r>
          </a:p>
        </p:txBody>
      </p:sp>
      <p:sp>
        <p:nvSpPr>
          <p:cNvPr id="4" name="Espace réservé du numéro de diapositive 3"/>
          <p:cNvSpPr>
            <a:spLocks noGrp="1"/>
          </p:cNvSpPr>
          <p:nvPr>
            <p:ph type="sldNum" sz="quarter" idx="10"/>
          </p:nvPr>
        </p:nvSpPr>
        <p:spPr/>
        <p:txBody>
          <a:bodyPr/>
          <a:lstStyle/>
          <a:p>
            <a:fld id="{BFEDBC61-837A-4043-B2CF-3AC5766857D4}" type="slidenum">
              <a:rPr lang="fr-CH" smtClean="0"/>
              <a:t>3</a:t>
            </a:fld>
            <a:endParaRPr lang="fr-CH"/>
          </a:p>
        </p:txBody>
      </p:sp>
    </p:spTree>
    <p:extLst>
      <p:ext uri="{BB962C8B-B14F-4D97-AF65-F5344CB8AC3E}">
        <p14:creationId xmlns:p14="http://schemas.microsoft.com/office/powerpoint/2010/main" val="25581426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Des recherches</a:t>
            </a:r>
            <a:r>
              <a:rPr lang="fr-FR" baseline="0" dirty="0" smtClean="0"/>
              <a:t> anglophones ont permis d’identifier 5 stratégies qui permettent de conceptualiser l’évaluation formative et de concevoir sa mise en œuvre dans les classes. Elles se distinguent en fonction de la place des</a:t>
            </a:r>
            <a:r>
              <a:rPr lang="fr-FR" dirty="0" smtClean="0"/>
              <a:t> acteurs qui ont un rôle à jouer dans l’évaluation formative : élèves, </a:t>
            </a:r>
            <a:r>
              <a:rPr lang="fr-FR" dirty="0" err="1" smtClean="0"/>
              <a:t>enseignant-e</a:t>
            </a:r>
            <a:r>
              <a:rPr lang="fr-FR" dirty="0" smtClean="0"/>
              <a:t>, pairs et qui visent</a:t>
            </a:r>
            <a:r>
              <a:rPr lang="fr-FR" baseline="0" dirty="0" smtClean="0"/>
              <a:t> à s’interroger sur</a:t>
            </a:r>
            <a:r>
              <a:rPr lang="fr-FR" dirty="0" smtClean="0"/>
              <a:t> 3 points :</a:t>
            </a:r>
          </a:p>
          <a:p>
            <a:r>
              <a:rPr lang="fr-FR" dirty="0" smtClean="0"/>
              <a:t>Où les élèves en sont-ils dans leurs apprentissages ? Où les élèves </a:t>
            </a:r>
            <a:r>
              <a:rPr lang="fr-FR" dirty="0" err="1" smtClean="0"/>
              <a:t>vont-ils</a:t>
            </a:r>
            <a:r>
              <a:rPr lang="fr-FR" dirty="0" smtClean="0"/>
              <a:t> ? Comment, et par quelles étapes, peuvent-ils atteindre les buts visés ?</a:t>
            </a:r>
          </a:p>
          <a:p>
            <a:r>
              <a:rPr lang="fr-FR" dirty="0" smtClean="0"/>
              <a:t>Les pratiques d’auto-évaluation, d’évaluation entre pairs</a:t>
            </a:r>
            <a:r>
              <a:rPr lang="fr-FR" baseline="0" dirty="0" smtClean="0"/>
              <a:t> et de </a:t>
            </a:r>
            <a:r>
              <a:rPr lang="fr-FR" baseline="0" dirty="0" err="1" smtClean="0"/>
              <a:t>co</a:t>
            </a:r>
            <a:r>
              <a:rPr lang="fr-FR" baseline="0" dirty="0" smtClean="0"/>
              <a:t>-évaluation (stratégies 4 et 5) constitue donc en particulier des pratiques permettant de favoriser l’autorégulation des élèves. </a:t>
            </a:r>
            <a:endParaRPr lang="fr-FR" dirty="0" smtClean="0"/>
          </a:p>
          <a:p>
            <a:r>
              <a:rPr lang="fr-CH" dirty="0" smtClean="0"/>
              <a:t>Cette</a:t>
            </a:r>
            <a:r>
              <a:rPr lang="fr-CH" baseline="0" dirty="0" smtClean="0"/>
              <a:t> caractérisation de stratégies permet de favoriser l’évaluation formative permet de penser l’évaluation formative selon la place que prennent les acteurs et la chemin de l’apprenant par rapport aux objectifs visés.</a:t>
            </a:r>
            <a:endParaRPr lang="fr-CH" dirty="0" smtClean="0"/>
          </a:p>
          <a:p>
            <a:endParaRPr lang="fr-CH" dirty="0"/>
          </a:p>
        </p:txBody>
      </p:sp>
      <p:sp>
        <p:nvSpPr>
          <p:cNvPr id="4" name="Espace réservé du numéro de diapositive 3"/>
          <p:cNvSpPr>
            <a:spLocks noGrp="1"/>
          </p:cNvSpPr>
          <p:nvPr>
            <p:ph type="sldNum" sz="quarter" idx="10"/>
          </p:nvPr>
        </p:nvSpPr>
        <p:spPr/>
        <p:txBody>
          <a:bodyPr/>
          <a:lstStyle/>
          <a:p>
            <a:fld id="{E2DFB516-6073-4467-B682-35F1D1E4A7DA}" type="slidenum">
              <a:rPr lang="fr-CH" smtClean="0"/>
              <a:t>30</a:t>
            </a:fld>
            <a:endParaRPr lang="fr-CH"/>
          </a:p>
        </p:txBody>
      </p:sp>
    </p:spTree>
    <p:extLst>
      <p:ext uri="{BB962C8B-B14F-4D97-AF65-F5344CB8AC3E}">
        <p14:creationId xmlns:p14="http://schemas.microsoft.com/office/powerpoint/2010/main" val="30142834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sz="1200" kern="1200" dirty="0" smtClean="0">
                <a:solidFill>
                  <a:schemeClr val="tx1"/>
                </a:solidFill>
                <a:effectLst/>
                <a:latin typeface="+mn-lt"/>
                <a:ea typeface="+mn-ea"/>
                <a:cs typeface="+mn-cs"/>
              </a:rPr>
              <a:t>Je me suis donc appuyée sur les travaux de Ruiz Primo et </a:t>
            </a:r>
            <a:r>
              <a:rPr lang="fr-CH" sz="1200" kern="1200" dirty="0" err="1" smtClean="0">
                <a:solidFill>
                  <a:schemeClr val="tx1"/>
                </a:solidFill>
                <a:effectLst/>
                <a:latin typeface="+mn-lt"/>
                <a:ea typeface="+mn-ea"/>
                <a:cs typeface="+mn-cs"/>
              </a:rPr>
              <a:t>Furtak</a:t>
            </a:r>
            <a:r>
              <a:rPr lang="fr-CH" sz="1200" kern="1200" dirty="0" smtClean="0">
                <a:solidFill>
                  <a:schemeClr val="tx1"/>
                </a:solidFill>
                <a:effectLst/>
                <a:latin typeface="+mn-lt"/>
                <a:ea typeface="+mn-ea"/>
                <a:cs typeface="+mn-cs"/>
              </a:rPr>
              <a:t>, qui ont développé</a:t>
            </a:r>
            <a:r>
              <a:rPr lang="fr-CH" sz="1200" kern="1200" baseline="0" dirty="0" smtClean="0">
                <a:solidFill>
                  <a:schemeClr val="tx1"/>
                </a:solidFill>
                <a:effectLst/>
                <a:latin typeface="+mn-lt"/>
                <a:ea typeface="+mn-ea"/>
                <a:cs typeface="+mn-cs"/>
              </a:rPr>
              <a:t> un modèle qui permet de </a:t>
            </a:r>
            <a:r>
              <a:rPr lang="fr-CH" sz="1200" kern="1200" dirty="0" smtClean="0">
                <a:solidFill>
                  <a:schemeClr val="tx1"/>
                </a:solidFill>
                <a:effectLst/>
                <a:latin typeface="+mn-lt"/>
                <a:ea typeface="+mn-ea"/>
                <a:cs typeface="+mn-cs"/>
              </a:rPr>
              <a:t>caractériser des actions de l’enseignant selon des cycles. </a:t>
            </a:r>
          </a:p>
          <a:p>
            <a:r>
              <a:rPr lang="fr-CH" sz="1200" kern="1200" dirty="0" smtClean="0">
                <a:solidFill>
                  <a:schemeClr val="tx1"/>
                </a:solidFill>
                <a:effectLst/>
                <a:latin typeface="+mn-lt"/>
                <a:ea typeface="+mn-ea"/>
                <a:cs typeface="+mn-cs"/>
              </a:rPr>
              <a:t>Lors de travaux en classe autour de la démarche d’investigation, l’enseignant se saisit de moments de discussion avec les élèves pour obtenir des informations sur leurs apprentissages,</a:t>
            </a:r>
            <a:r>
              <a:rPr lang="fr-CH" sz="1200" kern="1200" baseline="0" dirty="0" smtClean="0">
                <a:solidFill>
                  <a:schemeClr val="tx1"/>
                </a:solidFill>
                <a:effectLst/>
                <a:latin typeface="+mn-lt"/>
                <a:ea typeface="+mn-ea"/>
                <a:cs typeface="+mn-cs"/>
              </a:rPr>
              <a:t> leurs difficultés, leurs conceptions</a:t>
            </a:r>
            <a:r>
              <a:rPr lang="fr-CH" sz="1200" kern="1200" dirty="0" smtClean="0">
                <a:solidFill>
                  <a:schemeClr val="tx1"/>
                </a:solidFill>
                <a:effectLst/>
                <a:latin typeface="+mn-lt"/>
                <a:ea typeface="+mn-ea"/>
                <a:cs typeface="+mn-cs"/>
              </a:rPr>
              <a:t>. Ces </a:t>
            </a:r>
            <a:r>
              <a:rPr lang="fr-CH" sz="1200" kern="1200" dirty="0" err="1" smtClean="0">
                <a:solidFill>
                  <a:schemeClr val="tx1"/>
                </a:solidFill>
                <a:effectLst/>
                <a:latin typeface="+mn-lt"/>
                <a:ea typeface="+mn-ea"/>
                <a:cs typeface="+mn-cs"/>
              </a:rPr>
              <a:t>assessment</a:t>
            </a:r>
            <a:r>
              <a:rPr lang="fr-CH" sz="1200" kern="1200" dirty="0" smtClean="0">
                <a:solidFill>
                  <a:schemeClr val="tx1"/>
                </a:solidFill>
                <a:effectLst/>
                <a:latin typeface="+mn-lt"/>
                <a:ea typeface="+mn-ea"/>
                <a:cs typeface="+mn-cs"/>
              </a:rPr>
              <a:t> conversation, moments</a:t>
            </a:r>
            <a:r>
              <a:rPr lang="fr-CH" sz="1200" kern="1200" baseline="0" dirty="0" smtClean="0">
                <a:solidFill>
                  <a:schemeClr val="tx1"/>
                </a:solidFill>
                <a:effectLst/>
                <a:latin typeface="+mn-lt"/>
                <a:ea typeface="+mn-ea"/>
                <a:cs typeface="+mn-cs"/>
              </a:rPr>
              <a:t> de discussions évaluatives</a:t>
            </a:r>
            <a:r>
              <a:rPr lang="fr-CH" sz="1200" kern="1200" dirty="0" smtClean="0">
                <a:solidFill>
                  <a:schemeClr val="tx1"/>
                </a:solidFill>
                <a:effectLst/>
                <a:latin typeface="+mn-lt"/>
                <a:ea typeface="+mn-ea"/>
                <a:cs typeface="+mn-cs"/>
              </a:rPr>
              <a:t> peuvent être selon elles caractérisées en étapes:</a:t>
            </a:r>
          </a:p>
          <a:p>
            <a:pPr lvl="1"/>
            <a:r>
              <a:rPr lang="fr-CH" sz="1200" kern="1200" dirty="0" err="1" smtClean="0">
                <a:solidFill>
                  <a:schemeClr val="tx1"/>
                </a:solidFill>
                <a:effectLst/>
                <a:latin typeface="+mn-lt"/>
                <a:ea typeface="+mn-ea"/>
                <a:cs typeface="+mn-cs"/>
              </a:rPr>
              <a:t>Eliciting</a:t>
            </a:r>
            <a:r>
              <a:rPr lang="fr-CH" sz="1200" kern="1200" dirty="0" smtClean="0">
                <a:solidFill>
                  <a:schemeClr val="tx1"/>
                </a:solidFill>
                <a:effectLst/>
                <a:latin typeface="+mn-lt"/>
                <a:ea typeface="+mn-ea"/>
                <a:cs typeface="+mn-cs"/>
              </a:rPr>
              <a:t> : l’enseignant recueille des informations en questionnant les élèves sur leur compréhension du problème</a:t>
            </a:r>
          </a:p>
          <a:p>
            <a:pPr lvl="1"/>
            <a:r>
              <a:rPr lang="fr-CH" sz="1200" kern="1200" dirty="0" err="1" smtClean="0">
                <a:solidFill>
                  <a:schemeClr val="tx1"/>
                </a:solidFill>
                <a:effectLst/>
                <a:latin typeface="+mn-lt"/>
                <a:ea typeface="+mn-ea"/>
                <a:cs typeface="+mn-cs"/>
              </a:rPr>
              <a:t>Students</a:t>
            </a:r>
            <a:r>
              <a:rPr lang="fr-CH" sz="1200" kern="1200" dirty="0" smtClean="0">
                <a:solidFill>
                  <a:schemeClr val="tx1"/>
                </a:solidFill>
                <a:effectLst/>
                <a:latin typeface="+mn-lt"/>
                <a:ea typeface="+mn-ea"/>
                <a:cs typeface="+mn-cs"/>
              </a:rPr>
              <a:t>’ </a:t>
            </a:r>
            <a:r>
              <a:rPr lang="fr-CH" sz="1200" kern="1200" dirty="0" err="1" smtClean="0">
                <a:solidFill>
                  <a:schemeClr val="tx1"/>
                </a:solidFill>
                <a:effectLst/>
                <a:latin typeface="+mn-lt"/>
                <a:ea typeface="+mn-ea"/>
                <a:cs typeface="+mn-cs"/>
              </a:rPr>
              <a:t>response</a:t>
            </a:r>
            <a:r>
              <a:rPr lang="fr-CH" sz="1200" kern="1200" dirty="0" smtClean="0">
                <a:solidFill>
                  <a:schemeClr val="tx1"/>
                </a:solidFill>
                <a:effectLst/>
                <a:latin typeface="+mn-lt"/>
                <a:ea typeface="+mn-ea"/>
                <a:cs typeface="+mn-cs"/>
              </a:rPr>
              <a:t> l’élève répond à la question</a:t>
            </a:r>
          </a:p>
          <a:p>
            <a:pPr lvl="1"/>
            <a:r>
              <a:rPr lang="fr-CH" sz="1200" kern="1200" dirty="0" err="1" smtClean="0">
                <a:solidFill>
                  <a:schemeClr val="tx1"/>
                </a:solidFill>
                <a:effectLst/>
                <a:latin typeface="+mn-lt"/>
                <a:ea typeface="+mn-ea"/>
                <a:cs typeface="+mn-cs"/>
              </a:rPr>
              <a:t>Recognizing</a:t>
            </a:r>
            <a:r>
              <a:rPr lang="fr-CH" sz="1200" kern="1200" dirty="0" smtClean="0">
                <a:solidFill>
                  <a:schemeClr val="tx1"/>
                </a:solidFill>
                <a:effectLst/>
                <a:latin typeface="+mn-lt"/>
                <a:ea typeface="+mn-ea"/>
                <a:cs typeface="+mn-cs"/>
              </a:rPr>
              <a:t> : l’enseignant réagit «on the </a:t>
            </a:r>
            <a:r>
              <a:rPr lang="fr-CH" sz="1200" kern="1200" dirty="0" err="1" smtClean="0">
                <a:solidFill>
                  <a:schemeClr val="tx1"/>
                </a:solidFill>
                <a:effectLst/>
                <a:latin typeface="+mn-lt"/>
                <a:ea typeface="+mn-ea"/>
                <a:cs typeface="+mn-cs"/>
              </a:rPr>
              <a:t>fly</a:t>
            </a:r>
            <a:r>
              <a:rPr lang="fr-CH" sz="1200" kern="1200" dirty="0" smtClean="0">
                <a:solidFill>
                  <a:schemeClr val="tx1"/>
                </a:solidFill>
                <a:effectLst/>
                <a:latin typeface="+mn-lt"/>
                <a:ea typeface="+mn-ea"/>
                <a:cs typeface="+mn-cs"/>
              </a:rPr>
              <a:t>» en reconnaissant la réponse de l’élève et en la comparant aux savoirs de référence</a:t>
            </a:r>
          </a:p>
          <a:p>
            <a:pPr lvl="1"/>
            <a:r>
              <a:rPr lang="fr-CH" sz="1200" kern="1200" dirty="0" err="1" smtClean="0">
                <a:solidFill>
                  <a:schemeClr val="tx1"/>
                </a:solidFill>
                <a:effectLst/>
                <a:latin typeface="+mn-lt"/>
                <a:ea typeface="+mn-ea"/>
                <a:cs typeface="+mn-cs"/>
              </a:rPr>
              <a:t>Using</a:t>
            </a:r>
            <a:r>
              <a:rPr lang="fr-CH" sz="1200" kern="1200" dirty="0" smtClean="0">
                <a:solidFill>
                  <a:schemeClr val="tx1"/>
                </a:solidFill>
                <a:effectLst/>
                <a:latin typeface="+mn-lt"/>
                <a:ea typeface="+mn-ea"/>
                <a:cs typeface="+mn-cs"/>
              </a:rPr>
              <a:t> : l’enseignant utilise cette information pour amener l’élève à progresser.</a:t>
            </a:r>
          </a:p>
          <a:p>
            <a:pPr lvl="1"/>
            <a:endParaRPr lang="fr-CH"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E2DFB516-6073-4467-B682-35F1D1E4A7DA}" type="slidenum">
              <a:rPr lang="fr-CH" smtClean="0"/>
              <a:t>31</a:t>
            </a:fld>
            <a:endParaRPr lang="fr-CH"/>
          </a:p>
        </p:txBody>
      </p:sp>
    </p:spTree>
    <p:extLst>
      <p:ext uri="{BB962C8B-B14F-4D97-AF65-F5344CB8AC3E}">
        <p14:creationId xmlns:p14="http://schemas.microsoft.com/office/powerpoint/2010/main" val="33236999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200" kern="1200" dirty="0" smtClean="0">
                <a:solidFill>
                  <a:schemeClr val="tx1"/>
                </a:solidFill>
                <a:effectLst/>
                <a:latin typeface="+mn-lt"/>
                <a:ea typeface="+mn-ea"/>
                <a:cs typeface="+mn-cs"/>
              </a:rPr>
              <a:t>Je me suis aussi appuyée sur le travail</a:t>
            </a:r>
            <a:r>
              <a:rPr lang="fr-CH" sz="1200" kern="1200" baseline="0" dirty="0" smtClean="0">
                <a:solidFill>
                  <a:schemeClr val="tx1"/>
                </a:solidFill>
                <a:effectLst/>
                <a:latin typeface="+mn-lt"/>
                <a:ea typeface="+mn-ea"/>
                <a:cs typeface="+mn-cs"/>
              </a:rPr>
              <a:t> de</a:t>
            </a:r>
            <a:r>
              <a:rPr lang="fr-CH" sz="1200" kern="1200" dirty="0" smtClean="0">
                <a:solidFill>
                  <a:schemeClr val="tx1"/>
                </a:solidFill>
                <a:effectLst/>
                <a:latin typeface="+mn-lt"/>
                <a:ea typeface="+mn-ea"/>
                <a:cs typeface="+mn-cs"/>
              </a:rPr>
              <a:t> thèse de C. </a:t>
            </a:r>
            <a:r>
              <a:rPr lang="fr-CH" sz="1200" kern="1200" dirty="0" err="1" smtClean="0">
                <a:solidFill>
                  <a:schemeClr val="tx1"/>
                </a:solidFill>
                <a:effectLst/>
                <a:latin typeface="+mn-lt"/>
                <a:ea typeface="+mn-ea"/>
                <a:cs typeface="+mn-cs"/>
              </a:rPr>
              <a:t>Lepareur</a:t>
            </a:r>
            <a:r>
              <a:rPr lang="fr-CH" sz="1200" kern="1200" dirty="0" smtClean="0">
                <a:solidFill>
                  <a:schemeClr val="tx1"/>
                </a:solidFill>
                <a:effectLst/>
                <a:latin typeface="+mn-lt"/>
                <a:ea typeface="+mn-ea"/>
                <a:cs typeface="+mn-cs"/>
              </a:rPr>
              <a:t> pour développer cet outil d’analyse. Le sujet de sa thèse est l’évaluation dans les enseignements scientifiques fondés sur l’investigation et les effets de différentes modalités d’évaluation formative sur l’autorégulation des apprentissages. Elle s’est approprié les stratégies d’évaluation formative développées par Black &amp;Wiliam, 2009; </a:t>
            </a:r>
            <a:r>
              <a:rPr lang="fr-FR" sz="1200" kern="1200" dirty="0" smtClean="0">
                <a:solidFill>
                  <a:schemeClr val="tx1"/>
                </a:solidFill>
                <a:effectLst/>
                <a:latin typeface="+mn-lt"/>
                <a:ea typeface="+mn-ea"/>
                <a:cs typeface="+mn-cs"/>
              </a:rPr>
              <a:t>Wiliam &amp; Thompson, 2008, en les confrontant à d’autres modèles théoriques, notamment celui de l’autorégulation, pour définir des indicateurs de pratiques d’évaluation formative identifiables en situation. La</a:t>
            </a:r>
            <a:r>
              <a:rPr lang="fr-FR" sz="1200" kern="1200" baseline="0" dirty="0" smtClean="0">
                <a:solidFill>
                  <a:schemeClr val="tx1"/>
                </a:solidFill>
                <a:effectLst/>
                <a:latin typeface="+mn-lt"/>
                <a:ea typeface="+mn-ea"/>
                <a:cs typeface="+mn-cs"/>
              </a:rPr>
              <a:t> prise en compte de l’objet de savoir me semblait cependant faible dans ces deux modèles, et j’ai donc convoqué un dernier cadre théorique pour définir ma grille d’analyse, le modèle EMI (</a:t>
            </a:r>
            <a:r>
              <a:rPr lang="fr-CH" sz="1200" dirty="0" smtClean="0"/>
              <a:t>enseignement de mathématiques fondés sur l’investigation des élèves)</a:t>
            </a:r>
            <a:r>
              <a:rPr lang="fr-CH" sz="1200" baseline="0" dirty="0" smtClean="0"/>
              <a:t> développé notamment par Michèle Gandit. </a:t>
            </a:r>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E2DFB516-6073-4467-B682-35F1D1E4A7DA}" type="slidenum">
              <a:rPr lang="fr-CH" smtClean="0"/>
              <a:t>32</a:t>
            </a:fld>
            <a:endParaRPr lang="fr-CH"/>
          </a:p>
        </p:txBody>
      </p:sp>
    </p:spTree>
    <p:extLst>
      <p:ext uri="{BB962C8B-B14F-4D97-AF65-F5344CB8AC3E}">
        <p14:creationId xmlns:p14="http://schemas.microsoft.com/office/powerpoint/2010/main" val="16462045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smtClean="0"/>
              <a:t>Ce modèle </a:t>
            </a:r>
            <a:r>
              <a:rPr lang="fr-CH" sz="1200" kern="1200" dirty="0" smtClean="0">
                <a:solidFill>
                  <a:schemeClr val="tx1"/>
                </a:solidFill>
                <a:effectLst/>
                <a:latin typeface="+mn-lt"/>
                <a:ea typeface="+mn-ea"/>
                <a:cs typeface="+mn-cs"/>
              </a:rPr>
              <a:t>permet de caractériser la pratique scientifique de l’élève en logique d’action. Dans ce modèle EMI </a:t>
            </a:r>
            <a:r>
              <a:rPr lang="fr-CH" sz="1200" dirty="0" smtClean="0"/>
              <a:t>(enseignement de mathématiques fondés sur l’investigation des élèves),</a:t>
            </a:r>
            <a:r>
              <a:rPr lang="fr-CH" sz="1200" baseline="0" dirty="0" smtClean="0"/>
              <a:t> l</a:t>
            </a:r>
            <a:r>
              <a:rPr lang="fr-CH" sz="1200" kern="1200" dirty="0" smtClean="0">
                <a:solidFill>
                  <a:schemeClr val="tx1"/>
                </a:solidFill>
                <a:effectLst/>
                <a:latin typeface="+mn-lt"/>
                <a:ea typeface="+mn-ea"/>
                <a:cs typeface="+mn-cs"/>
              </a:rPr>
              <a:t>es catégories d’action qui caractérisent cette pratique scientifique sont :</a:t>
            </a:r>
          </a:p>
          <a:p>
            <a:r>
              <a:rPr lang="fr-CH" sz="1200" kern="1200" dirty="0" smtClean="0">
                <a:solidFill>
                  <a:schemeClr val="tx1"/>
                </a:solidFill>
                <a:effectLst/>
                <a:latin typeface="+mn-lt"/>
                <a:ea typeface="+mn-ea"/>
                <a:cs typeface="+mn-cs"/>
              </a:rPr>
              <a:t>- expérimenter : </a:t>
            </a:r>
            <a:r>
              <a:rPr lang="fr-FR" sz="1200" kern="1200" dirty="0" smtClean="0">
                <a:solidFill>
                  <a:schemeClr val="tx1"/>
                </a:solidFill>
                <a:effectLst/>
                <a:latin typeface="+mn-lt"/>
                <a:ea typeface="+mn-ea"/>
                <a:cs typeface="+mn-cs"/>
              </a:rPr>
              <a:t>choisir des cas particuliers, ni trop simples, ni trop complexes pour comprendre le problème, observer ces exemples au regard du problème, formuler des conjectures concernant ces cas particuliers, valider ou invalider ces conjectures, reconnaître les résultats établis concernant ces cas particuliers.</a:t>
            </a:r>
            <a:endParaRPr lang="fr-CH" sz="1200" kern="1200" dirty="0" smtClean="0">
              <a:solidFill>
                <a:schemeClr val="tx1"/>
              </a:solidFill>
              <a:effectLst/>
              <a:latin typeface="+mn-lt"/>
              <a:ea typeface="+mn-ea"/>
              <a:cs typeface="+mn-cs"/>
            </a:endParaRPr>
          </a:p>
          <a:p>
            <a:r>
              <a:rPr lang="fr-CH" sz="1200" kern="1200" dirty="0" smtClean="0">
                <a:solidFill>
                  <a:schemeClr val="tx1"/>
                </a:solidFill>
                <a:effectLst/>
                <a:latin typeface="+mn-lt"/>
                <a:ea typeface="+mn-ea"/>
                <a:cs typeface="+mn-cs"/>
              </a:rPr>
              <a:t>- généraliser : </a:t>
            </a:r>
            <a:r>
              <a:rPr lang="fr-FR" sz="1200" kern="1200" dirty="0" smtClean="0">
                <a:solidFill>
                  <a:schemeClr val="tx1"/>
                </a:solidFill>
                <a:effectLst/>
                <a:latin typeface="+mn-lt"/>
                <a:ea typeface="+mn-ea"/>
                <a:cs typeface="+mn-cs"/>
              </a:rPr>
              <a:t>dégager le généralisable du particulier en formulant une conjecture de portée générale, la prouver ou l’invalider par un contre-exemple, définir des objets nouveaux utiles à l’étude.</a:t>
            </a:r>
            <a:endParaRPr lang="fr-CH" sz="1200" kern="1200" dirty="0" smtClean="0">
              <a:solidFill>
                <a:schemeClr val="tx1"/>
              </a:solidFill>
              <a:effectLst/>
              <a:latin typeface="+mn-lt"/>
              <a:ea typeface="+mn-ea"/>
              <a:cs typeface="+mn-cs"/>
            </a:endParaRPr>
          </a:p>
          <a:p>
            <a:r>
              <a:rPr lang="fr-CH" sz="1200" kern="1200" dirty="0" smtClean="0">
                <a:solidFill>
                  <a:schemeClr val="tx1"/>
                </a:solidFill>
                <a:effectLst/>
                <a:latin typeface="+mn-lt"/>
                <a:ea typeface="+mn-ea"/>
                <a:cs typeface="+mn-cs"/>
              </a:rPr>
              <a:t>- questionner : d</a:t>
            </a:r>
            <a:r>
              <a:rPr lang="fr-FR" sz="1200" kern="1200" dirty="0" err="1" smtClean="0">
                <a:solidFill>
                  <a:schemeClr val="tx1"/>
                </a:solidFill>
                <a:effectLst/>
                <a:latin typeface="+mn-lt"/>
                <a:ea typeface="+mn-ea"/>
                <a:cs typeface="+mn-cs"/>
              </a:rPr>
              <a:t>égager</a:t>
            </a:r>
            <a:r>
              <a:rPr lang="fr-FR" sz="1200" kern="1200" dirty="0" smtClean="0">
                <a:solidFill>
                  <a:schemeClr val="tx1"/>
                </a:solidFill>
                <a:effectLst/>
                <a:latin typeface="+mn-lt"/>
                <a:ea typeface="+mn-ea"/>
                <a:cs typeface="+mn-cs"/>
              </a:rPr>
              <a:t> un questionnement dans une situation donnée, proposer de nouveaux problèmes ou questions, induits par les actions précédentes.</a:t>
            </a:r>
            <a:endParaRPr lang="fr-CH" sz="1200" kern="1200" dirty="0" smtClean="0">
              <a:solidFill>
                <a:schemeClr val="tx1"/>
              </a:solidFill>
              <a:effectLst/>
              <a:latin typeface="+mn-lt"/>
              <a:ea typeface="+mn-ea"/>
              <a:cs typeface="+mn-cs"/>
            </a:endParaRPr>
          </a:p>
          <a:p>
            <a:r>
              <a:rPr lang="fr-CH" sz="1200" kern="1200" dirty="0" smtClean="0">
                <a:solidFill>
                  <a:schemeClr val="tx1"/>
                </a:solidFill>
                <a:effectLst/>
                <a:latin typeface="+mn-lt"/>
                <a:ea typeface="+mn-ea"/>
                <a:cs typeface="+mn-cs"/>
              </a:rPr>
              <a:t>- communiquer : d</a:t>
            </a:r>
            <a:r>
              <a:rPr lang="fr-FR" sz="1200" kern="1200" dirty="0" smtClean="0">
                <a:solidFill>
                  <a:schemeClr val="tx1"/>
                </a:solidFill>
                <a:effectLst/>
                <a:latin typeface="+mn-lt"/>
                <a:ea typeface="+mn-ea"/>
                <a:cs typeface="+mn-cs"/>
              </a:rPr>
              <a:t>ébattre scientifiquement de ses résultats, de ses conjectures, donner une preuve acceptable par la communauté à laquelle elle s’adresse, expliciter sa démarche de recherche et sa démarche de preuve, présenter un problème et les résultats obtenus sur celui-ci.</a:t>
            </a:r>
            <a:endParaRPr lang="fr-CH" sz="1200" kern="1200" dirty="0" smtClean="0">
              <a:solidFill>
                <a:schemeClr val="tx1"/>
              </a:solidFill>
              <a:effectLst/>
              <a:latin typeface="+mn-lt"/>
              <a:ea typeface="+mn-ea"/>
              <a:cs typeface="+mn-cs"/>
            </a:endParaRPr>
          </a:p>
          <a:p>
            <a:endParaRPr lang="fr-CH" dirty="0" smtClean="0"/>
          </a:p>
        </p:txBody>
      </p:sp>
      <p:sp>
        <p:nvSpPr>
          <p:cNvPr id="4" name="Espace réservé du numéro de diapositive 3"/>
          <p:cNvSpPr>
            <a:spLocks noGrp="1"/>
          </p:cNvSpPr>
          <p:nvPr>
            <p:ph type="sldNum" sz="quarter" idx="10"/>
          </p:nvPr>
        </p:nvSpPr>
        <p:spPr/>
        <p:txBody>
          <a:bodyPr/>
          <a:lstStyle/>
          <a:p>
            <a:fld id="{E2DFB516-6073-4467-B682-35F1D1E4A7DA}" type="slidenum">
              <a:rPr lang="fr-CH" smtClean="0"/>
              <a:t>33</a:t>
            </a:fld>
            <a:endParaRPr lang="fr-CH"/>
          </a:p>
        </p:txBody>
      </p:sp>
    </p:spTree>
    <p:extLst>
      <p:ext uri="{BB962C8B-B14F-4D97-AF65-F5344CB8AC3E}">
        <p14:creationId xmlns:p14="http://schemas.microsoft.com/office/powerpoint/2010/main" val="199084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Dans une</a:t>
            </a:r>
            <a:r>
              <a:rPr lang="fr-FR" baseline="0" dirty="0" smtClean="0"/>
              <a:t> première de la recherche, je m’intéresse à la dimension certificative de l’évaluation. Il s’agit d’une étude au niveau macro, à large échelle, qui vise à comparer les pratiques évaluatives des enseignants lorsque ceux-ci partagent un référentiel commun d’évaluation ainsi qu’à établir un état des lieux des compétences des élèves en résolution de problèmes.</a:t>
            </a:r>
          </a:p>
          <a:p>
            <a:r>
              <a:rPr lang="fr-FR" baseline="0" dirty="0" smtClean="0"/>
              <a:t>Il s’agit donc de déterminer : </a:t>
            </a:r>
            <a:r>
              <a:rPr lang="mr-IN" baseline="0" dirty="0" smtClean="0"/>
              <a:t>…</a:t>
            </a:r>
            <a:r>
              <a:rPr lang="fr-FR" baseline="0" dirty="0" smtClean="0"/>
              <a:t> </a:t>
            </a:r>
            <a:endParaRPr lang="fr-FR" dirty="0"/>
          </a:p>
        </p:txBody>
      </p:sp>
      <p:sp>
        <p:nvSpPr>
          <p:cNvPr id="4" name="Espace réservé du numéro de diapositive 3"/>
          <p:cNvSpPr>
            <a:spLocks noGrp="1"/>
          </p:cNvSpPr>
          <p:nvPr>
            <p:ph type="sldNum" sz="quarter" idx="10"/>
          </p:nvPr>
        </p:nvSpPr>
        <p:spPr/>
        <p:txBody>
          <a:bodyPr/>
          <a:lstStyle/>
          <a:p>
            <a:fld id="{BFEDBC61-837A-4043-B2CF-3AC5766857D4}" type="slidenum">
              <a:rPr lang="fr-CH" smtClean="0"/>
              <a:t>4</a:t>
            </a:fld>
            <a:endParaRPr lang="fr-CH"/>
          </a:p>
        </p:txBody>
      </p:sp>
    </p:spTree>
    <p:extLst>
      <p:ext uri="{BB962C8B-B14F-4D97-AF65-F5344CB8AC3E}">
        <p14:creationId xmlns:p14="http://schemas.microsoft.com/office/powerpoint/2010/main" val="3245406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En fait</a:t>
            </a:r>
            <a:r>
              <a:rPr lang="fr-FR" baseline="0" dirty="0" smtClean="0"/>
              <a:t> on a saisit l’occasion lors d’un recyclage auquel participait la quasi totalité des enseignants de DM du canton de voir comment à partir d’un même référentiel d’évaluation, ici une grille d’évaluation des narrations de recherche, on pouvait attraper des éléments en lien avec leurs conceptions de ce cours, de ces objectifs, des attendus de la part des élèves et par la même occasion, puisqu’on y avait accès, faire le point sur les compétences des élèves à partir d’un problème commun et d’une grille d’évaluation commune.</a:t>
            </a:r>
          </a:p>
          <a:p>
            <a:r>
              <a:rPr lang="fr-FR" baseline="0" dirty="0" smtClean="0"/>
              <a:t>Donc les questions de recherche sont venues après la récolte des données. </a:t>
            </a:r>
          </a:p>
        </p:txBody>
      </p:sp>
      <p:sp>
        <p:nvSpPr>
          <p:cNvPr id="4" name="Espace réservé du numéro de diapositive 3"/>
          <p:cNvSpPr>
            <a:spLocks noGrp="1"/>
          </p:cNvSpPr>
          <p:nvPr>
            <p:ph type="sldNum" sz="quarter" idx="10"/>
          </p:nvPr>
        </p:nvSpPr>
        <p:spPr/>
        <p:txBody>
          <a:bodyPr/>
          <a:lstStyle/>
          <a:p>
            <a:fld id="{BFEDBC61-837A-4043-B2CF-3AC5766857D4}" type="slidenum">
              <a:rPr lang="fr-CH" smtClean="0"/>
              <a:t>5</a:t>
            </a:fld>
            <a:endParaRPr lang="fr-CH"/>
          </a:p>
        </p:txBody>
      </p:sp>
    </p:spTree>
    <p:extLst>
      <p:ext uri="{BB962C8B-B14F-4D97-AF65-F5344CB8AC3E}">
        <p14:creationId xmlns:p14="http://schemas.microsoft.com/office/powerpoint/2010/main" val="2981766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Voici</a:t>
            </a:r>
            <a:r>
              <a:rPr lang="fr-FR" baseline="0" dirty="0" smtClean="0"/>
              <a:t> l’énoncé du problème que les enseignants ont fait passé dans leur classe.</a:t>
            </a:r>
            <a:endParaRPr lang="fr-FR" dirty="0"/>
          </a:p>
        </p:txBody>
      </p:sp>
      <p:sp>
        <p:nvSpPr>
          <p:cNvPr id="4" name="Espace réservé du numéro de diapositive 3"/>
          <p:cNvSpPr>
            <a:spLocks noGrp="1"/>
          </p:cNvSpPr>
          <p:nvPr>
            <p:ph type="sldNum" sz="quarter" idx="10"/>
          </p:nvPr>
        </p:nvSpPr>
        <p:spPr/>
        <p:txBody>
          <a:bodyPr/>
          <a:lstStyle/>
          <a:p>
            <a:fld id="{BFEDBC61-837A-4043-B2CF-3AC5766857D4}" type="slidenum">
              <a:rPr lang="fr-CH" smtClean="0"/>
              <a:t>6</a:t>
            </a:fld>
            <a:endParaRPr lang="fr-CH"/>
          </a:p>
        </p:txBody>
      </p:sp>
    </p:spTree>
    <p:extLst>
      <p:ext uri="{BB962C8B-B14F-4D97-AF65-F5344CB8AC3E}">
        <p14:creationId xmlns:p14="http://schemas.microsoft.com/office/powerpoint/2010/main" val="1081421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Voici la grille d’évaluation commune.</a:t>
            </a:r>
          </a:p>
          <a:p>
            <a:r>
              <a:rPr lang="fr-FR" dirty="0" smtClean="0"/>
              <a:t>Elle</a:t>
            </a:r>
            <a:r>
              <a:rPr lang="fr-FR" baseline="0" dirty="0" smtClean="0"/>
              <a:t> est le fruit d’un travail amorcé par l’équipe genevoise dans le cadre du projet européen PRIMAS et poursuivi par une commission dont j’ai fait partie avec deux enseignantes qui donnaient ce cours de développements en maths. </a:t>
            </a:r>
            <a:endParaRPr lang="fr-FR" dirty="0"/>
          </a:p>
        </p:txBody>
      </p:sp>
      <p:sp>
        <p:nvSpPr>
          <p:cNvPr id="4" name="Espace réservé du numéro de diapositive 3"/>
          <p:cNvSpPr>
            <a:spLocks noGrp="1"/>
          </p:cNvSpPr>
          <p:nvPr>
            <p:ph type="sldNum" sz="quarter" idx="10"/>
          </p:nvPr>
        </p:nvSpPr>
        <p:spPr/>
        <p:txBody>
          <a:bodyPr/>
          <a:lstStyle/>
          <a:p>
            <a:fld id="{BFEDBC61-837A-4043-B2CF-3AC5766857D4}" type="slidenum">
              <a:rPr lang="fr-CH" smtClean="0"/>
              <a:t>7</a:t>
            </a:fld>
            <a:endParaRPr lang="fr-CH"/>
          </a:p>
        </p:txBody>
      </p:sp>
    </p:spTree>
    <p:extLst>
      <p:ext uri="{BB962C8B-B14F-4D97-AF65-F5344CB8AC3E}">
        <p14:creationId xmlns:p14="http://schemas.microsoft.com/office/powerpoint/2010/main" val="596503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t>Nous</a:t>
            </a:r>
            <a:r>
              <a:rPr lang="fr-FR" sz="1200" baseline="0" dirty="0" smtClean="0"/>
              <a:t> avons donc recueilli deux types de données: </a:t>
            </a:r>
          </a:p>
          <a:p>
            <a:pPr lvl="1"/>
            <a:r>
              <a:rPr lang="fr-CH" sz="1200" dirty="0" smtClean="0">
                <a:sym typeface="Wingdings" panose="05000000000000000000" pitchFamily="2" charset="2"/>
              </a:rPr>
              <a:t> Correction des copies de leurs élèves</a:t>
            </a:r>
          </a:p>
          <a:p>
            <a:pPr lvl="1">
              <a:buFont typeface="Wingdings" panose="05000000000000000000" pitchFamily="2" charset="2"/>
              <a:buChar char="à"/>
            </a:pPr>
            <a:r>
              <a:rPr lang="fr-CH" sz="1200" dirty="0" smtClean="0">
                <a:sym typeface="Wingdings" panose="05000000000000000000" pitchFamily="2" charset="2"/>
              </a:rPr>
              <a:t> Pour chaque élève évalué, liste de 0/1 correspondant à la validation ou non de chacun des critères</a:t>
            </a:r>
          </a:p>
          <a:p>
            <a:pPr marL="128016" lvl="1" indent="0">
              <a:buNone/>
            </a:pPr>
            <a:endParaRPr lang="fr-CH" sz="1200" dirty="0" smtClean="0">
              <a:sym typeface="Wingdings" panose="05000000000000000000" pitchFamily="2" charset="2"/>
            </a:endParaRPr>
          </a:p>
          <a:p>
            <a:pPr lvl="1">
              <a:buFont typeface="Arial" panose="020B0604020202020204" pitchFamily="34" charset="0"/>
              <a:buChar char="•"/>
            </a:pPr>
            <a:r>
              <a:rPr lang="fr-CH" sz="1200" dirty="0" smtClean="0"/>
              <a:t> Correction des 3 mêmes copies d’élèves par tous les E</a:t>
            </a:r>
          </a:p>
          <a:p>
            <a:pPr lvl="1">
              <a:buFont typeface="Wingdings" panose="05000000000000000000" pitchFamily="2" charset="2"/>
              <a:buChar char="à"/>
            </a:pPr>
            <a:r>
              <a:rPr lang="fr-CH" sz="1200" dirty="0" smtClean="0">
                <a:sym typeface="Wingdings" panose="05000000000000000000" pitchFamily="2" charset="2"/>
              </a:rPr>
              <a:t> Pour chacune des 3 productions, matrice en 0/1correspondant à la validation ou non de chacun des critères par chaque enseignant</a:t>
            </a:r>
          </a:p>
        </p:txBody>
      </p:sp>
      <p:sp>
        <p:nvSpPr>
          <p:cNvPr id="4" name="Espace réservé du numéro de diapositive 3"/>
          <p:cNvSpPr>
            <a:spLocks noGrp="1"/>
          </p:cNvSpPr>
          <p:nvPr>
            <p:ph type="sldNum" sz="quarter" idx="10"/>
          </p:nvPr>
        </p:nvSpPr>
        <p:spPr/>
        <p:txBody>
          <a:bodyPr/>
          <a:lstStyle/>
          <a:p>
            <a:fld id="{BFEDBC61-837A-4043-B2CF-3AC5766857D4}" type="slidenum">
              <a:rPr lang="fr-CH" smtClean="0"/>
              <a:t>8</a:t>
            </a:fld>
            <a:endParaRPr lang="fr-CH"/>
          </a:p>
        </p:txBody>
      </p:sp>
    </p:spTree>
    <p:extLst>
      <p:ext uri="{BB962C8B-B14F-4D97-AF65-F5344CB8AC3E}">
        <p14:creationId xmlns:p14="http://schemas.microsoft.com/office/powerpoint/2010/main" val="647929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De par le grand nombre de données recueillies (57 enseignants, 700 élèves), l’analyse ne pouvait se faire que par le biais d’outils permettant de traiter ces informations. C’est pourquoi nous avons recouru à un logiciel de statistiques.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BFEDBC61-837A-4043-B2CF-3AC5766857D4}" type="slidenum">
              <a:rPr lang="fr-CH" smtClean="0"/>
              <a:t>9</a:t>
            </a:fld>
            <a:endParaRPr lang="fr-CH"/>
          </a:p>
        </p:txBody>
      </p:sp>
    </p:spTree>
    <p:extLst>
      <p:ext uri="{BB962C8B-B14F-4D97-AF65-F5344CB8AC3E}">
        <p14:creationId xmlns:p14="http://schemas.microsoft.com/office/powerpoint/2010/main" val="24991252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fr-FR" smtClean="0"/>
              <a:t>Modifiez le style du titre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lvl1pPr algn="l">
              <a:defRPr/>
            </a:lvl1pPr>
          </a:lstStyle>
          <a:p>
            <a:fld id="{FE71CDB3-81A3-4520-833A-E10FFCFB6AC8}" type="datetime1">
              <a:rPr lang="fr-CH" smtClean="0"/>
              <a:t>14.09.2017</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FE16E269-C61E-48B1-9940-3E0D916A84FA}" type="slidenum">
              <a:rPr lang="fr-CH" smtClean="0"/>
              <a:t>‹N°›</a:t>
            </a:fld>
            <a:endParaRPr lang="fr-CH"/>
          </a:p>
        </p:txBody>
      </p:sp>
      <p:sp>
        <p:nvSpPr>
          <p:cNvPr id="13" name="Rectangle 12"/>
          <p:cNvSpPr/>
          <p:nvPr/>
        </p:nvSpPr>
        <p:spPr>
          <a:xfrm>
            <a:off x="0" y="0"/>
            <a:ext cx="12192000" cy="4572001"/>
          </a:xfrm>
          <a:prstGeom prst="rect">
            <a:avLst/>
          </a:prstGeom>
          <a:blipFill dpi="0" rotWithShape="1">
            <a:blip r:embed="rId2">
              <a:duotone>
                <a:schemeClr val="accent2">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2483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C22B932E-7727-4152-B205-907210D13830}" type="datetime1">
              <a:rPr lang="fr-CH" smtClean="0"/>
              <a:t>14.09.2017</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FE16E269-C61E-48B1-9940-3E0D916A84FA}" type="slidenum">
              <a:rPr lang="fr-CH" smtClean="0"/>
              <a:t>‹N°›</a:t>
            </a:fld>
            <a:endParaRPr lang="fr-CH"/>
          </a:p>
        </p:txBody>
      </p:sp>
    </p:spTree>
    <p:extLst>
      <p:ext uri="{BB962C8B-B14F-4D97-AF65-F5344CB8AC3E}">
        <p14:creationId xmlns:p14="http://schemas.microsoft.com/office/powerpoint/2010/main" val="746992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fr-FR" smtClean="0"/>
              <a:t>Modifiez le style du titre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AA82BD7-BB79-4B68-B2A8-62A996CB83B8}" type="datetime1">
              <a:rPr lang="fr-CH" smtClean="0"/>
              <a:t>14.09.2017</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FE16E269-C61E-48B1-9940-3E0D916A84FA}" type="slidenum">
              <a:rPr lang="fr-CH" smtClean="0"/>
              <a:t>‹N°›</a:t>
            </a:fld>
            <a:endParaRPr lang="fr-CH"/>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3313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92B7447-1B5D-461D-9259-F22681D237E2}" type="datetime1">
              <a:rPr lang="fr-CH" smtClean="0"/>
              <a:t>14.09.2017</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FE16E269-C61E-48B1-9940-3E0D916A84FA}" type="slidenum">
              <a:rPr lang="fr-CH" smtClean="0"/>
              <a:t>‹N°›</a:t>
            </a:fld>
            <a:endParaRPr lang="fr-CH"/>
          </a:p>
        </p:txBody>
      </p:sp>
    </p:spTree>
    <p:extLst>
      <p:ext uri="{BB962C8B-B14F-4D97-AF65-F5344CB8AC3E}">
        <p14:creationId xmlns:p14="http://schemas.microsoft.com/office/powerpoint/2010/main" val="2224818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fr-FR" smtClean="0"/>
              <a:t>Modifiez le style du titre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3D982EA9-543D-4D84-9FFE-0D26B182DFE4}" type="datetime1">
              <a:rPr lang="fr-CH" smtClean="0"/>
              <a:t>14.09.2017</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FE16E269-C61E-48B1-9940-3E0D916A84FA}" type="slidenum">
              <a:rPr lang="fr-CH" smtClean="0"/>
              <a:t>‹N°›</a:t>
            </a:fld>
            <a:endParaRPr lang="fr-CH"/>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0"/>
            <a:ext cx="12192000" cy="4572000"/>
          </a:xfrm>
          <a:prstGeom prst="rect">
            <a:avLst/>
          </a:prstGeom>
          <a:blipFill dpi="0" rotWithShape="1">
            <a:blip r:embed="rId2">
              <a:duotone>
                <a:schemeClr val="accent1">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49604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74666D03-72D9-48AE-BD24-5DC4370CFA33}" type="datetime1">
              <a:rPr lang="fr-CH" smtClean="0"/>
              <a:t>14.09.2017</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FE16E269-C61E-48B1-9940-3E0D916A84FA}" type="slidenum">
              <a:rPr lang="fr-CH" smtClean="0"/>
              <a:t>‹N°›</a:t>
            </a:fld>
            <a:endParaRPr lang="fr-CH"/>
          </a:p>
        </p:txBody>
      </p:sp>
    </p:spTree>
    <p:extLst>
      <p:ext uri="{BB962C8B-B14F-4D97-AF65-F5344CB8AC3E}">
        <p14:creationId xmlns:p14="http://schemas.microsoft.com/office/powerpoint/2010/main" val="3725434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024128" y="2967788"/>
            <a:ext cx="4754880" cy="334157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FR" smtClean="0"/>
              <a:t>Modifier les styles du texte du masque</a:t>
            </a:r>
          </a:p>
        </p:txBody>
      </p:sp>
      <p:sp>
        <p:nvSpPr>
          <p:cNvPr id="6" name="Content Placeholder 5"/>
          <p:cNvSpPr>
            <a:spLocks noGrp="1"/>
          </p:cNvSpPr>
          <p:nvPr>
            <p:ph sz="quarter" idx="4"/>
          </p:nvPr>
        </p:nvSpPr>
        <p:spPr>
          <a:xfrm>
            <a:off x="5990888" y="2967788"/>
            <a:ext cx="4754880" cy="334157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8560688D-9D72-4D44-AB68-97D63515AAD8}" type="datetime1">
              <a:rPr lang="fr-CH" smtClean="0"/>
              <a:t>14.09.2017</a:t>
            </a:fld>
            <a:endParaRPr lang="fr-CH"/>
          </a:p>
        </p:txBody>
      </p:sp>
      <p:sp>
        <p:nvSpPr>
          <p:cNvPr id="8" name="Footer Placeholder 7"/>
          <p:cNvSpPr>
            <a:spLocks noGrp="1"/>
          </p:cNvSpPr>
          <p:nvPr>
            <p:ph type="ftr" sz="quarter" idx="11"/>
          </p:nvPr>
        </p:nvSpPr>
        <p:spPr/>
        <p:txBody>
          <a:bodyPr/>
          <a:lstStyle/>
          <a:p>
            <a:endParaRPr lang="fr-CH"/>
          </a:p>
        </p:txBody>
      </p:sp>
      <p:sp>
        <p:nvSpPr>
          <p:cNvPr id="9" name="Slide Number Placeholder 8"/>
          <p:cNvSpPr>
            <a:spLocks noGrp="1"/>
          </p:cNvSpPr>
          <p:nvPr>
            <p:ph type="sldNum" sz="quarter" idx="12"/>
          </p:nvPr>
        </p:nvSpPr>
        <p:spPr/>
        <p:txBody>
          <a:bodyPr/>
          <a:lstStyle/>
          <a:p>
            <a:fld id="{FE16E269-C61E-48B1-9940-3E0D916A84FA}" type="slidenum">
              <a:rPr lang="fr-CH" smtClean="0"/>
              <a:t>‹N°›</a:t>
            </a:fld>
            <a:endParaRPr lang="fr-CH"/>
          </a:p>
        </p:txBody>
      </p:sp>
    </p:spTree>
    <p:extLst>
      <p:ext uri="{BB962C8B-B14F-4D97-AF65-F5344CB8AC3E}">
        <p14:creationId xmlns:p14="http://schemas.microsoft.com/office/powerpoint/2010/main" val="373916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F949B0C9-A58B-4A66-9783-75169C63C389}" type="datetime1">
              <a:rPr lang="fr-CH" smtClean="0"/>
              <a:t>14.09.2017</a:t>
            </a:fld>
            <a:endParaRPr lang="fr-CH"/>
          </a:p>
        </p:txBody>
      </p:sp>
      <p:sp>
        <p:nvSpPr>
          <p:cNvPr id="4" name="Footer Placeholder 3"/>
          <p:cNvSpPr>
            <a:spLocks noGrp="1"/>
          </p:cNvSpPr>
          <p:nvPr>
            <p:ph type="ftr" sz="quarter" idx="11"/>
          </p:nvPr>
        </p:nvSpPr>
        <p:spPr/>
        <p:txBody>
          <a:bodyPr/>
          <a:lstStyle/>
          <a:p>
            <a:endParaRPr lang="fr-CH"/>
          </a:p>
        </p:txBody>
      </p:sp>
      <p:sp>
        <p:nvSpPr>
          <p:cNvPr id="5" name="Slide Number Placeholder 4"/>
          <p:cNvSpPr>
            <a:spLocks noGrp="1"/>
          </p:cNvSpPr>
          <p:nvPr>
            <p:ph type="sldNum" sz="quarter" idx="12"/>
          </p:nvPr>
        </p:nvSpPr>
        <p:spPr/>
        <p:txBody>
          <a:bodyPr/>
          <a:lstStyle/>
          <a:p>
            <a:fld id="{FE16E269-C61E-48B1-9940-3E0D916A84FA}" type="slidenum">
              <a:rPr lang="fr-CH" smtClean="0"/>
              <a:t>‹N°›</a:t>
            </a:fld>
            <a:endParaRPr lang="fr-CH"/>
          </a:p>
        </p:txBody>
      </p:sp>
    </p:spTree>
    <p:extLst>
      <p:ext uri="{BB962C8B-B14F-4D97-AF65-F5344CB8AC3E}">
        <p14:creationId xmlns:p14="http://schemas.microsoft.com/office/powerpoint/2010/main" val="3380636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0CAC48-3797-4E12-93D6-7F0F597CA749}" type="datetime1">
              <a:rPr lang="fr-CH" smtClean="0"/>
              <a:t>14.09.2017</a:t>
            </a:fld>
            <a:endParaRPr lang="fr-CH"/>
          </a:p>
        </p:txBody>
      </p:sp>
      <p:sp>
        <p:nvSpPr>
          <p:cNvPr id="3" name="Footer Placeholder 2"/>
          <p:cNvSpPr>
            <a:spLocks noGrp="1"/>
          </p:cNvSpPr>
          <p:nvPr>
            <p:ph type="ftr" sz="quarter" idx="11"/>
          </p:nvPr>
        </p:nvSpPr>
        <p:spPr/>
        <p:txBody>
          <a:bodyPr/>
          <a:lstStyle/>
          <a:p>
            <a:endParaRPr lang="fr-CH"/>
          </a:p>
        </p:txBody>
      </p:sp>
      <p:sp>
        <p:nvSpPr>
          <p:cNvPr id="4" name="Slide Number Placeholder 3"/>
          <p:cNvSpPr>
            <a:spLocks noGrp="1"/>
          </p:cNvSpPr>
          <p:nvPr>
            <p:ph type="sldNum" sz="quarter" idx="12"/>
          </p:nvPr>
        </p:nvSpPr>
        <p:spPr/>
        <p:txBody>
          <a:bodyPr/>
          <a:lstStyle/>
          <a:p>
            <a:fld id="{FE16E269-C61E-48B1-9940-3E0D916A84FA}" type="slidenum">
              <a:rPr lang="fr-CH" smtClean="0"/>
              <a:t>‹N°›</a:t>
            </a:fld>
            <a:endParaRPr lang="fr-CH"/>
          </a:p>
        </p:txBody>
      </p:sp>
    </p:spTree>
    <p:extLst>
      <p:ext uri="{BB962C8B-B14F-4D97-AF65-F5344CB8AC3E}">
        <p14:creationId xmlns:p14="http://schemas.microsoft.com/office/powerpoint/2010/main" val="1105680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r-FR" smtClean="0"/>
              <a:t>Modifiez le style du titre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92AD03E5-8B6D-4E12-ACAD-10CA6E35F0E5}" type="datetime1">
              <a:rPr lang="fr-CH" smtClean="0"/>
              <a:t>14.09.2017</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FE16E269-C61E-48B1-9940-3E0D916A84FA}" type="slidenum">
              <a:rPr lang="fr-CH" smtClean="0"/>
              <a:t>‹N°›</a:t>
            </a:fld>
            <a:endParaRPr lang="fr-CH"/>
          </a:p>
        </p:txBody>
      </p:sp>
    </p:spTree>
    <p:extLst>
      <p:ext uri="{BB962C8B-B14F-4D97-AF65-F5344CB8AC3E}">
        <p14:creationId xmlns:p14="http://schemas.microsoft.com/office/powerpoint/2010/main" val="3622845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F9F583FB-CFF7-4C29-9C0E-ACA9960AC084}" type="datetime1">
              <a:rPr lang="fr-CH" smtClean="0"/>
              <a:t>14.09.2017</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FE16E269-C61E-48B1-9940-3E0D916A84FA}" type="slidenum">
              <a:rPr lang="fr-CH" smtClean="0"/>
              <a:t>‹N°›</a:t>
            </a:fld>
            <a:endParaRPr lang="fr-CH"/>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6780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A3F8B9A-26BA-4504-BBC4-AED37518A9BA}" type="datetime1">
              <a:rPr lang="fr-CH" smtClean="0"/>
              <a:t>14.09.2017</a:t>
            </a:fld>
            <a:endParaRPr lang="fr-CH"/>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fr-CH"/>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E16E269-C61E-48B1-9940-3E0D916A84FA}" type="slidenum">
              <a:rPr lang="fr-CH" smtClean="0"/>
              <a:t>‹N°›</a:t>
            </a:fld>
            <a:endParaRPr lang="fr-CH"/>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59067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 y="4668252"/>
            <a:ext cx="8361404" cy="2189747"/>
          </a:xfrm>
        </p:spPr>
        <p:txBody>
          <a:bodyPr>
            <a:noAutofit/>
          </a:bodyPr>
          <a:lstStyle/>
          <a:p>
            <a:pPr algn="ctr"/>
            <a:r>
              <a:rPr lang="fr-FR" sz="2400" dirty="0"/>
              <a:t>La résolution de problèmes comme objet </a:t>
            </a:r>
            <a:r>
              <a:rPr lang="fr-FR" sz="2400" dirty="0" smtClean="0"/>
              <a:t>ou moyen </a:t>
            </a:r>
            <a:r>
              <a:rPr lang="fr-FR" sz="2400" dirty="0"/>
              <a:t>d’enseignement </a:t>
            </a:r>
            <a:r>
              <a:rPr lang="fr-FR" sz="2400" dirty="0" smtClean="0"/>
              <a:t>au </a:t>
            </a:r>
            <a:r>
              <a:rPr lang="fr-FR" sz="2400" dirty="0"/>
              <a:t>cœur des apprentissages dans la classe de </a:t>
            </a:r>
            <a:r>
              <a:rPr lang="fr-FR" sz="2400" dirty="0" smtClean="0"/>
              <a:t>maths</a:t>
            </a:r>
            <a:r>
              <a:rPr lang="fr-FR" sz="2400" dirty="0"/>
              <a:t> </a:t>
            </a:r>
            <a:r>
              <a:rPr lang="fr-FR" sz="2400" dirty="0" smtClean="0"/>
              <a:t>: </a:t>
            </a:r>
            <a:br>
              <a:rPr lang="fr-FR" sz="2400" dirty="0" smtClean="0"/>
            </a:br>
            <a:r>
              <a:rPr lang="fr-FR" sz="2400" dirty="0" smtClean="0"/>
              <a:t>un </a:t>
            </a:r>
            <a:r>
              <a:rPr lang="fr-FR" sz="2400" dirty="0"/>
              <a:t>point de vue fédérateur à partir d’études </a:t>
            </a:r>
            <a:r>
              <a:rPr lang="fr-FR" sz="2400" dirty="0" smtClean="0"/>
              <a:t>dans différents contextes</a:t>
            </a:r>
            <a:endParaRPr lang="fr-CH" sz="2400" dirty="0"/>
          </a:p>
        </p:txBody>
      </p:sp>
      <p:sp>
        <p:nvSpPr>
          <p:cNvPr id="3" name="Sous-titre 2"/>
          <p:cNvSpPr>
            <a:spLocks noGrp="1"/>
          </p:cNvSpPr>
          <p:nvPr>
            <p:ph type="subTitle" idx="1"/>
          </p:nvPr>
        </p:nvSpPr>
        <p:spPr/>
        <p:txBody>
          <a:bodyPr/>
          <a:lstStyle/>
          <a:p>
            <a:r>
              <a:rPr lang="fr-CH" dirty="0" smtClean="0"/>
              <a:t>Séance n°1</a:t>
            </a:r>
          </a:p>
          <a:p>
            <a:r>
              <a:rPr lang="fr-CH" dirty="0" smtClean="0"/>
              <a:t>14 /09/ 2017</a:t>
            </a:r>
          </a:p>
        </p:txBody>
      </p:sp>
    </p:spTree>
    <p:extLst>
      <p:ext uri="{BB962C8B-B14F-4D97-AF65-F5344CB8AC3E}">
        <p14:creationId xmlns:p14="http://schemas.microsoft.com/office/powerpoint/2010/main" val="1016705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H"/>
          </a:p>
        </p:txBody>
      </p:sp>
      <p:sp>
        <p:nvSpPr>
          <p:cNvPr id="3" name="Espace réservé du contenu 2"/>
          <p:cNvSpPr>
            <a:spLocks noGrp="1"/>
          </p:cNvSpPr>
          <p:nvPr>
            <p:ph idx="1"/>
          </p:nvPr>
        </p:nvSpPr>
        <p:spPr/>
        <p:txBody>
          <a:bodyPr/>
          <a:lstStyle/>
          <a:p>
            <a:endParaRPr lang="fr-CH"/>
          </a:p>
        </p:txBody>
      </p:sp>
      <p:pic>
        <p:nvPicPr>
          <p:cNvPr id="4" name="Image 3"/>
          <p:cNvPicPr>
            <a:picLocks noChangeAspect="1"/>
          </p:cNvPicPr>
          <p:nvPr/>
        </p:nvPicPr>
        <p:blipFill rotWithShape="1">
          <a:blip r:embed="rId3"/>
          <a:srcRect r="16369" b="28802"/>
          <a:stretch/>
        </p:blipFill>
        <p:spPr>
          <a:xfrm>
            <a:off x="-1" y="24957"/>
            <a:ext cx="12192001" cy="6868835"/>
          </a:xfrm>
          <a:prstGeom prst="rect">
            <a:avLst/>
          </a:prstGeom>
        </p:spPr>
      </p:pic>
      <p:sp>
        <p:nvSpPr>
          <p:cNvPr id="5" name="Espace réservé du numéro de diapositive 4"/>
          <p:cNvSpPr>
            <a:spLocks noGrp="1"/>
          </p:cNvSpPr>
          <p:nvPr>
            <p:ph type="sldNum" sz="quarter" idx="12"/>
          </p:nvPr>
        </p:nvSpPr>
        <p:spPr/>
        <p:txBody>
          <a:bodyPr/>
          <a:lstStyle/>
          <a:p>
            <a:fld id="{FE16E269-C61E-48B1-9940-3E0D916A84FA}" type="slidenum">
              <a:rPr lang="fr-CH" smtClean="0"/>
              <a:t>10</a:t>
            </a:fld>
            <a:endParaRPr lang="fr-CH"/>
          </a:p>
        </p:txBody>
      </p:sp>
    </p:spTree>
    <p:extLst>
      <p:ext uri="{BB962C8B-B14F-4D97-AF65-F5344CB8AC3E}">
        <p14:creationId xmlns:p14="http://schemas.microsoft.com/office/powerpoint/2010/main" val="25551826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H"/>
          </a:p>
        </p:txBody>
      </p:sp>
      <p:sp>
        <p:nvSpPr>
          <p:cNvPr id="3" name="Espace réservé du contenu 2"/>
          <p:cNvSpPr>
            <a:spLocks noGrp="1"/>
          </p:cNvSpPr>
          <p:nvPr>
            <p:ph idx="1"/>
          </p:nvPr>
        </p:nvSpPr>
        <p:spPr/>
        <p:txBody>
          <a:bodyPr/>
          <a:lstStyle/>
          <a:p>
            <a:endParaRPr lang="fr-CH"/>
          </a:p>
        </p:txBody>
      </p:sp>
      <p:pic>
        <p:nvPicPr>
          <p:cNvPr id="5" name="Image 4"/>
          <p:cNvPicPr>
            <a:picLocks noChangeAspect="1"/>
          </p:cNvPicPr>
          <p:nvPr/>
        </p:nvPicPr>
        <p:blipFill rotWithShape="1">
          <a:blip r:embed="rId3"/>
          <a:srcRect r="8012" b="16292"/>
          <a:stretch/>
        </p:blipFill>
        <p:spPr>
          <a:xfrm>
            <a:off x="-1" y="20002"/>
            <a:ext cx="12200333" cy="6638425"/>
          </a:xfrm>
          <a:prstGeom prst="rect">
            <a:avLst/>
          </a:prstGeom>
        </p:spPr>
      </p:pic>
      <p:sp>
        <p:nvSpPr>
          <p:cNvPr id="4" name="Espace réservé du numéro de diapositive 3"/>
          <p:cNvSpPr>
            <a:spLocks noGrp="1"/>
          </p:cNvSpPr>
          <p:nvPr>
            <p:ph type="sldNum" sz="quarter" idx="12"/>
          </p:nvPr>
        </p:nvSpPr>
        <p:spPr/>
        <p:txBody>
          <a:bodyPr/>
          <a:lstStyle/>
          <a:p>
            <a:fld id="{FE16E269-C61E-48B1-9940-3E0D916A84FA}" type="slidenum">
              <a:rPr lang="fr-CH" smtClean="0"/>
              <a:t>11</a:t>
            </a:fld>
            <a:endParaRPr lang="fr-CH"/>
          </a:p>
        </p:txBody>
      </p:sp>
    </p:spTree>
    <p:extLst>
      <p:ext uri="{BB962C8B-B14F-4D97-AF65-F5344CB8AC3E}">
        <p14:creationId xmlns:p14="http://schemas.microsoft.com/office/powerpoint/2010/main" val="3064998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rotWithShape="1">
          <a:blip r:embed="rId3"/>
          <a:srcRect t="-598" b="13167"/>
          <a:stretch/>
        </p:blipFill>
        <p:spPr>
          <a:xfrm>
            <a:off x="3373801" y="304800"/>
            <a:ext cx="4921885" cy="6360795"/>
          </a:xfrm>
          <a:prstGeom prst="rect">
            <a:avLst/>
          </a:prstGeom>
        </p:spPr>
      </p:pic>
      <p:cxnSp>
        <p:nvCxnSpPr>
          <p:cNvPr id="6" name="Connecteur droit avec flèche 5"/>
          <p:cNvCxnSpPr/>
          <p:nvPr/>
        </p:nvCxnSpPr>
        <p:spPr>
          <a:xfrm>
            <a:off x="2590800" y="845875"/>
            <a:ext cx="1142230" cy="339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832022" y="554153"/>
            <a:ext cx="1723805" cy="461665"/>
          </a:xfrm>
          <a:prstGeom prst="rect">
            <a:avLst/>
          </a:prstGeom>
          <a:noFill/>
        </p:spPr>
        <p:txBody>
          <a:bodyPr wrap="none" rtlCol="0">
            <a:spAutoFit/>
          </a:bodyPr>
          <a:lstStyle/>
          <a:p>
            <a:r>
              <a:rPr lang="fr-CH" sz="2400" dirty="0" smtClean="0"/>
              <a:t>ID de l’élève</a:t>
            </a:r>
            <a:endParaRPr lang="fr-CH" sz="2400" dirty="0"/>
          </a:p>
        </p:txBody>
      </p:sp>
      <p:cxnSp>
        <p:nvCxnSpPr>
          <p:cNvPr id="11" name="Connecteur droit avec flèche 10"/>
          <p:cNvCxnSpPr/>
          <p:nvPr/>
        </p:nvCxnSpPr>
        <p:spPr>
          <a:xfrm flipH="1" flipV="1">
            <a:off x="5170715" y="3069771"/>
            <a:ext cx="3942945" cy="6313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9113660" y="3310142"/>
            <a:ext cx="2952737" cy="1200329"/>
          </a:xfrm>
          <a:prstGeom prst="rect">
            <a:avLst/>
          </a:prstGeom>
          <a:noFill/>
        </p:spPr>
        <p:txBody>
          <a:bodyPr wrap="square" rtlCol="0">
            <a:spAutoFit/>
          </a:bodyPr>
          <a:lstStyle/>
          <a:p>
            <a:r>
              <a:rPr lang="fr-CH" sz="2400" dirty="0" smtClean="0"/>
              <a:t>Distance entre élèves</a:t>
            </a:r>
          </a:p>
          <a:p>
            <a:r>
              <a:rPr lang="fr-CH" sz="2400" dirty="0" smtClean="0"/>
              <a:t>Regroupement par proximité</a:t>
            </a:r>
            <a:endParaRPr lang="fr-CH" sz="2400" dirty="0"/>
          </a:p>
        </p:txBody>
      </p:sp>
      <p:sp>
        <p:nvSpPr>
          <p:cNvPr id="2" name="Espace réservé du numéro de diapositive 1"/>
          <p:cNvSpPr>
            <a:spLocks noGrp="1"/>
          </p:cNvSpPr>
          <p:nvPr>
            <p:ph type="sldNum" sz="quarter" idx="12"/>
          </p:nvPr>
        </p:nvSpPr>
        <p:spPr/>
        <p:txBody>
          <a:bodyPr/>
          <a:lstStyle/>
          <a:p>
            <a:fld id="{FE16E269-C61E-48B1-9940-3E0D916A84FA}" type="slidenum">
              <a:rPr lang="fr-CH" smtClean="0"/>
              <a:t>12</a:t>
            </a:fld>
            <a:endParaRPr lang="fr-CH"/>
          </a:p>
        </p:txBody>
      </p:sp>
    </p:spTree>
    <p:extLst>
      <p:ext uri="{BB962C8B-B14F-4D97-AF65-F5344CB8AC3E}">
        <p14:creationId xmlns:p14="http://schemas.microsoft.com/office/powerpoint/2010/main" val="4093910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1712284" y="99849"/>
            <a:ext cx="8643827" cy="6758151"/>
          </a:xfrm>
          <a:prstGeom prst="rect">
            <a:avLst/>
          </a:prstGeom>
        </p:spPr>
      </p:pic>
      <p:sp>
        <p:nvSpPr>
          <p:cNvPr id="2" name="Espace réservé du numéro de diapositive 1"/>
          <p:cNvSpPr>
            <a:spLocks noGrp="1"/>
          </p:cNvSpPr>
          <p:nvPr>
            <p:ph type="sldNum" sz="quarter" idx="12"/>
          </p:nvPr>
        </p:nvSpPr>
        <p:spPr/>
        <p:txBody>
          <a:bodyPr/>
          <a:lstStyle/>
          <a:p>
            <a:fld id="{FE16E269-C61E-48B1-9940-3E0D916A84FA}" type="slidenum">
              <a:rPr lang="fr-CH" smtClean="0"/>
              <a:t>13</a:t>
            </a:fld>
            <a:endParaRPr lang="fr-CH"/>
          </a:p>
        </p:txBody>
      </p:sp>
    </p:spTree>
    <p:extLst>
      <p:ext uri="{BB962C8B-B14F-4D97-AF65-F5344CB8AC3E}">
        <p14:creationId xmlns:p14="http://schemas.microsoft.com/office/powerpoint/2010/main" val="32831240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CH" sz="3600" dirty="0" smtClean="0"/>
              <a:t>Partie 2 : étude micro, évaluations certificative et formative</a:t>
            </a:r>
            <a:endParaRPr lang="fr-CH" sz="3600" dirty="0"/>
          </a:p>
        </p:txBody>
      </p:sp>
      <p:sp>
        <p:nvSpPr>
          <p:cNvPr id="3" name="Espace réservé du contenu 2"/>
          <p:cNvSpPr>
            <a:spLocks noGrp="1"/>
          </p:cNvSpPr>
          <p:nvPr>
            <p:ph idx="1"/>
          </p:nvPr>
        </p:nvSpPr>
        <p:spPr>
          <a:xfrm>
            <a:off x="1024128" y="2286000"/>
            <a:ext cx="9818043" cy="4023360"/>
          </a:xfrm>
        </p:spPr>
        <p:txBody>
          <a:bodyPr/>
          <a:lstStyle/>
          <a:p>
            <a:pPr algn="ctr"/>
            <a:r>
              <a:rPr lang="fr-FR" sz="2400" dirty="0" smtClean="0"/>
              <a:t>Questions de recherche : </a:t>
            </a:r>
          </a:p>
          <a:p>
            <a:r>
              <a:rPr lang="fr-FR" sz="2400" dirty="0"/>
              <a:t>Quels sont les savoirs de référence, les savoirs à enseigner et les savoirs enseignés ?</a:t>
            </a:r>
          </a:p>
          <a:p>
            <a:r>
              <a:rPr lang="fr-FR" sz="2400" dirty="0" smtClean="0"/>
              <a:t>Quelle fréquentation des mathématiques les enseignants proposent-ils à leurs élèves dans le cadre d’un enseignement centré sur la résolution de problèmes ?</a:t>
            </a:r>
          </a:p>
          <a:p>
            <a:r>
              <a:rPr lang="fr-FR" sz="2400" dirty="0" smtClean="0"/>
              <a:t>Quelles </a:t>
            </a:r>
            <a:r>
              <a:rPr lang="fr-FR" sz="2400" dirty="0"/>
              <a:t>pratiques d’évaluation formative informelle sont mises en œuvre par les </a:t>
            </a:r>
            <a:r>
              <a:rPr lang="fr-FR" sz="2400" dirty="0" smtClean="0"/>
              <a:t>enseignants</a:t>
            </a:r>
            <a:r>
              <a:rPr lang="fr-FR" sz="2400" dirty="0"/>
              <a:t> dans le </a:t>
            </a:r>
            <a:r>
              <a:rPr lang="fr-FR" sz="2400" dirty="0" smtClean="0"/>
              <a:t>cadre </a:t>
            </a:r>
            <a:r>
              <a:rPr lang="fr-FR" sz="2400" dirty="0"/>
              <a:t>d’un enseignement centré sur la résolution de problème ? </a:t>
            </a:r>
          </a:p>
          <a:p>
            <a:endParaRPr lang="fr-CH" dirty="0"/>
          </a:p>
        </p:txBody>
      </p:sp>
      <p:sp>
        <p:nvSpPr>
          <p:cNvPr id="4" name="Espace réservé du numéro de diapositive 3"/>
          <p:cNvSpPr>
            <a:spLocks noGrp="1"/>
          </p:cNvSpPr>
          <p:nvPr>
            <p:ph type="sldNum" sz="quarter" idx="12"/>
          </p:nvPr>
        </p:nvSpPr>
        <p:spPr/>
        <p:txBody>
          <a:bodyPr/>
          <a:lstStyle/>
          <a:p>
            <a:fld id="{FE16E269-C61E-48B1-9940-3E0D916A84FA}" type="slidenum">
              <a:rPr lang="fr-CH" smtClean="0"/>
              <a:t>14</a:t>
            </a:fld>
            <a:endParaRPr lang="fr-CH"/>
          </a:p>
        </p:txBody>
      </p:sp>
    </p:spTree>
    <p:extLst>
      <p:ext uri="{BB962C8B-B14F-4D97-AF65-F5344CB8AC3E}">
        <p14:creationId xmlns:p14="http://schemas.microsoft.com/office/powerpoint/2010/main" val="41155814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H" sz="3600" dirty="0" smtClean="0"/>
              <a:t>étude de cas </a:t>
            </a:r>
            <a:endParaRPr lang="fr-CH" sz="3600" dirty="0"/>
          </a:p>
        </p:txBody>
      </p:sp>
      <p:sp>
        <p:nvSpPr>
          <p:cNvPr id="3" name="Espace réservé du contenu 2"/>
          <p:cNvSpPr>
            <a:spLocks noGrp="1"/>
          </p:cNvSpPr>
          <p:nvPr>
            <p:ph idx="1"/>
          </p:nvPr>
        </p:nvSpPr>
        <p:spPr/>
        <p:txBody>
          <a:bodyPr>
            <a:normAutofit/>
          </a:bodyPr>
          <a:lstStyle/>
          <a:p>
            <a:r>
              <a:rPr lang="fr-CH" sz="2400" dirty="0" smtClean="0"/>
              <a:t>Etude des pratiques de 3 enseignants dispensant le cours de DMS :</a:t>
            </a:r>
          </a:p>
          <a:p>
            <a:r>
              <a:rPr lang="fr-CH" sz="2400" dirty="0" smtClean="0"/>
              <a:t>- 2 enseignants travaillant dans le même cycle d’orientation (CO), </a:t>
            </a:r>
          </a:p>
          <a:p>
            <a:r>
              <a:rPr lang="fr-CH" sz="2400" dirty="0" smtClean="0"/>
              <a:t>l’un donnant le cours pour la deuxième année, l’autre donnant ce cours pour la première fois. </a:t>
            </a:r>
          </a:p>
          <a:p>
            <a:r>
              <a:rPr lang="fr-CH" sz="2400" dirty="0" smtClean="0"/>
              <a:t>-1 enseignant donnant ce cours depuis son introduction</a:t>
            </a:r>
          </a:p>
          <a:p>
            <a:endParaRPr lang="fr-CH" sz="2400" dirty="0" smtClean="0"/>
          </a:p>
          <a:p>
            <a:endParaRPr lang="fr-CH" sz="2400" dirty="0"/>
          </a:p>
          <a:p>
            <a:endParaRPr lang="fr-CH" sz="2400" dirty="0"/>
          </a:p>
        </p:txBody>
      </p:sp>
      <p:sp>
        <p:nvSpPr>
          <p:cNvPr id="4" name="Espace réservé du numéro de diapositive 3"/>
          <p:cNvSpPr>
            <a:spLocks noGrp="1"/>
          </p:cNvSpPr>
          <p:nvPr>
            <p:ph type="sldNum" sz="quarter" idx="12"/>
          </p:nvPr>
        </p:nvSpPr>
        <p:spPr/>
        <p:txBody>
          <a:bodyPr/>
          <a:lstStyle/>
          <a:p>
            <a:fld id="{FE16E269-C61E-48B1-9940-3E0D916A84FA}" type="slidenum">
              <a:rPr lang="fr-CH" smtClean="0"/>
              <a:t>15</a:t>
            </a:fld>
            <a:endParaRPr lang="fr-CH"/>
          </a:p>
        </p:txBody>
      </p:sp>
    </p:spTree>
    <p:extLst>
      <p:ext uri="{BB962C8B-B14F-4D97-AF65-F5344CB8AC3E}">
        <p14:creationId xmlns:p14="http://schemas.microsoft.com/office/powerpoint/2010/main" val="14204491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H" sz="3600" dirty="0" smtClean="0"/>
              <a:t>Données recueillies</a:t>
            </a:r>
            <a:endParaRPr lang="fr-CH" sz="3600" dirty="0"/>
          </a:p>
        </p:txBody>
      </p:sp>
      <p:sp>
        <p:nvSpPr>
          <p:cNvPr id="3" name="Espace réservé du contenu 2"/>
          <p:cNvSpPr>
            <a:spLocks noGrp="1"/>
          </p:cNvSpPr>
          <p:nvPr>
            <p:ph idx="1"/>
          </p:nvPr>
        </p:nvSpPr>
        <p:spPr/>
        <p:txBody>
          <a:bodyPr/>
          <a:lstStyle/>
          <a:p>
            <a:endParaRPr lang="fr-CH" dirty="0" smtClean="0"/>
          </a:p>
          <a:p>
            <a:pPr marL="0" indent="0">
              <a:buNone/>
            </a:pPr>
            <a:endParaRPr lang="fr-CH" dirty="0"/>
          </a:p>
        </p:txBody>
      </p:sp>
      <p:graphicFrame>
        <p:nvGraphicFramePr>
          <p:cNvPr id="4" name="Tableau 3"/>
          <p:cNvGraphicFramePr>
            <a:graphicFrameLocks noGrp="1"/>
          </p:cNvGraphicFramePr>
          <p:nvPr>
            <p:extLst>
              <p:ext uri="{D42A27DB-BD31-4B8C-83A1-F6EECF244321}">
                <p14:modId xmlns:p14="http://schemas.microsoft.com/office/powerpoint/2010/main" val="850379134"/>
              </p:ext>
            </p:extLst>
          </p:nvPr>
        </p:nvGraphicFramePr>
        <p:xfrm>
          <a:off x="513907" y="1962172"/>
          <a:ext cx="11293642" cy="3900428"/>
        </p:xfrm>
        <a:graphic>
          <a:graphicData uri="http://schemas.openxmlformats.org/drawingml/2006/table">
            <a:tbl>
              <a:tblPr firstRow="1" bandRow="1">
                <a:tableStyleId>{5C22544A-7EE6-4342-B048-85BDC9FD1C3A}</a:tableStyleId>
              </a:tblPr>
              <a:tblGrid>
                <a:gridCol w="3186223">
                  <a:extLst>
                    <a:ext uri="{9D8B030D-6E8A-4147-A177-3AD203B41FA5}">
                      <a16:colId xmlns:a16="http://schemas.microsoft.com/office/drawing/2014/main" val="1551537069"/>
                    </a:ext>
                  </a:extLst>
                </a:gridCol>
                <a:gridCol w="2700670">
                  <a:extLst>
                    <a:ext uri="{9D8B030D-6E8A-4147-A177-3AD203B41FA5}">
                      <a16:colId xmlns:a16="http://schemas.microsoft.com/office/drawing/2014/main" val="3320033263"/>
                    </a:ext>
                  </a:extLst>
                </a:gridCol>
                <a:gridCol w="2791886">
                  <a:extLst>
                    <a:ext uri="{9D8B030D-6E8A-4147-A177-3AD203B41FA5}">
                      <a16:colId xmlns:a16="http://schemas.microsoft.com/office/drawing/2014/main" val="1515825162"/>
                    </a:ext>
                  </a:extLst>
                </a:gridCol>
                <a:gridCol w="2614863">
                  <a:extLst>
                    <a:ext uri="{9D8B030D-6E8A-4147-A177-3AD203B41FA5}">
                      <a16:colId xmlns:a16="http://schemas.microsoft.com/office/drawing/2014/main" val="3768621326"/>
                    </a:ext>
                  </a:extLst>
                </a:gridCol>
              </a:tblGrid>
              <a:tr h="608588">
                <a:tc>
                  <a:txBody>
                    <a:bodyPr/>
                    <a:lstStyle/>
                    <a:p>
                      <a:endParaRPr lang="fr-CH" sz="2400" dirty="0"/>
                    </a:p>
                  </a:txBody>
                  <a:tcPr/>
                </a:tc>
                <a:tc>
                  <a:txBody>
                    <a:bodyPr/>
                    <a:lstStyle/>
                    <a:p>
                      <a:r>
                        <a:rPr lang="fr-CH" sz="2400" dirty="0" smtClean="0"/>
                        <a:t>Enseignant 1</a:t>
                      </a:r>
                      <a:endParaRPr lang="fr-CH"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2400" dirty="0" smtClean="0"/>
                        <a:t>Enseignant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2400" dirty="0" smtClean="0"/>
                        <a:t>Enseignant 3</a:t>
                      </a:r>
                    </a:p>
                  </a:txBody>
                  <a:tcPr/>
                </a:tc>
                <a:extLst>
                  <a:ext uri="{0D108BD9-81ED-4DB2-BD59-A6C34878D82A}">
                    <a16:rowId xmlns:a16="http://schemas.microsoft.com/office/drawing/2014/main" val="65709984"/>
                  </a:ext>
                </a:extLst>
              </a:tr>
              <a:tr h="7229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2400" dirty="0" smtClean="0"/>
                        <a:t>Ensemble des activités travaillées dans l’année</a:t>
                      </a:r>
                    </a:p>
                  </a:txBody>
                  <a:tcPr/>
                </a:tc>
                <a:tc>
                  <a:txBody>
                    <a:bodyPr/>
                    <a:lstStyle/>
                    <a:p>
                      <a:r>
                        <a:rPr lang="fr-CH" sz="2400" dirty="0" smtClean="0"/>
                        <a:t>Oui</a:t>
                      </a:r>
                      <a:endParaRPr lang="fr-CH" sz="2400" dirty="0"/>
                    </a:p>
                  </a:txBody>
                  <a:tcPr/>
                </a:tc>
                <a:tc>
                  <a:txBody>
                    <a:bodyPr/>
                    <a:lstStyle/>
                    <a:p>
                      <a:r>
                        <a:rPr lang="fr-CH" sz="2400" dirty="0" smtClean="0"/>
                        <a:t>Non (que très partiel)</a:t>
                      </a:r>
                      <a:endParaRPr lang="fr-CH" sz="2400" dirty="0"/>
                    </a:p>
                  </a:txBody>
                  <a:tcPr/>
                </a:tc>
                <a:tc>
                  <a:txBody>
                    <a:bodyPr/>
                    <a:lstStyle/>
                    <a:p>
                      <a:r>
                        <a:rPr lang="fr-CH" sz="2400" dirty="0" smtClean="0"/>
                        <a:t>Oui (mais quelques manques)</a:t>
                      </a:r>
                      <a:endParaRPr lang="fr-CH" sz="2400" dirty="0"/>
                    </a:p>
                  </a:txBody>
                  <a:tcPr/>
                </a:tc>
                <a:extLst>
                  <a:ext uri="{0D108BD9-81ED-4DB2-BD59-A6C34878D82A}">
                    <a16:rowId xmlns:a16="http://schemas.microsoft.com/office/drawing/2014/main" val="370894512"/>
                  </a:ext>
                </a:extLst>
              </a:tr>
              <a:tr h="608588">
                <a:tc>
                  <a:txBody>
                    <a:bodyPr/>
                    <a:lstStyle/>
                    <a:p>
                      <a:r>
                        <a:rPr lang="fr-CH" sz="2400" dirty="0" smtClean="0"/>
                        <a:t>Ensemble des problèmes donnés en évaluation</a:t>
                      </a:r>
                      <a:endParaRPr lang="fr-CH" sz="2400" dirty="0"/>
                    </a:p>
                  </a:txBody>
                  <a:tcPr/>
                </a:tc>
                <a:tc>
                  <a:txBody>
                    <a:bodyPr/>
                    <a:lstStyle/>
                    <a:p>
                      <a:r>
                        <a:rPr lang="fr-CH" sz="2400" dirty="0" smtClean="0"/>
                        <a:t>Oui</a:t>
                      </a:r>
                      <a:endParaRPr lang="fr-CH" sz="2400" dirty="0"/>
                    </a:p>
                  </a:txBody>
                  <a:tcPr/>
                </a:tc>
                <a:tc>
                  <a:txBody>
                    <a:bodyPr/>
                    <a:lstStyle/>
                    <a:p>
                      <a:r>
                        <a:rPr lang="fr-CH" sz="2400" dirty="0" smtClean="0"/>
                        <a:t>Oui</a:t>
                      </a:r>
                      <a:endParaRPr lang="fr-CH" sz="2400" dirty="0"/>
                    </a:p>
                  </a:txBody>
                  <a:tcPr/>
                </a:tc>
                <a:tc>
                  <a:txBody>
                    <a:bodyPr/>
                    <a:lstStyle/>
                    <a:p>
                      <a:r>
                        <a:rPr lang="fr-CH" sz="2400" dirty="0" smtClean="0"/>
                        <a:t>Oui</a:t>
                      </a:r>
                      <a:endParaRPr lang="fr-CH" sz="2400" dirty="0"/>
                    </a:p>
                  </a:txBody>
                  <a:tcPr/>
                </a:tc>
                <a:extLst>
                  <a:ext uri="{0D108BD9-81ED-4DB2-BD59-A6C34878D82A}">
                    <a16:rowId xmlns:a16="http://schemas.microsoft.com/office/drawing/2014/main" val="2899335993"/>
                  </a:ext>
                </a:extLst>
              </a:tr>
              <a:tr h="608588">
                <a:tc>
                  <a:txBody>
                    <a:bodyPr/>
                    <a:lstStyle/>
                    <a:p>
                      <a:r>
                        <a:rPr lang="fr-CH" sz="2400" dirty="0" smtClean="0"/>
                        <a:t>Enregistrements</a:t>
                      </a:r>
                      <a:r>
                        <a:rPr lang="fr-CH" sz="2400" baseline="0" dirty="0" smtClean="0"/>
                        <a:t> vidéos d’une séance</a:t>
                      </a:r>
                      <a:endParaRPr lang="fr-CH" sz="2400" dirty="0"/>
                    </a:p>
                  </a:txBody>
                  <a:tcPr/>
                </a:tc>
                <a:tc>
                  <a:txBody>
                    <a:bodyPr/>
                    <a:lstStyle/>
                    <a:p>
                      <a:r>
                        <a:rPr lang="fr-CH" sz="2400" dirty="0" smtClean="0"/>
                        <a:t>5 séances (plusieurs problèmes)</a:t>
                      </a:r>
                      <a:endParaRPr lang="fr-CH" sz="2400" dirty="0"/>
                    </a:p>
                  </a:txBody>
                  <a:tcPr/>
                </a:tc>
                <a:tc>
                  <a:txBody>
                    <a:bodyPr/>
                    <a:lstStyle/>
                    <a:p>
                      <a:r>
                        <a:rPr lang="fr-CH" sz="2400" dirty="0" smtClean="0"/>
                        <a:t>3 séances (plusieurs problèmes)</a:t>
                      </a:r>
                      <a:endParaRPr lang="fr-CH" sz="2400" dirty="0"/>
                    </a:p>
                  </a:txBody>
                  <a:tcPr/>
                </a:tc>
                <a:tc>
                  <a:txBody>
                    <a:bodyPr/>
                    <a:lstStyle/>
                    <a:p>
                      <a:r>
                        <a:rPr lang="fr-CH" sz="2400" dirty="0" smtClean="0"/>
                        <a:t>5 séances (1 problème)</a:t>
                      </a:r>
                      <a:endParaRPr lang="fr-CH" sz="2400" dirty="0"/>
                    </a:p>
                  </a:txBody>
                  <a:tcPr/>
                </a:tc>
                <a:extLst>
                  <a:ext uri="{0D108BD9-81ED-4DB2-BD59-A6C34878D82A}">
                    <a16:rowId xmlns:a16="http://schemas.microsoft.com/office/drawing/2014/main" val="4088863759"/>
                  </a:ext>
                </a:extLst>
              </a:tr>
              <a:tr h="608588">
                <a:tc>
                  <a:txBody>
                    <a:bodyPr/>
                    <a:lstStyle/>
                    <a:p>
                      <a:r>
                        <a:rPr lang="fr-CH" sz="2400" dirty="0" smtClean="0"/>
                        <a:t>Entretiens</a:t>
                      </a:r>
                      <a:r>
                        <a:rPr lang="fr-CH" sz="2400" baseline="0" dirty="0" smtClean="0"/>
                        <a:t> pré et post observation</a:t>
                      </a:r>
                      <a:endParaRPr lang="fr-CH" sz="2400" dirty="0"/>
                    </a:p>
                  </a:txBody>
                  <a:tcPr/>
                </a:tc>
                <a:tc>
                  <a:txBody>
                    <a:bodyPr/>
                    <a:lstStyle/>
                    <a:p>
                      <a:r>
                        <a:rPr lang="fr-CH" sz="2400" dirty="0" smtClean="0"/>
                        <a:t>Oui</a:t>
                      </a:r>
                      <a:endParaRPr lang="fr-CH" sz="2400" dirty="0"/>
                    </a:p>
                  </a:txBody>
                  <a:tcPr/>
                </a:tc>
                <a:tc>
                  <a:txBody>
                    <a:bodyPr/>
                    <a:lstStyle/>
                    <a:p>
                      <a:r>
                        <a:rPr lang="fr-CH" sz="2400" dirty="0" smtClean="0"/>
                        <a:t>Oui</a:t>
                      </a:r>
                      <a:endParaRPr lang="fr-CH" sz="2400" dirty="0"/>
                    </a:p>
                  </a:txBody>
                  <a:tcPr/>
                </a:tc>
                <a:tc>
                  <a:txBody>
                    <a:bodyPr/>
                    <a:lstStyle/>
                    <a:p>
                      <a:r>
                        <a:rPr lang="fr-CH" sz="2400" dirty="0" smtClean="0"/>
                        <a:t>Oui</a:t>
                      </a:r>
                      <a:endParaRPr lang="fr-CH" sz="2400" dirty="0"/>
                    </a:p>
                  </a:txBody>
                  <a:tcPr/>
                </a:tc>
                <a:extLst>
                  <a:ext uri="{0D108BD9-81ED-4DB2-BD59-A6C34878D82A}">
                    <a16:rowId xmlns:a16="http://schemas.microsoft.com/office/drawing/2014/main" val="3720471024"/>
                  </a:ext>
                </a:extLst>
              </a:tr>
            </a:tbl>
          </a:graphicData>
        </a:graphic>
      </p:graphicFrame>
      <p:sp>
        <p:nvSpPr>
          <p:cNvPr id="5" name="Espace réservé du numéro de diapositive 4"/>
          <p:cNvSpPr>
            <a:spLocks noGrp="1"/>
          </p:cNvSpPr>
          <p:nvPr>
            <p:ph type="sldNum" sz="quarter" idx="12"/>
          </p:nvPr>
        </p:nvSpPr>
        <p:spPr/>
        <p:txBody>
          <a:bodyPr/>
          <a:lstStyle/>
          <a:p>
            <a:fld id="{FE16E269-C61E-48B1-9940-3E0D916A84FA}" type="slidenum">
              <a:rPr lang="fr-CH" smtClean="0"/>
              <a:t>16</a:t>
            </a:fld>
            <a:endParaRPr lang="fr-CH"/>
          </a:p>
        </p:txBody>
      </p:sp>
    </p:spTree>
    <p:extLst>
      <p:ext uri="{BB962C8B-B14F-4D97-AF65-F5344CB8AC3E}">
        <p14:creationId xmlns:p14="http://schemas.microsoft.com/office/powerpoint/2010/main" val="18987493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H" sz="3600" dirty="0" smtClean="0"/>
              <a:t>Méthodologie</a:t>
            </a:r>
            <a:r>
              <a:rPr lang="fr-CH" sz="4000" dirty="0" smtClean="0"/>
              <a:t> </a:t>
            </a:r>
            <a:endParaRPr lang="fr-CH" sz="4000" dirty="0"/>
          </a:p>
        </p:txBody>
      </p:sp>
      <p:sp>
        <p:nvSpPr>
          <p:cNvPr id="3" name="Espace réservé du contenu 2"/>
          <p:cNvSpPr>
            <a:spLocks noGrp="1"/>
          </p:cNvSpPr>
          <p:nvPr>
            <p:ph idx="1"/>
          </p:nvPr>
        </p:nvSpPr>
        <p:spPr/>
        <p:txBody>
          <a:bodyPr>
            <a:normAutofit/>
          </a:bodyPr>
          <a:lstStyle/>
          <a:p>
            <a:r>
              <a:rPr lang="fr-FR" sz="2400" b="1" dirty="0" smtClean="0"/>
              <a:t>Quels </a:t>
            </a:r>
            <a:r>
              <a:rPr lang="fr-FR" sz="2400" b="1" dirty="0"/>
              <a:t>sont les savoirs de référence, les savoirs à enseigner et les savoirs enseignés </a:t>
            </a:r>
            <a:r>
              <a:rPr lang="fr-FR" sz="2400" b="1" dirty="0" smtClean="0"/>
              <a:t>? </a:t>
            </a:r>
            <a:r>
              <a:rPr lang="fr-FR" sz="2400" dirty="0" smtClean="0"/>
              <a:t>(transposition didactique)</a:t>
            </a:r>
            <a:endParaRPr lang="fr-FR" sz="2400" dirty="0"/>
          </a:p>
          <a:p>
            <a:pPr>
              <a:buFont typeface="Arial" panose="020B0604020202020204" pitchFamily="34" charset="0"/>
              <a:buChar char="•"/>
            </a:pPr>
            <a:r>
              <a:rPr lang="fr-CH" sz="2400" dirty="0" smtClean="0"/>
              <a:t> étude de l’existence d’un savoir de référence</a:t>
            </a:r>
          </a:p>
          <a:p>
            <a:pPr>
              <a:buFont typeface="Arial" panose="020B0604020202020204" pitchFamily="34" charset="0"/>
              <a:buChar char="•"/>
            </a:pPr>
            <a:r>
              <a:rPr lang="fr-CH" sz="2400" dirty="0"/>
              <a:t> </a:t>
            </a:r>
            <a:r>
              <a:rPr lang="fr-CH" sz="2400" dirty="0" smtClean="0"/>
              <a:t>analyse des documents curriculaires officiels</a:t>
            </a:r>
          </a:p>
          <a:p>
            <a:pPr>
              <a:buFont typeface="Arial" panose="020B0604020202020204" pitchFamily="34" charset="0"/>
              <a:buChar char="•"/>
            </a:pPr>
            <a:r>
              <a:rPr lang="fr-CH" sz="2400" dirty="0" smtClean="0"/>
              <a:t> </a:t>
            </a:r>
            <a:r>
              <a:rPr lang="fr-CH" sz="2400" dirty="0"/>
              <a:t>analyse </a:t>
            </a:r>
            <a:r>
              <a:rPr lang="fr-CH" sz="2400" dirty="0" smtClean="0"/>
              <a:t>des problèmes travaillés en classe</a:t>
            </a:r>
            <a:endParaRPr lang="fr-CH" dirty="0"/>
          </a:p>
        </p:txBody>
      </p:sp>
      <p:sp>
        <p:nvSpPr>
          <p:cNvPr id="4" name="Espace réservé du numéro de diapositive 3"/>
          <p:cNvSpPr>
            <a:spLocks noGrp="1"/>
          </p:cNvSpPr>
          <p:nvPr>
            <p:ph type="sldNum" sz="quarter" idx="12"/>
          </p:nvPr>
        </p:nvSpPr>
        <p:spPr/>
        <p:txBody>
          <a:bodyPr/>
          <a:lstStyle/>
          <a:p>
            <a:fld id="{FE16E269-C61E-48B1-9940-3E0D916A84FA}" type="slidenum">
              <a:rPr lang="fr-CH" smtClean="0"/>
              <a:t>17</a:t>
            </a:fld>
            <a:endParaRPr lang="fr-CH"/>
          </a:p>
        </p:txBody>
      </p:sp>
    </p:spTree>
    <p:extLst>
      <p:ext uri="{BB962C8B-B14F-4D97-AF65-F5344CB8AC3E}">
        <p14:creationId xmlns:p14="http://schemas.microsoft.com/office/powerpoint/2010/main" val="37335281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z="3600" dirty="0"/>
              <a:t>Méthodologie</a:t>
            </a:r>
            <a:endParaRPr lang="fr-CH" dirty="0"/>
          </a:p>
        </p:txBody>
      </p:sp>
      <p:sp>
        <p:nvSpPr>
          <p:cNvPr id="3" name="Espace réservé du contenu 2"/>
          <p:cNvSpPr>
            <a:spLocks noGrp="1"/>
          </p:cNvSpPr>
          <p:nvPr>
            <p:ph idx="1"/>
          </p:nvPr>
        </p:nvSpPr>
        <p:spPr/>
        <p:txBody>
          <a:bodyPr>
            <a:normAutofit/>
          </a:bodyPr>
          <a:lstStyle/>
          <a:p>
            <a:r>
              <a:rPr lang="fr-FR" sz="2400" b="1" dirty="0"/>
              <a:t>Quelle fréquentation des mathématiques les </a:t>
            </a:r>
            <a:r>
              <a:rPr lang="fr-FR" sz="2400" b="1" dirty="0" smtClean="0"/>
              <a:t>enseignants </a:t>
            </a:r>
            <a:r>
              <a:rPr lang="fr-FR" sz="2400" b="1" dirty="0"/>
              <a:t>proposent-ils à leurs élèves dans le cadre d’un enseignement centré sur la résolution de problèmes </a:t>
            </a:r>
            <a:r>
              <a:rPr lang="fr-FR" sz="2400" b="1" dirty="0" smtClean="0"/>
              <a:t>?</a:t>
            </a:r>
            <a:endParaRPr lang="fr-CH" sz="2400" b="1" dirty="0" smtClean="0"/>
          </a:p>
          <a:p>
            <a:pPr>
              <a:buFont typeface="Arial" panose="020B0604020202020204" pitchFamily="34" charset="0"/>
              <a:buChar char="•"/>
            </a:pPr>
            <a:r>
              <a:rPr lang="fr-CH" sz="2400" dirty="0" smtClean="0"/>
              <a:t> analyse </a:t>
            </a:r>
            <a:r>
              <a:rPr lang="fr-CH" sz="2400" dirty="0"/>
              <a:t>a priori des problèmes proposés : reconstitution de l’itinéraire cognitif proposé par </a:t>
            </a:r>
            <a:r>
              <a:rPr lang="fr-CH" sz="2400" dirty="0" smtClean="0"/>
              <a:t>chaque enseignant à ses élèves </a:t>
            </a:r>
            <a:endParaRPr lang="fr-CH" sz="2400" dirty="0"/>
          </a:p>
          <a:p>
            <a:pPr>
              <a:buFont typeface="Arial" panose="020B0604020202020204" pitchFamily="34" charset="0"/>
              <a:buChar char="•"/>
            </a:pPr>
            <a:r>
              <a:rPr lang="fr-CH" sz="2400" dirty="0" smtClean="0"/>
              <a:t> confrontation </a:t>
            </a:r>
            <a:r>
              <a:rPr lang="fr-CH" sz="2400" dirty="0"/>
              <a:t>des problèmes pour apprendre et des problèmes pour </a:t>
            </a:r>
            <a:r>
              <a:rPr lang="fr-CH" sz="2400" dirty="0" smtClean="0"/>
              <a:t>évaluer : </a:t>
            </a:r>
            <a:r>
              <a:rPr lang="fr-CH" sz="2400" dirty="0"/>
              <a:t>quelle </a:t>
            </a:r>
            <a:r>
              <a:rPr lang="fr-CH" sz="2400" dirty="0" smtClean="0"/>
              <a:t>articulation, quelle distance</a:t>
            </a:r>
            <a:r>
              <a:rPr lang="fr-CH" sz="2400" dirty="0"/>
              <a:t>, quel </a:t>
            </a:r>
            <a:r>
              <a:rPr lang="fr-CH" sz="2400" dirty="0" smtClean="0"/>
              <a:t>alignement avec le curriculum, </a:t>
            </a:r>
            <a:r>
              <a:rPr lang="fr-CH" sz="2400" dirty="0"/>
              <a:t>quelle graduation ?</a:t>
            </a:r>
          </a:p>
          <a:p>
            <a:endParaRPr lang="fr-CH" sz="2400" dirty="0"/>
          </a:p>
        </p:txBody>
      </p:sp>
      <p:sp>
        <p:nvSpPr>
          <p:cNvPr id="4" name="Espace réservé du numéro de diapositive 3"/>
          <p:cNvSpPr>
            <a:spLocks noGrp="1"/>
          </p:cNvSpPr>
          <p:nvPr>
            <p:ph type="sldNum" sz="quarter" idx="12"/>
          </p:nvPr>
        </p:nvSpPr>
        <p:spPr/>
        <p:txBody>
          <a:bodyPr/>
          <a:lstStyle/>
          <a:p>
            <a:fld id="{FE16E269-C61E-48B1-9940-3E0D916A84FA}" type="slidenum">
              <a:rPr lang="fr-CH" smtClean="0"/>
              <a:t>18</a:t>
            </a:fld>
            <a:endParaRPr lang="fr-CH"/>
          </a:p>
        </p:txBody>
      </p:sp>
    </p:spTree>
    <p:extLst>
      <p:ext uri="{BB962C8B-B14F-4D97-AF65-F5344CB8AC3E}">
        <p14:creationId xmlns:p14="http://schemas.microsoft.com/office/powerpoint/2010/main" val="8309950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z="3600" dirty="0"/>
              <a:t>Méthodologie</a:t>
            </a:r>
            <a:endParaRPr lang="fr-CH" dirty="0"/>
          </a:p>
        </p:txBody>
      </p:sp>
      <p:sp>
        <p:nvSpPr>
          <p:cNvPr id="3" name="Espace réservé du contenu 2"/>
          <p:cNvSpPr>
            <a:spLocks noGrp="1"/>
          </p:cNvSpPr>
          <p:nvPr>
            <p:ph idx="1"/>
          </p:nvPr>
        </p:nvSpPr>
        <p:spPr/>
        <p:txBody>
          <a:bodyPr>
            <a:normAutofit/>
          </a:bodyPr>
          <a:lstStyle/>
          <a:p>
            <a:r>
              <a:rPr lang="fr-FR" sz="2400" b="1" dirty="0"/>
              <a:t>Quelle fréquentation des mathématiques les </a:t>
            </a:r>
            <a:r>
              <a:rPr lang="fr-FR" sz="2400" b="1" dirty="0" smtClean="0"/>
              <a:t>enseignants </a:t>
            </a:r>
            <a:r>
              <a:rPr lang="fr-FR" sz="2400" b="1" dirty="0"/>
              <a:t>proposent-ils à leurs élèves dans le cadre d’un enseignement centré sur la résolution de problèmes ?</a:t>
            </a:r>
            <a:endParaRPr lang="fr-CH" sz="2400" b="1" dirty="0"/>
          </a:p>
          <a:p>
            <a:r>
              <a:rPr lang="fr-CH" sz="2400" dirty="0" smtClean="0"/>
              <a:t>Caractérisation des problèmes observés en classe en fonction de leurs potentiels au sens de Georget (potentiels de </a:t>
            </a:r>
            <a:r>
              <a:rPr lang="fr-CH" sz="2400" dirty="0"/>
              <a:t>recherche, de résistance </a:t>
            </a:r>
            <a:r>
              <a:rPr lang="fr-CH" sz="2400" dirty="0" smtClean="0"/>
              <a:t>+ dynamique</a:t>
            </a:r>
            <a:r>
              <a:rPr lang="fr-CH" sz="2400" dirty="0"/>
              <a:t>, didactique, de débat</a:t>
            </a:r>
            <a:r>
              <a:rPr lang="fr-CH" sz="2400" dirty="0" smtClean="0"/>
              <a:t>)</a:t>
            </a:r>
          </a:p>
          <a:p>
            <a:r>
              <a:rPr lang="fr-CH" sz="2400" dirty="0" smtClean="0"/>
              <a:t>Confrontation </a:t>
            </a:r>
            <a:r>
              <a:rPr lang="fr-CH" sz="2400" dirty="0"/>
              <a:t>entre l’analyse a priori des problèmes et l’analyse a posteriori de leur mise en œuvre en classe pour estimer comment les potentiels du problème sont exploités ou non.</a:t>
            </a:r>
          </a:p>
          <a:p>
            <a:endParaRPr lang="fr-CH" sz="2400" dirty="0"/>
          </a:p>
        </p:txBody>
      </p:sp>
      <p:sp>
        <p:nvSpPr>
          <p:cNvPr id="4" name="Espace réservé du numéro de diapositive 3"/>
          <p:cNvSpPr>
            <a:spLocks noGrp="1"/>
          </p:cNvSpPr>
          <p:nvPr>
            <p:ph type="sldNum" sz="quarter" idx="12"/>
          </p:nvPr>
        </p:nvSpPr>
        <p:spPr/>
        <p:txBody>
          <a:bodyPr/>
          <a:lstStyle/>
          <a:p>
            <a:fld id="{FE16E269-C61E-48B1-9940-3E0D916A84FA}" type="slidenum">
              <a:rPr lang="fr-CH" smtClean="0"/>
              <a:t>19</a:t>
            </a:fld>
            <a:endParaRPr lang="fr-CH"/>
          </a:p>
        </p:txBody>
      </p:sp>
    </p:spTree>
    <p:extLst>
      <p:ext uri="{BB962C8B-B14F-4D97-AF65-F5344CB8AC3E}">
        <p14:creationId xmlns:p14="http://schemas.microsoft.com/office/powerpoint/2010/main" val="3026489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H" sz="3600" dirty="0" smtClean="0"/>
              <a:t>Objectif général de la recherche</a:t>
            </a:r>
            <a:endParaRPr lang="fr-CH" sz="3600" dirty="0"/>
          </a:p>
        </p:txBody>
      </p:sp>
      <p:sp>
        <p:nvSpPr>
          <p:cNvPr id="3" name="Espace réservé du contenu 2"/>
          <p:cNvSpPr>
            <a:spLocks noGrp="1"/>
          </p:cNvSpPr>
          <p:nvPr>
            <p:ph idx="1"/>
          </p:nvPr>
        </p:nvSpPr>
        <p:spPr/>
        <p:txBody>
          <a:bodyPr>
            <a:normAutofit/>
          </a:bodyPr>
          <a:lstStyle/>
          <a:p>
            <a:r>
              <a:rPr lang="fr-CH" sz="2400" dirty="0" smtClean="0"/>
              <a:t>Etude des pratiques </a:t>
            </a:r>
            <a:r>
              <a:rPr lang="fr-CH" sz="2400" dirty="0"/>
              <a:t>d’évaluation formative et certificative des enseignants dans </a:t>
            </a:r>
            <a:r>
              <a:rPr lang="fr-CH" sz="2400" dirty="0" smtClean="0"/>
              <a:t>le cadre d’un enseignement centré sur la résolution de problèmes.</a:t>
            </a:r>
          </a:p>
          <a:p>
            <a:endParaRPr lang="fr-CH" sz="2400" dirty="0"/>
          </a:p>
          <a:p>
            <a:r>
              <a:rPr lang="fr-CH" sz="2400" dirty="0" smtClean="0"/>
              <a:t>Regard </a:t>
            </a:r>
            <a:r>
              <a:rPr lang="fr-CH" sz="2400" dirty="0"/>
              <a:t>porté sur la </a:t>
            </a:r>
            <a:r>
              <a:rPr lang="fr-FR" sz="2400" dirty="0"/>
              <a:t>résolution de problèmes comme objet d’enseignement, du point de vue de </a:t>
            </a:r>
            <a:r>
              <a:rPr lang="fr-CH" sz="2400" dirty="0"/>
              <a:t>l’évaluation.</a:t>
            </a:r>
          </a:p>
          <a:p>
            <a:endParaRPr lang="fr-CH" sz="2400" dirty="0" smtClean="0"/>
          </a:p>
        </p:txBody>
      </p:sp>
      <p:sp>
        <p:nvSpPr>
          <p:cNvPr id="4" name="Espace réservé du numéro de diapositive 3"/>
          <p:cNvSpPr>
            <a:spLocks noGrp="1"/>
          </p:cNvSpPr>
          <p:nvPr>
            <p:ph type="sldNum" sz="quarter" idx="12"/>
          </p:nvPr>
        </p:nvSpPr>
        <p:spPr/>
        <p:txBody>
          <a:bodyPr/>
          <a:lstStyle/>
          <a:p>
            <a:fld id="{FE16E269-C61E-48B1-9940-3E0D916A84FA}" type="slidenum">
              <a:rPr lang="fr-CH" smtClean="0"/>
              <a:t>2</a:t>
            </a:fld>
            <a:endParaRPr lang="fr-CH"/>
          </a:p>
        </p:txBody>
      </p:sp>
    </p:spTree>
    <p:extLst>
      <p:ext uri="{BB962C8B-B14F-4D97-AF65-F5344CB8AC3E}">
        <p14:creationId xmlns:p14="http://schemas.microsoft.com/office/powerpoint/2010/main" val="14129076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H" sz="3600" dirty="0"/>
              <a:t>Méthodologie</a:t>
            </a:r>
            <a:endParaRPr lang="fr-CH" sz="4800" dirty="0"/>
          </a:p>
        </p:txBody>
      </p:sp>
      <p:sp>
        <p:nvSpPr>
          <p:cNvPr id="3" name="Espace réservé du contenu 2"/>
          <p:cNvSpPr>
            <a:spLocks noGrp="1"/>
          </p:cNvSpPr>
          <p:nvPr>
            <p:ph idx="1"/>
          </p:nvPr>
        </p:nvSpPr>
        <p:spPr>
          <a:xfrm>
            <a:off x="939114" y="1977081"/>
            <a:ext cx="11024285" cy="4332279"/>
          </a:xfrm>
        </p:spPr>
        <p:txBody>
          <a:bodyPr>
            <a:noAutofit/>
          </a:bodyPr>
          <a:lstStyle/>
          <a:p>
            <a:r>
              <a:rPr lang="fr-FR" sz="2400" b="1" dirty="0"/>
              <a:t>Quelles pratiques d’évaluation formative informelle sont mises en œuvre par les </a:t>
            </a:r>
            <a:r>
              <a:rPr lang="fr-FR" sz="2400" b="1" dirty="0" smtClean="0"/>
              <a:t>enseignants</a:t>
            </a:r>
            <a:r>
              <a:rPr lang="fr-FR" sz="2400" b="1" dirty="0"/>
              <a:t> dans le cadre d’un enseignement centré sur la résolution de problème ? </a:t>
            </a:r>
            <a:endParaRPr lang="fr-CH" sz="2400" b="1" dirty="0" smtClean="0"/>
          </a:p>
          <a:p>
            <a:pPr marL="0" indent="0">
              <a:buNone/>
            </a:pPr>
            <a:r>
              <a:rPr lang="fr-CH" sz="2400" dirty="0" smtClean="0"/>
              <a:t>Transcriptions de toutes les interactions élèves-E. Elaboration d’une grille d’analyse des interactions, guidée par les questions :</a:t>
            </a:r>
          </a:p>
          <a:p>
            <a:r>
              <a:rPr lang="fr-CH" sz="2400" dirty="0" smtClean="0"/>
              <a:t>- </a:t>
            </a:r>
            <a:r>
              <a:rPr lang="fr-FR" sz="2400" dirty="0" smtClean="0"/>
              <a:t>comment l’enseignant </a:t>
            </a:r>
            <a:r>
              <a:rPr lang="fr-FR" sz="2400" dirty="0"/>
              <a:t>recueille-t-il l’information ?</a:t>
            </a:r>
          </a:p>
          <a:p>
            <a:r>
              <a:rPr lang="fr-CH" sz="2400" dirty="0" smtClean="0"/>
              <a:t>- sur quoi porte l’information recueillie par </a:t>
            </a:r>
            <a:r>
              <a:rPr lang="fr-FR" sz="2400" dirty="0"/>
              <a:t>l’enseignant</a:t>
            </a:r>
            <a:r>
              <a:rPr lang="fr-CH" sz="2400" dirty="0" smtClean="0"/>
              <a:t> ?</a:t>
            </a:r>
          </a:p>
          <a:p>
            <a:r>
              <a:rPr lang="fr-CH" sz="2400" dirty="0" smtClean="0"/>
              <a:t>- </a:t>
            </a:r>
            <a:r>
              <a:rPr lang="fr-FR" sz="2400" dirty="0" smtClean="0"/>
              <a:t>comment </a:t>
            </a:r>
            <a:r>
              <a:rPr lang="fr-FR" sz="2400" dirty="0"/>
              <a:t>l’enseignant utilise cette information </a:t>
            </a:r>
            <a:r>
              <a:rPr lang="fr-FR" sz="2400" dirty="0" smtClean="0"/>
              <a:t>?</a:t>
            </a:r>
            <a:r>
              <a:rPr lang="fr-FR" sz="2400" dirty="0"/>
              <a:t> </a:t>
            </a:r>
            <a:endParaRPr lang="fr-FR" sz="2400" dirty="0" smtClean="0"/>
          </a:p>
          <a:p>
            <a:r>
              <a:rPr lang="fr-FR" sz="2400" dirty="0" smtClean="0"/>
              <a:t>- quelles </a:t>
            </a:r>
            <a:r>
              <a:rPr lang="fr-FR" sz="2400" dirty="0"/>
              <a:t>notions, savoirs, compétences sont en jeu ? </a:t>
            </a:r>
            <a:endParaRPr lang="fr-CH" sz="2400" dirty="0"/>
          </a:p>
          <a:p>
            <a:r>
              <a:rPr lang="fr-CH" sz="2400" dirty="0"/>
              <a:t>A</a:t>
            </a:r>
            <a:r>
              <a:rPr lang="fr-CH" sz="2400" dirty="0" smtClean="0"/>
              <a:t>vec en filigrane la question du partage de responsabilité entre </a:t>
            </a:r>
            <a:r>
              <a:rPr lang="fr-FR" sz="2400" dirty="0"/>
              <a:t>l’enseignant</a:t>
            </a:r>
            <a:r>
              <a:rPr lang="fr-CH" sz="2400" dirty="0" smtClean="0"/>
              <a:t> et élèves dans la mesure de l’écart entre l’attendu et l’effectif, la validation, la gestion des erreurs</a:t>
            </a:r>
          </a:p>
        </p:txBody>
      </p:sp>
      <p:sp>
        <p:nvSpPr>
          <p:cNvPr id="4" name="Espace réservé du numéro de diapositive 3"/>
          <p:cNvSpPr>
            <a:spLocks noGrp="1"/>
          </p:cNvSpPr>
          <p:nvPr>
            <p:ph type="sldNum" sz="quarter" idx="12"/>
          </p:nvPr>
        </p:nvSpPr>
        <p:spPr/>
        <p:txBody>
          <a:bodyPr/>
          <a:lstStyle/>
          <a:p>
            <a:fld id="{FE16E269-C61E-48B1-9940-3E0D916A84FA}" type="slidenum">
              <a:rPr lang="fr-CH" smtClean="0"/>
              <a:t>20</a:t>
            </a:fld>
            <a:endParaRPr lang="fr-CH"/>
          </a:p>
        </p:txBody>
      </p:sp>
    </p:spTree>
    <p:extLst>
      <p:ext uri="{BB962C8B-B14F-4D97-AF65-F5344CB8AC3E}">
        <p14:creationId xmlns:p14="http://schemas.microsoft.com/office/powerpoint/2010/main" val="20582071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3"/>
          <a:srcRect t="1229"/>
          <a:stretch/>
        </p:blipFill>
        <p:spPr>
          <a:xfrm>
            <a:off x="1329402" y="31895"/>
            <a:ext cx="10089966" cy="6834843"/>
          </a:xfrm>
          <a:prstGeom prst="rect">
            <a:avLst/>
          </a:prstGeom>
        </p:spPr>
      </p:pic>
      <p:sp>
        <p:nvSpPr>
          <p:cNvPr id="2" name="Espace réservé du numéro de diapositive 1"/>
          <p:cNvSpPr>
            <a:spLocks noGrp="1"/>
          </p:cNvSpPr>
          <p:nvPr>
            <p:ph type="sldNum" sz="quarter" idx="12"/>
          </p:nvPr>
        </p:nvSpPr>
        <p:spPr/>
        <p:txBody>
          <a:bodyPr/>
          <a:lstStyle/>
          <a:p>
            <a:fld id="{FE16E269-C61E-48B1-9940-3E0D916A84FA}" type="slidenum">
              <a:rPr lang="fr-CH" smtClean="0"/>
              <a:t>21</a:t>
            </a:fld>
            <a:endParaRPr lang="fr-CH"/>
          </a:p>
        </p:txBody>
      </p:sp>
    </p:spTree>
    <p:extLst>
      <p:ext uri="{BB962C8B-B14F-4D97-AF65-F5344CB8AC3E}">
        <p14:creationId xmlns:p14="http://schemas.microsoft.com/office/powerpoint/2010/main" val="20708596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4127" y="585216"/>
            <a:ext cx="9916015" cy="1499616"/>
          </a:xfrm>
        </p:spPr>
        <p:txBody>
          <a:bodyPr>
            <a:normAutofit/>
          </a:bodyPr>
          <a:lstStyle/>
          <a:p>
            <a:r>
              <a:rPr lang="fr-CH" sz="3600" dirty="0" smtClean="0"/>
              <a:t>Extrait d’une discussion évaluative</a:t>
            </a:r>
            <a:endParaRPr lang="fr-CH" sz="3600" dirty="0"/>
          </a:p>
        </p:txBody>
      </p:sp>
      <p:sp>
        <p:nvSpPr>
          <p:cNvPr id="3" name="Espace réservé du contenu 2"/>
          <p:cNvSpPr>
            <a:spLocks noGrp="1"/>
          </p:cNvSpPr>
          <p:nvPr>
            <p:ph idx="1"/>
          </p:nvPr>
        </p:nvSpPr>
        <p:spPr>
          <a:xfrm>
            <a:off x="659219" y="1903227"/>
            <a:ext cx="11025961" cy="4752753"/>
          </a:xfrm>
        </p:spPr>
        <p:txBody>
          <a:bodyPr>
            <a:normAutofit fontScale="92500"/>
          </a:bodyPr>
          <a:lstStyle/>
          <a:p>
            <a:r>
              <a:rPr lang="fr-CH" dirty="0"/>
              <a:t>E vient voir le groupe 3 (13’30’’).</a:t>
            </a:r>
          </a:p>
          <a:p>
            <a:r>
              <a:rPr lang="fr-CH" i="1" dirty="0"/>
              <a:t>Les élèves discutent et ne semblent pas être d’accord sur le fait que la porte 2 soit ouverte ou fermée.</a:t>
            </a:r>
            <a:endParaRPr lang="fr-CH" dirty="0"/>
          </a:p>
          <a:p>
            <a:r>
              <a:rPr lang="fr-CH" dirty="0"/>
              <a:t>E : elle est ouverte ou fermée la 2</a:t>
            </a:r>
            <a:r>
              <a:rPr lang="fr-CH" baseline="30000" dirty="0"/>
              <a:t>ème </a:t>
            </a:r>
            <a:r>
              <a:rPr lang="fr-CH" dirty="0"/>
              <a:t> ? </a:t>
            </a:r>
          </a:p>
          <a:p>
            <a:r>
              <a:rPr lang="fr-CH" dirty="0"/>
              <a:t>Nassim : non la 2</a:t>
            </a:r>
            <a:r>
              <a:rPr lang="fr-CH" baseline="30000" dirty="0"/>
              <a:t>ème</a:t>
            </a:r>
            <a:r>
              <a:rPr lang="fr-CH" dirty="0" smtClean="0"/>
              <a:t> </a:t>
            </a:r>
            <a:r>
              <a:rPr lang="fr-CH" dirty="0"/>
              <a:t>elle est fermée.</a:t>
            </a:r>
          </a:p>
          <a:p>
            <a:r>
              <a:rPr lang="fr-CH" dirty="0"/>
              <a:t>Adrien : ben s’il commence à la 2</a:t>
            </a:r>
            <a:r>
              <a:rPr lang="fr-CH" baseline="30000" dirty="0"/>
              <a:t>ème </a:t>
            </a:r>
            <a:r>
              <a:rPr lang="fr-CH" dirty="0" smtClean="0"/>
              <a:t>…</a:t>
            </a:r>
            <a:endParaRPr lang="fr-CH" dirty="0"/>
          </a:p>
          <a:p>
            <a:r>
              <a:rPr lang="fr-CH" dirty="0"/>
              <a:t>Nassim : non la 2</a:t>
            </a:r>
            <a:r>
              <a:rPr lang="fr-CH" baseline="30000" dirty="0"/>
              <a:t>ème</a:t>
            </a:r>
            <a:r>
              <a:rPr lang="fr-CH" dirty="0" smtClean="0"/>
              <a:t> </a:t>
            </a:r>
            <a:r>
              <a:rPr lang="fr-CH" dirty="0"/>
              <a:t>elle est fermée, ça c’est sûr. Et la </a:t>
            </a:r>
            <a:r>
              <a:rPr lang="fr-CH" dirty="0" smtClean="0"/>
              <a:t>1</a:t>
            </a:r>
            <a:r>
              <a:rPr lang="fr-CH" baseline="30000" dirty="0" smtClean="0"/>
              <a:t>ère</a:t>
            </a:r>
            <a:r>
              <a:rPr lang="fr-CH" dirty="0" smtClean="0"/>
              <a:t> </a:t>
            </a:r>
            <a:r>
              <a:rPr lang="fr-CH" dirty="0"/>
              <a:t>elle est ouverte. </a:t>
            </a:r>
          </a:p>
          <a:p>
            <a:r>
              <a:rPr lang="fr-CH" dirty="0"/>
              <a:t>E (à Enzo) : pourquoi Nassim dit qu’elle est fermée et l’autre ouverte ?</a:t>
            </a:r>
          </a:p>
          <a:p>
            <a:r>
              <a:rPr lang="fr-CH" dirty="0"/>
              <a:t>Enzo : parce qu’on commence depuis la 2</a:t>
            </a:r>
            <a:r>
              <a:rPr lang="fr-CH" baseline="30000" dirty="0"/>
              <a:t>ème</a:t>
            </a:r>
            <a:r>
              <a:rPr lang="fr-CH" dirty="0" smtClean="0"/>
              <a:t>. </a:t>
            </a:r>
            <a:r>
              <a:rPr lang="fr-CH" dirty="0"/>
              <a:t>Enfin on commence …</a:t>
            </a:r>
          </a:p>
          <a:p>
            <a:r>
              <a:rPr lang="fr-CH" dirty="0"/>
              <a:t>Nassim : au début on les ouvre toutes et après on commence à la 2</a:t>
            </a:r>
            <a:r>
              <a:rPr lang="fr-CH" baseline="30000" dirty="0"/>
              <a:t>ème</a:t>
            </a:r>
            <a:r>
              <a:rPr lang="fr-CH" dirty="0" smtClean="0"/>
              <a:t> </a:t>
            </a:r>
            <a:r>
              <a:rPr lang="fr-CH" dirty="0"/>
              <a:t>donc la </a:t>
            </a:r>
            <a:r>
              <a:rPr lang="fr-CH" dirty="0" smtClean="0"/>
              <a:t>1</a:t>
            </a:r>
            <a:r>
              <a:rPr lang="fr-CH" baseline="30000" dirty="0" smtClean="0"/>
              <a:t>ère</a:t>
            </a:r>
            <a:r>
              <a:rPr lang="fr-CH" dirty="0" smtClean="0"/>
              <a:t> </a:t>
            </a:r>
            <a:r>
              <a:rPr lang="fr-CH" dirty="0"/>
              <a:t>elle est ouverte. Et la 2</a:t>
            </a:r>
            <a:r>
              <a:rPr lang="fr-CH" baseline="30000" dirty="0"/>
              <a:t>ème</a:t>
            </a:r>
            <a:r>
              <a:rPr lang="fr-CH" dirty="0" smtClean="0"/>
              <a:t>, </a:t>
            </a:r>
            <a:r>
              <a:rPr lang="fr-CH" dirty="0"/>
              <a:t>vu que ça commence à la 2</a:t>
            </a:r>
            <a:r>
              <a:rPr lang="fr-CH" baseline="30000" dirty="0"/>
              <a:t>ème</a:t>
            </a:r>
            <a:r>
              <a:rPr lang="fr-CH" dirty="0" smtClean="0"/>
              <a:t>, </a:t>
            </a:r>
            <a:r>
              <a:rPr lang="fr-CH" dirty="0"/>
              <a:t>on la ferme. Et ensuite on commence à la </a:t>
            </a:r>
            <a:r>
              <a:rPr lang="fr-CH" dirty="0" smtClean="0"/>
              <a:t>3</a:t>
            </a:r>
            <a:r>
              <a:rPr lang="fr-CH" baseline="30000" dirty="0" smtClean="0"/>
              <a:t>ème</a:t>
            </a:r>
            <a:r>
              <a:rPr lang="fr-CH" dirty="0" smtClean="0"/>
              <a:t> donc </a:t>
            </a:r>
            <a:r>
              <a:rPr lang="fr-CH" dirty="0"/>
              <a:t>c’est plus la </a:t>
            </a:r>
            <a:r>
              <a:rPr lang="fr-CH" dirty="0" smtClean="0"/>
              <a:t>2</a:t>
            </a:r>
            <a:r>
              <a:rPr lang="fr-CH" baseline="30000" dirty="0" smtClean="0"/>
              <a:t>ème</a:t>
            </a:r>
            <a:r>
              <a:rPr lang="fr-CH" dirty="0" smtClean="0"/>
              <a:t>.</a:t>
            </a:r>
            <a:endParaRPr lang="fr-CH" dirty="0"/>
          </a:p>
          <a:p>
            <a:r>
              <a:rPr lang="fr-CH" dirty="0"/>
              <a:t>E (</a:t>
            </a:r>
            <a:r>
              <a:rPr lang="fr-CH" i="1" dirty="0"/>
              <a:t>à Adrien</a:t>
            </a:r>
            <a:r>
              <a:rPr lang="fr-CH" dirty="0"/>
              <a:t>) : tu es d’accord avec ce que Nassim vient de dire ?</a:t>
            </a:r>
          </a:p>
          <a:p>
            <a:pPr marL="0" indent="0">
              <a:buNone/>
            </a:pPr>
            <a:endParaRPr lang="fr-CH" dirty="0"/>
          </a:p>
        </p:txBody>
      </p:sp>
      <p:sp>
        <p:nvSpPr>
          <p:cNvPr id="4" name="Espace réservé du numéro de diapositive 3"/>
          <p:cNvSpPr>
            <a:spLocks noGrp="1"/>
          </p:cNvSpPr>
          <p:nvPr>
            <p:ph type="sldNum" sz="quarter" idx="12"/>
          </p:nvPr>
        </p:nvSpPr>
        <p:spPr/>
        <p:txBody>
          <a:bodyPr/>
          <a:lstStyle/>
          <a:p>
            <a:fld id="{FE16E269-C61E-48B1-9940-3E0D916A84FA}" type="slidenum">
              <a:rPr lang="fr-CH" smtClean="0"/>
              <a:t>22</a:t>
            </a:fld>
            <a:endParaRPr lang="fr-CH"/>
          </a:p>
        </p:txBody>
      </p:sp>
    </p:spTree>
    <p:extLst>
      <p:ext uri="{BB962C8B-B14F-4D97-AF65-F5344CB8AC3E}">
        <p14:creationId xmlns:p14="http://schemas.microsoft.com/office/powerpoint/2010/main" val="5424715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3"/>
          <a:srcRect t="3454"/>
          <a:stretch/>
        </p:blipFill>
        <p:spPr>
          <a:xfrm>
            <a:off x="304308" y="20042"/>
            <a:ext cx="11648205" cy="6823188"/>
          </a:xfrm>
          <a:prstGeom prst="rect">
            <a:avLst/>
          </a:prstGeom>
        </p:spPr>
      </p:pic>
      <p:sp>
        <p:nvSpPr>
          <p:cNvPr id="2" name="Espace réservé du numéro de diapositive 1"/>
          <p:cNvSpPr>
            <a:spLocks noGrp="1"/>
          </p:cNvSpPr>
          <p:nvPr>
            <p:ph type="sldNum" sz="quarter" idx="12"/>
          </p:nvPr>
        </p:nvSpPr>
        <p:spPr/>
        <p:txBody>
          <a:bodyPr/>
          <a:lstStyle/>
          <a:p>
            <a:fld id="{FE16E269-C61E-48B1-9940-3E0D916A84FA}" type="slidenum">
              <a:rPr lang="fr-CH" smtClean="0"/>
              <a:t>23</a:t>
            </a:fld>
            <a:endParaRPr lang="fr-CH"/>
          </a:p>
        </p:txBody>
      </p:sp>
    </p:spTree>
    <p:extLst>
      <p:ext uri="{BB962C8B-B14F-4D97-AF65-F5344CB8AC3E}">
        <p14:creationId xmlns:p14="http://schemas.microsoft.com/office/powerpoint/2010/main" val="14432383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H" sz="3600" dirty="0" smtClean="0"/>
              <a:t>Place de cette recherche dans le projet FNS</a:t>
            </a:r>
            <a:endParaRPr lang="fr-CH" sz="3600" dirty="0"/>
          </a:p>
        </p:txBody>
      </p:sp>
      <p:sp>
        <p:nvSpPr>
          <p:cNvPr id="3" name="Espace réservé du contenu 2"/>
          <p:cNvSpPr>
            <a:spLocks noGrp="1"/>
          </p:cNvSpPr>
          <p:nvPr>
            <p:ph idx="1"/>
          </p:nvPr>
        </p:nvSpPr>
        <p:spPr>
          <a:xfrm>
            <a:off x="1024128" y="2286000"/>
            <a:ext cx="10547386" cy="4023360"/>
          </a:xfrm>
        </p:spPr>
        <p:txBody>
          <a:bodyPr>
            <a:normAutofit/>
          </a:bodyPr>
          <a:lstStyle/>
          <a:p>
            <a:r>
              <a:rPr lang="fr-CH" sz="2400" dirty="0" smtClean="0"/>
              <a:t>Contribution à la réflexion autour de ces questions, dans le contexte du cours de DM :</a:t>
            </a:r>
          </a:p>
          <a:p>
            <a:r>
              <a:rPr lang="fr-CH" dirty="0" smtClean="0"/>
              <a:t>- Quels </a:t>
            </a:r>
            <a:r>
              <a:rPr lang="fr-CH" dirty="0"/>
              <a:t>savoirs ou savoirs faire sont construits et de fait, pourraient (devraient) être institutionnalisés lors des séances consacrées à la résolution de problèmes ? Existent-il des savoirs généraux communs à tous les contextes ou au contraire des spécificités institutionnelles liées à des contextes précis ? Comment organiser des progressions dans les problèmes proposés et les articuler avec les évaluations sommatives ? </a:t>
            </a:r>
          </a:p>
          <a:p>
            <a:r>
              <a:rPr lang="fr-CH" dirty="0"/>
              <a:t>- A quelles conditions l’évaluation formative dans le cours de la résolution de problèmes peut être une aide pour soutenir les apprentissages des élèves ? Quels outils (formels) d’évaluation formative peuvent être proposés aux élèves et avec quels effets ? Quels changements dans les interactions (informelles) peuvent induire un changement de contrat sur la responsabilité de la validation des réponses des élèves et des connaissances construites ? </a:t>
            </a:r>
          </a:p>
        </p:txBody>
      </p:sp>
      <p:sp>
        <p:nvSpPr>
          <p:cNvPr id="4" name="Espace réservé du numéro de diapositive 3"/>
          <p:cNvSpPr>
            <a:spLocks noGrp="1"/>
          </p:cNvSpPr>
          <p:nvPr>
            <p:ph type="sldNum" sz="quarter" idx="12"/>
          </p:nvPr>
        </p:nvSpPr>
        <p:spPr/>
        <p:txBody>
          <a:bodyPr/>
          <a:lstStyle/>
          <a:p>
            <a:fld id="{FE16E269-C61E-48B1-9940-3E0D916A84FA}" type="slidenum">
              <a:rPr lang="fr-CH" smtClean="0"/>
              <a:t>24</a:t>
            </a:fld>
            <a:endParaRPr lang="fr-CH"/>
          </a:p>
        </p:txBody>
      </p:sp>
    </p:spTree>
    <p:extLst>
      <p:ext uri="{BB962C8B-B14F-4D97-AF65-F5344CB8AC3E}">
        <p14:creationId xmlns:p14="http://schemas.microsoft.com/office/powerpoint/2010/main" val="909968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H" sz="3600" dirty="0" smtClean="0"/>
              <a:t>QUESTION time</a:t>
            </a:r>
            <a:endParaRPr lang="fr-CH" sz="3600" dirty="0"/>
          </a:p>
        </p:txBody>
      </p:sp>
      <p:sp>
        <p:nvSpPr>
          <p:cNvPr id="3" name="Espace réservé du contenu 2"/>
          <p:cNvSpPr>
            <a:spLocks noGrp="1"/>
          </p:cNvSpPr>
          <p:nvPr>
            <p:ph idx="1"/>
          </p:nvPr>
        </p:nvSpPr>
        <p:spPr/>
        <p:txBody>
          <a:bodyPr/>
          <a:lstStyle/>
          <a:p>
            <a:endParaRPr lang="fr-CH" dirty="0"/>
          </a:p>
        </p:txBody>
      </p:sp>
      <p:sp>
        <p:nvSpPr>
          <p:cNvPr id="4" name="Espace réservé du numéro de diapositive 3"/>
          <p:cNvSpPr>
            <a:spLocks noGrp="1"/>
          </p:cNvSpPr>
          <p:nvPr>
            <p:ph type="sldNum" sz="quarter" idx="12"/>
          </p:nvPr>
        </p:nvSpPr>
        <p:spPr/>
        <p:txBody>
          <a:bodyPr/>
          <a:lstStyle/>
          <a:p>
            <a:fld id="{FE16E269-C61E-48B1-9940-3E0D916A84FA}" type="slidenum">
              <a:rPr lang="fr-CH" smtClean="0"/>
              <a:t>25</a:t>
            </a:fld>
            <a:endParaRPr lang="fr-CH"/>
          </a:p>
        </p:txBody>
      </p:sp>
    </p:spTree>
    <p:extLst>
      <p:ext uri="{BB962C8B-B14F-4D97-AF65-F5344CB8AC3E}">
        <p14:creationId xmlns:p14="http://schemas.microsoft.com/office/powerpoint/2010/main" val="8236311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H" dirty="0" smtClean="0"/>
              <a:t>Types d’évaluation</a:t>
            </a:r>
            <a:endParaRPr lang="fr-CH" dirty="0"/>
          </a:p>
        </p:txBody>
      </p:sp>
      <p:sp>
        <p:nvSpPr>
          <p:cNvPr id="3" name="Espace réservé du contenu 2"/>
          <p:cNvSpPr>
            <a:spLocks noGrp="1"/>
          </p:cNvSpPr>
          <p:nvPr>
            <p:ph idx="1"/>
          </p:nvPr>
        </p:nvSpPr>
        <p:spPr/>
        <p:txBody>
          <a:bodyPr>
            <a:noAutofit/>
          </a:bodyPr>
          <a:lstStyle/>
          <a:p>
            <a:r>
              <a:rPr lang="fr-CH" sz="2400" dirty="0" smtClean="0"/>
              <a:t>Distinction entre évaluation sommative et évaluation formative courant des années 1960 (</a:t>
            </a:r>
            <a:r>
              <a:rPr lang="fr-CH" sz="2400" dirty="0" err="1" smtClean="0"/>
              <a:t>Scriven</a:t>
            </a:r>
            <a:r>
              <a:rPr lang="fr-CH" sz="2400" dirty="0" smtClean="0"/>
              <a:t>, 1967; Bloom, 1968)</a:t>
            </a:r>
          </a:p>
          <a:p>
            <a:pPr lvl="1"/>
            <a:r>
              <a:rPr lang="fr-CH" sz="2200" dirty="0" smtClean="0"/>
              <a:t>Evaluation sommative (ES) : </a:t>
            </a:r>
            <a:r>
              <a:rPr lang="fr-FR" sz="2200" dirty="0" smtClean="0"/>
              <a:t>sert </a:t>
            </a:r>
            <a:r>
              <a:rPr lang="fr-FR" sz="2200" dirty="0"/>
              <a:t>à reconnaître institutionnellement les apprentissages des </a:t>
            </a:r>
            <a:r>
              <a:rPr lang="fr-FR" sz="2200" dirty="0" smtClean="0"/>
              <a:t>élèves</a:t>
            </a:r>
          </a:p>
          <a:p>
            <a:pPr lvl="1"/>
            <a:r>
              <a:rPr lang="fr-CH" sz="2200" dirty="0" smtClean="0"/>
              <a:t>Evaluation formative (EF) : vise à soutenir la régulation de l’enseignement et des apprentissages.</a:t>
            </a:r>
          </a:p>
          <a:p>
            <a:pPr lvl="1"/>
            <a:endParaRPr lang="fr-CH" sz="2000" dirty="0" smtClean="0"/>
          </a:p>
          <a:p>
            <a:pPr marL="0">
              <a:spcAft>
                <a:spcPts val="0"/>
              </a:spcAft>
              <a:buNone/>
            </a:pPr>
            <a:r>
              <a:rPr lang="fr-CH" sz="2600" dirty="0" smtClean="0"/>
              <a:t>L’évaluation formative regroupe :</a:t>
            </a:r>
          </a:p>
          <a:p>
            <a:pPr>
              <a:spcBef>
                <a:spcPts val="600"/>
              </a:spcBef>
            </a:pPr>
            <a:r>
              <a:rPr lang="fr-CH" sz="2200" dirty="0"/>
              <a:t>all </a:t>
            </a:r>
            <a:r>
              <a:rPr lang="fr-CH" sz="2200" dirty="0" err="1" smtClean="0"/>
              <a:t>those</a:t>
            </a:r>
            <a:r>
              <a:rPr lang="fr-CH" sz="2200" dirty="0" smtClean="0"/>
              <a:t> </a:t>
            </a:r>
            <a:r>
              <a:rPr lang="en-US" sz="2200" dirty="0" smtClean="0"/>
              <a:t>activities </a:t>
            </a:r>
            <a:r>
              <a:rPr lang="en-US" sz="2200" dirty="0"/>
              <a:t>undertaken by teachers, and/or by their students, which provide information to be used </a:t>
            </a:r>
            <a:r>
              <a:rPr lang="en-US" sz="2200" dirty="0" smtClean="0"/>
              <a:t>as feedback </a:t>
            </a:r>
            <a:r>
              <a:rPr lang="en-US" sz="2200" dirty="0"/>
              <a:t>to modify the teaching and learning activities in which they are engaged</a:t>
            </a:r>
            <a:r>
              <a:rPr lang="en-US" sz="2200" dirty="0" smtClean="0"/>
              <a:t>. </a:t>
            </a:r>
            <a:r>
              <a:rPr lang="en-US" sz="2200" dirty="0"/>
              <a:t>(Black </a:t>
            </a:r>
            <a:r>
              <a:rPr lang="en-US" sz="2200" dirty="0" smtClean="0"/>
              <a:t>&amp; </a:t>
            </a:r>
            <a:r>
              <a:rPr lang="fr-CH" sz="2200" dirty="0" smtClean="0"/>
              <a:t>Wiliam</a:t>
            </a:r>
            <a:r>
              <a:rPr lang="fr-CH" sz="2200" dirty="0"/>
              <a:t>, 1998, p. 7-8)</a:t>
            </a:r>
            <a:endParaRPr lang="fr-CH" sz="2200" dirty="0" smtClean="0"/>
          </a:p>
        </p:txBody>
      </p:sp>
      <p:sp>
        <p:nvSpPr>
          <p:cNvPr id="5" name="Espace réservé du numéro de diapositive 4"/>
          <p:cNvSpPr>
            <a:spLocks noGrp="1"/>
          </p:cNvSpPr>
          <p:nvPr>
            <p:ph type="sldNum" sz="quarter" idx="12"/>
          </p:nvPr>
        </p:nvSpPr>
        <p:spPr/>
        <p:txBody>
          <a:bodyPr/>
          <a:lstStyle/>
          <a:p>
            <a:fld id="{FE16E269-C61E-48B1-9940-3E0D916A84FA}" type="slidenum">
              <a:rPr lang="fr-CH" smtClean="0"/>
              <a:t>26</a:t>
            </a:fld>
            <a:endParaRPr lang="fr-CH"/>
          </a:p>
        </p:txBody>
      </p:sp>
    </p:spTree>
    <p:extLst>
      <p:ext uri="{BB962C8B-B14F-4D97-AF65-F5344CB8AC3E}">
        <p14:creationId xmlns:p14="http://schemas.microsoft.com/office/powerpoint/2010/main" val="7904588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Démarche d’évaluation</a:t>
            </a:r>
            <a:endParaRPr lang="fr-CH" dirty="0"/>
          </a:p>
        </p:txBody>
      </p:sp>
      <p:sp>
        <p:nvSpPr>
          <p:cNvPr id="3" name="Espace réservé du contenu 2"/>
          <p:cNvSpPr>
            <a:spLocks noGrp="1"/>
          </p:cNvSpPr>
          <p:nvPr>
            <p:ph idx="1"/>
          </p:nvPr>
        </p:nvSpPr>
        <p:spPr/>
        <p:txBody>
          <a:bodyPr>
            <a:normAutofit/>
          </a:bodyPr>
          <a:lstStyle/>
          <a:p>
            <a:r>
              <a:rPr lang="fr-CH" sz="2400" dirty="0"/>
              <a:t>Evaluer </a:t>
            </a:r>
            <a:r>
              <a:rPr lang="fr-FR" sz="2400" dirty="0"/>
              <a:t>(Allal, 2007</a:t>
            </a:r>
            <a:r>
              <a:rPr lang="fr-FR" sz="2400" dirty="0" smtClean="0"/>
              <a:t>) </a:t>
            </a:r>
            <a:r>
              <a:rPr lang="fr-CH" sz="2400" dirty="0" smtClean="0"/>
              <a:t>:</a:t>
            </a:r>
          </a:p>
          <a:p>
            <a:pPr lvl="1"/>
            <a:r>
              <a:rPr lang="fr-FR" sz="2200" dirty="0" smtClean="0"/>
              <a:t>définir </a:t>
            </a:r>
            <a:r>
              <a:rPr lang="fr-FR" sz="2200" dirty="0"/>
              <a:t>l’objet d’évaluation </a:t>
            </a:r>
            <a:r>
              <a:rPr lang="fr-FR" sz="2200" dirty="0" smtClean="0"/>
              <a:t>;</a:t>
            </a:r>
          </a:p>
          <a:p>
            <a:pPr lvl="1"/>
            <a:r>
              <a:rPr lang="fr-FR" sz="2200" dirty="0" smtClean="0"/>
              <a:t>récolter </a:t>
            </a:r>
            <a:r>
              <a:rPr lang="fr-FR" sz="2200" dirty="0"/>
              <a:t>des informations concernant les conduites des apprenants en rapport avec l’objet </a:t>
            </a:r>
            <a:r>
              <a:rPr lang="fr-FR" sz="2200" dirty="0" smtClean="0"/>
              <a:t>;</a:t>
            </a:r>
          </a:p>
          <a:p>
            <a:pPr lvl="1"/>
            <a:r>
              <a:rPr lang="fr-FR" sz="2200" dirty="0" smtClean="0"/>
              <a:t>interpréter </a:t>
            </a:r>
            <a:r>
              <a:rPr lang="fr-FR" sz="2200" dirty="0"/>
              <a:t>les informations recueillies </a:t>
            </a:r>
            <a:r>
              <a:rPr lang="fr-FR" sz="2200" dirty="0" smtClean="0"/>
              <a:t>;</a:t>
            </a:r>
          </a:p>
          <a:p>
            <a:pPr lvl="1"/>
            <a:r>
              <a:rPr lang="fr-FR" sz="2200" dirty="0" smtClean="0"/>
              <a:t>prendre </a:t>
            </a:r>
            <a:r>
              <a:rPr lang="fr-FR" sz="2200" dirty="0"/>
              <a:t>une décision et la communiquer à </a:t>
            </a:r>
            <a:r>
              <a:rPr lang="fr-FR" sz="2200" dirty="0" smtClean="0"/>
              <a:t>autrui.</a:t>
            </a:r>
          </a:p>
          <a:p>
            <a:pPr marL="201168" lvl="1" indent="0">
              <a:buNone/>
            </a:pPr>
            <a:endParaRPr lang="fr-CH" sz="2200" dirty="0"/>
          </a:p>
          <a:p>
            <a:r>
              <a:rPr lang="fr-FR" sz="2400" dirty="0"/>
              <a:t>Distinction </a:t>
            </a:r>
            <a:r>
              <a:rPr lang="fr-FR" sz="2400" dirty="0" smtClean="0"/>
              <a:t>EC </a:t>
            </a:r>
            <a:r>
              <a:rPr lang="fr-FR" sz="2400" dirty="0"/>
              <a:t>/ EF qui réside principalement dans l’utilisation qui va être faite de l’information recueillie à propos des preuves de l’apprentissage des élèves. </a:t>
            </a:r>
            <a:endParaRPr lang="fr-CH" sz="2400" dirty="0"/>
          </a:p>
          <a:p>
            <a:endParaRPr lang="fr-CH" sz="2400" dirty="0"/>
          </a:p>
        </p:txBody>
      </p:sp>
      <p:sp>
        <p:nvSpPr>
          <p:cNvPr id="5" name="Espace réservé du numéro de diapositive 4"/>
          <p:cNvSpPr>
            <a:spLocks noGrp="1"/>
          </p:cNvSpPr>
          <p:nvPr>
            <p:ph type="sldNum" sz="quarter" idx="12"/>
          </p:nvPr>
        </p:nvSpPr>
        <p:spPr/>
        <p:txBody>
          <a:bodyPr/>
          <a:lstStyle/>
          <a:p>
            <a:fld id="{FE16E269-C61E-48B1-9940-3E0D916A84FA}" type="slidenum">
              <a:rPr lang="fr-CH" smtClean="0"/>
              <a:t>27</a:t>
            </a:fld>
            <a:endParaRPr lang="fr-CH"/>
          </a:p>
        </p:txBody>
      </p:sp>
    </p:spTree>
    <p:extLst>
      <p:ext uri="{BB962C8B-B14F-4D97-AF65-F5344CB8AC3E}">
        <p14:creationId xmlns:p14="http://schemas.microsoft.com/office/powerpoint/2010/main" val="24420912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H" dirty="0" smtClean="0"/>
              <a:t>Perspective élargie de l’évaluation formative </a:t>
            </a:r>
            <a:r>
              <a:rPr lang="fr-CH" sz="4000" dirty="0" smtClean="0"/>
              <a:t>(Allal &amp; Mottier Lopez, 2005)</a:t>
            </a:r>
            <a:endParaRPr lang="fr-CH" dirty="0"/>
          </a:p>
        </p:txBody>
      </p:sp>
      <p:graphicFrame>
        <p:nvGraphicFramePr>
          <p:cNvPr id="12" name="Tableau 11"/>
          <p:cNvGraphicFramePr>
            <a:graphicFrameLocks noGrp="1"/>
          </p:cNvGraphicFramePr>
          <p:nvPr>
            <p:extLst/>
          </p:nvPr>
        </p:nvGraphicFramePr>
        <p:xfrm>
          <a:off x="0" y="2029185"/>
          <a:ext cx="12192000" cy="3658693"/>
        </p:xfrm>
        <a:graphic>
          <a:graphicData uri="http://schemas.openxmlformats.org/drawingml/2006/table">
            <a:tbl>
              <a:tblPr firstRow="1" bandRow="1">
                <a:tableStyleId>{5C22544A-7EE6-4342-B048-85BDC9FD1C3A}</a:tableStyleId>
              </a:tblPr>
              <a:tblGrid>
                <a:gridCol w="5335793">
                  <a:extLst>
                    <a:ext uri="{9D8B030D-6E8A-4147-A177-3AD203B41FA5}">
                      <a16:colId xmlns:a16="http://schemas.microsoft.com/office/drawing/2014/main" val="3851547050"/>
                    </a:ext>
                  </a:extLst>
                </a:gridCol>
                <a:gridCol w="6856207">
                  <a:extLst>
                    <a:ext uri="{9D8B030D-6E8A-4147-A177-3AD203B41FA5}">
                      <a16:colId xmlns:a16="http://schemas.microsoft.com/office/drawing/2014/main" val="1842957319"/>
                    </a:ext>
                  </a:extLst>
                </a:gridCol>
              </a:tblGrid>
              <a:tr h="407773">
                <a:tc>
                  <a:txBody>
                    <a:bodyPr/>
                    <a:lstStyle/>
                    <a:p>
                      <a:pPr algn="ctr"/>
                      <a:r>
                        <a:rPr lang="fr-CH" sz="2000" dirty="0" smtClean="0">
                          <a:latin typeface="+mn-lt"/>
                        </a:rPr>
                        <a:t>Conception initiale de Bloom</a:t>
                      </a:r>
                      <a:endParaRPr lang="fr-CH" sz="2000" dirty="0">
                        <a:latin typeface="+mn-lt"/>
                      </a:endParaRPr>
                    </a:p>
                  </a:txBody>
                  <a:tcPr/>
                </a:tc>
                <a:tc>
                  <a:txBody>
                    <a:bodyPr/>
                    <a:lstStyle/>
                    <a:p>
                      <a:pPr algn="ctr"/>
                      <a:r>
                        <a:rPr lang="fr-CH" sz="2000" dirty="0" smtClean="0">
                          <a:latin typeface="+mn-lt"/>
                        </a:rPr>
                        <a:t>Conception élargie</a:t>
                      </a:r>
                      <a:endParaRPr lang="fr-CH" sz="2000" dirty="0">
                        <a:latin typeface="+mn-lt"/>
                      </a:endParaRPr>
                    </a:p>
                  </a:txBody>
                  <a:tcPr/>
                </a:tc>
                <a:extLst>
                  <a:ext uri="{0D108BD9-81ED-4DB2-BD59-A6C34878D82A}">
                    <a16:rowId xmlns:a16="http://schemas.microsoft.com/office/drawing/2014/main" val="3939762575"/>
                  </a:ext>
                </a:extLst>
              </a:tr>
              <a:tr h="3250920">
                <a:tc>
                  <a:txBody>
                    <a:bodyPr/>
                    <a:lstStyle/>
                    <a:p>
                      <a:pPr marL="285750" indent="-285750">
                        <a:lnSpc>
                          <a:spcPct val="100000"/>
                        </a:lnSpc>
                        <a:buFont typeface="Arial" panose="020B0604020202020204" pitchFamily="34" charset="0"/>
                        <a:buChar char="•"/>
                      </a:pPr>
                      <a:r>
                        <a:rPr lang="fr-CH" sz="2200" b="0" dirty="0" smtClean="0">
                          <a:latin typeface="+mn-lt"/>
                        </a:rPr>
                        <a:t>Insertion de l’EF après une phase</a:t>
                      </a:r>
                      <a:r>
                        <a:rPr lang="fr-CH" sz="2200" b="0" baseline="0" dirty="0" smtClean="0">
                          <a:latin typeface="+mn-lt"/>
                        </a:rPr>
                        <a:t> d’enseignement</a:t>
                      </a:r>
                    </a:p>
                    <a:p>
                      <a:pPr marL="285750" indent="-285750">
                        <a:lnSpc>
                          <a:spcPct val="100000"/>
                        </a:lnSpc>
                        <a:buFont typeface="Arial" panose="020B0604020202020204" pitchFamily="34" charset="0"/>
                        <a:buChar char="•"/>
                      </a:pPr>
                      <a:r>
                        <a:rPr lang="fr-CH" sz="2200" b="0" baseline="0" dirty="0" smtClean="0">
                          <a:latin typeface="+mn-lt"/>
                        </a:rPr>
                        <a:t>Utilisation de tests formatifs</a:t>
                      </a:r>
                    </a:p>
                    <a:p>
                      <a:pPr marL="285750" indent="-285750">
                        <a:lnSpc>
                          <a:spcPct val="100000"/>
                        </a:lnSpc>
                        <a:buFont typeface="Arial" panose="020B0604020202020204" pitchFamily="34" charset="0"/>
                        <a:buChar char="•"/>
                      </a:pPr>
                      <a:r>
                        <a:rPr lang="fr-CH" sz="2200" b="0" baseline="0" dirty="0" smtClean="0">
                          <a:latin typeface="+mn-lt"/>
                        </a:rPr>
                        <a:t>Feedback + correction </a:t>
                      </a:r>
                      <a:r>
                        <a:rPr lang="fr-CH" sz="2200" b="0" baseline="0" dirty="0" smtClean="0">
                          <a:latin typeface="+mn-lt"/>
                          <a:sym typeface="Wingdings" panose="05000000000000000000" pitchFamily="2" charset="2"/>
                        </a:rPr>
                        <a:t> remédiation</a:t>
                      </a:r>
                    </a:p>
                    <a:p>
                      <a:pPr marL="285750" indent="-285750">
                        <a:lnSpc>
                          <a:spcPct val="100000"/>
                        </a:lnSpc>
                        <a:buFont typeface="Arial" panose="020B0604020202020204" pitchFamily="34" charset="0"/>
                        <a:buChar char="•"/>
                      </a:pPr>
                      <a:r>
                        <a:rPr lang="fr-CH" sz="2200" b="0" baseline="0" dirty="0" smtClean="0">
                          <a:latin typeface="+mn-lt"/>
                          <a:sym typeface="Wingdings" panose="05000000000000000000" pitchFamily="2" charset="2"/>
                        </a:rPr>
                        <a:t>Gestion de l’EF par l’enseignant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2200" b="0" baseline="0" dirty="0" smtClean="0">
                          <a:latin typeface="+mn-lt"/>
                          <a:sym typeface="Wingdings" panose="05000000000000000000" pitchFamily="2" charset="2"/>
                        </a:rPr>
                        <a:t>Remédiation bénéfique aux élèves qui ont été évalués</a:t>
                      </a:r>
                      <a:endParaRPr lang="fr-CH" sz="2200" b="0" dirty="0" smtClean="0">
                        <a:latin typeface="+mn-lt"/>
                      </a:endParaRPr>
                    </a:p>
                    <a:p>
                      <a:pPr marL="285750" indent="-285750">
                        <a:lnSpc>
                          <a:spcPct val="100000"/>
                        </a:lnSpc>
                        <a:buFont typeface="Arial" panose="020B0604020202020204" pitchFamily="34" charset="0"/>
                        <a:buChar char="•"/>
                      </a:pPr>
                      <a:r>
                        <a:rPr lang="fr-CH" sz="2200" b="0" baseline="0" dirty="0" smtClean="0">
                          <a:latin typeface="+mn-lt"/>
                          <a:sym typeface="Wingdings" panose="05000000000000000000" pitchFamily="2" charset="2"/>
                        </a:rPr>
                        <a:t>Maitrise des objectifs par tous les élèves</a:t>
                      </a:r>
                    </a:p>
                    <a:p>
                      <a:pPr marL="285750" indent="-285750">
                        <a:lnSpc>
                          <a:spcPct val="100000"/>
                        </a:lnSpc>
                        <a:buFont typeface="Arial" panose="020B0604020202020204" pitchFamily="34" charset="0"/>
                        <a:buChar char="•"/>
                      </a:pPr>
                      <a:endParaRPr lang="fr-CH" sz="2200" b="0" baseline="0" dirty="0" smtClean="0">
                        <a:latin typeface="+mn-lt"/>
                        <a:sym typeface="Wingdings" panose="05000000000000000000" pitchFamily="2" charset="2"/>
                      </a:endParaRPr>
                    </a:p>
                  </a:txBody>
                  <a:tcPr/>
                </a:tc>
                <a:tc>
                  <a:txBody>
                    <a:bodyPr/>
                    <a:lstStyle/>
                    <a:p>
                      <a:pPr marL="285750" indent="-285750">
                        <a:lnSpc>
                          <a:spcPct val="100000"/>
                        </a:lnSpc>
                        <a:buFont typeface="Arial" panose="020B0604020202020204" pitchFamily="34" charset="0"/>
                        <a:buChar char="•"/>
                      </a:pPr>
                      <a:r>
                        <a:rPr lang="fr-CH" sz="2200" b="1" dirty="0" smtClean="0">
                          <a:latin typeface="+mn-lt"/>
                        </a:rPr>
                        <a:t>Insertion de l’EF dans toutes les</a:t>
                      </a:r>
                      <a:r>
                        <a:rPr lang="fr-CH" sz="2200" b="1" baseline="0" dirty="0" smtClean="0">
                          <a:latin typeface="+mn-lt"/>
                        </a:rPr>
                        <a:t> situations d’apprentissage</a:t>
                      </a:r>
                    </a:p>
                    <a:p>
                      <a:pPr marL="285750" indent="-285750">
                        <a:lnSpc>
                          <a:spcPct val="100000"/>
                        </a:lnSpc>
                        <a:buFont typeface="Arial" panose="020B0604020202020204" pitchFamily="34" charset="0"/>
                        <a:buChar char="•"/>
                      </a:pPr>
                      <a:r>
                        <a:rPr lang="fr-CH" sz="2200" b="1" baseline="0" dirty="0" smtClean="0">
                          <a:latin typeface="+mn-lt"/>
                        </a:rPr>
                        <a:t>Utilisation de divers moyens de recueil d’informations</a:t>
                      </a:r>
                    </a:p>
                    <a:p>
                      <a:pPr marL="285750" indent="-285750">
                        <a:lnSpc>
                          <a:spcPct val="100000"/>
                        </a:lnSpc>
                        <a:buFont typeface="Arial" panose="020B0604020202020204" pitchFamily="34" charset="0"/>
                        <a:buChar char="•"/>
                      </a:pPr>
                      <a:r>
                        <a:rPr lang="fr-CH" sz="2200" b="0" baseline="0" dirty="0" smtClean="0">
                          <a:latin typeface="+mn-lt"/>
                        </a:rPr>
                        <a:t>Feedback + adaptation de l’enseignement </a:t>
                      </a:r>
                      <a:r>
                        <a:rPr lang="fr-CH" sz="2200" b="0" baseline="0" dirty="0" smtClean="0">
                          <a:latin typeface="+mn-lt"/>
                          <a:sym typeface="Wingdings" panose="05000000000000000000" pitchFamily="2" charset="2"/>
                        </a:rPr>
                        <a:t> régulation</a:t>
                      </a:r>
                    </a:p>
                    <a:p>
                      <a:pPr marL="285750" indent="-285750">
                        <a:lnSpc>
                          <a:spcPct val="100000"/>
                        </a:lnSpc>
                        <a:buFont typeface="Arial" panose="020B0604020202020204" pitchFamily="34" charset="0"/>
                        <a:buChar char="•"/>
                      </a:pPr>
                      <a:r>
                        <a:rPr lang="fr-CH" sz="2200" b="1" baseline="0" dirty="0" smtClean="0">
                          <a:latin typeface="+mn-lt"/>
                          <a:sym typeface="Wingdings" panose="05000000000000000000" pitchFamily="2" charset="2"/>
                        </a:rPr>
                        <a:t>Participation active des élèves à l’EF</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2200" b="0" baseline="0" dirty="0" smtClean="0">
                          <a:latin typeface="+mn-lt"/>
                          <a:sym typeface="Wingdings" panose="05000000000000000000" pitchFamily="2" charset="2"/>
                        </a:rPr>
                        <a:t>Régulation à 2 niveaux : pour les élèves évalués, pour les futurs élèves</a:t>
                      </a:r>
                      <a:endParaRPr lang="fr-CH" sz="2200" b="0" dirty="0" smtClean="0">
                        <a:latin typeface="+mn-lt"/>
                      </a:endParaRPr>
                    </a:p>
                    <a:p>
                      <a:pPr marL="285750" indent="-285750">
                        <a:lnSpc>
                          <a:spcPct val="100000"/>
                        </a:lnSpc>
                        <a:buFont typeface="Arial" panose="020B0604020202020204" pitchFamily="34" charset="0"/>
                        <a:buChar char="•"/>
                      </a:pPr>
                      <a:r>
                        <a:rPr lang="fr-CH" sz="2200" b="0" baseline="0" dirty="0" smtClean="0">
                          <a:latin typeface="+mn-lt"/>
                          <a:sym typeface="Wingdings" panose="05000000000000000000" pitchFamily="2" charset="2"/>
                        </a:rPr>
                        <a:t>Différenciation de l’enseignement et, dans une certaine mesure, des objectifs </a:t>
                      </a:r>
                    </a:p>
                  </a:txBody>
                  <a:tcPr/>
                </a:tc>
                <a:extLst>
                  <a:ext uri="{0D108BD9-81ED-4DB2-BD59-A6C34878D82A}">
                    <a16:rowId xmlns:a16="http://schemas.microsoft.com/office/drawing/2014/main" val="952711112"/>
                  </a:ext>
                </a:extLst>
              </a:tr>
            </a:tbl>
          </a:graphicData>
        </a:graphic>
      </p:graphicFrame>
      <p:sp>
        <p:nvSpPr>
          <p:cNvPr id="4" name="Espace réservé du numéro de diapositive 3"/>
          <p:cNvSpPr>
            <a:spLocks noGrp="1"/>
          </p:cNvSpPr>
          <p:nvPr>
            <p:ph type="sldNum" sz="quarter" idx="12"/>
          </p:nvPr>
        </p:nvSpPr>
        <p:spPr/>
        <p:txBody>
          <a:bodyPr/>
          <a:lstStyle/>
          <a:p>
            <a:fld id="{FE16E269-C61E-48B1-9940-3E0D916A84FA}" type="slidenum">
              <a:rPr lang="fr-CH" smtClean="0"/>
              <a:t>28</a:t>
            </a:fld>
            <a:endParaRPr lang="fr-CH"/>
          </a:p>
        </p:txBody>
      </p:sp>
    </p:spTree>
    <p:extLst>
      <p:ext uri="{BB962C8B-B14F-4D97-AF65-F5344CB8AC3E}">
        <p14:creationId xmlns:p14="http://schemas.microsoft.com/office/powerpoint/2010/main" val="39653548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Evaluation comme continuum</a:t>
            </a:r>
            <a:endParaRPr lang="fr-CH" dirty="0"/>
          </a:p>
        </p:txBody>
      </p:sp>
      <p:sp>
        <p:nvSpPr>
          <p:cNvPr id="3" name="Espace réservé du contenu 2"/>
          <p:cNvSpPr>
            <a:spLocks noGrp="1"/>
          </p:cNvSpPr>
          <p:nvPr>
            <p:ph idx="1"/>
          </p:nvPr>
        </p:nvSpPr>
        <p:spPr/>
        <p:txBody>
          <a:bodyPr>
            <a:normAutofit/>
          </a:bodyPr>
          <a:lstStyle/>
          <a:p>
            <a:pPr>
              <a:buFont typeface="Arial" panose="020B0604020202020204" pitchFamily="34" charset="0"/>
              <a:buChar char="•"/>
            </a:pPr>
            <a:r>
              <a:rPr lang="fr-FR" sz="2400" dirty="0" smtClean="0"/>
              <a:t> Différentes types/fonctions (certificative, formative, etc.) ; différents outils d’évaluation (contrôle écrit, grille d’évaluation </a:t>
            </a:r>
            <a:r>
              <a:rPr lang="fr-FR" sz="2400" dirty="0" err="1" smtClean="0"/>
              <a:t>critériée</a:t>
            </a:r>
            <a:r>
              <a:rPr lang="fr-FR" sz="2400" dirty="0" smtClean="0"/>
              <a:t>, portfolio, bulletin, etc.) ; évaluation instrumentée / non instrumentée, </a:t>
            </a:r>
            <a:r>
              <a:rPr lang="fr-FR" sz="2400" dirty="0"/>
              <a:t>évaluation formelle </a:t>
            </a:r>
            <a:r>
              <a:rPr lang="fr-FR" sz="2400" dirty="0" smtClean="0"/>
              <a:t>(dispositif) / informelle</a:t>
            </a:r>
          </a:p>
          <a:p>
            <a:pPr>
              <a:buFont typeface="Arial" panose="020B0604020202020204" pitchFamily="34" charset="0"/>
              <a:buChar char="•"/>
            </a:pPr>
            <a:r>
              <a:rPr lang="fr-FR" sz="2400" dirty="0" smtClean="0"/>
              <a:t> Classification de l’évaluation formative selon un continuum (</a:t>
            </a:r>
            <a:r>
              <a:rPr lang="fr-FR" sz="2400" dirty="0" err="1" smtClean="0"/>
              <a:t>Shavelson</a:t>
            </a:r>
            <a:r>
              <a:rPr lang="fr-FR" sz="2400" dirty="0" smtClean="0"/>
              <a:t> et al., 2008)</a:t>
            </a:r>
          </a:p>
        </p:txBody>
      </p:sp>
      <p:pic>
        <p:nvPicPr>
          <p:cNvPr id="4" name="Image 3"/>
          <p:cNvPicPr>
            <a:picLocks noChangeAspect="1"/>
          </p:cNvPicPr>
          <p:nvPr/>
        </p:nvPicPr>
        <p:blipFill>
          <a:blip r:embed="rId3"/>
          <a:stretch>
            <a:fillRect/>
          </a:stretch>
        </p:blipFill>
        <p:spPr>
          <a:xfrm>
            <a:off x="1097280" y="4074055"/>
            <a:ext cx="9803601" cy="1903413"/>
          </a:xfrm>
          <a:prstGeom prst="rect">
            <a:avLst/>
          </a:prstGeom>
        </p:spPr>
      </p:pic>
      <p:sp>
        <p:nvSpPr>
          <p:cNvPr id="6" name="Espace réservé du numéro de diapositive 5"/>
          <p:cNvSpPr>
            <a:spLocks noGrp="1"/>
          </p:cNvSpPr>
          <p:nvPr>
            <p:ph type="sldNum" sz="quarter" idx="12"/>
          </p:nvPr>
        </p:nvSpPr>
        <p:spPr/>
        <p:txBody>
          <a:bodyPr/>
          <a:lstStyle/>
          <a:p>
            <a:fld id="{FE16E269-C61E-48B1-9940-3E0D916A84FA}" type="slidenum">
              <a:rPr lang="fr-CH" smtClean="0"/>
              <a:t>29</a:t>
            </a:fld>
            <a:endParaRPr lang="fr-CH"/>
          </a:p>
        </p:txBody>
      </p:sp>
    </p:spTree>
    <p:extLst>
      <p:ext uri="{BB962C8B-B14F-4D97-AF65-F5344CB8AC3E}">
        <p14:creationId xmlns:p14="http://schemas.microsoft.com/office/powerpoint/2010/main" val="5998048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H" sz="3600" dirty="0" smtClean="0"/>
              <a:t>Contexte de la recherche</a:t>
            </a:r>
            <a:endParaRPr lang="fr-CH" sz="3600" dirty="0"/>
          </a:p>
        </p:txBody>
      </p:sp>
      <p:sp>
        <p:nvSpPr>
          <p:cNvPr id="3" name="Espace réservé du contenu 2"/>
          <p:cNvSpPr>
            <a:spLocks noGrp="1"/>
          </p:cNvSpPr>
          <p:nvPr>
            <p:ph idx="1"/>
          </p:nvPr>
        </p:nvSpPr>
        <p:spPr/>
        <p:txBody>
          <a:bodyPr>
            <a:normAutofit/>
          </a:bodyPr>
          <a:lstStyle/>
          <a:p>
            <a:r>
              <a:rPr lang="fr-CH" sz="2400" dirty="0" smtClean="0"/>
              <a:t>Cours </a:t>
            </a:r>
            <a:r>
              <a:rPr lang="fr-CH" sz="2400" dirty="0"/>
              <a:t>de </a:t>
            </a:r>
            <a:r>
              <a:rPr lang="fr-CH" sz="2400" dirty="0" smtClean="0"/>
              <a:t>« démarches mathématiques et scientifique » (DMS)</a:t>
            </a:r>
            <a:endParaRPr lang="fr-CH" sz="2400" dirty="0"/>
          </a:p>
          <a:p>
            <a:r>
              <a:rPr lang="fr-CH" sz="2400" dirty="0"/>
              <a:t>- dispensé </a:t>
            </a:r>
            <a:r>
              <a:rPr lang="fr-CH" sz="2400" dirty="0" smtClean="0"/>
              <a:t>dans </a:t>
            </a:r>
            <a:r>
              <a:rPr lang="fr-CH" sz="2400" dirty="0"/>
              <a:t>le canton de </a:t>
            </a:r>
            <a:r>
              <a:rPr lang="fr-CH" sz="2400" dirty="0" smtClean="0"/>
              <a:t>Genève</a:t>
            </a:r>
            <a:endParaRPr lang="fr-CH" sz="2400" dirty="0"/>
          </a:p>
          <a:p>
            <a:r>
              <a:rPr lang="fr-CH" sz="2400" dirty="0"/>
              <a:t>- classe de 10</a:t>
            </a:r>
            <a:r>
              <a:rPr lang="fr-CH" sz="2400" baseline="30000" dirty="0"/>
              <a:t>e</a:t>
            </a:r>
            <a:r>
              <a:rPr lang="fr-CH" sz="2400" dirty="0"/>
              <a:t> LS (élèves de 13-14 ans, filière littéraire et scientifique, option </a:t>
            </a:r>
            <a:r>
              <a:rPr lang="fr-CH" sz="2400" dirty="0" smtClean="0"/>
              <a:t>scientifique du cycle d’orientation) </a:t>
            </a:r>
            <a:endParaRPr lang="fr-CH" sz="2400" dirty="0"/>
          </a:p>
          <a:p>
            <a:r>
              <a:rPr lang="fr-CH" sz="2400" dirty="0"/>
              <a:t>- 45 minutes par </a:t>
            </a:r>
            <a:r>
              <a:rPr lang="fr-CH" sz="2400" dirty="0" smtClean="0"/>
              <a:t>semaine</a:t>
            </a:r>
            <a:endParaRPr lang="fr-CH" sz="2400" dirty="0"/>
          </a:p>
          <a:p>
            <a:r>
              <a:rPr lang="fr-CH" sz="2400" dirty="0"/>
              <a:t>- visant le développement de compétences en résolution de </a:t>
            </a:r>
            <a:r>
              <a:rPr lang="fr-CH" sz="2400" dirty="0" smtClean="0"/>
              <a:t>problème</a:t>
            </a:r>
            <a:endParaRPr lang="fr-CH" sz="2400" dirty="0"/>
          </a:p>
          <a:p>
            <a:r>
              <a:rPr lang="fr-CH" sz="2400" dirty="0"/>
              <a:t>- avec un dispositif d’évaluation centré sur la narration de recherche.</a:t>
            </a:r>
          </a:p>
          <a:p>
            <a:endParaRPr lang="fr-CH" sz="2000" dirty="0"/>
          </a:p>
          <a:p>
            <a:endParaRPr lang="fr-CH" sz="2400" dirty="0"/>
          </a:p>
        </p:txBody>
      </p:sp>
      <p:sp>
        <p:nvSpPr>
          <p:cNvPr id="4" name="Espace réservé du numéro de diapositive 3"/>
          <p:cNvSpPr>
            <a:spLocks noGrp="1"/>
          </p:cNvSpPr>
          <p:nvPr>
            <p:ph type="sldNum" sz="quarter" idx="12"/>
          </p:nvPr>
        </p:nvSpPr>
        <p:spPr/>
        <p:txBody>
          <a:bodyPr/>
          <a:lstStyle/>
          <a:p>
            <a:fld id="{FE16E269-C61E-48B1-9940-3E0D916A84FA}" type="slidenum">
              <a:rPr lang="fr-CH" smtClean="0"/>
              <a:t>3</a:t>
            </a:fld>
            <a:endParaRPr lang="fr-CH"/>
          </a:p>
        </p:txBody>
      </p:sp>
    </p:spTree>
    <p:extLst>
      <p:ext uri="{BB962C8B-B14F-4D97-AF65-F5344CB8AC3E}">
        <p14:creationId xmlns:p14="http://schemas.microsoft.com/office/powerpoint/2010/main" val="11739006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Stratégies d’évaluation formative</a:t>
            </a:r>
            <a:endParaRPr lang="fr-CH" dirty="0"/>
          </a:p>
        </p:txBody>
      </p:sp>
      <p:sp>
        <p:nvSpPr>
          <p:cNvPr id="3" name="Espace réservé du contenu 2"/>
          <p:cNvSpPr>
            <a:spLocks noGrp="1"/>
          </p:cNvSpPr>
          <p:nvPr>
            <p:ph idx="1"/>
          </p:nvPr>
        </p:nvSpPr>
        <p:spPr/>
        <p:txBody>
          <a:bodyPr>
            <a:normAutofit/>
          </a:bodyPr>
          <a:lstStyle/>
          <a:p>
            <a:r>
              <a:rPr lang="fr-CH" sz="2400" dirty="0" smtClean="0"/>
              <a:t>5 stratégies clés pour conceptualiser l’évaluation formative et </a:t>
            </a:r>
            <a:r>
              <a:rPr lang="fr-FR" sz="2400" dirty="0"/>
              <a:t>concevoir sa mise en œuvre dans les </a:t>
            </a:r>
            <a:r>
              <a:rPr lang="fr-FR" sz="2400" dirty="0" smtClean="0"/>
              <a:t>classes </a:t>
            </a:r>
            <a:r>
              <a:rPr lang="fr-CH" sz="2400" dirty="0" smtClean="0"/>
              <a:t>(Black &amp;Wiliam, 2009; </a:t>
            </a:r>
            <a:r>
              <a:rPr lang="fr-FR" sz="2400" dirty="0"/>
              <a:t>Wiliam &amp; Thompson, 2008</a:t>
            </a:r>
            <a:r>
              <a:rPr lang="fr-CH" sz="2400" dirty="0" smtClean="0"/>
              <a:t>) </a:t>
            </a:r>
          </a:p>
        </p:txBody>
      </p:sp>
      <p:pic>
        <p:nvPicPr>
          <p:cNvPr id="4" name="Image 3"/>
          <p:cNvPicPr>
            <a:picLocks noChangeAspect="1"/>
          </p:cNvPicPr>
          <p:nvPr/>
        </p:nvPicPr>
        <p:blipFill rotWithShape="1">
          <a:blip r:embed="rId3"/>
          <a:srcRect t="7785"/>
          <a:stretch/>
        </p:blipFill>
        <p:spPr>
          <a:xfrm>
            <a:off x="1097280" y="2661313"/>
            <a:ext cx="9457333" cy="3664424"/>
          </a:xfrm>
          <a:prstGeom prst="rect">
            <a:avLst/>
          </a:prstGeom>
        </p:spPr>
      </p:pic>
      <p:sp>
        <p:nvSpPr>
          <p:cNvPr id="6" name="Espace réservé du numéro de diapositive 5"/>
          <p:cNvSpPr>
            <a:spLocks noGrp="1"/>
          </p:cNvSpPr>
          <p:nvPr>
            <p:ph type="sldNum" sz="quarter" idx="12"/>
          </p:nvPr>
        </p:nvSpPr>
        <p:spPr/>
        <p:txBody>
          <a:bodyPr/>
          <a:lstStyle/>
          <a:p>
            <a:fld id="{FE16E269-C61E-48B1-9940-3E0D916A84FA}" type="slidenum">
              <a:rPr lang="fr-CH" smtClean="0"/>
              <a:t>30</a:t>
            </a:fld>
            <a:endParaRPr lang="fr-CH"/>
          </a:p>
        </p:txBody>
      </p:sp>
    </p:spTree>
    <p:extLst>
      <p:ext uri="{BB962C8B-B14F-4D97-AF65-F5344CB8AC3E}">
        <p14:creationId xmlns:p14="http://schemas.microsoft.com/office/powerpoint/2010/main" val="12668379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err="1" smtClean="0"/>
              <a:t>Assessment</a:t>
            </a:r>
            <a:r>
              <a:rPr lang="fr-CH" dirty="0" smtClean="0"/>
              <a:t> conversation </a:t>
            </a:r>
            <a:r>
              <a:rPr lang="fr-CH" sz="4000" dirty="0" smtClean="0"/>
              <a:t>(Ruiz Primo &amp; </a:t>
            </a:r>
            <a:r>
              <a:rPr lang="fr-CH" sz="4000" dirty="0" err="1" smtClean="0"/>
              <a:t>Furtak</a:t>
            </a:r>
            <a:r>
              <a:rPr lang="fr-CH" sz="4000" dirty="0" smtClean="0"/>
              <a:t>, 2007)</a:t>
            </a:r>
            <a:endParaRPr lang="fr-CH" sz="4000" dirty="0"/>
          </a:p>
        </p:txBody>
      </p:sp>
      <p:sp>
        <p:nvSpPr>
          <p:cNvPr id="3" name="Espace réservé du contenu 2"/>
          <p:cNvSpPr>
            <a:spLocks noGrp="1"/>
          </p:cNvSpPr>
          <p:nvPr>
            <p:ph idx="1"/>
          </p:nvPr>
        </p:nvSpPr>
        <p:spPr/>
        <p:txBody>
          <a:bodyPr>
            <a:normAutofit/>
          </a:bodyPr>
          <a:lstStyle/>
          <a:p>
            <a:pPr>
              <a:buFont typeface="Arial" panose="020B0604020202020204" pitchFamily="34" charset="0"/>
              <a:buChar char="•"/>
            </a:pPr>
            <a:r>
              <a:rPr lang="fr-CH" sz="2400" dirty="0" smtClean="0"/>
              <a:t> Contexte d’un enseignement autour de la DI</a:t>
            </a:r>
          </a:p>
          <a:p>
            <a:pPr>
              <a:buFont typeface="Arial" panose="020B0604020202020204" pitchFamily="34" charset="0"/>
              <a:buChar char="•"/>
            </a:pPr>
            <a:r>
              <a:rPr lang="fr-CH" sz="2400" dirty="0" smtClean="0"/>
              <a:t> </a:t>
            </a:r>
            <a:r>
              <a:rPr lang="fr-CH" sz="2400" dirty="0" err="1" smtClean="0"/>
              <a:t>Assessment</a:t>
            </a:r>
            <a:r>
              <a:rPr lang="fr-CH" sz="2400" dirty="0" smtClean="0"/>
              <a:t> conversation : discussion en classe qui peut être caractérisée par des cycles ESRU</a:t>
            </a:r>
          </a:p>
          <a:p>
            <a:pPr lvl="1">
              <a:buFont typeface="Arial" panose="020B0604020202020204" pitchFamily="34" charset="0"/>
              <a:buChar char="•"/>
            </a:pPr>
            <a:r>
              <a:rPr lang="fr-CH" sz="2000" dirty="0" err="1" smtClean="0"/>
              <a:t>Eliciting</a:t>
            </a:r>
            <a:r>
              <a:rPr lang="fr-CH" sz="2000" dirty="0" smtClean="0"/>
              <a:t> : l’enseignant recueille des informations en questionnant les élèves sur leur compréhension du problème</a:t>
            </a:r>
          </a:p>
          <a:p>
            <a:pPr lvl="1">
              <a:buFont typeface="Arial" panose="020B0604020202020204" pitchFamily="34" charset="0"/>
              <a:buChar char="•"/>
            </a:pPr>
            <a:r>
              <a:rPr lang="fr-CH" sz="2000" dirty="0" err="1" smtClean="0"/>
              <a:t>Students</a:t>
            </a:r>
            <a:r>
              <a:rPr lang="fr-CH" sz="2000" dirty="0" smtClean="0"/>
              <a:t>’ </a:t>
            </a:r>
            <a:r>
              <a:rPr lang="fr-CH" sz="2000" dirty="0" err="1"/>
              <a:t>r</a:t>
            </a:r>
            <a:r>
              <a:rPr lang="fr-CH" sz="2000" dirty="0" err="1" smtClean="0"/>
              <a:t>esponse</a:t>
            </a:r>
            <a:endParaRPr lang="fr-CH" sz="2000" dirty="0" smtClean="0"/>
          </a:p>
          <a:p>
            <a:pPr lvl="1">
              <a:buFont typeface="Arial" panose="020B0604020202020204" pitchFamily="34" charset="0"/>
              <a:buChar char="•"/>
            </a:pPr>
            <a:r>
              <a:rPr lang="fr-CH" sz="2000" dirty="0" err="1" smtClean="0"/>
              <a:t>Recognizing</a:t>
            </a:r>
            <a:r>
              <a:rPr lang="fr-CH" sz="2000" dirty="0" smtClean="0"/>
              <a:t> : l’enseignant réagit «on the </a:t>
            </a:r>
            <a:r>
              <a:rPr lang="fr-CH" sz="2000" dirty="0" err="1" smtClean="0"/>
              <a:t>fly</a:t>
            </a:r>
            <a:r>
              <a:rPr lang="fr-CH" sz="2000" dirty="0" smtClean="0"/>
              <a:t>» en reconnaissant la réponse de l’élève et en la comparant aux savoirs de référence</a:t>
            </a:r>
          </a:p>
          <a:p>
            <a:pPr lvl="1">
              <a:buFont typeface="Arial" panose="020B0604020202020204" pitchFamily="34" charset="0"/>
              <a:buChar char="•"/>
            </a:pPr>
            <a:r>
              <a:rPr lang="fr-CH" sz="2000" dirty="0" err="1" smtClean="0"/>
              <a:t>Using</a:t>
            </a:r>
            <a:r>
              <a:rPr lang="fr-CH" sz="2000" dirty="0" smtClean="0"/>
              <a:t> : l’enseignant utilise cette information pour amener l’élève à progresser</a:t>
            </a:r>
          </a:p>
          <a:p>
            <a:pPr lvl="1">
              <a:buFont typeface="Arial" panose="020B0604020202020204" pitchFamily="34" charset="0"/>
              <a:buChar char="•"/>
            </a:pPr>
            <a:endParaRPr lang="fr-CH" sz="2000" dirty="0"/>
          </a:p>
        </p:txBody>
      </p:sp>
      <p:sp>
        <p:nvSpPr>
          <p:cNvPr id="5" name="Espace réservé du numéro de diapositive 4"/>
          <p:cNvSpPr>
            <a:spLocks noGrp="1"/>
          </p:cNvSpPr>
          <p:nvPr>
            <p:ph type="sldNum" sz="quarter" idx="12"/>
          </p:nvPr>
        </p:nvSpPr>
        <p:spPr/>
        <p:txBody>
          <a:bodyPr/>
          <a:lstStyle/>
          <a:p>
            <a:fld id="{FE16E269-C61E-48B1-9940-3E0D916A84FA}" type="slidenum">
              <a:rPr lang="fr-CH" smtClean="0"/>
              <a:t>31</a:t>
            </a:fld>
            <a:endParaRPr lang="fr-CH"/>
          </a:p>
        </p:txBody>
      </p:sp>
    </p:spTree>
    <p:extLst>
      <p:ext uri="{BB962C8B-B14F-4D97-AF65-F5344CB8AC3E}">
        <p14:creationId xmlns:p14="http://schemas.microsoft.com/office/powerpoint/2010/main" val="9132137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286604"/>
            <a:ext cx="10571556" cy="1091820"/>
          </a:xfrm>
        </p:spPr>
        <p:txBody>
          <a:bodyPr/>
          <a:lstStyle/>
          <a:p>
            <a:r>
              <a:rPr lang="fr-CH" dirty="0" smtClean="0"/>
              <a:t>Indicateurs de pratiques d’EF </a:t>
            </a:r>
            <a:r>
              <a:rPr lang="fr-CH" sz="4000" dirty="0" smtClean="0"/>
              <a:t>(</a:t>
            </a:r>
            <a:r>
              <a:rPr lang="fr-CH" sz="4000" dirty="0" err="1" smtClean="0"/>
              <a:t>Lepareur</a:t>
            </a:r>
            <a:r>
              <a:rPr lang="fr-CH" sz="4000" dirty="0" smtClean="0"/>
              <a:t>, 2016)</a:t>
            </a:r>
            <a:endParaRPr lang="fr-CH" sz="4000" dirty="0"/>
          </a:p>
        </p:txBody>
      </p:sp>
      <p:pic>
        <p:nvPicPr>
          <p:cNvPr id="7" name="Image 6"/>
          <p:cNvPicPr>
            <a:picLocks noChangeAspect="1"/>
          </p:cNvPicPr>
          <p:nvPr/>
        </p:nvPicPr>
        <p:blipFill>
          <a:blip r:embed="rId3"/>
          <a:stretch>
            <a:fillRect/>
          </a:stretch>
        </p:blipFill>
        <p:spPr>
          <a:xfrm>
            <a:off x="4580497" y="1378423"/>
            <a:ext cx="7611503" cy="5479577"/>
          </a:xfrm>
          <a:prstGeom prst="rect">
            <a:avLst/>
          </a:prstGeom>
        </p:spPr>
      </p:pic>
      <p:pic>
        <p:nvPicPr>
          <p:cNvPr id="8" name="Image 7"/>
          <p:cNvPicPr>
            <a:picLocks noChangeAspect="1"/>
          </p:cNvPicPr>
          <p:nvPr/>
        </p:nvPicPr>
        <p:blipFill>
          <a:blip r:embed="rId4"/>
          <a:stretch>
            <a:fillRect/>
          </a:stretch>
        </p:blipFill>
        <p:spPr>
          <a:xfrm>
            <a:off x="0" y="1332367"/>
            <a:ext cx="7670042" cy="5525633"/>
          </a:xfrm>
          <a:prstGeom prst="rect">
            <a:avLst/>
          </a:prstGeom>
        </p:spPr>
      </p:pic>
      <p:sp>
        <p:nvSpPr>
          <p:cNvPr id="4" name="Espace réservé du numéro de diapositive 3"/>
          <p:cNvSpPr>
            <a:spLocks noGrp="1"/>
          </p:cNvSpPr>
          <p:nvPr>
            <p:ph type="sldNum" sz="quarter" idx="12"/>
          </p:nvPr>
        </p:nvSpPr>
        <p:spPr/>
        <p:txBody>
          <a:bodyPr/>
          <a:lstStyle/>
          <a:p>
            <a:fld id="{FE16E269-C61E-48B1-9940-3E0D916A84FA}" type="slidenum">
              <a:rPr lang="fr-CH" smtClean="0"/>
              <a:t>32</a:t>
            </a:fld>
            <a:endParaRPr lang="fr-CH"/>
          </a:p>
        </p:txBody>
      </p:sp>
    </p:spTree>
    <p:extLst>
      <p:ext uri="{BB962C8B-B14F-4D97-AF65-F5344CB8AC3E}">
        <p14:creationId xmlns:p14="http://schemas.microsoft.com/office/powerpoint/2010/main" val="248175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Modèle EMI</a:t>
            </a:r>
            <a:r>
              <a:rPr lang="fr-CH" sz="4000" dirty="0" smtClean="0"/>
              <a:t> (Gandit, 2016)</a:t>
            </a:r>
            <a:endParaRPr lang="fr-CH" dirty="0"/>
          </a:p>
        </p:txBody>
      </p:sp>
      <p:sp>
        <p:nvSpPr>
          <p:cNvPr id="3" name="Espace réservé du contenu 2"/>
          <p:cNvSpPr>
            <a:spLocks noGrp="1"/>
          </p:cNvSpPr>
          <p:nvPr>
            <p:ph idx="1"/>
          </p:nvPr>
        </p:nvSpPr>
        <p:spPr>
          <a:xfrm>
            <a:off x="1097280" y="1845734"/>
            <a:ext cx="10278476" cy="4167608"/>
          </a:xfrm>
        </p:spPr>
        <p:txBody>
          <a:bodyPr>
            <a:normAutofit fontScale="92500"/>
          </a:bodyPr>
          <a:lstStyle/>
          <a:p>
            <a:r>
              <a:rPr lang="fr-CH" dirty="0" smtClean="0"/>
              <a:t>- </a:t>
            </a:r>
            <a:r>
              <a:rPr lang="fr-CH" sz="2400" dirty="0" smtClean="0"/>
              <a:t>expérimenter</a:t>
            </a:r>
            <a:r>
              <a:rPr lang="fr-CH" dirty="0" smtClean="0"/>
              <a:t> : </a:t>
            </a:r>
            <a:r>
              <a:rPr lang="fr-FR" dirty="0"/>
              <a:t>c</a:t>
            </a:r>
            <a:r>
              <a:rPr lang="fr-FR" dirty="0" smtClean="0"/>
              <a:t>hoisir </a:t>
            </a:r>
            <a:r>
              <a:rPr lang="fr-FR" dirty="0"/>
              <a:t>des cas particuliers, ni trop simples, ni trop complexes pour comprendre le problème, observer ces exemples au regard du problème, formuler des conjectures concernant ces cas particuliers, valider ou invalider ces conjectures, reconnaître les résultats établis concernant ces cas particuliers.</a:t>
            </a:r>
            <a:endParaRPr lang="fr-CH" dirty="0"/>
          </a:p>
          <a:p>
            <a:r>
              <a:rPr lang="fr-CH" dirty="0" smtClean="0"/>
              <a:t>- </a:t>
            </a:r>
            <a:r>
              <a:rPr lang="fr-CH" sz="2400" dirty="0" smtClean="0"/>
              <a:t>généraliser</a:t>
            </a:r>
            <a:r>
              <a:rPr lang="fr-CH" dirty="0" smtClean="0"/>
              <a:t> : </a:t>
            </a:r>
            <a:r>
              <a:rPr lang="fr-FR" dirty="0"/>
              <a:t>d</a:t>
            </a:r>
            <a:r>
              <a:rPr lang="fr-FR" dirty="0" smtClean="0"/>
              <a:t>égager </a:t>
            </a:r>
            <a:r>
              <a:rPr lang="fr-FR" dirty="0"/>
              <a:t>le généralisable du particulier en formulant une conjecture de portée générale, la prouver ou l’invalider par un contre-exemple, définir des objets nouveaux utiles à l’étude</a:t>
            </a:r>
            <a:r>
              <a:rPr lang="fr-FR" dirty="0" smtClean="0"/>
              <a:t>.</a:t>
            </a:r>
            <a:endParaRPr lang="fr-CH" dirty="0" smtClean="0"/>
          </a:p>
          <a:p>
            <a:r>
              <a:rPr lang="fr-CH" dirty="0" smtClean="0"/>
              <a:t>- </a:t>
            </a:r>
            <a:r>
              <a:rPr lang="fr-CH" sz="2400" dirty="0" smtClean="0"/>
              <a:t>questionner</a:t>
            </a:r>
            <a:r>
              <a:rPr lang="fr-CH" dirty="0" smtClean="0"/>
              <a:t> : d</a:t>
            </a:r>
            <a:r>
              <a:rPr lang="fr-FR" dirty="0" err="1" smtClean="0"/>
              <a:t>égager</a:t>
            </a:r>
            <a:r>
              <a:rPr lang="fr-FR" dirty="0" smtClean="0"/>
              <a:t> </a:t>
            </a:r>
            <a:r>
              <a:rPr lang="fr-FR" dirty="0"/>
              <a:t>un questionnement dans une situation donnée, proposer de nouveaux problèmes ou questions, induits par les actions précédentes.</a:t>
            </a:r>
            <a:endParaRPr lang="fr-CH" dirty="0" smtClean="0"/>
          </a:p>
          <a:p>
            <a:r>
              <a:rPr lang="fr-CH" dirty="0" smtClean="0"/>
              <a:t>- </a:t>
            </a:r>
            <a:r>
              <a:rPr lang="fr-CH" sz="2400" dirty="0" smtClean="0"/>
              <a:t>communiquer</a:t>
            </a:r>
            <a:r>
              <a:rPr lang="fr-CH" dirty="0" smtClean="0"/>
              <a:t> : d</a:t>
            </a:r>
            <a:r>
              <a:rPr lang="fr-FR" dirty="0" smtClean="0"/>
              <a:t>ébattre </a:t>
            </a:r>
            <a:r>
              <a:rPr lang="fr-FR" dirty="0"/>
              <a:t>scientifiquement de ses résultats, de ses conjectures, donner </a:t>
            </a:r>
            <a:r>
              <a:rPr lang="fr-FR" dirty="0" smtClean="0"/>
              <a:t>une </a:t>
            </a:r>
            <a:r>
              <a:rPr lang="fr-FR" dirty="0"/>
              <a:t>preuve acceptable par la communauté à laquelle elle s’adresse, expliciter sa démarche de recherche et sa démarche de preuve, présenter un problème et les résultats obtenus sur celui-ci</a:t>
            </a:r>
            <a:r>
              <a:rPr lang="fr-FR" dirty="0" smtClean="0"/>
              <a:t>.</a:t>
            </a:r>
            <a:endParaRPr lang="fr-CH" dirty="0"/>
          </a:p>
        </p:txBody>
      </p:sp>
      <p:sp>
        <p:nvSpPr>
          <p:cNvPr id="5" name="Espace réservé du numéro de diapositive 4"/>
          <p:cNvSpPr>
            <a:spLocks noGrp="1"/>
          </p:cNvSpPr>
          <p:nvPr>
            <p:ph type="sldNum" sz="quarter" idx="12"/>
          </p:nvPr>
        </p:nvSpPr>
        <p:spPr/>
        <p:txBody>
          <a:bodyPr/>
          <a:lstStyle/>
          <a:p>
            <a:fld id="{FE16E269-C61E-48B1-9940-3E0D916A84FA}" type="slidenum">
              <a:rPr lang="fr-CH" smtClean="0"/>
              <a:t>33</a:t>
            </a:fld>
            <a:endParaRPr lang="fr-CH"/>
          </a:p>
        </p:txBody>
      </p:sp>
    </p:spTree>
    <p:extLst>
      <p:ext uri="{BB962C8B-B14F-4D97-AF65-F5344CB8AC3E}">
        <p14:creationId xmlns:p14="http://schemas.microsoft.com/office/powerpoint/2010/main" val="11938911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CH" sz="3600" dirty="0" smtClean="0"/>
              <a:t>Partie 1 : étude au niveau macro, évaluation certificative</a:t>
            </a:r>
            <a:endParaRPr lang="fr-CH" sz="3600" dirty="0"/>
          </a:p>
        </p:txBody>
      </p:sp>
      <p:sp>
        <p:nvSpPr>
          <p:cNvPr id="3" name="Espace réservé du contenu 2"/>
          <p:cNvSpPr>
            <a:spLocks noGrp="1"/>
          </p:cNvSpPr>
          <p:nvPr>
            <p:ph idx="1"/>
          </p:nvPr>
        </p:nvSpPr>
        <p:spPr/>
        <p:txBody>
          <a:bodyPr>
            <a:normAutofit/>
          </a:bodyPr>
          <a:lstStyle/>
          <a:p>
            <a:pPr algn="ctr"/>
            <a:r>
              <a:rPr lang="fr-CH" sz="2400" dirty="0" smtClean="0">
                <a:sym typeface="Wingdings" panose="05000000000000000000" pitchFamily="2" charset="2"/>
              </a:rPr>
              <a:t>Questions :</a:t>
            </a:r>
          </a:p>
          <a:p>
            <a:r>
              <a:rPr lang="fr-CH" sz="2400" dirty="0" smtClean="0">
                <a:sym typeface="Wingdings" panose="05000000000000000000" pitchFamily="2" charset="2"/>
              </a:rPr>
              <a:t>Sur un problème donné, quels sont </a:t>
            </a:r>
            <a:r>
              <a:rPr lang="fr-CH" sz="2400" dirty="0">
                <a:sym typeface="Wingdings" panose="05000000000000000000" pitchFamily="2" charset="2"/>
              </a:rPr>
              <a:t>les critères d’évaluation relatifs aux compétences </a:t>
            </a:r>
            <a:r>
              <a:rPr lang="fr-CH" sz="2400" dirty="0" smtClean="0">
                <a:sym typeface="Wingdings" panose="05000000000000000000" pitchFamily="2" charset="2"/>
              </a:rPr>
              <a:t>en </a:t>
            </a:r>
            <a:r>
              <a:rPr lang="fr-CH" sz="2400" dirty="0">
                <a:sym typeface="Wingdings" panose="05000000000000000000" pitchFamily="2" charset="2"/>
              </a:rPr>
              <a:t>résolution de </a:t>
            </a:r>
            <a:r>
              <a:rPr lang="fr-CH" sz="2400" dirty="0" smtClean="0">
                <a:sym typeface="Wingdings" panose="05000000000000000000" pitchFamily="2" charset="2"/>
              </a:rPr>
              <a:t>problèmes qui sont le plus/moins validés par les élèves ?</a:t>
            </a:r>
          </a:p>
          <a:p>
            <a:r>
              <a:rPr lang="fr-CH" sz="2400" dirty="0" smtClean="0">
                <a:sym typeface="Wingdings" panose="05000000000000000000" pitchFamily="2" charset="2"/>
              </a:rPr>
              <a:t>Quels critères d’évaluation relatifs aux compétences des élèves en résolution de problèmes amènent au plus de divergences d’interprétation entre enseignants ?</a:t>
            </a:r>
            <a:endParaRPr lang="fr-CH" sz="2400" dirty="0">
              <a:sym typeface="Wingdings" panose="05000000000000000000" pitchFamily="2" charset="2"/>
            </a:endParaRPr>
          </a:p>
        </p:txBody>
      </p:sp>
      <p:sp>
        <p:nvSpPr>
          <p:cNvPr id="4" name="Espace réservé du numéro de diapositive 3"/>
          <p:cNvSpPr>
            <a:spLocks noGrp="1"/>
          </p:cNvSpPr>
          <p:nvPr>
            <p:ph type="sldNum" sz="quarter" idx="12"/>
          </p:nvPr>
        </p:nvSpPr>
        <p:spPr/>
        <p:txBody>
          <a:bodyPr/>
          <a:lstStyle/>
          <a:p>
            <a:fld id="{FE16E269-C61E-48B1-9940-3E0D916A84FA}" type="slidenum">
              <a:rPr lang="fr-CH" smtClean="0"/>
              <a:t>4</a:t>
            </a:fld>
            <a:endParaRPr lang="fr-CH"/>
          </a:p>
        </p:txBody>
      </p:sp>
    </p:spTree>
    <p:extLst>
      <p:ext uri="{BB962C8B-B14F-4D97-AF65-F5344CB8AC3E}">
        <p14:creationId xmlns:p14="http://schemas.microsoft.com/office/powerpoint/2010/main" val="15711955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H" sz="3600" dirty="0" smtClean="0"/>
              <a:t>Recueil de données</a:t>
            </a:r>
            <a:endParaRPr lang="fr-CH" sz="3600" dirty="0"/>
          </a:p>
        </p:txBody>
      </p:sp>
      <p:sp>
        <p:nvSpPr>
          <p:cNvPr id="3" name="Espace réservé du contenu 2"/>
          <p:cNvSpPr>
            <a:spLocks noGrp="1"/>
          </p:cNvSpPr>
          <p:nvPr>
            <p:ph idx="1"/>
          </p:nvPr>
        </p:nvSpPr>
        <p:spPr/>
        <p:txBody>
          <a:bodyPr>
            <a:normAutofit/>
          </a:bodyPr>
          <a:lstStyle/>
          <a:p>
            <a:r>
              <a:rPr lang="fr-CH" sz="2400" dirty="0"/>
              <a:t>57 </a:t>
            </a:r>
            <a:r>
              <a:rPr lang="fr-CH" sz="2400" dirty="0" smtClean="0"/>
              <a:t>enseignants (quasi-totalité des enseignants dispensant le cours de DM)</a:t>
            </a:r>
          </a:p>
          <a:p>
            <a:r>
              <a:rPr lang="fr-CH" sz="2400" dirty="0" smtClean="0"/>
              <a:t>1 problème (problème des châteaux de cartes)</a:t>
            </a:r>
            <a:endParaRPr lang="fr-CH" sz="2400" dirty="0"/>
          </a:p>
          <a:p>
            <a:r>
              <a:rPr lang="fr-CH" sz="2400" dirty="0"/>
              <a:t>1 même référentiel </a:t>
            </a:r>
            <a:r>
              <a:rPr lang="fr-CH" sz="2400" dirty="0" smtClean="0"/>
              <a:t>d’évaluation formel (une grille de critère d’évaluation) : évaluation sous forme de validation/invalidation de chacun des critères proposés (codés en 1/0)</a:t>
            </a:r>
            <a:endParaRPr lang="fr-CH" sz="2400" dirty="0"/>
          </a:p>
        </p:txBody>
      </p:sp>
      <p:sp>
        <p:nvSpPr>
          <p:cNvPr id="4" name="Espace réservé du numéro de diapositive 3"/>
          <p:cNvSpPr>
            <a:spLocks noGrp="1"/>
          </p:cNvSpPr>
          <p:nvPr>
            <p:ph type="sldNum" sz="quarter" idx="12"/>
          </p:nvPr>
        </p:nvSpPr>
        <p:spPr/>
        <p:txBody>
          <a:bodyPr/>
          <a:lstStyle/>
          <a:p>
            <a:fld id="{FE16E269-C61E-48B1-9940-3E0D916A84FA}" type="slidenum">
              <a:rPr lang="fr-CH" smtClean="0"/>
              <a:t>5</a:t>
            </a:fld>
            <a:endParaRPr lang="fr-CH"/>
          </a:p>
        </p:txBody>
      </p:sp>
    </p:spTree>
    <p:extLst>
      <p:ext uri="{BB962C8B-B14F-4D97-AF65-F5344CB8AC3E}">
        <p14:creationId xmlns:p14="http://schemas.microsoft.com/office/powerpoint/2010/main" val="3431632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H" sz="3600" dirty="0" smtClean="0"/>
              <a:t>Énoncé du problème</a:t>
            </a:r>
            <a:endParaRPr lang="fr-CH" sz="3600" dirty="0"/>
          </a:p>
        </p:txBody>
      </p:sp>
      <p:sp>
        <p:nvSpPr>
          <p:cNvPr id="3" name="Espace réservé du contenu 2"/>
          <p:cNvSpPr>
            <a:spLocks noGrp="1"/>
          </p:cNvSpPr>
          <p:nvPr>
            <p:ph idx="1"/>
          </p:nvPr>
        </p:nvSpPr>
        <p:spPr/>
        <p:txBody>
          <a:bodyPr/>
          <a:lstStyle/>
          <a:p>
            <a:r>
              <a:rPr lang="fr-CH" dirty="0" smtClean="0"/>
              <a:t> </a:t>
            </a:r>
            <a:endParaRPr lang="fr-CH" dirty="0"/>
          </a:p>
        </p:txBody>
      </p:sp>
      <p:sp>
        <p:nvSpPr>
          <p:cNvPr id="7" name="Rectangle 6"/>
          <p:cNvSpPr>
            <a:spLocks noChangeArrowheads="1"/>
          </p:cNvSpPr>
          <p:nvPr/>
        </p:nvSpPr>
        <p:spPr bwMode="auto">
          <a:xfrm>
            <a:off x="744279" y="2286000"/>
            <a:ext cx="10792046" cy="23698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sz="2400" dirty="0">
                <a:latin typeface="+mn-lt"/>
              </a:rPr>
              <a:t>Pour construire un château de cartes à un étage, il faut 2 cartes. Pour un château de cartes à deux étages, il faut </a:t>
            </a:r>
            <a:r>
              <a:rPr lang="fr-FR" sz="2400" dirty="0" smtClean="0">
                <a:latin typeface="+mn-lt"/>
              </a:rPr>
              <a:t>7 </a:t>
            </a:r>
            <a:r>
              <a:rPr lang="fr-FR" sz="2400" dirty="0">
                <a:latin typeface="+mn-lt"/>
              </a:rPr>
              <a:t>cartes. Et pour un château de cartes à trois étages, il faut </a:t>
            </a:r>
            <a:r>
              <a:rPr lang="fr-FR" sz="2400" dirty="0" smtClean="0">
                <a:latin typeface="+mn-lt"/>
              </a:rPr>
              <a:t>15 </a:t>
            </a:r>
            <a:r>
              <a:rPr lang="fr-FR" sz="2400" dirty="0">
                <a:latin typeface="+mn-lt"/>
              </a:rPr>
              <a:t>cartes. Combien faut-il de cartes pour construire un château à 7</a:t>
            </a:r>
            <a:r>
              <a:rPr lang="fr-FR" sz="2400" dirty="0" smtClean="0">
                <a:latin typeface="+mn-lt"/>
              </a:rPr>
              <a:t> </a:t>
            </a:r>
            <a:r>
              <a:rPr lang="fr-FR" sz="2400" dirty="0">
                <a:latin typeface="+mn-lt"/>
              </a:rPr>
              <a:t>étages ? A 30 étages ? A 100 étages ?</a:t>
            </a:r>
            <a:endParaRPr lang="fr-CH" sz="2400" dirty="0">
              <a:latin typeface="+mn-lt"/>
            </a:endParaRPr>
          </a:p>
          <a:p>
            <a:r>
              <a:rPr lang="fr-FR" sz="2400" dirty="0"/>
              <a:t> </a:t>
            </a:r>
            <a:endParaRPr lang="fr-CH" sz="2400" dirty="0"/>
          </a:p>
          <a:p>
            <a:pPr lvl="0" defTabSz="914400"/>
            <a:endParaRPr lang="fr-CH" altLang="fr-FR" sz="2800" dirty="0">
              <a:latin typeface="+mn-lt"/>
            </a:endParaRPr>
          </a:p>
        </p:txBody>
      </p:sp>
      <p:pic>
        <p:nvPicPr>
          <p:cNvPr id="10" name="Image 9" descr="Résultat de recherche d'images pour &quot;chateau de carte dessin&quot;"/>
          <p:cNvPicPr/>
          <p:nvPr/>
        </p:nvPicPr>
        <p:blipFill>
          <a:blip r:embed="rId3">
            <a:extLst>
              <a:ext uri="{28A0092B-C50C-407E-A947-70E740481C1C}">
                <a14:useLocalDpi xmlns:a14="http://schemas.microsoft.com/office/drawing/2010/main" val="0"/>
              </a:ext>
            </a:extLst>
          </a:blip>
          <a:srcRect/>
          <a:stretch>
            <a:fillRect/>
          </a:stretch>
        </p:blipFill>
        <p:spPr bwMode="auto">
          <a:xfrm>
            <a:off x="4100773" y="3696787"/>
            <a:ext cx="5245245" cy="2459464"/>
          </a:xfrm>
          <a:prstGeom prst="rect">
            <a:avLst/>
          </a:prstGeom>
          <a:noFill/>
          <a:ln>
            <a:noFill/>
          </a:ln>
        </p:spPr>
      </p:pic>
      <p:sp>
        <p:nvSpPr>
          <p:cNvPr id="4" name="Espace réservé du numéro de diapositive 3"/>
          <p:cNvSpPr>
            <a:spLocks noGrp="1"/>
          </p:cNvSpPr>
          <p:nvPr>
            <p:ph type="sldNum" sz="quarter" idx="12"/>
          </p:nvPr>
        </p:nvSpPr>
        <p:spPr/>
        <p:txBody>
          <a:bodyPr/>
          <a:lstStyle/>
          <a:p>
            <a:fld id="{FE16E269-C61E-48B1-9940-3E0D916A84FA}" type="slidenum">
              <a:rPr lang="fr-CH" smtClean="0"/>
              <a:t>6</a:t>
            </a:fld>
            <a:endParaRPr lang="fr-CH"/>
          </a:p>
        </p:txBody>
      </p:sp>
    </p:spTree>
    <p:extLst>
      <p:ext uri="{BB962C8B-B14F-4D97-AF65-F5344CB8AC3E}">
        <p14:creationId xmlns:p14="http://schemas.microsoft.com/office/powerpoint/2010/main" val="58413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1394491319"/>
              </p:ext>
            </p:extLst>
          </p:nvPr>
        </p:nvGraphicFramePr>
        <p:xfrm>
          <a:off x="134679" y="138224"/>
          <a:ext cx="11943907" cy="6629020"/>
        </p:xfrm>
        <a:graphic>
          <a:graphicData uri="http://schemas.openxmlformats.org/drawingml/2006/table">
            <a:tbl>
              <a:tblPr bandRow="1">
                <a:tableStyleId>{5C22544A-7EE6-4342-B048-85BDC9FD1C3A}</a:tableStyleId>
              </a:tblPr>
              <a:tblGrid>
                <a:gridCol w="1345942">
                  <a:extLst>
                    <a:ext uri="{9D8B030D-6E8A-4147-A177-3AD203B41FA5}">
                      <a16:colId xmlns:a16="http://schemas.microsoft.com/office/drawing/2014/main" val="3518515483"/>
                    </a:ext>
                  </a:extLst>
                </a:gridCol>
                <a:gridCol w="10597965">
                  <a:extLst>
                    <a:ext uri="{9D8B030D-6E8A-4147-A177-3AD203B41FA5}">
                      <a16:colId xmlns:a16="http://schemas.microsoft.com/office/drawing/2014/main" val="4143882865"/>
                    </a:ext>
                  </a:extLst>
                </a:gridCol>
              </a:tblGrid>
              <a:tr h="208027">
                <a:tc>
                  <a:txBody>
                    <a:bodyPr/>
                    <a:lstStyle/>
                    <a:p>
                      <a:pPr algn="ctr">
                        <a:lnSpc>
                          <a:spcPct val="115000"/>
                        </a:lnSpc>
                        <a:spcAft>
                          <a:spcPts val="800"/>
                        </a:spcAft>
                      </a:pPr>
                      <a:r>
                        <a:rPr lang="fr-CH" sz="1600">
                          <a:effectLst/>
                        </a:rPr>
                        <a:t>Dimensions</a:t>
                      </a:r>
                      <a:endParaRPr lang="fr-CH" sz="1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1605" marR="41605" marT="0" marB="0" anchor="ctr"/>
                </a:tc>
                <a:tc>
                  <a:txBody>
                    <a:bodyPr/>
                    <a:lstStyle/>
                    <a:p>
                      <a:pPr algn="ctr">
                        <a:lnSpc>
                          <a:spcPct val="115000"/>
                        </a:lnSpc>
                        <a:spcAft>
                          <a:spcPts val="800"/>
                        </a:spcAft>
                      </a:pPr>
                      <a:r>
                        <a:rPr lang="fr-CH" sz="1600">
                          <a:effectLst/>
                        </a:rPr>
                        <a:t>Critères</a:t>
                      </a:r>
                      <a:endParaRPr lang="fr-CH" sz="1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1605" marR="41605" marT="0" marB="0" anchor="ctr"/>
                </a:tc>
                <a:extLst>
                  <a:ext uri="{0D108BD9-81ED-4DB2-BD59-A6C34878D82A}">
                    <a16:rowId xmlns:a16="http://schemas.microsoft.com/office/drawing/2014/main" val="2795622587"/>
                  </a:ext>
                </a:extLst>
              </a:tr>
              <a:tr h="154094">
                <a:tc>
                  <a:txBody>
                    <a:bodyPr/>
                    <a:lstStyle/>
                    <a:p>
                      <a:pPr algn="ctr">
                        <a:lnSpc>
                          <a:spcPct val="115000"/>
                        </a:lnSpc>
                        <a:spcBef>
                          <a:spcPts val="600"/>
                        </a:spcBef>
                        <a:spcAft>
                          <a:spcPts val="600"/>
                        </a:spcAft>
                      </a:pPr>
                      <a:r>
                        <a:rPr lang="fr-CH" sz="1600">
                          <a:effectLst/>
                        </a:rPr>
                        <a:t>Présentation</a:t>
                      </a:r>
                      <a:endParaRPr lang="fr-CH" sz="1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1605" marR="41605" marT="0" marB="0" anchor="ctr"/>
                </a:tc>
                <a:tc>
                  <a:txBody>
                    <a:bodyPr/>
                    <a:lstStyle/>
                    <a:p>
                      <a:pPr marL="179705" marR="107950" algn="just">
                        <a:lnSpc>
                          <a:spcPct val="107000"/>
                        </a:lnSpc>
                        <a:spcBef>
                          <a:spcPts val="600"/>
                        </a:spcBef>
                        <a:spcAft>
                          <a:spcPts val="600"/>
                        </a:spcAft>
                        <a:tabLst>
                          <a:tab pos="-381000" algn="l"/>
                        </a:tabLst>
                      </a:pPr>
                      <a:r>
                        <a:rPr lang="fr-CH" sz="1600" dirty="0">
                          <a:effectLst/>
                        </a:rPr>
                        <a:t>La présentation est soignée.</a:t>
                      </a:r>
                      <a:endParaRPr lang="fr-CH"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1605" marR="41605" marT="0" marB="0"/>
                </a:tc>
                <a:extLst>
                  <a:ext uri="{0D108BD9-81ED-4DB2-BD59-A6C34878D82A}">
                    <a16:rowId xmlns:a16="http://schemas.microsoft.com/office/drawing/2014/main" val="1993064509"/>
                  </a:ext>
                </a:extLst>
              </a:tr>
              <a:tr h="118730">
                <a:tc rowSpan="2">
                  <a:txBody>
                    <a:bodyPr/>
                    <a:lstStyle/>
                    <a:p>
                      <a:pPr algn="ctr">
                        <a:lnSpc>
                          <a:spcPct val="115000"/>
                        </a:lnSpc>
                        <a:spcBef>
                          <a:spcPts val="600"/>
                        </a:spcBef>
                        <a:spcAft>
                          <a:spcPts val="800"/>
                        </a:spcAft>
                      </a:pPr>
                      <a:r>
                        <a:rPr lang="fr-CH" sz="1600">
                          <a:effectLst/>
                        </a:rPr>
                        <a:t>Narration</a:t>
                      </a:r>
                      <a:endParaRPr lang="fr-CH" sz="1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1605" marR="41605" marT="0" marB="0" anchor="ctr"/>
                </a:tc>
                <a:tc>
                  <a:txBody>
                    <a:bodyPr/>
                    <a:lstStyle/>
                    <a:p>
                      <a:pPr marL="179705" marR="107950" algn="just">
                        <a:lnSpc>
                          <a:spcPct val="107000"/>
                        </a:lnSpc>
                        <a:spcBef>
                          <a:spcPts val="600"/>
                        </a:spcBef>
                        <a:spcAft>
                          <a:spcPts val="600"/>
                        </a:spcAft>
                        <a:tabLst>
                          <a:tab pos="-381000" algn="l"/>
                        </a:tabLst>
                      </a:pPr>
                      <a:r>
                        <a:rPr lang="fr-CH" sz="1600" dirty="0">
                          <a:effectLst/>
                        </a:rPr>
                        <a:t>Le texte est compréhensible.</a:t>
                      </a:r>
                      <a:endParaRPr lang="fr-CH"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1605" marR="41605" marT="0" marB="0"/>
                </a:tc>
                <a:extLst>
                  <a:ext uri="{0D108BD9-81ED-4DB2-BD59-A6C34878D82A}">
                    <a16:rowId xmlns:a16="http://schemas.microsoft.com/office/drawing/2014/main" val="802220978"/>
                  </a:ext>
                </a:extLst>
              </a:tr>
              <a:tr h="448645">
                <a:tc vMerge="1">
                  <a:txBody>
                    <a:bodyPr/>
                    <a:lstStyle/>
                    <a:p>
                      <a:endParaRPr lang="fr-CH"/>
                    </a:p>
                  </a:txBody>
                  <a:tcPr/>
                </a:tc>
                <a:tc>
                  <a:txBody>
                    <a:bodyPr/>
                    <a:lstStyle/>
                    <a:p>
                      <a:pPr marL="179705" marR="107950" algn="just">
                        <a:lnSpc>
                          <a:spcPct val="107000"/>
                        </a:lnSpc>
                        <a:spcBef>
                          <a:spcPts val="600"/>
                        </a:spcBef>
                        <a:spcAft>
                          <a:spcPts val="600"/>
                        </a:spcAft>
                        <a:tabLst>
                          <a:tab pos="-381000" algn="l"/>
                        </a:tabLst>
                      </a:pPr>
                      <a:r>
                        <a:rPr lang="fr-CH" sz="1600" dirty="0">
                          <a:effectLst/>
                        </a:rPr>
                        <a:t>La narration est pertinente (centrée sur la résolution du problème). Chaque étape de la recherche est décrite de façon structurée (elle est introduite, développée et conclue).</a:t>
                      </a:r>
                    </a:p>
                    <a:p>
                      <a:pPr marL="179705" marR="107950" algn="just">
                        <a:lnSpc>
                          <a:spcPct val="107000"/>
                        </a:lnSpc>
                        <a:spcBef>
                          <a:spcPts val="600"/>
                        </a:spcBef>
                        <a:spcAft>
                          <a:spcPts val="600"/>
                        </a:spcAft>
                        <a:tabLst>
                          <a:tab pos="-381000" algn="l"/>
                        </a:tabLst>
                      </a:pPr>
                      <a:r>
                        <a:rPr lang="fr-CH" sz="1600" dirty="0">
                          <a:effectLst/>
                        </a:rPr>
                        <a:t>La narration est complète (toutes les étapes sont présentes). Les étapes sont présentées dans l’ordre chronologique.</a:t>
                      </a:r>
                      <a:endParaRPr lang="fr-CH"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1605" marR="41605" marT="0" marB="0">
                    <a:solidFill>
                      <a:schemeClr val="bg2"/>
                    </a:solidFill>
                  </a:tcPr>
                </a:tc>
                <a:extLst>
                  <a:ext uri="{0D108BD9-81ED-4DB2-BD59-A6C34878D82A}">
                    <a16:rowId xmlns:a16="http://schemas.microsoft.com/office/drawing/2014/main" val="1733288674"/>
                  </a:ext>
                </a:extLst>
              </a:tr>
              <a:tr h="329916">
                <a:tc>
                  <a:txBody>
                    <a:bodyPr/>
                    <a:lstStyle/>
                    <a:p>
                      <a:pPr algn="ctr">
                        <a:lnSpc>
                          <a:spcPct val="115000"/>
                        </a:lnSpc>
                        <a:spcBef>
                          <a:spcPts val="600"/>
                        </a:spcBef>
                        <a:spcAft>
                          <a:spcPts val="600"/>
                        </a:spcAft>
                      </a:pPr>
                      <a:r>
                        <a:rPr lang="fr-CH" sz="1600" dirty="0">
                          <a:effectLst/>
                        </a:rPr>
                        <a:t>Modélisation</a:t>
                      </a:r>
                      <a:endParaRPr lang="fr-CH"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1605" marR="41605" marT="0" marB="0" anchor="ctr">
                    <a:solidFill>
                      <a:schemeClr val="accent5">
                        <a:lumMod val="20000"/>
                        <a:lumOff val="80000"/>
                      </a:schemeClr>
                    </a:solidFill>
                  </a:tcPr>
                </a:tc>
                <a:tc>
                  <a:txBody>
                    <a:bodyPr/>
                    <a:lstStyle/>
                    <a:p>
                      <a:pPr marL="179705" marR="107950" algn="just">
                        <a:lnSpc>
                          <a:spcPct val="107000"/>
                        </a:lnSpc>
                        <a:spcBef>
                          <a:spcPts val="600"/>
                        </a:spcBef>
                        <a:spcAft>
                          <a:spcPts val="600"/>
                        </a:spcAft>
                        <a:tabLst>
                          <a:tab pos="-381000" algn="l"/>
                        </a:tabLst>
                      </a:pPr>
                      <a:r>
                        <a:rPr lang="fr-CH" sz="1600" dirty="0">
                          <a:effectLst/>
                        </a:rPr>
                        <a:t>L’élève s’est approprié le problème : reformulation, traduction en langage mathématique, schématisation, etc.</a:t>
                      </a:r>
                    </a:p>
                    <a:p>
                      <a:pPr marL="179705" marR="107950">
                        <a:lnSpc>
                          <a:spcPct val="107000"/>
                        </a:lnSpc>
                        <a:spcBef>
                          <a:spcPts val="600"/>
                        </a:spcBef>
                        <a:spcAft>
                          <a:spcPts val="600"/>
                        </a:spcAft>
                        <a:tabLst>
                          <a:tab pos="-381000" algn="l"/>
                        </a:tabLst>
                      </a:pPr>
                      <a:r>
                        <a:rPr lang="fr-CH" sz="1600" dirty="0">
                          <a:effectLst/>
                        </a:rPr>
                        <a:t>Les outils, concepts mathématiques et stratégies utilisés sont pertinents.</a:t>
                      </a:r>
                      <a:endParaRPr lang="fr-CH"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1605" marR="41605" marT="0" marB="0">
                    <a:solidFill>
                      <a:schemeClr val="accent5">
                        <a:lumMod val="20000"/>
                        <a:lumOff val="80000"/>
                      </a:schemeClr>
                    </a:solidFill>
                  </a:tcPr>
                </a:tc>
                <a:extLst>
                  <a:ext uri="{0D108BD9-81ED-4DB2-BD59-A6C34878D82A}">
                    <a16:rowId xmlns:a16="http://schemas.microsoft.com/office/drawing/2014/main" val="2306430405"/>
                  </a:ext>
                </a:extLst>
              </a:tr>
              <a:tr h="1979494">
                <a:tc>
                  <a:txBody>
                    <a:bodyPr/>
                    <a:lstStyle/>
                    <a:p>
                      <a:pPr algn="ctr">
                        <a:lnSpc>
                          <a:spcPct val="115000"/>
                        </a:lnSpc>
                        <a:spcBef>
                          <a:spcPts val="600"/>
                        </a:spcBef>
                        <a:spcAft>
                          <a:spcPts val="800"/>
                        </a:spcAft>
                      </a:pPr>
                      <a:r>
                        <a:rPr lang="fr-CH" sz="1600">
                          <a:effectLst/>
                        </a:rPr>
                        <a:t>Recherche</a:t>
                      </a:r>
                      <a:endParaRPr lang="fr-CH" sz="1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1605" marR="41605" marT="0" marB="0" anchor="ctr">
                    <a:solidFill>
                      <a:schemeClr val="bg2"/>
                    </a:solidFill>
                  </a:tcPr>
                </a:tc>
                <a:tc>
                  <a:txBody>
                    <a:bodyPr/>
                    <a:lstStyle/>
                    <a:p>
                      <a:pPr marL="179705" marR="107950" algn="just">
                        <a:lnSpc>
                          <a:spcPct val="107000"/>
                        </a:lnSpc>
                        <a:spcBef>
                          <a:spcPts val="600"/>
                        </a:spcBef>
                        <a:spcAft>
                          <a:spcPts val="600"/>
                        </a:spcAft>
                        <a:tabLst>
                          <a:tab pos="-381000" algn="l"/>
                        </a:tabLst>
                      </a:pPr>
                      <a:r>
                        <a:rPr lang="fr-CH" sz="1600" dirty="0">
                          <a:effectLst/>
                        </a:rPr>
                        <a:t>Une méthode de résolution est mise en œuvre, des pistes de résolution sont dégagées.</a:t>
                      </a:r>
                    </a:p>
                    <a:p>
                      <a:pPr marL="179705" marR="107950" algn="just">
                        <a:lnSpc>
                          <a:spcPct val="107000"/>
                        </a:lnSpc>
                        <a:spcBef>
                          <a:spcPts val="600"/>
                        </a:spcBef>
                        <a:spcAft>
                          <a:spcPts val="600"/>
                        </a:spcAft>
                        <a:tabLst>
                          <a:tab pos="-381000" algn="l"/>
                        </a:tabLst>
                      </a:pPr>
                      <a:r>
                        <a:rPr lang="fr-CH" sz="1600" dirty="0">
                          <a:effectLst/>
                        </a:rPr>
                        <a:t>Les essais sont cohérents avec le problème et visent à faire ressortir les régularités (commencent par des cas simples, sont suffisamment nombreux et variés, etc.). L’absence d’essais n’est pas pénalisée, si une conjecture valide a été trouvée et testée.</a:t>
                      </a:r>
                    </a:p>
                    <a:p>
                      <a:pPr marL="179705" marR="107950" algn="just">
                        <a:lnSpc>
                          <a:spcPct val="107000"/>
                        </a:lnSpc>
                        <a:spcBef>
                          <a:spcPts val="600"/>
                        </a:spcBef>
                        <a:spcAft>
                          <a:spcPts val="600"/>
                        </a:spcAft>
                        <a:tabLst>
                          <a:tab pos="-381000" algn="l"/>
                        </a:tabLst>
                      </a:pPr>
                      <a:r>
                        <a:rPr lang="fr-CH" sz="1600" dirty="0">
                          <a:effectLst/>
                        </a:rPr>
                        <a:t>Les éléments qui ont permis d’énoncer chaque conjecture sont </a:t>
                      </a:r>
                      <a:r>
                        <a:rPr lang="fr-CH" sz="1600" dirty="0" smtClean="0">
                          <a:effectLst/>
                        </a:rPr>
                        <a:t>identifiables</a:t>
                      </a:r>
                      <a:r>
                        <a:rPr lang="fr-CH" sz="1600" dirty="0">
                          <a:effectLst/>
                        </a:rPr>
                        <a:t> ; </a:t>
                      </a:r>
                      <a:r>
                        <a:rPr lang="fr-CH" sz="1600" dirty="0" smtClean="0">
                          <a:effectLst/>
                        </a:rPr>
                        <a:t>et</a:t>
                      </a:r>
                      <a:r>
                        <a:rPr lang="fr-CH" sz="1600" baseline="0" dirty="0" smtClean="0">
                          <a:effectLst/>
                        </a:rPr>
                        <a:t> </a:t>
                      </a:r>
                      <a:r>
                        <a:rPr lang="fr-CH" sz="1600" dirty="0" smtClean="0">
                          <a:effectLst/>
                        </a:rPr>
                        <a:t>s’il </a:t>
                      </a:r>
                      <a:r>
                        <a:rPr lang="fr-CH" sz="1600" dirty="0">
                          <a:effectLst/>
                        </a:rPr>
                        <a:t>y en a, le lien avec les essais est exprimé. </a:t>
                      </a:r>
                    </a:p>
                    <a:p>
                      <a:pPr marL="179705" marR="107950" algn="just">
                        <a:lnSpc>
                          <a:spcPct val="107000"/>
                        </a:lnSpc>
                        <a:spcBef>
                          <a:spcPts val="600"/>
                        </a:spcBef>
                        <a:spcAft>
                          <a:spcPts val="600"/>
                        </a:spcAft>
                        <a:tabLst>
                          <a:tab pos="-381000" algn="l"/>
                        </a:tabLst>
                      </a:pPr>
                      <a:r>
                        <a:rPr lang="fr-CH" sz="1600" dirty="0">
                          <a:effectLst/>
                        </a:rPr>
                        <a:t>Une conjecture valide ou un nombre suffisant de conjectures non valides, est énoncée. </a:t>
                      </a:r>
                    </a:p>
                    <a:p>
                      <a:pPr marL="179705" marR="107950" algn="just">
                        <a:lnSpc>
                          <a:spcPct val="107000"/>
                        </a:lnSpc>
                        <a:spcBef>
                          <a:spcPts val="600"/>
                        </a:spcBef>
                        <a:spcAft>
                          <a:spcPts val="600"/>
                        </a:spcAft>
                        <a:tabLst>
                          <a:tab pos="-381000" algn="l"/>
                        </a:tabLst>
                      </a:pPr>
                      <a:r>
                        <a:rPr lang="fr-CH" sz="1600" dirty="0">
                          <a:effectLst/>
                        </a:rPr>
                        <a:t>Toute conjecture est testée et la démarche aboutit, soit à une preuve (qui la valide définitivement), soit à un contre-exemple (qui l’invalide), soit à des tests suffisamment nombreux et variés (qui ne permettent pas de l’invalider). </a:t>
                      </a:r>
                    </a:p>
                    <a:p>
                      <a:pPr marL="179705" marR="107950" algn="just">
                        <a:lnSpc>
                          <a:spcPct val="107000"/>
                        </a:lnSpc>
                        <a:spcBef>
                          <a:spcPts val="600"/>
                        </a:spcBef>
                        <a:spcAft>
                          <a:spcPts val="600"/>
                        </a:spcAft>
                        <a:tabLst>
                          <a:tab pos="-381000" algn="l"/>
                        </a:tabLst>
                      </a:pPr>
                      <a:r>
                        <a:rPr lang="fr-CH" sz="1600" dirty="0">
                          <a:effectLst/>
                        </a:rPr>
                        <a:t>Chaque conjecture fait l’objet d’une conclusion cohérente avec la démarche décrite au point précédent. </a:t>
                      </a:r>
                    </a:p>
                    <a:p>
                      <a:pPr marL="179705" marR="107950" algn="just">
                        <a:lnSpc>
                          <a:spcPct val="107000"/>
                        </a:lnSpc>
                        <a:spcBef>
                          <a:spcPts val="600"/>
                        </a:spcBef>
                        <a:spcAft>
                          <a:spcPts val="600"/>
                        </a:spcAft>
                        <a:tabLst>
                          <a:tab pos="-381000" algn="l"/>
                        </a:tabLst>
                      </a:pPr>
                      <a:r>
                        <a:rPr lang="fr-CH" sz="1600" dirty="0">
                          <a:effectLst/>
                        </a:rPr>
                        <a:t>A l’issue de ses recherches, l’élève exprime une conclusion </a:t>
                      </a:r>
                      <a:r>
                        <a:rPr lang="fr-CH" sz="1600" dirty="0" smtClean="0">
                          <a:effectLst/>
                        </a:rPr>
                        <a:t>(solution au problème, réponses partielles au problème, etc.) </a:t>
                      </a:r>
                      <a:r>
                        <a:rPr lang="fr-CH" sz="1600" dirty="0">
                          <a:effectLst/>
                        </a:rPr>
                        <a:t>cohérente avec le problème et les recherches qu’il a effectuées.</a:t>
                      </a:r>
                      <a:endParaRPr lang="fr-CH"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1605" marR="41605" marT="0" marB="0">
                    <a:solidFill>
                      <a:schemeClr val="bg2"/>
                    </a:solidFill>
                  </a:tcPr>
                </a:tc>
                <a:extLst>
                  <a:ext uri="{0D108BD9-81ED-4DB2-BD59-A6C34878D82A}">
                    <a16:rowId xmlns:a16="http://schemas.microsoft.com/office/drawing/2014/main" val="4113569334"/>
                  </a:ext>
                </a:extLst>
              </a:tr>
              <a:tr h="329916">
                <a:tc>
                  <a:txBody>
                    <a:bodyPr/>
                    <a:lstStyle/>
                    <a:p>
                      <a:pPr algn="ctr">
                        <a:lnSpc>
                          <a:spcPct val="115000"/>
                        </a:lnSpc>
                        <a:spcBef>
                          <a:spcPts val="600"/>
                        </a:spcBef>
                        <a:spcAft>
                          <a:spcPts val="600"/>
                        </a:spcAft>
                      </a:pPr>
                      <a:r>
                        <a:rPr lang="fr-CH" sz="1600">
                          <a:effectLst/>
                        </a:rPr>
                        <a:t>Technique</a:t>
                      </a:r>
                      <a:endParaRPr lang="fr-CH" sz="1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1605" marR="41605" marT="0" marB="0" anchor="ctr">
                    <a:solidFill>
                      <a:schemeClr val="accent5">
                        <a:lumMod val="20000"/>
                        <a:lumOff val="80000"/>
                      </a:schemeClr>
                    </a:solidFill>
                  </a:tcPr>
                </a:tc>
                <a:tc>
                  <a:txBody>
                    <a:bodyPr/>
                    <a:lstStyle/>
                    <a:p>
                      <a:pPr marL="179705" marR="107950" algn="just">
                        <a:lnSpc>
                          <a:spcPct val="107000"/>
                        </a:lnSpc>
                        <a:spcBef>
                          <a:spcPts val="600"/>
                        </a:spcBef>
                        <a:spcAft>
                          <a:spcPts val="600"/>
                        </a:spcAft>
                        <a:tabLst>
                          <a:tab pos="-381000" algn="l"/>
                        </a:tabLst>
                      </a:pPr>
                      <a:r>
                        <a:rPr lang="fr-CH" sz="1600" dirty="0">
                          <a:effectLst/>
                        </a:rPr>
                        <a:t>Les outils et concepts mathématiques sont utilisés correctement.</a:t>
                      </a:r>
                    </a:p>
                    <a:p>
                      <a:pPr marL="179705" marR="107950" algn="just">
                        <a:lnSpc>
                          <a:spcPct val="107000"/>
                        </a:lnSpc>
                        <a:spcBef>
                          <a:spcPts val="600"/>
                        </a:spcBef>
                        <a:spcAft>
                          <a:spcPts val="600"/>
                        </a:spcAft>
                        <a:tabLst>
                          <a:tab pos="-381000" algn="l"/>
                        </a:tabLst>
                      </a:pPr>
                      <a:r>
                        <a:rPr lang="fr-CH" sz="1600" dirty="0">
                          <a:effectLst/>
                        </a:rPr>
                        <a:t>Les codes, notations, symboles utilisés, qui ne font pas partie du problème, sont définis.</a:t>
                      </a:r>
                      <a:endParaRPr lang="fr-CH"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1605" marR="41605" marT="0" marB="0">
                    <a:solidFill>
                      <a:schemeClr val="accent5">
                        <a:lumMod val="20000"/>
                        <a:lumOff val="80000"/>
                      </a:schemeClr>
                    </a:solidFill>
                  </a:tcPr>
                </a:tc>
                <a:extLst>
                  <a:ext uri="{0D108BD9-81ED-4DB2-BD59-A6C34878D82A}">
                    <a16:rowId xmlns:a16="http://schemas.microsoft.com/office/drawing/2014/main" val="3444364140"/>
                  </a:ext>
                </a:extLst>
              </a:tr>
            </a:tbl>
          </a:graphicData>
        </a:graphic>
      </p:graphicFrame>
      <p:sp>
        <p:nvSpPr>
          <p:cNvPr id="2" name="Espace réservé du numéro de diapositive 1"/>
          <p:cNvSpPr>
            <a:spLocks noGrp="1"/>
          </p:cNvSpPr>
          <p:nvPr>
            <p:ph type="sldNum" sz="quarter" idx="12"/>
          </p:nvPr>
        </p:nvSpPr>
        <p:spPr/>
        <p:txBody>
          <a:bodyPr/>
          <a:lstStyle/>
          <a:p>
            <a:fld id="{FE16E269-C61E-48B1-9940-3E0D916A84FA}" type="slidenum">
              <a:rPr lang="fr-CH" smtClean="0"/>
              <a:t>7</a:t>
            </a:fld>
            <a:endParaRPr lang="fr-CH"/>
          </a:p>
        </p:txBody>
      </p:sp>
    </p:spTree>
    <p:extLst>
      <p:ext uri="{BB962C8B-B14F-4D97-AF65-F5344CB8AC3E}">
        <p14:creationId xmlns:p14="http://schemas.microsoft.com/office/powerpoint/2010/main" val="13698053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H" sz="3600" dirty="0"/>
              <a:t>Recueil de données</a:t>
            </a:r>
          </a:p>
        </p:txBody>
      </p:sp>
      <p:sp>
        <p:nvSpPr>
          <p:cNvPr id="3" name="Espace réservé du contenu 2"/>
          <p:cNvSpPr>
            <a:spLocks noGrp="1"/>
          </p:cNvSpPr>
          <p:nvPr>
            <p:ph idx="1"/>
          </p:nvPr>
        </p:nvSpPr>
        <p:spPr/>
        <p:txBody>
          <a:bodyPr/>
          <a:lstStyle/>
          <a:p>
            <a:pPr lvl="1"/>
            <a:r>
              <a:rPr lang="fr-CH" sz="2400" dirty="0">
                <a:sym typeface="Wingdings" panose="05000000000000000000" pitchFamily="2" charset="2"/>
              </a:rPr>
              <a:t> Correction des copies de leurs élèves</a:t>
            </a:r>
          </a:p>
          <a:p>
            <a:pPr lvl="1">
              <a:buFont typeface="Wingdings" panose="05000000000000000000" pitchFamily="2" charset="2"/>
              <a:buChar char="à"/>
            </a:pPr>
            <a:r>
              <a:rPr lang="fr-CH" sz="2400" dirty="0" smtClean="0">
                <a:sym typeface="Wingdings" panose="05000000000000000000" pitchFamily="2" charset="2"/>
              </a:rPr>
              <a:t> Pour chaque élève évalué, </a:t>
            </a:r>
            <a:r>
              <a:rPr lang="fr-CH" sz="2400" dirty="0">
                <a:sym typeface="Wingdings" panose="05000000000000000000" pitchFamily="2" charset="2"/>
              </a:rPr>
              <a:t>liste de 0/1 correspondant à la validation ou non de chacun des </a:t>
            </a:r>
            <a:r>
              <a:rPr lang="fr-CH" sz="2400" dirty="0" smtClean="0">
                <a:sym typeface="Wingdings" panose="05000000000000000000" pitchFamily="2" charset="2"/>
              </a:rPr>
              <a:t>critères</a:t>
            </a:r>
          </a:p>
          <a:p>
            <a:pPr marL="128016" lvl="1" indent="0">
              <a:buNone/>
            </a:pPr>
            <a:endParaRPr lang="fr-CH" sz="2400" dirty="0">
              <a:sym typeface="Wingdings" panose="05000000000000000000" pitchFamily="2" charset="2"/>
            </a:endParaRPr>
          </a:p>
          <a:p>
            <a:pPr lvl="1">
              <a:buFont typeface="Arial" panose="020B0604020202020204" pitchFamily="34" charset="0"/>
              <a:buChar char="•"/>
            </a:pPr>
            <a:r>
              <a:rPr lang="fr-CH" sz="2400" dirty="0"/>
              <a:t> Correction des 3 mêmes copies d’élèves par tous les </a:t>
            </a:r>
            <a:r>
              <a:rPr lang="fr-CH" sz="2400" dirty="0" smtClean="0"/>
              <a:t>enseignants</a:t>
            </a:r>
            <a:endParaRPr lang="fr-CH" sz="2400" dirty="0"/>
          </a:p>
          <a:p>
            <a:pPr lvl="1">
              <a:buFont typeface="Wingdings" panose="05000000000000000000" pitchFamily="2" charset="2"/>
              <a:buChar char="à"/>
            </a:pPr>
            <a:r>
              <a:rPr lang="fr-CH" sz="2400" dirty="0" smtClean="0">
                <a:sym typeface="Wingdings" panose="05000000000000000000" pitchFamily="2" charset="2"/>
              </a:rPr>
              <a:t> Pour </a:t>
            </a:r>
            <a:r>
              <a:rPr lang="fr-CH" sz="2400" dirty="0">
                <a:sym typeface="Wingdings" panose="05000000000000000000" pitchFamily="2" charset="2"/>
              </a:rPr>
              <a:t>chacune des 3 productions, matrice en </a:t>
            </a:r>
            <a:r>
              <a:rPr lang="fr-CH" sz="2400" dirty="0" smtClean="0">
                <a:sym typeface="Wingdings" panose="05000000000000000000" pitchFamily="2" charset="2"/>
              </a:rPr>
              <a:t>0/1 correspondant </a:t>
            </a:r>
            <a:r>
              <a:rPr lang="fr-CH" sz="2400" dirty="0">
                <a:sym typeface="Wingdings" panose="05000000000000000000" pitchFamily="2" charset="2"/>
              </a:rPr>
              <a:t>à la validation ou non de chacun des critères </a:t>
            </a:r>
            <a:r>
              <a:rPr lang="fr-CH" sz="2400" dirty="0" smtClean="0">
                <a:sym typeface="Wingdings" panose="05000000000000000000" pitchFamily="2" charset="2"/>
              </a:rPr>
              <a:t>par chacun des enseignants</a:t>
            </a:r>
            <a:endParaRPr lang="fr-CH" sz="2400" dirty="0">
              <a:sym typeface="Wingdings" panose="05000000000000000000" pitchFamily="2" charset="2"/>
            </a:endParaRPr>
          </a:p>
          <a:p>
            <a:endParaRPr lang="fr-CH" dirty="0"/>
          </a:p>
        </p:txBody>
      </p:sp>
      <p:sp>
        <p:nvSpPr>
          <p:cNvPr id="4" name="Espace réservé du numéro de diapositive 3"/>
          <p:cNvSpPr>
            <a:spLocks noGrp="1"/>
          </p:cNvSpPr>
          <p:nvPr>
            <p:ph type="sldNum" sz="quarter" idx="12"/>
          </p:nvPr>
        </p:nvSpPr>
        <p:spPr/>
        <p:txBody>
          <a:bodyPr/>
          <a:lstStyle/>
          <a:p>
            <a:fld id="{FE16E269-C61E-48B1-9940-3E0D916A84FA}" type="slidenum">
              <a:rPr lang="fr-CH" smtClean="0"/>
              <a:t>8</a:t>
            </a:fld>
            <a:endParaRPr lang="fr-CH"/>
          </a:p>
        </p:txBody>
      </p:sp>
    </p:spTree>
    <p:extLst>
      <p:ext uri="{BB962C8B-B14F-4D97-AF65-F5344CB8AC3E}">
        <p14:creationId xmlns:p14="http://schemas.microsoft.com/office/powerpoint/2010/main" val="18432094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H" sz="3600" dirty="0" smtClean="0"/>
              <a:t>Méthodologie</a:t>
            </a:r>
            <a:endParaRPr lang="fr-CH" sz="4000" dirty="0"/>
          </a:p>
        </p:txBody>
      </p:sp>
      <p:sp>
        <p:nvSpPr>
          <p:cNvPr id="3" name="Espace réservé du contenu 2"/>
          <p:cNvSpPr>
            <a:spLocks noGrp="1"/>
          </p:cNvSpPr>
          <p:nvPr>
            <p:ph idx="1"/>
          </p:nvPr>
        </p:nvSpPr>
        <p:spPr/>
        <p:txBody>
          <a:bodyPr/>
          <a:lstStyle/>
          <a:p>
            <a:r>
              <a:rPr lang="fr-CH" sz="2400" dirty="0" smtClean="0"/>
              <a:t>Etude des données à l’aide d’un logiciel statistique (SPSS) pour :</a:t>
            </a:r>
          </a:p>
          <a:p>
            <a:r>
              <a:rPr lang="fr-CH" sz="2400" dirty="0" smtClean="0"/>
              <a:t>- </a:t>
            </a:r>
            <a:r>
              <a:rPr lang="fr-CH" sz="2400" dirty="0" smtClean="0">
                <a:sym typeface="Wingdings" panose="05000000000000000000" pitchFamily="2" charset="2"/>
              </a:rPr>
              <a:t>étudier les compétences </a:t>
            </a:r>
            <a:r>
              <a:rPr lang="fr-CH" sz="2400" dirty="0">
                <a:sym typeface="Wingdings" panose="05000000000000000000" pitchFamily="2" charset="2"/>
              </a:rPr>
              <a:t>des élèves sur un problème </a:t>
            </a:r>
            <a:r>
              <a:rPr lang="fr-CH" sz="2400" dirty="0" smtClean="0">
                <a:sym typeface="Wingdings" panose="05000000000000000000" pitchFamily="2" charset="2"/>
              </a:rPr>
              <a:t>donné</a:t>
            </a:r>
          </a:p>
          <a:p>
            <a:r>
              <a:rPr lang="fr-CH" sz="2400" dirty="0" smtClean="0">
                <a:sym typeface="Wingdings" panose="05000000000000000000" pitchFamily="2" charset="2"/>
              </a:rPr>
              <a:t>- déterminer des profils d’élèves en fonction des critères validés/invalidés</a:t>
            </a:r>
          </a:p>
          <a:p>
            <a:r>
              <a:rPr lang="fr-CH" sz="2400" dirty="0" smtClean="0">
                <a:sym typeface="Wingdings" panose="05000000000000000000" pitchFamily="2" charset="2"/>
              </a:rPr>
              <a:t>- étudier </a:t>
            </a:r>
            <a:r>
              <a:rPr lang="fr-CH" sz="2400" dirty="0">
                <a:sym typeface="Wingdings" panose="05000000000000000000" pitchFamily="2" charset="2"/>
              </a:rPr>
              <a:t>l</a:t>
            </a:r>
            <a:r>
              <a:rPr lang="fr-CH" sz="2400" dirty="0" smtClean="0">
                <a:sym typeface="Wingdings" panose="05000000000000000000" pitchFamily="2" charset="2"/>
              </a:rPr>
              <a:t>es critères amenant </a:t>
            </a:r>
            <a:r>
              <a:rPr lang="fr-CH" sz="2400" dirty="0">
                <a:sym typeface="Wingdings" panose="05000000000000000000" pitchFamily="2" charset="2"/>
              </a:rPr>
              <a:t>au plus de </a:t>
            </a:r>
            <a:r>
              <a:rPr lang="fr-CH" sz="2400" dirty="0" smtClean="0">
                <a:sym typeface="Wingdings" panose="05000000000000000000" pitchFamily="2" charset="2"/>
              </a:rPr>
              <a:t>divergence dans leur prises en compte par les enseignants lors des évaluations, et à ceux amenant au plus de consensus</a:t>
            </a:r>
            <a:endParaRPr lang="fr-CH" sz="2400" dirty="0">
              <a:sym typeface="Wingdings" panose="05000000000000000000" pitchFamily="2" charset="2"/>
            </a:endParaRPr>
          </a:p>
          <a:p>
            <a:endParaRPr lang="fr-CH" dirty="0"/>
          </a:p>
        </p:txBody>
      </p:sp>
      <p:sp>
        <p:nvSpPr>
          <p:cNvPr id="4" name="Espace réservé du numéro de diapositive 3"/>
          <p:cNvSpPr>
            <a:spLocks noGrp="1"/>
          </p:cNvSpPr>
          <p:nvPr>
            <p:ph type="sldNum" sz="quarter" idx="12"/>
          </p:nvPr>
        </p:nvSpPr>
        <p:spPr/>
        <p:txBody>
          <a:bodyPr/>
          <a:lstStyle/>
          <a:p>
            <a:fld id="{FE16E269-C61E-48B1-9940-3E0D916A84FA}" type="slidenum">
              <a:rPr lang="fr-CH" smtClean="0"/>
              <a:t>9</a:t>
            </a:fld>
            <a:endParaRPr lang="fr-CH"/>
          </a:p>
        </p:txBody>
      </p:sp>
    </p:spTree>
    <p:extLst>
      <p:ext uri="{BB962C8B-B14F-4D97-AF65-F5344CB8AC3E}">
        <p14:creationId xmlns:p14="http://schemas.microsoft.com/office/powerpoint/2010/main" val="7684477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égral">
  <a:themeElements>
    <a:clrScheme name="Intégral">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B26B02"/>
      </a:folHlink>
    </a:clrScheme>
    <a:fontScheme name="Inté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é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C1C93EF2-4785-427F-84A5-F1666490E9C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347</TotalTime>
  <Words>4248</Words>
  <Application>Microsoft Office PowerPoint</Application>
  <PresentationFormat>Grand écran</PresentationFormat>
  <Paragraphs>326</Paragraphs>
  <Slides>33</Slides>
  <Notes>33</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33</vt:i4>
      </vt:variant>
    </vt:vector>
  </HeadingPairs>
  <TitlesOfParts>
    <vt:vector size="41" baseType="lpstr">
      <vt:lpstr>Arial</vt:lpstr>
      <vt:lpstr>Calibri</vt:lpstr>
      <vt:lpstr>Mangal</vt:lpstr>
      <vt:lpstr>Tw Cen MT</vt:lpstr>
      <vt:lpstr>Tw Cen MT Condensed</vt:lpstr>
      <vt:lpstr>Wingdings</vt:lpstr>
      <vt:lpstr>Wingdings 3</vt:lpstr>
      <vt:lpstr>Intégral</vt:lpstr>
      <vt:lpstr>La résolution de problèmes comme objet ou moyen d’enseignement au cœur des apprentissages dans la classe de maths :  un point de vue fédérateur à partir d’études dans différents contextes</vt:lpstr>
      <vt:lpstr>Objectif général de la recherche</vt:lpstr>
      <vt:lpstr>Contexte de la recherche</vt:lpstr>
      <vt:lpstr>Partie 1 : étude au niveau macro, évaluation certificative</vt:lpstr>
      <vt:lpstr>Recueil de données</vt:lpstr>
      <vt:lpstr>Énoncé du problème</vt:lpstr>
      <vt:lpstr>Présentation PowerPoint</vt:lpstr>
      <vt:lpstr>Recueil de données</vt:lpstr>
      <vt:lpstr>Méthodologie</vt:lpstr>
      <vt:lpstr>Présentation PowerPoint</vt:lpstr>
      <vt:lpstr>Présentation PowerPoint</vt:lpstr>
      <vt:lpstr>Présentation PowerPoint</vt:lpstr>
      <vt:lpstr>Présentation PowerPoint</vt:lpstr>
      <vt:lpstr>Partie 2 : étude micro, évaluations certificative et formative</vt:lpstr>
      <vt:lpstr>étude de cas </vt:lpstr>
      <vt:lpstr>Données recueillies</vt:lpstr>
      <vt:lpstr>Méthodologie </vt:lpstr>
      <vt:lpstr>Méthodologie</vt:lpstr>
      <vt:lpstr>Méthodologie</vt:lpstr>
      <vt:lpstr>Méthodologie</vt:lpstr>
      <vt:lpstr>Présentation PowerPoint</vt:lpstr>
      <vt:lpstr>Extrait d’une discussion évaluative</vt:lpstr>
      <vt:lpstr>Présentation PowerPoint</vt:lpstr>
      <vt:lpstr>Place de cette recherche dans le projet FNS</vt:lpstr>
      <vt:lpstr>QUESTION time</vt:lpstr>
      <vt:lpstr>Types d’évaluation</vt:lpstr>
      <vt:lpstr>Démarche d’évaluation</vt:lpstr>
      <vt:lpstr>Perspective élargie de l’évaluation formative (Allal &amp; Mottier Lopez, 2005)</vt:lpstr>
      <vt:lpstr>Evaluation comme continuum</vt:lpstr>
      <vt:lpstr>Stratégies d’évaluation formative</vt:lpstr>
      <vt:lpstr>Assessment conversation (Ruiz Primo &amp; Furtak, 2007)</vt:lpstr>
      <vt:lpstr>Indicateurs de pratiques d’EF (Lepareur, 2016)</vt:lpstr>
      <vt:lpstr>Modèle EMI (Gandit, 2016)</vt:lpstr>
    </vt:vector>
  </TitlesOfParts>
  <Company>Unige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résolution de problèmes comme objet ou moyen d’enseignement au cœur des apprentissages dans la classe de mathématiques : un point de vue fédérateur à partir d’études dans différents contextes</dc:title>
  <dc:creator>anonym1</dc:creator>
  <cp:lastModifiedBy>anonym1</cp:lastModifiedBy>
  <cp:revision>45</cp:revision>
  <dcterms:created xsi:type="dcterms:W3CDTF">2017-08-28T12:50:58Z</dcterms:created>
  <dcterms:modified xsi:type="dcterms:W3CDTF">2017-09-14T06:29:53Z</dcterms:modified>
</cp:coreProperties>
</file>