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63" r:id="rId4"/>
    <p:sldId id="270" r:id="rId5"/>
    <p:sldId id="262" r:id="rId6"/>
    <p:sldId id="271" r:id="rId7"/>
    <p:sldId id="272" r:id="rId8"/>
    <p:sldId id="257" r:id="rId9"/>
    <p:sldId id="274" r:id="rId10"/>
    <p:sldId id="259" r:id="rId11"/>
    <p:sldId id="258" r:id="rId12"/>
    <p:sldId id="260" r:id="rId13"/>
    <p:sldId id="268" r:id="rId14"/>
    <p:sldId id="264" r:id="rId15"/>
    <p:sldId id="267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9/13/2017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0349" y="1754195"/>
            <a:ext cx="9966960" cy="3035808"/>
          </a:xfrm>
        </p:spPr>
        <p:txBody>
          <a:bodyPr/>
          <a:lstStyle/>
          <a:p>
            <a:r>
              <a:rPr lang="fr-CH" sz="6000" dirty="0"/>
              <a:t>Effets sur les apprentissages d'un enseignement basé sur les démarches </a:t>
            </a:r>
            <a:r>
              <a:rPr lang="fr-CH" sz="6000" dirty="0" smtClean="0"/>
              <a:t>d'investigation</a:t>
            </a:r>
            <a:r>
              <a:rPr lang="fr-CH" sz="5400" dirty="0"/>
              <a:t/>
            </a:r>
            <a:br>
              <a:rPr lang="fr-CH" sz="5400" dirty="0"/>
            </a:br>
            <a:endParaRPr lang="fr-CH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H" sz="3600" i="1" dirty="0"/>
              <a:t>le cas de l’enseignement des fonctions d’une variable réelle au post-obligatoire</a:t>
            </a:r>
          </a:p>
        </p:txBody>
      </p:sp>
    </p:spTree>
    <p:extLst>
      <p:ext uri="{BB962C8B-B14F-4D97-AF65-F5344CB8AC3E}">
        <p14:creationId xmlns:p14="http://schemas.microsoft.com/office/powerpoint/2010/main" val="32261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 smtClean="0"/>
              <a:t>méthodologie</a:t>
            </a:r>
            <a:r>
              <a:rPr lang="fr-CH" b="1" u="sng" dirty="0"/>
              <a:t> : 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 smtClean="0"/>
              <a:t>Analyse </a:t>
            </a:r>
            <a:r>
              <a:rPr lang="fr-CH" dirty="0"/>
              <a:t>didactique du thème et élaboration d’une séquence pilote</a:t>
            </a:r>
          </a:p>
          <a:p>
            <a:pPr lvl="0"/>
            <a:r>
              <a:rPr lang="fr-CH" dirty="0"/>
              <a:t>Passation d’une séquence d’enseignement dans des classes pilotes et des classes témoins</a:t>
            </a:r>
          </a:p>
          <a:p>
            <a:pPr lvl="0"/>
            <a:r>
              <a:rPr lang="fr-CH" dirty="0"/>
              <a:t>Analyse des </a:t>
            </a:r>
            <a:r>
              <a:rPr lang="fr-CH" i="1" dirty="0"/>
              <a:t>pré-tests</a:t>
            </a:r>
            <a:r>
              <a:rPr lang="fr-CH" dirty="0"/>
              <a:t> et des </a:t>
            </a:r>
            <a:r>
              <a:rPr lang="fr-CH" i="1" dirty="0" err="1"/>
              <a:t>post-tests</a:t>
            </a:r>
            <a:endParaRPr lang="fr-CH" i="1" dirty="0"/>
          </a:p>
          <a:p>
            <a:pPr lvl="0"/>
            <a:r>
              <a:rPr lang="fr-CH" dirty="0"/>
              <a:t>Analyse clinique au travers d’entretiens avec des élèves choisis dans les deux groupes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8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/>
              <a:t>Question de recherche : 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1696405"/>
            <a:ext cx="10539446" cy="4050792"/>
          </a:xfrm>
        </p:spPr>
        <p:txBody>
          <a:bodyPr/>
          <a:lstStyle/>
          <a:p>
            <a:pPr marL="0" indent="0">
              <a:buNone/>
            </a:pPr>
            <a:r>
              <a:rPr lang="fr-CH" sz="2800" dirty="0" smtClean="0"/>
              <a:t>Les </a:t>
            </a:r>
            <a:r>
              <a:rPr lang="fr-CH" sz="2800" dirty="0"/>
              <a:t>élèves confrontés au dispositif pilote ont-ils gagné quelque chose en terme de conceptualisation sans perdre par ailleurs (dans les tâches plus classiques) ?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Indicateur </a:t>
            </a:r>
            <a:r>
              <a:rPr lang="fr-CH" dirty="0"/>
              <a:t>de gain en conceptualisation : </a:t>
            </a:r>
            <a:r>
              <a:rPr lang="fr-CH" i="1" dirty="0"/>
              <a:t>capacité à </a:t>
            </a:r>
          </a:p>
          <a:p>
            <a:pPr lvl="0"/>
            <a:r>
              <a:rPr lang="fr-CH" dirty="0"/>
              <a:t>mobiliser l’outil fonction dans des situations où il n’est pas explicitement </a:t>
            </a:r>
            <a:r>
              <a:rPr lang="fr-CH" dirty="0" smtClean="0"/>
              <a:t>désigné ; </a:t>
            </a:r>
            <a:endParaRPr lang="fr-CH" dirty="0"/>
          </a:p>
          <a:p>
            <a:pPr lvl="0"/>
            <a:r>
              <a:rPr lang="fr-CH" dirty="0"/>
              <a:t>mobiliser des registres  autres que ceux présents dans l’énoncé pour mener à bien la résolution du </a:t>
            </a:r>
            <a:r>
              <a:rPr lang="fr-CH" dirty="0" smtClean="0"/>
              <a:t>problème</a:t>
            </a:r>
            <a:r>
              <a:rPr lang="fr-CH" dirty="0"/>
              <a:t> </a:t>
            </a:r>
            <a:r>
              <a:rPr lang="fr-CH" dirty="0" smtClean="0"/>
              <a:t>;</a:t>
            </a:r>
            <a:endParaRPr lang="fr-CH" dirty="0"/>
          </a:p>
          <a:p>
            <a:pPr lvl="0"/>
            <a:r>
              <a:rPr lang="fr-CH" dirty="0"/>
              <a:t>c</a:t>
            </a:r>
            <a:r>
              <a:rPr lang="fr-CH" dirty="0" smtClean="0"/>
              <a:t>oordonner </a:t>
            </a:r>
            <a:r>
              <a:rPr lang="fr-CH" dirty="0"/>
              <a:t>différents </a:t>
            </a:r>
            <a:r>
              <a:rPr lang="fr-CH" dirty="0" smtClean="0"/>
              <a:t>registres </a:t>
            </a:r>
            <a:r>
              <a:rPr lang="fr-CH" dirty="0"/>
              <a:t>pour résoudre et contrôler la validité de la </a:t>
            </a:r>
            <a:r>
              <a:rPr lang="fr-CH" dirty="0" smtClean="0"/>
              <a:t>réponse.</a:t>
            </a: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39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9263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Classes </a:t>
            </a:r>
            <a:r>
              <a:rPr lang="fr-CH" dirty="0"/>
              <a:t>de </a:t>
            </a:r>
            <a:r>
              <a:rPr lang="fr-CH" dirty="0" smtClean="0"/>
              <a:t>situations à étudier</a:t>
            </a:r>
            <a:r>
              <a:rPr lang="fr-CH" dirty="0"/>
              <a:t> 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4539" y="1570992"/>
            <a:ext cx="10058400" cy="2543808"/>
          </a:xfrm>
        </p:spPr>
        <p:txBody>
          <a:bodyPr/>
          <a:lstStyle/>
          <a:p>
            <a:pPr lvl="0"/>
            <a:r>
              <a:rPr lang="fr-CH" dirty="0" smtClean="0"/>
              <a:t>Allure graphique d’une situation sans passer par l’explicitation de la fonction (cinéma)</a:t>
            </a:r>
            <a:endParaRPr lang="fr-CH" dirty="0"/>
          </a:p>
          <a:p>
            <a:pPr lvl="0"/>
            <a:r>
              <a:rPr lang="fr-CH" dirty="0"/>
              <a:t>Intersection de courbes (abonnements)</a:t>
            </a:r>
          </a:p>
          <a:p>
            <a:r>
              <a:rPr lang="fr-CH" dirty="0"/>
              <a:t>Optimisation </a:t>
            </a:r>
            <a:r>
              <a:rPr lang="fr-CH" dirty="0" smtClean="0"/>
              <a:t>(théâtre)</a:t>
            </a:r>
            <a:endParaRPr lang="fr-CH" dirty="0"/>
          </a:p>
          <a:p>
            <a:pPr lvl="0"/>
            <a:r>
              <a:rPr lang="fr-CH" dirty="0" smtClean="0"/>
              <a:t>Modélisation </a:t>
            </a:r>
            <a:r>
              <a:rPr lang="fr-CH" dirty="0"/>
              <a:t>graphique de situations concrètes </a:t>
            </a:r>
            <a:r>
              <a:rPr lang="fr-CH" dirty="0" smtClean="0"/>
              <a:t>(« </a:t>
            </a:r>
            <a:r>
              <a:rPr lang="fr-CH" i="1" dirty="0" smtClean="0"/>
              <a:t>je ne vous jette pas la pierre, Pierre</a:t>
            </a:r>
            <a:r>
              <a:rPr lang="fr-CH" dirty="0" smtClean="0"/>
              <a:t> »)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780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 </a:t>
            </a:r>
            <a:endParaRPr lang="fr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6059" y="704515"/>
            <a:ext cx="949709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Le directeur d’un cinéma aimerait savoir quel impact aura un changement du prix du billet sur son bénéfice.</a:t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Quel est le graphique le plus vraisemblable ?</a:t>
            </a:r>
            <a:r>
              <a:rPr kumimoji="0" lang="fr-FR" alt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Pourquoi ?</a:t>
            </a:r>
            <a:b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Si aucun des graphiques ne vous semble convenable, dessinez votre propre version !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82" y="2555614"/>
            <a:ext cx="6758083" cy="35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7" y="656822"/>
            <a:ext cx="9907081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Le directeur d'une salle de théâtre de Lancy a remarqué qu'à 8 CHF la place, il peut </a:t>
            </a:r>
            <a:r>
              <a:rPr lang="fr-CH" dirty="0" smtClean="0"/>
              <a:t>compter sur </a:t>
            </a:r>
            <a:r>
              <a:rPr lang="fr-CH" dirty="0"/>
              <a:t>500 spectateurs, et que chaque baisse de 0,50 CHF lui amène 100 spectateurs de plus. 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Poser </a:t>
            </a:r>
            <a:r>
              <a:rPr lang="fr-CH" i="1" dirty="0" smtClean="0"/>
              <a:t>n </a:t>
            </a:r>
            <a:r>
              <a:rPr lang="fr-CH" dirty="0" smtClean="0"/>
              <a:t>la </a:t>
            </a:r>
            <a:r>
              <a:rPr lang="fr-CH" dirty="0"/>
              <a:t>baisse du prix du billet et considérer la fonction </a:t>
            </a:r>
            <a:r>
              <a:rPr lang="fr-CH" i="1" dirty="0" smtClean="0">
                <a:solidFill>
                  <a:srgbClr val="FF0000"/>
                </a:solidFill>
              </a:rPr>
              <a:t>f : n      f</a:t>
            </a:r>
            <a:r>
              <a:rPr lang="fr-CH" dirty="0" smtClean="0">
                <a:solidFill>
                  <a:srgbClr val="FF0000"/>
                </a:solidFill>
              </a:rPr>
              <a:t>(</a:t>
            </a:r>
            <a:r>
              <a:rPr lang="fr-CH" i="1" dirty="0" smtClean="0">
                <a:solidFill>
                  <a:srgbClr val="FF0000"/>
                </a:solidFill>
              </a:rPr>
              <a:t>n</a:t>
            </a:r>
            <a:r>
              <a:rPr lang="fr-CH" dirty="0">
                <a:solidFill>
                  <a:srgbClr val="FF0000"/>
                </a:solidFill>
              </a:rPr>
              <a:t>) qui </a:t>
            </a:r>
            <a:r>
              <a:rPr lang="fr-CH" dirty="0" smtClean="0">
                <a:solidFill>
                  <a:srgbClr val="FF0000"/>
                </a:solidFill>
              </a:rPr>
              <a:t>exprime </a:t>
            </a:r>
            <a:r>
              <a:rPr lang="fr-CH" dirty="0">
                <a:solidFill>
                  <a:srgbClr val="FF0000"/>
                </a:solidFill>
              </a:rPr>
              <a:t>la recette </a:t>
            </a:r>
            <a:r>
              <a:rPr lang="fr-CH" dirty="0" smtClean="0">
                <a:solidFill>
                  <a:srgbClr val="FF0000"/>
                </a:solidFill>
              </a:rPr>
              <a:t>totale en fonction de </a:t>
            </a:r>
            <a:r>
              <a:rPr lang="fr-CH" i="1" dirty="0" smtClean="0">
                <a:solidFill>
                  <a:srgbClr val="FF0000"/>
                </a:solidFill>
              </a:rPr>
              <a:t>n</a:t>
            </a:r>
            <a:r>
              <a:rPr lang="fr-CH" dirty="0" smtClean="0"/>
              <a:t>.</a:t>
            </a:r>
            <a:endParaRPr lang="fr-CH" dirty="0"/>
          </a:p>
          <a:p>
            <a:pPr marL="0" indent="0">
              <a:buNone/>
            </a:pPr>
            <a:r>
              <a:rPr lang="fr-CH" b="1" dirty="0"/>
              <a:t>a. </a:t>
            </a:r>
            <a:r>
              <a:rPr lang="fr-CH" dirty="0"/>
              <a:t>Choisir quelques valeurs de </a:t>
            </a:r>
            <a:r>
              <a:rPr lang="fr-CH" i="1" dirty="0"/>
              <a:t>n</a:t>
            </a:r>
            <a:r>
              <a:rPr lang="fr-CH" dirty="0"/>
              <a:t>, calculer leurs images par </a:t>
            </a:r>
            <a:r>
              <a:rPr lang="fr-CH" i="1" dirty="0"/>
              <a:t>f, </a:t>
            </a:r>
            <a:r>
              <a:rPr lang="fr-CH" dirty="0"/>
              <a:t>puis trouver une formule </a:t>
            </a:r>
            <a:r>
              <a:rPr lang="fr-CH" dirty="0" smtClean="0"/>
              <a:t>générale pour </a:t>
            </a:r>
            <a:r>
              <a:rPr lang="fr-CH" i="1" dirty="0"/>
              <a:t>f </a:t>
            </a:r>
            <a:r>
              <a:rPr lang="fr-CH" dirty="0"/>
              <a:t>(</a:t>
            </a:r>
            <a:r>
              <a:rPr lang="fr-CH" i="1" dirty="0"/>
              <a:t>n</a:t>
            </a:r>
            <a:r>
              <a:rPr lang="fr-CH" dirty="0"/>
              <a:t>).</a:t>
            </a:r>
          </a:p>
          <a:p>
            <a:pPr marL="0" indent="0">
              <a:buNone/>
            </a:pPr>
            <a:r>
              <a:rPr lang="fr-CH" b="1" dirty="0"/>
              <a:t>b. </a:t>
            </a:r>
            <a:r>
              <a:rPr lang="fr-CH" dirty="0"/>
              <a:t>Déterminer les valeurs de </a:t>
            </a:r>
            <a:r>
              <a:rPr lang="fr-CH" i="1" dirty="0"/>
              <a:t>n </a:t>
            </a:r>
            <a:r>
              <a:rPr lang="fr-CH" dirty="0"/>
              <a:t>pour lesquelles </a:t>
            </a:r>
            <a:r>
              <a:rPr lang="fr-CH" i="1" dirty="0"/>
              <a:t>f </a:t>
            </a:r>
            <a:r>
              <a:rPr lang="fr-CH" dirty="0"/>
              <a:t>existe.</a:t>
            </a:r>
          </a:p>
          <a:p>
            <a:pPr marL="0" indent="0">
              <a:buNone/>
            </a:pPr>
            <a:r>
              <a:rPr lang="fr-CH" b="1" dirty="0"/>
              <a:t>c. </a:t>
            </a:r>
            <a:r>
              <a:rPr lang="fr-CH" dirty="0"/>
              <a:t>Estimer graphiquement </a:t>
            </a:r>
            <a:r>
              <a:rPr lang="fr-CH" dirty="0" smtClean="0">
                <a:solidFill>
                  <a:srgbClr val="FF0000"/>
                </a:solidFill>
              </a:rPr>
              <a:t>le prix à fixer par </a:t>
            </a:r>
            <a:r>
              <a:rPr lang="fr-CH" dirty="0">
                <a:solidFill>
                  <a:srgbClr val="FF0000"/>
                </a:solidFill>
              </a:rPr>
              <a:t>place </a:t>
            </a:r>
            <a:r>
              <a:rPr lang="fr-CH" dirty="0"/>
              <a:t>pour obtenir une </a:t>
            </a:r>
            <a:r>
              <a:rPr lang="fr-CH" dirty="0" smtClean="0"/>
              <a:t>recette maximale. Quelle </a:t>
            </a:r>
            <a:r>
              <a:rPr lang="fr-CH" dirty="0"/>
              <a:t>est alors cette recette ?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36400"/>
              </p:ext>
            </p:extLst>
          </p:nvPr>
        </p:nvGraphicFramePr>
        <p:xfrm>
          <a:off x="8466307" y="3204516"/>
          <a:ext cx="2921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291960" imgH="190440" progId="Equation.DSMT4">
                  <p:embed/>
                </p:oleObj>
              </mc:Choice>
              <mc:Fallback>
                <p:oleObj name="Equation" r:id="rId3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6307" y="3204516"/>
                        <a:ext cx="2921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7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4544" y="2182815"/>
            <a:ext cx="102537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 profondeur D (en mètre) de la Tamise, à Londres, en fonction du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temps t (en heure) et sur une période de 24 heures est modélisée par :  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030643"/>
              </p:ext>
            </p:extLst>
          </p:nvPr>
        </p:nvGraphicFramePr>
        <p:xfrm>
          <a:off x="3155324" y="3102651"/>
          <a:ext cx="3711787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917700" imgH="431800" progId="Equation.DSMT4">
                  <p:embed/>
                </p:oleObj>
              </mc:Choice>
              <mc:Fallback>
                <p:oleObj name="Equation" r:id="rId3" imgW="1917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324" y="3102651"/>
                        <a:ext cx="3711787" cy="830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4544" y="3933648"/>
            <a:ext cx="108670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Si un bateau a besoin d’au moins 7 m d’eau pour naviguer en toute sécurité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sur la Tamise, déterminer le(s) intervalle(s) de temps</a:t>
            </a:r>
            <a:r>
              <a:rPr kumimoji="0" lang="fr-FR" alt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pendant le(s)quel(s)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 navigation n’est  pas sûre.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27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46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4800" dirty="0" smtClean="0">
                <a:latin typeface="+mj-lt"/>
              </a:rPr>
              <a:t>Dans quelle mesure ces différentes situations peuvent-elles être organisées sous forme de </a:t>
            </a:r>
            <a:r>
              <a:rPr lang="fr-CH" sz="4800" i="1" dirty="0" smtClean="0">
                <a:solidFill>
                  <a:schemeClr val="accent2"/>
                </a:solidFill>
                <a:latin typeface="+mj-lt"/>
              </a:rPr>
              <a:t>démarches d’</a:t>
            </a:r>
            <a:r>
              <a:rPr lang="fr-CH" sz="4800" i="1" dirty="0" err="1" smtClean="0">
                <a:solidFill>
                  <a:schemeClr val="accent2"/>
                </a:solidFill>
                <a:latin typeface="+mj-lt"/>
              </a:rPr>
              <a:t>invesstigation</a:t>
            </a:r>
            <a:r>
              <a:rPr lang="fr-CH" sz="48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fr-CH" sz="48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fr-CH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6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8130" y="1242867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fr-CH" sz="2400" b="1" u="sng" dirty="0" smtClean="0"/>
              <a:t>Plan de l’exposé : </a:t>
            </a:r>
          </a:p>
          <a:p>
            <a:pPr marL="0" indent="0">
              <a:buNone/>
            </a:pPr>
            <a:endParaRPr lang="fr-CH" sz="2400" b="1" dirty="0" smtClean="0"/>
          </a:p>
          <a:p>
            <a:r>
              <a:rPr lang="fr-CH" dirty="0" smtClean="0"/>
              <a:t>Constats remontés du terrain</a:t>
            </a:r>
          </a:p>
          <a:p>
            <a:r>
              <a:rPr lang="fr-CH" dirty="0" smtClean="0"/>
              <a:t>Problématique</a:t>
            </a:r>
          </a:p>
          <a:p>
            <a:r>
              <a:rPr lang="fr-CH" dirty="0" smtClean="0"/>
              <a:t>Méthodologie</a:t>
            </a:r>
          </a:p>
          <a:p>
            <a:r>
              <a:rPr lang="fr-CH" dirty="0" smtClean="0"/>
              <a:t>Questions de recherche</a:t>
            </a:r>
          </a:p>
          <a:p>
            <a:r>
              <a:rPr lang="fr-CH" dirty="0" smtClean="0"/>
              <a:t>Classes de situations et exemples</a:t>
            </a:r>
          </a:p>
          <a:p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H" sz="2000" dirty="0" smtClean="0"/>
              <a:t>MER livre11ème </a:t>
            </a:r>
            <a:endParaRPr lang="fr-CH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828800"/>
            <a:ext cx="9429955" cy="30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22670" y="1351878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fr-CH" i="1" dirty="0">
                <a:solidFill>
                  <a:schemeClr val="accent2"/>
                </a:solidFill>
              </a:rPr>
              <a:t>Interprétation :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Pas de vision globale de la </a:t>
            </a:r>
            <a:r>
              <a:rPr lang="fr-CH" dirty="0" err="1" smtClean="0">
                <a:solidFill>
                  <a:schemeClr val="accent2"/>
                </a:solidFill>
              </a:rPr>
              <a:t>co</a:t>
            </a:r>
            <a:r>
              <a:rPr lang="fr-CH" dirty="0" smtClean="0">
                <a:solidFill>
                  <a:schemeClr val="accent2"/>
                </a:solidFill>
              </a:rPr>
              <a:t>-dépendance de deux variables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Absence de vision dynamique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Bloqué dans le registre algébrique, dans une recherche de procédure standard (résolution d’équation)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09871" y="2481431"/>
            <a:ext cx="4754880" cy="2848087"/>
          </a:xfrm>
        </p:spPr>
        <p:txBody>
          <a:bodyPr/>
          <a:lstStyle/>
          <a:p>
            <a:pPr marL="0" indent="0">
              <a:buNone/>
            </a:pPr>
            <a:r>
              <a:rPr lang="fr-CH" i="1" dirty="0"/>
              <a:t>Résolution observée en </a:t>
            </a:r>
            <a:r>
              <a:rPr lang="fr-CH" i="1" dirty="0" smtClean="0"/>
              <a:t>1MA1 </a:t>
            </a:r>
            <a:r>
              <a:rPr lang="fr-CH" i="1" dirty="0"/>
              <a:t>: </a:t>
            </a:r>
          </a:p>
          <a:p>
            <a:r>
              <a:rPr lang="fr-CH" dirty="0" smtClean="0"/>
              <a:t>x la distance cherchée</a:t>
            </a:r>
          </a:p>
          <a:p>
            <a:r>
              <a:rPr lang="fr-CH" dirty="0" smtClean="0"/>
              <a:t>y le deuxième côté du rectangle</a:t>
            </a:r>
          </a:p>
          <a:p>
            <a:r>
              <a:rPr lang="fr-CH" dirty="0" smtClean="0"/>
              <a:t>2x+y=22</a:t>
            </a:r>
          </a:p>
          <a:p>
            <a:r>
              <a:rPr lang="fr-CH" dirty="0" smtClean="0"/>
              <a:t>Aire du rectangle = </a:t>
            </a:r>
            <a:r>
              <a:rPr lang="fr-CH" dirty="0" err="1" smtClean="0"/>
              <a:t>x.y</a:t>
            </a:r>
            <a:r>
              <a:rPr lang="fr-CH" dirty="0" smtClean="0"/>
              <a:t> </a:t>
            </a:r>
          </a:p>
          <a:p>
            <a:r>
              <a:rPr lang="fr-CH" dirty="0" smtClean="0"/>
              <a:t>… ?!?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1389529" y="845372"/>
            <a:ext cx="2841812" cy="1192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896470" y="701936"/>
            <a:ext cx="3926541" cy="1882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392706" y="890195"/>
            <a:ext cx="17929" cy="1147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463839" y="1256859"/>
            <a:ext cx="99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CH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5768834" cy="3977640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On considère la famille de tous les carrés inscrits dans un même carré de 50 cm de côté. Chaque carré de cette famille peut être caractérisé par la longueur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H" dirty="0"/>
              <a:t>.</a:t>
            </a:r>
          </a:p>
          <a:p>
            <a:pPr marL="0" lvl="0" indent="0">
              <a:buNone/>
            </a:pPr>
            <a:r>
              <a:rPr lang="fr-CH" dirty="0" smtClean="0"/>
              <a:t>Montrer </a:t>
            </a:r>
            <a:r>
              <a:rPr lang="fr-CH" dirty="0"/>
              <a:t>graphiquement comment l’aire de ces carrés dépend de la longueur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CH" dirty="0"/>
              <a:t>.</a:t>
            </a:r>
          </a:p>
          <a:p>
            <a:endParaRPr lang="fr-CH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8682" y="2093976"/>
            <a:ext cx="3868136" cy="35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7622" y="4141695"/>
            <a:ext cx="10012412" cy="23487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i="1" dirty="0" smtClean="0">
                <a:solidFill>
                  <a:schemeClr val="accent2"/>
                </a:solidFill>
              </a:rPr>
              <a:t>Interprétation :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Effet </a:t>
            </a:r>
            <a:r>
              <a:rPr lang="fr-CH" dirty="0">
                <a:solidFill>
                  <a:schemeClr val="accent2"/>
                </a:solidFill>
              </a:rPr>
              <a:t>de contrat pour la représentation graphique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Vision limitée de la </a:t>
            </a:r>
            <a:r>
              <a:rPr lang="fr-CH" dirty="0" err="1" smtClean="0">
                <a:solidFill>
                  <a:schemeClr val="accent2"/>
                </a:solidFill>
              </a:rPr>
              <a:t>co</a:t>
            </a:r>
            <a:r>
              <a:rPr lang="fr-CH" dirty="0" smtClean="0">
                <a:solidFill>
                  <a:schemeClr val="accent2"/>
                </a:solidFill>
              </a:rPr>
              <a:t>-dépendance des deux variables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Situation initiale </a:t>
            </a:r>
            <a:r>
              <a:rPr lang="fr-CH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registre algébrique et numérique  </a:t>
            </a:r>
            <a:r>
              <a:rPr lang="fr-CH" dirty="0" smtClean="0">
                <a:solidFill>
                  <a:schemeClr val="accent2"/>
                </a:solidFill>
              </a:rPr>
              <a:t>registre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3795" y="382345"/>
            <a:ext cx="4754880" cy="23429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i="1" dirty="0" smtClean="0"/>
              <a:t>Résolution observée en 3MA1 : </a:t>
            </a:r>
            <a:endParaRPr lang="fr-CH" i="1" dirty="0"/>
          </a:p>
          <a:p>
            <a:r>
              <a:rPr lang="fr-CH" dirty="0" smtClean="0"/>
              <a:t>Aire carré = (50-x)^2+x^2</a:t>
            </a:r>
          </a:p>
          <a:p>
            <a:r>
              <a:rPr lang="fr-CH" dirty="0" smtClean="0"/>
              <a:t>Calcul de quelques valeurs : </a:t>
            </a:r>
          </a:p>
          <a:p>
            <a:pPr marL="0" indent="0">
              <a:buNone/>
            </a:pPr>
            <a:r>
              <a:rPr lang="fr-CH" dirty="0" smtClean="0"/>
              <a:t>	x=0   Aire=2500</a:t>
            </a:r>
          </a:p>
          <a:p>
            <a:pPr marL="0" indent="0">
              <a:buNone/>
            </a:pPr>
            <a:r>
              <a:rPr lang="fr-CH" dirty="0" smtClean="0"/>
              <a:t>	x=1   Aire=2402</a:t>
            </a:r>
          </a:p>
          <a:p>
            <a:pPr marL="0" indent="0">
              <a:buNone/>
            </a:pPr>
            <a:r>
              <a:rPr lang="fr-CH" dirty="0" smtClean="0"/>
              <a:t>	x=2   Aire=2308</a:t>
            </a:r>
          </a:p>
          <a:p>
            <a:r>
              <a:rPr lang="fr-CH" dirty="0" smtClean="0"/>
              <a:t>Représentation graphique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319815"/>
            <a:ext cx="5573731" cy="3968551"/>
          </a:xfrm>
          <a:prstGeom prst="rect">
            <a:avLst/>
          </a:prstGeom>
        </p:spPr>
      </p:pic>
      <p:sp>
        <p:nvSpPr>
          <p:cNvPr id="5" name="Flèche courbée vers le bas 4"/>
          <p:cNvSpPr/>
          <p:nvPr/>
        </p:nvSpPr>
        <p:spPr>
          <a:xfrm>
            <a:off x="2026022" y="4123764"/>
            <a:ext cx="5342965" cy="991846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5" name="Flèche courbée vers le haut 14"/>
          <p:cNvSpPr/>
          <p:nvPr/>
        </p:nvSpPr>
        <p:spPr>
          <a:xfrm rot="10800000" flipV="1">
            <a:off x="1882588" y="5405718"/>
            <a:ext cx="5307106" cy="941294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0728" y="4123764"/>
            <a:ext cx="10012412" cy="23487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i="1" dirty="0" smtClean="0">
                <a:solidFill>
                  <a:schemeClr val="accent2"/>
                </a:solidFill>
              </a:rPr>
              <a:t>Interprétation :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Effet </a:t>
            </a:r>
            <a:r>
              <a:rPr lang="fr-CH" dirty="0">
                <a:solidFill>
                  <a:schemeClr val="accent2"/>
                </a:solidFill>
              </a:rPr>
              <a:t>de contrat pour la représentation graphique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Vision limitée de la </a:t>
            </a:r>
            <a:r>
              <a:rPr lang="fr-CH" dirty="0" err="1" smtClean="0">
                <a:solidFill>
                  <a:schemeClr val="accent2"/>
                </a:solidFill>
              </a:rPr>
              <a:t>co</a:t>
            </a:r>
            <a:r>
              <a:rPr lang="fr-CH" dirty="0" smtClean="0">
                <a:solidFill>
                  <a:schemeClr val="accent2"/>
                </a:solidFill>
              </a:rPr>
              <a:t>-dépendance des deux variables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Situation initiale </a:t>
            </a:r>
            <a:r>
              <a:rPr lang="fr-CH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registre algébrique et numérique  </a:t>
            </a:r>
            <a:r>
              <a:rPr lang="fr-CH" dirty="0" smtClean="0">
                <a:solidFill>
                  <a:schemeClr val="accent2"/>
                </a:solidFill>
              </a:rPr>
              <a:t>registre graphique</a:t>
            </a:r>
          </a:p>
          <a:p>
            <a:r>
              <a:rPr lang="fr-CH" dirty="0" smtClean="0">
                <a:solidFill>
                  <a:schemeClr val="accent2"/>
                </a:solidFill>
              </a:rPr>
              <a:t>Absence de coordination directe entre le registre géométrique (la situation de l’énoncé) et le registre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3795" y="382345"/>
            <a:ext cx="4754880" cy="23429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H" i="1" dirty="0" smtClean="0"/>
              <a:t>Résolution observée en 3MA1 : </a:t>
            </a:r>
            <a:endParaRPr lang="fr-CH" i="1" dirty="0"/>
          </a:p>
          <a:p>
            <a:r>
              <a:rPr lang="fr-CH" dirty="0" smtClean="0"/>
              <a:t>Aire carré = (50-x)^2+x^2</a:t>
            </a:r>
          </a:p>
          <a:p>
            <a:r>
              <a:rPr lang="fr-CH" dirty="0" smtClean="0"/>
              <a:t>Calcul de quelques valeurs : </a:t>
            </a:r>
          </a:p>
          <a:p>
            <a:pPr marL="0" indent="0">
              <a:buNone/>
            </a:pPr>
            <a:r>
              <a:rPr lang="fr-CH" dirty="0" smtClean="0"/>
              <a:t>	x=0   Aire=2500</a:t>
            </a:r>
          </a:p>
          <a:p>
            <a:pPr marL="0" indent="0">
              <a:buNone/>
            </a:pPr>
            <a:r>
              <a:rPr lang="fr-CH" dirty="0" smtClean="0"/>
              <a:t>	x=1   Aire=2402</a:t>
            </a:r>
          </a:p>
          <a:p>
            <a:pPr marL="0" indent="0">
              <a:buNone/>
            </a:pPr>
            <a:r>
              <a:rPr lang="fr-CH" dirty="0" smtClean="0"/>
              <a:t>	x=2   Aire=2308</a:t>
            </a:r>
          </a:p>
          <a:p>
            <a:r>
              <a:rPr lang="fr-CH" dirty="0" smtClean="0"/>
              <a:t>Représentation graphique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319815"/>
            <a:ext cx="5573731" cy="3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u="sng" dirty="0"/>
              <a:t>Problématique :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De </a:t>
            </a:r>
            <a:r>
              <a:rPr lang="fr-CH" dirty="0"/>
              <a:t>nombreux élèves restent cloisonnés dans des démarches procédurales ; </a:t>
            </a:r>
            <a:endParaRPr lang="fr-CH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CH" dirty="0" smtClean="0"/>
              <a:t>en </a:t>
            </a:r>
            <a:r>
              <a:rPr lang="fr-CH" dirty="0"/>
              <a:t>particulier, face à un problème complexe, ils n’effectuent pas </a:t>
            </a:r>
            <a:r>
              <a:rPr lang="fr-CH" i="1" dirty="0"/>
              <a:t>spontanément</a:t>
            </a:r>
            <a:r>
              <a:rPr lang="fr-CH" dirty="0"/>
              <a:t> </a:t>
            </a:r>
            <a:r>
              <a:rPr lang="fr-CH" dirty="0" smtClean="0"/>
              <a:t>de </a:t>
            </a:r>
            <a:r>
              <a:rPr lang="fr-CH" dirty="0" smtClean="0">
                <a:solidFill>
                  <a:schemeClr val="accent1"/>
                </a:solidFill>
              </a:rPr>
              <a:t>changement </a:t>
            </a:r>
            <a:r>
              <a:rPr lang="fr-CH" dirty="0">
                <a:solidFill>
                  <a:schemeClr val="accent1"/>
                </a:solidFill>
              </a:rPr>
              <a:t>de registre de représentation sémiotique </a:t>
            </a:r>
            <a:r>
              <a:rPr lang="fr-CH" dirty="0"/>
              <a:t>(entre le texte du problème et la situation pseudo-concrète auquel il se réfère, sa modélisation algébrique et sa modélisation graphique</a:t>
            </a:r>
            <a:r>
              <a:rPr lang="fr-CH" dirty="0" smtClean="0"/>
              <a:t>) ou coordonnent mal ces registres entre eux, </a:t>
            </a:r>
            <a:r>
              <a:rPr lang="fr-CH" dirty="0"/>
              <a:t>que ce soit pour élaborer une </a:t>
            </a:r>
            <a:r>
              <a:rPr lang="fr-CH" dirty="0">
                <a:solidFill>
                  <a:schemeClr val="accent1"/>
                </a:solidFill>
              </a:rPr>
              <a:t>stratégie de résolution </a:t>
            </a:r>
            <a:r>
              <a:rPr lang="fr-CH" dirty="0"/>
              <a:t>ou pour </a:t>
            </a:r>
            <a:r>
              <a:rPr lang="fr-CH" dirty="0">
                <a:solidFill>
                  <a:schemeClr val="accent1"/>
                </a:solidFill>
              </a:rPr>
              <a:t>contrôler la validité </a:t>
            </a:r>
            <a:r>
              <a:rPr lang="fr-CH" dirty="0"/>
              <a:t>de leurs résultats.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338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2054" y="1059641"/>
            <a:ext cx="9765437" cy="4525963"/>
          </a:xfrm>
        </p:spPr>
        <p:txBody>
          <a:bodyPr/>
          <a:lstStyle/>
          <a:p>
            <a:pPr marL="0" indent="0">
              <a:buNone/>
            </a:pPr>
            <a:r>
              <a:rPr lang="fr-CH" sz="2800" dirty="0" smtClean="0"/>
              <a:t>«</a:t>
            </a:r>
            <a:r>
              <a:rPr lang="fr-CH" sz="2800" i="1" dirty="0" smtClean="0"/>
              <a:t> Comprendre</a:t>
            </a:r>
            <a:r>
              <a:rPr lang="fr-CH" sz="2800" dirty="0" smtClean="0"/>
              <a:t> , ce n’est pas confier à la mémoire la foule des procédés ; c’et réussir à rapprocher des faits, à saisir entre eux des liaisons qui répondent à l’effort constant de l’esprit vers la coordination et l’unité.»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sz="2400" dirty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CH" sz="2400" dirty="0" smtClean="0">
                <a:solidFill>
                  <a:schemeClr val="accent5">
                    <a:lumMod val="75000"/>
                  </a:schemeClr>
                </a:solidFill>
              </a:rPr>
              <a:t>			</a:t>
            </a:r>
            <a:r>
              <a:rPr lang="fr-CH" sz="2400" dirty="0" smtClean="0">
                <a:solidFill>
                  <a:srgbClr val="0070C0"/>
                </a:solidFill>
              </a:rPr>
              <a:t>Louis </a:t>
            </a:r>
            <a:r>
              <a:rPr lang="fr-CH" sz="2400" dirty="0" err="1">
                <a:solidFill>
                  <a:srgbClr val="0070C0"/>
                </a:solidFill>
              </a:rPr>
              <a:t>Grosgurin</a:t>
            </a:r>
            <a:r>
              <a:rPr lang="fr-CH" sz="2400" dirty="0">
                <a:solidFill>
                  <a:srgbClr val="0070C0"/>
                </a:solidFill>
              </a:rPr>
              <a:t>, Méthodologie, </a:t>
            </a:r>
          </a:p>
          <a:p>
            <a:pPr marL="0" indent="0">
              <a:buNone/>
            </a:pPr>
            <a:r>
              <a:rPr lang="fr-CH" sz="2400" dirty="0">
                <a:solidFill>
                  <a:srgbClr val="0070C0"/>
                </a:solidFill>
              </a:rPr>
              <a:t>	</a:t>
            </a:r>
            <a:r>
              <a:rPr lang="fr-CH" sz="2400" dirty="0">
                <a:solidFill>
                  <a:srgbClr val="0070C0"/>
                </a:solidFill>
              </a:rPr>
              <a:t>	</a:t>
            </a:r>
            <a:r>
              <a:rPr lang="fr-CH" sz="2400" dirty="0" smtClean="0">
                <a:solidFill>
                  <a:srgbClr val="0070C0"/>
                </a:solidFill>
              </a:rPr>
              <a:t>			Genève</a:t>
            </a:r>
            <a:r>
              <a:rPr lang="fr-CH" sz="2400" dirty="0">
                <a:solidFill>
                  <a:srgbClr val="0070C0"/>
                </a:solidFill>
              </a:rPr>
              <a:t>, 1922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4515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154</TotalTime>
  <Words>640</Words>
  <Application>Microsoft Office PowerPoint</Application>
  <PresentationFormat>Grand écran</PresentationFormat>
  <Paragraphs>84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Calibri</vt:lpstr>
      <vt:lpstr>Rockwell</vt:lpstr>
      <vt:lpstr>Rockwell Condensed</vt:lpstr>
      <vt:lpstr>Times</vt:lpstr>
      <vt:lpstr>Times New Roman</vt:lpstr>
      <vt:lpstr>Wingdings</vt:lpstr>
      <vt:lpstr>Type de bois</vt:lpstr>
      <vt:lpstr>Equation</vt:lpstr>
      <vt:lpstr>Effets sur les apprentissages d'un enseignement basé sur les démarches d'investigation </vt:lpstr>
      <vt:lpstr>Présentation PowerPoint</vt:lpstr>
      <vt:lpstr>MER livre11ème </vt:lpstr>
      <vt:lpstr>Présentation PowerPoint</vt:lpstr>
      <vt:lpstr>Présentation PowerPoint</vt:lpstr>
      <vt:lpstr>Présentation PowerPoint</vt:lpstr>
      <vt:lpstr>Présentation PowerPoint</vt:lpstr>
      <vt:lpstr>Problématique :</vt:lpstr>
      <vt:lpstr>Présentation PowerPoint</vt:lpstr>
      <vt:lpstr>méthodologie :  </vt:lpstr>
      <vt:lpstr>Question de recherche :  </vt:lpstr>
      <vt:lpstr>Classes de situations à étudier : </vt:lpstr>
      <vt:lpstr>  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Effets sur les apprentissages d'un enseignement basé sur les démarches d'investigation</dc:title>
  <dc:creator>Relecteur 1</dc:creator>
  <cp:lastModifiedBy>Pierre François Burgermeister</cp:lastModifiedBy>
  <cp:revision>19</cp:revision>
  <dcterms:created xsi:type="dcterms:W3CDTF">2017-09-11T06:20:10Z</dcterms:created>
  <dcterms:modified xsi:type="dcterms:W3CDTF">2017-09-13T09:47:44Z</dcterms:modified>
</cp:coreProperties>
</file>