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7"/>
  </p:notesMasterIdLst>
  <p:sldIdLst>
    <p:sldId id="257" r:id="rId2"/>
    <p:sldId id="349" r:id="rId3"/>
    <p:sldId id="350" r:id="rId4"/>
    <p:sldId id="259" r:id="rId5"/>
    <p:sldId id="260" r:id="rId6"/>
    <p:sldId id="261" r:id="rId7"/>
    <p:sldId id="262" r:id="rId8"/>
    <p:sldId id="263" r:id="rId9"/>
    <p:sldId id="264" r:id="rId10"/>
    <p:sldId id="265" r:id="rId11"/>
    <p:sldId id="351" r:id="rId12"/>
    <p:sldId id="267" r:id="rId13"/>
    <p:sldId id="268" r:id="rId14"/>
    <p:sldId id="269" r:id="rId15"/>
    <p:sldId id="270" r:id="rId16"/>
    <p:sldId id="271" r:id="rId17"/>
    <p:sldId id="272" r:id="rId18"/>
    <p:sldId id="273" r:id="rId19"/>
    <p:sldId id="274" r:id="rId20"/>
    <p:sldId id="275" r:id="rId21"/>
    <p:sldId id="276" r:id="rId22"/>
    <p:sldId id="362" r:id="rId23"/>
    <p:sldId id="352" r:id="rId24"/>
    <p:sldId id="278" r:id="rId25"/>
    <p:sldId id="279" r:id="rId26"/>
    <p:sldId id="280" r:id="rId27"/>
    <p:sldId id="281" r:id="rId28"/>
    <p:sldId id="283" r:id="rId29"/>
    <p:sldId id="282" r:id="rId30"/>
    <p:sldId id="285" r:id="rId31"/>
    <p:sldId id="286" r:id="rId32"/>
    <p:sldId id="353" r:id="rId33"/>
    <p:sldId id="288" r:id="rId34"/>
    <p:sldId id="354" r:id="rId35"/>
    <p:sldId id="290" r:id="rId36"/>
    <p:sldId id="291" r:id="rId37"/>
    <p:sldId id="292" r:id="rId38"/>
    <p:sldId id="293" r:id="rId39"/>
    <p:sldId id="294" r:id="rId40"/>
    <p:sldId id="295" r:id="rId41"/>
    <p:sldId id="296" r:id="rId42"/>
    <p:sldId id="297" r:id="rId43"/>
    <p:sldId id="298" r:id="rId44"/>
    <p:sldId id="355" r:id="rId45"/>
    <p:sldId id="300" r:id="rId46"/>
    <p:sldId id="301" r:id="rId47"/>
    <p:sldId id="302" r:id="rId48"/>
    <p:sldId id="303" r:id="rId49"/>
    <p:sldId id="304" r:id="rId50"/>
    <p:sldId id="305" r:id="rId51"/>
    <p:sldId id="306" r:id="rId52"/>
    <p:sldId id="348" r:id="rId53"/>
    <p:sldId id="360" r:id="rId54"/>
    <p:sldId id="358" r:id="rId55"/>
    <p:sldId id="359" r:id="rId56"/>
    <p:sldId id="361" r:id="rId57"/>
    <p:sldId id="307" r:id="rId58"/>
    <p:sldId id="308" r:id="rId59"/>
    <p:sldId id="342" r:id="rId60"/>
    <p:sldId id="341" r:id="rId61"/>
    <p:sldId id="311" r:id="rId62"/>
    <p:sldId id="312" r:id="rId63"/>
    <p:sldId id="313" r:id="rId64"/>
    <p:sldId id="314" r:id="rId65"/>
    <p:sldId id="315" r:id="rId66"/>
    <p:sldId id="343" r:id="rId67"/>
    <p:sldId id="344" r:id="rId68"/>
    <p:sldId id="318" r:id="rId69"/>
    <p:sldId id="319" r:id="rId70"/>
    <p:sldId id="320" r:id="rId71"/>
    <p:sldId id="321" r:id="rId72"/>
    <p:sldId id="322" r:id="rId73"/>
    <p:sldId id="323" r:id="rId74"/>
    <p:sldId id="356" r:id="rId75"/>
    <p:sldId id="325" r:id="rId76"/>
    <p:sldId id="326" r:id="rId77"/>
    <p:sldId id="327" r:id="rId78"/>
    <p:sldId id="328" r:id="rId79"/>
    <p:sldId id="329" r:id="rId80"/>
    <p:sldId id="357" r:id="rId81"/>
    <p:sldId id="331" r:id="rId82"/>
    <p:sldId id="332" r:id="rId83"/>
    <p:sldId id="333" r:id="rId84"/>
    <p:sldId id="334" r:id="rId85"/>
    <p:sldId id="335" r:id="rId8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stine acquistapace" initials="j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07"/>
    <p:restoredTop sz="76394"/>
  </p:normalViewPr>
  <p:slideViewPr>
    <p:cSldViewPr snapToGrid="0" snapToObjects="1">
      <p:cViewPr varScale="1">
        <p:scale>
          <a:sx n="68" d="100"/>
          <a:sy n="68" d="100"/>
        </p:scale>
        <p:origin x="128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viewProps" Target="viewProps.xml"/><Relationship Id="rId91" Type="http://schemas.openxmlformats.org/officeDocument/2006/relationships/theme" Target="theme/theme1.xml"/><Relationship Id="rId9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notesMaster" Target="notesMasters/notesMaster1.xml"/><Relationship Id="rId88" Type="http://schemas.openxmlformats.org/officeDocument/2006/relationships/commentAuthors" Target="commentAuthors.xml"/><Relationship Id="rId8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E03F7A-29B4-B44C-A094-9680241BC20F}" type="doc">
      <dgm:prSet loTypeId="urn:microsoft.com/office/officeart/2009/layout/ReverseList" loCatId="" qsTypeId="urn:microsoft.com/office/officeart/2005/8/quickstyle/simple4" qsCatId="simple" csTypeId="urn:microsoft.com/office/officeart/2005/8/colors/accent1_2" csCatId="accent1" phldr="1"/>
      <dgm:spPr/>
      <dgm:t>
        <a:bodyPr/>
        <a:lstStyle/>
        <a:p>
          <a:endParaRPr lang="en-GB"/>
        </a:p>
      </dgm:t>
    </dgm:pt>
    <dgm:pt modelId="{990BC492-7507-D847-9178-BB50C1D1CC6E}">
      <dgm:prSet phldrT="[Testo]" custT="1">
        <dgm:style>
          <a:lnRef idx="1">
            <a:schemeClr val="accent3"/>
          </a:lnRef>
          <a:fillRef idx="3">
            <a:schemeClr val="accent3"/>
          </a:fillRef>
          <a:effectRef idx="2">
            <a:schemeClr val="accent3"/>
          </a:effectRef>
          <a:fontRef idx="minor">
            <a:schemeClr val="lt1"/>
          </a:fontRef>
        </dgm:style>
      </dgm:prSet>
      <dgm:spPr/>
      <dgm:t>
        <a:bodyPr/>
        <a:lstStyle/>
        <a:p>
          <a:pPr algn="l"/>
          <a:r>
            <a:rPr lang="en-GB" sz="2400" dirty="0" smtClean="0">
              <a:latin typeface="Times New Roman" panose="02020603050405020304" pitchFamily="18" charset="0"/>
              <a:cs typeface="Times New Roman" panose="02020603050405020304" pitchFamily="18" charset="0"/>
            </a:rPr>
            <a:t>“the </a:t>
          </a:r>
          <a:r>
            <a:rPr lang="en-GB" sz="2400" u="sng" dirty="0" smtClean="0">
              <a:solidFill>
                <a:srgbClr val="FF0000"/>
              </a:solidFill>
              <a:latin typeface="Times New Roman" panose="02020603050405020304" pitchFamily="18" charset="0"/>
              <a:cs typeface="Times New Roman" panose="02020603050405020304" pitchFamily="18" charset="0"/>
            </a:rPr>
            <a:t>criteria</a:t>
          </a:r>
          <a:r>
            <a:rPr lang="en-GB" sz="2400" dirty="0" smtClean="0">
              <a:latin typeface="Times New Roman" panose="02020603050405020304" pitchFamily="18" charset="0"/>
              <a:cs typeface="Times New Roman" panose="02020603050405020304" pitchFamily="18" charset="0"/>
            </a:rPr>
            <a:t> for acceptance of an explanation by a members of a community.” </a:t>
          </a:r>
        </a:p>
        <a:p>
          <a:pPr algn="l"/>
          <a:r>
            <a:rPr lang="en-GB" sz="2400" dirty="0" smtClean="0">
              <a:latin typeface="Times New Roman" panose="02020603050405020304" pitchFamily="18" charset="0"/>
              <a:cs typeface="Times New Roman" panose="02020603050405020304" pitchFamily="18" charset="0"/>
            </a:rPr>
            <a:t>(B&amp;R, p. 181 )</a:t>
          </a:r>
          <a:endParaRPr lang="en-GB" sz="2400" dirty="0"/>
        </a:p>
      </dgm:t>
    </dgm:pt>
    <dgm:pt modelId="{4F459038-924B-7947-BB36-DC4458BE1A0C}" type="parTrans" cxnId="{7F6C92E2-C088-A445-881D-29120AE2216B}">
      <dgm:prSet/>
      <dgm:spPr/>
      <dgm:t>
        <a:bodyPr/>
        <a:lstStyle/>
        <a:p>
          <a:endParaRPr lang="en-GB"/>
        </a:p>
      </dgm:t>
    </dgm:pt>
    <dgm:pt modelId="{11132263-826B-A344-9D2D-FEEC4FD1706C}" type="sibTrans" cxnId="{7F6C92E2-C088-A445-881D-29120AE2216B}">
      <dgm:prSet/>
      <dgm:spPr/>
      <dgm:t>
        <a:bodyPr/>
        <a:lstStyle/>
        <a:p>
          <a:endParaRPr lang="en-GB"/>
        </a:p>
      </dgm:t>
    </dgm:pt>
    <dgm:pt modelId="{A03D57E1-E1C8-0A42-86FF-D4E00411C2DC}">
      <dgm:prSet phldrT="[Testo]">
        <dgm:style>
          <a:lnRef idx="1">
            <a:schemeClr val="accent3"/>
          </a:lnRef>
          <a:fillRef idx="3">
            <a:schemeClr val="accent3"/>
          </a:fillRef>
          <a:effectRef idx="2">
            <a:schemeClr val="accent3"/>
          </a:effectRef>
          <a:fontRef idx="minor">
            <a:schemeClr val="lt1"/>
          </a:fontRef>
        </dgm:style>
      </dgm:prSet>
      <dgm:spPr/>
      <dgm:t>
        <a:bodyPr/>
        <a:lstStyle/>
        <a:p>
          <a:r>
            <a:rPr lang="en-GB" dirty="0" smtClean="0">
              <a:latin typeface="Times New Roman" panose="02020603050405020304" pitchFamily="18" charset="0"/>
              <a:cs typeface="Times New Roman" panose="02020603050405020304" pitchFamily="18" charset="0"/>
            </a:rPr>
            <a:t>They consider </a:t>
          </a:r>
          <a:r>
            <a:rPr lang="en-GB" dirty="0" smtClean="0">
              <a:solidFill>
                <a:srgbClr val="FF0000"/>
              </a:solidFill>
              <a:latin typeface="Times New Roman" panose="02020603050405020304" pitchFamily="18" charset="0"/>
              <a:cs typeface="Times New Roman" panose="02020603050405020304" pitchFamily="18" charset="0"/>
            </a:rPr>
            <a:t>emotions </a:t>
          </a:r>
          <a:r>
            <a:rPr lang="en-GB" u="sng" dirty="0" smtClean="0">
              <a:latin typeface="Times New Roman" panose="02020603050405020304" pitchFamily="18" charset="0"/>
              <a:cs typeface="Times New Roman" panose="02020603050405020304" pitchFamily="18" charset="0"/>
            </a:rPr>
            <a:t>to be the foundation of such criteria </a:t>
          </a:r>
          <a:endParaRPr lang="en-GB" dirty="0"/>
        </a:p>
      </dgm:t>
    </dgm:pt>
    <dgm:pt modelId="{44AECB91-AB64-434A-89E7-7BB82DE9DFF8}" type="sibTrans" cxnId="{B8422939-BCFF-5545-8888-25758BC3E2CE}">
      <dgm:prSet/>
      <dgm:spPr/>
      <dgm:t>
        <a:bodyPr/>
        <a:lstStyle/>
        <a:p>
          <a:endParaRPr lang="en-GB"/>
        </a:p>
      </dgm:t>
    </dgm:pt>
    <dgm:pt modelId="{FE2746EC-2920-B74A-8775-3028535C6FA0}" type="parTrans" cxnId="{B8422939-BCFF-5545-8888-25758BC3E2CE}">
      <dgm:prSet/>
      <dgm:spPr/>
      <dgm:t>
        <a:bodyPr/>
        <a:lstStyle/>
        <a:p>
          <a:endParaRPr lang="en-GB"/>
        </a:p>
      </dgm:t>
    </dgm:pt>
    <dgm:pt modelId="{5CEA83F2-32B0-FE4C-AE7A-10179848BB75}" type="pres">
      <dgm:prSet presAssocID="{7FE03F7A-29B4-B44C-A094-9680241BC20F}" presName="Name0" presStyleCnt="0">
        <dgm:presLayoutVars>
          <dgm:chMax val="2"/>
          <dgm:chPref val="2"/>
          <dgm:animLvl val="lvl"/>
        </dgm:presLayoutVars>
      </dgm:prSet>
      <dgm:spPr/>
      <dgm:t>
        <a:bodyPr/>
        <a:lstStyle/>
        <a:p>
          <a:endParaRPr lang="en-GB"/>
        </a:p>
      </dgm:t>
    </dgm:pt>
    <dgm:pt modelId="{5F72B0EB-FAF6-A64F-8E33-B79A932E7E29}" type="pres">
      <dgm:prSet presAssocID="{7FE03F7A-29B4-B44C-A094-9680241BC20F}" presName="LeftText" presStyleLbl="revTx" presStyleIdx="0" presStyleCnt="0">
        <dgm:presLayoutVars>
          <dgm:bulletEnabled val="1"/>
        </dgm:presLayoutVars>
      </dgm:prSet>
      <dgm:spPr/>
      <dgm:t>
        <a:bodyPr/>
        <a:lstStyle/>
        <a:p>
          <a:endParaRPr lang="en-GB"/>
        </a:p>
      </dgm:t>
    </dgm:pt>
    <dgm:pt modelId="{7B63932D-E702-5141-A54F-62045FFA80DA}" type="pres">
      <dgm:prSet presAssocID="{7FE03F7A-29B4-B44C-A094-9680241BC20F}" presName="LeftNode" presStyleLbl="bgImgPlace1" presStyleIdx="0" presStyleCnt="2" custScaleX="123304" custScaleY="74997" custLinFactNeighborY="0">
        <dgm:presLayoutVars>
          <dgm:chMax val="2"/>
          <dgm:chPref val="2"/>
        </dgm:presLayoutVars>
      </dgm:prSet>
      <dgm:spPr/>
      <dgm:t>
        <a:bodyPr/>
        <a:lstStyle/>
        <a:p>
          <a:endParaRPr lang="en-GB"/>
        </a:p>
      </dgm:t>
    </dgm:pt>
    <dgm:pt modelId="{17CB09D2-31EA-784B-9B05-1DD95747F0EE}" type="pres">
      <dgm:prSet presAssocID="{7FE03F7A-29B4-B44C-A094-9680241BC20F}" presName="RightText" presStyleLbl="revTx" presStyleIdx="0" presStyleCnt="0">
        <dgm:presLayoutVars>
          <dgm:bulletEnabled val="1"/>
        </dgm:presLayoutVars>
      </dgm:prSet>
      <dgm:spPr/>
      <dgm:t>
        <a:bodyPr/>
        <a:lstStyle/>
        <a:p>
          <a:endParaRPr lang="en-GB"/>
        </a:p>
      </dgm:t>
    </dgm:pt>
    <dgm:pt modelId="{9C75930F-2776-8841-970C-825A53A180DB}" type="pres">
      <dgm:prSet presAssocID="{7FE03F7A-29B4-B44C-A094-9680241BC20F}" presName="RightNode" presStyleLbl="bgImgPlace1" presStyleIdx="1" presStyleCnt="2" custScaleX="110116" custScaleY="74997">
        <dgm:presLayoutVars>
          <dgm:chMax val="0"/>
          <dgm:chPref val="0"/>
        </dgm:presLayoutVars>
      </dgm:prSet>
      <dgm:spPr/>
      <dgm:t>
        <a:bodyPr/>
        <a:lstStyle/>
        <a:p>
          <a:endParaRPr lang="en-GB"/>
        </a:p>
      </dgm:t>
    </dgm:pt>
    <dgm:pt modelId="{B936E59D-C220-574F-BCD0-792607764EB1}" type="pres">
      <dgm:prSet presAssocID="{7FE03F7A-29B4-B44C-A094-9680241BC20F}" presName="TopArrow" presStyleLbl="node1" presStyleIdx="0" presStyleCnt="2"/>
      <dgm:spPr/>
    </dgm:pt>
    <dgm:pt modelId="{451F2D17-B14B-1749-92BE-7E56A1269695}" type="pres">
      <dgm:prSet presAssocID="{7FE03F7A-29B4-B44C-A094-9680241BC20F}" presName="BottomArrow" presStyleLbl="node1" presStyleIdx="1" presStyleCnt="2"/>
      <dgm:spPr/>
    </dgm:pt>
  </dgm:ptLst>
  <dgm:cxnLst>
    <dgm:cxn modelId="{CCFE1E83-EEC6-D344-8EDB-C6C4DDE6EEDA}" type="presOf" srcId="{990BC492-7507-D847-9178-BB50C1D1CC6E}" destId="{7B63932D-E702-5141-A54F-62045FFA80DA}" srcOrd="1" destOrd="0" presId="urn:microsoft.com/office/officeart/2009/layout/ReverseList"/>
    <dgm:cxn modelId="{5BC8CAFE-C2C0-864C-A05B-FD954BF77618}" type="presOf" srcId="{990BC492-7507-D847-9178-BB50C1D1CC6E}" destId="{5F72B0EB-FAF6-A64F-8E33-B79A932E7E29}" srcOrd="0" destOrd="0" presId="urn:microsoft.com/office/officeart/2009/layout/ReverseList"/>
    <dgm:cxn modelId="{4C659E1F-9DE5-8444-BE65-D5FE0A551FAE}" type="presOf" srcId="{A03D57E1-E1C8-0A42-86FF-D4E00411C2DC}" destId="{9C75930F-2776-8841-970C-825A53A180DB}" srcOrd="1" destOrd="0" presId="urn:microsoft.com/office/officeart/2009/layout/ReverseList"/>
    <dgm:cxn modelId="{7F6C92E2-C088-A445-881D-29120AE2216B}" srcId="{7FE03F7A-29B4-B44C-A094-9680241BC20F}" destId="{990BC492-7507-D847-9178-BB50C1D1CC6E}" srcOrd="0" destOrd="0" parTransId="{4F459038-924B-7947-BB36-DC4458BE1A0C}" sibTransId="{11132263-826B-A344-9D2D-FEEC4FD1706C}"/>
    <dgm:cxn modelId="{B8422939-BCFF-5545-8888-25758BC3E2CE}" srcId="{7FE03F7A-29B4-B44C-A094-9680241BC20F}" destId="{A03D57E1-E1C8-0A42-86FF-D4E00411C2DC}" srcOrd="1" destOrd="0" parTransId="{FE2746EC-2920-B74A-8775-3028535C6FA0}" sibTransId="{44AECB91-AB64-434A-89E7-7BB82DE9DFF8}"/>
    <dgm:cxn modelId="{12377E32-77CD-0A4E-8C9F-D871C663E044}" type="presOf" srcId="{A03D57E1-E1C8-0A42-86FF-D4E00411C2DC}" destId="{17CB09D2-31EA-784B-9B05-1DD95747F0EE}" srcOrd="0" destOrd="0" presId="urn:microsoft.com/office/officeart/2009/layout/ReverseList"/>
    <dgm:cxn modelId="{6607A6B0-23EF-5F43-8BCF-C8292CBA3A53}" type="presOf" srcId="{7FE03F7A-29B4-B44C-A094-9680241BC20F}" destId="{5CEA83F2-32B0-FE4C-AE7A-10179848BB75}" srcOrd="0" destOrd="0" presId="urn:microsoft.com/office/officeart/2009/layout/ReverseList"/>
    <dgm:cxn modelId="{88A15BF7-C981-F044-A53F-336FF4F4CCCF}" type="presParOf" srcId="{5CEA83F2-32B0-FE4C-AE7A-10179848BB75}" destId="{5F72B0EB-FAF6-A64F-8E33-B79A932E7E29}" srcOrd="0" destOrd="0" presId="urn:microsoft.com/office/officeart/2009/layout/ReverseList"/>
    <dgm:cxn modelId="{141560D1-09CF-5445-96A3-2B1DB1750659}" type="presParOf" srcId="{5CEA83F2-32B0-FE4C-AE7A-10179848BB75}" destId="{7B63932D-E702-5141-A54F-62045FFA80DA}" srcOrd="1" destOrd="0" presId="urn:microsoft.com/office/officeart/2009/layout/ReverseList"/>
    <dgm:cxn modelId="{4BD01AA4-01D6-904E-93C8-78353227E095}" type="presParOf" srcId="{5CEA83F2-32B0-FE4C-AE7A-10179848BB75}" destId="{17CB09D2-31EA-784B-9B05-1DD95747F0EE}" srcOrd="2" destOrd="0" presId="urn:microsoft.com/office/officeart/2009/layout/ReverseList"/>
    <dgm:cxn modelId="{B2710FD5-0B8F-4A4E-BF6A-D2EE1900FF88}" type="presParOf" srcId="{5CEA83F2-32B0-FE4C-AE7A-10179848BB75}" destId="{9C75930F-2776-8841-970C-825A53A180DB}" srcOrd="3" destOrd="0" presId="urn:microsoft.com/office/officeart/2009/layout/ReverseList"/>
    <dgm:cxn modelId="{359FA788-A74B-094B-91F6-28C93FE0A486}" type="presParOf" srcId="{5CEA83F2-32B0-FE4C-AE7A-10179848BB75}" destId="{B936E59D-C220-574F-BCD0-792607764EB1}" srcOrd="4" destOrd="0" presId="urn:microsoft.com/office/officeart/2009/layout/ReverseList"/>
    <dgm:cxn modelId="{294F3B1C-0267-1047-BA8F-FBBBEDAD5E4D}" type="presParOf" srcId="{5CEA83F2-32B0-FE4C-AE7A-10179848BB75}" destId="{451F2D17-B14B-1749-92BE-7E56A1269695}"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3932D-E702-5141-A54F-62045FFA80DA}">
      <dsp:nvSpPr>
        <dsp:cNvPr id="0" name=""/>
        <dsp:cNvSpPr/>
      </dsp:nvSpPr>
      <dsp:spPr>
        <a:xfrm rot="16200000">
          <a:off x="2429917" y="1413831"/>
          <a:ext cx="2643923" cy="2656431"/>
        </a:xfrm>
        <a:prstGeom prst="round2SameRect">
          <a:avLst>
            <a:gd name="adj1" fmla="val 16670"/>
            <a:gd name="adj2" fmla="val 0"/>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6350" cap="flat" cmpd="sng" algn="ctr">
          <a:solidFill>
            <a:schemeClr val="accent3"/>
          </a:solidFill>
          <a:prstDash val="solid"/>
          <a:miter lim="800000"/>
        </a:ln>
        <a:effectLst/>
      </dsp:spPr>
      <dsp:style>
        <a:lnRef idx="1">
          <a:schemeClr val="accent3"/>
        </a:lnRef>
        <a:fillRef idx="3">
          <a:schemeClr val="accent3"/>
        </a:fillRef>
        <a:effectRef idx="2">
          <a:schemeClr val="accent3"/>
        </a:effectRef>
        <a:fontRef idx="minor">
          <a:schemeClr val="lt1"/>
        </a:fontRef>
      </dsp:style>
      <dsp:txBody>
        <a:bodyPr spcFirstLastPara="0" vert="horz" wrap="square" lIns="91440" tIns="152400" rIns="137160" bIns="152400" numCol="1" spcCol="1270" anchor="t" anchorCtr="0">
          <a:noAutofit/>
        </a:bodyPr>
        <a:lstStyle/>
        <a:p>
          <a:pPr lvl="0" algn="l" defTabSz="1066800">
            <a:lnSpc>
              <a:spcPct val="90000"/>
            </a:lnSpc>
            <a:spcBef>
              <a:spcPct val="0"/>
            </a:spcBef>
            <a:spcAft>
              <a:spcPct val="35000"/>
            </a:spcAft>
          </a:pPr>
          <a:r>
            <a:rPr lang="en-GB" sz="2400" kern="1200" dirty="0" smtClean="0">
              <a:latin typeface="Times New Roman" panose="02020603050405020304" pitchFamily="18" charset="0"/>
              <a:cs typeface="Times New Roman" panose="02020603050405020304" pitchFamily="18" charset="0"/>
            </a:rPr>
            <a:t>“the </a:t>
          </a:r>
          <a:r>
            <a:rPr lang="en-GB" sz="2400" u="sng" kern="1200" dirty="0" smtClean="0">
              <a:solidFill>
                <a:srgbClr val="FF0000"/>
              </a:solidFill>
              <a:latin typeface="Times New Roman" panose="02020603050405020304" pitchFamily="18" charset="0"/>
              <a:cs typeface="Times New Roman" panose="02020603050405020304" pitchFamily="18" charset="0"/>
            </a:rPr>
            <a:t>criteria</a:t>
          </a:r>
          <a:r>
            <a:rPr lang="en-GB" sz="2400" kern="1200" dirty="0" smtClean="0">
              <a:latin typeface="Times New Roman" panose="02020603050405020304" pitchFamily="18" charset="0"/>
              <a:cs typeface="Times New Roman" panose="02020603050405020304" pitchFamily="18" charset="0"/>
            </a:rPr>
            <a:t> for acceptance of an explanation by a members of a community.” </a:t>
          </a:r>
        </a:p>
        <a:p>
          <a:pPr lvl="0" algn="l" defTabSz="1066800">
            <a:lnSpc>
              <a:spcPct val="90000"/>
            </a:lnSpc>
            <a:spcBef>
              <a:spcPct val="0"/>
            </a:spcBef>
            <a:spcAft>
              <a:spcPct val="35000"/>
            </a:spcAft>
          </a:pPr>
          <a:r>
            <a:rPr lang="en-GB" sz="2400" kern="1200" dirty="0" smtClean="0">
              <a:latin typeface="Times New Roman" panose="02020603050405020304" pitchFamily="18" charset="0"/>
              <a:cs typeface="Times New Roman" panose="02020603050405020304" pitchFamily="18" charset="0"/>
            </a:rPr>
            <a:t>(B&amp;R, p. 181 )</a:t>
          </a:r>
          <a:endParaRPr lang="en-GB" sz="2400" kern="1200" dirty="0"/>
        </a:p>
      </dsp:txBody>
      <dsp:txXfrm rot="5400000">
        <a:off x="2552753" y="1549174"/>
        <a:ext cx="2527342" cy="2385745"/>
      </dsp:txXfrm>
    </dsp:sp>
    <dsp:sp modelId="{9C75930F-2776-8841-970C-825A53A180DB}">
      <dsp:nvSpPr>
        <dsp:cNvPr id="0" name=""/>
        <dsp:cNvSpPr/>
      </dsp:nvSpPr>
      <dsp:spPr>
        <a:xfrm rot="5400000">
          <a:off x="4682119" y="1555890"/>
          <a:ext cx="2643923" cy="2372312"/>
        </a:xfrm>
        <a:prstGeom prst="round2SameRect">
          <a:avLst>
            <a:gd name="adj1" fmla="val 16670"/>
            <a:gd name="adj2" fmla="val 0"/>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6350" cap="flat" cmpd="sng" algn="ctr">
          <a:solidFill>
            <a:schemeClr val="accent3"/>
          </a:solidFill>
          <a:prstDash val="solid"/>
          <a:miter lim="800000"/>
        </a:ln>
        <a:effectLst/>
      </dsp:spPr>
      <dsp:style>
        <a:lnRef idx="1">
          <a:schemeClr val="accent3"/>
        </a:lnRef>
        <a:fillRef idx="3">
          <a:schemeClr val="accent3"/>
        </a:fillRef>
        <a:effectRef idx="2">
          <a:schemeClr val="accent3"/>
        </a:effectRef>
        <a:fontRef idx="minor">
          <a:schemeClr val="lt1"/>
        </a:fontRef>
      </dsp:style>
      <dsp:txBody>
        <a:bodyPr spcFirstLastPara="0" vert="horz" wrap="square" lIns="154305" tIns="171450" rIns="102870" bIns="171450" numCol="1" spcCol="1270" anchor="t" anchorCtr="0">
          <a:noAutofit/>
        </a:bodyPr>
        <a:lstStyle/>
        <a:p>
          <a:pPr lvl="0" algn="l" defTabSz="1200150">
            <a:lnSpc>
              <a:spcPct val="90000"/>
            </a:lnSpc>
            <a:spcBef>
              <a:spcPct val="0"/>
            </a:spcBef>
            <a:spcAft>
              <a:spcPct val="35000"/>
            </a:spcAft>
          </a:pPr>
          <a:r>
            <a:rPr lang="en-GB" sz="2700" kern="1200" dirty="0" smtClean="0">
              <a:latin typeface="Times New Roman" panose="02020603050405020304" pitchFamily="18" charset="0"/>
              <a:cs typeface="Times New Roman" panose="02020603050405020304" pitchFamily="18" charset="0"/>
            </a:rPr>
            <a:t>They consider </a:t>
          </a:r>
          <a:r>
            <a:rPr lang="en-GB" sz="2700" kern="1200" dirty="0" smtClean="0">
              <a:solidFill>
                <a:srgbClr val="FF0000"/>
              </a:solidFill>
              <a:latin typeface="Times New Roman" panose="02020603050405020304" pitchFamily="18" charset="0"/>
              <a:cs typeface="Times New Roman" panose="02020603050405020304" pitchFamily="18" charset="0"/>
            </a:rPr>
            <a:t>emotions </a:t>
          </a:r>
          <a:r>
            <a:rPr lang="en-GB" sz="2700" u="sng" kern="1200" dirty="0" smtClean="0">
              <a:latin typeface="Times New Roman" panose="02020603050405020304" pitchFamily="18" charset="0"/>
              <a:cs typeface="Times New Roman" panose="02020603050405020304" pitchFamily="18" charset="0"/>
            </a:rPr>
            <a:t>to be the foundation of such criteria </a:t>
          </a:r>
          <a:endParaRPr lang="en-GB" sz="2700" kern="1200" dirty="0"/>
        </a:p>
      </dsp:txBody>
      <dsp:txXfrm rot="-5400000">
        <a:off x="4817924" y="1535913"/>
        <a:ext cx="2256484" cy="2412267"/>
      </dsp:txXfrm>
    </dsp:sp>
    <dsp:sp modelId="{B936E59D-C220-574F-BCD0-792607764EB1}">
      <dsp:nvSpPr>
        <dsp:cNvPr id="0" name=""/>
        <dsp:cNvSpPr/>
      </dsp:nvSpPr>
      <dsp:spPr>
        <a:xfrm>
          <a:off x="3751658" y="0"/>
          <a:ext cx="2252201" cy="2252092"/>
        </a:xfrm>
        <a:prstGeom prst="circularArrow">
          <a:avLst>
            <a:gd name="adj1" fmla="val 12500"/>
            <a:gd name="adj2" fmla="val 1142322"/>
            <a:gd name="adj3" fmla="val 20457678"/>
            <a:gd name="adj4" fmla="val 10800000"/>
            <a:gd name="adj5" fmla="val 125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51F2D17-B14B-1749-92BE-7E56A1269695}">
      <dsp:nvSpPr>
        <dsp:cNvPr id="0" name=""/>
        <dsp:cNvSpPr/>
      </dsp:nvSpPr>
      <dsp:spPr>
        <a:xfrm rot="10800000">
          <a:off x="3751658" y="3231453"/>
          <a:ext cx="2252201" cy="2252092"/>
        </a:xfrm>
        <a:prstGeom prst="circularArrow">
          <a:avLst>
            <a:gd name="adj1" fmla="val 12500"/>
            <a:gd name="adj2" fmla="val 1142322"/>
            <a:gd name="adj3" fmla="val 20457678"/>
            <a:gd name="adj4" fmla="val 10800000"/>
            <a:gd name="adj5" fmla="val 125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603E1B-5249-2340-A14B-D8B35741B835}" type="datetimeFigureOut">
              <a:rPr lang="fr-FR" smtClean="0"/>
              <a:t>05/10/2017</a:t>
            </a:fld>
            <a:endParaRPr lang="fr-FR"/>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1AF319-A420-7849-8DFA-38F75B5519B2}" type="slidenum">
              <a:rPr lang="fr-FR" smtClean="0"/>
              <a:t>‹n.›</a:t>
            </a:fld>
            <a:endParaRPr lang="fr-FR"/>
          </a:p>
        </p:txBody>
      </p:sp>
    </p:spTree>
    <p:extLst>
      <p:ext uri="{BB962C8B-B14F-4D97-AF65-F5344CB8AC3E}">
        <p14:creationId xmlns:p14="http://schemas.microsoft.com/office/powerpoint/2010/main" val="1495916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10"/>
          </p:nvPr>
        </p:nvSpPr>
        <p:spPr/>
        <p:txBody>
          <a:bodyPr/>
          <a:lstStyle/>
          <a:p>
            <a:fld id="{5B1AF319-A420-7849-8DFA-38F75B5519B2}" type="slidenum">
              <a:rPr lang="fr-FR" smtClean="0"/>
              <a:t>1</a:t>
            </a:fld>
            <a:endParaRPr lang="fr-FR"/>
          </a:p>
        </p:txBody>
      </p:sp>
    </p:spTree>
    <p:extLst>
      <p:ext uri="{BB962C8B-B14F-4D97-AF65-F5344CB8AC3E}">
        <p14:creationId xmlns:p14="http://schemas.microsoft.com/office/powerpoint/2010/main" val="175040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decart</a:t>
            </a:r>
            <a:endParaRPr lang="it-IT" dirty="0" smtClean="0"/>
          </a:p>
          <a:p>
            <a:endParaRPr lang="it-IT" dirty="0"/>
          </a:p>
        </p:txBody>
      </p:sp>
      <p:sp>
        <p:nvSpPr>
          <p:cNvPr id="4" name="Segnaposto numero diapositiva 3"/>
          <p:cNvSpPr>
            <a:spLocks noGrp="1"/>
          </p:cNvSpPr>
          <p:nvPr>
            <p:ph type="sldNum" sz="quarter" idx="10"/>
          </p:nvPr>
        </p:nvSpPr>
        <p:spPr/>
        <p:txBody>
          <a:bodyPr/>
          <a:lstStyle/>
          <a:p>
            <a:fld id="{4729E136-C6D0-40DB-BA28-59E87DBC74A0}" type="slidenum">
              <a:rPr lang="it-IT" smtClean="0"/>
              <a:t>14</a:t>
            </a:fld>
            <a:endParaRPr lang="it-IT"/>
          </a:p>
        </p:txBody>
      </p:sp>
    </p:spTree>
    <p:extLst>
      <p:ext uri="{BB962C8B-B14F-4D97-AF65-F5344CB8AC3E}">
        <p14:creationId xmlns:p14="http://schemas.microsoft.com/office/powerpoint/2010/main" val="2043191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La</a:t>
            </a:r>
            <a:r>
              <a:rPr lang="it-IT" baseline="0" dirty="0" smtClean="0"/>
              <a:t> nature de l’</a:t>
            </a:r>
            <a:r>
              <a:rPr lang="it-IT" baseline="0" dirty="0" err="1" smtClean="0"/>
              <a:t>être</a:t>
            </a:r>
            <a:r>
              <a:rPr lang="it-IT" baseline="0" dirty="0" smtClean="0"/>
              <a:t> </a:t>
            </a:r>
            <a:r>
              <a:rPr lang="it-IT" baseline="0" dirty="0" err="1" smtClean="0"/>
              <a:t>humain</a:t>
            </a:r>
            <a:r>
              <a:rPr lang="it-IT" baseline="0" dirty="0" smtClean="0"/>
              <a:t> </a:t>
            </a:r>
            <a:r>
              <a:rPr lang="it-IT" baseline="0" dirty="0" err="1" smtClean="0"/>
              <a:t>dépend</a:t>
            </a:r>
            <a:r>
              <a:rPr lang="it-IT" baseline="0" dirty="0" smtClean="0"/>
              <a:t> de la pensée mais pour </a:t>
            </a:r>
            <a:r>
              <a:rPr lang="it-IT" baseline="0" dirty="0" err="1" smtClean="0"/>
              <a:t>exister</a:t>
            </a:r>
            <a:r>
              <a:rPr lang="it-IT" baseline="0" dirty="0" smtClean="0"/>
              <a:t> on n ‘a </a:t>
            </a:r>
            <a:r>
              <a:rPr lang="it-IT" baseline="0" dirty="0" err="1" smtClean="0"/>
              <a:t>pas</a:t>
            </a:r>
            <a:r>
              <a:rPr lang="it-IT" baseline="0" dirty="0" smtClean="0"/>
              <a:t> </a:t>
            </a:r>
            <a:r>
              <a:rPr lang="it-IT" baseline="0" dirty="0" err="1" smtClean="0"/>
              <a:t>besoin</a:t>
            </a:r>
            <a:r>
              <a:rPr lang="it-IT" baseline="0" dirty="0" smtClean="0"/>
              <a:t> ni d’un </a:t>
            </a:r>
            <a:r>
              <a:rPr lang="it-IT" baseline="0" dirty="0" err="1" smtClean="0"/>
              <a:t>endroit</a:t>
            </a:r>
            <a:r>
              <a:rPr lang="it-IT" baseline="0" dirty="0" smtClean="0"/>
              <a:t> </a:t>
            </a:r>
            <a:r>
              <a:rPr lang="it-IT" baseline="0" dirty="0" err="1" smtClean="0"/>
              <a:t>précis</a:t>
            </a:r>
            <a:r>
              <a:rPr lang="it-IT" baseline="0" dirty="0" smtClean="0"/>
              <a:t> ni </a:t>
            </a:r>
            <a:r>
              <a:rPr lang="it-IT" baseline="0" dirty="0" err="1" smtClean="0"/>
              <a:t>des</a:t>
            </a:r>
            <a:r>
              <a:rPr lang="it-IT" baseline="0" dirty="0" smtClean="0"/>
              <a:t> </a:t>
            </a:r>
            <a:r>
              <a:rPr lang="it-IT" baseline="0" dirty="0" err="1" smtClean="0"/>
              <a:t>choses</a:t>
            </a:r>
            <a:r>
              <a:rPr lang="it-IT" baseline="0" dirty="0" smtClean="0"/>
              <a:t> </a:t>
            </a:r>
            <a:r>
              <a:rPr lang="it-IT" baseline="0" dirty="0" err="1" smtClean="0"/>
              <a:t>matérielles</a:t>
            </a:r>
            <a:r>
              <a:rPr lang="it-IT" baseline="0" dirty="0" smtClean="0"/>
              <a:t> et pour </a:t>
            </a:r>
            <a:r>
              <a:rPr lang="it-IT" baseline="0" dirty="0" err="1" smtClean="0"/>
              <a:t>cette</a:t>
            </a:r>
            <a:r>
              <a:rPr lang="it-IT" baseline="0" dirty="0" smtClean="0"/>
              <a:t> </a:t>
            </a:r>
            <a:r>
              <a:rPr lang="it-IT" baseline="0" dirty="0" err="1" smtClean="0"/>
              <a:t>raison</a:t>
            </a:r>
            <a:r>
              <a:rPr lang="it-IT" baseline="0" dirty="0" smtClean="0"/>
              <a:t> là l’esprit est </a:t>
            </a:r>
            <a:r>
              <a:rPr lang="it-IT" baseline="0" dirty="0" err="1" smtClean="0"/>
              <a:t>entièrement</a:t>
            </a:r>
            <a:r>
              <a:rPr lang="it-IT" baseline="0" dirty="0" smtClean="0"/>
              <a:t> </a:t>
            </a:r>
            <a:r>
              <a:rPr lang="it-IT" baseline="0" dirty="0" err="1" smtClean="0"/>
              <a:t>distinct</a:t>
            </a:r>
            <a:r>
              <a:rPr lang="it-IT" baseline="0" dirty="0" smtClean="0"/>
              <a:t> </a:t>
            </a:r>
            <a:r>
              <a:rPr lang="it-IT" baseline="0" dirty="0" err="1" smtClean="0"/>
              <a:t>du</a:t>
            </a:r>
            <a:r>
              <a:rPr lang="it-IT" baseline="0" dirty="0" smtClean="0"/>
              <a:t> </a:t>
            </a:r>
            <a:r>
              <a:rPr lang="it-IT" baseline="0" dirty="0" err="1" smtClean="0"/>
              <a:t>corps</a:t>
            </a:r>
            <a:r>
              <a:rPr lang="it-IT" baseline="0" dirty="0" smtClean="0"/>
              <a:t>.</a:t>
            </a:r>
            <a:endParaRPr lang="it-IT" dirty="0"/>
          </a:p>
        </p:txBody>
      </p:sp>
      <p:sp>
        <p:nvSpPr>
          <p:cNvPr id="4" name="Segnaposto numero diapositiva 3"/>
          <p:cNvSpPr>
            <a:spLocks noGrp="1"/>
          </p:cNvSpPr>
          <p:nvPr>
            <p:ph type="sldNum" sz="quarter" idx="10"/>
          </p:nvPr>
        </p:nvSpPr>
        <p:spPr/>
        <p:txBody>
          <a:bodyPr/>
          <a:lstStyle/>
          <a:p>
            <a:fld id="{4729E136-C6D0-40DB-BA28-59E87DBC74A0}" type="slidenum">
              <a:rPr lang="it-IT" smtClean="0"/>
              <a:t>15</a:t>
            </a:fld>
            <a:endParaRPr lang="it-IT"/>
          </a:p>
        </p:txBody>
      </p:sp>
    </p:spTree>
    <p:extLst>
      <p:ext uri="{BB962C8B-B14F-4D97-AF65-F5344CB8AC3E}">
        <p14:creationId xmlns:p14="http://schemas.microsoft.com/office/powerpoint/2010/main" val="716107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729E136-C6D0-40DB-BA28-59E87DBC74A0}" type="slidenum">
              <a:rPr lang="it-IT" smtClean="0"/>
              <a:t>16</a:t>
            </a:fld>
            <a:endParaRPr lang="it-IT"/>
          </a:p>
        </p:txBody>
      </p:sp>
    </p:spTree>
    <p:extLst>
      <p:ext uri="{BB962C8B-B14F-4D97-AF65-F5344CB8AC3E}">
        <p14:creationId xmlns:p14="http://schemas.microsoft.com/office/powerpoint/2010/main" val="626451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729E136-C6D0-40DB-BA28-59E87DBC74A0}" type="slidenum">
              <a:rPr lang="it-IT" smtClean="0"/>
              <a:t>17</a:t>
            </a:fld>
            <a:endParaRPr lang="it-IT"/>
          </a:p>
        </p:txBody>
      </p:sp>
    </p:spTree>
    <p:extLst>
      <p:ext uri="{BB962C8B-B14F-4D97-AF65-F5344CB8AC3E}">
        <p14:creationId xmlns:p14="http://schemas.microsoft.com/office/powerpoint/2010/main" val="100760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729E136-C6D0-40DB-BA28-59E87DBC74A0}" type="slidenum">
              <a:rPr lang="it-IT" smtClean="0"/>
              <a:t>18</a:t>
            </a:fld>
            <a:endParaRPr lang="it-IT"/>
          </a:p>
        </p:txBody>
      </p:sp>
    </p:spTree>
    <p:extLst>
      <p:ext uri="{BB962C8B-B14F-4D97-AF65-F5344CB8AC3E}">
        <p14:creationId xmlns:p14="http://schemas.microsoft.com/office/powerpoint/2010/main" val="1156080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Savoir-faire = know-how</a:t>
            </a:r>
            <a:endParaRPr lang="it-IT" dirty="0"/>
          </a:p>
        </p:txBody>
      </p:sp>
      <p:sp>
        <p:nvSpPr>
          <p:cNvPr id="4" name="Segnaposto numero diapositiva 3"/>
          <p:cNvSpPr>
            <a:spLocks noGrp="1"/>
          </p:cNvSpPr>
          <p:nvPr>
            <p:ph type="sldNum" sz="quarter" idx="10"/>
          </p:nvPr>
        </p:nvSpPr>
        <p:spPr/>
        <p:txBody>
          <a:bodyPr/>
          <a:lstStyle/>
          <a:p>
            <a:fld id="{4729E136-C6D0-40DB-BA28-59E87DBC74A0}" type="slidenum">
              <a:rPr lang="it-IT" smtClean="0"/>
              <a:t>19</a:t>
            </a:fld>
            <a:endParaRPr lang="it-IT"/>
          </a:p>
        </p:txBody>
      </p:sp>
    </p:spTree>
    <p:extLst>
      <p:ext uri="{BB962C8B-B14F-4D97-AF65-F5344CB8AC3E}">
        <p14:creationId xmlns:p14="http://schemas.microsoft.com/office/powerpoint/2010/main" val="890615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err="1" smtClean="0">
                <a:latin typeface="Times New Roman" panose="02020603050405020304" pitchFamily="18" charset="0"/>
                <a:cs typeface="Times New Roman" panose="02020603050405020304" pitchFamily="18" charset="0"/>
              </a:rPr>
              <a:t>Recent</a:t>
            </a:r>
            <a:r>
              <a:rPr lang="it-IT" sz="1200" dirty="0" smtClean="0">
                <a:latin typeface="Times New Roman" panose="02020603050405020304" pitchFamily="18" charset="0"/>
                <a:cs typeface="Times New Roman" panose="02020603050405020304" pitchFamily="18" charset="0"/>
              </a:rPr>
              <a:t> </a:t>
            </a:r>
            <a:r>
              <a:rPr lang="it-IT" sz="1200" dirty="0" err="1" smtClean="0">
                <a:latin typeface="Times New Roman" panose="02020603050405020304" pitchFamily="18" charset="0"/>
                <a:cs typeface="Times New Roman" panose="02020603050405020304" pitchFamily="18" charset="0"/>
              </a:rPr>
              <a:t>studies</a:t>
            </a:r>
            <a:r>
              <a:rPr lang="it-IT" sz="1200" dirty="0" smtClean="0">
                <a:latin typeface="Times New Roman" panose="02020603050405020304" pitchFamily="18" charset="0"/>
                <a:cs typeface="Times New Roman" panose="02020603050405020304" pitchFamily="18" charset="0"/>
              </a:rPr>
              <a:t> on the </a:t>
            </a:r>
            <a:r>
              <a:rPr lang="it-IT" sz="1200" b="1" i="1" dirty="0" err="1" smtClean="0">
                <a:latin typeface="Times New Roman" panose="02020603050405020304" pitchFamily="18" charset="0"/>
                <a:cs typeface="Times New Roman" panose="02020603050405020304" pitchFamily="18" charset="0"/>
              </a:rPr>
              <a:t>mathematics-related</a:t>
            </a:r>
            <a:r>
              <a:rPr lang="it-IT" sz="1200" b="1" i="1" dirty="0" smtClean="0">
                <a:latin typeface="Times New Roman" panose="02020603050405020304" pitchFamily="18" charset="0"/>
                <a:cs typeface="Times New Roman" panose="02020603050405020304" pitchFamily="18" charset="0"/>
              </a:rPr>
              <a:t> </a:t>
            </a:r>
            <a:r>
              <a:rPr lang="it-IT" sz="1200" b="1" i="1" dirty="0" err="1" smtClean="0">
                <a:latin typeface="Times New Roman" panose="02020603050405020304" pitchFamily="18" charset="0"/>
                <a:cs typeface="Times New Roman" panose="02020603050405020304" pitchFamily="18" charset="0"/>
              </a:rPr>
              <a:t>affect</a:t>
            </a:r>
            <a:r>
              <a:rPr lang="it-IT" sz="1200" b="1" i="1" dirty="0" smtClean="0">
                <a:latin typeface="Times New Roman" panose="02020603050405020304" pitchFamily="18" charset="0"/>
                <a:cs typeface="Times New Roman" panose="02020603050405020304" pitchFamily="18" charset="0"/>
              </a:rPr>
              <a:t> </a:t>
            </a:r>
            <a:r>
              <a:rPr lang="it-IT" sz="1200" dirty="0" smtClean="0">
                <a:latin typeface="Times New Roman" panose="02020603050405020304" pitchFamily="18" charset="0"/>
                <a:cs typeface="Times New Roman" panose="02020603050405020304" pitchFamily="18" charset="0"/>
              </a:rPr>
              <a:t>show </a:t>
            </a:r>
            <a:r>
              <a:rPr lang="it-IT" sz="1200" dirty="0" err="1" smtClean="0">
                <a:latin typeface="Times New Roman" panose="02020603050405020304" pitchFamily="18" charset="0"/>
                <a:cs typeface="Times New Roman" panose="02020603050405020304" pitchFamily="18" charset="0"/>
              </a:rPr>
              <a:t>that</a:t>
            </a:r>
            <a:r>
              <a:rPr lang="it-IT" sz="1200" dirty="0" smtClean="0">
                <a:latin typeface="Times New Roman" panose="02020603050405020304" pitchFamily="18" charset="0"/>
                <a:cs typeface="Times New Roman" panose="02020603050405020304" pitchFamily="18" charset="0"/>
              </a:rPr>
              <a:t> </a:t>
            </a:r>
            <a:r>
              <a:rPr lang="it-IT" sz="1200" dirty="0" err="1" smtClean="0">
                <a:latin typeface="Times New Roman" panose="02020603050405020304" pitchFamily="18" charset="0"/>
                <a:cs typeface="Times New Roman" panose="02020603050405020304" pitchFamily="18" charset="0"/>
              </a:rPr>
              <a:t>affect</a:t>
            </a:r>
            <a:r>
              <a:rPr lang="it-IT" sz="1200" dirty="0" smtClean="0">
                <a:latin typeface="Times New Roman" panose="02020603050405020304" pitchFamily="18" charset="0"/>
                <a:cs typeface="Times New Roman" panose="02020603050405020304" pitchFamily="18" charset="0"/>
              </a:rPr>
              <a:t> and </a:t>
            </a:r>
            <a:r>
              <a:rPr lang="it-IT" sz="1200" dirty="0" err="1" smtClean="0">
                <a:latin typeface="Times New Roman" panose="02020603050405020304" pitchFamily="18" charset="0"/>
                <a:cs typeface="Times New Roman" panose="02020603050405020304" pitchFamily="18" charset="0"/>
              </a:rPr>
              <a:t>cognition</a:t>
            </a:r>
            <a:r>
              <a:rPr lang="it-IT" sz="1200" dirty="0" smtClean="0">
                <a:latin typeface="Times New Roman" panose="02020603050405020304" pitchFamily="18" charset="0"/>
                <a:cs typeface="Times New Roman" panose="02020603050405020304" pitchFamily="18" charset="0"/>
              </a:rPr>
              <a:t> are </a:t>
            </a:r>
            <a:r>
              <a:rPr lang="it-IT" sz="1200" dirty="0" err="1" smtClean="0">
                <a:latin typeface="Times New Roman" panose="02020603050405020304" pitchFamily="18" charset="0"/>
                <a:cs typeface="Times New Roman" panose="02020603050405020304" pitchFamily="18" charset="0"/>
              </a:rPr>
              <a:t>hardly</a:t>
            </a:r>
            <a:r>
              <a:rPr lang="it-IT" sz="1200" dirty="0" smtClean="0">
                <a:latin typeface="Times New Roman" panose="02020603050405020304" pitchFamily="18" charset="0"/>
                <a:cs typeface="Times New Roman" panose="02020603050405020304" pitchFamily="18" charset="0"/>
              </a:rPr>
              <a:t> </a:t>
            </a:r>
            <a:r>
              <a:rPr lang="it-IT" sz="1200" dirty="0" err="1" smtClean="0">
                <a:latin typeface="Times New Roman" panose="02020603050405020304" pitchFamily="18" charset="0"/>
                <a:cs typeface="Times New Roman" panose="02020603050405020304" pitchFamily="18" charset="0"/>
              </a:rPr>
              <a:t>separable</a:t>
            </a:r>
            <a:r>
              <a:rPr lang="it-IT" sz="1200" dirty="0" smtClean="0">
                <a:latin typeface="Times New Roman" panose="02020603050405020304" pitchFamily="18" charset="0"/>
                <a:cs typeface="Times New Roman" panose="02020603050405020304" pitchFamily="18" charset="0"/>
              </a:rPr>
              <a:t>.</a:t>
            </a:r>
            <a:endParaRPr lang="it-IT" sz="1100" dirty="0" smtClean="0">
              <a:latin typeface="Times New Roman" panose="02020603050405020304" pitchFamily="18" charset="0"/>
              <a:cs typeface="Times New Roman" panose="02020603050405020304" pitchFamily="18" charset="0"/>
            </a:endParaRPr>
          </a:p>
          <a:p>
            <a:endParaRPr lang="it-IT" dirty="0"/>
          </a:p>
        </p:txBody>
      </p:sp>
      <p:sp>
        <p:nvSpPr>
          <p:cNvPr id="4" name="Segnaposto numero diapositiva 3"/>
          <p:cNvSpPr>
            <a:spLocks noGrp="1"/>
          </p:cNvSpPr>
          <p:nvPr>
            <p:ph type="sldNum" sz="quarter" idx="10"/>
          </p:nvPr>
        </p:nvSpPr>
        <p:spPr/>
        <p:txBody>
          <a:bodyPr/>
          <a:lstStyle/>
          <a:p>
            <a:fld id="{4729E136-C6D0-40DB-BA28-59E87DBC74A0}" type="slidenum">
              <a:rPr lang="it-IT" smtClean="0"/>
              <a:t>20</a:t>
            </a:fld>
            <a:endParaRPr lang="it-IT"/>
          </a:p>
        </p:txBody>
      </p:sp>
    </p:spTree>
    <p:extLst>
      <p:ext uri="{BB962C8B-B14F-4D97-AF65-F5344CB8AC3E}">
        <p14:creationId xmlns:p14="http://schemas.microsoft.com/office/powerpoint/2010/main" val="1753028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729E136-C6D0-40DB-BA28-59E87DBC74A0}" type="slidenum">
              <a:rPr lang="it-IT" smtClean="0"/>
              <a:t>21</a:t>
            </a:fld>
            <a:endParaRPr lang="it-IT"/>
          </a:p>
        </p:txBody>
      </p:sp>
    </p:spTree>
    <p:extLst>
      <p:ext uri="{BB962C8B-B14F-4D97-AF65-F5344CB8AC3E}">
        <p14:creationId xmlns:p14="http://schemas.microsoft.com/office/powerpoint/2010/main" val="1814001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729E136-C6D0-40DB-BA28-59E87DBC74A0}" type="slidenum">
              <a:rPr lang="it-IT" smtClean="0"/>
              <a:t>22</a:t>
            </a:fld>
            <a:endParaRPr lang="it-IT"/>
          </a:p>
        </p:txBody>
      </p:sp>
    </p:spTree>
    <p:extLst>
      <p:ext uri="{BB962C8B-B14F-4D97-AF65-F5344CB8AC3E}">
        <p14:creationId xmlns:p14="http://schemas.microsoft.com/office/powerpoint/2010/main" val="980263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D5BDC06-FC19-DA40-9896-E1DF16525A14}" type="slidenum">
              <a:rPr lang="it-IT" smtClean="0"/>
              <a:t>24</a:t>
            </a:fld>
            <a:endParaRPr lang="it-IT"/>
          </a:p>
        </p:txBody>
      </p:sp>
    </p:spTree>
    <p:extLst>
      <p:ext uri="{BB962C8B-B14F-4D97-AF65-F5344CB8AC3E}">
        <p14:creationId xmlns:p14="http://schemas.microsoft.com/office/powerpoint/2010/main" val="1285166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Times New Roman"/>
                <a:cs typeface="Times New Roman"/>
              </a:rPr>
              <a:t>The study of “</a:t>
            </a:r>
            <a:r>
              <a:rPr lang="en-GB" sz="1200" i="1" dirty="0" smtClean="0">
                <a:latin typeface="Times New Roman"/>
                <a:cs typeface="Times New Roman"/>
              </a:rPr>
              <a:t>rationality</a:t>
            </a:r>
            <a:r>
              <a:rPr lang="en-GB" sz="1200" dirty="0" smtClean="0">
                <a:latin typeface="Times New Roman"/>
                <a:cs typeface="Times New Roman"/>
              </a:rPr>
              <a:t>” of the mathematics teacher in her decision-making processes. </a:t>
            </a:r>
          </a:p>
          <a:p>
            <a:endParaRPr lang="fr-FR" dirty="0"/>
          </a:p>
        </p:txBody>
      </p:sp>
      <p:sp>
        <p:nvSpPr>
          <p:cNvPr id="4" name="Segnaposto numero diapositiva 3"/>
          <p:cNvSpPr>
            <a:spLocks noGrp="1"/>
          </p:cNvSpPr>
          <p:nvPr>
            <p:ph type="sldNum" sz="quarter" idx="10"/>
          </p:nvPr>
        </p:nvSpPr>
        <p:spPr/>
        <p:txBody>
          <a:bodyPr/>
          <a:lstStyle/>
          <a:p>
            <a:fld id="{5B1AF319-A420-7849-8DFA-38F75B5519B2}" type="slidenum">
              <a:rPr lang="fr-FR" smtClean="0"/>
              <a:t>4</a:t>
            </a:fld>
            <a:endParaRPr lang="fr-FR"/>
          </a:p>
        </p:txBody>
      </p:sp>
    </p:spTree>
    <p:extLst>
      <p:ext uri="{BB962C8B-B14F-4D97-AF65-F5344CB8AC3E}">
        <p14:creationId xmlns:p14="http://schemas.microsoft.com/office/powerpoint/2010/main" val="572164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D5BDC06-FC19-DA40-9896-E1DF16525A14}" type="slidenum">
              <a:rPr lang="it-IT" smtClean="0"/>
              <a:t>25</a:t>
            </a:fld>
            <a:endParaRPr lang="it-IT"/>
          </a:p>
        </p:txBody>
      </p:sp>
    </p:spTree>
    <p:extLst>
      <p:ext uri="{BB962C8B-B14F-4D97-AF65-F5344CB8AC3E}">
        <p14:creationId xmlns:p14="http://schemas.microsoft.com/office/powerpoint/2010/main" val="1897013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kern="1200" dirty="0" err="1" smtClean="0">
                <a:solidFill>
                  <a:schemeClr val="tx1"/>
                </a:solidFill>
                <a:effectLst/>
                <a:latin typeface="+mn-lt"/>
                <a:ea typeface="+mn-ea"/>
                <a:cs typeface="+mn-cs"/>
              </a:rPr>
              <a:t>L'enseignant</a:t>
            </a:r>
            <a:r>
              <a:rPr lang="en-GB" sz="1200" kern="1200" dirty="0" smtClean="0">
                <a:solidFill>
                  <a:schemeClr val="tx1"/>
                </a:solidFill>
                <a:effectLst/>
                <a:latin typeface="+mn-lt"/>
                <a:ea typeface="+mn-ea"/>
                <a:cs typeface="+mn-cs"/>
              </a:rPr>
              <a:t> expose la</a:t>
            </a:r>
            <a:r>
              <a:rPr lang="en-GB" sz="1200" kern="1200" baseline="0" dirty="0" smtClean="0">
                <a:solidFill>
                  <a:schemeClr val="tx1"/>
                </a:solidFill>
                <a:effectLst/>
                <a:latin typeface="+mn-lt"/>
                <a:ea typeface="+mn-ea"/>
                <a:cs typeface="+mn-cs"/>
              </a:rPr>
              <a:t> technique de </a:t>
            </a:r>
            <a:r>
              <a:rPr lang="en-GB" sz="1200" kern="1200" baseline="0" dirty="0" err="1" smtClean="0">
                <a:solidFill>
                  <a:schemeClr val="tx1"/>
                </a:solidFill>
                <a:effectLst/>
                <a:latin typeface="+mn-lt"/>
                <a:ea typeface="+mn-ea"/>
                <a:cs typeface="+mn-cs"/>
              </a:rPr>
              <a:t>résolution</a:t>
            </a:r>
            <a:r>
              <a:rPr lang="en-GB" sz="1200" kern="1200" baseline="0" dirty="0" smtClean="0">
                <a:solidFill>
                  <a:schemeClr val="tx1"/>
                </a:solidFill>
                <a:effectLst/>
                <a:latin typeface="+mn-lt"/>
                <a:ea typeface="+mn-ea"/>
                <a:cs typeface="+mn-cs"/>
              </a:rPr>
              <a:t> des </a:t>
            </a:r>
            <a:r>
              <a:rPr lang="en-GB" sz="1200" kern="1200" baseline="0" dirty="0" err="1" smtClean="0">
                <a:solidFill>
                  <a:schemeClr val="tx1"/>
                </a:solidFill>
                <a:effectLst/>
                <a:latin typeface="+mn-lt"/>
                <a:ea typeface="+mn-ea"/>
                <a:cs typeface="+mn-cs"/>
              </a:rPr>
              <a:t>équations</a:t>
            </a:r>
            <a:r>
              <a:rPr lang="en-GB" sz="1200" kern="1200" baseline="0" dirty="0" smtClean="0">
                <a:solidFill>
                  <a:schemeClr val="tx1"/>
                </a:solidFill>
                <a:effectLst/>
                <a:latin typeface="+mn-lt"/>
                <a:ea typeface="+mn-ea"/>
                <a:cs typeface="+mn-cs"/>
              </a:rPr>
              <a:t> du premier </a:t>
            </a:r>
            <a:r>
              <a:rPr lang="en-GB" sz="1200" kern="1200" baseline="0" dirty="0" err="1" smtClean="0">
                <a:solidFill>
                  <a:schemeClr val="tx1"/>
                </a:solidFill>
                <a:effectLst/>
                <a:latin typeface="+mn-lt"/>
                <a:ea typeface="+mn-ea"/>
                <a:cs typeface="+mn-cs"/>
              </a:rPr>
              <a:t>dégré</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suivante</a:t>
            </a:r>
            <a:r>
              <a:rPr lang="en-GB" sz="1200" kern="1200" baseline="0" dirty="0" smtClean="0">
                <a:solidFill>
                  <a:schemeClr val="tx1"/>
                </a:solidFill>
                <a:effectLst/>
                <a:latin typeface="+mn-lt"/>
                <a:ea typeface="+mn-ea"/>
                <a:cs typeface="+mn-cs"/>
              </a:rPr>
              <a:t> : je </a:t>
            </a:r>
            <a:r>
              <a:rPr lang="en-GB" sz="1200" kern="1200" baseline="0" dirty="0" err="1" smtClean="0">
                <a:solidFill>
                  <a:schemeClr val="tx1"/>
                </a:solidFill>
                <a:effectLst/>
                <a:latin typeface="+mn-lt"/>
                <a:ea typeface="+mn-ea"/>
                <a:cs typeface="+mn-cs"/>
              </a:rPr>
              <a:t>passe</a:t>
            </a:r>
            <a:r>
              <a:rPr lang="en-GB" sz="1200" kern="1200" baseline="0" dirty="0" smtClean="0">
                <a:solidFill>
                  <a:schemeClr val="tx1"/>
                </a:solidFill>
                <a:effectLst/>
                <a:latin typeface="+mn-lt"/>
                <a:ea typeface="+mn-ea"/>
                <a:cs typeface="+mn-cs"/>
              </a:rPr>
              <a:t> un </a:t>
            </a:r>
            <a:r>
              <a:rPr lang="en-GB" sz="1200" kern="1200" baseline="0" dirty="0" err="1" smtClean="0">
                <a:solidFill>
                  <a:schemeClr val="tx1"/>
                </a:solidFill>
                <a:effectLst/>
                <a:latin typeface="+mn-lt"/>
                <a:ea typeface="+mn-ea"/>
                <a:cs typeface="+mn-cs"/>
              </a:rPr>
              <a:t>terme</a:t>
            </a:r>
            <a:r>
              <a:rPr lang="en-GB" sz="1200" kern="1200" baseline="0" dirty="0" smtClean="0">
                <a:solidFill>
                  <a:schemeClr val="tx1"/>
                </a:solidFill>
                <a:effectLst/>
                <a:latin typeface="+mn-lt"/>
                <a:ea typeface="+mn-ea"/>
                <a:cs typeface="+mn-cs"/>
              </a:rPr>
              <a:t> de l </a:t>
            </a:r>
            <a:r>
              <a:rPr lang="en-GB" sz="1200" kern="1200" baseline="0" dirty="0" err="1" smtClean="0">
                <a:solidFill>
                  <a:schemeClr val="tx1"/>
                </a:solidFill>
                <a:effectLst/>
                <a:latin typeface="+mn-lt"/>
                <a:ea typeface="+mn-ea"/>
                <a:cs typeface="+mn-cs"/>
              </a:rPr>
              <a:t>autre</a:t>
            </a:r>
            <a:r>
              <a:rPr lang="en-GB" sz="1200" kern="1200" baseline="0" dirty="0" smtClean="0">
                <a:solidFill>
                  <a:schemeClr val="tx1"/>
                </a:solidFill>
                <a:effectLst/>
                <a:latin typeface="+mn-lt"/>
                <a:ea typeface="+mn-ea"/>
                <a:cs typeface="+mn-cs"/>
              </a:rPr>
              <a:t> cote et je change son </a:t>
            </a:r>
            <a:r>
              <a:rPr lang="en-GB" sz="1200" kern="1200" baseline="0" dirty="0" err="1" smtClean="0">
                <a:solidFill>
                  <a:schemeClr val="tx1"/>
                </a:solidFill>
                <a:effectLst/>
                <a:latin typeface="+mn-lt"/>
                <a:ea typeface="+mn-ea"/>
                <a:cs typeface="+mn-cs"/>
              </a:rPr>
              <a:t>signe</a:t>
            </a:r>
            <a:r>
              <a:rPr lang="en-GB" sz="1200" kern="1200" baseline="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Un</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critère</a:t>
            </a:r>
            <a:r>
              <a:rPr lang="en-GB" sz="1200" kern="1200" baseline="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t>
            </a:r>
            <a:r>
              <a:rPr lang="en-GB" sz="1200" kern="1200" dirty="0" err="1" smtClean="0">
                <a:solidFill>
                  <a:schemeClr val="tx1"/>
                </a:solidFill>
                <a:effectLst/>
                <a:latin typeface="+mn-lt"/>
                <a:ea typeface="+mn-ea"/>
                <a:cs typeface="+mn-cs"/>
              </a:rPr>
              <a:t>Critère</a:t>
            </a:r>
            <a:r>
              <a:rPr lang="en-GB" sz="1200" kern="1200" dirty="0" smtClean="0">
                <a:solidFill>
                  <a:schemeClr val="tx1"/>
                </a:solidFill>
                <a:effectLst/>
                <a:latin typeface="+mn-lt"/>
                <a:ea typeface="+mn-ea"/>
                <a:cs typeface="+mn-cs"/>
              </a:rPr>
              <a:t>” d’un </a:t>
            </a:r>
            <a:r>
              <a:rPr lang="en-GB" sz="1200" kern="1200" dirty="0" err="1" smtClean="0">
                <a:solidFill>
                  <a:schemeClr val="tx1"/>
                </a:solidFill>
                <a:effectLst/>
                <a:latin typeface="+mn-lt"/>
                <a:ea typeface="+mn-ea"/>
                <a:cs typeface="+mn-cs"/>
              </a:rPr>
              <a:t>enseignant</a:t>
            </a:r>
            <a:r>
              <a:rPr lang="en-GB" sz="1200" kern="1200" dirty="0" smtClean="0">
                <a:solidFill>
                  <a:schemeClr val="tx1"/>
                </a:solidFill>
                <a:effectLst/>
                <a:latin typeface="+mn-lt"/>
                <a:ea typeface="+mn-ea"/>
                <a:cs typeface="+mn-cs"/>
              </a:rPr>
              <a:t> pour faire accepter </a:t>
            </a:r>
            <a:r>
              <a:rPr lang="en-GB" sz="1200" kern="1200" dirty="0" err="1" smtClean="0">
                <a:solidFill>
                  <a:schemeClr val="tx1"/>
                </a:solidFill>
                <a:effectLst/>
                <a:latin typeface="+mn-lt"/>
                <a:ea typeface="+mn-ea"/>
                <a:cs typeface="+mn-cs"/>
              </a:rPr>
              <a:t>une</a:t>
            </a:r>
            <a:r>
              <a:rPr lang="en-GB" sz="1200" kern="1200" dirty="0" smtClean="0">
                <a:solidFill>
                  <a:schemeClr val="tx1"/>
                </a:solidFill>
                <a:effectLst/>
                <a:latin typeface="+mn-lt"/>
                <a:ea typeface="+mn-ea"/>
                <a:cs typeface="+mn-cs"/>
              </a:rPr>
              <a:t> explication</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ça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pourrait</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etre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celui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d’insister</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toujours</a:t>
            </a:r>
            <a:r>
              <a:rPr lang="en-GB" sz="1200" kern="1200" baseline="0" dirty="0" smtClean="0">
                <a:solidFill>
                  <a:schemeClr val="tx1"/>
                </a:solidFill>
                <a:effectLst/>
                <a:latin typeface="+mn-lt"/>
                <a:ea typeface="+mn-ea"/>
                <a:cs typeface="+mn-cs"/>
              </a:rPr>
              <a:t> sur le </a:t>
            </a:r>
            <a:r>
              <a:rPr lang="en-GB" sz="1200" kern="1200" baseline="0" dirty="0" err="1" smtClean="0">
                <a:solidFill>
                  <a:schemeClr val="tx1"/>
                </a:solidFill>
                <a:effectLst/>
                <a:latin typeface="+mn-lt"/>
                <a:ea typeface="+mn-ea"/>
                <a:cs typeface="+mn-cs"/>
              </a:rPr>
              <a:t>pourquoi</a:t>
            </a:r>
            <a:r>
              <a:rPr lang="en-GB" sz="1200" kern="1200" baseline="0" dirty="0" smtClean="0">
                <a:solidFill>
                  <a:schemeClr val="tx1"/>
                </a:solidFill>
                <a:effectLst/>
                <a:latin typeface="+mn-lt"/>
                <a:ea typeface="+mn-ea"/>
                <a:cs typeface="+mn-cs"/>
              </a:rPr>
              <a:t> de </a:t>
            </a:r>
            <a:r>
              <a:rPr lang="en-GB" sz="1200" kern="1200" baseline="0" dirty="0" err="1" smtClean="0">
                <a:solidFill>
                  <a:schemeClr val="tx1"/>
                </a:solidFill>
                <a:effectLst/>
                <a:latin typeface="+mn-lt"/>
                <a:ea typeface="+mn-ea"/>
                <a:cs typeface="+mn-cs"/>
              </a:rPr>
              <a:t>ce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qu’ils</a:t>
            </a:r>
            <a:r>
              <a:rPr lang="en-GB" sz="1200" kern="1200" baseline="0" dirty="0" smtClean="0">
                <a:solidFill>
                  <a:schemeClr val="tx1"/>
                </a:solidFill>
                <a:effectLst/>
                <a:latin typeface="+mn-lt"/>
                <a:ea typeface="+mn-ea"/>
                <a:cs typeface="+mn-cs"/>
              </a:rPr>
              <a:t> font</a:t>
            </a:r>
            <a:r>
              <a:rPr lang="is-IS" sz="1200" kern="1200" baseline="0" dirty="0" smtClean="0">
                <a:solidFill>
                  <a:schemeClr val="tx1"/>
                </a:solidFill>
                <a:effectLst/>
                <a:latin typeface="+mn-lt"/>
                <a:ea typeface="+mn-ea"/>
                <a:cs typeface="+mn-cs"/>
              </a:rPr>
              <a:t>… pourquoi il fait ca ? Une raison possible pour laquelle il fait ca c’est le fait qu il ressent des émotions positives attachée “à ce critère”. Il pense en tous cas d’agir correctement : the feel to be right. </a:t>
            </a:r>
          </a:p>
          <a:p>
            <a:r>
              <a:rPr lang="is-IS" sz="1200" kern="1200" baseline="0" dirty="0" smtClean="0">
                <a:solidFill>
                  <a:schemeClr val="tx1"/>
                </a:solidFill>
                <a:effectLst/>
                <a:latin typeface="+mn-lt"/>
                <a:ea typeface="+mn-ea"/>
                <a:cs typeface="+mn-cs"/>
              </a:rPr>
              <a:t>Q</a:t>
            </a:r>
            <a:r>
              <a:rPr lang="it-IT" sz="1200" kern="1200" baseline="0" dirty="0" smtClean="0">
                <a:solidFill>
                  <a:schemeClr val="tx1"/>
                </a:solidFill>
                <a:effectLst/>
                <a:latin typeface="+mn-lt"/>
                <a:ea typeface="+mn-ea"/>
                <a:cs typeface="+mn-cs"/>
              </a:rPr>
              <a:t>u</a:t>
            </a:r>
            <a:r>
              <a:rPr lang="is-IS" sz="1200" kern="1200" baseline="0" dirty="0" smtClean="0">
                <a:solidFill>
                  <a:schemeClr val="tx1"/>
                </a:solidFill>
                <a:effectLst/>
                <a:latin typeface="+mn-lt"/>
                <a:ea typeface="+mn-ea"/>
                <a:cs typeface="+mn-cs"/>
              </a:rPr>
              <a:t>elque part il a des attentes par rapport à cette facon d’agir.</a:t>
            </a:r>
            <a:endParaRPr lang="is-IS" sz="1200" kern="1200" baseline="0" dirty="0" smtClean="0">
              <a:solidFill>
                <a:schemeClr val="tx1"/>
              </a:solidFill>
              <a:effectLst/>
              <a:latin typeface="+mn-lt"/>
              <a:ea typeface="+mn-ea"/>
              <a:cs typeface="+mn-cs"/>
              <a:sym typeface="Wingdings"/>
            </a:endParaRPr>
          </a:p>
          <a:p>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3D5BDC06-FC19-DA40-9896-E1DF16525A14}" type="slidenum">
              <a:rPr lang="it-IT" smtClean="0"/>
              <a:t>26</a:t>
            </a:fld>
            <a:endParaRPr lang="it-IT"/>
          </a:p>
        </p:txBody>
      </p:sp>
    </p:spTree>
    <p:extLst>
      <p:ext uri="{BB962C8B-B14F-4D97-AF65-F5344CB8AC3E}">
        <p14:creationId xmlns:p14="http://schemas.microsoft.com/office/powerpoint/2010/main" val="2119033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D5BDC06-FC19-DA40-9896-E1DF16525A14}" type="slidenum">
              <a:rPr lang="it-IT" smtClean="0"/>
              <a:t>27</a:t>
            </a:fld>
            <a:endParaRPr lang="it-IT"/>
          </a:p>
        </p:txBody>
      </p:sp>
    </p:spTree>
    <p:extLst>
      <p:ext uri="{BB962C8B-B14F-4D97-AF65-F5344CB8AC3E}">
        <p14:creationId xmlns:p14="http://schemas.microsoft.com/office/powerpoint/2010/main" val="1983962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rgbClr val="FF0000"/>
                </a:solidFill>
                <a:effectLst/>
                <a:latin typeface="+mn-lt"/>
                <a:ea typeface="+mn-ea"/>
                <a:cs typeface="+mn-cs"/>
              </a:rPr>
              <a:t>Ex:</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rgbClr val="FF0000"/>
                </a:solidFill>
                <a:effectLst/>
                <a:latin typeface="+mn-lt"/>
                <a:ea typeface="+mn-ea"/>
                <a:cs typeface="+mn-cs"/>
              </a:rPr>
              <a:t>on </a:t>
            </a:r>
            <a:r>
              <a:rPr lang="en-GB" sz="1200" b="1" kern="1200" dirty="0" err="1" smtClean="0">
                <a:solidFill>
                  <a:srgbClr val="FF0000"/>
                </a:solidFill>
                <a:effectLst/>
                <a:latin typeface="+mn-lt"/>
                <a:ea typeface="+mn-ea"/>
                <a:cs typeface="+mn-cs"/>
              </a:rPr>
              <a:t>considère</a:t>
            </a:r>
            <a:r>
              <a:rPr lang="en-GB" sz="1200" b="1" kern="1200" dirty="0" smtClean="0">
                <a:solidFill>
                  <a:srgbClr val="FF0000"/>
                </a:solidFill>
                <a:effectLst/>
                <a:latin typeface="+mn-lt"/>
                <a:ea typeface="+mn-ea"/>
                <a:cs typeface="+mn-cs"/>
              </a:rPr>
              <a:t> </a:t>
            </a:r>
            <a:r>
              <a:rPr lang="en-GB" sz="1200" b="1" kern="1200" dirty="0" err="1" smtClean="0">
                <a:solidFill>
                  <a:srgbClr val="FF0000"/>
                </a:solidFill>
                <a:effectLst/>
                <a:latin typeface="+mn-lt"/>
                <a:ea typeface="+mn-ea"/>
                <a:cs typeface="+mn-cs"/>
              </a:rPr>
              <a:t>deux</a:t>
            </a:r>
            <a:r>
              <a:rPr lang="en-GB" sz="1200" b="1" kern="1200" dirty="0" smtClean="0">
                <a:solidFill>
                  <a:srgbClr val="FF0000"/>
                </a:solidFill>
                <a:effectLst/>
                <a:latin typeface="+mn-lt"/>
                <a:ea typeface="+mn-ea"/>
                <a:cs typeface="+mn-cs"/>
              </a:rPr>
              <a:t> </a:t>
            </a:r>
            <a:r>
              <a:rPr lang="en-GB" sz="1200" b="1" kern="1200" dirty="0" err="1" smtClean="0">
                <a:solidFill>
                  <a:srgbClr val="FF0000"/>
                </a:solidFill>
                <a:effectLst/>
                <a:latin typeface="+mn-lt"/>
                <a:ea typeface="+mn-ea"/>
                <a:cs typeface="+mn-cs"/>
              </a:rPr>
              <a:t>enseignants</a:t>
            </a:r>
            <a:r>
              <a:rPr lang="en-GB" sz="1200" b="1" kern="1200" baseline="0" dirty="0" smtClean="0">
                <a:solidFill>
                  <a:srgbClr val="FF0000"/>
                </a:solidFill>
                <a:effectLst/>
                <a:latin typeface="+mn-lt"/>
                <a:ea typeface="+mn-ea"/>
                <a:cs typeface="+mn-cs"/>
              </a:rPr>
              <a:t> </a:t>
            </a:r>
            <a:r>
              <a:rPr lang="en-GB" sz="1200" b="1" kern="1200" baseline="0" dirty="0" err="1" smtClean="0">
                <a:solidFill>
                  <a:srgbClr val="FF0000"/>
                </a:solidFill>
                <a:effectLst/>
                <a:latin typeface="+mn-lt"/>
                <a:ea typeface="+mn-ea"/>
                <a:cs typeface="+mn-cs"/>
              </a:rPr>
              <a:t>en</a:t>
            </a:r>
            <a:r>
              <a:rPr lang="en-GB" sz="1200" b="1" kern="1200" baseline="0" dirty="0" smtClean="0">
                <a:solidFill>
                  <a:srgbClr val="FF0000"/>
                </a:solidFill>
                <a:effectLst/>
                <a:latin typeface="+mn-lt"/>
                <a:ea typeface="+mn-ea"/>
                <a:cs typeface="+mn-cs"/>
              </a:rPr>
              <a:t> train </a:t>
            </a:r>
            <a:r>
              <a:rPr lang="en-GB" sz="1200" b="1" kern="1200" baseline="0" dirty="0" err="1" smtClean="0">
                <a:solidFill>
                  <a:srgbClr val="FF0000"/>
                </a:solidFill>
                <a:effectLst/>
                <a:latin typeface="+mn-lt"/>
                <a:ea typeface="+mn-ea"/>
                <a:cs typeface="+mn-cs"/>
              </a:rPr>
              <a:t>d’exposer</a:t>
            </a:r>
            <a:r>
              <a:rPr lang="en-GB" sz="1200" b="1" kern="1200" baseline="0" dirty="0" smtClean="0">
                <a:solidFill>
                  <a:srgbClr val="FF0000"/>
                </a:solidFill>
                <a:effectLst/>
                <a:latin typeface="+mn-lt"/>
                <a:ea typeface="+mn-ea"/>
                <a:cs typeface="+mn-cs"/>
              </a:rPr>
              <a:t> </a:t>
            </a:r>
            <a:r>
              <a:rPr lang="en-GB" sz="1200" b="1" kern="1200" baseline="0" dirty="0" err="1" smtClean="0">
                <a:solidFill>
                  <a:srgbClr val="FF0000"/>
                </a:solidFill>
                <a:effectLst/>
                <a:latin typeface="+mn-lt"/>
                <a:ea typeface="+mn-ea"/>
                <a:cs typeface="+mn-cs"/>
              </a:rPr>
              <a:t>une</a:t>
            </a:r>
            <a:r>
              <a:rPr lang="en-GB" sz="1200" b="1" kern="1200" baseline="0" dirty="0" smtClean="0">
                <a:solidFill>
                  <a:srgbClr val="FF0000"/>
                </a:solidFill>
                <a:effectLst/>
                <a:latin typeface="+mn-lt"/>
                <a:ea typeface="+mn-ea"/>
                <a:cs typeface="+mn-cs"/>
              </a:rPr>
              <a:t> technique de </a:t>
            </a:r>
            <a:r>
              <a:rPr lang="en-GB" sz="1200" b="1" kern="1200" baseline="0" dirty="0" err="1" smtClean="0">
                <a:solidFill>
                  <a:srgbClr val="FF0000"/>
                </a:solidFill>
                <a:effectLst/>
                <a:latin typeface="+mn-lt"/>
                <a:ea typeface="+mn-ea"/>
                <a:cs typeface="+mn-cs"/>
              </a:rPr>
              <a:t>résolution</a:t>
            </a:r>
            <a:r>
              <a:rPr lang="en-GB" sz="1200" b="1" kern="1200" baseline="0" dirty="0" smtClean="0">
                <a:solidFill>
                  <a:srgbClr val="FF0000"/>
                </a:solidFill>
                <a:effectLst/>
                <a:latin typeface="+mn-lt"/>
                <a:ea typeface="+mn-ea"/>
                <a:cs typeface="+mn-cs"/>
              </a:rPr>
              <a:t> </a:t>
            </a:r>
            <a:r>
              <a:rPr lang="en-GB" sz="1200" b="1" kern="1200" baseline="0" dirty="0" err="1" smtClean="0">
                <a:solidFill>
                  <a:srgbClr val="FF0000"/>
                </a:solidFill>
                <a:effectLst/>
                <a:latin typeface="+mn-lt"/>
                <a:ea typeface="+mn-ea"/>
                <a:cs typeface="+mn-cs"/>
              </a:rPr>
              <a:t>d’une</a:t>
            </a:r>
            <a:r>
              <a:rPr lang="en-GB" sz="1200" b="1" kern="1200" baseline="0" dirty="0" smtClean="0">
                <a:solidFill>
                  <a:srgbClr val="FF0000"/>
                </a:solidFill>
                <a:effectLst/>
                <a:latin typeface="+mn-lt"/>
                <a:ea typeface="+mn-ea"/>
                <a:cs typeface="+mn-cs"/>
              </a:rPr>
              <a:t> </a:t>
            </a:r>
            <a:r>
              <a:rPr lang="en-GB" sz="1200" b="1" kern="1200" baseline="0" dirty="0" err="1" smtClean="0">
                <a:solidFill>
                  <a:srgbClr val="FF0000"/>
                </a:solidFill>
                <a:effectLst/>
                <a:latin typeface="+mn-lt"/>
                <a:ea typeface="+mn-ea"/>
                <a:cs typeface="+mn-cs"/>
              </a:rPr>
              <a:t>équation</a:t>
            </a:r>
            <a:r>
              <a:rPr lang="en-GB" sz="1200" b="1" kern="1200" baseline="0" dirty="0" smtClean="0">
                <a:solidFill>
                  <a:srgbClr val="FF0000"/>
                </a:solidFill>
                <a:effectLst/>
                <a:latin typeface="+mn-lt"/>
                <a:ea typeface="+mn-ea"/>
                <a:cs typeface="+mn-cs"/>
              </a:rPr>
              <a:t> du premier </a:t>
            </a:r>
            <a:r>
              <a:rPr lang="en-GB" sz="1200" b="1" kern="1200" baseline="0" dirty="0" err="1" smtClean="0">
                <a:solidFill>
                  <a:srgbClr val="FF0000"/>
                </a:solidFill>
                <a:effectLst/>
                <a:latin typeface="+mn-lt"/>
                <a:ea typeface="+mn-ea"/>
                <a:cs typeface="+mn-cs"/>
              </a:rPr>
              <a:t>dégré</a:t>
            </a:r>
            <a:endParaRPr lang="en-GB" sz="1200" b="1" kern="1200" baseline="0" dirty="0" smtClean="0">
              <a:solidFill>
                <a:srgbClr val="FF000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kern="1200" baseline="0" dirty="0" smtClean="0">
              <a:solidFill>
                <a:srgbClr val="FF000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kern="1200" dirty="0" smtClean="0">
              <a:solidFill>
                <a:srgbClr val="FF0000"/>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3D5BDC06-FC19-DA40-9896-E1DF16525A14}" type="slidenum">
              <a:rPr lang="it-IT" smtClean="0"/>
              <a:t>28</a:t>
            </a:fld>
            <a:endParaRPr lang="it-IT"/>
          </a:p>
        </p:txBody>
      </p:sp>
    </p:spTree>
    <p:extLst>
      <p:ext uri="{BB962C8B-B14F-4D97-AF65-F5344CB8AC3E}">
        <p14:creationId xmlns:p14="http://schemas.microsoft.com/office/powerpoint/2010/main" val="1345650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D5BDC06-FC19-DA40-9896-E1DF16525A14}" type="slidenum">
              <a:rPr lang="it-IT" smtClean="0"/>
              <a:t>29</a:t>
            </a:fld>
            <a:endParaRPr lang="it-IT"/>
          </a:p>
        </p:txBody>
      </p:sp>
    </p:spTree>
    <p:extLst>
      <p:ext uri="{BB962C8B-B14F-4D97-AF65-F5344CB8AC3E}">
        <p14:creationId xmlns:p14="http://schemas.microsoft.com/office/powerpoint/2010/main" val="4208094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D5BDC06-FC19-DA40-9896-E1DF16525A14}" type="slidenum">
              <a:rPr lang="it-IT" smtClean="0"/>
              <a:t>30</a:t>
            </a:fld>
            <a:endParaRPr lang="it-IT"/>
          </a:p>
        </p:txBody>
      </p:sp>
    </p:spTree>
    <p:extLst>
      <p:ext uri="{BB962C8B-B14F-4D97-AF65-F5344CB8AC3E}">
        <p14:creationId xmlns:p14="http://schemas.microsoft.com/office/powerpoint/2010/main" val="764345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10"/>
          </p:nvPr>
        </p:nvSpPr>
        <p:spPr/>
        <p:txBody>
          <a:bodyPr/>
          <a:lstStyle/>
          <a:p>
            <a:fld id="{3D5BDC06-FC19-DA40-9896-E1DF16525A14}" type="slidenum">
              <a:rPr lang="it-IT" smtClean="0"/>
              <a:t>31</a:t>
            </a:fld>
            <a:endParaRPr lang="it-IT"/>
          </a:p>
        </p:txBody>
      </p:sp>
    </p:spTree>
    <p:extLst>
      <p:ext uri="{BB962C8B-B14F-4D97-AF65-F5344CB8AC3E}">
        <p14:creationId xmlns:p14="http://schemas.microsoft.com/office/powerpoint/2010/main" val="20155856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3D5BDC06-FC19-DA40-9896-E1DF16525A14}" type="slidenum">
              <a:rPr lang="it-IT" smtClean="0"/>
              <a:t>33</a:t>
            </a:fld>
            <a:endParaRPr lang="it-IT"/>
          </a:p>
        </p:txBody>
      </p:sp>
    </p:spTree>
    <p:extLst>
      <p:ext uri="{BB962C8B-B14F-4D97-AF65-F5344CB8AC3E}">
        <p14:creationId xmlns:p14="http://schemas.microsoft.com/office/powerpoint/2010/main" val="17432752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0000"/>
                </a:solidFill>
                <a:latin typeface="Times New Roman"/>
                <a:cs typeface="Times New Roman"/>
              </a:rPr>
              <a:t>Crucial mathematical topic in the national Italian curriculum.</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rgbClr val="000000"/>
              </a:solidFill>
              <a:latin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0000"/>
                </a:solidFill>
                <a:latin typeface="Times New Roman"/>
                <a:cs typeface="Times New Roman"/>
              </a:rPr>
              <a:t>Delicate “shift” from the arithmetical world to the algebraic one.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rgbClr val="000000"/>
              </a:solidFill>
              <a:latin typeface="Times New Roman"/>
              <a:cs typeface="Times New Roman"/>
            </a:endParaRPr>
          </a:p>
          <a:p>
            <a:endParaRPr lang="fr-FR" dirty="0"/>
          </a:p>
        </p:txBody>
      </p:sp>
      <p:sp>
        <p:nvSpPr>
          <p:cNvPr id="4" name="Segnaposto numero diapositiva 3"/>
          <p:cNvSpPr>
            <a:spLocks noGrp="1"/>
          </p:cNvSpPr>
          <p:nvPr>
            <p:ph type="sldNum" sz="quarter" idx="10"/>
          </p:nvPr>
        </p:nvSpPr>
        <p:spPr/>
        <p:txBody>
          <a:bodyPr/>
          <a:lstStyle/>
          <a:p>
            <a:fld id="{5B1AF319-A420-7849-8DFA-38F75B5519B2}" type="slidenum">
              <a:rPr lang="fr-FR" smtClean="0"/>
              <a:t>36</a:t>
            </a:fld>
            <a:endParaRPr lang="fr-FR"/>
          </a:p>
        </p:txBody>
      </p:sp>
    </p:spTree>
    <p:extLst>
      <p:ext uri="{BB962C8B-B14F-4D97-AF65-F5344CB8AC3E}">
        <p14:creationId xmlns:p14="http://schemas.microsoft.com/office/powerpoint/2010/main" val="8584033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latin typeface="Times New Roman"/>
                <a:cs typeface="Times New Roman"/>
              </a:rPr>
              <a:t>A-priori semi-structured interview </a:t>
            </a:r>
            <a:r>
              <a:rPr lang="en-GB" sz="1200" dirty="0" smtClean="0">
                <a:latin typeface="Times New Roman"/>
                <a:cs typeface="Times New Roman"/>
              </a:rPr>
              <a:t>about </a:t>
            </a:r>
          </a:p>
          <a:p>
            <a:endParaRPr lang="it-IT"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Times New Roman"/>
                <a:cs typeface="Times New Roman"/>
              </a:rPr>
              <a:t>The </a:t>
            </a:r>
            <a:r>
              <a:rPr lang="en-GB" sz="1200" b="1" dirty="0" smtClean="0">
                <a:latin typeface="Times New Roman"/>
                <a:cs typeface="Times New Roman"/>
              </a:rPr>
              <a:t>whole class activity </a:t>
            </a:r>
            <a:r>
              <a:rPr lang="en-GB" sz="1200" dirty="0" smtClean="0">
                <a:latin typeface="Times New Roman"/>
                <a:cs typeface="Times New Roman"/>
              </a:rPr>
              <a:t>coached by the teacher was </a:t>
            </a:r>
            <a:r>
              <a:rPr lang="en-GB" sz="1200" b="1" dirty="0" smtClean="0">
                <a:latin typeface="Times New Roman"/>
                <a:cs typeface="Times New Roman"/>
              </a:rPr>
              <a:t>videotaped</a:t>
            </a:r>
            <a:r>
              <a:rPr lang="en-GB" sz="1200" dirty="0" smtClean="0">
                <a:latin typeface="Times New Roman"/>
                <a:cs typeface="Times New Roman"/>
              </a:rPr>
              <a:t>.  </a:t>
            </a:r>
            <a:endParaRPr lang="it-IT" sz="1200" dirty="0" smtClean="0">
              <a:latin typeface="Times New Roman"/>
              <a:cs typeface="Times New Roman"/>
            </a:endParaRPr>
          </a:p>
          <a:p>
            <a:endParaRPr lang="it-IT"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latin typeface="Times New Roman"/>
                <a:cs typeface="Times New Roman"/>
              </a:rPr>
              <a:t>All voice and bodily movement during the interviews and the classroom activities were recorded.</a:t>
            </a:r>
            <a:endParaRPr lang="it-IT" sz="1200" b="1" dirty="0" smtClean="0">
              <a:latin typeface="Times New Roman"/>
              <a:cs typeface="Times New Roman"/>
            </a:endParaRPr>
          </a:p>
          <a:p>
            <a:endParaRPr lang="it-IT" dirty="0"/>
          </a:p>
        </p:txBody>
      </p:sp>
      <p:sp>
        <p:nvSpPr>
          <p:cNvPr id="4" name="Segnaposto numero diapositiva 3"/>
          <p:cNvSpPr>
            <a:spLocks noGrp="1"/>
          </p:cNvSpPr>
          <p:nvPr>
            <p:ph type="sldNum" sz="quarter" idx="10"/>
          </p:nvPr>
        </p:nvSpPr>
        <p:spPr/>
        <p:txBody>
          <a:bodyPr/>
          <a:lstStyle/>
          <a:p>
            <a:fld id="{3D5BDC06-FC19-DA40-9896-E1DF16525A14}" type="slidenum">
              <a:rPr lang="it-IT" smtClean="0"/>
              <a:t>37</a:t>
            </a:fld>
            <a:endParaRPr lang="it-IT"/>
          </a:p>
        </p:txBody>
      </p:sp>
    </p:spTree>
    <p:extLst>
      <p:ext uri="{BB962C8B-B14F-4D97-AF65-F5344CB8AC3E}">
        <p14:creationId xmlns:p14="http://schemas.microsoft.com/office/powerpoint/2010/main" val="526466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dirty="0" smtClean="0">
                <a:latin typeface="Times New Roman"/>
                <a:cs typeface="Times New Roman"/>
              </a:rPr>
              <a:t>Rational being</a:t>
            </a:r>
            <a:r>
              <a:rPr lang="en-GB" sz="1200" dirty="0" smtClean="0">
                <a:latin typeface="Times New Roman"/>
                <a:cs typeface="Times New Roman"/>
              </a:rPr>
              <a:t> involved in a discursive activity</a:t>
            </a:r>
          </a:p>
          <a:p>
            <a:endParaRPr lang="fr-FR" dirty="0"/>
          </a:p>
        </p:txBody>
      </p:sp>
      <p:sp>
        <p:nvSpPr>
          <p:cNvPr id="4" name="Segnaposto numero diapositiva 3"/>
          <p:cNvSpPr>
            <a:spLocks noGrp="1"/>
          </p:cNvSpPr>
          <p:nvPr>
            <p:ph type="sldNum" sz="quarter" idx="10"/>
          </p:nvPr>
        </p:nvSpPr>
        <p:spPr/>
        <p:txBody>
          <a:bodyPr/>
          <a:lstStyle/>
          <a:p>
            <a:fld id="{5B1AF319-A420-7849-8DFA-38F75B5519B2}" type="slidenum">
              <a:rPr lang="fr-FR" smtClean="0"/>
              <a:t>6</a:t>
            </a:fld>
            <a:endParaRPr lang="fr-FR"/>
          </a:p>
        </p:txBody>
      </p:sp>
    </p:spTree>
    <p:extLst>
      <p:ext uri="{BB962C8B-B14F-4D97-AF65-F5344CB8AC3E}">
        <p14:creationId xmlns:p14="http://schemas.microsoft.com/office/powerpoint/2010/main" val="17599307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latin typeface="Times New Roman"/>
                <a:cs typeface="Times New Roman"/>
              </a:rPr>
              <a:t>are actually those that drive the action of the teacher in classroom.</a:t>
            </a:r>
            <a:endParaRPr lang="it-IT" sz="1200" b="1" dirty="0" smtClean="0">
              <a:latin typeface="Times New Roman"/>
              <a:cs typeface="Times New Roman"/>
            </a:endParaRPr>
          </a:p>
          <a:p>
            <a:endParaRPr lang="fr-FR" dirty="0"/>
          </a:p>
        </p:txBody>
      </p:sp>
      <p:sp>
        <p:nvSpPr>
          <p:cNvPr id="4" name="Segnaposto numero diapositiva 3"/>
          <p:cNvSpPr>
            <a:spLocks noGrp="1"/>
          </p:cNvSpPr>
          <p:nvPr>
            <p:ph type="sldNum" sz="quarter" idx="10"/>
          </p:nvPr>
        </p:nvSpPr>
        <p:spPr/>
        <p:txBody>
          <a:bodyPr/>
          <a:lstStyle/>
          <a:p>
            <a:fld id="{5B1AF319-A420-7849-8DFA-38F75B5519B2}" type="slidenum">
              <a:rPr lang="fr-FR" smtClean="0"/>
              <a:t>38</a:t>
            </a:fld>
            <a:endParaRPr lang="fr-FR"/>
          </a:p>
        </p:txBody>
      </p:sp>
    </p:spTree>
    <p:extLst>
      <p:ext uri="{BB962C8B-B14F-4D97-AF65-F5344CB8AC3E}">
        <p14:creationId xmlns:p14="http://schemas.microsoft.com/office/powerpoint/2010/main" val="11049085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fr-FR" dirty="0" err="1" smtClean="0"/>
              <a:t>sousjacentes</a:t>
            </a:r>
            <a:endParaRPr lang="fr-FR" dirty="0"/>
          </a:p>
        </p:txBody>
      </p:sp>
      <p:sp>
        <p:nvSpPr>
          <p:cNvPr id="4" name="Segnaposto numero diapositiva 3"/>
          <p:cNvSpPr>
            <a:spLocks noGrp="1"/>
          </p:cNvSpPr>
          <p:nvPr>
            <p:ph type="sldNum" sz="quarter" idx="10"/>
          </p:nvPr>
        </p:nvSpPr>
        <p:spPr/>
        <p:txBody>
          <a:bodyPr/>
          <a:lstStyle/>
          <a:p>
            <a:fld id="{5B1AF319-A420-7849-8DFA-38F75B5519B2}" type="slidenum">
              <a:rPr lang="fr-FR" smtClean="0"/>
              <a:t>39</a:t>
            </a:fld>
            <a:endParaRPr lang="fr-FR"/>
          </a:p>
        </p:txBody>
      </p:sp>
    </p:spTree>
    <p:extLst>
      <p:ext uri="{BB962C8B-B14F-4D97-AF65-F5344CB8AC3E}">
        <p14:creationId xmlns:p14="http://schemas.microsoft.com/office/powerpoint/2010/main" val="14215024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D5BDC06-FC19-DA40-9896-E1DF16525A14}" type="slidenum">
              <a:rPr lang="it-IT" smtClean="0"/>
              <a:t>40</a:t>
            </a:fld>
            <a:endParaRPr lang="it-IT"/>
          </a:p>
        </p:txBody>
      </p:sp>
    </p:spTree>
    <p:extLst>
      <p:ext uri="{BB962C8B-B14F-4D97-AF65-F5344CB8AC3E}">
        <p14:creationId xmlns:p14="http://schemas.microsoft.com/office/powerpoint/2010/main" val="7145513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D5BDC06-FC19-DA40-9896-E1DF16525A14}" type="slidenum">
              <a:rPr lang="it-IT" smtClean="0"/>
              <a:t>41</a:t>
            </a:fld>
            <a:endParaRPr lang="it-IT"/>
          </a:p>
        </p:txBody>
      </p:sp>
    </p:spTree>
    <p:extLst>
      <p:ext uri="{BB962C8B-B14F-4D97-AF65-F5344CB8AC3E}">
        <p14:creationId xmlns:p14="http://schemas.microsoft.com/office/powerpoint/2010/main" val="17871399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D5BDC06-FC19-DA40-9896-E1DF16525A14}" type="slidenum">
              <a:rPr lang="it-IT" smtClean="0"/>
              <a:t>42</a:t>
            </a:fld>
            <a:endParaRPr lang="it-IT"/>
          </a:p>
        </p:txBody>
      </p:sp>
    </p:spTree>
    <p:extLst>
      <p:ext uri="{BB962C8B-B14F-4D97-AF65-F5344CB8AC3E}">
        <p14:creationId xmlns:p14="http://schemas.microsoft.com/office/powerpoint/2010/main" val="12832793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Times New Roman"/>
                <a:cs typeface="Times New Roman"/>
              </a:rPr>
              <a:t>I observed the </a:t>
            </a:r>
            <a:r>
              <a:rPr lang="en-GB" sz="1200" b="1" dirty="0" smtClean="0">
                <a:latin typeface="Times New Roman"/>
                <a:cs typeface="Times New Roman"/>
              </a:rPr>
              <a:t>decisions </a:t>
            </a:r>
            <a:r>
              <a:rPr lang="en-GB" sz="1200" dirty="0" smtClean="0">
                <a:latin typeface="Times New Roman"/>
                <a:cs typeface="Times New Roman"/>
              </a:rPr>
              <a:t>of the teachers through the three </a:t>
            </a:r>
            <a:r>
              <a:rPr lang="en-GB" sz="1200" b="1" dirty="0" smtClean="0">
                <a:latin typeface="Times New Roman"/>
                <a:cs typeface="Times New Roman"/>
              </a:rPr>
              <a:t>components of rationality </a:t>
            </a:r>
            <a:r>
              <a:rPr lang="en-GB" sz="1200" dirty="0" smtClean="0">
                <a:latin typeface="Times New Roman"/>
                <a:cs typeface="Times New Roman"/>
              </a:rPr>
              <a:t>(epistemic, teleological and communicative) and, </a:t>
            </a:r>
            <a:r>
              <a:rPr lang="en-GB" sz="1200" b="1" dirty="0" smtClean="0">
                <a:latin typeface="Times New Roman"/>
                <a:cs typeface="Times New Roman"/>
              </a:rPr>
              <a:t>simultaneously, looking at the emotional indicators, expressions of their expectations</a:t>
            </a:r>
            <a:r>
              <a:rPr lang="en-GB" sz="1200" dirty="0" smtClean="0">
                <a:latin typeface="Times New Roman"/>
                <a:cs typeface="Times New Roman"/>
              </a:rPr>
              <a:t>, I was able to say something about </a:t>
            </a:r>
            <a:r>
              <a:rPr lang="en-GB" sz="1200" b="1" i="1" dirty="0" smtClean="0">
                <a:latin typeface="Times New Roman"/>
                <a:cs typeface="Times New Roman"/>
              </a:rPr>
              <a:t>why</a:t>
            </a:r>
            <a:r>
              <a:rPr lang="en-GB" sz="1200" dirty="0" smtClean="0">
                <a:latin typeface="Times New Roman"/>
                <a:cs typeface="Times New Roman"/>
              </a:rPr>
              <a:t> teachers took those decisions and not others. </a:t>
            </a:r>
          </a:p>
          <a:p>
            <a:endParaRPr lang="fr-FR" dirty="0"/>
          </a:p>
        </p:txBody>
      </p:sp>
      <p:sp>
        <p:nvSpPr>
          <p:cNvPr id="4" name="Segnaposto numero diapositiva 3"/>
          <p:cNvSpPr>
            <a:spLocks noGrp="1"/>
          </p:cNvSpPr>
          <p:nvPr>
            <p:ph type="sldNum" sz="quarter" idx="10"/>
          </p:nvPr>
        </p:nvSpPr>
        <p:spPr/>
        <p:txBody>
          <a:bodyPr/>
          <a:lstStyle/>
          <a:p>
            <a:fld id="{5B1AF319-A420-7849-8DFA-38F75B5519B2}" type="slidenum">
              <a:rPr lang="fr-FR" smtClean="0"/>
              <a:t>43</a:t>
            </a:fld>
            <a:endParaRPr lang="fr-FR"/>
          </a:p>
        </p:txBody>
      </p:sp>
    </p:spTree>
    <p:extLst>
      <p:ext uri="{BB962C8B-B14F-4D97-AF65-F5344CB8AC3E}">
        <p14:creationId xmlns:p14="http://schemas.microsoft.com/office/powerpoint/2010/main" val="6228981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Times New Roman"/>
                <a:cs typeface="Times New Roman"/>
              </a:rPr>
              <a:t>Lorenza’s </a:t>
            </a:r>
            <a:r>
              <a:rPr lang="en-GB" sz="1200" i="1" u="sng" dirty="0" smtClean="0">
                <a:solidFill>
                  <a:srgbClr val="FF0000"/>
                </a:solidFill>
                <a:latin typeface="Times New Roman"/>
                <a:cs typeface="Times New Roman"/>
              </a:rPr>
              <a:t>expectation about the validity of the previous knowledge</a:t>
            </a:r>
          </a:p>
          <a:p>
            <a:endParaRPr lang="fr-FR" dirty="0"/>
          </a:p>
        </p:txBody>
      </p:sp>
      <p:sp>
        <p:nvSpPr>
          <p:cNvPr id="4" name="Segnaposto numero diapositiva 3"/>
          <p:cNvSpPr>
            <a:spLocks noGrp="1"/>
          </p:cNvSpPr>
          <p:nvPr>
            <p:ph type="sldNum" sz="quarter" idx="10"/>
          </p:nvPr>
        </p:nvSpPr>
        <p:spPr/>
        <p:txBody>
          <a:bodyPr/>
          <a:lstStyle/>
          <a:p>
            <a:fld id="{5B1AF319-A420-7849-8DFA-38F75B5519B2}" type="slidenum">
              <a:rPr lang="fr-FR" smtClean="0"/>
              <a:t>46</a:t>
            </a:fld>
            <a:endParaRPr lang="fr-FR"/>
          </a:p>
        </p:txBody>
      </p:sp>
    </p:spTree>
    <p:extLst>
      <p:ext uri="{BB962C8B-B14F-4D97-AF65-F5344CB8AC3E}">
        <p14:creationId xmlns:p14="http://schemas.microsoft.com/office/powerpoint/2010/main" val="10062727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342900" indent="-342900">
              <a:buFont typeface="Arial"/>
              <a:buChar char="•"/>
            </a:pPr>
            <a:r>
              <a:rPr lang="en-GB" sz="1200" dirty="0" smtClean="0">
                <a:solidFill>
                  <a:srgbClr val="1782BF"/>
                </a:solidFill>
                <a:latin typeface="Times New Roman"/>
                <a:cs typeface="Times New Roman"/>
              </a:rPr>
              <a:t>Introduction of geometrical interpretation of linear equation</a:t>
            </a:r>
          </a:p>
          <a:p>
            <a:r>
              <a:rPr lang="en-GB" sz="1200" dirty="0" smtClean="0">
                <a:solidFill>
                  <a:srgbClr val="1782BF"/>
                </a:solidFill>
                <a:latin typeface="Times New Roman"/>
                <a:cs typeface="Times New Roman"/>
              </a:rPr>
              <a:t>  (she has already introduced the concept of function in physics)</a:t>
            </a:r>
          </a:p>
          <a:p>
            <a:endParaRPr lang="it-IT" dirty="0"/>
          </a:p>
        </p:txBody>
      </p:sp>
      <p:sp>
        <p:nvSpPr>
          <p:cNvPr id="4" name="Segnaposto numero diapositiva 3"/>
          <p:cNvSpPr>
            <a:spLocks noGrp="1"/>
          </p:cNvSpPr>
          <p:nvPr>
            <p:ph type="sldNum" sz="quarter" idx="10"/>
          </p:nvPr>
        </p:nvSpPr>
        <p:spPr/>
        <p:txBody>
          <a:bodyPr/>
          <a:lstStyle/>
          <a:p>
            <a:fld id="{8F883A0F-2941-4848-9D29-1E00A32E5150}" type="slidenum">
              <a:rPr lang="it-IT" smtClean="0"/>
              <a:t>47</a:t>
            </a:fld>
            <a:endParaRPr lang="it-IT"/>
          </a:p>
        </p:txBody>
      </p:sp>
    </p:spTree>
    <p:extLst>
      <p:ext uri="{BB962C8B-B14F-4D97-AF65-F5344CB8AC3E}">
        <p14:creationId xmlns:p14="http://schemas.microsoft.com/office/powerpoint/2010/main" val="5201464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F883A0F-2941-4848-9D29-1E00A32E5150}" type="slidenum">
              <a:rPr lang="it-IT" smtClean="0"/>
              <a:t>48</a:t>
            </a:fld>
            <a:endParaRPr lang="it-IT"/>
          </a:p>
        </p:txBody>
      </p:sp>
    </p:spTree>
    <p:extLst>
      <p:ext uri="{BB962C8B-B14F-4D97-AF65-F5344CB8AC3E}">
        <p14:creationId xmlns:p14="http://schemas.microsoft.com/office/powerpoint/2010/main" val="2074562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1" dirty="0" smtClean="0">
                <a:solidFill>
                  <a:srgbClr val="0000FF"/>
                </a:solidFill>
                <a:latin typeface="Times New Roman"/>
                <a:cs typeface="Times New Roman"/>
              </a:rPr>
              <a:t>HOCHER</a:t>
            </a:r>
            <a:r>
              <a:rPr lang="it-IT" b="1" baseline="0" dirty="0" smtClean="0">
                <a:solidFill>
                  <a:srgbClr val="0000FF"/>
                </a:solidFill>
                <a:latin typeface="Times New Roman"/>
                <a:cs typeface="Times New Roman"/>
              </a:rPr>
              <a:t> LA TÊTE</a:t>
            </a:r>
            <a:endParaRPr lang="it-IT" dirty="0"/>
          </a:p>
        </p:txBody>
      </p:sp>
      <p:sp>
        <p:nvSpPr>
          <p:cNvPr id="4" name="Segnaposto numero diapositiva 3"/>
          <p:cNvSpPr>
            <a:spLocks noGrp="1"/>
          </p:cNvSpPr>
          <p:nvPr>
            <p:ph type="sldNum" sz="quarter" idx="10"/>
          </p:nvPr>
        </p:nvSpPr>
        <p:spPr/>
        <p:txBody>
          <a:bodyPr/>
          <a:lstStyle/>
          <a:p>
            <a:fld id="{5BE0C902-CF22-3B45-818E-23048117D904}" type="slidenum">
              <a:rPr lang="it-IT" smtClean="0"/>
              <a:t>49</a:t>
            </a:fld>
            <a:endParaRPr lang="it-IT"/>
          </a:p>
        </p:txBody>
      </p:sp>
    </p:spTree>
    <p:extLst>
      <p:ext uri="{BB962C8B-B14F-4D97-AF65-F5344CB8AC3E}">
        <p14:creationId xmlns:p14="http://schemas.microsoft.com/office/powerpoint/2010/main" val="1861572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fr-FR" dirty="0" smtClean="0"/>
              <a:t>est</a:t>
            </a:r>
            <a:r>
              <a:rPr lang="fr-FR" baseline="0" dirty="0" smtClean="0"/>
              <a:t> reliée</a:t>
            </a:r>
            <a:endParaRPr lang="fr-FR" dirty="0"/>
          </a:p>
        </p:txBody>
      </p:sp>
      <p:sp>
        <p:nvSpPr>
          <p:cNvPr id="4" name="Segnaposto numero diapositiva 3"/>
          <p:cNvSpPr>
            <a:spLocks noGrp="1"/>
          </p:cNvSpPr>
          <p:nvPr>
            <p:ph type="sldNum" sz="quarter" idx="10"/>
          </p:nvPr>
        </p:nvSpPr>
        <p:spPr/>
        <p:txBody>
          <a:bodyPr/>
          <a:lstStyle/>
          <a:p>
            <a:fld id="{5B1AF319-A420-7849-8DFA-38F75B5519B2}" type="slidenum">
              <a:rPr lang="fr-FR" smtClean="0"/>
              <a:t>7</a:t>
            </a:fld>
            <a:endParaRPr lang="fr-FR"/>
          </a:p>
        </p:txBody>
      </p:sp>
    </p:spTree>
    <p:extLst>
      <p:ext uri="{BB962C8B-B14F-4D97-AF65-F5344CB8AC3E}">
        <p14:creationId xmlns:p14="http://schemas.microsoft.com/office/powerpoint/2010/main" val="8459817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BE0C902-CF22-3B45-818E-23048117D904}" type="slidenum">
              <a:rPr lang="it-IT" smtClean="0"/>
              <a:t>50</a:t>
            </a:fld>
            <a:endParaRPr lang="it-IT"/>
          </a:p>
        </p:txBody>
      </p:sp>
    </p:spTree>
    <p:extLst>
      <p:ext uri="{BB962C8B-B14F-4D97-AF65-F5344CB8AC3E}">
        <p14:creationId xmlns:p14="http://schemas.microsoft.com/office/powerpoint/2010/main" val="1178832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BE0C902-CF22-3B45-818E-23048117D904}" type="slidenum">
              <a:rPr lang="it-IT" smtClean="0"/>
              <a:t>51</a:t>
            </a:fld>
            <a:endParaRPr lang="it-IT"/>
          </a:p>
        </p:txBody>
      </p:sp>
    </p:spTree>
    <p:extLst>
      <p:ext uri="{BB962C8B-B14F-4D97-AF65-F5344CB8AC3E}">
        <p14:creationId xmlns:p14="http://schemas.microsoft.com/office/powerpoint/2010/main" val="897633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BE0C902-CF22-3B45-818E-23048117D904}" type="slidenum">
              <a:rPr lang="it-IT" smtClean="0"/>
              <a:t>52</a:t>
            </a:fld>
            <a:endParaRPr lang="it-IT"/>
          </a:p>
        </p:txBody>
      </p:sp>
    </p:spTree>
    <p:extLst>
      <p:ext uri="{BB962C8B-B14F-4D97-AF65-F5344CB8AC3E}">
        <p14:creationId xmlns:p14="http://schemas.microsoft.com/office/powerpoint/2010/main" val="6438329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i="1" dirty="0" err="1" smtClean="0">
                <a:solidFill>
                  <a:schemeClr val="tx1"/>
                </a:solidFill>
                <a:latin typeface="Times New Roman" charset="0"/>
                <a:ea typeface="Times New Roman" charset="0"/>
                <a:cs typeface="Times New Roman" charset="0"/>
              </a:rPr>
              <a:t>Équations</a:t>
            </a:r>
            <a:r>
              <a:rPr lang="en-GB" sz="1200" b="1" i="1" dirty="0" smtClean="0">
                <a:solidFill>
                  <a:schemeClr val="tx1"/>
                </a:solidFill>
                <a:latin typeface="Times New Roman" charset="0"/>
                <a:ea typeface="Times New Roman" charset="0"/>
                <a:cs typeface="Times New Roman" charset="0"/>
              </a:rPr>
              <a:t> the expectation that students learn “to see” through the graphic register of </a:t>
            </a:r>
            <a:r>
              <a:rPr lang="en-GB" sz="1200" b="1" i="1" dirty="0" err="1" smtClean="0">
                <a:solidFill>
                  <a:schemeClr val="tx1"/>
                </a:solidFill>
                <a:latin typeface="Times New Roman" charset="0"/>
                <a:ea typeface="Times New Roman" charset="0"/>
                <a:cs typeface="Times New Roman" charset="0"/>
              </a:rPr>
              <a:t>GeoGebra</a:t>
            </a:r>
            <a:r>
              <a:rPr lang="en-GB" sz="1200" b="1" i="1" dirty="0" smtClean="0">
                <a:solidFill>
                  <a:schemeClr val="tx1"/>
                </a:solidFill>
                <a:latin typeface="Times New Roman" charset="0"/>
                <a:ea typeface="Times New Roman" charset="0"/>
                <a:cs typeface="Times New Roman" charset="0"/>
              </a:rPr>
              <a:t> in order to reason (think of) on the equations</a:t>
            </a:r>
            <a:r>
              <a:rPr lang="it-IT" sz="1200" b="1" i="1" dirty="0" smtClean="0">
                <a:solidFill>
                  <a:schemeClr val="tx1"/>
                </a:solidFill>
                <a:latin typeface="Times New Roman" charset="0"/>
                <a:ea typeface="Times New Roman" charset="0"/>
                <a:cs typeface="Times New Roman" charset="0"/>
              </a:rPr>
              <a:t> </a:t>
            </a:r>
            <a:endParaRPr lang="fr-FR" dirty="0"/>
          </a:p>
        </p:txBody>
      </p:sp>
      <p:sp>
        <p:nvSpPr>
          <p:cNvPr id="4" name="Segnaposto numero diapositiva 3"/>
          <p:cNvSpPr>
            <a:spLocks noGrp="1"/>
          </p:cNvSpPr>
          <p:nvPr>
            <p:ph type="sldNum" sz="quarter" idx="10"/>
          </p:nvPr>
        </p:nvSpPr>
        <p:spPr/>
        <p:txBody>
          <a:bodyPr/>
          <a:lstStyle/>
          <a:p>
            <a:fld id="{2F21C9B8-A242-3A41-B5DC-91280B2709EC}" type="slidenum">
              <a:rPr lang="fr-FR" smtClean="0"/>
              <a:t>54</a:t>
            </a:fld>
            <a:endParaRPr lang="fr-FR"/>
          </a:p>
        </p:txBody>
      </p:sp>
    </p:spTree>
    <p:extLst>
      <p:ext uri="{BB962C8B-B14F-4D97-AF65-F5344CB8AC3E}">
        <p14:creationId xmlns:p14="http://schemas.microsoft.com/office/powerpoint/2010/main" val="449925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i="1" dirty="0" smtClean="0">
                <a:solidFill>
                  <a:schemeClr val="tx1"/>
                </a:solidFill>
                <a:latin typeface="Times New Roman" charset="0"/>
                <a:ea typeface="Times New Roman" charset="0"/>
                <a:cs typeface="Times New Roman" charset="0"/>
              </a:rPr>
              <a:t>the expectation that the use of </a:t>
            </a:r>
            <a:r>
              <a:rPr lang="en-GB" sz="1200" b="1" i="1" dirty="0" err="1" smtClean="0">
                <a:solidFill>
                  <a:schemeClr val="tx1"/>
                </a:solidFill>
                <a:latin typeface="Times New Roman" charset="0"/>
                <a:ea typeface="Times New Roman" charset="0"/>
                <a:cs typeface="Times New Roman" charset="0"/>
              </a:rPr>
              <a:t>GeoGebra</a:t>
            </a:r>
            <a:r>
              <a:rPr lang="en-GB" sz="1200" b="1" i="1" dirty="0" smtClean="0">
                <a:solidFill>
                  <a:schemeClr val="tx1"/>
                </a:solidFill>
                <a:latin typeface="Times New Roman" charset="0"/>
                <a:ea typeface="Times New Roman" charset="0"/>
                <a:cs typeface="Times New Roman" charset="0"/>
              </a:rPr>
              <a:t> helps students to pass from one representation register to another one</a:t>
            </a:r>
            <a:r>
              <a:rPr lang="en-GB" sz="1200" dirty="0" smtClean="0">
                <a:solidFill>
                  <a:schemeClr val="tx1"/>
                </a:solidFill>
                <a:latin typeface="Times New Roman" charset="0"/>
                <a:ea typeface="Times New Roman" charset="0"/>
                <a:cs typeface="Times New Roman" charset="0"/>
              </a:rPr>
              <a:t>.</a:t>
            </a:r>
            <a:r>
              <a:rPr lang="it-IT" sz="1200" dirty="0" smtClean="0">
                <a:solidFill>
                  <a:schemeClr val="tx1"/>
                </a:solidFill>
                <a:latin typeface="Times New Roman" charset="0"/>
                <a:ea typeface="Times New Roman" charset="0"/>
                <a:cs typeface="Times New Roman" charset="0"/>
              </a:rPr>
              <a:t> </a:t>
            </a:r>
          </a:p>
          <a:p>
            <a:endParaRPr lang="fr-FR" dirty="0"/>
          </a:p>
        </p:txBody>
      </p:sp>
      <p:sp>
        <p:nvSpPr>
          <p:cNvPr id="4" name="Segnaposto numero diapositiva 3"/>
          <p:cNvSpPr>
            <a:spLocks noGrp="1"/>
          </p:cNvSpPr>
          <p:nvPr>
            <p:ph type="sldNum" sz="quarter" idx="10"/>
          </p:nvPr>
        </p:nvSpPr>
        <p:spPr/>
        <p:txBody>
          <a:bodyPr/>
          <a:lstStyle/>
          <a:p>
            <a:fld id="{5B1AF319-A420-7849-8DFA-38F75B5519B2}" type="slidenum">
              <a:rPr lang="fr-FR" smtClean="0"/>
              <a:t>55</a:t>
            </a:fld>
            <a:endParaRPr lang="fr-FR"/>
          </a:p>
        </p:txBody>
      </p:sp>
    </p:spTree>
    <p:extLst>
      <p:ext uri="{BB962C8B-B14F-4D97-AF65-F5344CB8AC3E}">
        <p14:creationId xmlns:p14="http://schemas.microsoft.com/office/powerpoint/2010/main" val="2069988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i="1" dirty="0" smtClean="0">
                <a:solidFill>
                  <a:schemeClr val="tx1"/>
                </a:solidFill>
                <a:latin typeface="Times New Roman" charset="0"/>
                <a:ea typeface="Times New Roman" charset="0"/>
                <a:cs typeface="Times New Roman" charset="0"/>
              </a:rPr>
              <a:t>the expectation that the use of </a:t>
            </a:r>
            <a:r>
              <a:rPr lang="en-GB" sz="1200" b="1" i="1" dirty="0" err="1" smtClean="0">
                <a:solidFill>
                  <a:schemeClr val="tx1"/>
                </a:solidFill>
                <a:latin typeface="Times New Roman" charset="0"/>
                <a:ea typeface="Times New Roman" charset="0"/>
                <a:cs typeface="Times New Roman" charset="0"/>
              </a:rPr>
              <a:t>GeoGebra</a:t>
            </a:r>
            <a:r>
              <a:rPr lang="en-GB" sz="1200" b="1" i="1" dirty="0" smtClean="0">
                <a:solidFill>
                  <a:schemeClr val="tx1"/>
                </a:solidFill>
                <a:latin typeface="Times New Roman" charset="0"/>
                <a:ea typeface="Times New Roman" charset="0"/>
                <a:cs typeface="Times New Roman" charset="0"/>
              </a:rPr>
              <a:t> helps students to pass from one representation register to another one</a:t>
            </a:r>
            <a:r>
              <a:rPr lang="en-GB" sz="1200" dirty="0" smtClean="0">
                <a:solidFill>
                  <a:schemeClr val="tx1"/>
                </a:solidFill>
                <a:latin typeface="Times New Roman" charset="0"/>
                <a:ea typeface="Times New Roman" charset="0"/>
                <a:cs typeface="Times New Roman" charset="0"/>
              </a:rPr>
              <a:t>.</a:t>
            </a:r>
            <a:r>
              <a:rPr lang="it-IT" sz="1200" dirty="0" smtClean="0">
                <a:solidFill>
                  <a:schemeClr val="tx1"/>
                </a:solidFill>
                <a:latin typeface="Times New Roman" charset="0"/>
                <a:ea typeface="Times New Roman" charset="0"/>
                <a:cs typeface="Times New Roman" charset="0"/>
              </a:rPr>
              <a:t> </a:t>
            </a:r>
          </a:p>
          <a:p>
            <a:endParaRPr lang="fr-FR" dirty="0"/>
          </a:p>
        </p:txBody>
      </p:sp>
      <p:sp>
        <p:nvSpPr>
          <p:cNvPr id="4" name="Segnaposto numero diapositiva 3"/>
          <p:cNvSpPr>
            <a:spLocks noGrp="1"/>
          </p:cNvSpPr>
          <p:nvPr>
            <p:ph type="sldNum" sz="quarter" idx="10"/>
          </p:nvPr>
        </p:nvSpPr>
        <p:spPr/>
        <p:txBody>
          <a:bodyPr/>
          <a:lstStyle/>
          <a:p>
            <a:fld id="{5B1AF319-A420-7849-8DFA-38F75B5519B2}" type="slidenum">
              <a:rPr lang="fr-FR" smtClean="0"/>
              <a:t>56</a:t>
            </a:fld>
            <a:endParaRPr lang="fr-FR"/>
          </a:p>
        </p:txBody>
      </p:sp>
    </p:spTree>
    <p:extLst>
      <p:ext uri="{BB962C8B-B14F-4D97-AF65-F5344CB8AC3E}">
        <p14:creationId xmlns:p14="http://schemas.microsoft.com/office/powerpoint/2010/main" val="596281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Times New Roman"/>
                <a:cs typeface="Times New Roman"/>
              </a:rPr>
              <a:t>Carla’s </a:t>
            </a:r>
            <a:r>
              <a:rPr lang="en-GB" sz="1200" i="1" u="sng" dirty="0" smtClean="0">
                <a:solidFill>
                  <a:srgbClr val="FF0000"/>
                </a:solidFill>
                <a:latin typeface="Times New Roman"/>
                <a:cs typeface="Times New Roman"/>
              </a:rPr>
              <a:t>expectation that the justifications are necessary to give sense to what they are doing</a:t>
            </a:r>
          </a:p>
          <a:p>
            <a:endParaRPr lang="fr-FR" dirty="0"/>
          </a:p>
        </p:txBody>
      </p:sp>
      <p:sp>
        <p:nvSpPr>
          <p:cNvPr id="4" name="Segnaposto numero diapositiva 3"/>
          <p:cNvSpPr>
            <a:spLocks noGrp="1"/>
          </p:cNvSpPr>
          <p:nvPr>
            <p:ph type="sldNum" sz="quarter" idx="10"/>
          </p:nvPr>
        </p:nvSpPr>
        <p:spPr/>
        <p:txBody>
          <a:bodyPr/>
          <a:lstStyle/>
          <a:p>
            <a:fld id="{5B1AF319-A420-7849-8DFA-38F75B5519B2}" type="slidenum">
              <a:rPr lang="fr-FR" smtClean="0"/>
              <a:t>58</a:t>
            </a:fld>
            <a:endParaRPr lang="fr-FR"/>
          </a:p>
        </p:txBody>
      </p:sp>
    </p:spTree>
    <p:extLst>
      <p:ext uri="{BB962C8B-B14F-4D97-AF65-F5344CB8AC3E}">
        <p14:creationId xmlns:p14="http://schemas.microsoft.com/office/powerpoint/2010/main" val="20972823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342900" indent="-342900">
              <a:buFont typeface="Arial"/>
              <a:buChar char="•"/>
            </a:pPr>
            <a:r>
              <a:rPr lang="en-GB" sz="1200" dirty="0" smtClean="0">
                <a:solidFill>
                  <a:srgbClr val="1782BF"/>
                </a:solidFill>
                <a:latin typeface="Times New Roman"/>
                <a:cs typeface="Times New Roman"/>
              </a:rPr>
              <a:t>Carla and her classroom are solving the second degree equation (x+1)</a:t>
            </a:r>
            <a:r>
              <a:rPr lang="en-GB" sz="1200" baseline="30000" dirty="0" smtClean="0">
                <a:solidFill>
                  <a:srgbClr val="1782BF"/>
                </a:solidFill>
                <a:latin typeface="Times New Roman"/>
                <a:cs typeface="Times New Roman"/>
              </a:rPr>
              <a:t>2</a:t>
            </a:r>
            <a:r>
              <a:rPr lang="en-GB" sz="1200" dirty="0" smtClean="0">
                <a:solidFill>
                  <a:srgbClr val="1782BF"/>
                </a:solidFill>
                <a:latin typeface="Times New Roman"/>
                <a:cs typeface="Times New Roman"/>
              </a:rPr>
              <a:t>=81 in </a:t>
            </a:r>
            <a:r>
              <a:rPr lang="en-GB" sz="1200" b="1" dirty="0" smtClean="0">
                <a:solidFill>
                  <a:srgbClr val="1782BF"/>
                </a:solidFill>
                <a:latin typeface="Times New Roman"/>
                <a:cs typeface="Times New Roman"/>
              </a:rPr>
              <a:t>Z</a:t>
            </a:r>
            <a:r>
              <a:rPr lang="en-GB" sz="1200" dirty="0" smtClean="0">
                <a:solidFill>
                  <a:srgbClr val="1782BF"/>
                </a:solidFill>
                <a:latin typeface="Times New Roman"/>
                <a:cs typeface="Times New Roman"/>
              </a:rPr>
              <a:t>, that can be solved without applying the formula for the resolution of the second degree equations.</a:t>
            </a:r>
          </a:p>
          <a:p>
            <a:endParaRPr lang="it-IT" dirty="0"/>
          </a:p>
        </p:txBody>
      </p:sp>
      <p:sp>
        <p:nvSpPr>
          <p:cNvPr id="4" name="Segnaposto numero diapositiva 3"/>
          <p:cNvSpPr>
            <a:spLocks noGrp="1"/>
          </p:cNvSpPr>
          <p:nvPr>
            <p:ph type="sldNum" sz="quarter" idx="10"/>
          </p:nvPr>
        </p:nvSpPr>
        <p:spPr/>
        <p:txBody>
          <a:bodyPr/>
          <a:lstStyle/>
          <a:p>
            <a:fld id="{8F883A0F-2941-4848-9D29-1E00A32E5150}" type="slidenum">
              <a:rPr lang="it-IT" smtClean="0"/>
              <a:t>59</a:t>
            </a:fld>
            <a:endParaRPr lang="it-IT"/>
          </a:p>
        </p:txBody>
      </p:sp>
    </p:spTree>
    <p:extLst>
      <p:ext uri="{BB962C8B-B14F-4D97-AF65-F5344CB8AC3E}">
        <p14:creationId xmlns:p14="http://schemas.microsoft.com/office/powerpoint/2010/main" val="7713568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1782BF"/>
                </a:solidFill>
                <a:latin typeface="Times New Roman"/>
                <a:cs typeface="Times New Roman"/>
              </a:rPr>
              <a:t>Carla and her classroom are solving the second degree equation (x+1)</a:t>
            </a:r>
            <a:r>
              <a:rPr lang="en-GB" sz="1200" baseline="30000" dirty="0" smtClean="0">
                <a:solidFill>
                  <a:srgbClr val="1782BF"/>
                </a:solidFill>
                <a:latin typeface="Times New Roman"/>
                <a:cs typeface="Times New Roman"/>
              </a:rPr>
              <a:t>2</a:t>
            </a:r>
            <a:r>
              <a:rPr lang="en-GB" sz="1200" dirty="0" smtClean="0">
                <a:solidFill>
                  <a:srgbClr val="1782BF"/>
                </a:solidFill>
                <a:latin typeface="Times New Roman"/>
                <a:cs typeface="Times New Roman"/>
              </a:rPr>
              <a:t>=81 in </a:t>
            </a:r>
            <a:r>
              <a:rPr lang="en-GB" sz="1200" b="1" dirty="0" smtClean="0">
                <a:solidFill>
                  <a:srgbClr val="1782BF"/>
                </a:solidFill>
                <a:latin typeface="Times New Roman"/>
                <a:cs typeface="Times New Roman"/>
              </a:rPr>
              <a:t>Z</a:t>
            </a:r>
            <a:r>
              <a:rPr lang="en-GB" sz="1200" dirty="0" smtClean="0">
                <a:solidFill>
                  <a:srgbClr val="1782BF"/>
                </a:solidFill>
                <a:latin typeface="Times New Roman"/>
                <a:cs typeface="Times New Roman"/>
              </a:rPr>
              <a:t>, that can be solved without applying the formula for the resolution of the second degree equations.</a:t>
            </a:r>
          </a:p>
          <a:p>
            <a:endParaRPr lang="it-IT" dirty="0"/>
          </a:p>
        </p:txBody>
      </p:sp>
      <p:sp>
        <p:nvSpPr>
          <p:cNvPr id="4" name="Segnaposto numero diapositiva 3"/>
          <p:cNvSpPr>
            <a:spLocks noGrp="1"/>
          </p:cNvSpPr>
          <p:nvPr>
            <p:ph type="sldNum" sz="quarter" idx="10"/>
          </p:nvPr>
        </p:nvSpPr>
        <p:spPr/>
        <p:txBody>
          <a:bodyPr/>
          <a:lstStyle/>
          <a:p>
            <a:fld id="{8F883A0F-2941-4848-9D29-1E00A32E5150}" type="slidenum">
              <a:rPr lang="it-IT" smtClean="0"/>
              <a:t>60</a:t>
            </a:fld>
            <a:endParaRPr lang="it-IT"/>
          </a:p>
        </p:txBody>
      </p:sp>
    </p:spTree>
    <p:extLst>
      <p:ext uri="{BB962C8B-B14F-4D97-AF65-F5344CB8AC3E}">
        <p14:creationId xmlns:p14="http://schemas.microsoft.com/office/powerpoint/2010/main" val="20028428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solidFill>
                  <a:srgbClr val="0000FF"/>
                </a:solidFill>
                <a:latin typeface="Times New Roman"/>
                <a:cs typeface="Times New Roman"/>
              </a:rPr>
              <a:t>Actions </a:t>
            </a:r>
            <a:r>
              <a:rPr lang="en-GB" b="1" dirty="0" smtClean="0">
                <a:solidFill>
                  <a:srgbClr val="0000FF"/>
                </a:solidFill>
                <a:latin typeface="Times New Roman"/>
                <a:cs typeface="Times New Roman"/>
                <a:sym typeface="Wingdings"/>
              </a:rPr>
              <a:t> Goal</a:t>
            </a:r>
            <a:r>
              <a:rPr lang="en-GB" dirty="0" smtClean="0">
                <a:latin typeface="Times New Roman"/>
                <a:cs typeface="Times New Roman"/>
                <a:sym typeface="Wingdings"/>
              </a:rPr>
              <a:t>: asking students to substitute the solutions they found into the equation  to check their correctness.</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Times New Roman"/>
                <a:cs typeface="Times New Roman"/>
              </a:rPr>
              <a:t>: the meaning of solving the equation </a:t>
            </a:r>
            <a:r>
              <a:rPr lang="en-GB" i="1" dirty="0" smtClean="0">
                <a:latin typeface="Times New Roman"/>
                <a:cs typeface="Times New Roman"/>
              </a:rPr>
              <a:t>(x+1)</a:t>
            </a:r>
            <a:r>
              <a:rPr lang="en-GB" i="1" baseline="30000" dirty="0" smtClean="0">
                <a:latin typeface="Times New Roman"/>
                <a:cs typeface="Times New Roman"/>
              </a:rPr>
              <a:t>2</a:t>
            </a:r>
            <a:r>
              <a:rPr lang="en-GB" i="1" dirty="0" smtClean="0">
                <a:latin typeface="Times New Roman"/>
                <a:cs typeface="Times New Roman"/>
              </a:rPr>
              <a:t>=81</a:t>
            </a:r>
            <a:r>
              <a:rPr lang="en-GB" dirty="0" smtClean="0">
                <a:latin typeface="Times New Roman"/>
                <a:cs typeface="Times New Roman"/>
              </a:rPr>
              <a:t>.</a:t>
            </a:r>
            <a:endParaRPr lang="en-GB" dirty="0" smtClean="0"/>
          </a:p>
          <a:p>
            <a:r>
              <a:rPr lang="en-GB" dirty="0" smtClean="0">
                <a:latin typeface="Times New Roman"/>
                <a:cs typeface="Times New Roman"/>
              </a:rPr>
              <a:t>she explains a lot and at the end she asks a question.</a:t>
            </a:r>
            <a:endParaRPr lang="it-IT" baseline="0" dirty="0" smtClean="0"/>
          </a:p>
        </p:txBody>
      </p:sp>
      <p:sp>
        <p:nvSpPr>
          <p:cNvPr id="4" name="Segnaposto numero diapositiva 3"/>
          <p:cNvSpPr>
            <a:spLocks noGrp="1"/>
          </p:cNvSpPr>
          <p:nvPr>
            <p:ph type="sldNum" sz="quarter" idx="10"/>
          </p:nvPr>
        </p:nvSpPr>
        <p:spPr/>
        <p:txBody>
          <a:bodyPr/>
          <a:lstStyle/>
          <a:p>
            <a:fld id="{5BE0C902-CF22-3B45-818E-23048117D904}" type="slidenum">
              <a:rPr lang="it-IT" smtClean="0"/>
              <a:t>61</a:t>
            </a:fld>
            <a:endParaRPr lang="it-IT"/>
          </a:p>
        </p:txBody>
      </p:sp>
    </p:spTree>
    <p:extLst>
      <p:ext uri="{BB962C8B-B14F-4D97-AF65-F5344CB8AC3E}">
        <p14:creationId xmlns:p14="http://schemas.microsoft.com/office/powerpoint/2010/main" val="646169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Times New Roman"/>
                <a:cs typeface="Times New Roman"/>
              </a:rPr>
              <a:t>It seems to be suitable to examine the decision-making of the teacher. </a:t>
            </a:r>
            <a:endParaRPr lang="it-IT" sz="1200" dirty="0" smtClean="0">
              <a:latin typeface="Times New Roman"/>
              <a:cs typeface="Times New Roman"/>
            </a:endParaRPr>
          </a:p>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Times New Roman"/>
                <a:cs typeface="Times New Roman"/>
              </a:rPr>
              <a:t>It seems to do not account for the emotional aspects of the human being.</a:t>
            </a:r>
            <a:endParaRPr lang="it-IT" sz="1200" dirty="0" smtClean="0">
              <a:latin typeface="Times New Roman"/>
              <a:cs typeface="Times New Roman"/>
            </a:endParaRPr>
          </a:p>
          <a:p>
            <a:endParaRPr lang="fr-FR" dirty="0"/>
          </a:p>
        </p:txBody>
      </p:sp>
      <p:sp>
        <p:nvSpPr>
          <p:cNvPr id="4" name="Segnaposto numero diapositiva 3"/>
          <p:cNvSpPr>
            <a:spLocks noGrp="1"/>
          </p:cNvSpPr>
          <p:nvPr>
            <p:ph type="sldNum" sz="quarter" idx="10"/>
          </p:nvPr>
        </p:nvSpPr>
        <p:spPr/>
        <p:txBody>
          <a:bodyPr/>
          <a:lstStyle/>
          <a:p>
            <a:fld id="{5B1AF319-A420-7849-8DFA-38F75B5519B2}" type="slidenum">
              <a:rPr lang="fr-FR" smtClean="0"/>
              <a:t>8</a:t>
            </a:fld>
            <a:endParaRPr lang="fr-FR"/>
          </a:p>
        </p:txBody>
      </p:sp>
    </p:spTree>
    <p:extLst>
      <p:ext uri="{BB962C8B-B14F-4D97-AF65-F5344CB8AC3E}">
        <p14:creationId xmlns:p14="http://schemas.microsoft.com/office/powerpoint/2010/main" val="20060832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BE0C902-CF22-3B45-818E-23048117D904}" type="slidenum">
              <a:rPr lang="it-IT" smtClean="0"/>
              <a:t>62</a:t>
            </a:fld>
            <a:endParaRPr lang="it-IT"/>
          </a:p>
        </p:txBody>
      </p:sp>
    </p:spTree>
    <p:extLst>
      <p:ext uri="{BB962C8B-B14F-4D97-AF65-F5344CB8AC3E}">
        <p14:creationId xmlns:p14="http://schemas.microsoft.com/office/powerpoint/2010/main" val="3102839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BE0C902-CF22-3B45-818E-23048117D904}" type="slidenum">
              <a:rPr lang="it-IT" smtClean="0"/>
              <a:t>63</a:t>
            </a:fld>
            <a:endParaRPr lang="it-IT"/>
          </a:p>
        </p:txBody>
      </p:sp>
    </p:spTree>
    <p:extLst>
      <p:ext uri="{BB962C8B-B14F-4D97-AF65-F5344CB8AC3E}">
        <p14:creationId xmlns:p14="http://schemas.microsoft.com/office/powerpoint/2010/main" val="17610907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342900" indent="-342900">
              <a:buFont typeface="Arial"/>
              <a:buChar char="•"/>
            </a:pPr>
            <a:r>
              <a:rPr lang="en-GB" sz="1200" dirty="0" smtClean="0">
                <a:solidFill>
                  <a:srgbClr val="1782BF"/>
                </a:solidFill>
                <a:latin typeface="Times New Roman"/>
                <a:cs typeface="Times New Roman"/>
              </a:rPr>
              <a:t>Carla and her classroom are solving the second degree equation (x+1)</a:t>
            </a:r>
            <a:r>
              <a:rPr lang="en-GB" sz="1200" baseline="30000" dirty="0" smtClean="0">
                <a:solidFill>
                  <a:srgbClr val="1782BF"/>
                </a:solidFill>
                <a:latin typeface="Times New Roman"/>
                <a:cs typeface="Times New Roman"/>
              </a:rPr>
              <a:t>2</a:t>
            </a:r>
            <a:r>
              <a:rPr lang="en-GB" sz="1200" dirty="0" smtClean="0">
                <a:solidFill>
                  <a:srgbClr val="1782BF"/>
                </a:solidFill>
                <a:latin typeface="Times New Roman"/>
                <a:cs typeface="Times New Roman"/>
              </a:rPr>
              <a:t>=81 in </a:t>
            </a:r>
            <a:r>
              <a:rPr lang="en-GB" sz="1200" b="1" dirty="0" smtClean="0">
                <a:solidFill>
                  <a:srgbClr val="1782BF"/>
                </a:solidFill>
                <a:latin typeface="Times New Roman"/>
                <a:cs typeface="Times New Roman"/>
              </a:rPr>
              <a:t>Z</a:t>
            </a:r>
            <a:r>
              <a:rPr lang="en-GB" sz="1200" dirty="0" smtClean="0">
                <a:solidFill>
                  <a:srgbClr val="1782BF"/>
                </a:solidFill>
                <a:latin typeface="Times New Roman"/>
                <a:cs typeface="Times New Roman"/>
              </a:rPr>
              <a:t>, that can be solved without applying the formula for the resolution of the second degree equations.</a:t>
            </a:r>
          </a:p>
          <a:p>
            <a:pPr marL="342900" indent="-342900">
              <a:buFont typeface="Arial"/>
              <a:buChar char="•"/>
            </a:pPr>
            <a:r>
              <a:rPr lang="en-GB" sz="1200" dirty="0" smtClean="0">
                <a:solidFill>
                  <a:srgbClr val="1782BF"/>
                </a:solidFill>
                <a:latin typeface="Times New Roman"/>
                <a:cs typeface="Times New Roman"/>
              </a:rPr>
              <a:t>Sara asks students some examples of equation. She has already given the formal definition of equation.</a:t>
            </a:r>
          </a:p>
          <a:p>
            <a:pPr marL="342900" indent="-342900">
              <a:buFont typeface="Arial"/>
              <a:buChar char="•"/>
            </a:pPr>
            <a:endParaRPr lang="en-GB" sz="1200" dirty="0" smtClean="0">
              <a:solidFill>
                <a:srgbClr val="1782BF"/>
              </a:solidFill>
              <a:latin typeface="Times New Roman"/>
              <a:cs typeface="Times New Roman"/>
            </a:endParaRPr>
          </a:p>
          <a:p>
            <a:endParaRPr lang="it-IT" dirty="0"/>
          </a:p>
        </p:txBody>
      </p:sp>
      <p:sp>
        <p:nvSpPr>
          <p:cNvPr id="4" name="Segnaposto numero diapositiva 3"/>
          <p:cNvSpPr>
            <a:spLocks noGrp="1"/>
          </p:cNvSpPr>
          <p:nvPr>
            <p:ph type="sldNum" sz="quarter" idx="10"/>
          </p:nvPr>
        </p:nvSpPr>
        <p:spPr/>
        <p:txBody>
          <a:bodyPr/>
          <a:lstStyle/>
          <a:p>
            <a:fld id="{8F883A0F-2941-4848-9D29-1E00A32E5150}" type="slidenum">
              <a:rPr lang="it-IT" smtClean="0"/>
              <a:t>66</a:t>
            </a:fld>
            <a:endParaRPr lang="it-IT"/>
          </a:p>
        </p:txBody>
      </p:sp>
    </p:spTree>
    <p:extLst>
      <p:ext uri="{BB962C8B-B14F-4D97-AF65-F5344CB8AC3E}">
        <p14:creationId xmlns:p14="http://schemas.microsoft.com/office/powerpoint/2010/main" val="5769095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1782BF"/>
                </a:solidFill>
                <a:latin typeface="Times New Roman"/>
                <a:cs typeface="Times New Roman"/>
              </a:rPr>
              <a:t>Carla and her classroom are solving the second degree equation (x+1)</a:t>
            </a:r>
            <a:r>
              <a:rPr lang="en-GB" sz="1200" baseline="30000" dirty="0" smtClean="0">
                <a:solidFill>
                  <a:srgbClr val="1782BF"/>
                </a:solidFill>
                <a:latin typeface="Times New Roman"/>
                <a:cs typeface="Times New Roman"/>
              </a:rPr>
              <a:t>2</a:t>
            </a:r>
            <a:r>
              <a:rPr lang="en-GB" sz="1200" dirty="0" smtClean="0">
                <a:solidFill>
                  <a:srgbClr val="1782BF"/>
                </a:solidFill>
                <a:latin typeface="Times New Roman"/>
                <a:cs typeface="Times New Roman"/>
              </a:rPr>
              <a:t>=81 in </a:t>
            </a:r>
            <a:r>
              <a:rPr lang="en-GB" sz="1200" b="1" dirty="0" smtClean="0">
                <a:solidFill>
                  <a:srgbClr val="1782BF"/>
                </a:solidFill>
                <a:latin typeface="Times New Roman"/>
                <a:cs typeface="Times New Roman"/>
              </a:rPr>
              <a:t>Z</a:t>
            </a:r>
            <a:r>
              <a:rPr lang="en-GB" sz="1200" dirty="0" smtClean="0">
                <a:solidFill>
                  <a:srgbClr val="1782BF"/>
                </a:solidFill>
                <a:latin typeface="Times New Roman"/>
                <a:cs typeface="Times New Roman"/>
              </a:rPr>
              <a:t>, that can be solved without applying the formula for the resolution of the second degree equations.</a:t>
            </a:r>
          </a:p>
          <a:p>
            <a:endParaRPr lang="it-IT" dirty="0"/>
          </a:p>
        </p:txBody>
      </p:sp>
      <p:sp>
        <p:nvSpPr>
          <p:cNvPr id="4" name="Segnaposto numero diapositiva 3"/>
          <p:cNvSpPr>
            <a:spLocks noGrp="1"/>
          </p:cNvSpPr>
          <p:nvPr>
            <p:ph type="sldNum" sz="quarter" idx="10"/>
          </p:nvPr>
        </p:nvSpPr>
        <p:spPr/>
        <p:txBody>
          <a:bodyPr/>
          <a:lstStyle/>
          <a:p>
            <a:fld id="{8F883A0F-2941-4848-9D29-1E00A32E5150}" type="slidenum">
              <a:rPr lang="it-IT" smtClean="0"/>
              <a:t>67</a:t>
            </a:fld>
            <a:endParaRPr lang="it-IT"/>
          </a:p>
        </p:txBody>
      </p:sp>
    </p:spTree>
    <p:extLst>
      <p:ext uri="{BB962C8B-B14F-4D97-AF65-F5344CB8AC3E}">
        <p14:creationId xmlns:p14="http://schemas.microsoft.com/office/powerpoint/2010/main" val="17647897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Times New Roman"/>
                <a:cs typeface="Times New Roman"/>
                <a:sym typeface="Wingdings"/>
              </a:rPr>
              <a:t>asking examples  students understand the concept of equation.</a:t>
            </a:r>
            <a:endParaRPr lang="en-GB" dirty="0" smtClean="0"/>
          </a:p>
          <a:p>
            <a:endParaRPr lang="it-IT"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Times New Roman"/>
                <a:cs typeface="Times New Roman"/>
              </a:rPr>
              <a:t>a rich interaction between teacher and students.</a:t>
            </a:r>
          </a:p>
          <a:p>
            <a:endParaRPr lang="it-IT" sz="1200" kern="1200" dirty="0" smtClean="0">
              <a:solidFill>
                <a:schemeClr val="tx1"/>
              </a:solidFill>
              <a:effectLst/>
              <a:latin typeface="+mn-lt"/>
              <a:ea typeface="+mn-ea"/>
              <a:cs typeface="+mn-cs"/>
            </a:endParaRPr>
          </a:p>
          <a:p>
            <a:endParaRPr lang="it-IT" sz="1200" kern="1200" dirty="0" smtClean="0">
              <a:solidFill>
                <a:schemeClr val="tx1"/>
              </a:solidFill>
              <a:effectLst/>
              <a:latin typeface="+mn-lt"/>
              <a:ea typeface="+mn-ea"/>
              <a:cs typeface="+mn-cs"/>
            </a:endParaRPr>
          </a:p>
          <a:p>
            <a:endParaRPr lang="it-IT" sz="1200" kern="1200" dirty="0" smtClean="0">
              <a:solidFill>
                <a:schemeClr val="tx1"/>
              </a:solidFill>
              <a:effectLst/>
              <a:latin typeface="+mn-lt"/>
              <a:ea typeface="+mn-ea"/>
              <a:cs typeface="+mn-cs"/>
            </a:endParaRPr>
          </a:p>
          <a:p>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The </a:t>
            </a:r>
            <a:r>
              <a:rPr lang="it-IT" sz="1200" kern="1200" dirty="0" err="1" smtClean="0">
                <a:solidFill>
                  <a:schemeClr val="tx1"/>
                </a:solidFill>
                <a:effectLst/>
                <a:latin typeface="+mn-lt"/>
                <a:ea typeface="+mn-ea"/>
                <a:cs typeface="+mn-cs"/>
              </a:rPr>
              <a:t>teleological</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emotionality</a:t>
            </a:r>
            <a:r>
              <a:rPr lang="it-IT" sz="1200" kern="1200" dirty="0" smtClean="0">
                <a:solidFill>
                  <a:schemeClr val="tx1"/>
                </a:solidFill>
                <a:effectLst/>
                <a:latin typeface="+mn-lt"/>
                <a:ea typeface="+mn-ea"/>
                <a:cs typeface="+mn-cs"/>
              </a:rPr>
              <a:t> of Sara </a:t>
            </a:r>
            <a:r>
              <a:rPr lang="it-IT" sz="1200" kern="1200" dirty="0" err="1" smtClean="0">
                <a:solidFill>
                  <a:schemeClr val="tx1"/>
                </a:solidFill>
                <a:effectLst/>
                <a:latin typeface="+mn-lt"/>
                <a:ea typeface="+mn-ea"/>
                <a:cs typeface="+mn-cs"/>
              </a:rPr>
              <a:t>involves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both</a:t>
            </a:r>
            <a:r>
              <a:rPr lang="it-IT" sz="1200" kern="1200" dirty="0" smtClean="0">
                <a:solidFill>
                  <a:schemeClr val="tx1"/>
                </a:solidFill>
                <a:effectLst/>
                <a:latin typeface="+mn-lt"/>
                <a:ea typeface="+mn-ea"/>
                <a:cs typeface="+mn-cs"/>
              </a:rPr>
              <a:t> the use of </a:t>
            </a:r>
            <a:r>
              <a:rPr lang="it-IT" sz="1200" kern="1200" dirty="0" err="1" smtClean="0">
                <a:solidFill>
                  <a:schemeClr val="tx1"/>
                </a:solidFill>
                <a:effectLst/>
                <a:latin typeface="+mn-lt"/>
                <a:ea typeface="+mn-ea"/>
                <a:cs typeface="+mn-cs"/>
              </a:rPr>
              <a:t>examples</a:t>
            </a:r>
            <a:r>
              <a:rPr lang="it-IT" sz="1200" kern="1200" dirty="0" smtClean="0">
                <a:solidFill>
                  <a:schemeClr val="tx1"/>
                </a:solidFill>
                <a:effectLst/>
                <a:latin typeface="+mn-lt"/>
                <a:ea typeface="+mn-ea"/>
                <a:cs typeface="+mn-cs"/>
              </a:rPr>
              <a:t> of </a:t>
            </a:r>
            <a:r>
              <a:rPr lang="it-IT" sz="1200" kern="1200" dirty="0" err="1" smtClean="0">
                <a:solidFill>
                  <a:schemeClr val="tx1"/>
                </a:solidFill>
                <a:effectLst/>
                <a:latin typeface="+mn-lt"/>
                <a:ea typeface="+mn-ea"/>
                <a:cs typeface="+mn-cs"/>
              </a:rPr>
              <a:t>equations</a:t>
            </a:r>
            <a:r>
              <a:rPr lang="it-IT" sz="1200" kern="1200" dirty="0" smtClean="0">
                <a:solidFill>
                  <a:schemeClr val="tx1"/>
                </a:solidFill>
                <a:effectLst/>
                <a:latin typeface="+mn-lt"/>
                <a:ea typeface="+mn-ea"/>
                <a:cs typeface="+mn-cs"/>
              </a:rPr>
              <a:t> to </a:t>
            </a:r>
            <a:r>
              <a:rPr lang="it-IT" sz="1200" kern="1200" dirty="0" err="1" smtClean="0">
                <a:solidFill>
                  <a:schemeClr val="tx1"/>
                </a:solidFill>
                <a:effectLst/>
                <a:latin typeface="+mn-lt"/>
                <a:ea typeface="+mn-ea"/>
                <a:cs typeface="+mn-cs"/>
              </a:rPr>
              <a:t>give</a:t>
            </a:r>
            <a:r>
              <a:rPr lang="it-IT" sz="1200" kern="1200" dirty="0" smtClean="0">
                <a:solidFill>
                  <a:schemeClr val="tx1"/>
                </a:solidFill>
                <a:effectLst/>
                <a:latin typeface="+mn-lt"/>
                <a:ea typeface="+mn-ea"/>
                <a:cs typeface="+mn-cs"/>
              </a:rPr>
              <a:t> the </a:t>
            </a:r>
            <a:r>
              <a:rPr lang="it-IT" sz="1200" kern="1200" dirty="0" err="1" smtClean="0">
                <a:solidFill>
                  <a:schemeClr val="tx1"/>
                </a:solidFill>
                <a:effectLst/>
                <a:latin typeface="+mn-lt"/>
                <a:ea typeface="+mn-ea"/>
                <a:cs typeface="+mn-cs"/>
              </a:rPr>
              <a:t>formal</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definition</a:t>
            </a:r>
            <a:r>
              <a:rPr lang="it-IT" sz="1200" kern="1200" dirty="0" smtClean="0">
                <a:solidFill>
                  <a:schemeClr val="tx1"/>
                </a:solidFill>
                <a:effectLst/>
                <a:latin typeface="+mn-lt"/>
                <a:ea typeface="+mn-ea"/>
                <a:cs typeface="+mn-cs"/>
              </a:rPr>
              <a:t> of </a:t>
            </a:r>
            <a:r>
              <a:rPr lang="it-IT" sz="1200" kern="1200" dirty="0" err="1" smtClean="0">
                <a:solidFill>
                  <a:schemeClr val="tx1"/>
                </a:solidFill>
                <a:effectLst/>
                <a:latin typeface="+mn-lt"/>
                <a:ea typeface="+mn-ea"/>
                <a:cs typeface="+mn-cs"/>
              </a:rPr>
              <a:t>them</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rational</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key</a:t>
            </a:r>
            <a:r>
              <a:rPr lang="it-IT" sz="1200" kern="1200" dirty="0" smtClean="0">
                <a:solidFill>
                  <a:schemeClr val="tx1"/>
                </a:solidFill>
                <a:effectLst/>
                <a:latin typeface="+mn-lt"/>
                <a:ea typeface="+mn-ea"/>
                <a:cs typeface="+mn-cs"/>
              </a:rPr>
              <a:t>) and </a:t>
            </a:r>
            <a:r>
              <a:rPr lang="it-IT" sz="1200" kern="1200" dirty="0" err="1" smtClean="0">
                <a:solidFill>
                  <a:schemeClr val="tx1"/>
                </a:solidFill>
                <a:effectLst/>
                <a:latin typeface="+mn-lt"/>
                <a:ea typeface="+mn-ea"/>
                <a:cs typeface="+mn-cs"/>
              </a:rPr>
              <a:t>her</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expec</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tation</a:t>
            </a:r>
            <a:r>
              <a:rPr lang="it-IT" sz="1200" kern="1200" dirty="0" smtClean="0">
                <a:solidFill>
                  <a:schemeClr val="tx1"/>
                </a:solidFill>
                <a:effectLst/>
                <a:latin typeface="+mn-lt"/>
                <a:ea typeface="+mn-ea"/>
                <a:cs typeface="+mn-cs"/>
              </a:rPr>
              <a:t> and </a:t>
            </a:r>
            <a:r>
              <a:rPr lang="it-IT" sz="1200" kern="1200" dirty="0" err="1" smtClean="0">
                <a:solidFill>
                  <a:schemeClr val="tx1"/>
                </a:solidFill>
                <a:effectLst/>
                <a:latin typeface="+mn-lt"/>
                <a:ea typeface="+mn-ea"/>
                <a:cs typeface="+mn-cs"/>
              </a:rPr>
              <a:t>need</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that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students</a:t>
            </a:r>
            <a:r>
              <a:rPr lang="it-IT" sz="1200" kern="1200" dirty="0" smtClean="0">
                <a:solidFill>
                  <a:schemeClr val="tx1"/>
                </a:solidFill>
                <a:effectLst/>
                <a:latin typeface="+mn-lt"/>
                <a:ea typeface="+mn-ea"/>
                <a:cs typeface="+mn-cs"/>
              </a:rPr>
              <a:t> are </a:t>
            </a:r>
            <a:r>
              <a:rPr lang="it-IT" sz="1200" kern="1200" dirty="0" err="1" smtClean="0">
                <a:solidFill>
                  <a:schemeClr val="tx1"/>
                </a:solidFill>
                <a:effectLst/>
                <a:latin typeface="+mn-lt"/>
                <a:ea typeface="+mn-ea"/>
                <a:cs typeface="+mn-cs"/>
              </a:rPr>
              <a:t>able</a:t>
            </a:r>
            <a:r>
              <a:rPr lang="it-IT" sz="1200" kern="1200" dirty="0" smtClean="0">
                <a:solidFill>
                  <a:schemeClr val="tx1"/>
                </a:solidFill>
                <a:effectLst/>
                <a:latin typeface="+mn-lt"/>
                <a:ea typeface="+mn-ea"/>
                <a:cs typeface="+mn-cs"/>
              </a:rPr>
              <a:t> to </a:t>
            </a:r>
            <a:r>
              <a:rPr lang="it-IT" sz="1200" kern="1200" dirty="0" err="1" smtClean="0">
                <a:solidFill>
                  <a:schemeClr val="tx1"/>
                </a:solidFill>
                <a:effectLst/>
                <a:latin typeface="+mn-lt"/>
                <a:ea typeface="+mn-ea"/>
                <a:cs typeface="+mn-cs"/>
              </a:rPr>
              <a:t>make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examples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emotional</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key</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This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emotional</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key</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is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revealed</a:t>
            </a:r>
            <a:r>
              <a:rPr lang="it-IT" sz="1200" kern="1200" dirty="0" smtClean="0">
                <a:solidFill>
                  <a:schemeClr val="tx1"/>
                </a:solidFill>
                <a:effectLst/>
                <a:latin typeface="+mn-lt"/>
                <a:ea typeface="+mn-ea"/>
                <a:cs typeface="+mn-cs"/>
              </a:rPr>
              <a:t> by </a:t>
            </a:r>
            <a:r>
              <a:rPr lang="it-IT" sz="1200" kern="1200" dirty="0" err="1" smtClean="0">
                <a:solidFill>
                  <a:schemeClr val="tx1"/>
                </a:solidFill>
                <a:effectLst/>
                <a:latin typeface="+mn-lt"/>
                <a:ea typeface="+mn-ea"/>
                <a:cs typeface="+mn-cs"/>
              </a:rPr>
              <a:t>her</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searching</a:t>
            </a:r>
            <a:r>
              <a:rPr lang="it-IT" sz="1200" kern="1200" dirty="0" smtClean="0">
                <a:solidFill>
                  <a:schemeClr val="tx1"/>
                </a:solidFill>
                <a:effectLst/>
                <a:latin typeface="+mn-lt"/>
                <a:ea typeface="+mn-ea"/>
                <a:cs typeface="+mn-cs"/>
              </a:rPr>
              <a:t> mood in Fig. 4.103; by </a:t>
            </a:r>
            <a:r>
              <a:rPr lang="it-IT" sz="1200" kern="1200" dirty="0" err="1" smtClean="0">
                <a:solidFill>
                  <a:schemeClr val="tx1"/>
                </a:solidFill>
                <a:effectLst/>
                <a:latin typeface="+mn-lt"/>
                <a:ea typeface="+mn-ea"/>
                <a:cs typeface="+mn-cs"/>
              </a:rPr>
              <a:t>her</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smiling</a:t>
            </a:r>
            <a:r>
              <a:rPr lang="it-IT" sz="1200" kern="1200" dirty="0" smtClean="0">
                <a:solidFill>
                  <a:schemeClr val="tx1"/>
                </a:solidFill>
                <a:effectLst/>
                <a:latin typeface="+mn-lt"/>
                <a:ea typeface="+mn-ea"/>
                <a:cs typeface="+mn-cs"/>
              </a:rPr>
              <a:t> to put </a:t>
            </a:r>
            <a:r>
              <a:rPr lang="it-IT" sz="1200" kern="1200" dirty="0" err="1" smtClean="0">
                <a:solidFill>
                  <a:schemeClr val="tx1"/>
                </a:solidFill>
                <a:effectLst/>
                <a:latin typeface="+mn-lt"/>
                <a:ea typeface="+mn-ea"/>
                <a:cs typeface="+mn-cs"/>
              </a:rPr>
              <a:t>students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at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ease</a:t>
            </a:r>
            <a:r>
              <a:rPr lang="it-IT" sz="1200" kern="1200" dirty="0" smtClean="0">
                <a:solidFill>
                  <a:schemeClr val="tx1"/>
                </a:solidFill>
                <a:effectLst/>
                <a:latin typeface="+mn-lt"/>
                <a:ea typeface="+mn-ea"/>
                <a:cs typeface="+mn-cs"/>
              </a:rPr>
              <a:t> to talk with </a:t>
            </a:r>
            <a:r>
              <a:rPr lang="it-IT" sz="1200" kern="1200" dirty="0" err="1" smtClean="0">
                <a:solidFill>
                  <a:schemeClr val="tx1"/>
                </a:solidFill>
                <a:effectLst/>
                <a:latin typeface="+mn-lt"/>
                <a:ea typeface="+mn-ea"/>
                <a:cs typeface="+mn-cs"/>
              </a:rPr>
              <a:t>her</a:t>
            </a:r>
            <a:r>
              <a:rPr lang="it-IT" sz="1200" kern="1200" dirty="0" smtClean="0">
                <a:solidFill>
                  <a:schemeClr val="tx1"/>
                </a:solidFill>
                <a:effectLst/>
                <a:latin typeface="+mn-lt"/>
                <a:ea typeface="+mn-ea"/>
                <a:cs typeface="+mn-cs"/>
              </a:rPr>
              <a:t>. In </a:t>
            </a:r>
            <a:r>
              <a:rPr lang="it-IT" sz="1200" kern="1200" dirty="0" err="1" smtClean="0">
                <a:solidFill>
                  <a:schemeClr val="tx1"/>
                </a:solidFill>
                <a:effectLst/>
                <a:latin typeface="+mn-lt"/>
                <a:ea typeface="+mn-ea"/>
                <a:cs typeface="+mn-cs"/>
              </a:rPr>
              <a:t>addition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it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seems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that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she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expects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that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students</a:t>
            </a:r>
            <a:r>
              <a:rPr lang="it-IT" sz="1200" kern="1200" dirty="0" smtClean="0">
                <a:solidFill>
                  <a:schemeClr val="tx1"/>
                </a:solidFill>
                <a:effectLst/>
                <a:latin typeface="+mn-lt"/>
                <a:ea typeface="+mn-ea"/>
                <a:cs typeface="+mn-cs"/>
              </a:rPr>
              <a:t> can </a:t>
            </a:r>
            <a:r>
              <a:rPr lang="it-IT" sz="1200" kern="1200" dirty="0" err="1" smtClean="0">
                <a:solidFill>
                  <a:schemeClr val="tx1"/>
                </a:solidFill>
                <a:effectLst/>
                <a:latin typeface="+mn-lt"/>
                <a:ea typeface="+mn-ea"/>
                <a:cs typeface="+mn-cs"/>
              </a:rPr>
              <a:t>construct</a:t>
            </a:r>
            <a:r>
              <a:rPr lang="it-IT" sz="1200" kern="1200" dirty="0" smtClean="0">
                <a:solidFill>
                  <a:schemeClr val="tx1"/>
                </a:solidFill>
                <a:effectLst/>
                <a:latin typeface="+mn-lt"/>
                <a:ea typeface="+mn-ea"/>
                <a:cs typeface="+mn-cs"/>
              </a:rPr>
              <a:t> right </a:t>
            </a:r>
            <a:r>
              <a:rPr lang="it-IT" sz="1200" kern="1200" dirty="0" err="1" smtClean="0">
                <a:solidFill>
                  <a:schemeClr val="tx1"/>
                </a:solidFill>
                <a:effectLst/>
                <a:latin typeface="+mn-lt"/>
                <a:ea typeface="+mn-ea"/>
                <a:cs typeface="+mn-cs"/>
              </a:rPr>
              <a:t>examples</a:t>
            </a:r>
            <a:r>
              <a:rPr lang="it-IT" sz="1200" kern="1200" dirty="0" smtClean="0">
                <a:solidFill>
                  <a:schemeClr val="tx1"/>
                </a:solidFill>
                <a:effectLst/>
                <a:latin typeface="+mn-lt"/>
                <a:ea typeface="+mn-ea"/>
                <a:cs typeface="+mn-cs"/>
              </a:rPr>
              <a:t> of </a:t>
            </a:r>
            <a:r>
              <a:rPr lang="it-IT" sz="1200" kern="1200" dirty="0" err="1" smtClean="0">
                <a:solidFill>
                  <a:schemeClr val="tx1"/>
                </a:solidFill>
                <a:effectLst/>
                <a:latin typeface="+mn-lt"/>
                <a:ea typeface="+mn-ea"/>
                <a:cs typeface="+mn-cs"/>
              </a:rPr>
              <a:t>equations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when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she</a:t>
            </a:r>
            <a:r>
              <a:rPr lang="it-IT" sz="1200" kern="1200" dirty="0" smtClean="0">
                <a:solidFill>
                  <a:schemeClr val="tx1"/>
                </a:solidFill>
                <a:effectLst/>
                <a:latin typeface="+mn-lt"/>
                <a:ea typeface="+mn-ea"/>
                <a:cs typeface="+mn-cs"/>
              </a:rPr>
              <a:t>, a </a:t>
            </a:r>
            <a:r>
              <a:rPr lang="it-IT" sz="1200" kern="1200" dirty="0" err="1" smtClean="0">
                <a:solidFill>
                  <a:schemeClr val="tx1"/>
                </a:solidFill>
                <a:effectLst/>
                <a:latin typeface="+mn-lt"/>
                <a:ea typeface="+mn-ea"/>
                <a:cs typeface="+mn-cs"/>
              </a:rPr>
              <a:t>little</a:t>
            </a:r>
            <a:r>
              <a:rPr lang="it-IT" sz="1200" kern="1200" dirty="0" smtClean="0">
                <a:solidFill>
                  <a:schemeClr val="tx1"/>
                </a:solidFill>
                <a:effectLst/>
                <a:latin typeface="+mn-lt"/>
                <a:ea typeface="+mn-ea"/>
                <a:cs typeface="+mn-cs"/>
              </a:rPr>
              <a:t> bit </a:t>
            </a:r>
            <a:r>
              <a:rPr lang="it-IT" sz="1200" kern="1200" dirty="0" err="1" smtClean="0">
                <a:solidFill>
                  <a:schemeClr val="tx1"/>
                </a:solidFill>
                <a:effectLst/>
                <a:latin typeface="+mn-lt"/>
                <a:ea typeface="+mn-ea"/>
                <a:cs typeface="+mn-cs"/>
              </a:rPr>
              <a:t>nervously</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smiles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after</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having</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heard</a:t>
            </a:r>
            <a:r>
              <a:rPr lang="it-IT" sz="1200" kern="1200" dirty="0" smtClean="0">
                <a:solidFill>
                  <a:schemeClr val="tx1"/>
                </a:solidFill>
                <a:effectLst/>
                <a:latin typeface="+mn-lt"/>
                <a:ea typeface="+mn-ea"/>
                <a:cs typeface="+mn-cs"/>
              </a:rPr>
              <a:t> 3 = 5. </a:t>
            </a:r>
            <a:r>
              <a:rPr lang="it-IT" sz="1200" kern="1200" dirty="0" err="1" smtClean="0">
                <a:solidFill>
                  <a:schemeClr val="tx1"/>
                </a:solidFill>
                <a:effectLst/>
                <a:latin typeface="+mn-lt"/>
                <a:ea typeface="+mn-ea"/>
                <a:cs typeface="+mn-cs"/>
              </a:rPr>
              <a:t>She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would</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like</a:t>
            </a:r>
            <a:r>
              <a:rPr lang="it-IT" sz="1200" kern="1200" dirty="0" smtClean="0">
                <a:solidFill>
                  <a:schemeClr val="tx1"/>
                </a:solidFill>
                <a:effectLst/>
                <a:latin typeface="+mn-lt"/>
                <a:ea typeface="+mn-ea"/>
                <a:cs typeface="+mn-cs"/>
              </a:rPr>
              <a:t> to </a:t>
            </a:r>
            <a:r>
              <a:rPr lang="it-IT" sz="1200" kern="1200" dirty="0" err="1" smtClean="0">
                <a:solidFill>
                  <a:schemeClr val="tx1"/>
                </a:solidFill>
                <a:effectLst/>
                <a:latin typeface="+mn-lt"/>
                <a:ea typeface="+mn-ea"/>
                <a:cs typeface="+mn-cs"/>
              </a:rPr>
              <a:t>correct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immediately</a:t>
            </a:r>
            <a:r>
              <a:rPr lang="it-IT" sz="1200" kern="1200" dirty="0" smtClean="0">
                <a:solidFill>
                  <a:schemeClr val="tx1"/>
                </a:solidFill>
                <a:effectLst/>
                <a:latin typeface="+mn-lt"/>
                <a:ea typeface="+mn-ea"/>
                <a:cs typeface="+mn-cs"/>
              </a:rPr>
              <a:t> the </a:t>
            </a:r>
            <a:r>
              <a:rPr lang="it-IT" sz="1200" kern="1200" dirty="0" err="1" smtClean="0">
                <a:solidFill>
                  <a:schemeClr val="tx1"/>
                </a:solidFill>
                <a:effectLst/>
                <a:latin typeface="+mn-lt"/>
                <a:ea typeface="+mn-ea"/>
                <a:cs typeface="+mn-cs"/>
              </a:rPr>
              <a:t>student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but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she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hopes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again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that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someone</a:t>
            </a:r>
            <a:r>
              <a:rPr lang="it-IT" sz="1200" kern="1200" dirty="0" smtClean="0">
                <a:solidFill>
                  <a:schemeClr val="tx1"/>
                </a:solidFill>
                <a:effectLst/>
                <a:latin typeface="+mn-lt"/>
                <a:ea typeface="+mn-ea"/>
                <a:cs typeface="+mn-cs"/>
              </a:rPr>
              <a:t> can do </a:t>
            </a:r>
            <a:r>
              <a:rPr lang="it-IT" sz="1200" kern="1200" dirty="0" err="1" smtClean="0">
                <a:solidFill>
                  <a:schemeClr val="tx1"/>
                </a:solidFill>
                <a:effectLst/>
                <a:latin typeface="+mn-lt"/>
                <a:ea typeface="+mn-ea"/>
                <a:cs typeface="+mn-cs"/>
              </a:rPr>
              <a:t>it</a:t>
            </a:r>
            <a:r>
              <a:rPr lang="it-IT" sz="1200" kern="1200" dirty="0" smtClean="0">
                <a:solidFill>
                  <a:schemeClr val="tx1"/>
                </a:solidFill>
                <a:effectLst/>
                <a:latin typeface="+mn-lt"/>
                <a:ea typeface="+mn-ea"/>
                <a:cs typeface="+mn-cs"/>
              </a:rPr>
              <a:t> in </a:t>
            </a:r>
            <a:r>
              <a:rPr lang="it-IT" sz="1200" kern="1200" dirty="0" err="1" smtClean="0">
                <a:solidFill>
                  <a:schemeClr val="tx1"/>
                </a:solidFill>
                <a:effectLst/>
                <a:latin typeface="+mn-lt"/>
                <a:ea typeface="+mn-ea"/>
                <a:cs typeface="+mn-cs"/>
              </a:rPr>
              <a:t>her</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place</a:t>
            </a:r>
            <a:r>
              <a:rPr lang="it-IT" sz="1200" kern="1200" dirty="0" smtClean="0">
                <a:solidFill>
                  <a:schemeClr val="tx1"/>
                </a:solidFill>
                <a:effectLst/>
                <a:latin typeface="+mn-lt"/>
                <a:ea typeface="+mn-ea"/>
                <a:cs typeface="+mn-cs"/>
              </a:rPr>
              <a:t> and </a:t>
            </a:r>
            <a:r>
              <a:rPr lang="it-IT" sz="1200" kern="1200" dirty="0" err="1" smtClean="0">
                <a:solidFill>
                  <a:schemeClr val="tx1"/>
                </a:solidFill>
                <a:effectLst/>
                <a:latin typeface="+mn-lt"/>
                <a:ea typeface="+mn-ea"/>
                <a:cs typeface="+mn-cs"/>
              </a:rPr>
              <a:t>she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remains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as</a:t>
            </a:r>
            <a:r>
              <a:rPr lang="it-IT" sz="1200" kern="1200" dirty="0" smtClean="0">
                <a:solidFill>
                  <a:schemeClr val="tx1"/>
                </a:solidFill>
                <a:effectLst/>
                <a:latin typeface="+mn-lt"/>
                <a:ea typeface="+mn-ea"/>
                <a:cs typeface="+mn-cs"/>
              </a:rPr>
              <a:t> in Fig. 4.105. The </a:t>
            </a:r>
            <a:r>
              <a:rPr lang="it-IT" sz="1200" kern="1200" dirty="0" err="1" smtClean="0">
                <a:solidFill>
                  <a:schemeClr val="tx1"/>
                </a:solidFill>
                <a:effectLst/>
                <a:latin typeface="+mn-lt"/>
                <a:ea typeface="+mn-ea"/>
                <a:cs typeface="+mn-cs"/>
              </a:rPr>
              <a:t>epistemic</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emo</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tionality</a:t>
            </a:r>
            <a:r>
              <a:rPr lang="it-IT" sz="1200" kern="1200" dirty="0" smtClean="0">
                <a:solidFill>
                  <a:schemeClr val="tx1"/>
                </a:solidFill>
                <a:effectLst/>
                <a:latin typeface="+mn-lt"/>
                <a:ea typeface="+mn-ea"/>
                <a:cs typeface="+mn-cs"/>
              </a:rPr>
              <a:t> of the </a:t>
            </a:r>
            <a:r>
              <a:rPr lang="it-IT" sz="1200" kern="1200" dirty="0" err="1" smtClean="0">
                <a:solidFill>
                  <a:schemeClr val="tx1"/>
                </a:solidFill>
                <a:effectLst/>
                <a:latin typeface="+mn-lt"/>
                <a:ea typeface="+mn-ea"/>
                <a:cs typeface="+mn-cs"/>
              </a:rPr>
              <a:t>teacher</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is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constituted</a:t>
            </a:r>
            <a:r>
              <a:rPr lang="it-IT" sz="1200" kern="1200" dirty="0" smtClean="0">
                <a:solidFill>
                  <a:schemeClr val="tx1"/>
                </a:solidFill>
                <a:effectLst/>
                <a:latin typeface="+mn-lt"/>
                <a:ea typeface="+mn-ea"/>
                <a:cs typeface="+mn-cs"/>
              </a:rPr>
              <a:t> by the </a:t>
            </a:r>
            <a:r>
              <a:rPr lang="it-IT" sz="1200" kern="1200" dirty="0" err="1" smtClean="0">
                <a:solidFill>
                  <a:schemeClr val="tx1"/>
                </a:solidFill>
                <a:effectLst/>
                <a:latin typeface="+mn-lt"/>
                <a:ea typeface="+mn-ea"/>
                <a:cs typeface="+mn-cs"/>
              </a:rPr>
              <a:t>definition</a:t>
            </a:r>
            <a:r>
              <a:rPr lang="it-IT" sz="1200" kern="1200" dirty="0" smtClean="0">
                <a:solidFill>
                  <a:schemeClr val="tx1"/>
                </a:solidFill>
                <a:effectLst/>
                <a:latin typeface="+mn-lt"/>
                <a:ea typeface="+mn-ea"/>
                <a:cs typeface="+mn-cs"/>
              </a:rPr>
              <a:t> of </a:t>
            </a:r>
            <a:r>
              <a:rPr lang="it-IT" sz="1200" kern="1200" dirty="0" err="1" smtClean="0">
                <a:solidFill>
                  <a:schemeClr val="tx1"/>
                </a:solidFill>
                <a:effectLst/>
                <a:latin typeface="+mn-lt"/>
                <a:ea typeface="+mn-ea"/>
                <a:cs typeface="+mn-cs"/>
              </a:rPr>
              <a:t>equation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rational</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key</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Moreover</a:t>
            </a:r>
            <a:r>
              <a:rPr lang="it-IT" sz="1200" kern="1200" dirty="0" smtClean="0">
                <a:solidFill>
                  <a:schemeClr val="tx1"/>
                </a:solidFill>
                <a:effectLst/>
                <a:latin typeface="+mn-lt"/>
                <a:ea typeface="+mn-ea"/>
                <a:cs typeface="+mn-cs"/>
              </a:rPr>
              <a:t>, the </a:t>
            </a:r>
            <a:r>
              <a:rPr lang="it-IT" sz="1200" kern="1200" dirty="0" err="1" smtClean="0">
                <a:solidFill>
                  <a:schemeClr val="tx1"/>
                </a:solidFill>
                <a:effectLst/>
                <a:latin typeface="+mn-lt"/>
                <a:ea typeface="+mn-ea"/>
                <a:cs typeface="+mn-cs"/>
              </a:rPr>
              <a:t>epistemic</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involves</a:t>
            </a:r>
            <a:r>
              <a:rPr lang="it-IT" sz="1200" kern="1200" dirty="0" smtClean="0">
                <a:solidFill>
                  <a:schemeClr val="tx1"/>
                </a:solidFill>
                <a:effectLst/>
                <a:latin typeface="+mn-lt"/>
                <a:ea typeface="+mn-ea"/>
                <a:cs typeface="+mn-cs"/>
              </a:rPr>
              <a:t> by </a:t>
            </a:r>
            <a:r>
              <a:rPr lang="it-IT" sz="1200" kern="1200" dirty="0" err="1" smtClean="0">
                <a:solidFill>
                  <a:schemeClr val="tx1"/>
                </a:solidFill>
                <a:effectLst/>
                <a:latin typeface="+mn-lt"/>
                <a:ea typeface="+mn-ea"/>
                <a:cs typeface="+mn-cs"/>
              </a:rPr>
              <a:t>her</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hope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that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they</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understand</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that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formal</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definition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given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that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they</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have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discussed</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previously</a:t>
            </a:r>
            <a:r>
              <a:rPr lang="it-IT" sz="1200" kern="1200" dirty="0" smtClean="0">
                <a:solidFill>
                  <a:schemeClr val="tx1"/>
                </a:solidFill>
                <a:effectLst/>
                <a:latin typeface="+mn-lt"/>
                <a:ea typeface="+mn-ea"/>
                <a:cs typeface="+mn-cs"/>
              </a:rPr>
              <a:t> on </a:t>
            </a:r>
            <a:r>
              <a:rPr lang="it-IT" sz="1200" kern="1200" dirty="0" err="1" smtClean="0">
                <a:solidFill>
                  <a:schemeClr val="tx1"/>
                </a:solidFill>
                <a:effectLst/>
                <a:latin typeface="+mn-lt"/>
                <a:ea typeface="+mn-ea"/>
                <a:cs typeface="+mn-cs"/>
              </a:rPr>
              <a:t>examples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emotional</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key</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This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emotional</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counterpart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is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shown</a:t>
            </a:r>
            <a:r>
              <a:rPr lang="it-IT" sz="1200" kern="1200" dirty="0" smtClean="0">
                <a:solidFill>
                  <a:schemeClr val="tx1"/>
                </a:solidFill>
                <a:effectLst/>
                <a:latin typeface="+mn-lt"/>
                <a:ea typeface="+mn-ea"/>
                <a:cs typeface="+mn-cs"/>
              </a:rPr>
              <a:t> by </a:t>
            </a:r>
            <a:r>
              <a:rPr lang="it-IT" sz="1200" kern="1200" dirty="0" err="1" smtClean="0">
                <a:solidFill>
                  <a:schemeClr val="tx1"/>
                </a:solidFill>
                <a:effectLst/>
                <a:latin typeface="+mn-lt"/>
                <a:ea typeface="+mn-ea"/>
                <a:cs typeface="+mn-cs"/>
              </a:rPr>
              <a:t>her</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gesture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moving</a:t>
            </a:r>
            <a:r>
              <a:rPr lang="it-IT" sz="1200" kern="1200" dirty="0" smtClean="0">
                <a:solidFill>
                  <a:schemeClr val="tx1"/>
                </a:solidFill>
                <a:effectLst/>
                <a:latin typeface="+mn-lt"/>
                <a:ea typeface="+mn-ea"/>
                <a:cs typeface="+mn-cs"/>
              </a:rPr>
              <a:t> up and down </a:t>
            </a:r>
            <a:r>
              <a:rPr lang="it-IT" sz="1200" kern="1200" dirty="0" err="1" smtClean="0">
                <a:solidFill>
                  <a:schemeClr val="tx1"/>
                </a:solidFill>
                <a:effectLst/>
                <a:latin typeface="+mn-lt"/>
                <a:ea typeface="+mn-ea"/>
                <a:cs typeface="+mn-cs"/>
              </a:rPr>
              <a:t>her</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hand</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while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she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says</a:t>
            </a:r>
            <a:r>
              <a:rPr lang="it-IT" sz="1200" kern="1200" dirty="0" smtClean="0">
                <a:solidFill>
                  <a:schemeClr val="tx1"/>
                </a:solidFill>
                <a:effectLst/>
                <a:latin typeface="+mn-lt"/>
                <a:ea typeface="+mn-ea"/>
                <a:cs typeface="+mn-cs"/>
              </a:rPr>
              <a:t> the </a:t>
            </a:r>
            <a:r>
              <a:rPr lang="it-IT" sz="1200" kern="1200" dirty="0" err="1" smtClean="0">
                <a:solidFill>
                  <a:schemeClr val="tx1"/>
                </a:solidFill>
                <a:effectLst/>
                <a:latin typeface="+mn-lt"/>
                <a:ea typeface="+mn-ea"/>
                <a:cs typeface="+mn-cs"/>
              </a:rPr>
              <a:t>definition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as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well</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as</a:t>
            </a:r>
            <a:r>
              <a:rPr lang="it-IT" sz="1200" kern="1200" dirty="0" smtClean="0">
                <a:solidFill>
                  <a:schemeClr val="tx1"/>
                </a:solidFill>
                <a:effectLst/>
                <a:latin typeface="+mn-lt"/>
                <a:ea typeface="+mn-ea"/>
                <a:cs typeface="+mn-cs"/>
              </a:rPr>
              <a:t> by </a:t>
            </a:r>
            <a:r>
              <a:rPr lang="it-IT" sz="1200" kern="1200" dirty="0" err="1" smtClean="0">
                <a:solidFill>
                  <a:schemeClr val="tx1"/>
                </a:solidFill>
                <a:effectLst/>
                <a:latin typeface="+mn-lt"/>
                <a:ea typeface="+mn-ea"/>
                <a:cs typeface="+mn-cs"/>
              </a:rPr>
              <a:t>her</a:t>
            </a:r>
            <a:r>
              <a:rPr lang="it-IT" sz="1200" kern="1200" dirty="0" smtClean="0">
                <a:solidFill>
                  <a:schemeClr val="tx1"/>
                </a:solidFill>
                <a:effectLst/>
                <a:latin typeface="+mn-lt"/>
                <a:ea typeface="+mn-ea"/>
                <a:cs typeface="+mn-cs"/>
              </a:rPr>
              <a:t> spelling of </a:t>
            </a:r>
            <a:r>
              <a:rPr lang="it-IT" sz="1200" kern="1200" dirty="0" err="1" smtClean="0">
                <a:solidFill>
                  <a:schemeClr val="tx1"/>
                </a:solidFill>
                <a:effectLst/>
                <a:latin typeface="+mn-lt"/>
                <a:ea typeface="+mn-ea"/>
                <a:cs typeface="+mn-cs"/>
              </a:rPr>
              <a:t>key-words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as</a:t>
            </a:r>
            <a:r>
              <a:rPr lang="it-IT" sz="1200" kern="1200" dirty="0" smtClean="0">
                <a:solidFill>
                  <a:schemeClr val="tx1"/>
                </a:solidFill>
                <a:effectLst/>
                <a:latin typeface="+mn-lt"/>
                <a:ea typeface="+mn-ea"/>
                <a:cs typeface="+mn-cs"/>
              </a:rPr>
              <a:t> “statement” and “to be </a:t>
            </a:r>
            <a:r>
              <a:rPr lang="it-IT" sz="1200" kern="1200" dirty="0" err="1" smtClean="0">
                <a:solidFill>
                  <a:schemeClr val="tx1"/>
                </a:solidFill>
                <a:effectLst/>
                <a:latin typeface="+mn-lt"/>
                <a:ea typeface="+mn-ea"/>
                <a:cs typeface="+mn-cs"/>
              </a:rPr>
              <a:t>equal</a:t>
            </a:r>
            <a:r>
              <a:rPr lang="it-IT" sz="1200" kern="1200" dirty="0" smtClean="0">
                <a:solidFill>
                  <a:schemeClr val="tx1"/>
                </a:solidFill>
                <a:effectLst/>
                <a:latin typeface="+mn-lt"/>
                <a:ea typeface="+mn-ea"/>
                <a:cs typeface="+mn-cs"/>
              </a:rPr>
              <a:t> to”. In </a:t>
            </a:r>
            <a:r>
              <a:rPr lang="it-IT" sz="1200" kern="1200" dirty="0" err="1" smtClean="0">
                <a:solidFill>
                  <a:schemeClr val="tx1"/>
                </a:solidFill>
                <a:effectLst/>
                <a:latin typeface="+mn-lt"/>
                <a:ea typeface="+mn-ea"/>
                <a:cs typeface="+mn-cs"/>
              </a:rPr>
              <a:t>addition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she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repeats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three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times</a:t>
            </a:r>
            <a:r>
              <a:rPr lang="it-IT" sz="1200" kern="1200" dirty="0" smtClean="0">
                <a:solidFill>
                  <a:schemeClr val="tx1"/>
                </a:solidFill>
                <a:effectLst/>
                <a:latin typeface="+mn-lt"/>
                <a:ea typeface="+mn-ea"/>
                <a:cs typeface="+mn-cs"/>
              </a:rPr>
              <a:t> the </a:t>
            </a:r>
            <a:r>
              <a:rPr lang="it-IT" sz="1200" kern="1200" dirty="0" err="1" smtClean="0">
                <a:solidFill>
                  <a:schemeClr val="tx1"/>
                </a:solidFill>
                <a:effectLst/>
                <a:latin typeface="+mn-lt"/>
                <a:ea typeface="+mn-ea"/>
                <a:cs typeface="+mn-cs"/>
              </a:rPr>
              <a:t>definition</a:t>
            </a:r>
            <a:r>
              <a:rPr lang="it-IT" sz="1200" kern="1200" dirty="0" smtClean="0">
                <a:solidFill>
                  <a:schemeClr val="tx1"/>
                </a:solidFill>
                <a:effectLst/>
                <a:latin typeface="+mn-lt"/>
                <a:ea typeface="+mn-ea"/>
                <a:cs typeface="+mn-cs"/>
              </a:rPr>
              <a:t> of </a:t>
            </a:r>
            <a:r>
              <a:rPr lang="it-IT" sz="1200" kern="1200" dirty="0" err="1" smtClean="0">
                <a:solidFill>
                  <a:schemeClr val="tx1"/>
                </a:solidFill>
                <a:effectLst/>
                <a:latin typeface="+mn-lt"/>
                <a:ea typeface="+mn-ea"/>
                <a:cs typeface="+mn-cs"/>
              </a:rPr>
              <a:t>equation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Even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if</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she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hopes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that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examples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were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helped</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them</a:t>
            </a:r>
            <a:r>
              <a:rPr lang="it-IT" sz="1200" kern="1200" dirty="0" smtClean="0">
                <a:solidFill>
                  <a:schemeClr val="tx1"/>
                </a:solidFill>
                <a:effectLst/>
                <a:latin typeface="+mn-lt"/>
                <a:ea typeface="+mn-ea"/>
                <a:cs typeface="+mn-cs"/>
              </a:rPr>
              <a:t> in </a:t>
            </a:r>
            <a:r>
              <a:rPr lang="it-IT" sz="1200" kern="1200" dirty="0" err="1" smtClean="0">
                <a:solidFill>
                  <a:schemeClr val="tx1"/>
                </a:solidFill>
                <a:effectLst/>
                <a:latin typeface="+mn-lt"/>
                <a:ea typeface="+mn-ea"/>
                <a:cs typeface="+mn-cs"/>
              </a:rPr>
              <a:t>understanding</a:t>
            </a:r>
            <a:r>
              <a:rPr lang="it-IT" sz="1200" kern="1200" dirty="0" smtClean="0">
                <a:solidFill>
                  <a:schemeClr val="tx1"/>
                </a:solidFill>
                <a:effectLst/>
                <a:latin typeface="+mn-lt"/>
                <a:ea typeface="+mn-ea"/>
                <a:cs typeface="+mn-cs"/>
              </a:rPr>
              <a:t> the </a:t>
            </a:r>
            <a:r>
              <a:rPr lang="it-IT" sz="1200" kern="1200" dirty="0" err="1" smtClean="0">
                <a:solidFill>
                  <a:schemeClr val="tx1"/>
                </a:solidFill>
                <a:effectLst/>
                <a:latin typeface="+mn-lt"/>
                <a:ea typeface="+mn-ea"/>
                <a:cs typeface="+mn-cs"/>
              </a:rPr>
              <a:t>formal</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definition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she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is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also</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aware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that</a:t>
            </a:r>
            <a:r>
              <a:rPr lang="it-IT" sz="1200" kern="1200" dirty="0" smtClean="0">
                <a:solidFill>
                  <a:schemeClr val="tx1"/>
                </a:solidFill>
                <a:effectLst/>
                <a:latin typeface="+mn-lt"/>
                <a:ea typeface="+mn-ea"/>
                <a:cs typeface="+mn-cs"/>
              </a:rPr>
              <a:t> </a:t>
            </a:r>
            <a:endParaRPr lang="it-IT" dirty="0" smtClean="0"/>
          </a:p>
          <a:p>
            <a:r>
              <a:rPr lang="it-IT" sz="1200" kern="1200" dirty="0" smtClean="0">
                <a:solidFill>
                  <a:schemeClr val="tx1"/>
                </a:solidFill>
                <a:effectLst/>
                <a:latin typeface="+mn-lt"/>
                <a:ea typeface="+mn-ea"/>
                <a:cs typeface="+mn-cs"/>
              </a:rPr>
              <a:t>287 </a:t>
            </a:r>
            <a:endParaRPr lang="it-IT" dirty="0" smtClean="0"/>
          </a:p>
          <a:p>
            <a:r>
              <a:rPr lang="it-IT" sz="1200" kern="1200" dirty="0" err="1" smtClean="0">
                <a:solidFill>
                  <a:schemeClr val="tx1"/>
                </a:solidFill>
                <a:effectLst/>
                <a:latin typeface="+mn-lt"/>
                <a:ea typeface="+mn-ea"/>
                <a:cs typeface="+mn-cs"/>
              </a:rPr>
              <a:t>they</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have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given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wrong</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examples</a:t>
            </a:r>
            <a:r>
              <a:rPr lang="it-IT" sz="1200" kern="1200" dirty="0" smtClean="0">
                <a:solidFill>
                  <a:schemeClr val="tx1"/>
                </a:solidFill>
                <a:effectLst/>
                <a:latin typeface="+mn-lt"/>
                <a:ea typeface="+mn-ea"/>
                <a:cs typeface="+mn-cs"/>
              </a:rPr>
              <a:t> of </a:t>
            </a:r>
            <a:r>
              <a:rPr lang="it-IT" sz="1200" kern="1200" dirty="0" err="1" smtClean="0">
                <a:solidFill>
                  <a:schemeClr val="tx1"/>
                </a:solidFill>
                <a:effectLst/>
                <a:latin typeface="+mn-lt"/>
                <a:ea typeface="+mn-ea"/>
                <a:cs typeface="+mn-cs"/>
              </a:rPr>
              <a:t>equations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Then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it’s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better</a:t>
            </a:r>
            <a:r>
              <a:rPr lang="it-IT" sz="1200" kern="1200" dirty="0" smtClean="0">
                <a:solidFill>
                  <a:schemeClr val="tx1"/>
                </a:solidFill>
                <a:effectLst/>
                <a:latin typeface="+mn-lt"/>
                <a:ea typeface="+mn-ea"/>
                <a:cs typeface="+mn-cs"/>
              </a:rPr>
              <a:t> to stress the </a:t>
            </a:r>
            <a:r>
              <a:rPr lang="it-IT" sz="1200" kern="1200" dirty="0" err="1" smtClean="0">
                <a:solidFill>
                  <a:schemeClr val="tx1"/>
                </a:solidFill>
                <a:effectLst/>
                <a:latin typeface="+mn-lt"/>
                <a:ea typeface="+mn-ea"/>
                <a:cs typeface="+mn-cs"/>
              </a:rPr>
              <a:t>definition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many</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times</a:t>
            </a:r>
            <a:r>
              <a:rPr lang="it-IT" sz="1200" kern="1200" dirty="0" smtClean="0">
                <a:solidFill>
                  <a:schemeClr val="tx1"/>
                </a:solidFill>
                <a:effectLst/>
                <a:latin typeface="+mn-lt"/>
                <a:ea typeface="+mn-ea"/>
                <a:cs typeface="+mn-cs"/>
              </a:rPr>
              <a:t>. In </a:t>
            </a:r>
            <a:r>
              <a:rPr lang="it-IT" sz="1200" kern="1200" dirty="0" err="1" smtClean="0">
                <a:solidFill>
                  <a:schemeClr val="tx1"/>
                </a:solidFill>
                <a:effectLst/>
                <a:latin typeface="+mn-lt"/>
                <a:ea typeface="+mn-ea"/>
                <a:cs typeface="+mn-cs"/>
              </a:rPr>
              <a:t>her</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speech</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she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doesn’t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have</a:t>
            </a:r>
            <a:r>
              <a:rPr lang="it-IT" sz="1200" kern="1200" dirty="0" smtClean="0">
                <a:solidFill>
                  <a:schemeClr val="tx1"/>
                </a:solidFill>
                <a:effectLst/>
                <a:latin typeface="+mn-lt"/>
                <a:ea typeface="+mn-ea"/>
                <a:cs typeface="+mn-cs"/>
              </a:rPr>
              <a:t> to </a:t>
            </a:r>
            <a:r>
              <a:rPr lang="it-IT" sz="1200" kern="1200" dirty="0" err="1" smtClean="0">
                <a:solidFill>
                  <a:schemeClr val="tx1"/>
                </a:solidFill>
                <a:effectLst/>
                <a:latin typeface="+mn-lt"/>
                <a:ea typeface="+mn-ea"/>
                <a:cs typeface="+mn-cs"/>
              </a:rPr>
              <a:t>actually</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tell</a:t>
            </a:r>
            <a:r>
              <a:rPr lang="it-IT" sz="1200" kern="1200" dirty="0" smtClean="0">
                <a:solidFill>
                  <a:schemeClr val="tx1"/>
                </a:solidFill>
                <a:effectLst/>
                <a:latin typeface="+mn-lt"/>
                <a:ea typeface="+mn-ea"/>
                <a:cs typeface="+mn-cs"/>
              </a:rPr>
              <a:t> the </a:t>
            </a:r>
            <a:r>
              <a:rPr lang="it-IT" sz="1200" kern="1200" dirty="0" err="1" smtClean="0">
                <a:solidFill>
                  <a:schemeClr val="tx1"/>
                </a:solidFill>
                <a:effectLst/>
                <a:latin typeface="+mn-lt"/>
                <a:ea typeface="+mn-ea"/>
                <a:cs typeface="+mn-cs"/>
              </a:rPr>
              <a:t>students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everything</a:t>
            </a:r>
            <a:r>
              <a:rPr lang="it-IT" sz="1200" kern="1200" dirty="0" smtClean="0">
                <a:solidFill>
                  <a:schemeClr val="tx1"/>
                </a:solidFill>
                <a:effectLst/>
                <a:latin typeface="+mn-lt"/>
                <a:ea typeface="+mn-ea"/>
                <a:cs typeface="+mn-cs"/>
              </a:rPr>
              <a:t>. For </a:t>
            </a:r>
            <a:r>
              <a:rPr lang="it-IT" sz="1200" kern="1200" dirty="0" err="1" smtClean="0">
                <a:solidFill>
                  <a:schemeClr val="tx1"/>
                </a:solidFill>
                <a:effectLst/>
                <a:latin typeface="+mn-lt"/>
                <a:ea typeface="+mn-ea"/>
                <a:cs typeface="+mn-cs"/>
              </a:rPr>
              <a:t>example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her</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pauses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after</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questions</a:t>
            </a:r>
            <a:r>
              <a:rPr lang="it-IT" sz="1200" kern="1200" dirty="0" smtClean="0">
                <a:solidFill>
                  <a:schemeClr val="tx1"/>
                </a:solidFill>
                <a:effectLst/>
                <a:latin typeface="+mn-lt"/>
                <a:ea typeface="+mn-ea"/>
                <a:cs typeface="+mn-cs"/>
              </a:rPr>
              <a:t> are </a:t>
            </a:r>
            <a:r>
              <a:rPr lang="it-IT" sz="1200" kern="1200" dirty="0" err="1" smtClean="0">
                <a:solidFill>
                  <a:schemeClr val="tx1"/>
                </a:solidFill>
                <a:effectLst/>
                <a:latin typeface="+mn-lt"/>
                <a:ea typeface="+mn-ea"/>
                <a:cs typeface="+mn-cs"/>
              </a:rPr>
              <a:t>hints</a:t>
            </a:r>
            <a:r>
              <a:rPr lang="it-IT" sz="1200" kern="1200" dirty="0" smtClean="0">
                <a:solidFill>
                  <a:schemeClr val="tx1"/>
                </a:solidFill>
                <a:effectLst/>
                <a:latin typeface="+mn-lt"/>
                <a:ea typeface="+mn-ea"/>
                <a:cs typeface="+mn-cs"/>
              </a:rPr>
              <a:t> of </a:t>
            </a:r>
            <a:r>
              <a:rPr lang="it-IT" sz="1200" kern="1200" dirty="0" err="1" smtClean="0">
                <a:solidFill>
                  <a:schemeClr val="tx1"/>
                </a:solidFill>
                <a:effectLst/>
                <a:latin typeface="+mn-lt"/>
                <a:ea typeface="+mn-ea"/>
                <a:cs typeface="+mn-cs"/>
              </a:rPr>
              <a:t>this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fact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She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knows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she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has</a:t>
            </a:r>
            <a:r>
              <a:rPr lang="it-IT" sz="1200" kern="1200" dirty="0" smtClean="0">
                <a:solidFill>
                  <a:schemeClr val="tx1"/>
                </a:solidFill>
                <a:effectLst/>
                <a:latin typeface="+mn-lt"/>
                <a:ea typeface="+mn-ea"/>
                <a:cs typeface="+mn-cs"/>
              </a:rPr>
              <a:t> to </a:t>
            </a:r>
            <a:r>
              <a:rPr lang="it-IT" sz="1200" kern="1200" dirty="0" err="1" smtClean="0">
                <a:solidFill>
                  <a:schemeClr val="tx1"/>
                </a:solidFill>
                <a:effectLst/>
                <a:latin typeface="+mn-lt"/>
                <a:ea typeface="+mn-ea"/>
                <a:cs typeface="+mn-cs"/>
              </a:rPr>
              <a:t>tell</a:t>
            </a:r>
            <a:r>
              <a:rPr lang="it-IT" sz="1200" kern="1200" dirty="0" smtClean="0">
                <a:solidFill>
                  <a:schemeClr val="tx1"/>
                </a:solidFill>
                <a:effectLst/>
                <a:latin typeface="+mn-lt"/>
                <a:ea typeface="+mn-ea"/>
                <a:cs typeface="+mn-cs"/>
              </a:rPr>
              <a:t> the </a:t>
            </a:r>
            <a:r>
              <a:rPr lang="it-IT" sz="1200" kern="1200" dirty="0" err="1" smtClean="0">
                <a:solidFill>
                  <a:schemeClr val="tx1"/>
                </a:solidFill>
                <a:effectLst/>
                <a:latin typeface="+mn-lt"/>
                <a:ea typeface="+mn-ea"/>
                <a:cs typeface="+mn-cs"/>
              </a:rPr>
              <a:t>definition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but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she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does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not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want</a:t>
            </a:r>
            <a:r>
              <a:rPr lang="it-IT" sz="1200" kern="1200" dirty="0" smtClean="0">
                <a:solidFill>
                  <a:schemeClr val="tx1"/>
                </a:solidFill>
                <a:effectLst/>
                <a:latin typeface="+mn-lt"/>
                <a:ea typeface="+mn-ea"/>
                <a:cs typeface="+mn-cs"/>
              </a:rPr>
              <a:t> to </a:t>
            </a:r>
            <a:r>
              <a:rPr lang="it-IT" sz="1200" kern="1200" dirty="0" err="1" smtClean="0">
                <a:solidFill>
                  <a:schemeClr val="tx1"/>
                </a:solidFill>
                <a:effectLst/>
                <a:latin typeface="+mn-lt"/>
                <a:ea typeface="+mn-ea"/>
                <a:cs typeface="+mn-cs"/>
              </a:rPr>
              <a:t>have</a:t>
            </a:r>
            <a:r>
              <a:rPr lang="it-IT" sz="1200" kern="1200" dirty="0" smtClean="0">
                <a:solidFill>
                  <a:schemeClr val="tx1"/>
                </a:solidFill>
                <a:effectLst/>
                <a:latin typeface="+mn-lt"/>
                <a:ea typeface="+mn-ea"/>
                <a:cs typeface="+mn-cs"/>
              </a:rPr>
              <a:t> to </a:t>
            </a:r>
            <a:r>
              <a:rPr lang="it-IT" sz="1200" kern="1200" dirty="0" err="1" smtClean="0">
                <a:solidFill>
                  <a:schemeClr val="tx1"/>
                </a:solidFill>
                <a:effectLst/>
                <a:latin typeface="+mn-lt"/>
                <a:ea typeface="+mn-ea"/>
                <a:cs typeface="+mn-cs"/>
              </a:rPr>
              <a:t>tell</a:t>
            </a:r>
            <a:r>
              <a:rPr lang="it-IT" sz="1200" kern="1200" dirty="0" smtClean="0">
                <a:solidFill>
                  <a:schemeClr val="tx1"/>
                </a:solidFill>
                <a:effectLst/>
                <a:latin typeface="+mn-lt"/>
                <a:ea typeface="+mn-ea"/>
                <a:cs typeface="+mn-cs"/>
              </a:rPr>
              <a:t> the </a:t>
            </a:r>
            <a:r>
              <a:rPr lang="it-IT" sz="1200" kern="1200" dirty="0" err="1" smtClean="0">
                <a:solidFill>
                  <a:schemeClr val="tx1"/>
                </a:solidFill>
                <a:effectLst/>
                <a:latin typeface="+mn-lt"/>
                <a:ea typeface="+mn-ea"/>
                <a:cs typeface="+mn-cs"/>
              </a:rPr>
              <a:t>examples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This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could</a:t>
            </a:r>
            <a:r>
              <a:rPr lang="it-IT" sz="1200" kern="1200" dirty="0" smtClean="0">
                <a:solidFill>
                  <a:schemeClr val="tx1"/>
                </a:solidFill>
                <a:effectLst/>
                <a:latin typeface="+mn-lt"/>
                <a:ea typeface="+mn-ea"/>
                <a:cs typeface="+mn-cs"/>
              </a:rPr>
              <a:t> be a secret </a:t>
            </a:r>
            <a:r>
              <a:rPr lang="it-IT" sz="1200" kern="1200" dirty="0" err="1" smtClean="0">
                <a:solidFill>
                  <a:schemeClr val="tx1"/>
                </a:solidFill>
                <a:effectLst/>
                <a:latin typeface="+mn-lt"/>
                <a:ea typeface="+mn-ea"/>
                <a:cs typeface="+mn-cs"/>
              </a:rPr>
              <a:t>constructivist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kind</a:t>
            </a:r>
            <a:r>
              <a:rPr lang="it-IT" sz="1200" kern="1200" dirty="0" smtClean="0">
                <a:solidFill>
                  <a:schemeClr val="tx1"/>
                </a:solidFill>
                <a:effectLst/>
                <a:latin typeface="+mn-lt"/>
                <a:ea typeface="+mn-ea"/>
                <a:cs typeface="+mn-cs"/>
              </a:rPr>
              <a:t> of </a:t>
            </a:r>
            <a:r>
              <a:rPr lang="it-IT" sz="1200" kern="1200" dirty="0" err="1" smtClean="0">
                <a:solidFill>
                  <a:schemeClr val="tx1"/>
                </a:solidFill>
                <a:effectLst/>
                <a:latin typeface="+mn-lt"/>
                <a:ea typeface="+mn-ea"/>
                <a:cs typeface="+mn-cs"/>
              </a:rPr>
              <a:t>hope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Hence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we</a:t>
            </a:r>
            <a:r>
              <a:rPr lang="it-IT" sz="1200" kern="1200" dirty="0" smtClean="0">
                <a:solidFill>
                  <a:schemeClr val="tx1"/>
                </a:solidFill>
                <a:effectLst/>
                <a:latin typeface="+mn-lt"/>
                <a:ea typeface="+mn-ea"/>
                <a:cs typeface="+mn-cs"/>
              </a:rPr>
              <a:t> talk of </a:t>
            </a:r>
            <a:r>
              <a:rPr lang="it-IT" sz="1200" kern="1200" dirty="0" err="1" smtClean="0">
                <a:solidFill>
                  <a:schemeClr val="tx1"/>
                </a:solidFill>
                <a:effectLst/>
                <a:latin typeface="+mn-lt"/>
                <a:ea typeface="+mn-ea"/>
                <a:cs typeface="+mn-cs"/>
              </a:rPr>
              <a:t>communicative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emotionality</a:t>
            </a:r>
            <a:r>
              <a:rPr lang="it-IT" sz="1200" kern="1200" dirty="0" smtClean="0">
                <a:solidFill>
                  <a:schemeClr val="tx1"/>
                </a:solidFill>
                <a:effectLst/>
                <a:latin typeface="+mn-lt"/>
                <a:ea typeface="+mn-ea"/>
                <a:cs typeface="+mn-cs"/>
              </a:rPr>
              <a:t> of the </a:t>
            </a:r>
            <a:r>
              <a:rPr lang="it-IT" sz="1200" kern="1200" dirty="0" err="1" smtClean="0">
                <a:solidFill>
                  <a:schemeClr val="tx1"/>
                </a:solidFill>
                <a:effectLst/>
                <a:latin typeface="+mn-lt"/>
                <a:ea typeface="+mn-ea"/>
                <a:cs typeface="+mn-cs"/>
              </a:rPr>
              <a:t>teacher</a:t>
            </a:r>
            <a:r>
              <a:rPr lang="it-IT" sz="1200" kern="1200" dirty="0" smtClean="0">
                <a:solidFill>
                  <a:schemeClr val="tx1"/>
                </a:solidFill>
                <a:effectLst/>
                <a:latin typeface="+mn-lt"/>
                <a:ea typeface="+mn-ea"/>
                <a:cs typeface="+mn-cs"/>
              </a:rPr>
              <a:t>. </a:t>
            </a:r>
            <a:endParaRPr lang="it-IT" dirty="0" smtClean="0"/>
          </a:p>
          <a:p>
            <a:endParaRPr lang="it-IT" dirty="0"/>
          </a:p>
        </p:txBody>
      </p:sp>
      <p:sp>
        <p:nvSpPr>
          <p:cNvPr id="4" name="Segnaposto numero diapositiva 3"/>
          <p:cNvSpPr>
            <a:spLocks noGrp="1"/>
          </p:cNvSpPr>
          <p:nvPr>
            <p:ph type="sldNum" sz="quarter" idx="10"/>
          </p:nvPr>
        </p:nvSpPr>
        <p:spPr/>
        <p:txBody>
          <a:bodyPr/>
          <a:lstStyle/>
          <a:p>
            <a:fld id="{5BE0C902-CF22-3B45-818E-23048117D904}" type="slidenum">
              <a:rPr lang="it-IT" smtClean="0"/>
              <a:t>68</a:t>
            </a:fld>
            <a:endParaRPr lang="it-IT"/>
          </a:p>
        </p:txBody>
      </p:sp>
    </p:spTree>
    <p:extLst>
      <p:ext uri="{BB962C8B-B14F-4D97-AF65-F5344CB8AC3E}">
        <p14:creationId xmlns:p14="http://schemas.microsoft.com/office/powerpoint/2010/main" val="13622015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BE0C902-CF22-3B45-818E-23048117D904}" type="slidenum">
              <a:rPr lang="it-IT" smtClean="0"/>
              <a:t>69</a:t>
            </a:fld>
            <a:endParaRPr lang="it-IT"/>
          </a:p>
        </p:txBody>
      </p:sp>
    </p:spTree>
    <p:extLst>
      <p:ext uri="{BB962C8B-B14F-4D97-AF65-F5344CB8AC3E}">
        <p14:creationId xmlns:p14="http://schemas.microsoft.com/office/powerpoint/2010/main" val="16334939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The </a:t>
            </a:r>
            <a:r>
              <a:rPr lang="it-IT" sz="1200" kern="1200" dirty="0" err="1" smtClean="0">
                <a:solidFill>
                  <a:schemeClr val="tx1"/>
                </a:solidFill>
                <a:effectLst/>
                <a:latin typeface="+mn-lt"/>
                <a:ea typeface="+mn-ea"/>
                <a:cs typeface="+mn-cs"/>
              </a:rPr>
              <a:t>teleological</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emotionality</a:t>
            </a:r>
            <a:r>
              <a:rPr lang="it-IT" sz="1200" kern="1200" dirty="0" smtClean="0">
                <a:solidFill>
                  <a:schemeClr val="tx1"/>
                </a:solidFill>
                <a:effectLst/>
                <a:latin typeface="+mn-lt"/>
                <a:ea typeface="+mn-ea"/>
                <a:cs typeface="+mn-cs"/>
              </a:rPr>
              <a:t> of Sara </a:t>
            </a:r>
            <a:r>
              <a:rPr lang="it-IT" sz="1200" kern="1200" dirty="0" err="1" smtClean="0">
                <a:solidFill>
                  <a:schemeClr val="tx1"/>
                </a:solidFill>
                <a:effectLst/>
                <a:latin typeface="+mn-lt"/>
                <a:ea typeface="+mn-ea"/>
                <a:cs typeface="+mn-cs"/>
              </a:rPr>
              <a:t>involves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both</a:t>
            </a:r>
            <a:r>
              <a:rPr lang="it-IT" sz="1200" kern="1200" dirty="0" smtClean="0">
                <a:solidFill>
                  <a:schemeClr val="tx1"/>
                </a:solidFill>
                <a:effectLst/>
                <a:latin typeface="+mn-lt"/>
                <a:ea typeface="+mn-ea"/>
                <a:cs typeface="+mn-cs"/>
              </a:rPr>
              <a:t> the use of </a:t>
            </a:r>
            <a:r>
              <a:rPr lang="it-IT" sz="1200" kern="1200" dirty="0" err="1" smtClean="0">
                <a:solidFill>
                  <a:schemeClr val="tx1"/>
                </a:solidFill>
                <a:effectLst/>
                <a:latin typeface="+mn-lt"/>
                <a:ea typeface="+mn-ea"/>
                <a:cs typeface="+mn-cs"/>
              </a:rPr>
              <a:t>examples</a:t>
            </a:r>
            <a:r>
              <a:rPr lang="it-IT" sz="1200" kern="1200" dirty="0" smtClean="0">
                <a:solidFill>
                  <a:schemeClr val="tx1"/>
                </a:solidFill>
                <a:effectLst/>
                <a:latin typeface="+mn-lt"/>
                <a:ea typeface="+mn-ea"/>
                <a:cs typeface="+mn-cs"/>
              </a:rPr>
              <a:t> of </a:t>
            </a:r>
            <a:r>
              <a:rPr lang="it-IT" sz="1200" kern="1200" dirty="0" err="1" smtClean="0">
                <a:solidFill>
                  <a:schemeClr val="tx1"/>
                </a:solidFill>
                <a:effectLst/>
                <a:latin typeface="+mn-lt"/>
                <a:ea typeface="+mn-ea"/>
                <a:cs typeface="+mn-cs"/>
              </a:rPr>
              <a:t>equations</a:t>
            </a:r>
            <a:r>
              <a:rPr lang="it-IT" sz="1200" kern="1200" dirty="0" smtClean="0">
                <a:solidFill>
                  <a:schemeClr val="tx1"/>
                </a:solidFill>
                <a:effectLst/>
                <a:latin typeface="+mn-lt"/>
                <a:ea typeface="+mn-ea"/>
                <a:cs typeface="+mn-cs"/>
              </a:rPr>
              <a:t> to </a:t>
            </a:r>
            <a:r>
              <a:rPr lang="it-IT" sz="1200" kern="1200" dirty="0" err="1" smtClean="0">
                <a:solidFill>
                  <a:schemeClr val="tx1"/>
                </a:solidFill>
                <a:effectLst/>
                <a:latin typeface="+mn-lt"/>
                <a:ea typeface="+mn-ea"/>
                <a:cs typeface="+mn-cs"/>
              </a:rPr>
              <a:t>give</a:t>
            </a:r>
            <a:r>
              <a:rPr lang="it-IT" sz="1200" kern="1200" dirty="0" smtClean="0">
                <a:solidFill>
                  <a:schemeClr val="tx1"/>
                </a:solidFill>
                <a:effectLst/>
                <a:latin typeface="+mn-lt"/>
                <a:ea typeface="+mn-ea"/>
                <a:cs typeface="+mn-cs"/>
              </a:rPr>
              <a:t> the </a:t>
            </a:r>
            <a:r>
              <a:rPr lang="it-IT" sz="1200" kern="1200" dirty="0" err="1" smtClean="0">
                <a:solidFill>
                  <a:schemeClr val="tx1"/>
                </a:solidFill>
                <a:effectLst/>
                <a:latin typeface="+mn-lt"/>
                <a:ea typeface="+mn-ea"/>
                <a:cs typeface="+mn-cs"/>
              </a:rPr>
              <a:t>formal</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definition</a:t>
            </a:r>
            <a:r>
              <a:rPr lang="it-IT" sz="1200" kern="1200" dirty="0" smtClean="0">
                <a:solidFill>
                  <a:schemeClr val="tx1"/>
                </a:solidFill>
                <a:effectLst/>
                <a:latin typeface="+mn-lt"/>
                <a:ea typeface="+mn-ea"/>
                <a:cs typeface="+mn-cs"/>
              </a:rPr>
              <a:t> of </a:t>
            </a:r>
            <a:r>
              <a:rPr lang="it-IT" sz="1200" kern="1200" dirty="0" err="1" smtClean="0">
                <a:solidFill>
                  <a:schemeClr val="tx1"/>
                </a:solidFill>
                <a:effectLst/>
                <a:latin typeface="+mn-lt"/>
                <a:ea typeface="+mn-ea"/>
                <a:cs typeface="+mn-cs"/>
              </a:rPr>
              <a:t>them</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rational</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key</a:t>
            </a:r>
            <a:r>
              <a:rPr lang="it-IT" sz="1200" kern="1200" dirty="0" smtClean="0">
                <a:solidFill>
                  <a:schemeClr val="tx1"/>
                </a:solidFill>
                <a:effectLst/>
                <a:latin typeface="+mn-lt"/>
                <a:ea typeface="+mn-ea"/>
                <a:cs typeface="+mn-cs"/>
              </a:rPr>
              <a:t>) and </a:t>
            </a:r>
            <a:r>
              <a:rPr lang="it-IT" sz="1200" kern="1200" dirty="0" err="1" smtClean="0">
                <a:solidFill>
                  <a:schemeClr val="tx1"/>
                </a:solidFill>
                <a:effectLst/>
                <a:latin typeface="+mn-lt"/>
                <a:ea typeface="+mn-ea"/>
                <a:cs typeface="+mn-cs"/>
              </a:rPr>
              <a:t>her</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expec</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tation</a:t>
            </a:r>
            <a:r>
              <a:rPr lang="it-IT" sz="1200" kern="1200" dirty="0" smtClean="0">
                <a:solidFill>
                  <a:schemeClr val="tx1"/>
                </a:solidFill>
                <a:effectLst/>
                <a:latin typeface="+mn-lt"/>
                <a:ea typeface="+mn-ea"/>
                <a:cs typeface="+mn-cs"/>
              </a:rPr>
              <a:t> and </a:t>
            </a:r>
            <a:r>
              <a:rPr lang="it-IT" sz="1200" kern="1200" dirty="0" err="1" smtClean="0">
                <a:solidFill>
                  <a:schemeClr val="tx1"/>
                </a:solidFill>
                <a:effectLst/>
                <a:latin typeface="+mn-lt"/>
                <a:ea typeface="+mn-ea"/>
                <a:cs typeface="+mn-cs"/>
              </a:rPr>
              <a:t>need</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that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students</a:t>
            </a:r>
            <a:r>
              <a:rPr lang="it-IT" sz="1200" kern="1200" dirty="0" smtClean="0">
                <a:solidFill>
                  <a:schemeClr val="tx1"/>
                </a:solidFill>
                <a:effectLst/>
                <a:latin typeface="+mn-lt"/>
                <a:ea typeface="+mn-ea"/>
                <a:cs typeface="+mn-cs"/>
              </a:rPr>
              <a:t> are </a:t>
            </a:r>
            <a:r>
              <a:rPr lang="it-IT" sz="1200" kern="1200" dirty="0" err="1" smtClean="0">
                <a:solidFill>
                  <a:schemeClr val="tx1"/>
                </a:solidFill>
                <a:effectLst/>
                <a:latin typeface="+mn-lt"/>
                <a:ea typeface="+mn-ea"/>
                <a:cs typeface="+mn-cs"/>
              </a:rPr>
              <a:t>able</a:t>
            </a:r>
            <a:r>
              <a:rPr lang="it-IT" sz="1200" kern="1200" dirty="0" smtClean="0">
                <a:solidFill>
                  <a:schemeClr val="tx1"/>
                </a:solidFill>
                <a:effectLst/>
                <a:latin typeface="+mn-lt"/>
                <a:ea typeface="+mn-ea"/>
                <a:cs typeface="+mn-cs"/>
              </a:rPr>
              <a:t> to </a:t>
            </a:r>
            <a:r>
              <a:rPr lang="it-IT" sz="1200" kern="1200" dirty="0" err="1" smtClean="0">
                <a:solidFill>
                  <a:schemeClr val="tx1"/>
                </a:solidFill>
                <a:effectLst/>
                <a:latin typeface="+mn-lt"/>
                <a:ea typeface="+mn-ea"/>
                <a:cs typeface="+mn-cs"/>
              </a:rPr>
              <a:t>make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examples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emotional</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key</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This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emotional</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key</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is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revealed</a:t>
            </a:r>
            <a:r>
              <a:rPr lang="it-IT" sz="1200" kern="1200" dirty="0" smtClean="0">
                <a:solidFill>
                  <a:schemeClr val="tx1"/>
                </a:solidFill>
                <a:effectLst/>
                <a:latin typeface="+mn-lt"/>
                <a:ea typeface="+mn-ea"/>
                <a:cs typeface="+mn-cs"/>
              </a:rPr>
              <a:t> by </a:t>
            </a:r>
            <a:r>
              <a:rPr lang="it-IT" sz="1200" kern="1200" dirty="0" err="1" smtClean="0">
                <a:solidFill>
                  <a:schemeClr val="tx1"/>
                </a:solidFill>
                <a:effectLst/>
                <a:latin typeface="+mn-lt"/>
                <a:ea typeface="+mn-ea"/>
                <a:cs typeface="+mn-cs"/>
              </a:rPr>
              <a:t>her</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searching</a:t>
            </a:r>
            <a:r>
              <a:rPr lang="it-IT" sz="1200" kern="1200" dirty="0" smtClean="0">
                <a:solidFill>
                  <a:schemeClr val="tx1"/>
                </a:solidFill>
                <a:effectLst/>
                <a:latin typeface="+mn-lt"/>
                <a:ea typeface="+mn-ea"/>
                <a:cs typeface="+mn-cs"/>
              </a:rPr>
              <a:t> mood in Fig. 4.103; by </a:t>
            </a:r>
            <a:r>
              <a:rPr lang="it-IT" sz="1200" kern="1200" dirty="0" err="1" smtClean="0">
                <a:solidFill>
                  <a:schemeClr val="tx1"/>
                </a:solidFill>
                <a:effectLst/>
                <a:latin typeface="+mn-lt"/>
                <a:ea typeface="+mn-ea"/>
                <a:cs typeface="+mn-cs"/>
              </a:rPr>
              <a:t>her</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smiling</a:t>
            </a:r>
            <a:r>
              <a:rPr lang="it-IT" sz="1200" kern="1200" dirty="0" smtClean="0">
                <a:solidFill>
                  <a:schemeClr val="tx1"/>
                </a:solidFill>
                <a:effectLst/>
                <a:latin typeface="+mn-lt"/>
                <a:ea typeface="+mn-ea"/>
                <a:cs typeface="+mn-cs"/>
              </a:rPr>
              <a:t> to put </a:t>
            </a:r>
            <a:r>
              <a:rPr lang="it-IT" sz="1200" kern="1200" dirty="0" err="1" smtClean="0">
                <a:solidFill>
                  <a:schemeClr val="tx1"/>
                </a:solidFill>
                <a:effectLst/>
                <a:latin typeface="+mn-lt"/>
                <a:ea typeface="+mn-ea"/>
                <a:cs typeface="+mn-cs"/>
              </a:rPr>
              <a:t>students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at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ease</a:t>
            </a:r>
            <a:r>
              <a:rPr lang="it-IT" sz="1200" kern="1200" dirty="0" smtClean="0">
                <a:solidFill>
                  <a:schemeClr val="tx1"/>
                </a:solidFill>
                <a:effectLst/>
                <a:latin typeface="+mn-lt"/>
                <a:ea typeface="+mn-ea"/>
                <a:cs typeface="+mn-cs"/>
              </a:rPr>
              <a:t> to talk with </a:t>
            </a:r>
            <a:r>
              <a:rPr lang="it-IT" sz="1200" kern="1200" dirty="0" err="1" smtClean="0">
                <a:solidFill>
                  <a:schemeClr val="tx1"/>
                </a:solidFill>
                <a:effectLst/>
                <a:latin typeface="+mn-lt"/>
                <a:ea typeface="+mn-ea"/>
                <a:cs typeface="+mn-cs"/>
              </a:rPr>
              <a:t>her</a:t>
            </a:r>
            <a:r>
              <a:rPr lang="it-IT" sz="1200" kern="1200" dirty="0" smtClean="0">
                <a:solidFill>
                  <a:schemeClr val="tx1"/>
                </a:solidFill>
                <a:effectLst/>
                <a:latin typeface="+mn-lt"/>
                <a:ea typeface="+mn-ea"/>
                <a:cs typeface="+mn-cs"/>
              </a:rPr>
              <a:t>. In </a:t>
            </a:r>
            <a:r>
              <a:rPr lang="it-IT" sz="1200" kern="1200" dirty="0" err="1" smtClean="0">
                <a:solidFill>
                  <a:schemeClr val="tx1"/>
                </a:solidFill>
                <a:effectLst/>
                <a:latin typeface="+mn-lt"/>
                <a:ea typeface="+mn-ea"/>
                <a:cs typeface="+mn-cs"/>
              </a:rPr>
              <a:t>addition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it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seems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that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she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expects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that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students</a:t>
            </a:r>
            <a:r>
              <a:rPr lang="it-IT" sz="1200" kern="1200" dirty="0" smtClean="0">
                <a:solidFill>
                  <a:schemeClr val="tx1"/>
                </a:solidFill>
                <a:effectLst/>
                <a:latin typeface="+mn-lt"/>
                <a:ea typeface="+mn-ea"/>
                <a:cs typeface="+mn-cs"/>
              </a:rPr>
              <a:t> can </a:t>
            </a:r>
            <a:r>
              <a:rPr lang="it-IT" sz="1200" kern="1200" dirty="0" err="1" smtClean="0">
                <a:solidFill>
                  <a:schemeClr val="tx1"/>
                </a:solidFill>
                <a:effectLst/>
                <a:latin typeface="+mn-lt"/>
                <a:ea typeface="+mn-ea"/>
                <a:cs typeface="+mn-cs"/>
              </a:rPr>
              <a:t>construct</a:t>
            </a:r>
            <a:r>
              <a:rPr lang="it-IT" sz="1200" kern="1200" dirty="0" smtClean="0">
                <a:solidFill>
                  <a:schemeClr val="tx1"/>
                </a:solidFill>
                <a:effectLst/>
                <a:latin typeface="+mn-lt"/>
                <a:ea typeface="+mn-ea"/>
                <a:cs typeface="+mn-cs"/>
              </a:rPr>
              <a:t> right </a:t>
            </a:r>
            <a:r>
              <a:rPr lang="it-IT" sz="1200" kern="1200" dirty="0" err="1" smtClean="0">
                <a:solidFill>
                  <a:schemeClr val="tx1"/>
                </a:solidFill>
                <a:effectLst/>
                <a:latin typeface="+mn-lt"/>
                <a:ea typeface="+mn-ea"/>
                <a:cs typeface="+mn-cs"/>
              </a:rPr>
              <a:t>examples</a:t>
            </a:r>
            <a:r>
              <a:rPr lang="it-IT" sz="1200" kern="1200" dirty="0" smtClean="0">
                <a:solidFill>
                  <a:schemeClr val="tx1"/>
                </a:solidFill>
                <a:effectLst/>
                <a:latin typeface="+mn-lt"/>
                <a:ea typeface="+mn-ea"/>
                <a:cs typeface="+mn-cs"/>
              </a:rPr>
              <a:t> of </a:t>
            </a:r>
            <a:r>
              <a:rPr lang="it-IT" sz="1200" kern="1200" dirty="0" err="1" smtClean="0">
                <a:solidFill>
                  <a:schemeClr val="tx1"/>
                </a:solidFill>
                <a:effectLst/>
                <a:latin typeface="+mn-lt"/>
                <a:ea typeface="+mn-ea"/>
                <a:cs typeface="+mn-cs"/>
              </a:rPr>
              <a:t>equations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when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she</a:t>
            </a:r>
            <a:r>
              <a:rPr lang="it-IT" sz="1200" kern="1200" dirty="0" smtClean="0">
                <a:solidFill>
                  <a:schemeClr val="tx1"/>
                </a:solidFill>
                <a:effectLst/>
                <a:latin typeface="+mn-lt"/>
                <a:ea typeface="+mn-ea"/>
                <a:cs typeface="+mn-cs"/>
              </a:rPr>
              <a:t>, a </a:t>
            </a:r>
            <a:r>
              <a:rPr lang="it-IT" sz="1200" kern="1200" dirty="0" err="1" smtClean="0">
                <a:solidFill>
                  <a:schemeClr val="tx1"/>
                </a:solidFill>
                <a:effectLst/>
                <a:latin typeface="+mn-lt"/>
                <a:ea typeface="+mn-ea"/>
                <a:cs typeface="+mn-cs"/>
              </a:rPr>
              <a:t>little</a:t>
            </a:r>
            <a:r>
              <a:rPr lang="it-IT" sz="1200" kern="1200" dirty="0" smtClean="0">
                <a:solidFill>
                  <a:schemeClr val="tx1"/>
                </a:solidFill>
                <a:effectLst/>
                <a:latin typeface="+mn-lt"/>
                <a:ea typeface="+mn-ea"/>
                <a:cs typeface="+mn-cs"/>
              </a:rPr>
              <a:t> bit </a:t>
            </a:r>
            <a:r>
              <a:rPr lang="it-IT" sz="1200" kern="1200" dirty="0" err="1" smtClean="0">
                <a:solidFill>
                  <a:schemeClr val="tx1"/>
                </a:solidFill>
                <a:effectLst/>
                <a:latin typeface="+mn-lt"/>
                <a:ea typeface="+mn-ea"/>
                <a:cs typeface="+mn-cs"/>
              </a:rPr>
              <a:t>nervously</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smiles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after</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having</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heard</a:t>
            </a:r>
            <a:r>
              <a:rPr lang="it-IT" sz="1200" kern="1200" dirty="0" smtClean="0">
                <a:solidFill>
                  <a:schemeClr val="tx1"/>
                </a:solidFill>
                <a:effectLst/>
                <a:latin typeface="+mn-lt"/>
                <a:ea typeface="+mn-ea"/>
                <a:cs typeface="+mn-cs"/>
              </a:rPr>
              <a:t> 3 = 5. </a:t>
            </a:r>
            <a:r>
              <a:rPr lang="it-IT" sz="1200" kern="1200" dirty="0" err="1" smtClean="0">
                <a:solidFill>
                  <a:schemeClr val="tx1"/>
                </a:solidFill>
                <a:effectLst/>
                <a:latin typeface="+mn-lt"/>
                <a:ea typeface="+mn-ea"/>
                <a:cs typeface="+mn-cs"/>
              </a:rPr>
              <a:t>She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would</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like</a:t>
            </a:r>
            <a:r>
              <a:rPr lang="it-IT" sz="1200" kern="1200" dirty="0" smtClean="0">
                <a:solidFill>
                  <a:schemeClr val="tx1"/>
                </a:solidFill>
                <a:effectLst/>
                <a:latin typeface="+mn-lt"/>
                <a:ea typeface="+mn-ea"/>
                <a:cs typeface="+mn-cs"/>
              </a:rPr>
              <a:t> to </a:t>
            </a:r>
            <a:r>
              <a:rPr lang="it-IT" sz="1200" kern="1200" dirty="0" err="1" smtClean="0">
                <a:solidFill>
                  <a:schemeClr val="tx1"/>
                </a:solidFill>
                <a:effectLst/>
                <a:latin typeface="+mn-lt"/>
                <a:ea typeface="+mn-ea"/>
                <a:cs typeface="+mn-cs"/>
              </a:rPr>
              <a:t>correct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immediately</a:t>
            </a:r>
            <a:r>
              <a:rPr lang="it-IT" sz="1200" kern="1200" dirty="0" smtClean="0">
                <a:solidFill>
                  <a:schemeClr val="tx1"/>
                </a:solidFill>
                <a:effectLst/>
                <a:latin typeface="+mn-lt"/>
                <a:ea typeface="+mn-ea"/>
                <a:cs typeface="+mn-cs"/>
              </a:rPr>
              <a:t> the </a:t>
            </a:r>
            <a:r>
              <a:rPr lang="it-IT" sz="1200" kern="1200" dirty="0" err="1" smtClean="0">
                <a:solidFill>
                  <a:schemeClr val="tx1"/>
                </a:solidFill>
                <a:effectLst/>
                <a:latin typeface="+mn-lt"/>
                <a:ea typeface="+mn-ea"/>
                <a:cs typeface="+mn-cs"/>
              </a:rPr>
              <a:t>student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but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she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hopes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again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that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someone</a:t>
            </a:r>
            <a:r>
              <a:rPr lang="it-IT" sz="1200" kern="1200" dirty="0" smtClean="0">
                <a:solidFill>
                  <a:schemeClr val="tx1"/>
                </a:solidFill>
                <a:effectLst/>
                <a:latin typeface="+mn-lt"/>
                <a:ea typeface="+mn-ea"/>
                <a:cs typeface="+mn-cs"/>
              </a:rPr>
              <a:t> can do </a:t>
            </a:r>
            <a:r>
              <a:rPr lang="it-IT" sz="1200" kern="1200" dirty="0" err="1" smtClean="0">
                <a:solidFill>
                  <a:schemeClr val="tx1"/>
                </a:solidFill>
                <a:effectLst/>
                <a:latin typeface="+mn-lt"/>
                <a:ea typeface="+mn-ea"/>
                <a:cs typeface="+mn-cs"/>
              </a:rPr>
              <a:t>it</a:t>
            </a:r>
            <a:r>
              <a:rPr lang="it-IT" sz="1200" kern="1200" dirty="0" smtClean="0">
                <a:solidFill>
                  <a:schemeClr val="tx1"/>
                </a:solidFill>
                <a:effectLst/>
                <a:latin typeface="+mn-lt"/>
                <a:ea typeface="+mn-ea"/>
                <a:cs typeface="+mn-cs"/>
              </a:rPr>
              <a:t> in </a:t>
            </a:r>
            <a:r>
              <a:rPr lang="it-IT" sz="1200" kern="1200" dirty="0" err="1" smtClean="0">
                <a:solidFill>
                  <a:schemeClr val="tx1"/>
                </a:solidFill>
                <a:effectLst/>
                <a:latin typeface="+mn-lt"/>
                <a:ea typeface="+mn-ea"/>
                <a:cs typeface="+mn-cs"/>
              </a:rPr>
              <a:t>her</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place</a:t>
            </a:r>
            <a:r>
              <a:rPr lang="it-IT" sz="1200" kern="1200" dirty="0" smtClean="0">
                <a:solidFill>
                  <a:schemeClr val="tx1"/>
                </a:solidFill>
                <a:effectLst/>
                <a:latin typeface="+mn-lt"/>
                <a:ea typeface="+mn-ea"/>
                <a:cs typeface="+mn-cs"/>
              </a:rPr>
              <a:t> and </a:t>
            </a:r>
            <a:r>
              <a:rPr lang="it-IT" sz="1200" kern="1200" dirty="0" err="1" smtClean="0">
                <a:solidFill>
                  <a:schemeClr val="tx1"/>
                </a:solidFill>
                <a:effectLst/>
                <a:latin typeface="+mn-lt"/>
                <a:ea typeface="+mn-ea"/>
                <a:cs typeface="+mn-cs"/>
              </a:rPr>
              <a:t>she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remains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as</a:t>
            </a:r>
            <a:r>
              <a:rPr lang="it-IT" sz="1200" kern="1200" dirty="0" smtClean="0">
                <a:solidFill>
                  <a:schemeClr val="tx1"/>
                </a:solidFill>
                <a:effectLst/>
                <a:latin typeface="+mn-lt"/>
                <a:ea typeface="+mn-ea"/>
                <a:cs typeface="+mn-cs"/>
              </a:rPr>
              <a:t> in Fig. 4.105. The </a:t>
            </a:r>
            <a:r>
              <a:rPr lang="it-IT" sz="1200" kern="1200" dirty="0" err="1" smtClean="0">
                <a:solidFill>
                  <a:schemeClr val="tx1"/>
                </a:solidFill>
                <a:effectLst/>
                <a:latin typeface="+mn-lt"/>
                <a:ea typeface="+mn-ea"/>
                <a:cs typeface="+mn-cs"/>
              </a:rPr>
              <a:t>epistemic</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emo</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tionality</a:t>
            </a:r>
            <a:r>
              <a:rPr lang="it-IT" sz="1200" kern="1200" dirty="0" smtClean="0">
                <a:solidFill>
                  <a:schemeClr val="tx1"/>
                </a:solidFill>
                <a:effectLst/>
                <a:latin typeface="+mn-lt"/>
                <a:ea typeface="+mn-ea"/>
                <a:cs typeface="+mn-cs"/>
              </a:rPr>
              <a:t> of the </a:t>
            </a:r>
            <a:r>
              <a:rPr lang="it-IT" sz="1200" kern="1200" dirty="0" err="1" smtClean="0">
                <a:solidFill>
                  <a:schemeClr val="tx1"/>
                </a:solidFill>
                <a:effectLst/>
                <a:latin typeface="+mn-lt"/>
                <a:ea typeface="+mn-ea"/>
                <a:cs typeface="+mn-cs"/>
              </a:rPr>
              <a:t>teacher</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is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constituted</a:t>
            </a:r>
            <a:r>
              <a:rPr lang="it-IT" sz="1200" kern="1200" dirty="0" smtClean="0">
                <a:solidFill>
                  <a:schemeClr val="tx1"/>
                </a:solidFill>
                <a:effectLst/>
                <a:latin typeface="+mn-lt"/>
                <a:ea typeface="+mn-ea"/>
                <a:cs typeface="+mn-cs"/>
              </a:rPr>
              <a:t> by the </a:t>
            </a:r>
            <a:r>
              <a:rPr lang="it-IT" sz="1200" kern="1200" dirty="0" err="1" smtClean="0">
                <a:solidFill>
                  <a:schemeClr val="tx1"/>
                </a:solidFill>
                <a:effectLst/>
                <a:latin typeface="+mn-lt"/>
                <a:ea typeface="+mn-ea"/>
                <a:cs typeface="+mn-cs"/>
              </a:rPr>
              <a:t>definition</a:t>
            </a:r>
            <a:r>
              <a:rPr lang="it-IT" sz="1200" kern="1200" dirty="0" smtClean="0">
                <a:solidFill>
                  <a:schemeClr val="tx1"/>
                </a:solidFill>
                <a:effectLst/>
                <a:latin typeface="+mn-lt"/>
                <a:ea typeface="+mn-ea"/>
                <a:cs typeface="+mn-cs"/>
              </a:rPr>
              <a:t> of </a:t>
            </a:r>
            <a:r>
              <a:rPr lang="it-IT" sz="1200" kern="1200" dirty="0" err="1" smtClean="0">
                <a:solidFill>
                  <a:schemeClr val="tx1"/>
                </a:solidFill>
                <a:effectLst/>
                <a:latin typeface="+mn-lt"/>
                <a:ea typeface="+mn-ea"/>
                <a:cs typeface="+mn-cs"/>
              </a:rPr>
              <a:t>equation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rational</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key</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Moreover</a:t>
            </a:r>
            <a:r>
              <a:rPr lang="it-IT" sz="1200" kern="1200" dirty="0" smtClean="0">
                <a:solidFill>
                  <a:schemeClr val="tx1"/>
                </a:solidFill>
                <a:effectLst/>
                <a:latin typeface="+mn-lt"/>
                <a:ea typeface="+mn-ea"/>
                <a:cs typeface="+mn-cs"/>
              </a:rPr>
              <a:t>, the </a:t>
            </a:r>
            <a:r>
              <a:rPr lang="it-IT" sz="1200" kern="1200" dirty="0" err="1" smtClean="0">
                <a:solidFill>
                  <a:schemeClr val="tx1"/>
                </a:solidFill>
                <a:effectLst/>
                <a:latin typeface="+mn-lt"/>
                <a:ea typeface="+mn-ea"/>
                <a:cs typeface="+mn-cs"/>
              </a:rPr>
              <a:t>epistemic</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involves</a:t>
            </a:r>
            <a:r>
              <a:rPr lang="it-IT" sz="1200" kern="1200" dirty="0" smtClean="0">
                <a:solidFill>
                  <a:schemeClr val="tx1"/>
                </a:solidFill>
                <a:effectLst/>
                <a:latin typeface="+mn-lt"/>
                <a:ea typeface="+mn-ea"/>
                <a:cs typeface="+mn-cs"/>
              </a:rPr>
              <a:t> by </a:t>
            </a:r>
            <a:r>
              <a:rPr lang="it-IT" sz="1200" kern="1200" dirty="0" err="1" smtClean="0">
                <a:solidFill>
                  <a:schemeClr val="tx1"/>
                </a:solidFill>
                <a:effectLst/>
                <a:latin typeface="+mn-lt"/>
                <a:ea typeface="+mn-ea"/>
                <a:cs typeface="+mn-cs"/>
              </a:rPr>
              <a:t>her</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hope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that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they</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understand</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that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formal</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definition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given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that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they</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have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discussed</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previously</a:t>
            </a:r>
            <a:r>
              <a:rPr lang="it-IT" sz="1200" kern="1200" dirty="0" smtClean="0">
                <a:solidFill>
                  <a:schemeClr val="tx1"/>
                </a:solidFill>
                <a:effectLst/>
                <a:latin typeface="+mn-lt"/>
                <a:ea typeface="+mn-ea"/>
                <a:cs typeface="+mn-cs"/>
              </a:rPr>
              <a:t> on </a:t>
            </a:r>
            <a:r>
              <a:rPr lang="it-IT" sz="1200" kern="1200" dirty="0" err="1" smtClean="0">
                <a:solidFill>
                  <a:schemeClr val="tx1"/>
                </a:solidFill>
                <a:effectLst/>
                <a:latin typeface="+mn-lt"/>
                <a:ea typeface="+mn-ea"/>
                <a:cs typeface="+mn-cs"/>
              </a:rPr>
              <a:t>examples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emotional</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key</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This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emotional</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counterpart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is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shown</a:t>
            </a:r>
            <a:r>
              <a:rPr lang="it-IT" sz="1200" kern="1200" dirty="0" smtClean="0">
                <a:solidFill>
                  <a:schemeClr val="tx1"/>
                </a:solidFill>
                <a:effectLst/>
                <a:latin typeface="+mn-lt"/>
                <a:ea typeface="+mn-ea"/>
                <a:cs typeface="+mn-cs"/>
              </a:rPr>
              <a:t> by </a:t>
            </a:r>
            <a:r>
              <a:rPr lang="it-IT" sz="1200" kern="1200" dirty="0" err="1" smtClean="0">
                <a:solidFill>
                  <a:schemeClr val="tx1"/>
                </a:solidFill>
                <a:effectLst/>
                <a:latin typeface="+mn-lt"/>
                <a:ea typeface="+mn-ea"/>
                <a:cs typeface="+mn-cs"/>
              </a:rPr>
              <a:t>her</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gesture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moving</a:t>
            </a:r>
            <a:r>
              <a:rPr lang="it-IT" sz="1200" kern="1200" dirty="0" smtClean="0">
                <a:solidFill>
                  <a:schemeClr val="tx1"/>
                </a:solidFill>
                <a:effectLst/>
                <a:latin typeface="+mn-lt"/>
                <a:ea typeface="+mn-ea"/>
                <a:cs typeface="+mn-cs"/>
              </a:rPr>
              <a:t> up and down </a:t>
            </a:r>
            <a:r>
              <a:rPr lang="it-IT" sz="1200" kern="1200" dirty="0" err="1" smtClean="0">
                <a:solidFill>
                  <a:schemeClr val="tx1"/>
                </a:solidFill>
                <a:effectLst/>
                <a:latin typeface="+mn-lt"/>
                <a:ea typeface="+mn-ea"/>
                <a:cs typeface="+mn-cs"/>
              </a:rPr>
              <a:t>her</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hand</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while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she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says</a:t>
            </a:r>
            <a:r>
              <a:rPr lang="it-IT" sz="1200" kern="1200" dirty="0" smtClean="0">
                <a:solidFill>
                  <a:schemeClr val="tx1"/>
                </a:solidFill>
                <a:effectLst/>
                <a:latin typeface="+mn-lt"/>
                <a:ea typeface="+mn-ea"/>
                <a:cs typeface="+mn-cs"/>
              </a:rPr>
              <a:t> the </a:t>
            </a:r>
            <a:r>
              <a:rPr lang="it-IT" sz="1200" kern="1200" dirty="0" err="1" smtClean="0">
                <a:solidFill>
                  <a:schemeClr val="tx1"/>
                </a:solidFill>
                <a:effectLst/>
                <a:latin typeface="+mn-lt"/>
                <a:ea typeface="+mn-ea"/>
                <a:cs typeface="+mn-cs"/>
              </a:rPr>
              <a:t>definition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as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well</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as</a:t>
            </a:r>
            <a:r>
              <a:rPr lang="it-IT" sz="1200" kern="1200" dirty="0" smtClean="0">
                <a:solidFill>
                  <a:schemeClr val="tx1"/>
                </a:solidFill>
                <a:effectLst/>
                <a:latin typeface="+mn-lt"/>
                <a:ea typeface="+mn-ea"/>
                <a:cs typeface="+mn-cs"/>
              </a:rPr>
              <a:t> by </a:t>
            </a:r>
            <a:r>
              <a:rPr lang="it-IT" sz="1200" kern="1200" dirty="0" err="1" smtClean="0">
                <a:solidFill>
                  <a:schemeClr val="tx1"/>
                </a:solidFill>
                <a:effectLst/>
                <a:latin typeface="+mn-lt"/>
                <a:ea typeface="+mn-ea"/>
                <a:cs typeface="+mn-cs"/>
              </a:rPr>
              <a:t>her</a:t>
            </a:r>
            <a:r>
              <a:rPr lang="it-IT" sz="1200" kern="1200" dirty="0" smtClean="0">
                <a:solidFill>
                  <a:schemeClr val="tx1"/>
                </a:solidFill>
                <a:effectLst/>
                <a:latin typeface="+mn-lt"/>
                <a:ea typeface="+mn-ea"/>
                <a:cs typeface="+mn-cs"/>
              </a:rPr>
              <a:t> spelling of </a:t>
            </a:r>
            <a:r>
              <a:rPr lang="it-IT" sz="1200" kern="1200" dirty="0" err="1" smtClean="0">
                <a:solidFill>
                  <a:schemeClr val="tx1"/>
                </a:solidFill>
                <a:effectLst/>
                <a:latin typeface="+mn-lt"/>
                <a:ea typeface="+mn-ea"/>
                <a:cs typeface="+mn-cs"/>
              </a:rPr>
              <a:t>key-words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as</a:t>
            </a:r>
            <a:r>
              <a:rPr lang="it-IT" sz="1200" kern="1200" dirty="0" smtClean="0">
                <a:solidFill>
                  <a:schemeClr val="tx1"/>
                </a:solidFill>
                <a:effectLst/>
                <a:latin typeface="+mn-lt"/>
                <a:ea typeface="+mn-ea"/>
                <a:cs typeface="+mn-cs"/>
              </a:rPr>
              <a:t> “statement” and “to be </a:t>
            </a:r>
            <a:r>
              <a:rPr lang="it-IT" sz="1200" kern="1200" dirty="0" err="1" smtClean="0">
                <a:solidFill>
                  <a:schemeClr val="tx1"/>
                </a:solidFill>
                <a:effectLst/>
                <a:latin typeface="+mn-lt"/>
                <a:ea typeface="+mn-ea"/>
                <a:cs typeface="+mn-cs"/>
              </a:rPr>
              <a:t>equal</a:t>
            </a:r>
            <a:r>
              <a:rPr lang="it-IT" sz="1200" kern="1200" dirty="0" smtClean="0">
                <a:solidFill>
                  <a:schemeClr val="tx1"/>
                </a:solidFill>
                <a:effectLst/>
                <a:latin typeface="+mn-lt"/>
                <a:ea typeface="+mn-ea"/>
                <a:cs typeface="+mn-cs"/>
              </a:rPr>
              <a:t> to”. In </a:t>
            </a:r>
            <a:r>
              <a:rPr lang="it-IT" sz="1200" kern="1200" dirty="0" err="1" smtClean="0">
                <a:solidFill>
                  <a:schemeClr val="tx1"/>
                </a:solidFill>
                <a:effectLst/>
                <a:latin typeface="+mn-lt"/>
                <a:ea typeface="+mn-ea"/>
                <a:cs typeface="+mn-cs"/>
              </a:rPr>
              <a:t>addition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she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repeats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three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times</a:t>
            </a:r>
            <a:r>
              <a:rPr lang="it-IT" sz="1200" kern="1200" dirty="0" smtClean="0">
                <a:solidFill>
                  <a:schemeClr val="tx1"/>
                </a:solidFill>
                <a:effectLst/>
                <a:latin typeface="+mn-lt"/>
                <a:ea typeface="+mn-ea"/>
                <a:cs typeface="+mn-cs"/>
              </a:rPr>
              <a:t> the </a:t>
            </a:r>
            <a:r>
              <a:rPr lang="it-IT" sz="1200" kern="1200" dirty="0" err="1" smtClean="0">
                <a:solidFill>
                  <a:schemeClr val="tx1"/>
                </a:solidFill>
                <a:effectLst/>
                <a:latin typeface="+mn-lt"/>
                <a:ea typeface="+mn-ea"/>
                <a:cs typeface="+mn-cs"/>
              </a:rPr>
              <a:t>definition</a:t>
            </a:r>
            <a:r>
              <a:rPr lang="it-IT" sz="1200" kern="1200" dirty="0" smtClean="0">
                <a:solidFill>
                  <a:schemeClr val="tx1"/>
                </a:solidFill>
                <a:effectLst/>
                <a:latin typeface="+mn-lt"/>
                <a:ea typeface="+mn-ea"/>
                <a:cs typeface="+mn-cs"/>
              </a:rPr>
              <a:t> of </a:t>
            </a:r>
            <a:r>
              <a:rPr lang="it-IT" sz="1200" kern="1200" dirty="0" err="1" smtClean="0">
                <a:solidFill>
                  <a:schemeClr val="tx1"/>
                </a:solidFill>
                <a:effectLst/>
                <a:latin typeface="+mn-lt"/>
                <a:ea typeface="+mn-ea"/>
                <a:cs typeface="+mn-cs"/>
              </a:rPr>
              <a:t>equation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Even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if</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she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hopes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that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examples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were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helped</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them</a:t>
            </a:r>
            <a:r>
              <a:rPr lang="it-IT" sz="1200" kern="1200" dirty="0" smtClean="0">
                <a:solidFill>
                  <a:schemeClr val="tx1"/>
                </a:solidFill>
                <a:effectLst/>
                <a:latin typeface="+mn-lt"/>
                <a:ea typeface="+mn-ea"/>
                <a:cs typeface="+mn-cs"/>
              </a:rPr>
              <a:t> in </a:t>
            </a:r>
            <a:r>
              <a:rPr lang="it-IT" sz="1200" kern="1200" dirty="0" err="1" smtClean="0">
                <a:solidFill>
                  <a:schemeClr val="tx1"/>
                </a:solidFill>
                <a:effectLst/>
                <a:latin typeface="+mn-lt"/>
                <a:ea typeface="+mn-ea"/>
                <a:cs typeface="+mn-cs"/>
              </a:rPr>
              <a:t>understanding</a:t>
            </a:r>
            <a:r>
              <a:rPr lang="it-IT" sz="1200" kern="1200" dirty="0" smtClean="0">
                <a:solidFill>
                  <a:schemeClr val="tx1"/>
                </a:solidFill>
                <a:effectLst/>
                <a:latin typeface="+mn-lt"/>
                <a:ea typeface="+mn-ea"/>
                <a:cs typeface="+mn-cs"/>
              </a:rPr>
              <a:t> the </a:t>
            </a:r>
            <a:r>
              <a:rPr lang="it-IT" sz="1200" kern="1200" dirty="0" err="1" smtClean="0">
                <a:solidFill>
                  <a:schemeClr val="tx1"/>
                </a:solidFill>
                <a:effectLst/>
                <a:latin typeface="+mn-lt"/>
                <a:ea typeface="+mn-ea"/>
                <a:cs typeface="+mn-cs"/>
              </a:rPr>
              <a:t>formal</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definition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she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is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also</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aware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that</a:t>
            </a:r>
            <a:r>
              <a:rPr lang="it-IT" sz="1200" kern="1200" dirty="0" smtClean="0">
                <a:solidFill>
                  <a:schemeClr val="tx1"/>
                </a:solidFill>
                <a:effectLst/>
                <a:latin typeface="+mn-lt"/>
                <a:ea typeface="+mn-ea"/>
                <a:cs typeface="+mn-cs"/>
              </a:rPr>
              <a:t> </a:t>
            </a:r>
            <a:endParaRPr lang="it-IT" dirty="0" smtClean="0"/>
          </a:p>
          <a:p>
            <a:r>
              <a:rPr lang="it-IT" sz="1200" kern="1200" dirty="0" smtClean="0">
                <a:solidFill>
                  <a:schemeClr val="tx1"/>
                </a:solidFill>
                <a:effectLst/>
                <a:latin typeface="+mn-lt"/>
                <a:ea typeface="+mn-ea"/>
                <a:cs typeface="+mn-cs"/>
              </a:rPr>
              <a:t>287 </a:t>
            </a:r>
            <a:endParaRPr lang="it-IT" dirty="0" smtClean="0"/>
          </a:p>
          <a:p>
            <a:r>
              <a:rPr lang="it-IT" sz="1200" kern="1200" dirty="0" err="1" smtClean="0">
                <a:solidFill>
                  <a:schemeClr val="tx1"/>
                </a:solidFill>
                <a:effectLst/>
                <a:latin typeface="+mn-lt"/>
                <a:ea typeface="+mn-ea"/>
                <a:cs typeface="+mn-cs"/>
              </a:rPr>
              <a:t>they</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have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given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wrong</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examples</a:t>
            </a:r>
            <a:r>
              <a:rPr lang="it-IT" sz="1200" kern="1200" dirty="0" smtClean="0">
                <a:solidFill>
                  <a:schemeClr val="tx1"/>
                </a:solidFill>
                <a:effectLst/>
                <a:latin typeface="+mn-lt"/>
                <a:ea typeface="+mn-ea"/>
                <a:cs typeface="+mn-cs"/>
              </a:rPr>
              <a:t> of </a:t>
            </a:r>
            <a:r>
              <a:rPr lang="it-IT" sz="1200" kern="1200" dirty="0" err="1" smtClean="0">
                <a:solidFill>
                  <a:schemeClr val="tx1"/>
                </a:solidFill>
                <a:effectLst/>
                <a:latin typeface="+mn-lt"/>
                <a:ea typeface="+mn-ea"/>
                <a:cs typeface="+mn-cs"/>
              </a:rPr>
              <a:t>equations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Then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it’s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better</a:t>
            </a:r>
            <a:r>
              <a:rPr lang="it-IT" sz="1200" kern="1200" dirty="0" smtClean="0">
                <a:solidFill>
                  <a:schemeClr val="tx1"/>
                </a:solidFill>
                <a:effectLst/>
                <a:latin typeface="+mn-lt"/>
                <a:ea typeface="+mn-ea"/>
                <a:cs typeface="+mn-cs"/>
              </a:rPr>
              <a:t> to stress the </a:t>
            </a:r>
            <a:r>
              <a:rPr lang="it-IT" sz="1200" kern="1200" dirty="0" err="1" smtClean="0">
                <a:solidFill>
                  <a:schemeClr val="tx1"/>
                </a:solidFill>
                <a:effectLst/>
                <a:latin typeface="+mn-lt"/>
                <a:ea typeface="+mn-ea"/>
                <a:cs typeface="+mn-cs"/>
              </a:rPr>
              <a:t>definition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many</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times</a:t>
            </a:r>
            <a:r>
              <a:rPr lang="it-IT" sz="1200" kern="1200" dirty="0" smtClean="0">
                <a:solidFill>
                  <a:schemeClr val="tx1"/>
                </a:solidFill>
                <a:effectLst/>
                <a:latin typeface="+mn-lt"/>
                <a:ea typeface="+mn-ea"/>
                <a:cs typeface="+mn-cs"/>
              </a:rPr>
              <a:t>. In </a:t>
            </a:r>
            <a:r>
              <a:rPr lang="it-IT" sz="1200" kern="1200" dirty="0" err="1" smtClean="0">
                <a:solidFill>
                  <a:schemeClr val="tx1"/>
                </a:solidFill>
                <a:effectLst/>
                <a:latin typeface="+mn-lt"/>
                <a:ea typeface="+mn-ea"/>
                <a:cs typeface="+mn-cs"/>
              </a:rPr>
              <a:t>her</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speech</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she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doesn’t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have</a:t>
            </a:r>
            <a:r>
              <a:rPr lang="it-IT" sz="1200" kern="1200" dirty="0" smtClean="0">
                <a:solidFill>
                  <a:schemeClr val="tx1"/>
                </a:solidFill>
                <a:effectLst/>
                <a:latin typeface="+mn-lt"/>
                <a:ea typeface="+mn-ea"/>
                <a:cs typeface="+mn-cs"/>
              </a:rPr>
              <a:t> to </a:t>
            </a:r>
            <a:r>
              <a:rPr lang="it-IT" sz="1200" kern="1200" dirty="0" err="1" smtClean="0">
                <a:solidFill>
                  <a:schemeClr val="tx1"/>
                </a:solidFill>
                <a:effectLst/>
                <a:latin typeface="+mn-lt"/>
                <a:ea typeface="+mn-ea"/>
                <a:cs typeface="+mn-cs"/>
              </a:rPr>
              <a:t>actually</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tell</a:t>
            </a:r>
            <a:r>
              <a:rPr lang="it-IT" sz="1200" kern="1200" dirty="0" smtClean="0">
                <a:solidFill>
                  <a:schemeClr val="tx1"/>
                </a:solidFill>
                <a:effectLst/>
                <a:latin typeface="+mn-lt"/>
                <a:ea typeface="+mn-ea"/>
                <a:cs typeface="+mn-cs"/>
              </a:rPr>
              <a:t> the </a:t>
            </a:r>
            <a:r>
              <a:rPr lang="it-IT" sz="1200" kern="1200" dirty="0" err="1" smtClean="0">
                <a:solidFill>
                  <a:schemeClr val="tx1"/>
                </a:solidFill>
                <a:effectLst/>
                <a:latin typeface="+mn-lt"/>
                <a:ea typeface="+mn-ea"/>
                <a:cs typeface="+mn-cs"/>
              </a:rPr>
              <a:t>students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everything</a:t>
            </a:r>
            <a:r>
              <a:rPr lang="it-IT" sz="1200" kern="1200" dirty="0" smtClean="0">
                <a:solidFill>
                  <a:schemeClr val="tx1"/>
                </a:solidFill>
                <a:effectLst/>
                <a:latin typeface="+mn-lt"/>
                <a:ea typeface="+mn-ea"/>
                <a:cs typeface="+mn-cs"/>
              </a:rPr>
              <a:t>. For </a:t>
            </a:r>
            <a:r>
              <a:rPr lang="it-IT" sz="1200" kern="1200" dirty="0" err="1" smtClean="0">
                <a:solidFill>
                  <a:schemeClr val="tx1"/>
                </a:solidFill>
                <a:effectLst/>
                <a:latin typeface="+mn-lt"/>
                <a:ea typeface="+mn-ea"/>
                <a:cs typeface="+mn-cs"/>
              </a:rPr>
              <a:t>example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her</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pauses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after</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questions</a:t>
            </a:r>
            <a:r>
              <a:rPr lang="it-IT" sz="1200" kern="1200" dirty="0" smtClean="0">
                <a:solidFill>
                  <a:schemeClr val="tx1"/>
                </a:solidFill>
                <a:effectLst/>
                <a:latin typeface="+mn-lt"/>
                <a:ea typeface="+mn-ea"/>
                <a:cs typeface="+mn-cs"/>
              </a:rPr>
              <a:t> are </a:t>
            </a:r>
            <a:r>
              <a:rPr lang="it-IT" sz="1200" kern="1200" dirty="0" err="1" smtClean="0">
                <a:solidFill>
                  <a:schemeClr val="tx1"/>
                </a:solidFill>
                <a:effectLst/>
                <a:latin typeface="+mn-lt"/>
                <a:ea typeface="+mn-ea"/>
                <a:cs typeface="+mn-cs"/>
              </a:rPr>
              <a:t>hints</a:t>
            </a:r>
            <a:r>
              <a:rPr lang="it-IT" sz="1200" kern="1200" dirty="0" smtClean="0">
                <a:solidFill>
                  <a:schemeClr val="tx1"/>
                </a:solidFill>
                <a:effectLst/>
                <a:latin typeface="+mn-lt"/>
                <a:ea typeface="+mn-ea"/>
                <a:cs typeface="+mn-cs"/>
              </a:rPr>
              <a:t> of </a:t>
            </a:r>
            <a:r>
              <a:rPr lang="it-IT" sz="1200" kern="1200" dirty="0" err="1" smtClean="0">
                <a:solidFill>
                  <a:schemeClr val="tx1"/>
                </a:solidFill>
                <a:effectLst/>
                <a:latin typeface="+mn-lt"/>
                <a:ea typeface="+mn-ea"/>
                <a:cs typeface="+mn-cs"/>
              </a:rPr>
              <a:t>this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fact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She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knows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she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has</a:t>
            </a:r>
            <a:r>
              <a:rPr lang="it-IT" sz="1200" kern="1200" dirty="0" smtClean="0">
                <a:solidFill>
                  <a:schemeClr val="tx1"/>
                </a:solidFill>
                <a:effectLst/>
                <a:latin typeface="+mn-lt"/>
                <a:ea typeface="+mn-ea"/>
                <a:cs typeface="+mn-cs"/>
              </a:rPr>
              <a:t> to </a:t>
            </a:r>
            <a:r>
              <a:rPr lang="it-IT" sz="1200" kern="1200" dirty="0" err="1" smtClean="0">
                <a:solidFill>
                  <a:schemeClr val="tx1"/>
                </a:solidFill>
                <a:effectLst/>
                <a:latin typeface="+mn-lt"/>
                <a:ea typeface="+mn-ea"/>
                <a:cs typeface="+mn-cs"/>
              </a:rPr>
              <a:t>tell</a:t>
            </a:r>
            <a:r>
              <a:rPr lang="it-IT" sz="1200" kern="1200" dirty="0" smtClean="0">
                <a:solidFill>
                  <a:schemeClr val="tx1"/>
                </a:solidFill>
                <a:effectLst/>
                <a:latin typeface="+mn-lt"/>
                <a:ea typeface="+mn-ea"/>
                <a:cs typeface="+mn-cs"/>
              </a:rPr>
              <a:t> the </a:t>
            </a:r>
            <a:r>
              <a:rPr lang="it-IT" sz="1200" kern="1200" dirty="0" err="1" smtClean="0">
                <a:solidFill>
                  <a:schemeClr val="tx1"/>
                </a:solidFill>
                <a:effectLst/>
                <a:latin typeface="+mn-lt"/>
                <a:ea typeface="+mn-ea"/>
                <a:cs typeface="+mn-cs"/>
              </a:rPr>
              <a:t>definition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but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she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does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not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want</a:t>
            </a:r>
            <a:r>
              <a:rPr lang="it-IT" sz="1200" kern="1200" dirty="0" smtClean="0">
                <a:solidFill>
                  <a:schemeClr val="tx1"/>
                </a:solidFill>
                <a:effectLst/>
                <a:latin typeface="+mn-lt"/>
                <a:ea typeface="+mn-ea"/>
                <a:cs typeface="+mn-cs"/>
              </a:rPr>
              <a:t> to </a:t>
            </a:r>
            <a:r>
              <a:rPr lang="it-IT" sz="1200" kern="1200" dirty="0" err="1" smtClean="0">
                <a:solidFill>
                  <a:schemeClr val="tx1"/>
                </a:solidFill>
                <a:effectLst/>
                <a:latin typeface="+mn-lt"/>
                <a:ea typeface="+mn-ea"/>
                <a:cs typeface="+mn-cs"/>
              </a:rPr>
              <a:t>have</a:t>
            </a:r>
            <a:r>
              <a:rPr lang="it-IT" sz="1200" kern="1200" dirty="0" smtClean="0">
                <a:solidFill>
                  <a:schemeClr val="tx1"/>
                </a:solidFill>
                <a:effectLst/>
                <a:latin typeface="+mn-lt"/>
                <a:ea typeface="+mn-ea"/>
                <a:cs typeface="+mn-cs"/>
              </a:rPr>
              <a:t> to </a:t>
            </a:r>
            <a:r>
              <a:rPr lang="it-IT" sz="1200" kern="1200" dirty="0" err="1" smtClean="0">
                <a:solidFill>
                  <a:schemeClr val="tx1"/>
                </a:solidFill>
                <a:effectLst/>
                <a:latin typeface="+mn-lt"/>
                <a:ea typeface="+mn-ea"/>
                <a:cs typeface="+mn-cs"/>
              </a:rPr>
              <a:t>tell</a:t>
            </a:r>
            <a:r>
              <a:rPr lang="it-IT" sz="1200" kern="1200" dirty="0" smtClean="0">
                <a:solidFill>
                  <a:schemeClr val="tx1"/>
                </a:solidFill>
                <a:effectLst/>
                <a:latin typeface="+mn-lt"/>
                <a:ea typeface="+mn-ea"/>
                <a:cs typeface="+mn-cs"/>
              </a:rPr>
              <a:t> the </a:t>
            </a:r>
            <a:r>
              <a:rPr lang="it-IT" sz="1200" kern="1200" dirty="0" err="1" smtClean="0">
                <a:solidFill>
                  <a:schemeClr val="tx1"/>
                </a:solidFill>
                <a:effectLst/>
                <a:latin typeface="+mn-lt"/>
                <a:ea typeface="+mn-ea"/>
                <a:cs typeface="+mn-cs"/>
              </a:rPr>
              <a:t>examples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This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could</a:t>
            </a:r>
            <a:r>
              <a:rPr lang="it-IT" sz="1200" kern="1200" dirty="0" smtClean="0">
                <a:solidFill>
                  <a:schemeClr val="tx1"/>
                </a:solidFill>
                <a:effectLst/>
                <a:latin typeface="+mn-lt"/>
                <a:ea typeface="+mn-ea"/>
                <a:cs typeface="+mn-cs"/>
              </a:rPr>
              <a:t> be a secret </a:t>
            </a:r>
            <a:r>
              <a:rPr lang="it-IT" sz="1200" kern="1200" dirty="0" err="1" smtClean="0">
                <a:solidFill>
                  <a:schemeClr val="tx1"/>
                </a:solidFill>
                <a:effectLst/>
                <a:latin typeface="+mn-lt"/>
                <a:ea typeface="+mn-ea"/>
                <a:cs typeface="+mn-cs"/>
              </a:rPr>
              <a:t>constructivist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kind</a:t>
            </a:r>
            <a:r>
              <a:rPr lang="it-IT" sz="1200" kern="1200" dirty="0" smtClean="0">
                <a:solidFill>
                  <a:schemeClr val="tx1"/>
                </a:solidFill>
                <a:effectLst/>
                <a:latin typeface="+mn-lt"/>
                <a:ea typeface="+mn-ea"/>
                <a:cs typeface="+mn-cs"/>
              </a:rPr>
              <a:t> of </a:t>
            </a:r>
            <a:r>
              <a:rPr lang="it-IT" sz="1200" kern="1200" dirty="0" err="1" smtClean="0">
                <a:solidFill>
                  <a:schemeClr val="tx1"/>
                </a:solidFill>
                <a:effectLst/>
                <a:latin typeface="+mn-lt"/>
                <a:ea typeface="+mn-ea"/>
                <a:cs typeface="+mn-cs"/>
              </a:rPr>
              <a:t>hope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Hence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we</a:t>
            </a:r>
            <a:r>
              <a:rPr lang="it-IT" sz="1200" kern="1200" dirty="0" smtClean="0">
                <a:solidFill>
                  <a:schemeClr val="tx1"/>
                </a:solidFill>
                <a:effectLst/>
                <a:latin typeface="+mn-lt"/>
                <a:ea typeface="+mn-ea"/>
                <a:cs typeface="+mn-cs"/>
              </a:rPr>
              <a:t> talk of </a:t>
            </a:r>
            <a:r>
              <a:rPr lang="it-IT" sz="1200" kern="1200" dirty="0" err="1" smtClean="0">
                <a:solidFill>
                  <a:schemeClr val="tx1"/>
                </a:solidFill>
                <a:effectLst/>
                <a:latin typeface="+mn-lt"/>
                <a:ea typeface="+mn-ea"/>
                <a:cs typeface="+mn-cs"/>
              </a:rPr>
              <a:t>communicative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emotionality</a:t>
            </a:r>
            <a:r>
              <a:rPr lang="it-IT" sz="1200" kern="1200" dirty="0" smtClean="0">
                <a:solidFill>
                  <a:schemeClr val="tx1"/>
                </a:solidFill>
                <a:effectLst/>
                <a:latin typeface="+mn-lt"/>
                <a:ea typeface="+mn-ea"/>
                <a:cs typeface="+mn-cs"/>
              </a:rPr>
              <a:t> of the </a:t>
            </a:r>
            <a:r>
              <a:rPr lang="it-IT" sz="1200" kern="1200" dirty="0" err="1" smtClean="0">
                <a:solidFill>
                  <a:schemeClr val="tx1"/>
                </a:solidFill>
                <a:effectLst/>
                <a:latin typeface="+mn-lt"/>
                <a:ea typeface="+mn-ea"/>
                <a:cs typeface="+mn-cs"/>
              </a:rPr>
              <a:t>teacher</a:t>
            </a:r>
            <a:r>
              <a:rPr lang="it-IT" sz="1200" kern="1200" dirty="0" smtClean="0">
                <a:solidFill>
                  <a:schemeClr val="tx1"/>
                </a:solidFill>
                <a:effectLst/>
                <a:latin typeface="+mn-lt"/>
                <a:ea typeface="+mn-ea"/>
                <a:cs typeface="+mn-cs"/>
              </a:rPr>
              <a:t>. </a:t>
            </a:r>
            <a:endParaRPr lang="it-IT" dirty="0" smtClean="0"/>
          </a:p>
          <a:p>
            <a:endParaRPr lang="it-IT" dirty="0"/>
          </a:p>
        </p:txBody>
      </p:sp>
      <p:sp>
        <p:nvSpPr>
          <p:cNvPr id="4" name="Segnaposto numero diapositiva 3"/>
          <p:cNvSpPr>
            <a:spLocks noGrp="1"/>
          </p:cNvSpPr>
          <p:nvPr>
            <p:ph type="sldNum" sz="quarter" idx="10"/>
          </p:nvPr>
        </p:nvSpPr>
        <p:spPr/>
        <p:txBody>
          <a:bodyPr/>
          <a:lstStyle/>
          <a:p>
            <a:fld id="{5BE0C902-CF22-3B45-818E-23048117D904}" type="slidenum">
              <a:rPr lang="it-IT" smtClean="0"/>
              <a:t>70</a:t>
            </a:fld>
            <a:endParaRPr lang="it-IT"/>
          </a:p>
        </p:txBody>
      </p:sp>
    </p:spTree>
    <p:extLst>
      <p:ext uri="{BB962C8B-B14F-4D97-AF65-F5344CB8AC3E}">
        <p14:creationId xmlns:p14="http://schemas.microsoft.com/office/powerpoint/2010/main" val="3332400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Times New Roman"/>
                <a:cs typeface="Times New Roman"/>
              </a:rPr>
              <a:t>Looking at the </a:t>
            </a:r>
            <a:r>
              <a:rPr lang="en-GB" sz="1200" i="1" dirty="0" smtClean="0">
                <a:latin typeface="Times New Roman"/>
                <a:cs typeface="Times New Roman"/>
              </a:rPr>
              <a:t>emotional aspects</a:t>
            </a:r>
            <a:r>
              <a:rPr lang="en-GB" sz="1200" dirty="0" smtClean="0">
                <a:latin typeface="Times New Roman"/>
                <a:cs typeface="Times New Roman"/>
              </a:rPr>
              <a:t> I can say something about </a:t>
            </a:r>
            <a:r>
              <a:rPr lang="en-GB" sz="1200" i="1" dirty="0" smtClean="0">
                <a:latin typeface="Times New Roman"/>
                <a:cs typeface="Times New Roman"/>
              </a:rPr>
              <a:t>why</a:t>
            </a:r>
            <a:r>
              <a:rPr lang="en-GB" sz="1200" dirty="0" smtClean="0">
                <a:latin typeface="Times New Roman"/>
                <a:cs typeface="Times New Roman"/>
              </a:rPr>
              <a:t> the teachers took those decisions rather than other ones.</a:t>
            </a:r>
          </a:p>
          <a:p>
            <a:endParaRPr lang="fr-FR" dirty="0"/>
          </a:p>
        </p:txBody>
      </p:sp>
      <p:sp>
        <p:nvSpPr>
          <p:cNvPr id="4" name="Segnaposto numero diapositiva 3"/>
          <p:cNvSpPr>
            <a:spLocks noGrp="1"/>
          </p:cNvSpPr>
          <p:nvPr>
            <p:ph type="sldNum" sz="quarter" idx="10"/>
          </p:nvPr>
        </p:nvSpPr>
        <p:spPr/>
        <p:txBody>
          <a:bodyPr/>
          <a:lstStyle/>
          <a:p>
            <a:fld id="{5B1AF319-A420-7849-8DFA-38F75B5519B2}" type="slidenum">
              <a:rPr lang="fr-FR" smtClean="0"/>
              <a:t>71</a:t>
            </a:fld>
            <a:endParaRPr lang="fr-FR"/>
          </a:p>
        </p:txBody>
      </p:sp>
    </p:spTree>
    <p:extLst>
      <p:ext uri="{BB962C8B-B14F-4D97-AF65-F5344CB8AC3E}">
        <p14:creationId xmlns:p14="http://schemas.microsoft.com/office/powerpoint/2010/main" val="11386236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latin typeface="Times New Roman"/>
              <a:cs typeface="Times New Roman"/>
            </a:endParaRPr>
          </a:p>
          <a:p>
            <a:endParaRPr lang="fr-FR" dirty="0"/>
          </a:p>
        </p:txBody>
      </p:sp>
      <p:sp>
        <p:nvSpPr>
          <p:cNvPr id="4" name="Segnaposto numero diapositiva 3"/>
          <p:cNvSpPr>
            <a:spLocks noGrp="1"/>
          </p:cNvSpPr>
          <p:nvPr>
            <p:ph type="sldNum" sz="quarter" idx="10"/>
          </p:nvPr>
        </p:nvSpPr>
        <p:spPr/>
        <p:txBody>
          <a:bodyPr/>
          <a:lstStyle/>
          <a:p>
            <a:fld id="{5B1AF319-A420-7849-8DFA-38F75B5519B2}" type="slidenum">
              <a:rPr lang="fr-FR" smtClean="0"/>
              <a:t>72</a:t>
            </a:fld>
            <a:endParaRPr lang="fr-FR"/>
          </a:p>
        </p:txBody>
      </p:sp>
    </p:spTree>
    <p:extLst>
      <p:ext uri="{BB962C8B-B14F-4D97-AF65-F5344CB8AC3E}">
        <p14:creationId xmlns:p14="http://schemas.microsoft.com/office/powerpoint/2010/main" val="18513844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Times New Roman"/>
                <a:cs typeface="Times New Roman"/>
              </a:rPr>
              <a:t>Inserting also the </a:t>
            </a:r>
            <a:r>
              <a:rPr lang="en-GB" sz="1200" dirty="0" smtClean="0">
                <a:solidFill>
                  <a:srgbClr val="FF0000"/>
                </a:solidFill>
                <a:latin typeface="Times New Roman"/>
                <a:cs typeface="Times New Roman"/>
              </a:rPr>
              <a:t>emotional indicators</a:t>
            </a:r>
            <a:r>
              <a:rPr lang="en-GB" sz="1200" dirty="0" smtClean="0">
                <a:latin typeface="Times New Roman"/>
                <a:cs typeface="Times New Roman"/>
              </a:rPr>
              <a:t>, expressions of their expectations, I found three really different and complex situations.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u="sng" dirty="0" smtClean="0">
                <a:solidFill>
                  <a:srgbClr val="FF0000"/>
                </a:solidFill>
                <a:latin typeface="Times New Roman"/>
                <a:cs typeface="Times New Roman"/>
              </a:rPr>
              <a:t>Expectation of constructing new knowledge on the previous one</a:t>
            </a:r>
          </a:p>
          <a:p>
            <a:endParaRPr lang="en-GB" dirty="0"/>
          </a:p>
        </p:txBody>
      </p:sp>
      <p:sp>
        <p:nvSpPr>
          <p:cNvPr id="4" name="Segnaposto numero diapositiva 3"/>
          <p:cNvSpPr>
            <a:spLocks noGrp="1"/>
          </p:cNvSpPr>
          <p:nvPr>
            <p:ph type="sldNum" sz="quarter" idx="10"/>
          </p:nvPr>
        </p:nvSpPr>
        <p:spPr/>
        <p:txBody>
          <a:bodyPr/>
          <a:lstStyle/>
          <a:p>
            <a:fld id="{3D5BDC06-FC19-DA40-9896-E1DF16525A14}" type="slidenum">
              <a:rPr lang="it-IT" smtClean="0"/>
              <a:t>73</a:t>
            </a:fld>
            <a:endParaRPr lang="it-IT"/>
          </a:p>
        </p:txBody>
      </p:sp>
    </p:spTree>
    <p:extLst>
      <p:ext uri="{BB962C8B-B14F-4D97-AF65-F5344CB8AC3E}">
        <p14:creationId xmlns:p14="http://schemas.microsoft.com/office/powerpoint/2010/main" val="1888648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fr-FR" dirty="0" smtClean="0"/>
              <a:t>Venture hasard </a:t>
            </a:r>
          </a:p>
          <a:p>
            <a:endParaRPr lang="fr-FR" dirty="0" smtClean="0"/>
          </a:p>
          <a:p>
            <a:r>
              <a:rPr lang="fr-FR" dirty="0" smtClean="0"/>
              <a:t>Une bonne vie c’est une vie dans laquelle on a pas besoin de ressentir des émotions</a:t>
            </a:r>
            <a:endParaRPr lang="fr-FR" dirty="0"/>
          </a:p>
        </p:txBody>
      </p:sp>
      <p:sp>
        <p:nvSpPr>
          <p:cNvPr id="4" name="Segnaposto numero diapositiva 3"/>
          <p:cNvSpPr>
            <a:spLocks noGrp="1"/>
          </p:cNvSpPr>
          <p:nvPr>
            <p:ph type="sldNum" sz="quarter" idx="10"/>
          </p:nvPr>
        </p:nvSpPr>
        <p:spPr/>
        <p:txBody>
          <a:bodyPr/>
          <a:lstStyle/>
          <a:p>
            <a:fld id="{5B1AF319-A420-7849-8DFA-38F75B5519B2}" type="slidenum">
              <a:rPr lang="fr-FR" smtClean="0"/>
              <a:t>9</a:t>
            </a:fld>
            <a:endParaRPr lang="fr-FR"/>
          </a:p>
        </p:txBody>
      </p:sp>
    </p:spTree>
    <p:extLst>
      <p:ext uri="{BB962C8B-B14F-4D97-AF65-F5344CB8AC3E}">
        <p14:creationId xmlns:p14="http://schemas.microsoft.com/office/powerpoint/2010/main" val="20390789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Times New Roman"/>
                <a:cs typeface="Times New Roman"/>
              </a:rPr>
              <a:t>It cannot be prepared a-priori: emotions are triggered by her expectations + situation</a:t>
            </a:r>
          </a:p>
          <a:p>
            <a:endParaRPr lang="it-IT" dirty="0"/>
          </a:p>
        </p:txBody>
      </p:sp>
      <p:sp>
        <p:nvSpPr>
          <p:cNvPr id="4" name="Segnaposto numero diapositiva 3"/>
          <p:cNvSpPr>
            <a:spLocks noGrp="1"/>
          </p:cNvSpPr>
          <p:nvPr>
            <p:ph type="sldNum" sz="quarter" idx="10"/>
          </p:nvPr>
        </p:nvSpPr>
        <p:spPr/>
        <p:txBody>
          <a:bodyPr/>
          <a:lstStyle/>
          <a:p>
            <a:fld id="{3D5BDC06-FC19-DA40-9896-E1DF16525A14}" type="slidenum">
              <a:rPr lang="it-IT" smtClean="0"/>
              <a:t>75</a:t>
            </a:fld>
            <a:endParaRPr lang="it-IT"/>
          </a:p>
        </p:txBody>
      </p:sp>
    </p:spTree>
    <p:extLst>
      <p:ext uri="{BB962C8B-B14F-4D97-AF65-F5344CB8AC3E}">
        <p14:creationId xmlns:p14="http://schemas.microsoft.com/office/powerpoint/2010/main" val="30163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D5BDC06-FC19-DA40-9896-E1DF16525A14}" type="slidenum">
              <a:rPr lang="it-IT" smtClean="0"/>
              <a:t>76</a:t>
            </a:fld>
            <a:endParaRPr lang="it-IT"/>
          </a:p>
        </p:txBody>
      </p:sp>
    </p:spTree>
    <p:extLst>
      <p:ext uri="{BB962C8B-B14F-4D97-AF65-F5344CB8AC3E}">
        <p14:creationId xmlns:p14="http://schemas.microsoft.com/office/powerpoint/2010/main" val="13734993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dirty="0" smtClean="0">
                <a:latin typeface="Times New Roman"/>
                <a:cs typeface="Times New Roman"/>
              </a:rPr>
              <a:t>LENS THROUGH WHICH ANALYSING THE TEACHER</a:t>
            </a:r>
          </a:p>
          <a:p>
            <a:endParaRPr lang="it-IT" dirty="0"/>
          </a:p>
        </p:txBody>
      </p:sp>
      <p:sp>
        <p:nvSpPr>
          <p:cNvPr id="4" name="Segnaposto numero diapositiva 3"/>
          <p:cNvSpPr>
            <a:spLocks noGrp="1"/>
          </p:cNvSpPr>
          <p:nvPr>
            <p:ph type="sldNum" sz="quarter" idx="10"/>
          </p:nvPr>
        </p:nvSpPr>
        <p:spPr/>
        <p:txBody>
          <a:bodyPr/>
          <a:lstStyle/>
          <a:p>
            <a:fld id="{3D5BDC06-FC19-DA40-9896-E1DF16525A14}" type="slidenum">
              <a:rPr lang="it-IT" smtClean="0"/>
              <a:t>77</a:t>
            </a:fld>
            <a:endParaRPr lang="it-IT"/>
          </a:p>
        </p:txBody>
      </p:sp>
    </p:spTree>
    <p:extLst>
      <p:ext uri="{BB962C8B-B14F-4D97-AF65-F5344CB8AC3E}">
        <p14:creationId xmlns:p14="http://schemas.microsoft.com/office/powerpoint/2010/main" val="1497331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729E136-C6D0-40DB-BA28-59E87DBC74A0}" type="slidenum">
              <a:rPr lang="it-IT" smtClean="0"/>
              <a:t>78</a:t>
            </a:fld>
            <a:endParaRPr lang="it-IT"/>
          </a:p>
        </p:txBody>
      </p:sp>
    </p:spTree>
    <p:extLst>
      <p:ext uri="{BB962C8B-B14F-4D97-AF65-F5344CB8AC3E}">
        <p14:creationId xmlns:p14="http://schemas.microsoft.com/office/powerpoint/2010/main" val="12893822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Times New Roman"/>
                <a:cs typeface="Times New Roman"/>
              </a:rPr>
              <a:t>I do not mean that emotion rules the rationality. The teacher does not base her teaching neither just on her sensibility nor just on her passion. It is just the combination of the rational and emotional sides that will allow her to obtain efficient results. </a:t>
            </a:r>
          </a:p>
          <a:p>
            <a:endParaRPr lang="it-IT" dirty="0"/>
          </a:p>
        </p:txBody>
      </p:sp>
      <p:sp>
        <p:nvSpPr>
          <p:cNvPr id="4" name="Segnaposto numero diapositiva 3"/>
          <p:cNvSpPr>
            <a:spLocks noGrp="1"/>
          </p:cNvSpPr>
          <p:nvPr>
            <p:ph type="sldNum" sz="quarter" idx="10"/>
          </p:nvPr>
        </p:nvSpPr>
        <p:spPr/>
        <p:txBody>
          <a:bodyPr/>
          <a:lstStyle/>
          <a:p>
            <a:fld id="{3D5BDC06-FC19-DA40-9896-E1DF16525A14}" type="slidenum">
              <a:rPr lang="it-IT" smtClean="0"/>
              <a:t>79</a:t>
            </a:fld>
            <a:endParaRPr lang="it-IT"/>
          </a:p>
        </p:txBody>
      </p:sp>
    </p:spTree>
    <p:extLst>
      <p:ext uri="{BB962C8B-B14F-4D97-AF65-F5344CB8AC3E}">
        <p14:creationId xmlns:p14="http://schemas.microsoft.com/office/powerpoint/2010/main" val="7927668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dirty="0" smtClean="0">
                <a:latin typeface="Times New Roman"/>
                <a:cs typeface="Times New Roman"/>
              </a:rPr>
              <a:t>The teacher actually “suggests” something to students through her emotionality.</a:t>
            </a:r>
          </a:p>
          <a:p>
            <a:r>
              <a:rPr lang="en-GB" sz="1200" dirty="0" smtClean="0">
                <a:latin typeface="Times New Roman"/>
                <a:cs typeface="Times New Roman"/>
              </a:rPr>
              <a:t>In other words, the teacher gives signals to students who, in turn, respond to them. This dynamics is unavoidable because the teacher is a human being and, as such, she cannot be “plain” in her activity.</a:t>
            </a:r>
            <a:r>
              <a:rPr lang="it-IT" sz="1200" dirty="0" smtClean="0">
                <a:latin typeface="Times New Roman"/>
                <a:cs typeface="Times New Roman"/>
              </a:rPr>
              <a:t> </a:t>
            </a:r>
          </a:p>
          <a:p>
            <a:endParaRPr lang="it-IT" dirty="0"/>
          </a:p>
        </p:txBody>
      </p:sp>
      <p:sp>
        <p:nvSpPr>
          <p:cNvPr id="4" name="Segnaposto numero diapositiva 3"/>
          <p:cNvSpPr>
            <a:spLocks noGrp="1"/>
          </p:cNvSpPr>
          <p:nvPr>
            <p:ph type="sldNum" sz="quarter" idx="10"/>
          </p:nvPr>
        </p:nvSpPr>
        <p:spPr/>
        <p:txBody>
          <a:bodyPr/>
          <a:lstStyle/>
          <a:p>
            <a:fld id="{3D5BDC06-FC19-DA40-9896-E1DF16525A14}" type="slidenum">
              <a:rPr lang="it-IT" smtClean="0"/>
              <a:t>81</a:t>
            </a:fld>
            <a:endParaRPr lang="it-IT"/>
          </a:p>
        </p:txBody>
      </p:sp>
    </p:spTree>
    <p:extLst>
      <p:ext uri="{BB962C8B-B14F-4D97-AF65-F5344CB8AC3E}">
        <p14:creationId xmlns:p14="http://schemas.microsoft.com/office/powerpoint/2010/main" val="12635775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Times New Roman"/>
                <a:cs typeface="Times New Roman"/>
              </a:rPr>
              <a:t>they answer at the level of the rational key</a:t>
            </a:r>
          </a:p>
          <a:p>
            <a:endParaRPr lang="it-IT"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Times New Roman"/>
                <a:cs typeface="Times New Roman"/>
              </a:rPr>
              <a:t>the emotional counterpart could trigger their answers</a:t>
            </a:r>
            <a:r>
              <a:rPr lang="it-IT" sz="1200" dirty="0" smtClean="0">
                <a:latin typeface="Times New Roman"/>
                <a:cs typeface="Times New Roman"/>
              </a:rPr>
              <a:t> </a:t>
            </a:r>
            <a:endParaRPr lang="en-GB" sz="1200" dirty="0" smtClean="0">
              <a:latin typeface="Times New Roman"/>
              <a:cs typeface="Times New Roman"/>
            </a:endParaRPr>
          </a:p>
          <a:p>
            <a:endParaRPr lang="it-IT" dirty="0"/>
          </a:p>
        </p:txBody>
      </p:sp>
      <p:sp>
        <p:nvSpPr>
          <p:cNvPr id="4" name="Segnaposto numero diapositiva 3"/>
          <p:cNvSpPr>
            <a:spLocks noGrp="1"/>
          </p:cNvSpPr>
          <p:nvPr>
            <p:ph type="sldNum" sz="quarter" idx="10"/>
          </p:nvPr>
        </p:nvSpPr>
        <p:spPr/>
        <p:txBody>
          <a:bodyPr/>
          <a:lstStyle/>
          <a:p>
            <a:fld id="{3D5BDC06-FC19-DA40-9896-E1DF16525A14}" type="slidenum">
              <a:rPr lang="it-IT" smtClean="0"/>
              <a:t>82</a:t>
            </a:fld>
            <a:endParaRPr lang="it-IT"/>
          </a:p>
        </p:txBody>
      </p:sp>
    </p:spTree>
    <p:extLst>
      <p:ext uri="{BB962C8B-B14F-4D97-AF65-F5344CB8AC3E}">
        <p14:creationId xmlns:p14="http://schemas.microsoft.com/office/powerpoint/2010/main" val="7824781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D5BDC06-FC19-DA40-9896-E1DF16525A14}" type="slidenum">
              <a:rPr lang="it-IT" smtClean="0"/>
              <a:t>83</a:t>
            </a:fld>
            <a:endParaRPr lang="it-IT"/>
          </a:p>
        </p:txBody>
      </p:sp>
    </p:spTree>
    <p:extLst>
      <p:ext uri="{BB962C8B-B14F-4D97-AF65-F5344CB8AC3E}">
        <p14:creationId xmlns:p14="http://schemas.microsoft.com/office/powerpoint/2010/main" val="870957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D5BDC06-FC19-DA40-9896-E1DF16525A14}" type="slidenum">
              <a:rPr lang="it-IT" smtClean="0"/>
              <a:t>84</a:t>
            </a:fld>
            <a:endParaRPr lang="it-IT"/>
          </a:p>
        </p:txBody>
      </p:sp>
    </p:spTree>
    <p:extLst>
      <p:ext uri="{BB962C8B-B14F-4D97-AF65-F5344CB8AC3E}">
        <p14:creationId xmlns:p14="http://schemas.microsoft.com/office/powerpoint/2010/main" val="78162494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D5BDC06-FC19-DA40-9896-E1DF16525A14}" type="slidenum">
              <a:rPr lang="it-IT" smtClean="0"/>
              <a:t>85</a:t>
            </a:fld>
            <a:endParaRPr lang="it-IT"/>
          </a:p>
        </p:txBody>
      </p:sp>
    </p:spTree>
    <p:extLst>
      <p:ext uri="{BB962C8B-B14F-4D97-AF65-F5344CB8AC3E}">
        <p14:creationId xmlns:p14="http://schemas.microsoft.com/office/powerpoint/2010/main" val="1925590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Times New Roman"/>
                <a:cs typeface="Times New Roman"/>
              </a:rPr>
              <a:t>The </a:t>
            </a:r>
            <a:r>
              <a:rPr lang="en-GB" sz="1200" i="1" dirty="0" smtClean="0">
                <a:latin typeface="Times New Roman"/>
                <a:cs typeface="Times New Roman"/>
              </a:rPr>
              <a:t>affective factors </a:t>
            </a:r>
            <a:r>
              <a:rPr lang="en-GB" sz="1200" dirty="0" smtClean="0">
                <a:latin typeface="Times New Roman"/>
                <a:cs typeface="Times New Roman"/>
              </a:rPr>
              <a:t>are entwined with those of rationality in the decision-making processes of the mathematics teacher.</a:t>
            </a:r>
            <a:endParaRPr lang="it-IT" sz="1200" dirty="0" smtClean="0">
              <a:latin typeface="Times New Roman"/>
              <a:cs typeface="Times New Roman"/>
            </a:endParaRPr>
          </a:p>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Times New Roman"/>
                <a:cs typeface="Times New Roman"/>
              </a:rPr>
              <a:t>The study of the intertwinement between the </a:t>
            </a:r>
            <a:r>
              <a:rPr lang="en-GB" sz="1200" b="1" dirty="0" smtClean="0">
                <a:latin typeface="Times New Roman"/>
                <a:cs typeface="Times New Roman"/>
              </a:rPr>
              <a:t>emotional</a:t>
            </a:r>
            <a:r>
              <a:rPr lang="en-GB" sz="1200" dirty="0" smtClean="0">
                <a:latin typeface="Times New Roman"/>
                <a:cs typeface="Times New Roman"/>
              </a:rPr>
              <a:t> and </a:t>
            </a:r>
            <a:r>
              <a:rPr lang="en-GB" sz="1200" b="1" dirty="0" smtClean="0">
                <a:latin typeface="Times New Roman"/>
                <a:cs typeface="Times New Roman"/>
              </a:rPr>
              <a:t>rational aspects </a:t>
            </a:r>
            <a:r>
              <a:rPr lang="en-GB" sz="1200" dirty="0" smtClean="0">
                <a:latin typeface="Times New Roman"/>
                <a:cs typeface="Times New Roman"/>
              </a:rPr>
              <a:t>in the decision-making processes of mathematics teacher. </a:t>
            </a:r>
          </a:p>
          <a:p>
            <a:endParaRPr lang="fr-FR" dirty="0"/>
          </a:p>
        </p:txBody>
      </p:sp>
      <p:sp>
        <p:nvSpPr>
          <p:cNvPr id="4" name="Segnaposto numero diapositiva 3"/>
          <p:cNvSpPr>
            <a:spLocks noGrp="1"/>
          </p:cNvSpPr>
          <p:nvPr>
            <p:ph type="sldNum" sz="quarter" idx="10"/>
          </p:nvPr>
        </p:nvSpPr>
        <p:spPr/>
        <p:txBody>
          <a:bodyPr/>
          <a:lstStyle/>
          <a:p>
            <a:fld id="{5B1AF319-A420-7849-8DFA-38F75B5519B2}" type="slidenum">
              <a:rPr lang="fr-FR" smtClean="0"/>
              <a:t>10</a:t>
            </a:fld>
            <a:endParaRPr lang="fr-FR"/>
          </a:p>
        </p:txBody>
      </p:sp>
    </p:spTree>
    <p:extLst>
      <p:ext uri="{BB962C8B-B14F-4D97-AF65-F5344CB8AC3E}">
        <p14:creationId xmlns:p14="http://schemas.microsoft.com/office/powerpoint/2010/main" val="1231218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729E136-C6D0-40DB-BA28-59E87DBC74A0}" type="slidenum">
              <a:rPr lang="it-IT" smtClean="0"/>
              <a:t>12</a:t>
            </a:fld>
            <a:endParaRPr lang="it-IT"/>
          </a:p>
        </p:txBody>
      </p:sp>
    </p:spTree>
    <p:extLst>
      <p:ext uri="{BB962C8B-B14F-4D97-AF65-F5344CB8AC3E}">
        <p14:creationId xmlns:p14="http://schemas.microsoft.com/office/powerpoint/2010/main" val="1282097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729E136-C6D0-40DB-BA28-59E87DBC74A0}" type="slidenum">
              <a:rPr lang="it-IT" smtClean="0"/>
              <a:t>13</a:t>
            </a:fld>
            <a:endParaRPr lang="it-IT"/>
          </a:p>
        </p:txBody>
      </p:sp>
    </p:spTree>
    <p:extLst>
      <p:ext uri="{BB962C8B-B14F-4D97-AF65-F5344CB8AC3E}">
        <p14:creationId xmlns:p14="http://schemas.microsoft.com/office/powerpoint/2010/main" val="2089079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stile</a:t>
            </a:r>
            <a:endParaRPr lang="fr-F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fr-FR"/>
          </a:p>
        </p:txBody>
      </p:sp>
      <p:sp>
        <p:nvSpPr>
          <p:cNvPr id="4" name="Segnaposto data 3"/>
          <p:cNvSpPr>
            <a:spLocks noGrp="1"/>
          </p:cNvSpPr>
          <p:nvPr>
            <p:ph type="dt" sz="half" idx="10"/>
          </p:nvPr>
        </p:nvSpPr>
        <p:spPr/>
        <p:txBody>
          <a:bodyPr/>
          <a:lstStyle/>
          <a:p>
            <a:fld id="{444888FB-494C-5A42-B5E8-D37243AFAE2F}" type="datetimeFigureOut">
              <a:rPr lang="fr-FR" smtClean="0"/>
              <a:t>05/10/2017</a:t>
            </a:fld>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F7C12528-0BA6-2F46-97C4-A84258024F20}" type="slidenum">
              <a:rPr lang="fr-FR" smtClean="0"/>
              <a:t>‹n.›</a:t>
            </a:fld>
            <a:endParaRPr lang="fr-FR"/>
          </a:p>
        </p:txBody>
      </p:sp>
    </p:spTree>
    <p:extLst>
      <p:ext uri="{BB962C8B-B14F-4D97-AF65-F5344CB8AC3E}">
        <p14:creationId xmlns:p14="http://schemas.microsoft.com/office/powerpoint/2010/main" val="1732740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fr-FR"/>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4" name="Segnaposto data 3"/>
          <p:cNvSpPr>
            <a:spLocks noGrp="1"/>
          </p:cNvSpPr>
          <p:nvPr>
            <p:ph type="dt" sz="half" idx="10"/>
          </p:nvPr>
        </p:nvSpPr>
        <p:spPr/>
        <p:txBody>
          <a:bodyPr/>
          <a:lstStyle/>
          <a:p>
            <a:fld id="{444888FB-494C-5A42-B5E8-D37243AFAE2F}" type="datetimeFigureOut">
              <a:rPr lang="fr-FR" smtClean="0"/>
              <a:t>05/10/2017</a:t>
            </a:fld>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F7C12528-0BA6-2F46-97C4-A84258024F20}" type="slidenum">
              <a:rPr lang="fr-FR" smtClean="0"/>
              <a:t>‹n.›</a:t>
            </a:fld>
            <a:endParaRPr lang="fr-FR"/>
          </a:p>
        </p:txBody>
      </p:sp>
    </p:spTree>
    <p:extLst>
      <p:ext uri="{BB962C8B-B14F-4D97-AF65-F5344CB8AC3E}">
        <p14:creationId xmlns:p14="http://schemas.microsoft.com/office/powerpoint/2010/main" val="695305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stile</a:t>
            </a:r>
            <a:endParaRPr lang="fr-F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4" name="Segnaposto data 3"/>
          <p:cNvSpPr>
            <a:spLocks noGrp="1"/>
          </p:cNvSpPr>
          <p:nvPr>
            <p:ph type="dt" sz="half" idx="10"/>
          </p:nvPr>
        </p:nvSpPr>
        <p:spPr/>
        <p:txBody>
          <a:bodyPr/>
          <a:lstStyle/>
          <a:p>
            <a:fld id="{444888FB-494C-5A42-B5E8-D37243AFAE2F}" type="datetimeFigureOut">
              <a:rPr lang="fr-FR" smtClean="0"/>
              <a:t>05/10/2017</a:t>
            </a:fld>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F7C12528-0BA6-2F46-97C4-A84258024F20}" type="slidenum">
              <a:rPr lang="fr-FR" smtClean="0"/>
              <a:t>‹n.›</a:t>
            </a:fld>
            <a:endParaRPr lang="fr-FR"/>
          </a:p>
        </p:txBody>
      </p:sp>
    </p:spTree>
    <p:extLst>
      <p:ext uri="{BB962C8B-B14F-4D97-AF65-F5344CB8AC3E}">
        <p14:creationId xmlns:p14="http://schemas.microsoft.com/office/powerpoint/2010/main" val="1546897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fr-FR"/>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4" name="Segnaposto data 3"/>
          <p:cNvSpPr>
            <a:spLocks noGrp="1"/>
          </p:cNvSpPr>
          <p:nvPr>
            <p:ph type="dt" sz="half" idx="10"/>
          </p:nvPr>
        </p:nvSpPr>
        <p:spPr/>
        <p:txBody>
          <a:bodyPr/>
          <a:lstStyle/>
          <a:p>
            <a:fld id="{444888FB-494C-5A42-B5E8-D37243AFAE2F}" type="datetimeFigureOut">
              <a:rPr lang="fr-FR" smtClean="0"/>
              <a:t>05/10/2017</a:t>
            </a:fld>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F7C12528-0BA6-2F46-97C4-A84258024F20}" type="slidenum">
              <a:rPr lang="fr-FR" smtClean="0"/>
              <a:t>‹n.›</a:t>
            </a:fld>
            <a:endParaRPr lang="fr-FR"/>
          </a:p>
        </p:txBody>
      </p:sp>
    </p:spTree>
    <p:extLst>
      <p:ext uri="{BB962C8B-B14F-4D97-AF65-F5344CB8AC3E}">
        <p14:creationId xmlns:p14="http://schemas.microsoft.com/office/powerpoint/2010/main" val="141308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stile</a:t>
            </a:r>
            <a:endParaRPr lang="fr-F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444888FB-494C-5A42-B5E8-D37243AFAE2F}" type="datetimeFigureOut">
              <a:rPr lang="fr-FR" smtClean="0"/>
              <a:t>05/10/2017</a:t>
            </a:fld>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F7C12528-0BA6-2F46-97C4-A84258024F20}" type="slidenum">
              <a:rPr lang="fr-FR" smtClean="0"/>
              <a:t>‹n.›</a:t>
            </a:fld>
            <a:endParaRPr lang="fr-FR"/>
          </a:p>
        </p:txBody>
      </p:sp>
    </p:spTree>
    <p:extLst>
      <p:ext uri="{BB962C8B-B14F-4D97-AF65-F5344CB8AC3E}">
        <p14:creationId xmlns:p14="http://schemas.microsoft.com/office/powerpoint/2010/main" val="2005487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fr-FR"/>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5" name="Segnaposto data 4"/>
          <p:cNvSpPr>
            <a:spLocks noGrp="1"/>
          </p:cNvSpPr>
          <p:nvPr>
            <p:ph type="dt" sz="half" idx="10"/>
          </p:nvPr>
        </p:nvSpPr>
        <p:spPr/>
        <p:txBody>
          <a:bodyPr/>
          <a:lstStyle/>
          <a:p>
            <a:fld id="{444888FB-494C-5A42-B5E8-D37243AFAE2F}" type="datetimeFigureOut">
              <a:rPr lang="fr-FR" smtClean="0"/>
              <a:t>05/10/2017</a:t>
            </a:fld>
            <a:endParaRPr lang="fr-FR"/>
          </a:p>
        </p:txBody>
      </p:sp>
      <p:sp>
        <p:nvSpPr>
          <p:cNvPr id="6" name="Segnaposto piè di pagina 5"/>
          <p:cNvSpPr>
            <a:spLocks noGrp="1"/>
          </p:cNvSpPr>
          <p:nvPr>
            <p:ph type="ftr" sz="quarter" idx="11"/>
          </p:nvPr>
        </p:nvSpPr>
        <p:spPr/>
        <p:txBody>
          <a:bodyPr/>
          <a:lstStyle/>
          <a:p>
            <a:endParaRPr lang="fr-FR"/>
          </a:p>
        </p:txBody>
      </p:sp>
      <p:sp>
        <p:nvSpPr>
          <p:cNvPr id="7" name="Segnaposto numero diapositiva 6"/>
          <p:cNvSpPr>
            <a:spLocks noGrp="1"/>
          </p:cNvSpPr>
          <p:nvPr>
            <p:ph type="sldNum" sz="quarter" idx="12"/>
          </p:nvPr>
        </p:nvSpPr>
        <p:spPr/>
        <p:txBody>
          <a:bodyPr/>
          <a:lstStyle/>
          <a:p>
            <a:fld id="{F7C12528-0BA6-2F46-97C4-A84258024F20}" type="slidenum">
              <a:rPr lang="fr-FR" smtClean="0"/>
              <a:t>‹n.›</a:t>
            </a:fld>
            <a:endParaRPr lang="fr-FR"/>
          </a:p>
        </p:txBody>
      </p:sp>
    </p:spTree>
    <p:extLst>
      <p:ext uri="{BB962C8B-B14F-4D97-AF65-F5344CB8AC3E}">
        <p14:creationId xmlns:p14="http://schemas.microsoft.com/office/powerpoint/2010/main" val="1474203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stile</a:t>
            </a:r>
            <a:endParaRPr lang="fr-F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7" name="Segnaposto data 6"/>
          <p:cNvSpPr>
            <a:spLocks noGrp="1"/>
          </p:cNvSpPr>
          <p:nvPr>
            <p:ph type="dt" sz="half" idx="10"/>
          </p:nvPr>
        </p:nvSpPr>
        <p:spPr/>
        <p:txBody>
          <a:bodyPr/>
          <a:lstStyle/>
          <a:p>
            <a:fld id="{444888FB-494C-5A42-B5E8-D37243AFAE2F}" type="datetimeFigureOut">
              <a:rPr lang="fr-FR" smtClean="0"/>
              <a:t>05/10/2017</a:t>
            </a:fld>
            <a:endParaRPr lang="fr-FR"/>
          </a:p>
        </p:txBody>
      </p:sp>
      <p:sp>
        <p:nvSpPr>
          <p:cNvPr id="8" name="Segnaposto piè di pagina 7"/>
          <p:cNvSpPr>
            <a:spLocks noGrp="1"/>
          </p:cNvSpPr>
          <p:nvPr>
            <p:ph type="ftr" sz="quarter" idx="11"/>
          </p:nvPr>
        </p:nvSpPr>
        <p:spPr/>
        <p:txBody>
          <a:bodyPr/>
          <a:lstStyle/>
          <a:p>
            <a:endParaRPr lang="fr-FR"/>
          </a:p>
        </p:txBody>
      </p:sp>
      <p:sp>
        <p:nvSpPr>
          <p:cNvPr id="9" name="Segnaposto numero diapositiva 8"/>
          <p:cNvSpPr>
            <a:spLocks noGrp="1"/>
          </p:cNvSpPr>
          <p:nvPr>
            <p:ph type="sldNum" sz="quarter" idx="12"/>
          </p:nvPr>
        </p:nvSpPr>
        <p:spPr/>
        <p:txBody>
          <a:bodyPr/>
          <a:lstStyle/>
          <a:p>
            <a:fld id="{F7C12528-0BA6-2F46-97C4-A84258024F20}" type="slidenum">
              <a:rPr lang="fr-FR" smtClean="0"/>
              <a:t>‹n.›</a:t>
            </a:fld>
            <a:endParaRPr lang="fr-FR"/>
          </a:p>
        </p:txBody>
      </p:sp>
    </p:spTree>
    <p:extLst>
      <p:ext uri="{BB962C8B-B14F-4D97-AF65-F5344CB8AC3E}">
        <p14:creationId xmlns:p14="http://schemas.microsoft.com/office/powerpoint/2010/main" val="1412901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fr-FR"/>
          </a:p>
        </p:txBody>
      </p:sp>
      <p:sp>
        <p:nvSpPr>
          <p:cNvPr id="3" name="Segnaposto data 2"/>
          <p:cNvSpPr>
            <a:spLocks noGrp="1"/>
          </p:cNvSpPr>
          <p:nvPr>
            <p:ph type="dt" sz="half" idx="10"/>
          </p:nvPr>
        </p:nvSpPr>
        <p:spPr/>
        <p:txBody>
          <a:bodyPr/>
          <a:lstStyle/>
          <a:p>
            <a:fld id="{444888FB-494C-5A42-B5E8-D37243AFAE2F}" type="datetimeFigureOut">
              <a:rPr lang="fr-FR" smtClean="0"/>
              <a:t>05/10/2017</a:t>
            </a:fld>
            <a:endParaRPr lang="fr-FR"/>
          </a:p>
        </p:txBody>
      </p:sp>
      <p:sp>
        <p:nvSpPr>
          <p:cNvPr id="4" name="Segnaposto piè di pagina 3"/>
          <p:cNvSpPr>
            <a:spLocks noGrp="1"/>
          </p:cNvSpPr>
          <p:nvPr>
            <p:ph type="ftr" sz="quarter" idx="11"/>
          </p:nvPr>
        </p:nvSpPr>
        <p:spPr/>
        <p:txBody>
          <a:bodyPr/>
          <a:lstStyle/>
          <a:p>
            <a:endParaRPr lang="fr-FR"/>
          </a:p>
        </p:txBody>
      </p:sp>
      <p:sp>
        <p:nvSpPr>
          <p:cNvPr id="5" name="Segnaposto numero diapositiva 4"/>
          <p:cNvSpPr>
            <a:spLocks noGrp="1"/>
          </p:cNvSpPr>
          <p:nvPr>
            <p:ph type="sldNum" sz="quarter" idx="12"/>
          </p:nvPr>
        </p:nvSpPr>
        <p:spPr/>
        <p:txBody>
          <a:bodyPr/>
          <a:lstStyle/>
          <a:p>
            <a:fld id="{F7C12528-0BA6-2F46-97C4-A84258024F20}" type="slidenum">
              <a:rPr lang="fr-FR" smtClean="0"/>
              <a:t>‹n.›</a:t>
            </a:fld>
            <a:endParaRPr lang="fr-FR"/>
          </a:p>
        </p:txBody>
      </p:sp>
    </p:spTree>
    <p:extLst>
      <p:ext uri="{BB962C8B-B14F-4D97-AF65-F5344CB8AC3E}">
        <p14:creationId xmlns:p14="http://schemas.microsoft.com/office/powerpoint/2010/main" val="1909817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44888FB-494C-5A42-B5E8-D37243AFAE2F}" type="datetimeFigureOut">
              <a:rPr lang="fr-FR" smtClean="0"/>
              <a:t>05/10/2017</a:t>
            </a:fld>
            <a:endParaRPr lang="fr-FR"/>
          </a:p>
        </p:txBody>
      </p:sp>
      <p:sp>
        <p:nvSpPr>
          <p:cNvPr id="3" name="Segnaposto piè di pagina 2"/>
          <p:cNvSpPr>
            <a:spLocks noGrp="1"/>
          </p:cNvSpPr>
          <p:nvPr>
            <p:ph type="ftr" sz="quarter" idx="11"/>
          </p:nvPr>
        </p:nvSpPr>
        <p:spPr/>
        <p:txBody>
          <a:bodyPr/>
          <a:lstStyle/>
          <a:p>
            <a:endParaRPr lang="fr-FR"/>
          </a:p>
        </p:txBody>
      </p:sp>
      <p:sp>
        <p:nvSpPr>
          <p:cNvPr id="4" name="Segnaposto numero diapositiva 3"/>
          <p:cNvSpPr>
            <a:spLocks noGrp="1"/>
          </p:cNvSpPr>
          <p:nvPr>
            <p:ph type="sldNum" sz="quarter" idx="12"/>
          </p:nvPr>
        </p:nvSpPr>
        <p:spPr/>
        <p:txBody>
          <a:bodyPr/>
          <a:lstStyle/>
          <a:p>
            <a:fld id="{F7C12528-0BA6-2F46-97C4-A84258024F20}" type="slidenum">
              <a:rPr lang="fr-FR" smtClean="0"/>
              <a:t>‹n.›</a:t>
            </a:fld>
            <a:endParaRPr lang="fr-FR"/>
          </a:p>
        </p:txBody>
      </p:sp>
    </p:spTree>
    <p:extLst>
      <p:ext uri="{BB962C8B-B14F-4D97-AF65-F5344CB8AC3E}">
        <p14:creationId xmlns:p14="http://schemas.microsoft.com/office/powerpoint/2010/main" val="2007663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stile</a:t>
            </a:r>
            <a:endParaRPr lang="fr-F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444888FB-494C-5A42-B5E8-D37243AFAE2F}" type="datetimeFigureOut">
              <a:rPr lang="fr-FR" smtClean="0"/>
              <a:t>05/10/2017</a:t>
            </a:fld>
            <a:endParaRPr lang="fr-FR"/>
          </a:p>
        </p:txBody>
      </p:sp>
      <p:sp>
        <p:nvSpPr>
          <p:cNvPr id="6" name="Segnaposto piè di pagina 5"/>
          <p:cNvSpPr>
            <a:spLocks noGrp="1"/>
          </p:cNvSpPr>
          <p:nvPr>
            <p:ph type="ftr" sz="quarter" idx="11"/>
          </p:nvPr>
        </p:nvSpPr>
        <p:spPr/>
        <p:txBody>
          <a:bodyPr/>
          <a:lstStyle/>
          <a:p>
            <a:endParaRPr lang="fr-FR"/>
          </a:p>
        </p:txBody>
      </p:sp>
      <p:sp>
        <p:nvSpPr>
          <p:cNvPr id="7" name="Segnaposto numero diapositiva 6"/>
          <p:cNvSpPr>
            <a:spLocks noGrp="1"/>
          </p:cNvSpPr>
          <p:nvPr>
            <p:ph type="sldNum" sz="quarter" idx="12"/>
          </p:nvPr>
        </p:nvSpPr>
        <p:spPr/>
        <p:txBody>
          <a:bodyPr/>
          <a:lstStyle/>
          <a:p>
            <a:fld id="{F7C12528-0BA6-2F46-97C4-A84258024F20}" type="slidenum">
              <a:rPr lang="fr-FR" smtClean="0"/>
              <a:t>‹n.›</a:t>
            </a:fld>
            <a:endParaRPr lang="fr-FR"/>
          </a:p>
        </p:txBody>
      </p:sp>
    </p:spTree>
    <p:extLst>
      <p:ext uri="{BB962C8B-B14F-4D97-AF65-F5344CB8AC3E}">
        <p14:creationId xmlns:p14="http://schemas.microsoft.com/office/powerpoint/2010/main" val="1542021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stile</a:t>
            </a:r>
            <a:endParaRPr lang="fr-F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444888FB-494C-5A42-B5E8-D37243AFAE2F}" type="datetimeFigureOut">
              <a:rPr lang="fr-FR" smtClean="0"/>
              <a:t>05/10/2017</a:t>
            </a:fld>
            <a:endParaRPr lang="fr-FR"/>
          </a:p>
        </p:txBody>
      </p:sp>
      <p:sp>
        <p:nvSpPr>
          <p:cNvPr id="6" name="Segnaposto piè di pagina 5"/>
          <p:cNvSpPr>
            <a:spLocks noGrp="1"/>
          </p:cNvSpPr>
          <p:nvPr>
            <p:ph type="ftr" sz="quarter" idx="11"/>
          </p:nvPr>
        </p:nvSpPr>
        <p:spPr/>
        <p:txBody>
          <a:bodyPr/>
          <a:lstStyle/>
          <a:p>
            <a:endParaRPr lang="fr-FR"/>
          </a:p>
        </p:txBody>
      </p:sp>
      <p:sp>
        <p:nvSpPr>
          <p:cNvPr id="7" name="Segnaposto numero diapositiva 6"/>
          <p:cNvSpPr>
            <a:spLocks noGrp="1"/>
          </p:cNvSpPr>
          <p:nvPr>
            <p:ph type="sldNum" sz="quarter" idx="12"/>
          </p:nvPr>
        </p:nvSpPr>
        <p:spPr/>
        <p:txBody>
          <a:bodyPr/>
          <a:lstStyle/>
          <a:p>
            <a:fld id="{F7C12528-0BA6-2F46-97C4-A84258024F20}" type="slidenum">
              <a:rPr lang="fr-FR" smtClean="0"/>
              <a:t>‹n.›</a:t>
            </a:fld>
            <a:endParaRPr lang="fr-FR"/>
          </a:p>
        </p:txBody>
      </p:sp>
    </p:spTree>
    <p:extLst>
      <p:ext uri="{BB962C8B-B14F-4D97-AF65-F5344CB8AC3E}">
        <p14:creationId xmlns:p14="http://schemas.microsoft.com/office/powerpoint/2010/main" val="9238413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stile</a:t>
            </a:r>
            <a:endParaRPr lang="fr-F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888FB-494C-5A42-B5E8-D37243AFAE2F}" type="datetimeFigureOut">
              <a:rPr lang="fr-FR" smtClean="0"/>
              <a:t>05/10/2017</a:t>
            </a:fld>
            <a:endParaRPr lang="fr-FR"/>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C12528-0BA6-2F46-97C4-A84258024F20}" type="slidenum">
              <a:rPr lang="fr-FR" smtClean="0"/>
              <a:t>‹n.›</a:t>
            </a:fld>
            <a:endParaRPr lang="fr-FR"/>
          </a:p>
        </p:txBody>
      </p:sp>
    </p:spTree>
    <p:extLst>
      <p:ext uri="{BB962C8B-B14F-4D97-AF65-F5344CB8AC3E}">
        <p14:creationId xmlns:p14="http://schemas.microsoft.com/office/powerpoint/2010/main" val="810823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 Id="rId3"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47.xml.rels><?xml version="1.0" encoding="UTF-8" standalone="yes"?>
<Relationships xmlns="http://schemas.openxmlformats.org/package/2006/relationships"><Relationship Id="rId3" Type="http://schemas.openxmlformats.org/officeDocument/2006/relationships/hyperlink" Target="file:///Users/marinadesimone/Desktop/Per_pme.mov" TargetMode="External"/><Relationship Id="rId4" Type="http://schemas.openxmlformats.org/officeDocument/2006/relationships/image" Target="../media/image10.jp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48.xml.rels><?xml version="1.0" encoding="UTF-8" standalone="yes"?>
<Relationships xmlns="http://schemas.openxmlformats.org/package/2006/relationships"><Relationship Id="rId3" Type="http://schemas.openxmlformats.org/officeDocument/2006/relationships/hyperlink" Target="file:///Users/marinadesimone/Desktop/Per_pme.mov" TargetMode="External"/><Relationship Id="rId4" Type="http://schemas.openxmlformats.org/officeDocument/2006/relationships/hyperlink" Target="Ph.D.pres.mov" TargetMode="External"/><Relationship Id="rId5" Type="http://schemas.openxmlformats.org/officeDocument/2006/relationships/image" Target="../media/image10.jp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5" Type="http://schemas.microsoft.com/office/2007/relationships/hdphoto" Target="../media/hdphoto2.wdp"/><Relationship Id="rId6" Type="http://schemas.openxmlformats.org/officeDocument/2006/relationships/image" Target="../media/image12.png"/><Relationship Id="rId7" Type="http://schemas.openxmlformats.org/officeDocument/2006/relationships/image" Target="../media/image15.png"/><Relationship Id="rId8"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5" Type="http://schemas.microsoft.com/office/2007/relationships/hdphoto" Target="../media/hdphoto2.wdp"/><Relationship Id="rId6" Type="http://schemas.openxmlformats.org/officeDocument/2006/relationships/image" Target="../media/image12.png"/><Relationship Id="rId7" Type="http://schemas.openxmlformats.org/officeDocument/2006/relationships/image" Target="../media/image15.png"/><Relationship Id="rId8"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5" Type="http://schemas.microsoft.com/office/2007/relationships/hdphoto" Target="../media/hdphoto2.wdp"/><Relationship Id="rId6" Type="http://schemas.openxmlformats.org/officeDocument/2006/relationships/image" Target="../media/image12.png"/><Relationship Id="rId7" Type="http://schemas.openxmlformats.org/officeDocument/2006/relationships/image" Target="../media/image15.png"/><Relationship Id="rId8"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5" Type="http://schemas.microsoft.com/office/2007/relationships/hdphoto" Target="../media/hdphoto2.wdp"/><Relationship Id="rId6" Type="http://schemas.openxmlformats.org/officeDocument/2006/relationships/image" Target="../media/image12.png"/><Relationship Id="rId7" Type="http://schemas.openxmlformats.org/officeDocument/2006/relationships/image" Target="../media/image15.png"/><Relationship Id="rId8"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hyperlink" Target="mailto:M@t.abel"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8.png"/></Relationships>
</file>

<file path=ppt/slides/_rels/slide59.xml.rels><?xml version="1.0" encoding="UTF-8" standalone="yes"?>
<Relationships xmlns="http://schemas.openxmlformats.org/package/2006/relationships"><Relationship Id="rId3" Type="http://schemas.openxmlformats.org/officeDocument/2006/relationships/hyperlink" Target="file:///Users/marinadesimone/Desktop/Per_pme.mov" TargetMode="External"/><Relationship Id="rId4" Type="http://schemas.openxmlformats.org/officeDocument/2006/relationships/hyperlink" Target="file:///Users/marinadesimone/Desktop/Per_CERME9.mov" TargetMode="External"/><Relationship Id="rId5" Type="http://schemas.openxmlformats.org/officeDocument/2006/relationships/image" Target="../media/image10.jp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3" Type="http://schemas.openxmlformats.org/officeDocument/2006/relationships/hyperlink" Target="file:///Users/marinadesimone/Desktop/Per_pme.mov" TargetMode="External"/><Relationship Id="rId4" Type="http://schemas.openxmlformats.org/officeDocument/2006/relationships/hyperlink" Target="Ph.D.pres.mov" TargetMode="External"/><Relationship Id="rId5" Type="http://schemas.openxmlformats.org/officeDocument/2006/relationships/image" Target="../media/image10.jp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4" Type="http://schemas.microsoft.com/office/2007/relationships/hdphoto" Target="../media/hdphoto3.wdp"/><Relationship Id="rId5"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4" Type="http://schemas.microsoft.com/office/2007/relationships/hdphoto" Target="../media/hdphoto4.wdp"/><Relationship Id="rId5"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6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2.png"/><Relationship Id="rId5" Type="http://schemas.microsoft.com/office/2007/relationships/hdphoto" Target="../media/hdphoto5.wdp"/><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66.xml.rels><?xml version="1.0" encoding="UTF-8" standalone="yes"?>
<Relationships xmlns="http://schemas.openxmlformats.org/package/2006/relationships"><Relationship Id="rId3" Type="http://schemas.openxmlformats.org/officeDocument/2006/relationships/hyperlink" Target="file:///Users/marinadesimone/Desktop/Per_pme.mov" TargetMode="External"/><Relationship Id="rId4" Type="http://schemas.openxmlformats.org/officeDocument/2006/relationships/hyperlink" Target="file:///Users/marinadesimone/Desktop/Per_CERME9.mov" TargetMode="External"/><Relationship Id="rId5" Type="http://schemas.openxmlformats.org/officeDocument/2006/relationships/image" Target="../media/image10.jp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52.xml"/></Relationships>
</file>

<file path=ppt/slides/_rels/slide67.xml.rels><?xml version="1.0" encoding="UTF-8" standalone="yes"?>
<Relationships xmlns="http://schemas.openxmlformats.org/package/2006/relationships"><Relationship Id="rId3" Type="http://schemas.openxmlformats.org/officeDocument/2006/relationships/hyperlink" Target="file:///Users/marinadesimone/Desktop/Per_pme.mov" TargetMode="External"/><Relationship Id="rId4" Type="http://schemas.openxmlformats.org/officeDocument/2006/relationships/hyperlink" Target="Ph.D.pres.mov" TargetMode="External"/><Relationship Id="rId5" Type="http://schemas.openxmlformats.org/officeDocument/2006/relationships/image" Target="../media/image10.jp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53.xml"/></Relationships>
</file>

<file path=ppt/slides/_rels/slide6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notesSlide" Target="../notesSlides/notesSlide54.xml"/></Relationships>
</file>

<file path=ppt/slides/_rels/slide6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notesSlide" Target="../notesSlides/notesSlide5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7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notesSlide" Target="../notesSlides/notesSlide56.xml"/></Relationships>
</file>

<file path=ppt/slides/_rels/slide7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7.jpeg"/><Relationship Id="rId6" Type="http://schemas.microsoft.com/office/2007/relationships/hdphoto" Target="../media/hdphoto1.wdp"/><Relationship Id="rId1" Type="http://schemas.openxmlformats.org/officeDocument/2006/relationships/slideLayout" Target="../slideLayouts/slideLayout6.xml"/><Relationship Id="rId2" Type="http://schemas.openxmlformats.org/officeDocument/2006/relationships/notesSlide" Target="../notesSlides/notesSlide57.xml"/></Relationships>
</file>

<file path=ppt/slides/_rels/slide72.xml.rels><?xml version="1.0" encoding="UTF-8" standalone="yes"?>
<Relationships xmlns="http://schemas.openxmlformats.org/package/2006/relationships"><Relationship Id="rId3" Type="http://schemas.openxmlformats.org/officeDocument/2006/relationships/image" Target="../media/image26.jpeg"/><Relationship Id="rId4" Type="http://schemas.microsoft.com/office/2007/relationships/hdphoto" Target="../media/hdphoto1.wdp"/><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58.xml"/></Relationships>
</file>

<file path=ppt/slides/_rels/slide7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6.xml"/><Relationship Id="rId2" Type="http://schemas.openxmlformats.org/officeDocument/2006/relationships/notesSlide" Target="../notesSlides/notesSlide5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0.xml"/><Relationship Id="rId3"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image" Target="../media/image30.jpg"/><Relationship Id="rId4" Type="http://schemas.openxmlformats.org/officeDocument/2006/relationships/image" Target="../media/image7.jpeg"/><Relationship Id="rId5" Type="http://schemas.microsoft.com/office/2007/relationships/hdphoto" Target="../media/hdphoto1.wdp"/><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6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s>
</file>

<file path=ppt/slides/_rels/slide78.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7.xml"/><Relationship Id="rId2" Type="http://schemas.openxmlformats.org/officeDocument/2006/relationships/notesSlide" Target="../notesSlides/notesSlide6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22513" y="0"/>
            <a:ext cx="11397343" cy="3600451"/>
          </a:xfrm>
        </p:spPr>
        <p:txBody>
          <a:bodyPr>
            <a:noAutofit/>
          </a:bodyPr>
          <a:lstStyle/>
          <a:p>
            <a:r>
              <a:rPr lang="fr-FR" sz="5400" dirty="0" smtClean="0">
                <a:latin typeface="Times New Roman"/>
                <a:cs typeface="Times New Roman"/>
              </a:rPr>
              <a:t>La rationalité dans l’enseignement des mathématiques : </a:t>
            </a:r>
            <a:r>
              <a:rPr lang="fr-FR" dirty="0" smtClean="0">
                <a:latin typeface="Times New Roman"/>
                <a:cs typeface="Times New Roman"/>
              </a:rPr>
              <a:t/>
            </a:r>
            <a:br>
              <a:rPr lang="fr-FR" dirty="0" smtClean="0">
                <a:latin typeface="Times New Roman"/>
                <a:cs typeface="Times New Roman"/>
              </a:rPr>
            </a:br>
            <a:r>
              <a:rPr lang="fr-FR" sz="4400" i="1" dirty="0" smtClean="0">
                <a:latin typeface="Times New Roman"/>
                <a:cs typeface="Times New Roman"/>
              </a:rPr>
              <a:t>l’émergence des émotions dans la prise de décision</a:t>
            </a:r>
            <a:endParaRPr lang="fr-FR" sz="4400" i="1" dirty="0">
              <a:latin typeface="Times New Roman"/>
              <a:cs typeface="Times New Roman"/>
            </a:endParaRPr>
          </a:p>
        </p:txBody>
      </p:sp>
      <p:sp>
        <p:nvSpPr>
          <p:cNvPr id="5" name="Sottotitolo 2"/>
          <p:cNvSpPr txBox="1">
            <a:spLocks/>
          </p:cNvSpPr>
          <p:nvPr/>
        </p:nvSpPr>
        <p:spPr>
          <a:xfrm>
            <a:off x="244928" y="5575300"/>
            <a:ext cx="6400800" cy="11557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dirty="0" smtClean="0">
                <a:solidFill>
                  <a:srgbClr val="000000"/>
                </a:solidFill>
                <a:latin typeface="Times New Roman"/>
                <a:cs typeface="Times New Roman"/>
              </a:rPr>
              <a:t>Encadrant</a:t>
            </a:r>
            <a:r>
              <a:rPr lang="it-IT" dirty="0" smtClean="0">
                <a:solidFill>
                  <a:srgbClr val="000000"/>
                </a:solidFill>
                <a:latin typeface="Times New Roman"/>
                <a:cs typeface="Times New Roman"/>
              </a:rPr>
              <a:t> : </a:t>
            </a:r>
            <a:r>
              <a:rPr lang="it-IT" dirty="0">
                <a:solidFill>
                  <a:srgbClr val="000000"/>
                </a:solidFill>
                <a:latin typeface="Times New Roman"/>
                <a:cs typeface="Times New Roman"/>
              </a:rPr>
              <a:t>Ferdinando </a:t>
            </a:r>
            <a:r>
              <a:rPr lang="it-IT" dirty="0" err="1" smtClean="0">
                <a:solidFill>
                  <a:srgbClr val="000000"/>
                </a:solidFill>
                <a:latin typeface="Times New Roman"/>
                <a:cs typeface="Times New Roman"/>
              </a:rPr>
              <a:t>Arzarello</a:t>
            </a:r>
            <a:endParaRPr lang="it-IT" dirty="0">
              <a:latin typeface="Times New Roman"/>
              <a:cs typeface="Times New Roman"/>
            </a:endParaRPr>
          </a:p>
          <a:p>
            <a:pPr algn="l"/>
            <a:endParaRPr lang="it-IT" dirty="0">
              <a:latin typeface="Times New Roman"/>
              <a:cs typeface="Times New Roman"/>
            </a:endParaRPr>
          </a:p>
        </p:txBody>
      </p:sp>
      <p:sp>
        <p:nvSpPr>
          <p:cNvPr id="6" name="Sottotitolo 2"/>
          <p:cNvSpPr txBox="1">
            <a:spLocks/>
          </p:cNvSpPr>
          <p:nvPr/>
        </p:nvSpPr>
        <p:spPr>
          <a:xfrm>
            <a:off x="7578969" y="5575300"/>
            <a:ext cx="5030037" cy="11557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it-IT" dirty="0" err="1" smtClean="0">
                <a:solidFill>
                  <a:schemeClr val="tx1"/>
                </a:solidFill>
                <a:latin typeface="Times New Roman"/>
                <a:cs typeface="Times New Roman"/>
              </a:rPr>
              <a:t>Université</a:t>
            </a:r>
            <a:r>
              <a:rPr lang="it-IT" dirty="0" smtClean="0">
                <a:solidFill>
                  <a:schemeClr val="tx1"/>
                </a:solidFill>
                <a:latin typeface="Times New Roman"/>
                <a:cs typeface="Times New Roman"/>
              </a:rPr>
              <a:t> de </a:t>
            </a:r>
            <a:r>
              <a:rPr lang="it-IT" dirty="0" err="1" smtClean="0">
                <a:solidFill>
                  <a:schemeClr val="tx1"/>
                </a:solidFill>
                <a:latin typeface="Times New Roman"/>
                <a:cs typeface="Times New Roman"/>
              </a:rPr>
              <a:t>Turin</a:t>
            </a:r>
            <a:r>
              <a:rPr lang="it-IT" dirty="0" smtClean="0">
                <a:solidFill>
                  <a:schemeClr val="tx1"/>
                </a:solidFill>
                <a:latin typeface="Times New Roman"/>
                <a:cs typeface="Times New Roman"/>
              </a:rPr>
              <a:t>, </a:t>
            </a:r>
            <a:r>
              <a:rPr lang="it-IT" dirty="0" err="1" smtClean="0">
                <a:solidFill>
                  <a:schemeClr val="tx1"/>
                </a:solidFill>
                <a:latin typeface="Times New Roman"/>
                <a:cs typeface="Times New Roman"/>
              </a:rPr>
              <a:t>Italie</a:t>
            </a:r>
            <a:endParaRPr lang="it-IT" dirty="0">
              <a:solidFill>
                <a:schemeClr val="tx1"/>
              </a:solidFill>
              <a:latin typeface="Times New Roman"/>
              <a:cs typeface="Times New Roman"/>
            </a:endParaRPr>
          </a:p>
          <a:p>
            <a:pPr algn="l"/>
            <a:endParaRPr lang="it-IT" dirty="0">
              <a:latin typeface="Times New Roman"/>
              <a:cs typeface="Times New Roman"/>
            </a:endParaRPr>
          </a:p>
          <a:p>
            <a:pPr algn="l"/>
            <a:endParaRPr lang="it-IT" dirty="0">
              <a:latin typeface="Times New Roman"/>
              <a:cs typeface="Times New Roman"/>
            </a:endParaRPr>
          </a:p>
        </p:txBody>
      </p:sp>
      <p:sp>
        <p:nvSpPr>
          <p:cNvPr id="7" name="Sottotitolo 2"/>
          <p:cNvSpPr txBox="1">
            <a:spLocks/>
          </p:cNvSpPr>
          <p:nvPr/>
        </p:nvSpPr>
        <p:spPr>
          <a:xfrm>
            <a:off x="4470400" y="3746500"/>
            <a:ext cx="3759200" cy="11557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it-IT" b="1" dirty="0">
                <a:solidFill>
                  <a:schemeClr val="tx1"/>
                </a:solidFill>
                <a:latin typeface="Times New Roman"/>
                <a:cs typeface="Times New Roman"/>
              </a:rPr>
              <a:t>Marina De Simone</a:t>
            </a:r>
          </a:p>
          <a:p>
            <a:pPr algn="l"/>
            <a:endParaRPr lang="it-IT" dirty="0">
              <a:latin typeface="Times New Roman"/>
              <a:cs typeface="Times New Roman"/>
            </a:endParaRPr>
          </a:p>
          <a:p>
            <a:pPr algn="l"/>
            <a:endParaRPr lang="it-IT" dirty="0">
              <a:latin typeface="Times New Roman"/>
              <a:cs typeface="Times New Roman"/>
            </a:endParaRPr>
          </a:p>
        </p:txBody>
      </p:sp>
    </p:spTree>
    <p:extLst>
      <p:ext uri="{BB962C8B-B14F-4D97-AF65-F5344CB8AC3E}">
        <p14:creationId xmlns:p14="http://schemas.microsoft.com/office/powerpoint/2010/main" val="1746637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o 5"/>
          <p:cNvGrpSpPr/>
          <p:nvPr/>
        </p:nvGrpSpPr>
        <p:grpSpPr>
          <a:xfrm>
            <a:off x="2679700" y="4658322"/>
            <a:ext cx="6400800" cy="1938422"/>
            <a:chOff x="1206500" y="1686413"/>
            <a:chExt cx="6400800" cy="2810407"/>
          </a:xfrm>
        </p:grpSpPr>
        <p:sp>
          <p:nvSpPr>
            <p:cNvPr id="13" name="CasellaDiTesto 12"/>
            <p:cNvSpPr txBox="1"/>
            <p:nvPr/>
          </p:nvSpPr>
          <p:spPr>
            <a:xfrm>
              <a:off x="1206500" y="2460453"/>
              <a:ext cx="6400800" cy="2036367"/>
            </a:xfrm>
            <a:prstGeom prst="rect">
              <a:avLst/>
            </a:prstGeom>
            <a:solidFill>
              <a:srgbClr val="CCFFCC"/>
            </a:solidFill>
            <a:ln w="38100" cmpd="sng">
              <a:solidFill>
                <a:schemeClr val="tx1"/>
              </a:solidFill>
            </a:ln>
          </p:spPr>
          <p:txBody>
            <a:bodyPr wrap="square" rtlCol="0">
              <a:spAutoFit/>
            </a:bodyPr>
            <a:lstStyle/>
            <a:p>
              <a:r>
                <a:rPr lang="fr-FR" sz="2400" dirty="0" smtClean="0">
                  <a:latin typeface="Times New Roman"/>
                  <a:cs typeface="Times New Roman"/>
                </a:rPr>
                <a:t>L’étude de l’imbrication entre les </a:t>
              </a:r>
              <a:r>
                <a:rPr lang="fr-FR" sz="2400" smtClean="0">
                  <a:latin typeface="Times New Roman"/>
                  <a:cs typeface="Times New Roman"/>
                </a:rPr>
                <a:t>aspects émotionnels </a:t>
              </a:r>
              <a:r>
                <a:rPr lang="fr-FR" sz="2400" dirty="0" smtClean="0">
                  <a:latin typeface="Times New Roman"/>
                  <a:cs typeface="Times New Roman"/>
                </a:rPr>
                <a:t>et rationnels dans la prise de décision de l’enseignant des mathématiques.</a:t>
              </a:r>
            </a:p>
            <a:p>
              <a:endParaRPr lang="en-GB" sz="2400" dirty="0">
                <a:latin typeface="Times New Roman"/>
                <a:cs typeface="Times New Roman"/>
              </a:endParaRPr>
            </a:p>
          </p:txBody>
        </p:sp>
        <p:sp>
          <p:nvSpPr>
            <p:cNvPr id="14" name="CasellaDiTesto 13"/>
            <p:cNvSpPr txBox="1"/>
            <p:nvPr/>
          </p:nvSpPr>
          <p:spPr>
            <a:xfrm>
              <a:off x="2044700" y="1686413"/>
              <a:ext cx="4874986" cy="678789"/>
            </a:xfrm>
            <a:prstGeom prst="rect">
              <a:avLst/>
            </a:prstGeom>
            <a:noFill/>
            <a:ln w="38100" cmpd="sng">
              <a:solidFill>
                <a:schemeClr val="tx1"/>
              </a:solidFill>
            </a:ln>
          </p:spPr>
          <p:txBody>
            <a:bodyPr wrap="square" rtlCol="0">
              <a:spAutoFit/>
            </a:bodyPr>
            <a:lstStyle/>
            <a:p>
              <a:pPr algn="ctr"/>
              <a:r>
                <a:rPr lang="en-GB" sz="2800" dirty="0" smtClean="0">
                  <a:latin typeface="Times New Roman"/>
                  <a:cs typeface="Times New Roman"/>
                </a:rPr>
                <a:t>PROBLÈME DE RECHERCHE</a:t>
              </a:r>
              <a:endParaRPr lang="en-GB" sz="2800" dirty="0">
                <a:latin typeface="Times New Roman"/>
                <a:cs typeface="Times New Roman"/>
              </a:endParaRPr>
            </a:p>
          </p:txBody>
        </p:sp>
      </p:grpSp>
      <p:grpSp>
        <p:nvGrpSpPr>
          <p:cNvPr id="16" name="Gruppo 15"/>
          <p:cNvGrpSpPr/>
          <p:nvPr/>
        </p:nvGrpSpPr>
        <p:grpSpPr>
          <a:xfrm>
            <a:off x="1974135" y="210630"/>
            <a:ext cx="3186657" cy="2880741"/>
            <a:chOff x="1575690" y="5000568"/>
            <a:chExt cx="1540414" cy="1584053"/>
          </a:xfrm>
        </p:grpSpPr>
        <p:sp>
          <p:nvSpPr>
            <p:cNvPr id="18" name="Ovale 17"/>
            <p:cNvSpPr/>
            <p:nvPr/>
          </p:nvSpPr>
          <p:spPr>
            <a:xfrm>
              <a:off x="1575690" y="5000568"/>
              <a:ext cx="1540414" cy="1584053"/>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 name="Ovale 18"/>
            <p:cNvSpPr/>
            <p:nvPr/>
          </p:nvSpPr>
          <p:spPr>
            <a:xfrm>
              <a:off x="1810867" y="5224342"/>
              <a:ext cx="1070057" cy="1124741"/>
            </a:xfrm>
            <a:prstGeom prst="ellips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2" name="CasellaDiTesto 1"/>
          <p:cNvSpPr txBox="1"/>
          <p:nvPr/>
        </p:nvSpPr>
        <p:spPr>
          <a:xfrm>
            <a:off x="2486045" y="1438781"/>
            <a:ext cx="2425700" cy="461665"/>
          </a:xfrm>
          <a:prstGeom prst="rect">
            <a:avLst/>
          </a:prstGeom>
          <a:noFill/>
        </p:spPr>
        <p:txBody>
          <a:bodyPr wrap="square" rtlCol="0">
            <a:spAutoFit/>
          </a:bodyPr>
          <a:lstStyle/>
          <a:p>
            <a:r>
              <a:rPr lang="it-IT" sz="2400" dirty="0">
                <a:latin typeface="Times New Roman"/>
                <a:cs typeface="Times New Roman"/>
              </a:rPr>
              <a:t>RATIONALITY</a:t>
            </a:r>
          </a:p>
        </p:txBody>
      </p:sp>
      <p:grpSp>
        <p:nvGrpSpPr>
          <p:cNvPr id="20" name="Gruppo 19"/>
          <p:cNvGrpSpPr/>
          <p:nvPr/>
        </p:nvGrpSpPr>
        <p:grpSpPr>
          <a:xfrm>
            <a:off x="6483872" y="210630"/>
            <a:ext cx="3186657" cy="2880741"/>
            <a:chOff x="1575690" y="5000568"/>
            <a:chExt cx="1540414" cy="1584053"/>
          </a:xfrm>
        </p:grpSpPr>
        <p:sp>
          <p:nvSpPr>
            <p:cNvPr id="21" name="Ovale 20"/>
            <p:cNvSpPr/>
            <p:nvPr/>
          </p:nvSpPr>
          <p:spPr>
            <a:xfrm>
              <a:off x="1575690" y="5000568"/>
              <a:ext cx="1540414" cy="1584053"/>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2" name="Ovale 21"/>
            <p:cNvSpPr/>
            <p:nvPr/>
          </p:nvSpPr>
          <p:spPr>
            <a:xfrm>
              <a:off x="1810867" y="5224342"/>
              <a:ext cx="1070057" cy="1124741"/>
            </a:xfrm>
            <a:prstGeom prst="ellips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23" name="CasellaDiTesto 22"/>
          <p:cNvSpPr txBox="1"/>
          <p:nvPr/>
        </p:nvSpPr>
        <p:spPr>
          <a:xfrm>
            <a:off x="7244828" y="1438781"/>
            <a:ext cx="1835672" cy="461665"/>
          </a:xfrm>
          <a:prstGeom prst="rect">
            <a:avLst/>
          </a:prstGeom>
          <a:noFill/>
        </p:spPr>
        <p:txBody>
          <a:bodyPr wrap="square" rtlCol="0">
            <a:spAutoFit/>
          </a:bodyPr>
          <a:lstStyle/>
          <a:p>
            <a:r>
              <a:rPr lang="it-IT" sz="2400" dirty="0">
                <a:latin typeface="Times New Roman"/>
                <a:cs typeface="Times New Roman"/>
              </a:rPr>
              <a:t>EMOTIONS</a:t>
            </a:r>
          </a:p>
        </p:txBody>
      </p:sp>
      <p:pic>
        <p:nvPicPr>
          <p:cNvPr id="29" name="Immagine 28"/>
          <p:cNvPicPr>
            <a:picLocks noChangeAspect="1"/>
          </p:cNvPicPr>
          <p:nvPr/>
        </p:nvPicPr>
        <p:blipFill>
          <a:blip r:embed="rId3">
            <a:duotone>
              <a:schemeClr val="bg2">
                <a:shade val="45000"/>
                <a:satMod val="135000"/>
              </a:schemeClr>
              <a:prstClr val="white"/>
            </a:duotone>
          </a:blip>
          <a:stretch>
            <a:fillRect/>
          </a:stretch>
        </p:blipFill>
        <p:spPr>
          <a:xfrm>
            <a:off x="5346379" y="1257880"/>
            <a:ext cx="862870" cy="862870"/>
          </a:xfrm>
          <a:prstGeom prst="rect">
            <a:avLst/>
          </a:prstGeom>
        </p:spPr>
      </p:pic>
      <p:sp>
        <p:nvSpPr>
          <p:cNvPr id="30" name="CasellaDiTesto 29"/>
          <p:cNvSpPr txBox="1"/>
          <p:nvPr/>
        </p:nvSpPr>
        <p:spPr>
          <a:xfrm>
            <a:off x="2679700" y="3274681"/>
            <a:ext cx="6400800" cy="1200329"/>
          </a:xfrm>
          <a:prstGeom prst="rect">
            <a:avLst/>
          </a:prstGeom>
          <a:solidFill>
            <a:schemeClr val="bg1"/>
          </a:solidFill>
          <a:ln w="38100" cmpd="sng">
            <a:solidFill>
              <a:schemeClr val="tx1"/>
            </a:solidFill>
          </a:ln>
        </p:spPr>
        <p:txBody>
          <a:bodyPr wrap="square" rtlCol="0">
            <a:spAutoFit/>
          </a:bodyPr>
          <a:lstStyle/>
          <a:p>
            <a:r>
              <a:rPr lang="fr-FR" sz="2400" dirty="0" smtClean="0">
                <a:latin typeface="Times New Roman"/>
                <a:cs typeface="Times New Roman"/>
              </a:rPr>
              <a:t>Les </a:t>
            </a:r>
            <a:r>
              <a:rPr lang="fr-FR" sz="2400" b="1" dirty="0" smtClean="0">
                <a:latin typeface="Times New Roman"/>
                <a:cs typeface="Times New Roman"/>
              </a:rPr>
              <a:t>facteurs affectifs </a:t>
            </a:r>
            <a:r>
              <a:rPr lang="fr-FR" sz="2400" dirty="0" smtClean="0">
                <a:latin typeface="Times New Roman"/>
                <a:cs typeface="Times New Roman"/>
              </a:rPr>
              <a:t>sont imbriqués aux </a:t>
            </a:r>
            <a:r>
              <a:rPr lang="fr-FR" sz="2400" b="1" dirty="0" smtClean="0">
                <a:latin typeface="Times New Roman"/>
                <a:cs typeface="Times New Roman"/>
              </a:rPr>
              <a:t>facteurs de la rationalité </a:t>
            </a:r>
            <a:r>
              <a:rPr lang="fr-FR" sz="2400" dirty="0" smtClean="0">
                <a:latin typeface="Times New Roman"/>
                <a:cs typeface="Times New Roman"/>
              </a:rPr>
              <a:t>dans la prise de décision de l’enseignant des mathématiques.</a:t>
            </a:r>
            <a:endParaRPr lang="fr-FR" sz="2400" dirty="0">
              <a:latin typeface="Times New Roman"/>
              <a:cs typeface="Times New Roman"/>
            </a:endParaRPr>
          </a:p>
        </p:txBody>
      </p:sp>
      <p:sp>
        <p:nvSpPr>
          <p:cNvPr id="8" name="CasellaDiTesto 7"/>
          <p:cNvSpPr txBox="1"/>
          <p:nvPr/>
        </p:nvSpPr>
        <p:spPr>
          <a:xfrm rot="20148602">
            <a:off x="1676401" y="2905350"/>
            <a:ext cx="784245" cy="646331"/>
          </a:xfrm>
          <a:prstGeom prst="rect">
            <a:avLst/>
          </a:prstGeom>
          <a:noFill/>
        </p:spPr>
        <p:txBody>
          <a:bodyPr wrap="square" rtlCol="0">
            <a:spAutoFit/>
          </a:bodyPr>
          <a:lstStyle/>
          <a:p>
            <a:r>
              <a:rPr lang="it-IT" sz="3600" dirty="0">
                <a:latin typeface="Times New Roman"/>
                <a:cs typeface="Times New Roman"/>
              </a:rPr>
              <a:t>HP</a:t>
            </a:r>
          </a:p>
        </p:txBody>
      </p:sp>
    </p:spTree>
    <p:extLst>
      <p:ext uri="{BB962C8B-B14F-4D97-AF65-F5344CB8AC3E}">
        <p14:creationId xmlns:p14="http://schemas.microsoft.com/office/powerpoint/2010/main" val="207415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0"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44700" y="0"/>
            <a:ext cx="8229600" cy="1143000"/>
          </a:xfrm>
        </p:spPr>
        <p:txBody>
          <a:bodyPr/>
          <a:lstStyle/>
          <a:p>
            <a:pPr algn="ctr"/>
            <a:r>
              <a:rPr lang="fr-FR" sz="4800" dirty="0" smtClean="0">
                <a:latin typeface="Times New Roman"/>
                <a:cs typeface="Times New Roman"/>
              </a:rPr>
              <a:t>Plan de la présentation</a:t>
            </a:r>
            <a:endParaRPr lang="fr-FR" sz="4800" dirty="0">
              <a:latin typeface="Times New Roman"/>
              <a:cs typeface="Times New Roman"/>
            </a:endParaRPr>
          </a:p>
        </p:txBody>
      </p:sp>
      <p:sp>
        <p:nvSpPr>
          <p:cNvPr id="10" name="Titolo 1"/>
          <p:cNvSpPr txBox="1">
            <a:spLocks/>
          </p:cNvSpPr>
          <p:nvPr/>
        </p:nvSpPr>
        <p:spPr>
          <a:xfrm>
            <a:off x="279918" y="1200151"/>
            <a:ext cx="11607282" cy="565784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a:buChar char="•"/>
            </a:pPr>
            <a:r>
              <a:rPr lang="fr-FR" sz="4000" dirty="0">
                <a:solidFill>
                  <a:schemeClr val="bg1">
                    <a:lumMod val="65000"/>
                  </a:schemeClr>
                </a:solidFill>
                <a:latin typeface="Times New Roman"/>
                <a:cs typeface="Times New Roman"/>
              </a:rPr>
              <a:t>Le problème de recherche: son </a:t>
            </a:r>
            <a:r>
              <a:rPr lang="fr-FR" sz="4000" dirty="0" smtClean="0">
                <a:solidFill>
                  <a:schemeClr val="bg1">
                    <a:lumMod val="65000"/>
                  </a:schemeClr>
                </a:solidFill>
                <a:latin typeface="Times New Roman"/>
                <a:cs typeface="Times New Roman"/>
              </a:rPr>
              <a:t>évolution</a:t>
            </a:r>
          </a:p>
          <a:p>
            <a:pPr marL="571500" indent="-571500" algn="l">
              <a:buFont typeface="Arial"/>
              <a:buChar char="•"/>
            </a:pPr>
            <a:r>
              <a:rPr lang="fr-FR" sz="4000" dirty="0">
                <a:latin typeface="Times New Roman"/>
                <a:cs typeface="Times New Roman"/>
              </a:rPr>
              <a:t>La revue de la </a:t>
            </a:r>
            <a:r>
              <a:rPr lang="fr-FR" sz="4000" dirty="0" smtClean="0">
                <a:latin typeface="Times New Roman"/>
                <a:cs typeface="Times New Roman"/>
              </a:rPr>
              <a:t>littérature</a:t>
            </a:r>
          </a:p>
          <a:p>
            <a:pPr marL="571500" indent="-571500" algn="l">
              <a:buFont typeface="Arial"/>
              <a:buChar char="•"/>
            </a:pPr>
            <a:r>
              <a:rPr lang="fr-FR" sz="4000" dirty="0">
                <a:solidFill>
                  <a:schemeClr val="bg1">
                    <a:lumMod val="65000"/>
                  </a:schemeClr>
                </a:solidFill>
                <a:latin typeface="Times New Roman"/>
                <a:cs typeface="Times New Roman"/>
              </a:rPr>
              <a:t>Le cadre </a:t>
            </a:r>
            <a:r>
              <a:rPr lang="fr-FR" sz="4000" dirty="0" smtClean="0">
                <a:solidFill>
                  <a:schemeClr val="bg1">
                    <a:lumMod val="65000"/>
                  </a:schemeClr>
                </a:solidFill>
                <a:latin typeface="Times New Roman"/>
                <a:cs typeface="Times New Roman"/>
              </a:rPr>
              <a:t>théorique</a:t>
            </a:r>
          </a:p>
          <a:p>
            <a:pPr marL="571500" indent="-571500" algn="l">
              <a:buFont typeface="Arial"/>
              <a:buChar char="•"/>
            </a:pPr>
            <a:r>
              <a:rPr lang="en-GB" sz="4000" dirty="0">
                <a:solidFill>
                  <a:schemeClr val="bg1">
                    <a:lumMod val="65000"/>
                  </a:schemeClr>
                </a:solidFill>
                <a:latin typeface="Times New Roman"/>
                <a:cs typeface="Times New Roman"/>
              </a:rPr>
              <a:t>Les questions de </a:t>
            </a:r>
            <a:r>
              <a:rPr lang="fr-FR" sz="4000" dirty="0" smtClean="0">
                <a:solidFill>
                  <a:schemeClr val="bg1">
                    <a:lumMod val="65000"/>
                  </a:schemeClr>
                </a:solidFill>
                <a:latin typeface="Times New Roman"/>
                <a:cs typeface="Times New Roman"/>
              </a:rPr>
              <a:t>recherche</a:t>
            </a:r>
          </a:p>
          <a:p>
            <a:pPr marL="571500" indent="-571500" algn="l">
              <a:buFont typeface="Arial"/>
              <a:buChar char="•"/>
            </a:pPr>
            <a:r>
              <a:rPr lang="en-GB" sz="4000" dirty="0">
                <a:solidFill>
                  <a:schemeClr val="bg1">
                    <a:lumMod val="65000"/>
                  </a:schemeClr>
                </a:solidFill>
                <a:latin typeface="Times New Roman"/>
                <a:cs typeface="Times New Roman"/>
              </a:rPr>
              <a:t>La </a:t>
            </a:r>
            <a:r>
              <a:rPr lang="fr-FR" sz="4000" dirty="0" smtClean="0">
                <a:solidFill>
                  <a:schemeClr val="bg1">
                    <a:lumMod val="65000"/>
                  </a:schemeClr>
                </a:solidFill>
                <a:latin typeface="Times New Roman"/>
                <a:cs typeface="Times New Roman"/>
              </a:rPr>
              <a:t>méthodologie</a:t>
            </a:r>
          </a:p>
          <a:p>
            <a:pPr marL="571500" indent="-571500" algn="l">
              <a:buFont typeface="Arial"/>
              <a:buChar char="•"/>
            </a:pPr>
            <a:r>
              <a:rPr lang="fr-FR" sz="4000" dirty="0">
                <a:solidFill>
                  <a:schemeClr val="bg1">
                    <a:lumMod val="65000"/>
                  </a:schemeClr>
                </a:solidFill>
                <a:latin typeface="Times New Roman"/>
                <a:cs typeface="Times New Roman"/>
              </a:rPr>
              <a:t>Exemples et résultats de la </a:t>
            </a:r>
            <a:r>
              <a:rPr lang="fr-FR" sz="4000" dirty="0" smtClean="0">
                <a:solidFill>
                  <a:schemeClr val="bg1">
                    <a:lumMod val="65000"/>
                  </a:schemeClr>
                </a:solidFill>
                <a:latin typeface="Times New Roman"/>
                <a:cs typeface="Times New Roman"/>
              </a:rPr>
              <a:t>recherche</a:t>
            </a:r>
          </a:p>
          <a:p>
            <a:pPr marL="571500" indent="-571500" algn="l">
              <a:buFont typeface="Arial"/>
              <a:buChar char="•"/>
            </a:pPr>
            <a:r>
              <a:rPr lang="en-GB" sz="4000" dirty="0">
                <a:solidFill>
                  <a:schemeClr val="bg1">
                    <a:lumMod val="65000"/>
                  </a:schemeClr>
                </a:solidFill>
                <a:latin typeface="Times New Roman"/>
                <a:cs typeface="Times New Roman"/>
              </a:rPr>
              <a:t>Les </a:t>
            </a:r>
            <a:r>
              <a:rPr lang="en-GB" sz="4000" dirty="0" smtClean="0">
                <a:solidFill>
                  <a:schemeClr val="bg1">
                    <a:lumMod val="65000"/>
                  </a:schemeClr>
                </a:solidFill>
                <a:latin typeface="Times New Roman"/>
                <a:cs typeface="Times New Roman"/>
              </a:rPr>
              <a:t>conclusions</a:t>
            </a:r>
          </a:p>
          <a:p>
            <a:pPr marL="571500" indent="-571500" algn="l">
              <a:buFont typeface="Arial"/>
              <a:buChar char="•"/>
            </a:pPr>
            <a:r>
              <a:rPr lang="fr-FR" sz="4000" dirty="0">
                <a:solidFill>
                  <a:schemeClr val="bg1">
                    <a:lumMod val="65000"/>
                  </a:schemeClr>
                </a:solidFill>
                <a:latin typeface="Times New Roman"/>
                <a:cs typeface="Times New Roman"/>
              </a:rPr>
              <a:t>La recherche </a:t>
            </a:r>
            <a:r>
              <a:rPr lang="fr-FR" sz="4000" dirty="0" smtClean="0">
                <a:solidFill>
                  <a:schemeClr val="bg1">
                    <a:lumMod val="65000"/>
                  </a:schemeClr>
                </a:solidFill>
                <a:latin typeface="Times New Roman"/>
                <a:cs typeface="Times New Roman"/>
              </a:rPr>
              <a:t>future</a:t>
            </a:r>
          </a:p>
        </p:txBody>
      </p:sp>
      <p:sp>
        <p:nvSpPr>
          <p:cNvPr id="12" name="Titolo 1"/>
          <p:cNvSpPr txBox="1">
            <a:spLocks/>
          </p:cNvSpPr>
          <p:nvPr/>
        </p:nvSpPr>
        <p:spPr>
          <a:xfrm>
            <a:off x="742122" y="1854204"/>
            <a:ext cx="9532178" cy="114934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a:buChar char="•"/>
            </a:pPr>
            <a:endParaRPr lang="fr-FR" dirty="0">
              <a:latin typeface="Times New Roman"/>
              <a:cs typeface="Times New Roman"/>
            </a:endParaRPr>
          </a:p>
        </p:txBody>
      </p:sp>
    </p:spTree>
    <p:extLst>
      <p:ext uri="{BB962C8B-B14F-4D97-AF65-F5344CB8AC3E}">
        <p14:creationId xmlns:p14="http://schemas.microsoft.com/office/powerpoint/2010/main" val="1202524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ccia sinistra 19"/>
          <p:cNvSpPr/>
          <p:nvPr/>
        </p:nvSpPr>
        <p:spPr>
          <a:xfrm rot="5400000">
            <a:off x="4554020" y="4265028"/>
            <a:ext cx="3498478" cy="658025"/>
          </a:xfrm>
          <a:prstGeom prst="lef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5" name="Freccia sinistra 14"/>
          <p:cNvSpPr/>
          <p:nvPr/>
        </p:nvSpPr>
        <p:spPr>
          <a:xfrm rot="3841538">
            <a:off x="6714131" y="3469417"/>
            <a:ext cx="2182226" cy="658025"/>
          </a:xfrm>
          <a:prstGeom prst="lef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4" name="Freccia sinistra 13"/>
          <p:cNvSpPr/>
          <p:nvPr/>
        </p:nvSpPr>
        <p:spPr>
          <a:xfrm rot="7377635">
            <a:off x="3104634" y="3430678"/>
            <a:ext cx="2266400" cy="658025"/>
          </a:xfrm>
          <a:prstGeom prst="lef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4" name="Titolo 1"/>
          <p:cNvSpPr txBox="1">
            <a:spLocks/>
          </p:cNvSpPr>
          <p:nvPr/>
        </p:nvSpPr>
        <p:spPr>
          <a:xfrm>
            <a:off x="1981200" y="28575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b="1" dirty="0">
                <a:latin typeface="Times New Roman"/>
                <a:cs typeface="Times New Roman"/>
              </a:rPr>
              <a:t>La revue de la </a:t>
            </a:r>
            <a:r>
              <a:rPr lang="fr-FR" b="1" dirty="0" smtClean="0">
                <a:latin typeface="Times New Roman"/>
                <a:cs typeface="Times New Roman"/>
              </a:rPr>
              <a:t>littérature</a:t>
            </a:r>
            <a:endParaRPr lang="fr-FR" b="1" dirty="0">
              <a:latin typeface="Times New Roman"/>
              <a:cs typeface="Times New Roman"/>
            </a:endParaRPr>
          </a:p>
        </p:txBody>
      </p:sp>
      <p:cxnSp>
        <p:nvCxnSpPr>
          <p:cNvPr id="5" name="Connettore 1 4"/>
          <p:cNvCxnSpPr/>
          <p:nvPr/>
        </p:nvCxnSpPr>
        <p:spPr>
          <a:xfrm flipV="1">
            <a:off x="1524000" y="1231900"/>
            <a:ext cx="9144000" cy="1270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7" name="CasellaDiTesto 6"/>
          <p:cNvSpPr txBox="1"/>
          <p:nvPr/>
        </p:nvSpPr>
        <p:spPr>
          <a:xfrm>
            <a:off x="2730500" y="1522081"/>
            <a:ext cx="6400800" cy="1200328"/>
          </a:xfrm>
          <a:prstGeom prst="rect">
            <a:avLst/>
          </a:prstGeom>
          <a:solidFill>
            <a:srgbClr val="FFFFFF"/>
          </a:solidFill>
          <a:ln w="38100" cmpd="sng">
            <a:solidFill>
              <a:schemeClr val="tx1"/>
            </a:solidFill>
          </a:ln>
        </p:spPr>
        <p:txBody>
          <a:bodyPr wrap="square" rtlCol="0">
            <a:spAutoFit/>
          </a:bodyPr>
          <a:lstStyle/>
          <a:p>
            <a:r>
              <a:rPr lang="fr-FR" sz="2400" dirty="0" smtClean="0">
                <a:latin typeface="Times New Roman"/>
                <a:cs typeface="Times New Roman"/>
              </a:rPr>
              <a:t>Les </a:t>
            </a:r>
            <a:r>
              <a:rPr lang="fr-FR" sz="2400" b="1" dirty="0" smtClean="0">
                <a:latin typeface="Times New Roman"/>
                <a:cs typeface="Times New Roman"/>
              </a:rPr>
              <a:t>facteurs affectifs </a:t>
            </a:r>
            <a:r>
              <a:rPr lang="fr-FR" sz="2400" dirty="0" smtClean="0">
                <a:latin typeface="Times New Roman"/>
                <a:cs typeface="Times New Roman"/>
              </a:rPr>
              <a:t>sont imbriqués aux </a:t>
            </a:r>
            <a:r>
              <a:rPr lang="fr-FR" sz="2400" b="1" dirty="0" smtClean="0">
                <a:latin typeface="Times New Roman"/>
                <a:cs typeface="Times New Roman"/>
              </a:rPr>
              <a:t>facteurs de la rationalité </a:t>
            </a:r>
            <a:r>
              <a:rPr lang="fr-FR" sz="2400" dirty="0" smtClean="0">
                <a:latin typeface="Times New Roman"/>
                <a:cs typeface="Times New Roman"/>
              </a:rPr>
              <a:t>dans la prise de décision de l’enseignant des mathématiques.</a:t>
            </a:r>
            <a:endParaRPr lang="fr-FR" sz="2400" dirty="0">
              <a:latin typeface="Times New Roman"/>
              <a:cs typeface="Times New Roman"/>
            </a:endParaRPr>
          </a:p>
        </p:txBody>
      </p:sp>
      <p:grpSp>
        <p:nvGrpSpPr>
          <p:cNvPr id="3" name="Gruppo 2"/>
          <p:cNvGrpSpPr/>
          <p:nvPr/>
        </p:nvGrpSpPr>
        <p:grpSpPr>
          <a:xfrm>
            <a:off x="1117347" y="3862524"/>
            <a:ext cx="4856899" cy="1499509"/>
            <a:chOff x="0" y="3859891"/>
            <a:chExt cx="4706082" cy="1499509"/>
          </a:xfrm>
        </p:grpSpPr>
        <p:sp>
          <p:nvSpPr>
            <p:cNvPr id="11" name="Rettangolo arrotondato 10"/>
            <p:cNvSpPr/>
            <p:nvPr/>
          </p:nvSpPr>
          <p:spPr>
            <a:xfrm>
              <a:off x="0" y="3859891"/>
              <a:ext cx="4706082" cy="1499509"/>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CasellaDiTesto 8"/>
            <p:cNvSpPr txBox="1"/>
            <p:nvPr/>
          </p:nvSpPr>
          <p:spPr>
            <a:xfrm>
              <a:off x="49769" y="4051261"/>
              <a:ext cx="4357132" cy="1077218"/>
            </a:xfrm>
            <a:prstGeom prst="rect">
              <a:avLst/>
            </a:prstGeom>
            <a:solidFill>
              <a:srgbClr val="FFFFFF"/>
            </a:solidFill>
          </p:spPr>
          <p:txBody>
            <a:bodyPr wrap="square" rtlCol="0">
              <a:spAutoFit/>
            </a:bodyPr>
            <a:lstStyle/>
            <a:p>
              <a:pPr algn="ctr"/>
              <a:r>
                <a:rPr lang="fr-FR" sz="3200" dirty="0" smtClean="0">
                  <a:latin typeface="Times New Roman"/>
                  <a:cs typeface="Times New Roman"/>
                </a:rPr>
                <a:t>NEUROPSYCHOLOGIE HUMAINE</a:t>
              </a:r>
              <a:endParaRPr lang="fr-FR" sz="3200" dirty="0">
                <a:latin typeface="Times New Roman"/>
                <a:cs typeface="Times New Roman"/>
              </a:endParaRPr>
            </a:p>
          </p:txBody>
        </p:sp>
      </p:grpSp>
      <p:grpSp>
        <p:nvGrpSpPr>
          <p:cNvPr id="6" name="Gruppo 5"/>
          <p:cNvGrpSpPr/>
          <p:nvPr/>
        </p:nvGrpSpPr>
        <p:grpSpPr>
          <a:xfrm>
            <a:off x="6629401" y="3847728"/>
            <a:ext cx="4038600" cy="1497167"/>
            <a:chOff x="5105401" y="3847727"/>
            <a:chExt cx="4038600" cy="1497167"/>
          </a:xfrm>
        </p:grpSpPr>
        <p:sp>
          <p:nvSpPr>
            <p:cNvPr id="12" name="Rettangolo arrotondato 11"/>
            <p:cNvSpPr/>
            <p:nvPr/>
          </p:nvSpPr>
          <p:spPr>
            <a:xfrm>
              <a:off x="5105401" y="3847727"/>
              <a:ext cx="4038600" cy="1497167"/>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t> </a:t>
              </a:r>
            </a:p>
          </p:txBody>
        </p:sp>
        <p:sp>
          <p:nvSpPr>
            <p:cNvPr id="10" name="CasellaDiTesto 9"/>
            <p:cNvSpPr txBox="1"/>
            <p:nvPr/>
          </p:nvSpPr>
          <p:spPr>
            <a:xfrm>
              <a:off x="5311473" y="3923927"/>
              <a:ext cx="3797300" cy="1323439"/>
            </a:xfrm>
            <a:prstGeom prst="rect">
              <a:avLst/>
            </a:prstGeom>
            <a:solidFill>
              <a:srgbClr val="FFFFFF"/>
            </a:solidFill>
          </p:spPr>
          <p:txBody>
            <a:bodyPr wrap="square" rtlCol="0">
              <a:spAutoFit/>
            </a:bodyPr>
            <a:lstStyle/>
            <a:p>
              <a:pPr algn="ctr"/>
              <a:r>
                <a:rPr lang="it-IT" sz="4000" dirty="0" smtClean="0">
                  <a:latin typeface="Times New Roman"/>
                  <a:cs typeface="Times New Roman"/>
                </a:rPr>
                <a:t>DIDACTIQUES DES MATHS</a:t>
              </a:r>
              <a:endParaRPr lang="it-IT" sz="4000" dirty="0">
                <a:latin typeface="Times New Roman"/>
                <a:cs typeface="Times New Roman"/>
              </a:endParaRPr>
            </a:p>
          </p:txBody>
        </p:sp>
      </p:grpSp>
      <p:grpSp>
        <p:nvGrpSpPr>
          <p:cNvPr id="13" name="Gruppo 12"/>
          <p:cNvGrpSpPr/>
          <p:nvPr/>
        </p:nvGrpSpPr>
        <p:grpSpPr>
          <a:xfrm>
            <a:off x="3695700" y="5814571"/>
            <a:ext cx="5041900" cy="707886"/>
            <a:chOff x="2171700" y="5814571"/>
            <a:chExt cx="5041900" cy="707886"/>
          </a:xfrm>
        </p:grpSpPr>
        <p:sp>
          <p:nvSpPr>
            <p:cNvPr id="18" name="Rettangolo arrotondato 17"/>
            <p:cNvSpPr/>
            <p:nvPr/>
          </p:nvSpPr>
          <p:spPr>
            <a:xfrm>
              <a:off x="2171700" y="5814571"/>
              <a:ext cx="5041900" cy="707886"/>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t> </a:t>
              </a:r>
            </a:p>
          </p:txBody>
        </p:sp>
        <p:sp>
          <p:nvSpPr>
            <p:cNvPr id="19" name="CasellaDiTesto 18"/>
            <p:cNvSpPr txBox="1"/>
            <p:nvPr/>
          </p:nvSpPr>
          <p:spPr>
            <a:xfrm>
              <a:off x="2888646" y="5814571"/>
              <a:ext cx="3797300" cy="707886"/>
            </a:xfrm>
            <a:prstGeom prst="rect">
              <a:avLst/>
            </a:prstGeom>
            <a:noFill/>
          </p:spPr>
          <p:txBody>
            <a:bodyPr wrap="square" rtlCol="0">
              <a:spAutoFit/>
            </a:bodyPr>
            <a:lstStyle/>
            <a:p>
              <a:pPr algn="ctr"/>
              <a:r>
                <a:rPr lang="it-IT" sz="4000" dirty="0">
                  <a:latin typeface="Times New Roman"/>
                  <a:cs typeface="Times New Roman"/>
                </a:rPr>
                <a:t>EDUCATION</a:t>
              </a:r>
            </a:p>
          </p:txBody>
        </p:sp>
      </p:grpSp>
    </p:spTree>
    <p:extLst>
      <p:ext uri="{BB962C8B-B14F-4D97-AF65-F5344CB8AC3E}">
        <p14:creationId xmlns:p14="http://schemas.microsoft.com/office/powerpoint/2010/main" val="64253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703512" y="2132856"/>
            <a:ext cx="8784976" cy="4339650"/>
          </a:xfrm>
          <a:prstGeom prst="rect">
            <a:avLst/>
          </a:prstGeom>
          <a:noFill/>
        </p:spPr>
        <p:txBody>
          <a:bodyPr wrap="square" rtlCol="0">
            <a:spAutoFit/>
          </a:bodyPr>
          <a:lstStyle/>
          <a:p>
            <a:pPr>
              <a:buFont typeface="Arial" pitchFamily="34" charset="0"/>
              <a:buChar char="•"/>
            </a:pPr>
            <a:r>
              <a:rPr lang="en-US" sz="3200" i="1" dirty="0"/>
              <a:t> </a:t>
            </a:r>
            <a:r>
              <a:rPr lang="en-US" sz="3200" i="1" dirty="0">
                <a:latin typeface="Times New Roman" panose="02020603050405020304" pitchFamily="18" charset="0"/>
                <a:cs typeface="Times New Roman" panose="02020603050405020304" pitchFamily="18" charset="0"/>
              </a:rPr>
              <a:t>“Descartes’ Error: Emotion, Reason and Human 	Brain”</a:t>
            </a:r>
            <a:endParaRPr lang="it-IT" sz="3200" i="1" dirty="0">
              <a:latin typeface="Times New Roman" panose="02020603050405020304" pitchFamily="18" charset="0"/>
              <a:cs typeface="Times New Roman" panose="02020603050405020304" pitchFamily="18" charset="0"/>
            </a:endParaRPr>
          </a:p>
          <a:p>
            <a:r>
              <a:rPr lang="it-IT" sz="2800" dirty="0">
                <a:latin typeface="Times New Roman" panose="02020603050405020304" pitchFamily="18" charset="0"/>
                <a:cs typeface="Times New Roman" panose="02020603050405020304" pitchFamily="18" charset="0"/>
              </a:rPr>
              <a:t>	New York, New York: </a:t>
            </a:r>
            <a:r>
              <a:rPr lang="it-IT" sz="2800" dirty="0" err="1">
                <a:latin typeface="Times New Roman" panose="02020603050405020304" pitchFamily="18" charset="0"/>
                <a:cs typeface="Times New Roman" panose="02020603050405020304" pitchFamily="18" charset="0"/>
              </a:rPr>
              <a:t>Putnam</a:t>
            </a:r>
            <a:r>
              <a:rPr lang="it-IT" sz="2800" dirty="0">
                <a:latin typeface="Times New Roman" panose="02020603050405020304" pitchFamily="18" charset="0"/>
                <a:cs typeface="Times New Roman" panose="02020603050405020304" pitchFamily="18" charset="0"/>
              </a:rPr>
              <a:t>, 1994 	</a:t>
            </a:r>
            <a:endParaRPr lang="en-US" sz="3200" dirty="0">
              <a:latin typeface="Times New Roman" panose="02020603050405020304" pitchFamily="18" charset="0"/>
              <a:cs typeface="Times New Roman" panose="02020603050405020304" pitchFamily="18" charset="0"/>
            </a:endParaRPr>
          </a:p>
          <a:p>
            <a:pPr>
              <a:buFont typeface="Arial" pitchFamily="34" charset="0"/>
              <a:buChar char="•"/>
            </a:pPr>
            <a:r>
              <a:rPr lang="en-US" sz="3200" i="1" dirty="0">
                <a:latin typeface="Times New Roman" panose="02020603050405020304" pitchFamily="18" charset="0"/>
                <a:cs typeface="Times New Roman" panose="02020603050405020304" pitchFamily="18" charset="0"/>
              </a:rPr>
              <a:t>“</a:t>
            </a:r>
            <a:r>
              <a:rPr lang="it-IT" sz="3200" i="1" dirty="0">
                <a:latin typeface="Times New Roman" panose="02020603050405020304" pitchFamily="18" charset="0"/>
                <a:cs typeface="Times New Roman" panose="02020603050405020304" pitchFamily="18" charset="0"/>
              </a:rPr>
              <a:t>The Feeling of </a:t>
            </a:r>
            <a:r>
              <a:rPr lang="it-IT" sz="3200" i="1" dirty="0" err="1">
                <a:latin typeface="Times New Roman" panose="02020603050405020304" pitchFamily="18" charset="0"/>
                <a:cs typeface="Times New Roman" panose="02020603050405020304" pitchFamily="18" charset="0"/>
              </a:rPr>
              <a:t>What</a:t>
            </a:r>
            <a:r>
              <a:rPr lang="it-IT" sz="3200" i="1" dirty="0">
                <a:latin typeface="Times New Roman" panose="02020603050405020304" pitchFamily="18" charset="0"/>
                <a:cs typeface="Times New Roman" panose="02020603050405020304" pitchFamily="18" charset="0"/>
              </a:rPr>
              <a:t> </a:t>
            </a:r>
            <a:r>
              <a:rPr lang="it-IT" sz="3200" i="1" dirty="0" err="1">
                <a:latin typeface="Times New Roman" panose="02020603050405020304" pitchFamily="18" charset="0"/>
                <a:cs typeface="Times New Roman" panose="02020603050405020304" pitchFamily="18" charset="0"/>
              </a:rPr>
              <a:t>Happens</a:t>
            </a:r>
            <a:r>
              <a:rPr lang="it-IT" sz="3200" i="1" dirty="0">
                <a:latin typeface="Times New Roman" panose="02020603050405020304" pitchFamily="18" charset="0"/>
                <a:cs typeface="Times New Roman" panose="02020603050405020304" pitchFamily="18" charset="0"/>
              </a:rPr>
              <a:t>: Body and </a:t>
            </a:r>
            <a:r>
              <a:rPr lang="it-IT" sz="3200" i="1" dirty="0" err="1">
                <a:latin typeface="Times New Roman" panose="02020603050405020304" pitchFamily="18" charset="0"/>
                <a:cs typeface="Times New Roman" panose="02020603050405020304" pitchFamily="18" charset="0"/>
              </a:rPr>
              <a:t>Emotion</a:t>
            </a:r>
            <a:r>
              <a:rPr lang="it-IT" sz="3200" i="1" dirty="0">
                <a:latin typeface="Times New Roman" panose="02020603050405020304" pitchFamily="18" charset="0"/>
                <a:cs typeface="Times New Roman" panose="02020603050405020304" pitchFamily="18" charset="0"/>
              </a:rPr>
              <a:t> 	in the </a:t>
            </a:r>
            <a:r>
              <a:rPr lang="it-IT" sz="3200" i="1" dirty="0" err="1">
                <a:latin typeface="Times New Roman" panose="02020603050405020304" pitchFamily="18" charset="0"/>
                <a:cs typeface="Times New Roman" panose="02020603050405020304" pitchFamily="18" charset="0"/>
              </a:rPr>
              <a:t>Making</a:t>
            </a:r>
            <a:r>
              <a:rPr lang="it-IT" sz="3200" i="1" dirty="0">
                <a:latin typeface="Times New Roman" panose="02020603050405020304" pitchFamily="18" charset="0"/>
                <a:cs typeface="Times New Roman" panose="02020603050405020304" pitchFamily="18" charset="0"/>
              </a:rPr>
              <a:t> of </a:t>
            </a:r>
            <a:r>
              <a:rPr lang="it-IT" sz="3200" i="1" dirty="0" err="1">
                <a:latin typeface="Times New Roman" panose="02020603050405020304" pitchFamily="18" charset="0"/>
                <a:cs typeface="Times New Roman" panose="02020603050405020304" pitchFamily="18" charset="0"/>
              </a:rPr>
              <a:t>Consciousness</a:t>
            </a:r>
            <a:r>
              <a:rPr lang="it-IT" sz="3200" i="1" dirty="0">
                <a:latin typeface="Times New Roman" panose="02020603050405020304" pitchFamily="18" charset="0"/>
                <a:cs typeface="Times New Roman" panose="02020603050405020304" pitchFamily="18" charset="0"/>
              </a:rPr>
              <a:t>”</a:t>
            </a:r>
          </a:p>
          <a:p>
            <a:r>
              <a:rPr lang="it-IT" sz="2800" dirty="0">
                <a:latin typeface="Times New Roman" panose="02020603050405020304" pitchFamily="18" charset="0"/>
                <a:cs typeface="Times New Roman" panose="02020603050405020304" pitchFamily="18" charset="0"/>
              </a:rPr>
              <a:t>	San Diego, California: </a:t>
            </a:r>
            <a:r>
              <a:rPr lang="it-IT" sz="2800" dirty="0" err="1">
                <a:latin typeface="Times New Roman" panose="02020603050405020304" pitchFamily="18" charset="0"/>
                <a:cs typeface="Times New Roman" panose="02020603050405020304" pitchFamily="18" charset="0"/>
              </a:rPr>
              <a:t>Harcourt</a:t>
            </a:r>
            <a:r>
              <a:rPr lang="it-IT" sz="2800" dirty="0">
                <a:latin typeface="Times New Roman" panose="02020603050405020304" pitchFamily="18" charset="0"/>
                <a:cs typeface="Times New Roman" panose="02020603050405020304" pitchFamily="18" charset="0"/>
              </a:rPr>
              <a:t>, 1999</a:t>
            </a:r>
          </a:p>
          <a:p>
            <a:pPr>
              <a:buFont typeface="Arial" pitchFamily="34" charset="0"/>
              <a:buChar char="•"/>
            </a:pPr>
            <a:r>
              <a:rPr lang="it-IT" sz="3200"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a:t>
            </a:r>
            <a:r>
              <a:rPr lang="it-IT" sz="3200" i="1" dirty="0">
                <a:latin typeface="Times New Roman" panose="02020603050405020304" pitchFamily="18" charset="0"/>
                <a:cs typeface="Times New Roman" panose="02020603050405020304" pitchFamily="18" charset="0"/>
              </a:rPr>
              <a:t>Self </a:t>
            </a:r>
            <a:r>
              <a:rPr lang="it-IT" sz="3200" i="1" dirty="0" err="1">
                <a:latin typeface="Times New Roman" panose="02020603050405020304" pitchFamily="18" charset="0"/>
                <a:cs typeface="Times New Roman" panose="02020603050405020304" pitchFamily="18" charset="0"/>
              </a:rPr>
              <a:t>Comes</a:t>
            </a:r>
            <a:r>
              <a:rPr lang="it-IT" sz="3200" i="1" dirty="0">
                <a:latin typeface="Times New Roman" panose="02020603050405020304" pitchFamily="18" charset="0"/>
                <a:cs typeface="Times New Roman" panose="02020603050405020304" pitchFamily="18" charset="0"/>
              </a:rPr>
              <a:t> to </a:t>
            </a:r>
            <a:r>
              <a:rPr lang="it-IT" sz="3200" i="1" dirty="0" err="1">
                <a:latin typeface="Times New Roman" panose="02020603050405020304" pitchFamily="18" charset="0"/>
                <a:cs typeface="Times New Roman" panose="02020603050405020304" pitchFamily="18" charset="0"/>
              </a:rPr>
              <a:t>Mind</a:t>
            </a:r>
            <a:r>
              <a:rPr lang="it-IT" sz="3200" i="1" dirty="0">
                <a:latin typeface="Times New Roman" panose="02020603050405020304" pitchFamily="18" charset="0"/>
                <a:cs typeface="Times New Roman" panose="02020603050405020304" pitchFamily="18" charset="0"/>
              </a:rPr>
              <a:t>: </a:t>
            </a:r>
            <a:r>
              <a:rPr lang="it-IT" sz="3200" i="1" dirty="0" err="1">
                <a:latin typeface="Times New Roman" panose="02020603050405020304" pitchFamily="18" charset="0"/>
                <a:cs typeface="Times New Roman" panose="02020603050405020304" pitchFamily="18" charset="0"/>
              </a:rPr>
              <a:t>Constructing</a:t>
            </a:r>
            <a:r>
              <a:rPr lang="it-IT" sz="3200" i="1" dirty="0">
                <a:latin typeface="Times New Roman" panose="02020603050405020304" pitchFamily="18" charset="0"/>
                <a:cs typeface="Times New Roman" panose="02020603050405020304" pitchFamily="18" charset="0"/>
              </a:rPr>
              <a:t> the </a:t>
            </a:r>
            <a:r>
              <a:rPr lang="it-IT" sz="3200" i="1" dirty="0" err="1">
                <a:latin typeface="Times New Roman" panose="02020603050405020304" pitchFamily="18" charset="0"/>
                <a:cs typeface="Times New Roman" panose="02020603050405020304" pitchFamily="18" charset="0"/>
              </a:rPr>
              <a:t>Conscious</a:t>
            </a:r>
            <a:r>
              <a:rPr lang="it-IT" sz="3200" i="1" dirty="0">
                <a:latin typeface="Times New Roman" panose="02020603050405020304" pitchFamily="18" charset="0"/>
                <a:cs typeface="Times New Roman" panose="02020603050405020304" pitchFamily="18" charset="0"/>
              </a:rPr>
              <a:t> 	Brain”</a:t>
            </a:r>
          </a:p>
          <a:p>
            <a:r>
              <a:rPr lang="it-IT" sz="2800" dirty="0">
                <a:latin typeface="Times New Roman" panose="02020603050405020304" pitchFamily="18" charset="0"/>
                <a:cs typeface="Times New Roman" panose="02020603050405020304" pitchFamily="18" charset="0"/>
              </a:rPr>
              <a:t>	New York, New York: Pantheon Books, 2010</a:t>
            </a:r>
          </a:p>
        </p:txBody>
      </p:sp>
      <p:grpSp>
        <p:nvGrpSpPr>
          <p:cNvPr id="8" name="Gruppo 7"/>
          <p:cNvGrpSpPr/>
          <p:nvPr/>
        </p:nvGrpSpPr>
        <p:grpSpPr>
          <a:xfrm>
            <a:off x="1703512" y="316592"/>
            <a:ext cx="8418388" cy="1499509"/>
            <a:chOff x="0" y="3859891"/>
            <a:chExt cx="4457700" cy="1499509"/>
          </a:xfrm>
        </p:grpSpPr>
        <p:sp>
          <p:nvSpPr>
            <p:cNvPr id="9" name="Rettangolo arrotondato 8"/>
            <p:cNvSpPr/>
            <p:nvPr/>
          </p:nvSpPr>
          <p:spPr>
            <a:xfrm>
              <a:off x="0" y="3859891"/>
              <a:ext cx="4457700" cy="1499509"/>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CasellaDiTesto 9"/>
            <p:cNvSpPr txBox="1"/>
            <p:nvPr/>
          </p:nvSpPr>
          <p:spPr>
            <a:xfrm>
              <a:off x="49769" y="4051261"/>
              <a:ext cx="4357132" cy="1077218"/>
            </a:xfrm>
            <a:prstGeom prst="rect">
              <a:avLst/>
            </a:prstGeom>
            <a:solidFill>
              <a:srgbClr val="FFFFFF"/>
            </a:solidFill>
          </p:spPr>
          <p:txBody>
            <a:bodyPr wrap="square" rtlCol="0">
              <a:spAutoFit/>
            </a:bodyPr>
            <a:lstStyle/>
            <a:p>
              <a:pPr algn="ctr"/>
              <a:r>
                <a:rPr lang="fr-FR" sz="3200" dirty="0" smtClean="0">
                  <a:latin typeface="Times New Roman"/>
                  <a:cs typeface="Times New Roman"/>
                </a:rPr>
                <a:t>NEUROPSYCHOLOGIE HUMAINE</a:t>
              </a:r>
            </a:p>
            <a:p>
              <a:pPr algn="ctr"/>
              <a:r>
                <a:rPr lang="it-IT" sz="3200" dirty="0" smtClean="0">
                  <a:latin typeface="Times New Roman"/>
                  <a:cs typeface="Times New Roman"/>
                </a:rPr>
                <a:t>Antonio </a:t>
              </a:r>
              <a:r>
                <a:rPr lang="it-IT" sz="3200" dirty="0" err="1">
                  <a:latin typeface="Times New Roman"/>
                  <a:cs typeface="Times New Roman"/>
                </a:rPr>
                <a:t>Damasio</a:t>
              </a:r>
              <a:endParaRPr lang="it-IT" sz="3200" dirty="0">
                <a:latin typeface="Times New Roman"/>
                <a:cs typeface="Times New Roman"/>
              </a:endParaRPr>
            </a:p>
          </p:txBody>
        </p:sp>
      </p:grpSp>
    </p:spTree>
    <p:extLst>
      <p:ext uri="{BB962C8B-B14F-4D97-AF65-F5344CB8AC3E}">
        <p14:creationId xmlns:p14="http://schemas.microsoft.com/office/powerpoint/2010/main" val="369516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1443915" y="2039947"/>
            <a:ext cx="9347073" cy="683231"/>
          </a:xfrm>
          <a:prstGeom prst="rect">
            <a:avLst/>
          </a:prstGeom>
        </p:spPr>
        <p:txBody>
          <a:bodyPr>
            <a:noAutofit/>
          </a:bodyPr>
          <a:lstStyle>
            <a:defPPr>
              <a:defRPr lang="it-IT"/>
            </a:defPPr>
            <a:lvl1pPr marL="342900" marR="0" lvl="0" indent="-342900" algn="ctr" fontAlgn="auto">
              <a:lnSpc>
                <a:spcPct val="100000"/>
              </a:lnSpc>
              <a:spcBef>
                <a:spcPct val="20000"/>
              </a:spcBef>
              <a:spcAft>
                <a:spcPts val="0"/>
              </a:spcAft>
              <a:buClrTx/>
              <a:buSzTx/>
              <a:tabLst/>
              <a:defRPr kumimoji="0" sz="4400" b="0" i="0" u="none" strike="noStrike" cap="none" spc="0" normalizeH="0" baseline="0">
                <a:ln>
                  <a:noFill/>
                </a:ln>
                <a:effectLst/>
                <a:uLnTx/>
                <a:uFillTx/>
              </a:defRPr>
            </a:lvl1pPr>
          </a:lstStyle>
          <a:p>
            <a:pPr algn="l"/>
            <a:r>
              <a:rPr lang="en-US" sz="3200" dirty="0">
                <a:latin typeface="Times New Roman" panose="02020603050405020304" pitchFamily="18" charset="0"/>
                <a:cs typeface="Times New Roman" panose="02020603050405020304" pitchFamily="18" charset="0"/>
              </a:rPr>
              <a:t>“</a:t>
            </a:r>
            <a:r>
              <a:rPr lang="en-US" sz="3200" i="1" dirty="0">
                <a:latin typeface="Times New Roman" panose="02020603050405020304" pitchFamily="18" charset="0"/>
                <a:cs typeface="Times New Roman" panose="02020603050405020304" pitchFamily="18" charset="0"/>
              </a:rPr>
              <a:t>Descartes’ Error: Emotion, Reason and Human Brain</a:t>
            </a:r>
            <a:r>
              <a:rPr lang="en-US" sz="3200"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grpSp>
        <p:nvGrpSpPr>
          <p:cNvPr id="11" name="Gruppo 10"/>
          <p:cNvGrpSpPr/>
          <p:nvPr/>
        </p:nvGrpSpPr>
        <p:grpSpPr>
          <a:xfrm>
            <a:off x="1703512" y="316592"/>
            <a:ext cx="8418388" cy="1499509"/>
            <a:chOff x="0" y="3859891"/>
            <a:chExt cx="4457700" cy="1499509"/>
          </a:xfrm>
        </p:grpSpPr>
        <p:sp>
          <p:nvSpPr>
            <p:cNvPr id="12" name="Rettangolo arrotondato 11"/>
            <p:cNvSpPr/>
            <p:nvPr/>
          </p:nvSpPr>
          <p:spPr>
            <a:xfrm>
              <a:off x="0" y="3859891"/>
              <a:ext cx="4457700" cy="1499509"/>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CasellaDiTesto 12"/>
            <p:cNvSpPr txBox="1"/>
            <p:nvPr/>
          </p:nvSpPr>
          <p:spPr>
            <a:xfrm>
              <a:off x="49769" y="4051261"/>
              <a:ext cx="4357132" cy="1077218"/>
            </a:xfrm>
            <a:prstGeom prst="rect">
              <a:avLst/>
            </a:prstGeom>
            <a:solidFill>
              <a:srgbClr val="FFFFFF"/>
            </a:solidFill>
          </p:spPr>
          <p:txBody>
            <a:bodyPr wrap="square" rtlCol="0">
              <a:spAutoFit/>
            </a:bodyPr>
            <a:lstStyle/>
            <a:p>
              <a:pPr algn="ctr"/>
              <a:r>
                <a:rPr lang="fr-FR" sz="3200" dirty="0" smtClean="0">
                  <a:latin typeface="Times New Roman"/>
                  <a:cs typeface="Times New Roman"/>
                </a:rPr>
                <a:t>NEUROPSYCHOLOGIE HUMAINE</a:t>
              </a:r>
            </a:p>
            <a:p>
              <a:pPr algn="ctr"/>
              <a:r>
                <a:rPr lang="it-IT" sz="3200" dirty="0" smtClean="0">
                  <a:latin typeface="Times New Roman"/>
                  <a:cs typeface="Times New Roman"/>
                </a:rPr>
                <a:t>Antonio </a:t>
              </a:r>
              <a:r>
                <a:rPr lang="it-IT" sz="3200" dirty="0" err="1">
                  <a:latin typeface="Times New Roman"/>
                  <a:cs typeface="Times New Roman"/>
                </a:rPr>
                <a:t>Damasio</a:t>
              </a:r>
              <a:endParaRPr lang="it-IT" sz="3200" dirty="0">
                <a:latin typeface="Times New Roman"/>
                <a:cs typeface="Times New Roman"/>
              </a:endParaRPr>
            </a:p>
          </p:txBody>
        </p:sp>
      </p:grpSp>
      <p:pic>
        <p:nvPicPr>
          <p:cNvPr id="3" name="Immagine 2" descr="Rene-Descartes_1741260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2984" y="3683677"/>
            <a:ext cx="2940266" cy="1840862"/>
          </a:xfrm>
          <a:prstGeom prst="rect">
            <a:avLst/>
          </a:prstGeom>
        </p:spPr>
      </p:pic>
      <p:pic>
        <p:nvPicPr>
          <p:cNvPr id="4" name="Immagine 3" descr="gehirnneupa_dw_wiss_220398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0344" y="3489786"/>
            <a:ext cx="3265917" cy="2183499"/>
          </a:xfrm>
          <a:prstGeom prst="rect">
            <a:avLst/>
          </a:prstGeom>
        </p:spPr>
      </p:pic>
      <p:sp>
        <p:nvSpPr>
          <p:cNvPr id="10" name="Subtitle 2"/>
          <p:cNvSpPr txBox="1">
            <a:spLocks/>
          </p:cNvSpPr>
          <p:nvPr/>
        </p:nvSpPr>
        <p:spPr>
          <a:xfrm>
            <a:off x="5012347" y="2723179"/>
            <a:ext cx="6401324" cy="745738"/>
          </a:xfrm>
          <a:prstGeom prst="rect">
            <a:avLst/>
          </a:prstGeom>
        </p:spPr>
        <p:txBody>
          <a:bodyPr>
            <a:noAutofit/>
          </a:bodyPr>
          <a:lstStyle>
            <a:defPPr>
              <a:defRPr lang="it-IT"/>
            </a:defPPr>
            <a:lvl1pPr marL="342900" marR="0" lvl="0" indent="-342900" algn="ctr" fontAlgn="auto">
              <a:lnSpc>
                <a:spcPct val="100000"/>
              </a:lnSpc>
              <a:spcBef>
                <a:spcPct val="20000"/>
              </a:spcBef>
              <a:spcAft>
                <a:spcPts val="0"/>
              </a:spcAft>
              <a:buClrTx/>
              <a:buSzTx/>
              <a:tabLst/>
              <a:defRPr kumimoji="0" sz="4400" b="0" i="0" u="none" strike="noStrike" cap="none" spc="0" normalizeH="0" baseline="0">
                <a:ln>
                  <a:noFill/>
                </a:ln>
                <a:effectLst/>
                <a:uLnTx/>
                <a:uFillTx/>
              </a:defRPr>
            </a:lvl1pPr>
          </a:lstStyle>
          <a:p>
            <a:pPr algn="l"/>
            <a:r>
              <a:rPr lang="en-US" sz="3200" b="1" dirty="0" smtClean="0">
                <a:latin typeface="Times New Roman" panose="02020603050405020304" pitchFamily="18" charset="0"/>
                <a:cs typeface="Times New Roman" panose="02020603050405020304" pitchFamily="18" charset="0"/>
              </a:rPr>
              <a:t>DUALISME CORPS ET ESPRIT</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7767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Rene-Descartes_1741260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3924" y="519500"/>
            <a:ext cx="2059326" cy="1289317"/>
          </a:xfrm>
          <a:prstGeom prst="rect">
            <a:avLst/>
          </a:prstGeom>
        </p:spPr>
      </p:pic>
      <p:pic>
        <p:nvPicPr>
          <p:cNvPr id="4" name="Immagine 3" descr="gehirnneupa_dw_wiss_220398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8982" y="519501"/>
            <a:ext cx="1858749" cy="1242707"/>
          </a:xfrm>
          <a:prstGeom prst="rect">
            <a:avLst/>
          </a:prstGeom>
        </p:spPr>
      </p:pic>
      <p:sp>
        <p:nvSpPr>
          <p:cNvPr id="10" name="Subtitle 2"/>
          <p:cNvSpPr txBox="1">
            <a:spLocks/>
          </p:cNvSpPr>
          <p:nvPr/>
        </p:nvSpPr>
        <p:spPr>
          <a:xfrm>
            <a:off x="4853251" y="26609"/>
            <a:ext cx="6593078" cy="683231"/>
          </a:xfrm>
          <a:prstGeom prst="rect">
            <a:avLst/>
          </a:prstGeom>
        </p:spPr>
        <p:txBody>
          <a:bodyPr>
            <a:noAutofit/>
          </a:bodyPr>
          <a:lstStyle>
            <a:defPPr>
              <a:defRPr lang="it-IT"/>
            </a:defPPr>
            <a:lvl1pPr marL="342900" marR="0" lvl="0" indent="-342900" algn="ctr" fontAlgn="auto">
              <a:lnSpc>
                <a:spcPct val="100000"/>
              </a:lnSpc>
              <a:spcBef>
                <a:spcPct val="20000"/>
              </a:spcBef>
              <a:spcAft>
                <a:spcPts val="0"/>
              </a:spcAft>
              <a:buClrTx/>
              <a:buSzTx/>
              <a:tabLst/>
              <a:defRPr kumimoji="0" sz="4400" b="0" i="0" u="none" strike="noStrike" cap="none" spc="0" normalizeH="0" baseline="0">
                <a:ln>
                  <a:noFill/>
                </a:ln>
                <a:effectLst/>
                <a:uLnTx/>
                <a:uFillTx/>
              </a:defRPr>
            </a:lvl1pPr>
          </a:lstStyle>
          <a:p>
            <a:pPr algn="l"/>
            <a:r>
              <a:rPr lang="en-US" sz="3200" b="1" dirty="0">
                <a:latin typeface="Times New Roman" panose="02020603050405020304" pitchFamily="18" charset="0"/>
                <a:cs typeface="Times New Roman" panose="02020603050405020304" pitchFamily="18" charset="0"/>
              </a:rPr>
              <a:t>DUALISME CORPS ET ESPRIT</a:t>
            </a:r>
          </a:p>
        </p:txBody>
      </p:sp>
      <p:sp>
        <p:nvSpPr>
          <p:cNvPr id="9" name="Subtitle 2"/>
          <p:cNvSpPr txBox="1">
            <a:spLocks/>
          </p:cNvSpPr>
          <p:nvPr/>
        </p:nvSpPr>
        <p:spPr>
          <a:xfrm>
            <a:off x="1392625" y="2160381"/>
            <a:ext cx="9347073" cy="4277462"/>
          </a:xfrm>
          <a:prstGeom prst="rect">
            <a:avLst/>
          </a:prstGeom>
        </p:spPr>
        <p:txBody>
          <a:bodyPr>
            <a:noAutofit/>
          </a:bodyPr>
          <a:lstStyle>
            <a:defPPr>
              <a:defRPr lang="it-IT"/>
            </a:defPPr>
            <a:lvl1pPr marL="342900" marR="0" lvl="0" indent="-342900" algn="ctr" fontAlgn="auto">
              <a:lnSpc>
                <a:spcPct val="100000"/>
              </a:lnSpc>
              <a:spcBef>
                <a:spcPct val="20000"/>
              </a:spcBef>
              <a:spcAft>
                <a:spcPts val="0"/>
              </a:spcAft>
              <a:buClrTx/>
              <a:buSzTx/>
              <a:tabLst/>
              <a:defRPr kumimoji="0" sz="4400" b="0" i="0" u="none" strike="noStrike" cap="none" spc="0" normalizeH="0" baseline="0">
                <a:ln>
                  <a:noFill/>
                </a:ln>
                <a:effectLst/>
                <a:uLnTx/>
                <a:uFillTx/>
              </a:defRPr>
            </a:lvl1pPr>
          </a:lstStyle>
          <a:p>
            <a:pPr>
              <a:spcBef>
                <a:spcPts val="0"/>
              </a:spcBef>
            </a:pPr>
            <a:r>
              <a:rPr lang="it-IT" sz="2800" i="1" dirty="0">
                <a:latin typeface="Times New Roman"/>
                <a:cs typeface="Times New Roman"/>
              </a:rPr>
              <a:t>“Pervenni in tal modo a conoscere che io ero una</a:t>
            </a:r>
          </a:p>
          <a:p>
            <a:r>
              <a:rPr lang="it-IT" sz="2800" i="1" dirty="0">
                <a:latin typeface="Times New Roman"/>
                <a:cs typeface="Times New Roman"/>
              </a:rPr>
              <a:t>sostanza, </a:t>
            </a:r>
            <a:r>
              <a:rPr lang="it-IT" sz="2800" i="1" dirty="0">
                <a:solidFill>
                  <a:srgbClr val="FF0000"/>
                </a:solidFill>
                <a:latin typeface="Times New Roman"/>
                <a:cs typeface="Times New Roman"/>
              </a:rPr>
              <a:t>la cui intera essenza o natura consiste nel pensare, e che per esistere non ha bisogno di alcun luogo né dipende da alcuna cosa materiale</a:t>
            </a:r>
            <a:r>
              <a:rPr lang="it-IT" sz="2800" i="1" dirty="0">
                <a:latin typeface="Times New Roman"/>
                <a:cs typeface="Times New Roman"/>
              </a:rPr>
              <a:t>. Di guisa che questo io, cioè </a:t>
            </a:r>
            <a:r>
              <a:rPr lang="it-IT" sz="2800" i="1" dirty="0">
                <a:solidFill>
                  <a:srgbClr val="FF0000"/>
                </a:solidFill>
                <a:latin typeface="Times New Roman"/>
                <a:cs typeface="Times New Roman"/>
              </a:rPr>
              <a:t>l'anima</a:t>
            </a:r>
            <a:r>
              <a:rPr lang="it-IT" sz="2800" i="1" dirty="0">
                <a:latin typeface="Times New Roman"/>
                <a:cs typeface="Times New Roman"/>
              </a:rPr>
              <a:t>, per opera della quale io sono quel che sono, </a:t>
            </a:r>
            <a:r>
              <a:rPr lang="it-IT" sz="2800" i="1" dirty="0">
                <a:solidFill>
                  <a:srgbClr val="FF0000"/>
                </a:solidFill>
                <a:latin typeface="Times New Roman"/>
                <a:cs typeface="Times New Roman"/>
              </a:rPr>
              <a:t>è interamente distinta dal corpo</a:t>
            </a:r>
            <a:r>
              <a:rPr lang="it-IT" sz="2800" i="1" dirty="0">
                <a:latin typeface="Times New Roman"/>
                <a:cs typeface="Times New Roman"/>
              </a:rPr>
              <a:t>, ed è anzi più facile a conoscere di questo; e anche se questo non fosse affatto, essa non cesserebbe di essere tutto quello che è.”</a:t>
            </a:r>
          </a:p>
          <a:p>
            <a:r>
              <a:rPr lang="it-IT" sz="2800" b="1" i="1" dirty="0">
                <a:latin typeface="Times New Roman"/>
                <a:cs typeface="Times New Roman"/>
              </a:rPr>
              <a:t>Discorso sul metodo, Cartesio</a:t>
            </a:r>
            <a:endParaRPr lang="en-US" sz="2800" b="1" i="1" dirty="0">
              <a:latin typeface="Times New Roman"/>
              <a:cs typeface="Times New Roman"/>
            </a:endParaRPr>
          </a:p>
        </p:txBody>
      </p:sp>
    </p:spTree>
    <p:extLst>
      <p:ext uri="{BB962C8B-B14F-4D97-AF65-F5344CB8AC3E}">
        <p14:creationId xmlns:p14="http://schemas.microsoft.com/office/powerpoint/2010/main" val="16616048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Immagine 2" descr="Rene-Descartes_1741260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3924" y="519500"/>
            <a:ext cx="2059326" cy="1289317"/>
          </a:xfrm>
          <a:prstGeom prst="rect">
            <a:avLst/>
          </a:prstGeom>
        </p:spPr>
      </p:pic>
      <p:pic>
        <p:nvPicPr>
          <p:cNvPr id="4" name="Immagine 3" descr="gehirnneupa_dw_wiss_220398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8982" y="519501"/>
            <a:ext cx="1858749" cy="1242707"/>
          </a:xfrm>
          <a:prstGeom prst="rect">
            <a:avLst/>
          </a:prstGeom>
        </p:spPr>
      </p:pic>
      <p:sp>
        <p:nvSpPr>
          <p:cNvPr id="10" name="Subtitle 2"/>
          <p:cNvSpPr txBox="1">
            <a:spLocks/>
          </p:cNvSpPr>
          <p:nvPr/>
        </p:nvSpPr>
        <p:spPr>
          <a:xfrm>
            <a:off x="4853251" y="26609"/>
            <a:ext cx="6576749" cy="683231"/>
          </a:xfrm>
          <a:prstGeom prst="rect">
            <a:avLst/>
          </a:prstGeom>
        </p:spPr>
        <p:txBody>
          <a:bodyPr>
            <a:noAutofit/>
          </a:bodyPr>
          <a:lstStyle>
            <a:defPPr>
              <a:defRPr lang="it-IT"/>
            </a:defPPr>
            <a:lvl1pPr marL="342900" marR="0" lvl="0" indent="-342900" algn="ctr" fontAlgn="auto">
              <a:lnSpc>
                <a:spcPct val="100000"/>
              </a:lnSpc>
              <a:spcBef>
                <a:spcPct val="20000"/>
              </a:spcBef>
              <a:spcAft>
                <a:spcPts val="0"/>
              </a:spcAft>
              <a:buClrTx/>
              <a:buSzTx/>
              <a:tabLst/>
              <a:defRPr kumimoji="0" sz="4400" b="0" i="0" u="none" strike="noStrike" cap="none" spc="0" normalizeH="0" baseline="0">
                <a:ln>
                  <a:noFill/>
                </a:ln>
                <a:effectLst/>
                <a:uLnTx/>
                <a:uFillTx/>
              </a:defRPr>
            </a:lvl1pPr>
          </a:lstStyle>
          <a:p>
            <a:pPr algn="l"/>
            <a:r>
              <a:rPr lang="en-US" sz="3200" b="1" dirty="0">
                <a:latin typeface="Times New Roman" panose="02020603050405020304" pitchFamily="18" charset="0"/>
                <a:cs typeface="Times New Roman" panose="02020603050405020304" pitchFamily="18" charset="0"/>
              </a:rPr>
              <a:t>DUALISME CORPS ET ESPRIT</a:t>
            </a:r>
          </a:p>
        </p:txBody>
      </p:sp>
      <p:pic>
        <p:nvPicPr>
          <p:cNvPr id="2" name="Immagine 1" descr="ar.damasio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5517" y="2879512"/>
            <a:ext cx="7359335" cy="2008588"/>
          </a:xfrm>
          <a:prstGeom prst="rect">
            <a:avLst/>
          </a:prstGeom>
        </p:spPr>
      </p:pic>
    </p:spTree>
    <p:extLst>
      <p:ext uri="{BB962C8B-B14F-4D97-AF65-F5344CB8AC3E}">
        <p14:creationId xmlns:p14="http://schemas.microsoft.com/office/powerpoint/2010/main" val="11266133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p:nvPr/>
        </p:nvSpPr>
        <p:spPr>
          <a:xfrm>
            <a:off x="1703512" y="3908664"/>
            <a:ext cx="8784976" cy="1692771"/>
          </a:xfrm>
          <a:prstGeom prst="rect">
            <a:avLst/>
          </a:prstGeom>
          <a:noFill/>
        </p:spPr>
        <p:txBody>
          <a:bodyPr wrap="square" rtlCol="0">
            <a:spAutoFit/>
          </a:bodyPr>
          <a:lstStyle/>
          <a:p>
            <a:r>
              <a:rPr lang="it-IT" sz="2600" dirty="0">
                <a:latin typeface="Times New Roman" panose="02020603050405020304" pitchFamily="18" charset="0"/>
                <a:cs typeface="Times New Roman" panose="02020603050405020304" pitchFamily="18" charset="0"/>
              </a:rPr>
              <a:t>“</a:t>
            </a:r>
            <a:r>
              <a:rPr lang="en-US" sz="2600" i="1" dirty="0">
                <a:latin typeface="Times New Roman" panose="02020603050405020304" pitchFamily="18" charset="0"/>
                <a:cs typeface="Times New Roman" panose="02020603050405020304" pitchFamily="18" charset="0"/>
              </a:rPr>
              <a:t>This is Descartes’ error: </a:t>
            </a:r>
            <a:r>
              <a:rPr lang="en-US" sz="2600" b="1" i="1" dirty="0">
                <a:latin typeface="Times New Roman" panose="02020603050405020304" pitchFamily="18" charset="0"/>
                <a:cs typeface="Times New Roman" panose="02020603050405020304" pitchFamily="18" charset="0"/>
              </a:rPr>
              <a:t>the abyssal separation between body and mind</a:t>
            </a:r>
            <a:r>
              <a:rPr lang="en-US" sz="2600" i="1" dirty="0">
                <a:latin typeface="Times New Roman" panose="02020603050405020304" pitchFamily="18" charset="0"/>
                <a:cs typeface="Times New Roman" panose="02020603050405020304" pitchFamily="18" charset="0"/>
              </a:rPr>
              <a:t> […]; the suggestion that reasoning, and moral judgment, and the suffering that comes from physical pain or emotional upheaval might exist separately from the body.’’</a:t>
            </a:r>
            <a:endParaRPr lang="it-IT" sz="2600" dirty="0">
              <a:latin typeface="Times New Roman" panose="02020603050405020304" pitchFamily="18" charset="0"/>
              <a:cs typeface="Times New Roman" panose="02020603050405020304" pitchFamily="18" charset="0"/>
            </a:endParaRPr>
          </a:p>
        </p:txBody>
      </p:sp>
      <p:sp>
        <p:nvSpPr>
          <p:cNvPr id="7" name="Subtitle 2"/>
          <p:cNvSpPr txBox="1">
            <a:spLocks/>
          </p:cNvSpPr>
          <p:nvPr/>
        </p:nvSpPr>
        <p:spPr>
          <a:xfrm>
            <a:off x="1524000" y="2348881"/>
            <a:ext cx="9144000" cy="1472721"/>
          </a:xfrm>
          <a:prstGeom prst="rect">
            <a:avLst/>
          </a:prstGeom>
        </p:spPr>
        <p:txBody>
          <a:bodyPr>
            <a:noAutofit/>
          </a:bodyPr>
          <a:lstStyle>
            <a:defPPr>
              <a:defRPr lang="it-IT"/>
            </a:defPPr>
            <a:lvl1pPr marL="342900" marR="0" lvl="0" indent="-342900" algn="ctr" fontAlgn="auto">
              <a:lnSpc>
                <a:spcPct val="100000"/>
              </a:lnSpc>
              <a:spcBef>
                <a:spcPct val="20000"/>
              </a:spcBef>
              <a:spcAft>
                <a:spcPts val="0"/>
              </a:spcAft>
              <a:buClrTx/>
              <a:buSzTx/>
              <a:tabLst/>
              <a:defRPr kumimoji="0" sz="4400" b="0" i="0" u="none" strike="noStrike" cap="none" spc="0" normalizeH="0" baseline="0">
                <a:ln>
                  <a:noFill/>
                </a:ln>
                <a:effectLst/>
                <a:uLnTx/>
                <a:uFillTx/>
              </a:defRPr>
            </a:lvl1pPr>
          </a:lstStyle>
          <a:p>
            <a:r>
              <a:rPr lang="en-US" sz="3200" dirty="0">
                <a:latin typeface="Times New Roman" panose="02020603050405020304" pitchFamily="18" charset="0"/>
                <a:cs typeface="Times New Roman" panose="02020603050405020304" pitchFamily="18" charset="0"/>
              </a:rPr>
              <a:t>“</a:t>
            </a:r>
            <a:r>
              <a:rPr lang="en-US" sz="3200" i="1" dirty="0">
                <a:latin typeface="Times New Roman" panose="02020603050405020304" pitchFamily="18" charset="0"/>
                <a:cs typeface="Times New Roman" panose="02020603050405020304" pitchFamily="18" charset="0"/>
              </a:rPr>
              <a:t>Descartes’ Error: Emotion, Reason and Human 	Brain</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pag</a:t>
            </a:r>
            <a:r>
              <a:rPr lang="en-US" sz="3200" i="1" dirty="0">
                <a:latin typeface="Times New Roman" panose="02020603050405020304" pitchFamily="18" charset="0"/>
                <a:cs typeface="Times New Roman" panose="02020603050405020304" pitchFamily="18" charset="0"/>
              </a:rPr>
              <a:t>. 249-250</a:t>
            </a:r>
            <a:endParaRPr lang="en-US" dirty="0">
              <a:latin typeface="Times New Roman" panose="02020603050405020304" pitchFamily="18" charset="0"/>
              <a:cs typeface="Times New Roman" panose="02020603050405020304" pitchFamily="18" charset="0"/>
            </a:endParaRPr>
          </a:p>
        </p:txBody>
      </p:sp>
      <p:grpSp>
        <p:nvGrpSpPr>
          <p:cNvPr id="11" name="Gruppo 10"/>
          <p:cNvGrpSpPr/>
          <p:nvPr/>
        </p:nvGrpSpPr>
        <p:grpSpPr>
          <a:xfrm>
            <a:off x="1703512" y="316592"/>
            <a:ext cx="8418388" cy="1499509"/>
            <a:chOff x="0" y="3859891"/>
            <a:chExt cx="4457700" cy="1499509"/>
          </a:xfrm>
        </p:grpSpPr>
        <p:sp>
          <p:nvSpPr>
            <p:cNvPr id="12" name="Rettangolo arrotondato 11"/>
            <p:cNvSpPr/>
            <p:nvPr/>
          </p:nvSpPr>
          <p:spPr>
            <a:xfrm>
              <a:off x="0" y="3859891"/>
              <a:ext cx="4457700" cy="1499509"/>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CasellaDiTesto 12"/>
            <p:cNvSpPr txBox="1"/>
            <p:nvPr/>
          </p:nvSpPr>
          <p:spPr>
            <a:xfrm>
              <a:off x="49769" y="4051261"/>
              <a:ext cx="4357132" cy="1077218"/>
            </a:xfrm>
            <a:prstGeom prst="rect">
              <a:avLst/>
            </a:prstGeom>
            <a:solidFill>
              <a:srgbClr val="FFFFFF"/>
            </a:solidFill>
          </p:spPr>
          <p:txBody>
            <a:bodyPr wrap="square" rtlCol="0">
              <a:spAutoFit/>
            </a:bodyPr>
            <a:lstStyle/>
            <a:p>
              <a:pPr algn="ctr"/>
              <a:r>
                <a:rPr lang="fr-FR" sz="3200" dirty="0" smtClean="0">
                  <a:latin typeface="Times New Roman"/>
                  <a:cs typeface="Times New Roman"/>
                </a:rPr>
                <a:t>NEUROPSYCHOLOGIE HUMAINE</a:t>
              </a:r>
            </a:p>
            <a:p>
              <a:pPr algn="ctr"/>
              <a:r>
                <a:rPr lang="it-IT" sz="3200" dirty="0" smtClean="0">
                  <a:latin typeface="Times New Roman"/>
                  <a:cs typeface="Times New Roman"/>
                </a:rPr>
                <a:t>Antonio </a:t>
              </a:r>
              <a:r>
                <a:rPr lang="it-IT" sz="3200" dirty="0" err="1">
                  <a:latin typeface="Times New Roman"/>
                  <a:cs typeface="Times New Roman"/>
                </a:rPr>
                <a:t>Damasio</a:t>
              </a:r>
              <a:endParaRPr lang="it-IT" sz="3200" dirty="0">
                <a:latin typeface="Times New Roman"/>
                <a:cs typeface="Times New Roman"/>
              </a:endParaRPr>
            </a:p>
          </p:txBody>
        </p:sp>
      </p:grpSp>
    </p:spTree>
    <p:extLst>
      <p:ext uri="{BB962C8B-B14F-4D97-AF65-F5344CB8AC3E}">
        <p14:creationId xmlns:p14="http://schemas.microsoft.com/office/powerpoint/2010/main" val="17990522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p:nvPr/>
        </p:nvSpPr>
        <p:spPr>
          <a:xfrm>
            <a:off x="1703512" y="3908663"/>
            <a:ext cx="8784976" cy="2492990"/>
          </a:xfrm>
          <a:prstGeom prst="rect">
            <a:avLst/>
          </a:prstGeom>
          <a:noFill/>
        </p:spPr>
        <p:txBody>
          <a:bodyPr wrap="square" rtlCol="0">
            <a:spAutoFit/>
          </a:bodyPr>
          <a:lstStyle/>
          <a:p>
            <a:r>
              <a:rPr lang="it-IT" sz="2600" dirty="0">
                <a:latin typeface="Times New Roman" panose="02020603050405020304" pitchFamily="18" charset="0"/>
                <a:cs typeface="Times New Roman" panose="02020603050405020304" pitchFamily="18" charset="0"/>
              </a:rPr>
              <a:t>“</a:t>
            </a:r>
            <a:r>
              <a:rPr lang="en-US" sz="2600" i="1" dirty="0">
                <a:latin typeface="Times New Roman" panose="02020603050405020304" pitchFamily="18" charset="0"/>
                <a:cs typeface="Times New Roman" panose="02020603050405020304" pitchFamily="18" charset="0"/>
              </a:rPr>
              <a:t>I suggested that </a:t>
            </a:r>
            <a:r>
              <a:rPr lang="en-US" sz="2600" b="1" i="1" dirty="0">
                <a:solidFill>
                  <a:srgbClr val="0000FF"/>
                </a:solidFill>
                <a:latin typeface="Times New Roman" panose="02020603050405020304" pitchFamily="18" charset="0"/>
                <a:cs typeface="Times New Roman" panose="02020603050405020304" pitchFamily="18" charset="0"/>
              </a:rPr>
              <a:t>certain levels of emotion processing probably point us to the sector of the decision-making space</a:t>
            </a:r>
            <a:r>
              <a:rPr lang="en-US" sz="2600" i="1" dirty="0">
                <a:solidFill>
                  <a:srgbClr val="0000FF"/>
                </a:solidFill>
                <a:latin typeface="Times New Roman" panose="02020603050405020304" pitchFamily="18" charset="0"/>
                <a:cs typeface="Times New Roman" panose="02020603050405020304" pitchFamily="18" charset="0"/>
              </a:rPr>
              <a:t> </a:t>
            </a:r>
            <a:r>
              <a:rPr lang="en-US" sz="2600" i="1" dirty="0">
                <a:latin typeface="Times New Roman" panose="02020603050405020304" pitchFamily="18" charset="0"/>
                <a:cs typeface="Times New Roman" panose="02020603050405020304" pitchFamily="18" charset="0"/>
              </a:rPr>
              <a:t>where our reason can operate most efficiently. I did not suggest, however, that emotions are a substitute for reason or that emotions decide for us. It is obvious that emotional upheavals can lead to irrational decisions.</a:t>
            </a:r>
            <a:r>
              <a:rPr lang="en-US" sz="2600" dirty="0">
                <a:latin typeface="Times New Roman" panose="02020603050405020304" pitchFamily="18" charset="0"/>
                <a:cs typeface="Times New Roman" panose="02020603050405020304" pitchFamily="18" charset="0"/>
              </a:rPr>
              <a:t>”</a:t>
            </a:r>
            <a:endParaRPr lang="it-IT" sz="2600" dirty="0">
              <a:latin typeface="Times New Roman" panose="02020603050405020304" pitchFamily="18" charset="0"/>
              <a:cs typeface="Times New Roman" panose="02020603050405020304" pitchFamily="18" charset="0"/>
            </a:endParaRPr>
          </a:p>
        </p:txBody>
      </p:sp>
      <p:sp>
        <p:nvSpPr>
          <p:cNvPr id="7" name="Subtitle 2"/>
          <p:cNvSpPr txBox="1">
            <a:spLocks/>
          </p:cNvSpPr>
          <p:nvPr/>
        </p:nvSpPr>
        <p:spPr>
          <a:xfrm>
            <a:off x="1524000" y="2348881"/>
            <a:ext cx="9144000" cy="1472721"/>
          </a:xfrm>
          <a:prstGeom prst="rect">
            <a:avLst/>
          </a:prstGeom>
        </p:spPr>
        <p:txBody>
          <a:bodyPr>
            <a:noAutofit/>
          </a:bodyPr>
          <a:lstStyle>
            <a:defPPr>
              <a:defRPr lang="it-IT"/>
            </a:defPPr>
            <a:lvl1pPr marL="342900" marR="0" lvl="0" indent="-342900" algn="ctr" fontAlgn="auto">
              <a:lnSpc>
                <a:spcPct val="100000"/>
              </a:lnSpc>
              <a:spcBef>
                <a:spcPct val="20000"/>
              </a:spcBef>
              <a:spcAft>
                <a:spcPts val="0"/>
              </a:spcAft>
              <a:buClrTx/>
              <a:buSzTx/>
              <a:tabLst/>
              <a:defRPr kumimoji="0" sz="4400" b="0" i="0" u="none" strike="noStrike" cap="none" spc="0" normalizeH="0" baseline="0">
                <a:ln>
                  <a:noFill/>
                </a:ln>
                <a:effectLst/>
                <a:uLnTx/>
                <a:uFillTx/>
              </a:defRPr>
            </a:lvl1pPr>
          </a:lstStyle>
          <a:p>
            <a:r>
              <a:rPr lang="en-US" sz="3200" dirty="0">
                <a:latin typeface="Times New Roman" panose="02020603050405020304" pitchFamily="18" charset="0"/>
                <a:cs typeface="Times New Roman" panose="02020603050405020304" pitchFamily="18" charset="0"/>
              </a:rPr>
              <a:t>“</a:t>
            </a:r>
            <a:r>
              <a:rPr lang="en-US" sz="3200" i="1" dirty="0">
                <a:latin typeface="Times New Roman" panose="02020603050405020304" pitchFamily="18" charset="0"/>
                <a:cs typeface="Times New Roman" panose="02020603050405020304" pitchFamily="18" charset="0"/>
              </a:rPr>
              <a:t>The Feeling of What Happens</a:t>
            </a:r>
            <a:r>
              <a:rPr lang="en-US" sz="3200" dirty="0">
                <a:latin typeface="Times New Roman" panose="02020603050405020304" pitchFamily="18" charset="0"/>
                <a:cs typeface="Times New Roman" panose="02020603050405020304" pitchFamily="18" charset="0"/>
              </a:rPr>
              <a:t>”</a:t>
            </a:r>
          </a:p>
          <a:p>
            <a:r>
              <a:rPr lang="en-US" sz="3200" i="1" dirty="0" err="1">
                <a:latin typeface="Times New Roman" panose="02020603050405020304" pitchFamily="18" charset="0"/>
                <a:cs typeface="Times New Roman" panose="02020603050405020304" pitchFamily="18" charset="0"/>
              </a:rPr>
              <a:t>pag</a:t>
            </a:r>
            <a:r>
              <a:rPr lang="en-US" sz="3200" i="1" dirty="0">
                <a:latin typeface="Times New Roman" panose="02020603050405020304" pitchFamily="18" charset="0"/>
                <a:cs typeface="Times New Roman" panose="02020603050405020304" pitchFamily="18" charset="0"/>
              </a:rPr>
              <a:t>. 53</a:t>
            </a:r>
            <a:endParaRPr lang="en-US" dirty="0">
              <a:latin typeface="Times New Roman" panose="02020603050405020304" pitchFamily="18" charset="0"/>
              <a:cs typeface="Times New Roman" panose="02020603050405020304" pitchFamily="18" charset="0"/>
            </a:endParaRPr>
          </a:p>
        </p:txBody>
      </p:sp>
      <p:grpSp>
        <p:nvGrpSpPr>
          <p:cNvPr id="11" name="Gruppo 10"/>
          <p:cNvGrpSpPr/>
          <p:nvPr/>
        </p:nvGrpSpPr>
        <p:grpSpPr>
          <a:xfrm>
            <a:off x="1703512" y="316592"/>
            <a:ext cx="8418388" cy="1499509"/>
            <a:chOff x="0" y="3859891"/>
            <a:chExt cx="4457700" cy="1499509"/>
          </a:xfrm>
        </p:grpSpPr>
        <p:sp>
          <p:nvSpPr>
            <p:cNvPr id="12" name="Rettangolo arrotondato 11"/>
            <p:cNvSpPr/>
            <p:nvPr/>
          </p:nvSpPr>
          <p:spPr>
            <a:xfrm>
              <a:off x="0" y="3859891"/>
              <a:ext cx="4457700" cy="1499509"/>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CasellaDiTesto 12"/>
            <p:cNvSpPr txBox="1"/>
            <p:nvPr/>
          </p:nvSpPr>
          <p:spPr>
            <a:xfrm>
              <a:off x="49769" y="4051261"/>
              <a:ext cx="4357132" cy="1077218"/>
            </a:xfrm>
            <a:prstGeom prst="rect">
              <a:avLst/>
            </a:prstGeom>
            <a:solidFill>
              <a:srgbClr val="FFFFFF"/>
            </a:solidFill>
          </p:spPr>
          <p:txBody>
            <a:bodyPr wrap="square" rtlCol="0">
              <a:spAutoFit/>
            </a:bodyPr>
            <a:lstStyle/>
            <a:p>
              <a:pPr algn="ctr"/>
              <a:r>
                <a:rPr lang="fr-FR" sz="3200" dirty="0" smtClean="0">
                  <a:latin typeface="Times New Roman"/>
                  <a:cs typeface="Times New Roman"/>
                </a:rPr>
                <a:t>NEUROPSYCHOLOGIE HUMAINE</a:t>
              </a:r>
            </a:p>
            <a:p>
              <a:pPr algn="ctr"/>
              <a:r>
                <a:rPr lang="it-IT" sz="3200" dirty="0" smtClean="0">
                  <a:latin typeface="Times New Roman"/>
                  <a:cs typeface="Times New Roman"/>
                </a:rPr>
                <a:t>Antonio </a:t>
              </a:r>
              <a:r>
                <a:rPr lang="it-IT" sz="3200" dirty="0" err="1">
                  <a:latin typeface="Times New Roman"/>
                  <a:cs typeface="Times New Roman"/>
                </a:rPr>
                <a:t>Damasio</a:t>
              </a:r>
              <a:endParaRPr lang="it-IT" sz="3200" dirty="0">
                <a:latin typeface="Times New Roman"/>
                <a:cs typeface="Times New Roman"/>
              </a:endParaRPr>
            </a:p>
          </p:txBody>
        </p:sp>
      </p:grpSp>
    </p:spTree>
    <p:extLst>
      <p:ext uri="{BB962C8B-B14F-4D97-AF65-F5344CB8AC3E}">
        <p14:creationId xmlns:p14="http://schemas.microsoft.com/office/powerpoint/2010/main" val="12648953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703512" y="2132856"/>
            <a:ext cx="8784976" cy="1292662"/>
          </a:xfrm>
          <a:prstGeom prst="rect">
            <a:avLst/>
          </a:prstGeom>
          <a:noFill/>
        </p:spPr>
        <p:txBody>
          <a:bodyPr wrap="square" rtlCol="0">
            <a:spAutoFit/>
          </a:bodyPr>
          <a:lstStyle/>
          <a:p>
            <a:r>
              <a:rPr lang="en-US" sz="2600" i="1" dirty="0">
                <a:latin typeface="Times New Roman" panose="02020603050405020304" pitchFamily="18" charset="0"/>
                <a:cs typeface="Times New Roman" panose="02020603050405020304" pitchFamily="18" charset="0"/>
              </a:rPr>
              <a:t>“We feel therefore we learn: The relevance of affective and social neuroscience to education” (2007). </a:t>
            </a:r>
            <a:r>
              <a:rPr lang="en-US" sz="2600" dirty="0" err="1">
                <a:latin typeface="Times New Roman" panose="02020603050405020304" pitchFamily="18" charset="0"/>
                <a:cs typeface="Times New Roman" panose="02020603050405020304" pitchFamily="18" charset="0"/>
              </a:rPr>
              <a:t>Immordino</a:t>
            </a:r>
            <a:r>
              <a:rPr lang="en-US" sz="2600" dirty="0">
                <a:latin typeface="Times New Roman" panose="02020603050405020304" pitchFamily="18" charset="0"/>
                <a:cs typeface="Times New Roman" panose="02020603050405020304" pitchFamily="18" charset="0"/>
              </a:rPr>
              <a:t>-Yang &amp; </a:t>
            </a:r>
            <a:r>
              <a:rPr lang="en-US" sz="2600" dirty="0" err="1">
                <a:latin typeface="Times New Roman" panose="02020603050405020304" pitchFamily="18" charset="0"/>
                <a:cs typeface="Times New Roman" panose="02020603050405020304" pitchFamily="18" charset="0"/>
              </a:rPr>
              <a:t>Damasio</a:t>
            </a:r>
            <a:r>
              <a:rPr lang="en-US" sz="2600" dirty="0">
                <a:latin typeface="Times New Roman" panose="02020603050405020304" pitchFamily="18" charset="0"/>
                <a:cs typeface="Times New Roman" panose="02020603050405020304" pitchFamily="18" charset="0"/>
              </a:rPr>
              <a:t>.</a:t>
            </a:r>
            <a:endParaRPr lang="it-IT" sz="2600" dirty="0">
              <a:latin typeface="Times New Roman" panose="02020603050405020304" pitchFamily="18" charset="0"/>
              <a:cs typeface="Times New Roman" panose="02020603050405020304" pitchFamily="18" charset="0"/>
            </a:endParaRPr>
          </a:p>
        </p:txBody>
      </p:sp>
      <p:sp>
        <p:nvSpPr>
          <p:cNvPr id="15" name="TextBox 4"/>
          <p:cNvSpPr txBox="1"/>
          <p:nvPr/>
        </p:nvSpPr>
        <p:spPr>
          <a:xfrm>
            <a:off x="1763853" y="3594676"/>
            <a:ext cx="8784976" cy="1292662"/>
          </a:xfrm>
          <a:prstGeom prst="rect">
            <a:avLst/>
          </a:prstGeom>
          <a:noFill/>
        </p:spPr>
        <p:txBody>
          <a:bodyPr wrap="square" rtlCol="0">
            <a:spAutoFit/>
          </a:bodyPr>
          <a:lstStyle/>
          <a:p>
            <a:r>
              <a:rPr lang="en-US" sz="2600" dirty="0">
                <a:solidFill>
                  <a:srgbClr val="FF0000"/>
                </a:solidFill>
                <a:latin typeface="Times New Roman" panose="02020603050405020304" pitchFamily="18" charset="0"/>
                <a:cs typeface="Times New Roman" panose="02020603050405020304" pitchFamily="18" charset="0"/>
              </a:rPr>
              <a:t>Emotion</a:t>
            </a:r>
            <a:r>
              <a:rPr lang="en-US" sz="2600" dirty="0">
                <a:latin typeface="Times New Roman" panose="02020603050405020304" pitchFamily="18" charset="0"/>
                <a:cs typeface="Times New Roman" panose="02020603050405020304" pitchFamily="18" charset="0"/>
              </a:rPr>
              <a:t> as </a:t>
            </a:r>
            <a:r>
              <a:rPr lang="en-US" sz="2600" i="1" dirty="0">
                <a:latin typeface="Times New Roman" panose="02020603050405020304" pitchFamily="18" charset="0"/>
                <a:cs typeface="Times New Roman" panose="02020603050405020304" pitchFamily="18" charset="0"/>
              </a:rPr>
              <a:t>“basic form of decision-making, a repertoire of know-how and actions that allows people to respond appropriately in different situations”.</a:t>
            </a:r>
            <a:endParaRPr lang="it-IT" sz="2600" dirty="0">
              <a:latin typeface="Times New Roman" panose="02020603050405020304" pitchFamily="18" charset="0"/>
              <a:cs typeface="Times New Roman" panose="02020603050405020304" pitchFamily="18" charset="0"/>
            </a:endParaRPr>
          </a:p>
        </p:txBody>
      </p:sp>
      <p:grpSp>
        <p:nvGrpSpPr>
          <p:cNvPr id="7" name="Gruppo 6"/>
          <p:cNvGrpSpPr/>
          <p:nvPr/>
        </p:nvGrpSpPr>
        <p:grpSpPr>
          <a:xfrm>
            <a:off x="3695700" y="683771"/>
            <a:ext cx="5041900" cy="707886"/>
            <a:chOff x="2171700" y="5814571"/>
            <a:chExt cx="5041900" cy="707886"/>
          </a:xfrm>
        </p:grpSpPr>
        <p:sp>
          <p:nvSpPr>
            <p:cNvPr id="8" name="Rettangolo arrotondato 7"/>
            <p:cNvSpPr/>
            <p:nvPr/>
          </p:nvSpPr>
          <p:spPr>
            <a:xfrm>
              <a:off x="2171700" y="5814571"/>
              <a:ext cx="5041900" cy="707886"/>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t> </a:t>
              </a:r>
            </a:p>
          </p:txBody>
        </p:sp>
        <p:sp>
          <p:nvSpPr>
            <p:cNvPr id="9" name="CasellaDiTesto 8"/>
            <p:cNvSpPr txBox="1"/>
            <p:nvPr/>
          </p:nvSpPr>
          <p:spPr>
            <a:xfrm>
              <a:off x="2888646" y="5814571"/>
              <a:ext cx="3797300" cy="707886"/>
            </a:xfrm>
            <a:prstGeom prst="rect">
              <a:avLst/>
            </a:prstGeom>
            <a:noFill/>
          </p:spPr>
          <p:txBody>
            <a:bodyPr wrap="square" rtlCol="0">
              <a:spAutoFit/>
            </a:bodyPr>
            <a:lstStyle/>
            <a:p>
              <a:pPr algn="ctr"/>
              <a:r>
                <a:rPr lang="it-IT" sz="4000" dirty="0">
                  <a:latin typeface="Times New Roman"/>
                  <a:cs typeface="Times New Roman"/>
                </a:rPr>
                <a:t>EDUCATION</a:t>
              </a:r>
            </a:p>
          </p:txBody>
        </p:sp>
      </p:grpSp>
    </p:spTree>
    <p:extLst>
      <p:ext uri="{BB962C8B-B14F-4D97-AF65-F5344CB8AC3E}">
        <p14:creationId xmlns:p14="http://schemas.microsoft.com/office/powerpoint/2010/main" val="1959198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44700" y="0"/>
            <a:ext cx="8229600" cy="1143000"/>
          </a:xfrm>
        </p:spPr>
        <p:txBody>
          <a:bodyPr/>
          <a:lstStyle/>
          <a:p>
            <a:pPr algn="ctr"/>
            <a:r>
              <a:rPr lang="fr-FR" sz="4800" dirty="0" smtClean="0">
                <a:latin typeface="Times New Roman"/>
                <a:cs typeface="Times New Roman"/>
              </a:rPr>
              <a:t>Plan de la présentation</a:t>
            </a:r>
            <a:endParaRPr lang="fr-FR" sz="4800" dirty="0">
              <a:latin typeface="Times New Roman"/>
              <a:cs typeface="Times New Roman"/>
            </a:endParaRPr>
          </a:p>
        </p:txBody>
      </p:sp>
      <p:sp>
        <p:nvSpPr>
          <p:cNvPr id="10" name="Titolo 1"/>
          <p:cNvSpPr txBox="1">
            <a:spLocks/>
          </p:cNvSpPr>
          <p:nvPr/>
        </p:nvSpPr>
        <p:spPr>
          <a:xfrm>
            <a:off x="279918" y="1200151"/>
            <a:ext cx="11607282" cy="565784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a:buChar char="•"/>
            </a:pPr>
            <a:r>
              <a:rPr lang="fr-FR" sz="4000" dirty="0">
                <a:latin typeface="Times New Roman"/>
                <a:cs typeface="Times New Roman"/>
              </a:rPr>
              <a:t>Le problème de recherche: son </a:t>
            </a:r>
            <a:r>
              <a:rPr lang="fr-FR" sz="4000" dirty="0" smtClean="0">
                <a:latin typeface="Times New Roman"/>
                <a:cs typeface="Times New Roman"/>
              </a:rPr>
              <a:t>évolution</a:t>
            </a:r>
          </a:p>
          <a:p>
            <a:pPr marL="571500" indent="-571500" algn="l">
              <a:buFont typeface="Arial"/>
              <a:buChar char="•"/>
            </a:pPr>
            <a:r>
              <a:rPr lang="fr-FR" sz="4000" dirty="0">
                <a:latin typeface="Times New Roman"/>
                <a:cs typeface="Times New Roman"/>
              </a:rPr>
              <a:t>La revue de la </a:t>
            </a:r>
            <a:r>
              <a:rPr lang="fr-FR" sz="4000" dirty="0" smtClean="0">
                <a:latin typeface="Times New Roman"/>
                <a:cs typeface="Times New Roman"/>
              </a:rPr>
              <a:t>littérature</a:t>
            </a:r>
          </a:p>
          <a:p>
            <a:pPr marL="571500" indent="-571500" algn="l">
              <a:buFont typeface="Arial"/>
              <a:buChar char="•"/>
            </a:pPr>
            <a:r>
              <a:rPr lang="fr-FR" sz="4000" dirty="0">
                <a:latin typeface="Times New Roman"/>
                <a:cs typeface="Times New Roman"/>
              </a:rPr>
              <a:t>Le cadre </a:t>
            </a:r>
            <a:r>
              <a:rPr lang="fr-FR" sz="4000" dirty="0" smtClean="0">
                <a:latin typeface="Times New Roman"/>
                <a:cs typeface="Times New Roman"/>
              </a:rPr>
              <a:t>théorique</a:t>
            </a:r>
          </a:p>
          <a:p>
            <a:pPr marL="571500" indent="-571500" algn="l">
              <a:buFont typeface="Arial"/>
              <a:buChar char="•"/>
            </a:pPr>
            <a:r>
              <a:rPr lang="en-GB" sz="4000" dirty="0">
                <a:latin typeface="Times New Roman"/>
                <a:cs typeface="Times New Roman"/>
              </a:rPr>
              <a:t>Les questions de </a:t>
            </a:r>
            <a:r>
              <a:rPr lang="fr-FR" sz="4000" dirty="0" smtClean="0">
                <a:latin typeface="Times New Roman"/>
                <a:cs typeface="Times New Roman"/>
              </a:rPr>
              <a:t>recherche</a:t>
            </a:r>
          </a:p>
          <a:p>
            <a:pPr marL="571500" indent="-571500" algn="l">
              <a:buFont typeface="Arial"/>
              <a:buChar char="•"/>
            </a:pPr>
            <a:r>
              <a:rPr lang="en-GB" sz="4000" dirty="0">
                <a:latin typeface="Times New Roman"/>
                <a:cs typeface="Times New Roman"/>
              </a:rPr>
              <a:t>La </a:t>
            </a:r>
            <a:r>
              <a:rPr lang="fr-FR" sz="4000" dirty="0" smtClean="0">
                <a:latin typeface="Times New Roman"/>
                <a:cs typeface="Times New Roman"/>
              </a:rPr>
              <a:t>méthodologie</a:t>
            </a:r>
          </a:p>
          <a:p>
            <a:pPr marL="571500" indent="-571500" algn="l">
              <a:buFont typeface="Arial"/>
              <a:buChar char="•"/>
            </a:pPr>
            <a:r>
              <a:rPr lang="fr-FR" sz="4000" dirty="0">
                <a:latin typeface="Times New Roman"/>
                <a:cs typeface="Times New Roman"/>
              </a:rPr>
              <a:t>Exemples et résultats de la </a:t>
            </a:r>
            <a:r>
              <a:rPr lang="fr-FR" sz="4000" dirty="0" smtClean="0">
                <a:latin typeface="Times New Roman"/>
                <a:cs typeface="Times New Roman"/>
              </a:rPr>
              <a:t>recherche</a:t>
            </a:r>
          </a:p>
          <a:p>
            <a:pPr marL="571500" indent="-571500" algn="l">
              <a:buFont typeface="Arial"/>
              <a:buChar char="•"/>
            </a:pPr>
            <a:r>
              <a:rPr lang="en-GB" sz="4000" dirty="0">
                <a:latin typeface="Times New Roman"/>
                <a:cs typeface="Times New Roman"/>
              </a:rPr>
              <a:t>Les </a:t>
            </a:r>
            <a:r>
              <a:rPr lang="en-GB" sz="4000" dirty="0" smtClean="0">
                <a:latin typeface="Times New Roman"/>
                <a:cs typeface="Times New Roman"/>
              </a:rPr>
              <a:t>conclusions</a:t>
            </a:r>
          </a:p>
          <a:p>
            <a:pPr marL="571500" indent="-571500" algn="l">
              <a:buFont typeface="Arial"/>
              <a:buChar char="•"/>
            </a:pPr>
            <a:r>
              <a:rPr lang="fr-FR" sz="4000" dirty="0">
                <a:latin typeface="Times New Roman"/>
                <a:cs typeface="Times New Roman"/>
              </a:rPr>
              <a:t>La recherche </a:t>
            </a:r>
            <a:r>
              <a:rPr lang="fr-FR" sz="4000" dirty="0" smtClean="0">
                <a:latin typeface="Times New Roman"/>
                <a:cs typeface="Times New Roman"/>
              </a:rPr>
              <a:t>future</a:t>
            </a:r>
          </a:p>
        </p:txBody>
      </p:sp>
      <p:sp>
        <p:nvSpPr>
          <p:cNvPr id="12" name="Titolo 1"/>
          <p:cNvSpPr txBox="1">
            <a:spLocks/>
          </p:cNvSpPr>
          <p:nvPr/>
        </p:nvSpPr>
        <p:spPr>
          <a:xfrm>
            <a:off x="742122" y="1854204"/>
            <a:ext cx="9532178" cy="114934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a:buChar char="•"/>
            </a:pPr>
            <a:endParaRPr lang="fr-FR" dirty="0">
              <a:latin typeface="Times New Roman"/>
              <a:cs typeface="Times New Roman"/>
            </a:endParaRPr>
          </a:p>
        </p:txBody>
      </p:sp>
    </p:spTree>
    <p:extLst>
      <p:ext uri="{BB962C8B-B14F-4D97-AF65-F5344CB8AC3E}">
        <p14:creationId xmlns:p14="http://schemas.microsoft.com/office/powerpoint/2010/main" val="285771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914400" y="2132856"/>
            <a:ext cx="10221686" cy="1077218"/>
          </a:xfrm>
          <a:prstGeom prst="rect">
            <a:avLst/>
          </a:prstGeom>
          <a:noFill/>
        </p:spPr>
        <p:txBody>
          <a:bodyPr wrap="square" rtlCol="0">
            <a:spAutoFit/>
          </a:bodyPr>
          <a:lstStyle/>
          <a:p>
            <a:r>
              <a:rPr lang="fr-FR" sz="3200" dirty="0" smtClean="0">
                <a:latin typeface="Times New Roman" panose="02020603050405020304" pitchFamily="18" charset="0"/>
                <a:cs typeface="Times New Roman" panose="02020603050405020304" pitchFamily="18" charset="0"/>
              </a:rPr>
              <a:t>Etudes récentes sur les </a:t>
            </a:r>
            <a:r>
              <a:rPr lang="fr-FR" sz="3200" b="1" i="1" dirty="0" err="1" smtClean="0">
                <a:latin typeface="Times New Roman" panose="02020603050405020304" pitchFamily="18" charset="0"/>
                <a:cs typeface="Times New Roman" panose="02020603050405020304" pitchFamily="18" charset="0"/>
              </a:rPr>
              <a:t>mathematics-related</a:t>
            </a:r>
            <a:r>
              <a:rPr lang="fr-FR" sz="3200" b="1" i="1" dirty="0" smtClean="0">
                <a:latin typeface="Times New Roman" panose="02020603050405020304" pitchFamily="18" charset="0"/>
                <a:cs typeface="Times New Roman" panose="02020603050405020304" pitchFamily="18" charset="0"/>
              </a:rPr>
              <a:t> affect </a:t>
            </a:r>
            <a:r>
              <a:rPr lang="fr-FR" sz="3200" dirty="0" smtClean="0">
                <a:latin typeface="Times New Roman" panose="02020603050405020304" pitchFamily="18" charset="0"/>
                <a:cs typeface="Times New Roman" panose="02020603050405020304" pitchFamily="18" charset="0"/>
              </a:rPr>
              <a:t>montrent que l’affect et la cognition sont difficilement séparables. </a:t>
            </a:r>
            <a:endParaRPr lang="fr-FR" sz="2800" dirty="0">
              <a:latin typeface="Times New Roman" panose="02020603050405020304" pitchFamily="18" charset="0"/>
              <a:cs typeface="Times New Roman" panose="02020603050405020304" pitchFamily="18" charset="0"/>
            </a:endParaRPr>
          </a:p>
        </p:txBody>
      </p:sp>
      <p:sp>
        <p:nvSpPr>
          <p:cNvPr id="8" name="TextBox 4"/>
          <p:cNvSpPr txBox="1"/>
          <p:nvPr/>
        </p:nvSpPr>
        <p:spPr>
          <a:xfrm>
            <a:off x="1775520" y="3789041"/>
            <a:ext cx="8784976" cy="584775"/>
          </a:xfrm>
          <a:prstGeom prst="rect">
            <a:avLst/>
          </a:prstGeom>
          <a:noFill/>
        </p:spPr>
        <p:txBody>
          <a:bodyPr wrap="square" rtlCol="0">
            <a:spAutoFit/>
          </a:bodyPr>
          <a:lstStyle/>
          <a:p>
            <a:pPr>
              <a:buFont typeface="Arial" pitchFamily="34" charset="0"/>
              <a:buChar char="•"/>
            </a:pP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McLeod</a:t>
            </a:r>
            <a:r>
              <a:rPr lang="it-IT" sz="3200" dirty="0">
                <a:latin typeface="Times New Roman" panose="02020603050405020304" pitchFamily="18" charset="0"/>
                <a:cs typeface="Times New Roman" panose="02020603050405020304" pitchFamily="18" charset="0"/>
              </a:rPr>
              <a:t> (1992)</a:t>
            </a:r>
            <a:endParaRPr lang="it-IT" sz="2800" dirty="0">
              <a:latin typeface="Times New Roman" panose="02020603050405020304" pitchFamily="18" charset="0"/>
              <a:cs typeface="Times New Roman" panose="02020603050405020304" pitchFamily="18" charset="0"/>
            </a:endParaRPr>
          </a:p>
        </p:txBody>
      </p:sp>
      <p:sp>
        <p:nvSpPr>
          <p:cNvPr id="9" name="TextBox 4"/>
          <p:cNvSpPr txBox="1"/>
          <p:nvPr/>
        </p:nvSpPr>
        <p:spPr>
          <a:xfrm>
            <a:off x="1833689" y="5838245"/>
            <a:ext cx="8784976" cy="584775"/>
          </a:xfrm>
          <a:prstGeom prst="rect">
            <a:avLst/>
          </a:prstGeom>
          <a:noFill/>
        </p:spPr>
        <p:txBody>
          <a:bodyPr wrap="square" rtlCol="0">
            <a:spAutoFit/>
          </a:bodyPr>
          <a:lstStyle/>
          <a:p>
            <a:pPr>
              <a:buFont typeface="Arial" pitchFamily="34" charset="0"/>
              <a:buChar char="•"/>
            </a:pPr>
            <a:r>
              <a:rPr lang="it-IT" sz="3200" dirty="0">
                <a:latin typeface="Times New Roman" panose="02020603050405020304" pitchFamily="18" charset="0"/>
                <a:cs typeface="Times New Roman" panose="02020603050405020304" pitchFamily="18" charset="0"/>
              </a:rPr>
              <a:t> Hannula (2012)</a:t>
            </a:r>
            <a:endParaRPr lang="it-IT" sz="2800" dirty="0">
              <a:latin typeface="Times New Roman" panose="02020603050405020304" pitchFamily="18" charset="0"/>
              <a:cs typeface="Times New Roman" panose="02020603050405020304" pitchFamily="18" charset="0"/>
            </a:endParaRPr>
          </a:p>
        </p:txBody>
      </p:sp>
      <p:sp>
        <p:nvSpPr>
          <p:cNvPr id="10" name="TextBox 4"/>
          <p:cNvSpPr txBox="1"/>
          <p:nvPr/>
        </p:nvSpPr>
        <p:spPr>
          <a:xfrm>
            <a:off x="1775520" y="4221089"/>
            <a:ext cx="8784976" cy="584775"/>
          </a:xfrm>
          <a:prstGeom prst="rect">
            <a:avLst/>
          </a:prstGeom>
          <a:noFill/>
        </p:spPr>
        <p:txBody>
          <a:bodyPr wrap="square" rtlCol="0">
            <a:spAutoFit/>
          </a:bodyPr>
          <a:lstStyle/>
          <a:p>
            <a:pPr>
              <a:buFont typeface="Arial" pitchFamily="34" charset="0"/>
              <a:buChar char="•"/>
            </a:pPr>
            <a:r>
              <a:rPr lang="it-IT" sz="3200" dirty="0">
                <a:latin typeface="Times New Roman" panose="02020603050405020304" pitchFamily="18" charset="0"/>
                <a:cs typeface="Times New Roman" panose="02020603050405020304" pitchFamily="18" charset="0"/>
              </a:rPr>
              <a:t> Op ’t </a:t>
            </a:r>
            <a:r>
              <a:rPr lang="it-IT" sz="3200" dirty="0" err="1">
                <a:latin typeface="Times New Roman" panose="02020603050405020304" pitchFamily="18" charset="0"/>
                <a:cs typeface="Times New Roman" panose="02020603050405020304" pitchFamily="18" charset="0"/>
              </a:rPr>
              <a:t>Eynde</a:t>
            </a:r>
            <a:r>
              <a:rPr lang="it-IT" sz="3200" dirty="0">
                <a:latin typeface="Times New Roman" panose="02020603050405020304" pitchFamily="18" charset="0"/>
                <a:cs typeface="Times New Roman" panose="02020603050405020304" pitchFamily="18" charset="0"/>
              </a:rPr>
              <a:t> (2006) </a:t>
            </a:r>
            <a:endParaRPr lang="it-IT" sz="2800" dirty="0">
              <a:latin typeface="Times New Roman" panose="02020603050405020304" pitchFamily="18" charset="0"/>
              <a:cs typeface="Times New Roman" panose="02020603050405020304" pitchFamily="18" charset="0"/>
            </a:endParaRPr>
          </a:p>
        </p:txBody>
      </p:sp>
      <p:sp>
        <p:nvSpPr>
          <p:cNvPr id="11" name="TextBox 4"/>
          <p:cNvSpPr txBox="1"/>
          <p:nvPr/>
        </p:nvSpPr>
        <p:spPr>
          <a:xfrm>
            <a:off x="1814763" y="5281822"/>
            <a:ext cx="8784976" cy="584775"/>
          </a:xfrm>
          <a:prstGeom prst="rect">
            <a:avLst/>
          </a:prstGeom>
          <a:noFill/>
        </p:spPr>
        <p:txBody>
          <a:bodyPr wrap="square" rtlCol="0">
            <a:spAutoFit/>
          </a:bodyPr>
          <a:lstStyle/>
          <a:p>
            <a:pPr>
              <a:buFont typeface="Arial" pitchFamily="34" charset="0"/>
              <a:buChar char="•"/>
            </a:pP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Schoenfeld</a:t>
            </a:r>
            <a:r>
              <a:rPr lang="it-IT" sz="3200" dirty="0">
                <a:latin typeface="Times New Roman" panose="02020603050405020304" pitchFamily="18" charset="0"/>
                <a:cs typeface="Times New Roman" panose="02020603050405020304" pitchFamily="18" charset="0"/>
              </a:rPr>
              <a:t> (2010)</a:t>
            </a:r>
            <a:endParaRPr lang="it-IT" sz="2800" dirty="0">
              <a:latin typeface="Times New Roman" panose="02020603050405020304" pitchFamily="18" charset="0"/>
              <a:cs typeface="Times New Roman" panose="02020603050405020304" pitchFamily="18" charset="0"/>
            </a:endParaRPr>
          </a:p>
        </p:txBody>
      </p:sp>
      <p:sp>
        <p:nvSpPr>
          <p:cNvPr id="13" name="TextBox 4"/>
          <p:cNvSpPr txBox="1"/>
          <p:nvPr/>
        </p:nvSpPr>
        <p:spPr>
          <a:xfrm>
            <a:off x="1792412" y="4697045"/>
            <a:ext cx="8784976" cy="584776"/>
          </a:xfrm>
          <a:prstGeom prst="rect">
            <a:avLst/>
          </a:prstGeom>
          <a:noFill/>
        </p:spPr>
        <p:txBody>
          <a:bodyPr wrap="square" rtlCol="0">
            <a:spAutoFit/>
          </a:bodyPr>
          <a:lstStyle/>
          <a:p>
            <a:pPr>
              <a:buFont typeface="Arial" pitchFamily="34" charset="0"/>
              <a:buChar char="•"/>
            </a:pP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Zan</a:t>
            </a:r>
            <a:r>
              <a:rPr lang="it-IT" sz="3200" dirty="0">
                <a:latin typeface="Times New Roman" panose="02020603050405020304" pitchFamily="18" charset="0"/>
                <a:cs typeface="Times New Roman" panose="02020603050405020304" pitchFamily="18" charset="0"/>
              </a:rPr>
              <a:t> et al. (2006)</a:t>
            </a:r>
            <a:endParaRPr lang="it-IT" sz="2800" dirty="0">
              <a:latin typeface="Times New Roman" panose="02020603050405020304" pitchFamily="18" charset="0"/>
              <a:cs typeface="Times New Roman" panose="02020603050405020304" pitchFamily="18" charset="0"/>
            </a:endParaRPr>
          </a:p>
        </p:txBody>
      </p:sp>
      <p:sp>
        <p:nvSpPr>
          <p:cNvPr id="12" name="TextBox 4"/>
          <p:cNvSpPr txBox="1"/>
          <p:nvPr/>
        </p:nvSpPr>
        <p:spPr>
          <a:xfrm>
            <a:off x="1857624" y="6232232"/>
            <a:ext cx="8784976" cy="584775"/>
          </a:xfrm>
          <a:prstGeom prst="rect">
            <a:avLst/>
          </a:prstGeom>
          <a:noFill/>
        </p:spPr>
        <p:txBody>
          <a:bodyPr wrap="square" rtlCol="0">
            <a:spAutoFit/>
          </a:bodyPr>
          <a:lstStyle/>
          <a:p>
            <a:pPr algn="ctr"/>
            <a:r>
              <a:rPr lang="it-IT" sz="3200" dirty="0">
                <a:latin typeface="Times New Roman" panose="02020603050405020304" pitchFamily="18" charset="0"/>
                <a:cs typeface="Times New Roman" panose="02020603050405020304" pitchFamily="18" charset="0"/>
              </a:rPr>
              <a:t>…</a:t>
            </a:r>
            <a:endParaRPr lang="it-IT" sz="2800" dirty="0">
              <a:latin typeface="Times New Roman" panose="02020603050405020304" pitchFamily="18" charset="0"/>
              <a:cs typeface="Times New Roman" panose="02020603050405020304" pitchFamily="18" charset="0"/>
            </a:endParaRPr>
          </a:p>
        </p:txBody>
      </p:sp>
      <p:grpSp>
        <p:nvGrpSpPr>
          <p:cNvPr id="14" name="Gruppo 13"/>
          <p:cNvGrpSpPr/>
          <p:nvPr/>
        </p:nvGrpSpPr>
        <p:grpSpPr>
          <a:xfrm>
            <a:off x="1703513" y="291728"/>
            <a:ext cx="8405687" cy="1041773"/>
            <a:chOff x="5105401" y="3847727"/>
            <a:chExt cx="4038600" cy="1497167"/>
          </a:xfrm>
        </p:grpSpPr>
        <p:sp>
          <p:nvSpPr>
            <p:cNvPr id="15" name="Rettangolo arrotondato 14"/>
            <p:cNvSpPr/>
            <p:nvPr/>
          </p:nvSpPr>
          <p:spPr>
            <a:xfrm>
              <a:off x="5105401" y="3847727"/>
              <a:ext cx="4038600" cy="1497167"/>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t> </a:t>
              </a:r>
            </a:p>
          </p:txBody>
        </p:sp>
        <p:sp>
          <p:nvSpPr>
            <p:cNvPr id="16" name="CasellaDiTesto 15"/>
            <p:cNvSpPr txBox="1"/>
            <p:nvPr/>
          </p:nvSpPr>
          <p:spPr>
            <a:xfrm>
              <a:off x="5311473" y="3923927"/>
              <a:ext cx="3797300" cy="1017327"/>
            </a:xfrm>
            <a:prstGeom prst="rect">
              <a:avLst/>
            </a:prstGeom>
            <a:solidFill>
              <a:srgbClr val="FFFFFF"/>
            </a:solidFill>
          </p:spPr>
          <p:txBody>
            <a:bodyPr wrap="square" rtlCol="0">
              <a:spAutoFit/>
            </a:bodyPr>
            <a:lstStyle/>
            <a:p>
              <a:pPr algn="ctr"/>
              <a:r>
                <a:rPr lang="it-IT" sz="4000" dirty="0" smtClean="0">
                  <a:latin typeface="Times New Roman"/>
                  <a:cs typeface="Times New Roman"/>
                </a:rPr>
                <a:t>DIDACTIQUES DES MATHS</a:t>
              </a:r>
              <a:endParaRPr lang="it-IT" sz="4000" dirty="0">
                <a:latin typeface="Times New Roman"/>
                <a:cs typeface="Times New Roman"/>
              </a:endParaRPr>
            </a:p>
          </p:txBody>
        </p:sp>
      </p:grpSp>
    </p:spTree>
    <p:extLst>
      <p:ext uri="{BB962C8B-B14F-4D97-AF65-F5344CB8AC3E}">
        <p14:creationId xmlns:p14="http://schemas.microsoft.com/office/powerpoint/2010/main" val="6062602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703512" y="4192401"/>
            <a:ext cx="9144000" cy="1569660"/>
          </a:xfrm>
          <a:prstGeom prst="rect">
            <a:avLst/>
          </a:prstGeom>
          <a:noFill/>
        </p:spPr>
        <p:txBody>
          <a:bodyPr wrap="square" rtlCol="0">
            <a:spAutoFit/>
          </a:bodyPr>
          <a:lstStyle/>
          <a:p>
            <a:r>
              <a:rPr lang="en-GB" sz="3200" dirty="0">
                <a:latin typeface="Times New Roman" panose="02020603050405020304" pitchFamily="18" charset="0"/>
                <a:cs typeface="Times New Roman" panose="02020603050405020304" pitchFamily="18" charset="0"/>
              </a:rPr>
              <a:t>“[…] how repeated experience of emotion may be seen as the basis for more ‘stable’ attitudes and beliefs.”</a:t>
            </a:r>
          </a:p>
        </p:txBody>
      </p:sp>
      <p:grpSp>
        <p:nvGrpSpPr>
          <p:cNvPr id="6" name="Gruppo 5"/>
          <p:cNvGrpSpPr/>
          <p:nvPr/>
        </p:nvGrpSpPr>
        <p:grpSpPr>
          <a:xfrm>
            <a:off x="1703513" y="291728"/>
            <a:ext cx="8405687" cy="1041773"/>
            <a:chOff x="5105401" y="3847727"/>
            <a:chExt cx="4038600" cy="1497167"/>
          </a:xfrm>
        </p:grpSpPr>
        <p:sp>
          <p:nvSpPr>
            <p:cNvPr id="7" name="Rettangolo arrotondato 6"/>
            <p:cNvSpPr/>
            <p:nvPr/>
          </p:nvSpPr>
          <p:spPr>
            <a:xfrm>
              <a:off x="5105401" y="3847727"/>
              <a:ext cx="4038600" cy="1497167"/>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t> </a:t>
              </a:r>
            </a:p>
          </p:txBody>
        </p:sp>
        <p:sp>
          <p:nvSpPr>
            <p:cNvPr id="8" name="CasellaDiTesto 7"/>
            <p:cNvSpPr txBox="1"/>
            <p:nvPr/>
          </p:nvSpPr>
          <p:spPr>
            <a:xfrm>
              <a:off x="5311473" y="3923927"/>
              <a:ext cx="3797300" cy="1017327"/>
            </a:xfrm>
            <a:prstGeom prst="rect">
              <a:avLst/>
            </a:prstGeom>
            <a:solidFill>
              <a:srgbClr val="FFFFFF"/>
            </a:solidFill>
          </p:spPr>
          <p:txBody>
            <a:bodyPr wrap="square" rtlCol="0">
              <a:spAutoFit/>
            </a:bodyPr>
            <a:lstStyle/>
            <a:p>
              <a:pPr algn="ctr"/>
              <a:r>
                <a:rPr lang="it-IT" sz="4000" dirty="0" smtClean="0">
                  <a:latin typeface="Times New Roman"/>
                  <a:cs typeface="Times New Roman"/>
                </a:rPr>
                <a:t>DIDACTIQUES DES MATHS</a:t>
              </a:r>
              <a:endParaRPr lang="it-IT" sz="4000" dirty="0">
                <a:latin typeface="Times New Roman"/>
                <a:cs typeface="Times New Roman"/>
              </a:endParaRPr>
            </a:p>
          </p:txBody>
        </p:sp>
      </p:grpSp>
      <p:sp>
        <p:nvSpPr>
          <p:cNvPr id="9" name="TextBox 4"/>
          <p:cNvSpPr txBox="1"/>
          <p:nvPr/>
        </p:nvSpPr>
        <p:spPr>
          <a:xfrm>
            <a:off x="1703512" y="2219729"/>
            <a:ext cx="8784976" cy="1569660"/>
          </a:xfrm>
          <a:prstGeom prst="rect">
            <a:avLst/>
          </a:prstGeom>
          <a:noFill/>
        </p:spPr>
        <p:txBody>
          <a:bodyPr wrap="square" rtlCol="0">
            <a:spAutoFit/>
          </a:bodyPr>
          <a:lstStyle/>
          <a:p>
            <a:r>
              <a:rPr lang="en-GB" sz="3200" i="1" dirty="0">
                <a:latin typeface="Times New Roman" panose="02020603050405020304" pitchFamily="18" charset="0"/>
                <a:cs typeface="Times New Roman" panose="02020603050405020304" pitchFamily="18" charset="0"/>
              </a:rPr>
              <a:t>“Emotion</a:t>
            </a:r>
            <a:r>
              <a:rPr lang="en-GB" sz="3200" dirty="0">
                <a:latin typeface="Times New Roman" panose="02020603050405020304" pitchFamily="18" charset="0"/>
                <a:cs typeface="Times New Roman" panose="02020603050405020304" pitchFamily="18" charset="0"/>
              </a:rPr>
              <a:t> has been used less in mathematics education research – so far – despite being arguably the most fundamental concept.” </a:t>
            </a:r>
          </a:p>
        </p:txBody>
      </p:sp>
      <p:sp>
        <p:nvSpPr>
          <p:cNvPr id="10" name="TextBox 4"/>
          <p:cNvSpPr txBox="1"/>
          <p:nvPr/>
        </p:nvSpPr>
        <p:spPr>
          <a:xfrm>
            <a:off x="1703512" y="1348026"/>
            <a:ext cx="8784976" cy="584776"/>
          </a:xfrm>
          <a:prstGeom prst="rect">
            <a:avLst/>
          </a:prstGeom>
          <a:noFill/>
        </p:spPr>
        <p:txBody>
          <a:bodyPr wrap="square" rtlCol="0">
            <a:spAutoFit/>
          </a:bodyPr>
          <a:lstStyle/>
          <a:p>
            <a:pPr algn="ctr"/>
            <a:r>
              <a:rPr lang="fr-FR" sz="3200" b="1" dirty="0" smtClean="0"/>
              <a:t>Rôle délicat des émotions</a:t>
            </a:r>
            <a:endParaRPr lang="fr-FR" sz="3200" b="1" dirty="0"/>
          </a:p>
        </p:txBody>
      </p:sp>
      <p:sp>
        <p:nvSpPr>
          <p:cNvPr id="3" name="Rettangolo 2"/>
          <p:cNvSpPr/>
          <p:nvPr/>
        </p:nvSpPr>
        <p:spPr>
          <a:xfrm>
            <a:off x="3907645" y="6063963"/>
            <a:ext cx="4362926" cy="584775"/>
          </a:xfrm>
          <a:prstGeom prst="rect">
            <a:avLst/>
          </a:prstGeom>
        </p:spPr>
        <p:txBody>
          <a:bodyPr wrap="none">
            <a:spAutoFit/>
          </a:bodyPr>
          <a:lstStyle/>
          <a:p>
            <a:r>
              <a:rPr lang="en-GB" sz="3200" dirty="0">
                <a:latin typeface="Times New Roman" panose="02020603050405020304" pitchFamily="18" charset="0"/>
                <a:cs typeface="Times New Roman" panose="02020603050405020304" pitchFamily="18" charset="0"/>
              </a:rPr>
              <a:t>(</a:t>
            </a:r>
            <a:r>
              <a:rPr lang="en-GB" sz="3200" dirty="0" err="1">
                <a:latin typeface="Times New Roman" panose="02020603050405020304" pitchFamily="18" charset="0"/>
                <a:cs typeface="Times New Roman" panose="02020603050405020304" pitchFamily="18" charset="0"/>
              </a:rPr>
              <a:t>Zan</a:t>
            </a:r>
            <a:r>
              <a:rPr lang="en-GB" sz="3200" dirty="0">
                <a:latin typeface="Times New Roman" panose="02020603050405020304" pitchFamily="18" charset="0"/>
                <a:cs typeface="Times New Roman" panose="02020603050405020304" pitchFamily="18" charset="0"/>
              </a:rPr>
              <a:t> &amp; al., 2006, p. 116) </a:t>
            </a:r>
          </a:p>
        </p:txBody>
      </p:sp>
    </p:spTree>
    <p:extLst>
      <p:ext uri="{BB962C8B-B14F-4D97-AF65-F5344CB8AC3E}">
        <p14:creationId xmlns:p14="http://schemas.microsoft.com/office/powerpoint/2010/main" val="182930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arrotondato 6"/>
          <p:cNvSpPr/>
          <p:nvPr/>
        </p:nvSpPr>
        <p:spPr>
          <a:xfrm>
            <a:off x="400050" y="291728"/>
            <a:ext cx="11582399" cy="1041773"/>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800" dirty="0" smtClean="0">
                <a:solidFill>
                  <a:schemeClr val="tx1"/>
                </a:solidFill>
                <a:latin typeface="Times New Roman" charset="0"/>
                <a:ea typeface="Times New Roman" charset="0"/>
                <a:cs typeface="Times New Roman" charset="0"/>
              </a:rPr>
              <a:t> Synthèse de la revue de </a:t>
            </a:r>
            <a:r>
              <a:rPr lang="fr-FR" sz="4800" smtClean="0">
                <a:solidFill>
                  <a:schemeClr val="tx1"/>
                </a:solidFill>
                <a:latin typeface="Times New Roman" charset="0"/>
                <a:ea typeface="Times New Roman" charset="0"/>
                <a:cs typeface="Times New Roman" charset="0"/>
              </a:rPr>
              <a:t>la littérature </a:t>
            </a:r>
            <a:endParaRPr lang="fr-FR" sz="4800" dirty="0">
              <a:solidFill>
                <a:schemeClr val="tx1"/>
              </a:solidFill>
              <a:latin typeface="Times New Roman" charset="0"/>
              <a:ea typeface="Times New Roman" charset="0"/>
              <a:cs typeface="Times New Roman" charset="0"/>
            </a:endParaRPr>
          </a:p>
        </p:txBody>
      </p:sp>
      <p:sp>
        <p:nvSpPr>
          <p:cNvPr id="9" name="TextBox 4"/>
          <p:cNvSpPr txBox="1"/>
          <p:nvPr/>
        </p:nvSpPr>
        <p:spPr>
          <a:xfrm>
            <a:off x="478645" y="1686960"/>
            <a:ext cx="11503804" cy="1077218"/>
          </a:xfrm>
          <a:prstGeom prst="rect">
            <a:avLst/>
          </a:prstGeom>
          <a:noFill/>
        </p:spPr>
        <p:txBody>
          <a:bodyPr wrap="square" rtlCol="0">
            <a:spAutoFit/>
          </a:bodyPr>
          <a:lstStyle/>
          <a:p>
            <a:pPr marL="514350" indent="-514350">
              <a:buFont typeface="+mj-lt"/>
              <a:buAutoNum type="arabicPeriod"/>
            </a:pPr>
            <a:r>
              <a:rPr lang="fr-FR" sz="3200" dirty="0" smtClean="0">
                <a:latin typeface="Times New Roman" panose="02020603050405020304" pitchFamily="18" charset="0"/>
                <a:cs typeface="Times New Roman" panose="02020603050405020304" pitchFamily="18" charset="0"/>
              </a:rPr>
              <a:t>Les émotions semblent jouer un rôle important dans les processus d’enseignement et d’apprentissage</a:t>
            </a:r>
            <a:endParaRPr lang="fr-FR" sz="3200" dirty="0">
              <a:latin typeface="Times New Roman" panose="02020603050405020304" pitchFamily="18" charset="0"/>
              <a:cs typeface="Times New Roman" panose="02020603050405020304" pitchFamily="18" charset="0"/>
            </a:endParaRPr>
          </a:p>
        </p:txBody>
      </p:sp>
      <p:sp>
        <p:nvSpPr>
          <p:cNvPr id="11" name="TextBox 4"/>
          <p:cNvSpPr txBox="1"/>
          <p:nvPr/>
        </p:nvSpPr>
        <p:spPr>
          <a:xfrm>
            <a:off x="478645" y="2867779"/>
            <a:ext cx="11503804" cy="584775"/>
          </a:xfrm>
          <a:prstGeom prst="rect">
            <a:avLst/>
          </a:prstGeom>
          <a:noFill/>
        </p:spPr>
        <p:txBody>
          <a:bodyPr wrap="square" rtlCol="0">
            <a:spAutoFit/>
          </a:bodyPr>
          <a:lstStyle/>
          <a:p>
            <a:r>
              <a:rPr lang="fr-FR" sz="3200" dirty="0" smtClean="0">
                <a:latin typeface="Times New Roman" panose="02020603050405020304" pitchFamily="18" charset="0"/>
                <a:cs typeface="Times New Roman" panose="02020603050405020304" pitchFamily="18" charset="0"/>
              </a:rPr>
              <a:t>2.  Les émotions sont reliées à la prise de décision</a:t>
            </a:r>
            <a:endParaRPr lang="fr-FR" sz="3200" dirty="0">
              <a:latin typeface="Times New Roman" panose="02020603050405020304" pitchFamily="18" charset="0"/>
              <a:cs typeface="Times New Roman" panose="02020603050405020304" pitchFamily="18" charset="0"/>
            </a:endParaRPr>
          </a:p>
        </p:txBody>
      </p:sp>
      <p:sp>
        <p:nvSpPr>
          <p:cNvPr id="12" name="TextBox 4"/>
          <p:cNvSpPr txBox="1"/>
          <p:nvPr/>
        </p:nvSpPr>
        <p:spPr>
          <a:xfrm>
            <a:off x="478645" y="3768113"/>
            <a:ext cx="11503804" cy="584775"/>
          </a:xfrm>
          <a:prstGeom prst="rect">
            <a:avLst/>
          </a:prstGeom>
          <a:noFill/>
        </p:spPr>
        <p:txBody>
          <a:bodyPr wrap="square" rtlCol="0">
            <a:spAutoFit/>
          </a:bodyPr>
          <a:lstStyle/>
          <a:p>
            <a:r>
              <a:rPr lang="fr-FR" sz="3200" dirty="0" smtClean="0">
                <a:latin typeface="Times New Roman" panose="02020603050405020304" pitchFamily="18" charset="0"/>
                <a:cs typeface="Times New Roman" panose="02020603050405020304" pitchFamily="18" charset="0"/>
              </a:rPr>
              <a:t>3.  Il s’agit d’un champ de recherche très peu investi</a:t>
            </a:r>
            <a:endParaRPr lang="fr-FR" sz="3200" dirty="0">
              <a:latin typeface="Times New Roman" panose="02020603050405020304" pitchFamily="18" charset="0"/>
              <a:cs typeface="Times New Roman" panose="02020603050405020304" pitchFamily="18" charset="0"/>
            </a:endParaRPr>
          </a:p>
        </p:txBody>
      </p:sp>
      <p:sp>
        <p:nvSpPr>
          <p:cNvPr id="13" name="TextBox 4"/>
          <p:cNvSpPr txBox="1"/>
          <p:nvPr/>
        </p:nvSpPr>
        <p:spPr>
          <a:xfrm>
            <a:off x="478645" y="4892063"/>
            <a:ext cx="721505" cy="1569660"/>
          </a:xfrm>
          <a:prstGeom prst="rect">
            <a:avLst/>
          </a:prstGeom>
          <a:noFill/>
        </p:spPr>
        <p:txBody>
          <a:bodyPr wrap="square" rtlCol="0">
            <a:spAutoFit/>
          </a:bodyPr>
          <a:lstStyle/>
          <a:p>
            <a:r>
              <a:rPr lang="fr-FR" sz="3200" dirty="0" smtClean="0">
                <a:latin typeface="Times New Roman" panose="02020603050405020304" pitchFamily="18" charset="0"/>
                <a:cs typeface="Times New Roman" panose="02020603050405020304" pitchFamily="18" charset="0"/>
              </a:rPr>
              <a:t>1.</a:t>
            </a:r>
          </a:p>
          <a:p>
            <a:r>
              <a:rPr lang="fr-FR" sz="3200" dirty="0" smtClean="0">
                <a:latin typeface="Times New Roman" panose="02020603050405020304" pitchFamily="18" charset="0"/>
                <a:cs typeface="Times New Roman" panose="02020603050405020304" pitchFamily="18" charset="0"/>
              </a:rPr>
              <a:t>2.</a:t>
            </a:r>
          </a:p>
          <a:p>
            <a:r>
              <a:rPr lang="fr-FR" sz="3200" dirty="0" smtClean="0">
                <a:latin typeface="Times New Roman" panose="02020603050405020304" pitchFamily="18" charset="0"/>
                <a:cs typeface="Times New Roman" panose="02020603050405020304" pitchFamily="18" charset="0"/>
              </a:rPr>
              <a:t>3.</a:t>
            </a:r>
            <a:endParaRPr lang="fr-FR" sz="3200" dirty="0">
              <a:latin typeface="Times New Roman" panose="02020603050405020304" pitchFamily="18" charset="0"/>
              <a:cs typeface="Times New Roman" panose="02020603050405020304" pitchFamily="18" charset="0"/>
            </a:endParaRPr>
          </a:p>
        </p:txBody>
      </p:sp>
      <p:sp>
        <p:nvSpPr>
          <p:cNvPr id="2" name="Parentesi graffa chiusa 1"/>
          <p:cNvSpPr/>
          <p:nvPr/>
        </p:nvSpPr>
        <p:spPr>
          <a:xfrm>
            <a:off x="1200150" y="4892063"/>
            <a:ext cx="247650" cy="1569660"/>
          </a:xfrm>
          <a:prstGeom prst="rightBrace">
            <a:avLst/>
          </a:prstGeom>
          <a:ln w="571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4" name="Connettore 2 13"/>
          <p:cNvCxnSpPr/>
          <p:nvPr/>
        </p:nvCxnSpPr>
        <p:spPr>
          <a:xfrm>
            <a:off x="1447800" y="5676893"/>
            <a:ext cx="1104900"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4"/>
          <p:cNvSpPr txBox="1"/>
          <p:nvPr/>
        </p:nvSpPr>
        <p:spPr>
          <a:xfrm>
            <a:off x="3048000" y="5138284"/>
            <a:ext cx="11503804" cy="1077218"/>
          </a:xfrm>
          <a:prstGeom prst="rect">
            <a:avLst/>
          </a:prstGeom>
          <a:noFill/>
        </p:spPr>
        <p:txBody>
          <a:bodyPr wrap="square" rtlCol="0">
            <a:spAutoFit/>
          </a:bodyPr>
          <a:lstStyle/>
          <a:p>
            <a:r>
              <a:rPr lang="fr-FR" sz="3200" b="1" dirty="0" smtClean="0">
                <a:latin typeface="Times New Roman" panose="02020603050405020304" pitchFamily="18" charset="0"/>
                <a:cs typeface="Times New Roman" panose="02020603050405020304" pitchFamily="18" charset="0"/>
              </a:rPr>
              <a:t>Intérêt d’étudier le rôle des émotions </a:t>
            </a:r>
          </a:p>
          <a:p>
            <a:r>
              <a:rPr lang="fr-FR" sz="3200" b="1" dirty="0" smtClean="0">
                <a:latin typeface="Times New Roman" panose="02020603050405020304" pitchFamily="18" charset="0"/>
                <a:cs typeface="Times New Roman" panose="02020603050405020304" pitchFamily="18" charset="0"/>
              </a:rPr>
              <a:t>des enseignants dans leurs prises de décision.</a:t>
            </a:r>
            <a:endParaRPr lang="fr-FR"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448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2" grpId="0" animBg="1"/>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44700" y="0"/>
            <a:ext cx="8229600" cy="1143000"/>
          </a:xfrm>
        </p:spPr>
        <p:txBody>
          <a:bodyPr/>
          <a:lstStyle/>
          <a:p>
            <a:pPr algn="ctr"/>
            <a:r>
              <a:rPr lang="fr-FR" sz="4800" dirty="0" smtClean="0">
                <a:latin typeface="Times New Roman"/>
                <a:cs typeface="Times New Roman"/>
              </a:rPr>
              <a:t>Plan de la présentation</a:t>
            </a:r>
            <a:endParaRPr lang="fr-FR" sz="4800" dirty="0">
              <a:latin typeface="Times New Roman"/>
              <a:cs typeface="Times New Roman"/>
            </a:endParaRPr>
          </a:p>
        </p:txBody>
      </p:sp>
      <p:sp>
        <p:nvSpPr>
          <p:cNvPr id="10" name="Titolo 1"/>
          <p:cNvSpPr txBox="1">
            <a:spLocks/>
          </p:cNvSpPr>
          <p:nvPr/>
        </p:nvSpPr>
        <p:spPr>
          <a:xfrm>
            <a:off x="279918" y="1200151"/>
            <a:ext cx="11607282" cy="565784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a:buChar char="•"/>
            </a:pPr>
            <a:r>
              <a:rPr lang="fr-FR" sz="4000" dirty="0">
                <a:solidFill>
                  <a:schemeClr val="bg1">
                    <a:lumMod val="65000"/>
                  </a:schemeClr>
                </a:solidFill>
                <a:latin typeface="Times New Roman"/>
                <a:cs typeface="Times New Roman"/>
              </a:rPr>
              <a:t>Le problème de recherche: son </a:t>
            </a:r>
            <a:r>
              <a:rPr lang="fr-FR" sz="4000" dirty="0" smtClean="0">
                <a:solidFill>
                  <a:schemeClr val="bg1">
                    <a:lumMod val="65000"/>
                  </a:schemeClr>
                </a:solidFill>
                <a:latin typeface="Times New Roman"/>
                <a:cs typeface="Times New Roman"/>
              </a:rPr>
              <a:t>évolution</a:t>
            </a:r>
          </a:p>
          <a:p>
            <a:pPr marL="571500" indent="-571500" algn="l">
              <a:buFont typeface="Arial"/>
              <a:buChar char="•"/>
            </a:pPr>
            <a:r>
              <a:rPr lang="fr-FR" sz="4000" dirty="0">
                <a:solidFill>
                  <a:schemeClr val="bg1">
                    <a:lumMod val="65000"/>
                  </a:schemeClr>
                </a:solidFill>
                <a:latin typeface="Times New Roman"/>
                <a:cs typeface="Times New Roman"/>
              </a:rPr>
              <a:t>La revue de la </a:t>
            </a:r>
            <a:r>
              <a:rPr lang="fr-FR" sz="4000" dirty="0" smtClean="0">
                <a:solidFill>
                  <a:schemeClr val="bg1">
                    <a:lumMod val="65000"/>
                  </a:schemeClr>
                </a:solidFill>
                <a:latin typeface="Times New Roman"/>
                <a:cs typeface="Times New Roman"/>
              </a:rPr>
              <a:t>littérature</a:t>
            </a:r>
          </a:p>
          <a:p>
            <a:pPr marL="571500" indent="-571500" algn="l">
              <a:buFont typeface="Arial"/>
              <a:buChar char="•"/>
            </a:pPr>
            <a:r>
              <a:rPr lang="fr-FR" sz="4000" dirty="0">
                <a:latin typeface="Times New Roman"/>
                <a:cs typeface="Times New Roman"/>
              </a:rPr>
              <a:t>Le cadre </a:t>
            </a:r>
            <a:r>
              <a:rPr lang="fr-FR" sz="4000" dirty="0" smtClean="0">
                <a:latin typeface="Times New Roman"/>
                <a:cs typeface="Times New Roman"/>
              </a:rPr>
              <a:t>théorique</a:t>
            </a:r>
          </a:p>
          <a:p>
            <a:pPr marL="571500" indent="-571500" algn="l">
              <a:buFont typeface="Arial"/>
              <a:buChar char="•"/>
            </a:pPr>
            <a:r>
              <a:rPr lang="en-GB" sz="4000" dirty="0">
                <a:solidFill>
                  <a:schemeClr val="bg1">
                    <a:lumMod val="65000"/>
                  </a:schemeClr>
                </a:solidFill>
                <a:latin typeface="Times New Roman"/>
                <a:cs typeface="Times New Roman"/>
              </a:rPr>
              <a:t>Les questions de </a:t>
            </a:r>
            <a:r>
              <a:rPr lang="fr-FR" sz="4000" dirty="0" smtClean="0">
                <a:solidFill>
                  <a:schemeClr val="bg1">
                    <a:lumMod val="65000"/>
                  </a:schemeClr>
                </a:solidFill>
                <a:latin typeface="Times New Roman"/>
                <a:cs typeface="Times New Roman"/>
              </a:rPr>
              <a:t>recherche</a:t>
            </a:r>
          </a:p>
          <a:p>
            <a:pPr marL="571500" indent="-571500" algn="l">
              <a:buFont typeface="Arial"/>
              <a:buChar char="•"/>
            </a:pPr>
            <a:r>
              <a:rPr lang="en-GB" sz="4000" dirty="0">
                <a:solidFill>
                  <a:schemeClr val="bg1">
                    <a:lumMod val="65000"/>
                  </a:schemeClr>
                </a:solidFill>
                <a:latin typeface="Times New Roman"/>
                <a:cs typeface="Times New Roman"/>
              </a:rPr>
              <a:t>La </a:t>
            </a:r>
            <a:r>
              <a:rPr lang="fr-FR" sz="4000" dirty="0" smtClean="0">
                <a:solidFill>
                  <a:schemeClr val="bg1">
                    <a:lumMod val="65000"/>
                  </a:schemeClr>
                </a:solidFill>
                <a:latin typeface="Times New Roman"/>
                <a:cs typeface="Times New Roman"/>
              </a:rPr>
              <a:t>méthodologie</a:t>
            </a:r>
          </a:p>
          <a:p>
            <a:pPr marL="571500" indent="-571500" algn="l">
              <a:buFont typeface="Arial"/>
              <a:buChar char="•"/>
            </a:pPr>
            <a:r>
              <a:rPr lang="fr-FR" sz="4000" dirty="0">
                <a:solidFill>
                  <a:schemeClr val="bg1">
                    <a:lumMod val="65000"/>
                  </a:schemeClr>
                </a:solidFill>
                <a:latin typeface="Times New Roman"/>
                <a:cs typeface="Times New Roman"/>
              </a:rPr>
              <a:t>Exemples et résultats de la </a:t>
            </a:r>
            <a:r>
              <a:rPr lang="fr-FR" sz="4000" dirty="0" smtClean="0">
                <a:solidFill>
                  <a:schemeClr val="bg1">
                    <a:lumMod val="65000"/>
                  </a:schemeClr>
                </a:solidFill>
                <a:latin typeface="Times New Roman"/>
                <a:cs typeface="Times New Roman"/>
              </a:rPr>
              <a:t>recherche</a:t>
            </a:r>
          </a:p>
          <a:p>
            <a:pPr marL="571500" indent="-571500" algn="l">
              <a:buFont typeface="Arial"/>
              <a:buChar char="•"/>
            </a:pPr>
            <a:r>
              <a:rPr lang="en-GB" sz="4000" dirty="0">
                <a:solidFill>
                  <a:schemeClr val="bg1">
                    <a:lumMod val="65000"/>
                  </a:schemeClr>
                </a:solidFill>
                <a:latin typeface="Times New Roman"/>
                <a:cs typeface="Times New Roman"/>
              </a:rPr>
              <a:t>Les </a:t>
            </a:r>
            <a:r>
              <a:rPr lang="en-GB" sz="4000" dirty="0" smtClean="0">
                <a:solidFill>
                  <a:schemeClr val="bg1">
                    <a:lumMod val="65000"/>
                  </a:schemeClr>
                </a:solidFill>
                <a:latin typeface="Times New Roman"/>
                <a:cs typeface="Times New Roman"/>
              </a:rPr>
              <a:t>conclusions</a:t>
            </a:r>
          </a:p>
          <a:p>
            <a:pPr marL="571500" indent="-571500" algn="l">
              <a:buFont typeface="Arial"/>
              <a:buChar char="•"/>
            </a:pPr>
            <a:r>
              <a:rPr lang="fr-FR" sz="4000" dirty="0">
                <a:solidFill>
                  <a:schemeClr val="bg1">
                    <a:lumMod val="65000"/>
                  </a:schemeClr>
                </a:solidFill>
                <a:latin typeface="Times New Roman"/>
                <a:cs typeface="Times New Roman"/>
              </a:rPr>
              <a:t>La recherche </a:t>
            </a:r>
            <a:r>
              <a:rPr lang="fr-FR" sz="4000" dirty="0" smtClean="0">
                <a:solidFill>
                  <a:schemeClr val="bg1">
                    <a:lumMod val="65000"/>
                  </a:schemeClr>
                </a:solidFill>
                <a:latin typeface="Times New Roman"/>
                <a:cs typeface="Times New Roman"/>
              </a:rPr>
              <a:t>future</a:t>
            </a:r>
          </a:p>
        </p:txBody>
      </p:sp>
      <p:sp>
        <p:nvSpPr>
          <p:cNvPr id="12" name="Titolo 1"/>
          <p:cNvSpPr txBox="1">
            <a:spLocks/>
          </p:cNvSpPr>
          <p:nvPr/>
        </p:nvSpPr>
        <p:spPr>
          <a:xfrm>
            <a:off x="742122" y="1854204"/>
            <a:ext cx="9532178" cy="114934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a:buChar char="•"/>
            </a:pPr>
            <a:endParaRPr lang="fr-FR" dirty="0">
              <a:latin typeface="Times New Roman"/>
              <a:cs typeface="Times New Roman"/>
            </a:endParaRPr>
          </a:p>
        </p:txBody>
      </p:sp>
    </p:spTree>
    <p:extLst>
      <p:ext uri="{BB962C8B-B14F-4D97-AF65-F5344CB8AC3E}">
        <p14:creationId xmlns:p14="http://schemas.microsoft.com/office/powerpoint/2010/main" val="19302742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rrotondato 1"/>
          <p:cNvSpPr/>
          <p:nvPr/>
        </p:nvSpPr>
        <p:spPr>
          <a:xfrm>
            <a:off x="2382054" y="535553"/>
            <a:ext cx="2711452" cy="9954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Times New Roman"/>
                <a:cs typeface="Times New Roman"/>
              </a:rPr>
              <a:t>EMOTIONAL ORIENTATION</a:t>
            </a:r>
          </a:p>
        </p:txBody>
      </p:sp>
      <p:sp>
        <p:nvSpPr>
          <p:cNvPr id="9" name="Rettangolo arrotondato 8"/>
          <p:cNvSpPr/>
          <p:nvPr/>
        </p:nvSpPr>
        <p:spPr>
          <a:xfrm>
            <a:off x="6893371" y="516324"/>
            <a:ext cx="2711452" cy="9954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Times New Roman"/>
                <a:cs typeface="Times New Roman"/>
              </a:rPr>
              <a:t>EMOTIONS</a:t>
            </a:r>
          </a:p>
        </p:txBody>
      </p:sp>
      <p:sp>
        <p:nvSpPr>
          <p:cNvPr id="10" name="Rettangolo arrotondato 9"/>
          <p:cNvSpPr/>
          <p:nvPr/>
        </p:nvSpPr>
        <p:spPr>
          <a:xfrm>
            <a:off x="2575638" y="2088002"/>
            <a:ext cx="2711452" cy="9954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chemeClr val="tx1"/>
                </a:solidFill>
                <a:latin typeface="Times New Roman"/>
                <a:cs typeface="Times New Roman"/>
              </a:rPr>
              <a:t>ENSEMBLE DES ATTENTES</a:t>
            </a:r>
            <a:endParaRPr lang="fr-FR" dirty="0">
              <a:solidFill>
                <a:schemeClr val="tx1"/>
              </a:solidFill>
              <a:latin typeface="Times New Roman"/>
              <a:cs typeface="Times New Roman"/>
            </a:endParaRPr>
          </a:p>
        </p:txBody>
      </p:sp>
      <p:sp>
        <p:nvSpPr>
          <p:cNvPr id="11" name="Rettangolo arrotondato 10"/>
          <p:cNvSpPr/>
          <p:nvPr/>
        </p:nvSpPr>
        <p:spPr>
          <a:xfrm>
            <a:off x="6992402" y="2020270"/>
            <a:ext cx="2711452" cy="9954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Times New Roman"/>
                <a:cs typeface="Times New Roman"/>
              </a:rPr>
              <a:t>EMOTIONALITY</a:t>
            </a:r>
          </a:p>
        </p:txBody>
      </p:sp>
      <p:sp>
        <p:nvSpPr>
          <p:cNvPr id="12" name="Rettangolo arrotondato 11"/>
          <p:cNvSpPr/>
          <p:nvPr/>
        </p:nvSpPr>
        <p:spPr>
          <a:xfrm>
            <a:off x="4771116" y="3657942"/>
            <a:ext cx="2711452" cy="9954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chemeClr val="tx1"/>
                </a:solidFill>
                <a:latin typeface="Times New Roman"/>
                <a:cs typeface="Times New Roman"/>
              </a:rPr>
              <a:t>ENSEMBLE DES INDICATEURS EMOTIONNELS</a:t>
            </a:r>
            <a:endParaRPr lang="fr-FR" dirty="0">
              <a:solidFill>
                <a:schemeClr val="tx1"/>
              </a:solidFill>
              <a:latin typeface="Times New Roman"/>
              <a:cs typeface="Times New Roman"/>
            </a:endParaRPr>
          </a:p>
        </p:txBody>
      </p:sp>
      <p:sp>
        <p:nvSpPr>
          <p:cNvPr id="3" name="Rettangolo 2"/>
          <p:cNvSpPr/>
          <p:nvPr/>
        </p:nvSpPr>
        <p:spPr>
          <a:xfrm>
            <a:off x="960193" y="2797528"/>
            <a:ext cx="9990614" cy="3383153"/>
          </a:xfrm>
          <a:prstGeom prst="rect">
            <a:avLst/>
          </a:prstGeom>
          <a:noFill/>
        </p:spPr>
        <p:txBody>
          <a:bodyPr wrap="none" lIns="91440" tIns="45720" rIns="91440" bIns="45720" numCol="1">
            <a:prstTxWarp prst="textArchDownPour">
              <a:avLst>
                <a:gd name="adj1" fmla="val 580300"/>
                <a:gd name="adj2" fmla="val 31284"/>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Raemotionality</a:t>
            </a:r>
            <a:endParaRPr lang="it-IT"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3" name="Immagine 12" descr="Rene-Descartes_1741260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974" y="5774505"/>
            <a:ext cx="1601702" cy="1002805"/>
          </a:xfrm>
          <a:prstGeom prst="rect">
            <a:avLst/>
          </a:prstGeom>
        </p:spPr>
      </p:pic>
      <p:pic>
        <p:nvPicPr>
          <p:cNvPr id="14" name="Immagine 13" descr="gehirnneupa_dw_wiss_220398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6698" y="5598588"/>
            <a:ext cx="1741302" cy="1164185"/>
          </a:xfrm>
          <a:prstGeom prst="rect">
            <a:avLst/>
          </a:prstGeom>
        </p:spPr>
      </p:pic>
    </p:spTree>
    <p:extLst>
      <p:ext uri="{BB962C8B-B14F-4D97-AF65-F5344CB8AC3E}">
        <p14:creationId xmlns:p14="http://schemas.microsoft.com/office/powerpoint/2010/main" val="92604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1524000" y="5026347"/>
            <a:ext cx="4330700" cy="830997"/>
          </a:xfrm>
          <a:prstGeom prst="rect">
            <a:avLst/>
          </a:prstGeom>
          <a:solidFill>
            <a:srgbClr val="FFFFFF"/>
          </a:solidFill>
          <a:ln w="38100" cmpd="sng">
            <a:solidFill>
              <a:schemeClr val="tx1"/>
            </a:solidFill>
          </a:ln>
        </p:spPr>
        <p:txBody>
          <a:bodyPr wrap="square" rtlCol="0">
            <a:spAutoFit/>
          </a:bodyPr>
          <a:lstStyle/>
          <a:p>
            <a:r>
              <a:rPr lang="en-GB" sz="2400" dirty="0">
                <a:latin typeface="Times New Roman"/>
                <a:cs typeface="Times New Roman"/>
              </a:rPr>
              <a:t>EMOTIONAL ORIENTATION (Brown &amp; Reid, 2006)</a:t>
            </a:r>
          </a:p>
        </p:txBody>
      </p:sp>
      <p:sp>
        <p:nvSpPr>
          <p:cNvPr id="11" name="CasellaDiTesto 10"/>
          <p:cNvSpPr txBox="1"/>
          <p:nvPr/>
        </p:nvSpPr>
        <p:spPr>
          <a:xfrm>
            <a:off x="6844570" y="5003590"/>
            <a:ext cx="3493230" cy="830997"/>
          </a:xfrm>
          <a:prstGeom prst="rect">
            <a:avLst/>
          </a:prstGeom>
          <a:solidFill>
            <a:srgbClr val="FFFFFF"/>
          </a:solidFill>
          <a:ln w="38100" cmpd="sng">
            <a:solidFill>
              <a:schemeClr val="tx1"/>
            </a:solidFill>
          </a:ln>
        </p:spPr>
        <p:txBody>
          <a:bodyPr wrap="square" rtlCol="0">
            <a:spAutoFit/>
          </a:bodyPr>
          <a:lstStyle/>
          <a:p>
            <a:r>
              <a:rPr lang="en-GB" sz="2400" dirty="0">
                <a:latin typeface="Times New Roman"/>
                <a:cs typeface="Times New Roman"/>
              </a:rPr>
              <a:t>THEORY OF RATIONAL BEHAVIOUR (</a:t>
            </a:r>
            <a:r>
              <a:rPr lang="en-GB" sz="2400" dirty="0" err="1">
                <a:latin typeface="Times New Roman"/>
                <a:cs typeface="Times New Roman"/>
              </a:rPr>
              <a:t>Habermas</a:t>
            </a:r>
            <a:r>
              <a:rPr lang="en-GB" sz="2400" dirty="0">
                <a:latin typeface="Times New Roman"/>
                <a:cs typeface="Times New Roman"/>
              </a:rPr>
              <a:t>)</a:t>
            </a:r>
          </a:p>
        </p:txBody>
      </p:sp>
      <p:pic>
        <p:nvPicPr>
          <p:cNvPr id="12" name="Immagine 11"/>
          <p:cNvPicPr>
            <a:picLocks noChangeAspect="1"/>
          </p:cNvPicPr>
          <p:nvPr/>
        </p:nvPicPr>
        <p:blipFill>
          <a:blip r:embed="rId3"/>
          <a:stretch>
            <a:fillRect/>
          </a:stretch>
        </p:blipFill>
        <p:spPr>
          <a:xfrm>
            <a:off x="5956300" y="4994473"/>
            <a:ext cx="862870" cy="862870"/>
          </a:xfrm>
          <a:prstGeom prst="rect">
            <a:avLst/>
          </a:prstGeom>
        </p:spPr>
      </p:pic>
      <p:sp>
        <p:nvSpPr>
          <p:cNvPr id="13" name="Titolo 1"/>
          <p:cNvSpPr txBox="1">
            <a:spLocks/>
          </p:cNvSpPr>
          <p:nvPr/>
        </p:nvSpPr>
        <p:spPr>
          <a:xfrm>
            <a:off x="1981200" y="28575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b="1" dirty="0" smtClean="0">
                <a:latin typeface="Times New Roman"/>
                <a:cs typeface="Times New Roman"/>
              </a:rPr>
              <a:t>Le </a:t>
            </a:r>
            <a:r>
              <a:rPr lang="fr-FR" b="1" dirty="0">
                <a:latin typeface="Times New Roman"/>
                <a:cs typeface="Times New Roman"/>
              </a:rPr>
              <a:t>cadre </a:t>
            </a:r>
            <a:r>
              <a:rPr lang="fr-FR" b="1" dirty="0" smtClean="0">
                <a:latin typeface="Times New Roman"/>
                <a:cs typeface="Times New Roman"/>
              </a:rPr>
              <a:t>théorique</a:t>
            </a:r>
            <a:endParaRPr lang="fr-FR" b="1" dirty="0">
              <a:latin typeface="Times New Roman"/>
              <a:cs typeface="Times New Roman"/>
            </a:endParaRPr>
          </a:p>
        </p:txBody>
      </p:sp>
      <p:cxnSp>
        <p:nvCxnSpPr>
          <p:cNvPr id="14" name="Connettore 1 13"/>
          <p:cNvCxnSpPr/>
          <p:nvPr/>
        </p:nvCxnSpPr>
        <p:spPr>
          <a:xfrm flipV="1">
            <a:off x="1524000" y="1231900"/>
            <a:ext cx="9144000" cy="1270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10" name="Gruppo 9"/>
          <p:cNvGrpSpPr/>
          <p:nvPr/>
        </p:nvGrpSpPr>
        <p:grpSpPr>
          <a:xfrm>
            <a:off x="2895600" y="1604879"/>
            <a:ext cx="6400800" cy="1938422"/>
            <a:chOff x="1206500" y="1686413"/>
            <a:chExt cx="6400800" cy="2810407"/>
          </a:xfrm>
        </p:grpSpPr>
        <p:sp>
          <p:nvSpPr>
            <p:cNvPr id="15" name="CasellaDiTesto 14"/>
            <p:cNvSpPr txBox="1"/>
            <p:nvPr/>
          </p:nvSpPr>
          <p:spPr>
            <a:xfrm>
              <a:off x="1206500" y="2460453"/>
              <a:ext cx="6400800" cy="2036367"/>
            </a:xfrm>
            <a:prstGeom prst="rect">
              <a:avLst/>
            </a:prstGeom>
            <a:solidFill>
              <a:srgbClr val="CCFFCC"/>
            </a:solidFill>
            <a:ln w="38100" cmpd="sng">
              <a:solidFill>
                <a:schemeClr val="tx1"/>
              </a:solidFill>
            </a:ln>
          </p:spPr>
          <p:txBody>
            <a:bodyPr wrap="square" rtlCol="0">
              <a:spAutoFit/>
            </a:bodyPr>
            <a:lstStyle/>
            <a:p>
              <a:r>
                <a:rPr lang="fr-FR" sz="2400" dirty="0" smtClean="0">
                  <a:latin typeface="Times New Roman"/>
                  <a:cs typeface="Times New Roman"/>
                </a:rPr>
                <a:t>L’étude de l’imbrication entre les aspects émotionnels et rationnels dans la prise de décision de l’enseignant des mathématiques.</a:t>
              </a:r>
            </a:p>
            <a:p>
              <a:endParaRPr lang="en-GB" sz="2400" dirty="0">
                <a:latin typeface="Times New Roman"/>
                <a:cs typeface="Times New Roman"/>
              </a:endParaRPr>
            </a:p>
          </p:txBody>
        </p:sp>
        <p:sp>
          <p:nvSpPr>
            <p:cNvPr id="16" name="CasellaDiTesto 15"/>
            <p:cNvSpPr txBox="1"/>
            <p:nvPr/>
          </p:nvSpPr>
          <p:spPr>
            <a:xfrm>
              <a:off x="2044700" y="1686413"/>
              <a:ext cx="4874986" cy="678789"/>
            </a:xfrm>
            <a:prstGeom prst="rect">
              <a:avLst/>
            </a:prstGeom>
            <a:noFill/>
            <a:ln w="38100" cmpd="sng">
              <a:solidFill>
                <a:schemeClr val="tx1"/>
              </a:solidFill>
            </a:ln>
          </p:spPr>
          <p:txBody>
            <a:bodyPr wrap="square" rtlCol="0">
              <a:spAutoFit/>
            </a:bodyPr>
            <a:lstStyle/>
            <a:p>
              <a:pPr algn="ctr"/>
              <a:r>
                <a:rPr lang="en-GB" sz="2800" dirty="0" smtClean="0">
                  <a:latin typeface="Times New Roman"/>
                  <a:cs typeface="Times New Roman"/>
                </a:rPr>
                <a:t>PROBLÈME DE RECHERCHE</a:t>
              </a:r>
              <a:endParaRPr lang="en-GB" sz="2800" dirty="0">
                <a:latin typeface="Times New Roman"/>
                <a:cs typeface="Times New Roman"/>
              </a:endParaRPr>
            </a:p>
          </p:txBody>
        </p:sp>
      </p:grpSp>
    </p:spTree>
    <p:extLst>
      <p:ext uri="{BB962C8B-B14F-4D97-AF65-F5344CB8AC3E}">
        <p14:creationId xmlns:p14="http://schemas.microsoft.com/office/powerpoint/2010/main" val="40336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CasellaDiTesto 9"/>
          <p:cNvSpPr txBox="1"/>
          <p:nvPr/>
        </p:nvSpPr>
        <p:spPr>
          <a:xfrm>
            <a:off x="1816100" y="225746"/>
            <a:ext cx="8661400" cy="1077218"/>
          </a:xfrm>
          <a:prstGeom prst="rect">
            <a:avLst/>
          </a:prstGeom>
          <a:solidFill>
            <a:srgbClr val="FFFFFF"/>
          </a:solidFill>
          <a:ln w="38100" cmpd="sng">
            <a:solidFill>
              <a:schemeClr val="tx1"/>
            </a:solidFill>
          </a:ln>
        </p:spPr>
        <p:txBody>
          <a:bodyPr wrap="square" rtlCol="0">
            <a:spAutoFit/>
          </a:bodyPr>
          <a:lstStyle/>
          <a:p>
            <a:pPr algn="ctr"/>
            <a:r>
              <a:rPr lang="en-GB" sz="3200" dirty="0">
                <a:latin typeface="Times New Roman"/>
                <a:cs typeface="Times New Roman"/>
              </a:rPr>
              <a:t>EMOTIONAL ORIENTATION </a:t>
            </a:r>
          </a:p>
          <a:p>
            <a:pPr algn="ctr"/>
            <a:r>
              <a:rPr lang="en-GB" sz="3200" dirty="0">
                <a:latin typeface="Times New Roman"/>
                <a:cs typeface="Times New Roman"/>
              </a:rPr>
              <a:t>(Brown &amp; Reid, 2006)</a:t>
            </a:r>
          </a:p>
        </p:txBody>
      </p:sp>
      <p:graphicFrame>
        <p:nvGraphicFramePr>
          <p:cNvPr id="6" name="Diagramma 5"/>
          <p:cNvGraphicFramePr/>
          <p:nvPr>
            <p:extLst/>
          </p:nvPr>
        </p:nvGraphicFramePr>
        <p:xfrm>
          <a:off x="1066800" y="1397000"/>
          <a:ext cx="9613900" cy="5483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87972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ttangolo arrotondato 1"/>
          <p:cNvSpPr/>
          <p:nvPr/>
        </p:nvSpPr>
        <p:spPr>
          <a:xfrm>
            <a:off x="2382054" y="1788595"/>
            <a:ext cx="2711452" cy="995447"/>
          </a:xfrm>
          <a:prstGeom prst="round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bg1">
                    <a:lumMod val="65000"/>
                  </a:schemeClr>
                </a:solidFill>
                <a:latin typeface="Times New Roman"/>
                <a:cs typeface="Times New Roman"/>
              </a:rPr>
              <a:t>EMOTIONAL ORIENTATION</a:t>
            </a:r>
          </a:p>
        </p:txBody>
      </p:sp>
      <p:sp>
        <p:nvSpPr>
          <p:cNvPr id="9" name="Rettangolo arrotondato 8"/>
          <p:cNvSpPr/>
          <p:nvPr/>
        </p:nvSpPr>
        <p:spPr>
          <a:xfrm>
            <a:off x="6893371" y="1769366"/>
            <a:ext cx="2711452" cy="995447"/>
          </a:xfrm>
          <a:prstGeom prst="round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bg1">
                    <a:lumMod val="65000"/>
                  </a:schemeClr>
                </a:solidFill>
                <a:latin typeface="Times New Roman"/>
                <a:cs typeface="Times New Roman"/>
              </a:rPr>
              <a:t>EMOTIONS</a:t>
            </a:r>
          </a:p>
        </p:txBody>
      </p:sp>
      <p:sp>
        <p:nvSpPr>
          <p:cNvPr id="10" name="Rettangolo arrotondato 9"/>
          <p:cNvSpPr/>
          <p:nvPr/>
        </p:nvSpPr>
        <p:spPr>
          <a:xfrm>
            <a:off x="2660303" y="3493441"/>
            <a:ext cx="2711452" cy="995447"/>
          </a:xfrm>
          <a:prstGeom prst="round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bg1">
                    <a:lumMod val="65000"/>
                  </a:schemeClr>
                </a:solidFill>
                <a:latin typeface="Times New Roman"/>
                <a:cs typeface="Times New Roman"/>
              </a:rPr>
              <a:t>ENSEMBLE DES ATTENTES</a:t>
            </a:r>
          </a:p>
        </p:txBody>
      </p:sp>
      <p:sp>
        <p:nvSpPr>
          <p:cNvPr id="11" name="Rettangolo arrotondato 10"/>
          <p:cNvSpPr/>
          <p:nvPr/>
        </p:nvSpPr>
        <p:spPr>
          <a:xfrm>
            <a:off x="6721474" y="3493441"/>
            <a:ext cx="2711452" cy="995447"/>
          </a:xfrm>
          <a:prstGeom prst="round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bg1">
                    <a:lumMod val="65000"/>
                  </a:schemeClr>
                </a:solidFill>
                <a:latin typeface="Times New Roman"/>
                <a:cs typeface="Times New Roman"/>
              </a:rPr>
              <a:t>EMOTIONALITY</a:t>
            </a:r>
          </a:p>
        </p:txBody>
      </p:sp>
      <p:sp>
        <p:nvSpPr>
          <p:cNvPr id="12" name="Rettangolo arrotondato 11"/>
          <p:cNvSpPr/>
          <p:nvPr/>
        </p:nvSpPr>
        <p:spPr>
          <a:xfrm>
            <a:off x="4771116" y="5356772"/>
            <a:ext cx="2711452" cy="995447"/>
          </a:xfrm>
          <a:prstGeom prst="round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bg1">
                    <a:lumMod val="65000"/>
                  </a:schemeClr>
                </a:solidFill>
                <a:latin typeface="Times New Roman"/>
                <a:cs typeface="Times New Roman"/>
              </a:rPr>
              <a:t>ENSEMBLE DES INDICATEURS EMOTIONNELS</a:t>
            </a:r>
          </a:p>
        </p:txBody>
      </p:sp>
    </p:spTree>
    <p:extLst>
      <p:ext uri="{BB962C8B-B14F-4D97-AF65-F5344CB8AC3E}">
        <p14:creationId xmlns:p14="http://schemas.microsoft.com/office/powerpoint/2010/main" val="7203753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asellaDiTesto 21"/>
          <p:cNvSpPr txBox="1"/>
          <p:nvPr/>
        </p:nvSpPr>
        <p:spPr>
          <a:xfrm>
            <a:off x="3162300" y="1657350"/>
            <a:ext cx="5505450" cy="523220"/>
          </a:xfrm>
          <a:prstGeom prst="rect">
            <a:avLst/>
          </a:prstGeom>
          <a:noFill/>
          <a:ln w="38100" cmpd="sng">
            <a:solidFill>
              <a:schemeClr val="tx1"/>
            </a:solidFill>
          </a:ln>
        </p:spPr>
        <p:txBody>
          <a:bodyPr wrap="square" rtlCol="0">
            <a:spAutoFit/>
          </a:bodyPr>
          <a:lstStyle/>
          <a:p>
            <a:pPr algn="ctr"/>
            <a:r>
              <a:rPr lang="en-GB" sz="2800" dirty="0" smtClean="0">
                <a:latin typeface="Times New Roman"/>
                <a:cs typeface="Times New Roman"/>
              </a:rPr>
              <a:t>Le concept </a:t>
            </a:r>
            <a:r>
              <a:rPr lang="en-GB" sz="2800" dirty="0" err="1" smtClean="0">
                <a:latin typeface="Times New Roman"/>
                <a:cs typeface="Times New Roman"/>
              </a:rPr>
              <a:t>d’emotional</a:t>
            </a:r>
            <a:r>
              <a:rPr lang="en-GB" sz="2800" dirty="0" smtClean="0">
                <a:latin typeface="Times New Roman"/>
                <a:cs typeface="Times New Roman"/>
              </a:rPr>
              <a:t> </a:t>
            </a:r>
            <a:r>
              <a:rPr lang="en-GB" sz="2800" dirty="0">
                <a:latin typeface="Times New Roman"/>
                <a:cs typeface="Times New Roman"/>
              </a:rPr>
              <a:t>orientation </a:t>
            </a:r>
          </a:p>
        </p:txBody>
      </p:sp>
      <p:sp>
        <p:nvSpPr>
          <p:cNvPr id="8" name="Rettangolo 7"/>
          <p:cNvSpPr/>
          <p:nvPr/>
        </p:nvSpPr>
        <p:spPr>
          <a:xfrm>
            <a:off x="895350" y="3438652"/>
            <a:ext cx="10629900" cy="1815882"/>
          </a:xfrm>
          <a:prstGeom prst="rect">
            <a:avLst/>
          </a:prstGeom>
        </p:spPr>
        <p:txBody>
          <a:bodyPr wrap="square">
            <a:spAutoFit/>
          </a:bodyPr>
          <a:lstStyle/>
          <a:p>
            <a:r>
              <a:rPr lang="fr-FR" sz="2800" dirty="0" smtClean="0">
                <a:latin typeface="Times New Roman"/>
                <a:cs typeface="Times New Roman"/>
              </a:rPr>
              <a:t>L’“</a:t>
            </a:r>
            <a:r>
              <a:rPr lang="fr-FR" sz="2800" b="1" dirty="0" err="1" smtClean="0">
                <a:latin typeface="Times New Roman"/>
                <a:cs typeface="Times New Roman"/>
              </a:rPr>
              <a:t>emotional</a:t>
            </a:r>
            <a:r>
              <a:rPr lang="fr-FR" sz="2800" b="1" dirty="0" smtClean="0">
                <a:latin typeface="Times New Roman"/>
                <a:cs typeface="Times New Roman"/>
              </a:rPr>
              <a:t> orientation</a:t>
            </a:r>
            <a:r>
              <a:rPr lang="fr-FR" sz="2800" dirty="0" smtClean="0">
                <a:latin typeface="Times New Roman"/>
                <a:cs typeface="Times New Roman"/>
              </a:rPr>
              <a:t>” d’un sujet (</a:t>
            </a:r>
            <a:r>
              <a:rPr lang="fr-FR" sz="2800" dirty="0" err="1" smtClean="0">
                <a:latin typeface="Times New Roman"/>
                <a:cs typeface="Times New Roman"/>
              </a:rPr>
              <a:t>e.g</a:t>
            </a:r>
            <a:r>
              <a:rPr lang="fr-FR" sz="2800" dirty="0" smtClean="0">
                <a:latin typeface="Times New Roman"/>
                <a:cs typeface="Times New Roman"/>
              </a:rPr>
              <a:t>. un enseignant) représente l’“</a:t>
            </a:r>
            <a:r>
              <a:rPr lang="fr-FR" sz="2800" b="1" dirty="0" smtClean="0">
                <a:solidFill>
                  <a:srgbClr val="000000"/>
                </a:solidFill>
                <a:latin typeface="Times New Roman"/>
                <a:cs typeface="Times New Roman"/>
              </a:rPr>
              <a:t>ensemble de ses attentes</a:t>
            </a:r>
            <a:r>
              <a:rPr lang="fr-FR" sz="2800" dirty="0" smtClean="0">
                <a:latin typeface="Times New Roman"/>
                <a:cs typeface="Times New Roman"/>
              </a:rPr>
              <a:t>”, où le mot “attente” est lié aux </a:t>
            </a:r>
            <a:r>
              <a:rPr lang="fr-FR" sz="2800" b="1" dirty="0" smtClean="0">
                <a:solidFill>
                  <a:srgbClr val="FF0000"/>
                </a:solidFill>
                <a:latin typeface="Times New Roman"/>
                <a:cs typeface="Times New Roman"/>
              </a:rPr>
              <a:t>émotions</a:t>
            </a:r>
            <a:r>
              <a:rPr lang="fr-FR" sz="2800" dirty="0" smtClean="0">
                <a:latin typeface="Times New Roman"/>
                <a:cs typeface="Times New Roman"/>
              </a:rPr>
              <a:t> lorsque l’enseignant prend certaines </a:t>
            </a:r>
            <a:r>
              <a:rPr lang="fr-FR" sz="2800" b="1" dirty="0" smtClean="0">
                <a:solidFill>
                  <a:srgbClr val="FF0000"/>
                </a:solidFill>
                <a:latin typeface="Times New Roman"/>
                <a:cs typeface="Times New Roman"/>
              </a:rPr>
              <a:t>décisions</a:t>
            </a:r>
            <a:r>
              <a:rPr lang="fr-FR" sz="2800" dirty="0" smtClean="0">
                <a:solidFill>
                  <a:srgbClr val="FF0000"/>
                </a:solidFill>
                <a:latin typeface="Times New Roman"/>
                <a:cs typeface="Times New Roman"/>
              </a:rPr>
              <a:t> </a:t>
            </a:r>
            <a:r>
              <a:rPr lang="fr-FR" sz="2800" dirty="0" smtClean="0">
                <a:latin typeface="Times New Roman"/>
                <a:cs typeface="Times New Roman"/>
              </a:rPr>
              <a:t>plutôt que d’autres au sein du processus de classe. </a:t>
            </a:r>
            <a:endParaRPr lang="fr-FR" sz="2800" i="1" dirty="0">
              <a:latin typeface="Times New Roman"/>
              <a:cs typeface="Times New Roman"/>
            </a:endParaRPr>
          </a:p>
        </p:txBody>
      </p:sp>
    </p:spTree>
    <p:extLst>
      <p:ext uri="{BB962C8B-B14F-4D97-AF65-F5344CB8AC3E}">
        <p14:creationId xmlns:p14="http://schemas.microsoft.com/office/powerpoint/2010/main" val="8800538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rrotondato 1"/>
          <p:cNvSpPr/>
          <p:nvPr/>
        </p:nvSpPr>
        <p:spPr>
          <a:xfrm>
            <a:off x="2382054" y="1788595"/>
            <a:ext cx="2711452" cy="9954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Times New Roman"/>
                <a:cs typeface="Times New Roman"/>
              </a:rPr>
              <a:t>EMOTIONAL ORIENTATION</a:t>
            </a:r>
          </a:p>
        </p:txBody>
      </p:sp>
      <p:sp>
        <p:nvSpPr>
          <p:cNvPr id="9" name="Rettangolo arrotondato 8"/>
          <p:cNvSpPr/>
          <p:nvPr/>
        </p:nvSpPr>
        <p:spPr>
          <a:xfrm>
            <a:off x="6893371" y="1769366"/>
            <a:ext cx="2711452" cy="9954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Times New Roman"/>
                <a:cs typeface="Times New Roman"/>
              </a:rPr>
              <a:t>EMOTIONS</a:t>
            </a:r>
          </a:p>
        </p:txBody>
      </p:sp>
      <p:sp>
        <p:nvSpPr>
          <p:cNvPr id="10" name="Rettangolo arrotondato 9"/>
          <p:cNvSpPr/>
          <p:nvPr/>
        </p:nvSpPr>
        <p:spPr>
          <a:xfrm>
            <a:off x="2660303" y="3493441"/>
            <a:ext cx="2711452" cy="995447"/>
          </a:xfrm>
          <a:prstGeom prst="round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bg1">
                    <a:lumMod val="65000"/>
                  </a:schemeClr>
                </a:solidFill>
                <a:latin typeface="Times New Roman"/>
                <a:cs typeface="Times New Roman"/>
              </a:rPr>
              <a:t>ENSEMBLE DES ATTENTES</a:t>
            </a:r>
          </a:p>
        </p:txBody>
      </p:sp>
      <p:sp>
        <p:nvSpPr>
          <p:cNvPr id="11" name="Rettangolo arrotondato 10"/>
          <p:cNvSpPr/>
          <p:nvPr/>
        </p:nvSpPr>
        <p:spPr>
          <a:xfrm>
            <a:off x="6721474" y="3493441"/>
            <a:ext cx="2711452" cy="995447"/>
          </a:xfrm>
          <a:prstGeom prst="round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bg1">
                    <a:lumMod val="65000"/>
                  </a:schemeClr>
                </a:solidFill>
                <a:latin typeface="Times New Roman"/>
                <a:cs typeface="Times New Roman"/>
              </a:rPr>
              <a:t>EMOTIONALITY</a:t>
            </a:r>
          </a:p>
        </p:txBody>
      </p:sp>
      <p:sp>
        <p:nvSpPr>
          <p:cNvPr id="12" name="Rettangolo arrotondato 11"/>
          <p:cNvSpPr/>
          <p:nvPr/>
        </p:nvSpPr>
        <p:spPr>
          <a:xfrm>
            <a:off x="4771116" y="5356772"/>
            <a:ext cx="2711452" cy="995447"/>
          </a:xfrm>
          <a:prstGeom prst="round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bg1">
                    <a:lumMod val="65000"/>
                  </a:schemeClr>
                </a:solidFill>
                <a:latin typeface="Times New Roman"/>
                <a:cs typeface="Times New Roman"/>
              </a:rPr>
              <a:t>ENSEMBLE DES INDICATEURS EMOTIONNELS</a:t>
            </a:r>
          </a:p>
        </p:txBody>
      </p:sp>
      <p:cxnSp>
        <p:nvCxnSpPr>
          <p:cNvPr id="13" name="Connettore 2 12"/>
          <p:cNvCxnSpPr/>
          <p:nvPr/>
        </p:nvCxnSpPr>
        <p:spPr>
          <a:xfrm>
            <a:off x="5150709" y="2267560"/>
            <a:ext cx="1696898"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4" name="CasellaDiTesto 13"/>
          <p:cNvSpPr txBox="1"/>
          <p:nvPr/>
        </p:nvSpPr>
        <p:spPr>
          <a:xfrm>
            <a:off x="5505372" y="1817192"/>
            <a:ext cx="1147457" cy="369332"/>
          </a:xfrm>
          <a:prstGeom prst="rect">
            <a:avLst/>
          </a:prstGeom>
          <a:noFill/>
        </p:spPr>
        <p:txBody>
          <a:bodyPr wrap="square" rtlCol="0">
            <a:spAutoFit/>
          </a:bodyPr>
          <a:lstStyle/>
          <a:p>
            <a:r>
              <a:rPr lang="en-GB" b="1" dirty="0" smtClean="0">
                <a:solidFill>
                  <a:srgbClr val="FF0000"/>
                </a:solidFill>
                <a:latin typeface="Times New Roman"/>
                <a:cs typeface="Times New Roman"/>
              </a:rPr>
              <a:t>LIÉE</a:t>
            </a:r>
            <a:endParaRPr lang="en-GB" b="1" dirty="0">
              <a:solidFill>
                <a:srgbClr val="FF0000"/>
              </a:solidFill>
              <a:latin typeface="Times New Roman"/>
              <a:cs typeface="Times New Roman"/>
            </a:endParaRPr>
          </a:p>
        </p:txBody>
      </p:sp>
    </p:spTree>
    <p:extLst>
      <p:ext uri="{BB962C8B-B14F-4D97-AF65-F5344CB8AC3E}">
        <p14:creationId xmlns:p14="http://schemas.microsoft.com/office/powerpoint/2010/main" val="478024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44700" y="0"/>
            <a:ext cx="8229600" cy="1143000"/>
          </a:xfrm>
        </p:spPr>
        <p:txBody>
          <a:bodyPr/>
          <a:lstStyle/>
          <a:p>
            <a:pPr algn="ctr"/>
            <a:r>
              <a:rPr lang="fr-FR" sz="4800" dirty="0" smtClean="0">
                <a:latin typeface="Times New Roman"/>
                <a:cs typeface="Times New Roman"/>
              </a:rPr>
              <a:t>Plan de la présentation</a:t>
            </a:r>
            <a:endParaRPr lang="fr-FR" sz="4800" dirty="0">
              <a:latin typeface="Times New Roman"/>
              <a:cs typeface="Times New Roman"/>
            </a:endParaRPr>
          </a:p>
        </p:txBody>
      </p:sp>
      <p:sp>
        <p:nvSpPr>
          <p:cNvPr id="10" name="Titolo 1"/>
          <p:cNvSpPr txBox="1">
            <a:spLocks/>
          </p:cNvSpPr>
          <p:nvPr/>
        </p:nvSpPr>
        <p:spPr>
          <a:xfrm>
            <a:off x="279918" y="1200151"/>
            <a:ext cx="11607282" cy="565784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a:buChar char="•"/>
            </a:pPr>
            <a:r>
              <a:rPr lang="fr-FR" sz="4000" dirty="0">
                <a:latin typeface="Times New Roman"/>
                <a:cs typeface="Times New Roman"/>
              </a:rPr>
              <a:t>Le problème de recherche: son </a:t>
            </a:r>
            <a:r>
              <a:rPr lang="fr-FR" sz="4000" dirty="0" smtClean="0">
                <a:latin typeface="Times New Roman"/>
                <a:cs typeface="Times New Roman"/>
              </a:rPr>
              <a:t>évolution</a:t>
            </a:r>
          </a:p>
          <a:p>
            <a:pPr marL="571500" indent="-571500" algn="l">
              <a:buFont typeface="Arial"/>
              <a:buChar char="•"/>
            </a:pPr>
            <a:r>
              <a:rPr lang="fr-FR" sz="4000" dirty="0">
                <a:solidFill>
                  <a:schemeClr val="bg1">
                    <a:lumMod val="65000"/>
                  </a:schemeClr>
                </a:solidFill>
                <a:latin typeface="Times New Roman"/>
                <a:cs typeface="Times New Roman"/>
              </a:rPr>
              <a:t>La revue de la </a:t>
            </a:r>
            <a:r>
              <a:rPr lang="fr-FR" sz="4000" dirty="0" smtClean="0">
                <a:solidFill>
                  <a:schemeClr val="bg1">
                    <a:lumMod val="65000"/>
                  </a:schemeClr>
                </a:solidFill>
                <a:latin typeface="Times New Roman"/>
                <a:cs typeface="Times New Roman"/>
              </a:rPr>
              <a:t>littérature</a:t>
            </a:r>
          </a:p>
          <a:p>
            <a:pPr marL="571500" indent="-571500" algn="l">
              <a:buFont typeface="Arial"/>
              <a:buChar char="•"/>
            </a:pPr>
            <a:r>
              <a:rPr lang="fr-FR" sz="4000" dirty="0">
                <a:solidFill>
                  <a:schemeClr val="bg1">
                    <a:lumMod val="65000"/>
                  </a:schemeClr>
                </a:solidFill>
                <a:latin typeface="Times New Roman"/>
                <a:cs typeface="Times New Roman"/>
              </a:rPr>
              <a:t>Le cadre </a:t>
            </a:r>
            <a:r>
              <a:rPr lang="fr-FR" sz="4000" dirty="0" smtClean="0">
                <a:solidFill>
                  <a:schemeClr val="bg1">
                    <a:lumMod val="65000"/>
                  </a:schemeClr>
                </a:solidFill>
                <a:latin typeface="Times New Roman"/>
                <a:cs typeface="Times New Roman"/>
              </a:rPr>
              <a:t>théorique</a:t>
            </a:r>
          </a:p>
          <a:p>
            <a:pPr marL="571500" indent="-571500" algn="l">
              <a:buFont typeface="Arial"/>
              <a:buChar char="•"/>
            </a:pPr>
            <a:r>
              <a:rPr lang="en-GB" sz="4000" dirty="0">
                <a:solidFill>
                  <a:schemeClr val="bg1">
                    <a:lumMod val="65000"/>
                  </a:schemeClr>
                </a:solidFill>
                <a:latin typeface="Times New Roman"/>
                <a:cs typeface="Times New Roman"/>
              </a:rPr>
              <a:t>Les questions de </a:t>
            </a:r>
            <a:r>
              <a:rPr lang="fr-FR" sz="4000" dirty="0" smtClean="0">
                <a:solidFill>
                  <a:schemeClr val="bg1">
                    <a:lumMod val="65000"/>
                  </a:schemeClr>
                </a:solidFill>
                <a:latin typeface="Times New Roman"/>
                <a:cs typeface="Times New Roman"/>
              </a:rPr>
              <a:t>recherche</a:t>
            </a:r>
          </a:p>
          <a:p>
            <a:pPr marL="571500" indent="-571500" algn="l">
              <a:buFont typeface="Arial"/>
              <a:buChar char="•"/>
            </a:pPr>
            <a:r>
              <a:rPr lang="en-GB" sz="4000" dirty="0">
                <a:solidFill>
                  <a:schemeClr val="bg1">
                    <a:lumMod val="65000"/>
                  </a:schemeClr>
                </a:solidFill>
                <a:latin typeface="Times New Roman"/>
                <a:cs typeface="Times New Roman"/>
              </a:rPr>
              <a:t>La </a:t>
            </a:r>
            <a:r>
              <a:rPr lang="fr-FR" sz="4000" dirty="0" smtClean="0">
                <a:solidFill>
                  <a:schemeClr val="bg1">
                    <a:lumMod val="65000"/>
                  </a:schemeClr>
                </a:solidFill>
                <a:latin typeface="Times New Roman"/>
                <a:cs typeface="Times New Roman"/>
              </a:rPr>
              <a:t>méthodologie</a:t>
            </a:r>
          </a:p>
          <a:p>
            <a:pPr marL="571500" indent="-571500" algn="l">
              <a:buFont typeface="Arial"/>
              <a:buChar char="•"/>
            </a:pPr>
            <a:r>
              <a:rPr lang="fr-FR" sz="4000" dirty="0">
                <a:solidFill>
                  <a:schemeClr val="bg1">
                    <a:lumMod val="65000"/>
                  </a:schemeClr>
                </a:solidFill>
                <a:latin typeface="Times New Roman"/>
                <a:cs typeface="Times New Roman"/>
              </a:rPr>
              <a:t>Exemples et résultats de la </a:t>
            </a:r>
            <a:r>
              <a:rPr lang="fr-FR" sz="4000" dirty="0" smtClean="0">
                <a:solidFill>
                  <a:schemeClr val="bg1">
                    <a:lumMod val="65000"/>
                  </a:schemeClr>
                </a:solidFill>
                <a:latin typeface="Times New Roman"/>
                <a:cs typeface="Times New Roman"/>
              </a:rPr>
              <a:t>recherche</a:t>
            </a:r>
          </a:p>
          <a:p>
            <a:pPr marL="571500" indent="-571500" algn="l">
              <a:buFont typeface="Arial"/>
              <a:buChar char="•"/>
            </a:pPr>
            <a:r>
              <a:rPr lang="en-GB" sz="4000" dirty="0">
                <a:solidFill>
                  <a:schemeClr val="bg1">
                    <a:lumMod val="65000"/>
                  </a:schemeClr>
                </a:solidFill>
                <a:latin typeface="Times New Roman"/>
                <a:cs typeface="Times New Roman"/>
              </a:rPr>
              <a:t>Les </a:t>
            </a:r>
            <a:r>
              <a:rPr lang="en-GB" sz="4000" dirty="0" smtClean="0">
                <a:solidFill>
                  <a:schemeClr val="bg1">
                    <a:lumMod val="65000"/>
                  </a:schemeClr>
                </a:solidFill>
                <a:latin typeface="Times New Roman"/>
                <a:cs typeface="Times New Roman"/>
              </a:rPr>
              <a:t>conclusions</a:t>
            </a:r>
          </a:p>
          <a:p>
            <a:pPr marL="571500" indent="-571500" algn="l">
              <a:buFont typeface="Arial"/>
              <a:buChar char="•"/>
            </a:pPr>
            <a:r>
              <a:rPr lang="fr-FR" sz="4000" dirty="0">
                <a:solidFill>
                  <a:schemeClr val="bg1">
                    <a:lumMod val="65000"/>
                  </a:schemeClr>
                </a:solidFill>
                <a:latin typeface="Times New Roman"/>
                <a:cs typeface="Times New Roman"/>
              </a:rPr>
              <a:t>La recherche </a:t>
            </a:r>
            <a:r>
              <a:rPr lang="fr-FR" sz="4000" dirty="0" smtClean="0">
                <a:solidFill>
                  <a:schemeClr val="bg1">
                    <a:lumMod val="65000"/>
                  </a:schemeClr>
                </a:solidFill>
                <a:latin typeface="Times New Roman"/>
                <a:cs typeface="Times New Roman"/>
              </a:rPr>
              <a:t>future</a:t>
            </a:r>
          </a:p>
        </p:txBody>
      </p:sp>
      <p:sp>
        <p:nvSpPr>
          <p:cNvPr id="12" name="Titolo 1"/>
          <p:cNvSpPr txBox="1">
            <a:spLocks/>
          </p:cNvSpPr>
          <p:nvPr/>
        </p:nvSpPr>
        <p:spPr>
          <a:xfrm>
            <a:off x="742122" y="1854204"/>
            <a:ext cx="9532178" cy="114934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a:buChar char="•"/>
            </a:pPr>
            <a:endParaRPr lang="fr-FR" dirty="0">
              <a:latin typeface="Times New Roman"/>
              <a:cs typeface="Times New Roman"/>
            </a:endParaRPr>
          </a:p>
        </p:txBody>
      </p:sp>
    </p:spTree>
    <p:extLst>
      <p:ext uri="{BB962C8B-B14F-4D97-AF65-F5344CB8AC3E}">
        <p14:creationId xmlns:p14="http://schemas.microsoft.com/office/powerpoint/2010/main" val="4083440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rrotondato 1"/>
          <p:cNvSpPr/>
          <p:nvPr/>
        </p:nvSpPr>
        <p:spPr>
          <a:xfrm>
            <a:off x="2382054" y="1788595"/>
            <a:ext cx="2711452" cy="9954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Times New Roman"/>
                <a:cs typeface="Times New Roman"/>
              </a:rPr>
              <a:t>EMOTIONAL ORIENTATION</a:t>
            </a:r>
          </a:p>
        </p:txBody>
      </p:sp>
      <p:sp>
        <p:nvSpPr>
          <p:cNvPr id="9" name="Rettangolo arrotondato 8"/>
          <p:cNvSpPr/>
          <p:nvPr/>
        </p:nvSpPr>
        <p:spPr>
          <a:xfrm>
            <a:off x="6893371" y="1769366"/>
            <a:ext cx="2711452" cy="9954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Times New Roman"/>
                <a:cs typeface="Times New Roman"/>
              </a:rPr>
              <a:t>EMOTIONS</a:t>
            </a:r>
          </a:p>
        </p:txBody>
      </p:sp>
      <p:sp>
        <p:nvSpPr>
          <p:cNvPr id="10" name="Rettangolo arrotondato 9"/>
          <p:cNvSpPr/>
          <p:nvPr/>
        </p:nvSpPr>
        <p:spPr>
          <a:xfrm>
            <a:off x="2660303" y="3493441"/>
            <a:ext cx="2711452" cy="9954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latin typeface="Times New Roman"/>
                <a:cs typeface="Times New Roman"/>
              </a:rPr>
              <a:t>ENSEMBLE DES ATTENTES</a:t>
            </a:r>
            <a:endParaRPr lang="en-GB" dirty="0">
              <a:solidFill>
                <a:schemeClr val="tx1"/>
              </a:solidFill>
              <a:latin typeface="Times New Roman"/>
              <a:cs typeface="Times New Roman"/>
            </a:endParaRPr>
          </a:p>
        </p:txBody>
      </p:sp>
      <p:sp>
        <p:nvSpPr>
          <p:cNvPr id="11" name="Rettangolo arrotondato 10"/>
          <p:cNvSpPr/>
          <p:nvPr/>
        </p:nvSpPr>
        <p:spPr>
          <a:xfrm>
            <a:off x="6721474" y="3493441"/>
            <a:ext cx="2711452" cy="995447"/>
          </a:xfrm>
          <a:prstGeom prst="round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bg1">
                    <a:lumMod val="65000"/>
                  </a:schemeClr>
                </a:solidFill>
                <a:latin typeface="Times New Roman"/>
                <a:cs typeface="Times New Roman"/>
              </a:rPr>
              <a:t>EMOTIONALITY</a:t>
            </a:r>
          </a:p>
        </p:txBody>
      </p:sp>
      <p:sp>
        <p:nvSpPr>
          <p:cNvPr id="12" name="Rettangolo arrotondato 11"/>
          <p:cNvSpPr/>
          <p:nvPr/>
        </p:nvSpPr>
        <p:spPr>
          <a:xfrm>
            <a:off x="4771116" y="5356772"/>
            <a:ext cx="2711452" cy="995447"/>
          </a:xfrm>
          <a:prstGeom prst="round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bg1">
                    <a:lumMod val="65000"/>
                  </a:schemeClr>
                </a:solidFill>
                <a:latin typeface="Times New Roman"/>
                <a:cs typeface="Times New Roman"/>
              </a:rPr>
              <a:t>ENSEMBLE DES INDICATEURS EMOTIONNELS</a:t>
            </a:r>
          </a:p>
        </p:txBody>
      </p:sp>
      <p:cxnSp>
        <p:nvCxnSpPr>
          <p:cNvPr id="13" name="Connettore 2 12"/>
          <p:cNvCxnSpPr/>
          <p:nvPr/>
        </p:nvCxnSpPr>
        <p:spPr>
          <a:xfrm>
            <a:off x="5150709" y="2267560"/>
            <a:ext cx="1696898"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 name="Uguale 2"/>
          <p:cNvSpPr/>
          <p:nvPr/>
        </p:nvSpPr>
        <p:spPr>
          <a:xfrm>
            <a:off x="3474644" y="2940574"/>
            <a:ext cx="514833" cy="400467"/>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5" name="CasellaDiTesto 14"/>
          <p:cNvSpPr txBox="1"/>
          <p:nvPr/>
        </p:nvSpPr>
        <p:spPr>
          <a:xfrm>
            <a:off x="5505372" y="1817192"/>
            <a:ext cx="1147457" cy="369332"/>
          </a:xfrm>
          <a:prstGeom prst="rect">
            <a:avLst/>
          </a:prstGeom>
          <a:noFill/>
        </p:spPr>
        <p:txBody>
          <a:bodyPr wrap="square" rtlCol="0">
            <a:spAutoFit/>
          </a:bodyPr>
          <a:lstStyle/>
          <a:p>
            <a:r>
              <a:rPr lang="en-GB" b="1" dirty="0" smtClean="0">
                <a:solidFill>
                  <a:srgbClr val="FF0000"/>
                </a:solidFill>
                <a:latin typeface="Times New Roman"/>
                <a:cs typeface="Times New Roman"/>
              </a:rPr>
              <a:t>LIÉE</a:t>
            </a:r>
            <a:endParaRPr lang="en-GB" b="1" dirty="0">
              <a:solidFill>
                <a:srgbClr val="FF0000"/>
              </a:solidFill>
              <a:latin typeface="Times New Roman"/>
              <a:cs typeface="Times New Roman"/>
            </a:endParaRPr>
          </a:p>
        </p:txBody>
      </p:sp>
    </p:spTree>
    <p:extLst>
      <p:ext uri="{BB962C8B-B14F-4D97-AF65-F5344CB8AC3E}">
        <p14:creationId xmlns:p14="http://schemas.microsoft.com/office/powerpoint/2010/main" val="5249376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rrotondato 1"/>
          <p:cNvSpPr/>
          <p:nvPr/>
        </p:nvSpPr>
        <p:spPr>
          <a:xfrm>
            <a:off x="2382054" y="1788595"/>
            <a:ext cx="2711452" cy="9954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Times New Roman"/>
                <a:cs typeface="Times New Roman"/>
              </a:rPr>
              <a:t>EMOTIONAL ORIENTATION</a:t>
            </a:r>
          </a:p>
        </p:txBody>
      </p:sp>
      <p:sp>
        <p:nvSpPr>
          <p:cNvPr id="9" name="Rettangolo arrotondato 8"/>
          <p:cNvSpPr/>
          <p:nvPr/>
        </p:nvSpPr>
        <p:spPr>
          <a:xfrm>
            <a:off x="6893371" y="1769366"/>
            <a:ext cx="2711452" cy="9954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Times New Roman"/>
                <a:cs typeface="Times New Roman"/>
              </a:rPr>
              <a:t>EMOTIONS</a:t>
            </a:r>
          </a:p>
        </p:txBody>
      </p:sp>
      <p:sp>
        <p:nvSpPr>
          <p:cNvPr id="10" name="Rettangolo arrotondato 9"/>
          <p:cNvSpPr/>
          <p:nvPr/>
        </p:nvSpPr>
        <p:spPr>
          <a:xfrm>
            <a:off x="2660303" y="3493441"/>
            <a:ext cx="2711452" cy="9954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latin typeface="Times New Roman"/>
                <a:cs typeface="Times New Roman"/>
              </a:rPr>
              <a:t>ENSEMBLE DES ATTENTES</a:t>
            </a:r>
            <a:endParaRPr lang="en-GB" dirty="0">
              <a:solidFill>
                <a:schemeClr val="tx1"/>
              </a:solidFill>
              <a:latin typeface="Times New Roman"/>
              <a:cs typeface="Times New Roman"/>
            </a:endParaRPr>
          </a:p>
        </p:txBody>
      </p:sp>
      <p:sp>
        <p:nvSpPr>
          <p:cNvPr id="11" name="Rettangolo arrotondato 10"/>
          <p:cNvSpPr/>
          <p:nvPr/>
        </p:nvSpPr>
        <p:spPr>
          <a:xfrm>
            <a:off x="6721474" y="3493441"/>
            <a:ext cx="2711452" cy="995447"/>
          </a:xfrm>
          <a:prstGeom prst="round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bg1">
                    <a:lumMod val="65000"/>
                  </a:schemeClr>
                </a:solidFill>
                <a:latin typeface="Times New Roman"/>
                <a:cs typeface="Times New Roman"/>
              </a:rPr>
              <a:t>EMOTIONALITY</a:t>
            </a:r>
          </a:p>
        </p:txBody>
      </p:sp>
      <p:sp>
        <p:nvSpPr>
          <p:cNvPr id="12" name="Rettangolo arrotondato 11"/>
          <p:cNvSpPr/>
          <p:nvPr/>
        </p:nvSpPr>
        <p:spPr>
          <a:xfrm>
            <a:off x="4771116" y="5356772"/>
            <a:ext cx="2711452" cy="995447"/>
          </a:xfrm>
          <a:prstGeom prst="round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bg1">
                    <a:lumMod val="65000"/>
                  </a:schemeClr>
                </a:solidFill>
                <a:latin typeface="Times New Roman"/>
                <a:cs typeface="Times New Roman"/>
              </a:rPr>
              <a:t>ENSEMBLE DES INDICATEURS EMOTIONNELS</a:t>
            </a:r>
          </a:p>
        </p:txBody>
      </p:sp>
      <p:cxnSp>
        <p:nvCxnSpPr>
          <p:cNvPr id="13" name="Connettore 2 12"/>
          <p:cNvCxnSpPr/>
          <p:nvPr/>
        </p:nvCxnSpPr>
        <p:spPr>
          <a:xfrm>
            <a:off x="5150709" y="2267560"/>
            <a:ext cx="1696898"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 name="Uguale 2"/>
          <p:cNvSpPr/>
          <p:nvPr/>
        </p:nvSpPr>
        <p:spPr>
          <a:xfrm>
            <a:off x="3474644" y="2940574"/>
            <a:ext cx="514833" cy="400467"/>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cxnSp>
        <p:nvCxnSpPr>
          <p:cNvPr id="16" name="Connettore 2 15"/>
          <p:cNvCxnSpPr/>
          <p:nvPr/>
        </p:nvCxnSpPr>
        <p:spPr>
          <a:xfrm flipV="1">
            <a:off x="5371755" y="2940573"/>
            <a:ext cx="1696898" cy="80093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7" name="CasellaDiTesto 16"/>
          <p:cNvSpPr txBox="1"/>
          <p:nvPr/>
        </p:nvSpPr>
        <p:spPr>
          <a:xfrm rot="20036369">
            <a:off x="5489547" y="2987923"/>
            <a:ext cx="1147457" cy="369332"/>
          </a:xfrm>
          <a:prstGeom prst="rect">
            <a:avLst/>
          </a:prstGeom>
          <a:noFill/>
        </p:spPr>
        <p:txBody>
          <a:bodyPr wrap="square" rtlCol="0">
            <a:spAutoFit/>
          </a:bodyPr>
          <a:lstStyle/>
          <a:p>
            <a:r>
              <a:rPr lang="en-GB" b="1" dirty="0" smtClean="0">
                <a:solidFill>
                  <a:srgbClr val="FF0000"/>
                </a:solidFill>
                <a:latin typeface="Times New Roman"/>
                <a:cs typeface="Times New Roman"/>
              </a:rPr>
              <a:t>LIÉ</a:t>
            </a:r>
            <a:endParaRPr lang="en-GB" b="1" dirty="0">
              <a:solidFill>
                <a:srgbClr val="FF0000"/>
              </a:solidFill>
              <a:latin typeface="Times New Roman"/>
              <a:cs typeface="Times New Roman"/>
            </a:endParaRPr>
          </a:p>
        </p:txBody>
      </p:sp>
      <p:sp>
        <p:nvSpPr>
          <p:cNvPr id="15" name="CasellaDiTesto 14"/>
          <p:cNvSpPr txBox="1"/>
          <p:nvPr/>
        </p:nvSpPr>
        <p:spPr>
          <a:xfrm>
            <a:off x="5505372" y="1817192"/>
            <a:ext cx="1147457" cy="369332"/>
          </a:xfrm>
          <a:prstGeom prst="rect">
            <a:avLst/>
          </a:prstGeom>
          <a:noFill/>
        </p:spPr>
        <p:txBody>
          <a:bodyPr wrap="square" rtlCol="0">
            <a:spAutoFit/>
          </a:bodyPr>
          <a:lstStyle/>
          <a:p>
            <a:r>
              <a:rPr lang="en-GB" b="1" dirty="0" smtClean="0">
                <a:solidFill>
                  <a:srgbClr val="FF0000"/>
                </a:solidFill>
                <a:latin typeface="Times New Roman"/>
                <a:cs typeface="Times New Roman"/>
              </a:rPr>
              <a:t>LIÉE</a:t>
            </a:r>
            <a:endParaRPr lang="en-GB" b="1" dirty="0">
              <a:solidFill>
                <a:srgbClr val="FF0000"/>
              </a:solidFill>
              <a:latin typeface="Times New Roman"/>
              <a:cs typeface="Times New Roman"/>
            </a:endParaRPr>
          </a:p>
        </p:txBody>
      </p:sp>
    </p:spTree>
    <p:extLst>
      <p:ext uri="{BB962C8B-B14F-4D97-AF65-F5344CB8AC3E}">
        <p14:creationId xmlns:p14="http://schemas.microsoft.com/office/powerpoint/2010/main" val="1111548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44700" y="0"/>
            <a:ext cx="8229600" cy="1143000"/>
          </a:xfrm>
        </p:spPr>
        <p:txBody>
          <a:bodyPr/>
          <a:lstStyle/>
          <a:p>
            <a:pPr algn="ctr"/>
            <a:r>
              <a:rPr lang="fr-FR" sz="4800" dirty="0" smtClean="0">
                <a:latin typeface="Times New Roman"/>
                <a:cs typeface="Times New Roman"/>
              </a:rPr>
              <a:t>Plan de la présentation</a:t>
            </a:r>
            <a:endParaRPr lang="fr-FR" sz="4800" dirty="0">
              <a:latin typeface="Times New Roman"/>
              <a:cs typeface="Times New Roman"/>
            </a:endParaRPr>
          </a:p>
        </p:txBody>
      </p:sp>
      <p:sp>
        <p:nvSpPr>
          <p:cNvPr id="10" name="Titolo 1"/>
          <p:cNvSpPr txBox="1">
            <a:spLocks/>
          </p:cNvSpPr>
          <p:nvPr/>
        </p:nvSpPr>
        <p:spPr>
          <a:xfrm>
            <a:off x="279918" y="1200151"/>
            <a:ext cx="11607282" cy="565784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a:buChar char="•"/>
            </a:pPr>
            <a:r>
              <a:rPr lang="fr-FR" sz="4000" dirty="0">
                <a:solidFill>
                  <a:schemeClr val="bg1">
                    <a:lumMod val="65000"/>
                  </a:schemeClr>
                </a:solidFill>
                <a:latin typeface="Times New Roman"/>
                <a:cs typeface="Times New Roman"/>
              </a:rPr>
              <a:t>Le problème de recherche: son </a:t>
            </a:r>
            <a:r>
              <a:rPr lang="fr-FR" sz="4000" dirty="0" smtClean="0">
                <a:solidFill>
                  <a:schemeClr val="bg1">
                    <a:lumMod val="65000"/>
                  </a:schemeClr>
                </a:solidFill>
                <a:latin typeface="Times New Roman"/>
                <a:cs typeface="Times New Roman"/>
              </a:rPr>
              <a:t>évolution</a:t>
            </a:r>
          </a:p>
          <a:p>
            <a:pPr marL="571500" indent="-571500" algn="l">
              <a:buFont typeface="Arial"/>
              <a:buChar char="•"/>
            </a:pPr>
            <a:r>
              <a:rPr lang="fr-FR" sz="4000" dirty="0">
                <a:solidFill>
                  <a:schemeClr val="bg1">
                    <a:lumMod val="65000"/>
                  </a:schemeClr>
                </a:solidFill>
                <a:latin typeface="Times New Roman"/>
                <a:cs typeface="Times New Roman"/>
              </a:rPr>
              <a:t>La revue de la </a:t>
            </a:r>
            <a:r>
              <a:rPr lang="fr-FR" sz="4000" dirty="0" smtClean="0">
                <a:solidFill>
                  <a:schemeClr val="bg1">
                    <a:lumMod val="65000"/>
                  </a:schemeClr>
                </a:solidFill>
                <a:latin typeface="Times New Roman"/>
                <a:cs typeface="Times New Roman"/>
              </a:rPr>
              <a:t>littérature</a:t>
            </a:r>
          </a:p>
          <a:p>
            <a:pPr marL="571500" indent="-571500" algn="l">
              <a:buFont typeface="Arial"/>
              <a:buChar char="•"/>
            </a:pPr>
            <a:r>
              <a:rPr lang="fr-FR" sz="4000" dirty="0">
                <a:solidFill>
                  <a:schemeClr val="bg1">
                    <a:lumMod val="65000"/>
                  </a:schemeClr>
                </a:solidFill>
                <a:latin typeface="Times New Roman"/>
                <a:cs typeface="Times New Roman"/>
              </a:rPr>
              <a:t>Le cadre </a:t>
            </a:r>
            <a:r>
              <a:rPr lang="fr-FR" sz="4000" dirty="0" smtClean="0">
                <a:solidFill>
                  <a:schemeClr val="bg1">
                    <a:lumMod val="65000"/>
                  </a:schemeClr>
                </a:solidFill>
                <a:latin typeface="Times New Roman"/>
                <a:cs typeface="Times New Roman"/>
              </a:rPr>
              <a:t>théorique</a:t>
            </a:r>
          </a:p>
          <a:p>
            <a:pPr marL="571500" indent="-571500" algn="l">
              <a:buFont typeface="Arial"/>
              <a:buChar char="•"/>
            </a:pPr>
            <a:r>
              <a:rPr lang="en-GB" sz="4000" dirty="0">
                <a:latin typeface="Times New Roman"/>
                <a:cs typeface="Times New Roman"/>
              </a:rPr>
              <a:t>Les questions de </a:t>
            </a:r>
            <a:r>
              <a:rPr lang="fr-FR" sz="4000" dirty="0" smtClean="0">
                <a:latin typeface="Times New Roman"/>
                <a:cs typeface="Times New Roman"/>
              </a:rPr>
              <a:t>recherche</a:t>
            </a:r>
          </a:p>
          <a:p>
            <a:pPr marL="571500" indent="-571500" algn="l">
              <a:buFont typeface="Arial"/>
              <a:buChar char="•"/>
            </a:pPr>
            <a:r>
              <a:rPr lang="en-GB" sz="4000" dirty="0">
                <a:solidFill>
                  <a:schemeClr val="bg1">
                    <a:lumMod val="65000"/>
                  </a:schemeClr>
                </a:solidFill>
                <a:latin typeface="Times New Roman"/>
                <a:cs typeface="Times New Roman"/>
              </a:rPr>
              <a:t>La </a:t>
            </a:r>
            <a:r>
              <a:rPr lang="fr-FR" sz="4000" dirty="0" smtClean="0">
                <a:solidFill>
                  <a:schemeClr val="bg1">
                    <a:lumMod val="65000"/>
                  </a:schemeClr>
                </a:solidFill>
                <a:latin typeface="Times New Roman"/>
                <a:cs typeface="Times New Roman"/>
              </a:rPr>
              <a:t>méthodologie</a:t>
            </a:r>
          </a:p>
          <a:p>
            <a:pPr marL="571500" indent="-571500" algn="l">
              <a:buFont typeface="Arial"/>
              <a:buChar char="•"/>
            </a:pPr>
            <a:r>
              <a:rPr lang="fr-FR" sz="4000" dirty="0">
                <a:solidFill>
                  <a:schemeClr val="bg1">
                    <a:lumMod val="65000"/>
                  </a:schemeClr>
                </a:solidFill>
                <a:latin typeface="Times New Roman"/>
                <a:cs typeface="Times New Roman"/>
              </a:rPr>
              <a:t>Exemples et résultats de la </a:t>
            </a:r>
            <a:r>
              <a:rPr lang="fr-FR" sz="4000" dirty="0" smtClean="0">
                <a:solidFill>
                  <a:schemeClr val="bg1">
                    <a:lumMod val="65000"/>
                  </a:schemeClr>
                </a:solidFill>
                <a:latin typeface="Times New Roman"/>
                <a:cs typeface="Times New Roman"/>
              </a:rPr>
              <a:t>recherche</a:t>
            </a:r>
          </a:p>
          <a:p>
            <a:pPr marL="571500" indent="-571500" algn="l">
              <a:buFont typeface="Arial"/>
              <a:buChar char="•"/>
            </a:pPr>
            <a:r>
              <a:rPr lang="en-GB" sz="4000" dirty="0">
                <a:solidFill>
                  <a:schemeClr val="bg1">
                    <a:lumMod val="65000"/>
                  </a:schemeClr>
                </a:solidFill>
                <a:latin typeface="Times New Roman"/>
                <a:cs typeface="Times New Roman"/>
              </a:rPr>
              <a:t>Les </a:t>
            </a:r>
            <a:r>
              <a:rPr lang="en-GB" sz="4000" dirty="0" smtClean="0">
                <a:solidFill>
                  <a:schemeClr val="bg1">
                    <a:lumMod val="65000"/>
                  </a:schemeClr>
                </a:solidFill>
                <a:latin typeface="Times New Roman"/>
                <a:cs typeface="Times New Roman"/>
              </a:rPr>
              <a:t>conclusions</a:t>
            </a:r>
          </a:p>
          <a:p>
            <a:pPr marL="571500" indent="-571500" algn="l">
              <a:buFont typeface="Arial"/>
              <a:buChar char="•"/>
            </a:pPr>
            <a:r>
              <a:rPr lang="fr-FR" sz="4000" dirty="0">
                <a:solidFill>
                  <a:schemeClr val="bg1">
                    <a:lumMod val="65000"/>
                  </a:schemeClr>
                </a:solidFill>
                <a:latin typeface="Times New Roman"/>
                <a:cs typeface="Times New Roman"/>
              </a:rPr>
              <a:t>La recherche </a:t>
            </a:r>
            <a:r>
              <a:rPr lang="fr-FR" sz="4000" dirty="0" smtClean="0">
                <a:solidFill>
                  <a:schemeClr val="bg1">
                    <a:lumMod val="65000"/>
                  </a:schemeClr>
                </a:solidFill>
                <a:latin typeface="Times New Roman"/>
                <a:cs typeface="Times New Roman"/>
              </a:rPr>
              <a:t>future</a:t>
            </a:r>
          </a:p>
        </p:txBody>
      </p:sp>
      <p:sp>
        <p:nvSpPr>
          <p:cNvPr id="12" name="Titolo 1"/>
          <p:cNvSpPr txBox="1">
            <a:spLocks/>
          </p:cNvSpPr>
          <p:nvPr/>
        </p:nvSpPr>
        <p:spPr>
          <a:xfrm>
            <a:off x="742122" y="1854204"/>
            <a:ext cx="9532178" cy="114934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a:buChar char="•"/>
            </a:pPr>
            <a:endParaRPr lang="fr-FR" dirty="0">
              <a:latin typeface="Times New Roman"/>
              <a:cs typeface="Times New Roman"/>
            </a:endParaRPr>
          </a:p>
        </p:txBody>
      </p:sp>
    </p:spTree>
    <p:extLst>
      <p:ext uri="{BB962C8B-B14F-4D97-AF65-F5344CB8AC3E}">
        <p14:creationId xmlns:p14="http://schemas.microsoft.com/office/powerpoint/2010/main" val="15928660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1"/>
          <p:cNvSpPr txBox="1">
            <a:spLocks/>
          </p:cNvSpPr>
          <p:nvPr/>
        </p:nvSpPr>
        <p:spPr>
          <a:xfrm>
            <a:off x="1981200" y="28575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smtClean="0">
                <a:latin typeface="Times New Roman"/>
                <a:cs typeface="Times New Roman"/>
              </a:rPr>
              <a:t>Les questions de </a:t>
            </a:r>
            <a:r>
              <a:rPr lang="en-GB" b="1" dirty="0" err="1" smtClean="0">
                <a:latin typeface="Times New Roman"/>
                <a:cs typeface="Times New Roman"/>
              </a:rPr>
              <a:t>recherche</a:t>
            </a:r>
            <a:endParaRPr lang="en-GB" b="1" dirty="0">
              <a:latin typeface="Times New Roman"/>
              <a:cs typeface="Times New Roman"/>
            </a:endParaRPr>
          </a:p>
        </p:txBody>
      </p:sp>
      <p:cxnSp>
        <p:nvCxnSpPr>
          <p:cNvPr id="29" name="Connettore 1 28"/>
          <p:cNvCxnSpPr/>
          <p:nvPr/>
        </p:nvCxnSpPr>
        <p:spPr>
          <a:xfrm flipV="1">
            <a:off x="1524000" y="1231900"/>
            <a:ext cx="9144000" cy="1270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pic>
        <p:nvPicPr>
          <p:cNvPr id="3" name="Immagine 2" descr="496NormannCopenhagen_is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5500" y="2413010"/>
            <a:ext cx="2908300" cy="2908300"/>
          </a:xfrm>
          <a:prstGeom prst="rect">
            <a:avLst/>
          </a:prstGeom>
        </p:spPr>
      </p:pic>
      <p:sp>
        <p:nvSpPr>
          <p:cNvPr id="7" name="Freccia ad arco 6"/>
          <p:cNvSpPr/>
          <p:nvPr/>
        </p:nvSpPr>
        <p:spPr>
          <a:xfrm rot="3078187">
            <a:off x="6197600" y="1996070"/>
            <a:ext cx="1524508" cy="1204838"/>
          </a:xfrm>
          <a:prstGeom prst="circularArrow">
            <a:avLst>
              <a:gd name="adj1" fmla="val 12500"/>
              <a:gd name="adj2" fmla="val 1142319"/>
              <a:gd name="adj3" fmla="val 20457681"/>
              <a:gd name="adj4" fmla="val 10800000"/>
              <a:gd name="adj5" fmla="val 1979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18" name="CasellaDiTesto 17"/>
          <p:cNvSpPr txBox="1"/>
          <p:nvPr/>
        </p:nvSpPr>
        <p:spPr>
          <a:xfrm>
            <a:off x="2228526" y="5087678"/>
            <a:ext cx="7569200" cy="461665"/>
          </a:xfrm>
          <a:prstGeom prst="rect">
            <a:avLst/>
          </a:prstGeom>
          <a:solidFill>
            <a:srgbClr val="CCFFCC"/>
          </a:solidFill>
          <a:ln w="38100" cmpd="sng">
            <a:solidFill>
              <a:schemeClr val="tx1"/>
            </a:solidFill>
          </a:ln>
        </p:spPr>
        <p:txBody>
          <a:bodyPr wrap="square" rtlCol="0">
            <a:spAutoFit/>
          </a:bodyPr>
          <a:lstStyle/>
          <a:p>
            <a:r>
              <a:rPr lang="fr-FR" sz="2400" dirty="0" smtClean="0">
                <a:latin typeface="Times New Roman"/>
                <a:cs typeface="Times New Roman"/>
              </a:rPr>
              <a:t>Comment étudier cette imbrication ?</a:t>
            </a:r>
            <a:endParaRPr lang="fr-FR" sz="2400" dirty="0">
              <a:latin typeface="Times New Roman"/>
              <a:cs typeface="Times New Roman"/>
            </a:endParaRPr>
          </a:p>
        </p:txBody>
      </p:sp>
      <p:sp>
        <p:nvSpPr>
          <p:cNvPr id="14" name="CasellaDiTesto 13"/>
          <p:cNvSpPr txBox="1"/>
          <p:nvPr/>
        </p:nvSpPr>
        <p:spPr>
          <a:xfrm>
            <a:off x="2228526" y="5846029"/>
            <a:ext cx="7569200" cy="461665"/>
          </a:xfrm>
          <a:prstGeom prst="rect">
            <a:avLst/>
          </a:prstGeom>
          <a:solidFill>
            <a:srgbClr val="CCFFCC"/>
          </a:solidFill>
          <a:ln w="38100" cmpd="sng">
            <a:solidFill>
              <a:schemeClr val="tx1"/>
            </a:solidFill>
          </a:ln>
        </p:spPr>
        <p:txBody>
          <a:bodyPr wrap="square" rtlCol="0">
            <a:spAutoFit/>
          </a:bodyPr>
          <a:lstStyle/>
          <a:p>
            <a:r>
              <a:rPr lang="fr-FR" sz="2400" dirty="0" smtClean="0">
                <a:latin typeface="Times New Roman"/>
                <a:cs typeface="Times New Roman"/>
              </a:rPr>
              <a:t>Quels résultats à partir de cette étude ?</a:t>
            </a:r>
            <a:endParaRPr lang="fr-FR" sz="2400" dirty="0">
              <a:latin typeface="Times New Roman"/>
              <a:cs typeface="Times New Roman"/>
            </a:endParaRPr>
          </a:p>
        </p:txBody>
      </p:sp>
      <p:grpSp>
        <p:nvGrpSpPr>
          <p:cNvPr id="16" name="Gruppo 15"/>
          <p:cNvGrpSpPr/>
          <p:nvPr/>
        </p:nvGrpSpPr>
        <p:grpSpPr>
          <a:xfrm>
            <a:off x="163286" y="1428751"/>
            <a:ext cx="6123214" cy="2141283"/>
            <a:chOff x="994710" y="1686413"/>
            <a:chExt cx="8509427" cy="2810407"/>
          </a:xfrm>
        </p:grpSpPr>
        <p:sp>
          <p:nvSpPr>
            <p:cNvPr id="17" name="CasellaDiTesto 16"/>
            <p:cNvSpPr txBox="1"/>
            <p:nvPr/>
          </p:nvSpPr>
          <p:spPr>
            <a:xfrm>
              <a:off x="1206500" y="2460453"/>
              <a:ext cx="6400800" cy="2036367"/>
            </a:xfrm>
            <a:prstGeom prst="rect">
              <a:avLst/>
            </a:prstGeom>
            <a:solidFill>
              <a:srgbClr val="CCFFCC"/>
            </a:solidFill>
            <a:ln w="38100" cmpd="sng">
              <a:solidFill>
                <a:schemeClr val="tx1"/>
              </a:solidFill>
            </a:ln>
          </p:spPr>
          <p:txBody>
            <a:bodyPr wrap="square" rtlCol="0">
              <a:spAutoFit/>
            </a:bodyPr>
            <a:lstStyle/>
            <a:p>
              <a:r>
                <a:rPr lang="fr-FR" sz="2400" dirty="0" smtClean="0">
                  <a:latin typeface="Times New Roman"/>
                  <a:cs typeface="Times New Roman"/>
                </a:rPr>
                <a:t>L’étude de l’imbrication entre les </a:t>
              </a:r>
              <a:r>
                <a:rPr lang="fr-FR" sz="2400" smtClean="0">
                  <a:latin typeface="Times New Roman"/>
                  <a:cs typeface="Times New Roman"/>
                </a:rPr>
                <a:t>aspects émotionnels </a:t>
              </a:r>
              <a:r>
                <a:rPr lang="fr-FR" sz="2400" dirty="0" smtClean="0">
                  <a:latin typeface="Times New Roman"/>
                  <a:cs typeface="Times New Roman"/>
                </a:rPr>
                <a:t>et rationnels dans la prise de décision de l’enseignant des mathématiques.</a:t>
              </a:r>
            </a:p>
            <a:p>
              <a:endParaRPr lang="en-GB" sz="2400" dirty="0">
                <a:latin typeface="Times New Roman"/>
                <a:cs typeface="Times New Roman"/>
              </a:endParaRPr>
            </a:p>
          </p:txBody>
        </p:sp>
        <p:sp>
          <p:nvSpPr>
            <p:cNvPr id="19" name="CasellaDiTesto 18"/>
            <p:cNvSpPr txBox="1"/>
            <p:nvPr/>
          </p:nvSpPr>
          <p:spPr>
            <a:xfrm>
              <a:off x="994710" y="1686413"/>
              <a:ext cx="8509427" cy="686720"/>
            </a:xfrm>
            <a:prstGeom prst="rect">
              <a:avLst/>
            </a:prstGeom>
            <a:noFill/>
            <a:ln w="38100" cmpd="sng">
              <a:solidFill>
                <a:schemeClr val="tx1"/>
              </a:solidFill>
            </a:ln>
          </p:spPr>
          <p:txBody>
            <a:bodyPr wrap="square" rtlCol="0">
              <a:spAutoFit/>
            </a:bodyPr>
            <a:lstStyle/>
            <a:p>
              <a:pPr algn="ctr"/>
              <a:r>
                <a:rPr lang="en-GB" sz="2800" dirty="0" smtClean="0">
                  <a:latin typeface="Times New Roman"/>
                  <a:cs typeface="Times New Roman"/>
                </a:rPr>
                <a:t>PROBLÈME DE RECHERCHE</a:t>
              </a:r>
              <a:endParaRPr lang="en-GB" sz="2800" dirty="0">
                <a:latin typeface="Times New Roman"/>
                <a:cs typeface="Times New Roman"/>
              </a:endParaRPr>
            </a:p>
          </p:txBody>
        </p:sp>
      </p:grpSp>
    </p:spTree>
    <p:extLst>
      <p:ext uri="{BB962C8B-B14F-4D97-AF65-F5344CB8AC3E}">
        <p14:creationId xmlns:p14="http://schemas.microsoft.com/office/powerpoint/2010/main" val="57546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44700" y="0"/>
            <a:ext cx="8229600" cy="1143000"/>
          </a:xfrm>
        </p:spPr>
        <p:txBody>
          <a:bodyPr/>
          <a:lstStyle/>
          <a:p>
            <a:pPr algn="ctr"/>
            <a:r>
              <a:rPr lang="fr-FR" sz="4800" dirty="0" smtClean="0">
                <a:latin typeface="Times New Roman"/>
                <a:cs typeface="Times New Roman"/>
              </a:rPr>
              <a:t>Plan de la présentation</a:t>
            </a:r>
            <a:endParaRPr lang="fr-FR" sz="4800" dirty="0">
              <a:latin typeface="Times New Roman"/>
              <a:cs typeface="Times New Roman"/>
            </a:endParaRPr>
          </a:p>
        </p:txBody>
      </p:sp>
      <p:sp>
        <p:nvSpPr>
          <p:cNvPr id="10" name="Titolo 1"/>
          <p:cNvSpPr txBox="1">
            <a:spLocks/>
          </p:cNvSpPr>
          <p:nvPr/>
        </p:nvSpPr>
        <p:spPr>
          <a:xfrm>
            <a:off x="279918" y="1200151"/>
            <a:ext cx="11607282" cy="565784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a:buChar char="•"/>
            </a:pPr>
            <a:r>
              <a:rPr lang="fr-FR" sz="4000" dirty="0">
                <a:solidFill>
                  <a:schemeClr val="bg1">
                    <a:lumMod val="65000"/>
                  </a:schemeClr>
                </a:solidFill>
                <a:latin typeface="Times New Roman"/>
                <a:cs typeface="Times New Roman"/>
              </a:rPr>
              <a:t>Le problème de recherche: son </a:t>
            </a:r>
            <a:r>
              <a:rPr lang="fr-FR" sz="4000" dirty="0" smtClean="0">
                <a:solidFill>
                  <a:schemeClr val="bg1">
                    <a:lumMod val="65000"/>
                  </a:schemeClr>
                </a:solidFill>
                <a:latin typeface="Times New Roman"/>
                <a:cs typeface="Times New Roman"/>
              </a:rPr>
              <a:t>évolution</a:t>
            </a:r>
          </a:p>
          <a:p>
            <a:pPr marL="571500" indent="-571500" algn="l">
              <a:buFont typeface="Arial"/>
              <a:buChar char="•"/>
            </a:pPr>
            <a:r>
              <a:rPr lang="fr-FR" sz="4000" dirty="0">
                <a:solidFill>
                  <a:schemeClr val="bg1">
                    <a:lumMod val="65000"/>
                  </a:schemeClr>
                </a:solidFill>
                <a:latin typeface="Times New Roman"/>
                <a:cs typeface="Times New Roman"/>
              </a:rPr>
              <a:t>La revue de la </a:t>
            </a:r>
            <a:r>
              <a:rPr lang="fr-FR" sz="4000" dirty="0" smtClean="0">
                <a:solidFill>
                  <a:schemeClr val="bg1">
                    <a:lumMod val="65000"/>
                  </a:schemeClr>
                </a:solidFill>
                <a:latin typeface="Times New Roman"/>
                <a:cs typeface="Times New Roman"/>
              </a:rPr>
              <a:t>littérature</a:t>
            </a:r>
          </a:p>
          <a:p>
            <a:pPr marL="571500" indent="-571500" algn="l">
              <a:buFont typeface="Arial"/>
              <a:buChar char="•"/>
            </a:pPr>
            <a:r>
              <a:rPr lang="fr-FR" sz="4000" dirty="0">
                <a:solidFill>
                  <a:schemeClr val="bg1">
                    <a:lumMod val="65000"/>
                  </a:schemeClr>
                </a:solidFill>
                <a:latin typeface="Times New Roman"/>
                <a:cs typeface="Times New Roman"/>
              </a:rPr>
              <a:t>Le cadre </a:t>
            </a:r>
            <a:r>
              <a:rPr lang="fr-FR" sz="4000" dirty="0" smtClean="0">
                <a:solidFill>
                  <a:schemeClr val="bg1">
                    <a:lumMod val="65000"/>
                  </a:schemeClr>
                </a:solidFill>
                <a:latin typeface="Times New Roman"/>
                <a:cs typeface="Times New Roman"/>
              </a:rPr>
              <a:t>théorique</a:t>
            </a:r>
          </a:p>
          <a:p>
            <a:pPr marL="571500" indent="-571500" algn="l">
              <a:buFont typeface="Arial"/>
              <a:buChar char="•"/>
            </a:pPr>
            <a:r>
              <a:rPr lang="en-GB" sz="4000" dirty="0">
                <a:solidFill>
                  <a:schemeClr val="bg1">
                    <a:lumMod val="65000"/>
                  </a:schemeClr>
                </a:solidFill>
                <a:latin typeface="Times New Roman"/>
                <a:cs typeface="Times New Roman"/>
              </a:rPr>
              <a:t>Les questions de </a:t>
            </a:r>
            <a:r>
              <a:rPr lang="fr-FR" sz="4000" dirty="0" smtClean="0">
                <a:solidFill>
                  <a:schemeClr val="bg1">
                    <a:lumMod val="65000"/>
                  </a:schemeClr>
                </a:solidFill>
                <a:latin typeface="Times New Roman"/>
                <a:cs typeface="Times New Roman"/>
              </a:rPr>
              <a:t>recherche</a:t>
            </a:r>
          </a:p>
          <a:p>
            <a:pPr marL="571500" indent="-571500" algn="l">
              <a:buFont typeface="Arial"/>
              <a:buChar char="•"/>
            </a:pPr>
            <a:r>
              <a:rPr lang="en-GB" sz="4000" dirty="0">
                <a:latin typeface="Times New Roman"/>
                <a:cs typeface="Times New Roman"/>
              </a:rPr>
              <a:t>La </a:t>
            </a:r>
            <a:r>
              <a:rPr lang="fr-FR" sz="4000" dirty="0" smtClean="0">
                <a:latin typeface="Times New Roman"/>
                <a:cs typeface="Times New Roman"/>
              </a:rPr>
              <a:t>méthodologie</a:t>
            </a:r>
          </a:p>
          <a:p>
            <a:pPr marL="571500" indent="-571500" algn="l">
              <a:buFont typeface="Arial"/>
              <a:buChar char="•"/>
            </a:pPr>
            <a:r>
              <a:rPr lang="fr-FR" sz="4000" dirty="0">
                <a:solidFill>
                  <a:schemeClr val="bg1">
                    <a:lumMod val="65000"/>
                  </a:schemeClr>
                </a:solidFill>
                <a:latin typeface="Times New Roman"/>
                <a:cs typeface="Times New Roman"/>
              </a:rPr>
              <a:t>Exemples et résultats de la </a:t>
            </a:r>
            <a:r>
              <a:rPr lang="fr-FR" sz="4000" dirty="0" smtClean="0">
                <a:solidFill>
                  <a:schemeClr val="bg1">
                    <a:lumMod val="65000"/>
                  </a:schemeClr>
                </a:solidFill>
                <a:latin typeface="Times New Roman"/>
                <a:cs typeface="Times New Roman"/>
              </a:rPr>
              <a:t>recherche</a:t>
            </a:r>
          </a:p>
          <a:p>
            <a:pPr marL="571500" indent="-571500" algn="l">
              <a:buFont typeface="Arial"/>
              <a:buChar char="•"/>
            </a:pPr>
            <a:r>
              <a:rPr lang="en-GB" sz="4000" dirty="0">
                <a:solidFill>
                  <a:schemeClr val="bg1">
                    <a:lumMod val="65000"/>
                  </a:schemeClr>
                </a:solidFill>
                <a:latin typeface="Times New Roman"/>
                <a:cs typeface="Times New Roman"/>
              </a:rPr>
              <a:t>Les </a:t>
            </a:r>
            <a:r>
              <a:rPr lang="en-GB" sz="4000" dirty="0" smtClean="0">
                <a:solidFill>
                  <a:schemeClr val="bg1">
                    <a:lumMod val="65000"/>
                  </a:schemeClr>
                </a:solidFill>
                <a:latin typeface="Times New Roman"/>
                <a:cs typeface="Times New Roman"/>
              </a:rPr>
              <a:t>conclusions</a:t>
            </a:r>
          </a:p>
          <a:p>
            <a:pPr marL="571500" indent="-571500" algn="l">
              <a:buFont typeface="Arial"/>
              <a:buChar char="•"/>
            </a:pPr>
            <a:r>
              <a:rPr lang="fr-FR" sz="4000" dirty="0">
                <a:solidFill>
                  <a:schemeClr val="bg1">
                    <a:lumMod val="65000"/>
                  </a:schemeClr>
                </a:solidFill>
                <a:latin typeface="Times New Roman"/>
                <a:cs typeface="Times New Roman"/>
              </a:rPr>
              <a:t>La recherche </a:t>
            </a:r>
            <a:r>
              <a:rPr lang="fr-FR" sz="4000" dirty="0" smtClean="0">
                <a:solidFill>
                  <a:schemeClr val="bg1">
                    <a:lumMod val="65000"/>
                  </a:schemeClr>
                </a:solidFill>
                <a:latin typeface="Times New Roman"/>
                <a:cs typeface="Times New Roman"/>
              </a:rPr>
              <a:t>future</a:t>
            </a:r>
          </a:p>
        </p:txBody>
      </p:sp>
      <p:sp>
        <p:nvSpPr>
          <p:cNvPr id="12" name="Titolo 1"/>
          <p:cNvSpPr txBox="1">
            <a:spLocks/>
          </p:cNvSpPr>
          <p:nvPr/>
        </p:nvSpPr>
        <p:spPr>
          <a:xfrm>
            <a:off x="742122" y="1854204"/>
            <a:ext cx="9532178" cy="114934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a:buChar char="•"/>
            </a:pPr>
            <a:endParaRPr lang="fr-FR" dirty="0">
              <a:latin typeface="Times New Roman"/>
              <a:cs typeface="Times New Roman"/>
            </a:endParaRPr>
          </a:p>
        </p:txBody>
      </p:sp>
    </p:spTree>
    <p:extLst>
      <p:ext uri="{BB962C8B-B14F-4D97-AF65-F5344CB8AC3E}">
        <p14:creationId xmlns:p14="http://schemas.microsoft.com/office/powerpoint/2010/main" val="19404621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1"/>
          <p:cNvSpPr txBox="1">
            <a:spLocks/>
          </p:cNvSpPr>
          <p:nvPr/>
        </p:nvSpPr>
        <p:spPr>
          <a:xfrm>
            <a:off x="1981200" y="28575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smtClean="0">
                <a:latin typeface="Times New Roman"/>
                <a:cs typeface="Times New Roman"/>
              </a:rPr>
              <a:t>La </a:t>
            </a:r>
            <a:r>
              <a:rPr lang="en-GB" b="1" dirty="0" err="1" smtClean="0">
                <a:latin typeface="Times New Roman"/>
                <a:cs typeface="Times New Roman"/>
              </a:rPr>
              <a:t>méthodologie</a:t>
            </a:r>
            <a:endParaRPr lang="en-GB" b="1" dirty="0">
              <a:latin typeface="Times New Roman"/>
              <a:cs typeface="Times New Roman"/>
            </a:endParaRPr>
          </a:p>
        </p:txBody>
      </p:sp>
      <p:cxnSp>
        <p:nvCxnSpPr>
          <p:cNvPr id="29" name="Connettore 1 28"/>
          <p:cNvCxnSpPr/>
          <p:nvPr/>
        </p:nvCxnSpPr>
        <p:spPr>
          <a:xfrm flipV="1">
            <a:off x="1524000" y="1231900"/>
            <a:ext cx="9144000" cy="1270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1803400" y="1352044"/>
            <a:ext cx="2781300" cy="523220"/>
          </a:xfrm>
          <a:prstGeom prst="rect">
            <a:avLst/>
          </a:prstGeom>
          <a:noFill/>
          <a:ln w="38100" cmpd="sng">
            <a:solidFill>
              <a:schemeClr val="tx1"/>
            </a:solidFill>
          </a:ln>
        </p:spPr>
        <p:txBody>
          <a:bodyPr wrap="square" rtlCol="0">
            <a:spAutoFit/>
          </a:bodyPr>
          <a:lstStyle/>
          <a:p>
            <a:r>
              <a:rPr lang="en-GB" sz="2800" dirty="0">
                <a:latin typeface="Times New Roman"/>
                <a:cs typeface="Times New Roman"/>
              </a:rPr>
              <a:t>PARTICIPANTS</a:t>
            </a:r>
          </a:p>
        </p:txBody>
      </p:sp>
      <p:sp>
        <p:nvSpPr>
          <p:cNvPr id="2" name="CasellaDiTesto 1"/>
          <p:cNvSpPr txBox="1"/>
          <p:nvPr/>
        </p:nvSpPr>
        <p:spPr>
          <a:xfrm>
            <a:off x="1714500" y="5940852"/>
            <a:ext cx="8864600" cy="461665"/>
          </a:xfrm>
          <a:prstGeom prst="rect">
            <a:avLst/>
          </a:prstGeom>
          <a:noFill/>
        </p:spPr>
        <p:txBody>
          <a:bodyPr wrap="square" rtlCol="0">
            <a:spAutoFit/>
          </a:bodyPr>
          <a:lstStyle/>
          <a:p>
            <a:r>
              <a:rPr lang="fr-FR" sz="2400" dirty="0" smtClean="0">
                <a:latin typeface="Times New Roman"/>
                <a:cs typeface="Times New Roman"/>
              </a:rPr>
              <a:t>Lycée scientifique à Turin</a:t>
            </a:r>
            <a:endParaRPr lang="fr-FR" sz="2400" dirty="0">
              <a:latin typeface="Times New Roman"/>
              <a:cs typeface="Times New Roman"/>
            </a:endParaRPr>
          </a:p>
        </p:txBody>
      </p:sp>
      <p:pic>
        <p:nvPicPr>
          <p:cNvPr id="14" name="Immagine 13"/>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9761" t="7501" r="41513" b="12970"/>
          <a:stretch/>
        </p:blipFill>
        <p:spPr bwMode="auto">
          <a:xfrm>
            <a:off x="1803400" y="2603500"/>
            <a:ext cx="2679700" cy="2428118"/>
          </a:xfrm>
          <a:prstGeom prst="ellipse">
            <a:avLst/>
          </a:prstGeom>
          <a:ln>
            <a:noFill/>
          </a:ln>
          <a:extLst>
            <a:ext uri="{53640926-AAD7-44d8-BBD7-CCE9431645EC}">
              <a14:shadowObscured xmlns:a14="http://schemas.microsoft.com/office/drawing/2010/main" xmlns=""/>
            </a:ext>
          </a:extLst>
        </p:spPr>
      </p:pic>
      <p:sp>
        <p:nvSpPr>
          <p:cNvPr id="16" name="CasellaDiTesto 15"/>
          <p:cNvSpPr txBox="1"/>
          <p:nvPr/>
        </p:nvSpPr>
        <p:spPr>
          <a:xfrm>
            <a:off x="1803399" y="5261211"/>
            <a:ext cx="5727702" cy="461665"/>
          </a:xfrm>
          <a:prstGeom prst="rect">
            <a:avLst/>
          </a:prstGeom>
          <a:noFill/>
        </p:spPr>
        <p:txBody>
          <a:bodyPr wrap="square" rtlCol="0">
            <a:spAutoFit/>
          </a:bodyPr>
          <a:lstStyle/>
          <a:p>
            <a:r>
              <a:rPr lang="fr-FR" sz="2400" dirty="0" smtClean="0">
                <a:latin typeface="Times New Roman"/>
                <a:cs typeface="Times New Roman"/>
              </a:rPr>
              <a:t>Et leurs classes en première année du lycée</a:t>
            </a:r>
            <a:endParaRPr lang="fr-FR" sz="2400" dirty="0">
              <a:latin typeface="Times New Roman"/>
              <a:cs typeface="Times New Roman"/>
            </a:endParaRPr>
          </a:p>
        </p:txBody>
      </p:sp>
      <p:pic>
        <p:nvPicPr>
          <p:cNvPr id="4" name="Immagine 3"/>
          <p:cNvPicPr>
            <a:picLocks noChangeAspect="1"/>
          </p:cNvPicPr>
          <p:nvPr/>
        </p:nvPicPr>
        <p:blipFill>
          <a:blip r:embed="rId4"/>
          <a:stretch>
            <a:fillRect/>
          </a:stretch>
        </p:blipFill>
        <p:spPr>
          <a:xfrm>
            <a:off x="4584700" y="2571109"/>
            <a:ext cx="2730500" cy="2690101"/>
          </a:xfrm>
          <a:prstGeom prst="ellipse">
            <a:avLst/>
          </a:prstGeom>
        </p:spPr>
      </p:pic>
      <p:pic>
        <p:nvPicPr>
          <p:cNvPr id="21" name="Immagine 20"/>
          <p:cNvPicPr>
            <a:picLocks noChangeAspect="1"/>
          </p:cNvPicPr>
          <p:nvPr/>
        </p:nvPicPr>
        <p:blipFill>
          <a:blip r:embed="rId5"/>
          <a:stretch>
            <a:fillRect/>
          </a:stretch>
        </p:blipFill>
        <p:spPr>
          <a:xfrm>
            <a:off x="7531101" y="2573007"/>
            <a:ext cx="2679700" cy="2726302"/>
          </a:xfrm>
          <a:prstGeom prst="ellipse">
            <a:avLst/>
          </a:prstGeom>
        </p:spPr>
      </p:pic>
    </p:spTree>
    <p:extLst>
      <p:ext uri="{BB962C8B-B14F-4D97-AF65-F5344CB8AC3E}">
        <p14:creationId xmlns:p14="http://schemas.microsoft.com/office/powerpoint/2010/main" val="11491062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1"/>
          <p:cNvSpPr txBox="1">
            <a:spLocks/>
          </p:cNvSpPr>
          <p:nvPr/>
        </p:nvSpPr>
        <p:spPr>
          <a:xfrm>
            <a:off x="1981200" y="28575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a:latin typeface="Times New Roman"/>
                <a:cs typeface="Times New Roman"/>
              </a:rPr>
              <a:t>La </a:t>
            </a:r>
            <a:r>
              <a:rPr lang="en-GB" b="1" dirty="0" err="1" smtClean="0">
                <a:latin typeface="Times New Roman"/>
                <a:cs typeface="Times New Roman"/>
              </a:rPr>
              <a:t>méthodologie</a:t>
            </a:r>
            <a:endParaRPr lang="en-GB" b="1" dirty="0">
              <a:latin typeface="Times New Roman"/>
              <a:cs typeface="Times New Roman"/>
            </a:endParaRPr>
          </a:p>
        </p:txBody>
      </p:sp>
      <p:cxnSp>
        <p:nvCxnSpPr>
          <p:cNvPr id="29" name="Connettore 1 28"/>
          <p:cNvCxnSpPr/>
          <p:nvPr/>
        </p:nvCxnSpPr>
        <p:spPr>
          <a:xfrm flipV="1">
            <a:off x="1524000" y="1231900"/>
            <a:ext cx="9144000" cy="1270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1803399" y="1352044"/>
            <a:ext cx="8864601" cy="954107"/>
          </a:xfrm>
          <a:prstGeom prst="rect">
            <a:avLst/>
          </a:prstGeom>
          <a:noFill/>
          <a:ln w="38100" cmpd="sng">
            <a:solidFill>
              <a:schemeClr val="tx1"/>
            </a:solidFill>
          </a:ln>
        </p:spPr>
        <p:txBody>
          <a:bodyPr wrap="square" rtlCol="0">
            <a:spAutoFit/>
          </a:bodyPr>
          <a:lstStyle/>
          <a:p>
            <a:r>
              <a:rPr lang="en-GB" sz="2800" dirty="0" smtClean="0">
                <a:latin typeface="Times New Roman"/>
                <a:cs typeface="Times New Roman"/>
              </a:rPr>
              <a:t>LA DÉCISION PRISE PAR RAPPORT AUX EQUATIONS LINEAIRES </a:t>
            </a:r>
            <a:endParaRPr lang="en-GB" sz="2800" dirty="0">
              <a:latin typeface="Times New Roman"/>
              <a:cs typeface="Times New Roman"/>
            </a:endParaRPr>
          </a:p>
        </p:txBody>
      </p:sp>
      <p:sp>
        <p:nvSpPr>
          <p:cNvPr id="3" name="Rettangolo arrotondato 2"/>
          <p:cNvSpPr/>
          <p:nvPr/>
        </p:nvSpPr>
        <p:spPr>
          <a:xfrm>
            <a:off x="2082800" y="2336800"/>
            <a:ext cx="4610100" cy="1409700"/>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smtClean="0">
                <a:solidFill>
                  <a:srgbClr val="000000"/>
                </a:solidFill>
                <a:latin typeface="Times New Roman"/>
                <a:cs typeface="Times New Roman"/>
              </a:rPr>
              <a:t>Contenu mathématique hyper important dans les programmes institutionnels italiens </a:t>
            </a:r>
            <a:endParaRPr lang="fr-FR" sz="2400" dirty="0">
              <a:solidFill>
                <a:srgbClr val="000000"/>
              </a:solidFill>
              <a:latin typeface="Times New Roman"/>
              <a:cs typeface="Times New Roman"/>
            </a:endParaRPr>
          </a:p>
        </p:txBody>
      </p:sp>
      <p:sp>
        <p:nvSpPr>
          <p:cNvPr id="10" name="Rettangolo arrotondato 9"/>
          <p:cNvSpPr/>
          <p:nvPr/>
        </p:nvSpPr>
        <p:spPr>
          <a:xfrm>
            <a:off x="5143500" y="4076700"/>
            <a:ext cx="5067300" cy="1409700"/>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smtClean="0">
                <a:solidFill>
                  <a:srgbClr val="000000"/>
                </a:solidFill>
                <a:latin typeface="Times New Roman"/>
                <a:cs typeface="Times New Roman"/>
              </a:rPr>
              <a:t>Passage “délicat” entre le monde arithmétique et le monde algébrique </a:t>
            </a:r>
            <a:endParaRPr lang="fr-FR" sz="2400" dirty="0">
              <a:solidFill>
                <a:srgbClr val="000000"/>
              </a:solidFill>
              <a:latin typeface="Times New Roman"/>
              <a:cs typeface="Times New Roman"/>
            </a:endParaRPr>
          </a:p>
        </p:txBody>
      </p:sp>
    </p:spTree>
    <p:extLst>
      <p:ext uri="{BB962C8B-B14F-4D97-AF65-F5344CB8AC3E}">
        <p14:creationId xmlns:p14="http://schemas.microsoft.com/office/powerpoint/2010/main" val="7082390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1759178" y="2008164"/>
            <a:ext cx="8619260" cy="1569660"/>
          </a:xfrm>
          <a:prstGeom prst="rect">
            <a:avLst/>
          </a:prstGeom>
        </p:spPr>
        <p:txBody>
          <a:bodyPr wrap="square">
            <a:spAutoFit/>
          </a:bodyPr>
          <a:lstStyle/>
          <a:p>
            <a:r>
              <a:rPr lang="fr-FR" sz="2400" b="1" dirty="0" smtClean="0">
                <a:latin typeface="Times New Roman"/>
                <a:cs typeface="Times New Roman"/>
              </a:rPr>
              <a:t>Entretien à priori sur </a:t>
            </a:r>
            <a:endParaRPr lang="fr-FR" sz="2400" dirty="0" smtClean="0">
              <a:latin typeface="Times New Roman"/>
              <a:cs typeface="Times New Roman"/>
            </a:endParaRPr>
          </a:p>
          <a:p>
            <a:pPr indent="-342900">
              <a:buFontTx/>
              <a:buChar char="-"/>
            </a:pPr>
            <a:r>
              <a:rPr lang="fr-FR" sz="2400" dirty="0" smtClean="0">
                <a:latin typeface="Times New Roman"/>
                <a:cs typeface="Times New Roman"/>
              </a:rPr>
              <a:t>Le contenu mathématique des équations linéaires</a:t>
            </a:r>
          </a:p>
          <a:p>
            <a:pPr indent="-342900">
              <a:buFontTx/>
              <a:buChar char="-"/>
            </a:pPr>
            <a:r>
              <a:rPr lang="fr-FR" sz="2400" dirty="0" smtClean="0">
                <a:latin typeface="Times New Roman"/>
                <a:cs typeface="Times New Roman"/>
              </a:rPr>
              <a:t>Leur vision de l’Algèbre en général </a:t>
            </a:r>
          </a:p>
          <a:p>
            <a:pPr indent="-342900">
              <a:buFontTx/>
              <a:buChar char="-"/>
            </a:pPr>
            <a:r>
              <a:rPr lang="fr-FR" sz="2400" dirty="0" smtClean="0">
                <a:latin typeface="Times New Roman"/>
                <a:cs typeface="Times New Roman"/>
              </a:rPr>
              <a:t>Comment utilisent-ils les matériaux didactiques? </a:t>
            </a:r>
            <a:endParaRPr lang="fr-FR" sz="2400" dirty="0">
              <a:latin typeface="Times New Roman"/>
              <a:cs typeface="Times New Roman"/>
            </a:endParaRPr>
          </a:p>
        </p:txBody>
      </p:sp>
      <p:sp>
        <p:nvSpPr>
          <p:cNvPr id="10" name="Rettangolo 9"/>
          <p:cNvSpPr/>
          <p:nvPr/>
        </p:nvSpPr>
        <p:spPr>
          <a:xfrm>
            <a:off x="1723903" y="3970679"/>
            <a:ext cx="9336551" cy="461665"/>
          </a:xfrm>
          <a:prstGeom prst="rect">
            <a:avLst/>
          </a:prstGeom>
        </p:spPr>
        <p:txBody>
          <a:bodyPr wrap="square">
            <a:spAutoFit/>
          </a:bodyPr>
          <a:lstStyle/>
          <a:p>
            <a:r>
              <a:rPr lang="fr-FR" sz="2400" b="1" dirty="0" smtClean="0">
                <a:latin typeface="Times New Roman"/>
                <a:cs typeface="Times New Roman"/>
              </a:rPr>
              <a:t>Toute l’activité de classe </a:t>
            </a:r>
            <a:r>
              <a:rPr lang="fr-FR" sz="2400" dirty="0" smtClean="0">
                <a:latin typeface="Times New Roman"/>
                <a:cs typeface="Times New Roman"/>
              </a:rPr>
              <a:t>a été enregistrée.</a:t>
            </a:r>
            <a:endParaRPr lang="fr-FR" sz="2400" dirty="0">
              <a:latin typeface="Times New Roman"/>
              <a:cs typeface="Times New Roman"/>
            </a:endParaRPr>
          </a:p>
        </p:txBody>
      </p:sp>
      <p:sp>
        <p:nvSpPr>
          <p:cNvPr id="17" name="Rettangolo 16"/>
          <p:cNvSpPr/>
          <p:nvPr/>
        </p:nvSpPr>
        <p:spPr>
          <a:xfrm>
            <a:off x="1740436" y="4609534"/>
            <a:ext cx="8019557" cy="830997"/>
          </a:xfrm>
          <a:prstGeom prst="rect">
            <a:avLst/>
          </a:prstGeom>
        </p:spPr>
        <p:txBody>
          <a:bodyPr wrap="square">
            <a:spAutoFit/>
          </a:bodyPr>
          <a:lstStyle/>
          <a:p>
            <a:r>
              <a:rPr lang="fr-FR" sz="2400" b="1" dirty="0" smtClean="0">
                <a:latin typeface="Times New Roman"/>
                <a:cs typeface="Times New Roman"/>
              </a:rPr>
              <a:t>Tous les mouvements par rapport à la voix et au corps a été enregistrés pendant les séances</a:t>
            </a:r>
            <a:endParaRPr lang="fr-FR" sz="2400" b="1" dirty="0">
              <a:latin typeface="Times New Roman"/>
              <a:cs typeface="Times New Roman"/>
            </a:endParaRPr>
          </a:p>
        </p:txBody>
      </p:sp>
      <p:sp>
        <p:nvSpPr>
          <p:cNvPr id="18" name="Rettangolo 17"/>
          <p:cNvSpPr/>
          <p:nvPr/>
        </p:nvSpPr>
        <p:spPr>
          <a:xfrm>
            <a:off x="1752195" y="5575815"/>
            <a:ext cx="8320511" cy="461665"/>
          </a:xfrm>
          <a:prstGeom prst="rect">
            <a:avLst/>
          </a:prstGeom>
        </p:spPr>
        <p:txBody>
          <a:bodyPr wrap="square">
            <a:spAutoFit/>
          </a:bodyPr>
          <a:lstStyle/>
          <a:p>
            <a:r>
              <a:rPr lang="fr-FR" sz="2400" b="1" dirty="0" smtClean="0">
                <a:latin typeface="Times New Roman"/>
                <a:cs typeface="Times New Roman"/>
              </a:rPr>
              <a:t>Transcriptions des vidéos.</a:t>
            </a:r>
            <a:endParaRPr lang="fr-FR" sz="2400" b="1" dirty="0">
              <a:latin typeface="Times New Roman"/>
              <a:cs typeface="Times New Roman"/>
            </a:endParaRPr>
          </a:p>
        </p:txBody>
      </p:sp>
      <p:sp>
        <p:nvSpPr>
          <p:cNvPr id="19" name="CasellaDiTesto 18"/>
          <p:cNvSpPr txBox="1"/>
          <p:nvPr/>
        </p:nvSpPr>
        <p:spPr>
          <a:xfrm>
            <a:off x="1803399" y="1352044"/>
            <a:ext cx="7716157" cy="523220"/>
          </a:xfrm>
          <a:prstGeom prst="rect">
            <a:avLst/>
          </a:prstGeom>
          <a:noFill/>
          <a:ln w="38100" cmpd="sng">
            <a:solidFill>
              <a:schemeClr val="tx1"/>
            </a:solidFill>
          </a:ln>
        </p:spPr>
        <p:txBody>
          <a:bodyPr wrap="square" rtlCol="0">
            <a:spAutoFit/>
          </a:bodyPr>
          <a:lstStyle/>
          <a:p>
            <a:r>
              <a:rPr lang="fr-FR" sz="2800" dirty="0" smtClean="0">
                <a:latin typeface="Times New Roman"/>
                <a:cs typeface="Times New Roman"/>
              </a:rPr>
              <a:t>MÉTHODE DE RECUEIL DES DONNÉES </a:t>
            </a:r>
            <a:endParaRPr lang="fr-FR" sz="2800" dirty="0">
              <a:latin typeface="Times New Roman"/>
              <a:cs typeface="Times New Roman"/>
            </a:endParaRPr>
          </a:p>
        </p:txBody>
      </p:sp>
    </p:spTree>
    <p:extLst>
      <p:ext uri="{BB962C8B-B14F-4D97-AF65-F5344CB8AC3E}">
        <p14:creationId xmlns:p14="http://schemas.microsoft.com/office/powerpoint/2010/main" val="201935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7" grpId="0"/>
      <p:bldP spid="1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p:cNvGrpSpPr/>
          <p:nvPr/>
        </p:nvGrpSpPr>
        <p:grpSpPr>
          <a:xfrm>
            <a:off x="1723902" y="2122225"/>
            <a:ext cx="5032498" cy="546030"/>
            <a:chOff x="199902" y="2122224"/>
            <a:chExt cx="5032498" cy="690505"/>
          </a:xfrm>
          <a:solidFill>
            <a:srgbClr val="FFFFFF"/>
          </a:solidFill>
        </p:grpSpPr>
        <p:sp>
          <p:nvSpPr>
            <p:cNvPr id="2" name="Rettangolo arrotondato 1"/>
            <p:cNvSpPr/>
            <p:nvPr/>
          </p:nvSpPr>
          <p:spPr>
            <a:xfrm>
              <a:off x="199902" y="2351064"/>
              <a:ext cx="5032498" cy="461665"/>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ttangolo 8"/>
            <p:cNvSpPr/>
            <p:nvPr/>
          </p:nvSpPr>
          <p:spPr>
            <a:xfrm>
              <a:off x="235178" y="2122224"/>
              <a:ext cx="4997222" cy="583818"/>
            </a:xfrm>
            <a:prstGeom prst="rect">
              <a:avLst/>
            </a:prstGeom>
            <a:grpFill/>
          </p:spPr>
          <p:txBody>
            <a:bodyPr wrap="square">
              <a:spAutoFit/>
            </a:bodyPr>
            <a:lstStyle/>
            <a:p>
              <a:r>
                <a:rPr lang="fr-FR" sz="2400" b="1" dirty="0" smtClean="0">
                  <a:latin typeface="Times New Roman"/>
                  <a:cs typeface="Times New Roman"/>
                </a:rPr>
                <a:t>Entretien à priori</a:t>
              </a:r>
              <a:endParaRPr lang="en-GB" sz="2400" dirty="0">
                <a:latin typeface="Times New Roman"/>
                <a:cs typeface="Times New Roman"/>
              </a:endParaRPr>
            </a:p>
          </p:txBody>
        </p:sp>
      </p:grpSp>
      <p:sp>
        <p:nvSpPr>
          <p:cNvPr id="19" name="CasellaDiTesto 18"/>
          <p:cNvSpPr txBox="1"/>
          <p:nvPr/>
        </p:nvSpPr>
        <p:spPr>
          <a:xfrm>
            <a:off x="1803400" y="285244"/>
            <a:ext cx="4660900" cy="523220"/>
          </a:xfrm>
          <a:prstGeom prst="rect">
            <a:avLst/>
          </a:prstGeom>
          <a:noFill/>
          <a:ln w="38100" cmpd="sng">
            <a:solidFill>
              <a:schemeClr val="tx1"/>
            </a:solidFill>
          </a:ln>
        </p:spPr>
        <p:txBody>
          <a:bodyPr wrap="square" rtlCol="0">
            <a:spAutoFit/>
          </a:bodyPr>
          <a:lstStyle/>
          <a:p>
            <a:r>
              <a:rPr lang="en-GB" sz="2800" dirty="0">
                <a:latin typeface="Times New Roman"/>
                <a:cs typeface="Times New Roman"/>
              </a:rPr>
              <a:t>STRUCTURE OF ANALYSIS</a:t>
            </a:r>
          </a:p>
        </p:txBody>
      </p:sp>
      <p:sp>
        <p:nvSpPr>
          <p:cNvPr id="3" name="Freccia destra 2"/>
          <p:cNvSpPr/>
          <p:nvPr/>
        </p:nvSpPr>
        <p:spPr>
          <a:xfrm>
            <a:off x="6827236" y="2440274"/>
            <a:ext cx="888568" cy="22798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3" name="Gruppo 12"/>
          <p:cNvGrpSpPr/>
          <p:nvPr/>
        </p:nvGrpSpPr>
        <p:grpSpPr>
          <a:xfrm>
            <a:off x="7742636" y="1966713"/>
            <a:ext cx="2884549" cy="994773"/>
            <a:chOff x="199902" y="2351064"/>
            <a:chExt cx="5032498" cy="461665"/>
          </a:xfrm>
          <a:solidFill>
            <a:srgbClr val="B3A2C7"/>
          </a:solidFill>
        </p:grpSpPr>
        <p:sp>
          <p:nvSpPr>
            <p:cNvPr id="14" name="Rettangolo arrotondato 13"/>
            <p:cNvSpPr/>
            <p:nvPr/>
          </p:nvSpPr>
          <p:spPr>
            <a:xfrm>
              <a:off x="199902" y="2351064"/>
              <a:ext cx="5032498" cy="461665"/>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ttangolo 14"/>
            <p:cNvSpPr/>
            <p:nvPr/>
          </p:nvSpPr>
          <p:spPr>
            <a:xfrm>
              <a:off x="345963" y="2392322"/>
              <a:ext cx="4802548" cy="385658"/>
            </a:xfrm>
            <a:prstGeom prst="rect">
              <a:avLst/>
            </a:prstGeom>
            <a:grpFill/>
          </p:spPr>
          <p:txBody>
            <a:bodyPr wrap="square">
              <a:spAutoFit/>
            </a:bodyPr>
            <a:lstStyle/>
            <a:p>
              <a:r>
                <a:rPr lang="en-GB" sz="2400" b="1" dirty="0" smtClean="0">
                  <a:latin typeface="Times New Roman"/>
                  <a:cs typeface="Times New Roman"/>
                </a:rPr>
                <a:t>ATTENTES POTENTIELLES</a:t>
              </a:r>
              <a:endParaRPr lang="en-GB" sz="2400" dirty="0">
                <a:latin typeface="Times New Roman"/>
                <a:cs typeface="Times New Roman"/>
              </a:endParaRPr>
            </a:p>
          </p:txBody>
        </p:sp>
      </p:grpSp>
      <p:grpSp>
        <p:nvGrpSpPr>
          <p:cNvPr id="16" name="Gruppo 15"/>
          <p:cNvGrpSpPr/>
          <p:nvPr/>
        </p:nvGrpSpPr>
        <p:grpSpPr>
          <a:xfrm>
            <a:off x="1723902" y="3464243"/>
            <a:ext cx="3648198" cy="461665"/>
            <a:chOff x="199902" y="2351064"/>
            <a:chExt cx="5032498" cy="461665"/>
          </a:xfrm>
          <a:solidFill>
            <a:srgbClr val="FFFFFF"/>
          </a:solidFill>
        </p:grpSpPr>
        <p:sp>
          <p:nvSpPr>
            <p:cNvPr id="20" name="Rettangolo arrotondato 19"/>
            <p:cNvSpPr/>
            <p:nvPr/>
          </p:nvSpPr>
          <p:spPr>
            <a:xfrm>
              <a:off x="199902" y="2351064"/>
              <a:ext cx="5032498" cy="461665"/>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ttangolo 20"/>
            <p:cNvSpPr/>
            <p:nvPr/>
          </p:nvSpPr>
          <p:spPr>
            <a:xfrm>
              <a:off x="235178" y="2351064"/>
              <a:ext cx="4997222" cy="461665"/>
            </a:xfrm>
            <a:prstGeom prst="rect">
              <a:avLst/>
            </a:prstGeom>
            <a:grpFill/>
          </p:spPr>
          <p:txBody>
            <a:bodyPr wrap="square">
              <a:spAutoFit/>
            </a:bodyPr>
            <a:lstStyle/>
            <a:p>
              <a:r>
                <a:rPr lang="fr-FR" sz="2400" b="1" dirty="0" smtClean="0">
                  <a:latin typeface="Times New Roman"/>
                  <a:cs typeface="Times New Roman"/>
                </a:rPr>
                <a:t>L’activité de classe</a:t>
              </a:r>
              <a:endParaRPr lang="fr-FR" sz="2400" b="1" dirty="0">
                <a:latin typeface="Times New Roman"/>
                <a:cs typeface="Times New Roman"/>
              </a:endParaRPr>
            </a:p>
          </p:txBody>
        </p:sp>
      </p:grpSp>
      <p:sp>
        <p:nvSpPr>
          <p:cNvPr id="22" name="Rettangolo 21"/>
          <p:cNvSpPr/>
          <p:nvPr/>
        </p:nvSpPr>
        <p:spPr>
          <a:xfrm>
            <a:off x="1723903" y="3969502"/>
            <a:ext cx="8019557" cy="461665"/>
          </a:xfrm>
          <a:prstGeom prst="rect">
            <a:avLst/>
          </a:prstGeom>
        </p:spPr>
        <p:txBody>
          <a:bodyPr wrap="square">
            <a:spAutoFit/>
          </a:bodyPr>
          <a:lstStyle/>
          <a:p>
            <a:r>
              <a:rPr lang="fr-FR" sz="2400" b="1" dirty="0" smtClean="0">
                <a:latin typeface="Times New Roman"/>
                <a:cs typeface="Times New Roman"/>
              </a:rPr>
              <a:t>En regardant </a:t>
            </a:r>
            <a:endParaRPr lang="fr-FR" sz="2400" b="1" dirty="0">
              <a:latin typeface="Times New Roman"/>
              <a:cs typeface="Times New Roman"/>
            </a:endParaRPr>
          </a:p>
        </p:txBody>
      </p:sp>
      <p:grpSp>
        <p:nvGrpSpPr>
          <p:cNvPr id="23" name="Gruppo 22"/>
          <p:cNvGrpSpPr/>
          <p:nvPr/>
        </p:nvGrpSpPr>
        <p:grpSpPr>
          <a:xfrm>
            <a:off x="1723902" y="4431168"/>
            <a:ext cx="8486898" cy="830997"/>
            <a:chOff x="199902" y="2351064"/>
            <a:chExt cx="5032498" cy="472528"/>
          </a:xfrm>
        </p:grpSpPr>
        <p:sp>
          <p:nvSpPr>
            <p:cNvPr id="24" name="Rettangolo arrotondato 23"/>
            <p:cNvSpPr/>
            <p:nvPr/>
          </p:nvSpPr>
          <p:spPr>
            <a:xfrm>
              <a:off x="199902" y="2351064"/>
              <a:ext cx="5032498" cy="46166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Rettangolo 24"/>
            <p:cNvSpPr/>
            <p:nvPr/>
          </p:nvSpPr>
          <p:spPr>
            <a:xfrm>
              <a:off x="235179" y="2351064"/>
              <a:ext cx="4997221" cy="472528"/>
            </a:xfrm>
            <a:prstGeom prst="rect">
              <a:avLst/>
            </a:prstGeom>
          </p:spPr>
          <p:txBody>
            <a:bodyPr wrap="square">
              <a:spAutoFit/>
            </a:bodyPr>
            <a:lstStyle/>
            <a:p>
              <a:r>
                <a:rPr lang="fr-FR" sz="2400" b="1" dirty="0" smtClean="0">
                  <a:latin typeface="Times New Roman"/>
                  <a:cs typeface="Times New Roman"/>
                </a:rPr>
                <a:t>“INDICATEURS EMOTIONNELS” (prosodie, gestes, expressions du visage…)</a:t>
              </a:r>
              <a:endParaRPr lang="fr-FR" sz="2400" b="1" dirty="0">
                <a:latin typeface="Times New Roman"/>
                <a:cs typeface="Times New Roman"/>
              </a:endParaRPr>
            </a:p>
          </p:txBody>
        </p:sp>
      </p:grpSp>
      <p:grpSp>
        <p:nvGrpSpPr>
          <p:cNvPr id="26" name="Gruppo 25"/>
          <p:cNvGrpSpPr/>
          <p:nvPr/>
        </p:nvGrpSpPr>
        <p:grpSpPr>
          <a:xfrm>
            <a:off x="1800103" y="5618815"/>
            <a:ext cx="2884549" cy="994773"/>
            <a:chOff x="199902" y="2351064"/>
            <a:chExt cx="5032498" cy="461665"/>
          </a:xfrm>
          <a:solidFill>
            <a:srgbClr val="B3A2C7"/>
          </a:solidFill>
        </p:grpSpPr>
        <p:sp>
          <p:nvSpPr>
            <p:cNvPr id="27" name="Rettangolo arrotondato 26"/>
            <p:cNvSpPr/>
            <p:nvPr/>
          </p:nvSpPr>
          <p:spPr>
            <a:xfrm>
              <a:off x="199902" y="2351064"/>
              <a:ext cx="5032498" cy="461665"/>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Rettangolo 27"/>
            <p:cNvSpPr/>
            <p:nvPr/>
          </p:nvSpPr>
          <p:spPr>
            <a:xfrm>
              <a:off x="345963" y="2392322"/>
              <a:ext cx="4802548" cy="385658"/>
            </a:xfrm>
            <a:prstGeom prst="rect">
              <a:avLst/>
            </a:prstGeom>
            <a:grpFill/>
          </p:spPr>
          <p:txBody>
            <a:bodyPr wrap="square">
              <a:spAutoFit/>
            </a:bodyPr>
            <a:lstStyle/>
            <a:p>
              <a:r>
                <a:rPr lang="en-GB" sz="2400" b="1" dirty="0" smtClean="0">
                  <a:latin typeface="Times New Roman"/>
                  <a:cs typeface="Times New Roman"/>
                </a:rPr>
                <a:t>ATTENTES POTENTIELLES</a:t>
              </a:r>
              <a:endParaRPr lang="en-GB" sz="2400" dirty="0">
                <a:latin typeface="Times New Roman"/>
                <a:cs typeface="Times New Roman"/>
              </a:endParaRPr>
            </a:p>
          </p:txBody>
        </p:sp>
      </p:grpSp>
      <p:sp>
        <p:nvSpPr>
          <p:cNvPr id="29" name="Rettangolo 28"/>
          <p:cNvSpPr/>
          <p:nvPr/>
        </p:nvSpPr>
        <p:spPr>
          <a:xfrm>
            <a:off x="4721103" y="5760202"/>
            <a:ext cx="5489697" cy="830997"/>
          </a:xfrm>
          <a:prstGeom prst="rect">
            <a:avLst/>
          </a:prstGeom>
        </p:spPr>
        <p:txBody>
          <a:bodyPr wrap="square">
            <a:spAutoFit/>
          </a:bodyPr>
          <a:lstStyle/>
          <a:p>
            <a:r>
              <a:rPr lang="fr-FR" sz="2400" b="1" dirty="0" smtClean="0">
                <a:latin typeface="Times New Roman"/>
                <a:cs typeface="Times New Roman"/>
              </a:rPr>
              <a:t>Sont vraiment celles qui guident l’action de l’enseignant dans la classe.</a:t>
            </a:r>
            <a:endParaRPr lang="fr-FR" sz="2400" b="1" dirty="0">
              <a:latin typeface="Times New Roman"/>
              <a:cs typeface="Times New Roman"/>
            </a:endParaRPr>
          </a:p>
        </p:txBody>
      </p:sp>
      <p:sp>
        <p:nvSpPr>
          <p:cNvPr id="6" name="CasellaDiTesto 5"/>
          <p:cNvSpPr txBox="1"/>
          <p:nvPr/>
        </p:nvSpPr>
        <p:spPr>
          <a:xfrm>
            <a:off x="1783394" y="1193800"/>
            <a:ext cx="4680906" cy="584776"/>
          </a:xfrm>
          <a:prstGeom prst="rect">
            <a:avLst/>
          </a:prstGeom>
          <a:noFill/>
        </p:spPr>
        <p:txBody>
          <a:bodyPr wrap="square" rtlCol="0">
            <a:spAutoFit/>
          </a:bodyPr>
          <a:lstStyle/>
          <a:p>
            <a:r>
              <a:rPr lang="en-GB" sz="3200" dirty="0">
                <a:solidFill>
                  <a:srgbClr val="FF0000"/>
                </a:solidFill>
                <a:latin typeface="Times New Roman"/>
                <a:cs typeface="Times New Roman"/>
              </a:rPr>
              <a:t>STEP 1</a:t>
            </a:r>
          </a:p>
        </p:txBody>
      </p:sp>
    </p:spTree>
    <p:extLst>
      <p:ext uri="{BB962C8B-B14F-4D97-AF65-F5344CB8AC3E}">
        <p14:creationId xmlns:p14="http://schemas.microsoft.com/office/powerpoint/2010/main" val="69140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uppo 22"/>
          <p:cNvGrpSpPr/>
          <p:nvPr/>
        </p:nvGrpSpPr>
        <p:grpSpPr>
          <a:xfrm>
            <a:off x="1723901" y="1548268"/>
            <a:ext cx="8486898" cy="830997"/>
            <a:chOff x="199902" y="2351064"/>
            <a:chExt cx="5032498" cy="472528"/>
          </a:xfrm>
        </p:grpSpPr>
        <p:sp>
          <p:nvSpPr>
            <p:cNvPr id="24" name="Rettangolo arrotondato 23"/>
            <p:cNvSpPr/>
            <p:nvPr/>
          </p:nvSpPr>
          <p:spPr>
            <a:xfrm>
              <a:off x="199902" y="2351064"/>
              <a:ext cx="5032498" cy="46166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Rettangolo 24"/>
            <p:cNvSpPr/>
            <p:nvPr/>
          </p:nvSpPr>
          <p:spPr>
            <a:xfrm>
              <a:off x="235179" y="2351064"/>
              <a:ext cx="4997221" cy="472528"/>
            </a:xfrm>
            <a:prstGeom prst="rect">
              <a:avLst/>
            </a:prstGeom>
          </p:spPr>
          <p:txBody>
            <a:bodyPr wrap="square">
              <a:spAutoFit/>
            </a:bodyPr>
            <a:lstStyle/>
            <a:p>
              <a:r>
                <a:rPr lang="fr-FR" sz="2400" b="1" dirty="0" smtClean="0">
                  <a:latin typeface="Times New Roman"/>
                  <a:cs typeface="Times New Roman"/>
                </a:rPr>
                <a:t>“INDICATEURS EMOTIONNELS” (prosodie, gestes, expressions du visage…)</a:t>
              </a:r>
              <a:endParaRPr lang="fr-FR" sz="2400" b="1" dirty="0">
                <a:latin typeface="Times New Roman"/>
                <a:cs typeface="Times New Roman"/>
              </a:endParaRPr>
            </a:p>
          </p:txBody>
        </p:sp>
      </p:grpSp>
      <p:sp>
        <p:nvSpPr>
          <p:cNvPr id="32" name="CasellaDiTesto 31"/>
          <p:cNvSpPr txBox="1"/>
          <p:nvPr/>
        </p:nvSpPr>
        <p:spPr>
          <a:xfrm>
            <a:off x="3241268" y="2659084"/>
            <a:ext cx="6138136" cy="1077218"/>
          </a:xfrm>
          <a:prstGeom prst="rect">
            <a:avLst/>
          </a:prstGeom>
          <a:solidFill>
            <a:srgbClr val="FFFFFF"/>
          </a:solidFill>
        </p:spPr>
        <p:txBody>
          <a:bodyPr wrap="square" rtlCol="0">
            <a:spAutoFit/>
          </a:bodyPr>
          <a:lstStyle/>
          <a:p>
            <a:r>
              <a:rPr lang="fr-FR" sz="3200" dirty="0" smtClean="0">
                <a:latin typeface="Times New Roman"/>
                <a:cs typeface="Times New Roman"/>
              </a:rPr>
              <a:t>M’informent sur l’</a:t>
            </a:r>
            <a:r>
              <a:rPr lang="fr-FR" sz="3200" u="sng" dirty="0" smtClean="0">
                <a:latin typeface="Times New Roman"/>
                <a:cs typeface="Times New Roman"/>
              </a:rPr>
              <a:t>EMOTIONALITY</a:t>
            </a:r>
            <a:r>
              <a:rPr lang="fr-FR" sz="3200" dirty="0" smtClean="0">
                <a:latin typeface="Times New Roman"/>
                <a:cs typeface="Times New Roman"/>
              </a:rPr>
              <a:t> de l’enseignant</a:t>
            </a:r>
            <a:endParaRPr lang="fr-FR" sz="3200" dirty="0">
              <a:latin typeface="Times New Roman"/>
              <a:cs typeface="Times New Roman"/>
            </a:endParaRPr>
          </a:p>
        </p:txBody>
      </p:sp>
      <p:sp>
        <p:nvSpPr>
          <p:cNvPr id="35" name="CasellaDiTesto 34"/>
          <p:cNvSpPr txBox="1"/>
          <p:nvPr/>
        </p:nvSpPr>
        <p:spPr>
          <a:xfrm>
            <a:off x="3276543" y="4385794"/>
            <a:ext cx="6138136" cy="1569660"/>
          </a:xfrm>
          <a:prstGeom prst="rect">
            <a:avLst/>
          </a:prstGeom>
          <a:solidFill>
            <a:srgbClr val="FFFFFF"/>
          </a:solidFill>
        </p:spPr>
        <p:txBody>
          <a:bodyPr wrap="square" rtlCol="0">
            <a:spAutoFit/>
          </a:bodyPr>
          <a:lstStyle/>
          <a:p>
            <a:r>
              <a:rPr lang="en-GB" sz="2400" dirty="0">
                <a:latin typeface="Times New Roman"/>
                <a:cs typeface="Times New Roman"/>
              </a:rPr>
              <a:t>“…It is defined in terms of </a:t>
            </a:r>
            <a:r>
              <a:rPr lang="en-GB" sz="2400" b="1" dirty="0">
                <a:latin typeface="Times New Roman"/>
                <a:cs typeface="Times New Roman"/>
              </a:rPr>
              <a:t>behaviours</a:t>
            </a:r>
            <a:r>
              <a:rPr lang="en-GB" sz="2400" dirty="0">
                <a:latin typeface="Times New Roman"/>
                <a:cs typeface="Times New Roman"/>
              </a:rPr>
              <a:t> that are observable and theoretically </a:t>
            </a:r>
            <a:r>
              <a:rPr lang="en-GB" sz="2400" b="1" dirty="0">
                <a:latin typeface="Times New Roman"/>
                <a:cs typeface="Times New Roman"/>
              </a:rPr>
              <a:t>linked</a:t>
            </a:r>
            <a:r>
              <a:rPr lang="en-GB" sz="2400" dirty="0">
                <a:latin typeface="Times New Roman"/>
                <a:cs typeface="Times New Roman"/>
              </a:rPr>
              <a:t> </a:t>
            </a:r>
            <a:r>
              <a:rPr lang="en-GB" sz="2400" b="1" dirty="0">
                <a:latin typeface="Times New Roman"/>
                <a:cs typeface="Times New Roman"/>
              </a:rPr>
              <a:t>to the</a:t>
            </a:r>
            <a:r>
              <a:rPr lang="en-GB" sz="2400" dirty="0">
                <a:latin typeface="Times New Roman"/>
                <a:cs typeface="Times New Roman"/>
              </a:rPr>
              <a:t> (hypothetical) underlying </a:t>
            </a:r>
            <a:r>
              <a:rPr lang="en-GB" sz="2400" b="1" dirty="0">
                <a:latin typeface="Times New Roman"/>
                <a:cs typeface="Times New Roman"/>
              </a:rPr>
              <a:t>emotion</a:t>
            </a:r>
            <a:r>
              <a:rPr lang="en-GB" sz="2400" dirty="0">
                <a:latin typeface="Times New Roman"/>
                <a:cs typeface="Times New Roman"/>
              </a:rPr>
              <a:t>…” (The Penguin dictionary of psychology)</a:t>
            </a:r>
          </a:p>
        </p:txBody>
      </p:sp>
    </p:spTree>
    <p:extLst>
      <p:ext uri="{BB962C8B-B14F-4D97-AF65-F5344CB8AC3E}">
        <p14:creationId xmlns:p14="http://schemas.microsoft.com/office/powerpoint/2010/main" val="374711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108200" y="1549400"/>
            <a:ext cx="1905000" cy="523220"/>
          </a:xfrm>
          <a:prstGeom prst="rect">
            <a:avLst/>
          </a:prstGeom>
          <a:noFill/>
        </p:spPr>
        <p:txBody>
          <a:bodyPr wrap="square" rtlCol="0">
            <a:spAutoFit/>
          </a:bodyPr>
          <a:lstStyle/>
          <a:p>
            <a:r>
              <a:rPr lang="en-GB" sz="2800" dirty="0" smtClean="0">
                <a:latin typeface="Times New Roman"/>
                <a:cs typeface="Times New Roman"/>
              </a:rPr>
              <a:t>Il y a 5 </a:t>
            </a:r>
            <a:r>
              <a:rPr lang="en-GB" sz="2800" dirty="0" err="1" smtClean="0">
                <a:latin typeface="Times New Roman"/>
                <a:cs typeface="Times New Roman"/>
              </a:rPr>
              <a:t>ans</a:t>
            </a:r>
            <a:endParaRPr lang="en-GB" sz="2800" dirty="0">
              <a:latin typeface="Times New Roman"/>
              <a:cs typeface="Times New Roman"/>
            </a:endParaRPr>
          </a:p>
        </p:txBody>
      </p:sp>
      <p:grpSp>
        <p:nvGrpSpPr>
          <p:cNvPr id="6" name="Gruppo 5"/>
          <p:cNvGrpSpPr/>
          <p:nvPr/>
        </p:nvGrpSpPr>
        <p:grpSpPr>
          <a:xfrm>
            <a:off x="1577632" y="2198691"/>
            <a:ext cx="4921936" cy="1893892"/>
            <a:chOff x="1762468" y="1766890"/>
            <a:chExt cx="4921936" cy="1893892"/>
          </a:xfrm>
        </p:grpSpPr>
        <p:sp>
          <p:nvSpPr>
            <p:cNvPr id="13" name="CasellaDiTesto 12"/>
            <p:cNvSpPr txBox="1"/>
            <p:nvPr/>
          </p:nvSpPr>
          <p:spPr>
            <a:xfrm>
              <a:off x="1762468" y="2460453"/>
              <a:ext cx="4921936" cy="1200329"/>
            </a:xfrm>
            <a:prstGeom prst="rect">
              <a:avLst/>
            </a:prstGeom>
            <a:solidFill>
              <a:srgbClr val="CCFFCC"/>
            </a:solidFill>
            <a:ln w="38100" cmpd="sng">
              <a:solidFill>
                <a:schemeClr val="tx1"/>
              </a:solidFill>
            </a:ln>
          </p:spPr>
          <p:txBody>
            <a:bodyPr wrap="square" rtlCol="0">
              <a:spAutoFit/>
            </a:bodyPr>
            <a:lstStyle/>
            <a:p>
              <a:r>
                <a:rPr lang="fr-FR" sz="2400" dirty="0" smtClean="0">
                  <a:latin typeface="Times New Roman"/>
                  <a:cs typeface="Times New Roman"/>
                </a:rPr>
                <a:t>L’étude de la “</a:t>
              </a:r>
              <a:r>
                <a:rPr lang="fr-FR" sz="2400" i="1" dirty="0" smtClean="0">
                  <a:latin typeface="Times New Roman"/>
                  <a:cs typeface="Times New Roman"/>
                </a:rPr>
                <a:t>rationalité</a:t>
              </a:r>
              <a:r>
                <a:rPr lang="fr-FR" sz="2400" dirty="0" smtClean="0">
                  <a:latin typeface="Times New Roman"/>
                  <a:cs typeface="Times New Roman"/>
                </a:rPr>
                <a:t>” de l’enseignant des mathématiques dans sa </a:t>
              </a:r>
              <a:r>
                <a:rPr lang="fr-FR" sz="2400" b="1" dirty="0" smtClean="0">
                  <a:latin typeface="Times New Roman"/>
                  <a:cs typeface="Times New Roman"/>
                </a:rPr>
                <a:t>prise de décision</a:t>
              </a:r>
              <a:endParaRPr lang="fr-FR" sz="2400" b="1" dirty="0">
                <a:latin typeface="Times New Roman"/>
                <a:cs typeface="Times New Roman"/>
              </a:endParaRPr>
            </a:p>
          </p:txBody>
        </p:sp>
        <p:sp>
          <p:nvSpPr>
            <p:cNvPr id="14" name="CasellaDiTesto 13"/>
            <p:cNvSpPr txBox="1"/>
            <p:nvPr/>
          </p:nvSpPr>
          <p:spPr>
            <a:xfrm>
              <a:off x="1762468" y="1766890"/>
              <a:ext cx="4921936" cy="523220"/>
            </a:xfrm>
            <a:prstGeom prst="rect">
              <a:avLst/>
            </a:prstGeom>
            <a:noFill/>
            <a:ln w="38100" cmpd="sng">
              <a:solidFill>
                <a:schemeClr val="tx1"/>
              </a:solidFill>
            </a:ln>
          </p:spPr>
          <p:txBody>
            <a:bodyPr wrap="square" rtlCol="0">
              <a:spAutoFit/>
            </a:bodyPr>
            <a:lstStyle/>
            <a:p>
              <a:pPr algn="ctr"/>
              <a:r>
                <a:rPr lang="fr-FR" sz="2800" dirty="0" smtClean="0">
                  <a:latin typeface="Times New Roman"/>
                  <a:cs typeface="Times New Roman"/>
                </a:rPr>
                <a:t>Problème de recherche originel</a:t>
              </a:r>
              <a:endParaRPr lang="fr-FR" sz="2800" dirty="0">
                <a:latin typeface="Times New Roman"/>
                <a:cs typeface="Times New Roman"/>
              </a:endParaRPr>
            </a:p>
          </p:txBody>
        </p:sp>
      </p:grpSp>
      <p:grpSp>
        <p:nvGrpSpPr>
          <p:cNvPr id="17" name="Gruppo 16"/>
          <p:cNvGrpSpPr/>
          <p:nvPr/>
        </p:nvGrpSpPr>
        <p:grpSpPr>
          <a:xfrm>
            <a:off x="1981200" y="4320055"/>
            <a:ext cx="4826000" cy="1502314"/>
            <a:chOff x="2134973" y="1766890"/>
            <a:chExt cx="4518368" cy="2083267"/>
          </a:xfrm>
          <a:solidFill>
            <a:srgbClr val="FFFFFF"/>
          </a:solidFill>
        </p:grpSpPr>
        <p:grpSp>
          <p:nvGrpSpPr>
            <p:cNvPr id="24" name="Gruppo 23"/>
            <p:cNvGrpSpPr/>
            <p:nvPr/>
          </p:nvGrpSpPr>
          <p:grpSpPr>
            <a:xfrm>
              <a:off x="2166037" y="2819833"/>
              <a:ext cx="4487304" cy="1030324"/>
              <a:chOff x="927102" y="2438748"/>
              <a:chExt cx="7187951" cy="1305879"/>
            </a:xfrm>
            <a:grpFill/>
          </p:grpSpPr>
          <p:sp>
            <p:nvSpPr>
              <p:cNvPr id="26" name="Rettangolo arrotondato 25"/>
              <p:cNvSpPr/>
              <p:nvPr/>
            </p:nvSpPr>
            <p:spPr>
              <a:xfrm>
                <a:off x="927102" y="2438748"/>
                <a:ext cx="7187951" cy="1305879"/>
              </a:xfrm>
              <a:prstGeom prst="roundRect">
                <a:avLst/>
              </a:prstGeom>
              <a:grp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latin typeface="Times New Roman"/>
                  <a:cs typeface="Times New Roman"/>
                </a:endParaRPr>
              </a:p>
            </p:txBody>
          </p:sp>
          <p:sp>
            <p:nvSpPr>
              <p:cNvPr id="27" name="CasellaDiTesto 26"/>
              <p:cNvSpPr txBox="1"/>
              <p:nvPr/>
            </p:nvSpPr>
            <p:spPr>
              <a:xfrm>
                <a:off x="2420449" y="2689614"/>
                <a:ext cx="4081085" cy="811410"/>
              </a:xfrm>
              <a:prstGeom prst="rect">
                <a:avLst/>
              </a:prstGeom>
              <a:grpFill/>
            </p:spPr>
            <p:txBody>
              <a:bodyPr wrap="square" rtlCol="0">
                <a:spAutoFit/>
              </a:bodyPr>
              <a:lstStyle/>
              <a:p>
                <a:r>
                  <a:rPr lang="fr-FR" sz="2400" dirty="0" smtClean="0">
                    <a:latin typeface="Times New Roman"/>
                    <a:cs typeface="Times New Roman"/>
                  </a:rPr>
                  <a:t>Equations linéaires </a:t>
                </a:r>
                <a:endParaRPr lang="fr-FR" sz="2400" dirty="0">
                  <a:latin typeface="Times New Roman"/>
                  <a:cs typeface="Times New Roman"/>
                </a:endParaRPr>
              </a:p>
            </p:txBody>
          </p:sp>
        </p:grpSp>
        <p:sp>
          <p:nvSpPr>
            <p:cNvPr id="25" name="CasellaDiTesto 24"/>
            <p:cNvSpPr txBox="1"/>
            <p:nvPr/>
          </p:nvSpPr>
          <p:spPr>
            <a:xfrm>
              <a:off x="2134973" y="1766890"/>
              <a:ext cx="4356101" cy="842782"/>
            </a:xfrm>
            <a:prstGeom prst="rect">
              <a:avLst/>
            </a:prstGeom>
            <a:grpFill/>
          </p:spPr>
          <p:txBody>
            <a:bodyPr wrap="square" rtlCol="0">
              <a:spAutoFit/>
            </a:bodyPr>
            <a:lstStyle/>
            <a:p>
              <a:pPr algn="ctr"/>
              <a:r>
                <a:rPr lang="fr-FR" sz="2800" dirty="0" smtClean="0">
                  <a:latin typeface="Times New Roman"/>
                  <a:cs typeface="Times New Roman"/>
                </a:rPr>
                <a:t>Contenu mathématique</a:t>
              </a:r>
              <a:endParaRPr lang="fr-FR" sz="2800" dirty="0">
                <a:latin typeface="Times New Roman"/>
                <a:cs typeface="Times New Roman"/>
              </a:endParaRPr>
            </a:p>
          </p:txBody>
        </p:sp>
      </p:grpSp>
      <p:sp>
        <p:nvSpPr>
          <p:cNvPr id="28" name="CasellaDiTesto 27"/>
          <p:cNvSpPr txBox="1"/>
          <p:nvPr/>
        </p:nvSpPr>
        <p:spPr>
          <a:xfrm>
            <a:off x="7868336" y="5910943"/>
            <a:ext cx="3303243" cy="769441"/>
          </a:xfrm>
          <a:prstGeom prst="rect">
            <a:avLst/>
          </a:prstGeom>
          <a:noFill/>
        </p:spPr>
        <p:txBody>
          <a:bodyPr wrap="square" rtlCol="0">
            <a:spAutoFit/>
          </a:bodyPr>
          <a:lstStyle/>
          <a:p>
            <a:r>
              <a:rPr lang="en-GB" sz="4400" b="1" smtClean="0">
                <a:latin typeface="Times New Roman"/>
                <a:cs typeface="Times New Roman"/>
              </a:rPr>
              <a:t>Comment?</a:t>
            </a:r>
            <a:endParaRPr lang="en-GB" sz="4400" b="1" dirty="0">
              <a:latin typeface="Times New Roman"/>
              <a:cs typeface="Times New Roman"/>
            </a:endParaRPr>
          </a:p>
        </p:txBody>
      </p:sp>
      <p:sp>
        <p:nvSpPr>
          <p:cNvPr id="15" name="Titolo 1"/>
          <p:cNvSpPr txBox="1">
            <a:spLocks/>
          </p:cNvSpPr>
          <p:nvPr/>
        </p:nvSpPr>
        <p:spPr>
          <a:xfrm>
            <a:off x="1404729" y="278296"/>
            <a:ext cx="9766851" cy="1150456"/>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a:buChar char="•"/>
            </a:pPr>
            <a:r>
              <a:rPr lang="fr-FR">
                <a:latin typeface="Times New Roman"/>
                <a:cs typeface="Times New Roman"/>
              </a:rPr>
              <a:t>Le problème de recherche: son évolution</a:t>
            </a:r>
            <a:endParaRPr lang="fr-FR" dirty="0">
              <a:latin typeface="Times New Roman"/>
              <a:cs typeface="Times New Roman"/>
            </a:endParaRPr>
          </a:p>
        </p:txBody>
      </p:sp>
      <p:cxnSp>
        <p:nvCxnSpPr>
          <p:cNvPr id="3" name="Connettore 1 2"/>
          <p:cNvCxnSpPr/>
          <p:nvPr/>
        </p:nvCxnSpPr>
        <p:spPr>
          <a:xfrm flipV="1">
            <a:off x="1524000" y="1231900"/>
            <a:ext cx="9144000" cy="1270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8" name="CasellaDiTesto 17"/>
          <p:cNvSpPr txBox="1"/>
          <p:nvPr/>
        </p:nvSpPr>
        <p:spPr>
          <a:xfrm>
            <a:off x="6807200" y="3400084"/>
            <a:ext cx="3581400" cy="1384995"/>
          </a:xfrm>
          <a:prstGeom prst="rect">
            <a:avLst/>
          </a:prstGeom>
          <a:noFill/>
        </p:spPr>
        <p:txBody>
          <a:bodyPr wrap="square" rtlCol="0">
            <a:spAutoFit/>
          </a:bodyPr>
          <a:lstStyle/>
          <a:p>
            <a:pPr algn="ctr"/>
            <a:r>
              <a:rPr lang="it-IT" sz="2800" dirty="0">
                <a:latin typeface="Times New Roman"/>
                <a:cs typeface="Times New Roman"/>
              </a:rPr>
              <a:t>“</a:t>
            </a:r>
            <a:r>
              <a:rPr lang="en-GB" sz="2800" dirty="0">
                <a:latin typeface="Times New Roman"/>
                <a:cs typeface="Times New Roman"/>
              </a:rPr>
              <a:t>… at the heart of the teaching process” </a:t>
            </a:r>
          </a:p>
          <a:p>
            <a:pPr algn="ctr"/>
            <a:r>
              <a:rPr lang="en-GB" sz="2800" dirty="0">
                <a:latin typeface="Times New Roman"/>
                <a:cs typeface="Times New Roman"/>
              </a:rPr>
              <a:t>(Bishop, 1976, p. 42) </a:t>
            </a:r>
          </a:p>
        </p:txBody>
      </p:sp>
      <p:cxnSp>
        <p:nvCxnSpPr>
          <p:cNvPr id="9" name="Connettore 2 8"/>
          <p:cNvCxnSpPr/>
          <p:nvPr/>
        </p:nvCxnSpPr>
        <p:spPr>
          <a:xfrm>
            <a:off x="5918202" y="3759201"/>
            <a:ext cx="1308099" cy="333381"/>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902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1"/>
          <p:cNvSpPr txBox="1">
            <a:spLocks/>
          </p:cNvSpPr>
          <p:nvPr/>
        </p:nvSpPr>
        <p:spPr>
          <a:xfrm>
            <a:off x="1981200" y="28575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smtClean="0">
                <a:latin typeface="Times New Roman"/>
                <a:cs typeface="Times New Roman"/>
              </a:rPr>
              <a:t>DIAGRAMME</a:t>
            </a:r>
            <a:endParaRPr lang="en-GB" b="1" dirty="0">
              <a:latin typeface="Times New Roman"/>
              <a:cs typeface="Times New Roman"/>
            </a:endParaRPr>
          </a:p>
        </p:txBody>
      </p:sp>
      <p:sp>
        <p:nvSpPr>
          <p:cNvPr id="2" name="Rettangolo arrotondato 1"/>
          <p:cNvSpPr/>
          <p:nvPr/>
        </p:nvSpPr>
        <p:spPr>
          <a:xfrm>
            <a:off x="2382054" y="1788595"/>
            <a:ext cx="2711452" cy="9954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Times New Roman"/>
                <a:cs typeface="Times New Roman"/>
              </a:rPr>
              <a:t>EMOTIONAL ORIENTATION</a:t>
            </a:r>
          </a:p>
        </p:txBody>
      </p:sp>
      <p:sp>
        <p:nvSpPr>
          <p:cNvPr id="9" name="Rettangolo arrotondato 8"/>
          <p:cNvSpPr/>
          <p:nvPr/>
        </p:nvSpPr>
        <p:spPr>
          <a:xfrm>
            <a:off x="6893371" y="1769366"/>
            <a:ext cx="2711452" cy="9954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Times New Roman"/>
                <a:cs typeface="Times New Roman"/>
              </a:rPr>
              <a:t>EMOTIONS</a:t>
            </a:r>
          </a:p>
        </p:txBody>
      </p:sp>
      <p:sp>
        <p:nvSpPr>
          <p:cNvPr id="10" name="Rettangolo arrotondato 9"/>
          <p:cNvSpPr/>
          <p:nvPr/>
        </p:nvSpPr>
        <p:spPr>
          <a:xfrm>
            <a:off x="1813689" y="3497096"/>
            <a:ext cx="2711452" cy="9954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latin typeface="Times New Roman"/>
                <a:cs typeface="Times New Roman"/>
              </a:rPr>
              <a:t>ENSEMBLE DES ATTENTES</a:t>
            </a:r>
            <a:endParaRPr lang="en-GB" dirty="0">
              <a:solidFill>
                <a:schemeClr val="tx1"/>
              </a:solidFill>
              <a:latin typeface="Times New Roman"/>
              <a:cs typeface="Times New Roman"/>
            </a:endParaRPr>
          </a:p>
        </p:txBody>
      </p:sp>
      <p:sp>
        <p:nvSpPr>
          <p:cNvPr id="11" name="Rettangolo arrotondato 10"/>
          <p:cNvSpPr/>
          <p:nvPr/>
        </p:nvSpPr>
        <p:spPr>
          <a:xfrm>
            <a:off x="7728258" y="3493441"/>
            <a:ext cx="2711452" cy="995447"/>
          </a:xfrm>
          <a:prstGeom prst="round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bg1">
                    <a:lumMod val="65000"/>
                  </a:schemeClr>
                </a:solidFill>
                <a:latin typeface="Times New Roman"/>
                <a:cs typeface="Times New Roman"/>
              </a:rPr>
              <a:t>EMOTIONALITY</a:t>
            </a:r>
          </a:p>
        </p:txBody>
      </p:sp>
      <p:sp>
        <p:nvSpPr>
          <p:cNvPr id="12" name="Rettangolo arrotondato 11"/>
          <p:cNvSpPr/>
          <p:nvPr/>
        </p:nvSpPr>
        <p:spPr>
          <a:xfrm>
            <a:off x="6652829" y="5308472"/>
            <a:ext cx="2711452" cy="995447"/>
          </a:xfrm>
          <a:prstGeom prst="round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bg1">
                    <a:lumMod val="65000"/>
                  </a:schemeClr>
                </a:solidFill>
                <a:latin typeface="Times New Roman"/>
                <a:cs typeface="Times New Roman"/>
              </a:rPr>
              <a:t>ENSEMBLE DES INDICATEURS EMOTIONNELS</a:t>
            </a:r>
          </a:p>
        </p:txBody>
      </p:sp>
      <p:cxnSp>
        <p:nvCxnSpPr>
          <p:cNvPr id="13" name="Connettore 2 12"/>
          <p:cNvCxnSpPr/>
          <p:nvPr/>
        </p:nvCxnSpPr>
        <p:spPr>
          <a:xfrm>
            <a:off x="5150709" y="2267560"/>
            <a:ext cx="1696898"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4" name="CasellaDiTesto 13"/>
          <p:cNvSpPr txBox="1"/>
          <p:nvPr/>
        </p:nvSpPr>
        <p:spPr>
          <a:xfrm>
            <a:off x="5505372" y="1817192"/>
            <a:ext cx="1147457" cy="369332"/>
          </a:xfrm>
          <a:prstGeom prst="rect">
            <a:avLst/>
          </a:prstGeom>
          <a:noFill/>
        </p:spPr>
        <p:txBody>
          <a:bodyPr wrap="square" rtlCol="0">
            <a:spAutoFit/>
          </a:bodyPr>
          <a:lstStyle/>
          <a:p>
            <a:r>
              <a:rPr lang="en-GB" b="1" dirty="0" smtClean="0">
                <a:solidFill>
                  <a:srgbClr val="FF0000"/>
                </a:solidFill>
                <a:latin typeface="Times New Roman"/>
                <a:cs typeface="Times New Roman"/>
              </a:rPr>
              <a:t>LIÉE</a:t>
            </a:r>
            <a:endParaRPr lang="en-GB" b="1" dirty="0">
              <a:solidFill>
                <a:srgbClr val="FF0000"/>
              </a:solidFill>
              <a:latin typeface="Times New Roman"/>
              <a:cs typeface="Times New Roman"/>
            </a:endParaRPr>
          </a:p>
        </p:txBody>
      </p:sp>
      <p:sp>
        <p:nvSpPr>
          <p:cNvPr id="3" name="Uguale 2"/>
          <p:cNvSpPr/>
          <p:nvPr/>
        </p:nvSpPr>
        <p:spPr>
          <a:xfrm>
            <a:off x="2959811" y="2940574"/>
            <a:ext cx="514833" cy="400467"/>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cxnSp>
        <p:nvCxnSpPr>
          <p:cNvPr id="16" name="Connettore 2 15"/>
          <p:cNvCxnSpPr/>
          <p:nvPr/>
        </p:nvCxnSpPr>
        <p:spPr>
          <a:xfrm flipV="1">
            <a:off x="4525141" y="2940573"/>
            <a:ext cx="2543512" cy="80093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7" name="CasellaDiTesto 16"/>
          <p:cNvSpPr txBox="1"/>
          <p:nvPr/>
        </p:nvSpPr>
        <p:spPr>
          <a:xfrm rot="20401581">
            <a:off x="5173508" y="2890832"/>
            <a:ext cx="1147457" cy="369332"/>
          </a:xfrm>
          <a:prstGeom prst="rect">
            <a:avLst/>
          </a:prstGeom>
          <a:noFill/>
        </p:spPr>
        <p:txBody>
          <a:bodyPr wrap="square" rtlCol="0">
            <a:spAutoFit/>
          </a:bodyPr>
          <a:lstStyle/>
          <a:p>
            <a:r>
              <a:rPr lang="en-GB" b="1" dirty="0" smtClean="0">
                <a:solidFill>
                  <a:srgbClr val="FF0000"/>
                </a:solidFill>
                <a:latin typeface="Times New Roman"/>
                <a:cs typeface="Times New Roman"/>
              </a:rPr>
              <a:t>LIÉ</a:t>
            </a:r>
            <a:endParaRPr lang="en-GB" b="1" dirty="0">
              <a:solidFill>
                <a:srgbClr val="FF0000"/>
              </a:solidFill>
              <a:latin typeface="Times New Roman"/>
              <a:cs typeface="Times New Roman"/>
            </a:endParaRPr>
          </a:p>
        </p:txBody>
      </p:sp>
    </p:spTree>
    <p:extLst>
      <p:ext uri="{BB962C8B-B14F-4D97-AF65-F5344CB8AC3E}">
        <p14:creationId xmlns:p14="http://schemas.microsoft.com/office/powerpoint/2010/main" val="13500938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rrotondato 1"/>
          <p:cNvSpPr/>
          <p:nvPr/>
        </p:nvSpPr>
        <p:spPr>
          <a:xfrm>
            <a:off x="2382054" y="1788595"/>
            <a:ext cx="2711452" cy="9954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Times New Roman"/>
                <a:cs typeface="Times New Roman"/>
              </a:rPr>
              <a:t>EMOTIONAL ORIENTATION</a:t>
            </a:r>
          </a:p>
        </p:txBody>
      </p:sp>
      <p:sp>
        <p:nvSpPr>
          <p:cNvPr id="9" name="Rettangolo arrotondato 8"/>
          <p:cNvSpPr/>
          <p:nvPr/>
        </p:nvSpPr>
        <p:spPr>
          <a:xfrm>
            <a:off x="6893371" y="1769366"/>
            <a:ext cx="2711452" cy="9954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Times New Roman"/>
                <a:cs typeface="Times New Roman"/>
              </a:rPr>
              <a:t>EMOTIONS</a:t>
            </a:r>
          </a:p>
        </p:txBody>
      </p:sp>
      <p:sp>
        <p:nvSpPr>
          <p:cNvPr id="10" name="Rettangolo arrotondato 9"/>
          <p:cNvSpPr/>
          <p:nvPr/>
        </p:nvSpPr>
        <p:spPr>
          <a:xfrm>
            <a:off x="1813689" y="3497096"/>
            <a:ext cx="2711452" cy="9954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latin typeface="Times New Roman"/>
                <a:cs typeface="Times New Roman"/>
              </a:rPr>
              <a:t>ENSEMBLE DES ATTENTES</a:t>
            </a:r>
            <a:endParaRPr lang="en-GB" dirty="0">
              <a:solidFill>
                <a:schemeClr val="tx1"/>
              </a:solidFill>
              <a:latin typeface="Times New Roman"/>
              <a:cs typeface="Times New Roman"/>
            </a:endParaRPr>
          </a:p>
        </p:txBody>
      </p:sp>
      <p:sp>
        <p:nvSpPr>
          <p:cNvPr id="11" name="Rettangolo arrotondato 10"/>
          <p:cNvSpPr/>
          <p:nvPr/>
        </p:nvSpPr>
        <p:spPr>
          <a:xfrm>
            <a:off x="7728258" y="3493441"/>
            <a:ext cx="2711452" cy="9954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Times New Roman"/>
                <a:cs typeface="Times New Roman"/>
              </a:rPr>
              <a:t>EMOTIONALITY</a:t>
            </a:r>
          </a:p>
        </p:txBody>
      </p:sp>
      <p:sp>
        <p:nvSpPr>
          <p:cNvPr id="12" name="Rettangolo arrotondato 11"/>
          <p:cNvSpPr/>
          <p:nvPr/>
        </p:nvSpPr>
        <p:spPr>
          <a:xfrm>
            <a:off x="6847607" y="5223601"/>
            <a:ext cx="2711452" cy="9954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latin typeface="Times New Roman"/>
                <a:cs typeface="Times New Roman"/>
              </a:rPr>
              <a:t>ENSEMBLE DES INDICATEURS EMOTIONNELS</a:t>
            </a:r>
            <a:endParaRPr lang="en-GB" dirty="0">
              <a:solidFill>
                <a:schemeClr val="tx1"/>
              </a:solidFill>
              <a:latin typeface="Times New Roman"/>
              <a:cs typeface="Times New Roman"/>
            </a:endParaRPr>
          </a:p>
        </p:txBody>
      </p:sp>
      <p:cxnSp>
        <p:nvCxnSpPr>
          <p:cNvPr id="13" name="Connettore 2 12"/>
          <p:cNvCxnSpPr/>
          <p:nvPr/>
        </p:nvCxnSpPr>
        <p:spPr>
          <a:xfrm>
            <a:off x="5150709" y="2267560"/>
            <a:ext cx="1696898"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4" name="CasellaDiTesto 13"/>
          <p:cNvSpPr txBox="1"/>
          <p:nvPr/>
        </p:nvSpPr>
        <p:spPr>
          <a:xfrm>
            <a:off x="5505372" y="1817192"/>
            <a:ext cx="1147457" cy="369332"/>
          </a:xfrm>
          <a:prstGeom prst="rect">
            <a:avLst/>
          </a:prstGeom>
          <a:noFill/>
        </p:spPr>
        <p:txBody>
          <a:bodyPr wrap="square" rtlCol="0">
            <a:spAutoFit/>
          </a:bodyPr>
          <a:lstStyle/>
          <a:p>
            <a:r>
              <a:rPr lang="en-GB" b="1" dirty="0" smtClean="0">
                <a:solidFill>
                  <a:srgbClr val="FF0000"/>
                </a:solidFill>
                <a:latin typeface="Times New Roman"/>
                <a:cs typeface="Times New Roman"/>
              </a:rPr>
              <a:t>LIÉE</a:t>
            </a:r>
            <a:endParaRPr lang="en-GB" b="1" dirty="0">
              <a:solidFill>
                <a:srgbClr val="FF0000"/>
              </a:solidFill>
              <a:latin typeface="Times New Roman"/>
              <a:cs typeface="Times New Roman"/>
            </a:endParaRPr>
          </a:p>
        </p:txBody>
      </p:sp>
      <p:sp>
        <p:nvSpPr>
          <p:cNvPr id="3" name="Uguale 2"/>
          <p:cNvSpPr/>
          <p:nvPr/>
        </p:nvSpPr>
        <p:spPr>
          <a:xfrm>
            <a:off x="2959811" y="2940574"/>
            <a:ext cx="514833" cy="400467"/>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cxnSp>
        <p:nvCxnSpPr>
          <p:cNvPr id="16" name="Connettore 2 15"/>
          <p:cNvCxnSpPr/>
          <p:nvPr/>
        </p:nvCxnSpPr>
        <p:spPr>
          <a:xfrm flipV="1">
            <a:off x="4525141" y="2940573"/>
            <a:ext cx="2543512" cy="80093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7" name="CasellaDiTesto 16"/>
          <p:cNvSpPr txBox="1"/>
          <p:nvPr/>
        </p:nvSpPr>
        <p:spPr>
          <a:xfrm rot="20401581">
            <a:off x="5173508" y="2890832"/>
            <a:ext cx="1147457" cy="369332"/>
          </a:xfrm>
          <a:prstGeom prst="rect">
            <a:avLst/>
          </a:prstGeom>
          <a:noFill/>
        </p:spPr>
        <p:txBody>
          <a:bodyPr wrap="square" rtlCol="0">
            <a:spAutoFit/>
          </a:bodyPr>
          <a:lstStyle/>
          <a:p>
            <a:r>
              <a:rPr lang="en-GB" b="1" dirty="0" smtClean="0">
                <a:solidFill>
                  <a:srgbClr val="FF0000"/>
                </a:solidFill>
                <a:latin typeface="Times New Roman"/>
                <a:cs typeface="Times New Roman"/>
              </a:rPr>
              <a:t>LIÉ</a:t>
            </a:r>
            <a:endParaRPr lang="en-GB" b="1" dirty="0">
              <a:solidFill>
                <a:srgbClr val="FF0000"/>
              </a:solidFill>
              <a:latin typeface="Times New Roman"/>
              <a:cs typeface="Times New Roman"/>
            </a:endParaRPr>
          </a:p>
        </p:txBody>
      </p:sp>
      <p:sp>
        <p:nvSpPr>
          <p:cNvPr id="20" name="Uguale 19"/>
          <p:cNvSpPr/>
          <p:nvPr/>
        </p:nvSpPr>
        <p:spPr>
          <a:xfrm>
            <a:off x="8208769" y="4620469"/>
            <a:ext cx="514833" cy="400467"/>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5" name="Titolo 1"/>
          <p:cNvSpPr txBox="1">
            <a:spLocks/>
          </p:cNvSpPr>
          <p:nvPr/>
        </p:nvSpPr>
        <p:spPr>
          <a:xfrm>
            <a:off x="1981200" y="28575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smtClean="0">
                <a:latin typeface="Times New Roman"/>
                <a:cs typeface="Times New Roman"/>
              </a:rPr>
              <a:t>DIAGRAMME</a:t>
            </a:r>
            <a:endParaRPr lang="en-GB" b="1" dirty="0">
              <a:latin typeface="Times New Roman"/>
              <a:cs typeface="Times New Roman"/>
            </a:endParaRPr>
          </a:p>
        </p:txBody>
      </p:sp>
    </p:spTree>
    <p:extLst>
      <p:ext uri="{BB962C8B-B14F-4D97-AF65-F5344CB8AC3E}">
        <p14:creationId xmlns:p14="http://schemas.microsoft.com/office/powerpoint/2010/main" val="7353131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1"/>
          <p:cNvSpPr txBox="1">
            <a:spLocks/>
          </p:cNvSpPr>
          <p:nvPr/>
        </p:nvSpPr>
        <p:spPr>
          <a:xfrm>
            <a:off x="1981200" y="28575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smtClean="0">
                <a:latin typeface="Times New Roman"/>
                <a:cs typeface="Times New Roman"/>
              </a:rPr>
              <a:t>DIAGRAMME</a:t>
            </a:r>
            <a:endParaRPr lang="en-GB" b="1" dirty="0">
              <a:latin typeface="Times New Roman"/>
              <a:cs typeface="Times New Roman"/>
            </a:endParaRPr>
          </a:p>
        </p:txBody>
      </p:sp>
      <p:sp>
        <p:nvSpPr>
          <p:cNvPr id="2" name="Rettangolo arrotondato 1"/>
          <p:cNvSpPr/>
          <p:nvPr/>
        </p:nvSpPr>
        <p:spPr>
          <a:xfrm>
            <a:off x="2382054" y="1788595"/>
            <a:ext cx="2711452" cy="9954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Times New Roman"/>
                <a:cs typeface="Times New Roman"/>
              </a:rPr>
              <a:t>EMOTIONAL ORIENTATION</a:t>
            </a:r>
          </a:p>
        </p:txBody>
      </p:sp>
      <p:sp>
        <p:nvSpPr>
          <p:cNvPr id="9" name="Rettangolo arrotondato 8"/>
          <p:cNvSpPr/>
          <p:nvPr/>
        </p:nvSpPr>
        <p:spPr>
          <a:xfrm>
            <a:off x="6893371" y="1769366"/>
            <a:ext cx="2711452" cy="9954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Times New Roman"/>
                <a:cs typeface="Times New Roman"/>
              </a:rPr>
              <a:t>EMOTIONS</a:t>
            </a:r>
          </a:p>
        </p:txBody>
      </p:sp>
      <p:sp>
        <p:nvSpPr>
          <p:cNvPr id="10" name="Rettangolo arrotondato 9"/>
          <p:cNvSpPr/>
          <p:nvPr/>
        </p:nvSpPr>
        <p:spPr>
          <a:xfrm>
            <a:off x="1813689" y="3497096"/>
            <a:ext cx="2711452" cy="9954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latin typeface="Times New Roman"/>
                <a:cs typeface="Times New Roman"/>
              </a:rPr>
              <a:t>ENSEMBLE DES ATTENTES</a:t>
            </a:r>
            <a:endParaRPr lang="en-GB" dirty="0">
              <a:solidFill>
                <a:schemeClr val="tx1"/>
              </a:solidFill>
              <a:latin typeface="Times New Roman"/>
              <a:cs typeface="Times New Roman"/>
            </a:endParaRPr>
          </a:p>
        </p:txBody>
      </p:sp>
      <p:sp>
        <p:nvSpPr>
          <p:cNvPr id="11" name="Rettangolo arrotondato 10"/>
          <p:cNvSpPr/>
          <p:nvPr/>
        </p:nvSpPr>
        <p:spPr>
          <a:xfrm>
            <a:off x="7728258" y="3493441"/>
            <a:ext cx="2711452" cy="9954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Times New Roman"/>
                <a:cs typeface="Times New Roman"/>
              </a:rPr>
              <a:t>EMOTIONALITY</a:t>
            </a:r>
          </a:p>
        </p:txBody>
      </p:sp>
      <p:sp>
        <p:nvSpPr>
          <p:cNvPr id="12" name="Rettangolo arrotondato 11"/>
          <p:cNvSpPr/>
          <p:nvPr/>
        </p:nvSpPr>
        <p:spPr>
          <a:xfrm>
            <a:off x="6847607" y="5223601"/>
            <a:ext cx="2711452" cy="9954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latin typeface="Times New Roman"/>
                <a:cs typeface="Times New Roman"/>
              </a:rPr>
              <a:t>ENSEMBLE DES INDICATEURS EMOTIONNELS</a:t>
            </a:r>
            <a:endParaRPr lang="en-GB" dirty="0">
              <a:solidFill>
                <a:schemeClr val="tx1"/>
              </a:solidFill>
              <a:latin typeface="Times New Roman"/>
              <a:cs typeface="Times New Roman"/>
            </a:endParaRPr>
          </a:p>
        </p:txBody>
      </p:sp>
      <p:cxnSp>
        <p:nvCxnSpPr>
          <p:cNvPr id="13" name="Connettore 2 12"/>
          <p:cNvCxnSpPr/>
          <p:nvPr/>
        </p:nvCxnSpPr>
        <p:spPr>
          <a:xfrm>
            <a:off x="5150709" y="2267560"/>
            <a:ext cx="1696898"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4" name="CasellaDiTesto 13"/>
          <p:cNvSpPr txBox="1"/>
          <p:nvPr/>
        </p:nvSpPr>
        <p:spPr>
          <a:xfrm>
            <a:off x="5505372" y="1817192"/>
            <a:ext cx="1147457" cy="369332"/>
          </a:xfrm>
          <a:prstGeom prst="rect">
            <a:avLst/>
          </a:prstGeom>
          <a:noFill/>
        </p:spPr>
        <p:txBody>
          <a:bodyPr wrap="square" rtlCol="0">
            <a:spAutoFit/>
          </a:bodyPr>
          <a:lstStyle/>
          <a:p>
            <a:r>
              <a:rPr lang="en-GB" b="1" dirty="0" smtClean="0">
                <a:solidFill>
                  <a:srgbClr val="FF0000"/>
                </a:solidFill>
                <a:latin typeface="Times New Roman"/>
                <a:cs typeface="Times New Roman"/>
              </a:rPr>
              <a:t>LIÉE</a:t>
            </a:r>
            <a:endParaRPr lang="en-GB" b="1" dirty="0">
              <a:solidFill>
                <a:srgbClr val="FF0000"/>
              </a:solidFill>
              <a:latin typeface="Times New Roman"/>
              <a:cs typeface="Times New Roman"/>
            </a:endParaRPr>
          </a:p>
        </p:txBody>
      </p:sp>
      <p:sp>
        <p:nvSpPr>
          <p:cNvPr id="3" name="Uguale 2"/>
          <p:cNvSpPr/>
          <p:nvPr/>
        </p:nvSpPr>
        <p:spPr>
          <a:xfrm>
            <a:off x="2959811" y="2940574"/>
            <a:ext cx="514833" cy="400467"/>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cxnSp>
        <p:nvCxnSpPr>
          <p:cNvPr id="16" name="Connettore 2 15"/>
          <p:cNvCxnSpPr/>
          <p:nvPr/>
        </p:nvCxnSpPr>
        <p:spPr>
          <a:xfrm flipV="1">
            <a:off x="4525141" y="2940573"/>
            <a:ext cx="2543512" cy="80093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7" name="CasellaDiTesto 16"/>
          <p:cNvSpPr txBox="1"/>
          <p:nvPr/>
        </p:nvSpPr>
        <p:spPr>
          <a:xfrm rot="20401581">
            <a:off x="5173508" y="2890832"/>
            <a:ext cx="1147457" cy="369332"/>
          </a:xfrm>
          <a:prstGeom prst="rect">
            <a:avLst/>
          </a:prstGeom>
          <a:noFill/>
        </p:spPr>
        <p:txBody>
          <a:bodyPr wrap="square" rtlCol="0">
            <a:spAutoFit/>
          </a:bodyPr>
          <a:lstStyle/>
          <a:p>
            <a:r>
              <a:rPr lang="en-GB" b="1" dirty="0" smtClean="0">
                <a:solidFill>
                  <a:srgbClr val="FF0000"/>
                </a:solidFill>
                <a:latin typeface="Times New Roman"/>
                <a:cs typeface="Times New Roman"/>
              </a:rPr>
              <a:t>LIÉ</a:t>
            </a:r>
            <a:endParaRPr lang="en-GB" b="1" dirty="0">
              <a:solidFill>
                <a:srgbClr val="FF0000"/>
              </a:solidFill>
              <a:latin typeface="Times New Roman"/>
              <a:cs typeface="Times New Roman"/>
            </a:endParaRPr>
          </a:p>
        </p:txBody>
      </p:sp>
      <p:cxnSp>
        <p:nvCxnSpPr>
          <p:cNvPr id="18" name="Connettore 2 17"/>
          <p:cNvCxnSpPr/>
          <p:nvPr/>
        </p:nvCxnSpPr>
        <p:spPr>
          <a:xfrm>
            <a:off x="4525141" y="4019769"/>
            <a:ext cx="3073884"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9" name="CasellaDiTesto 18"/>
          <p:cNvSpPr txBox="1"/>
          <p:nvPr/>
        </p:nvSpPr>
        <p:spPr>
          <a:xfrm>
            <a:off x="4910457" y="3628889"/>
            <a:ext cx="2688568" cy="369332"/>
          </a:xfrm>
          <a:prstGeom prst="rect">
            <a:avLst/>
          </a:prstGeom>
          <a:noFill/>
        </p:spPr>
        <p:txBody>
          <a:bodyPr wrap="square" rtlCol="0">
            <a:spAutoFit/>
          </a:bodyPr>
          <a:lstStyle/>
          <a:p>
            <a:r>
              <a:rPr lang="en-GB" b="1" dirty="0">
                <a:solidFill>
                  <a:srgbClr val="FF0000"/>
                </a:solidFill>
                <a:latin typeface="Times New Roman"/>
                <a:cs typeface="Times New Roman"/>
              </a:rPr>
              <a:t>VISIBLE </a:t>
            </a:r>
            <a:r>
              <a:rPr lang="en-GB" b="1" dirty="0" err="1" smtClean="0">
                <a:solidFill>
                  <a:srgbClr val="FF0000"/>
                </a:solidFill>
                <a:latin typeface="Times New Roman"/>
                <a:cs typeface="Times New Roman"/>
              </a:rPr>
              <a:t>À</a:t>
            </a:r>
            <a:r>
              <a:rPr lang="en-GB" b="1" dirty="0" smtClean="0">
                <a:solidFill>
                  <a:srgbClr val="FF0000"/>
                </a:solidFill>
                <a:latin typeface="Times New Roman"/>
                <a:cs typeface="Times New Roman"/>
              </a:rPr>
              <a:t> TRAVERS</a:t>
            </a:r>
            <a:endParaRPr lang="en-GB" b="1" dirty="0">
              <a:solidFill>
                <a:srgbClr val="FF0000"/>
              </a:solidFill>
              <a:latin typeface="Times New Roman"/>
              <a:cs typeface="Times New Roman"/>
            </a:endParaRPr>
          </a:p>
        </p:txBody>
      </p:sp>
      <p:sp>
        <p:nvSpPr>
          <p:cNvPr id="20" name="Uguale 19"/>
          <p:cNvSpPr/>
          <p:nvPr/>
        </p:nvSpPr>
        <p:spPr>
          <a:xfrm>
            <a:off x="8208769" y="4620469"/>
            <a:ext cx="514833" cy="400467"/>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cxnSp>
        <p:nvCxnSpPr>
          <p:cNvPr id="21" name="Connettore 2 20"/>
          <p:cNvCxnSpPr/>
          <p:nvPr/>
        </p:nvCxnSpPr>
        <p:spPr>
          <a:xfrm>
            <a:off x="3373514" y="4620469"/>
            <a:ext cx="3279314" cy="115770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2" name="CasellaDiTesto 21"/>
          <p:cNvSpPr txBox="1"/>
          <p:nvPr/>
        </p:nvSpPr>
        <p:spPr>
          <a:xfrm rot="1177886">
            <a:off x="4094292" y="4879870"/>
            <a:ext cx="2639225" cy="369332"/>
          </a:xfrm>
          <a:prstGeom prst="rect">
            <a:avLst/>
          </a:prstGeom>
          <a:noFill/>
        </p:spPr>
        <p:txBody>
          <a:bodyPr wrap="square" rtlCol="0">
            <a:spAutoFit/>
          </a:bodyPr>
          <a:lstStyle/>
          <a:p>
            <a:r>
              <a:rPr lang="en-GB" b="1" dirty="0">
                <a:solidFill>
                  <a:srgbClr val="FF0000"/>
                </a:solidFill>
                <a:latin typeface="Times New Roman"/>
                <a:cs typeface="Times New Roman"/>
              </a:rPr>
              <a:t>VISIBLE </a:t>
            </a:r>
            <a:r>
              <a:rPr lang="en-GB" b="1" dirty="0" err="1" smtClean="0">
                <a:solidFill>
                  <a:srgbClr val="FF0000"/>
                </a:solidFill>
                <a:latin typeface="Times New Roman"/>
                <a:cs typeface="Times New Roman"/>
              </a:rPr>
              <a:t>À</a:t>
            </a:r>
            <a:r>
              <a:rPr lang="en-GB" b="1" dirty="0" smtClean="0">
                <a:solidFill>
                  <a:srgbClr val="FF0000"/>
                </a:solidFill>
                <a:latin typeface="Times New Roman"/>
                <a:cs typeface="Times New Roman"/>
              </a:rPr>
              <a:t> TRAVERS</a:t>
            </a:r>
            <a:endParaRPr lang="en-GB" b="1" dirty="0">
              <a:solidFill>
                <a:srgbClr val="FF0000"/>
              </a:solidFill>
              <a:latin typeface="Times New Roman"/>
              <a:cs typeface="Times New Roman"/>
            </a:endParaRPr>
          </a:p>
        </p:txBody>
      </p:sp>
    </p:spTree>
    <p:extLst>
      <p:ext uri="{BB962C8B-B14F-4D97-AF65-F5344CB8AC3E}">
        <p14:creationId xmlns:p14="http://schemas.microsoft.com/office/powerpoint/2010/main" val="17554241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1783394" y="2209800"/>
            <a:ext cx="8783006" cy="1938992"/>
          </a:xfrm>
          <a:prstGeom prst="rect">
            <a:avLst/>
          </a:prstGeom>
        </p:spPr>
        <p:txBody>
          <a:bodyPr wrap="square">
            <a:spAutoFit/>
          </a:bodyPr>
          <a:lstStyle/>
          <a:p>
            <a:r>
              <a:rPr lang="fr-FR" sz="2400" dirty="0" smtClean="0">
                <a:latin typeface="Times New Roman"/>
                <a:cs typeface="Times New Roman"/>
              </a:rPr>
              <a:t>J’ai observé les </a:t>
            </a:r>
            <a:r>
              <a:rPr lang="fr-FR" sz="2400" b="1" dirty="0" smtClean="0">
                <a:latin typeface="Times New Roman"/>
                <a:cs typeface="Times New Roman"/>
              </a:rPr>
              <a:t>décisions</a:t>
            </a:r>
            <a:r>
              <a:rPr lang="fr-FR" sz="2400" dirty="0" smtClean="0">
                <a:latin typeface="Times New Roman"/>
                <a:cs typeface="Times New Roman"/>
              </a:rPr>
              <a:t> des enseignants à travers les trois </a:t>
            </a:r>
            <a:r>
              <a:rPr lang="fr-FR" sz="2400" b="1" dirty="0" smtClean="0">
                <a:latin typeface="Times New Roman"/>
                <a:cs typeface="Times New Roman"/>
              </a:rPr>
              <a:t>composantes de la rationalité </a:t>
            </a:r>
            <a:r>
              <a:rPr lang="fr-FR" sz="2400" dirty="0" smtClean="0">
                <a:latin typeface="Times New Roman"/>
                <a:cs typeface="Times New Roman"/>
              </a:rPr>
              <a:t>(épistémique, téléologique et communicative) </a:t>
            </a:r>
            <a:r>
              <a:rPr lang="fr-FR" sz="2400" b="1" dirty="0" smtClean="0">
                <a:latin typeface="Times New Roman"/>
                <a:cs typeface="Times New Roman"/>
              </a:rPr>
              <a:t>et, en même temps, en regardant les indicateurs émotionnels, les expressions de leurs attentes</a:t>
            </a:r>
            <a:r>
              <a:rPr lang="fr-FR" sz="2400" dirty="0" smtClean="0">
                <a:latin typeface="Times New Roman"/>
                <a:cs typeface="Times New Roman"/>
              </a:rPr>
              <a:t>, j’ai été capable de dire quelque chose sur le « </a:t>
            </a:r>
            <a:r>
              <a:rPr lang="fr-FR" sz="2400" b="1" i="1" dirty="0" smtClean="0">
                <a:latin typeface="Times New Roman"/>
                <a:cs typeface="Times New Roman"/>
              </a:rPr>
              <a:t>pourquoi</a:t>
            </a:r>
            <a:r>
              <a:rPr lang="fr-FR" sz="2400" dirty="0" smtClean="0">
                <a:latin typeface="Times New Roman"/>
                <a:cs typeface="Times New Roman"/>
              </a:rPr>
              <a:t> » de leurs décisions.</a:t>
            </a:r>
            <a:endParaRPr lang="fr-FR" sz="2400" dirty="0">
              <a:latin typeface="Times New Roman"/>
              <a:cs typeface="Times New Roman"/>
            </a:endParaRPr>
          </a:p>
        </p:txBody>
      </p:sp>
      <p:sp>
        <p:nvSpPr>
          <p:cNvPr id="6" name="CasellaDiTesto 5"/>
          <p:cNvSpPr txBox="1"/>
          <p:nvPr/>
        </p:nvSpPr>
        <p:spPr>
          <a:xfrm>
            <a:off x="1783394" y="1193800"/>
            <a:ext cx="4680906" cy="584776"/>
          </a:xfrm>
          <a:prstGeom prst="rect">
            <a:avLst/>
          </a:prstGeom>
          <a:noFill/>
        </p:spPr>
        <p:txBody>
          <a:bodyPr wrap="square" rtlCol="0">
            <a:spAutoFit/>
          </a:bodyPr>
          <a:lstStyle/>
          <a:p>
            <a:r>
              <a:rPr lang="en-GB" sz="3200" dirty="0">
                <a:solidFill>
                  <a:srgbClr val="FF0000"/>
                </a:solidFill>
                <a:latin typeface="Times New Roman"/>
                <a:cs typeface="Times New Roman"/>
              </a:rPr>
              <a:t>STEP 2</a:t>
            </a:r>
          </a:p>
        </p:txBody>
      </p:sp>
    </p:spTree>
    <p:extLst>
      <p:ext uri="{BB962C8B-B14F-4D97-AF65-F5344CB8AC3E}">
        <p14:creationId xmlns:p14="http://schemas.microsoft.com/office/powerpoint/2010/main" val="8975333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44700" y="0"/>
            <a:ext cx="8229600" cy="1143000"/>
          </a:xfrm>
        </p:spPr>
        <p:txBody>
          <a:bodyPr/>
          <a:lstStyle/>
          <a:p>
            <a:pPr algn="ctr"/>
            <a:r>
              <a:rPr lang="fr-FR" sz="4800" dirty="0" smtClean="0">
                <a:latin typeface="Times New Roman"/>
                <a:cs typeface="Times New Roman"/>
              </a:rPr>
              <a:t>Plan de la présentation</a:t>
            </a:r>
            <a:endParaRPr lang="fr-FR" sz="4800" dirty="0">
              <a:latin typeface="Times New Roman"/>
              <a:cs typeface="Times New Roman"/>
            </a:endParaRPr>
          </a:p>
        </p:txBody>
      </p:sp>
      <p:sp>
        <p:nvSpPr>
          <p:cNvPr id="10" name="Titolo 1"/>
          <p:cNvSpPr txBox="1">
            <a:spLocks/>
          </p:cNvSpPr>
          <p:nvPr/>
        </p:nvSpPr>
        <p:spPr>
          <a:xfrm>
            <a:off x="279918" y="1200151"/>
            <a:ext cx="11607282" cy="565784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a:buChar char="•"/>
            </a:pPr>
            <a:r>
              <a:rPr lang="fr-FR" sz="4000" dirty="0">
                <a:solidFill>
                  <a:schemeClr val="bg1">
                    <a:lumMod val="65000"/>
                  </a:schemeClr>
                </a:solidFill>
                <a:latin typeface="Times New Roman"/>
                <a:cs typeface="Times New Roman"/>
              </a:rPr>
              <a:t>Le problème de recherche: son </a:t>
            </a:r>
            <a:r>
              <a:rPr lang="fr-FR" sz="4000" dirty="0" smtClean="0">
                <a:solidFill>
                  <a:schemeClr val="bg1">
                    <a:lumMod val="65000"/>
                  </a:schemeClr>
                </a:solidFill>
                <a:latin typeface="Times New Roman"/>
                <a:cs typeface="Times New Roman"/>
              </a:rPr>
              <a:t>évolution</a:t>
            </a:r>
          </a:p>
          <a:p>
            <a:pPr marL="571500" indent="-571500" algn="l">
              <a:buFont typeface="Arial"/>
              <a:buChar char="•"/>
            </a:pPr>
            <a:r>
              <a:rPr lang="fr-FR" sz="4000" dirty="0">
                <a:solidFill>
                  <a:schemeClr val="bg1">
                    <a:lumMod val="65000"/>
                  </a:schemeClr>
                </a:solidFill>
                <a:latin typeface="Times New Roman"/>
                <a:cs typeface="Times New Roman"/>
              </a:rPr>
              <a:t>La revue de la </a:t>
            </a:r>
            <a:r>
              <a:rPr lang="fr-FR" sz="4000" dirty="0" smtClean="0">
                <a:solidFill>
                  <a:schemeClr val="bg1">
                    <a:lumMod val="65000"/>
                  </a:schemeClr>
                </a:solidFill>
                <a:latin typeface="Times New Roman"/>
                <a:cs typeface="Times New Roman"/>
              </a:rPr>
              <a:t>littérature</a:t>
            </a:r>
          </a:p>
          <a:p>
            <a:pPr marL="571500" indent="-571500" algn="l">
              <a:buFont typeface="Arial"/>
              <a:buChar char="•"/>
            </a:pPr>
            <a:r>
              <a:rPr lang="fr-FR" sz="4000" dirty="0">
                <a:solidFill>
                  <a:schemeClr val="bg1">
                    <a:lumMod val="65000"/>
                  </a:schemeClr>
                </a:solidFill>
                <a:latin typeface="Times New Roman"/>
                <a:cs typeface="Times New Roman"/>
              </a:rPr>
              <a:t>Le cadre </a:t>
            </a:r>
            <a:r>
              <a:rPr lang="fr-FR" sz="4000" dirty="0" smtClean="0">
                <a:solidFill>
                  <a:schemeClr val="bg1">
                    <a:lumMod val="65000"/>
                  </a:schemeClr>
                </a:solidFill>
                <a:latin typeface="Times New Roman"/>
                <a:cs typeface="Times New Roman"/>
              </a:rPr>
              <a:t>théorique</a:t>
            </a:r>
          </a:p>
          <a:p>
            <a:pPr marL="571500" indent="-571500" algn="l">
              <a:buFont typeface="Arial"/>
              <a:buChar char="•"/>
            </a:pPr>
            <a:r>
              <a:rPr lang="en-GB" sz="4000" dirty="0">
                <a:solidFill>
                  <a:schemeClr val="bg1">
                    <a:lumMod val="65000"/>
                  </a:schemeClr>
                </a:solidFill>
                <a:latin typeface="Times New Roman"/>
                <a:cs typeface="Times New Roman"/>
              </a:rPr>
              <a:t>Les questions de </a:t>
            </a:r>
            <a:r>
              <a:rPr lang="fr-FR" sz="4000" dirty="0" smtClean="0">
                <a:solidFill>
                  <a:schemeClr val="bg1">
                    <a:lumMod val="65000"/>
                  </a:schemeClr>
                </a:solidFill>
                <a:latin typeface="Times New Roman"/>
                <a:cs typeface="Times New Roman"/>
              </a:rPr>
              <a:t>recherche</a:t>
            </a:r>
          </a:p>
          <a:p>
            <a:pPr marL="571500" indent="-571500" algn="l">
              <a:buFont typeface="Arial"/>
              <a:buChar char="•"/>
            </a:pPr>
            <a:r>
              <a:rPr lang="en-GB" sz="4000" dirty="0">
                <a:solidFill>
                  <a:schemeClr val="bg1">
                    <a:lumMod val="65000"/>
                  </a:schemeClr>
                </a:solidFill>
                <a:latin typeface="Times New Roman"/>
                <a:cs typeface="Times New Roman"/>
              </a:rPr>
              <a:t>La </a:t>
            </a:r>
            <a:r>
              <a:rPr lang="fr-FR" sz="4000" dirty="0" smtClean="0">
                <a:solidFill>
                  <a:schemeClr val="bg1">
                    <a:lumMod val="65000"/>
                  </a:schemeClr>
                </a:solidFill>
                <a:latin typeface="Times New Roman"/>
                <a:cs typeface="Times New Roman"/>
              </a:rPr>
              <a:t>méthodologie</a:t>
            </a:r>
          </a:p>
          <a:p>
            <a:pPr marL="571500" indent="-571500" algn="l">
              <a:buFont typeface="Arial"/>
              <a:buChar char="•"/>
            </a:pPr>
            <a:r>
              <a:rPr lang="fr-FR" sz="4000" dirty="0">
                <a:latin typeface="Times New Roman"/>
                <a:cs typeface="Times New Roman"/>
              </a:rPr>
              <a:t>Exemples et résultats de la </a:t>
            </a:r>
            <a:r>
              <a:rPr lang="fr-FR" sz="4000" dirty="0" smtClean="0">
                <a:latin typeface="Times New Roman"/>
                <a:cs typeface="Times New Roman"/>
              </a:rPr>
              <a:t>recherche</a:t>
            </a:r>
          </a:p>
          <a:p>
            <a:pPr marL="571500" indent="-571500" algn="l">
              <a:buFont typeface="Arial"/>
              <a:buChar char="•"/>
            </a:pPr>
            <a:r>
              <a:rPr lang="en-GB" sz="4000" dirty="0">
                <a:solidFill>
                  <a:schemeClr val="bg1">
                    <a:lumMod val="65000"/>
                  </a:schemeClr>
                </a:solidFill>
                <a:latin typeface="Times New Roman"/>
                <a:cs typeface="Times New Roman"/>
              </a:rPr>
              <a:t>Les </a:t>
            </a:r>
            <a:r>
              <a:rPr lang="en-GB" sz="4000" dirty="0" smtClean="0">
                <a:solidFill>
                  <a:schemeClr val="bg1">
                    <a:lumMod val="65000"/>
                  </a:schemeClr>
                </a:solidFill>
                <a:latin typeface="Times New Roman"/>
                <a:cs typeface="Times New Roman"/>
              </a:rPr>
              <a:t>conclusions</a:t>
            </a:r>
          </a:p>
          <a:p>
            <a:pPr marL="571500" indent="-571500" algn="l">
              <a:buFont typeface="Arial"/>
              <a:buChar char="•"/>
            </a:pPr>
            <a:r>
              <a:rPr lang="fr-FR" sz="4000" dirty="0">
                <a:solidFill>
                  <a:schemeClr val="bg1">
                    <a:lumMod val="65000"/>
                  </a:schemeClr>
                </a:solidFill>
                <a:latin typeface="Times New Roman"/>
                <a:cs typeface="Times New Roman"/>
              </a:rPr>
              <a:t>La recherche </a:t>
            </a:r>
            <a:r>
              <a:rPr lang="fr-FR" sz="4000" dirty="0" smtClean="0">
                <a:solidFill>
                  <a:schemeClr val="bg1">
                    <a:lumMod val="65000"/>
                  </a:schemeClr>
                </a:solidFill>
                <a:latin typeface="Times New Roman"/>
                <a:cs typeface="Times New Roman"/>
              </a:rPr>
              <a:t>future</a:t>
            </a:r>
          </a:p>
        </p:txBody>
      </p:sp>
      <p:sp>
        <p:nvSpPr>
          <p:cNvPr id="12" name="Titolo 1"/>
          <p:cNvSpPr txBox="1">
            <a:spLocks/>
          </p:cNvSpPr>
          <p:nvPr/>
        </p:nvSpPr>
        <p:spPr>
          <a:xfrm>
            <a:off x="742122" y="1854204"/>
            <a:ext cx="9532178" cy="114934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a:buChar char="•"/>
            </a:pPr>
            <a:endParaRPr lang="fr-FR" dirty="0">
              <a:latin typeface="Times New Roman"/>
              <a:cs typeface="Times New Roman"/>
            </a:endParaRPr>
          </a:p>
        </p:txBody>
      </p:sp>
    </p:spTree>
    <p:extLst>
      <p:ext uri="{BB962C8B-B14F-4D97-AF65-F5344CB8AC3E}">
        <p14:creationId xmlns:p14="http://schemas.microsoft.com/office/powerpoint/2010/main" val="18674323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1"/>
          <p:cNvSpPr txBox="1">
            <a:spLocks/>
          </p:cNvSpPr>
          <p:nvPr/>
        </p:nvSpPr>
        <p:spPr>
          <a:xfrm>
            <a:off x="1524000" y="285752"/>
            <a:ext cx="9144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b="1" dirty="0">
                <a:latin typeface="Times New Roman"/>
                <a:cs typeface="Times New Roman"/>
              </a:rPr>
              <a:t>Exemples et résultats de </a:t>
            </a:r>
            <a:r>
              <a:rPr lang="fr-FR" b="1">
                <a:latin typeface="Times New Roman"/>
                <a:cs typeface="Times New Roman"/>
              </a:rPr>
              <a:t>la </a:t>
            </a:r>
            <a:r>
              <a:rPr lang="fr-FR" b="1" smtClean="0">
                <a:latin typeface="Times New Roman"/>
                <a:cs typeface="Times New Roman"/>
              </a:rPr>
              <a:t>recherche</a:t>
            </a:r>
            <a:endParaRPr lang="fr-FR" b="1" dirty="0">
              <a:latin typeface="Times New Roman"/>
              <a:cs typeface="Times New Roman"/>
            </a:endParaRPr>
          </a:p>
        </p:txBody>
      </p:sp>
      <p:cxnSp>
        <p:nvCxnSpPr>
          <p:cNvPr id="29" name="Connettore 1 28"/>
          <p:cNvCxnSpPr/>
          <p:nvPr/>
        </p:nvCxnSpPr>
        <p:spPr>
          <a:xfrm flipV="1">
            <a:off x="1524000" y="1231900"/>
            <a:ext cx="9144000" cy="1270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pic>
        <p:nvPicPr>
          <p:cNvPr id="9" name="Immagine 8"/>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9761" t="7501" r="41513" b="12970"/>
          <a:stretch/>
        </p:blipFill>
        <p:spPr bwMode="auto">
          <a:xfrm>
            <a:off x="4180348" y="2220341"/>
            <a:ext cx="3896853" cy="3614575"/>
          </a:xfrm>
          <a:prstGeom prst="ellipse">
            <a:avLst/>
          </a:prstGeom>
          <a:ln>
            <a:noFill/>
          </a:ln>
          <a:extLst>
            <a:ext uri="{53640926-AAD7-44d8-BBD7-CCE9431645EC}">
              <a14:shadowObscured xmlns:a14="http://schemas.microsoft.com/office/drawing/2010/main" xmlns=""/>
            </a:ext>
          </a:extLst>
        </p:spPr>
      </p:pic>
      <p:sp>
        <p:nvSpPr>
          <p:cNvPr id="10" name="CasellaDiTesto 9"/>
          <p:cNvSpPr txBox="1"/>
          <p:nvPr/>
        </p:nvSpPr>
        <p:spPr>
          <a:xfrm>
            <a:off x="1754258" y="1423784"/>
            <a:ext cx="8024742" cy="461665"/>
          </a:xfrm>
          <a:prstGeom prst="rect">
            <a:avLst/>
          </a:prstGeom>
          <a:noFill/>
        </p:spPr>
        <p:txBody>
          <a:bodyPr wrap="square" rtlCol="0">
            <a:spAutoFit/>
          </a:bodyPr>
          <a:lstStyle/>
          <a:p>
            <a:r>
              <a:rPr lang="en-GB" sz="2400" dirty="0">
                <a:latin typeface="Times New Roman"/>
                <a:cs typeface="Times New Roman"/>
              </a:rPr>
              <a:t>LORENZA</a:t>
            </a:r>
          </a:p>
        </p:txBody>
      </p:sp>
    </p:spTree>
    <p:extLst>
      <p:ext uri="{BB962C8B-B14F-4D97-AF65-F5344CB8AC3E}">
        <p14:creationId xmlns:p14="http://schemas.microsoft.com/office/powerpoint/2010/main" val="3103292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9761" t="7501" r="41513" b="12970"/>
          <a:stretch/>
        </p:blipFill>
        <p:spPr bwMode="auto">
          <a:xfrm>
            <a:off x="3647695" y="4165826"/>
            <a:ext cx="3083623" cy="2692175"/>
          </a:xfrm>
          <a:prstGeom prst="ellipse">
            <a:avLst/>
          </a:prstGeom>
          <a:ln>
            <a:noFill/>
          </a:ln>
          <a:extLst>
            <a:ext uri="{53640926-AAD7-44d8-BBD7-CCE9431645EC}">
              <a14:shadowObscured xmlns:a14="http://schemas.microsoft.com/office/drawing/2010/main" xmlns=""/>
            </a:ext>
          </a:extLst>
        </p:spPr>
      </p:pic>
      <p:grpSp>
        <p:nvGrpSpPr>
          <p:cNvPr id="9" name="Gruppo 8"/>
          <p:cNvGrpSpPr/>
          <p:nvPr/>
        </p:nvGrpSpPr>
        <p:grpSpPr>
          <a:xfrm>
            <a:off x="1638301" y="917861"/>
            <a:ext cx="8462384" cy="3277216"/>
            <a:chOff x="443737" y="1854296"/>
            <a:chExt cx="8213897" cy="3277216"/>
          </a:xfrm>
          <a:solidFill>
            <a:srgbClr val="FFFFFF"/>
          </a:solidFill>
        </p:grpSpPr>
        <p:sp>
          <p:nvSpPr>
            <p:cNvPr id="8" name="Fumetto 2 7"/>
            <p:cNvSpPr/>
            <p:nvPr/>
          </p:nvSpPr>
          <p:spPr>
            <a:xfrm>
              <a:off x="443737" y="1854296"/>
              <a:ext cx="8213897" cy="3277216"/>
            </a:xfrm>
            <a:prstGeom prst="wedgeRoundRectCallout">
              <a:avLst>
                <a:gd name="adj1" fmla="val -7040"/>
                <a:gd name="adj2" fmla="val 71067"/>
                <a:gd name="adj3" fmla="val 16667"/>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6"/>
            <p:cNvSpPr/>
            <p:nvPr/>
          </p:nvSpPr>
          <p:spPr>
            <a:xfrm>
              <a:off x="493045" y="2148482"/>
              <a:ext cx="7969339" cy="2677656"/>
            </a:xfrm>
            <a:prstGeom prst="rect">
              <a:avLst/>
            </a:prstGeom>
            <a:grpFill/>
          </p:spPr>
          <p:txBody>
            <a:bodyPr wrap="square">
              <a:spAutoFit/>
            </a:bodyPr>
            <a:lstStyle/>
            <a:p>
              <a:r>
                <a:rPr lang="en-GB" sz="2800" dirty="0">
                  <a:latin typeface="Times New Roman"/>
                  <a:cs typeface="Times New Roman"/>
                </a:rPr>
                <a:t>“Usually, I begin to treat linear equations starting from their previous knowledge in order to see whether it is valid, or whether the students have misinterpreted the various procedures that they have been taught in the previous years. Anyway, I begin a new topic starting from the knowledge that the students already have”</a:t>
              </a:r>
            </a:p>
          </p:txBody>
        </p:sp>
      </p:grpSp>
      <p:sp>
        <p:nvSpPr>
          <p:cNvPr id="3" name="CasellaDiTesto 2"/>
          <p:cNvSpPr txBox="1"/>
          <p:nvPr/>
        </p:nvSpPr>
        <p:spPr>
          <a:xfrm>
            <a:off x="1366472" y="5264929"/>
            <a:ext cx="2281223" cy="954107"/>
          </a:xfrm>
          <a:prstGeom prst="rect">
            <a:avLst/>
          </a:prstGeom>
          <a:noFill/>
        </p:spPr>
        <p:txBody>
          <a:bodyPr wrap="square" rtlCol="0">
            <a:spAutoFit/>
          </a:bodyPr>
          <a:lstStyle/>
          <a:p>
            <a:r>
              <a:rPr lang="en-GB" sz="2800" i="1" dirty="0" err="1" smtClean="0">
                <a:solidFill>
                  <a:srgbClr val="FF0000"/>
                </a:solidFill>
                <a:latin typeface="Times New Roman"/>
                <a:cs typeface="Times New Roman"/>
              </a:rPr>
              <a:t>Déclaration</a:t>
            </a:r>
            <a:r>
              <a:rPr lang="en-GB" sz="2800" i="1" dirty="0" smtClean="0">
                <a:solidFill>
                  <a:srgbClr val="FF0000"/>
                </a:solidFill>
                <a:latin typeface="Times New Roman"/>
                <a:cs typeface="Times New Roman"/>
              </a:rPr>
              <a:t> de Lorenza</a:t>
            </a:r>
            <a:endParaRPr lang="en-GB" sz="2800" i="1" dirty="0">
              <a:solidFill>
                <a:srgbClr val="FF0000"/>
              </a:solidFill>
              <a:latin typeface="Times New Roman"/>
              <a:cs typeface="Times New Roman"/>
            </a:endParaRPr>
          </a:p>
        </p:txBody>
      </p:sp>
      <p:sp>
        <p:nvSpPr>
          <p:cNvPr id="11" name="CasellaDiTesto 10"/>
          <p:cNvSpPr txBox="1"/>
          <p:nvPr/>
        </p:nvSpPr>
        <p:spPr>
          <a:xfrm>
            <a:off x="6979656" y="4834041"/>
            <a:ext cx="4727930" cy="1384995"/>
          </a:xfrm>
          <a:prstGeom prst="rect">
            <a:avLst/>
          </a:prstGeom>
          <a:noFill/>
        </p:spPr>
        <p:txBody>
          <a:bodyPr wrap="square" rtlCol="0">
            <a:spAutoFit/>
          </a:bodyPr>
          <a:lstStyle/>
          <a:p>
            <a:r>
              <a:rPr lang="fr-FR" sz="2800" i="1" dirty="0" smtClean="0">
                <a:solidFill>
                  <a:srgbClr val="FF0000"/>
                </a:solidFill>
                <a:latin typeface="Times New Roman"/>
                <a:cs typeface="Times New Roman"/>
              </a:rPr>
              <a:t>Attente : que la connaissance précédente soit mobilisable par les élèves. </a:t>
            </a:r>
            <a:endParaRPr lang="fr-FR" sz="2800" b="1" i="1" u="sng" dirty="0">
              <a:solidFill>
                <a:srgbClr val="FF0000"/>
              </a:solidFill>
              <a:latin typeface="Times New Roman"/>
              <a:cs typeface="Times New Roman"/>
            </a:endParaRPr>
          </a:p>
        </p:txBody>
      </p:sp>
    </p:spTree>
    <p:extLst>
      <p:ext uri="{BB962C8B-B14F-4D97-AF65-F5344CB8AC3E}">
        <p14:creationId xmlns:p14="http://schemas.microsoft.com/office/powerpoint/2010/main" val="161283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2">
            <a:hlinkClick r:id="rId3" action="ppaction://hlinkfile"/>
          </p:cNvPr>
          <p:cNvSpPr txBox="1">
            <a:spLocks/>
          </p:cNvSpPr>
          <p:nvPr/>
        </p:nvSpPr>
        <p:spPr>
          <a:xfrm>
            <a:off x="1503489" y="2885510"/>
            <a:ext cx="9144000" cy="71827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smtClean="0">
                <a:solidFill>
                  <a:schemeClr val="accent1"/>
                </a:solidFill>
                <a:latin typeface="Times New Roman"/>
                <a:cs typeface="Times New Roman"/>
              </a:rPr>
              <a:t>Extrait</a:t>
            </a:r>
            <a:endParaRPr lang="en-GB" dirty="0">
              <a:solidFill>
                <a:schemeClr val="accent1"/>
              </a:solidFill>
              <a:latin typeface="Times New Roman"/>
              <a:cs typeface="Times New Roman"/>
            </a:endParaRPr>
          </a:p>
        </p:txBody>
      </p:sp>
      <p:sp>
        <p:nvSpPr>
          <p:cNvPr id="6" name="Sottotitolo 2"/>
          <p:cNvSpPr txBox="1">
            <a:spLocks/>
          </p:cNvSpPr>
          <p:nvPr/>
        </p:nvSpPr>
        <p:spPr>
          <a:xfrm rot="19046880">
            <a:off x="-1700457" y="1850214"/>
            <a:ext cx="9144000" cy="69248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dirty="0" smtClean="0">
                <a:solidFill>
                  <a:schemeClr val="accent4"/>
                </a:solidFill>
                <a:latin typeface="Cambria (Intestazioni)"/>
                <a:cs typeface="Cambria (Intestazioni)"/>
              </a:rPr>
              <a:t>Regards</a:t>
            </a:r>
            <a:endParaRPr lang="en-GB" dirty="0">
              <a:solidFill>
                <a:schemeClr val="accent4"/>
              </a:solidFill>
              <a:latin typeface="Cambria (Intestazioni)"/>
              <a:cs typeface="Cambria (Intestazioni)"/>
            </a:endParaRPr>
          </a:p>
        </p:txBody>
      </p:sp>
      <p:sp>
        <p:nvSpPr>
          <p:cNvPr id="7" name="Sottotitolo 2"/>
          <p:cNvSpPr txBox="1">
            <a:spLocks/>
          </p:cNvSpPr>
          <p:nvPr/>
        </p:nvSpPr>
        <p:spPr>
          <a:xfrm rot="2099874">
            <a:off x="3572049" y="1133665"/>
            <a:ext cx="9144000" cy="69248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dirty="0" smtClean="0">
                <a:solidFill>
                  <a:srgbClr val="EB6615"/>
                </a:solidFill>
                <a:latin typeface="Cambria (Intestazioni)"/>
                <a:cs typeface="Cambria (Intestazioni)"/>
              </a:rPr>
              <a:t>Expressions du visage</a:t>
            </a:r>
            <a:endParaRPr lang="en-GB" dirty="0">
              <a:solidFill>
                <a:srgbClr val="EB6615"/>
              </a:solidFill>
              <a:latin typeface="Cambria (Intestazioni)"/>
              <a:cs typeface="Cambria (Intestazioni)"/>
            </a:endParaRPr>
          </a:p>
        </p:txBody>
      </p:sp>
      <p:sp>
        <p:nvSpPr>
          <p:cNvPr id="8" name="Sottotitolo 2"/>
          <p:cNvSpPr txBox="1">
            <a:spLocks/>
          </p:cNvSpPr>
          <p:nvPr/>
        </p:nvSpPr>
        <p:spPr>
          <a:xfrm rot="1222381">
            <a:off x="-139025" y="4722286"/>
            <a:ext cx="9144000" cy="69248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dirty="0" err="1" smtClean="0">
                <a:solidFill>
                  <a:srgbClr val="EB6615"/>
                </a:solidFill>
                <a:latin typeface="Cambria (Intestazioni)"/>
                <a:cs typeface="Cambria (Intestazioni)"/>
              </a:rPr>
              <a:t>Gestes</a:t>
            </a:r>
            <a:endParaRPr lang="en-GB" dirty="0">
              <a:solidFill>
                <a:srgbClr val="EB6615"/>
              </a:solidFill>
              <a:latin typeface="Cambria (Intestazioni)"/>
              <a:cs typeface="Cambria (Intestazioni)"/>
            </a:endParaRPr>
          </a:p>
        </p:txBody>
      </p:sp>
      <p:pic>
        <p:nvPicPr>
          <p:cNvPr id="5" name="Immagine 4" descr="angry_emoticon_by_arth0289-d6c1dfn.jpg"/>
          <p:cNvPicPr>
            <a:picLocks noChangeAspect="1"/>
          </p:cNvPicPr>
          <p:nvPr/>
        </p:nvPicPr>
        <p:blipFill rotWithShape="1">
          <a:blip r:embed="rId4">
            <a:extLst>
              <a:ext uri="{28A0092B-C50C-407E-A947-70E740481C1C}">
                <a14:useLocalDpi xmlns:a14="http://schemas.microsoft.com/office/drawing/2010/main" val="0"/>
              </a:ext>
            </a:extLst>
          </a:blip>
          <a:srcRect r="2595" b="6542"/>
          <a:stretch/>
        </p:blipFill>
        <p:spPr>
          <a:xfrm rot="2032195">
            <a:off x="8517180" y="505343"/>
            <a:ext cx="1005948" cy="965182"/>
          </a:xfrm>
          <a:prstGeom prst="rect">
            <a:avLst/>
          </a:prstGeom>
        </p:spPr>
      </p:pic>
      <p:pic>
        <p:nvPicPr>
          <p:cNvPr id="9" name="Immagine 8" descr="occhi-sorpresi.png"/>
          <p:cNvPicPr>
            <a:picLocks noChangeAspect="1"/>
          </p:cNvPicPr>
          <p:nvPr/>
        </p:nvPicPr>
        <p:blipFill rotWithShape="1">
          <a:blip r:embed="rId5">
            <a:extLst>
              <a:ext uri="{28A0092B-C50C-407E-A947-70E740481C1C}">
                <a14:useLocalDpi xmlns:a14="http://schemas.microsoft.com/office/drawing/2010/main" val="0"/>
              </a:ext>
            </a:extLst>
          </a:blip>
          <a:srcRect b="11752"/>
          <a:stretch/>
        </p:blipFill>
        <p:spPr>
          <a:xfrm rot="18859220">
            <a:off x="3582794" y="1291837"/>
            <a:ext cx="1234819" cy="1089707"/>
          </a:xfrm>
          <a:prstGeom prst="rect">
            <a:avLst/>
          </a:prstGeom>
        </p:spPr>
      </p:pic>
      <p:sp>
        <p:nvSpPr>
          <p:cNvPr id="10" name="CasellaDiTesto 9"/>
          <p:cNvSpPr txBox="1"/>
          <p:nvPr/>
        </p:nvSpPr>
        <p:spPr>
          <a:xfrm>
            <a:off x="1863607" y="5666091"/>
            <a:ext cx="8024742" cy="1200329"/>
          </a:xfrm>
          <a:prstGeom prst="rect">
            <a:avLst/>
          </a:prstGeom>
          <a:noFill/>
        </p:spPr>
        <p:txBody>
          <a:bodyPr wrap="square" rtlCol="0">
            <a:spAutoFit/>
          </a:bodyPr>
          <a:lstStyle/>
          <a:p>
            <a:pPr marL="342900" indent="-342900">
              <a:buFont typeface="Arial"/>
              <a:buChar char="•"/>
            </a:pPr>
            <a:r>
              <a:rPr lang="fr-FR" sz="2400" dirty="0" smtClean="0">
                <a:solidFill>
                  <a:srgbClr val="1782BF"/>
                </a:solidFill>
                <a:latin typeface="Times New Roman"/>
                <a:cs typeface="Times New Roman"/>
              </a:rPr>
              <a:t>Introduction de l’interprétation géométrique d’une équation linéaire (elle a déjà introduit le concept de fonction en physique)</a:t>
            </a:r>
          </a:p>
        </p:txBody>
      </p:sp>
      <p:sp>
        <p:nvSpPr>
          <p:cNvPr id="11" name="Sottotitolo 2"/>
          <p:cNvSpPr txBox="1">
            <a:spLocks/>
          </p:cNvSpPr>
          <p:nvPr/>
        </p:nvSpPr>
        <p:spPr>
          <a:xfrm rot="19135123">
            <a:off x="3588076" y="4491999"/>
            <a:ext cx="9144000" cy="69248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it-IT" dirty="0" smtClean="0">
                <a:solidFill>
                  <a:srgbClr val="EB6615"/>
                </a:solidFill>
                <a:latin typeface="Cambria (Intestazioni)"/>
                <a:cs typeface="Cambria (Intestazioni)"/>
              </a:rPr>
              <a:t>Ton de la </a:t>
            </a:r>
            <a:r>
              <a:rPr lang="it-IT" dirty="0" err="1" smtClean="0">
                <a:solidFill>
                  <a:srgbClr val="EB6615"/>
                </a:solidFill>
                <a:latin typeface="Cambria (Intestazioni)"/>
                <a:cs typeface="Cambria (Intestazioni)"/>
              </a:rPr>
              <a:t>voix</a:t>
            </a:r>
            <a:endParaRPr lang="it-IT" dirty="0">
              <a:solidFill>
                <a:srgbClr val="EB6615"/>
              </a:solidFill>
              <a:latin typeface="Cambria (Intestazioni)"/>
              <a:cs typeface="Cambria (Intestazioni)"/>
            </a:endParaRPr>
          </a:p>
        </p:txBody>
      </p:sp>
      <p:pic>
        <p:nvPicPr>
          <p:cNvPr id="12" name="Immagine 11" descr="Macintosh HD:Users:marinadesimone:Library:Application Support:com.yellowmug.SnapNDrag:a175ad54e:screenshot_115.png"/>
          <p:cNvPicPr/>
          <p:nvPr/>
        </p:nvPicPr>
        <p:blipFill rotWithShape="1">
          <a:blip r:embed="rId6">
            <a:extLst>
              <a:ext uri="{28A0092B-C50C-407E-A947-70E740481C1C}">
                <a14:useLocalDpi xmlns:a14="http://schemas.microsoft.com/office/drawing/2010/main" val="0"/>
              </a:ext>
            </a:extLst>
          </a:blip>
          <a:srcRect l="16483" t="18321" r="29191"/>
          <a:stretch/>
        </p:blipFill>
        <p:spPr bwMode="auto">
          <a:xfrm>
            <a:off x="1777016" y="4205152"/>
            <a:ext cx="1675442" cy="1460939"/>
          </a:xfrm>
          <a:prstGeom prst="ellipse">
            <a:avLst/>
          </a:prstGeom>
          <a:noFill/>
          <a:ln>
            <a:noFill/>
          </a:ln>
          <a:extLst>
            <a:ext uri="{53640926-AAD7-44d8-BBD7-CCE9431645EC}">
              <a14:shadowObscured xmlns:a14="http://schemas.microsoft.com/office/drawing/2010/main" xmlns=""/>
            </a:ext>
          </a:extLst>
        </p:spPr>
      </p:pic>
      <p:grpSp>
        <p:nvGrpSpPr>
          <p:cNvPr id="15" name="Gruppo 14"/>
          <p:cNvGrpSpPr/>
          <p:nvPr/>
        </p:nvGrpSpPr>
        <p:grpSpPr>
          <a:xfrm>
            <a:off x="2899746" y="2659085"/>
            <a:ext cx="6771664" cy="1079929"/>
            <a:chOff x="1375746" y="3142193"/>
            <a:chExt cx="6771664" cy="1079929"/>
          </a:xfrm>
        </p:grpSpPr>
        <p:sp>
          <p:nvSpPr>
            <p:cNvPr id="3" name="Rettangolo arrotondato 2"/>
            <p:cNvSpPr/>
            <p:nvPr/>
          </p:nvSpPr>
          <p:spPr>
            <a:xfrm>
              <a:off x="1375746" y="3152291"/>
              <a:ext cx="6771664" cy="106983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CasellaDiTesto 12"/>
            <p:cNvSpPr txBox="1"/>
            <p:nvPr/>
          </p:nvSpPr>
          <p:spPr>
            <a:xfrm>
              <a:off x="1717268" y="3142193"/>
              <a:ext cx="6138136" cy="1077218"/>
            </a:xfrm>
            <a:prstGeom prst="rect">
              <a:avLst/>
            </a:prstGeom>
            <a:noFill/>
          </p:spPr>
          <p:txBody>
            <a:bodyPr wrap="square" rtlCol="0">
              <a:spAutoFit/>
            </a:bodyPr>
            <a:lstStyle/>
            <a:p>
              <a:r>
                <a:rPr lang="fr-FR" sz="3200" dirty="0" smtClean="0">
                  <a:latin typeface="Times New Roman"/>
                  <a:cs typeface="Times New Roman"/>
                </a:rPr>
                <a:t>Il m’informent par rapport à l’EMOTIONALITY de l’enseignant</a:t>
              </a:r>
              <a:endParaRPr lang="fr-FR" sz="3200" dirty="0">
                <a:latin typeface="Times New Roman"/>
                <a:cs typeface="Times New Roman"/>
              </a:endParaRPr>
            </a:p>
          </p:txBody>
        </p:sp>
      </p:grpSp>
    </p:spTree>
    <p:extLst>
      <p:ext uri="{BB962C8B-B14F-4D97-AF65-F5344CB8AC3E}">
        <p14:creationId xmlns:p14="http://schemas.microsoft.com/office/powerpoint/2010/main" val="143632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2">
            <a:hlinkClick r:id="rId3" action="ppaction://hlinkfile"/>
          </p:cNvPr>
          <p:cNvSpPr txBox="1">
            <a:spLocks/>
          </p:cNvSpPr>
          <p:nvPr/>
        </p:nvSpPr>
        <p:spPr>
          <a:xfrm>
            <a:off x="1524000" y="2621069"/>
            <a:ext cx="9144000" cy="71827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dirty="0" err="1" smtClean="0">
                <a:solidFill>
                  <a:schemeClr val="accent1"/>
                </a:solidFill>
                <a:latin typeface="Times New Roman"/>
                <a:cs typeface="Times New Roman"/>
                <a:hlinkClick r:id="rId4" action="ppaction://hlinkfile"/>
              </a:rPr>
              <a:t>Extrait</a:t>
            </a:r>
            <a:endParaRPr lang="en-GB" dirty="0">
              <a:solidFill>
                <a:schemeClr val="accent1"/>
              </a:solidFill>
              <a:latin typeface="Times New Roman"/>
              <a:cs typeface="Times New Roman"/>
            </a:endParaRPr>
          </a:p>
        </p:txBody>
      </p:sp>
      <p:pic>
        <p:nvPicPr>
          <p:cNvPr id="5" name="Immagine 4" descr="angry_emoticon_by_arth0289-d6c1dfn.jpg"/>
          <p:cNvPicPr>
            <a:picLocks noChangeAspect="1"/>
          </p:cNvPicPr>
          <p:nvPr/>
        </p:nvPicPr>
        <p:blipFill rotWithShape="1">
          <a:blip r:embed="rId5">
            <a:extLst>
              <a:ext uri="{28A0092B-C50C-407E-A947-70E740481C1C}">
                <a14:useLocalDpi xmlns:a14="http://schemas.microsoft.com/office/drawing/2010/main" val="0"/>
              </a:ext>
            </a:extLst>
          </a:blip>
          <a:srcRect r="2595" b="6542"/>
          <a:stretch/>
        </p:blipFill>
        <p:spPr>
          <a:xfrm rot="2032195">
            <a:off x="8517180" y="505343"/>
            <a:ext cx="1005948" cy="965182"/>
          </a:xfrm>
          <a:prstGeom prst="rect">
            <a:avLst/>
          </a:prstGeom>
        </p:spPr>
      </p:pic>
      <p:pic>
        <p:nvPicPr>
          <p:cNvPr id="9" name="Immagine 8" descr="occhi-sorpresi.png"/>
          <p:cNvPicPr>
            <a:picLocks noChangeAspect="1"/>
          </p:cNvPicPr>
          <p:nvPr/>
        </p:nvPicPr>
        <p:blipFill rotWithShape="1">
          <a:blip r:embed="rId6">
            <a:extLst>
              <a:ext uri="{28A0092B-C50C-407E-A947-70E740481C1C}">
                <a14:useLocalDpi xmlns:a14="http://schemas.microsoft.com/office/drawing/2010/main" val="0"/>
              </a:ext>
            </a:extLst>
          </a:blip>
          <a:srcRect b="11752"/>
          <a:stretch/>
        </p:blipFill>
        <p:spPr>
          <a:xfrm rot="18859220">
            <a:off x="3582794" y="1291837"/>
            <a:ext cx="1234819" cy="1089707"/>
          </a:xfrm>
          <a:prstGeom prst="rect">
            <a:avLst/>
          </a:prstGeom>
        </p:spPr>
      </p:pic>
      <p:sp>
        <p:nvSpPr>
          <p:cNvPr id="10" name="CasellaDiTesto 9"/>
          <p:cNvSpPr txBox="1"/>
          <p:nvPr/>
        </p:nvSpPr>
        <p:spPr>
          <a:xfrm>
            <a:off x="1863607" y="5666091"/>
            <a:ext cx="8024742" cy="1569660"/>
          </a:xfrm>
          <a:prstGeom prst="rect">
            <a:avLst/>
          </a:prstGeom>
          <a:noFill/>
        </p:spPr>
        <p:txBody>
          <a:bodyPr wrap="square" rtlCol="0">
            <a:spAutoFit/>
          </a:bodyPr>
          <a:lstStyle/>
          <a:p>
            <a:pPr marL="342900" indent="-342900">
              <a:buFont typeface="Arial" charset="0"/>
              <a:buChar char="•"/>
            </a:pPr>
            <a:r>
              <a:rPr lang="fr-FR" sz="2400" dirty="0" smtClean="0">
                <a:solidFill>
                  <a:srgbClr val="1782BF"/>
                </a:solidFill>
                <a:latin typeface="Times New Roman"/>
                <a:cs typeface="Times New Roman"/>
              </a:rPr>
              <a:t>Introduction de l’interprétation géométrique d’une équation linéaire (elle a déjà introduit le concept de fonction en physique)</a:t>
            </a:r>
          </a:p>
          <a:p>
            <a:pPr marL="342900" marR="0" lvl="0" indent="-342900" defTabSz="914400" eaLnBrk="1" fontAlgn="auto" latinLnBrk="0" hangingPunct="1">
              <a:lnSpc>
                <a:spcPct val="100000"/>
              </a:lnSpc>
              <a:spcBef>
                <a:spcPts val="0"/>
              </a:spcBef>
              <a:spcAft>
                <a:spcPts val="0"/>
              </a:spcAft>
              <a:buClrTx/>
              <a:buSzTx/>
              <a:buFont typeface="Arial"/>
              <a:buNone/>
              <a:tabLst/>
              <a:defRPr/>
            </a:pPr>
            <a:endParaRPr lang="en-GB" sz="2400" dirty="0">
              <a:solidFill>
                <a:srgbClr val="1782BF"/>
              </a:solidFill>
              <a:latin typeface="Times New Roman"/>
              <a:cs typeface="Times New Roman"/>
            </a:endParaRPr>
          </a:p>
        </p:txBody>
      </p:sp>
      <p:pic>
        <p:nvPicPr>
          <p:cNvPr id="12" name="Immagine 11" descr="Macintosh HD:Users:marinadesimone:Library:Application Support:com.yellowmug.SnapNDrag:a175ad54e:screenshot_115.png"/>
          <p:cNvPicPr/>
          <p:nvPr/>
        </p:nvPicPr>
        <p:blipFill rotWithShape="1">
          <a:blip r:embed="rId7">
            <a:extLst>
              <a:ext uri="{28A0092B-C50C-407E-A947-70E740481C1C}">
                <a14:useLocalDpi xmlns:a14="http://schemas.microsoft.com/office/drawing/2010/main" val="0"/>
              </a:ext>
            </a:extLst>
          </a:blip>
          <a:srcRect l="16483" t="18321" r="29191"/>
          <a:stretch/>
        </p:blipFill>
        <p:spPr bwMode="auto">
          <a:xfrm>
            <a:off x="1777016" y="4205152"/>
            <a:ext cx="1675442" cy="1460939"/>
          </a:xfrm>
          <a:prstGeom prst="ellipse">
            <a:avLst/>
          </a:prstGeom>
          <a:noFill/>
          <a:ln>
            <a:noFill/>
          </a:ln>
          <a:extLst>
            <a:ext uri="{53640926-AAD7-44d8-BBD7-CCE9431645EC}">
              <a14:shadowObscured xmlns:a14="http://schemas.microsoft.com/office/drawing/2010/main" xmlns=""/>
            </a:ext>
          </a:extLst>
        </p:spPr>
      </p:pic>
      <p:sp>
        <p:nvSpPr>
          <p:cNvPr id="13" name="Sottotitolo 2"/>
          <p:cNvSpPr txBox="1">
            <a:spLocks/>
          </p:cNvSpPr>
          <p:nvPr/>
        </p:nvSpPr>
        <p:spPr>
          <a:xfrm rot="19046880">
            <a:off x="-1700457" y="1850214"/>
            <a:ext cx="9144000" cy="69248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dirty="0" smtClean="0">
                <a:solidFill>
                  <a:schemeClr val="accent4"/>
                </a:solidFill>
                <a:latin typeface="Cambria (Intestazioni)"/>
                <a:cs typeface="Cambria (Intestazioni)"/>
              </a:rPr>
              <a:t>Regards</a:t>
            </a:r>
            <a:endParaRPr lang="en-GB" dirty="0">
              <a:solidFill>
                <a:schemeClr val="accent4"/>
              </a:solidFill>
              <a:latin typeface="Cambria (Intestazioni)"/>
              <a:cs typeface="Cambria (Intestazioni)"/>
            </a:endParaRPr>
          </a:p>
        </p:txBody>
      </p:sp>
      <p:sp>
        <p:nvSpPr>
          <p:cNvPr id="14" name="Sottotitolo 2"/>
          <p:cNvSpPr txBox="1">
            <a:spLocks/>
          </p:cNvSpPr>
          <p:nvPr/>
        </p:nvSpPr>
        <p:spPr>
          <a:xfrm rot="2099874">
            <a:off x="3572049" y="1133665"/>
            <a:ext cx="9144000" cy="69248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dirty="0" smtClean="0">
                <a:solidFill>
                  <a:srgbClr val="EB6615"/>
                </a:solidFill>
                <a:latin typeface="Cambria (Intestazioni)"/>
                <a:cs typeface="Cambria (Intestazioni)"/>
              </a:rPr>
              <a:t>Expressions du visage</a:t>
            </a:r>
            <a:endParaRPr lang="en-GB" dirty="0">
              <a:solidFill>
                <a:srgbClr val="EB6615"/>
              </a:solidFill>
              <a:latin typeface="Cambria (Intestazioni)"/>
              <a:cs typeface="Cambria (Intestazioni)"/>
            </a:endParaRPr>
          </a:p>
        </p:txBody>
      </p:sp>
      <p:sp>
        <p:nvSpPr>
          <p:cNvPr id="15" name="Sottotitolo 2"/>
          <p:cNvSpPr txBox="1">
            <a:spLocks/>
          </p:cNvSpPr>
          <p:nvPr/>
        </p:nvSpPr>
        <p:spPr>
          <a:xfrm rot="1222381">
            <a:off x="-139025" y="4722286"/>
            <a:ext cx="9144000" cy="69248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dirty="0" err="1" smtClean="0">
                <a:solidFill>
                  <a:srgbClr val="EB6615"/>
                </a:solidFill>
                <a:latin typeface="Cambria (Intestazioni)"/>
                <a:cs typeface="Cambria (Intestazioni)"/>
              </a:rPr>
              <a:t>Gestes</a:t>
            </a:r>
            <a:endParaRPr lang="en-GB" dirty="0">
              <a:solidFill>
                <a:srgbClr val="EB6615"/>
              </a:solidFill>
              <a:latin typeface="Cambria (Intestazioni)"/>
              <a:cs typeface="Cambria (Intestazioni)"/>
            </a:endParaRPr>
          </a:p>
        </p:txBody>
      </p:sp>
      <p:sp>
        <p:nvSpPr>
          <p:cNvPr id="16" name="Sottotitolo 2"/>
          <p:cNvSpPr txBox="1">
            <a:spLocks/>
          </p:cNvSpPr>
          <p:nvPr/>
        </p:nvSpPr>
        <p:spPr>
          <a:xfrm rot="19135123">
            <a:off x="3588076" y="4491999"/>
            <a:ext cx="9144000" cy="69248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it-IT" dirty="0" smtClean="0">
                <a:solidFill>
                  <a:srgbClr val="EB6615"/>
                </a:solidFill>
                <a:latin typeface="Cambria (Intestazioni)"/>
                <a:cs typeface="Cambria (Intestazioni)"/>
              </a:rPr>
              <a:t>Ton de la </a:t>
            </a:r>
            <a:r>
              <a:rPr lang="it-IT" dirty="0" err="1" smtClean="0">
                <a:solidFill>
                  <a:srgbClr val="EB6615"/>
                </a:solidFill>
                <a:latin typeface="Cambria (Intestazioni)"/>
                <a:cs typeface="Cambria (Intestazioni)"/>
              </a:rPr>
              <a:t>voix</a:t>
            </a:r>
            <a:endParaRPr lang="it-IT" dirty="0">
              <a:solidFill>
                <a:srgbClr val="EB6615"/>
              </a:solidFill>
              <a:latin typeface="Cambria (Intestazioni)"/>
              <a:cs typeface="Cambria (Intestazioni)"/>
            </a:endParaRPr>
          </a:p>
        </p:txBody>
      </p:sp>
    </p:spTree>
    <p:extLst>
      <p:ext uri="{BB962C8B-B14F-4D97-AF65-F5344CB8AC3E}">
        <p14:creationId xmlns:p14="http://schemas.microsoft.com/office/powerpoint/2010/main" val="18427569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po 25"/>
          <p:cNvGrpSpPr/>
          <p:nvPr/>
        </p:nvGrpSpPr>
        <p:grpSpPr>
          <a:xfrm>
            <a:off x="1571036" y="512304"/>
            <a:ext cx="1763387" cy="2143555"/>
            <a:chOff x="305731" y="706307"/>
            <a:chExt cx="1763387" cy="2143555"/>
          </a:xfrm>
        </p:grpSpPr>
        <p:pic>
          <p:nvPicPr>
            <p:cNvPr id="6" name="Immagine 5"/>
            <p:cNvPicPr>
              <a:picLocks noChangeAspect="1"/>
            </p:cNvPicPr>
            <p:nvPr/>
          </p:nvPicPr>
          <p:blipFill rotWithShape="1">
            <a:blip r:embed="rId3"/>
            <a:srcRect l="26496" t="32606" r="54219" b="29837"/>
            <a:stretch/>
          </p:blipFill>
          <p:spPr>
            <a:xfrm>
              <a:off x="305731" y="964177"/>
              <a:ext cx="1763387" cy="1885685"/>
            </a:xfrm>
            <a:prstGeom prst="rect">
              <a:avLst/>
            </a:prstGeom>
          </p:spPr>
        </p:pic>
        <p:sp>
          <p:nvSpPr>
            <p:cNvPr id="24" name="Rettangolo arrotondato 23"/>
            <p:cNvSpPr/>
            <p:nvPr/>
          </p:nvSpPr>
          <p:spPr>
            <a:xfrm>
              <a:off x="305731" y="706307"/>
              <a:ext cx="1397000" cy="25787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FIG. 2</a:t>
              </a:r>
            </a:p>
          </p:txBody>
        </p:sp>
      </p:grpSp>
      <p:grpSp>
        <p:nvGrpSpPr>
          <p:cNvPr id="27" name="Gruppo 26"/>
          <p:cNvGrpSpPr/>
          <p:nvPr/>
        </p:nvGrpSpPr>
        <p:grpSpPr>
          <a:xfrm>
            <a:off x="5709716" y="3226126"/>
            <a:ext cx="4362990" cy="3608983"/>
            <a:chOff x="4185716" y="3226125"/>
            <a:chExt cx="4362990" cy="3608983"/>
          </a:xfrm>
        </p:grpSpPr>
        <p:pic>
          <p:nvPicPr>
            <p:cNvPr id="2" name="Immagin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4185716" y="3226125"/>
              <a:ext cx="4362990" cy="3608983"/>
            </a:xfrm>
            <a:prstGeom prst="roundRect">
              <a:avLst/>
            </a:prstGeom>
          </p:spPr>
        </p:pic>
        <p:sp>
          <p:nvSpPr>
            <p:cNvPr id="23" name="Rettangolo arrotondato 22"/>
            <p:cNvSpPr/>
            <p:nvPr/>
          </p:nvSpPr>
          <p:spPr>
            <a:xfrm>
              <a:off x="4185716" y="6171994"/>
              <a:ext cx="1397000" cy="25787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FIG. 1</a:t>
              </a:r>
            </a:p>
          </p:txBody>
        </p:sp>
      </p:grpSp>
      <p:sp>
        <p:nvSpPr>
          <p:cNvPr id="5" name="Fumetto 2 4"/>
          <p:cNvSpPr/>
          <p:nvPr/>
        </p:nvSpPr>
        <p:spPr>
          <a:xfrm>
            <a:off x="3499493" y="97730"/>
            <a:ext cx="6973017" cy="3453262"/>
          </a:xfrm>
          <a:prstGeom prst="wedgeRoundRectCallout">
            <a:avLst>
              <a:gd name="adj1" fmla="val -2966"/>
              <a:gd name="adj2" fmla="val 70539"/>
              <a:gd name="adj3" fmla="val 16667"/>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CasellaDiTesto 3"/>
          <p:cNvSpPr txBox="1"/>
          <p:nvPr/>
        </p:nvSpPr>
        <p:spPr>
          <a:xfrm>
            <a:off x="3628396" y="97730"/>
            <a:ext cx="7074437" cy="3785652"/>
          </a:xfrm>
          <a:prstGeom prst="rect">
            <a:avLst/>
          </a:prstGeom>
          <a:noFill/>
        </p:spPr>
        <p:txBody>
          <a:bodyPr wrap="square" rtlCol="0">
            <a:spAutoFit/>
          </a:bodyPr>
          <a:lstStyle/>
          <a:p>
            <a:r>
              <a:rPr lang="en-GB" sz="2000" dirty="0">
                <a:latin typeface="Times New Roman"/>
                <a:cs typeface="Times New Roman"/>
              </a:rPr>
              <a:t>T: both k and y</a:t>
            </a:r>
            <a:r>
              <a:rPr lang="en-GB" sz="2000" baseline="-25000" dirty="0">
                <a:latin typeface="Times New Roman"/>
                <a:cs typeface="Times New Roman"/>
              </a:rPr>
              <a:t>0</a:t>
            </a:r>
            <a:r>
              <a:rPr lang="en-GB" sz="2000" dirty="0">
                <a:latin typeface="Times New Roman"/>
                <a:cs typeface="Times New Roman"/>
              </a:rPr>
              <a:t> were numbers, real, that represented something. Do you remember </a:t>
            </a:r>
            <a:r>
              <a:rPr lang="en-GB" sz="2000" dirty="0">
                <a:solidFill>
                  <a:schemeClr val="tx2"/>
                </a:solidFill>
                <a:latin typeface="Times New Roman"/>
                <a:cs typeface="Times New Roman"/>
              </a:rPr>
              <a:t>(</a:t>
            </a:r>
            <a:r>
              <a:rPr lang="en-GB" sz="2000" b="1" i="1" dirty="0">
                <a:solidFill>
                  <a:srgbClr val="000000"/>
                </a:solidFill>
                <a:latin typeface="Times New Roman"/>
                <a:cs typeface="Times New Roman"/>
              </a:rPr>
              <a:t>posture as in Fig. 1</a:t>
            </a:r>
            <a:r>
              <a:rPr lang="en-GB" sz="2000" b="1" dirty="0">
                <a:solidFill>
                  <a:srgbClr val="000000"/>
                </a:solidFill>
                <a:latin typeface="Times New Roman"/>
                <a:cs typeface="Times New Roman"/>
              </a:rPr>
              <a:t>)</a:t>
            </a:r>
            <a:r>
              <a:rPr lang="en-GB" sz="2000" dirty="0">
                <a:solidFill>
                  <a:srgbClr val="000000"/>
                </a:solidFill>
                <a:latin typeface="Times New Roman"/>
                <a:cs typeface="Times New Roman"/>
              </a:rPr>
              <a:t>?</a:t>
            </a:r>
            <a:r>
              <a:rPr lang="en-GB" sz="2000" dirty="0">
                <a:latin typeface="Times New Roman"/>
                <a:cs typeface="Times New Roman"/>
              </a:rPr>
              <a:t> It is just to make (</a:t>
            </a:r>
            <a:r>
              <a:rPr lang="en-GB" sz="2000" b="1" i="1" dirty="0">
                <a:latin typeface="Times New Roman"/>
                <a:cs typeface="Times New Roman"/>
              </a:rPr>
              <a:t>gesture, Fig.2</a:t>
            </a:r>
            <a:r>
              <a:rPr lang="en-GB" sz="2000" dirty="0">
                <a:latin typeface="Times New Roman"/>
                <a:cs typeface="Times New Roman"/>
              </a:rPr>
              <a:t>) the review of what we have already known, </a:t>
            </a:r>
            <a:r>
              <a:rPr lang="en-GB" sz="2000" dirty="0" err="1">
                <a:latin typeface="Times New Roman"/>
                <a:cs typeface="Times New Roman"/>
              </a:rPr>
              <a:t>uhm</a:t>
            </a:r>
            <a:r>
              <a:rPr lang="en-GB" sz="2000" dirty="0">
                <a:latin typeface="Times New Roman"/>
                <a:cs typeface="Times New Roman"/>
              </a:rPr>
              <a:t> (</a:t>
            </a:r>
            <a:r>
              <a:rPr lang="en-GB" sz="2000" i="1" dirty="0">
                <a:latin typeface="Times New Roman"/>
                <a:cs typeface="Times New Roman"/>
              </a:rPr>
              <a:t>ok?</a:t>
            </a:r>
            <a:r>
              <a:rPr lang="en-GB" sz="2000" dirty="0">
                <a:latin typeface="Times New Roman"/>
                <a:cs typeface="Times New Roman"/>
              </a:rPr>
              <a:t>)?</a:t>
            </a:r>
            <a:r>
              <a:rPr lang="en-GB" sz="2000" dirty="0">
                <a:solidFill>
                  <a:schemeClr val="accent5"/>
                </a:solidFill>
                <a:latin typeface="Times New Roman"/>
                <a:cs typeface="Times New Roman"/>
              </a:rPr>
              <a:t> </a:t>
            </a:r>
            <a:r>
              <a:rPr lang="en-GB" sz="2000" dirty="0">
                <a:solidFill>
                  <a:srgbClr val="000000"/>
                </a:solidFill>
                <a:latin typeface="Times New Roman"/>
                <a:cs typeface="Times New Roman"/>
              </a:rPr>
              <a:t>k represents…</a:t>
            </a:r>
            <a:r>
              <a:rPr lang="en-GB" sz="2000" dirty="0">
                <a:latin typeface="Times New Roman"/>
                <a:cs typeface="Times New Roman"/>
              </a:rPr>
              <a:t>For now, (encircling y=kx+y</a:t>
            </a:r>
            <a:r>
              <a:rPr lang="en-GB" sz="2000" baseline="-25000" dirty="0">
                <a:latin typeface="Times New Roman"/>
                <a:cs typeface="Times New Roman"/>
              </a:rPr>
              <a:t>0</a:t>
            </a:r>
            <a:r>
              <a:rPr lang="en-GB" sz="2000" dirty="0">
                <a:latin typeface="Times New Roman"/>
                <a:cs typeface="Times New Roman"/>
              </a:rPr>
              <a:t>) this one, (</a:t>
            </a:r>
            <a:r>
              <a:rPr lang="en-GB" sz="2000" b="1" i="1" dirty="0">
                <a:latin typeface="Times New Roman"/>
                <a:cs typeface="Times New Roman"/>
              </a:rPr>
              <a:t>insistent rhythm</a:t>
            </a:r>
            <a:r>
              <a:rPr lang="en-GB" sz="2000" dirty="0">
                <a:latin typeface="Times New Roman"/>
                <a:cs typeface="Times New Roman"/>
              </a:rPr>
              <a:t>) what did it represent? what did all this function represent? What was it?</a:t>
            </a:r>
          </a:p>
          <a:p>
            <a:r>
              <a:rPr lang="en-GB" sz="2000" dirty="0">
                <a:latin typeface="Times New Roman"/>
                <a:cs typeface="Times New Roman"/>
              </a:rPr>
              <a:t>S1: proportionality</a:t>
            </a:r>
          </a:p>
          <a:p>
            <a:r>
              <a:rPr lang="en-GB" sz="2000" dirty="0">
                <a:latin typeface="Times New Roman"/>
                <a:cs typeface="Times New Roman"/>
              </a:rPr>
              <a:t>T: </a:t>
            </a:r>
            <a:r>
              <a:rPr lang="en-GB" sz="2000" dirty="0">
                <a:solidFill>
                  <a:srgbClr val="000000"/>
                </a:solidFill>
                <a:latin typeface="Times New Roman"/>
                <a:cs typeface="Times New Roman"/>
              </a:rPr>
              <a:t>(</a:t>
            </a:r>
            <a:r>
              <a:rPr lang="en-GB" sz="2000" b="1" i="1" dirty="0">
                <a:solidFill>
                  <a:srgbClr val="000000"/>
                </a:solidFill>
                <a:latin typeface="Times New Roman"/>
                <a:cs typeface="Times New Roman"/>
              </a:rPr>
              <a:t>gesture, Fig. 3</a:t>
            </a:r>
            <a:r>
              <a:rPr lang="en-GB" sz="2000" dirty="0">
                <a:solidFill>
                  <a:srgbClr val="000000"/>
                </a:solidFill>
                <a:latin typeface="Times New Roman"/>
                <a:cs typeface="Times New Roman"/>
              </a:rPr>
              <a:t>) </a:t>
            </a:r>
            <a:r>
              <a:rPr lang="en-GB" sz="2000" dirty="0">
                <a:latin typeface="Times New Roman"/>
                <a:cs typeface="Times New Roman"/>
              </a:rPr>
              <a:t>(</a:t>
            </a:r>
            <a:r>
              <a:rPr lang="en-GB" sz="2000" b="1" i="1" dirty="0">
                <a:solidFill>
                  <a:schemeClr val="accent4">
                    <a:lumMod val="50000"/>
                  </a:schemeClr>
                </a:solidFill>
                <a:latin typeface="Times New Roman"/>
                <a:cs typeface="Times New Roman"/>
              </a:rPr>
              <a:t>insistent rhythm</a:t>
            </a:r>
            <a:r>
              <a:rPr lang="en-GB" sz="2000" dirty="0">
                <a:latin typeface="Times New Roman"/>
                <a:cs typeface="Times New Roman"/>
              </a:rPr>
              <a:t>) But, how did we </a:t>
            </a:r>
            <a:r>
              <a:rPr lang="en-GB" sz="2000" dirty="0" err="1">
                <a:latin typeface="Times New Roman"/>
                <a:cs typeface="Times New Roman"/>
              </a:rPr>
              <a:t>repre</a:t>
            </a:r>
            <a:r>
              <a:rPr lang="en-GB" sz="2000" dirty="0">
                <a:latin typeface="Times New Roman"/>
                <a:cs typeface="Times New Roman"/>
              </a:rPr>
              <a:t>(sent it), </a:t>
            </a:r>
            <a:r>
              <a:rPr lang="en-GB" sz="2000" dirty="0" err="1">
                <a:latin typeface="Times New Roman"/>
                <a:cs typeface="Times New Roman"/>
              </a:rPr>
              <a:t>dra</a:t>
            </a:r>
            <a:r>
              <a:rPr lang="en-GB" sz="2000" dirty="0">
                <a:latin typeface="Times New Roman"/>
                <a:cs typeface="Times New Roman"/>
              </a:rPr>
              <a:t>(w), did we draw a sketch?”</a:t>
            </a:r>
          </a:p>
          <a:p>
            <a:r>
              <a:rPr lang="en-GB" sz="2000" dirty="0">
                <a:latin typeface="Times New Roman"/>
                <a:cs typeface="Times New Roman"/>
              </a:rPr>
              <a:t>S3: a straight line that passes…</a:t>
            </a:r>
          </a:p>
          <a:p>
            <a:r>
              <a:rPr lang="en-GB" sz="2000" dirty="0">
                <a:latin typeface="Times New Roman"/>
                <a:cs typeface="Times New Roman"/>
              </a:rPr>
              <a:t>T: that is (</a:t>
            </a:r>
            <a:r>
              <a:rPr lang="en-GB" sz="2000" b="1" i="1" dirty="0">
                <a:latin typeface="Times New Roman"/>
                <a:cs typeface="Times New Roman"/>
              </a:rPr>
              <a:t>nodding</a:t>
            </a:r>
            <a:r>
              <a:rPr lang="en-GB" sz="2000" dirty="0">
                <a:latin typeface="Times New Roman"/>
                <a:cs typeface="Times New Roman"/>
              </a:rPr>
              <a:t>), it was a straight line</a:t>
            </a:r>
          </a:p>
          <a:p>
            <a:endParaRPr lang="it-IT" sz="2000" dirty="0">
              <a:latin typeface="Times New Roman"/>
              <a:cs typeface="Times New Roman"/>
            </a:endParaRPr>
          </a:p>
        </p:txBody>
      </p:sp>
      <p:sp>
        <p:nvSpPr>
          <p:cNvPr id="3" name="Ovale 2"/>
          <p:cNvSpPr/>
          <p:nvPr/>
        </p:nvSpPr>
        <p:spPr>
          <a:xfrm>
            <a:off x="6333382" y="4479894"/>
            <a:ext cx="1258201" cy="1234617"/>
          </a:xfrm>
          <a:prstGeom prst="ellipse">
            <a:avLst/>
          </a:prstGeom>
          <a:noFill/>
          <a:ln w="5715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1782BF"/>
              </a:solidFill>
            </a:endParaRPr>
          </a:p>
        </p:txBody>
      </p:sp>
      <p:sp>
        <p:nvSpPr>
          <p:cNvPr id="11" name="Rettangolo 10"/>
          <p:cNvSpPr/>
          <p:nvPr/>
        </p:nvSpPr>
        <p:spPr>
          <a:xfrm>
            <a:off x="1246336" y="3707779"/>
            <a:ext cx="4572000" cy="923330"/>
          </a:xfrm>
          <a:prstGeom prst="rect">
            <a:avLst/>
          </a:prstGeom>
        </p:spPr>
        <p:txBody>
          <a:bodyPr>
            <a:spAutoFit/>
          </a:bodyPr>
          <a:lstStyle/>
          <a:p>
            <a:r>
              <a:rPr lang="fr-FR" b="1" dirty="0" smtClean="0">
                <a:solidFill>
                  <a:srgbClr val="0000FF"/>
                </a:solidFill>
                <a:latin typeface="Times New Roman"/>
                <a:cs typeface="Times New Roman"/>
              </a:rPr>
              <a:t>Actions </a:t>
            </a:r>
            <a:r>
              <a:rPr lang="fr-FR" b="1" dirty="0" smtClean="0">
                <a:solidFill>
                  <a:srgbClr val="0000FF"/>
                </a:solidFill>
                <a:latin typeface="Times New Roman"/>
                <a:cs typeface="Times New Roman"/>
                <a:sym typeface="Wingdings"/>
              </a:rPr>
              <a:t> But </a:t>
            </a:r>
            <a:r>
              <a:rPr lang="fr-FR" dirty="0" smtClean="0">
                <a:latin typeface="Times New Roman"/>
                <a:cs typeface="Times New Roman"/>
                <a:sym typeface="Wingdings"/>
              </a:rPr>
              <a:t>:  rappeler une connaissance précise  interprétation géométrique d’une équation linéaire. </a:t>
            </a:r>
            <a:endParaRPr lang="fr-FR" dirty="0"/>
          </a:p>
        </p:txBody>
      </p:sp>
      <p:sp>
        <p:nvSpPr>
          <p:cNvPr id="12" name="Rettangolo 11"/>
          <p:cNvSpPr/>
          <p:nvPr/>
        </p:nvSpPr>
        <p:spPr>
          <a:xfrm>
            <a:off x="1221427" y="5591648"/>
            <a:ext cx="4572000" cy="923330"/>
          </a:xfrm>
          <a:prstGeom prst="rect">
            <a:avLst/>
          </a:prstGeom>
        </p:spPr>
        <p:txBody>
          <a:bodyPr>
            <a:spAutoFit/>
          </a:bodyPr>
          <a:lstStyle/>
          <a:p>
            <a:r>
              <a:rPr lang="en-GB" b="1" dirty="0">
                <a:solidFill>
                  <a:srgbClr val="FF0000"/>
                </a:solidFill>
                <a:latin typeface="Times New Roman"/>
                <a:cs typeface="Times New Roman"/>
              </a:rPr>
              <a:t>Communication</a:t>
            </a:r>
            <a:r>
              <a:rPr lang="en-GB" dirty="0">
                <a:latin typeface="Times New Roman"/>
                <a:cs typeface="Times New Roman"/>
              </a:rPr>
              <a:t>: </a:t>
            </a:r>
            <a:r>
              <a:rPr lang="fr-FR" dirty="0" smtClean="0">
                <a:latin typeface="Times New Roman"/>
                <a:cs typeface="Times New Roman"/>
              </a:rPr>
              <a:t>pas beaucoup d’affirmations, beaucoup de questions aux élèves pour engager toute la classe dans la discussion.</a:t>
            </a:r>
            <a:endParaRPr lang="fr-FR" dirty="0">
              <a:latin typeface="Times New Roman"/>
              <a:cs typeface="Times New Roman"/>
            </a:endParaRPr>
          </a:p>
        </p:txBody>
      </p:sp>
      <p:sp>
        <p:nvSpPr>
          <p:cNvPr id="13" name="CasellaDiTesto 12"/>
          <p:cNvSpPr txBox="1"/>
          <p:nvPr/>
        </p:nvSpPr>
        <p:spPr>
          <a:xfrm>
            <a:off x="7591583" y="3797854"/>
            <a:ext cx="3903949" cy="369332"/>
          </a:xfrm>
          <a:prstGeom prst="rect">
            <a:avLst/>
          </a:prstGeom>
          <a:noFill/>
        </p:spPr>
        <p:txBody>
          <a:bodyPr wrap="square" rtlCol="0">
            <a:spAutoFit/>
          </a:bodyPr>
          <a:lstStyle/>
          <a:p>
            <a:r>
              <a:rPr lang="fr-FR" dirty="0" smtClean="0">
                <a:latin typeface="Times New Roman"/>
                <a:cs typeface="Times New Roman"/>
              </a:rPr>
              <a:t>QUESTION RETHORIQUE</a:t>
            </a:r>
            <a:endParaRPr lang="fr-FR" dirty="0">
              <a:latin typeface="Times New Roman"/>
              <a:cs typeface="Times New Roman"/>
            </a:endParaRPr>
          </a:p>
        </p:txBody>
      </p:sp>
      <p:sp>
        <p:nvSpPr>
          <p:cNvPr id="16" name="Rettangolo 15"/>
          <p:cNvSpPr/>
          <p:nvPr/>
        </p:nvSpPr>
        <p:spPr>
          <a:xfrm>
            <a:off x="7591583" y="3770065"/>
            <a:ext cx="2857409" cy="389448"/>
          </a:xfrm>
          <a:prstGeom prst="rect">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8" name="Connettore 2 17"/>
          <p:cNvCxnSpPr/>
          <p:nvPr/>
        </p:nvCxnSpPr>
        <p:spPr>
          <a:xfrm flipV="1">
            <a:off x="8771070" y="994159"/>
            <a:ext cx="1399306" cy="273289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0" name="Rettangolo 19"/>
          <p:cNvSpPr/>
          <p:nvPr/>
        </p:nvSpPr>
        <p:spPr>
          <a:xfrm>
            <a:off x="7662136" y="6171994"/>
            <a:ext cx="3005864" cy="571706"/>
          </a:xfrm>
          <a:prstGeom prst="rect">
            <a:avLst/>
          </a:prstGeom>
          <a:solidFill>
            <a:srgbClr val="FFFFFF"/>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chemeClr val="tx1"/>
                </a:solidFill>
                <a:latin typeface="Times New Roman"/>
                <a:cs typeface="Times New Roman"/>
              </a:rPr>
              <a:t>RYTHME INSISTE SUR LES QUESTIONS</a:t>
            </a:r>
            <a:endParaRPr lang="fr-FR" dirty="0">
              <a:solidFill>
                <a:schemeClr val="tx1"/>
              </a:solidFill>
              <a:latin typeface="Times New Roman"/>
              <a:cs typeface="Times New Roman"/>
            </a:endParaRPr>
          </a:p>
        </p:txBody>
      </p:sp>
      <p:sp>
        <p:nvSpPr>
          <p:cNvPr id="7" name="Ovale 6"/>
          <p:cNvSpPr/>
          <p:nvPr/>
        </p:nvSpPr>
        <p:spPr>
          <a:xfrm>
            <a:off x="1724832" y="1139582"/>
            <a:ext cx="999505" cy="693737"/>
          </a:xfrm>
          <a:prstGeom prst="ellipse">
            <a:avLst/>
          </a:prstGeom>
          <a:noFill/>
          <a:ln w="571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28" name="Gruppo 27"/>
          <p:cNvGrpSpPr/>
          <p:nvPr/>
        </p:nvGrpSpPr>
        <p:grpSpPr>
          <a:xfrm>
            <a:off x="7631370" y="4303829"/>
            <a:ext cx="3417023" cy="1448151"/>
            <a:chOff x="6170869" y="4303828"/>
            <a:chExt cx="3417023" cy="1448151"/>
          </a:xfrm>
        </p:grpSpPr>
        <p:grpSp>
          <p:nvGrpSpPr>
            <p:cNvPr id="14" name="Gruppo 13"/>
            <p:cNvGrpSpPr/>
            <p:nvPr/>
          </p:nvGrpSpPr>
          <p:grpSpPr>
            <a:xfrm>
              <a:off x="6170869" y="4477798"/>
              <a:ext cx="3417023" cy="1274181"/>
              <a:chOff x="6170869" y="4477798"/>
              <a:chExt cx="3417023" cy="1274181"/>
            </a:xfrm>
          </p:grpSpPr>
          <p:pic>
            <p:nvPicPr>
              <p:cNvPr id="17" name="Immagine 16" descr="Macintosh HD:Users:marinadesimone:Library:Application Support:com.yellowmug.SnapNDrag:a175ad54e:screenshot_115.png"/>
              <p:cNvPicPr/>
              <p:nvPr/>
            </p:nvPicPr>
            <p:blipFill rotWithShape="1">
              <a:blip r:embed="rId6">
                <a:extLst>
                  <a:ext uri="{28A0092B-C50C-407E-A947-70E740481C1C}">
                    <a14:useLocalDpi xmlns:a14="http://schemas.microsoft.com/office/drawing/2010/main" val="0"/>
                  </a:ext>
                </a:extLst>
              </a:blip>
              <a:srcRect l="16483" t="18321" r="29191"/>
              <a:stretch/>
            </p:blipFill>
            <p:spPr bwMode="auto">
              <a:xfrm>
                <a:off x="6170869" y="4479893"/>
                <a:ext cx="1460095" cy="1272086"/>
              </a:xfrm>
              <a:prstGeom prst="rect">
                <a:avLst/>
              </a:prstGeom>
              <a:noFill/>
              <a:ln>
                <a:noFill/>
              </a:ln>
              <a:extLst>
                <a:ext uri="{53640926-AAD7-44d8-BBD7-CCE9431645EC}">
                  <a14:shadowObscured xmlns:a14="http://schemas.microsoft.com/office/drawing/2010/main" xmlns=""/>
                </a:ext>
              </a:extLst>
            </p:spPr>
          </p:pic>
          <p:pic>
            <p:nvPicPr>
              <p:cNvPr id="19" name="Immagine 18" descr="Macintosh HD:Users:marinadesimone:Library:Application Support:com.yellowmug.SnapNDrag:a175addbd:screenshot_116.png"/>
              <p:cNvPicPr/>
              <p:nvPr/>
            </p:nvPicPr>
            <p:blipFill rotWithShape="1">
              <a:blip r:embed="rId7">
                <a:extLst>
                  <a:ext uri="{28A0092B-C50C-407E-A947-70E740481C1C}">
                    <a14:useLocalDpi xmlns:a14="http://schemas.microsoft.com/office/drawing/2010/main" val="0"/>
                  </a:ext>
                </a:extLst>
              </a:blip>
              <a:srcRect l="16344" t="18323" r="29876"/>
              <a:stretch/>
            </p:blipFill>
            <p:spPr bwMode="auto">
              <a:xfrm>
                <a:off x="7149400" y="4477798"/>
                <a:ext cx="1206620" cy="1236711"/>
              </a:xfrm>
              <a:prstGeom prst="rect">
                <a:avLst/>
              </a:prstGeom>
              <a:noFill/>
              <a:ln>
                <a:noFill/>
              </a:ln>
              <a:extLst>
                <a:ext uri="{53640926-AAD7-44d8-BBD7-CCE9431645EC}">
                  <a14:shadowObscured xmlns:a14="http://schemas.microsoft.com/office/drawing/2010/main" xmlns=""/>
                </a:ext>
              </a:extLst>
            </p:spPr>
          </p:pic>
          <p:pic>
            <p:nvPicPr>
              <p:cNvPr id="21" name="Immagine 20" descr="Macintosh HD:Users:marinadesimone:Library:Application Support:com.yellowmug.SnapNDrag:a175ae341:screenshot_117.png"/>
              <p:cNvPicPr/>
              <p:nvPr/>
            </p:nvPicPr>
            <p:blipFill rotWithShape="1">
              <a:blip r:embed="rId8">
                <a:extLst>
                  <a:ext uri="{28A0092B-C50C-407E-A947-70E740481C1C}">
                    <a14:useLocalDpi xmlns:a14="http://schemas.microsoft.com/office/drawing/2010/main" val="0"/>
                  </a:ext>
                </a:extLst>
              </a:blip>
              <a:srcRect l="10753" t="9415" r="33784"/>
              <a:stretch/>
            </p:blipFill>
            <p:spPr bwMode="auto">
              <a:xfrm>
                <a:off x="8013647" y="4477798"/>
                <a:ext cx="1574245" cy="1253306"/>
              </a:xfrm>
              <a:prstGeom prst="rect">
                <a:avLst/>
              </a:prstGeom>
              <a:noFill/>
              <a:ln>
                <a:noFill/>
              </a:ln>
              <a:extLst>
                <a:ext uri="{53640926-AAD7-44d8-BBD7-CCE9431645EC}">
                  <a14:shadowObscured xmlns:a14="http://schemas.microsoft.com/office/drawing/2010/main" xmlns=""/>
                </a:ext>
              </a:extLst>
            </p:spPr>
          </p:pic>
          <p:cxnSp>
            <p:nvCxnSpPr>
              <p:cNvPr id="9" name="Connettore 2 8"/>
              <p:cNvCxnSpPr/>
              <p:nvPr/>
            </p:nvCxnSpPr>
            <p:spPr>
              <a:xfrm>
                <a:off x="6830113" y="5506534"/>
                <a:ext cx="411866" cy="0"/>
              </a:xfrm>
              <a:prstGeom prst="straightConnector1">
                <a:avLst/>
              </a:prstGeom>
              <a:ln w="38100" cmpd="sng">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2" name="Connettore 2 21"/>
              <p:cNvCxnSpPr/>
              <p:nvPr/>
            </p:nvCxnSpPr>
            <p:spPr>
              <a:xfrm>
                <a:off x="7822825" y="5506534"/>
                <a:ext cx="411866" cy="0"/>
              </a:xfrm>
              <a:prstGeom prst="straightConnector1">
                <a:avLst/>
              </a:prstGeom>
              <a:ln w="38100" cmpd="sng">
                <a:solidFill>
                  <a:srgbClr val="953735"/>
                </a:solidFill>
                <a:tailEnd type="arrow"/>
              </a:ln>
            </p:spPr>
            <p:style>
              <a:lnRef idx="2">
                <a:schemeClr val="accent1"/>
              </a:lnRef>
              <a:fillRef idx="0">
                <a:schemeClr val="accent1"/>
              </a:fillRef>
              <a:effectRef idx="1">
                <a:schemeClr val="accent1"/>
              </a:effectRef>
              <a:fontRef idx="minor">
                <a:schemeClr val="tx1"/>
              </a:fontRef>
            </p:style>
          </p:cxnSp>
        </p:grpSp>
        <p:sp>
          <p:nvSpPr>
            <p:cNvPr id="25" name="Rettangolo arrotondato 24"/>
            <p:cNvSpPr/>
            <p:nvPr/>
          </p:nvSpPr>
          <p:spPr>
            <a:xfrm>
              <a:off x="6189700" y="4303828"/>
              <a:ext cx="1397000" cy="25787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FIG. 3</a:t>
              </a:r>
            </a:p>
          </p:txBody>
        </p:sp>
      </p:grpSp>
      <p:cxnSp>
        <p:nvCxnSpPr>
          <p:cNvPr id="31" name="Connettore 1 30"/>
          <p:cNvCxnSpPr/>
          <p:nvPr/>
        </p:nvCxnSpPr>
        <p:spPr>
          <a:xfrm>
            <a:off x="4711700" y="3495184"/>
            <a:ext cx="947216"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32" name="Ovale 31"/>
          <p:cNvSpPr/>
          <p:nvPr/>
        </p:nvSpPr>
        <p:spPr>
          <a:xfrm>
            <a:off x="7629632" y="4876800"/>
            <a:ext cx="2949469" cy="1041400"/>
          </a:xfrm>
          <a:prstGeom prst="ellipse">
            <a:avLst/>
          </a:prstGeom>
          <a:noFill/>
          <a:ln w="190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4" name="Rettangolo 33"/>
          <p:cNvSpPr/>
          <p:nvPr/>
        </p:nvSpPr>
        <p:spPr>
          <a:xfrm>
            <a:off x="1233871" y="4686140"/>
            <a:ext cx="4572000" cy="923330"/>
          </a:xfrm>
          <a:prstGeom prst="rect">
            <a:avLst/>
          </a:prstGeom>
        </p:spPr>
        <p:txBody>
          <a:bodyPr>
            <a:spAutoFit/>
          </a:bodyPr>
          <a:lstStyle/>
          <a:p>
            <a:r>
              <a:rPr lang="fr-FR" b="1" dirty="0" smtClean="0">
                <a:solidFill>
                  <a:srgbClr val="008000"/>
                </a:solidFill>
                <a:latin typeface="Times New Roman"/>
                <a:cs typeface="Times New Roman"/>
              </a:rPr>
              <a:t>Connaissance </a:t>
            </a:r>
            <a:r>
              <a:rPr lang="fr-FR" dirty="0" smtClean="0">
                <a:latin typeface="Times New Roman"/>
                <a:cs typeface="Times New Roman"/>
              </a:rPr>
              <a:t>: le concept de fonction et, en particulier, </a:t>
            </a:r>
            <a:r>
              <a:rPr lang="fr-FR" smtClean="0">
                <a:latin typeface="Times New Roman"/>
                <a:cs typeface="Times New Roman"/>
              </a:rPr>
              <a:t>la représentation </a:t>
            </a:r>
            <a:r>
              <a:rPr lang="fr-FR" dirty="0" smtClean="0">
                <a:latin typeface="Times New Roman"/>
                <a:cs typeface="Times New Roman"/>
              </a:rPr>
              <a:t>algébrique d’une droite : y=kx+y</a:t>
            </a:r>
            <a:r>
              <a:rPr lang="fr-FR" baseline="-25000" dirty="0" smtClean="0">
                <a:latin typeface="Times New Roman"/>
                <a:cs typeface="Times New Roman"/>
              </a:rPr>
              <a:t>0</a:t>
            </a:r>
            <a:endParaRPr lang="fr-FR" dirty="0"/>
          </a:p>
        </p:txBody>
      </p:sp>
    </p:spTree>
    <p:extLst>
      <p:ext uri="{BB962C8B-B14F-4D97-AF65-F5344CB8AC3E}">
        <p14:creationId xmlns:p14="http://schemas.microsoft.com/office/powerpoint/2010/main" val="135118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2" grpId="0"/>
      <p:bldP spid="13" grpId="0"/>
      <p:bldP spid="16" grpId="0" animBg="1"/>
      <p:bldP spid="20" grpId="0" animBg="1"/>
      <p:bldP spid="7" grpId="0" animBg="1"/>
      <p:bldP spid="32" grpId="0" animBg="1"/>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po 14"/>
          <p:cNvGrpSpPr/>
          <p:nvPr/>
        </p:nvGrpSpPr>
        <p:grpSpPr>
          <a:xfrm>
            <a:off x="5918200" y="3897020"/>
            <a:ext cx="3559330" cy="2897480"/>
            <a:chOff x="629240" y="537770"/>
            <a:chExt cx="3763999" cy="3524111"/>
          </a:xfrm>
          <a:solidFill>
            <a:srgbClr val="FFFFFF"/>
          </a:solidFill>
        </p:grpSpPr>
        <p:sp>
          <p:nvSpPr>
            <p:cNvPr id="16" name="Ovale 15"/>
            <p:cNvSpPr/>
            <p:nvPr/>
          </p:nvSpPr>
          <p:spPr>
            <a:xfrm>
              <a:off x="629240" y="537770"/>
              <a:ext cx="3763999" cy="3524111"/>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7" name="CasellaDiTesto 16"/>
            <p:cNvSpPr txBox="1"/>
            <p:nvPr/>
          </p:nvSpPr>
          <p:spPr>
            <a:xfrm>
              <a:off x="938140" y="1773497"/>
              <a:ext cx="3214843" cy="1160449"/>
            </a:xfrm>
            <a:prstGeom prst="rect">
              <a:avLst/>
            </a:prstGeom>
            <a:grpFill/>
          </p:spPr>
          <p:txBody>
            <a:bodyPr wrap="square" rtlCol="0">
              <a:spAutoFit/>
            </a:bodyPr>
            <a:lstStyle/>
            <a:p>
              <a:pPr algn="ctr"/>
              <a:r>
                <a:rPr lang="it-IT" sz="2800" b="1" dirty="0" err="1" smtClean="0">
                  <a:solidFill>
                    <a:srgbClr val="000000"/>
                  </a:solidFill>
                  <a:latin typeface="Times New Roman"/>
                  <a:cs typeface="Times New Roman"/>
                </a:rPr>
                <a:t>Didactique</a:t>
              </a:r>
              <a:r>
                <a:rPr lang="it-IT" sz="2800" b="1" dirty="0" smtClean="0">
                  <a:solidFill>
                    <a:srgbClr val="000000"/>
                  </a:solidFill>
                  <a:latin typeface="Times New Roman"/>
                  <a:cs typeface="Times New Roman"/>
                </a:rPr>
                <a:t> </a:t>
              </a:r>
              <a:r>
                <a:rPr lang="it-IT" sz="2800" b="1" dirty="0" err="1" smtClean="0">
                  <a:solidFill>
                    <a:srgbClr val="000000"/>
                  </a:solidFill>
                  <a:latin typeface="Times New Roman"/>
                  <a:cs typeface="Times New Roman"/>
                </a:rPr>
                <a:t>des</a:t>
              </a:r>
              <a:r>
                <a:rPr lang="it-IT" sz="2800" b="1" dirty="0" smtClean="0">
                  <a:solidFill>
                    <a:srgbClr val="000000"/>
                  </a:solidFill>
                  <a:latin typeface="Times New Roman"/>
                  <a:cs typeface="Times New Roman"/>
                </a:rPr>
                <a:t> </a:t>
              </a:r>
              <a:r>
                <a:rPr lang="it-IT" sz="2800" b="1" dirty="0" err="1" smtClean="0">
                  <a:solidFill>
                    <a:srgbClr val="000000"/>
                  </a:solidFill>
                  <a:latin typeface="Times New Roman"/>
                  <a:cs typeface="Times New Roman"/>
                </a:rPr>
                <a:t>mathématiques</a:t>
              </a:r>
              <a:r>
                <a:rPr lang="it-IT" sz="2800" b="1" dirty="0" smtClean="0">
                  <a:solidFill>
                    <a:srgbClr val="000000"/>
                  </a:solidFill>
                  <a:latin typeface="Times New Roman"/>
                  <a:cs typeface="Times New Roman"/>
                </a:rPr>
                <a:t> </a:t>
              </a:r>
              <a:endParaRPr lang="it-IT" sz="2800" b="1" dirty="0">
                <a:solidFill>
                  <a:srgbClr val="000000"/>
                </a:solidFill>
                <a:latin typeface="Times New Roman"/>
                <a:cs typeface="Times New Roman"/>
              </a:endParaRPr>
            </a:p>
          </p:txBody>
        </p:sp>
      </p:grpSp>
      <p:grpSp>
        <p:nvGrpSpPr>
          <p:cNvPr id="18" name="Gruppo 17"/>
          <p:cNvGrpSpPr/>
          <p:nvPr/>
        </p:nvGrpSpPr>
        <p:grpSpPr>
          <a:xfrm>
            <a:off x="4023946" y="1696345"/>
            <a:ext cx="5245458" cy="926795"/>
            <a:chOff x="3294929" y="4462348"/>
            <a:chExt cx="5056801" cy="1200328"/>
          </a:xfrm>
          <a:solidFill>
            <a:srgbClr val="FFFFFF"/>
          </a:solidFill>
        </p:grpSpPr>
        <p:sp>
          <p:nvSpPr>
            <p:cNvPr id="19" name="Rettangolo arrotondato 18"/>
            <p:cNvSpPr/>
            <p:nvPr/>
          </p:nvSpPr>
          <p:spPr>
            <a:xfrm>
              <a:off x="3294929" y="4462348"/>
              <a:ext cx="5056801" cy="1200328"/>
            </a:xfrm>
            <a:prstGeom prst="roundRect">
              <a:avLst/>
            </a:prstGeom>
            <a:grp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4" name="CasellaDiTesto 23"/>
            <p:cNvSpPr txBox="1"/>
            <p:nvPr/>
          </p:nvSpPr>
          <p:spPr>
            <a:xfrm>
              <a:off x="3435713" y="4462348"/>
              <a:ext cx="4819610" cy="1076256"/>
            </a:xfrm>
            <a:prstGeom prst="rect">
              <a:avLst/>
            </a:prstGeom>
            <a:grpFill/>
          </p:spPr>
          <p:txBody>
            <a:bodyPr wrap="square" rtlCol="0">
              <a:spAutoFit/>
            </a:bodyPr>
            <a:lstStyle/>
            <a:p>
              <a:r>
                <a:rPr lang="it-IT" sz="2400" dirty="0">
                  <a:latin typeface="Times New Roman"/>
                  <a:cs typeface="Times New Roman"/>
                </a:rPr>
                <a:t>The “</a:t>
              </a:r>
              <a:r>
                <a:rPr lang="it-IT" sz="2400" b="1" i="1" dirty="0" err="1">
                  <a:solidFill>
                    <a:srgbClr val="FF0000"/>
                  </a:solidFill>
                  <a:latin typeface="Times New Roman"/>
                  <a:cs typeface="Times New Roman"/>
                </a:rPr>
                <a:t>Theory</a:t>
              </a:r>
              <a:r>
                <a:rPr lang="it-IT" sz="2400" b="1" i="1" dirty="0">
                  <a:solidFill>
                    <a:srgbClr val="FF0000"/>
                  </a:solidFill>
                  <a:latin typeface="Times New Roman"/>
                  <a:cs typeface="Times New Roman"/>
                </a:rPr>
                <a:t> of </a:t>
              </a:r>
              <a:r>
                <a:rPr lang="it-IT" sz="2400" b="1" i="1" dirty="0" err="1">
                  <a:solidFill>
                    <a:srgbClr val="FF0000"/>
                  </a:solidFill>
                  <a:latin typeface="Times New Roman"/>
                  <a:cs typeface="Times New Roman"/>
                </a:rPr>
                <a:t>rational</a:t>
              </a:r>
              <a:r>
                <a:rPr lang="it-IT" sz="2400" b="1" i="1" dirty="0">
                  <a:solidFill>
                    <a:srgbClr val="FF0000"/>
                  </a:solidFill>
                  <a:latin typeface="Times New Roman"/>
                  <a:cs typeface="Times New Roman"/>
                </a:rPr>
                <a:t> </a:t>
              </a:r>
              <a:r>
                <a:rPr lang="it-IT" sz="2400" b="1" i="1" dirty="0" err="1">
                  <a:solidFill>
                    <a:srgbClr val="FF0000"/>
                  </a:solidFill>
                  <a:latin typeface="Times New Roman"/>
                  <a:cs typeface="Times New Roman"/>
                </a:rPr>
                <a:t>behaviour</a:t>
              </a:r>
              <a:r>
                <a:rPr lang="it-IT" sz="2400" dirty="0">
                  <a:latin typeface="Times New Roman"/>
                  <a:cs typeface="Times New Roman"/>
                </a:rPr>
                <a:t>”, </a:t>
              </a:r>
              <a:r>
                <a:rPr lang="it-IT" sz="2400" dirty="0" err="1">
                  <a:latin typeface="Times New Roman"/>
                  <a:cs typeface="Times New Roman"/>
                </a:rPr>
                <a:t>J</a:t>
              </a:r>
              <a:r>
                <a:rPr lang="it-IT" sz="2400" dirty="0">
                  <a:latin typeface="Times New Roman"/>
                  <a:cs typeface="Times New Roman"/>
                </a:rPr>
                <a:t>. </a:t>
              </a:r>
              <a:r>
                <a:rPr lang="it-IT" sz="2400" b="1" dirty="0" err="1">
                  <a:latin typeface="Times New Roman"/>
                  <a:cs typeface="Times New Roman"/>
                </a:rPr>
                <a:t>Habermas</a:t>
              </a:r>
              <a:r>
                <a:rPr lang="it-IT" sz="2400" b="1" dirty="0">
                  <a:latin typeface="Times New Roman"/>
                  <a:cs typeface="Times New Roman"/>
                </a:rPr>
                <a:t> (</a:t>
              </a:r>
              <a:r>
                <a:rPr lang="it-IT" sz="2400" i="1" dirty="0" err="1">
                  <a:latin typeface="Times New Roman"/>
                  <a:cs typeface="Times New Roman"/>
                </a:rPr>
                <a:t>philosopher</a:t>
              </a:r>
              <a:r>
                <a:rPr lang="it-IT" sz="2400" b="1" dirty="0">
                  <a:latin typeface="Times New Roman"/>
                  <a:cs typeface="Times New Roman"/>
                </a:rPr>
                <a:t>)</a:t>
              </a:r>
            </a:p>
          </p:txBody>
        </p:sp>
      </p:grpSp>
      <p:pic>
        <p:nvPicPr>
          <p:cNvPr id="25" name="Immagine 24"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5360" y="1125538"/>
            <a:ext cx="1295382" cy="1568428"/>
          </a:xfrm>
          <a:prstGeom prst="rect">
            <a:avLst/>
          </a:prstGeom>
        </p:spPr>
      </p:pic>
      <p:sp>
        <p:nvSpPr>
          <p:cNvPr id="26" name="Freccia circolare in giù 25"/>
          <p:cNvSpPr/>
          <p:nvPr/>
        </p:nvSpPr>
        <p:spPr>
          <a:xfrm rot="4258516">
            <a:off x="8697950" y="3089747"/>
            <a:ext cx="1629982" cy="843604"/>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27" name="Rettangolo 26"/>
          <p:cNvSpPr/>
          <p:nvPr/>
        </p:nvSpPr>
        <p:spPr>
          <a:xfrm>
            <a:off x="2037815" y="3002681"/>
            <a:ext cx="7648729" cy="830997"/>
          </a:xfrm>
          <a:prstGeom prst="rect">
            <a:avLst/>
          </a:prstGeom>
        </p:spPr>
        <p:txBody>
          <a:bodyPr wrap="square">
            <a:spAutoFit/>
          </a:bodyPr>
          <a:lstStyle/>
          <a:p>
            <a:r>
              <a:rPr lang="en-GB" sz="2400" i="1" dirty="0" smtClean="0">
                <a:latin typeface="Times New Roman"/>
                <a:cs typeface="Times New Roman"/>
              </a:rPr>
              <a:t>Par un </a:t>
            </a:r>
            <a:r>
              <a:rPr lang="en-GB" sz="2400" i="1" dirty="0" err="1" smtClean="0">
                <a:latin typeface="Times New Roman"/>
                <a:cs typeface="Times New Roman"/>
              </a:rPr>
              <a:t>groupe</a:t>
            </a:r>
            <a:r>
              <a:rPr lang="en-GB" sz="2400" i="1" dirty="0" smtClean="0">
                <a:latin typeface="Times New Roman"/>
                <a:cs typeface="Times New Roman"/>
              </a:rPr>
              <a:t> de </a:t>
            </a:r>
            <a:r>
              <a:rPr lang="en-GB" sz="2400" i="1" dirty="0" err="1" smtClean="0">
                <a:latin typeface="Times New Roman"/>
                <a:cs typeface="Times New Roman"/>
              </a:rPr>
              <a:t>chercheurs</a:t>
            </a:r>
            <a:r>
              <a:rPr lang="en-GB" sz="2400" i="1" dirty="0" smtClean="0">
                <a:latin typeface="Times New Roman"/>
                <a:cs typeface="Times New Roman"/>
              </a:rPr>
              <a:t> </a:t>
            </a:r>
            <a:r>
              <a:rPr lang="en-GB" sz="2400" i="1" dirty="0" err="1" smtClean="0">
                <a:latin typeface="Times New Roman"/>
                <a:cs typeface="Times New Roman"/>
              </a:rPr>
              <a:t>en</a:t>
            </a:r>
            <a:r>
              <a:rPr lang="en-GB" sz="2400" i="1" dirty="0" smtClean="0">
                <a:latin typeface="Times New Roman"/>
                <a:cs typeface="Times New Roman"/>
              </a:rPr>
              <a:t> </a:t>
            </a:r>
            <a:r>
              <a:rPr lang="en-GB" sz="2400" i="1" dirty="0" err="1" smtClean="0">
                <a:latin typeface="Times New Roman"/>
                <a:cs typeface="Times New Roman"/>
              </a:rPr>
              <a:t>didactique</a:t>
            </a:r>
            <a:r>
              <a:rPr lang="en-GB" sz="2400" i="1" dirty="0" smtClean="0">
                <a:latin typeface="Times New Roman"/>
                <a:cs typeface="Times New Roman"/>
              </a:rPr>
              <a:t> des </a:t>
            </a:r>
            <a:r>
              <a:rPr lang="en-GB" sz="2400" i="1" dirty="0" err="1" smtClean="0">
                <a:latin typeface="Times New Roman"/>
                <a:cs typeface="Times New Roman"/>
              </a:rPr>
              <a:t>mathématiques</a:t>
            </a:r>
            <a:r>
              <a:rPr lang="en-GB" sz="2400" i="1" dirty="0" smtClean="0">
                <a:latin typeface="Times New Roman"/>
                <a:cs typeface="Times New Roman"/>
              </a:rPr>
              <a:t> (PME </a:t>
            </a:r>
            <a:r>
              <a:rPr lang="en-GB" sz="2400" i="1" dirty="0">
                <a:latin typeface="Times New Roman"/>
                <a:cs typeface="Times New Roman"/>
              </a:rPr>
              <a:t>2010, PME 2014)</a:t>
            </a:r>
            <a:r>
              <a:rPr lang="it-IT" sz="2400" i="1" dirty="0">
                <a:latin typeface="Times New Roman"/>
                <a:cs typeface="Times New Roman"/>
              </a:rPr>
              <a:t> </a:t>
            </a:r>
          </a:p>
        </p:txBody>
      </p:sp>
      <p:sp>
        <p:nvSpPr>
          <p:cNvPr id="28" name="Segnaposto numero diapositiva 1"/>
          <p:cNvSpPr txBox="1">
            <a:spLocks/>
          </p:cNvSpPr>
          <p:nvPr/>
        </p:nvSpPr>
        <p:spPr>
          <a:xfrm>
            <a:off x="8597900" y="7194550"/>
            <a:ext cx="2133600" cy="365125"/>
          </a:xfrm>
          <a:prstGeom prst="rect">
            <a:avLst/>
          </a:prstGeom>
        </p:spPr>
        <p:txBody>
          <a:bodyPr vert="horz" lIns="91440" tIns="45720" rIns="91440" bIns="45720" rtlCol="0" anchor="ctr"/>
          <a:lstStyle>
            <a:defPPr>
              <a:defRPr lang="it-IT"/>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084712-2A53-4D47-8F2D-BF45AB11A425}" type="slidenum">
              <a:rPr lang="it-IT"/>
              <a:pPr/>
              <a:t>5</a:t>
            </a:fld>
            <a:endParaRPr lang="it-IT"/>
          </a:p>
        </p:txBody>
      </p:sp>
    </p:spTree>
    <p:extLst>
      <p:ext uri="{BB962C8B-B14F-4D97-AF65-F5344CB8AC3E}">
        <p14:creationId xmlns:p14="http://schemas.microsoft.com/office/powerpoint/2010/main" val="3546810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po 25"/>
          <p:cNvGrpSpPr/>
          <p:nvPr/>
        </p:nvGrpSpPr>
        <p:grpSpPr>
          <a:xfrm>
            <a:off x="1571036" y="512304"/>
            <a:ext cx="1763387" cy="2143555"/>
            <a:chOff x="305731" y="706307"/>
            <a:chExt cx="1763387" cy="2143555"/>
          </a:xfrm>
        </p:grpSpPr>
        <p:pic>
          <p:nvPicPr>
            <p:cNvPr id="6" name="Immagine 5"/>
            <p:cNvPicPr>
              <a:picLocks noChangeAspect="1"/>
            </p:cNvPicPr>
            <p:nvPr/>
          </p:nvPicPr>
          <p:blipFill rotWithShape="1">
            <a:blip r:embed="rId3"/>
            <a:srcRect l="26496" t="32606" r="54219" b="29837"/>
            <a:stretch/>
          </p:blipFill>
          <p:spPr>
            <a:xfrm>
              <a:off x="305731" y="964177"/>
              <a:ext cx="1763387" cy="1885685"/>
            </a:xfrm>
            <a:prstGeom prst="rect">
              <a:avLst/>
            </a:prstGeom>
          </p:spPr>
        </p:pic>
        <p:sp>
          <p:nvSpPr>
            <p:cNvPr id="24" name="Rettangolo arrotondato 23"/>
            <p:cNvSpPr/>
            <p:nvPr/>
          </p:nvSpPr>
          <p:spPr>
            <a:xfrm>
              <a:off x="305731" y="706307"/>
              <a:ext cx="1397000" cy="25787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FIG. 2</a:t>
              </a:r>
            </a:p>
          </p:txBody>
        </p:sp>
      </p:grpSp>
      <p:grpSp>
        <p:nvGrpSpPr>
          <p:cNvPr id="27" name="Gruppo 26"/>
          <p:cNvGrpSpPr/>
          <p:nvPr/>
        </p:nvGrpSpPr>
        <p:grpSpPr>
          <a:xfrm>
            <a:off x="5709716" y="3226126"/>
            <a:ext cx="4362990" cy="3608983"/>
            <a:chOff x="4185716" y="3226125"/>
            <a:chExt cx="4362990" cy="3608983"/>
          </a:xfrm>
        </p:grpSpPr>
        <p:pic>
          <p:nvPicPr>
            <p:cNvPr id="2" name="Immagin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4185716" y="3226125"/>
              <a:ext cx="4362990" cy="3608983"/>
            </a:xfrm>
            <a:prstGeom prst="roundRect">
              <a:avLst/>
            </a:prstGeom>
          </p:spPr>
        </p:pic>
        <p:sp>
          <p:nvSpPr>
            <p:cNvPr id="23" name="Rettangolo arrotondato 22"/>
            <p:cNvSpPr/>
            <p:nvPr/>
          </p:nvSpPr>
          <p:spPr>
            <a:xfrm>
              <a:off x="4185716" y="6171994"/>
              <a:ext cx="1397000" cy="25787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FIG. 1</a:t>
              </a:r>
            </a:p>
          </p:txBody>
        </p:sp>
      </p:grpSp>
      <p:sp>
        <p:nvSpPr>
          <p:cNvPr id="5" name="Fumetto 2 4"/>
          <p:cNvSpPr/>
          <p:nvPr/>
        </p:nvSpPr>
        <p:spPr>
          <a:xfrm>
            <a:off x="3499493" y="97730"/>
            <a:ext cx="6973017" cy="3453262"/>
          </a:xfrm>
          <a:prstGeom prst="wedgeRoundRectCallout">
            <a:avLst>
              <a:gd name="adj1" fmla="val -2966"/>
              <a:gd name="adj2" fmla="val 70539"/>
              <a:gd name="adj3" fmla="val 16667"/>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CasellaDiTesto 3"/>
          <p:cNvSpPr txBox="1"/>
          <p:nvPr/>
        </p:nvSpPr>
        <p:spPr>
          <a:xfrm>
            <a:off x="3628396" y="97730"/>
            <a:ext cx="7074437" cy="3785652"/>
          </a:xfrm>
          <a:prstGeom prst="rect">
            <a:avLst/>
          </a:prstGeom>
          <a:noFill/>
        </p:spPr>
        <p:txBody>
          <a:bodyPr wrap="square" rtlCol="0">
            <a:spAutoFit/>
          </a:bodyPr>
          <a:lstStyle/>
          <a:p>
            <a:r>
              <a:rPr lang="en-GB" sz="2000" dirty="0">
                <a:solidFill>
                  <a:schemeClr val="bg1">
                    <a:lumMod val="65000"/>
                  </a:schemeClr>
                </a:solidFill>
                <a:latin typeface="Times New Roman"/>
                <a:cs typeface="Times New Roman"/>
              </a:rPr>
              <a:t>T: both k and y</a:t>
            </a:r>
            <a:r>
              <a:rPr lang="en-GB" sz="2000" baseline="-25000" dirty="0">
                <a:solidFill>
                  <a:schemeClr val="bg1">
                    <a:lumMod val="65000"/>
                  </a:schemeClr>
                </a:solidFill>
                <a:latin typeface="Times New Roman"/>
                <a:cs typeface="Times New Roman"/>
              </a:rPr>
              <a:t>0</a:t>
            </a:r>
            <a:r>
              <a:rPr lang="en-GB" sz="2000" dirty="0">
                <a:solidFill>
                  <a:schemeClr val="bg1">
                    <a:lumMod val="65000"/>
                  </a:schemeClr>
                </a:solidFill>
                <a:latin typeface="Times New Roman"/>
                <a:cs typeface="Times New Roman"/>
              </a:rPr>
              <a:t> were numbers, real, that represented something. Do you remember (</a:t>
            </a:r>
            <a:r>
              <a:rPr lang="en-GB" sz="2000" b="1" i="1" dirty="0">
                <a:solidFill>
                  <a:schemeClr val="bg1">
                    <a:lumMod val="65000"/>
                  </a:schemeClr>
                </a:solidFill>
                <a:latin typeface="Times New Roman"/>
                <a:cs typeface="Times New Roman"/>
              </a:rPr>
              <a:t>posture as in Fig. 1</a:t>
            </a:r>
            <a:r>
              <a:rPr lang="en-GB" sz="2000" b="1" dirty="0">
                <a:solidFill>
                  <a:schemeClr val="bg1">
                    <a:lumMod val="65000"/>
                  </a:schemeClr>
                </a:solidFill>
                <a:latin typeface="Times New Roman"/>
                <a:cs typeface="Times New Roman"/>
              </a:rPr>
              <a:t>)</a:t>
            </a:r>
            <a:r>
              <a:rPr lang="en-GB" sz="2000" dirty="0">
                <a:solidFill>
                  <a:schemeClr val="bg1">
                    <a:lumMod val="65000"/>
                  </a:schemeClr>
                </a:solidFill>
                <a:latin typeface="Times New Roman"/>
                <a:cs typeface="Times New Roman"/>
              </a:rPr>
              <a:t>? It is just to make (</a:t>
            </a:r>
            <a:r>
              <a:rPr lang="en-GB" sz="2000" b="1" i="1" dirty="0">
                <a:solidFill>
                  <a:schemeClr val="bg1">
                    <a:lumMod val="65000"/>
                  </a:schemeClr>
                </a:solidFill>
                <a:latin typeface="Times New Roman"/>
                <a:cs typeface="Times New Roman"/>
              </a:rPr>
              <a:t>gesture, Fig.2</a:t>
            </a:r>
            <a:r>
              <a:rPr lang="en-GB" sz="2000" dirty="0">
                <a:solidFill>
                  <a:schemeClr val="bg1">
                    <a:lumMod val="65000"/>
                  </a:schemeClr>
                </a:solidFill>
                <a:latin typeface="Times New Roman"/>
                <a:cs typeface="Times New Roman"/>
              </a:rPr>
              <a:t>) the review of what we have already known, </a:t>
            </a:r>
            <a:r>
              <a:rPr lang="en-GB" sz="2000" dirty="0" err="1">
                <a:solidFill>
                  <a:schemeClr val="bg1">
                    <a:lumMod val="65000"/>
                  </a:schemeClr>
                </a:solidFill>
                <a:latin typeface="Times New Roman"/>
                <a:cs typeface="Times New Roman"/>
              </a:rPr>
              <a:t>uhm</a:t>
            </a:r>
            <a:r>
              <a:rPr lang="en-GB" sz="2000" dirty="0">
                <a:solidFill>
                  <a:schemeClr val="bg1">
                    <a:lumMod val="65000"/>
                  </a:schemeClr>
                </a:solidFill>
                <a:latin typeface="Times New Roman"/>
                <a:cs typeface="Times New Roman"/>
              </a:rPr>
              <a:t> (</a:t>
            </a:r>
            <a:r>
              <a:rPr lang="en-GB" sz="2000" i="1" dirty="0">
                <a:solidFill>
                  <a:schemeClr val="bg1">
                    <a:lumMod val="65000"/>
                  </a:schemeClr>
                </a:solidFill>
                <a:latin typeface="Times New Roman"/>
                <a:cs typeface="Times New Roman"/>
              </a:rPr>
              <a:t>ok?</a:t>
            </a:r>
            <a:r>
              <a:rPr lang="en-GB" sz="2000" dirty="0">
                <a:solidFill>
                  <a:schemeClr val="bg1">
                    <a:lumMod val="65000"/>
                  </a:schemeClr>
                </a:solidFill>
                <a:latin typeface="Times New Roman"/>
                <a:cs typeface="Times New Roman"/>
              </a:rPr>
              <a:t>)? k represents…For now, (encircling y=kx+y</a:t>
            </a:r>
            <a:r>
              <a:rPr lang="en-GB" sz="2000" baseline="-25000" dirty="0">
                <a:solidFill>
                  <a:schemeClr val="bg1">
                    <a:lumMod val="65000"/>
                  </a:schemeClr>
                </a:solidFill>
                <a:latin typeface="Times New Roman"/>
                <a:cs typeface="Times New Roman"/>
              </a:rPr>
              <a:t>0</a:t>
            </a:r>
            <a:r>
              <a:rPr lang="en-GB" sz="2000" dirty="0">
                <a:solidFill>
                  <a:schemeClr val="bg1">
                    <a:lumMod val="65000"/>
                  </a:schemeClr>
                </a:solidFill>
                <a:latin typeface="Times New Roman"/>
                <a:cs typeface="Times New Roman"/>
              </a:rPr>
              <a:t>) this one, (</a:t>
            </a:r>
            <a:r>
              <a:rPr lang="en-GB" sz="2000" b="1" i="1" dirty="0">
                <a:solidFill>
                  <a:schemeClr val="bg1">
                    <a:lumMod val="65000"/>
                  </a:schemeClr>
                </a:solidFill>
                <a:latin typeface="Times New Roman"/>
                <a:cs typeface="Times New Roman"/>
              </a:rPr>
              <a:t>insistent rhythm</a:t>
            </a:r>
            <a:r>
              <a:rPr lang="en-GB" sz="2000" dirty="0">
                <a:solidFill>
                  <a:schemeClr val="bg1">
                    <a:lumMod val="65000"/>
                  </a:schemeClr>
                </a:solidFill>
                <a:latin typeface="Times New Roman"/>
                <a:cs typeface="Times New Roman"/>
              </a:rPr>
              <a:t>) what did it represent? what did all this function represent? What was it?</a:t>
            </a:r>
          </a:p>
          <a:p>
            <a:r>
              <a:rPr lang="en-GB" sz="2000" dirty="0">
                <a:solidFill>
                  <a:schemeClr val="bg1">
                    <a:lumMod val="65000"/>
                  </a:schemeClr>
                </a:solidFill>
                <a:latin typeface="Times New Roman"/>
                <a:cs typeface="Times New Roman"/>
              </a:rPr>
              <a:t>S1: proportionality</a:t>
            </a:r>
          </a:p>
          <a:p>
            <a:r>
              <a:rPr lang="en-GB" sz="2000" dirty="0">
                <a:solidFill>
                  <a:schemeClr val="bg1">
                    <a:lumMod val="65000"/>
                  </a:schemeClr>
                </a:solidFill>
                <a:latin typeface="Times New Roman"/>
                <a:cs typeface="Times New Roman"/>
              </a:rPr>
              <a:t>T: (</a:t>
            </a:r>
            <a:r>
              <a:rPr lang="en-GB" sz="2000" b="1" i="1" dirty="0">
                <a:solidFill>
                  <a:schemeClr val="bg1">
                    <a:lumMod val="65000"/>
                  </a:schemeClr>
                </a:solidFill>
                <a:latin typeface="Times New Roman"/>
                <a:cs typeface="Times New Roman"/>
              </a:rPr>
              <a:t>gesture, Fig. 3</a:t>
            </a:r>
            <a:r>
              <a:rPr lang="en-GB" sz="2000" dirty="0">
                <a:solidFill>
                  <a:schemeClr val="bg1">
                    <a:lumMod val="65000"/>
                  </a:schemeClr>
                </a:solidFill>
                <a:latin typeface="Times New Roman"/>
                <a:cs typeface="Times New Roman"/>
              </a:rPr>
              <a:t>) (</a:t>
            </a:r>
            <a:r>
              <a:rPr lang="en-GB" sz="2000" b="1" i="1" dirty="0">
                <a:solidFill>
                  <a:schemeClr val="bg1">
                    <a:lumMod val="65000"/>
                  </a:schemeClr>
                </a:solidFill>
                <a:latin typeface="Times New Roman"/>
                <a:cs typeface="Times New Roman"/>
              </a:rPr>
              <a:t>insistent rhythm</a:t>
            </a:r>
            <a:r>
              <a:rPr lang="en-GB" sz="2000" dirty="0">
                <a:solidFill>
                  <a:schemeClr val="bg1">
                    <a:lumMod val="65000"/>
                  </a:schemeClr>
                </a:solidFill>
                <a:latin typeface="Times New Roman"/>
                <a:cs typeface="Times New Roman"/>
              </a:rPr>
              <a:t>) But, how did we </a:t>
            </a:r>
            <a:r>
              <a:rPr lang="en-GB" sz="2000" dirty="0" err="1">
                <a:solidFill>
                  <a:schemeClr val="bg1">
                    <a:lumMod val="65000"/>
                  </a:schemeClr>
                </a:solidFill>
                <a:latin typeface="Times New Roman"/>
                <a:cs typeface="Times New Roman"/>
              </a:rPr>
              <a:t>repre</a:t>
            </a:r>
            <a:r>
              <a:rPr lang="en-GB" sz="2000" dirty="0">
                <a:solidFill>
                  <a:schemeClr val="bg1">
                    <a:lumMod val="65000"/>
                  </a:schemeClr>
                </a:solidFill>
                <a:latin typeface="Times New Roman"/>
                <a:cs typeface="Times New Roman"/>
              </a:rPr>
              <a:t>(sent it), </a:t>
            </a:r>
            <a:r>
              <a:rPr lang="en-GB" sz="2000" dirty="0" err="1">
                <a:solidFill>
                  <a:schemeClr val="bg1">
                    <a:lumMod val="65000"/>
                  </a:schemeClr>
                </a:solidFill>
                <a:latin typeface="Times New Roman"/>
                <a:cs typeface="Times New Roman"/>
              </a:rPr>
              <a:t>dra</a:t>
            </a:r>
            <a:r>
              <a:rPr lang="en-GB" sz="2000" dirty="0">
                <a:solidFill>
                  <a:srgbClr val="A6A6A6"/>
                </a:solidFill>
                <a:latin typeface="Times New Roman"/>
                <a:cs typeface="Times New Roman"/>
              </a:rPr>
              <a:t>(w), did we draw a sketch?”</a:t>
            </a:r>
          </a:p>
          <a:p>
            <a:r>
              <a:rPr lang="en-GB" sz="2000" dirty="0">
                <a:solidFill>
                  <a:schemeClr val="bg1">
                    <a:lumMod val="65000"/>
                  </a:schemeClr>
                </a:solidFill>
                <a:latin typeface="Times New Roman"/>
                <a:cs typeface="Times New Roman"/>
              </a:rPr>
              <a:t>S3: a straight line that passes…</a:t>
            </a:r>
          </a:p>
          <a:p>
            <a:r>
              <a:rPr lang="en-GB" sz="2000" dirty="0">
                <a:solidFill>
                  <a:schemeClr val="bg1">
                    <a:lumMod val="65000"/>
                  </a:schemeClr>
                </a:solidFill>
                <a:latin typeface="Times New Roman"/>
                <a:cs typeface="Times New Roman"/>
              </a:rPr>
              <a:t>T: that is (</a:t>
            </a:r>
            <a:r>
              <a:rPr lang="en-GB" sz="2000" b="1" i="1" dirty="0">
                <a:solidFill>
                  <a:schemeClr val="bg1">
                    <a:lumMod val="65000"/>
                  </a:schemeClr>
                </a:solidFill>
                <a:latin typeface="Times New Roman"/>
                <a:cs typeface="Times New Roman"/>
              </a:rPr>
              <a:t>nodding</a:t>
            </a:r>
            <a:r>
              <a:rPr lang="en-GB" sz="2000" dirty="0">
                <a:solidFill>
                  <a:schemeClr val="bg1">
                    <a:lumMod val="65000"/>
                  </a:schemeClr>
                </a:solidFill>
                <a:latin typeface="Times New Roman"/>
                <a:cs typeface="Times New Roman"/>
              </a:rPr>
              <a:t>), it was a straight line</a:t>
            </a:r>
          </a:p>
          <a:p>
            <a:endParaRPr lang="it-IT" sz="2000" dirty="0">
              <a:latin typeface="Times New Roman"/>
              <a:cs typeface="Times New Roman"/>
            </a:endParaRPr>
          </a:p>
        </p:txBody>
      </p:sp>
      <p:sp>
        <p:nvSpPr>
          <p:cNvPr id="3" name="Ovale 2"/>
          <p:cNvSpPr/>
          <p:nvPr/>
        </p:nvSpPr>
        <p:spPr>
          <a:xfrm>
            <a:off x="6333382" y="4479894"/>
            <a:ext cx="1258201" cy="1234617"/>
          </a:xfrm>
          <a:prstGeom prst="ellipse">
            <a:avLst/>
          </a:prstGeom>
          <a:noFill/>
          <a:ln w="5715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1782BF"/>
              </a:solidFill>
            </a:endParaRPr>
          </a:p>
        </p:txBody>
      </p:sp>
      <p:sp>
        <p:nvSpPr>
          <p:cNvPr id="13" name="CasellaDiTesto 12"/>
          <p:cNvSpPr txBox="1"/>
          <p:nvPr/>
        </p:nvSpPr>
        <p:spPr>
          <a:xfrm>
            <a:off x="7591583" y="3797854"/>
            <a:ext cx="3903949" cy="369332"/>
          </a:xfrm>
          <a:prstGeom prst="rect">
            <a:avLst/>
          </a:prstGeom>
          <a:noFill/>
        </p:spPr>
        <p:txBody>
          <a:bodyPr wrap="square" rtlCol="0">
            <a:spAutoFit/>
          </a:bodyPr>
          <a:lstStyle/>
          <a:p>
            <a:r>
              <a:rPr lang="fr-FR" dirty="0" smtClean="0">
                <a:latin typeface="Times New Roman"/>
                <a:cs typeface="Times New Roman"/>
              </a:rPr>
              <a:t>QUESTION RETHORIQUE</a:t>
            </a:r>
            <a:endParaRPr lang="fr-FR" dirty="0">
              <a:latin typeface="Times New Roman"/>
              <a:cs typeface="Times New Roman"/>
            </a:endParaRPr>
          </a:p>
        </p:txBody>
      </p:sp>
      <p:sp>
        <p:nvSpPr>
          <p:cNvPr id="16" name="Rettangolo 15"/>
          <p:cNvSpPr/>
          <p:nvPr/>
        </p:nvSpPr>
        <p:spPr>
          <a:xfrm>
            <a:off x="7591583" y="3770065"/>
            <a:ext cx="2857409" cy="389448"/>
          </a:xfrm>
          <a:prstGeom prst="rect">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8" name="Connettore 2 17"/>
          <p:cNvCxnSpPr/>
          <p:nvPr/>
        </p:nvCxnSpPr>
        <p:spPr>
          <a:xfrm flipV="1">
            <a:off x="8771070" y="994159"/>
            <a:ext cx="1399306" cy="273289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0" name="Rettangolo 19"/>
          <p:cNvSpPr/>
          <p:nvPr/>
        </p:nvSpPr>
        <p:spPr>
          <a:xfrm>
            <a:off x="7662136" y="6171994"/>
            <a:ext cx="3005864" cy="571706"/>
          </a:xfrm>
          <a:prstGeom prst="rect">
            <a:avLst/>
          </a:prstGeom>
          <a:solidFill>
            <a:srgbClr val="FFFFFF"/>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chemeClr val="tx1"/>
                </a:solidFill>
                <a:latin typeface="Times New Roman"/>
                <a:cs typeface="Times New Roman"/>
              </a:rPr>
              <a:t>RYTHME INSISTE SUR LES QUESTIONS</a:t>
            </a:r>
            <a:endParaRPr lang="fr-FR" dirty="0">
              <a:solidFill>
                <a:schemeClr val="tx1"/>
              </a:solidFill>
              <a:latin typeface="Times New Roman"/>
              <a:cs typeface="Times New Roman"/>
            </a:endParaRPr>
          </a:p>
        </p:txBody>
      </p:sp>
      <p:sp>
        <p:nvSpPr>
          <p:cNvPr id="7" name="Ovale 6"/>
          <p:cNvSpPr/>
          <p:nvPr/>
        </p:nvSpPr>
        <p:spPr>
          <a:xfrm>
            <a:off x="1724832" y="1139582"/>
            <a:ext cx="999505" cy="693737"/>
          </a:xfrm>
          <a:prstGeom prst="ellipse">
            <a:avLst/>
          </a:prstGeom>
          <a:noFill/>
          <a:ln w="571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28" name="Gruppo 27"/>
          <p:cNvGrpSpPr/>
          <p:nvPr/>
        </p:nvGrpSpPr>
        <p:grpSpPr>
          <a:xfrm>
            <a:off x="7631370" y="4303829"/>
            <a:ext cx="3417023" cy="1448151"/>
            <a:chOff x="6170869" y="4303828"/>
            <a:chExt cx="3417023" cy="1448151"/>
          </a:xfrm>
        </p:grpSpPr>
        <p:grpSp>
          <p:nvGrpSpPr>
            <p:cNvPr id="14" name="Gruppo 13"/>
            <p:cNvGrpSpPr/>
            <p:nvPr/>
          </p:nvGrpSpPr>
          <p:grpSpPr>
            <a:xfrm>
              <a:off x="6170869" y="4477798"/>
              <a:ext cx="3417023" cy="1274181"/>
              <a:chOff x="6170869" y="4477798"/>
              <a:chExt cx="3417023" cy="1274181"/>
            </a:xfrm>
          </p:grpSpPr>
          <p:pic>
            <p:nvPicPr>
              <p:cNvPr id="17" name="Immagine 16" descr="Macintosh HD:Users:marinadesimone:Library:Application Support:com.yellowmug.SnapNDrag:a175ad54e:screenshot_115.png"/>
              <p:cNvPicPr/>
              <p:nvPr/>
            </p:nvPicPr>
            <p:blipFill rotWithShape="1">
              <a:blip r:embed="rId6">
                <a:extLst>
                  <a:ext uri="{28A0092B-C50C-407E-A947-70E740481C1C}">
                    <a14:useLocalDpi xmlns:a14="http://schemas.microsoft.com/office/drawing/2010/main" val="0"/>
                  </a:ext>
                </a:extLst>
              </a:blip>
              <a:srcRect l="16483" t="18321" r="29191"/>
              <a:stretch/>
            </p:blipFill>
            <p:spPr bwMode="auto">
              <a:xfrm>
                <a:off x="6170869" y="4479893"/>
                <a:ext cx="1460095" cy="1272086"/>
              </a:xfrm>
              <a:prstGeom prst="rect">
                <a:avLst/>
              </a:prstGeom>
              <a:noFill/>
              <a:ln>
                <a:noFill/>
              </a:ln>
              <a:extLst>
                <a:ext uri="{53640926-AAD7-44d8-BBD7-CCE9431645EC}">
                  <a14:shadowObscured xmlns:a14="http://schemas.microsoft.com/office/drawing/2010/main" xmlns=""/>
                </a:ext>
              </a:extLst>
            </p:spPr>
          </p:pic>
          <p:pic>
            <p:nvPicPr>
              <p:cNvPr id="19" name="Immagine 18" descr="Macintosh HD:Users:marinadesimone:Library:Application Support:com.yellowmug.SnapNDrag:a175addbd:screenshot_116.png"/>
              <p:cNvPicPr/>
              <p:nvPr/>
            </p:nvPicPr>
            <p:blipFill rotWithShape="1">
              <a:blip r:embed="rId7">
                <a:extLst>
                  <a:ext uri="{28A0092B-C50C-407E-A947-70E740481C1C}">
                    <a14:useLocalDpi xmlns:a14="http://schemas.microsoft.com/office/drawing/2010/main" val="0"/>
                  </a:ext>
                </a:extLst>
              </a:blip>
              <a:srcRect l="16344" t="18323" r="29876"/>
              <a:stretch/>
            </p:blipFill>
            <p:spPr bwMode="auto">
              <a:xfrm>
                <a:off x="7149400" y="4477798"/>
                <a:ext cx="1206620" cy="1236711"/>
              </a:xfrm>
              <a:prstGeom prst="rect">
                <a:avLst/>
              </a:prstGeom>
              <a:noFill/>
              <a:ln>
                <a:noFill/>
              </a:ln>
              <a:extLst>
                <a:ext uri="{53640926-AAD7-44d8-BBD7-CCE9431645EC}">
                  <a14:shadowObscured xmlns:a14="http://schemas.microsoft.com/office/drawing/2010/main" xmlns=""/>
                </a:ext>
              </a:extLst>
            </p:spPr>
          </p:pic>
          <p:pic>
            <p:nvPicPr>
              <p:cNvPr id="21" name="Immagine 20" descr="Macintosh HD:Users:marinadesimone:Library:Application Support:com.yellowmug.SnapNDrag:a175ae341:screenshot_117.png"/>
              <p:cNvPicPr/>
              <p:nvPr/>
            </p:nvPicPr>
            <p:blipFill rotWithShape="1">
              <a:blip r:embed="rId8">
                <a:extLst>
                  <a:ext uri="{28A0092B-C50C-407E-A947-70E740481C1C}">
                    <a14:useLocalDpi xmlns:a14="http://schemas.microsoft.com/office/drawing/2010/main" val="0"/>
                  </a:ext>
                </a:extLst>
              </a:blip>
              <a:srcRect l="10753" t="9415" r="33784"/>
              <a:stretch/>
            </p:blipFill>
            <p:spPr bwMode="auto">
              <a:xfrm>
                <a:off x="8013647" y="4477798"/>
                <a:ext cx="1574245" cy="1253306"/>
              </a:xfrm>
              <a:prstGeom prst="rect">
                <a:avLst/>
              </a:prstGeom>
              <a:noFill/>
              <a:ln>
                <a:noFill/>
              </a:ln>
              <a:extLst>
                <a:ext uri="{53640926-AAD7-44d8-BBD7-CCE9431645EC}">
                  <a14:shadowObscured xmlns:a14="http://schemas.microsoft.com/office/drawing/2010/main" xmlns=""/>
                </a:ext>
              </a:extLst>
            </p:spPr>
          </p:pic>
          <p:cxnSp>
            <p:nvCxnSpPr>
              <p:cNvPr id="9" name="Connettore 2 8"/>
              <p:cNvCxnSpPr/>
              <p:nvPr/>
            </p:nvCxnSpPr>
            <p:spPr>
              <a:xfrm>
                <a:off x="6830113" y="5506534"/>
                <a:ext cx="411866" cy="0"/>
              </a:xfrm>
              <a:prstGeom prst="straightConnector1">
                <a:avLst/>
              </a:prstGeom>
              <a:ln w="38100" cmpd="sng">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2" name="Connettore 2 21"/>
              <p:cNvCxnSpPr/>
              <p:nvPr/>
            </p:nvCxnSpPr>
            <p:spPr>
              <a:xfrm>
                <a:off x="7822825" y="5506534"/>
                <a:ext cx="411866" cy="0"/>
              </a:xfrm>
              <a:prstGeom prst="straightConnector1">
                <a:avLst/>
              </a:prstGeom>
              <a:ln w="38100" cmpd="sng">
                <a:solidFill>
                  <a:srgbClr val="953735"/>
                </a:solidFill>
                <a:tailEnd type="arrow"/>
              </a:ln>
            </p:spPr>
            <p:style>
              <a:lnRef idx="2">
                <a:schemeClr val="accent1"/>
              </a:lnRef>
              <a:fillRef idx="0">
                <a:schemeClr val="accent1"/>
              </a:fillRef>
              <a:effectRef idx="1">
                <a:schemeClr val="accent1"/>
              </a:effectRef>
              <a:fontRef idx="minor">
                <a:schemeClr val="tx1"/>
              </a:fontRef>
            </p:style>
          </p:cxnSp>
        </p:grpSp>
        <p:sp>
          <p:nvSpPr>
            <p:cNvPr id="25" name="Rettangolo arrotondato 24"/>
            <p:cNvSpPr/>
            <p:nvPr/>
          </p:nvSpPr>
          <p:spPr>
            <a:xfrm>
              <a:off x="6189700" y="4303828"/>
              <a:ext cx="1397000" cy="25787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FIG. 3</a:t>
              </a:r>
            </a:p>
          </p:txBody>
        </p:sp>
      </p:grpSp>
      <p:cxnSp>
        <p:nvCxnSpPr>
          <p:cNvPr id="31" name="Connettore 1 30"/>
          <p:cNvCxnSpPr/>
          <p:nvPr/>
        </p:nvCxnSpPr>
        <p:spPr>
          <a:xfrm>
            <a:off x="4711700" y="3495184"/>
            <a:ext cx="947216"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32" name="Ovale 31"/>
          <p:cNvSpPr/>
          <p:nvPr/>
        </p:nvSpPr>
        <p:spPr>
          <a:xfrm>
            <a:off x="7629632" y="4876800"/>
            <a:ext cx="2949469" cy="1041400"/>
          </a:xfrm>
          <a:prstGeom prst="ellipse">
            <a:avLst/>
          </a:prstGeom>
          <a:noFill/>
          <a:ln w="190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9" name="Rettangolo arrotondato 28"/>
          <p:cNvSpPr/>
          <p:nvPr/>
        </p:nvSpPr>
        <p:spPr>
          <a:xfrm>
            <a:off x="1066800" y="4303829"/>
            <a:ext cx="4241077" cy="1907730"/>
          </a:xfrm>
          <a:prstGeom prst="roundRect">
            <a:avLst/>
          </a:prstGeom>
          <a:solidFill>
            <a:srgbClr val="FED46C"/>
          </a:solidFill>
        </p:spPr>
        <p:style>
          <a:lnRef idx="1">
            <a:schemeClr val="accent1"/>
          </a:lnRef>
          <a:fillRef idx="3">
            <a:schemeClr val="accent1"/>
          </a:fillRef>
          <a:effectRef idx="2">
            <a:schemeClr val="accent1"/>
          </a:effectRef>
          <a:fontRef idx="minor">
            <a:schemeClr val="lt1"/>
          </a:fontRef>
        </p:style>
        <p:txBody>
          <a:bodyPr rtlCol="0" anchor="ctr"/>
          <a:lstStyle/>
          <a:p>
            <a:r>
              <a:rPr lang="fr-FR" sz="2800" dirty="0" smtClean="0">
                <a:solidFill>
                  <a:schemeClr val="tx1"/>
                </a:solidFill>
                <a:latin typeface="Times New Roman"/>
                <a:cs typeface="Times New Roman"/>
              </a:rPr>
              <a:t>Ils manifestent l’</a:t>
            </a:r>
            <a:r>
              <a:rPr lang="fr-FR" sz="2800" i="1" dirty="0" smtClean="0">
                <a:solidFill>
                  <a:srgbClr val="FF0000"/>
                </a:solidFill>
                <a:latin typeface="Times New Roman"/>
                <a:cs typeface="Times New Roman"/>
              </a:rPr>
              <a:t>attente : que la connaissance précédente soit mobilisable par les élèves. </a:t>
            </a:r>
            <a:endParaRPr lang="fr-FR" sz="2800" b="1" i="1" u="sng" dirty="0">
              <a:solidFill>
                <a:srgbClr val="FF0000"/>
              </a:solidFill>
              <a:latin typeface="Times New Roman"/>
              <a:cs typeface="Times New Roman"/>
            </a:endParaRPr>
          </a:p>
        </p:txBody>
      </p:sp>
    </p:spTree>
    <p:extLst>
      <p:ext uri="{BB962C8B-B14F-4D97-AF65-F5344CB8AC3E}">
        <p14:creationId xmlns:p14="http://schemas.microsoft.com/office/powerpoint/2010/main" val="76409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po 25"/>
          <p:cNvGrpSpPr/>
          <p:nvPr/>
        </p:nvGrpSpPr>
        <p:grpSpPr>
          <a:xfrm>
            <a:off x="1571036" y="512304"/>
            <a:ext cx="1763387" cy="2143555"/>
            <a:chOff x="305731" y="706307"/>
            <a:chExt cx="1763387" cy="2143555"/>
          </a:xfrm>
        </p:grpSpPr>
        <p:pic>
          <p:nvPicPr>
            <p:cNvPr id="6" name="Immagine 5"/>
            <p:cNvPicPr>
              <a:picLocks noChangeAspect="1"/>
            </p:cNvPicPr>
            <p:nvPr/>
          </p:nvPicPr>
          <p:blipFill rotWithShape="1">
            <a:blip r:embed="rId3"/>
            <a:srcRect l="26496" t="32606" r="54219" b="29837"/>
            <a:stretch/>
          </p:blipFill>
          <p:spPr>
            <a:xfrm>
              <a:off x="305731" y="964177"/>
              <a:ext cx="1763387" cy="1885685"/>
            </a:xfrm>
            <a:prstGeom prst="rect">
              <a:avLst/>
            </a:prstGeom>
          </p:spPr>
        </p:pic>
        <p:sp>
          <p:nvSpPr>
            <p:cNvPr id="24" name="Rettangolo arrotondato 23"/>
            <p:cNvSpPr/>
            <p:nvPr/>
          </p:nvSpPr>
          <p:spPr>
            <a:xfrm>
              <a:off x="305731" y="706307"/>
              <a:ext cx="1397000" cy="25787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FIG. 2</a:t>
              </a:r>
            </a:p>
          </p:txBody>
        </p:sp>
      </p:grpSp>
      <p:grpSp>
        <p:nvGrpSpPr>
          <p:cNvPr id="27" name="Gruppo 26"/>
          <p:cNvGrpSpPr/>
          <p:nvPr/>
        </p:nvGrpSpPr>
        <p:grpSpPr>
          <a:xfrm>
            <a:off x="5709716" y="3226126"/>
            <a:ext cx="4362990" cy="3608983"/>
            <a:chOff x="4185716" y="3226125"/>
            <a:chExt cx="4362990" cy="3608983"/>
          </a:xfrm>
        </p:grpSpPr>
        <p:pic>
          <p:nvPicPr>
            <p:cNvPr id="2" name="Immagin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4185716" y="3226125"/>
              <a:ext cx="4362990" cy="3608983"/>
            </a:xfrm>
            <a:prstGeom prst="roundRect">
              <a:avLst/>
            </a:prstGeom>
          </p:spPr>
        </p:pic>
        <p:sp>
          <p:nvSpPr>
            <p:cNvPr id="23" name="Rettangolo arrotondato 22"/>
            <p:cNvSpPr/>
            <p:nvPr/>
          </p:nvSpPr>
          <p:spPr>
            <a:xfrm>
              <a:off x="4185716" y="6171994"/>
              <a:ext cx="1397000" cy="25787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FIG. 1</a:t>
              </a:r>
            </a:p>
          </p:txBody>
        </p:sp>
      </p:grpSp>
      <p:sp>
        <p:nvSpPr>
          <p:cNvPr id="3" name="Ovale 2"/>
          <p:cNvSpPr/>
          <p:nvPr/>
        </p:nvSpPr>
        <p:spPr>
          <a:xfrm>
            <a:off x="6333382" y="4479894"/>
            <a:ext cx="1258201" cy="1234617"/>
          </a:xfrm>
          <a:prstGeom prst="ellipse">
            <a:avLst/>
          </a:prstGeom>
          <a:noFill/>
          <a:ln w="5715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1782BF"/>
              </a:solidFill>
            </a:endParaRPr>
          </a:p>
        </p:txBody>
      </p:sp>
      <p:sp>
        <p:nvSpPr>
          <p:cNvPr id="13" name="CasellaDiTesto 12"/>
          <p:cNvSpPr txBox="1"/>
          <p:nvPr/>
        </p:nvSpPr>
        <p:spPr>
          <a:xfrm>
            <a:off x="7591583" y="3797854"/>
            <a:ext cx="3903949" cy="369332"/>
          </a:xfrm>
          <a:prstGeom prst="rect">
            <a:avLst/>
          </a:prstGeom>
          <a:noFill/>
        </p:spPr>
        <p:txBody>
          <a:bodyPr wrap="square" rtlCol="0">
            <a:spAutoFit/>
          </a:bodyPr>
          <a:lstStyle/>
          <a:p>
            <a:r>
              <a:rPr lang="fr-FR" dirty="0" smtClean="0">
                <a:latin typeface="Times New Roman"/>
                <a:cs typeface="Times New Roman"/>
              </a:rPr>
              <a:t>QUESTION RETHORIQUE</a:t>
            </a:r>
            <a:endParaRPr lang="fr-FR" dirty="0">
              <a:latin typeface="Times New Roman"/>
              <a:cs typeface="Times New Roman"/>
            </a:endParaRPr>
          </a:p>
        </p:txBody>
      </p:sp>
      <p:sp>
        <p:nvSpPr>
          <p:cNvPr id="16" name="Rettangolo 15"/>
          <p:cNvSpPr/>
          <p:nvPr/>
        </p:nvSpPr>
        <p:spPr>
          <a:xfrm>
            <a:off x="7591583" y="3770065"/>
            <a:ext cx="2857409" cy="389448"/>
          </a:xfrm>
          <a:prstGeom prst="rect">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Rettangolo 19"/>
          <p:cNvSpPr/>
          <p:nvPr/>
        </p:nvSpPr>
        <p:spPr>
          <a:xfrm>
            <a:off x="7662136" y="6171994"/>
            <a:ext cx="3005864" cy="571706"/>
          </a:xfrm>
          <a:prstGeom prst="rect">
            <a:avLst/>
          </a:prstGeom>
          <a:solidFill>
            <a:srgbClr val="FFFFFF"/>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chemeClr val="tx1"/>
                </a:solidFill>
                <a:latin typeface="Times New Roman"/>
                <a:cs typeface="Times New Roman"/>
              </a:rPr>
              <a:t>RYTHME INSISTE SUR LES QUESTIONS</a:t>
            </a:r>
            <a:endParaRPr lang="fr-FR" dirty="0">
              <a:solidFill>
                <a:schemeClr val="tx1"/>
              </a:solidFill>
              <a:latin typeface="Times New Roman"/>
              <a:cs typeface="Times New Roman"/>
            </a:endParaRPr>
          </a:p>
        </p:txBody>
      </p:sp>
      <p:sp>
        <p:nvSpPr>
          <p:cNvPr id="7" name="Ovale 6"/>
          <p:cNvSpPr/>
          <p:nvPr/>
        </p:nvSpPr>
        <p:spPr>
          <a:xfrm>
            <a:off x="1724832" y="1139582"/>
            <a:ext cx="999505" cy="693737"/>
          </a:xfrm>
          <a:prstGeom prst="ellipse">
            <a:avLst/>
          </a:prstGeom>
          <a:noFill/>
          <a:ln w="571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28" name="Gruppo 27"/>
          <p:cNvGrpSpPr/>
          <p:nvPr/>
        </p:nvGrpSpPr>
        <p:grpSpPr>
          <a:xfrm>
            <a:off x="7631370" y="4303829"/>
            <a:ext cx="3417023" cy="1448151"/>
            <a:chOff x="6170869" y="4303828"/>
            <a:chExt cx="3417023" cy="1448151"/>
          </a:xfrm>
        </p:grpSpPr>
        <p:grpSp>
          <p:nvGrpSpPr>
            <p:cNvPr id="14" name="Gruppo 13"/>
            <p:cNvGrpSpPr/>
            <p:nvPr/>
          </p:nvGrpSpPr>
          <p:grpSpPr>
            <a:xfrm>
              <a:off x="6170869" y="4477798"/>
              <a:ext cx="3417023" cy="1274181"/>
              <a:chOff x="6170869" y="4477798"/>
              <a:chExt cx="3417023" cy="1274181"/>
            </a:xfrm>
          </p:grpSpPr>
          <p:pic>
            <p:nvPicPr>
              <p:cNvPr id="17" name="Immagine 16" descr="Macintosh HD:Users:marinadesimone:Library:Application Support:com.yellowmug.SnapNDrag:a175ad54e:screenshot_115.png"/>
              <p:cNvPicPr/>
              <p:nvPr/>
            </p:nvPicPr>
            <p:blipFill rotWithShape="1">
              <a:blip r:embed="rId6">
                <a:extLst>
                  <a:ext uri="{28A0092B-C50C-407E-A947-70E740481C1C}">
                    <a14:useLocalDpi xmlns:a14="http://schemas.microsoft.com/office/drawing/2010/main" val="0"/>
                  </a:ext>
                </a:extLst>
              </a:blip>
              <a:srcRect l="16483" t="18321" r="29191"/>
              <a:stretch/>
            </p:blipFill>
            <p:spPr bwMode="auto">
              <a:xfrm>
                <a:off x="6170869" y="4479893"/>
                <a:ext cx="1460095" cy="1272086"/>
              </a:xfrm>
              <a:prstGeom prst="rect">
                <a:avLst/>
              </a:prstGeom>
              <a:noFill/>
              <a:ln>
                <a:noFill/>
              </a:ln>
              <a:extLst>
                <a:ext uri="{53640926-AAD7-44d8-BBD7-CCE9431645EC}">
                  <a14:shadowObscured xmlns:a14="http://schemas.microsoft.com/office/drawing/2010/main" xmlns=""/>
                </a:ext>
              </a:extLst>
            </p:spPr>
          </p:pic>
          <p:pic>
            <p:nvPicPr>
              <p:cNvPr id="19" name="Immagine 18" descr="Macintosh HD:Users:marinadesimone:Library:Application Support:com.yellowmug.SnapNDrag:a175addbd:screenshot_116.png"/>
              <p:cNvPicPr/>
              <p:nvPr/>
            </p:nvPicPr>
            <p:blipFill rotWithShape="1">
              <a:blip r:embed="rId7">
                <a:extLst>
                  <a:ext uri="{28A0092B-C50C-407E-A947-70E740481C1C}">
                    <a14:useLocalDpi xmlns:a14="http://schemas.microsoft.com/office/drawing/2010/main" val="0"/>
                  </a:ext>
                </a:extLst>
              </a:blip>
              <a:srcRect l="16344" t="18323" r="29876"/>
              <a:stretch/>
            </p:blipFill>
            <p:spPr bwMode="auto">
              <a:xfrm>
                <a:off x="7149400" y="4477798"/>
                <a:ext cx="1206620" cy="1236711"/>
              </a:xfrm>
              <a:prstGeom prst="rect">
                <a:avLst/>
              </a:prstGeom>
              <a:noFill/>
              <a:ln>
                <a:noFill/>
              </a:ln>
              <a:extLst>
                <a:ext uri="{53640926-AAD7-44d8-BBD7-CCE9431645EC}">
                  <a14:shadowObscured xmlns:a14="http://schemas.microsoft.com/office/drawing/2010/main" xmlns=""/>
                </a:ext>
              </a:extLst>
            </p:spPr>
          </p:pic>
          <p:pic>
            <p:nvPicPr>
              <p:cNvPr id="21" name="Immagine 20" descr="Macintosh HD:Users:marinadesimone:Library:Application Support:com.yellowmug.SnapNDrag:a175ae341:screenshot_117.png"/>
              <p:cNvPicPr/>
              <p:nvPr/>
            </p:nvPicPr>
            <p:blipFill rotWithShape="1">
              <a:blip r:embed="rId8">
                <a:extLst>
                  <a:ext uri="{28A0092B-C50C-407E-A947-70E740481C1C}">
                    <a14:useLocalDpi xmlns:a14="http://schemas.microsoft.com/office/drawing/2010/main" val="0"/>
                  </a:ext>
                </a:extLst>
              </a:blip>
              <a:srcRect l="10753" t="9415" r="33784"/>
              <a:stretch/>
            </p:blipFill>
            <p:spPr bwMode="auto">
              <a:xfrm>
                <a:off x="8013647" y="4477798"/>
                <a:ext cx="1574245" cy="1253306"/>
              </a:xfrm>
              <a:prstGeom prst="rect">
                <a:avLst/>
              </a:prstGeom>
              <a:noFill/>
              <a:ln>
                <a:noFill/>
              </a:ln>
              <a:extLst>
                <a:ext uri="{53640926-AAD7-44d8-BBD7-CCE9431645EC}">
                  <a14:shadowObscured xmlns:a14="http://schemas.microsoft.com/office/drawing/2010/main" xmlns=""/>
                </a:ext>
              </a:extLst>
            </p:spPr>
          </p:pic>
          <p:cxnSp>
            <p:nvCxnSpPr>
              <p:cNvPr id="9" name="Connettore 2 8"/>
              <p:cNvCxnSpPr/>
              <p:nvPr/>
            </p:nvCxnSpPr>
            <p:spPr>
              <a:xfrm>
                <a:off x="6830113" y="5506534"/>
                <a:ext cx="411866" cy="0"/>
              </a:xfrm>
              <a:prstGeom prst="straightConnector1">
                <a:avLst/>
              </a:prstGeom>
              <a:ln w="38100" cmpd="sng">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2" name="Connettore 2 21"/>
              <p:cNvCxnSpPr/>
              <p:nvPr/>
            </p:nvCxnSpPr>
            <p:spPr>
              <a:xfrm>
                <a:off x="7822825" y="5506534"/>
                <a:ext cx="411866" cy="0"/>
              </a:xfrm>
              <a:prstGeom prst="straightConnector1">
                <a:avLst/>
              </a:prstGeom>
              <a:ln w="38100" cmpd="sng">
                <a:solidFill>
                  <a:srgbClr val="953735"/>
                </a:solidFill>
                <a:tailEnd type="arrow"/>
              </a:ln>
            </p:spPr>
            <p:style>
              <a:lnRef idx="2">
                <a:schemeClr val="accent1"/>
              </a:lnRef>
              <a:fillRef idx="0">
                <a:schemeClr val="accent1"/>
              </a:fillRef>
              <a:effectRef idx="1">
                <a:schemeClr val="accent1"/>
              </a:effectRef>
              <a:fontRef idx="minor">
                <a:schemeClr val="tx1"/>
              </a:fontRef>
            </p:style>
          </p:cxnSp>
        </p:grpSp>
        <p:sp>
          <p:nvSpPr>
            <p:cNvPr id="25" name="Rettangolo arrotondato 24"/>
            <p:cNvSpPr/>
            <p:nvPr/>
          </p:nvSpPr>
          <p:spPr>
            <a:xfrm>
              <a:off x="6189700" y="4303828"/>
              <a:ext cx="1397000" cy="25787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FIG. 3</a:t>
              </a:r>
            </a:p>
          </p:txBody>
        </p:sp>
      </p:grpSp>
      <p:cxnSp>
        <p:nvCxnSpPr>
          <p:cNvPr id="31" name="Connettore 1 30"/>
          <p:cNvCxnSpPr/>
          <p:nvPr/>
        </p:nvCxnSpPr>
        <p:spPr>
          <a:xfrm>
            <a:off x="4711700" y="3495184"/>
            <a:ext cx="947216"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32" name="Ovale 31"/>
          <p:cNvSpPr/>
          <p:nvPr/>
        </p:nvSpPr>
        <p:spPr>
          <a:xfrm>
            <a:off x="7629632" y="4876800"/>
            <a:ext cx="2949469" cy="1041400"/>
          </a:xfrm>
          <a:prstGeom prst="ellipse">
            <a:avLst/>
          </a:prstGeom>
          <a:noFill/>
          <a:ln w="190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CasellaDiTesto 7"/>
          <p:cNvSpPr txBox="1"/>
          <p:nvPr/>
        </p:nvSpPr>
        <p:spPr>
          <a:xfrm>
            <a:off x="4345212" y="3145254"/>
            <a:ext cx="1922243" cy="369332"/>
          </a:xfrm>
          <a:prstGeom prst="rect">
            <a:avLst/>
          </a:prstGeom>
          <a:noFill/>
        </p:spPr>
        <p:txBody>
          <a:bodyPr wrap="square" rtlCol="0">
            <a:spAutoFit/>
          </a:bodyPr>
          <a:lstStyle/>
          <a:p>
            <a:r>
              <a:rPr lang="en-GB" b="1" dirty="0" err="1" smtClean="0"/>
              <a:t>Hocher</a:t>
            </a:r>
            <a:r>
              <a:rPr lang="en-GB" b="1" dirty="0" smtClean="0"/>
              <a:t> la tête</a:t>
            </a:r>
            <a:endParaRPr lang="en-GB" b="1" dirty="0"/>
          </a:p>
        </p:txBody>
      </p:sp>
      <p:sp>
        <p:nvSpPr>
          <p:cNvPr id="30" name="Rettangolo 29"/>
          <p:cNvSpPr/>
          <p:nvPr/>
        </p:nvSpPr>
        <p:spPr>
          <a:xfrm>
            <a:off x="5157028" y="152085"/>
            <a:ext cx="5498768" cy="461665"/>
          </a:xfrm>
          <a:prstGeom prst="rect">
            <a:avLst/>
          </a:prstGeom>
        </p:spPr>
        <p:txBody>
          <a:bodyPr wrap="square">
            <a:spAutoFit/>
          </a:bodyPr>
          <a:lstStyle/>
          <a:p>
            <a:r>
              <a:rPr lang="it-IT" sz="2400" b="1" dirty="0">
                <a:solidFill>
                  <a:srgbClr val="3366FF"/>
                </a:solidFill>
                <a:latin typeface="Times New Roman"/>
                <a:cs typeface="Times New Roman"/>
              </a:rPr>
              <a:t>TELEOLOGICAL EMOTIONALITY</a:t>
            </a:r>
            <a:endParaRPr lang="it-IT" sz="2400" dirty="0">
              <a:solidFill>
                <a:srgbClr val="3366FF"/>
              </a:solidFill>
            </a:endParaRPr>
          </a:p>
        </p:txBody>
      </p:sp>
      <p:sp>
        <p:nvSpPr>
          <p:cNvPr id="33" name="Rettangolo 32"/>
          <p:cNvSpPr/>
          <p:nvPr/>
        </p:nvSpPr>
        <p:spPr>
          <a:xfrm>
            <a:off x="5547587" y="997850"/>
            <a:ext cx="4572000" cy="461665"/>
          </a:xfrm>
          <a:prstGeom prst="rect">
            <a:avLst/>
          </a:prstGeom>
        </p:spPr>
        <p:txBody>
          <a:bodyPr>
            <a:spAutoFit/>
          </a:bodyPr>
          <a:lstStyle/>
          <a:p>
            <a:r>
              <a:rPr lang="it-IT" sz="2400" b="1" dirty="0">
                <a:solidFill>
                  <a:srgbClr val="008000"/>
                </a:solidFill>
                <a:latin typeface="Times New Roman"/>
                <a:cs typeface="Times New Roman"/>
              </a:rPr>
              <a:t>EPISTEMIC EMOTIONALITY</a:t>
            </a:r>
            <a:endParaRPr lang="it-IT" sz="2400" dirty="0">
              <a:solidFill>
                <a:srgbClr val="008000"/>
              </a:solidFill>
            </a:endParaRPr>
          </a:p>
        </p:txBody>
      </p:sp>
      <p:sp>
        <p:nvSpPr>
          <p:cNvPr id="34" name="Rettangolo 33"/>
          <p:cNvSpPr/>
          <p:nvPr/>
        </p:nvSpPr>
        <p:spPr>
          <a:xfrm>
            <a:off x="5078246" y="1907144"/>
            <a:ext cx="5500854" cy="461665"/>
          </a:xfrm>
          <a:prstGeom prst="rect">
            <a:avLst/>
          </a:prstGeom>
        </p:spPr>
        <p:txBody>
          <a:bodyPr wrap="square">
            <a:spAutoFit/>
          </a:bodyPr>
          <a:lstStyle/>
          <a:p>
            <a:r>
              <a:rPr lang="it-IT" sz="2400" b="1" dirty="0">
                <a:solidFill>
                  <a:srgbClr val="FF0000"/>
                </a:solidFill>
                <a:latin typeface="Times New Roman"/>
                <a:cs typeface="Times New Roman"/>
              </a:rPr>
              <a:t>COMMUNICATIVE EMOTIONALITY</a:t>
            </a:r>
            <a:endParaRPr lang="it-IT" sz="2400" dirty="0">
              <a:solidFill>
                <a:srgbClr val="FF0000"/>
              </a:solidFill>
            </a:endParaRPr>
          </a:p>
        </p:txBody>
      </p:sp>
      <p:sp>
        <p:nvSpPr>
          <p:cNvPr id="35" name="Rettangolo 34"/>
          <p:cNvSpPr/>
          <p:nvPr/>
        </p:nvSpPr>
        <p:spPr>
          <a:xfrm>
            <a:off x="1246336" y="3707779"/>
            <a:ext cx="4572000" cy="923330"/>
          </a:xfrm>
          <a:prstGeom prst="rect">
            <a:avLst/>
          </a:prstGeom>
        </p:spPr>
        <p:txBody>
          <a:bodyPr>
            <a:spAutoFit/>
          </a:bodyPr>
          <a:lstStyle/>
          <a:p>
            <a:r>
              <a:rPr lang="fr-FR" b="1" dirty="0" smtClean="0">
                <a:solidFill>
                  <a:srgbClr val="0000FF"/>
                </a:solidFill>
                <a:latin typeface="Times New Roman"/>
                <a:cs typeface="Times New Roman"/>
              </a:rPr>
              <a:t>Actions </a:t>
            </a:r>
            <a:r>
              <a:rPr lang="fr-FR" b="1" dirty="0" smtClean="0">
                <a:solidFill>
                  <a:srgbClr val="0000FF"/>
                </a:solidFill>
                <a:latin typeface="Times New Roman"/>
                <a:cs typeface="Times New Roman"/>
                <a:sym typeface="Wingdings"/>
              </a:rPr>
              <a:t> But </a:t>
            </a:r>
            <a:r>
              <a:rPr lang="fr-FR" dirty="0" smtClean="0">
                <a:latin typeface="Times New Roman"/>
                <a:cs typeface="Times New Roman"/>
                <a:sym typeface="Wingdings"/>
              </a:rPr>
              <a:t>:  rappeler une connaissance précise  interprétation géométrique d’une équation linéaire. </a:t>
            </a:r>
            <a:endParaRPr lang="fr-FR" dirty="0"/>
          </a:p>
        </p:txBody>
      </p:sp>
      <p:sp>
        <p:nvSpPr>
          <p:cNvPr id="36" name="Rettangolo 35"/>
          <p:cNvSpPr/>
          <p:nvPr/>
        </p:nvSpPr>
        <p:spPr>
          <a:xfrm>
            <a:off x="1221427" y="5591648"/>
            <a:ext cx="4572000" cy="923330"/>
          </a:xfrm>
          <a:prstGeom prst="rect">
            <a:avLst/>
          </a:prstGeom>
        </p:spPr>
        <p:txBody>
          <a:bodyPr>
            <a:spAutoFit/>
          </a:bodyPr>
          <a:lstStyle/>
          <a:p>
            <a:r>
              <a:rPr lang="en-GB" b="1" dirty="0">
                <a:solidFill>
                  <a:srgbClr val="FF0000"/>
                </a:solidFill>
                <a:latin typeface="Times New Roman"/>
                <a:cs typeface="Times New Roman"/>
              </a:rPr>
              <a:t>Communication</a:t>
            </a:r>
            <a:r>
              <a:rPr lang="en-GB" dirty="0">
                <a:latin typeface="Times New Roman"/>
                <a:cs typeface="Times New Roman"/>
              </a:rPr>
              <a:t>: </a:t>
            </a:r>
            <a:r>
              <a:rPr lang="fr-FR" dirty="0" smtClean="0">
                <a:latin typeface="Times New Roman"/>
                <a:cs typeface="Times New Roman"/>
              </a:rPr>
              <a:t>pas beaucoup d’affirmations, beaucoup de questions aux élèves pour engager toute la classe dans la discussion.</a:t>
            </a:r>
            <a:endParaRPr lang="fr-FR" dirty="0">
              <a:latin typeface="Times New Roman"/>
              <a:cs typeface="Times New Roman"/>
            </a:endParaRPr>
          </a:p>
        </p:txBody>
      </p:sp>
      <p:sp>
        <p:nvSpPr>
          <p:cNvPr id="38" name="Rettangolo 37"/>
          <p:cNvSpPr/>
          <p:nvPr/>
        </p:nvSpPr>
        <p:spPr>
          <a:xfrm>
            <a:off x="1233871" y="4686140"/>
            <a:ext cx="4572000" cy="923330"/>
          </a:xfrm>
          <a:prstGeom prst="rect">
            <a:avLst/>
          </a:prstGeom>
        </p:spPr>
        <p:txBody>
          <a:bodyPr>
            <a:spAutoFit/>
          </a:bodyPr>
          <a:lstStyle/>
          <a:p>
            <a:r>
              <a:rPr lang="fr-FR" b="1" dirty="0" smtClean="0">
                <a:solidFill>
                  <a:srgbClr val="008000"/>
                </a:solidFill>
                <a:latin typeface="Times New Roman"/>
                <a:cs typeface="Times New Roman"/>
              </a:rPr>
              <a:t>Connaissance </a:t>
            </a:r>
            <a:r>
              <a:rPr lang="fr-FR" dirty="0" smtClean="0">
                <a:latin typeface="Times New Roman"/>
                <a:cs typeface="Times New Roman"/>
              </a:rPr>
              <a:t>: le concept de fonction et, en particulier, </a:t>
            </a:r>
            <a:r>
              <a:rPr lang="fr-FR" smtClean="0">
                <a:latin typeface="Times New Roman"/>
                <a:cs typeface="Times New Roman"/>
              </a:rPr>
              <a:t>la représentation </a:t>
            </a:r>
            <a:r>
              <a:rPr lang="fr-FR" dirty="0" smtClean="0">
                <a:latin typeface="Times New Roman"/>
                <a:cs typeface="Times New Roman"/>
              </a:rPr>
              <a:t>algébrique d’une droite : y=kx+y</a:t>
            </a:r>
            <a:r>
              <a:rPr lang="fr-FR" baseline="-25000" dirty="0" smtClean="0">
                <a:latin typeface="Times New Roman"/>
                <a:cs typeface="Times New Roman"/>
              </a:rPr>
              <a:t>0</a:t>
            </a:r>
            <a:endParaRPr lang="fr-FR" dirty="0"/>
          </a:p>
        </p:txBody>
      </p:sp>
    </p:spTree>
    <p:extLst>
      <p:ext uri="{BB962C8B-B14F-4D97-AF65-F5344CB8AC3E}">
        <p14:creationId xmlns:p14="http://schemas.microsoft.com/office/powerpoint/2010/main" val="128438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p:bldP spid="16" grpId="0" animBg="1"/>
      <p:bldP spid="20" grpId="0" animBg="1"/>
      <p:bldP spid="7" grpId="0" animBg="1"/>
      <p:bldP spid="32" grpId="0" animBg="1"/>
      <p:bldP spid="8" grpId="0"/>
      <p:bldP spid="30" grpId="0"/>
      <p:bldP spid="33" grpId="0"/>
      <p:bldP spid="34" grpId="0"/>
      <p:bldP spid="35" grpId="0"/>
      <p:bldP spid="36" grpId="0"/>
      <p:bldP spid="3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po 25"/>
          <p:cNvGrpSpPr/>
          <p:nvPr/>
        </p:nvGrpSpPr>
        <p:grpSpPr>
          <a:xfrm>
            <a:off x="1571036" y="512304"/>
            <a:ext cx="1763387" cy="2143555"/>
            <a:chOff x="305731" y="706307"/>
            <a:chExt cx="1763387" cy="2143555"/>
          </a:xfrm>
        </p:grpSpPr>
        <p:pic>
          <p:nvPicPr>
            <p:cNvPr id="6" name="Immagine 5"/>
            <p:cNvPicPr>
              <a:picLocks noChangeAspect="1"/>
            </p:cNvPicPr>
            <p:nvPr/>
          </p:nvPicPr>
          <p:blipFill rotWithShape="1">
            <a:blip r:embed="rId3"/>
            <a:srcRect l="26496" t="32606" r="54219" b="29837"/>
            <a:stretch/>
          </p:blipFill>
          <p:spPr>
            <a:xfrm>
              <a:off x="305731" y="964177"/>
              <a:ext cx="1763387" cy="1885685"/>
            </a:xfrm>
            <a:prstGeom prst="rect">
              <a:avLst/>
            </a:prstGeom>
          </p:spPr>
        </p:pic>
        <p:sp>
          <p:nvSpPr>
            <p:cNvPr id="24" name="Rettangolo arrotondato 23"/>
            <p:cNvSpPr/>
            <p:nvPr/>
          </p:nvSpPr>
          <p:spPr>
            <a:xfrm>
              <a:off x="305731" y="706307"/>
              <a:ext cx="1397000" cy="25787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FIG. 2</a:t>
              </a:r>
            </a:p>
          </p:txBody>
        </p:sp>
      </p:grpSp>
      <p:grpSp>
        <p:nvGrpSpPr>
          <p:cNvPr id="27" name="Gruppo 26"/>
          <p:cNvGrpSpPr/>
          <p:nvPr/>
        </p:nvGrpSpPr>
        <p:grpSpPr>
          <a:xfrm>
            <a:off x="5709716" y="3226126"/>
            <a:ext cx="4362990" cy="3608983"/>
            <a:chOff x="4185716" y="3226125"/>
            <a:chExt cx="4362990" cy="3608983"/>
          </a:xfrm>
        </p:grpSpPr>
        <p:pic>
          <p:nvPicPr>
            <p:cNvPr id="2" name="Immagin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4185716" y="3226125"/>
              <a:ext cx="4362990" cy="3608983"/>
            </a:xfrm>
            <a:prstGeom prst="roundRect">
              <a:avLst/>
            </a:prstGeom>
          </p:spPr>
        </p:pic>
        <p:sp>
          <p:nvSpPr>
            <p:cNvPr id="23" name="Rettangolo arrotondato 22"/>
            <p:cNvSpPr/>
            <p:nvPr/>
          </p:nvSpPr>
          <p:spPr>
            <a:xfrm>
              <a:off x="4185716" y="6171994"/>
              <a:ext cx="1397000" cy="25787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FIG. 1</a:t>
              </a:r>
            </a:p>
          </p:txBody>
        </p:sp>
      </p:grpSp>
      <p:sp>
        <p:nvSpPr>
          <p:cNvPr id="3" name="Ovale 2"/>
          <p:cNvSpPr/>
          <p:nvPr/>
        </p:nvSpPr>
        <p:spPr>
          <a:xfrm>
            <a:off x="6333382" y="4479894"/>
            <a:ext cx="1258201" cy="1234617"/>
          </a:xfrm>
          <a:prstGeom prst="ellipse">
            <a:avLst/>
          </a:prstGeom>
          <a:noFill/>
          <a:ln w="5715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1782BF"/>
              </a:solidFill>
            </a:endParaRPr>
          </a:p>
        </p:txBody>
      </p:sp>
      <p:sp>
        <p:nvSpPr>
          <p:cNvPr id="13" name="CasellaDiTesto 12"/>
          <p:cNvSpPr txBox="1"/>
          <p:nvPr/>
        </p:nvSpPr>
        <p:spPr>
          <a:xfrm>
            <a:off x="7591583" y="3797854"/>
            <a:ext cx="3903949" cy="369332"/>
          </a:xfrm>
          <a:prstGeom prst="rect">
            <a:avLst/>
          </a:prstGeom>
          <a:noFill/>
        </p:spPr>
        <p:txBody>
          <a:bodyPr wrap="square" rtlCol="0">
            <a:spAutoFit/>
          </a:bodyPr>
          <a:lstStyle/>
          <a:p>
            <a:r>
              <a:rPr lang="fr-FR" dirty="0" smtClean="0">
                <a:latin typeface="Times New Roman"/>
                <a:cs typeface="Times New Roman"/>
              </a:rPr>
              <a:t>QUESTION RETHORIQUE</a:t>
            </a:r>
            <a:endParaRPr lang="fr-FR" dirty="0">
              <a:latin typeface="Times New Roman"/>
              <a:cs typeface="Times New Roman"/>
            </a:endParaRPr>
          </a:p>
        </p:txBody>
      </p:sp>
      <p:sp>
        <p:nvSpPr>
          <p:cNvPr id="16" name="Rettangolo 15"/>
          <p:cNvSpPr/>
          <p:nvPr/>
        </p:nvSpPr>
        <p:spPr>
          <a:xfrm>
            <a:off x="7591583" y="3770065"/>
            <a:ext cx="2857409" cy="389448"/>
          </a:xfrm>
          <a:prstGeom prst="rect">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Rettangolo 19"/>
          <p:cNvSpPr/>
          <p:nvPr/>
        </p:nvSpPr>
        <p:spPr>
          <a:xfrm>
            <a:off x="7662136" y="6171994"/>
            <a:ext cx="3005864" cy="571706"/>
          </a:xfrm>
          <a:prstGeom prst="rect">
            <a:avLst/>
          </a:prstGeom>
          <a:solidFill>
            <a:srgbClr val="FFFFFF"/>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chemeClr val="tx1"/>
                </a:solidFill>
                <a:latin typeface="Times New Roman"/>
                <a:cs typeface="Times New Roman"/>
              </a:rPr>
              <a:t>RYTHME INSISTE SUR LES QUESTIONS</a:t>
            </a:r>
            <a:endParaRPr lang="fr-FR" dirty="0">
              <a:solidFill>
                <a:schemeClr val="tx1"/>
              </a:solidFill>
              <a:latin typeface="Times New Roman"/>
              <a:cs typeface="Times New Roman"/>
            </a:endParaRPr>
          </a:p>
        </p:txBody>
      </p:sp>
      <p:sp>
        <p:nvSpPr>
          <p:cNvPr id="7" name="Ovale 6"/>
          <p:cNvSpPr/>
          <p:nvPr/>
        </p:nvSpPr>
        <p:spPr>
          <a:xfrm>
            <a:off x="1724832" y="1139582"/>
            <a:ext cx="999505" cy="693737"/>
          </a:xfrm>
          <a:prstGeom prst="ellipse">
            <a:avLst/>
          </a:prstGeom>
          <a:noFill/>
          <a:ln w="571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28" name="Gruppo 27"/>
          <p:cNvGrpSpPr/>
          <p:nvPr/>
        </p:nvGrpSpPr>
        <p:grpSpPr>
          <a:xfrm>
            <a:off x="7631370" y="4303829"/>
            <a:ext cx="3417023" cy="1448151"/>
            <a:chOff x="6170869" y="4303828"/>
            <a:chExt cx="3417023" cy="1448151"/>
          </a:xfrm>
        </p:grpSpPr>
        <p:grpSp>
          <p:nvGrpSpPr>
            <p:cNvPr id="14" name="Gruppo 13"/>
            <p:cNvGrpSpPr/>
            <p:nvPr/>
          </p:nvGrpSpPr>
          <p:grpSpPr>
            <a:xfrm>
              <a:off x="6170869" y="4477798"/>
              <a:ext cx="3417023" cy="1274181"/>
              <a:chOff x="6170869" y="4477798"/>
              <a:chExt cx="3417023" cy="1274181"/>
            </a:xfrm>
          </p:grpSpPr>
          <p:pic>
            <p:nvPicPr>
              <p:cNvPr id="17" name="Immagine 16" descr="Macintosh HD:Users:marinadesimone:Library:Application Support:com.yellowmug.SnapNDrag:a175ad54e:screenshot_115.png"/>
              <p:cNvPicPr/>
              <p:nvPr/>
            </p:nvPicPr>
            <p:blipFill rotWithShape="1">
              <a:blip r:embed="rId6">
                <a:extLst>
                  <a:ext uri="{28A0092B-C50C-407E-A947-70E740481C1C}">
                    <a14:useLocalDpi xmlns:a14="http://schemas.microsoft.com/office/drawing/2010/main" val="0"/>
                  </a:ext>
                </a:extLst>
              </a:blip>
              <a:srcRect l="16483" t="18321" r="29191"/>
              <a:stretch/>
            </p:blipFill>
            <p:spPr bwMode="auto">
              <a:xfrm>
                <a:off x="6170869" y="4479893"/>
                <a:ext cx="1460095" cy="1272086"/>
              </a:xfrm>
              <a:prstGeom prst="rect">
                <a:avLst/>
              </a:prstGeom>
              <a:noFill/>
              <a:ln>
                <a:noFill/>
              </a:ln>
              <a:extLst>
                <a:ext uri="{53640926-AAD7-44d8-BBD7-CCE9431645EC}">
                  <a14:shadowObscured xmlns:a14="http://schemas.microsoft.com/office/drawing/2010/main" xmlns=""/>
                </a:ext>
              </a:extLst>
            </p:spPr>
          </p:pic>
          <p:pic>
            <p:nvPicPr>
              <p:cNvPr id="19" name="Immagine 18" descr="Macintosh HD:Users:marinadesimone:Library:Application Support:com.yellowmug.SnapNDrag:a175addbd:screenshot_116.png"/>
              <p:cNvPicPr/>
              <p:nvPr/>
            </p:nvPicPr>
            <p:blipFill rotWithShape="1">
              <a:blip r:embed="rId7">
                <a:extLst>
                  <a:ext uri="{28A0092B-C50C-407E-A947-70E740481C1C}">
                    <a14:useLocalDpi xmlns:a14="http://schemas.microsoft.com/office/drawing/2010/main" val="0"/>
                  </a:ext>
                </a:extLst>
              </a:blip>
              <a:srcRect l="16344" t="18323" r="29876"/>
              <a:stretch/>
            </p:blipFill>
            <p:spPr bwMode="auto">
              <a:xfrm>
                <a:off x="7149400" y="4477798"/>
                <a:ext cx="1206620" cy="1236711"/>
              </a:xfrm>
              <a:prstGeom prst="rect">
                <a:avLst/>
              </a:prstGeom>
              <a:noFill/>
              <a:ln>
                <a:noFill/>
              </a:ln>
              <a:extLst>
                <a:ext uri="{53640926-AAD7-44d8-BBD7-CCE9431645EC}">
                  <a14:shadowObscured xmlns:a14="http://schemas.microsoft.com/office/drawing/2010/main" xmlns=""/>
                </a:ext>
              </a:extLst>
            </p:spPr>
          </p:pic>
          <p:pic>
            <p:nvPicPr>
              <p:cNvPr id="21" name="Immagine 20" descr="Macintosh HD:Users:marinadesimone:Library:Application Support:com.yellowmug.SnapNDrag:a175ae341:screenshot_117.png"/>
              <p:cNvPicPr/>
              <p:nvPr/>
            </p:nvPicPr>
            <p:blipFill rotWithShape="1">
              <a:blip r:embed="rId8">
                <a:extLst>
                  <a:ext uri="{28A0092B-C50C-407E-A947-70E740481C1C}">
                    <a14:useLocalDpi xmlns:a14="http://schemas.microsoft.com/office/drawing/2010/main" val="0"/>
                  </a:ext>
                </a:extLst>
              </a:blip>
              <a:srcRect l="10753" t="9415" r="33784"/>
              <a:stretch/>
            </p:blipFill>
            <p:spPr bwMode="auto">
              <a:xfrm>
                <a:off x="8013647" y="4477798"/>
                <a:ext cx="1574245" cy="1253306"/>
              </a:xfrm>
              <a:prstGeom prst="rect">
                <a:avLst/>
              </a:prstGeom>
              <a:noFill/>
              <a:ln>
                <a:noFill/>
              </a:ln>
              <a:extLst>
                <a:ext uri="{53640926-AAD7-44d8-BBD7-CCE9431645EC}">
                  <a14:shadowObscured xmlns:a14="http://schemas.microsoft.com/office/drawing/2010/main" xmlns=""/>
                </a:ext>
              </a:extLst>
            </p:spPr>
          </p:pic>
          <p:cxnSp>
            <p:nvCxnSpPr>
              <p:cNvPr id="9" name="Connettore 2 8"/>
              <p:cNvCxnSpPr/>
              <p:nvPr/>
            </p:nvCxnSpPr>
            <p:spPr>
              <a:xfrm>
                <a:off x="6830113" y="5506534"/>
                <a:ext cx="411866" cy="0"/>
              </a:xfrm>
              <a:prstGeom prst="straightConnector1">
                <a:avLst/>
              </a:prstGeom>
              <a:ln w="38100" cmpd="sng">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2" name="Connettore 2 21"/>
              <p:cNvCxnSpPr/>
              <p:nvPr/>
            </p:nvCxnSpPr>
            <p:spPr>
              <a:xfrm>
                <a:off x="7822825" y="5506534"/>
                <a:ext cx="411866" cy="0"/>
              </a:xfrm>
              <a:prstGeom prst="straightConnector1">
                <a:avLst/>
              </a:prstGeom>
              <a:ln w="38100" cmpd="sng">
                <a:solidFill>
                  <a:srgbClr val="953735"/>
                </a:solidFill>
                <a:tailEnd type="arrow"/>
              </a:ln>
            </p:spPr>
            <p:style>
              <a:lnRef idx="2">
                <a:schemeClr val="accent1"/>
              </a:lnRef>
              <a:fillRef idx="0">
                <a:schemeClr val="accent1"/>
              </a:fillRef>
              <a:effectRef idx="1">
                <a:schemeClr val="accent1"/>
              </a:effectRef>
              <a:fontRef idx="minor">
                <a:schemeClr val="tx1"/>
              </a:fontRef>
            </p:style>
          </p:cxnSp>
        </p:grpSp>
        <p:sp>
          <p:nvSpPr>
            <p:cNvPr id="25" name="Rettangolo arrotondato 24"/>
            <p:cNvSpPr/>
            <p:nvPr/>
          </p:nvSpPr>
          <p:spPr>
            <a:xfrm>
              <a:off x="6189700" y="4303828"/>
              <a:ext cx="1397000" cy="25787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FIG. 3</a:t>
              </a:r>
            </a:p>
          </p:txBody>
        </p:sp>
      </p:grpSp>
      <p:cxnSp>
        <p:nvCxnSpPr>
          <p:cNvPr id="31" name="Connettore 1 30"/>
          <p:cNvCxnSpPr/>
          <p:nvPr/>
        </p:nvCxnSpPr>
        <p:spPr>
          <a:xfrm>
            <a:off x="4711700" y="3495184"/>
            <a:ext cx="947216"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32" name="Ovale 31"/>
          <p:cNvSpPr/>
          <p:nvPr/>
        </p:nvSpPr>
        <p:spPr>
          <a:xfrm>
            <a:off x="7629632" y="4876800"/>
            <a:ext cx="2949469" cy="1041400"/>
          </a:xfrm>
          <a:prstGeom prst="ellipse">
            <a:avLst/>
          </a:prstGeom>
          <a:noFill/>
          <a:ln w="190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CasellaDiTesto 7"/>
          <p:cNvSpPr txBox="1"/>
          <p:nvPr/>
        </p:nvSpPr>
        <p:spPr>
          <a:xfrm>
            <a:off x="4345212" y="3145254"/>
            <a:ext cx="1922243" cy="369332"/>
          </a:xfrm>
          <a:prstGeom prst="rect">
            <a:avLst/>
          </a:prstGeom>
          <a:noFill/>
        </p:spPr>
        <p:txBody>
          <a:bodyPr wrap="square" rtlCol="0">
            <a:spAutoFit/>
          </a:bodyPr>
          <a:lstStyle/>
          <a:p>
            <a:r>
              <a:rPr lang="en-GB" b="1" dirty="0" err="1" smtClean="0"/>
              <a:t>Hocher</a:t>
            </a:r>
            <a:r>
              <a:rPr lang="en-GB" b="1" dirty="0" smtClean="0"/>
              <a:t> la tête</a:t>
            </a:r>
            <a:endParaRPr lang="en-GB" b="1" dirty="0"/>
          </a:p>
        </p:txBody>
      </p:sp>
      <p:cxnSp>
        <p:nvCxnSpPr>
          <p:cNvPr id="39" name="Connettore 1 38"/>
          <p:cNvCxnSpPr/>
          <p:nvPr/>
        </p:nvCxnSpPr>
        <p:spPr>
          <a:xfrm>
            <a:off x="4711700" y="3495184"/>
            <a:ext cx="947216"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42" name="Rettangolo 41"/>
          <p:cNvSpPr/>
          <p:nvPr/>
        </p:nvSpPr>
        <p:spPr>
          <a:xfrm>
            <a:off x="5454789" y="739557"/>
            <a:ext cx="6310224" cy="1569660"/>
          </a:xfrm>
          <a:prstGeom prst="rect">
            <a:avLst/>
          </a:prstGeom>
        </p:spPr>
        <p:txBody>
          <a:bodyPr wrap="square">
            <a:spAutoFit/>
          </a:bodyPr>
          <a:lstStyle/>
          <a:p>
            <a:r>
              <a:rPr lang="fr-FR" sz="2400" b="1" dirty="0" smtClean="0">
                <a:solidFill>
                  <a:srgbClr val="0000FF"/>
                </a:solidFill>
                <a:latin typeface="Times New Roman"/>
                <a:cs typeface="Times New Roman"/>
              </a:rPr>
              <a:t>J’ai retrouvé ces mêmes indicateurs (et aussi d’autres) émotionnels attachés à la même attente. Et ces indicateurs émotionnels avaient toujours la même signification.</a:t>
            </a:r>
            <a:endParaRPr lang="fr-FR" sz="2400" dirty="0"/>
          </a:p>
        </p:txBody>
      </p:sp>
      <p:sp>
        <p:nvSpPr>
          <p:cNvPr id="29" name="Rettangolo arrotondato 28"/>
          <p:cNvSpPr/>
          <p:nvPr/>
        </p:nvSpPr>
        <p:spPr>
          <a:xfrm>
            <a:off x="1066800" y="4303829"/>
            <a:ext cx="4241077" cy="1907730"/>
          </a:xfrm>
          <a:prstGeom prst="roundRect">
            <a:avLst/>
          </a:prstGeom>
          <a:solidFill>
            <a:srgbClr val="FED46C"/>
          </a:solidFill>
        </p:spPr>
        <p:style>
          <a:lnRef idx="1">
            <a:schemeClr val="accent1"/>
          </a:lnRef>
          <a:fillRef idx="3">
            <a:schemeClr val="accent1"/>
          </a:fillRef>
          <a:effectRef idx="2">
            <a:schemeClr val="accent1"/>
          </a:effectRef>
          <a:fontRef idx="minor">
            <a:schemeClr val="lt1"/>
          </a:fontRef>
        </p:style>
        <p:txBody>
          <a:bodyPr rtlCol="0" anchor="ctr"/>
          <a:lstStyle/>
          <a:p>
            <a:r>
              <a:rPr lang="fr-FR" sz="2800" dirty="0" smtClean="0">
                <a:solidFill>
                  <a:schemeClr val="tx1"/>
                </a:solidFill>
                <a:latin typeface="Times New Roman"/>
                <a:cs typeface="Times New Roman"/>
              </a:rPr>
              <a:t>Ils manifestent l’</a:t>
            </a:r>
            <a:r>
              <a:rPr lang="fr-FR" sz="2800" i="1" dirty="0" smtClean="0">
                <a:solidFill>
                  <a:srgbClr val="FF0000"/>
                </a:solidFill>
                <a:latin typeface="Times New Roman"/>
                <a:cs typeface="Times New Roman"/>
              </a:rPr>
              <a:t>attente : que la connaissance précédente soit mobilisable par les élèves. </a:t>
            </a:r>
            <a:endParaRPr lang="fr-FR" sz="2800" b="1" i="1" u="sng" dirty="0">
              <a:solidFill>
                <a:srgbClr val="FF0000"/>
              </a:solidFill>
              <a:latin typeface="Times New Roman"/>
              <a:cs typeface="Times New Roman"/>
            </a:endParaRPr>
          </a:p>
        </p:txBody>
      </p:sp>
    </p:spTree>
    <p:extLst>
      <p:ext uri="{BB962C8B-B14F-4D97-AF65-F5344CB8AC3E}">
        <p14:creationId xmlns:p14="http://schemas.microsoft.com/office/powerpoint/2010/main" val="55930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1754258" y="1423784"/>
            <a:ext cx="8024742" cy="461665"/>
          </a:xfrm>
          <a:prstGeom prst="rect">
            <a:avLst/>
          </a:prstGeom>
          <a:noFill/>
        </p:spPr>
        <p:txBody>
          <a:bodyPr wrap="square" rtlCol="0">
            <a:spAutoFit/>
          </a:bodyPr>
          <a:lstStyle/>
          <a:p>
            <a:r>
              <a:rPr lang="en-GB" sz="2400" dirty="0">
                <a:latin typeface="Times New Roman"/>
                <a:cs typeface="Times New Roman"/>
              </a:rPr>
              <a:t>SARA</a:t>
            </a:r>
          </a:p>
        </p:txBody>
      </p:sp>
      <p:pic>
        <p:nvPicPr>
          <p:cNvPr id="6" name="Immagine 5"/>
          <p:cNvPicPr>
            <a:picLocks noChangeAspect="1"/>
          </p:cNvPicPr>
          <p:nvPr/>
        </p:nvPicPr>
        <p:blipFill>
          <a:blip r:embed="rId2"/>
          <a:stretch>
            <a:fillRect/>
          </a:stretch>
        </p:blipFill>
        <p:spPr>
          <a:xfrm>
            <a:off x="4648201" y="2128507"/>
            <a:ext cx="2679700" cy="2726302"/>
          </a:xfrm>
          <a:prstGeom prst="ellipse">
            <a:avLst/>
          </a:prstGeom>
        </p:spPr>
      </p:pic>
      <p:sp>
        <p:nvSpPr>
          <p:cNvPr id="4" name="Rettangolo arrotondato 3"/>
          <p:cNvSpPr/>
          <p:nvPr/>
        </p:nvSpPr>
        <p:spPr>
          <a:xfrm>
            <a:off x="7798213" y="4286251"/>
            <a:ext cx="3961573" cy="2363458"/>
          </a:xfrm>
          <a:prstGeom prst="roundRect">
            <a:avLst/>
          </a:prstGeom>
          <a:solidFill>
            <a:srgbClr val="FED46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600" dirty="0" smtClean="0">
                <a:solidFill>
                  <a:schemeClr val="tx1"/>
                </a:solidFill>
                <a:latin typeface="Times New Roman" charset="0"/>
                <a:ea typeface="Times New Roman" charset="0"/>
                <a:cs typeface="Times New Roman" charset="0"/>
              </a:rPr>
              <a:t>D’autres types d’attentes</a:t>
            </a:r>
            <a:endParaRPr lang="fr-FR" sz="3600" dirty="0">
              <a:solidFill>
                <a:schemeClr val="tx1"/>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766906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metto 2 7"/>
          <p:cNvSpPr/>
          <p:nvPr/>
        </p:nvSpPr>
        <p:spPr>
          <a:xfrm>
            <a:off x="0" y="0"/>
            <a:ext cx="11495313" cy="4978409"/>
          </a:xfrm>
          <a:prstGeom prst="wedgeRoundRectCallout">
            <a:avLst>
              <a:gd name="adj1" fmla="val -6228"/>
              <a:gd name="adj2" fmla="val 59822"/>
              <a:gd name="adj3" fmla="val 16667"/>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r>
              <a:rPr lang="en-GB" sz="2400" dirty="0">
                <a:solidFill>
                  <a:schemeClr val="tx1"/>
                </a:solidFill>
                <a:latin typeface="Times New Roman" charset="0"/>
                <a:ea typeface="Times New Roman" charset="0"/>
                <a:cs typeface="Times New Roman" charset="0"/>
              </a:rPr>
              <a:t>“Using </a:t>
            </a:r>
            <a:r>
              <a:rPr lang="en-GB" sz="2400" dirty="0" err="1">
                <a:solidFill>
                  <a:schemeClr val="tx1"/>
                </a:solidFill>
                <a:latin typeface="Times New Roman" charset="0"/>
                <a:ea typeface="Times New Roman" charset="0"/>
                <a:cs typeface="Times New Roman" charset="0"/>
              </a:rPr>
              <a:t>GeoGebra</a:t>
            </a:r>
            <a:r>
              <a:rPr lang="en-GB" sz="2400" dirty="0">
                <a:solidFill>
                  <a:schemeClr val="tx1"/>
                </a:solidFill>
                <a:latin typeface="Times New Roman" charset="0"/>
                <a:ea typeface="Times New Roman" charset="0"/>
                <a:cs typeface="Times New Roman" charset="0"/>
              </a:rPr>
              <a:t>, I expected that students are able to intertwine the graph, Algebra, numbers and words not just for the equations, but for all of the mathematical concepts. I believe that this is the power of </a:t>
            </a:r>
            <a:r>
              <a:rPr lang="en-GB" sz="2400" dirty="0" err="1">
                <a:solidFill>
                  <a:schemeClr val="tx1"/>
                </a:solidFill>
                <a:latin typeface="Times New Roman" charset="0"/>
                <a:ea typeface="Times New Roman" charset="0"/>
                <a:cs typeface="Times New Roman" charset="0"/>
              </a:rPr>
              <a:t>GeoGebra</a:t>
            </a:r>
            <a:r>
              <a:rPr lang="en-GB" sz="2400" dirty="0">
                <a:solidFill>
                  <a:schemeClr val="tx1"/>
                </a:solidFill>
                <a:latin typeface="Times New Roman" charset="0"/>
                <a:ea typeface="Times New Roman" charset="0"/>
                <a:cs typeface="Times New Roman" charset="0"/>
              </a:rPr>
              <a:t>. For example, yesterday, with my 11 grade classroom, when I spoke of the definition of the arithmetic progression, I remained astonished because they were able to see the graph of a straight line: we were in the classroom, within a totally numerical environment and they were quickly passed from the numbers to the graph without problems and in a fruitful way. I believe that this is a very important added value. I hope that </a:t>
            </a:r>
            <a:r>
              <a:rPr lang="en-GB" sz="2400" dirty="0" err="1">
                <a:solidFill>
                  <a:schemeClr val="tx1"/>
                </a:solidFill>
                <a:latin typeface="Times New Roman" charset="0"/>
                <a:ea typeface="Times New Roman" charset="0"/>
                <a:cs typeface="Times New Roman" charset="0"/>
              </a:rPr>
              <a:t>GeoGebra</a:t>
            </a:r>
            <a:r>
              <a:rPr lang="en-GB" sz="2400" dirty="0">
                <a:solidFill>
                  <a:schemeClr val="tx1"/>
                </a:solidFill>
                <a:latin typeface="Times New Roman" charset="0"/>
                <a:ea typeface="Times New Roman" charset="0"/>
                <a:cs typeface="Times New Roman" charset="0"/>
              </a:rPr>
              <a:t> helps students in thinking and searching for counterexamples even when they don’t have </a:t>
            </a:r>
            <a:r>
              <a:rPr lang="en-GB" sz="2400" dirty="0" err="1">
                <a:solidFill>
                  <a:schemeClr val="tx1"/>
                </a:solidFill>
                <a:latin typeface="Times New Roman" charset="0"/>
                <a:ea typeface="Times New Roman" charset="0"/>
                <a:cs typeface="Times New Roman" charset="0"/>
              </a:rPr>
              <a:t>GeoGebra</a:t>
            </a:r>
            <a:r>
              <a:rPr lang="en-GB" sz="2400" dirty="0">
                <a:solidFill>
                  <a:schemeClr val="tx1"/>
                </a:solidFill>
                <a:latin typeface="Times New Roman" charset="0"/>
                <a:ea typeface="Times New Roman" charset="0"/>
                <a:cs typeface="Times New Roman" charset="0"/>
              </a:rPr>
              <a:t> at their disposal. In particular, for the equation I expected that they see the deep link among equations, inequalities, zero of a function: they are all equivalent different ways to speak of the same thing.”</a:t>
            </a:r>
            <a:endParaRPr lang="it-IT" sz="2400" dirty="0">
              <a:solidFill>
                <a:schemeClr val="tx1"/>
              </a:solidFill>
              <a:latin typeface="Times New Roman" charset="0"/>
              <a:ea typeface="Times New Roman" charset="0"/>
              <a:cs typeface="Times New Roman" charset="0"/>
            </a:endParaRPr>
          </a:p>
        </p:txBody>
      </p:sp>
      <p:sp>
        <p:nvSpPr>
          <p:cNvPr id="9" name="Rettangolo arrotondato 8"/>
          <p:cNvSpPr/>
          <p:nvPr/>
        </p:nvSpPr>
        <p:spPr>
          <a:xfrm>
            <a:off x="6527901" y="4390941"/>
            <a:ext cx="5659016" cy="2467059"/>
          </a:xfrm>
          <a:prstGeom prst="roundRect">
            <a:avLst/>
          </a:prstGeom>
          <a:solidFill>
            <a:srgbClr val="FED46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b="1" i="1" dirty="0" smtClean="0">
                <a:solidFill>
                  <a:srgbClr val="FF0000"/>
                </a:solidFill>
                <a:latin typeface="Times New Roman" charset="0"/>
                <a:ea typeface="Times New Roman" charset="0"/>
                <a:cs typeface="Times New Roman" charset="0"/>
              </a:rPr>
              <a:t>Attente : les étudiants apprennent à “voir” à travers le registre graphique pour raisonner (penser) sur les équations</a:t>
            </a:r>
            <a:endParaRPr lang="fr-FR" sz="3200" b="1" i="1" dirty="0">
              <a:solidFill>
                <a:srgbClr val="FF0000"/>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1694658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metto 2 7"/>
          <p:cNvSpPr/>
          <p:nvPr/>
        </p:nvSpPr>
        <p:spPr>
          <a:xfrm>
            <a:off x="0" y="0"/>
            <a:ext cx="11495313" cy="6260123"/>
          </a:xfrm>
          <a:prstGeom prst="wedgeRoundRectCallout">
            <a:avLst>
              <a:gd name="adj1" fmla="val -6228"/>
              <a:gd name="adj2" fmla="val 59822"/>
              <a:gd name="adj3" fmla="val 16667"/>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r>
              <a:rPr lang="en-GB" sz="2400" dirty="0">
                <a:solidFill>
                  <a:schemeClr val="tx1"/>
                </a:solidFill>
                <a:latin typeface="Times New Roman" charset="0"/>
                <a:ea typeface="Times New Roman" charset="0"/>
                <a:cs typeface="Times New Roman" charset="0"/>
              </a:rPr>
              <a:t>“I introduce linear equations through an activity of </a:t>
            </a:r>
            <a:r>
              <a:rPr lang="en-GB" sz="2400" u="sng" dirty="0">
                <a:solidFill>
                  <a:schemeClr val="tx1"/>
                </a:solidFill>
                <a:latin typeface="Times New Roman" charset="0"/>
                <a:ea typeface="Times New Roman" charset="0"/>
                <a:cs typeface="Times New Roman" charset="0"/>
                <a:hlinkClick r:id="rId3"/>
              </a:rPr>
              <a:t>M@t.abel.</a:t>
            </a:r>
            <a:r>
              <a:rPr lang="en-GB" sz="2400" dirty="0">
                <a:solidFill>
                  <a:schemeClr val="tx1"/>
                </a:solidFill>
                <a:latin typeface="Times New Roman" charset="0"/>
                <a:ea typeface="Times New Roman" charset="0"/>
                <a:cs typeface="Times New Roman" charset="0"/>
              </a:rPr>
              <a:t> In particular, we consider a pseudo-real situation of a boy who walks with constant velocity and we ask, knowing the velocity, how many kilometres he covers while the time passes. “How many kilometres while the time passes” is a linear function, then, on </a:t>
            </a:r>
            <a:r>
              <a:rPr lang="en-GB" sz="2400" dirty="0" err="1">
                <a:solidFill>
                  <a:schemeClr val="tx1"/>
                </a:solidFill>
                <a:latin typeface="Times New Roman" charset="0"/>
                <a:ea typeface="Times New Roman" charset="0"/>
                <a:cs typeface="Times New Roman" charset="0"/>
              </a:rPr>
              <a:t>GeoGebra</a:t>
            </a:r>
            <a:r>
              <a:rPr lang="en-GB" sz="2400" dirty="0">
                <a:solidFill>
                  <a:schemeClr val="tx1"/>
                </a:solidFill>
                <a:latin typeface="Times New Roman" charset="0"/>
                <a:ea typeface="Times New Roman" charset="0"/>
                <a:cs typeface="Times New Roman" charset="0"/>
              </a:rPr>
              <a:t>, we consider a table and we start to see after how much time he will cover 300m and then we go to see [she mimes the solution on the graph] the answer on the graph of </a:t>
            </a:r>
            <a:r>
              <a:rPr lang="en-GB" sz="2400" dirty="0" err="1">
                <a:solidFill>
                  <a:schemeClr val="tx1"/>
                </a:solidFill>
                <a:latin typeface="Times New Roman" charset="0"/>
                <a:ea typeface="Times New Roman" charset="0"/>
                <a:cs typeface="Times New Roman" charset="0"/>
              </a:rPr>
              <a:t>GeoGebra</a:t>
            </a:r>
            <a:r>
              <a:rPr lang="en-GB" sz="2400" dirty="0">
                <a:solidFill>
                  <a:schemeClr val="tx1"/>
                </a:solidFill>
                <a:latin typeface="Times New Roman" charset="0"/>
                <a:ea typeface="Times New Roman" charset="0"/>
                <a:cs typeface="Times New Roman" charset="0"/>
              </a:rPr>
              <a:t>. We start from that for talking of equations because, after we have the straight line [she mimes the straight line], we can read on the graph of </a:t>
            </a:r>
            <a:r>
              <a:rPr lang="en-GB" sz="2400" dirty="0" err="1">
                <a:solidFill>
                  <a:schemeClr val="tx1"/>
                </a:solidFill>
                <a:latin typeface="Times New Roman" charset="0"/>
                <a:ea typeface="Times New Roman" charset="0"/>
                <a:cs typeface="Times New Roman" charset="0"/>
              </a:rPr>
              <a:t>GeoGebra</a:t>
            </a:r>
            <a:r>
              <a:rPr lang="en-GB" sz="2400" dirty="0">
                <a:solidFill>
                  <a:schemeClr val="tx1"/>
                </a:solidFill>
                <a:latin typeface="Times New Roman" charset="0"/>
                <a:ea typeface="Times New Roman" charset="0"/>
                <a:cs typeface="Times New Roman" charset="0"/>
              </a:rPr>
              <a:t> and then we have the intersection between the oblique straight line that represents the velocity and the horizontal straight line that represents, for example, 300m. </a:t>
            </a:r>
            <a:r>
              <a:rPr lang="en-GB" sz="2400" u="sng" dirty="0">
                <a:solidFill>
                  <a:schemeClr val="tx1"/>
                </a:solidFill>
                <a:latin typeface="Times New Roman" charset="0"/>
                <a:ea typeface="Times New Roman" charset="0"/>
                <a:cs typeface="Times New Roman" charset="0"/>
                <a:hlinkClick r:id="rId3"/>
              </a:rPr>
              <a:t>M@t.abel</a:t>
            </a:r>
            <a:r>
              <a:rPr lang="en-GB" sz="2400" dirty="0">
                <a:solidFill>
                  <a:schemeClr val="tx1"/>
                </a:solidFill>
                <a:latin typeface="Times New Roman" charset="0"/>
                <a:ea typeface="Times New Roman" charset="0"/>
                <a:cs typeface="Times New Roman" charset="0"/>
              </a:rPr>
              <a:t> is an Italian teacher education programme for in-service mathematics teacher supported by the Ministry of Education</a:t>
            </a:r>
            <a:r>
              <a:rPr lang="en-GB" sz="2400" dirty="0" smtClean="0">
                <a:solidFill>
                  <a:schemeClr val="tx1"/>
                </a:solidFill>
                <a:latin typeface="Times New Roman" charset="0"/>
                <a:ea typeface="Times New Roman" charset="0"/>
                <a:cs typeface="Times New Roman" charset="0"/>
              </a:rPr>
              <a:t>. </a:t>
            </a:r>
            <a:r>
              <a:rPr lang="en-GB" sz="2400" dirty="0">
                <a:solidFill>
                  <a:schemeClr val="tx1"/>
                </a:solidFill>
                <a:latin typeface="Times New Roman" charset="0"/>
                <a:ea typeface="Times New Roman" charset="0"/>
                <a:cs typeface="Times New Roman" charset="0"/>
              </a:rPr>
              <a:t>Then we are able to see the intersection point as the solution of an equation. Always working on the graph of </a:t>
            </a:r>
            <a:r>
              <a:rPr lang="en-GB" sz="2400" dirty="0" err="1">
                <a:solidFill>
                  <a:schemeClr val="tx1"/>
                </a:solidFill>
                <a:latin typeface="Times New Roman" charset="0"/>
                <a:ea typeface="Times New Roman" charset="0"/>
                <a:cs typeface="Times New Roman" charset="0"/>
              </a:rPr>
              <a:t>GeoGebra</a:t>
            </a:r>
            <a:r>
              <a:rPr lang="en-GB" sz="2400" dirty="0">
                <a:solidFill>
                  <a:schemeClr val="tx1"/>
                </a:solidFill>
                <a:latin typeface="Times New Roman" charset="0"/>
                <a:ea typeface="Times New Roman" charset="0"/>
                <a:cs typeface="Times New Roman" charset="0"/>
              </a:rPr>
              <a:t>, I try to highlight that if I translate the graph up or down [she mimes the translation] the solution is simply translated up or down. Hence, I can add or subtract the same term to both sides of the equation and I will obtain the same solution.”</a:t>
            </a:r>
            <a:r>
              <a:rPr lang="it-IT" sz="2400" dirty="0" smtClean="0">
                <a:solidFill>
                  <a:schemeClr val="tx1"/>
                </a:solidFill>
                <a:effectLst/>
                <a:latin typeface="Times New Roman" charset="0"/>
                <a:ea typeface="Times New Roman" charset="0"/>
                <a:cs typeface="Times New Roman" charset="0"/>
              </a:rPr>
              <a:t> </a:t>
            </a:r>
            <a:endParaRPr lang="it-IT" sz="2400" dirty="0">
              <a:solidFill>
                <a:schemeClr val="tx1"/>
              </a:solidFill>
              <a:latin typeface="Times New Roman" charset="0"/>
              <a:ea typeface="Times New Roman" charset="0"/>
              <a:cs typeface="Times New Roman" charset="0"/>
            </a:endParaRPr>
          </a:p>
        </p:txBody>
      </p:sp>
      <p:sp>
        <p:nvSpPr>
          <p:cNvPr id="9" name="Rettangolo arrotondato 8"/>
          <p:cNvSpPr/>
          <p:nvPr/>
        </p:nvSpPr>
        <p:spPr>
          <a:xfrm>
            <a:off x="6527901" y="4390941"/>
            <a:ext cx="5659016" cy="2467059"/>
          </a:xfrm>
          <a:prstGeom prst="roundRect">
            <a:avLst/>
          </a:prstGeom>
          <a:solidFill>
            <a:srgbClr val="FED46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b="1" i="1" dirty="0" smtClean="0">
                <a:solidFill>
                  <a:srgbClr val="FF0000"/>
                </a:solidFill>
                <a:latin typeface="Times New Roman" charset="0"/>
                <a:ea typeface="Times New Roman" charset="0"/>
                <a:cs typeface="Times New Roman" charset="0"/>
              </a:rPr>
              <a:t>Attente : l’utilisation de </a:t>
            </a:r>
            <a:r>
              <a:rPr lang="fr-FR" sz="3200" b="1" i="1" dirty="0" err="1" smtClean="0">
                <a:solidFill>
                  <a:srgbClr val="FF0000"/>
                </a:solidFill>
                <a:latin typeface="Times New Roman" charset="0"/>
                <a:ea typeface="Times New Roman" charset="0"/>
                <a:cs typeface="Times New Roman" charset="0"/>
              </a:rPr>
              <a:t>GeoGebra</a:t>
            </a:r>
            <a:r>
              <a:rPr lang="fr-FR" sz="3200" b="1" i="1" dirty="0">
                <a:solidFill>
                  <a:srgbClr val="FF0000"/>
                </a:solidFill>
                <a:latin typeface="Times New Roman" charset="0"/>
                <a:ea typeface="Times New Roman" charset="0"/>
                <a:cs typeface="Times New Roman" charset="0"/>
              </a:rPr>
              <a:t> </a:t>
            </a:r>
            <a:r>
              <a:rPr lang="fr-FR" sz="3200" b="1" i="1" dirty="0" smtClean="0">
                <a:solidFill>
                  <a:srgbClr val="FF0000"/>
                </a:solidFill>
                <a:latin typeface="Times New Roman" charset="0"/>
                <a:ea typeface="Times New Roman" charset="0"/>
                <a:cs typeface="Times New Roman" charset="0"/>
              </a:rPr>
              <a:t>aide les élèves pour passer d’un registre de représentation à l’autre</a:t>
            </a:r>
            <a:endParaRPr lang="fr-FR" sz="3200" b="1" i="1" dirty="0">
              <a:solidFill>
                <a:srgbClr val="FF0000"/>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275325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arrotondato 8"/>
          <p:cNvSpPr/>
          <p:nvPr/>
        </p:nvSpPr>
        <p:spPr>
          <a:xfrm>
            <a:off x="6527901" y="4368427"/>
            <a:ext cx="5659016" cy="2467059"/>
          </a:xfrm>
          <a:prstGeom prst="roundRect">
            <a:avLst/>
          </a:prstGeom>
          <a:solidFill>
            <a:srgbClr val="FED46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b="1" i="1" dirty="0" smtClean="0">
                <a:solidFill>
                  <a:schemeClr val="tx1"/>
                </a:solidFill>
                <a:latin typeface="Times New Roman" charset="0"/>
                <a:ea typeface="Times New Roman" charset="0"/>
                <a:cs typeface="Times New Roman" charset="0"/>
              </a:rPr>
              <a:t>Attente : l’utilisation de </a:t>
            </a:r>
            <a:r>
              <a:rPr lang="fr-FR" sz="3200" b="1" i="1" dirty="0" err="1" smtClean="0">
                <a:solidFill>
                  <a:schemeClr val="tx1"/>
                </a:solidFill>
                <a:latin typeface="Times New Roman" charset="0"/>
                <a:ea typeface="Times New Roman" charset="0"/>
                <a:cs typeface="Times New Roman" charset="0"/>
              </a:rPr>
              <a:t>GeoGebra</a:t>
            </a:r>
            <a:r>
              <a:rPr lang="fr-FR" sz="3200" b="1" i="1" dirty="0" smtClean="0">
                <a:solidFill>
                  <a:schemeClr val="tx1"/>
                </a:solidFill>
                <a:latin typeface="Times New Roman" charset="0"/>
                <a:ea typeface="Times New Roman" charset="0"/>
                <a:cs typeface="Times New Roman" charset="0"/>
              </a:rPr>
              <a:t> aide les élèves pour passer d’un registre de représentation à l’autre</a:t>
            </a:r>
            <a:endParaRPr lang="fr-FR" sz="3200" b="1" i="1" dirty="0">
              <a:solidFill>
                <a:schemeClr val="tx1"/>
              </a:solidFill>
              <a:latin typeface="Times New Roman" charset="0"/>
              <a:ea typeface="Times New Roman" charset="0"/>
              <a:cs typeface="Times New Roman" charset="0"/>
            </a:endParaRPr>
          </a:p>
        </p:txBody>
      </p:sp>
      <p:sp>
        <p:nvSpPr>
          <p:cNvPr id="4" name="Rettangolo arrotondato 3"/>
          <p:cNvSpPr/>
          <p:nvPr/>
        </p:nvSpPr>
        <p:spPr>
          <a:xfrm>
            <a:off x="6527901" y="0"/>
            <a:ext cx="5659016" cy="2467059"/>
          </a:xfrm>
          <a:prstGeom prst="roundRect">
            <a:avLst/>
          </a:prstGeom>
          <a:solidFill>
            <a:srgbClr val="FED46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b="1" i="1" dirty="0" smtClean="0">
                <a:solidFill>
                  <a:schemeClr val="tx1"/>
                </a:solidFill>
                <a:latin typeface="Times New Roman" charset="0"/>
                <a:ea typeface="Times New Roman" charset="0"/>
                <a:cs typeface="Times New Roman" charset="0"/>
              </a:rPr>
              <a:t>Attente : les étudiants apprennent à “voir” à travers le registre graphique pour raisonner (« </a:t>
            </a:r>
            <a:r>
              <a:rPr lang="fr-FR" sz="3200" b="1" i="1" dirty="0" err="1" smtClean="0">
                <a:solidFill>
                  <a:schemeClr val="tx1"/>
                </a:solidFill>
                <a:latin typeface="Times New Roman" charset="0"/>
                <a:ea typeface="Times New Roman" charset="0"/>
                <a:cs typeface="Times New Roman" charset="0"/>
              </a:rPr>
              <a:t>think</a:t>
            </a:r>
            <a:r>
              <a:rPr lang="fr-FR" sz="3200" b="1" i="1" dirty="0" smtClean="0">
                <a:solidFill>
                  <a:schemeClr val="tx1"/>
                </a:solidFill>
                <a:latin typeface="Times New Roman" charset="0"/>
                <a:ea typeface="Times New Roman" charset="0"/>
                <a:cs typeface="Times New Roman" charset="0"/>
              </a:rPr>
              <a:t> of ») sur les équations</a:t>
            </a:r>
            <a:endParaRPr lang="fr-FR" sz="3200" b="1" i="1" dirty="0">
              <a:solidFill>
                <a:schemeClr val="tx1"/>
              </a:solidFill>
              <a:latin typeface="Times New Roman" charset="0"/>
              <a:ea typeface="Times New Roman" charset="0"/>
              <a:cs typeface="Times New Roman" charset="0"/>
            </a:endParaRPr>
          </a:p>
        </p:txBody>
      </p:sp>
      <p:sp>
        <p:nvSpPr>
          <p:cNvPr id="2" name="Rettangolo arrotondato 1"/>
          <p:cNvSpPr/>
          <p:nvPr/>
        </p:nvSpPr>
        <p:spPr>
          <a:xfrm>
            <a:off x="0" y="0"/>
            <a:ext cx="5957455" cy="12335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solidFill>
                  <a:schemeClr val="tx1"/>
                </a:solidFill>
                <a:latin typeface="Times New Roman" charset="0"/>
                <a:ea typeface="Times New Roman" charset="0"/>
                <a:cs typeface="Times New Roman" charset="0"/>
              </a:rPr>
              <a:t>Indicateurs émotionnels qui rendent visibles </a:t>
            </a:r>
            <a:r>
              <a:rPr lang="fr-FR" sz="3600" smtClean="0">
                <a:solidFill>
                  <a:schemeClr val="tx1"/>
                </a:solidFill>
                <a:latin typeface="Times New Roman" charset="0"/>
                <a:ea typeface="Times New Roman" charset="0"/>
                <a:cs typeface="Times New Roman" charset="0"/>
              </a:rPr>
              <a:t>ces attentes</a:t>
            </a:r>
            <a:endParaRPr lang="fr-FR" sz="3600">
              <a:solidFill>
                <a:schemeClr val="tx1"/>
              </a:solidFill>
              <a:latin typeface="Times New Roman" charset="0"/>
              <a:ea typeface="Times New Roman" charset="0"/>
              <a:cs typeface="Times New Roman" charset="0"/>
            </a:endParaRPr>
          </a:p>
        </p:txBody>
      </p:sp>
      <p:pic>
        <p:nvPicPr>
          <p:cNvPr id="6" name="Immagine 5"/>
          <p:cNvPicPr/>
          <p:nvPr/>
        </p:nvPicPr>
        <p:blipFill>
          <a:blip r:embed="rId3">
            <a:extLst>
              <a:ext uri="{28A0092B-C50C-407E-A947-70E740481C1C}">
                <a14:useLocalDpi xmlns:a14="http://schemas.microsoft.com/office/drawing/2010/main" val="0"/>
              </a:ext>
            </a:extLst>
          </a:blip>
          <a:srcRect/>
          <a:stretch>
            <a:fillRect/>
          </a:stretch>
        </p:blipFill>
        <p:spPr bwMode="auto">
          <a:xfrm>
            <a:off x="324115" y="1446685"/>
            <a:ext cx="3333485" cy="2040748"/>
          </a:xfrm>
          <a:prstGeom prst="ellipse">
            <a:avLst/>
          </a:prstGeom>
          <a:solidFill>
            <a:srgbClr val="FFFFFF"/>
          </a:solidFill>
          <a:ln>
            <a:noFill/>
          </a:ln>
        </p:spPr>
      </p:pic>
      <p:pic>
        <p:nvPicPr>
          <p:cNvPr id="7" name="Immagine 6"/>
          <p:cNvPicPr/>
          <p:nvPr/>
        </p:nvPicPr>
        <p:blipFill>
          <a:blip r:embed="rId4">
            <a:extLst>
              <a:ext uri="{28A0092B-C50C-407E-A947-70E740481C1C}">
                <a14:useLocalDpi xmlns:a14="http://schemas.microsoft.com/office/drawing/2010/main" val="0"/>
              </a:ext>
            </a:extLst>
          </a:blip>
          <a:srcRect/>
          <a:stretch>
            <a:fillRect/>
          </a:stretch>
        </p:blipFill>
        <p:spPr bwMode="auto">
          <a:xfrm>
            <a:off x="4113530" y="2727815"/>
            <a:ext cx="2877820" cy="1379855"/>
          </a:xfrm>
          <a:prstGeom prst="rect">
            <a:avLst/>
          </a:prstGeom>
          <a:solidFill>
            <a:srgbClr val="FFFFFF"/>
          </a:solidFill>
          <a:ln>
            <a:noFill/>
          </a:ln>
        </p:spPr>
      </p:pic>
      <p:pic>
        <p:nvPicPr>
          <p:cNvPr id="10" name="Immagine 9"/>
          <p:cNvPicPr/>
          <p:nvPr/>
        </p:nvPicPr>
        <p:blipFill>
          <a:blip r:embed="rId5">
            <a:extLst>
              <a:ext uri="{28A0092B-C50C-407E-A947-70E740481C1C}">
                <a14:useLocalDpi xmlns:a14="http://schemas.microsoft.com/office/drawing/2010/main" val="0"/>
              </a:ext>
            </a:extLst>
          </a:blip>
          <a:srcRect/>
          <a:stretch>
            <a:fillRect/>
          </a:stretch>
        </p:blipFill>
        <p:spPr bwMode="auto">
          <a:xfrm>
            <a:off x="324115" y="3955270"/>
            <a:ext cx="2294873" cy="2727815"/>
          </a:xfrm>
          <a:prstGeom prst="rect">
            <a:avLst/>
          </a:prstGeom>
          <a:solidFill>
            <a:srgbClr val="FFFFFF"/>
          </a:solidFill>
          <a:ln>
            <a:noFill/>
          </a:ln>
        </p:spPr>
      </p:pic>
      <p:pic>
        <p:nvPicPr>
          <p:cNvPr id="11" name="Immagine 10"/>
          <p:cNvPicPr/>
          <p:nvPr/>
        </p:nvPicPr>
        <p:blipFill>
          <a:blip r:embed="rId6">
            <a:extLst>
              <a:ext uri="{28A0092B-C50C-407E-A947-70E740481C1C}">
                <a14:useLocalDpi xmlns:a14="http://schemas.microsoft.com/office/drawing/2010/main" val="0"/>
              </a:ext>
            </a:extLst>
          </a:blip>
          <a:srcRect/>
          <a:stretch>
            <a:fillRect/>
          </a:stretch>
        </p:blipFill>
        <p:spPr bwMode="auto">
          <a:xfrm>
            <a:off x="3429000" y="4464933"/>
            <a:ext cx="2133600" cy="2314659"/>
          </a:xfrm>
          <a:prstGeom prst="rect">
            <a:avLst/>
          </a:prstGeom>
          <a:solidFill>
            <a:srgbClr val="FFFFFF"/>
          </a:solidFill>
          <a:ln>
            <a:noFill/>
          </a:ln>
        </p:spPr>
      </p:pic>
      <p:pic>
        <p:nvPicPr>
          <p:cNvPr id="12" name="Immagine 11"/>
          <p:cNvPicPr/>
          <p:nvPr/>
        </p:nvPicPr>
        <p:blipFill>
          <a:blip r:embed="rId7">
            <a:extLst>
              <a:ext uri="{28A0092B-C50C-407E-A947-70E740481C1C}">
                <a14:useLocalDpi xmlns:a14="http://schemas.microsoft.com/office/drawing/2010/main" val="0"/>
              </a:ext>
            </a:extLst>
          </a:blip>
          <a:srcRect/>
          <a:stretch>
            <a:fillRect/>
          </a:stretch>
        </p:blipFill>
        <p:spPr bwMode="auto">
          <a:xfrm>
            <a:off x="8183244" y="2467059"/>
            <a:ext cx="2717019" cy="1901368"/>
          </a:xfrm>
          <a:prstGeom prst="rect">
            <a:avLst/>
          </a:prstGeom>
          <a:solidFill>
            <a:srgbClr val="FFFFFF"/>
          </a:solidFill>
          <a:ln>
            <a:noFill/>
          </a:ln>
        </p:spPr>
      </p:pic>
    </p:spTree>
    <p:extLst>
      <p:ext uri="{BB962C8B-B14F-4D97-AF65-F5344CB8AC3E}">
        <p14:creationId xmlns:p14="http://schemas.microsoft.com/office/powerpoint/2010/main" val="1059498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CasellaDiTesto 9"/>
          <p:cNvSpPr txBox="1"/>
          <p:nvPr/>
        </p:nvSpPr>
        <p:spPr>
          <a:xfrm>
            <a:off x="1754258" y="1423784"/>
            <a:ext cx="8024742" cy="461665"/>
          </a:xfrm>
          <a:prstGeom prst="rect">
            <a:avLst/>
          </a:prstGeom>
          <a:noFill/>
        </p:spPr>
        <p:txBody>
          <a:bodyPr wrap="square" rtlCol="0">
            <a:spAutoFit/>
          </a:bodyPr>
          <a:lstStyle/>
          <a:p>
            <a:r>
              <a:rPr lang="en-GB" sz="2400" dirty="0">
                <a:latin typeface="Times New Roman"/>
                <a:cs typeface="Times New Roman"/>
              </a:rPr>
              <a:t>CARLA</a:t>
            </a:r>
          </a:p>
        </p:txBody>
      </p:sp>
      <p:pic>
        <p:nvPicPr>
          <p:cNvPr id="11" name="Immagine 10"/>
          <p:cNvPicPr>
            <a:picLocks noChangeAspect="1"/>
          </p:cNvPicPr>
          <p:nvPr/>
        </p:nvPicPr>
        <p:blipFill>
          <a:blip r:embed="rId2"/>
          <a:stretch>
            <a:fillRect/>
          </a:stretch>
        </p:blipFill>
        <p:spPr>
          <a:xfrm>
            <a:off x="4991100" y="2571109"/>
            <a:ext cx="2730500" cy="2690101"/>
          </a:xfrm>
          <a:prstGeom prst="ellipse">
            <a:avLst/>
          </a:prstGeom>
        </p:spPr>
      </p:pic>
    </p:spTree>
    <p:extLst>
      <p:ext uri="{BB962C8B-B14F-4D97-AF65-F5344CB8AC3E}">
        <p14:creationId xmlns:p14="http://schemas.microsoft.com/office/powerpoint/2010/main" val="11197251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 name="Immagine 13"/>
          <p:cNvPicPr>
            <a:picLocks noChangeAspect="1"/>
          </p:cNvPicPr>
          <p:nvPr/>
        </p:nvPicPr>
        <p:blipFill>
          <a:blip r:embed="rId3"/>
          <a:stretch>
            <a:fillRect/>
          </a:stretch>
        </p:blipFill>
        <p:spPr>
          <a:xfrm>
            <a:off x="4146231" y="3852586"/>
            <a:ext cx="2730500" cy="2690101"/>
          </a:xfrm>
          <a:prstGeom prst="ellipse">
            <a:avLst/>
          </a:prstGeom>
        </p:spPr>
      </p:pic>
      <p:sp>
        <p:nvSpPr>
          <p:cNvPr id="8" name="Fumetto 2 7"/>
          <p:cNvSpPr/>
          <p:nvPr/>
        </p:nvSpPr>
        <p:spPr>
          <a:xfrm>
            <a:off x="1772488" y="328943"/>
            <a:ext cx="8527213" cy="2985432"/>
          </a:xfrm>
          <a:prstGeom prst="wedgeRoundRectCallout">
            <a:avLst>
              <a:gd name="adj1" fmla="val -7040"/>
              <a:gd name="adj2" fmla="val 71067"/>
              <a:gd name="adj3" fmla="val 16667"/>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bg1"/>
              </a:solidFill>
            </a:endParaRPr>
          </a:p>
        </p:txBody>
      </p:sp>
      <p:sp>
        <p:nvSpPr>
          <p:cNvPr id="3" name="CasellaDiTesto 2"/>
          <p:cNvSpPr txBox="1"/>
          <p:nvPr/>
        </p:nvSpPr>
        <p:spPr>
          <a:xfrm>
            <a:off x="1865009" y="5232423"/>
            <a:ext cx="2281223" cy="954107"/>
          </a:xfrm>
          <a:prstGeom prst="rect">
            <a:avLst/>
          </a:prstGeom>
          <a:noFill/>
        </p:spPr>
        <p:txBody>
          <a:bodyPr wrap="square" rtlCol="0">
            <a:spAutoFit/>
          </a:bodyPr>
          <a:lstStyle/>
          <a:p>
            <a:r>
              <a:rPr lang="en-GB" sz="2800" i="1" dirty="0" err="1" smtClean="0">
                <a:solidFill>
                  <a:srgbClr val="FF0000"/>
                </a:solidFill>
                <a:latin typeface="Times New Roman"/>
                <a:cs typeface="Times New Roman"/>
              </a:rPr>
              <a:t>Déclaration</a:t>
            </a:r>
            <a:r>
              <a:rPr lang="en-GB" sz="2800" i="1" dirty="0" smtClean="0">
                <a:solidFill>
                  <a:srgbClr val="FF0000"/>
                </a:solidFill>
                <a:latin typeface="Times New Roman"/>
                <a:cs typeface="Times New Roman"/>
              </a:rPr>
              <a:t> de </a:t>
            </a:r>
            <a:r>
              <a:rPr lang="en-GB" sz="2800" dirty="0" smtClean="0">
                <a:latin typeface="Times New Roman"/>
                <a:cs typeface="Times New Roman"/>
              </a:rPr>
              <a:t>Carla</a:t>
            </a:r>
            <a:endParaRPr lang="en-GB" sz="2800" i="1" dirty="0">
              <a:solidFill>
                <a:srgbClr val="FF0000"/>
              </a:solidFill>
              <a:latin typeface="Times New Roman"/>
              <a:cs typeface="Times New Roman"/>
            </a:endParaRPr>
          </a:p>
        </p:txBody>
      </p:sp>
      <p:sp>
        <p:nvSpPr>
          <p:cNvPr id="11" name="CasellaDiTesto 10"/>
          <p:cNvSpPr txBox="1"/>
          <p:nvPr/>
        </p:nvSpPr>
        <p:spPr>
          <a:xfrm>
            <a:off x="6979655" y="3852585"/>
            <a:ext cx="4646287" cy="2246769"/>
          </a:xfrm>
          <a:prstGeom prst="rect">
            <a:avLst/>
          </a:prstGeom>
          <a:noFill/>
        </p:spPr>
        <p:txBody>
          <a:bodyPr wrap="square" rtlCol="0">
            <a:spAutoFit/>
          </a:bodyPr>
          <a:lstStyle/>
          <a:p>
            <a:r>
              <a:rPr lang="fr-FR" sz="2800" dirty="0" smtClean="0">
                <a:solidFill>
                  <a:srgbClr val="FF0000"/>
                </a:solidFill>
                <a:latin typeface="Times New Roman"/>
                <a:cs typeface="Times New Roman"/>
              </a:rPr>
              <a:t>Attente</a:t>
            </a:r>
            <a:r>
              <a:rPr lang="fr-FR" sz="2800" b="1" dirty="0" smtClean="0">
                <a:solidFill>
                  <a:srgbClr val="FF0000"/>
                </a:solidFill>
                <a:latin typeface="Times New Roman"/>
                <a:cs typeface="Times New Roman"/>
              </a:rPr>
              <a:t> </a:t>
            </a:r>
            <a:r>
              <a:rPr lang="fr-FR" sz="2800" b="1" i="1" dirty="0" smtClean="0">
                <a:solidFill>
                  <a:srgbClr val="FF0000"/>
                </a:solidFill>
                <a:latin typeface="Times New Roman"/>
                <a:cs typeface="Times New Roman"/>
              </a:rPr>
              <a:t>par rapport au fait que les justifications sont nécessaires pour donner du sens à ce que les élèves sont en train de faire.</a:t>
            </a:r>
            <a:endParaRPr lang="fr-FR" sz="2800" b="1" i="1" u="sng" dirty="0">
              <a:solidFill>
                <a:srgbClr val="FF0000"/>
              </a:solidFill>
              <a:latin typeface="Times New Roman"/>
              <a:cs typeface="Times New Roman"/>
            </a:endParaRPr>
          </a:p>
        </p:txBody>
      </p:sp>
      <p:sp>
        <p:nvSpPr>
          <p:cNvPr id="4" name="Rettangolo 3"/>
          <p:cNvSpPr/>
          <p:nvPr/>
        </p:nvSpPr>
        <p:spPr>
          <a:xfrm>
            <a:off x="1903108" y="317501"/>
            <a:ext cx="8396592" cy="2985433"/>
          </a:xfrm>
          <a:prstGeom prst="rect">
            <a:avLst/>
          </a:prstGeom>
        </p:spPr>
        <p:txBody>
          <a:bodyPr wrap="square">
            <a:spAutoFit/>
          </a:bodyPr>
          <a:lstStyle/>
          <a:p>
            <a:r>
              <a:rPr lang="en-GB" sz="2400" dirty="0">
                <a:latin typeface="Times New Roman"/>
                <a:cs typeface="Times New Roman"/>
              </a:rPr>
              <a:t>(Carla speaks about the national assessment for the middle school, called “</a:t>
            </a:r>
            <a:r>
              <a:rPr lang="en-GB" sz="2400" dirty="0" err="1">
                <a:latin typeface="Times New Roman"/>
                <a:cs typeface="Times New Roman"/>
              </a:rPr>
              <a:t>Invalsi</a:t>
            </a:r>
            <a:r>
              <a:rPr lang="en-GB" sz="2400" dirty="0">
                <a:latin typeface="Times New Roman"/>
                <a:cs typeface="Times New Roman"/>
              </a:rPr>
              <a:t>”) </a:t>
            </a:r>
          </a:p>
          <a:p>
            <a:r>
              <a:rPr lang="en-GB" sz="2800" dirty="0">
                <a:latin typeface="Times New Roman"/>
                <a:cs typeface="Times New Roman"/>
              </a:rPr>
              <a:t>“Many tests of this assessment contain the question “Explain why”, then students have to explain and justify their reasoning [...] I make many tests of the type “</a:t>
            </a:r>
            <a:r>
              <a:rPr lang="en-GB" sz="2800" i="1" dirty="0">
                <a:latin typeface="Times New Roman"/>
                <a:cs typeface="Times New Roman"/>
              </a:rPr>
              <a:t>know and know-how</a:t>
            </a:r>
            <a:r>
              <a:rPr lang="en-GB" sz="2800" dirty="0">
                <a:latin typeface="Times New Roman"/>
                <a:cs typeface="Times New Roman"/>
              </a:rPr>
              <a:t>”; the “</a:t>
            </a:r>
            <a:r>
              <a:rPr lang="en-GB" sz="2800" i="1" dirty="0">
                <a:latin typeface="Times New Roman"/>
                <a:cs typeface="Times New Roman"/>
              </a:rPr>
              <a:t>know</a:t>
            </a:r>
            <a:r>
              <a:rPr lang="en-GB" sz="2800" dirty="0">
                <a:latin typeface="Times New Roman"/>
                <a:cs typeface="Times New Roman"/>
              </a:rPr>
              <a:t>” is the set of justifications that serve to give a meaning to what they are doing.”</a:t>
            </a:r>
            <a:endParaRPr lang="it-IT" sz="2800" dirty="0">
              <a:latin typeface="Times New Roman"/>
              <a:cs typeface="Times New Roman"/>
            </a:endParaRPr>
          </a:p>
        </p:txBody>
      </p:sp>
    </p:spTree>
    <p:extLst>
      <p:ext uri="{BB962C8B-B14F-4D97-AF65-F5344CB8AC3E}">
        <p14:creationId xmlns:p14="http://schemas.microsoft.com/office/powerpoint/2010/main" val="8208091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ottotitolo 2">
            <a:hlinkClick r:id="rId3" action="ppaction://hlinkfile"/>
          </p:cNvPr>
          <p:cNvSpPr txBox="1">
            <a:spLocks/>
          </p:cNvSpPr>
          <p:nvPr/>
        </p:nvSpPr>
        <p:spPr>
          <a:xfrm>
            <a:off x="1524000" y="2621069"/>
            <a:ext cx="9144000" cy="71827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dirty="0">
                <a:solidFill>
                  <a:schemeClr val="accent1"/>
                </a:solidFill>
                <a:latin typeface="Times New Roman"/>
                <a:cs typeface="Times New Roman"/>
                <a:hlinkClick r:id="rId4" action="ppaction://hlinkfile"/>
              </a:rPr>
              <a:t>Excerpt </a:t>
            </a:r>
            <a:endParaRPr lang="en-GB" dirty="0">
              <a:solidFill>
                <a:schemeClr val="accent1"/>
              </a:solidFill>
              <a:latin typeface="Times New Roman"/>
              <a:cs typeface="Times New Roman"/>
            </a:endParaRPr>
          </a:p>
        </p:txBody>
      </p:sp>
      <p:sp>
        <p:nvSpPr>
          <p:cNvPr id="6" name="Sottotitolo 2"/>
          <p:cNvSpPr txBox="1">
            <a:spLocks/>
          </p:cNvSpPr>
          <p:nvPr/>
        </p:nvSpPr>
        <p:spPr>
          <a:xfrm rot="19046880">
            <a:off x="-1700457" y="1850214"/>
            <a:ext cx="9144000" cy="69248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dirty="0" smtClean="0">
                <a:solidFill>
                  <a:schemeClr val="accent4"/>
                </a:solidFill>
                <a:latin typeface="Cambria (Intestazioni)"/>
                <a:cs typeface="Cambria (Intestazioni)"/>
              </a:rPr>
              <a:t>Regards</a:t>
            </a:r>
            <a:endParaRPr lang="en-GB" dirty="0">
              <a:solidFill>
                <a:schemeClr val="accent4"/>
              </a:solidFill>
              <a:latin typeface="Cambria (Intestazioni)"/>
              <a:cs typeface="Cambria (Intestazioni)"/>
            </a:endParaRPr>
          </a:p>
        </p:txBody>
      </p:sp>
      <p:sp>
        <p:nvSpPr>
          <p:cNvPr id="7" name="Sottotitolo 2"/>
          <p:cNvSpPr txBox="1">
            <a:spLocks/>
          </p:cNvSpPr>
          <p:nvPr/>
        </p:nvSpPr>
        <p:spPr>
          <a:xfrm rot="2099874">
            <a:off x="3572049" y="1133665"/>
            <a:ext cx="9144000" cy="69248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dirty="0" smtClean="0">
                <a:solidFill>
                  <a:srgbClr val="EB6615"/>
                </a:solidFill>
                <a:latin typeface="Cambria (Intestazioni)"/>
                <a:cs typeface="Cambria (Intestazioni)"/>
              </a:rPr>
              <a:t>Expressions du visage</a:t>
            </a:r>
            <a:endParaRPr lang="en-GB" dirty="0">
              <a:solidFill>
                <a:srgbClr val="EB6615"/>
              </a:solidFill>
              <a:latin typeface="Cambria (Intestazioni)"/>
              <a:cs typeface="Cambria (Intestazioni)"/>
            </a:endParaRPr>
          </a:p>
        </p:txBody>
      </p:sp>
      <p:sp>
        <p:nvSpPr>
          <p:cNvPr id="8" name="Sottotitolo 2"/>
          <p:cNvSpPr txBox="1">
            <a:spLocks/>
          </p:cNvSpPr>
          <p:nvPr/>
        </p:nvSpPr>
        <p:spPr>
          <a:xfrm rot="1222381">
            <a:off x="-139025" y="4722286"/>
            <a:ext cx="9144000" cy="69248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fr-FR" dirty="0" smtClean="0">
                <a:solidFill>
                  <a:srgbClr val="EB6615"/>
                </a:solidFill>
                <a:latin typeface="Cambria (Intestazioni)"/>
                <a:cs typeface="Cambria (Intestazioni)"/>
              </a:rPr>
              <a:t>Gestes</a:t>
            </a:r>
            <a:endParaRPr lang="fr-FR" dirty="0">
              <a:solidFill>
                <a:srgbClr val="EB6615"/>
              </a:solidFill>
              <a:latin typeface="Cambria (Intestazioni)"/>
              <a:cs typeface="Cambria (Intestazioni)"/>
            </a:endParaRPr>
          </a:p>
        </p:txBody>
      </p:sp>
      <p:pic>
        <p:nvPicPr>
          <p:cNvPr id="5" name="Immagine 4" descr="angry_emoticon_by_arth0289-d6c1dfn.jpg"/>
          <p:cNvPicPr>
            <a:picLocks noChangeAspect="1"/>
          </p:cNvPicPr>
          <p:nvPr/>
        </p:nvPicPr>
        <p:blipFill rotWithShape="1">
          <a:blip r:embed="rId5">
            <a:extLst>
              <a:ext uri="{28A0092B-C50C-407E-A947-70E740481C1C}">
                <a14:useLocalDpi xmlns:a14="http://schemas.microsoft.com/office/drawing/2010/main" val="0"/>
              </a:ext>
            </a:extLst>
          </a:blip>
          <a:srcRect r="2595" b="6542"/>
          <a:stretch/>
        </p:blipFill>
        <p:spPr>
          <a:xfrm rot="2032195">
            <a:off x="8517180" y="505343"/>
            <a:ext cx="1005948" cy="965182"/>
          </a:xfrm>
          <a:prstGeom prst="rect">
            <a:avLst/>
          </a:prstGeom>
        </p:spPr>
      </p:pic>
      <p:pic>
        <p:nvPicPr>
          <p:cNvPr id="9" name="Immagine 8" descr="occhi-sorpresi.png"/>
          <p:cNvPicPr>
            <a:picLocks noChangeAspect="1"/>
          </p:cNvPicPr>
          <p:nvPr/>
        </p:nvPicPr>
        <p:blipFill rotWithShape="1">
          <a:blip r:embed="rId6">
            <a:extLst>
              <a:ext uri="{28A0092B-C50C-407E-A947-70E740481C1C}">
                <a14:useLocalDpi xmlns:a14="http://schemas.microsoft.com/office/drawing/2010/main" val="0"/>
              </a:ext>
            </a:extLst>
          </a:blip>
          <a:srcRect b="11752"/>
          <a:stretch/>
        </p:blipFill>
        <p:spPr>
          <a:xfrm rot="18859220">
            <a:off x="3582794" y="1291837"/>
            <a:ext cx="1234819" cy="1089707"/>
          </a:xfrm>
          <a:prstGeom prst="rect">
            <a:avLst/>
          </a:prstGeom>
        </p:spPr>
      </p:pic>
      <p:sp>
        <p:nvSpPr>
          <p:cNvPr id="10" name="CasellaDiTesto 9"/>
          <p:cNvSpPr txBox="1"/>
          <p:nvPr/>
        </p:nvSpPr>
        <p:spPr>
          <a:xfrm>
            <a:off x="1863607" y="5666091"/>
            <a:ext cx="8024742" cy="1200329"/>
          </a:xfrm>
          <a:prstGeom prst="rect">
            <a:avLst/>
          </a:prstGeom>
          <a:noFill/>
        </p:spPr>
        <p:txBody>
          <a:bodyPr wrap="square" rtlCol="0">
            <a:spAutoFit/>
          </a:bodyPr>
          <a:lstStyle/>
          <a:p>
            <a:pPr marL="342900" indent="-342900">
              <a:buFont typeface="Arial"/>
              <a:buChar char="•"/>
            </a:pPr>
            <a:r>
              <a:rPr lang="fr-FR" sz="2400" dirty="0" smtClean="0">
                <a:solidFill>
                  <a:srgbClr val="1782BF"/>
                </a:solidFill>
                <a:latin typeface="Times New Roman"/>
                <a:cs typeface="Times New Roman"/>
              </a:rPr>
              <a:t>Carla et sa classe sont en train de résoudre l’équation de deuxième degré (x+1)</a:t>
            </a:r>
            <a:r>
              <a:rPr lang="fr-FR" sz="2400" baseline="30000" dirty="0" smtClean="0">
                <a:solidFill>
                  <a:srgbClr val="1782BF"/>
                </a:solidFill>
                <a:latin typeface="Times New Roman"/>
                <a:cs typeface="Times New Roman"/>
              </a:rPr>
              <a:t>2</a:t>
            </a:r>
            <a:r>
              <a:rPr lang="fr-FR" sz="2400" dirty="0" smtClean="0">
                <a:solidFill>
                  <a:srgbClr val="1782BF"/>
                </a:solidFill>
                <a:latin typeface="Times New Roman"/>
                <a:cs typeface="Times New Roman"/>
              </a:rPr>
              <a:t>=81 dans </a:t>
            </a:r>
            <a:r>
              <a:rPr lang="fr-FR" sz="2400" b="1" dirty="0" smtClean="0">
                <a:solidFill>
                  <a:srgbClr val="1782BF"/>
                </a:solidFill>
                <a:latin typeface="Times New Roman"/>
                <a:cs typeface="Times New Roman"/>
              </a:rPr>
              <a:t>Z, </a:t>
            </a:r>
            <a:r>
              <a:rPr lang="fr-FR" sz="2400" dirty="0" smtClean="0">
                <a:solidFill>
                  <a:srgbClr val="1782BF"/>
                </a:solidFill>
                <a:latin typeface="Times New Roman"/>
                <a:cs typeface="Times New Roman"/>
              </a:rPr>
              <a:t>qui peut être résolue sans appliquer la formule. </a:t>
            </a:r>
          </a:p>
        </p:txBody>
      </p:sp>
      <p:sp>
        <p:nvSpPr>
          <p:cNvPr id="11" name="Sottotitolo 2"/>
          <p:cNvSpPr txBox="1">
            <a:spLocks/>
          </p:cNvSpPr>
          <p:nvPr/>
        </p:nvSpPr>
        <p:spPr>
          <a:xfrm rot="19135123">
            <a:off x="3588076" y="4491999"/>
            <a:ext cx="9144000" cy="69248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it-IT" dirty="0" smtClean="0">
                <a:solidFill>
                  <a:srgbClr val="EB6615"/>
                </a:solidFill>
                <a:latin typeface="Cambria (Intestazioni)"/>
                <a:cs typeface="Cambria (Intestazioni)"/>
              </a:rPr>
              <a:t>Ton de la </a:t>
            </a:r>
            <a:r>
              <a:rPr lang="it-IT" dirty="0" err="1" smtClean="0">
                <a:solidFill>
                  <a:srgbClr val="EB6615"/>
                </a:solidFill>
                <a:latin typeface="Cambria (Intestazioni)"/>
                <a:cs typeface="Cambria (Intestazioni)"/>
              </a:rPr>
              <a:t>voix</a:t>
            </a:r>
            <a:endParaRPr lang="it-IT" dirty="0">
              <a:solidFill>
                <a:srgbClr val="EB6615"/>
              </a:solidFill>
              <a:latin typeface="Cambria (Intestazioni)"/>
              <a:cs typeface="Cambria (Intestazioni)"/>
            </a:endParaRPr>
          </a:p>
        </p:txBody>
      </p:sp>
      <p:pic>
        <p:nvPicPr>
          <p:cNvPr id="12" name="Immagine 11" descr="Macintosh HD:Users:marinadesimone:Library:Application Support:com.yellowmug.SnapNDrag:a175ad54e:screenshot_115.png"/>
          <p:cNvPicPr/>
          <p:nvPr/>
        </p:nvPicPr>
        <p:blipFill rotWithShape="1">
          <a:blip r:embed="rId7">
            <a:extLst>
              <a:ext uri="{28A0092B-C50C-407E-A947-70E740481C1C}">
                <a14:useLocalDpi xmlns:a14="http://schemas.microsoft.com/office/drawing/2010/main" val="0"/>
              </a:ext>
            </a:extLst>
          </a:blip>
          <a:srcRect l="16483" t="18321" r="29191"/>
          <a:stretch/>
        </p:blipFill>
        <p:spPr bwMode="auto">
          <a:xfrm>
            <a:off x="1777016" y="4205152"/>
            <a:ext cx="1675442" cy="1460939"/>
          </a:xfrm>
          <a:prstGeom prst="ellipse">
            <a:avLst/>
          </a:prstGeom>
          <a:noFill/>
          <a:ln>
            <a:noFill/>
          </a:ln>
          <a:extLst>
            <a:ext uri="{53640926-AAD7-44d8-BBD7-CCE9431645EC}">
              <a14:shadowObscured xmlns:a14="http://schemas.microsoft.com/office/drawing/2010/main" xmlns=""/>
            </a:ext>
          </a:extLst>
        </p:spPr>
      </p:pic>
      <p:grpSp>
        <p:nvGrpSpPr>
          <p:cNvPr id="15" name="Gruppo 14"/>
          <p:cNvGrpSpPr/>
          <p:nvPr/>
        </p:nvGrpSpPr>
        <p:grpSpPr>
          <a:xfrm>
            <a:off x="2899746" y="2659085"/>
            <a:ext cx="6771664" cy="1079929"/>
            <a:chOff x="1375746" y="3142193"/>
            <a:chExt cx="6771664" cy="1079929"/>
          </a:xfrm>
        </p:grpSpPr>
        <p:sp>
          <p:nvSpPr>
            <p:cNvPr id="3" name="Rettangolo arrotondato 2"/>
            <p:cNvSpPr/>
            <p:nvPr/>
          </p:nvSpPr>
          <p:spPr>
            <a:xfrm>
              <a:off x="1375746" y="3152291"/>
              <a:ext cx="6771664" cy="106983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CasellaDiTesto 12"/>
            <p:cNvSpPr txBox="1"/>
            <p:nvPr/>
          </p:nvSpPr>
          <p:spPr>
            <a:xfrm>
              <a:off x="1717268" y="3142193"/>
              <a:ext cx="6138136" cy="1077218"/>
            </a:xfrm>
            <a:prstGeom prst="rect">
              <a:avLst/>
            </a:prstGeom>
            <a:noFill/>
          </p:spPr>
          <p:txBody>
            <a:bodyPr wrap="square" rtlCol="0">
              <a:spAutoFit/>
            </a:bodyPr>
            <a:lstStyle/>
            <a:p>
              <a:r>
                <a:rPr lang="fr-FR" sz="3200" dirty="0" smtClean="0">
                  <a:latin typeface="Times New Roman"/>
                  <a:cs typeface="Times New Roman"/>
                </a:rPr>
                <a:t>Il m’informent par rapport à l’EMOTIONALITY de l’enseignant</a:t>
              </a:r>
              <a:endParaRPr lang="fr-FR" sz="3200" dirty="0">
                <a:latin typeface="Times New Roman"/>
                <a:cs typeface="Times New Roman"/>
              </a:endParaRPr>
            </a:p>
          </p:txBody>
        </p:sp>
      </p:grpSp>
    </p:spTree>
    <p:extLst>
      <p:ext uri="{BB962C8B-B14F-4D97-AF65-F5344CB8AC3E}">
        <p14:creationId xmlns:p14="http://schemas.microsoft.com/office/powerpoint/2010/main" val="11010672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524000" y="1472011"/>
            <a:ext cx="9433048" cy="779956"/>
          </a:xfrm>
          <a:prstGeom prst="rect">
            <a:avLst/>
          </a:prstGeom>
        </p:spPr>
        <p:txBody>
          <a:bodyPr>
            <a:noAutofit/>
          </a:bodyPr>
          <a:lstStyle>
            <a:defPPr>
              <a:defRPr lang="it-IT"/>
            </a:defPPr>
            <a:lvl1pPr marL="342900" marR="0" lvl="0" indent="-342900" algn="ctr" fontAlgn="auto">
              <a:lnSpc>
                <a:spcPct val="100000"/>
              </a:lnSpc>
              <a:spcBef>
                <a:spcPct val="20000"/>
              </a:spcBef>
              <a:spcAft>
                <a:spcPts val="0"/>
              </a:spcAft>
              <a:buClrTx/>
              <a:buSzTx/>
              <a:tabLst/>
              <a:defRPr kumimoji="0" sz="4400" b="0" i="0" u="none" strike="noStrike" cap="none" spc="0" normalizeH="0" baseline="0">
                <a:ln>
                  <a:noFill/>
                </a:ln>
                <a:effectLst/>
                <a:uLnTx/>
                <a:uFillTx/>
              </a:defRPr>
            </a:lvl1pPr>
          </a:lstStyle>
          <a:p>
            <a:r>
              <a:rPr lang="en-GB" sz="3600">
                <a:latin typeface="Times New Roman" panose="02020603050405020304" pitchFamily="18" charset="0"/>
                <a:cs typeface="Times New Roman" panose="02020603050405020304" pitchFamily="18" charset="0"/>
              </a:rPr>
              <a:t>“</a:t>
            </a:r>
            <a:r>
              <a:rPr lang="en-GB" sz="3600" i="1">
                <a:latin typeface="Times New Roman" panose="02020603050405020304" pitchFamily="18" charset="0"/>
                <a:cs typeface="Times New Roman" panose="02020603050405020304" pitchFamily="18" charset="0"/>
              </a:rPr>
              <a:t>On the Pragmatics of  Communication</a:t>
            </a:r>
            <a:r>
              <a:rPr lang="en-GB" sz="3600">
                <a:latin typeface="Times New Roman" panose="02020603050405020304" pitchFamily="18" charset="0"/>
                <a:cs typeface="Times New Roman" panose="02020603050405020304" pitchFamily="18" charset="0"/>
              </a:rPr>
              <a:t>” (1998)</a:t>
            </a:r>
          </a:p>
        </p:txBody>
      </p:sp>
      <p:sp>
        <p:nvSpPr>
          <p:cNvPr id="4" name="Subtitle 2"/>
          <p:cNvSpPr txBox="1">
            <a:spLocks/>
          </p:cNvSpPr>
          <p:nvPr/>
        </p:nvSpPr>
        <p:spPr>
          <a:xfrm>
            <a:off x="1999928" y="463601"/>
            <a:ext cx="8272536" cy="682631"/>
          </a:xfrm>
          <a:prstGeom prst="rect">
            <a:avLst/>
          </a:prstGeom>
        </p:spPr>
        <p:txBody>
          <a:bodyPr>
            <a:noAutofit/>
          </a:bodyPr>
          <a:lstStyle>
            <a:defPPr>
              <a:defRPr lang="it-IT"/>
            </a:defPPr>
            <a:lvl1pPr marL="342900" marR="0" lvl="0" indent="-342900" algn="ctr" fontAlgn="auto">
              <a:lnSpc>
                <a:spcPct val="100000"/>
              </a:lnSpc>
              <a:spcBef>
                <a:spcPct val="20000"/>
              </a:spcBef>
              <a:spcAft>
                <a:spcPts val="0"/>
              </a:spcAft>
              <a:buClrTx/>
              <a:buSzTx/>
              <a:tabLst/>
              <a:defRPr kumimoji="0" sz="4400" b="0" i="0" u="none" strike="noStrike" cap="none" spc="0" normalizeH="0" baseline="0">
                <a:ln>
                  <a:noFill/>
                </a:ln>
                <a:effectLst/>
                <a:uLnTx/>
                <a:uFillTx/>
              </a:defRPr>
            </a:lvl1pPr>
          </a:lstStyle>
          <a:p>
            <a:r>
              <a:rPr lang="en-GB" b="1" dirty="0" smtClean="0">
                <a:solidFill>
                  <a:srgbClr val="000000"/>
                </a:solidFill>
                <a:latin typeface="Times New Roman"/>
                <a:cs typeface="Times New Roman"/>
              </a:rPr>
              <a:t>POURQUOI </a:t>
            </a:r>
            <a:r>
              <a:rPr lang="en-GB" sz="3200" dirty="0" err="1" smtClean="0">
                <a:latin typeface="Times New Roman"/>
                <a:cs typeface="Times New Roman"/>
              </a:rPr>
              <a:t>Habermas</a:t>
            </a:r>
            <a:r>
              <a:rPr lang="en-GB" sz="3200" dirty="0">
                <a:latin typeface="Times New Roman"/>
                <a:cs typeface="Times New Roman"/>
              </a:rPr>
              <a:t>?</a:t>
            </a:r>
          </a:p>
        </p:txBody>
      </p:sp>
      <p:sp>
        <p:nvSpPr>
          <p:cNvPr id="10" name="Rettangolo arrotondato 9"/>
          <p:cNvSpPr/>
          <p:nvPr/>
        </p:nvSpPr>
        <p:spPr>
          <a:xfrm>
            <a:off x="1735482" y="2429446"/>
            <a:ext cx="4398618" cy="720154"/>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CasellaDiTesto 10"/>
          <p:cNvSpPr txBox="1"/>
          <p:nvPr/>
        </p:nvSpPr>
        <p:spPr>
          <a:xfrm>
            <a:off x="1878392" y="2505646"/>
            <a:ext cx="4192208" cy="584776"/>
          </a:xfrm>
          <a:prstGeom prst="rect">
            <a:avLst/>
          </a:prstGeom>
          <a:solidFill>
            <a:srgbClr val="FFFFFF"/>
          </a:solidFill>
        </p:spPr>
        <p:txBody>
          <a:bodyPr wrap="square" rtlCol="0">
            <a:spAutoFit/>
          </a:bodyPr>
          <a:lstStyle/>
          <a:p>
            <a:r>
              <a:rPr lang="en-GB" sz="3200" b="1" dirty="0">
                <a:latin typeface="Times New Roman"/>
                <a:cs typeface="Times New Roman"/>
              </a:rPr>
              <a:t>Discursive rationality</a:t>
            </a:r>
          </a:p>
        </p:txBody>
      </p:sp>
      <p:cxnSp>
        <p:nvCxnSpPr>
          <p:cNvPr id="12" name="Connettore 2 11"/>
          <p:cNvCxnSpPr/>
          <p:nvPr/>
        </p:nvCxnSpPr>
        <p:spPr>
          <a:xfrm>
            <a:off x="6231688" y="3014223"/>
            <a:ext cx="789414" cy="29749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6" name="CasellaDiTesto 15"/>
          <p:cNvSpPr txBox="1"/>
          <p:nvPr/>
        </p:nvSpPr>
        <p:spPr>
          <a:xfrm>
            <a:off x="6472884" y="3510643"/>
            <a:ext cx="4793830" cy="1077218"/>
          </a:xfrm>
          <a:prstGeom prst="rect">
            <a:avLst/>
          </a:prstGeom>
          <a:solidFill>
            <a:schemeClr val="bg1"/>
          </a:solidFill>
        </p:spPr>
        <p:txBody>
          <a:bodyPr wrap="square" rtlCol="0">
            <a:spAutoFit/>
          </a:bodyPr>
          <a:lstStyle/>
          <a:p>
            <a:r>
              <a:rPr lang="fr-FR" sz="3200" i="1" dirty="0" smtClean="0">
                <a:latin typeface="Times New Roman"/>
                <a:cs typeface="Times New Roman"/>
              </a:rPr>
              <a:t>Un être rationnel impliqué dans une activité discursive</a:t>
            </a:r>
            <a:endParaRPr lang="fr-FR" sz="3200" dirty="0">
              <a:latin typeface="Times New Roman"/>
              <a:cs typeface="Times New Roman"/>
            </a:endParaRPr>
          </a:p>
        </p:txBody>
      </p:sp>
      <p:sp>
        <p:nvSpPr>
          <p:cNvPr id="22" name="CasellaDiTesto 21"/>
          <p:cNvSpPr txBox="1"/>
          <p:nvPr/>
        </p:nvSpPr>
        <p:spPr>
          <a:xfrm>
            <a:off x="2104118" y="4995829"/>
            <a:ext cx="8503010" cy="1384995"/>
          </a:xfrm>
          <a:prstGeom prst="rect">
            <a:avLst/>
          </a:prstGeom>
          <a:solidFill>
            <a:srgbClr val="FFFFFF"/>
          </a:solidFill>
        </p:spPr>
        <p:txBody>
          <a:bodyPr wrap="square" rtlCol="0">
            <a:spAutoFit/>
          </a:bodyPr>
          <a:lstStyle/>
          <a:p>
            <a:r>
              <a:rPr lang="fr-FR" sz="2800" dirty="0" smtClean="0">
                <a:latin typeface="Times New Roman"/>
                <a:cs typeface="Times New Roman"/>
              </a:rPr>
              <a:t>Un </a:t>
            </a:r>
            <a:r>
              <a:rPr lang="fr-FR" sz="2800" i="1" dirty="0" smtClean="0">
                <a:latin typeface="Times New Roman"/>
                <a:cs typeface="Times New Roman"/>
              </a:rPr>
              <a:t>Etre rationnel </a:t>
            </a:r>
            <a:r>
              <a:rPr lang="fr-FR" sz="2800" dirty="0" smtClean="0">
                <a:latin typeface="Times New Roman"/>
                <a:cs typeface="Times New Roman"/>
              </a:rPr>
              <a:t>est un être humain qui “</a:t>
            </a:r>
            <a:r>
              <a:rPr lang="fr-FR" sz="2800" dirty="0" err="1" smtClean="0">
                <a:latin typeface="Times New Roman"/>
                <a:cs typeface="Times New Roman"/>
              </a:rPr>
              <a:t>can</a:t>
            </a:r>
            <a:r>
              <a:rPr lang="fr-FR" sz="2800" dirty="0" smtClean="0">
                <a:latin typeface="Times New Roman"/>
                <a:cs typeface="Times New Roman"/>
              </a:rPr>
              <a:t> </a:t>
            </a:r>
            <a:r>
              <a:rPr lang="fr-FR" sz="2800" dirty="0" err="1" smtClean="0">
                <a:latin typeface="Times New Roman"/>
                <a:cs typeface="Times New Roman"/>
              </a:rPr>
              <a:t>give</a:t>
            </a:r>
            <a:r>
              <a:rPr lang="fr-FR" sz="2800" dirty="0" smtClean="0">
                <a:latin typeface="Times New Roman"/>
                <a:cs typeface="Times New Roman"/>
              </a:rPr>
              <a:t> </a:t>
            </a:r>
            <a:r>
              <a:rPr lang="fr-FR" sz="2800" dirty="0" err="1" smtClean="0">
                <a:latin typeface="Times New Roman"/>
                <a:cs typeface="Times New Roman"/>
              </a:rPr>
              <a:t>account</a:t>
            </a:r>
            <a:r>
              <a:rPr lang="fr-FR" sz="2800" dirty="0" smtClean="0">
                <a:latin typeface="Times New Roman"/>
                <a:cs typeface="Times New Roman"/>
              </a:rPr>
              <a:t> for </a:t>
            </a:r>
            <a:r>
              <a:rPr lang="fr-FR" sz="2800" dirty="0" err="1" smtClean="0">
                <a:latin typeface="Times New Roman"/>
                <a:cs typeface="Times New Roman"/>
              </a:rPr>
              <a:t>his</a:t>
            </a:r>
            <a:r>
              <a:rPr lang="fr-FR" sz="2800" dirty="0" smtClean="0">
                <a:latin typeface="Times New Roman"/>
                <a:cs typeface="Times New Roman"/>
              </a:rPr>
              <a:t> orientation </a:t>
            </a:r>
            <a:r>
              <a:rPr lang="fr-FR" sz="2800" dirty="0" err="1" smtClean="0">
                <a:latin typeface="Times New Roman"/>
                <a:cs typeface="Times New Roman"/>
              </a:rPr>
              <a:t>toward</a:t>
            </a:r>
            <a:r>
              <a:rPr lang="fr-FR" sz="2800" dirty="0" smtClean="0">
                <a:latin typeface="Times New Roman"/>
                <a:cs typeface="Times New Roman"/>
              </a:rPr>
              <a:t> </a:t>
            </a:r>
            <a:r>
              <a:rPr lang="fr-FR" sz="2800" dirty="0" err="1" smtClean="0">
                <a:latin typeface="Times New Roman"/>
                <a:cs typeface="Times New Roman"/>
              </a:rPr>
              <a:t>validity</a:t>
            </a:r>
            <a:r>
              <a:rPr lang="fr-FR" sz="2800" dirty="0" smtClean="0">
                <a:latin typeface="Times New Roman"/>
                <a:cs typeface="Times New Roman"/>
              </a:rPr>
              <a:t> claims” (Habermas, 1998, p. 310).</a:t>
            </a:r>
            <a:endParaRPr lang="fr-FR" sz="2800" dirty="0">
              <a:latin typeface="Times New Roman"/>
              <a:cs typeface="Times New Roman"/>
            </a:endParaRPr>
          </a:p>
        </p:txBody>
      </p:sp>
    </p:spTree>
    <p:extLst>
      <p:ext uri="{BB962C8B-B14F-4D97-AF65-F5344CB8AC3E}">
        <p14:creationId xmlns:p14="http://schemas.microsoft.com/office/powerpoint/2010/main" val="18574381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ottotitolo 2">
            <a:hlinkClick r:id="rId3" action="ppaction://hlinkfile"/>
          </p:cNvPr>
          <p:cNvSpPr txBox="1">
            <a:spLocks/>
          </p:cNvSpPr>
          <p:nvPr/>
        </p:nvSpPr>
        <p:spPr>
          <a:xfrm>
            <a:off x="1524000" y="2621069"/>
            <a:ext cx="9144000" cy="71827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dirty="0">
                <a:solidFill>
                  <a:schemeClr val="accent1"/>
                </a:solidFill>
                <a:latin typeface="Times New Roman"/>
                <a:cs typeface="Times New Roman"/>
                <a:hlinkClick r:id="rId4" action="ppaction://hlinkfile"/>
              </a:rPr>
              <a:t>Excerpt </a:t>
            </a:r>
            <a:endParaRPr lang="en-GB" dirty="0">
              <a:solidFill>
                <a:schemeClr val="accent1"/>
              </a:solidFill>
              <a:latin typeface="Times New Roman"/>
              <a:cs typeface="Times New Roman"/>
            </a:endParaRPr>
          </a:p>
        </p:txBody>
      </p:sp>
      <p:pic>
        <p:nvPicPr>
          <p:cNvPr id="5" name="Immagine 4" descr="angry_emoticon_by_arth0289-d6c1dfn.jpg"/>
          <p:cNvPicPr>
            <a:picLocks noChangeAspect="1"/>
          </p:cNvPicPr>
          <p:nvPr/>
        </p:nvPicPr>
        <p:blipFill rotWithShape="1">
          <a:blip r:embed="rId5">
            <a:extLst>
              <a:ext uri="{28A0092B-C50C-407E-A947-70E740481C1C}">
                <a14:useLocalDpi xmlns:a14="http://schemas.microsoft.com/office/drawing/2010/main" val="0"/>
              </a:ext>
            </a:extLst>
          </a:blip>
          <a:srcRect r="2595" b="6542"/>
          <a:stretch/>
        </p:blipFill>
        <p:spPr>
          <a:xfrm rot="2032195">
            <a:off x="8517180" y="505343"/>
            <a:ext cx="1005948" cy="965182"/>
          </a:xfrm>
          <a:prstGeom prst="rect">
            <a:avLst/>
          </a:prstGeom>
        </p:spPr>
      </p:pic>
      <p:pic>
        <p:nvPicPr>
          <p:cNvPr id="9" name="Immagine 8" descr="occhi-sorpresi.png"/>
          <p:cNvPicPr>
            <a:picLocks noChangeAspect="1"/>
          </p:cNvPicPr>
          <p:nvPr/>
        </p:nvPicPr>
        <p:blipFill rotWithShape="1">
          <a:blip r:embed="rId6">
            <a:extLst>
              <a:ext uri="{28A0092B-C50C-407E-A947-70E740481C1C}">
                <a14:useLocalDpi xmlns:a14="http://schemas.microsoft.com/office/drawing/2010/main" val="0"/>
              </a:ext>
            </a:extLst>
          </a:blip>
          <a:srcRect b="11752"/>
          <a:stretch/>
        </p:blipFill>
        <p:spPr>
          <a:xfrm rot="18859220">
            <a:off x="3582794" y="1291837"/>
            <a:ext cx="1234819" cy="1089707"/>
          </a:xfrm>
          <a:prstGeom prst="rect">
            <a:avLst/>
          </a:prstGeom>
        </p:spPr>
      </p:pic>
      <p:pic>
        <p:nvPicPr>
          <p:cNvPr id="12" name="Immagine 11" descr="Macintosh HD:Users:marinadesimone:Library:Application Support:com.yellowmug.SnapNDrag:a175ad54e:screenshot_115.png"/>
          <p:cNvPicPr/>
          <p:nvPr/>
        </p:nvPicPr>
        <p:blipFill rotWithShape="1">
          <a:blip r:embed="rId7">
            <a:extLst>
              <a:ext uri="{28A0092B-C50C-407E-A947-70E740481C1C}">
                <a14:useLocalDpi xmlns:a14="http://schemas.microsoft.com/office/drawing/2010/main" val="0"/>
              </a:ext>
            </a:extLst>
          </a:blip>
          <a:srcRect l="16483" t="18321" r="29191"/>
          <a:stretch/>
        </p:blipFill>
        <p:spPr bwMode="auto">
          <a:xfrm>
            <a:off x="1777016" y="4205152"/>
            <a:ext cx="1675442" cy="1460939"/>
          </a:xfrm>
          <a:prstGeom prst="ellipse">
            <a:avLst/>
          </a:prstGeom>
          <a:noFill/>
          <a:ln>
            <a:noFill/>
          </a:ln>
          <a:extLst>
            <a:ext uri="{53640926-AAD7-44d8-BBD7-CCE9431645EC}">
              <a14:shadowObscured xmlns:a14="http://schemas.microsoft.com/office/drawing/2010/main" xmlns=""/>
            </a:ext>
          </a:extLst>
        </p:spPr>
      </p:pic>
      <p:sp>
        <p:nvSpPr>
          <p:cNvPr id="13" name="CasellaDiTesto 12"/>
          <p:cNvSpPr txBox="1"/>
          <p:nvPr/>
        </p:nvSpPr>
        <p:spPr>
          <a:xfrm>
            <a:off x="1863607" y="5666091"/>
            <a:ext cx="8024742" cy="1200329"/>
          </a:xfrm>
          <a:prstGeom prst="rect">
            <a:avLst/>
          </a:prstGeom>
          <a:noFill/>
        </p:spPr>
        <p:txBody>
          <a:bodyPr wrap="square" rtlCol="0">
            <a:spAutoFit/>
          </a:bodyPr>
          <a:lstStyle/>
          <a:p>
            <a:pPr marL="342900" indent="-342900">
              <a:buFont typeface="Arial"/>
              <a:buChar char="•"/>
            </a:pPr>
            <a:r>
              <a:rPr lang="fr-FR" sz="2400" dirty="0" smtClean="0">
                <a:solidFill>
                  <a:srgbClr val="1782BF"/>
                </a:solidFill>
                <a:latin typeface="Times New Roman"/>
                <a:cs typeface="Times New Roman"/>
              </a:rPr>
              <a:t>Carla et sa classe sont en train de résoudre l’équation de deuxième degré (x+1)</a:t>
            </a:r>
            <a:r>
              <a:rPr lang="fr-FR" sz="2400" baseline="30000" dirty="0" smtClean="0">
                <a:solidFill>
                  <a:srgbClr val="1782BF"/>
                </a:solidFill>
                <a:latin typeface="Times New Roman"/>
                <a:cs typeface="Times New Roman"/>
              </a:rPr>
              <a:t>2</a:t>
            </a:r>
            <a:r>
              <a:rPr lang="fr-FR" sz="2400" dirty="0" smtClean="0">
                <a:solidFill>
                  <a:srgbClr val="1782BF"/>
                </a:solidFill>
                <a:latin typeface="Times New Roman"/>
                <a:cs typeface="Times New Roman"/>
              </a:rPr>
              <a:t>=81 in </a:t>
            </a:r>
            <a:r>
              <a:rPr lang="fr-FR" sz="2400" b="1" dirty="0" smtClean="0">
                <a:solidFill>
                  <a:srgbClr val="1782BF"/>
                </a:solidFill>
                <a:latin typeface="Times New Roman"/>
                <a:cs typeface="Times New Roman"/>
              </a:rPr>
              <a:t>Z, </a:t>
            </a:r>
            <a:r>
              <a:rPr lang="fr-FR" sz="2400" dirty="0" smtClean="0">
                <a:solidFill>
                  <a:srgbClr val="1782BF"/>
                </a:solidFill>
                <a:latin typeface="Times New Roman"/>
                <a:cs typeface="Times New Roman"/>
              </a:rPr>
              <a:t>qui peut être résolue sans appliquer la formule. </a:t>
            </a:r>
          </a:p>
        </p:txBody>
      </p:sp>
      <p:sp>
        <p:nvSpPr>
          <p:cNvPr id="14" name="Sottotitolo 2"/>
          <p:cNvSpPr txBox="1">
            <a:spLocks/>
          </p:cNvSpPr>
          <p:nvPr/>
        </p:nvSpPr>
        <p:spPr>
          <a:xfrm rot="19046880">
            <a:off x="-1700457" y="1850214"/>
            <a:ext cx="9144000" cy="69248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dirty="0" smtClean="0">
                <a:solidFill>
                  <a:schemeClr val="accent4"/>
                </a:solidFill>
                <a:latin typeface="Cambria (Intestazioni)"/>
                <a:cs typeface="Cambria (Intestazioni)"/>
              </a:rPr>
              <a:t>Regards</a:t>
            </a:r>
            <a:endParaRPr lang="en-GB" dirty="0">
              <a:solidFill>
                <a:schemeClr val="accent4"/>
              </a:solidFill>
              <a:latin typeface="Cambria (Intestazioni)"/>
              <a:cs typeface="Cambria (Intestazioni)"/>
            </a:endParaRPr>
          </a:p>
        </p:txBody>
      </p:sp>
      <p:sp>
        <p:nvSpPr>
          <p:cNvPr id="15" name="Sottotitolo 2"/>
          <p:cNvSpPr txBox="1">
            <a:spLocks/>
          </p:cNvSpPr>
          <p:nvPr/>
        </p:nvSpPr>
        <p:spPr>
          <a:xfrm rot="2099874">
            <a:off x="3572049" y="1133665"/>
            <a:ext cx="9144000" cy="69248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dirty="0" smtClean="0">
                <a:solidFill>
                  <a:srgbClr val="EB6615"/>
                </a:solidFill>
                <a:latin typeface="Cambria (Intestazioni)"/>
                <a:cs typeface="Cambria (Intestazioni)"/>
              </a:rPr>
              <a:t>Expressions du visage</a:t>
            </a:r>
            <a:endParaRPr lang="en-GB" dirty="0">
              <a:solidFill>
                <a:srgbClr val="EB6615"/>
              </a:solidFill>
              <a:latin typeface="Cambria (Intestazioni)"/>
              <a:cs typeface="Cambria (Intestazioni)"/>
            </a:endParaRPr>
          </a:p>
        </p:txBody>
      </p:sp>
      <p:sp>
        <p:nvSpPr>
          <p:cNvPr id="16" name="Sottotitolo 2"/>
          <p:cNvSpPr txBox="1">
            <a:spLocks/>
          </p:cNvSpPr>
          <p:nvPr/>
        </p:nvSpPr>
        <p:spPr>
          <a:xfrm rot="1222381">
            <a:off x="-139025" y="4722286"/>
            <a:ext cx="9144000" cy="69248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fr-FR" dirty="0" smtClean="0">
                <a:solidFill>
                  <a:srgbClr val="EB6615"/>
                </a:solidFill>
                <a:latin typeface="Cambria (Intestazioni)"/>
                <a:cs typeface="Cambria (Intestazioni)"/>
              </a:rPr>
              <a:t>Gestes</a:t>
            </a:r>
            <a:endParaRPr lang="fr-FR" dirty="0">
              <a:solidFill>
                <a:srgbClr val="EB6615"/>
              </a:solidFill>
              <a:latin typeface="Cambria (Intestazioni)"/>
              <a:cs typeface="Cambria (Intestazioni)"/>
            </a:endParaRPr>
          </a:p>
        </p:txBody>
      </p:sp>
      <p:sp>
        <p:nvSpPr>
          <p:cNvPr id="17" name="Sottotitolo 2"/>
          <p:cNvSpPr txBox="1">
            <a:spLocks/>
          </p:cNvSpPr>
          <p:nvPr/>
        </p:nvSpPr>
        <p:spPr>
          <a:xfrm rot="19135123">
            <a:off x="3588076" y="4491999"/>
            <a:ext cx="9144000" cy="69248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it-IT" dirty="0" smtClean="0">
                <a:solidFill>
                  <a:srgbClr val="EB6615"/>
                </a:solidFill>
                <a:latin typeface="Cambria (Intestazioni)"/>
                <a:cs typeface="Cambria (Intestazioni)"/>
              </a:rPr>
              <a:t>Ton de la </a:t>
            </a:r>
            <a:r>
              <a:rPr lang="it-IT" dirty="0" err="1" smtClean="0">
                <a:solidFill>
                  <a:srgbClr val="EB6615"/>
                </a:solidFill>
                <a:latin typeface="Cambria (Intestazioni)"/>
                <a:cs typeface="Cambria (Intestazioni)"/>
              </a:rPr>
              <a:t>voix</a:t>
            </a:r>
            <a:endParaRPr lang="it-IT" dirty="0">
              <a:solidFill>
                <a:srgbClr val="EB6615"/>
              </a:solidFill>
              <a:latin typeface="Cambria (Intestazioni)"/>
              <a:cs typeface="Cambria (Intestazioni)"/>
            </a:endParaRPr>
          </a:p>
        </p:txBody>
      </p:sp>
    </p:spTree>
    <p:extLst>
      <p:ext uri="{BB962C8B-B14F-4D97-AF65-F5344CB8AC3E}">
        <p14:creationId xmlns:p14="http://schemas.microsoft.com/office/powerpoint/2010/main" val="14477891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 name="Immagine 39"/>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Lst>
          </a:blip>
          <a:srcRect l="28163" t="45720" r="31329" b="1"/>
          <a:stretch/>
        </p:blipFill>
        <p:spPr>
          <a:xfrm>
            <a:off x="1454665" y="1032896"/>
            <a:ext cx="2633003" cy="1937276"/>
          </a:xfrm>
          <a:prstGeom prst="rect">
            <a:avLst/>
          </a:prstGeom>
        </p:spPr>
      </p:pic>
      <p:pic>
        <p:nvPicPr>
          <p:cNvPr id="23" name="Immagine 22"/>
          <p:cNvPicPr>
            <a:picLocks noChangeAspect="1"/>
          </p:cNvPicPr>
          <p:nvPr/>
        </p:nvPicPr>
        <p:blipFill rotWithShape="1">
          <a:blip r:embed="rId5"/>
          <a:srcRect l="5944" t="4882" r="19231" b="28843"/>
          <a:stretch/>
        </p:blipFill>
        <p:spPr>
          <a:xfrm>
            <a:off x="6143035" y="3309256"/>
            <a:ext cx="2413454" cy="1981200"/>
          </a:xfrm>
          <a:prstGeom prst="rect">
            <a:avLst/>
          </a:prstGeom>
        </p:spPr>
      </p:pic>
      <p:sp>
        <p:nvSpPr>
          <p:cNvPr id="5" name="Fumetto 2 4"/>
          <p:cNvSpPr/>
          <p:nvPr/>
        </p:nvSpPr>
        <p:spPr>
          <a:xfrm>
            <a:off x="3499492" y="97731"/>
            <a:ext cx="7168508" cy="3335199"/>
          </a:xfrm>
          <a:prstGeom prst="wedgeRoundRectCallout">
            <a:avLst>
              <a:gd name="adj1" fmla="val -2966"/>
              <a:gd name="adj2" fmla="val 70539"/>
              <a:gd name="adj3" fmla="val 16667"/>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CasellaDiTesto 3"/>
          <p:cNvSpPr txBox="1"/>
          <p:nvPr/>
        </p:nvSpPr>
        <p:spPr>
          <a:xfrm>
            <a:off x="3755396" y="274272"/>
            <a:ext cx="6709405" cy="2862322"/>
          </a:xfrm>
          <a:prstGeom prst="rect">
            <a:avLst/>
          </a:prstGeom>
          <a:noFill/>
        </p:spPr>
        <p:txBody>
          <a:bodyPr wrap="square" rtlCol="0">
            <a:spAutoFit/>
          </a:bodyPr>
          <a:lstStyle/>
          <a:p>
            <a:r>
              <a:rPr lang="en-GB" sz="2000" b="1" dirty="0">
                <a:latin typeface="Times New Roman"/>
                <a:cs typeface="Times New Roman"/>
              </a:rPr>
              <a:t>T</a:t>
            </a:r>
            <a:r>
              <a:rPr lang="en-GB" sz="2000" dirty="0">
                <a:latin typeface="Times New Roman"/>
                <a:cs typeface="Times New Roman"/>
              </a:rPr>
              <a:t>: Try to substitute (</a:t>
            </a:r>
            <a:r>
              <a:rPr lang="en-GB" sz="2000" i="1" dirty="0">
                <a:latin typeface="Times New Roman"/>
                <a:cs typeface="Times New Roman"/>
              </a:rPr>
              <a:t>noise in classroom</a:t>
            </a:r>
            <a:r>
              <a:rPr lang="en-GB" sz="2000" dirty="0">
                <a:latin typeface="Times New Roman"/>
                <a:cs typeface="Times New Roman"/>
              </a:rPr>
              <a:t>), then pay attention! I have already said you and this fact has to be always kept in mind, you have to (</a:t>
            </a:r>
            <a:r>
              <a:rPr lang="en-GB" sz="2000" i="1" dirty="0">
                <a:latin typeface="Times New Roman"/>
                <a:cs typeface="Times New Roman"/>
              </a:rPr>
              <a:t>she inclines her body toward the class with open hand, Fig.1</a:t>
            </a:r>
            <a:r>
              <a:rPr lang="en-GB" sz="2000" dirty="0">
                <a:latin typeface="Times New Roman"/>
                <a:cs typeface="Times New Roman"/>
              </a:rPr>
              <a:t>) give a (</a:t>
            </a:r>
            <a:r>
              <a:rPr lang="en-GB" sz="2000" i="1" dirty="0">
                <a:latin typeface="Times New Roman"/>
                <a:cs typeface="Times New Roman"/>
              </a:rPr>
              <a:t>pronouncing and highest pitch</a:t>
            </a:r>
            <a:r>
              <a:rPr lang="en-GB" sz="2000" dirty="0">
                <a:latin typeface="Times New Roman"/>
                <a:cs typeface="Times New Roman"/>
              </a:rPr>
              <a:t>) </a:t>
            </a:r>
            <a:r>
              <a:rPr lang="en-GB" sz="2000" dirty="0">
                <a:solidFill>
                  <a:srgbClr val="0000FF"/>
                </a:solidFill>
                <a:latin typeface="Times New Roman"/>
                <a:cs typeface="Times New Roman"/>
              </a:rPr>
              <a:t>sense</a:t>
            </a:r>
            <a:r>
              <a:rPr lang="en-GB" sz="2000" dirty="0">
                <a:latin typeface="Times New Roman"/>
                <a:cs typeface="Times New Roman"/>
              </a:rPr>
              <a:t> to what you read. Then, solving the equation </a:t>
            </a:r>
            <a:r>
              <a:rPr lang="en-GB" sz="2000" i="1" dirty="0">
                <a:latin typeface="Times New Roman"/>
                <a:cs typeface="Times New Roman"/>
              </a:rPr>
              <a:t>(x+1)</a:t>
            </a:r>
            <a:r>
              <a:rPr lang="en-GB" sz="2000" i="1" baseline="30000" dirty="0">
                <a:latin typeface="Times New Roman"/>
                <a:cs typeface="Times New Roman"/>
              </a:rPr>
              <a:t>2</a:t>
            </a:r>
            <a:r>
              <a:rPr lang="en-GB" sz="2000" i="1" dirty="0">
                <a:latin typeface="Times New Roman"/>
                <a:cs typeface="Times New Roman"/>
              </a:rPr>
              <a:t>=81 </a:t>
            </a:r>
            <a:r>
              <a:rPr lang="en-GB" sz="2000" dirty="0">
                <a:latin typeface="Times New Roman"/>
                <a:cs typeface="Times New Roman"/>
              </a:rPr>
              <a:t>means asking if it exists a value </a:t>
            </a:r>
            <a:r>
              <a:rPr lang="en-GB" sz="2000" i="1" dirty="0">
                <a:latin typeface="Times New Roman"/>
                <a:cs typeface="Times New Roman"/>
              </a:rPr>
              <a:t>x</a:t>
            </a:r>
            <a:r>
              <a:rPr lang="en-GB" sz="2000" dirty="0">
                <a:latin typeface="Times New Roman"/>
                <a:cs typeface="Times New Roman"/>
              </a:rPr>
              <a:t> such that doing </a:t>
            </a:r>
            <a:r>
              <a:rPr lang="en-GB" sz="2000" i="1" dirty="0">
                <a:latin typeface="Times New Roman"/>
                <a:cs typeface="Times New Roman"/>
              </a:rPr>
              <a:t>x+1</a:t>
            </a:r>
            <a:r>
              <a:rPr lang="en-GB" sz="2000" dirty="0">
                <a:latin typeface="Times New Roman"/>
                <a:cs typeface="Times New Roman"/>
              </a:rPr>
              <a:t> and squaring it, we obtain 81, working in (</a:t>
            </a:r>
            <a:r>
              <a:rPr lang="en-GB" sz="2000" i="1" dirty="0">
                <a:latin typeface="Times New Roman"/>
                <a:cs typeface="Times New Roman"/>
              </a:rPr>
              <a:t>highest pitch and raising eyebrows, Fig. 2</a:t>
            </a:r>
            <a:r>
              <a:rPr lang="en-GB" sz="2000" dirty="0">
                <a:latin typeface="Times New Roman"/>
                <a:cs typeface="Times New Roman"/>
              </a:rPr>
              <a:t>) </a:t>
            </a:r>
            <a:r>
              <a:rPr lang="en-GB" sz="2000" b="1" dirty="0">
                <a:latin typeface="Times New Roman"/>
                <a:cs typeface="Times New Roman"/>
              </a:rPr>
              <a:t>Z</a:t>
            </a:r>
            <a:r>
              <a:rPr lang="en-GB" sz="2000" dirty="0">
                <a:latin typeface="Times New Roman"/>
                <a:cs typeface="Times New Roman"/>
              </a:rPr>
              <a:t>, this should make understand to you that </a:t>
            </a:r>
            <a:r>
              <a:rPr lang="en-GB" sz="2000" i="1" dirty="0">
                <a:latin typeface="Times New Roman"/>
                <a:cs typeface="Times New Roman"/>
              </a:rPr>
              <a:t>x+1</a:t>
            </a:r>
            <a:r>
              <a:rPr lang="en-GB" sz="2000" dirty="0">
                <a:latin typeface="Times New Roman"/>
                <a:cs typeface="Times New Roman"/>
              </a:rPr>
              <a:t>, (</a:t>
            </a:r>
            <a:r>
              <a:rPr lang="en-GB" sz="2000" i="1" dirty="0">
                <a:latin typeface="Times New Roman"/>
                <a:cs typeface="Times New Roman"/>
              </a:rPr>
              <a:t>she inclines her body towards the class</a:t>
            </a:r>
            <a:r>
              <a:rPr lang="en-GB" sz="2000" dirty="0">
                <a:latin typeface="Times New Roman"/>
                <a:cs typeface="Times New Roman"/>
              </a:rPr>
              <a:t>) how must it be?</a:t>
            </a:r>
            <a:endParaRPr lang="it-IT" sz="2000" dirty="0">
              <a:latin typeface="Times New Roman"/>
              <a:cs typeface="Times New Roman"/>
            </a:endParaRPr>
          </a:p>
        </p:txBody>
      </p:sp>
      <p:sp>
        <p:nvSpPr>
          <p:cNvPr id="10" name="Rettangolo 9"/>
          <p:cNvSpPr/>
          <p:nvPr/>
        </p:nvSpPr>
        <p:spPr>
          <a:xfrm>
            <a:off x="1558323" y="4902104"/>
            <a:ext cx="4572000" cy="646331"/>
          </a:xfrm>
          <a:prstGeom prst="rect">
            <a:avLst/>
          </a:prstGeom>
        </p:spPr>
        <p:txBody>
          <a:bodyPr>
            <a:spAutoFit/>
          </a:bodyPr>
          <a:lstStyle/>
          <a:p>
            <a:r>
              <a:rPr lang="fr-FR" b="1" dirty="0" smtClean="0">
                <a:solidFill>
                  <a:srgbClr val="008000"/>
                </a:solidFill>
                <a:latin typeface="Times New Roman"/>
                <a:cs typeface="Times New Roman"/>
              </a:rPr>
              <a:t>Connaissance </a:t>
            </a:r>
            <a:r>
              <a:rPr lang="fr-FR" dirty="0" smtClean="0">
                <a:latin typeface="Times New Roman"/>
                <a:cs typeface="Times New Roman"/>
              </a:rPr>
              <a:t>: la signification derrière la résolution de l’équation  </a:t>
            </a:r>
            <a:r>
              <a:rPr lang="fr-FR" i="1" dirty="0" smtClean="0">
                <a:latin typeface="Times New Roman"/>
                <a:cs typeface="Times New Roman"/>
              </a:rPr>
              <a:t>(x+1)</a:t>
            </a:r>
            <a:r>
              <a:rPr lang="fr-FR" i="1" baseline="30000" dirty="0" smtClean="0">
                <a:latin typeface="Times New Roman"/>
                <a:cs typeface="Times New Roman"/>
              </a:rPr>
              <a:t>2</a:t>
            </a:r>
            <a:r>
              <a:rPr lang="fr-FR" i="1" dirty="0" smtClean="0">
                <a:latin typeface="Times New Roman"/>
                <a:cs typeface="Times New Roman"/>
              </a:rPr>
              <a:t>=81</a:t>
            </a:r>
            <a:r>
              <a:rPr lang="fr-FR" dirty="0" smtClean="0">
                <a:latin typeface="Times New Roman"/>
                <a:cs typeface="Times New Roman"/>
              </a:rPr>
              <a:t>.</a:t>
            </a:r>
            <a:endParaRPr lang="fr-FR" dirty="0"/>
          </a:p>
        </p:txBody>
      </p:sp>
      <p:sp>
        <p:nvSpPr>
          <p:cNvPr id="11" name="Rettangolo 10"/>
          <p:cNvSpPr/>
          <p:nvPr/>
        </p:nvSpPr>
        <p:spPr>
          <a:xfrm>
            <a:off x="1571035" y="3727049"/>
            <a:ext cx="4572000" cy="923330"/>
          </a:xfrm>
          <a:prstGeom prst="rect">
            <a:avLst/>
          </a:prstGeom>
        </p:spPr>
        <p:txBody>
          <a:bodyPr>
            <a:spAutoFit/>
          </a:bodyPr>
          <a:lstStyle/>
          <a:p>
            <a:r>
              <a:rPr lang="fr-FR" b="1" dirty="0" smtClean="0">
                <a:solidFill>
                  <a:srgbClr val="0000FF"/>
                </a:solidFill>
                <a:latin typeface="Times New Roman"/>
                <a:cs typeface="Times New Roman"/>
              </a:rPr>
              <a:t>Actions </a:t>
            </a:r>
            <a:r>
              <a:rPr lang="fr-FR" b="1" dirty="0" smtClean="0">
                <a:solidFill>
                  <a:srgbClr val="0000FF"/>
                </a:solidFill>
                <a:latin typeface="Times New Roman"/>
                <a:cs typeface="Times New Roman"/>
                <a:sym typeface="Wingdings"/>
              </a:rPr>
              <a:t> But </a:t>
            </a:r>
            <a:r>
              <a:rPr lang="fr-FR" dirty="0" smtClean="0">
                <a:latin typeface="Times New Roman"/>
                <a:cs typeface="Times New Roman"/>
                <a:sym typeface="Wingdings"/>
              </a:rPr>
              <a:t>: demander aux élèves de substituer dans l’équation les solutions qu’ils ont trouvé  pour vérifier leur exactitude.</a:t>
            </a:r>
            <a:endParaRPr lang="fr-FR" dirty="0"/>
          </a:p>
        </p:txBody>
      </p:sp>
      <p:sp>
        <p:nvSpPr>
          <p:cNvPr id="12" name="Rettangolo 11"/>
          <p:cNvSpPr/>
          <p:nvPr/>
        </p:nvSpPr>
        <p:spPr>
          <a:xfrm>
            <a:off x="1524000" y="5620955"/>
            <a:ext cx="4572000" cy="646331"/>
          </a:xfrm>
          <a:prstGeom prst="rect">
            <a:avLst/>
          </a:prstGeom>
        </p:spPr>
        <p:txBody>
          <a:bodyPr>
            <a:spAutoFit/>
          </a:bodyPr>
          <a:lstStyle/>
          <a:p>
            <a:r>
              <a:rPr lang="fr-FR" b="1" dirty="0" smtClean="0">
                <a:solidFill>
                  <a:srgbClr val="FF0000"/>
                </a:solidFill>
                <a:latin typeface="Times New Roman"/>
                <a:cs typeface="Times New Roman"/>
              </a:rPr>
              <a:t>Communication</a:t>
            </a:r>
            <a:r>
              <a:rPr lang="fr-FR" dirty="0" smtClean="0">
                <a:latin typeface="Times New Roman"/>
                <a:cs typeface="Times New Roman"/>
              </a:rPr>
              <a:t>: elle explique beaucoup et seulement à la fin elle pose des questions.</a:t>
            </a:r>
            <a:endParaRPr lang="fr-FR" dirty="0">
              <a:latin typeface="Times New Roman"/>
              <a:cs typeface="Times New Roman"/>
            </a:endParaRPr>
          </a:p>
        </p:txBody>
      </p:sp>
      <p:sp>
        <p:nvSpPr>
          <p:cNvPr id="25" name="Rettangolo arrotondato 24"/>
          <p:cNvSpPr/>
          <p:nvPr/>
        </p:nvSpPr>
        <p:spPr>
          <a:xfrm>
            <a:off x="8902700" y="4423895"/>
            <a:ext cx="1915512" cy="1054100"/>
          </a:xfrm>
          <a:prstGeom prst="roundRect">
            <a:avLst/>
          </a:prstGeom>
          <a:solidFill>
            <a:srgbClr val="FFFFFF"/>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chemeClr val="tx1"/>
                </a:solidFill>
                <a:latin typeface="Times New Roman"/>
                <a:cs typeface="Times New Roman"/>
              </a:rPr>
              <a:t>pic sonore élevé, soulever les sourcils</a:t>
            </a:r>
            <a:endParaRPr lang="fr-FR" dirty="0">
              <a:solidFill>
                <a:schemeClr val="tx1"/>
              </a:solidFill>
              <a:latin typeface="Times New Roman"/>
              <a:cs typeface="Times New Roman"/>
            </a:endParaRPr>
          </a:p>
        </p:txBody>
      </p:sp>
      <p:sp>
        <p:nvSpPr>
          <p:cNvPr id="29" name="Rettangolo arrotondato 28"/>
          <p:cNvSpPr/>
          <p:nvPr/>
        </p:nvSpPr>
        <p:spPr>
          <a:xfrm>
            <a:off x="8902700" y="5527417"/>
            <a:ext cx="1834754" cy="1054100"/>
          </a:xfrm>
          <a:prstGeom prst="roundRect">
            <a:avLst/>
          </a:prstGeom>
          <a:solidFill>
            <a:srgbClr val="FFFFFF"/>
          </a:solid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chemeClr val="tx1"/>
                </a:solidFill>
                <a:latin typeface="Times New Roman"/>
                <a:cs typeface="Times New Roman"/>
              </a:rPr>
              <a:t>Elle se penche, avec la main ouverte</a:t>
            </a:r>
            <a:endParaRPr lang="fr-FR" dirty="0">
              <a:solidFill>
                <a:schemeClr val="tx1"/>
              </a:solidFill>
              <a:latin typeface="Times New Roman"/>
              <a:cs typeface="Times New Roman"/>
            </a:endParaRPr>
          </a:p>
        </p:txBody>
      </p:sp>
      <p:sp>
        <p:nvSpPr>
          <p:cNvPr id="33" name="Rettangolo arrotondato 32"/>
          <p:cNvSpPr/>
          <p:nvPr/>
        </p:nvSpPr>
        <p:spPr>
          <a:xfrm>
            <a:off x="8902700" y="3319280"/>
            <a:ext cx="2451742" cy="1054100"/>
          </a:xfrm>
          <a:prstGeom prst="roundRect">
            <a:avLst/>
          </a:prstGeom>
          <a:solidFill>
            <a:srgbClr val="FFFFFF"/>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chemeClr val="tx1"/>
                </a:solidFill>
                <a:latin typeface="Times New Roman"/>
                <a:cs typeface="Times New Roman"/>
              </a:rPr>
              <a:t>Elle se penche, pic sonore élevé, articulation des mots</a:t>
            </a:r>
            <a:endParaRPr lang="fr-FR" dirty="0">
              <a:solidFill>
                <a:schemeClr val="tx1"/>
              </a:solidFill>
              <a:latin typeface="Times New Roman"/>
              <a:cs typeface="Times New Roman"/>
            </a:endParaRPr>
          </a:p>
        </p:txBody>
      </p:sp>
      <p:cxnSp>
        <p:nvCxnSpPr>
          <p:cNvPr id="36" name="Connettore 1 35"/>
          <p:cNvCxnSpPr/>
          <p:nvPr/>
        </p:nvCxnSpPr>
        <p:spPr>
          <a:xfrm>
            <a:off x="5837154" y="1226510"/>
            <a:ext cx="4484764"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0" name="Connettore 1 19"/>
          <p:cNvCxnSpPr/>
          <p:nvPr/>
        </p:nvCxnSpPr>
        <p:spPr>
          <a:xfrm>
            <a:off x="3789719" y="1586123"/>
            <a:ext cx="1784299"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2" name="Connettore 1 21"/>
          <p:cNvCxnSpPr/>
          <p:nvPr/>
        </p:nvCxnSpPr>
        <p:spPr>
          <a:xfrm>
            <a:off x="6569360" y="1526397"/>
            <a:ext cx="3088996"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7" name="Connettore 2 16"/>
          <p:cNvCxnSpPr/>
          <p:nvPr/>
        </p:nvCxnSpPr>
        <p:spPr>
          <a:xfrm flipV="1">
            <a:off x="8902700" y="2505781"/>
            <a:ext cx="755656" cy="2144599"/>
          </a:xfrm>
          <a:prstGeom prst="straightConnector1">
            <a:avLst/>
          </a:prstGeom>
          <a:ln w="9525"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8" name="Connettore 2 27"/>
          <p:cNvCxnSpPr/>
          <p:nvPr/>
        </p:nvCxnSpPr>
        <p:spPr>
          <a:xfrm flipH="1" flipV="1">
            <a:off x="6260460" y="1586124"/>
            <a:ext cx="2635038" cy="4434047"/>
          </a:xfrm>
          <a:prstGeom prst="straightConnector1">
            <a:avLst/>
          </a:prstGeom>
          <a:ln w="635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30" name="Connettore 1 29"/>
          <p:cNvCxnSpPr/>
          <p:nvPr/>
        </p:nvCxnSpPr>
        <p:spPr>
          <a:xfrm>
            <a:off x="6569361" y="2422522"/>
            <a:ext cx="3386455"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4" name="Connettore 1 33"/>
          <p:cNvCxnSpPr/>
          <p:nvPr/>
        </p:nvCxnSpPr>
        <p:spPr>
          <a:xfrm>
            <a:off x="3789718" y="2770692"/>
            <a:ext cx="628786"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39" name="Rettangolo 38"/>
          <p:cNvSpPr/>
          <p:nvPr/>
        </p:nvSpPr>
        <p:spPr>
          <a:xfrm>
            <a:off x="1929351" y="97731"/>
            <a:ext cx="1276436" cy="646331"/>
          </a:xfrm>
          <a:prstGeom prst="rect">
            <a:avLst/>
          </a:prstGeom>
        </p:spPr>
        <p:txBody>
          <a:bodyPr wrap="square">
            <a:spAutoFit/>
          </a:bodyPr>
          <a:lstStyle/>
          <a:p>
            <a:r>
              <a:rPr lang="en-GB" b="1" dirty="0">
                <a:latin typeface="Times New Roman"/>
                <a:cs typeface="Times New Roman"/>
              </a:rPr>
              <a:t>(x+1)</a:t>
            </a:r>
            <a:r>
              <a:rPr lang="en-GB" b="1" baseline="30000" dirty="0">
                <a:latin typeface="Times New Roman"/>
                <a:cs typeface="Times New Roman"/>
              </a:rPr>
              <a:t>2</a:t>
            </a:r>
            <a:r>
              <a:rPr lang="en-GB" b="1" dirty="0">
                <a:latin typeface="Times New Roman"/>
                <a:cs typeface="Times New Roman"/>
              </a:rPr>
              <a:t>=81 </a:t>
            </a:r>
            <a:r>
              <a:rPr lang="en-GB" b="1" dirty="0" err="1" smtClean="0">
                <a:latin typeface="Times New Roman"/>
                <a:cs typeface="Times New Roman"/>
              </a:rPr>
              <a:t>dans</a:t>
            </a:r>
            <a:r>
              <a:rPr lang="en-GB" b="1" dirty="0" smtClean="0">
                <a:latin typeface="Times New Roman"/>
                <a:cs typeface="Times New Roman"/>
              </a:rPr>
              <a:t> </a:t>
            </a:r>
            <a:r>
              <a:rPr lang="en-GB" b="1" dirty="0">
                <a:latin typeface="Times New Roman"/>
                <a:cs typeface="Times New Roman"/>
              </a:rPr>
              <a:t>Z</a:t>
            </a:r>
            <a:endParaRPr lang="en-GB" b="1" dirty="0"/>
          </a:p>
        </p:txBody>
      </p:sp>
      <p:sp>
        <p:nvSpPr>
          <p:cNvPr id="26" name="Rettangolo arrotondato 25"/>
          <p:cNvSpPr/>
          <p:nvPr/>
        </p:nvSpPr>
        <p:spPr>
          <a:xfrm>
            <a:off x="6569361" y="5657263"/>
            <a:ext cx="2181782" cy="1054100"/>
          </a:xfrm>
          <a:prstGeom prst="roundRect">
            <a:avLst/>
          </a:prstGeom>
          <a:solidFill>
            <a:srgbClr val="FFFFFF"/>
          </a:solid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chemeClr val="tx1"/>
                </a:solidFill>
                <a:latin typeface="Times New Roman"/>
                <a:cs typeface="Times New Roman"/>
              </a:rPr>
              <a:t>articulation des mots et</a:t>
            </a:r>
          </a:p>
          <a:p>
            <a:pPr algn="ctr"/>
            <a:r>
              <a:rPr lang="fr-FR" dirty="0" smtClean="0">
                <a:solidFill>
                  <a:schemeClr val="tx1"/>
                </a:solidFill>
                <a:latin typeface="Times New Roman"/>
                <a:cs typeface="Times New Roman"/>
              </a:rPr>
              <a:t> pic sonore élevé</a:t>
            </a:r>
            <a:endParaRPr lang="fr-FR" dirty="0">
              <a:solidFill>
                <a:schemeClr val="tx1"/>
              </a:solidFill>
              <a:latin typeface="Times New Roman"/>
              <a:cs typeface="Times New Roman"/>
            </a:endParaRPr>
          </a:p>
        </p:txBody>
      </p:sp>
      <p:cxnSp>
        <p:nvCxnSpPr>
          <p:cNvPr id="27" name="Connettore 2 26"/>
          <p:cNvCxnSpPr/>
          <p:nvPr/>
        </p:nvCxnSpPr>
        <p:spPr>
          <a:xfrm flipH="1" flipV="1">
            <a:off x="8183174" y="1586123"/>
            <a:ext cx="262579" cy="4071140"/>
          </a:xfrm>
          <a:prstGeom prst="straightConnector1">
            <a:avLst/>
          </a:prstGeom>
          <a:ln w="635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31" name="Rettangolo arrotondato 30"/>
          <p:cNvSpPr/>
          <p:nvPr/>
        </p:nvSpPr>
        <p:spPr>
          <a:xfrm>
            <a:off x="1558323" y="775026"/>
            <a:ext cx="1397000" cy="25787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FIG. 1</a:t>
            </a:r>
          </a:p>
        </p:txBody>
      </p:sp>
      <p:sp>
        <p:nvSpPr>
          <p:cNvPr id="35" name="Rettangolo arrotondato 34"/>
          <p:cNvSpPr/>
          <p:nvPr/>
        </p:nvSpPr>
        <p:spPr>
          <a:xfrm>
            <a:off x="6143035" y="5012269"/>
            <a:ext cx="1397000" cy="25787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FIG. 2</a:t>
            </a:r>
          </a:p>
        </p:txBody>
      </p:sp>
    </p:spTree>
    <p:extLst>
      <p:ext uri="{BB962C8B-B14F-4D97-AF65-F5344CB8AC3E}">
        <p14:creationId xmlns:p14="http://schemas.microsoft.com/office/powerpoint/2010/main" val="1965535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25" grpId="0" animBg="1"/>
      <p:bldP spid="29" grpId="0" animBg="1"/>
      <p:bldP spid="33" grpId="0" animBg="1"/>
      <p:bldP spid="26"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2" name="Immagine 4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Lst>
          </a:blip>
          <a:srcRect l="28163" t="45720" r="31329" b="1"/>
          <a:stretch/>
        </p:blipFill>
        <p:spPr>
          <a:xfrm>
            <a:off x="1454665" y="1032896"/>
            <a:ext cx="2633003" cy="1937276"/>
          </a:xfrm>
          <a:prstGeom prst="rect">
            <a:avLst/>
          </a:prstGeom>
        </p:spPr>
      </p:pic>
      <p:pic>
        <p:nvPicPr>
          <p:cNvPr id="23" name="Immagine 22"/>
          <p:cNvPicPr>
            <a:picLocks noChangeAspect="1"/>
          </p:cNvPicPr>
          <p:nvPr/>
        </p:nvPicPr>
        <p:blipFill rotWithShape="1">
          <a:blip r:embed="rId5"/>
          <a:srcRect l="5944" t="4882" r="19231" b="28843"/>
          <a:stretch/>
        </p:blipFill>
        <p:spPr>
          <a:xfrm>
            <a:off x="6143035" y="3309256"/>
            <a:ext cx="2413454" cy="1981200"/>
          </a:xfrm>
          <a:prstGeom prst="rect">
            <a:avLst/>
          </a:prstGeom>
        </p:spPr>
      </p:pic>
      <p:sp>
        <p:nvSpPr>
          <p:cNvPr id="5" name="Fumetto 2 4"/>
          <p:cNvSpPr/>
          <p:nvPr/>
        </p:nvSpPr>
        <p:spPr>
          <a:xfrm>
            <a:off x="3499492" y="97731"/>
            <a:ext cx="7168508" cy="3335199"/>
          </a:xfrm>
          <a:prstGeom prst="wedgeRoundRectCallout">
            <a:avLst>
              <a:gd name="adj1" fmla="val -2966"/>
              <a:gd name="adj2" fmla="val 70539"/>
              <a:gd name="adj3" fmla="val 16667"/>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CasellaDiTesto 3"/>
          <p:cNvSpPr txBox="1"/>
          <p:nvPr/>
        </p:nvSpPr>
        <p:spPr>
          <a:xfrm>
            <a:off x="3755396" y="274272"/>
            <a:ext cx="6709405" cy="2862322"/>
          </a:xfrm>
          <a:prstGeom prst="rect">
            <a:avLst/>
          </a:prstGeom>
          <a:noFill/>
        </p:spPr>
        <p:txBody>
          <a:bodyPr wrap="square" rtlCol="0">
            <a:spAutoFit/>
          </a:bodyPr>
          <a:lstStyle/>
          <a:p>
            <a:r>
              <a:rPr lang="en-GB" sz="2000" b="1" dirty="0">
                <a:solidFill>
                  <a:srgbClr val="A6A6A6"/>
                </a:solidFill>
                <a:latin typeface="Times New Roman"/>
                <a:cs typeface="Times New Roman"/>
              </a:rPr>
              <a:t>T</a:t>
            </a:r>
            <a:r>
              <a:rPr lang="en-GB" sz="2000" dirty="0">
                <a:solidFill>
                  <a:srgbClr val="A6A6A6"/>
                </a:solidFill>
                <a:latin typeface="Times New Roman"/>
                <a:cs typeface="Times New Roman"/>
              </a:rPr>
              <a:t>: Try to substitute (</a:t>
            </a:r>
            <a:r>
              <a:rPr lang="en-GB" sz="2000" i="1" dirty="0">
                <a:solidFill>
                  <a:srgbClr val="A6A6A6"/>
                </a:solidFill>
                <a:latin typeface="Times New Roman"/>
                <a:cs typeface="Times New Roman"/>
              </a:rPr>
              <a:t>noise in classroom</a:t>
            </a:r>
            <a:r>
              <a:rPr lang="en-GB" sz="2000" dirty="0">
                <a:solidFill>
                  <a:srgbClr val="A6A6A6"/>
                </a:solidFill>
                <a:latin typeface="Times New Roman"/>
                <a:cs typeface="Times New Roman"/>
              </a:rPr>
              <a:t>), then pay attention! I have already said you and this fact has to be always kept in mind, you have to (</a:t>
            </a:r>
            <a:r>
              <a:rPr lang="en-GB" sz="2000" i="1" dirty="0">
                <a:solidFill>
                  <a:srgbClr val="A6A6A6"/>
                </a:solidFill>
                <a:latin typeface="Times New Roman"/>
                <a:cs typeface="Times New Roman"/>
              </a:rPr>
              <a:t>she inclines her body toward the class with open hand, Fig.1</a:t>
            </a:r>
            <a:r>
              <a:rPr lang="en-GB" sz="2000" dirty="0">
                <a:solidFill>
                  <a:srgbClr val="A6A6A6"/>
                </a:solidFill>
                <a:latin typeface="Times New Roman"/>
                <a:cs typeface="Times New Roman"/>
              </a:rPr>
              <a:t>) give a (</a:t>
            </a:r>
            <a:r>
              <a:rPr lang="en-GB" sz="2000" i="1" dirty="0">
                <a:solidFill>
                  <a:srgbClr val="A6A6A6"/>
                </a:solidFill>
                <a:latin typeface="Times New Roman"/>
                <a:cs typeface="Times New Roman"/>
              </a:rPr>
              <a:t>pronouncing and highest pitch</a:t>
            </a:r>
            <a:r>
              <a:rPr lang="en-GB" sz="2000" dirty="0">
                <a:solidFill>
                  <a:srgbClr val="A6A6A6"/>
                </a:solidFill>
                <a:latin typeface="Times New Roman"/>
                <a:cs typeface="Times New Roman"/>
              </a:rPr>
              <a:t>) sense to what you read. Then, solving the equation </a:t>
            </a:r>
            <a:r>
              <a:rPr lang="en-GB" sz="2000" i="1" dirty="0">
                <a:solidFill>
                  <a:srgbClr val="A6A6A6"/>
                </a:solidFill>
                <a:latin typeface="Times New Roman"/>
                <a:cs typeface="Times New Roman"/>
              </a:rPr>
              <a:t>(x+1)</a:t>
            </a:r>
            <a:r>
              <a:rPr lang="en-GB" sz="2000" i="1" baseline="30000" dirty="0">
                <a:solidFill>
                  <a:srgbClr val="A6A6A6"/>
                </a:solidFill>
                <a:latin typeface="Times New Roman"/>
                <a:cs typeface="Times New Roman"/>
              </a:rPr>
              <a:t>2</a:t>
            </a:r>
            <a:r>
              <a:rPr lang="en-GB" sz="2000" i="1" dirty="0">
                <a:solidFill>
                  <a:srgbClr val="A6A6A6"/>
                </a:solidFill>
                <a:latin typeface="Times New Roman"/>
                <a:cs typeface="Times New Roman"/>
              </a:rPr>
              <a:t>=81 </a:t>
            </a:r>
            <a:r>
              <a:rPr lang="en-GB" sz="2000" dirty="0">
                <a:solidFill>
                  <a:srgbClr val="A6A6A6"/>
                </a:solidFill>
                <a:latin typeface="Times New Roman"/>
                <a:cs typeface="Times New Roman"/>
              </a:rPr>
              <a:t>means asking if it exists a value </a:t>
            </a:r>
            <a:r>
              <a:rPr lang="en-GB" sz="2000" i="1" dirty="0">
                <a:solidFill>
                  <a:srgbClr val="A6A6A6"/>
                </a:solidFill>
                <a:latin typeface="Times New Roman"/>
                <a:cs typeface="Times New Roman"/>
              </a:rPr>
              <a:t>x</a:t>
            </a:r>
            <a:r>
              <a:rPr lang="en-GB" sz="2000" dirty="0">
                <a:solidFill>
                  <a:srgbClr val="A6A6A6"/>
                </a:solidFill>
                <a:latin typeface="Times New Roman"/>
                <a:cs typeface="Times New Roman"/>
              </a:rPr>
              <a:t> such that doing </a:t>
            </a:r>
            <a:r>
              <a:rPr lang="en-GB" sz="2000" i="1" dirty="0">
                <a:solidFill>
                  <a:srgbClr val="A6A6A6"/>
                </a:solidFill>
                <a:latin typeface="Times New Roman"/>
                <a:cs typeface="Times New Roman"/>
              </a:rPr>
              <a:t>x+1</a:t>
            </a:r>
            <a:r>
              <a:rPr lang="en-GB" sz="2000" dirty="0">
                <a:solidFill>
                  <a:srgbClr val="A6A6A6"/>
                </a:solidFill>
                <a:latin typeface="Times New Roman"/>
                <a:cs typeface="Times New Roman"/>
              </a:rPr>
              <a:t> and squaring it, we obtain 81, working in (</a:t>
            </a:r>
            <a:r>
              <a:rPr lang="en-GB" sz="2000" i="1" dirty="0">
                <a:solidFill>
                  <a:srgbClr val="A6A6A6"/>
                </a:solidFill>
                <a:latin typeface="Times New Roman"/>
                <a:cs typeface="Times New Roman"/>
              </a:rPr>
              <a:t>highest pitch and raising eyebrows, Fig. 2</a:t>
            </a:r>
            <a:r>
              <a:rPr lang="en-GB" sz="2000" dirty="0">
                <a:solidFill>
                  <a:srgbClr val="A6A6A6"/>
                </a:solidFill>
                <a:latin typeface="Times New Roman"/>
                <a:cs typeface="Times New Roman"/>
              </a:rPr>
              <a:t>) </a:t>
            </a:r>
            <a:r>
              <a:rPr lang="en-GB" sz="2000" b="1" dirty="0">
                <a:solidFill>
                  <a:srgbClr val="A6A6A6"/>
                </a:solidFill>
                <a:latin typeface="Times New Roman"/>
                <a:cs typeface="Times New Roman"/>
              </a:rPr>
              <a:t>Z</a:t>
            </a:r>
            <a:r>
              <a:rPr lang="en-GB" sz="2000" dirty="0">
                <a:solidFill>
                  <a:srgbClr val="A6A6A6"/>
                </a:solidFill>
                <a:latin typeface="Times New Roman"/>
                <a:cs typeface="Times New Roman"/>
              </a:rPr>
              <a:t>, this should make understand to you that </a:t>
            </a:r>
            <a:r>
              <a:rPr lang="en-GB" sz="2000" i="1" dirty="0">
                <a:solidFill>
                  <a:srgbClr val="A6A6A6"/>
                </a:solidFill>
                <a:latin typeface="Times New Roman"/>
                <a:cs typeface="Times New Roman"/>
              </a:rPr>
              <a:t>x+1</a:t>
            </a:r>
            <a:r>
              <a:rPr lang="en-GB" sz="2000" dirty="0">
                <a:solidFill>
                  <a:srgbClr val="A6A6A6"/>
                </a:solidFill>
                <a:latin typeface="Times New Roman"/>
                <a:cs typeface="Times New Roman"/>
              </a:rPr>
              <a:t>, (</a:t>
            </a:r>
            <a:r>
              <a:rPr lang="en-GB" sz="2000" i="1" dirty="0">
                <a:solidFill>
                  <a:srgbClr val="A6A6A6"/>
                </a:solidFill>
                <a:latin typeface="Times New Roman"/>
                <a:cs typeface="Times New Roman"/>
              </a:rPr>
              <a:t>she inclines her body towards the class</a:t>
            </a:r>
            <a:r>
              <a:rPr lang="en-GB" sz="2000" dirty="0">
                <a:solidFill>
                  <a:srgbClr val="A6A6A6"/>
                </a:solidFill>
                <a:latin typeface="Times New Roman"/>
                <a:cs typeface="Times New Roman"/>
              </a:rPr>
              <a:t>) how must it be?</a:t>
            </a:r>
            <a:endParaRPr lang="it-IT" sz="2000" dirty="0">
              <a:solidFill>
                <a:srgbClr val="A6A6A6"/>
              </a:solidFill>
              <a:latin typeface="Times New Roman"/>
              <a:cs typeface="Times New Roman"/>
            </a:endParaRPr>
          </a:p>
        </p:txBody>
      </p:sp>
      <p:cxnSp>
        <p:nvCxnSpPr>
          <p:cNvPr id="36" name="Connettore 1 35"/>
          <p:cNvCxnSpPr/>
          <p:nvPr/>
        </p:nvCxnSpPr>
        <p:spPr>
          <a:xfrm>
            <a:off x="5871476" y="1226510"/>
            <a:ext cx="4339324"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0" name="Connettore 1 19"/>
          <p:cNvCxnSpPr/>
          <p:nvPr/>
        </p:nvCxnSpPr>
        <p:spPr>
          <a:xfrm>
            <a:off x="3789718" y="1586123"/>
            <a:ext cx="1830062"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2" name="Connettore 1 21"/>
          <p:cNvCxnSpPr/>
          <p:nvPr/>
        </p:nvCxnSpPr>
        <p:spPr>
          <a:xfrm>
            <a:off x="6432072" y="1526397"/>
            <a:ext cx="3226285"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8" name="Connettore 2 27"/>
          <p:cNvCxnSpPr/>
          <p:nvPr/>
        </p:nvCxnSpPr>
        <p:spPr>
          <a:xfrm flipH="1" flipV="1">
            <a:off x="6260460" y="1586124"/>
            <a:ext cx="2635038" cy="4434047"/>
          </a:xfrm>
          <a:prstGeom prst="straightConnector1">
            <a:avLst/>
          </a:prstGeom>
          <a:ln w="635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39" name="Rettangolo 38"/>
          <p:cNvSpPr/>
          <p:nvPr/>
        </p:nvSpPr>
        <p:spPr>
          <a:xfrm>
            <a:off x="1929351" y="97731"/>
            <a:ext cx="1276436" cy="646331"/>
          </a:xfrm>
          <a:prstGeom prst="rect">
            <a:avLst/>
          </a:prstGeom>
        </p:spPr>
        <p:txBody>
          <a:bodyPr wrap="square">
            <a:spAutoFit/>
          </a:bodyPr>
          <a:lstStyle/>
          <a:p>
            <a:r>
              <a:rPr lang="en-GB" b="1" dirty="0">
                <a:latin typeface="Times New Roman"/>
                <a:cs typeface="Times New Roman"/>
              </a:rPr>
              <a:t>(x+1)</a:t>
            </a:r>
            <a:r>
              <a:rPr lang="en-GB" b="1" baseline="30000" dirty="0">
                <a:latin typeface="Times New Roman"/>
                <a:cs typeface="Times New Roman"/>
              </a:rPr>
              <a:t>2</a:t>
            </a:r>
            <a:r>
              <a:rPr lang="en-GB" b="1" dirty="0">
                <a:latin typeface="Times New Roman"/>
                <a:cs typeface="Times New Roman"/>
              </a:rPr>
              <a:t>=81 </a:t>
            </a:r>
            <a:r>
              <a:rPr lang="en-GB" b="1" dirty="0" err="1" smtClean="0">
                <a:latin typeface="Times New Roman"/>
                <a:cs typeface="Times New Roman"/>
              </a:rPr>
              <a:t>dans</a:t>
            </a:r>
            <a:r>
              <a:rPr lang="en-GB" b="1" dirty="0" smtClean="0">
                <a:latin typeface="Times New Roman"/>
                <a:cs typeface="Times New Roman"/>
              </a:rPr>
              <a:t> </a:t>
            </a:r>
            <a:r>
              <a:rPr lang="en-GB" b="1" dirty="0">
                <a:latin typeface="Times New Roman"/>
                <a:cs typeface="Times New Roman"/>
              </a:rPr>
              <a:t>Z</a:t>
            </a:r>
            <a:endParaRPr lang="en-GB" b="1" dirty="0"/>
          </a:p>
        </p:txBody>
      </p:sp>
      <p:cxnSp>
        <p:nvCxnSpPr>
          <p:cNvPr id="27" name="Connettore 2 26"/>
          <p:cNvCxnSpPr/>
          <p:nvPr/>
        </p:nvCxnSpPr>
        <p:spPr>
          <a:xfrm flipH="1" flipV="1">
            <a:off x="8183174" y="1586123"/>
            <a:ext cx="285346" cy="4288842"/>
          </a:xfrm>
          <a:prstGeom prst="straightConnector1">
            <a:avLst/>
          </a:prstGeom>
          <a:ln w="635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31" name="Rettangolo arrotondato 30"/>
          <p:cNvSpPr/>
          <p:nvPr/>
        </p:nvSpPr>
        <p:spPr>
          <a:xfrm>
            <a:off x="1558323" y="775026"/>
            <a:ext cx="1397000" cy="25787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FIG. 1</a:t>
            </a:r>
          </a:p>
        </p:txBody>
      </p:sp>
      <p:sp>
        <p:nvSpPr>
          <p:cNvPr id="35" name="Rettangolo arrotondato 34"/>
          <p:cNvSpPr/>
          <p:nvPr/>
        </p:nvSpPr>
        <p:spPr>
          <a:xfrm>
            <a:off x="6143035" y="5012269"/>
            <a:ext cx="1397000" cy="25787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FIG. 2</a:t>
            </a:r>
          </a:p>
        </p:txBody>
      </p:sp>
      <p:sp>
        <p:nvSpPr>
          <p:cNvPr id="32" name="Rettangolo arrotondato 31"/>
          <p:cNvSpPr/>
          <p:nvPr/>
        </p:nvSpPr>
        <p:spPr>
          <a:xfrm>
            <a:off x="163286" y="3668453"/>
            <a:ext cx="5147075" cy="3016043"/>
          </a:xfrm>
          <a:prstGeom prst="roundRect">
            <a:avLst/>
          </a:prstGeom>
          <a:solidFill>
            <a:srgbClr val="FED46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0" name="CasellaDiTesto 39"/>
          <p:cNvSpPr txBox="1"/>
          <p:nvPr/>
        </p:nvSpPr>
        <p:spPr>
          <a:xfrm>
            <a:off x="357651" y="3964789"/>
            <a:ext cx="4870397" cy="3108543"/>
          </a:xfrm>
          <a:prstGeom prst="rect">
            <a:avLst/>
          </a:prstGeom>
          <a:noFill/>
        </p:spPr>
        <p:txBody>
          <a:bodyPr wrap="square" rtlCol="0">
            <a:spAutoFit/>
          </a:bodyPr>
          <a:lstStyle/>
          <a:p>
            <a:r>
              <a:rPr lang="en-GB" sz="2800" dirty="0" err="1" smtClean="0">
                <a:latin typeface="Times New Roman"/>
                <a:cs typeface="Times New Roman"/>
              </a:rPr>
              <a:t>Ils</a:t>
            </a:r>
            <a:r>
              <a:rPr lang="en-GB" sz="2800" dirty="0" smtClean="0">
                <a:latin typeface="Times New Roman"/>
                <a:cs typeface="Times New Roman"/>
              </a:rPr>
              <a:t> </a:t>
            </a:r>
            <a:r>
              <a:rPr lang="en-GB" sz="2800" dirty="0" err="1" smtClean="0">
                <a:latin typeface="Times New Roman"/>
                <a:cs typeface="Times New Roman"/>
              </a:rPr>
              <a:t>sont</a:t>
            </a:r>
            <a:r>
              <a:rPr lang="en-GB" sz="2800" dirty="0" smtClean="0">
                <a:latin typeface="Times New Roman"/>
                <a:cs typeface="Times New Roman"/>
              </a:rPr>
              <a:t> </a:t>
            </a:r>
            <a:r>
              <a:rPr lang="en-GB" sz="2800" dirty="0" err="1" smtClean="0">
                <a:latin typeface="Times New Roman"/>
                <a:cs typeface="Times New Roman"/>
              </a:rPr>
              <a:t>connectés</a:t>
            </a:r>
            <a:r>
              <a:rPr lang="en-GB" sz="2800" dirty="0" smtClean="0">
                <a:latin typeface="Times New Roman"/>
                <a:cs typeface="Times New Roman"/>
              </a:rPr>
              <a:t> </a:t>
            </a:r>
            <a:r>
              <a:rPr lang="en-GB" sz="2800" dirty="0" err="1" smtClean="0">
                <a:latin typeface="Times New Roman"/>
                <a:cs typeface="Times New Roman"/>
              </a:rPr>
              <a:t>à</a:t>
            </a:r>
            <a:r>
              <a:rPr lang="en-GB" sz="2800" dirty="0" smtClean="0">
                <a:latin typeface="Times New Roman"/>
                <a:cs typeface="Times New Roman"/>
              </a:rPr>
              <a:t> </a:t>
            </a:r>
            <a:r>
              <a:rPr lang="en-GB" sz="2800" dirty="0" err="1" smtClean="0">
                <a:latin typeface="Times New Roman"/>
                <a:cs typeface="Times New Roman"/>
              </a:rPr>
              <a:t>l’attente</a:t>
            </a:r>
            <a:r>
              <a:rPr lang="en-GB" sz="2800" dirty="0" smtClean="0">
                <a:latin typeface="Times New Roman"/>
                <a:cs typeface="Times New Roman"/>
              </a:rPr>
              <a:t> </a:t>
            </a:r>
            <a:r>
              <a:rPr lang="fr-FR" sz="2800" b="1" i="1" dirty="0" smtClean="0">
                <a:solidFill>
                  <a:srgbClr val="FF0000"/>
                </a:solidFill>
                <a:latin typeface="Times New Roman"/>
                <a:cs typeface="Times New Roman"/>
              </a:rPr>
              <a:t>par rapport au fait que les justifications sont nécessaires pour donner du sens à ce que les élèves sont en train de faire.</a:t>
            </a:r>
            <a:endParaRPr lang="fr-FR" sz="2800" b="1" i="1" u="sng" dirty="0" smtClean="0">
              <a:solidFill>
                <a:srgbClr val="FF0000"/>
              </a:solidFill>
              <a:latin typeface="Times New Roman"/>
              <a:cs typeface="Times New Roman"/>
            </a:endParaRPr>
          </a:p>
          <a:p>
            <a:endParaRPr lang="en-GB" sz="2800" i="1" u="sng" dirty="0">
              <a:solidFill>
                <a:srgbClr val="FF0000"/>
              </a:solidFill>
              <a:latin typeface="Times New Roman"/>
              <a:cs typeface="Times New Roman"/>
            </a:endParaRPr>
          </a:p>
          <a:p>
            <a:endParaRPr lang="en-GB" sz="2800" i="1" u="sng" dirty="0">
              <a:solidFill>
                <a:srgbClr val="FF0000"/>
              </a:solidFill>
              <a:latin typeface="Times New Roman"/>
              <a:cs typeface="Times New Roman"/>
            </a:endParaRPr>
          </a:p>
        </p:txBody>
      </p:sp>
      <p:cxnSp>
        <p:nvCxnSpPr>
          <p:cNvPr id="41" name="Connettore 2 40"/>
          <p:cNvCxnSpPr/>
          <p:nvPr/>
        </p:nvCxnSpPr>
        <p:spPr>
          <a:xfrm flipV="1">
            <a:off x="8902700" y="2505781"/>
            <a:ext cx="755656" cy="2144599"/>
          </a:xfrm>
          <a:prstGeom prst="straightConnector1">
            <a:avLst/>
          </a:prstGeom>
          <a:ln w="9525"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4" name="Connettore 1 23"/>
          <p:cNvCxnSpPr/>
          <p:nvPr/>
        </p:nvCxnSpPr>
        <p:spPr>
          <a:xfrm>
            <a:off x="6569361" y="2422522"/>
            <a:ext cx="3386455"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7" name="Connettore 1 36"/>
          <p:cNvCxnSpPr/>
          <p:nvPr/>
        </p:nvCxnSpPr>
        <p:spPr>
          <a:xfrm>
            <a:off x="3789718" y="2770692"/>
            <a:ext cx="628786"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30" name="Rettangolo arrotondato 29"/>
          <p:cNvSpPr/>
          <p:nvPr/>
        </p:nvSpPr>
        <p:spPr>
          <a:xfrm>
            <a:off x="8902700" y="4423895"/>
            <a:ext cx="1915512" cy="1054100"/>
          </a:xfrm>
          <a:prstGeom prst="roundRect">
            <a:avLst/>
          </a:prstGeom>
          <a:solidFill>
            <a:srgbClr val="FFFFFF"/>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chemeClr val="tx1"/>
                </a:solidFill>
                <a:latin typeface="Times New Roman"/>
                <a:cs typeface="Times New Roman"/>
              </a:rPr>
              <a:t>pic sonore élevé, soulever les sourcils</a:t>
            </a:r>
            <a:endParaRPr lang="fr-FR" dirty="0">
              <a:solidFill>
                <a:schemeClr val="tx1"/>
              </a:solidFill>
              <a:latin typeface="Times New Roman"/>
              <a:cs typeface="Times New Roman"/>
            </a:endParaRPr>
          </a:p>
        </p:txBody>
      </p:sp>
      <p:sp>
        <p:nvSpPr>
          <p:cNvPr id="34" name="Rettangolo arrotondato 33"/>
          <p:cNvSpPr/>
          <p:nvPr/>
        </p:nvSpPr>
        <p:spPr>
          <a:xfrm>
            <a:off x="8902700" y="5527417"/>
            <a:ext cx="1834754" cy="1054100"/>
          </a:xfrm>
          <a:prstGeom prst="roundRect">
            <a:avLst/>
          </a:prstGeom>
          <a:solidFill>
            <a:srgbClr val="FFFFFF"/>
          </a:solid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chemeClr val="tx1"/>
                </a:solidFill>
                <a:latin typeface="Times New Roman"/>
                <a:cs typeface="Times New Roman"/>
              </a:rPr>
              <a:t>Elle se penche, avec la main ouverte</a:t>
            </a:r>
            <a:endParaRPr lang="fr-FR" dirty="0">
              <a:solidFill>
                <a:schemeClr val="tx1"/>
              </a:solidFill>
              <a:latin typeface="Times New Roman"/>
              <a:cs typeface="Times New Roman"/>
            </a:endParaRPr>
          </a:p>
        </p:txBody>
      </p:sp>
      <p:sp>
        <p:nvSpPr>
          <p:cNvPr id="38" name="Rettangolo arrotondato 37"/>
          <p:cNvSpPr/>
          <p:nvPr/>
        </p:nvSpPr>
        <p:spPr>
          <a:xfrm>
            <a:off x="8902700" y="3319280"/>
            <a:ext cx="2451742" cy="1054100"/>
          </a:xfrm>
          <a:prstGeom prst="roundRect">
            <a:avLst/>
          </a:prstGeom>
          <a:solidFill>
            <a:srgbClr val="FFFFFF"/>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chemeClr val="tx1"/>
                </a:solidFill>
                <a:latin typeface="Times New Roman"/>
                <a:cs typeface="Times New Roman"/>
              </a:rPr>
              <a:t>Elle se penche, pic sonore élevé, articulation des mots</a:t>
            </a:r>
            <a:endParaRPr lang="fr-FR" dirty="0">
              <a:solidFill>
                <a:schemeClr val="tx1"/>
              </a:solidFill>
              <a:latin typeface="Times New Roman"/>
              <a:cs typeface="Times New Roman"/>
            </a:endParaRPr>
          </a:p>
        </p:txBody>
      </p:sp>
      <p:sp>
        <p:nvSpPr>
          <p:cNvPr id="43" name="Rettangolo arrotondato 42"/>
          <p:cNvSpPr/>
          <p:nvPr/>
        </p:nvSpPr>
        <p:spPr>
          <a:xfrm>
            <a:off x="6487088" y="5755487"/>
            <a:ext cx="2181782" cy="1054100"/>
          </a:xfrm>
          <a:prstGeom prst="roundRect">
            <a:avLst/>
          </a:prstGeom>
          <a:solidFill>
            <a:srgbClr val="FFFFFF"/>
          </a:solid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chemeClr val="tx1"/>
                </a:solidFill>
                <a:latin typeface="Times New Roman"/>
                <a:cs typeface="Times New Roman"/>
              </a:rPr>
              <a:t>articulation des mots et</a:t>
            </a:r>
          </a:p>
          <a:p>
            <a:pPr algn="ctr"/>
            <a:r>
              <a:rPr lang="fr-FR" dirty="0" smtClean="0">
                <a:solidFill>
                  <a:schemeClr val="tx1"/>
                </a:solidFill>
                <a:latin typeface="Times New Roman"/>
                <a:cs typeface="Times New Roman"/>
              </a:rPr>
              <a:t> pic sonore élevé</a:t>
            </a:r>
            <a:endParaRPr lang="fr-FR" dirty="0">
              <a:solidFill>
                <a:schemeClr val="tx1"/>
              </a:solidFill>
              <a:latin typeface="Times New Roman"/>
              <a:cs typeface="Times New Roman"/>
            </a:endParaRPr>
          </a:p>
        </p:txBody>
      </p:sp>
    </p:spTree>
    <p:extLst>
      <p:ext uri="{BB962C8B-B14F-4D97-AF65-F5344CB8AC3E}">
        <p14:creationId xmlns:p14="http://schemas.microsoft.com/office/powerpoint/2010/main" val="3539501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0" grpId="0"/>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3" name="Immagine 22"/>
          <p:cNvPicPr>
            <a:picLocks noChangeAspect="1"/>
          </p:cNvPicPr>
          <p:nvPr/>
        </p:nvPicPr>
        <p:blipFill rotWithShape="1">
          <a:blip r:embed="rId3"/>
          <a:srcRect l="5944" t="4882" r="19231" b="28843"/>
          <a:stretch/>
        </p:blipFill>
        <p:spPr>
          <a:xfrm>
            <a:off x="6143035" y="3309256"/>
            <a:ext cx="2413454" cy="1981200"/>
          </a:xfrm>
          <a:prstGeom prst="rect">
            <a:avLst/>
          </a:prstGeom>
        </p:spPr>
      </p:pic>
      <p:cxnSp>
        <p:nvCxnSpPr>
          <p:cNvPr id="17" name="Connettore 2 16"/>
          <p:cNvCxnSpPr/>
          <p:nvPr/>
        </p:nvCxnSpPr>
        <p:spPr>
          <a:xfrm flipH="1" flipV="1">
            <a:off x="8743098" y="2677409"/>
            <a:ext cx="159602" cy="197297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8" name="Connettore 2 27"/>
          <p:cNvCxnSpPr/>
          <p:nvPr/>
        </p:nvCxnSpPr>
        <p:spPr>
          <a:xfrm flipH="1" flipV="1">
            <a:off x="6981226" y="2540108"/>
            <a:ext cx="1921475" cy="3080847"/>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39" name="Rettangolo 38"/>
          <p:cNvSpPr/>
          <p:nvPr/>
        </p:nvSpPr>
        <p:spPr>
          <a:xfrm>
            <a:off x="1929351" y="97731"/>
            <a:ext cx="1276436" cy="646331"/>
          </a:xfrm>
          <a:prstGeom prst="rect">
            <a:avLst/>
          </a:prstGeom>
        </p:spPr>
        <p:txBody>
          <a:bodyPr wrap="square">
            <a:spAutoFit/>
          </a:bodyPr>
          <a:lstStyle/>
          <a:p>
            <a:r>
              <a:rPr lang="en-GB" b="1" dirty="0">
                <a:latin typeface="Times New Roman"/>
                <a:cs typeface="Times New Roman"/>
              </a:rPr>
              <a:t>(x+1)</a:t>
            </a:r>
            <a:r>
              <a:rPr lang="en-GB" b="1" baseline="30000" dirty="0">
                <a:latin typeface="Times New Roman"/>
                <a:cs typeface="Times New Roman"/>
              </a:rPr>
              <a:t>2</a:t>
            </a:r>
            <a:r>
              <a:rPr lang="en-GB" b="1" dirty="0">
                <a:latin typeface="Times New Roman"/>
                <a:cs typeface="Times New Roman"/>
              </a:rPr>
              <a:t>=81 </a:t>
            </a:r>
            <a:r>
              <a:rPr lang="en-GB" b="1" dirty="0" err="1" smtClean="0">
                <a:latin typeface="Times New Roman"/>
                <a:cs typeface="Times New Roman"/>
              </a:rPr>
              <a:t>dans</a:t>
            </a:r>
            <a:r>
              <a:rPr lang="en-GB" b="1" dirty="0" smtClean="0">
                <a:latin typeface="Times New Roman"/>
                <a:cs typeface="Times New Roman"/>
              </a:rPr>
              <a:t> </a:t>
            </a:r>
            <a:r>
              <a:rPr lang="en-GB" b="1" dirty="0">
                <a:latin typeface="Times New Roman"/>
                <a:cs typeface="Times New Roman"/>
              </a:rPr>
              <a:t>Z</a:t>
            </a:r>
            <a:endParaRPr lang="en-GB" b="1" dirty="0"/>
          </a:p>
        </p:txBody>
      </p:sp>
      <p:cxnSp>
        <p:nvCxnSpPr>
          <p:cNvPr id="35" name="Connettore 2 34"/>
          <p:cNvCxnSpPr/>
          <p:nvPr/>
        </p:nvCxnSpPr>
        <p:spPr>
          <a:xfrm flipH="1" flipV="1">
            <a:off x="7507500" y="2540107"/>
            <a:ext cx="961020" cy="3334859"/>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7" name="CasellaDiTesto 6"/>
          <p:cNvSpPr txBox="1"/>
          <p:nvPr/>
        </p:nvSpPr>
        <p:spPr>
          <a:xfrm>
            <a:off x="6775293" y="2159332"/>
            <a:ext cx="1050138" cy="369332"/>
          </a:xfrm>
          <a:prstGeom prst="rect">
            <a:avLst/>
          </a:prstGeom>
          <a:noFill/>
        </p:spPr>
        <p:txBody>
          <a:bodyPr wrap="square" rtlCol="0">
            <a:spAutoFit/>
          </a:bodyPr>
          <a:lstStyle/>
          <a:p>
            <a:r>
              <a:rPr lang="en-GB" dirty="0" smtClean="0">
                <a:solidFill>
                  <a:srgbClr val="0000FF"/>
                </a:solidFill>
                <a:latin typeface="Times New Roman"/>
                <a:cs typeface="Times New Roman"/>
              </a:rPr>
              <a:t>SENS</a:t>
            </a:r>
            <a:endParaRPr lang="en-GB" dirty="0">
              <a:solidFill>
                <a:srgbClr val="0000FF"/>
              </a:solidFill>
              <a:latin typeface="Times New Roman"/>
              <a:cs typeface="Times New Roman"/>
            </a:endParaRPr>
          </a:p>
        </p:txBody>
      </p:sp>
      <p:sp>
        <p:nvSpPr>
          <p:cNvPr id="46" name="Rettangolo 45"/>
          <p:cNvSpPr/>
          <p:nvPr/>
        </p:nvSpPr>
        <p:spPr>
          <a:xfrm>
            <a:off x="5157028" y="14781"/>
            <a:ext cx="5498768" cy="461665"/>
          </a:xfrm>
          <a:prstGeom prst="rect">
            <a:avLst/>
          </a:prstGeom>
        </p:spPr>
        <p:txBody>
          <a:bodyPr wrap="square">
            <a:spAutoFit/>
          </a:bodyPr>
          <a:lstStyle/>
          <a:p>
            <a:r>
              <a:rPr lang="it-IT" sz="2400" b="1" dirty="0">
                <a:solidFill>
                  <a:srgbClr val="0000FF"/>
                </a:solidFill>
                <a:latin typeface="Times New Roman"/>
                <a:cs typeface="Times New Roman"/>
              </a:rPr>
              <a:t>TELEOLOGICAL EMOTIONALITY</a:t>
            </a:r>
            <a:endParaRPr lang="it-IT" sz="2400" dirty="0">
              <a:solidFill>
                <a:srgbClr val="0000FF"/>
              </a:solidFill>
            </a:endParaRPr>
          </a:p>
        </p:txBody>
      </p:sp>
      <p:sp>
        <p:nvSpPr>
          <p:cNvPr id="47" name="Rettangolo 46"/>
          <p:cNvSpPr/>
          <p:nvPr/>
        </p:nvSpPr>
        <p:spPr>
          <a:xfrm>
            <a:off x="5176233" y="860546"/>
            <a:ext cx="4572000" cy="461665"/>
          </a:xfrm>
          <a:prstGeom prst="rect">
            <a:avLst/>
          </a:prstGeom>
        </p:spPr>
        <p:txBody>
          <a:bodyPr>
            <a:spAutoFit/>
          </a:bodyPr>
          <a:lstStyle/>
          <a:p>
            <a:r>
              <a:rPr lang="it-IT" sz="2400" b="1" dirty="0">
                <a:solidFill>
                  <a:srgbClr val="008000"/>
                </a:solidFill>
                <a:latin typeface="Times New Roman"/>
                <a:cs typeface="Times New Roman"/>
              </a:rPr>
              <a:t>EPISTEMIC EMOTIONALITY</a:t>
            </a:r>
            <a:endParaRPr lang="it-IT" sz="2400" dirty="0">
              <a:solidFill>
                <a:srgbClr val="008000"/>
              </a:solidFill>
            </a:endParaRPr>
          </a:p>
        </p:txBody>
      </p:sp>
      <p:sp>
        <p:nvSpPr>
          <p:cNvPr id="48" name="Rettangolo 47"/>
          <p:cNvSpPr/>
          <p:nvPr/>
        </p:nvSpPr>
        <p:spPr>
          <a:xfrm>
            <a:off x="4948137" y="1769840"/>
            <a:ext cx="5500854" cy="461665"/>
          </a:xfrm>
          <a:prstGeom prst="rect">
            <a:avLst/>
          </a:prstGeom>
        </p:spPr>
        <p:txBody>
          <a:bodyPr wrap="square">
            <a:spAutoFit/>
          </a:bodyPr>
          <a:lstStyle/>
          <a:p>
            <a:r>
              <a:rPr lang="it-IT" sz="2400" b="1" dirty="0">
                <a:solidFill>
                  <a:srgbClr val="FF0000"/>
                </a:solidFill>
                <a:latin typeface="Times New Roman"/>
                <a:cs typeface="Times New Roman"/>
              </a:rPr>
              <a:t>COMMUNICATIVE EMOTIONALITY</a:t>
            </a:r>
            <a:endParaRPr lang="it-IT" sz="2400" dirty="0">
              <a:solidFill>
                <a:srgbClr val="FF0000"/>
              </a:solidFill>
            </a:endParaRPr>
          </a:p>
        </p:txBody>
      </p:sp>
      <p:sp>
        <p:nvSpPr>
          <p:cNvPr id="49" name="CasellaDiTesto 48"/>
          <p:cNvSpPr txBox="1"/>
          <p:nvPr/>
        </p:nvSpPr>
        <p:spPr>
          <a:xfrm>
            <a:off x="8218029" y="2308077"/>
            <a:ext cx="1680583" cy="646331"/>
          </a:xfrm>
          <a:prstGeom prst="rect">
            <a:avLst/>
          </a:prstGeom>
          <a:noFill/>
        </p:spPr>
        <p:txBody>
          <a:bodyPr wrap="square" rtlCol="0">
            <a:spAutoFit/>
          </a:bodyPr>
          <a:lstStyle/>
          <a:p>
            <a:r>
              <a:rPr lang="en-GB" dirty="0" err="1" smtClean="0">
                <a:solidFill>
                  <a:srgbClr val="008000"/>
                </a:solidFill>
                <a:latin typeface="Times New Roman"/>
                <a:cs typeface="Times New Roman"/>
              </a:rPr>
              <a:t>En</a:t>
            </a:r>
            <a:r>
              <a:rPr lang="en-GB" dirty="0" smtClean="0">
                <a:solidFill>
                  <a:srgbClr val="008000"/>
                </a:solidFill>
                <a:latin typeface="Times New Roman"/>
                <a:cs typeface="Times New Roman"/>
              </a:rPr>
              <a:t> </a:t>
            </a:r>
            <a:r>
              <a:rPr lang="en-GB" dirty="0" err="1" smtClean="0">
                <a:solidFill>
                  <a:srgbClr val="008000"/>
                </a:solidFill>
                <a:latin typeface="Times New Roman"/>
                <a:cs typeface="Times New Roman"/>
              </a:rPr>
              <a:t>travaillant</a:t>
            </a:r>
            <a:r>
              <a:rPr lang="en-GB" dirty="0" smtClean="0">
                <a:solidFill>
                  <a:srgbClr val="008000"/>
                </a:solidFill>
                <a:latin typeface="Times New Roman"/>
                <a:cs typeface="Times New Roman"/>
              </a:rPr>
              <a:t> </a:t>
            </a:r>
            <a:r>
              <a:rPr lang="en-GB" dirty="0" err="1" smtClean="0">
                <a:solidFill>
                  <a:srgbClr val="008000"/>
                </a:solidFill>
                <a:latin typeface="Times New Roman"/>
                <a:cs typeface="Times New Roman"/>
              </a:rPr>
              <a:t>dans</a:t>
            </a:r>
            <a:r>
              <a:rPr lang="en-GB" dirty="0" smtClean="0">
                <a:solidFill>
                  <a:srgbClr val="008000"/>
                </a:solidFill>
                <a:latin typeface="Times New Roman"/>
                <a:cs typeface="Times New Roman"/>
              </a:rPr>
              <a:t>  </a:t>
            </a:r>
            <a:r>
              <a:rPr lang="en-GB" b="1" dirty="0">
                <a:solidFill>
                  <a:srgbClr val="008000"/>
                </a:solidFill>
                <a:latin typeface="Times New Roman"/>
                <a:cs typeface="Times New Roman"/>
              </a:rPr>
              <a:t>Z</a:t>
            </a:r>
          </a:p>
        </p:txBody>
      </p:sp>
      <p:pic>
        <p:nvPicPr>
          <p:cNvPr id="50" name="Immagine 49"/>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Lst>
          </a:blip>
          <a:srcRect l="28163" t="45720" r="31329" b="1"/>
          <a:stretch/>
        </p:blipFill>
        <p:spPr>
          <a:xfrm>
            <a:off x="1454665" y="1032896"/>
            <a:ext cx="2633003" cy="1937276"/>
          </a:xfrm>
          <a:prstGeom prst="rect">
            <a:avLst/>
          </a:prstGeom>
        </p:spPr>
      </p:pic>
      <p:sp>
        <p:nvSpPr>
          <p:cNvPr id="22" name="Rettangolo arrotondato 21"/>
          <p:cNvSpPr/>
          <p:nvPr/>
        </p:nvSpPr>
        <p:spPr>
          <a:xfrm>
            <a:off x="1558323" y="775026"/>
            <a:ext cx="1397000" cy="25787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FIG. 1</a:t>
            </a:r>
          </a:p>
        </p:txBody>
      </p:sp>
      <p:sp>
        <p:nvSpPr>
          <p:cNvPr id="24" name="Rettangolo arrotondato 23"/>
          <p:cNvSpPr/>
          <p:nvPr/>
        </p:nvSpPr>
        <p:spPr>
          <a:xfrm>
            <a:off x="6143035" y="5012269"/>
            <a:ext cx="1397000" cy="25787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FIG. 2</a:t>
            </a:r>
          </a:p>
        </p:txBody>
      </p:sp>
      <p:sp>
        <p:nvSpPr>
          <p:cNvPr id="26" name="Rettangolo 25"/>
          <p:cNvSpPr/>
          <p:nvPr/>
        </p:nvSpPr>
        <p:spPr>
          <a:xfrm>
            <a:off x="1558323" y="4902104"/>
            <a:ext cx="4572000" cy="646331"/>
          </a:xfrm>
          <a:prstGeom prst="rect">
            <a:avLst/>
          </a:prstGeom>
        </p:spPr>
        <p:txBody>
          <a:bodyPr>
            <a:spAutoFit/>
          </a:bodyPr>
          <a:lstStyle/>
          <a:p>
            <a:r>
              <a:rPr lang="fr-FR" b="1" dirty="0" smtClean="0">
                <a:solidFill>
                  <a:srgbClr val="008000"/>
                </a:solidFill>
                <a:latin typeface="Times New Roman"/>
                <a:cs typeface="Times New Roman"/>
              </a:rPr>
              <a:t>Connaissance </a:t>
            </a:r>
            <a:r>
              <a:rPr lang="fr-FR" dirty="0" smtClean="0">
                <a:latin typeface="Times New Roman"/>
                <a:cs typeface="Times New Roman"/>
              </a:rPr>
              <a:t>: la signification derrière la résolution de l’équation  </a:t>
            </a:r>
            <a:r>
              <a:rPr lang="fr-FR" i="1" dirty="0" smtClean="0">
                <a:latin typeface="Times New Roman"/>
                <a:cs typeface="Times New Roman"/>
              </a:rPr>
              <a:t>(x+1)</a:t>
            </a:r>
            <a:r>
              <a:rPr lang="fr-FR" i="1" baseline="30000" dirty="0" smtClean="0">
                <a:latin typeface="Times New Roman"/>
                <a:cs typeface="Times New Roman"/>
              </a:rPr>
              <a:t>2</a:t>
            </a:r>
            <a:r>
              <a:rPr lang="fr-FR" i="1" dirty="0" smtClean="0">
                <a:latin typeface="Times New Roman"/>
                <a:cs typeface="Times New Roman"/>
              </a:rPr>
              <a:t>=81</a:t>
            </a:r>
            <a:r>
              <a:rPr lang="fr-FR" dirty="0" smtClean="0">
                <a:latin typeface="Times New Roman"/>
                <a:cs typeface="Times New Roman"/>
              </a:rPr>
              <a:t>.</a:t>
            </a:r>
            <a:endParaRPr lang="fr-FR" dirty="0"/>
          </a:p>
        </p:txBody>
      </p:sp>
      <p:sp>
        <p:nvSpPr>
          <p:cNvPr id="27" name="Rettangolo 26"/>
          <p:cNvSpPr/>
          <p:nvPr/>
        </p:nvSpPr>
        <p:spPr>
          <a:xfrm>
            <a:off x="1571035" y="3727049"/>
            <a:ext cx="4572000" cy="923330"/>
          </a:xfrm>
          <a:prstGeom prst="rect">
            <a:avLst/>
          </a:prstGeom>
        </p:spPr>
        <p:txBody>
          <a:bodyPr>
            <a:spAutoFit/>
          </a:bodyPr>
          <a:lstStyle/>
          <a:p>
            <a:r>
              <a:rPr lang="fr-FR" b="1" dirty="0" smtClean="0">
                <a:solidFill>
                  <a:srgbClr val="0000FF"/>
                </a:solidFill>
                <a:latin typeface="Times New Roman"/>
                <a:cs typeface="Times New Roman"/>
              </a:rPr>
              <a:t>Actions </a:t>
            </a:r>
            <a:r>
              <a:rPr lang="fr-FR" b="1" dirty="0" smtClean="0">
                <a:solidFill>
                  <a:srgbClr val="0000FF"/>
                </a:solidFill>
                <a:latin typeface="Times New Roman"/>
                <a:cs typeface="Times New Roman"/>
                <a:sym typeface="Wingdings"/>
              </a:rPr>
              <a:t> But </a:t>
            </a:r>
            <a:r>
              <a:rPr lang="fr-FR" dirty="0" smtClean="0">
                <a:latin typeface="Times New Roman"/>
                <a:cs typeface="Times New Roman"/>
                <a:sym typeface="Wingdings"/>
              </a:rPr>
              <a:t>: demander aux élèves de substituer dans l’équation les solutions qu’ils ont trouvé  pour vérifier leur exactitude.</a:t>
            </a:r>
            <a:endParaRPr lang="fr-FR" dirty="0"/>
          </a:p>
        </p:txBody>
      </p:sp>
      <p:sp>
        <p:nvSpPr>
          <p:cNvPr id="30" name="Rettangolo 29"/>
          <p:cNvSpPr/>
          <p:nvPr/>
        </p:nvSpPr>
        <p:spPr>
          <a:xfrm>
            <a:off x="1524000" y="5620955"/>
            <a:ext cx="4572000" cy="646331"/>
          </a:xfrm>
          <a:prstGeom prst="rect">
            <a:avLst/>
          </a:prstGeom>
        </p:spPr>
        <p:txBody>
          <a:bodyPr>
            <a:spAutoFit/>
          </a:bodyPr>
          <a:lstStyle/>
          <a:p>
            <a:r>
              <a:rPr lang="fr-FR" b="1" dirty="0" smtClean="0">
                <a:solidFill>
                  <a:srgbClr val="FF0000"/>
                </a:solidFill>
                <a:latin typeface="Times New Roman"/>
                <a:cs typeface="Times New Roman"/>
              </a:rPr>
              <a:t>Communication</a:t>
            </a:r>
            <a:r>
              <a:rPr lang="fr-FR" dirty="0" smtClean="0">
                <a:latin typeface="Times New Roman"/>
                <a:cs typeface="Times New Roman"/>
              </a:rPr>
              <a:t>: elle explique beaucoup et seulement à la fin elle pose des questions.</a:t>
            </a:r>
            <a:endParaRPr lang="fr-FR" dirty="0">
              <a:latin typeface="Times New Roman"/>
              <a:cs typeface="Times New Roman"/>
            </a:endParaRPr>
          </a:p>
        </p:txBody>
      </p:sp>
      <p:sp>
        <p:nvSpPr>
          <p:cNvPr id="32" name="Rettangolo arrotondato 31"/>
          <p:cNvSpPr/>
          <p:nvPr/>
        </p:nvSpPr>
        <p:spPr>
          <a:xfrm>
            <a:off x="8902700" y="4423895"/>
            <a:ext cx="1915512" cy="1054100"/>
          </a:xfrm>
          <a:prstGeom prst="roundRect">
            <a:avLst/>
          </a:prstGeom>
          <a:solidFill>
            <a:srgbClr val="FFFFFF"/>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chemeClr val="tx1"/>
                </a:solidFill>
                <a:latin typeface="Times New Roman"/>
                <a:cs typeface="Times New Roman"/>
              </a:rPr>
              <a:t>pic sonore élevé, soulever les sourcils</a:t>
            </a:r>
            <a:endParaRPr lang="fr-FR" dirty="0">
              <a:solidFill>
                <a:schemeClr val="tx1"/>
              </a:solidFill>
              <a:latin typeface="Times New Roman"/>
              <a:cs typeface="Times New Roman"/>
            </a:endParaRPr>
          </a:p>
        </p:txBody>
      </p:sp>
      <p:sp>
        <p:nvSpPr>
          <p:cNvPr id="34" name="Rettangolo arrotondato 33"/>
          <p:cNvSpPr/>
          <p:nvPr/>
        </p:nvSpPr>
        <p:spPr>
          <a:xfrm>
            <a:off x="8902700" y="5527417"/>
            <a:ext cx="1834754" cy="1054100"/>
          </a:xfrm>
          <a:prstGeom prst="roundRect">
            <a:avLst/>
          </a:prstGeom>
          <a:solidFill>
            <a:srgbClr val="FFFFFF"/>
          </a:solid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chemeClr val="tx1"/>
                </a:solidFill>
                <a:latin typeface="Times New Roman"/>
                <a:cs typeface="Times New Roman"/>
              </a:rPr>
              <a:t>Elle se penche, avec la main ouverte</a:t>
            </a:r>
            <a:endParaRPr lang="fr-FR" dirty="0">
              <a:solidFill>
                <a:schemeClr val="tx1"/>
              </a:solidFill>
              <a:latin typeface="Times New Roman"/>
              <a:cs typeface="Times New Roman"/>
            </a:endParaRPr>
          </a:p>
        </p:txBody>
      </p:sp>
      <p:sp>
        <p:nvSpPr>
          <p:cNvPr id="36" name="Rettangolo arrotondato 35"/>
          <p:cNvSpPr/>
          <p:nvPr/>
        </p:nvSpPr>
        <p:spPr>
          <a:xfrm>
            <a:off x="8902700" y="3319280"/>
            <a:ext cx="2451742" cy="1054100"/>
          </a:xfrm>
          <a:prstGeom prst="roundRect">
            <a:avLst/>
          </a:prstGeom>
          <a:solidFill>
            <a:srgbClr val="FFFFFF"/>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chemeClr val="tx1"/>
                </a:solidFill>
                <a:latin typeface="Times New Roman"/>
                <a:cs typeface="Times New Roman"/>
              </a:rPr>
              <a:t>Elle se penche, pic sonore élevé, articulation des mots</a:t>
            </a:r>
            <a:endParaRPr lang="fr-FR" dirty="0">
              <a:solidFill>
                <a:schemeClr val="tx1"/>
              </a:solidFill>
              <a:latin typeface="Times New Roman"/>
              <a:cs typeface="Times New Roman"/>
            </a:endParaRPr>
          </a:p>
        </p:txBody>
      </p:sp>
      <p:sp>
        <p:nvSpPr>
          <p:cNvPr id="37" name="Rettangolo arrotondato 36"/>
          <p:cNvSpPr/>
          <p:nvPr/>
        </p:nvSpPr>
        <p:spPr>
          <a:xfrm>
            <a:off x="6613992" y="5786435"/>
            <a:ext cx="2181782" cy="1054100"/>
          </a:xfrm>
          <a:prstGeom prst="roundRect">
            <a:avLst/>
          </a:prstGeom>
          <a:solidFill>
            <a:srgbClr val="FFFFFF"/>
          </a:solid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chemeClr val="tx1"/>
                </a:solidFill>
                <a:latin typeface="Times New Roman"/>
                <a:cs typeface="Times New Roman"/>
              </a:rPr>
              <a:t>articulation des mots et</a:t>
            </a:r>
          </a:p>
          <a:p>
            <a:pPr algn="ctr"/>
            <a:r>
              <a:rPr lang="fr-FR" dirty="0" smtClean="0">
                <a:solidFill>
                  <a:schemeClr val="tx1"/>
                </a:solidFill>
                <a:latin typeface="Times New Roman"/>
                <a:cs typeface="Times New Roman"/>
              </a:rPr>
              <a:t> pic sonore élevé</a:t>
            </a:r>
            <a:endParaRPr lang="fr-FR" dirty="0">
              <a:solidFill>
                <a:schemeClr val="tx1"/>
              </a:solidFill>
              <a:latin typeface="Times New Roman"/>
              <a:cs typeface="Times New Roman"/>
            </a:endParaRPr>
          </a:p>
        </p:txBody>
      </p:sp>
    </p:spTree>
    <p:extLst>
      <p:ext uri="{BB962C8B-B14F-4D97-AF65-F5344CB8AC3E}">
        <p14:creationId xmlns:p14="http://schemas.microsoft.com/office/powerpoint/2010/main" val="8526073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6" grpId="0"/>
      <p:bldP spid="47" grpId="0"/>
      <p:bldP spid="48" grpId="0"/>
      <p:bldP spid="49" grpId="0"/>
      <p:bldP spid="26" grpId="0"/>
      <p:bldP spid="27" grpId="0"/>
      <p:bldP spid="30" grpId="0"/>
      <p:bldP spid="32" grpId="0" animBg="1"/>
      <p:bldP spid="34" grpId="0" animBg="1"/>
      <p:bldP spid="36" grpId="0" animBg="1"/>
      <p:bldP spid="37"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CasellaDiTesto 9"/>
          <p:cNvSpPr txBox="1"/>
          <p:nvPr/>
        </p:nvSpPr>
        <p:spPr>
          <a:xfrm>
            <a:off x="1754258" y="1423784"/>
            <a:ext cx="8024742" cy="461665"/>
          </a:xfrm>
          <a:prstGeom prst="rect">
            <a:avLst/>
          </a:prstGeom>
          <a:noFill/>
        </p:spPr>
        <p:txBody>
          <a:bodyPr wrap="square" rtlCol="0">
            <a:spAutoFit/>
          </a:bodyPr>
          <a:lstStyle/>
          <a:p>
            <a:r>
              <a:rPr lang="en-GB" sz="2400" dirty="0">
                <a:latin typeface="Times New Roman"/>
                <a:cs typeface="Times New Roman"/>
              </a:rPr>
              <a:t>SARA</a:t>
            </a:r>
          </a:p>
        </p:txBody>
      </p:sp>
      <p:pic>
        <p:nvPicPr>
          <p:cNvPr id="6" name="Immagine 5"/>
          <p:cNvPicPr>
            <a:picLocks noChangeAspect="1"/>
          </p:cNvPicPr>
          <p:nvPr/>
        </p:nvPicPr>
        <p:blipFill>
          <a:blip r:embed="rId2"/>
          <a:stretch>
            <a:fillRect/>
          </a:stretch>
        </p:blipFill>
        <p:spPr>
          <a:xfrm>
            <a:off x="4648201" y="2128507"/>
            <a:ext cx="2679700" cy="2726302"/>
          </a:xfrm>
          <a:prstGeom prst="ellipse">
            <a:avLst/>
          </a:prstGeom>
        </p:spPr>
      </p:pic>
    </p:spTree>
    <p:extLst>
      <p:ext uri="{BB962C8B-B14F-4D97-AF65-F5344CB8AC3E}">
        <p14:creationId xmlns:p14="http://schemas.microsoft.com/office/powerpoint/2010/main" val="20329652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a:stretch>
            <a:fillRect/>
          </a:stretch>
        </p:blipFill>
        <p:spPr>
          <a:xfrm>
            <a:off x="4146231" y="3004807"/>
            <a:ext cx="2679700" cy="2726302"/>
          </a:xfrm>
          <a:prstGeom prst="ellipse">
            <a:avLst/>
          </a:prstGeom>
        </p:spPr>
      </p:pic>
      <p:sp>
        <p:nvSpPr>
          <p:cNvPr id="8" name="Fumetto 2 7"/>
          <p:cNvSpPr/>
          <p:nvPr/>
        </p:nvSpPr>
        <p:spPr>
          <a:xfrm>
            <a:off x="1772488" y="317502"/>
            <a:ext cx="8527213" cy="2425699"/>
          </a:xfrm>
          <a:prstGeom prst="wedgeRoundRectCallout">
            <a:avLst>
              <a:gd name="adj1" fmla="val -7040"/>
              <a:gd name="adj2" fmla="val 71067"/>
              <a:gd name="adj3" fmla="val 16667"/>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 name="CasellaDiTesto 2"/>
          <p:cNvSpPr txBox="1"/>
          <p:nvPr/>
        </p:nvSpPr>
        <p:spPr>
          <a:xfrm>
            <a:off x="1903109" y="4457723"/>
            <a:ext cx="2281223" cy="954107"/>
          </a:xfrm>
          <a:prstGeom prst="rect">
            <a:avLst/>
          </a:prstGeom>
          <a:noFill/>
        </p:spPr>
        <p:txBody>
          <a:bodyPr wrap="square" rtlCol="0">
            <a:spAutoFit/>
          </a:bodyPr>
          <a:lstStyle/>
          <a:p>
            <a:r>
              <a:rPr lang="en-GB" sz="2800" i="1" dirty="0" err="1" smtClean="0">
                <a:solidFill>
                  <a:srgbClr val="FF0000"/>
                </a:solidFill>
                <a:latin typeface="Times New Roman"/>
                <a:cs typeface="Times New Roman"/>
              </a:rPr>
              <a:t>Déclaration</a:t>
            </a:r>
            <a:r>
              <a:rPr lang="en-GB" sz="2800" dirty="0" smtClean="0">
                <a:solidFill>
                  <a:srgbClr val="FF0000"/>
                </a:solidFill>
                <a:latin typeface="Times New Roman"/>
                <a:cs typeface="Times New Roman"/>
              </a:rPr>
              <a:t> </a:t>
            </a:r>
            <a:r>
              <a:rPr lang="en-GB" sz="2800" dirty="0" smtClean="0">
                <a:latin typeface="Times New Roman"/>
                <a:cs typeface="Times New Roman"/>
              </a:rPr>
              <a:t>de Sara</a:t>
            </a:r>
            <a:endParaRPr lang="en-GB" sz="2800" i="1" dirty="0">
              <a:solidFill>
                <a:srgbClr val="FF0000"/>
              </a:solidFill>
              <a:latin typeface="Times New Roman"/>
              <a:cs typeface="Times New Roman"/>
            </a:endParaRPr>
          </a:p>
        </p:txBody>
      </p:sp>
      <p:sp>
        <p:nvSpPr>
          <p:cNvPr id="11" name="CasellaDiTesto 10"/>
          <p:cNvSpPr txBox="1"/>
          <p:nvPr/>
        </p:nvSpPr>
        <p:spPr>
          <a:xfrm>
            <a:off x="6979655" y="3852586"/>
            <a:ext cx="4466673" cy="2246769"/>
          </a:xfrm>
          <a:prstGeom prst="rect">
            <a:avLst/>
          </a:prstGeom>
          <a:noFill/>
        </p:spPr>
        <p:txBody>
          <a:bodyPr wrap="square" rtlCol="0">
            <a:spAutoFit/>
          </a:bodyPr>
          <a:lstStyle/>
          <a:p>
            <a:r>
              <a:rPr lang="fr-FR" sz="2800" dirty="0" smtClean="0">
                <a:solidFill>
                  <a:srgbClr val="FF0000"/>
                </a:solidFill>
                <a:latin typeface="Times New Roman"/>
                <a:cs typeface="Times New Roman"/>
              </a:rPr>
              <a:t>Attente </a:t>
            </a:r>
            <a:r>
              <a:rPr lang="fr-FR" sz="2800" b="1" dirty="0" smtClean="0">
                <a:solidFill>
                  <a:srgbClr val="FF0000"/>
                </a:solidFill>
                <a:latin typeface="Times New Roman"/>
                <a:cs typeface="Times New Roman"/>
              </a:rPr>
              <a:t>par rapport au fait que les exemples sont utiles pour comprendre la signification de ce qu’ils sont en train de faire. </a:t>
            </a:r>
            <a:endParaRPr lang="fr-FR" sz="2800" b="1" i="1" u="sng" dirty="0">
              <a:solidFill>
                <a:srgbClr val="FF0000"/>
              </a:solidFill>
              <a:latin typeface="Times New Roman"/>
              <a:cs typeface="Times New Roman"/>
            </a:endParaRPr>
          </a:p>
        </p:txBody>
      </p:sp>
      <p:sp>
        <p:nvSpPr>
          <p:cNvPr id="4" name="Rettangolo 3"/>
          <p:cNvSpPr/>
          <p:nvPr/>
        </p:nvSpPr>
        <p:spPr>
          <a:xfrm>
            <a:off x="1903108" y="317500"/>
            <a:ext cx="8396592" cy="2308324"/>
          </a:xfrm>
          <a:prstGeom prst="rect">
            <a:avLst/>
          </a:prstGeom>
        </p:spPr>
        <p:txBody>
          <a:bodyPr wrap="square">
            <a:spAutoFit/>
          </a:bodyPr>
          <a:lstStyle/>
          <a:p>
            <a:r>
              <a:rPr lang="en-GB" sz="2400" dirty="0">
                <a:latin typeface="Times New Roman"/>
                <a:cs typeface="Times New Roman"/>
              </a:rPr>
              <a:t>“[…] it seems to me that examples can be a way for helping them in understanding. Surely, when they have to propose an example they have to think to the meaning. Let's say that from the example I expect to understand if they are understanding. The choice of an example can be useful for understanding. In unusual cases, someone simply understands from the definition.”</a:t>
            </a:r>
          </a:p>
        </p:txBody>
      </p:sp>
    </p:spTree>
    <p:extLst>
      <p:ext uri="{BB962C8B-B14F-4D97-AF65-F5344CB8AC3E}">
        <p14:creationId xmlns:p14="http://schemas.microsoft.com/office/powerpoint/2010/main" val="15820153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ottotitolo 2">
            <a:hlinkClick r:id="rId3" action="ppaction://hlinkfile"/>
          </p:cNvPr>
          <p:cNvSpPr txBox="1">
            <a:spLocks/>
          </p:cNvSpPr>
          <p:nvPr/>
        </p:nvSpPr>
        <p:spPr>
          <a:xfrm>
            <a:off x="1524000" y="2621069"/>
            <a:ext cx="9144000" cy="71827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dirty="0">
                <a:solidFill>
                  <a:schemeClr val="accent1"/>
                </a:solidFill>
                <a:latin typeface="Times New Roman"/>
                <a:cs typeface="Times New Roman"/>
                <a:hlinkClick r:id="rId4" action="ppaction://hlinkfile"/>
              </a:rPr>
              <a:t>Excerpt </a:t>
            </a:r>
            <a:endParaRPr lang="en-GB" dirty="0">
              <a:solidFill>
                <a:schemeClr val="accent1"/>
              </a:solidFill>
              <a:latin typeface="Times New Roman"/>
              <a:cs typeface="Times New Roman"/>
            </a:endParaRPr>
          </a:p>
        </p:txBody>
      </p:sp>
      <p:sp>
        <p:nvSpPr>
          <p:cNvPr id="6" name="Sottotitolo 2"/>
          <p:cNvSpPr txBox="1">
            <a:spLocks/>
          </p:cNvSpPr>
          <p:nvPr/>
        </p:nvSpPr>
        <p:spPr>
          <a:xfrm rot="19046880">
            <a:off x="-1700457" y="1850214"/>
            <a:ext cx="9144000" cy="69248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dirty="0" smtClean="0">
                <a:solidFill>
                  <a:schemeClr val="accent4"/>
                </a:solidFill>
                <a:latin typeface="Cambria (Intestazioni)"/>
                <a:cs typeface="Cambria (Intestazioni)"/>
              </a:rPr>
              <a:t>Regards</a:t>
            </a:r>
            <a:endParaRPr lang="en-GB" dirty="0">
              <a:solidFill>
                <a:schemeClr val="accent4"/>
              </a:solidFill>
              <a:latin typeface="Cambria (Intestazioni)"/>
              <a:cs typeface="Cambria (Intestazioni)"/>
            </a:endParaRPr>
          </a:p>
        </p:txBody>
      </p:sp>
      <p:sp>
        <p:nvSpPr>
          <p:cNvPr id="7" name="Sottotitolo 2"/>
          <p:cNvSpPr txBox="1">
            <a:spLocks/>
          </p:cNvSpPr>
          <p:nvPr/>
        </p:nvSpPr>
        <p:spPr>
          <a:xfrm rot="2099874">
            <a:off x="3572049" y="1133665"/>
            <a:ext cx="9144000" cy="69248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dirty="0" smtClean="0">
                <a:solidFill>
                  <a:srgbClr val="EB6615"/>
                </a:solidFill>
                <a:latin typeface="Cambria (Intestazioni)"/>
                <a:cs typeface="Cambria (Intestazioni)"/>
              </a:rPr>
              <a:t>Expressions du visage</a:t>
            </a:r>
            <a:endParaRPr lang="en-GB" dirty="0">
              <a:solidFill>
                <a:srgbClr val="EB6615"/>
              </a:solidFill>
              <a:latin typeface="Cambria (Intestazioni)"/>
              <a:cs typeface="Cambria (Intestazioni)"/>
            </a:endParaRPr>
          </a:p>
        </p:txBody>
      </p:sp>
      <p:sp>
        <p:nvSpPr>
          <p:cNvPr id="8" name="Sottotitolo 2"/>
          <p:cNvSpPr txBox="1">
            <a:spLocks/>
          </p:cNvSpPr>
          <p:nvPr/>
        </p:nvSpPr>
        <p:spPr>
          <a:xfrm rot="1222381">
            <a:off x="-139025" y="4722286"/>
            <a:ext cx="9144000" cy="69248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dirty="0" err="1" smtClean="0">
                <a:solidFill>
                  <a:srgbClr val="EB6615"/>
                </a:solidFill>
                <a:latin typeface="Cambria (Intestazioni)"/>
                <a:cs typeface="Cambria (Intestazioni)"/>
              </a:rPr>
              <a:t>Gestes</a:t>
            </a:r>
            <a:endParaRPr lang="en-GB" dirty="0">
              <a:solidFill>
                <a:srgbClr val="EB6615"/>
              </a:solidFill>
              <a:latin typeface="Cambria (Intestazioni)"/>
              <a:cs typeface="Cambria (Intestazioni)"/>
            </a:endParaRPr>
          </a:p>
        </p:txBody>
      </p:sp>
      <p:pic>
        <p:nvPicPr>
          <p:cNvPr id="5" name="Immagine 4" descr="angry_emoticon_by_arth0289-d6c1dfn.jpg"/>
          <p:cNvPicPr>
            <a:picLocks noChangeAspect="1"/>
          </p:cNvPicPr>
          <p:nvPr/>
        </p:nvPicPr>
        <p:blipFill rotWithShape="1">
          <a:blip r:embed="rId5">
            <a:extLst>
              <a:ext uri="{28A0092B-C50C-407E-A947-70E740481C1C}">
                <a14:useLocalDpi xmlns:a14="http://schemas.microsoft.com/office/drawing/2010/main" val="0"/>
              </a:ext>
            </a:extLst>
          </a:blip>
          <a:srcRect r="2595" b="6542"/>
          <a:stretch/>
        </p:blipFill>
        <p:spPr>
          <a:xfrm rot="2032195">
            <a:off x="8517180" y="505343"/>
            <a:ext cx="1005948" cy="965182"/>
          </a:xfrm>
          <a:prstGeom prst="rect">
            <a:avLst/>
          </a:prstGeom>
        </p:spPr>
      </p:pic>
      <p:pic>
        <p:nvPicPr>
          <p:cNvPr id="9" name="Immagine 8" descr="occhi-sorpresi.png"/>
          <p:cNvPicPr>
            <a:picLocks noChangeAspect="1"/>
          </p:cNvPicPr>
          <p:nvPr/>
        </p:nvPicPr>
        <p:blipFill rotWithShape="1">
          <a:blip r:embed="rId6">
            <a:extLst>
              <a:ext uri="{28A0092B-C50C-407E-A947-70E740481C1C}">
                <a14:useLocalDpi xmlns:a14="http://schemas.microsoft.com/office/drawing/2010/main" val="0"/>
              </a:ext>
            </a:extLst>
          </a:blip>
          <a:srcRect b="11752"/>
          <a:stretch/>
        </p:blipFill>
        <p:spPr>
          <a:xfrm rot="18859220">
            <a:off x="3582794" y="1291837"/>
            <a:ext cx="1234819" cy="1089707"/>
          </a:xfrm>
          <a:prstGeom prst="rect">
            <a:avLst/>
          </a:prstGeom>
        </p:spPr>
      </p:pic>
      <p:sp>
        <p:nvSpPr>
          <p:cNvPr id="10" name="CasellaDiTesto 9"/>
          <p:cNvSpPr txBox="1"/>
          <p:nvPr/>
        </p:nvSpPr>
        <p:spPr>
          <a:xfrm>
            <a:off x="1863607" y="5666091"/>
            <a:ext cx="8024742" cy="830997"/>
          </a:xfrm>
          <a:prstGeom prst="rect">
            <a:avLst/>
          </a:prstGeom>
          <a:noFill/>
        </p:spPr>
        <p:txBody>
          <a:bodyPr wrap="square" rtlCol="0">
            <a:spAutoFit/>
          </a:bodyPr>
          <a:lstStyle/>
          <a:p>
            <a:pPr marL="342900" indent="-342900">
              <a:buFont typeface="Arial"/>
              <a:buChar char="•"/>
            </a:pPr>
            <a:r>
              <a:rPr lang="fr-CA" sz="2400" dirty="0" smtClean="0">
                <a:solidFill>
                  <a:srgbClr val="1782BF"/>
                </a:solidFill>
                <a:latin typeface="Times New Roman"/>
                <a:cs typeface="Times New Roman"/>
              </a:rPr>
              <a:t>Sara demande aux élèves des exemples d’équations. Elle a déjà travaillé la définition d’équation.</a:t>
            </a:r>
          </a:p>
        </p:txBody>
      </p:sp>
      <p:sp>
        <p:nvSpPr>
          <p:cNvPr id="11" name="Sottotitolo 2"/>
          <p:cNvSpPr txBox="1">
            <a:spLocks/>
          </p:cNvSpPr>
          <p:nvPr/>
        </p:nvSpPr>
        <p:spPr>
          <a:xfrm rot="19135123">
            <a:off x="3588076" y="4491999"/>
            <a:ext cx="9144000" cy="69248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it-IT" dirty="0" smtClean="0">
                <a:solidFill>
                  <a:srgbClr val="EB6615"/>
                </a:solidFill>
                <a:latin typeface="Cambria (Intestazioni)"/>
                <a:cs typeface="Cambria (Intestazioni)"/>
              </a:rPr>
              <a:t>Ton de la </a:t>
            </a:r>
            <a:r>
              <a:rPr lang="it-IT" dirty="0" err="1" smtClean="0">
                <a:solidFill>
                  <a:srgbClr val="EB6615"/>
                </a:solidFill>
                <a:latin typeface="Cambria (Intestazioni)"/>
                <a:cs typeface="Cambria (Intestazioni)"/>
              </a:rPr>
              <a:t>voix</a:t>
            </a:r>
            <a:endParaRPr lang="it-IT" dirty="0">
              <a:solidFill>
                <a:srgbClr val="EB6615"/>
              </a:solidFill>
              <a:latin typeface="Cambria (Intestazioni)"/>
              <a:cs typeface="Cambria (Intestazioni)"/>
            </a:endParaRPr>
          </a:p>
        </p:txBody>
      </p:sp>
      <p:pic>
        <p:nvPicPr>
          <p:cNvPr id="12" name="Immagine 11" descr="Macintosh HD:Users:marinadesimone:Library:Application Support:com.yellowmug.SnapNDrag:a175ad54e:screenshot_115.png"/>
          <p:cNvPicPr/>
          <p:nvPr/>
        </p:nvPicPr>
        <p:blipFill rotWithShape="1">
          <a:blip r:embed="rId7">
            <a:extLst>
              <a:ext uri="{28A0092B-C50C-407E-A947-70E740481C1C}">
                <a14:useLocalDpi xmlns:a14="http://schemas.microsoft.com/office/drawing/2010/main" val="0"/>
              </a:ext>
            </a:extLst>
          </a:blip>
          <a:srcRect l="16483" t="18321" r="29191"/>
          <a:stretch/>
        </p:blipFill>
        <p:spPr bwMode="auto">
          <a:xfrm>
            <a:off x="1777016" y="4205152"/>
            <a:ext cx="1675442" cy="1460939"/>
          </a:xfrm>
          <a:prstGeom prst="ellipse">
            <a:avLst/>
          </a:prstGeom>
          <a:noFill/>
          <a:ln>
            <a:noFill/>
          </a:ln>
          <a:extLst>
            <a:ext uri="{53640926-AAD7-44d8-BBD7-CCE9431645EC}">
              <a14:shadowObscured xmlns:a14="http://schemas.microsoft.com/office/drawing/2010/main" xmlns=""/>
            </a:ext>
          </a:extLst>
        </p:spPr>
      </p:pic>
      <p:grpSp>
        <p:nvGrpSpPr>
          <p:cNvPr id="15" name="Gruppo 14"/>
          <p:cNvGrpSpPr/>
          <p:nvPr/>
        </p:nvGrpSpPr>
        <p:grpSpPr>
          <a:xfrm>
            <a:off x="2899746" y="2659085"/>
            <a:ext cx="6771664" cy="1079929"/>
            <a:chOff x="1375746" y="3142193"/>
            <a:chExt cx="6771664" cy="1079929"/>
          </a:xfrm>
        </p:grpSpPr>
        <p:sp>
          <p:nvSpPr>
            <p:cNvPr id="3" name="Rettangolo arrotondato 2"/>
            <p:cNvSpPr/>
            <p:nvPr/>
          </p:nvSpPr>
          <p:spPr>
            <a:xfrm>
              <a:off x="1375746" y="3152291"/>
              <a:ext cx="6771664" cy="106983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CasellaDiTesto 12"/>
            <p:cNvSpPr txBox="1"/>
            <p:nvPr/>
          </p:nvSpPr>
          <p:spPr>
            <a:xfrm>
              <a:off x="1717268" y="3142193"/>
              <a:ext cx="6138136" cy="1077218"/>
            </a:xfrm>
            <a:prstGeom prst="rect">
              <a:avLst/>
            </a:prstGeom>
            <a:noFill/>
          </p:spPr>
          <p:txBody>
            <a:bodyPr wrap="square" rtlCol="0">
              <a:spAutoFit/>
            </a:bodyPr>
            <a:lstStyle/>
            <a:p>
              <a:r>
                <a:rPr lang="fr-FR" sz="3200" dirty="0" smtClean="0">
                  <a:latin typeface="Times New Roman"/>
                  <a:cs typeface="Times New Roman"/>
                </a:rPr>
                <a:t>Il m’informent par rapport à l’EMOTIONALITY de l’enseignant</a:t>
              </a:r>
              <a:endParaRPr lang="fr-FR" sz="3200" dirty="0">
                <a:latin typeface="Times New Roman"/>
                <a:cs typeface="Times New Roman"/>
              </a:endParaRPr>
            </a:p>
          </p:txBody>
        </p:sp>
      </p:grpSp>
    </p:spTree>
    <p:extLst>
      <p:ext uri="{BB962C8B-B14F-4D97-AF65-F5344CB8AC3E}">
        <p14:creationId xmlns:p14="http://schemas.microsoft.com/office/powerpoint/2010/main" val="20516880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ottotitolo 2">
            <a:hlinkClick r:id="rId3" action="ppaction://hlinkfile"/>
          </p:cNvPr>
          <p:cNvSpPr txBox="1">
            <a:spLocks/>
          </p:cNvSpPr>
          <p:nvPr/>
        </p:nvSpPr>
        <p:spPr>
          <a:xfrm>
            <a:off x="1524000" y="2621069"/>
            <a:ext cx="9144000" cy="71827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dirty="0">
                <a:solidFill>
                  <a:schemeClr val="accent1"/>
                </a:solidFill>
                <a:latin typeface="Times New Roman"/>
                <a:cs typeface="Times New Roman"/>
                <a:hlinkClick r:id="rId4" action="ppaction://hlinkfile"/>
              </a:rPr>
              <a:t>Excerpt </a:t>
            </a:r>
            <a:endParaRPr lang="en-GB" dirty="0">
              <a:solidFill>
                <a:schemeClr val="accent1"/>
              </a:solidFill>
              <a:latin typeface="Times New Roman"/>
              <a:cs typeface="Times New Roman"/>
            </a:endParaRPr>
          </a:p>
        </p:txBody>
      </p:sp>
      <p:pic>
        <p:nvPicPr>
          <p:cNvPr id="5" name="Immagine 4" descr="angry_emoticon_by_arth0289-d6c1dfn.jpg"/>
          <p:cNvPicPr>
            <a:picLocks noChangeAspect="1"/>
          </p:cNvPicPr>
          <p:nvPr/>
        </p:nvPicPr>
        <p:blipFill rotWithShape="1">
          <a:blip r:embed="rId5">
            <a:extLst>
              <a:ext uri="{28A0092B-C50C-407E-A947-70E740481C1C}">
                <a14:useLocalDpi xmlns:a14="http://schemas.microsoft.com/office/drawing/2010/main" val="0"/>
              </a:ext>
            </a:extLst>
          </a:blip>
          <a:srcRect r="2595" b="6542"/>
          <a:stretch/>
        </p:blipFill>
        <p:spPr>
          <a:xfrm rot="2032195">
            <a:off x="8517180" y="505343"/>
            <a:ext cx="1005948" cy="965182"/>
          </a:xfrm>
          <a:prstGeom prst="rect">
            <a:avLst/>
          </a:prstGeom>
        </p:spPr>
      </p:pic>
      <p:pic>
        <p:nvPicPr>
          <p:cNvPr id="9" name="Immagine 8" descr="occhi-sorpresi.png"/>
          <p:cNvPicPr>
            <a:picLocks noChangeAspect="1"/>
          </p:cNvPicPr>
          <p:nvPr/>
        </p:nvPicPr>
        <p:blipFill rotWithShape="1">
          <a:blip r:embed="rId6">
            <a:extLst>
              <a:ext uri="{28A0092B-C50C-407E-A947-70E740481C1C}">
                <a14:useLocalDpi xmlns:a14="http://schemas.microsoft.com/office/drawing/2010/main" val="0"/>
              </a:ext>
            </a:extLst>
          </a:blip>
          <a:srcRect b="11752"/>
          <a:stretch/>
        </p:blipFill>
        <p:spPr>
          <a:xfrm rot="18859220">
            <a:off x="3582794" y="1291837"/>
            <a:ext cx="1234819" cy="1089707"/>
          </a:xfrm>
          <a:prstGeom prst="rect">
            <a:avLst/>
          </a:prstGeom>
        </p:spPr>
      </p:pic>
      <p:pic>
        <p:nvPicPr>
          <p:cNvPr id="12" name="Immagine 11" descr="Macintosh HD:Users:marinadesimone:Library:Application Support:com.yellowmug.SnapNDrag:a175ad54e:screenshot_115.png"/>
          <p:cNvPicPr/>
          <p:nvPr/>
        </p:nvPicPr>
        <p:blipFill rotWithShape="1">
          <a:blip r:embed="rId7">
            <a:extLst>
              <a:ext uri="{28A0092B-C50C-407E-A947-70E740481C1C}">
                <a14:useLocalDpi xmlns:a14="http://schemas.microsoft.com/office/drawing/2010/main" val="0"/>
              </a:ext>
            </a:extLst>
          </a:blip>
          <a:srcRect l="16483" t="18321" r="29191"/>
          <a:stretch/>
        </p:blipFill>
        <p:spPr bwMode="auto">
          <a:xfrm>
            <a:off x="1777016" y="4205152"/>
            <a:ext cx="1675442" cy="1460939"/>
          </a:xfrm>
          <a:prstGeom prst="ellipse">
            <a:avLst/>
          </a:prstGeom>
          <a:noFill/>
          <a:ln>
            <a:noFill/>
          </a:ln>
          <a:extLst>
            <a:ext uri="{53640926-AAD7-44d8-BBD7-CCE9431645EC}">
              <a14:shadowObscured xmlns:a14="http://schemas.microsoft.com/office/drawing/2010/main" xmlns=""/>
            </a:ext>
          </a:extLst>
        </p:spPr>
      </p:pic>
      <p:sp>
        <p:nvSpPr>
          <p:cNvPr id="13" name="CasellaDiTesto 12"/>
          <p:cNvSpPr txBox="1"/>
          <p:nvPr/>
        </p:nvSpPr>
        <p:spPr>
          <a:xfrm>
            <a:off x="1863607" y="5666091"/>
            <a:ext cx="8024742" cy="830997"/>
          </a:xfrm>
          <a:prstGeom prst="rect">
            <a:avLst/>
          </a:prstGeom>
          <a:noFill/>
        </p:spPr>
        <p:txBody>
          <a:bodyPr wrap="square" rtlCol="0">
            <a:spAutoFit/>
          </a:bodyPr>
          <a:lstStyle/>
          <a:p>
            <a:pPr marL="342900" indent="-342900">
              <a:buFont typeface="Arial"/>
              <a:buChar char="•"/>
            </a:pPr>
            <a:r>
              <a:rPr lang="fr-CA" sz="2400" dirty="0" smtClean="0">
                <a:solidFill>
                  <a:srgbClr val="1782BF"/>
                </a:solidFill>
                <a:latin typeface="Times New Roman"/>
                <a:cs typeface="Times New Roman"/>
              </a:rPr>
              <a:t>Sara demande aux élèves des exemples d’équations. Elle a déjà travaillé la définition d’équation.</a:t>
            </a:r>
          </a:p>
        </p:txBody>
      </p:sp>
      <p:sp>
        <p:nvSpPr>
          <p:cNvPr id="14" name="Sottotitolo 2"/>
          <p:cNvSpPr txBox="1">
            <a:spLocks/>
          </p:cNvSpPr>
          <p:nvPr/>
        </p:nvSpPr>
        <p:spPr>
          <a:xfrm rot="19046880">
            <a:off x="-1700457" y="1850214"/>
            <a:ext cx="9144000" cy="69248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dirty="0" smtClean="0">
                <a:solidFill>
                  <a:schemeClr val="accent4"/>
                </a:solidFill>
                <a:latin typeface="Cambria (Intestazioni)"/>
                <a:cs typeface="Cambria (Intestazioni)"/>
              </a:rPr>
              <a:t>Regards</a:t>
            </a:r>
            <a:endParaRPr lang="en-GB" dirty="0">
              <a:solidFill>
                <a:schemeClr val="accent4"/>
              </a:solidFill>
              <a:latin typeface="Cambria (Intestazioni)"/>
              <a:cs typeface="Cambria (Intestazioni)"/>
            </a:endParaRPr>
          </a:p>
        </p:txBody>
      </p:sp>
      <p:sp>
        <p:nvSpPr>
          <p:cNvPr id="15" name="Sottotitolo 2"/>
          <p:cNvSpPr txBox="1">
            <a:spLocks/>
          </p:cNvSpPr>
          <p:nvPr/>
        </p:nvSpPr>
        <p:spPr>
          <a:xfrm rot="2099874">
            <a:off x="3572049" y="1133665"/>
            <a:ext cx="9144000" cy="69248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dirty="0" smtClean="0">
                <a:solidFill>
                  <a:srgbClr val="EB6615"/>
                </a:solidFill>
                <a:latin typeface="Cambria (Intestazioni)"/>
                <a:cs typeface="Cambria (Intestazioni)"/>
              </a:rPr>
              <a:t>Expressions du visage</a:t>
            </a:r>
            <a:endParaRPr lang="en-GB" dirty="0">
              <a:solidFill>
                <a:srgbClr val="EB6615"/>
              </a:solidFill>
              <a:latin typeface="Cambria (Intestazioni)"/>
              <a:cs typeface="Cambria (Intestazioni)"/>
            </a:endParaRPr>
          </a:p>
        </p:txBody>
      </p:sp>
      <p:sp>
        <p:nvSpPr>
          <p:cNvPr id="16" name="Sottotitolo 2"/>
          <p:cNvSpPr txBox="1">
            <a:spLocks/>
          </p:cNvSpPr>
          <p:nvPr/>
        </p:nvSpPr>
        <p:spPr>
          <a:xfrm rot="1222381">
            <a:off x="-139025" y="4722286"/>
            <a:ext cx="9144000" cy="69248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dirty="0" err="1" smtClean="0">
                <a:solidFill>
                  <a:srgbClr val="EB6615"/>
                </a:solidFill>
                <a:latin typeface="Cambria (Intestazioni)"/>
                <a:cs typeface="Cambria (Intestazioni)"/>
              </a:rPr>
              <a:t>Gestes</a:t>
            </a:r>
            <a:endParaRPr lang="en-GB" dirty="0">
              <a:solidFill>
                <a:srgbClr val="EB6615"/>
              </a:solidFill>
              <a:latin typeface="Cambria (Intestazioni)"/>
              <a:cs typeface="Cambria (Intestazioni)"/>
            </a:endParaRPr>
          </a:p>
        </p:txBody>
      </p:sp>
      <p:sp>
        <p:nvSpPr>
          <p:cNvPr id="17" name="Sottotitolo 2"/>
          <p:cNvSpPr txBox="1">
            <a:spLocks/>
          </p:cNvSpPr>
          <p:nvPr/>
        </p:nvSpPr>
        <p:spPr>
          <a:xfrm rot="19135123">
            <a:off x="3588076" y="4491999"/>
            <a:ext cx="9144000" cy="69248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it-IT" dirty="0" smtClean="0">
                <a:solidFill>
                  <a:srgbClr val="EB6615"/>
                </a:solidFill>
                <a:latin typeface="Cambria (Intestazioni)"/>
                <a:cs typeface="Cambria (Intestazioni)"/>
              </a:rPr>
              <a:t>Ton de la </a:t>
            </a:r>
            <a:r>
              <a:rPr lang="it-IT" dirty="0" err="1" smtClean="0">
                <a:solidFill>
                  <a:srgbClr val="EB6615"/>
                </a:solidFill>
                <a:latin typeface="Cambria (Intestazioni)"/>
                <a:cs typeface="Cambria (Intestazioni)"/>
              </a:rPr>
              <a:t>voix</a:t>
            </a:r>
            <a:endParaRPr lang="it-IT" dirty="0">
              <a:solidFill>
                <a:srgbClr val="EB6615"/>
              </a:solidFill>
              <a:latin typeface="Cambria (Intestazioni)"/>
              <a:cs typeface="Cambria (Intestazioni)"/>
            </a:endParaRPr>
          </a:p>
        </p:txBody>
      </p:sp>
    </p:spTree>
    <p:extLst>
      <p:ext uri="{BB962C8B-B14F-4D97-AF65-F5344CB8AC3E}">
        <p14:creationId xmlns:p14="http://schemas.microsoft.com/office/powerpoint/2010/main" val="2308633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4" name="Gruppo 13"/>
          <p:cNvGrpSpPr/>
          <p:nvPr/>
        </p:nvGrpSpPr>
        <p:grpSpPr>
          <a:xfrm>
            <a:off x="1278464" y="1913830"/>
            <a:ext cx="2221029" cy="1944152"/>
            <a:chOff x="-245537" y="1913830"/>
            <a:chExt cx="2221029" cy="1944152"/>
          </a:xfrm>
        </p:grpSpPr>
        <p:pic>
          <p:nvPicPr>
            <p:cNvPr id="7" name="Immagine 6"/>
            <p:cNvPicPr>
              <a:picLocks noChangeAspect="1"/>
            </p:cNvPicPr>
            <p:nvPr/>
          </p:nvPicPr>
          <p:blipFill>
            <a:blip r:embed="rId3"/>
            <a:stretch>
              <a:fillRect/>
            </a:stretch>
          </p:blipFill>
          <p:spPr>
            <a:xfrm>
              <a:off x="-245537" y="1913830"/>
              <a:ext cx="2221029" cy="1944152"/>
            </a:xfrm>
            <a:prstGeom prst="rect">
              <a:avLst/>
            </a:prstGeom>
          </p:spPr>
        </p:pic>
        <p:sp>
          <p:nvSpPr>
            <p:cNvPr id="18" name="Rettangolo arrotondato 17"/>
            <p:cNvSpPr/>
            <p:nvPr/>
          </p:nvSpPr>
          <p:spPr>
            <a:xfrm>
              <a:off x="224835" y="2046767"/>
              <a:ext cx="1397000" cy="25787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FIG. 2</a:t>
              </a:r>
            </a:p>
          </p:txBody>
        </p:sp>
      </p:grpSp>
      <p:grpSp>
        <p:nvGrpSpPr>
          <p:cNvPr id="13" name="Gruppo 12"/>
          <p:cNvGrpSpPr/>
          <p:nvPr/>
        </p:nvGrpSpPr>
        <p:grpSpPr>
          <a:xfrm>
            <a:off x="1435101" y="59630"/>
            <a:ext cx="2156047" cy="1854200"/>
            <a:chOff x="-88900" y="59630"/>
            <a:chExt cx="2156047" cy="1854200"/>
          </a:xfrm>
        </p:grpSpPr>
        <p:pic>
          <p:nvPicPr>
            <p:cNvPr id="2" name="Immagine 1"/>
            <p:cNvPicPr>
              <a:picLocks noChangeAspect="1"/>
            </p:cNvPicPr>
            <p:nvPr/>
          </p:nvPicPr>
          <p:blipFill>
            <a:blip r:embed="rId4"/>
            <a:stretch>
              <a:fillRect/>
            </a:stretch>
          </p:blipFill>
          <p:spPr>
            <a:xfrm>
              <a:off x="-88900" y="59630"/>
              <a:ext cx="2156047" cy="1854200"/>
            </a:xfrm>
            <a:prstGeom prst="rect">
              <a:avLst/>
            </a:prstGeom>
          </p:spPr>
        </p:pic>
        <p:sp>
          <p:nvSpPr>
            <p:cNvPr id="3" name="Rettangolo arrotondato 2"/>
            <p:cNvSpPr/>
            <p:nvPr/>
          </p:nvSpPr>
          <p:spPr>
            <a:xfrm>
              <a:off x="177800" y="72330"/>
              <a:ext cx="1397000" cy="25787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FIG. 1</a:t>
              </a:r>
            </a:p>
          </p:txBody>
        </p:sp>
      </p:grpSp>
      <p:sp>
        <p:nvSpPr>
          <p:cNvPr id="5" name="Fumetto 2 4"/>
          <p:cNvSpPr/>
          <p:nvPr/>
        </p:nvSpPr>
        <p:spPr>
          <a:xfrm>
            <a:off x="3327400" y="59630"/>
            <a:ext cx="7340600" cy="5055886"/>
          </a:xfrm>
          <a:prstGeom prst="wedgeRoundRectCallout">
            <a:avLst>
              <a:gd name="adj1" fmla="val -6225"/>
              <a:gd name="adj2" fmla="val 52339"/>
              <a:gd name="adj3" fmla="val 16667"/>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CasellaDiTesto 3"/>
          <p:cNvSpPr txBox="1"/>
          <p:nvPr/>
        </p:nvSpPr>
        <p:spPr>
          <a:xfrm>
            <a:off x="3499493" y="72330"/>
            <a:ext cx="7168507" cy="5016758"/>
          </a:xfrm>
          <a:prstGeom prst="rect">
            <a:avLst/>
          </a:prstGeom>
          <a:noFill/>
        </p:spPr>
        <p:txBody>
          <a:bodyPr wrap="square" rtlCol="0">
            <a:spAutoFit/>
          </a:bodyPr>
          <a:lstStyle/>
          <a:p>
            <a:r>
              <a:rPr lang="en-GB" sz="2000" b="1" dirty="0">
                <a:latin typeface="Times New Roman"/>
                <a:cs typeface="Times New Roman"/>
              </a:rPr>
              <a:t>T</a:t>
            </a:r>
            <a:r>
              <a:rPr lang="en-GB" sz="2000" dirty="0">
                <a:latin typeface="Times New Roman"/>
                <a:cs typeface="Times New Roman"/>
              </a:rPr>
              <a:t>: Could you tell me examples of other equations?[…] (</a:t>
            </a:r>
            <a:r>
              <a:rPr lang="en-GB" sz="2000" i="1" dirty="0">
                <a:latin typeface="Times New Roman"/>
                <a:cs typeface="Times New Roman"/>
              </a:rPr>
              <a:t>waiting, eloquent facial expression</a:t>
            </a:r>
            <a:r>
              <a:rPr lang="en-GB" sz="2000" dirty="0">
                <a:latin typeface="Times New Roman"/>
                <a:cs typeface="Times New Roman"/>
              </a:rPr>
              <a:t>: Fig. 1) (</a:t>
            </a:r>
            <a:r>
              <a:rPr lang="en-GB" sz="2000" i="1" dirty="0">
                <a:latin typeface="Times New Roman"/>
                <a:cs typeface="Times New Roman"/>
              </a:rPr>
              <a:t>pausing</a:t>
            </a:r>
            <a:r>
              <a:rPr lang="en-GB" sz="2000" dirty="0">
                <a:latin typeface="Times New Roman"/>
                <a:cs typeface="Times New Roman"/>
              </a:rPr>
              <a:t>) let's say an equation (</a:t>
            </a:r>
            <a:r>
              <a:rPr lang="en-GB" sz="2000" i="1" dirty="0">
                <a:latin typeface="Times New Roman"/>
                <a:cs typeface="Times New Roman"/>
              </a:rPr>
              <a:t>she moves her arms</a:t>
            </a:r>
            <a:r>
              <a:rPr lang="en-GB" sz="2000" dirty="0">
                <a:latin typeface="Times New Roman"/>
                <a:cs typeface="Times New Roman"/>
              </a:rPr>
              <a:t>) an any one, simple (</a:t>
            </a:r>
            <a:r>
              <a:rPr lang="en-GB" sz="2000" i="1" dirty="0">
                <a:latin typeface="Times New Roman"/>
                <a:cs typeface="Times New Roman"/>
              </a:rPr>
              <a:t>smiling</a:t>
            </a:r>
            <a:r>
              <a:rPr lang="en-GB" sz="2000" dirty="0">
                <a:latin typeface="Times New Roman"/>
                <a:cs typeface="Times New Roman"/>
              </a:rPr>
              <a:t>).</a:t>
            </a:r>
          </a:p>
          <a:p>
            <a:r>
              <a:rPr lang="en-GB" sz="2000" b="1" dirty="0">
                <a:latin typeface="Times New Roman"/>
                <a:cs typeface="Times New Roman"/>
              </a:rPr>
              <a:t>S7</a:t>
            </a:r>
            <a:r>
              <a:rPr lang="en-GB" sz="2000" dirty="0">
                <a:latin typeface="Times New Roman"/>
                <a:cs typeface="Times New Roman"/>
              </a:rPr>
              <a:t>: 3 equal to 5</a:t>
            </a:r>
          </a:p>
          <a:p>
            <a:r>
              <a:rPr lang="en-GB" sz="2000" b="1" dirty="0">
                <a:latin typeface="Times New Roman"/>
                <a:cs typeface="Times New Roman"/>
              </a:rPr>
              <a:t>T</a:t>
            </a:r>
            <a:r>
              <a:rPr lang="en-GB" sz="2000" dirty="0">
                <a:latin typeface="Times New Roman"/>
                <a:cs typeface="Times New Roman"/>
              </a:rPr>
              <a:t>: 3 equal to 5. […] (</a:t>
            </a:r>
            <a:r>
              <a:rPr lang="en-GB" sz="2000" i="1" dirty="0">
                <a:latin typeface="Times New Roman"/>
                <a:cs typeface="Times New Roman"/>
              </a:rPr>
              <a:t>smiling and Fig. 2: I interpret this posture as an hope that someone asserts that 3 = 5 is not an equation, even if, probably, it is hard, for her, to resist in saying it.) </a:t>
            </a:r>
            <a:r>
              <a:rPr lang="en-GB" sz="2000" dirty="0">
                <a:latin typeface="Times New Roman"/>
                <a:cs typeface="Times New Roman"/>
              </a:rPr>
              <a:t>(</a:t>
            </a:r>
            <a:r>
              <a:rPr lang="en-GB" sz="2000" i="1" dirty="0">
                <a:latin typeface="Times New Roman"/>
                <a:cs typeface="Times New Roman"/>
              </a:rPr>
              <a:t>rhetorical question</a:t>
            </a:r>
            <a:r>
              <a:rPr lang="en-GB" sz="2000" dirty="0">
                <a:latin typeface="Times New Roman"/>
                <a:cs typeface="Times New Roman"/>
              </a:rPr>
              <a:t>) Is it an equation?</a:t>
            </a:r>
          </a:p>
          <a:p>
            <a:r>
              <a:rPr lang="en-GB" sz="2000" b="1" dirty="0" err="1">
                <a:latin typeface="Times New Roman"/>
                <a:cs typeface="Times New Roman"/>
              </a:rPr>
              <a:t>Ss</a:t>
            </a:r>
            <a:r>
              <a:rPr lang="en-GB" sz="2000" dirty="0">
                <a:latin typeface="Times New Roman"/>
                <a:cs typeface="Times New Roman"/>
              </a:rPr>
              <a:t>: No  </a:t>
            </a:r>
          </a:p>
          <a:p>
            <a:r>
              <a:rPr lang="en-GB" sz="2000" b="1" dirty="0">
                <a:latin typeface="Times New Roman"/>
                <a:cs typeface="Times New Roman"/>
              </a:rPr>
              <a:t>S2</a:t>
            </a:r>
            <a:r>
              <a:rPr lang="en-GB" sz="2000" dirty="0">
                <a:latin typeface="Times New Roman"/>
                <a:cs typeface="Times New Roman"/>
              </a:rPr>
              <a:t>: No, there must be an unknown</a:t>
            </a:r>
          </a:p>
          <a:p>
            <a:r>
              <a:rPr lang="en-GB" sz="2000" b="1" dirty="0">
                <a:latin typeface="Times New Roman"/>
                <a:cs typeface="Times New Roman"/>
              </a:rPr>
              <a:t>T</a:t>
            </a:r>
            <a:r>
              <a:rPr lang="en-GB" sz="2000" dirty="0">
                <a:latin typeface="Times New Roman"/>
                <a:cs typeface="Times New Roman"/>
              </a:rPr>
              <a:t>: There must be an unknown</a:t>
            </a:r>
          </a:p>
          <a:p>
            <a:r>
              <a:rPr lang="en-GB" sz="2000" dirty="0">
                <a:latin typeface="Times New Roman"/>
                <a:cs typeface="Times New Roman"/>
              </a:rPr>
              <a:t>[…]  </a:t>
            </a:r>
          </a:p>
          <a:p>
            <a:r>
              <a:rPr lang="en-GB" sz="2000" b="1" dirty="0">
                <a:latin typeface="Times New Roman"/>
                <a:cs typeface="Times New Roman"/>
              </a:rPr>
              <a:t>S9</a:t>
            </a:r>
            <a:r>
              <a:rPr lang="en-GB" sz="2000" dirty="0">
                <a:latin typeface="Times New Roman"/>
                <a:cs typeface="Times New Roman"/>
              </a:rPr>
              <a:t>: 8 equal to 2 times x  </a:t>
            </a:r>
          </a:p>
          <a:p>
            <a:r>
              <a:rPr lang="en-GB" sz="2000" b="1" dirty="0">
                <a:latin typeface="Times New Roman"/>
                <a:cs typeface="Times New Roman"/>
              </a:rPr>
              <a:t>S10</a:t>
            </a:r>
            <a:r>
              <a:rPr lang="en-GB" sz="2000" dirty="0">
                <a:latin typeface="Times New Roman"/>
                <a:cs typeface="Times New Roman"/>
              </a:rPr>
              <a:t>: x=4</a:t>
            </a:r>
          </a:p>
          <a:p>
            <a:r>
              <a:rPr lang="en-GB" sz="2000" dirty="0">
                <a:latin typeface="Times New Roman"/>
                <a:cs typeface="Times New Roman"/>
              </a:rPr>
              <a:t>[…]</a:t>
            </a:r>
          </a:p>
          <a:p>
            <a:r>
              <a:rPr lang="en-GB" sz="2000" b="1" dirty="0">
                <a:latin typeface="Times New Roman"/>
                <a:cs typeface="Times New Roman"/>
              </a:rPr>
              <a:t>T</a:t>
            </a:r>
            <a:r>
              <a:rPr lang="en-GB" sz="2000" dirty="0">
                <a:latin typeface="Times New Roman"/>
                <a:cs typeface="Times New Roman"/>
              </a:rPr>
              <a:t>: </a:t>
            </a:r>
            <a:r>
              <a:rPr lang="en-GB" sz="2000" dirty="0" err="1">
                <a:latin typeface="Times New Roman"/>
                <a:cs typeface="Times New Roman"/>
              </a:rPr>
              <a:t>uhm</a:t>
            </a:r>
            <a:r>
              <a:rPr lang="en-GB" sz="2000" dirty="0">
                <a:latin typeface="Times New Roman"/>
                <a:cs typeface="Times New Roman"/>
              </a:rPr>
              <a:t> (</a:t>
            </a:r>
            <a:r>
              <a:rPr lang="en-GB" sz="2000" i="1" dirty="0">
                <a:latin typeface="Times New Roman"/>
                <a:cs typeface="Times New Roman"/>
              </a:rPr>
              <a:t>ok</a:t>
            </a:r>
            <a:r>
              <a:rPr lang="en-GB" sz="2000" dirty="0">
                <a:latin typeface="Times New Roman"/>
                <a:cs typeface="Times New Roman"/>
              </a:rPr>
              <a:t>) (</a:t>
            </a:r>
            <a:r>
              <a:rPr lang="en-GB" sz="2000" i="1" dirty="0">
                <a:latin typeface="Times New Roman"/>
                <a:cs typeface="Times New Roman"/>
              </a:rPr>
              <a:t>smiling</a:t>
            </a:r>
            <a:r>
              <a:rPr lang="en-GB" sz="2000" dirty="0">
                <a:latin typeface="Times New Roman"/>
                <a:cs typeface="Times New Roman"/>
              </a:rPr>
              <a:t>)</a:t>
            </a:r>
          </a:p>
        </p:txBody>
      </p:sp>
      <p:sp>
        <p:nvSpPr>
          <p:cNvPr id="10" name="Rettangolo 9"/>
          <p:cNvSpPr/>
          <p:nvPr/>
        </p:nvSpPr>
        <p:spPr>
          <a:xfrm>
            <a:off x="375557" y="5705811"/>
            <a:ext cx="5852479" cy="369332"/>
          </a:xfrm>
          <a:prstGeom prst="rect">
            <a:avLst/>
          </a:prstGeom>
        </p:spPr>
        <p:txBody>
          <a:bodyPr wrap="square">
            <a:spAutoFit/>
          </a:bodyPr>
          <a:lstStyle/>
          <a:p>
            <a:r>
              <a:rPr lang="fr-FR" b="1" dirty="0" smtClean="0">
                <a:solidFill>
                  <a:srgbClr val="008000"/>
                </a:solidFill>
                <a:latin typeface="Times New Roman"/>
                <a:cs typeface="Times New Roman"/>
              </a:rPr>
              <a:t>Connaissance </a:t>
            </a:r>
            <a:r>
              <a:rPr lang="fr-FR" dirty="0" smtClean="0">
                <a:latin typeface="Times New Roman"/>
                <a:cs typeface="Times New Roman"/>
              </a:rPr>
              <a:t>: exemples d’équations.</a:t>
            </a:r>
            <a:endParaRPr lang="fr-FR" dirty="0"/>
          </a:p>
        </p:txBody>
      </p:sp>
      <p:sp>
        <p:nvSpPr>
          <p:cNvPr id="11" name="Rettangolo 10"/>
          <p:cNvSpPr/>
          <p:nvPr/>
        </p:nvSpPr>
        <p:spPr>
          <a:xfrm>
            <a:off x="375557" y="5115517"/>
            <a:ext cx="5863920" cy="646331"/>
          </a:xfrm>
          <a:prstGeom prst="rect">
            <a:avLst/>
          </a:prstGeom>
        </p:spPr>
        <p:txBody>
          <a:bodyPr wrap="square">
            <a:spAutoFit/>
          </a:bodyPr>
          <a:lstStyle/>
          <a:p>
            <a:r>
              <a:rPr lang="fr-FR" b="1" dirty="0" smtClean="0">
                <a:solidFill>
                  <a:srgbClr val="0000FF"/>
                </a:solidFill>
                <a:latin typeface="Times New Roman"/>
                <a:cs typeface="Times New Roman"/>
              </a:rPr>
              <a:t>Actions </a:t>
            </a:r>
            <a:r>
              <a:rPr lang="fr-FR" b="1" dirty="0" smtClean="0">
                <a:solidFill>
                  <a:srgbClr val="0000FF"/>
                </a:solidFill>
                <a:latin typeface="Times New Roman"/>
                <a:cs typeface="Times New Roman"/>
                <a:sym typeface="Wingdings"/>
              </a:rPr>
              <a:t> Goal</a:t>
            </a:r>
            <a:r>
              <a:rPr lang="fr-FR" dirty="0" smtClean="0">
                <a:latin typeface="Times New Roman"/>
                <a:cs typeface="Times New Roman"/>
                <a:sym typeface="Wingdings"/>
              </a:rPr>
              <a:t>: demander des exemples  élèves puissent comprendre le concept d’équation.</a:t>
            </a:r>
            <a:endParaRPr lang="fr-FR" dirty="0"/>
          </a:p>
        </p:txBody>
      </p:sp>
      <p:sp>
        <p:nvSpPr>
          <p:cNvPr id="12" name="Rettangolo 11"/>
          <p:cNvSpPr/>
          <p:nvPr/>
        </p:nvSpPr>
        <p:spPr>
          <a:xfrm>
            <a:off x="375557" y="6033185"/>
            <a:ext cx="5832225" cy="646331"/>
          </a:xfrm>
          <a:prstGeom prst="rect">
            <a:avLst/>
          </a:prstGeom>
        </p:spPr>
        <p:txBody>
          <a:bodyPr wrap="square">
            <a:spAutoFit/>
          </a:bodyPr>
          <a:lstStyle/>
          <a:p>
            <a:r>
              <a:rPr lang="fr-FR" b="1" dirty="0" smtClean="0">
                <a:solidFill>
                  <a:srgbClr val="FF0000"/>
                </a:solidFill>
                <a:latin typeface="Times New Roman"/>
                <a:cs typeface="Times New Roman"/>
              </a:rPr>
              <a:t>Communication</a:t>
            </a:r>
            <a:r>
              <a:rPr lang="fr-FR" dirty="0" smtClean="0">
                <a:latin typeface="Times New Roman"/>
                <a:cs typeface="Times New Roman"/>
              </a:rPr>
              <a:t>: riche </a:t>
            </a:r>
            <a:r>
              <a:rPr lang="fr-FR" dirty="0" err="1" smtClean="0">
                <a:latin typeface="Times New Roman"/>
                <a:cs typeface="Times New Roman"/>
              </a:rPr>
              <a:t>intéraction</a:t>
            </a:r>
            <a:r>
              <a:rPr lang="fr-FR" dirty="0" smtClean="0">
                <a:latin typeface="Times New Roman"/>
                <a:cs typeface="Times New Roman"/>
              </a:rPr>
              <a:t> entre l’enseignant et les élèves.</a:t>
            </a:r>
            <a:endParaRPr lang="fr-FR" dirty="0">
              <a:latin typeface="Times New Roman"/>
              <a:cs typeface="Times New Roman"/>
            </a:endParaRPr>
          </a:p>
        </p:txBody>
      </p:sp>
      <p:sp>
        <p:nvSpPr>
          <p:cNvPr id="33" name="Rettangolo arrotondato 32"/>
          <p:cNvSpPr/>
          <p:nvPr/>
        </p:nvSpPr>
        <p:spPr>
          <a:xfrm>
            <a:off x="6629425" y="4262325"/>
            <a:ext cx="1956363" cy="813172"/>
          </a:xfrm>
          <a:prstGeom prst="roundRect">
            <a:avLst/>
          </a:prstGeom>
          <a:solidFill>
            <a:srgbClr val="FFFFFF"/>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latin typeface="Times New Roman"/>
                <a:cs typeface="Times New Roman"/>
              </a:rPr>
              <a:t>Elle </a:t>
            </a:r>
            <a:r>
              <a:rPr lang="en-GB" dirty="0" err="1" smtClean="0">
                <a:solidFill>
                  <a:schemeClr val="tx1"/>
                </a:solidFill>
                <a:latin typeface="Times New Roman"/>
                <a:cs typeface="Times New Roman"/>
              </a:rPr>
              <a:t>insiste</a:t>
            </a:r>
            <a:r>
              <a:rPr lang="en-GB" dirty="0" smtClean="0">
                <a:solidFill>
                  <a:schemeClr val="tx1"/>
                </a:solidFill>
                <a:latin typeface="Times New Roman"/>
                <a:cs typeface="Times New Roman"/>
              </a:rPr>
              <a:t> </a:t>
            </a:r>
            <a:r>
              <a:rPr lang="en-GB" dirty="0" err="1" smtClean="0">
                <a:solidFill>
                  <a:schemeClr val="tx1"/>
                </a:solidFill>
                <a:latin typeface="Times New Roman"/>
                <a:cs typeface="Times New Roman"/>
              </a:rPr>
              <a:t>quand</a:t>
            </a:r>
            <a:r>
              <a:rPr lang="en-GB" dirty="0" smtClean="0">
                <a:solidFill>
                  <a:schemeClr val="tx1"/>
                </a:solidFill>
                <a:latin typeface="Times New Roman"/>
                <a:cs typeface="Times New Roman"/>
              </a:rPr>
              <a:t> </a:t>
            </a:r>
            <a:r>
              <a:rPr lang="en-GB" dirty="0" err="1" smtClean="0">
                <a:solidFill>
                  <a:schemeClr val="tx1"/>
                </a:solidFill>
                <a:latin typeface="Times New Roman"/>
                <a:cs typeface="Times New Roman"/>
              </a:rPr>
              <a:t>elle</a:t>
            </a:r>
            <a:r>
              <a:rPr lang="en-GB" dirty="0" smtClean="0">
                <a:solidFill>
                  <a:schemeClr val="tx1"/>
                </a:solidFill>
                <a:latin typeface="Times New Roman"/>
                <a:cs typeface="Times New Roman"/>
              </a:rPr>
              <a:t> </a:t>
            </a:r>
            <a:r>
              <a:rPr lang="en-GB" dirty="0" err="1" smtClean="0">
                <a:solidFill>
                  <a:schemeClr val="tx1"/>
                </a:solidFill>
                <a:latin typeface="Times New Roman"/>
                <a:cs typeface="Times New Roman"/>
              </a:rPr>
              <a:t>demande</a:t>
            </a:r>
            <a:r>
              <a:rPr lang="en-GB" dirty="0" smtClean="0">
                <a:solidFill>
                  <a:schemeClr val="tx1"/>
                </a:solidFill>
                <a:latin typeface="Times New Roman"/>
                <a:cs typeface="Times New Roman"/>
              </a:rPr>
              <a:t> les </a:t>
            </a:r>
            <a:r>
              <a:rPr lang="en-GB" dirty="0" err="1" smtClean="0">
                <a:solidFill>
                  <a:schemeClr val="tx1"/>
                </a:solidFill>
                <a:latin typeface="Times New Roman"/>
                <a:cs typeface="Times New Roman"/>
              </a:rPr>
              <a:t>exemples</a:t>
            </a:r>
            <a:endParaRPr lang="en-GB" dirty="0">
              <a:solidFill>
                <a:schemeClr val="tx1"/>
              </a:solidFill>
              <a:latin typeface="Times New Roman"/>
              <a:cs typeface="Times New Roman"/>
            </a:endParaRPr>
          </a:p>
        </p:txBody>
      </p:sp>
      <p:sp>
        <p:nvSpPr>
          <p:cNvPr id="30" name="Rettangolo arrotondato 29"/>
          <p:cNvSpPr/>
          <p:nvPr/>
        </p:nvSpPr>
        <p:spPr>
          <a:xfrm>
            <a:off x="10035247" y="4066525"/>
            <a:ext cx="1562100" cy="1054100"/>
          </a:xfrm>
          <a:prstGeom prst="roundRect">
            <a:avLst/>
          </a:prstGeom>
          <a:solidFill>
            <a:srgbClr val="FFFFFF"/>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Times New Roman"/>
                <a:cs typeface="Times New Roman"/>
              </a:rPr>
              <a:t>Posture </a:t>
            </a:r>
            <a:r>
              <a:rPr lang="en-GB" dirty="0" smtClean="0">
                <a:solidFill>
                  <a:schemeClr val="tx1"/>
                </a:solidFill>
                <a:latin typeface="Times New Roman"/>
                <a:cs typeface="Times New Roman"/>
              </a:rPr>
              <a:t>et </a:t>
            </a:r>
            <a:r>
              <a:rPr lang="en-GB" dirty="0" err="1" smtClean="0">
                <a:solidFill>
                  <a:schemeClr val="tx1"/>
                </a:solidFill>
                <a:latin typeface="Times New Roman"/>
                <a:cs typeface="Times New Roman"/>
              </a:rPr>
              <a:t>geste</a:t>
            </a:r>
            <a:r>
              <a:rPr lang="en-GB" dirty="0" smtClean="0">
                <a:solidFill>
                  <a:schemeClr val="tx1"/>
                </a:solidFill>
                <a:latin typeface="Times New Roman"/>
                <a:cs typeface="Times New Roman"/>
              </a:rPr>
              <a:t> Fig.2</a:t>
            </a:r>
            <a:endParaRPr lang="en-GB" dirty="0">
              <a:solidFill>
                <a:schemeClr val="tx1"/>
              </a:solidFill>
              <a:latin typeface="Times New Roman"/>
              <a:cs typeface="Times New Roman"/>
            </a:endParaRPr>
          </a:p>
        </p:txBody>
      </p:sp>
      <p:sp>
        <p:nvSpPr>
          <p:cNvPr id="22" name="Rettangolo arrotondato 21"/>
          <p:cNvSpPr/>
          <p:nvPr/>
        </p:nvSpPr>
        <p:spPr>
          <a:xfrm>
            <a:off x="8391046" y="5187362"/>
            <a:ext cx="2802872" cy="1428185"/>
          </a:xfrm>
          <a:prstGeom prst="roundRect">
            <a:avLst/>
          </a:prstGeom>
          <a:solidFill>
            <a:srgbClr val="FFFFFF"/>
          </a:solid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latin typeface="Times New Roman"/>
                <a:cs typeface="Times New Roman"/>
              </a:rPr>
              <a:t>Elle attend, expression du visage </a:t>
            </a:r>
            <a:r>
              <a:rPr lang="en-GB" dirty="0" err="1" smtClean="0">
                <a:solidFill>
                  <a:schemeClr val="tx1"/>
                </a:solidFill>
                <a:latin typeface="Times New Roman"/>
                <a:cs typeface="Times New Roman"/>
              </a:rPr>
              <a:t>très</a:t>
            </a:r>
            <a:r>
              <a:rPr lang="en-GB" dirty="0" smtClean="0">
                <a:solidFill>
                  <a:schemeClr val="tx1"/>
                </a:solidFill>
                <a:latin typeface="Times New Roman"/>
                <a:cs typeface="Times New Roman"/>
              </a:rPr>
              <a:t> </a:t>
            </a:r>
            <a:r>
              <a:rPr lang="en-GB" dirty="0" err="1" smtClean="0">
                <a:solidFill>
                  <a:schemeClr val="tx1"/>
                </a:solidFill>
                <a:latin typeface="Times New Roman"/>
                <a:cs typeface="Times New Roman"/>
              </a:rPr>
              <a:t>intéressante</a:t>
            </a:r>
            <a:r>
              <a:rPr lang="en-GB" dirty="0" smtClean="0">
                <a:solidFill>
                  <a:schemeClr val="tx1"/>
                </a:solidFill>
                <a:latin typeface="Times New Roman"/>
                <a:cs typeface="Times New Roman"/>
              </a:rPr>
              <a:t>; pause; </a:t>
            </a:r>
            <a:r>
              <a:rPr lang="en-GB" dirty="0" err="1" smtClean="0">
                <a:solidFill>
                  <a:schemeClr val="tx1"/>
                </a:solidFill>
                <a:latin typeface="Times New Roman"/>
                <a:cs typeface="Times New Roman"/>
              </a:rPr>
              <a:t>elle</a:t>
            </a:r>
            <a:r>
              <a:rPr lang="en-GB" dirty="0" smtClean="0">
                <a:solidFill>
                  <a:schemeClr val="tx1"/>
                </a:solidFill>
                <a:latin typeface="Times New Roman"/>
                <a:cs typeface="Times New Roman"/>
              </a:rPr>
              <a:t> </a:t>
            </a:r>
            <a:r>
              <a:rPr lang="en-GB" dirty="0" err="1" smtClean="0">
                <a:solidFill>
                  <a:schemeClr val="tx1"/>
                </a:solidFill>
                <a:latin typeface="Times New Roman"/>
                <a:cs typeface="Times New Roman"/>
              </a:rPr>
              <a:t>bouge</a:t>
            </a:r>
            <a:r>
              <a:rPr lang="en-GB" dirty="0" smtClean="0">
                <a:solidFill>
                  <a:schemeClr val="tx1"/>
                </a:solidFill>
                <a:latin typeface="Times New Roman"/>
                <a:cs typeface="Times New Roman"/>
              </a:rPr>
              <a:t> </a:t>
            </a:r>
            <a:r>
              <a:rPr lang="en-GB" dirty="0" err="1" smtClean="0">
                <a:solidFill>
                  <a:schemeClr val="tx1"/>
                </a:solidFill>
                <a:latin typeface="Times New Roman"/>
                <a:cs typeface="Times New Roman"/>
              </a:rPr>
              <a:t>ses</a:t>
            </a:r>
            <a:r>
              <a:rPr lang="en-GB" dirty="0" smtClean="0">
                <a:solidFill>
                  <a:schemeClr val="tx1"/>
                </a:solidFill>
                <a:latin typeface="Times New Roman"/>
                <a:cs typeface="Times New Roman"/>
              </a:rPr>
              <a:t> bras; </a:t>
            </a:r>
            <a:r>
              <a:rPr lang="en-GB" dirty="0" err="1" smtClean="0">
                <a:solidFill>
                  <a:schemeClr val="tx1"/>
                </a:solidFill>
                <a:latin typeface="Times New Roman"/>
                <a:cs typeface="Times New Roman"/>
              </a:rPr>
              <a:t>sourire</a:t>
            </a:r>
            <a:endParaRPr lang="en-GB" dirty="0">
              <a:solidFill>
                <a:schemeClr val="tx1"/>
              </a:solidFill>
            </a:endParaRPr>
          </a:p>
        </p:txBody>
      </p:sp>
      <p:cxnSp>
        <p:nvCxnSpPr>
          <p:cNvPr id="16" name="Connettore 2 15"/>
          <p:cNvCxnSpPr/>
          <p:nvPr/>
        </p:nvCxnSpPr>
        <p:spPr>
          <a:xfrm flipH="1" flipV="1">
            <a:off x="7558772" y="1075544"/>
            <a:ext cx="1715242" cy="4111818"/>
          </a:xfrm>
          <a:prstGeom prst="straightConnector1">
            <a:avLst/>
          </a:prstGeom>
          <a:ln w="635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24" name="Connettore 1 23"/>
          <p:cNvCxnSpPr/>
          <p:nvPr/>
        </p:nvCxnSpPr>
        <p:spPr>
          <a:xfrm>
            <a:off x="9288669" y="424026"/>
            <a:ext cx="873091"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5" name="Connettore 1 24"/>
          <p:cNvCxnSpPr/>
          <p:nvPr/>
        </p:nvCxnSpPr>
        <p:spPr>
          <a:xfrm>
            <a:off x="3591148" y="744400"/>
            <a:ext cx="3361035"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9" name="Connettore 1 28"/>
          <p:cNvCxnSpPr/>
          <p:nvPr/>
        </p:nvCxnSpPr>
        <p:spPr>
          <a:xfrm>
            <a:off x="7169788" y="733633"/>
            <a:ext cx="907412"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1" name="Connettore 1 30"/>
          <p:cNvCxnSpPr/>
          <p:nvPr/>
        </p:nvCxnSpPr>
        <p:spPr>
          <a:xfrm>
            <a:off x="3694117" y="1043437"/>
            <a:ext cx="1971427"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2" name="Connettore 1 31"/>
          <p:cNvCxnSpPr/>
          <p:nvPr/>
        </p:nvCxnSpPr>
        <p:spPr>
          <a:xfrm>
            <a:off x="7799031" y="1043437"/>
            <a:ext cx="932630"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7" name="Connettore 2 36"/>
          <p:cNvCxnSpPr/>
          <p:nvPr/>
        </p:nvCxnSpPr>
        <p:spPr>
          <a:xfrm flipH="1" flipV="1">
            <a:off x="8711637" y="1659080"/>
            <a:ext cx="1323610" cy="2712797"/>
          </a:xfrm>
          <a:prstGeom prst="straightConnector1">
            <a:avLst/>
          </a:prstGeom>
          <a:ln w="635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39" name="Connettore 2 38"/>
          <p:cNvCxnSpPr/>
          <p:nvPr/>
        </p:nvCxnSpPr>
        <p:spPr>
          <a:xfrm flipH="1" flipV="1">
            <a:off x="7084193" y="1089207"/>
            <a:ext cx="328115" cy="3173118"/>
          </a:xfrm>
          <a:prstGeom prst="straightConnector1">
            <a:avLst/>
          </a:prstGeom>
          <a:ln w="63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1" name="Rettangolo arrotondato 40"/>
          <p:cNvSpPr/>
          <p:nvPr/>
        </p:nvSpPr>
        <p:spPr>
          <a:xfrm>
            <a:off x="10106951" y="3044810"/>
            <a:ext cx="1956363" cy="813172"/>
          </a:xfrm>
          <a:prstGeom prst="roundRect">
            <a:avLst/>
          </a:prstGeom>
          <a:solidFill>
            <a:srgbClr val="FFFFFF"/>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latin typeface="Times New Roman"/>
                <a:cs typeface="Times New Roman"/>
              </a:rPr>
              <a:t>Question </a:t>
            </a:r>
            <a:r>
              <a:rPr lang="en-GB" dirty="0" err="1" smtClean="0">
                <a:solidFill>
                  <a:schemeClr val="tx1"/>
                </a:solidFill>
                <a:latin typeface="Times New Roman"/>
                <a:cs typeface="Times New Roman"/>
              </a:rPr>
              <a:t>réthorique</a:t>
            </a:r>
            <a:endParaRPr lang="en-GB" dirty="0">
              <a:solidFill>
                <a:schemeClr val="tx1"/>
              </a:solidFill>
              <a:latin typeface="Times New Roman"/>
              <a:cs typeface="Times New Roman"/>
            </a:endParaRPr>
          </a:p>
        </p:txBody>
      </p:sp>
      <p:cxnSp>
        <p:nvCxnSpPr>
          <p:cNvPr id="42" name="Connettore 2 41"/>
          <p:cNvCxnSpPr>
            <a:stCxn id="41" idx="1"/>
          </p:cNvCxnSpPr>
          <p:nvPr/>
        </p:nvCxnSpPr>
        <p:spPr>
          <a:xfrm flipH="1" flipV="1">
            <a:off x="9304607" y="2258871"/>
            <a:ext cx="802344" cy="1192525"/>
          </a:xfrm>
          <a:prstGeom prst="straightConnector1">
            <a:avLst/>
          </a:prstGeom>
          <a:ln w="63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61135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33" grpId="0" animBg="1"/>
      <p:bldP spid="30" grpId="0" animBg="1"/>
      <p:bldP spid="22" grpId="0" animBg="1"/>
      <p:bldP spid="41"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4" name="Gruppo 13"/>
          <p:cNvGrpSpPr/>
          <p:nvPr/>
        </p:nvGrpSpPr>
        <p:grpSpPr>
          <a:xfrm>
            <a:off x="1278464" y="1913830"/>
            <a:ext cx="2221029" cy="1944152"/>
            <a:chOff x="-245537" y="1913830"/>
            <a:chExt cx="2221029" cy="1944152"/>
          </a:xfrm>
        </p:grpSpPr>
        <p:pic>
          <p:nvPicPr>
            <p:cNvPr id="7" name="Immagine 6"/>
            <p:cNvPicPr>
              <a:picLocks noChangeAspect="1"/>
            </p:cNvPicPr>
            <p:nvPr/>
          </p:nvPicPr>
          <p:blipFill>
            <a:blip r:embed="rId3"/>
            <a:stretch>
              <a:fillRect/>
            </a:stretch>
          </p:blipFill>
          <p:spPr>
            <a:xfrm>
              <a:off x="-245537" y="1913830"/>
              <a:ext cx="2221029" cy="1944152"/>
            </a:xfrm>
            <a:prstGeom prst="rect">
              <a:avLst/>
            </a:prstGeom>
          </p:spPr>
        </p:pic>
        <p:sp>
          <p:nvSpPr>
            <p:cNvPr id="18" name="Rettangolo arrotondato 17"/>
            <p:cNvSpPr/>
            <p:nvPr/>
          </p:nvSpPr>
          <p:spPr>
            <a:xfrm>
              <a:off x="224835" y="2046767"/>
              <a:ext cx="1397000" cy="25787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FIG. 2</a:t>
              </a:r>
            </a:p>
          </p:txBody>
        </p:sp>
      </p:grpSp>
      <p:grpSp>
        <p:nvGrpSpPr>
          <p:cNvPr id="13" name="Gruppo 12"/>
          <p:cNvGrpSpPr/>
          <p:nvPr/>
        </p:nvGrpSpPr>
        <p:grpSpPr>
          <a:xfrm>
            <a:off x="1435101" y="59630"/>
            <a:ext cx="2156047" cy="1854200"/>
            <a:chOff x="-88900" y="59630"/>
            <a:chExt cx="2156047" cy="1854200"/>
          </a:xfrm>
        </p:grpSpPr>
        <p:pic>
          <p:nvPicPr>
            <p:cNvPr id="2" name="Immagine 1"/>
            <p:cNvPicPr>
              <a:picLocks noChangeAspect="1"/>
            </p:cNvPicPr>
            <p:nvPr/>
          </p:nvPicPr>
          <p:blipFill>
            <a:blip r:embed="rId4"/>
            <a:stretch>
              <a:fillRect/>
            </a:stretch>
          </p:blipFill>
          <p:spPr>
            <a:xfrm>
              <a:off x="-88900" y="59630"/>
              <a:ext cx="2156047" cy="1854200"/>
            </a:xfrm>
            <a:prstGeom prst="rect">
              <a:avLst/>
            </a:prstGeom>
          </p:spPr>
        </p:pic>
        <p:sp>
          <p:nvSpPr>
            <p:cNvPr id="3" name="Rettangolo arrotondato 2"/>
            <p:cNvSpPr/>
            <p:nvPr/>
          </p:nvSpPr>
          <p:spPr>
            <a:xfrm>
              <a:off x="177800" y="72330"/>
              <a:ext cx="1397000" cy="25787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FIG. 1</a:t>
              </a:r>
            </a:p>
          </p:txBody>
        </p:sp>
      </p:grpSp>
      <p:sp>
        <p:nvSpPr>
          <p:cNvPr id="5" name="Fumetto 2 4"/>
          <p:cNvSpPr/>
          <p:nvPr/>
        </p:nvSpPr>
        <p:spPr>
          <a:xfrm>
            <a:off x="3327400" y="71072"/>
            <a:ext cx="7340600" cy="5226536"/>
          </a:xfrm>
          <a:prstGeom prst="wedgeRoundRectCallout">
            <a:avLst>
              <a:gd name="adj1" fmla="val -5446"/>
              <a:gd name="adj2" fmla="val 60260"/>
              <a:gd name="adj3" fmla="val 16667"/>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CasellaDiTesto 3"/>
          <p:cNvSpPr txBox="1"/>
          <p:nvPr/>
        </p:nvSpPr>
        <p:spPr>
          <a:xfrm>
            <a:off x="3499493" y="72330"/>
            <a:ext cx="7168507" cy="5016758"/>
          </a:xfrm>
          <a:prstGeom prst="rect">
            <a:avLst/>
          </a:prstGeom>
          <a:noFill/>
        </p:spPr>
        <p:txBody>
          <a:bodyPr wrap="square" rtlCol="0">
            <a:spAutoFit/>
          </a:bodyPr>
          <a:lstStyle/>
          <a:p>
            <a:r>
              <a:rPr lang="en-GB" sz="2000" b="1" dirty="0">
                <a:solidFill>
                  <a:srgbClr val="A6A6A6"/>
                </a:solidFill>
                <a:latin typeface="Times New Roman"/>
                <a:cs typeface="Times New Roman"/>
              </a:rPr>
              <a:t>T</a:t>
            </a:r>
            <a:r>
              <a:rPr lang="en-GB" sz="2000" dirty="0">
                <a:solidFill>
                  <a:srgbClr val="A6A6A6"/>
                </a:solidFill>
                <a:latin typeface="Times New Roman"/>
                <a:cs typeface="Times New Roman"/>
              </a:rPr>
              <a:t>: Could you tell me examples of other equations?[…] (</a:t>
            </a:r>
            <a:r>
              <a:rPr lang="en-GB" sz="2000" i="1" dirty="0">
                <a:solidFill>
                  <a:srgbClr val="A6A6A6"/>
                </a:solidFill>
                <a:latin typeface="Times New Roman"/>
                <a:cs typeface="Times New Roman"/>
              </a:rPr>
              <a:t>waiting, eloquent facial expression</a:t>
            </a:r>
            <a:r>
              <a:rPr lang="en-GB" sz="2000" dirty="0">
                <a:solidFill>
                  <a:srgbClr val="A6A6A6"/>
                </a:solidFill>
                <a:latin typeface="Times New Roman"/>
                <a:cs typeface="Times New Roman"/>
              </a:rPr>
              <a:t>: Fig. 1) (</a:t>
            </a:r>
            <a:r>
              <a:rPr lang="en-GB" sz="2000" i="1" dirty="0">
                <a:solidFill>
                  <a:srgbClr val="A6A6A6"/>
                </a:solidFill>
                <a:latin typeface="Times New Roman"/>
                <a:cs typeface="Times New Roman"/>
              </a:rPr>
              <a:t>pausing</a:t>
            </a:r>
            <a:r>
              <a:rPr lang="en-GB" sz="2000" dirty="0">
                <a:solidFill>
                  <a:srgbClr val="A6A6A6"/>
                </a:solidFill>
                <a:latin typeface="Times New Roman"/>
                <a:cs typeface="Times New Roman"/>
              </a:rPr>
              <a:t>) let's say an equation (</a:t>
            </a:r>
            <a:r>
              <a:rPr lang="en-GB" sz="2000" i="1" dirty="0">
                <a:solidFill>
                  <a:srgbClr val="A6A6A6"/>
                </a:solidFill>
                <a:latin typeface="Times New Roman"/>
                <a:cs typeface="Times New Roman"/>
              </a:rPr>
              <a:t>she moves her arms</a:t>
            </a:r>
            <a:r>
              <a:rPr lang="en-GB" sz="2000" dirty="0">
                <a:solidFill>
                  <a:srgbClr val="A6A6A6"/>
                </a:solidFill>
                <a:latin typeface="Times New Roman"/>
                <a:cs typeface="Times New Roman"/>
              </a:rPr>
              <a:t>) an any one, simple (</a:t>
            </a:r>
            <a:r>
              <a:rPr lang="en-GB" sz="2000" i="1" dirty="0">
                <a:solidFill>
                  <a:srgbClr val="A6A6A6"/>
                </a:solidFill>
                <a:latin typeface="Times New Roman"/>
                <a:cs typeface="Times New Roman"/>
              </a:rPr>
              <a:t>smiling</a:t>
            </a:r>
            <a:r>
              <a:rPr lang="en-GB" sz="2000" dirty="0">
                <a:solidFill>
                  <a:srgbClr val="A6A6A6"/>
                </a:solidFill>
                <a:latin typeface="Times New Roman"/>
                <a:cs typeface="Times New Roman"/>
              </a:rPr>
              <a:t>).</a:t>
            </a:r>
          </a:p>
          <a:p>
            <a:r>
              <a:rPr lang="en-GB" sz="2000" b="1" dirty="0">
                <a:solidFill>
                  <a:srgbClr val="A6A6A6"/>
                </a:solidFill>
                <a:latin typeface="Times New Roman"/>
                <a:cs typeface="Times New Roman"/>
              </a:rPr>
              <a:t>S7</a:t>
            </a:r>
            <a:r>
              <a:rPr lang="en-GB" sz="2000" dirty="0">
                <a:solidFill>
                  <a:srgbClr val="A6A6A6"/>
                </a:solidFill>
                <a:latin typeface="Times New Roman"/>
                <a:cs typeface="Times New Roman"/>
              </a:rPr>
              <a:t>: 3 equal to 5</a:t>
            </a:r>
          </a:p>
          <a:p>
            <a:r>
              <a:rPr lang="en-GB" sz="2000" b="1" dirty="0">
                <a:solidFill>
                  <a:srgbClr val="A6A6A6"/>
                </a:solidFill>
                <a:latin typeface="Times New Roman"/>
                <a:cs typeface="Times New Roman"/>
              </a:rPr>
              <a:t>T</a:t>
            </a:r>
            <a:r>
              <a:rPr lang="en-GB" sz="2000" dirty="0">
                <a:solidFill>
                  <a:srgbClr val="A6A6A6"/>
                </a:solidFill>
                <a:latin typeface="Times New Roman"/>
                <a:cs typeface="Times New Roman"/>
              </a:rPr>
              <a:t>: 3 equal to 5. […] (</a:t>
            </a:r>
            <a:r>
              <a:rPr lang="en-GB" sz="2000" i="1" dirty="0">
                <a:solidFill>
                  <a:srgbClr val="A6A6A6"/>
                </a:solidFill>
                <a:latin typeface="Times New Roman"/>
                <a:cs typeface="Times New Roman"/>
              </a:rPr>
              <a:t>smiling and Fig. 2: I interpret this posture as an hope that someone asserts that 3 = 5 is not an equation, even if, probably, it is hard, for her, to resist in saying it.) </a:t>
            </a:r>
            <a:r>
              <a:rPr lang="en-GB" sz="2000" dirty="0">
                <a:solidFill>
                  <a:srgbClr val="A6A6A6"/>
                </a:solidFill>
                <a:latin typeface="Times New Roman"/>
                <a:cs typeface="Times New Roman"/>
              </a:rPr>
              <a:t>(</a:t>
            </a:r>
            <a:r>
              <a:rPr lang="en-GB" sz="2000" i="1" dirty="0">
                <a:solidFill>
                  <a:srgbClr val="A6A6A6"/>
                </a:solidFill>
                <a:latin typeface="Times New Roman"/>
                <a:cs typeface="Times New Roman"/>
              </a:rPr>
              <a:t>rhetorical question</a:t>
            </a:r>
            <a:r>
              <a:rPr lang="en-GB" sz="2000" dirty="0">
                <a:solidFill>
                  <a:srgbClr val="A6A6A6"/>
                </a:solidFill>
                <a:latin typeface="Times New Roman"/>
                <a:cs typeface="Times New Roman"/>
              </a:rPr>
              <a:t>) Is it an equation?</a:t>
            </a:r>
          </a:p>
          <a:p>
            <a:r>
              <a:rPr lang="en-GB" sz="2000" b="1" dirty="0" err="1">
                <a:solidFill>
                  <a:srgbClr val="A6A6A6"/>
                </a:solidFill>
                <a:latin typeface="Times New Roman"/>
                <a:cs typeface="Times New Roman"/>
              </a:rPr>
              <a:t>Ss</a:t>
            </a:r>
            <a:r>
              <a:rPr lang="en-GB" sz="2000" dirty="0">
                <a:solidFill>
                  <a:srgbClr val="A6A6A6"/>
                </a:solidFill>
                <a:latin typeface="Times New Roman"/>
                <a:cs typeface="Times New Roman"/>
              </a:rPr>
              <a:t>: No  </a:t>
            </a:r>
          </a:p>
          <a:p>
            <a:r>
              <a:rPr lang="en-GB" sz="2000" b="1" dirty="0">
                <a:solidFill>
                  <a:srgbClr val="A6A6A6"/>
                </a:solidFill>
                <a:latin typeface="Times New Roman"/>
                <a:cs typeface="Times New Roman"/>
              </a:rPr>
              <a:t>S2</a:t>
            </a:r>
            <a:r>
              <a:rPr lang="en-GB" sz="2000" dirty="0">
                <a:solidFill>
                  <a:srgbClr val="A6A6A6"/>
                </a:solidFill>
                <a:latin typeface="Times New Roman"/>
                <a:cs typeface="Times New Roman"/>
              </a:rPr>
              <a:t>: No, there must be an unknown</a:t>
            </a:r>
          </a:p>
          <a:p>
            <a:r>
              <a:rPr lang="en-GB" sz="2000" b="1" dirty="0">
                <a:solidFill>
                  <a:srgbClr val="A6A6A6"/>
                </a:solidFill>
                <a:latin typeface="Times New Roman"/>
                <a:cs typeface="Times New Roman"/>
              </a:rPr>
              <a:t>T</a:t>
            </a:r>
            <a:r>
              <a:rPr lang="en-GB" sz="2000" dirty="0">
                <a:solidFill>
                  <a:srgbClr val="A6A6A6"/>
                </a:solidFill>
                <a:latin typeface="Times New Roman"/>
                <a:cs typeface="Times New Roman"/>
              </a:rPr>
              <a:t>: There must be an unknown</a:t>
            </a:r>
          </a:p>
          <a:p>
            <a:r>
              <a:rPr lang="en-GB" sz="2000" dirty="0">
                <a:solidFill>
                  <a:srgbClr val="A6A6A6"/>
                </a:solidFill>
                <a:latin typeface="Times New Roman"/>
                <a:cs typeface="Times New Roman"/>
              </a:rPr>
              <a:t>[…]  </a:t>
            </a:r>
          </a:p>
          <a:p>
            <a:r>
              <a:rPr lang="en-GB" sz="2000" b="1" dirty="0">
                <a:solidFill>
                  <a:srgbClr val="A6A6A6"/>
                </a:solidFill>
                <a:latin typeface="Times New Roman"/>
                <a:cs typeface="Times New Roman"/>
              </a:rPr>
              <a:t>S9</a:t>
            </a:r>
            <a:r>
              <a:rPr lang="en-GB" sz="2000" dirty="0">
                <a:solidFill>
                  <a:srgbClr val="A6A6A6"/>
                </a:solidFill>
                <a:latin typeface="Times New Roman"/>
                <a:cs typeface="Times New Roman"/>
              </a:rPr>
              <a:t>: 8 equal to 2 times x  </a:t>
            </a:r>
          </a:p>
          <a:p>
            <a:r>
              <a:rPr lang="en-GB" sz="2000" b="1" dirty="0">
                <a:solidFill>
                  <a:srgbClr val="A6A6A6"/>
                </a:solidFill>
                <a:latin typeface="Times New Roman"/>
                <a:cs typeface="Times New Roman"/>
              </a:rPr>
              <a:t>S10</a:t>
            </a:r>
            <a:r>
              <a:rPr lang="en-GB" sz="2000" dirty="0">
                <a:solidFill>
                  <a:srgbClr val="A6A6A6"/>
                </a:solidFill>
                <a:latin typeface="Times New Roman"/>
                <a:cs typeface="Times New Roman"/>
              </a:rPr>
              <a:t>: x=4</a:t>
            </a:r>
          </a:p>
          <a:p>
            <a:r>
              <a:rPr lang="en-GB" sz="2000" b="1" dirty="0">
                <a:solidFill>
                  <a:srgbClr val="A6A6A6"/>
                </a:solidFill>
                <a:latin typeface="Times New Roman"/>
                <a:cs typeface="Times New Roman"/>
              </a:rPr>
              <a:t>[…]</a:t>
            </a:r>
            <a:endParaRPr lang="en-GB" sz="2000" dirty="0">
              <a:solidFill>
                <a:srgbClr val="A6A6A6"/>
              </a:solidFill>
              <a:latin typeface="Times New Roman"/>
              <a:cs typeface="Times New Roman"/>
            </a:endParaRPr>
          </a:p>
          <a:p>
            <a:r>
              <a:rPr lang="en-GB" sz="2000" b="1" dirty="0">
                <a:solidFill>
                  <a:srgbClr val="A6A6A6"/>
                </a:solidFill>
                <a:latin typeface="Times New Roman"/>
                <a:cs typeface="Times New Roman"/>
              </a:rPr>
              <a:t>T</a:t>
            </a:r>
            <a:r>
              <a:rPr lang="en-GB" sz="2000" dirty="0">
                <a:solidFill>
                  <a:srgbClr val="A6A6A6"/>
                </a:solidFill>
                <a:latin typeface="Times New Roman"/>
                <a:cs typeface="Times New Roman"/>
              </a:rPr>
              <a:t>: </a:t>
            </a:r>
            <a:r>
              <a:rPr lang="en-GB" sz="2000" dirty="0" err="1">
                <a:solidFill>
                  <a:srgbClr val="A6A6A6"/>
                </a:solidFill>
                <a:latin typeface="Times New Roman"/>
                <a:cs typeface="Times New Roman"/>
              </a:rPr>
              <a:t>uhm</a:t>
            </a:r>
            <a:r>
              <a:rPr lang="en-GB" sz="2000" dirty="0">
                <a:solidFill>
                  <a:srgbClr val="A6A6A6"/>
                </a:solidFill>
                <a:latin typeface="Times New Roman"/>
                <a:cs typeface="Times New Roman"/>
              </a:rPr>
              <a:t> (</a:t>
            </a:r>
            <a:r>
              <a:rPr lang="en-GB" sz="2000" i="1" dirty="0">
                <a:solidFill>
                  <a:srgbClr val="A6A6A6"/>
                </a:solidFill>
                <a:latin typeface="Times New Roman"/>
                <a:cs typeface="Times New Roman"/>
              </a:rPr>
              <a:t>ok</a:t>
            </a:r>
            <a:r>
              <a:rPr lang="en-GB" sz="2000" dirty="0">
                <a:solidFill>
                  <a:srgbClr val="A6A6A6"/>
                </a:solidFill>
                <a:latin typeface="Times New Roman"/>
                <a:cs typeface="Times New Roman"/>
              </a:rPr>
              <a:t>) (</a:t>
            </a:r>
            <a:r>
              <a:rPr lang="en-GB" sz="2000" i="1" dirty="0">
                <a:solidFill>
                  <a:srgbClr val="A6A6A6"/>
                </a:solidFill>
                <a:latin typeface="Times New Roman"/>
                <a:cs typeface="Times New Roman"/>
              </a:rPr>
              <a:t>smiling</a:t>
            </a:r>
            <a:r>
              <a:rPr lang="en-GB" sz="2000" dirty="0">
                <a:solidFill>
                  <a:srgbClr val="A6A6A6"/>
                </a:solidFill>
                <a:latin typeface="Times New Roman"/>
                <a:cs typeface="Times New Roman"/>
              </a:rPr>
              <a:t>)</a:t>
            </a:r>
          </a:p>
        </p:txBody>
      </p:sp>
      <p:cxnSp>
        <p:nvCxnSpPr>
          <p:cNvPr id="16" name="Connettore 2 15"/>
          <p:cNvCxnSpPr/>
          <p:nvPr/>
        </p:nvCxnSpPr>
        <p:spPr>
          <a:xfrm flipH="1" flipV="1">
            <a:off x="7558772" y="1075544"/>
            <a:ext cx="1210126" cy="4178241"/>
          </a:xfrm>
          <a:prstGeom prst="straightConnector1">
            <a:avLst/>
          </a:prstGeom>
          <a:ln w="635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24" name="Connettore 1 23"/>
          <p:cNvCxnSpPr/>
          <p:nvPr/>
        </p:nvCxnSpPr>
        <p:spPr>
          <a:xfrm>
            <a:off x="9288669" y="424026"/>
            <a:ext cx="873091"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5" name="Connettore 1 24"/>
          <p:cNvCxnSpPr/>
          <p:nvPr/>
        </p:nvCxnSpPr>
        <p:spPr>
          <a:xfrm>
            <a:off x="3591148" y="744400"/>
            <a:ext cx="3361035"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9" name="Connettore 1 28"/>
          <p:cNvCxnSpPr/>
          <p:nvPr/>
        </p:nvCxnSpPr>
        <p:spPr>
          <a:xfrm>
            <a:off x="7169788" y="733633"/>
            <a:ext cx="907412"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1" name="Connettore 1 30"/>
          <p:cNvCxnSpPr/>
          <p:nvPr/>
        </p:nvCxnSpPr>
        <p:spPr>
          <a:xfrm>
            <a:off x="3716999" y="1031995"/>
            <a:ext cx="1982867"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2" name="Connettore 1 31"/>
          <p:cNvCxnSpPr/>
          <p:nvPr/>
        </p:nvCxnSpPr>
        <p:spPr>
          <a:xfrm>
            <a:off x="7856236" y="1031995"/>
            <a:ext cx="749574"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7" name="Connettore 2 36"/>
          <p:cNvCxnSpPr/>
          <p:nvPr/>
        </p:nvCxnSpPr>
        <p:spPr>
          <a:xfrm flipH="1" flipV="1">
            <a:off x="8899675" y="1647638"/>
            <a:ext cx="1537839" cy="1156244"/>
          </a:xfrm>
          <a:prstGeom prst="straightConnector1">
            <a:avLst/>
          </a:prstGeom>
          <a:ln w="635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39" name="Connettore 2 38"/>
          <p:cNvCxnSpPr/>
          <p:nvPr/>
        </p:nvCxnSpPr>
        <p:spPr>
          <a:xfrm flipH="1" flipV="1">
            <a:off x="7084193" y="1089207"/>
            <a:ext cx="244093" cy="2729591"/>
          </a:xfrm>
          <a:prstGeom prst="straightConnector1">
            <a:avLst/>
          </a:prstGeom>
          <a:ln w="63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2" name="Connettore 2 41"/>
          <p:cNvCxnSpPr/>
          <p:nvPr/>
        </p:nvCxnSpPr>
        <p:spPr>
          <a:xfrm flipH="1" flipV="1">
            <a:off x="9153484" y="2304639"/>
            <a:ext cx="808945" cy="1892632"/>
          </a:xfrm>
          <a:prstGeom prst="straightConnector1">
            <a:avLst/>
          </a:prstGeom>
          <a:ln w="63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7" name="Rettangolo arrotondato 26"/>
          <p:cNvSpPr/>
          <p:nvPr/>
        </p:nvSpPr>
        <p:spPr>
          <a:xfrm>
            <a:off x="489857" y="3786095"/>
            <a:ext cx="5118351" cy="2935381"/>
          </a:xfrm>
          <a:prstGeom prst="roundRect">
            <a:avLst/>
          </a:prstGeom>
          <a:solidFill>
            <a:srgbClr val="FED46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8" name="CasellaDiTesto 27"/>
          <p:cNvSpPr txBox="1"/>
          <p:nvPr/>
        </p:nvSpPr>
        <p:spPr>
          <a:xfrm>
            <a:off x="680439" y="3939007"/>
            <a:ext cx="4629933" cy="3539430"/>
          </a:xfrm>
          <a:prstGeom prst="rect">
            <a:avLst/>
          </a:prstGeom>
          <a:noFill/>
        </p:spPr>
        <p:txBody>
          <a:bodyPr wrap="square" rtlCol="0">
            <a:spAutoFit/>
          </a:bodyPr>
          <a:lstStyle/>
          <a:p>
            <a:r>
              <a:rPr lang="en-GB" sz="2800" dirty="0" err="1" smtClean="0">
                <a:latin typeface="Times New Roman"/>
                <a:cs typeface="Times New Roman"/>
              </a:rPr>
              <a:t>Ils</a:t>
            </a:r>
            <a:r>
              <a:rPr lang="en-GB" sz="2800" dirty="0" smtClean="0">
                <a:latin typeface="Times New Roman"/>
                <a:cs typeface="Times New Roman"/>
              </a:rPr>
              <a:t> </a:t>
            </a:r>
            <a:r>
              <a:rPr lang="en-GB" sz="2800" dirty="0" err="1" smtClean="0">
                <a:latin typeface="Times New Roman"/>
                <a:cs typeface="Times New Roman"/>
              </a:rPr>
              <a:t>sont</a:t>
            </a:r>
            <a:r>
              <a:rPr lang="en-GB" sz="2800" dirty="0" smtClean="0">
                <a:latin typeface="Times New Roman"/>
                <a:cs typeface="Times New Roman"/>
              </a:rPr>
              <a:t> </a:t>
            </a:r>
            <a:r>
              <a:rPr lang="en-GB" sz="2800" dirty="0" err="1" smtClean="0">
                <a:latin typeface="Times New Roman"/>
                <a:cs typeface="Times New Roman"/>
              </a:rPr>
              <a:t>connectés</a:t>
            </a:r>
            <a:r>
              <a:rPr lang="en-GB" sz="2800" dirty="0" smtClean="0">
                <a:latin typeface="Times New Roman"/>
                <a:cs typeface="Times New Roman"/>
              </a:rPr>
              <a:t> </a:t>
            </a:r>
            <a:r>
              <a:rPr lang="en-GB" sz="2800" dirty="0" err="1" smtClean="0">
                <a:latin typeface="Times New Roman"/>
                <a:cs typeface="Times New Roman"/>
              </a:rPr>
              <a:t>à</a:t>
            </a:r>
            <a:r>
              <a:rPr lang="en-GB" sz="2800" dirty="0" smtClean="0">
                <a:latin typeface="Times New Roman"/>
                <a:cs typeface="Times New Roman"/>
              </a:rPr>
              <a:t> l’</a:t>
            </a:r>
            <a:r>
              <a:rPr lang="fr-FR" sz="2800" dirty="0">
                <a:solidFill>
                  <a:srgbClr val="FF0000"/>
                </a:solidFill>
                <a:latin typeface="Times New Roman"/>
                <a:cs typeface="Times New Roman"/>
              </a:rPr>
              <a:t>a</a:t>
            </a:r>
            <a:r>
              <a:rPr lang="fr-FR" sz="2800" dirty="0" smtClean="0">
                <a:solidFill>
                  <a:srgbClr val="FF0000"/>
                </a:solidFill>
                <a:latin typeface="Times New Roman"/>
                <a:cs typeface="Times New Roman"/>
              </a:rPr>
              <a:t>ttente </a:t>
            </a:r>
            <a:r>
              <a:rPr lang="fr-FR" sz="2800" b="1" dirty="0" smtClean="0">
                <a:solidFill>
                  <a:srgbClr val="FF0000"/>
                </a:solidFill>
                <a:latin typeface="Times New Roman"/>
                <a:cs typeface="Times New Roman"/>
              </a:rPr>
              <a:t>par rapport au fait que les exemples sont utiles pour comprendre la signification de ce qu’ils sont en train de faire. </a:t>
            </a:r>
            <a:endParaRPr lang="fr-FR" sz="2800" b="1" i="1" u="sng" dirty="0" smtClean="0">
              <a:solidFill>
                <a:srgbClr val="FF0000"/>
              </a:solidFill>
              <a:latin typeface="Times New Roman"/>
              <a:cs typeface="Times New Roman"/>
            </a:endParaRPr>
          </a:p>
          <a:p>
            <a:endParaRPr lang="en-GB" sz="2800" i="1" u="sng" dirty="0">
              <a:solidFill>
                <a:srgbClr val="FF0000"/>
              </a:solidFill>
              <a:latin typeface="Times New Roman"/>
              <a:cs typeface="Times New Roman"/>
            </a:endParaRPr>
          </a:p>
          <a:p>
            <a:endParaRPr lang="en-GB" sz="2800" i="1" u="sng" dirty="0">
              <a:solidFill>
                <a:srgbClr val="FF0000"/>
              </a:solidFill>
              <a:latin typeface="Times New Roman"/>
              <a:cs typeface="Times New Roman"/>
            </a:endParaRPr>
          </a:p>
        </p:txBody>
      </p:sp>
      <p:sp>
        <p:nvSpPr>
          <p:cNvPr id="26" name="Rettangolo arrotondato 25"/>
          <p:cNvSpPr/>
          <p:nvPr/>
        </p:nvSpPr>
        <p:spPr>
          <a:xfrm>
            <a:off x="6181741" y="3818798"/>
            <a:ext cx="1956363" cy="813172"/>
          </a:xfrm>
          <a:prstGeom prst="roundRect">
            <a:avLst/>
          </a:prstGeom>
          <a:solidFill>
            <a:srgbClr val="FFFFFF"/>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latin typeface="Times New Roman"/>
                <a:cs typeface="Times New Roman"/>
              </a:rPr>
              <a:t>Elle </a:t>
            </a:r>
            <a:r>
              <a:rPr lang="en-GB" dirty="0" err="1" smtClean="0">
                <a:solidFill>
                  <a:schemeClr val="tx1"/>
                </a:solidFill>
                <a:latin typeface="Times New Roman"/>
                <a:cs typeface="Times New Roman"/>
              </a:rPr>
              <a:t>insiste</a:t>
            </a:r>
            <a:r>
              <a:rPr lang="en-GB" dirty="0" smtClean="0">
                <a:solidFill>
                  <a:schemeClr val="tx1"/>
                </a:solidFill>
                <a:latin typeface="Times New Roman"/>
                <a:cs typeface="Times New Roman"/>
              </a:rPr>
              <a:t> </a:t>
            </a:r>
            <a:r>
              <a:rPr lang="en-GB" dirty="0" err="1" smtClean="0">
                <a:solidFill>
                  <a:schemeClr val="tx1"/>
                </a:solidFill>
                <a:latin typeface="Times New Roman"/>
                <a:cs typeface="Times New Roman"/>
              </a:rPr>
              <a:t>quand</a:t>
            </a:r>
            <a:r>
              <a:rPr lang="en-GB" dirty="0" smtClean="0">
                <a:solidFill>
                  <a:schemeClr val="tx1"/>
                </a:solidFill>
                <a:latin typeface="Times New Roman"/>
                <a:cs typeface="Times New Roman"/>
              </a:rPr>
              <a:t> </a:t>
            </a:r>
            <a:r>
              <a:rPr lang="en-GB" dirty="0" err="1" smtClean="0">
                <a:solidFill>
                  <a:schemeClr val="tx1"/>
                </a:solidFill>
                <a:latin typeface="Times New Roman"/>
                <a:cs typeface="Times New Roman"/>
              </a:rPr>
              <a:t>elle</a:t>
            </a:r>
            <a:r>
              <a:rPr lang="en-GB" dirty="0" smtClean="0">
                <a:solidFill>
                  <a:schemeClr val="tx1"/>
                </a:solidFill>
                <a:latin typeface="Times New Roman"/>
                <a:cs typeface="Times New Roman"/>
              </a:rPr>
              <a:t> </a:t>
            </a:r>
            <a:r>
              <a:rPr lang="en-GB" dirty="0" err="1" smtClean="0">
                <a:solidFill>
                  <a:schemeClr val="tx1"/>
                </a:solidFill>
                <a:latin typeface="Times New Roman"/>
                <a:cs typeface="Times New Roman"/>
              </a:rPr>
              <a:t>demande</a:t>
            </a:r>
            <a:r>
              <a:rPr lang="en-GB" dirty="0" smtClean="0">
                <a:solidFill>
                  <a:schemeClr val="tx1"/>
                </a:solidFill>
                <a:latin typeface="Times New Roman"/>
                <a:cs typeface="Times New Roman"/>
              </a:rPr>
              <a:t> les </a:t>
            </a:r>
            <a:r>
              <a:rPr lang="en-GB" dirty="0" err="1" smtClean="0">
                <a:solidFill>
                  <a:schemeClr val="tx1"/>
                </a:solidFill>
                <a:latin typeface="Times New Roman"/>
                <a:cs typeface="Times New Roman"/>
              </a:rPr>
              <a:t>exemples</a:t>
            </a:r>
            <a:endParaRPr lang="en-GB" dirty="0">
              <a:solidFill>
                <a:schemeClr val="tx1"/>
              </a:solidFill>
              <a:latin typeface="Times New Roman"/>
              <a:cs typeface="Times New Roman"/>
            </a:endParaRPr>
          </a:p>
        </p:txBody>
      </p:sp>
      <p:sp>
        <p:nvSpPr>
          <p:cNvPr id="34" name="Rettangolo arrotondato 33"/>
          <p:cNvSpPr/>
          <p:nvPr/>
        </p:nvSpPr>
        <p:spPr>
          <a:xfrm>
            <a:off x="10216338" y="2803882"/>
            <a:ext cx="1562100" cy="1054100"/>
          </a:xfrm>
          <a:prstGeom prst="roundRect">
            <a:avLst/>
          </a:prstGeom>
          <a:solidFill>
            <a:srgbClr val="FFFFFF"/>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Times New Roman"/>
                <a:cs typeface="Times New Roman"/>
              </a:rPr>
              <a:t>Posture </a:t>
            </a:r>
            <a:r>
              <a:rPr lang="en-GB" dirty="0" smtClean="0">
                <a:solidFill>
                  <a:schemeClr val="tx1"/>
                </a:solidFill>
                <a:latin typeface="Times New Roman"/>
                <a:cs typeface="Times New Roman"/>
              </a:rPr>
              <a:t>et </a:t>
            </a:r>
            <a:r>
              <a:rPr lang="en-GB" dirty="0" err="1" smtClean="0">
                <a:solidFill>
                  <a:schemeClr val="tx1"/>
                </a:solidFill>
                <a:latin typeface="Times New Roman"/>
                <a:cs typeface="Times New Roman"/>
              </a:rPr>
              <a:t>geste</a:t>
            </a:r>
            <a:r>
              <a:rPr lang="en-GB" dirty="0" smtClean="0">
                <a:solidFill>
                  <a:schemeClr val="tx1"/>
                </a:solidFill>
                <a:latin typeface="Times New Roman"/>
                <a:cs typeface="Times New Roman"/>
              </a:rPr>
              <a:t> Fig.2</a:t>
            </a:r>
            <a:endParaRPr lang="en-GB" dirty="0">
              <a:solidFill>
                <a:schemeClr val="tx1"/>
              </a:solidFill>
              <a:latin typeface="Times New Roman"/>
              <a:cs typeface="Times New Roman"/>
            </a:endParaRPr>
          </a:p>
        </p:txBody>
      </p:sp>
      <p:sp>
        <p:nvSpPr>
          <p:cNvPr id="35" name="Rettangolo arrotondato 34"/>
          <p:cNvSpPr/>
          <p:nvPr/>
        </p:nvSpPr>
        <p:spPr>
          <a:xfrm>
            <a:off x="7044315" y="5220280"/>
            <a:ext cx="2802872" cy="1428185"/>
          </a:xfrm>
          <a:prstGeom prst="roundRect">
            <a:avLst/>
          </a:prstGeom>
          <a:solidFill>
            <a:srgbClr val="FFFFFF"/>
          </a:solid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latin typeface="Times New Roman"/>
                <a:cs typeface="Times New Roman"/>
              </a:rPr>
              <a:t>Elle attend, expression du visage </a:t>
            </a:r>
            <a:r>
              <a:rPr lang="en-GB" dirty="0" err="1" smtClean="0">
                <a:solidFill>
                  <a:schemeClr val="tx1"/>
                </a:solidFill>
                <a:latin typeface="Times New Roman"/>
                <a:cs typeface="Times New Roman"/>
              </a:rPr>
              <a:t>très</a:t>
            </a:r>
            <a:r>
              <a:rPr lang="en-GB" dirty="0" smtClean="0">
                <a:solidFill>
                  <a:schemeClr val="tx1"/>
                </a:solidFill>
                <a:latin typeface="Times New Roman"/>
                <a:cs typeface="Times New Roman"/>
              </a:rPr>
              <a:t> </a:t>
            </a:r>
            <a:r>
              <a:rPr lang="en-GB" dirty="0" err="1" smtClean="0">
                <a:solidFill>
                  <a:schemeClr val="tx1"/>
                </a:solidFill>
                <a:latin typeface="Times New Roman"/>
                <a:cs typeface="Times New Roman"/>
              </a:rPr>
              <a:t>intéressante</a:t>
            </a:r>
            <a:r>
              <a:rPr lang="en-GB" dirty="0" smtClean="0">
                <a:solidFill>
                  <a:schemeClr val="tx1"/>
                </a:solidFill>
                <a:latin typeface="Times New Roman"/>
                <a:cs typeface="Times New Roman"/>
              </a:rPr>
              <a:t>; pause; </a:t>
            </a:r>
            <a:r>
              <a:rPr lang="en-GB" dirty="0" err="1" smtClean="0">
                <a:solidFill>
                  <a:schemeClr val="tx1"/>
                </a:solidFill>
                <a:latin typeface="Times New Roman"/>
                <a:cs typeface="Times New Roman"/>
              </a:rPr>
              <a:t>elle</a:t>
            </a:r>
            <a:r>
              <a:rPr lang="en-GB" dirty="0" smtClean="0">
                <a:solidFill>
                  <a:schemeClr val="tx1"/>
                </a:solidFill>
                <a:latin typeface="Times New Roman"/>
                <a:cs typeface="Times New Roman"/>
              </a:rPr>
              <a:t> </a:t>
            </a:r>
            <a:r>
              <a:rPr lang="en-GB" dirty="0" err="1" smtClean="0">
                <a:solidFill>
                  <a:schemeClr val="tx1"/>
                </a:solidFill>
                <a:latin typeface="Times New Roman"/>
                <a:cs typeface="Times New Roman"/>
              </a:rPr>
              <a:t>bouge</a:t>
            </a:r>
            <a:r>
              <a:rPr lang="en-GB" dirty="0" smtClean="0">
                <a:solidFill>
                  <a:schemeClr val="tx1"/>
                </a:solidFill>
                <a:latin typeface="Times New Roman"/>
                <a:cs typeface="Times New Roman"/>
              </a:rPr>
              <a:t> </a:t>
            </a:r>
            <a:r>
              <a:rPr lang="en-GB" dirty="0" err="1" smtClean="0">
                <a:solidFill>
                  <a:schemeClr val="tx1"/>
                </a:solidFill>
                <a:latin typeface="Times New Roman"/>
                <a:cs typeface="Times New Roman"/>
              </a:rPr>
              <a:t>ses</a:t>
            </a:r>
            <a:r>
              <a:rPr lang="en-GB" dirty="0" smtClean="0">
                <a:solidFill>
                  <a:schemeClr val="tx1"/>
                </a:solidFill>
                <a:latin typeface="Times New Roman"/>
                <a:cs typeface="Times New Roman"/>
              </a:rPr>
              <a:t> bras; </a:t>
            </a:r>
            <a:r>
              <a:rPr lang="en-GB" dirty="0" err="1" smtClean="0">
                <a:solidFill>
                  <a:schemeClr val="tx1"/>
                </a:solidFill>
                <a:latin typeface="Times New Roman"/>
                <a:cs typeface="Times New Roman"/>
              </a:rPr>
              <a:t>sourire</a:t>
            </a:r>
            <a:endParaRPr lang="en-GB" dirty="0">
              <a:solidFill>
                <a:schemeClr val="tx1"/>
              </a:solidFill>
            </a:endParaRPr>
          </a:p>
        </p:txBody>
      </p:sp>
      <p:sp>
        <p:nvSpPr>
          <p:cNvPr id="36" name="Rettangolo arrotondato 35"/>
          <p:cNvSpPr/>
          <p:nvPr/>
        </p:nvSpPr>
        <p:spPr>
          <a:xfrm>
            <a:off x="9725214" y="4197271"/>
            <a:ext cx="1956363" cy="813172"/>
          </a:xfrm>
          <a:prstGeom prst="roundRect">
            <a:avLst/>
          </a:prstGeom>
          <a:solidFill>
            <a:srgbClr val="FFFFFF"/>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latin typeface="Times New Roman"/>
                <a:cs typeface="Times New Roman"/>
              </a:rPr>
              <a:t>Question </a:t>
            </a:r>
            <a:r>
              <a:rPr lang="en-GB" dirty="0" err="1" smtClean="0">
                <a:solidFill>
                  <a:schemeClr val="tx1"/>
                </a:solidFill>
                <a:latin typeface="Times New Roman"/>
                <a:cs typeface="Times New Roman"/>
              </a:rPr>
              <a:t>réthorique</a:t>
            </a:r>
            <a:endParaRPr lang="en-GB" dirty="0">
              <a:solidFill>
                <a:schemeClr val="tx1"/>
              </a:solidFill>
              <a:latin typeface="Times New Roman"/>
              <a:cs typeface="Times New Roman"/>
            </a:endParaRPr>
          </a:p>
        </p:txBody>
      </p:sp>
    </p:spTree>
    <p:extLst>
      <p:ext uri="{BB962C8B-B14F-4D97-AF65-F5344CB8AC3E}">
        <p14:creationId xmlns:p14="http://schemas.microsoft.com/office/powerpoint/2010/main" val="1982733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1524001" y="1288805"/>
            <a:ext cx="9474199" cy="4748396"/>
            <a:chOff x="268996" y="1288805"/>
            <a:chExt cx="9205203" cy="4748396"/>
          </a:xfrm>
        </p:grpSpPr>
        <p:sp>
          <p:nvSpPr>
            <p:cNvPr id="8" name="Rounded Rectangle 7"/>
            <p:cNvSpPr/>
            <p:nvPr/>
          </p:nvSpPr>
          <p:spPr>
            <a:xfrm>
              <a:off x="456680" y="1568259"/>
              <a:ext cx="8280920" cy="3999401"/>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p:cNvSpPr txBox="1">
              <a:spLocks/>
            </p:cNvSpPr>
            <p:nvPr/>
          </p:nvSpPr>
          <p:spPr>
            <a:xfrm>
              <a:off x="268996" y="1288805"/>
              <a:ext cx="9205203" cy="4748396"/>
            </a:xfrm>
            <a:prstGeom prst="rect">
              <a:avLst/>
            </a:prstGeom>
            <a:noFill/>
          </p:spPr>
          <p:txBody>
            <a:bodyPr>
              <a:noAutofit/>
            </a:bodyPr>
            <a:lstStyle/>
            <a:p>
              <a:pPr marL="800100" lvl="1" indent="-342900">
                <a:spcBef>
                  <a:spcPct val="20000"/>
                </a:spcBef>
              </a:pPr>
              <a:endParaRPr lang="en-US" sz="3200" b="1" dirty="0">
                <a:latin typeface="Times New Roman" panose="02020603050405020304" pitchFamily="18" charset="0"/>
                <a:cs typeface="Times New Roman" panose="02020603050405020304" pitchFamily="18" charset="0"/>
              </a:endParaRPr>
            </a:p>
            <a:p>
              <a:pPr marL="800100" lvl="1" indent="-342900">
                <a:spcBef>
                  <a:spcPct val="20000"/>
                </a:spcBef>
              </a:pPr>
              <a:r>
                <a:rPr lang="en-US" sz="3200" b="1" dirty="0">
                  <a:latin typeface="Times New Roman" panose="02020603050405020304" pitchFamily="18" charset="0"/>
                  <a:cs typeface="Times New Roman" panose="02020603050405020304" pitchFamily="18" charset="0"/>
                </a:rPr>
                <a:t>  </a:t>
              </a:r>
              <a:r>
                <a:rPr lang="fr-FR" sz="3200" b="1" dirty="0" smtClean="0">
                  <a:latin typeface="Times New Roman" panose="02020603050405020304" pitchFamily="18" charset="0"/>
                  <a:cs typeface="Times New Roman" panose="02020603050405020304" pitchFamily="18" charset="0"/>
                </a:rPr>
                <a:t>Connaissance</a:t>
              </a:r>
              <a:r>
                <a:rPr lang="en-US" sz="3200" b="1" dirty="0" smtClean="0">
                  <a:latin typeface="Times New Roman" panose="02020603050405020304" pitchFamily="18" charset="0"/>
                  <a:cs typeface="Times New Roman" panose="02020603050405020304" pitchFamily="18" charset="0"/>
                </a:rPr>
                <a:t>       Action               </a:t>
              </a:r>
              <a:r>
                <a:rPr lang="fr-FR" sz="3200" b="1" dirty="0" smtClean="0">
                  <a:latin typeface="Times New Roman" panose="02020603050405020304" pitchFamily="18" charset="0"/>
                  <a:cs typeface="Times New Roman" panose="02020603050405020304" pitchFamily="18" charset="0"/>
                </a:rPr>
                <a:t>Discours</a:t>
              </a:r>
            </a:p>
            <a:p>
              <a:pPr marL="800100" lvl="1" indent="-342900">
                <a:spcBef>
                  <a:spcPct val="20000"/>
                </a:spcBef>
              </a:pPr>
              <a:endParaRPr lang="en-US" sz="3200" b="1" dirty="0">
                <a:latin typeface="Times New Roman" panose="02020603050405020304" pitchFamily="18" charset="0"/>
                <a:cs typeface="Times New Roman" panose="02020603050405020304" pitchFamily="18" charset="0"/>
              </a:endParaRPr>
            </a:p>
            <a:p>
              <a:pPr marL="800100" lvl="1" indent="-342900">
                <a:spcBef>
                  <a:spcPct val="20000"/>
                </a:spcBef>
              </a:pPr>
              <a:endParaRPr lang="en-US" sz="3200" b="1" dirty="0">
                <a:latin typeface="Times New Roman" panose="02020603050405020304" pitchFamily="18" charset="0"/>
                <a:cs typeface="Times New Roman" panose="02020603050405020304" pitchFamily="18" charset="0"/>
              </a:endParaRPr>
            </a:p>
            <a:p>
              <a:pPr marL="800100" lvl="1" indent="-342900">
                <a:spcBef>
                  <a:spcPct val="20000"/>
                </a:spcBef>
              </a:pPr>
              <a:endParaRPr lang="en-US" sz="3200" b="1" dirty="0">
                <a:latin typeface="Times New Roman" panose="02020603050405020304" pitchFamily="18" charset="0"/>
                <a:cs typeface="Times New Roman" panose="02020603050405020304" pitchFamily="18" charset="0"/>
              </a:endParaRPr>
            </a:p>
            <a:p>
              <a:pPr marL="800100" lvl="1" indent="-342900">
                <a:spcBef>
                  <a:spcPct val="20000"/>
                </a:spcBef>
              </a:pPr>
              <a:r>
                <a:rPr lang="en-US" sz="3200" b="1" dirty="0" smtClean="0">
                  <a:latin typeface="Times New Roman" panose="02020603050405020304" pitchFamily="18" charset="0"/>
                  <a:cs typeface="Times New Roman" panose="02020603050405020304" pitchFamily="18" charset="0"/>
                </a:rPr>
                <a:t>   Epistemic       Teleological   </a:t>
              </a:r>
              <a:r>
                <a:rPr lang="en-US" sz="3200" b="1" dirty="0">
                  <a:latin typeface="Times New Roman" panose="02020603050405020304" pitchFamily="18" charset="0"/>
                  <a:cs typeface="Times New Roman" panose="02020603050405020304" pitchFamily="18" charset="0"/>
                </a:rPr>
                <a:t>Communicative</a:t>
              </a:r>
            </a:p>
            <a:p>
              <a:pPr marL="800100" lvl="1" indent="-342900">
                <a:spcBef>
                  <a:spcPct val="20000"/>
                </a:spcBef>
              </a:pPr>
              <a:r>
                <a:rPr lang="en-US" sz="3200" b="1" dirty="0" smtClean="0">
                  <a:latin typeface="Times New Roman" panose="02020603050405020304" pitchFamily="18" charset="0"/>
                  <a:cs typeface="Times New Roman" panose="02020603050405020304" pitchFamily="18" charset="0"/>
                </a:rPr>
                <a:t>  Rationality       Rationality        Rationality</a:t>
              </a:r>
              <a:endParaRPr lang="en-US" sz="3200" b="1" dirty="0">
                <a:latin typeface="Times New Roman" panose="02020603050405020304" pitchFamily="18" charset="0"/>
                <a:cs typeface="Times New Roman" panose="02020603050405020304" pitchFamily="18" charset="0"/>
              </a:endParaRPr>
            </a:p>
            <a:p>
              <a:pPr marL="800100" lvl="1" indent="-342900">
                <a:spcBef>
                  <a:spcPct val="20000"/>
                </a:spcBef>
              </a:pPr>
              <a:endParaRPr lang="en-US" sz="3200" b="1" dirty="0">
                <a:solidFill>
                  <a:srgbClr val="80FF00"/>
                </a:solidFill>
                <a:latin typeface="Times New Roman" panose="02020603050405020304" pitchFamily="18" charset="0"/>
                <a:cs typeface="Times New Roman" panose="02020603050405020304" pitchFamily="18" charset="0"/>
              </a:endParaRPr>
            </a:p>
            <a:p>
              <a:pPr marL="342900" indent="-342900">
                <a:spcBef>
                  <a:spcPct val="20000"/>
                </a:spcBef>
              </a:pPr>
              <a:endParaRPr lang="en-US" sz="3200" dirty="0">
                <a:latin typeface="Times New Roman" panose="02020603050405020304" pitchFamily="18" charset="0"/>
                <a:cs typeface="Times New Roman" panose="02020603050405020304" pitchFamily="18" charset="0"/>
              </a:endParaRPr>
            </a:p>
          </p:txBody>
        </p:sp>
        <p:sp>
          <p:nvSpPr>
            <p:cNvPr id="4" name="Up-Down Arrow 3"/>
            <p:cNvSpPr/>
            <p:nvPr/>
          </p:nvSpPr>
          <p:spPr>
            <a:xfrm>
              <a:off x="1763688" y="2635556"/>
              <a:ext cx="288032" cy="1368152"/>
            </a:xfrm>
            <a:prstGeom prst="upDownArrow">
              <a:avLst/>
            </a:prstGeom>
            <a:solidFill>
              <a:srgbClr val="FFFFFF"/>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0000"/>
                </a:solidFill>
              </a:endParaRPr>
            </a:p>
          </p:txBody>
        </p:sp>
        <p:sp>
          <p:nvSpPr>
            <p:cNvPr id="5" name="Up-Down Arrow 4"/>
            <p:cNvSpPr/>
            <p:nvPr/>
          </p:nvSpPr>
          <p:spPr>
            <a:xfrm>
              <a:off x="4355976" y="2635556"/>
              <a:ext cx="288032" cy="1368152"/>
            </a:xfrm>
            <a:prstGeom prst="upDownArrow">
              <a:avLst/>
            </a:prstGeom>
            <a:solidFill>
              <a:srgbClr val="FFFFFF"/>
            </a:solidFill>
            <a:ln w="3810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Down Arrow 6"/>
            <p:cNvSpPr/>
            <p:nvPr/>
          </p:nvSpPr>
          <p:spPr>
            <a:xfrm>
              <a:off x="7020272" y="2635556"/>
              <a:ext cx="288032" cy="1368152"/>
            </a:xfrm>
            <a:prstGeom prst="upDownArrow">
              <a:avLst/>
            </a:prstGeom>
            <a:solidFill>
              <a:srgbClr val="FFFFFF"/>
            </a:solidFill>
            <a:ln w="3810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ttangolo arrotondato 9"/>
          <p:cNvSpPr/>
          <p:nvPr/>
        </p:nvSpPr>
        <p:spPr>
          <a:xfrm>
            <a:off x="4357331" y="200625"/>
            <a:ext cx="3412920" cy="658683"/>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1" name="Connettore 2 10"/>
          <p:cNvCxnSpPr/>
          <p:nvPr/>
        </p:nvCxnSpPr>
        <p:spPr>
          <a:xfrm flipH="1">
            <a:off x="2935370" y="859308"/>
            <a:ext cx="1758354" cy="11091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a:off x="5917859" y="859308"/>
            <a:ext cx="0" cy="11091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a:off x="7413684" y="851553"/>
            <a:ext cx="1058879" cy="12058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Rettangolo 22"/>
          <p:cNvSpPr/>
          <p:nvPr/>
        </p:nvSpPr>
        <p:spPr>
          <a:xfrm>
            <a:off x="4314504" y="264479"/>
            <a:ext cx="3498574" cy="523220"/>
          </a:xfrm>
          <a:prstGeom prst="rect">
            <a:avLst/>
          </a:prstGeom>
        </p:spPr>
        <p:txBody>
          <a:bodyPr wrap="none">
            <a:spAutoFit/>
          </a:bodyPr>
          <a:lstStyle/>
          <a:p>
            <a:pPr marL="342900" indent="-342900">
              <a:spcBef>
                <a:spcPct val="20000"/>
              </a:spcBef>
              <a:defRPr/>
            </a:pPr>
            <a:r>
              <a:rPr lang="en-US" sz="2800" b="1" dirty="0">
                <a:solidFill>
                  <a:srgbClr val="000000"/>
                </a:solidFill>
                <a:latin typeface="Times New Roman" panose="02020603050405020304" pitchFamily="18" charset="0"/>
                <a:cs typeface="Times New Roman" panose="02020603050405020304" pitchFamily="18" charset="0"/>
              </a:rPr>
              <a:t>Discursive rationality</a:t>
            </a:r>
          </a:p>
        </p:txBody>
      </p:sp>
    </p:spTree>
    <p:extLst>
      <p:ext uri="{BB962C8B-B14F-4D97-AF65-F5344CB8AC3E}">
        <p14:creationId xmlns:p14="http://schemas.microsoft.com/office/powerpoint/2010/main" val="214133292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4" name="Gruppo 13"/>
          <p:cNvGrpSpPr/>
          <p:nvPr/>
        </p:nvGrpSpPr>
        <p:grpSpPr>
          <a:xfrm>
            <a:off x="1278464" y="1913830"/>
            <a:ext cx="2221029" cy="1944152"/>
            <a:chOff x="-245537" y="1913830"/>
            <a:chExt cx="2221029" cy="1944152"/>
          </a:xfrm>
        </p:grpSpPr>
        <p:pic>
          <p:nvPicPr>
            <p:cNvPr id="7" name="Immagine 6"/>
            <p:cNvPicPr>
              <a:picLocks noChangeAspect="1"/>
            </p:cNvPicPr>
            <p:nvPr/>
          </p:nvPicPr>
          <p:blipFill>
            <a:blip r:embed="rId3"/>
            <a:stretch>
              <a:fillRect/>
            </a:stretch>
          </p:blipFill>
          <p:spPr>
            <a:xfrm>
              <a:off x="-245537" y="1913830"/>
              <a:ext cx="2221029" cy="1944152"/>
            </a:xfrm>
            <a:prstGeom prst="rect">
              <a:avLst/>
            </a:prstGeom>
          </p:spPr>
        </p:pic>
        <p:sp>
          <p:nvSpPr>
            <p:cNvPr id="18" name="Rettangolo arrotondato 17"/>
            <p:cNvSpPr/>
            <p:nvPr/>
          </p:nvSpPr>
          <p:spPr>
            <a:xfrm>
              <a:off x="224835" y="2046767"/>
              <a:ext cx="1397000" cy="25787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FIG. 2</a:t>
              </a:r>
            </a:p>
          </p:txBody>
        </p:sp>
      </p:grpSp>
      <p:grpSp>
        <p:nvGrpSpPr>
          <p:cNvPr id="13" name="Gruppo 12"/>
          <p:cNvGrpSpPr/>
          <p:nvPr/>
        </p:nvGrpSpPr>
        <p:grpSpPr>
          <a:xfrm>
            <a:off x="1435101" y="59630"/>
            <a:ext cx="2156047" cy="1854200"/>
            <a:chOff x="-88900" y="59630"/>
            <a:chExt cx="2156047" cy="1854200"/>
          </a:xfrm>
        </p:grpSpPr>
        <p:pic>
          <p:nvPicPr>
            <p:cNvPr id="2" name="Immagine 1"/>
            <p:cNvPicPr>
              <a:picLocks noChangeAspect="1"/>
            </p:cNvPicPr>
            <p:nvPr/>
          </p:nvPicPr>
          <p:blipFill>
            <a:blip r:embed="rId4"/>
            <a:stretch>
              <a:fillRect/>
            </a:stretch>
          </p:blipFill>
          <p:spPr>
            <a:xfrm>
              <a:off x="-88900" y="59630"/>
              <a:ext cx="2156047" cy="1854200"/>
            </a:xfrm>
            <a:prstGeom prst="rect">
              <a:avLst/>
            </a:prstGeom>
          </p:spPr>
        </p:pic>
        <p:sp>
          <p:nvSpPr>
            <p:cNvPr id="3" name="Rettangolo arrotondato 2"/>
            <p:cNvSpPr/>
            <p:nvPr/>
          </p:nvSpPr>
          <p:spPr>
            <a:xfrm>
              <a:off x="177800" y="72330"/>
              <a:ext cx="1397000" cy="25787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FIG. 1</a:t>
              </a:r>
            </a:p>
          </p:txBody>
        </p:sp>
      </p:grpSp>
      <p:sp>
        <p:nvSpPr>
          <p:cNvPr id="35" name="Rettangolo 34"/>
          <p:cNvSpPr/>
          <p:nvPr/>
        </p:nvSpPr>
        <p:spPr>
          <a:xfrm>
            <a:off x="5157028" y="152085"/>
            <a:ext cx="5498768" cy="461665"/>
          </a:xfrm>
          <a:prstGeom prst="rect">
            <a:avLst/>
          </a:prstGeom>
        </p:spPr>
        <p:txBody>
          <a:bodyPr wrap="square">
            <a:spAutoFit/>
          </a:bodyPr>
          <a:lstStyle/>
          <a:p>
            <a:r>
              <a:rPr lang="it-IT" sz="2400" b="1" dirty="0">
                <a:solidFill>
                  <a:srgbClr val="3366FF"/>
                </a:solidFill>
                <a:latin typeface="Times New Roman"/>
                <a:cs typeface="Times New Roman"/>
              </a:rPr>
              <a:t>TELEOLOGICAL EMOTIONALITY</a:t>
            </a:r>
            <a:endParaRPr lang="it-IT" sz="2400" dirty="0">
              <a:solidFill>
                <a:srgbClr val="3366FF"/>
              </a:solidFill>
            </a:endParaRPr>
          </a:p>
        </p:txBody>
      </p:sp>
      <p:sp>
        <p:nvSpPr>
          <p:cNvPr id="36" name="Rettangolo 35"/>
          <p:cNvSpPr/>
          <p:nvPr/>
        </p:nvSpPr>
        <p:spPr>
          <a:xfrm>
            <a:off x="5176233" y="997850"/>
            <a:ext cx="4572000" cy="461665"/>
          </a:xfrm>
          <a:prstGeom prst="rect">
            <a:avLst/>
          </a:prstGeom>
        </p:spPr>
        <p:txBody>
          <a:bodyPr>
            <a:spAutoFit/>
          </a:bodyPr>
          <a:lstStyle/>
          <a:p>
            <a:r>
              <a:rPr lang="it-IT" sz="2400" b="1" dirty="0">
                <a:solidFill>
                  <a:srgbClr val="008000"/>
                </a:solidFill>
                <a:latin typeface="Times New Roman"/>
                <a:cs typeface="Times New Roman"/>
              </a:rPr>
              <a:t>EPISTEMIC EMOTIONALITY</a:t>
            </a:r>
            <a:endParaRPr lang="it-IT" sz="2400" dirty="0">
              <a:solidFill>
                <a:srgbClr val="008000"/>
              </a:solidFill>
            </a:endParaRPr>
          </a:p>
        </p:txBody>
      </p:sp>
      <p:sp>
        <p:nvSpPr>
          <p:cNvPr id="37" name="Rettangolo 36"/>
          <p:cNvSpPr/>
          <p:nvPr/>
        </p:nvSpPr>
        <p:spPr>
          <a:xfrm>
            <a:off x="4948137" y="1907144"/>
            <a:ext cx="5500854" cy="461665"/>
          </a:xfrm>
          <a:prstGeom prst="rect">
            <a:avLst/>
          </a:prstGeom>
        </p:spPr>
        <p:txBody>
          <a:bodyPr wrap="square">
            <a:spAutoFit/>
          </a:bodyPr>
          <a:lstStyle/>
          <a:p>
            <a:r>
              <a:rPr lang="it-IT" sz="2400" b="1" dirty="0">
                <a:solidFill>
                  <a:srgbClr val="FF0000"/>
                </a:solidFill>
                <a:latin typeface="Times New Roman"/>
                <a:cs typeface="Times New Roman"/>
              </a:rPr>
              <a:t>COMMUNICATIVE EMOTIONALITY</a:t>
            </a:r>
            <a:endParaRPr lang="it-IT" sz="2400" dirty="0">
              <a:solidFill>
                <a:srgbClr val="FF0000"/>
              </a:solidFill>
            </a:endParaRPr>
          </a:p>
        </p:txBody>
      </p:sp>
      <p:sp>
        <p:nvSpPr>
          <p:cNvPr id="22" name="Rettangolo 21"/>
          <p:cNvSpPr/>
          <p:nvPr/>
        </p:nvSpPr>
        <p:spPr>
          <a:xfrm>
            <a:off x="375557" y="5115517"/>
            <a:ext cx="5863920" cy="646331"/>
          </a:xfrm>
          <a:prstGeom prst="rect">
            <a:avLst/>
          </a:prstGeom>
        </p:spPr>
        <p:txBody>
          <a:bodyPr wrap="square">
            <a:spAutoFit/>
          </a:bodyPr>
          <a:lstStyle/>
          <a:p>
            <a:r>
              <a:rPr lang="fr-FR" b="1" dirty="0" smtClean="0">
                <a:solidFill>
                  <a:srgbClr val="0000FF"/>
                </a:solidFill>
                <a:latin typeface="Times New Roman"/>
                <a:cs typeface="Times New Roman"/>
              </a:rPr>
              <a:t>Actions </a:t>
            </a:r>
            <a:r>
              <a:rPr lang="fr-FR" b="1" dirty="0" smtClean="0">
                <a:solidFill>
                  <a:srgbClr val="0000FF"/>
                </a:solidFill>
                <a:latin typeface="Times New Roman"/>
                <a:cs typeface="Times New Roman"/>
                <a:sym typeface="Wingdings"/>
              </a:rPr>
              <a:t> Goal</a:t>
            </a:r>
            <a:r>
              <a:rPr lang="fr-FR" dirty="0" smtClean="0">
                <a:latin typeface="Times New Roman"/>
                <a:cs typeface="Times New Roman"/>
                <a:sym typeface="Wingdings"/>
              </a:rPr>
              <a:t>: demander des exemples  élèves puissent comprendre le concept d’équation.</a:t>
            </a:r>
            <a:endParaRPr lang="fr-FR" dirty="0"/>
          </a:p>
        </p:txBody>
      </p:sp>
      <p:sp>
        <p:nvSpPr>
          <p:cNvPr id="25" name="Rettangolo 24"/>
          <p:cNvSpPr/>
          <p:nvPr/>
        </p:nvSpPr>
        <p:spPr>
          <a:xfrm>
            <a:off x="375557" y="6033185"/>
            <a:ext cx="5832225" cy="646331"/>
          </a:xfrm>
          <a:prstGeom prst="rect">
            <a:avLst/>
          </a:prstGeom>
        </p:spPr>
        <p:txBody>
          <a:bodyPr wrap="square">
            <a:spAutoFit/>
          </a:bodyPr>
          <a:lstStyle/>
          <a:p>
            <a:r>
              <a:rPr lang="fr-FR" b="1" dirty="0" smtClean="0">
                <a:solidFill>
                  <a:srgbClr val="FF0000"/>
                </a:solidFill>
                <a:latin typeface="Times New Roman"/>
                <a:cs typeface="Times New Roman"/>
              </a:rPr>
              <a:t>Communication</a:t>
            </a:r>
            <a:r>
              <a:rPr lang="fr-FR" dirty="0" smtClean="0">
                <a:latin typeface="Times New Roman"/>
                <a:cs typeface="Times New Roman"/>
              </a:rPr>
              <a:t>: riche </a:t>
            </a:r>
            <a:r>
              <a:rPr lang="fr-FR" dirty="0" err="1" smtClean="0">
                <a:latin typeface="Times New Roman"/>
                <a:cs typeface="Times New Roman"/>
              </a:rPr>
              <a:t>intéraction</a:t>
            </a:r>
            <a:r>
              <a:rPr lang="fr-FR" dirty="0" smtClean="0">
                <a:latin typeface="Times New Roman"/>
                <a:cs typeface="Times New Roman"/>
              </a:rPr>
              <a:t> entre l’enseignant et les élèves.</a:t>
            </a:r>
            <a:endParaRPr lang="fr-FR" dirty="0">
              <a:latin typeface="Times New Roman"/>
              <a:cs typeface="Times New Roman"/>
            </a:endParaRPr>
          </a:p>
        </p:txBody>
      </p:sp>
      <p:sp>
        <p:nvSpPr>
          <p:cNvPr id="27" name="Rettangolo 26"/>
          <p:cNvSpPr/>
          <p:nvPr/>
        </p:nvSpPr>
        <p:spPr>
          <a:xfrm>
            <a:off x="375557" y="5705811"/>
            <a:ext cx="5852479" cy="369332"/>
          </a:xfrm>
          <a:prstGeom prst="rect">
            <a:avLst/>
          </a:prstGeom>
        </p:spPr>
        <p:txBody>
          <a:bodyPr wrap="square">
            <a:spAutoFit/>
          </a:bodyPr>
          <a:lstStyle/>
          <a:p>
            <a:r>
              <a:rPr lang="fr-FR" b="1" dirty="0" smtClean="0">
                <a:solidFill>
                  <a:srgbClr val="008000"/>
                </a:solidFill>
                <a:latin typeface="Times New Roman"/>
                <a:cs typeface="Times New Roman"/>
              </a:rPr>
              <a:t>Connaissance </a:t>
            </a:r>
            <a:r>
              <a:rPr lang="fr-FR" dirty="0" smtClean="0">
                <a:latin typeface="Times New Roman"/>
                <a:cs typeface="Times New Roman"/>
              </a:rPr>
              <a:t>: exemples d’équations.</a:t>
            </a:r>
            <a:endParaRPr lang="fr-FR" dirty="0"/>
          </a:p>
        </p:txBody>
      </p:sp>
      <p:sp>
        <p:nvSpPr>
          <p:cNvPr id="28" name="Rettangolo arrotondato 27"/>
          <p:cNvSpPr/>
          <p:nvPr/>
        </p:nvSpPr>
        <p:spPr>
          <a:xfrm>
            <a:off x="6615125" y="5708722"/>
            <a:ext cx="1956363" cy="813172"/>
          </a:xfrm>
          <a:prstGeom prst="roundRect">
            <a:avLst/>
          </a:prstGeom>
          <a:solidFill>
            <a:srgbClr val="FFFFFF"/>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latin typeface="Times New Roman"/>
                <a:cs typeface="Times New Roman"/>
              </a:rPr>
              <a:t>Elle </a:t>
            </a:r>
            <a:r>
              <a:rPr lang="en-GB" dirty="0" err="1" smtClean="0">
                <a:solidFill>
                  <a:schemeClr val="tx1"/>
                </a:solidFill>
                <a:latin typeface="Times New Roman"/>
                <a:cs typeface="Times New Roman"/>
              </a:rPr>
              <a:t>insiste</a:t>
            </a:r>
            <a:r>
              <a:rPr lang="en-GB" dirty="0" smtClean="0">
                <a:solidFill>
                  <a:schemeClr val="tx1"/>
                </a:solidFill>
                <a:latin typeface="Times New Roman"/>
                <a:cs typeface="Times New Roman"/>
              </a:rPr>
              <a:t> </a:t>
            </a:r>
            <a:r>
              <a:rPr lang="en-GB" dirty="0" err="1" smtClean="0">
                <a:solidFill>
                  <a:schemeClr val="tx1"/>
                </a:solidFill>
                <a:latin typeface="Times New Roman"/>
                <a:cs typeface="Times New Roman"/>
              </a:rPr>
              <a:t>quand</a:t>
            </a:r>
            <a:r>
              <a:rPr lang="en-GB" dirty="0" smtClean="0">
                <a:solidFill>
                  <a:schemeClr val="tx1"/>
                </a:solidFill>
                <a:latin typeface="Times New Roman"/>
                <a:cs typeface="Times New Roman"/>
              </a:rPr>
              <a:t> </a:t>
            </a:r>
            <a:r>
              <a:rPr lang="en-GB" dirty="0" err="1" smtClean="0">
                <a:solidFill>
                  <a:schemeClr val="tx1"/>
                </a:solidFill>
                <a:latin typeface="Times New Roman"/>
                <a:cs typeface="Times New Roman"/>
              </a:rPr>
              <a:t>elle</a:t>
            </a:r>
            <a:r>
              <a:rPr lang="en-GB" dirty="0" smtClean="0">
                <a:solidFill>
                  <a:schemeClr val="tx1"/>
                </a:solidFill>
                <a:latin typeface="Times New Roman"/>
                <a:cs typeface="Times New Roman"/>
              </a:rPr>
              <a:t> </a:t>
            </a:r>
            <a:r>
              <a:rPr lang="en-GB" dirty="0" err="1" smtClean="0">
                <a:solidFill>
                  <a:schemeClr val="tx1"/>
                </a:solidFill>
                <a:latin typeface="Times New Roman"/>
                <a:cs typeface="Times New Roman"/>
              </a:rPr>
              <a:t>demande</a:t>
            </a:r>
            <a:r>
              <a:rPr lang="en-GB" dirty="0" smtClean="0">
                <a:solidFill>
                  <a:schemeClr val="tx1"/>
                </a:solidFill>
                <a:latin typeface="Times New Roman"/>
                <a:cs typeface="Times New Roman"/>
              </a:rPr>
              <a:t> les </a:t>
            </a:r>
            <a:r>
              <a:rPr lang="en-GB" dirty="0" err="1" smtClean="0">
                <a:solidFill>
                  <a:schemeClr val="tx1"/>
                </a:solidFill>
                <a:latin typeface="Times New Roman"/>
                <a:cs typeface="Times New Roman"/>
              </a:rPr>
              <a:t>exemples</a:t>
            </a:r>
            <a:endParaRPr lang="en-GB" dirty="0">
              <a:solidFill>
                <a:schemeClr val="tx1"/>
              </a:solidFill>
              <a:latin typeface="Times New Roman"/>
              <a:cs typeface="Times New Roman"/>
            </a:endParaRPr>
          </a:p>
        </p:txBody>
      </p:sp>
      <p:sp>
        <p:nvSpPr>
          <p:cNvPr id="29" name="Rettangolo arrotondato 28"/>
          <p:cNvSpPr/>
          <p:nvPr/>
        </p:nvSpPr>
        <p:spPr>
          <a:xfrm>
            <a:off x="6952182" y="4546221"/>
            <a:ext cx="1562100" cy="1054100"/>
          </a:xfrm>
          <a:prstGeom prst="roundRect">
            <a:avLst/>
          </a:prstGeom>
          <a:solidFill>
            <a:srgbClr val="FFFFFF"/>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Times New Roman"/>
                <a:cs typeface="Times New Roman"/>
              </a:rPr>
              <a:t>Posture </a:t>
            </a:r>
            <a:r>
              <a:rPr lang="en-GB" dirty="0" smtClean="0">
                <a:solidFill>
                  <a:schemeClr val="tx1"/>
                </a:solidFill>
                <a:latin typeface="Times New Roman"/>
                <a:cs typeface="Times New Roman"/>
              </a:rPr>
              <a:t>et </a:t>
            </a:r>
            <a:r>
              <a:rPr lang="en-GB" dirty="0" err="1" smtClean="0">
                <a:solidFill>
                  <a:schemeClr val="tx1"/>
                </a:solidFill>
                <a:latin typeface="Times New Roman"/>
                <a:cs typeface="Times New Roman"/>
              </a:rPr>
              <a:t>geste</a:t>
            </a:r>
            <a:r>
              <a:rPr lang="en-GB" dirty="0" smtClean="0">
                <a:solidFill>
                  <a:schemeClr val="tx1"/>
                </a:solidFill>
                <a:latin typeface="Times New Roman"/>
                <a:cs typeface="Times New Roman"/>
              </a:rPr>
              <a:t> Fig.2</a:t>
            </a:r>
            <a:endParaRPr lang="en-GB" dirty="0">
              <a:solidFill>
                <a:schemeClr val="tx1"/>
              </a:solidFill>
              <a:latin typeface="Times New Roman"/>
              <a:cs typeface="Times New Roman"/>
            </a:endParaRPr>
          </a:p>
        </p:txBody>
      </p:sp>
      <p:sp>
        <p:nvSpPr>
          <p:cNvPr id="30" name="Rettangolo arrotondato 29"/>
          <p:cNvSpPr/>
          <p:nvPr/>
        </p:nvSpPr>
        <p:spPr>
          <a:xfrm>
            <a:off x="8571488" y="4191058"/>
            <a:ext cx="2802872" cy="1428185"/>
          </a:xfrm>
          <a:prstGeom prst="roundRect">
            <a:avLst/>
          </a:prstGeom>
          <a:solidFill>
            <a:srgbClr val="FFFFFF"/>
          </a:solid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latin typeface="Times New Roman"/>
                <a:cs typeface="Times New Roman"/>
              </a:rPr>
              <a:t>Elle attend, expression du visage </a:t>
            </a:r>
            <a:r>
              <a:rPr lang="en-GB" dirty="0" err="1" smtClean="0">
                <a:solidFill>
                  <a:schemeClr val="tx1"/>
                </a:solidFill>
                <a:latin typeface="Times New Roman"/>
                <a:cs typeface="Times New Roman"/>
              </a:rPr>
              <a:t>très</a:t>
            </a:r>
            <a:r>
              <a:rPr lang="en-GB" dirty="0" smtClean="0">
                <a:solidFill>
                  <a:schemeClr val="tx1"/>
                </a:solidFill>
                <a:latin typeface="Times New Roman"/>
                <a:cs typeface="Times New Roman"/>
              </a:rPr>
              <a:t> </a:t>
            </a:r>
            <a:r>
              <a:rPr lang="en-GB" dirty="0" err="1" smtClean="0">
                <a:solidFill>
                  <a:schemeClr val="tx1"/>
                </a:solidFill>
                <a:latin typeface="Times New Roman"/>
                <a:cs typeface="Times New Roman"/>
              </a:rPr>
              <a:t>intéressante</a:t>
            </a:r>
            <a:r>
              <a:rPr lang="en-GB" dirty="0" smtClean="0">
                <a:solidFill>
                  <a:schemeClr val="tx1"/>
                </a:solidFill>
                <a:latin typeface="Times New Roman"/>
                <a:cs typeface="Times New Roman"/>
              </a:rPr>
              <a:t>; pause; </a:t>
            </a:r>
            <a:r>
              <a:rPr lang="en-GB" dirty="0" err="1" smtClean="0">
                <a:solidFill>
                  <a:schemeClr val="tx1"/>
                </a:solidFill>
                <a:latin typeface="Times New Roman"/>
                <a:cs typeface="Times New Roman"/>
              </a:rPr>
              <a:t>elle</a:t>
            </a:r>
            <a:r>
              <a:rPr lang="en-GB" dirty="0" smtClean="0">
                <a:solidFill>
                  <a:schemeClr val="tx1"/>
                </a:solidFill>
                <a:latin typeface="Times New Roman"/>
                <a:cs typeface="Times New Roman"/>
              </a:rPr>
              <a:t> </a:t>
            </a:r>
            <a:r>
              <a:rPr lang="en-GB" dirty="0" err="1" smtClean="0">
                <a:solidFill>
                  <a:schemeClr val="tx1"/>
                </a:solidFill>
                <a:latin typeface="Times New Roman"/>
                <a:cs typeface="Times New Roman"/>
              </a:rPr>
              <a:t>bouge</a:t>
            </a:r>
            <a:r>
              <a:rPr lang="en-GB" dirty="0" smtClean="0">
                <a:solidFill>
                  <a:schemeClr val="tx1"/>
                </a:solidFill>
                <a:latin typeface="Times New Roman"/>
                <a:cs typeface="Times New Roman"/>
              </a:rPr>
              <a:t> </a:t>
            </a:r>
            <a:r>
              <a:rPr lang="en-GB" dirty="0" err="1" smtClean="0">
                <a:solidFill>
                  <a:schemeClr val="tx1"/>
                </a:solidFill>
                <a:latin typeface="Times New Roman"/>
                <a:cs typeface="Times New Roman"/>
              </a:rPr>
              <a:t>ses</a:t>
            </a:r>
            <a:r>
              <a:rPr lang="en-GB" dirty="0" smtClean="0">
                <a:solidFill>
                  <a:schemeClr val="tx1"/>
                </a:solidFill>
                <a:latin typeface="Times New Roman"/>
                <a:cs typeface="Times New Roman"/>
              </a:rPr>
              <a:t> bras; </a:t>
            </a:r>
            <a:r>
              <a:rPr lang="en-GB" dirty="0" err="1" smtClean="0">
                <a:solidFill>
                  <a:schemeClr val="tx1"/>
                </a:solidFill>
                <a:latin typeface="Times New Roman"/>
                <a:cs typeface="Times New Roman"/>
              </a:rPr>
              <a:t>sourire</a:t>
            </a:r>
            <a:endParaRPr lang="en-GB" dirty="0">
              <a:solidFill>
                <a:schemeClr val="tx1"/>
              </a:solidFill>
            </a:endParaRPr>
          </a:p>
        </p:txBody>
      </p:sp>
      <p:sp>
        <p:nvSpPr>
          <p:cNvPr id="31" name="Rettangolo arrotondato 30"/>
          <p:cNvSpPr/>
          <p:nvPr/>
        </p:nvSpPr>
        <p:spPr>
          <a:xfrm>
            <a:off x="8711638" y="5668558"/>
            <a:ext cx="1956363" cy="813172"/>
          </a:xfrm>
          <a:prstGeom prst="roundRect">
            <a:avLst/>
          </a:prstGeom>
          <a:solidFill>
            <a:srgbClr val="FFFFFF"/>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latin typeface="Times New Roman"/>
                <a:cs typeface="Times New Roman"/>
              </a:rPr>
              <a:t>Question </a:t>
            </a:r>
            <a:r>
              <a:rPr lang="en-GB" dirty="0" err="1" smtClean="0">
                <a:solidFill>
                  <a:schemeClr val="tx1"/>
                </a:solidFill>
                <a:latin typeface="Times New Roman"/>
                <a:cs typeface="Times New Roman"/>
              </a:rPr>
              <a:t>réthorique</a:t>
            </a:r>
            <a:endParaRPr lang="en-GB" dirty="0">
              <a:solidFill>
                <a:schemeClr val="tx1"/>
              </a:solidFill>
              <a:latin typeface="Times New Roman"/>
              <a:cs typeface="Times New Roman"/>
            </a:endParaRPr>
          </a:p>
        </p:txBody>
      </p:sp>
    </p:spTree>
    <p:extLst>
      <p:ext uri="{BB962C8B-B14F-4D97-AF65-F5344CB8AC3E}">
        <p14:creationId xmlns:p14="http://schemas.microsoft.com/office/powerpoint/2010/main" val="7016222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22" grpId="0"/>
      <p:bldP spid="25" grpId="0"/>
      <p:bldP spid="27" grpId="0"/>
      <p:bldP spid="28" grpId="0" animBg="1"/>
      <p:bldP spid="29" grpId="0" animBg="1"/>
      <p:bldP spid="30" grpId="0" animBg="1"/>
      <p:bldP spid="31"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stretch>
            <a:fillRect/>
          </a:stretch>
        </p:blipFill>
        <p:spPr>
          <a:xfrm>
            <a:off x="4584700" y="2571109"/>
            <a:ext cx="2730500" cy="2690101"/>
          </a:xfrm>
          <a:prstGeom prst="ellipse">
            <a:avLst/>
          </a:prstGeom>
        </p:spPr>
      </p:pic>
      <p:pic>
        <p:nvPicPr>
          <p:cNvPr id="21" name="Immagine 20"/>
          <p:cNvPicPr>
            <a:picLocks noChangeAspect="1"/>
          </p:cNvPicPr>
          <p:nvPr/>
        </p:nvPicPr>
        <p:blipFill>
          <a:blip r:embed="rId4"/>
          <a:stretch>
            <a:fillRect/>
          </a:stretch>
        </p:blipFill>
        <p:spPr>
          <a:xfrm>
            <a:off x="7531101" y="2573007"/>
            <a:ext cx="2679700" cy="2726302"/>
          </a:xfrm>
          <a:prstGeom prst="ellipse">
            <a:avLst/>
          </a:prstGeom>
        </p:spPr>
      </p:pic>
      <p:sp>
        <p:nvSpPr>
          <p:cNvPr id="11" name="CasellaDiTesto 10"/>
          <p:cNvSpPr txBox="1"/>
          <p:nvPr/>
        </p:nvSpPr>
        <p:spPr>
          <a:xfrm>
            <a:off x="419100" y="266701"/>
            <a:ext cx="11487150" cy="1077218"/>
          </a:xfrm>
          <a:prstGeom prst="rect">
            <a:avLst/>
          </a:prstGeom>
          <a:noFill/>
        </p:spPr>
        <p:txBody>
          <a:bodyPr wrap="square" rtlCol="0">
            <a:spAutoFit/>
          </a:bodyPr>
          <a:lstStyle/>
          <a:p>
            <a:r>
              <a:rPr lang="fr-FR" sz="3200" dirty="0" smtClean="0">
                <a:latin typeface="Times New Roman"/>
                <a:cs typeface="Times New Roman"/>
              </a:rPr>
              <a:t>En regardent les </a:t>
            </a:r>
            <a:r>
              <a:rPr lang="fr-FR" sz="3200" i="1" dirty="0" smtClean="0">
                <a:latin typeface="Times New Roman"/>
                <a:cs typeface="Times New Roman"/>
              </a:rPr>
              <a:t>aspect émotionnels </a:t>
            </a:r>
            <a:r>
              <a:rPr lang="fr-FR" sz="3200" dirty="0" smtClean="0">
                <a:latin typeface="Times New Roman"/>
                <a:cs typeface="Times New Roman"/>
              </a:rPr>
              <a:t>je peux dire quelque chose sur « </a:t>
            </a:r>
            <a:r>
              <a:rPr lang="fr-FR" sz="3200" b="1" i="1" dirty="0" smtClean="0">
                <a:latin typeface="Times New Roman"/>
                <a:cs typeface="Times New Roman"/>
              </a:rPr>
              <a:t>pourquoi</a:t>
            </a:r>
            <a:r>
              <a:rPr lang="fr-FR" sz="3200" dirty="0" smtClean="0">
                <a:latin typeface="Times New Roman"/>
                <a:cs typeface="Times New Roman"/>
              </a:rPr>
              <a:t> » les enseignants prennent ces décisions et pas d’autres. </a:t>
            </a:r>
            <a:endParaRPr lang="fr-FR" sz="3200" dirty="0">
              <a:latin typeface="Times New Roman"/>
              <a:cs typeface="Times New Roman"/>
            </a:endParaRPr>
          </a:p>
        </p:txBody>
      </p:sp>
      <p:pic>
        <p:nvPicPr>
          <p:cNvPr id="7" name="Immagine 6"/>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l="9761" t="7501" r="41513" b="12970"/>
          <a:stretch/>
        </p:blipFill>
        <p:spPr bwMode="auto">
          <a:xfrm>
            <a:off x="1592606" y="2595892"/>
            <a:ext cx="2837342" cy="2692175"/>
          </a:xfrm>
          <a:prstGeom prst="ellipse">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12736223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61950" y="266700"/>
            <a:ext cx="11658600" cy="1569660"/>
          </a:xfrm>
          <a:prstGeom prst="rect">
            <a:avLst/>
          </a:prstGeom>
          <a:noFill/>
        </p:spPr>
        <p:txBody>
          <a:bodyPr wrap="square" rtlCol="0">
            <a:spAutoFit/>
          </a:bodyPr>
          <a:lstStyle/>
          <a:p>
            <a:r>
              <a:rPr lang="fr-FR" sz="3200" dirty="0" smtClean="0">
                <a:latin typeface="Times New Roman"/>
                <a:cs typeface="Times New Roman"/>
              </a:rPr>
              <a:t>Si je n’avais considéré que leurs dialogues dans la classe, sans prendre en compte l’audio et la vidéo, j’aurais trouvé trois enseignantes en train de prendre des décisions très similaires. </a:t>
            </a:r>
            <a:endParaRPr lang="fr-FR" sz="3200" dirty="0">
              <a:latin typeface="Times New Roman"/>
              <a:cs typeface="Times New Roman"/>
            </a:endParaRPr>
          </a:p>
        </p:txBody>
      </p:sp>
      <p:pic>
        <p:nvPicPr>
          <p:cNvPr id="9" name="Immagine 8"/>
          <p:cNvPicPr/>
          <p:nvPr/>
        </p:nvPicPr>
        <p:blipFill rotWithShape="1">
          <a:blip r:embed="rId3">
            <a:extLst>
              <a:ext uri="{BEBA8EAE-BF5A-486C-A8C5-ECC9F3942E4B}">
                <a14:imgProps xmlns:a14="http://schemas.microsoft.com/office/drawing/2010/main">
                  <a14:imgLayer r:embed="rId4">
                    <a14:imgEffect>
                      <a14:sharpenSoften amount="50000"/>
                    </a14:imgEffect>
                    <a14:imgEffect>
                      <a14:saturation sat="300000"/>
                    </a14:imgEffect>
                  </a14:imgLayer>
                </a14:imgProps>
              </a:ext>
            </a:extLst>
          </a:blip>
          <a:srcRect l="9761" t="7501" r="41513" b="12970"/>
          <a:stretch/>
        </p:blipFill>
        <p:spPr bwMode="auto">
          <a:xfrm>
            <a:off x="1981200" y="1812105"/>
            <a:ext cx="1854200" cy="1733613"/>
          </a:xfrm>
          <a:prstGeom prst="ellipse">
            <a:avLst/>
          </a:prstGeom>
          <a:ln>
            <a:noFill/>
          </a:ln>
          <a:extLst>
            <a:ext uri="{53640926-AAD7-44d8-BBD7-CCE9431645EC}">
              <a14:shadowObscured xmlns:a14="http://schemas.microsoft.com/office/drawing/2010/main" xmlns=""/>
            </a:ext>
          </a:extLst>
        </p:spPr>
      </p:pic>
      <p:pic>
        <p:nvPicPr>
          <p:cNvPr id="10" name="Immagine 9"/>
          <p:cNvPicPr>
            <a:picLocks noChangeAspect="1"/>
          </p:cNvPicPr>
          <p:nvPr/>
        </p:nvPicPr>
        <p:blipFill>
          <a:blip r:embed="rId5"/>
          <a:stretch>
            <a:fillRect/>
          </a:stretch>
        </p:blipFill>
        <p:spPr>
          <a:xfrm>
            <a:off x="4330700" y="1812104"/>
            <a:ext cx="1949506" cy="1920662"/>
          </a:xfrm>
          <a:prstGeom prst="ellipse">
            <a:avLst/>
          </a:prstGeom>
        </p:spPr>
      </p:pic>
      <p:pic>
        <p:nvPicPr>
          <p:cNvPr id="11" name="Immagine 10"/>
          <p:cNvPicPr>
            <a:picLocks noChangeAspect="1"/>
          </p:cNvPicPr>
          <p:nvPr/>
        </p:nvPicPr>
        <p:blipFill>
          <a:blip r:embed="rId6"/>
          <a:stretch>
            <a:fillRect/>
          </a:stretch>
        </p:blipFill>
        <p:spPr>
          <a:xfrm>
            <a:off x="6819901" y="1786258"/>
            <a:ext cx="1913236" cy="1946509"/>
          </a:xfrm>
          <a:prstGeom prst="ellipse">
            <a:avLst/>
          </a:prstGeom>
        </p:spPr>
      </p:pic>
      <p:sp>
        <p:nvSpPr>
          <p:cNvPr id="4" name="CasellaDiTesto 3"/>
          <p:cNvSpPr txBox="1"/>
          <p:nvPr/>
        </p:nvSpPr>
        <p:spPr>
          <a:xfrm>
            <a:off x="2679700" y="4546601"/>
            <a:ext cx="3600506" cy="461665"/>
          </a:xfrm>
          <a:prstGeom prst="rect">
            <a:avLst/>
          </a:prstGeom>
          <a:noFill/>
        </p:spPr>
        <p:txBody>
          <a:bodyPr wrap="square" rtlCol="0">
            <a:spAutoFit/>
          </a:bodyPr>
          <a:lstStyle/>
          <a:p>
            <a:r>
              <a:rPr lang="fr-FR" sz="2400" dirty="0" smtClean="0">
                <a:latin typeface="Times New Roman"/>
                <a:cs typeface="Times New Roman"/>
              </a:rPr>
              <a:t>Exemples</a:t>
            </a:r>
            <a:endParaRPr lang="fr-FR" sz="2400" dirty="0">
              <a:latin typeface="Times New Roman"/>
              <a:cs typeface="Times New Roman"/>
            </a:endParaRPr>
          </a:p>
        </p:txBody>
      </p:sp>
      <p:sp>
        <p:nvSpPr>
          <p:cNvPr id="12" name="CasellaDiTesto 11"/>
          <p:cNvSpPr txBox="1"/>
          <p:nvPr/>
        </p:nvSpPr>
        <p:spPr>
          <a:xfrm>
            <a:off x="6461153" y="4197003"/>
            <a:ext cx="3600506" cy="461665"/>
          </a:xfrm>
          <a:prstGeom prst="rect">
            <a:avLst/>
          </a:prstGeom>
          <a:noFill/>
        </p:spPr>
        <p:txBody>
          <a:bodyPr wrap="square" rtlCol="0">
            <a:spAutoFit/>
          </a:bodyPr>
          <a:lstStyle/>
          <a:p>
            <a:r>
              <a:rPr lang="en-GB" sz="2400" dirty="0" smtClean="0">
                <a:latin typeface="Times New Roman"/>
                <a:cs typeface="Times New Roman"/>
              </a:rPr>
              <a:t>Justifications</a:t>
            </a:r>
            <a:endParaRPr lang="en-GB" sz="2400" dirty="0">
              <a:latin typeface="Times New Roman"/>
              <a:cs typeface="Times New Roman"/>
            </a:endParaRPr>
          </a:p>
        </p:txBody>
      </p:sp>
      <p:sp>
        <p:nvSpPr>
          <p:cNvPr id="13" name="CasellaDiTesto 12"/>
          <p:cNvSpPr txBox="1"/>
          <p:nvPr/>
        </p:nvSpPr>
        <p:spPr>
          <a:xfrm>
            <a:off x="4479953" y="4777433"/>
            <a:ext cx="3600506" cy="461665"/>
          </a:xfrm>
          <a:prstGeom prst="rect">
            <a:avLst/>
          </a:prstGeom>
          <a:noFill/>
        </p:spPr>
        <p:txBody>
          <a:bodyPr wrap="square" rtlCol="0">
            <a:spAutoFit/>
          </a:bodyPr>
          <a:lstStyle/>
          <a:p>
            <a:r>
              <a:rPr lang="fr-FR" sz="2400" dirty="0" smtClean="0">
                <a:latin typeface="Times New Roman"/>
                <a:cs typeface="Times New Roman"/>
              </a:rPr>
              <a:t>Connaissance précédente</a:t>
            </a:r>
            <a:endParaRPr lang="fr-FR" sz="2400" dirty="0">
              <a:latin typeface="Times New Roman"/>
              <a:cs typeface="Times New Roman"/>
            </a:endParaRPr>
          </a:p>
        </p:txBody>
      </p:sp>
      <p:sp>
        <p:nvSpPr>
          <p:cNvPr id="14" name="CasellaDiTesto 13"/>
          <p:cNvSpPr txBox="1"/>
          <p:nvPr/>
        </p:nvSpPr>
        <p:spPr>
          <a:xfrm>
            <a:off x="190500" y="5261901"/>
            <a:ext cx="11830050" cy="1569660"/>
          </a:xfrm>
          <a:prstGeom prst="rect">
            <a:avLst/>
          </a:prstGeom>
          <a:noFill/>
        </p:spPr>
        <p:txBody>
          <a:bodyPr wrap="square" rtlCol="0">
            <a:spAutoFit/>
          </a:bodyPr>
          <a:lstStyle/>
          <a:p>
            <a:r>
              <a:rPr lang="fr-FR" sz="3200" b="1" i="1" dirty="0" smtClean="0">
                <a:latin typeface="Times New Roman"/>
                <a:cs typeface="Times New Roman"/>
              </a:rPr>
              <a:t>En insérant aussi les indicateurs émotionnels, les expressions de leurs attentes, j’ai ainsi trouvé trois enseignantes très différentes entre elles.</a:t>
            </a:r>
            <a:endParaRPr lang="fr-FR" sz="3200" b="1" i="1" dirty="0">
              <a:latin typeface="Times New Roman"/>
              <a:cs typeface="Times New Roman"/>
            </a:endParaRPr>
          </a:p>
        </p:txBody>
      </p:sp>
      <p:sp>
        <p:nvSpPr>
          <p:cNvPr id="15" name="CasellaDiTesto 14"/>
          <p:cNvSpPr txBox="1"/>
          <p:nvPr/>
        </p:nvSpPr>
        <p:spPr>
          <a:xfrm>
            <a:off x="8937653" y="4487218"/>
            <a:ext cx="3600506" cy="461665"/>
          </a:xfrm>
          <a:prstGeom prst="rect">
            <a:avLst/>
          </a:prstGeom>
          <a:noFill/>
        </p:spPr>
        <p:txBody>
          <a:bodyPr wrap="square" rtlCol="0">
            <a:spAutoFit/>
          </a:bodyPr>
          <a:lstStyle/>
          <a:p>
            <a:r>
              <a:rPr lang="en-GB" sz="2400" dirty="0" smtClean="0">
                <a:latin typeface="Times New Roman"/>
                <a:cs typeface="Times New Roman"/>
              </a:rPr>
              <a:t>(</a:t>
            </a:r>
            <a:r>
              <a:rPr lang="en-GB" sz="2400" dirty="0" err="1" smtClean="0">
                <a:latin typeface="Times New Roman"/>
                <a:cs typeface="Times New Roman"/>
              </a:rPr>
              <a:t>sauf</a:t>
            </a:r>
            <a:r>
              <a:rPr lang="en-GB" sz="2400" dirty="0" smtClean="0">
                <a:latin typeface="Times New Roman"/>
                <a:cs typeface="Times New Roman"/>
              </a:rPr>
              <a:t> </a:t>
            </a:r>
            <a:r>
              <a:rPr lang="en-GB" sz="2400" dirty="0" err="1" smtClean="0">
                <a:latin typeface="Times New Roman"/>
                <a:cs typeface="Times New Roman"/>
              </a:rPr>
              <a:t>GeoGebra</a:t>
            </a:r>
            <a:r>
              <a:rPr lang="en-GB" sz="2400" dirty="0" smtClean="0">
                <a:latin typeface="Times New Roman"/>
                <a:cs typeface="Times New Roman"/>
              </a:rPr>
              <a:t>)</a:t>
            </a:r>
          </a:p>
        </p:txBody>
      </p:sp>
    </p:spTree>
    <p:extLst>
      <p:ext uri="{BB962C8B-B14F-4D97-AF65-F5344CB8AC3E}">
        <p14:creationId xmlns:p14="http://schemas.microsoft.com/office/powerpoint/2010/main" val="168342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4" grpId="0"/>
      <p:bldP spid="15" grpId="0"/>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CasellaDiTesto 6"/>
          <p:cNvSpPr txBox="1"/>
          <p:nvPr/>
        </p:nvSpPr>
        <p:spPr>
          <a:xfrm>
            <a:off x="1981200" y="241301"/>
            <a:ext cx="8407400" cy="1200329"/>
          </a:xfrm>
          <a:prstGeom prst="rect">
            <a:avLst/>
          </a:prstGeom>
          <a:noFill/>
        </p:spPr>
        <p:txBody>
          <a:bodyPr wrap="square" rtlCol="0">
            <a:spAutoFit/>
          </a:bodyPr>
          <a:lstStyle/>
          <a:p>
            <a:r>
              <a:rPr lang="fr-FR" sz="2400" dirty="0" smtClean="0">
                <a:latin typeface="Times New Roman"/>
                <a:cs typeface="Times New Roman"/>
              </a:rPr>
              <a:t>En insérant aussi les indicateurs émotionnels, les expressions de leurs attentes, j’ai ainsi trouvé trois enseignantes très différentes entre elles.</a:t>
            </a:r>
            <a:endParaRPr lang="fr-FR" sz="2400" dirty="0">
              <a:latin typeface="Times New Roman"/>
              <a:cs typeface="Times New Roman"/>
            </a:endParaRPr>
          </a:p>
        </p:txBody>
      </p:sp>
      <p:sp>
        <p:nvSpPr>
          <p:cNvPr id="11" name="CasellaDiTesto 10"/>
          <p:cNvSpPr txBox="1"/>
          <p:nvPr/>
        </p:nvSpPr>
        <p:spPr>
          <a:xfrm>
            <a:off x="4476694" y="1270001"/>
            <a:ext cx="3600506" cy="461665"/>
          </a:xfrm>
          <a:prstGeom prst="rect">
            <a:avLst/>
          </a:prstGeom>
          <a:noFill/>
        </p:spPr>
        <p:txBody>
          <a:bodyPr wrap="square" rtlCol="0">
            <a:spAutoFit/>
          </a:bodyPr>
          <a:lstStyle/>
          <a:p>
            <a:r>
              <a:rPr lang="en-GB" sz="2400" b="1" dirty="0">
                <a:latin typeface="Times New Roman"/>
                <a:cs typeface="Times New Roman"/>
              </a:rPr>
              <a:t>Previous knowledge</a:t>
            </a:r>
          </a:p>
        </p:txBody>
      </p:sp>
      <p:pic>
        <p:nvPicPr>
          <p:cNvPr id="15" name="Immagine 14"/>
          <p:cNvPicPr>
            <a:picLocks noChangeAspect="1"/>
          </p:cNvPicPr>
          <p:nvPr/>
        </p:nvPicPr>
        <p:blipFill>
          <a:blip r:embed="rId3"/>
          <a:stretch>
            <a:fillRect/>
          </a:stretch>
        </p:blipFill>
        <p:spPr>
          <a:xfrm>
            <a:off x="6794500" y="2005213"/>
            <a:ext cx="2298700" cy="2558553"/>
          </a:xfrm>
          <a:prstGeom prst="rect">
            <a:avLst/>
          </a:prstGeom>
        </p:spPr>
      </p:pic>
      <p:pic>
        <p:nvPicPr>
          <p:cNvPr id="16" name="Immagine 15"/>
          <p:cNvPicPr>
            <a:picLocks noChangeAspect="1"/>
          </p:cNvPicPr>
          <p:nvPr/>
        </p:nvPicPr>
        <p:blipFill>
          <a:blip r:embed="rId4"/>
          <a:stretch>
            <a:fillRect/>
          </a:stretch>
        </p:blipFill>
        <p:spPr>
          <a:xfrm>
            <a:off x="8458200" y="1272311"/>
            <a:ext cx="2209800" cy="2525486"/>
          </a:xfrm>
          <a:prstGeom prst="rect">
            <a:avLst/>
          </a:prstGeom>
        </p:spPr>
      </p:pic>
      <p:pic>
        <p:nvPicPr>
          <p:cNvPr id="17" name="Immagine 16"/>
          <p:cNvPicPr>
            <a:picLocks noChangeAspect="1"/>
          </p:cNvPicPr>
          <p:nvPr/>
        </p:nvPicPr>
        <p:blipFill>
          <a:blip r:embed="rId5"/>
          <a:stretch>
            <a:fillRect/>
          </a:stretch>
        </p:blipFill>
        <p:spPr>
          <a:xfrm>
            <a:off x="1765300" y="1731665"/>
            <a:ext cx="2490772" cy="2832100"/>
          </a:xfrm>
          <a:prstGeom prst="rect">
            <a:avLst/>
          </a:prstGeom>
        </p:spPr>
      </p:pic>
      <p:sp>
        <p:nvSpPr>
          <p:cNvPr id="19" name="Rettangolo arrotondato 18"/>
          <p:cNvSpPr/>
          <p:nvPr/>
        </p:nvSpPr>
        <p:spPr>
          <a:xfrm>
            <a:off x="816429" y="4889948"/>
            <a:ext cx="4429501" cy="1466402"/>
          </a:xfrm>
          <a:prstGeom prst="roundRect">
            <a:avLst/>
          </a:prstGeom>
          <a:solidFill>
            <a:srgbClr val="FED46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CasellaDiTesto 19"/>
          <p:cNvSpPr txBox="1"/>
          <p:nvPr/>
        </p:nvSpPr>
        <p:spPr>
          <a:xfrm>
            <a:off x="1061357" y="4931224"/>
            <a:ext cx="4146472" cy="1384995"/>
          </a:xfrm>
          <a:prstGeom prst="rect">
            <a:avLst/>
          </a:prstGeom>
          <a:noFill/>
        </p:spPr>
        <p:txBody>
          <a:bodyPr wrap="square" rtlCol="0">
            <a:spAutoFit/>
          </a:bodyPr>
          <a:lstStyle/>
          <a:p>
            <a:r>
              <a:rPr lang="fr-FR" sz="2800" i="1" smtClean="0">
                <a:solidFill>
                  <a:srgbClr val="FF0000"/>
                </a:solidFill>
                <a:latin typeface="Times New Roman"/>
                <a:cs typeface="Times New Roman"/>
              </a:rPr>
              <a:t>Attente par rapport à </a:t>
            </a:r>
            <a:r>
              <a:rPr lang="fr-FR" sz="2800" b="1" i="1" smtClean="0">
                <a:solidFill>
                  <a:srgbClr val="FF0000"/>
                </a:solidFill>
                <a:latin typeface="Times New Roman"/>
                <a:cs typeface="Times New Roman"/>
              </a:rPr>
              <a:t>la validité de la connaissance précédente</a:t>
            </a:r>
            <a:endParaRPr lang="fr-FR" sz="2800" b="1" i="1" u="sng" dirty="0">
              <a:solidFill>
                <a:srgbClr val="FF0000"/>
              </a:solidFill>
              <a:latin typeface="Times New Roman"/>
              <a:cs typeface="Times New Roman"/>
            </a:endParaRPr>
          </a:p>
        </p:txBody>
      </p:sp>
      <p:sp>
        <p:nvSpPr>
          <p:cNvPr id="21" name="Rettangolo arrotondato 20"/>
          <p:cNvSpPr/>
          <p:nvPr/>
        </p:nvSpPr>
        <p:spPr>
          <a:xfrm>
            <a:off x="6621043" y="4563766"/>
            <a:ext cx="4645671" cy="1869071"/>
          </a:xfrm>
          <a:prstGeom prst="roundRect">
            <a:avLst/>
          </a:prstGeom>
          <a:solidFill>
            <a:srgbClr val="FED46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2" name="CasellaDiTesto 21"/>
          <p:cNvSpPr txBox="1"/>
          <p:nvPr/>
        </p:nvSpPr>
        <p:spPr>
          <a:xfrm>
            <a:off x="6689712" y="4604254"/>
            <a:ext cx="4577001" cy="1815882"/>
          </a:xfrm>
          <a:prstGeom prst="rect">
            <a:avLst/>
          </a:prstGeom>
          <a:noFill/>
        </p:spPr>
        <p:txBody>
          <a:bodyPr wrap="square" rtlCol="0">
            <a:spAutoFit/>
          </a:bodyPr>
          <a:lstStyle/>
          <a:p>
            <a:pPr algn="ctr"/>
            <a:r>
              <a:rPr lang="fr-FR" sz="2800" i="1" dirty="0" smtClean="0">
                <a:solidFill>
                  <a:srgbClr val="FF0000"/>
                </a:solidFill>
                <a:latin typeface="Times New Roman"/>
                <a:cs typeface="Times New Roman"/>
              </a:rPr>
              <a:t>Attente par rapport </a:t>
            </a:r>
            <a:r>
              <a:rPr lang="fr-FR" sz="2800" b="1" i="1" dirty="0" smtClean="0">
                <a:solidFill>
                  <a:srgbClr val="FF0000"/>
                </a:solidFill>
                <a:latin typeface="Times New Roman"/>
                <a:cs typeface="Times New Roman"/>
              </a:rPr>
              <a:t>à la construction de la nouvelle connaissance à partir de la précédente</a:t>
            </a:r>
            <a:endParaRPr lang="fr-FR" sz="2800" b="1" i="1" dirty="0">
              <a:solidFill>
                <a:srgbClr val="FF0000"/>
              </a:solidFill>
              <a:latin typeface="Times New Roman"/>
              <a:cs typeface="Times New Roman"/>
            </a:endParaRPr>
          </a:p>
        </p:txBody>
      </p:sp>
    </p:spTree>
    <p:extLst>
      <p:ext uri="{BB962C8B-B14F-4D97-AF65-F5344CB8AC3E}">
        <p14:creationId xmlns:p14="http://schemas.microsoft.com/office/powerpoint/2010/main" val="1706895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animBg="1"/>
      <p:bldP spid="20" grpId="0"/>
      <p:bldP spid="21" grpId="0" animBg="1"/>
      <p:bldP spid="2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44700" y="0"/>
            <a:ext cx="8229600" cy="1143000"/>
          </a:xfrm>
        </p:spPr>
        <p:txBody>
          <a:bodyPr/>
          <a:lstStyle/>
          <a:p>
            <a:pPr algn="ctr"/>
            <a:r>
              <a:rPr lang="fr-FR" sz="4800" dirty="0" smtClean="0">
                <a:latin typeface="Times New Roman"/>
                <a:cs typeface="Times New Roman"/>
              </a:rPr>
              <a:t>Plan de la présentation</a:t>
            </a:r>
            <a:endParaRPr lang="fr-FR" sz="4800" dirty="0">
              <a:latin typeface="Times New Roman"/>
              <a:cs typeface="Times New Roman"/>
            </a:endParaRPr>
          </a:p>
        </p:txBody>
      </p:sp>
      <p:sp>
        <p:nvSpPr>
          <p:cNvPr id="10" name="Titolo 1"/>
          <p:cNvSpPr txBox="1">
            <a:spLocks/>
          </p:cNvSpPr>
          <p:nvPr/>
        </p:nvSpPr>
        <p:spPr>
          <a:xfrm>
            <a:off x="279918" y="1200151"/>
            <a:ext cx="11607282" cy="565784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a:buChar char="•"/>
            </a:pPr>
            <a:r>
              <a:rPr lang="fr-FR" sz="4000" dirty="0">
                <a:solidFill>
                  <a:schemeClr val="bg1">
                    <a:lumMod val="65000"/>
                  </a:schemeClr>
                </a:solidFill>
                <a:latin typeface="Times New Roman"/>
                <a:cs typeface="Times New Roman"/>
              </a:rPr>
              <a:t>Le problème de recherche: son </a:t>
            </a:r>
            <a:r>
              <a:rPr lang="fr-FR" sz="4000" dirty="0" smtClean="0">
                <a:solidFill>
                  <a:schemeClr val="bg1">
                    <a:lumMod val="65000"/>
                  </a:schemeClr>
                </a:solidFill>
                <a:latin typeface="Times New Roman"/>
                <a:cs typeface="Times New Roman"/>
              </a:rPr>
              <a:t>évolution</a:t>
            </a:r>
          </a:p>
          <a:p>
            <a:pPr marL="571500" indent="-571500" algn="l">
              <a:buFont typeface="Arial"/>
              <a:buChar char="•"/>
            </a:pPr>
            <a:r>
              <a:rPr lang="fr-FR" sz="4000" dirty="0">
                <a:solidFill>
                  <a:schemeClr val="bg1">
                    <a:lumMod val="65000"/>
                  </a:schemeClr>
                </a:solidFill>
                <a:latin typeface="Times New Roman"/>
                <a:cs typeface="Times New Roman"/>
              </a:rPr>
              <a:t>La revue de la </a:t>
            </a:r>
            <a:r>
              <a:rPr lang="fr-FR" sz="4000" dirty="0" smtClean="0">
                <a:solidFill>
                  <a:schemeClr val="bg1">
                    <a:lumMod val="65000"/>
                  </a:schemeClr>
                </a:solidFill>
                <a:latin typeface="Times New Roman"/>
                <a:cs typeface="Times New Roman"/>
              </a:rPr>
              <a:t>littérature</a:t>
            </a:r>
          </a:p>
          <a:p>
            <a:pPr marL="571500" indent="-571500" algn="l">
              <a:buFont typeface="Arial"/>
              <a:buChar char="•"/>
            </a:pPr>
            <a:r>
              <a:rPr lang="fr-FR" sz="4000" dirty="0">
                <a:solidFill>
                  <a:schemeClr val="bg1">
                    <a:lumMod val="65000"/>
                  </a:schemeClr>
                </a:solidFill>
                <a:latin typeface="Times New Roman"/>
                <a:cs typeface="Times New Roman"/>
              </a:rPr>
              <a:t>Le cadre </a:t>
            </a:r>
            <a:r>
              <a:rPr lang="fr-FR" sz="4000" dirty="0" smtClean="0">
                <a:solidFill>
                  <a:schemeClr val="bg1">
                    <a:lumMod val="65000"/>
                  </a:schemeClr>
                </a:solidFill>
                <a:latin typeface="Times New Roman"/>
                <a:cs typeface="Times New Roman"/>
              </a:rPr>
              <a:t>théorique</a:t>
            </a:r>
          </a:p>
          <a:p>
            <a:pPr marL="571500" indent="-571500" algn="l">
              <a:buFont typeface="Arial"/>
              <a:buChar char="•"/>
            </a:pPr>
            <a:r>
              <a:rPr lang="en-GB" sz="4000" dirty="0">
                <a:solidFill>
                  <a:schemeClr val="bg1">
                    <a:lumMod val="65000"/>
                  </a:schemeClr>
                </a:solidFill>
                <a:latin typeface="Times New Roman"/>
                <a:cs typeface="Times New Roman"/>
              </a:rPr>
              <a:t>Les questions de </a:t>
            </a:r>
            <a:r>
              <a:rPr lang="fr-FR" sz="4000" dirty="0" smtClean="0">
                <a:solidFill>
                  <a:schemeClr val="bg1">
                    <a:lumMod val="65000"/>
                  </a:schemeClr>
                </a:solidFill>
                <a:latin typeface="Times New Roman"/>
                <a:cs typeface="Times New Roman"/>
              </a:rPr>
              <a:t>recherche</a:t>
            </a:r>
          </a:p>
          <a:p>
            <a:pPr marL="571500" indent="-571500" algn="l">
              <a:buFont typeface="Arial"/>
              <a:buChar char="•"/>
            </a:pPr>
            <a:r>
              <a:rPr lang="en-GB" sz="4000" dirty="0">
                <a:solidFill>
                  <a:schemeClr val="bg1">
                    <a:lumMod val="65000"/>
                  </a:schemeClr>
                </a:solidFill>
                <a:latin typeface="Times New Roman"/>
                <a:cs typeface="Times New Roman"/>
              </a:rPr>
              <a:t>La </a:t>
            </a:r>
            <a:r>
              <a:rPr lang="fr-FR" sz="4000" dirty="0" smtClean="0">
                <a:solidFill>
                  <a:schemeClr val="bg1">
                    <a:lumMod val="65000"/>
                  </a:schemeClr>
                </a:solidFill>
                <a:latin typeface="Times New Roman"/>
                <a:cs typeface="Times New Roman"/>
              </a:rPr>
              <a:t>méthodologie</a:t>
            </a:r>
          </a:p>
          <a:p>
            <a:pPr marL="571500" indent="-571500" algn="l">
              <a:buFont typeface="Arial"/>
              <a:buChar char="•"/>
            </a:pPr>
            <a:r>
              <a:rPr lang="fr-FR" sz="4000" dirty="0">
                <a:solidFill>
                  <a:schemeClr val="bg1">
                    <a:lumMod val="65000"/>
                  </a:schemeClr>
                </a:solidFill>
                <a:latin typeface="Times New Roman"/>
                <a:cs typeface="Times New Roman"/>
              </a:rPr>
              <a:t>Exemples et résultats de la </a:t>
            </a:r>
            <a:r>
              <a:rPr lang="fr-FR" sz="4000" dirty="0" smtClean="0">
                <a:solidFill>
                  <a:schemeClr val="bg1">
                    <a:lumMod val="65000"/>
                  </a:schemeClr>
                </a:solidFill>
                <a:latin typeface="Times New Roman"/>
                <a:cs typeface="Times New Roman"/>
              </a:rPr>
              <a:t>recherche</a:t>
            </a:r>
          </a:p>
          <a:p>
            <a:pPr marL="571500" indent="-571500" algn="l">
              <a:buFont typeface="Arial"/>
              <a:buChar char="•"/>
            </a:pPr>
            <a:r>
              <a:rPr lang="en-GB" sz="4000" dirty="0">
                <a:latin typeface="Times New Roman"/>
                <a:cs typeface="Times New Roman"/>
              </a:rPr>
              <a:t>Les </a:t>
            </a:r>
            <a:r>
              <a:rPr lang="en-GB" sz="4000" dirty="0" smtClean="0">
                <a:latin typeface="Times New Roman"/>
                <a:cs typeface="Times New Roman"/>
              </a:rPr>
              <a:t>conclusions</a:t>
            </a:r>
          </a:p>
          <a:p>
            <a:pPr marL="571500" indent="-571500" algn="l">
              <a:buFont typeface="Arial"/>
              <a:buChar char="•"/>
            </a:pPr>
            <a:r>
              <a:rPr lang="fr-FR" sz="4000" dirty="0">
                <a:solidFill>
                  <a:schemeClr val="bg1">
                    <a:lumMod val="65000"/>
                  </a:schemeClr>
                </a:solidFill>
                <a:latin typeface="Times New Roman"/>
                <a:cs typeface="Times New Roman"/>
              </a:rPr>
              <a:t>La recherche </a:t>
            </a:r>
            <a:r>
              <a:rPr lang="fr-FR" sz="4000" dirty="0" smtClean="0">
                <a:solidFill>
                  <a:schemeClr val="bg1">
                    <a:lumMod val="65000"/>
                  </a:schemeClr>
                </a:solidFill>
                <a:latin typeface="Times New Roman"/>
                <a:cs typeface="Times New Roman"/>
              </a:rPr>
              <a:t>future</a:t>
            </a:r>
          </a:p>
        </p:txBody>
      </p:sp>
      <p:sp>
        <p:nvSpPr>
          <p:cNvPr id="12" name="Titolo 1"/>
          <p:cNvSpPr txBox="1">
            <a:spLocks/>
          </p:cNvSpPr>
          <p:nvPr/>
        </p:nvSpPr>
        <p:spPr>
          <a:xfrm>
            <a:off x="742122" y="1854204"/>
            <a:ext cx="9532178" cy="114934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a:buChar char="•"/>
            </a:pPr>
            <a:endParaRPr lang="fr-FR" dirty="0">
              <a:latin typeface="Times New Roman"/>
              <a:cs typeface="Times New Roman"/>
            </a:endParaRPr>
          </a:p>
        </p:txBody>
      </p:sp>
    </p:spTree>
    <p:extLst>
      <p:ext uri="{BB962C8B-B14F-4D97-AF65-F5344CB8AC3E}">
        <p14:creationId xmlns:p14="http://schemas.microsoft.com/office/powerpoint/2010/main" val="200180637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1"/>
          <p:cNvSpPr txBox="1">
            <a:spLocks/>
          </p:cNvSpPr>
          <p:nvPr/>
        </p:nvSpPr>
        <p:spPr>
          <a:xfrm>
            <a:off x="1981200" y="28575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smtClean="0">
                <a:latin typeface="Times New Roman"/>
                <a:cs typeface="Times New Roman"/>
              </a:rPr>
              <a:t>Les conclusions</a:t>
            </a:r>
            <a:endParaRPr lang="en-GB" b="1" dirty="0">
              <a:latin typeface="Times New Roman"/>
              <a:cs typeface="Times New Roman"/>
            </a:endParaRPr>
          </a:p>
        </p:txBody>
      </p:sp>
      <p:cxnSp>
        <p:nvCxnSpPr>
          <p:cNvPr id="29" name="Connettore 1 28"/>
          <p:cNvCxnSpPr/>
          <p:nvPr/>
        </p:nvCxnSpPr>
        <p:spPr>
          <a:xfrm flipV="1">
            <a:off x="1524000" y="1231900"/>
            <a:ext cx="9144000" cy="1270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CasellaDiTesto 9"/>
          <p:cNvSpPr txBox="1"/>
          <p:nvPr/>
        </p:nvSpPr>
        <p:spPr>
          <a:xfrm>
            <a:off x="4000501" y="1461888"/>
            <a:ext cx="4212770" cy="461665"/>
          </a:xfrm>
          <a:prstGeom prst="rect">
            <a:avLst/>
          </a:prstGeom>
          <a:noFill/>
          <a:ln w="38100" cmpd="sng">
            <a:solidFill>
              <a:schemeClr val="tx1"/>
            </a:solidFill>
          </a:ln>
        </p:spPr>
        <p:txBody>
          <a:bodyPr wrap="square" rtlCol="0">
            <a:spAutoFit/>
          </a:bodyPr>
          <a:lstStyle/>
          <a:p>
            <a:pPr algn="ctr"/>
            <a:r>
              <a:rPr lang="fr-FR" sz="2400" dirty="0" smtClean="0">
                <a:latin typeface="Times New Roman"/>
                <a:cs typeface="Times New Roman"/>
              </a:rPr>
              <a:t>La pratique de l’enseignant</a:t>
            </a:r>
            <a:endParaRPr lang="fr-FR" sz="2400" dirty="0">
              <a:latin typeface="Times New Roman"/>
              <a:cs typeface="Times New Roman"/>
            </a:endParaRPr>
          </a:p>
        </p:txBody>
      </p:sp>
      <p:sp>
        <p:nvSpPr>
          <p:cNvPr id="7" name="CasellaDiTesto 6"/>
          <p:cNvSpPr txBox="1"/>
          <p:nvPr/>
        </p:nvSpPr>
        <p:spPr>
          <a:xfrm>
            <a:off x="2117037" y="2974575"/>
            <a:ext cx="3313042" cy="830997"/>
          </a:xfrm>
          <a:prstGeom prst="rect">
            <a:avLst/>
          </a:prstGeom>
          <a:noFill/>
          <a:ln w="38100" cmpd="sng">
            <a:solidFill>
              <a:schemeClr val="tx1"/>
            </a:solidFill>
          </a:ln>
        </p:spPr>
        <p:txBody>
          <a:bodyPr wrap="square" rtlCol="0">
            <a:spAutoFit/>
          </a:bodyPr>
          <a:lstStyle/>
          <a:p>
            <a:pPr algn="ctr"/>
            <a:r>
              <a:rPr lang="fr-FR" sz="2400" dirty="0" smtClean="0">
                <a:latin typeface="Times New Roman"/>
                <a:cs typeface="Times New Roman"/>
              </a:rPr>
              <a:t>Composante rationnelle</a:t>
            </a:r>
          </a:p>
          <a:p>
            <a:pPr algn="ctr"/>
            <a:r>
              <a:rPr lang="fr-FR" sz="2400" dirty="0" smtClean="0">
                <a:latin typeface="Times New Roman"/>
                <a:cs typeface="Times New Roman"/>
              </a:rPr>
              <a:t>(DECISIONS)</a:t>
            </a:r>
            <a:endParaRPr lang="fr-FR" sz="2400" dirty="0">
              <a:latin typeface="Times New Roman"/>
              <a:cs typeface="Times New Roman"/>
            </a:endParaRPr>
          </a:p>
        </p:txBody>
      </p:sp>
      <p:sp>
        <p:nvSpPr>
          <p:cNvPr id="8" name="CasellaDiTesto 7"/>
          <p:cNvSpPr txBox="1"/>
          <p:nvPr/>
        </p:nvSpPr>
        <p:spPr>
          <a:xfrm>
            <a:off x="6420679" y="2973187"/>
            <a:ext cx="3313042" cy="1569660"/>
          </a:xfrm>
          <a:prstGeom prst="rect">
            <a:avLst/>
          </a:prstGeom>
          <a:noFill/>
          <a:ln w="38100" cmpd="sng">
            <a:solidFill>
              <a:schemeClr val="tx1"/>
            </a:solidFill>
          </a:ln>
        </p:spPr>
        <p:txBody>
          <a:bodyPr wrap="square" rtlCol="0">
            <a:spAutoFit/>
          </a:bodyPr>
          <a:lstStyle/>
          <a:p>
            <a:pPr algn="ctr"/>
            <a:r>
              <a:rPr lang="fr-FR" sz="2400" dirty="0" smtClean="0">
                <a:latin typeface="Times New Roman"/>
                <a:cs typeface="Times New Roman"/>
              </a:rPr>
              <a:t>Composante émotionnelle</a:t>
            </a:r>
          </a:p>
          <a:p>
            <a:pPr algn="ctr"/>
            <a:r>
              <a:rPr lang="fr-FR" sz="2400" dirty="0" smtClean="0">
                <a:latin typeface="Times New Roman"/>
                <a:cs typeface="Times New Roman"/>
              </a:rPr>
              <a:t>(EMOTIONS DANS UN MOMENT PRECIS)</a:t>
            </a:r>
            <a:endParaRPr lang="fr-FR" sz="2400" dirty="0">
              <a:latin typeface="Times New Roman"/>
              <a:cs typeface="Times New Roman"/>
            </a:endParaRPr>
          </a:p>
        </p:txBody>
      </p:sp>
      <p:cxnSp>
        <p:nvCxnSpPr>
          <p:cNvPr id="3" name="Connettore 2 2"/>
          <p:cNvCxnSpPr/>
          <p:nvPr/>
        </p:nvCxnSpPr>
        <p:spPr>
          <a:xfrm flipV="1">
            <a:off x="5295900" y="2070100"/>
            <a:ext cx="3429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Connettore 2 10"/>
          <p:cNvCxnSpPr/>
          <p:nvPr/>
        </p:nvCxnSpPr>
        <p:spPr>
          <a:xfrm flipH="1" flipV="1">
            <a:off x="6273800" y="2070100"/>
            <a:ext cx="4572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4" name="Immagine 13"/>
          <p:cNvPicPr>
            <a:picLocks noChangeAspect="1"/>
          </p:cNvPicPr>
          <p:nvPr/>
        </p:nvPicPr>
        <p:blipFill>
          <a:blip r:embed="rId3">
            <a:duotone>
              <a:schemeClr val="accent2">
                <a:shade val="45000"/>
                <a:satMod val="135000"/>
              </a:schemeClr>
              <a:prstClr val="white"/>
            </a:duotone>
          </a:blip>
          <a:stretch>
            <a:fillRect/>
          </a:stretch>
        </p:blipFill>
        <p:spPr>
          <a:xfrm>
            <a:off x="5587680" y="3060701"/>
            <a:ext cx="622621" cy="622621"/>
          </a:xfrm>
          <a:prstGeom prst="rect">
            <a:avLst/>
          </a:prstGeom>
        </p:spPr>
      </p:pic>
      <p:sp>
        <p:nvSpPr>
          <p:cNvPr id="16" name="CasellaDiTesto 15"/>
          <p:cNvSpPr txBox="1"/>
          <p:nvPr/>
        </p:nvSpPr>
        <p:spPr>
          <a:xfrm>
            <a:off x="6420679" y="4786690"/>
            <a:ext cx="3313042" cy="1938992"/>
          </a:xfrm>
          <a:prstGeom prst="rect">
            <a:avLst/>
          </a:prstGeom>
          <a:noFill/>
          <a:ln w="38100" cmpd="sng">
            <a:solidFill>
              <a:schemeClr val="tx1"/>
            </a:solidFill>
          </a:ln>
        </p:spPr>
        <p:txBody>
          <a:bodyPr wrap="square" rtlCol="0">
            <a:spAutoFit/>
          </a:bodyPr>
          <a:lstStyle/>
          <a:p>
            <a:pPr algn="ctr"/>
            <a:r>
              <a:rPr lang="fr-FR" sz="2400" dirty="0" smtClean="0">
                <a:latin typeface="Times New Roman"/>
                <a:cs typeface="Times New Roman"/>
              </a:rPr>
              <a:t>Elle ne peut pas être préparée à priori : les émotions sont déclenchées par les attentes + la situation </a:t>
            </a:r>
            <a:endParaRPr lang="fr-FR" sz="2400" dirty="0">
              <a:latin typeface="Times New Roman"/>
              <a:cs typeface="Times New Roman"/>
            </a:endParaRPr>
          </a:p>
        </p:txBody>
      </p:sp>
      <p:cxnSp>
        <p:nvCxnSpPr>
          <p:cNvPr id="13" name="Connettore 2 12"/>
          <p:cNvCxnSpPr/>
          <p:nvPr/>
        </p:nvCxnSpPr>
        <p:spPr>
          <a:xfrm>
            <a:off x="8105183" y="4542847"/>
            <a:ext cx="0" cy="3302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153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Titolo 1"/>
          <p:cNvSpPr txBox="1">
            <a:spLocks/>
          </p:cNvSpPr>
          <p:nvPr/>
        </p:nvSpPr>
        <p:spPr>
          <a:xfrm>
            <a:off x="1981200" y="28575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a:latin typeface="Times New Roman"/>
                <a:cs typeface="Times New Roman"/>
              </a:rPr>
              <a:t>Metaphor of the actor</a:t>
            </a:r>
          </a:p>
        </p:txBody>
      </p:sp>
      <p:pic>
        <p:nvPicPr>
          <p:cNvPr id="2" name="Immagine 1" descr="violetta-mort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606550"/>
            <a:ext cx="3683000" cy="2451100"/>
          </a:xfrm>
          <a:prstGeom prst="rect">
            <a:avLst/>
          </a:prstGeom>
        </p:spPr>
      </p:pic>
      <p:grpSp>
        <p:nvGrpSpPr>
          <p:cNvPr id="4" name="Gruppo 3"/>
          <p:cNvGrpSpPr/>
          <p:nvPr/>
        </p:nvGrpSpPr>
        <p:grpSpPr>
          <a:xfrm>
            <a:off x="6605366" y="1428753"/>
            <a:ext cx="3385594" cy="3587251"/>
            <a:chOff x="5172999" y="2202992"/>
            <a:chExt cx="3385594" cy="3587251"/>
          </a:xfrm>
        </p:grpSpPr>
        <p:pic>
          <p:nvPicPr>
            <p:cNvPr id="17" name="Immagine 16"/>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9761" t="7501" r="41513" b="12970"/>
            <a:stretch/>
          </p:blipFill>
          <p:spPr bwMode="auto">
            <a:xfrm>
              <a:off x="5651500" y="2202992"/>
              <a:ext cx="1484322" cy="1377786"/>
            </a:xfrm>
            <a:prstGeom prst="ellipse">
              <a:avLst/>
            </a:prstGeom>
            <a:ln>
              <a:noFill/>
            </a:ln>
            <a:extLst>
              <a:ext uri="{53640926-AAD7-44d8-BBD7-CCE9431645EC}">
                <a14:shadowObscured xmlns:a14="http://schemas.microsoft.com/office/drawing/2010/main" xmlns=""/>
              </a:ext>
            </a:extLst>
          </p:spPr>
        </p:pic>
        <p:pic>
          <p:nvPicPr>
            <p:cNvPr id="18" name="Immagine 17"/>
            <p:cNvPicPr>
              <a:picLocks noChangeAspect="1"/>
            </p:cNvPicPr>
            <p:nvPr/>
          </p:nvPicPr>
          <p:blipFill>
            <a:blip r:embed="rId6"/>
            <a:stretch>
              <a:fillRect/>
            </a:stretch>
          </p:blipFill>
          <p:spPr>
            <a:xfrm>
              <a:off x="6927076" y="3368361"/>
              <a:ext cx="1631517" cy="1607378"/>
            </a:xfrm>
            <a:prstGeom prst="ellipse">
              <a:avLst/>
            </a:prstGeom>
          </p:spPr>
        </p:pic>
        <p:pic>
          <p:nvPicPr>
            <p:cNvPr id="19" name="Immagine 18"/>
            <p:cNvPicPr>
              <a:picLocks noChangeAspect="1"/>
            </p:cNvPicPr>
            <p:nvPr/>
          </p:nvPicPr>
          <p:blipFill>
            <a:blip r:embed="rId7"/>
            <a:stretch>
              <a:fillRect/>
            </a:stretch>
          </p:blipFill>
          <p:spPr>
            <a:xfrm>
              <a:off x="5172999" y="4161234"/>
              <a:ext cx="1601164" cy="1629009"/>
            </a:xfrm>
            <a:prstGeom prst="ellipse">
              <a:avLst/>
            </a:prstGeom>
          </p:spPr>
        </p:pic>
      </p:grpSp>
      <p:sp>
        <p:nvSpPr>
          <p:cNvPr id="6" name="CasellaDiTesto 5"/>
          <p:cNvSpPr txBox="1"/>
          <p:nvPr/>
        </p:nvSpPr>
        <p:spPr>
          <a:xfrm>
            <a:off x="3893878" y="5486401"/>
            <a:ext cx="4909970" cy="830997"/>
          </a:xfrm>
          <a:prstGeom prst="rect">
            <a:avLst/>
          </a:prstGeom>
          <a:noFill/>
          <a:ln w="38100" cmpd="sng">
            <a:solidFill>
              <a:srgbClr val="FF0000"/>
            </a:solidFill>
          </a:ln>
        </p:spPr>
        <p:txBody>
          <a:bodyPr wrap="square" rtlCol="0">
            <a:spAutoFit/>
          </a:bodyPr>
          <a:lstStyle/>
          <a:p>
            <a:pPr algn="ctr"/>
            <a:r>
              <a:rPr lang="en-GB" sz="4800" dirty="0">
                <a:latin typeface="Times New Roman"/>
                <a:cs typeface="Times New Roman"/>
              </a:rPr>
              <a:t>EXPECTATIONS</a:t>
            </a:r>
          </a:p>
        </p:txBody>
      </p:sp>
      <p:sp>
        <p:nvSpPr>
          <p:cNvPr id="3" name="CasellaDiTesto 2"/>
          <p:cNvSpPr txBox="1"/>
          <p:nvPr/>
        </p:nvSpPr>
        <p:spPr>
          <a:xfrm>
            <a:off x="1676400" y="1197920"/>
            <a:ext cx="3530600" cy="461665"/>
          </a:xfrm>
          <a:prstGeom prst="rect">
            <a:avLst/>
          </a:prstGeom>
          <a:noFill/>
        </p:spPr>
        <p:txBody>
          <a:bodyPr wrap="square" rtlCol="0">
            <a:spAutoFit/>
          </a:bodyPr>
          <a:lstStyle/>
          <a:p>
            <a:r>
              <a:rPr lang="en-GB" sz="2400" dirty="0">
                <a:latin typeface="Times New Roman"/>
                <a:cs typeface="Times New Roman"/>
              </a:rPr>
              <a:t>DEATH OF VIOLETTA</a:t>
            </a:r>
          </a:p>
        </p:txBody>
      </p:sp>
    </p:spTree>
    <p:extLst>
      <p:ext uri="{BB962C8B-B14F-4D97-AF65-F5344CB8AC3E}">
        <p14:creationId xmlns:p14="http://schemas.microsoft.com/office/powerpoint/2010/main" val="13033680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ttore 2 9"/>
          <p:cNvCxnSpPr/>
          <p:nvPr/>
        </p:nvCxnSpPr>
        <p:spPr>
          <a:xfrm>
            <a:off x="5734187" y="2125107"/>
            <a:ext cx="0" cy="17884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CasellaDiTesto 1"/>
          <p:cNvSpPr txBox="1"/>
          <p:nvPr/>
        </p:nvSpPr>
        <p:spPr>
          <a:xfrm>
            <a:off x="2711647" y="3913541"/>
            <a:ext cx="6996535" cy="923330"/>
          </a:xfrm>
          <a:prstGeom prst="rect">
            <a:avLst/>
          </a:prstGeom>
          <a:noFill/>
        </p:spPr>
        <p:txBody>
          <a:bodyPr wrap="square" rtlCol="0">
            <a:spAutoFit/>
          </a:bodyPr>
          <a:lstStyle/>
          <a:p>
            <a:r>
              <a:rPr lang="en-GB" sz="5400" b="1" dirty="0">
                <a:solidFill>
                  <a:srgbClr val="FF0000"/>
                </a:solidFill>
                <a:latin typeface="Times New Roman"/>
                <a:cs typeface="Times New Roman"/>
              </a:rPr>
              <a:t>R</a:t>
            </a:r>
            <a:r>
              <a:rPr lang="en-GB" sz="5400" b="1" i="1" dirty="0">
                <a:solidFill>
                  <a:srgbClr val="FF0000"/>
                </a:solidFill>
                <a:latin typeface="Times New Roman"/>
                <a:cs typeface="Times New Roman"/>
              </a:rPr>
              <a:t>AE</a:t>
            </a:r>
            <a:r>
              <a:rPr lang="en-GB" sz="5400" b="1" dirty="0">
                <a:solidFill>
                  <a:srgbClr val="FF0000"/>
                </a:solidFill>
                <a:latin typeface="Times New Roman"/>
                <a:cs typeface="Times New Roman"/>
              </a:rPr>
              <a:t>MOTIONALITY</a:t>
            </a:r>
          </a:p>
        </p:txBody>
      </p:sp>
      <p:sp>
        <p:nvSpPr>
          <p:cNvPr id="3" name="Ovale 2"/>
          <p:cNvSpPr/>
          <p:nvPr/>
        </p:nvSpPr>
        <p:spPr>
          <a:xfrm>
            <a:off x="1524000" y="740772"/>
            <a:ext cx="2963238" cy="231637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CasellaDiTesto 3"/>
          <p:cNvSpPr txBox="1"/>
          <p:nvPr/>
        </p:nvSpPr>
        <p:spPr>
          <a:xfrm>
            <a:off x="1524000" y="1540331"/>
            <a:ext cx="2963238" cy="584776"/>
          </a:xfrm>
          <a:prstGeom prst="rect">
            <a:avLst/>
          </a:prstGeom>
          <a:noFill/>
        </p:spPr>
        <p:txBody>
          <a:bodyPr wrap="square" rtlCol="0">
            <a:spAutoFit/>
          </a:bodyPr>
          <a:lstStyle/>
          <a:p>
            <a:r>
              <a:rPr lang="it-IT" sz="3200" dirty="0">
                <a:latin typeface="Times New Roman"/>
                <a:cs typeface="Times New Roman"/>
              </a:rPr>
              <a:t>RATIONALITY</a:t>
            </a:r>
          </a:p>
        </p:txBody>
      </p:sp>
      <p:sp>
        <p:nvSpPr>
          <p:cNvPr id="5" name="Ovale 4"/>
          <p:cNvSpPr/>
          <p:nvPr/>
        </p:nvSpPr>
        <p:spPr>
          <a:xfrm>
            <a:off x="7151630" y="751476"/>
            <a:ext cx="3516371" cy="231637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CasellaDiTesto 5"/>
          <p:cNvSpPr txBox="1"/>
          <p:nvPr/>
        </p:nvSpPr>
        <p:spPr>
          <a:xfrm>
            <a:off x="7311803" y="1551035"/>
            <a:ext cx="3363506" cy="584776"/>
          </a:xfrm>
          <a:prstGeom prst="rect">
            <a:avLst/>
          </a:prstGeom>
          <a:noFill/>
        </p:spPr>
        <p:txBody>
          <a:bodyPr wrap="square" rtlCol="0">
            <a:spAutoFit/>
          </a:bodyPr>
          <a:lstStyle/>
          <a:p>
            <a:r>
              <a:rPr lang="it-IT" sz="3200" dirty="0">
                <a:latin typeface="Times"/>
                <a:cs typeface="Times"/>
              </a:rPr>
              <a:t>EMOTIONALITY</a:t>
            </a:r>
          </a:p>
        </p:txBody>
      </p:sp>
      <p:cxnSp>
        <p:nvCxnSpPr>
          <p:cNvPr id="8" name="Connettore 2 7"/>
          <p:cNvCxnSpPr/>
          <p:nvPr/>
        </p:nvCxnSpPr>
        <p:spPr>
          <a:xfrm>
            <a:off x="4487238" y="1909663"/>
            <a:ext cx="2551192"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4" name="CasellaDiTesto 13"/>
          <p:cNvSpPr txBox="1"/>
          <p:nvPr/>
        </p:nvSpPr>
        <p:spPr>
          <a:xfrm>
            <a:off x="4487238" y="1395914"/>
            <a:ext cx="2551192" cy="369332"/>
          </a:xfrm>
          <a:prstGeom prst="rect">
            <a:avLst/>
          </a:prstGeom>
          <a:noFill/>
        </p:spPr>
        <p:txBody>
          <a:bodyPr wrap="square" rtlCol="0">
            <a:spAutoFit/>
          </a:bodyPr>
          <a:lstStyle/>
          <a:p>
            <a:pPr algn="ctr"/>
            <a:r>
              <a:rPr lang="en-GB" b="1" dirty="0" smtClean="0">
                <a:latin typeface="Times New Roman"/>
                <a:cs typeface="Times New Roman"/>
              </a:rPr>
              <a:t>IMBRICATION</a:t>
            </a:r>
            <a:endParaRPr lang="en-GB" b="1" dirty="0">
              <a:latin typeface="Times New Roman"/>
              <a:cs typeface="Times New Roman"/>
            </a:endParaRPr>
          </a:p>
        </p:txBody>
      </p:sp>
      <p:sp>
        <p:nvSpPr>
          <p:cNvPr id="9" name="CasellaDiTesto 8"/>
          <p:cNvSpPr txBox="1"/>
          <p:nvPr/>
        </p:nvSpPr>
        <p:spPr>
          <a:xfrm>
            <a:off x="2711647" y="5320493"/>
            <a:ext cx="6683573" cy="954107"/>
          </a:xfrm>
          <a:prstGeom prst="rect">
            <a:avLst/>
          </a:prstGeom>
          <a:noFill/>
        </p:spPr>
        <p:txBody>
          <a:bodyPr wrap="square" rtlCol="0">
            <a:spAutoFit/>
          </a:bodyPr>
          <a:lstStyle/>
          <a:p>
            <a:pPr algn="ctr"/>
            <a:r>
              <a:rPr lang="en-GB" sz="2800" i="1" dirty="0" smtClean="0">
                <a:latin typeface="Times New Roman"/>
                <a:cs typeface="Times New Roman"/>
              </a:rPr>
              <a:t>OUTIL THÉORIQUE QUI PERMET D’ANALYSER L’ENSEIGNANT.</a:t>
            </a:r>
            <a:endParaRPr lang="en-GB" sz="2800" i="1" dirty="0">
              <a:latin typeface="Times New Roman"/>
              <a:cs typeface="Times New Roman"/>
            </a:endParaRPr>
          </a:p>
        </p:txBody>
      </p:sp>
    </p:spTree>
    <p:extLst>
      <p:ext uri="{BB962C8B-B14F-4D97-AF65-F5344CB8AC3E}">
        <p14:creationId xmlns:p14="http://schemas.microsoft.com/office/powerpoint/2010/main" val="110103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Immagine 2" descr="Rene-Descartes_1741260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7503" y="1681962"/>
            <a:ext cx="2047994" cy="1282222"/>
          </a:xfrm>
          <a:prstGeom prst="rect">
            <a:avLst/>
          </a:prstGeom>
        </p:spPr>
      </p:pic>
      <p:pic>
        <p:nvPicPr>
          <p:cNvPr id="4" name="Immagine 3" descr="gehirnneupa_dw_wiss_220398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3895" y="1363604"/>
            <a:ext cx="3265917" cy="2183499"/>
          </a:xfrm>
          <a:prstGeom prst="rect">
            <a:avLst/>
          </a:prstGeom>
        </p:spPr>
      </p:pic>
      <p:sp>
        <p:nvSpPr>
          <p:cNvPr id="10" name="Subtitle 2"/>
          <p:cNvSpPr txBox="1">
            <a:spLocks/>
          </p:cNvSpPr>
          <p:nvPr/>
        </p:nvSpPr>
        <p:spPr>
          <a:xfrm>
            <a:off x="1797504" y="783350"/>
            <a:ext cx="5847287" cy="683231"/>
          </a:xfrm>
          <a:prstGeom prst="rect">
            <a:avLst/>
          </a:prstGeom>
        </p:spPr>
        <p:txBody>
          <a:bodyPr>
            <a:noAutofit/>
          </a:bodyPr>
          <a:lstStyle>
            <a:defPPr>
              <a:defRPr lang="it-IT"/>
            </a:defPPr>
            <a:lvl1pPr marL="342900" marR="0" lvl="0" indent="-342900" algn="ctr" fontAlgn="auto">
              <a:lnSpc>
                <a:spcPct val="100000"/>
              </a:lnSpc>
              <a:spcBef>
                <a:spcPct val="20000"/>
              </a:spcBef>
              <a:spcAft>
                <a:spcPts val="0"/>
              </a:spcAft>
              <a:buClrTx/>
              <a:buSzTx/>
              <a:tabLst/>
              <a:defRPr kumimoji="0" sz="4400" b="0" i="0" u="none" strike="noStrike" cap="none" spc="0" normalizeH="0" baseline="0">
                <a:ln>
                  <a:noFill/>
                </a:ln>
                <a:effectLst/>
                <a:uLnTx/>
                <a:uFillTx/>
              </a:defRPr>
            </a:lvl1pPr>
          </a:lstStyle>
          <a:p>
            <a:pPr algn="l"/>
            <a:r>
              <a:rPr lang="en-US" sz="3200" b="1" dirty="0">
                <a:latin typeface="Times New Roman" panose="02020603050405020304" pitchFamily="18" charset="0"/>
                <a:cs typeface="Times New Roman" panose="02020603050405020304" pitchFamily="18" charset="0"/>
              </a:rPr>
              <a:t>A DUALISTIC VIEW</a:t>
            </a:r>
            <a:endParaRPr lang="en-US" b="1" dirty="0">
              <a:latin typeface="Times New Roman" panose="02020603050405020304" pitchFamily="18" charset="0"/>
              <a:cs typeface="Times New Roman" panose="02020603050405020304" pitchFamily="18" charset="0"/>
            </a:endParaRPr>
          </a:p>
        </p:txBody>
      </p:sp>
      <p:sp>
        <p:nvSpPr>
          <p:cNvPr id="14" name="Subtitle 2"/>
          <p:cNvSpPr txBox="1">
            <a:spLocks/>
          </p:cNvSpPr>
          <p:nvPr/>
        </p:nvSpPr>
        <p:spPr>
          <a:xfrm>
            <a:off x="1812612" y="100119"/>
            <a:ext cx="5847287" cy="683231"/>
          </a:xfrm>
          <a:prstGeom prst="rect">
            <a:avLst/>
          </a:prstGeom>
        </p:spPr>
        <p:txBody>
          <a:bodyPr>
            <a:noAutofit/>
          </a:bodyPr>
          <a:lstStyle>
            <a:defPPr>
              <a:defRPr lang="it-IT"/>
            </a:defPPr>
            <a:lvl1pPr marL="342900" marR="0" lvl="0" indent="-342900" algn="ctr" fontAlgn="auto">
              <a:lnSpc>
                <a:spcPct val="100000"/>
              </a:lnSpc>
              <a:spcBef>
                <a:spcPct val="20000"/>
              </a:spcBef>
              <a:spcAft>
                <a:spcPts val="0"/>
              </a:spcAft>
              <a:buClrTx/>
              <a:buSzTx/>
              <a:tabLst/>
              <a:defRPr kumimoji="0" sz="4400" b="0" i="0" u="none" strike="noStrike" cap="none" spc="0" normalizeH="0" baseline="0">
                <a:ln>
                  <a:noFill/>
                </a:ln>
                <a:effectLst/>
                <a:uLnTx/>
                <a:uFillTx/>
              </a:defRPr>
            </a:lvl1pPr>
          </a:lstStyle>
          <a:p>
            <a:pPr algn="l"/>
            <a:r>
              <a:rPr lang="en-US" sz="3200" b="1" dirty="0">
                <a:solidFill>
                  <a:srgbClr val="FF6600"/>
                </a:solidFill>
                <a:latin typeface="Times New Roman" panose="02020603050405020304" pitchFamily="18" charset="0"/>
                <a:cs typeface="Times New Roman" panose="02020603050405020304" pitchFamily="18" charset="0"/>
              </a:rPr>
              <a:t>FROM</a:t>
            </a:r>
            <a:endParaRPr lang="en-US" b="1" dirty="0">
              <a:solidFill>
                <a:srgbClr val="FF6600"/>
              </a:solidFill>
              <a:latin typeface="Times New Roman" panose="02020603050405020304" pitchFamily="18" charset="0"/>
              <a:cs typeface="Times New Roman" panose="02020603050405020304" pitchFamily="18" charset="0"/>
            </a:endParaRPr>
          </a:p>
        </p:txBody>
      </p:sp>
      <p:sp>
        <p:nvSpPr>
          <p:cNvPr id="15" name="Subtitle 2"/>
          <p:cNvSpPr txBox="1">
            <a:spLocks/>
          </p:cNvSpPr>
          <p:nvPr/>
        </p:nvSpPr>
        <p:spPr>
          <a:xfrm>
            <a:off x="1812612" y="3719421"/>
            <a:ext cx="5847287" cy="683231"/>
          </a:xfrm>
          <a:prstGeom prst="rect">
            <a:avLst/>
          </a:prstGeom>
        </p:spPr>
        <p:txBody>
          <a:bodyPr>
            <a:noAutofit/>
          </a:bodyPr>
          <a:lstStyle>
            <a:defPPr>
              <a:defRPr lang="it-IT"/>
            </a:defPPr>
            <a:lvl1pPr marL="342900" marR="0" lvl="0" indent="-342900" algn="ctr" fontAlgn="auto">
              <a:lnSpc>
                <a:spcPct val="100000"/>
              </a:lnSpc>
              <a:spcBef>
                <a:spcPct val="20000"/>
              </a:spcBef>
              <a:spcAft>
                <a:spcPts val="0"/>
              </a:spcAft>
              <a:buClrTx/>
              <a:buSzTx/>
              <a:tabLst/>
              <a:defRPr kumimoji="0" sz="4400" b="0" i="0" u="none" strike="noStrike" cap="none" spc="0" normalizeH="0" baseline="0">
                <a:ln>
                  <a:noFill/>
                </a:ln>
                <a:effectLst/>
                <a:uLnTx/>
                <a:uFillTx/>
              </a:defRPr>
            </a:lvl1pPr>
          </a:lstStyle>
          <a:p>
            <a:pPr algn="l"/>
            <a:r>
              <a:rPr lang="en-US" sz="3200" b="1" dirty="0">
                <a:solidFill>
                  <a:srgbClr val="FF6600"/>
                </a:solidFill>
                <a:latin typeface="Times New Roman" panose="02020603050405020304" pitchFamily="18" charset="0"/>
                <a:cs typeface="Times New Roman" panose="02020603050405020304" pitchFamily="18" charset="0"/>
              </a:rPr>
              <a:t>TO</a:t>
            </a:r>
            <a:endParaRPr lang="en-US" b="1" dirty="0">
              <a:solidFill>
                <a:srgbClr val="FF6600"/>
              </a:solidFill>
              <a:latin typeface="Times New Roman" panose="02020603050405020304" pitchFamily="18" charset="0"/>
              <a:cs typeface="Times New Roman" panose="02020603050405020304" pitchFamily="18" charset="0"/>
            </a:endParaRPr>
          </a:p>
        </p:txBody>
      </p:sp>
      <p:sp>
        <p:nvSpPr>
          <p:cNvPr id="16" name="Subtitle 2"/>
          <p:cNvSpPr txBox="1">
            <a:spLocks/>
          </p:cNvSpPr>
          <p:nvPr/>
        </p:nvSpPr>
        <p:spPr>
          <a:xfrm>
            <a:off x="1812612" y="4373996"/>
            <a:ext cx="5847287" cy="683231"/>
          </a:xfrm>
          <a:prstGeom prst="rect">
            <a:avLst/>
          </a:prstGeom>
        </p:spPr>
        <p:txBody>
          <a:bodyPr>
            <a:noAutofit/>
          </a:bodyPr>
          <a:lstStyle>
            <a:defPPr>
              <a:defRPr lang="it-IT"/>
            </a:defPPr>
            <a:lvl1pPr marL="342900" marR="0" lvl="0" indent="-342900" algn="ctr" fontAlgn="auto">
              <a:lnSpc>
                <a:spcPct val="100000"/>
              </a:lnSpc>
              <a:spcBef>
                <a:spcPct val="20000"/>
              </a:spcBef>
              <a:spcAft>
                <a:spcPts val="0"/>
              </a:spcAft>
              <a:buClrTx/>
              <a:buSzTx/>
              <a:tabLst/>
              <a:defRPr kumimoji="0" sz="4400" b="0" i="0" u="none" strike="noStrike" cap="none" spc="0" normalizeH="0" baseline="0">
                <a:ln>
                  <a:noFill/>
                </a:ln>
                <a:effectLst/>
                <a:uLnTx/>
                <a:uFillTx/>
              </a:defRPr>
            </a:lvl1pPr>
          </a:lstStyle>
          <a:p>
            <a:pPr algn="l"/>
            <a:r>
              <a:rPr lang="en-US" sz="3200" b="1" dirty="0">
                <a:latin typeface="Times New Roman" panose="02020603050405020304" pitchFamily="18" charset="0"/>
                <a:cs typeface="Times New Roman" panose="02020603050405020304" pitchFamily="18" charset="0"/>
              </a:rPr>
              <a:t>A HOLISTIC VIEW</a:t>
            </a:r>
            <a:endParaRPr lang="en-US" b="1" dirty="0">
              <a:latin typeface="Times New Roman" panose="02020603050405020304" pitchFamily="18" charset="0"/>
              <a:cs typeface="Times New Roman" panose="02020603050405020304" pitchFamily="18" charset="0"/>
            </a:endParaRPr>
          </a:p>
        </p:txBody>
      </p:sp>
      <p:sp>
        <p:nvSpPr>
          <p:cNvPr id="25" name="CasellaDiTesto 24"/>
          <p:cNvSpPr txBox="1"/>
          <p:nvPr/>
        </p:nvSpPr>
        <p:spPr>
          <a:xfrm>
            <a:off x="2551477" y="5421983"/>
            <a:ext cx="6996535" cy="923330"/>
          </a:xfrm>
          <a:prstGeom prst="rect">
            <a:avLst/>
          </a:prstGeom>
          <a:noFill/>
        </p:spPr>
        <p:txBody>
          <a:bodyPr wrap="square" rtlCol="0">
            <a:spAutoFit/>
          </a:bodyPr>
          <a:lstStyle/>
          <a:p>
            <a:r>
              <a:rPr lang="en-GB" sz="5400" b="1" dirty="0">
                <a:solidFill>
                  <a:srgbClr val="FF0000"/>
                </a:solidFill>
                <a:latin typeface="Times New Roman"/>
                <a:cs typeface="Times New Roman"/>
              </a:rPr>
              <a:t>R</a:t>
            </a:r>
            <a:r>
              <a:rPr lang="en-GB" sz="5400" b="1" i="1" dirty="0">
                <a:solidFill>
                  <a:srgbClr val="FF0000"/>
                </a:solidFill>
                <a:latin typeface="Times New Roman"/>
                <a:cs typeface="Times New Roman"/>
              </a:rPr>
              <a:t>AE</a:t>
            </a:r>
            <a:r>
              <a:rPr lang="en-GB" sz="5400" b="1" dirty="0">
                <a:solidFill>
                  <a:srgbClr val="FF0000"/>
                </a:solidFill>
                <a:latin typeface="Times New Roman"/>
                <a:cs typeface="Times New Roman"/>
              </a:rPr>
              <a:t>MOTIONALITY</a:t>
            </a:r>
          </a:p>
        </p:txBody>
      </p:sp>
    </p:spTree>
    <p:extLst>
      <p:ext uri="{BB962C8B-B14F-4D97-AF65-F5344CB8AC3E}">
        <p14:creationId xmlns:p14="http://schemas.microsoft.com/office/powerpoint/2010/main" val="18613484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p:nvPr/>
        </p:nvSpPr>
        <p:spPr>
          <a:xfrm>
            <a:off x="1104900" y="1543050"/>
            <a:ext cx="9886950" cy="3416320"/>
          </a:xfrm>
          <a:prstGeom prst="rect">
            <a:avLst/>
          </a:prstGeom>
          <a:noFill/>
          <a:ln w="38100" cmpd="sng">
            <a:solidFill>
              <a:schemeClr val="tx1"/>
            </a:solidFill>
          </a:ln>
        </p:spPr>
        <p:txBody>
          <a:bodyPr wrap="square" rtlCol="0">
            <a:spAutoFit/>
          </a:bodyPr>
          <a:lstStyle/>
          <a:p>
            <a:pPr algn="ctr"/>
            <a:r>
              <a:rPr lang="fr-FR" sz="3600" dirty="0" smtClean="0">
                <a:latin typeface="Times New Roman"/>
                <a:cs typeface="Times New Roman"/>
              </a:rPr>
              <a:t>Je ne veux pas affirmer que les émotions règlent la rationalité. D’ailleurs l’enseignant ne base pas son enseignement seulement sur sa sensibilité et sur sa passion. C’est une combinaison de l’aspect rationnel et de l’aspect émotionnel qui lui permet d’obtenir des résultats efficaces.</a:t>
            </a:r>
            <a:endParaRPr lang="fr-FR" sz="3600" dirty="0">
              <a:latin typeface="Times New Roman"/>
              <a:cs typeface="Times New Roman"/>
            </a:endParaRPr>
          </a:p>
        </p:txBody>
      </p:sp>
    </p:spTree>
    <p:extLst>
      <p:ext uri="{BB962C8B-B14F-4D97-AF65-F5344CB8AC3E}">
        <p14:creationId xmlns:p14="http://schemas.microsoft.com/office/powerpoint/2010/main" val="389372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arrotondato 11"/>
          <p:cNvSpPr/>
          <p:nvPr/>
        </p:nvSpPr>
        <p:spPr>
          <a:xfrm>
            <a:off x="1511301" y="254000"/>
            <a:ext cx="9499599" cy="2959100"/>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Subtitle 2"/>
          <p:cNvSpPr txBox="1">
            <a:spLocks/>
          </p:cNvSpPr>
          <p:nvPr/>
        </p:nvSpPr>
        <p:spPr>
          <a:xfrm>
            <a:off x="1883024" y="273733"/>
            <a:ext cx="8784976" cy="1002080"/>
          </a:xfrm>
          <a:prstGeom prst="rect">
            <a:avLst/>
          </a:prstGeom>
        </p:spPr>
        <p:txBody>
          <a:bodyPr>
            <a:noAutofit/>
          </a:bodyPr>
          <a:lstStyle/>
          <a:p>
            <a:r>
              <a:rPr lang="en-GB" sz="2800" b="1" dirty="0">
                <a:latin typeface="Times New Roman" panose="02020603050405020304" pitchFamily="18" charset="0"/>
                <a:cs typeface="Times New Roman" panose="02020603050405020304" pitchFamily="18" charset="0"/>
              </a:rPr>
              <a:t> </a:t>
            </a:r>
            <a:r>
              <a:rPr lang="en-GB" sz="2800" b="1" dirty="0">
                <a:solidFill>
                  <a:srgbClr val="008000"/>
                </a:solidFill>
                <a:latin typeface="Times New Roman" panose="02020603050405020304" pitchFamily="18" charset="0"/>
                <a:cs typeface="Times New Roman" panose="02020603050405020304" pitchFamily="18" charset="0"/>
              </a:rPr>
              <a:t>Epistemic rationality </a:t>
            </a:r>
            <a:r>
              <a:rPr lang="en-GB" sz="2800" dirty="0" smtClean="0">
                <a:latin typeface="Times New Roman" panose="02020603050405020304" pitchFamily="18" charset="0"/>
                <a:cs typeface="Times New Roman" panose="02020603050405020304" pitchFamily="18" charset="0"/>
              </a:rPr>
              <a:t>linked to the </a:t>
            </a:r>
            <a:r>
              <a:rPr lang="en-GB" sz="2800" dirty="0" smtClean="0">
                <a:solidFill>
                  <a:srgbClr val="008000"/>
                </a:solidFill>
                <a:latin typeface="Times New Roman" panose="02020603050405020304" pitchFamily="18" charset="0"/>
                <a:cs typeface="Times New Roman" panose="02020603050405020304" pitchFamily="18" charset="0"/>
              </a:rPr>
              <a:t>justification </a:t>
            </a:r>
            <a:r>
              <a:rPr lang="en-GB" sz="2800" dirty="0">
                <a:solidFill>
                  <a:srgbClr val="008000"/>
                </a:solidFill>
                <a:latin typeface="Times New Roman" panose="02020603050405020304" pitchFamily="18" charset="0"/>
                <a:cs typeface="Times New Roman" panose="02020603050405020304" pitchFamily="18" charset="0"/>
              </a:rPr>
              <a:t>of   </a:t>
            </a:r>
          </a:p>
          <a:p>
            <a:r>
              <a:rPr lang="en-GB" sz="2800" dirty="0">
                <a:solidFill>
                  <a:srgbClr val="008000"/>
                </a:solidFill>
                <a:latin typeface="Times New Roman" panose="02020603050405020304" pitchFamily="18" charset="0"/>
                <a:cs typeface="Times New Roman" panose="02020603050405020304" pitchFamily="18" charset="0"/>
              </a:rPr>
              <a:t>the knowledge </a:t>
            </a:r>
            <a:r>
              <a:rPr lang="en-GB" sz="2800" dirty="0">
                <a:latin typeface="Times New Roman" panose="02020603050405020304" pitchFamily="18" charset="0"/>
                <a:cs typeface="Times New Roman" panose="02020603050405020304" pitchFamily="18" charset="0"/>
              </a:rPr>
              <a:t>at play.</a:t>
            </a:r>
          </a:p>
          <a:p>
            <a:endParaRPr lang="en-GB" sz="2800" dirty="0">
              <a:latin typeface="Times New Roman" panose="02020603050405020304" pitchFamily="18" charset="0"/>
              <a:cs typeface="Times New Roman" panose="02020603050405020304" pitchFamily="18" charset="0"/>
            </a:endParaRPr>
          </a:p>
        </p:txBody>
      </p:sp>
      <p:sp>
        <p:nvSpPr>
          <p:cNvPr id="2" name="CasellaDiTesto 1"/>
          <p:cNvSpPr txBox="1"/>
          <p:nvPr/>
        </p:nvSpPr>
        <p:spPr>
          <a:xfrm>
            <a:off x="1511301" y="3415770"/>
            <a:ext cx="1654804" cy="954107"/>
          </a:xfrm>
          <a:prstGeom prst="rect">
            <a:avLst/>
          </a:prstGeom>
          <a:noFill/>
        </p:spPr>
        <p:txBody>
          <a:bodyPr wrap="square" rtlCol="0">
            <a:spAutoFit/>
          </a:bodyPr>
          <a:lstStyle/>
          <a:p>
            <a:r>
              <a:rPr lang="it-IT" sz="2800" dirty="0">
                <a:solidFill>
                  <a:srgbClr val="3366FF"/>
                </a:solidFill>
                <a:latin typeface="Times New Roman" panose="02020603050405020304" pitchFamily="18" charset="0"/>
                <a:cs typeface="Times New Roman" panose="02020603050405020304" pitchFamily="18" charset="0"/>
              </a:rPr>
              <a:t>STRONG POINT</a:t>
            </a:r>
            <a:endParaRPr lang="it-IT" sz="4000" dirty="0">
              <a:solidFill>
                <a:srgbClr val="3366FF"/>
              </a:solidFill>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1962259" y="1178326"/>
            <a:ext cx="8784976" cy="1016720"/>
          </a:xfrm>
          <a:prstGeom prst="rect">
            <a:avLst/>
          </a:prstGeom>
        </p:spPr>
        <p:txBody>
          <a:bodyPr>
            <a:noAutofit/>
          </a:bodyPr>
          <a:lstStyle/>
          <a:p>
            <a:r>
              <a:rPr lang="en-GB" sz="2800" b="1" dirty="0">
                <a:solidFill>
                  <a:schemeClr val="tx2">
                    <a:lumMod val="60000"/>
                    <a:lumOff val="40000"/>
                  </a:schemeClr>
                </a:solidFill>
                <a:latin typeface="Times New Roman" panose="02020603050405020304" pitchFamily="18" charset="0"/>
                <a:cs typeface="Times New Roman" panose="02020603050405020304" pitchFamily="18" charset="0"/>
              </a:rPr>
              <a:t>Teleological rationality </a:t>
            </a:r>
            <a:r>
              <a:rPr lang="en-GB" sz="2800" dirty="0">
                <a:latin typeface="Times New Roman" panose="02020603050405020304" pitchFamily="18" charset="0"/>
                <a:cs typeface="Times New Roman" panose="02020603050405020304" pitchFamily="18" charset="0"/>
              </a:rPr>
              <a:t>linked to </a:t>
            </a:r>
            <a:r>
              <a:rPr lang="en-GB" sz="2800">
                <a:latin typeface="Times New Roman" panose="02020603050405020304" pitchFamily="18" charset="0"/>
                <a:cs typeface="Times New Roman" panose="02020603050405020304" pitchFamily="18" charset="0"/>
              </a:rPr>
              <a:t>the </a:t>
            </a:r>
            <a:r>
              <a:rPr lang="en-GB" sz="2800" smtClean="0">
                <a:solidFill>
                  <a:schemeClr val="tx2">
                    <a:lumMod val="60000"/>
                    <a:lumOff val="40000"/>
                  </a:schemeClr>
                </a:solidFill>
                <a:latin typeface="Times New Roman" panose="02020603050405020304" pitchFamily="18" charset="0"/>
                <a:cs typeface="Times New Roman" panose="02020603050405020304" pitchFamily="18" charset="0"/>
              </a:rPr>
              <a:t>actions </a:t>
            </a:r>
            <a:r>
              <a:rPr lang="en-GB" sz="2800" dirty="0">
                <a:solidFill>
                  <a:schemeClr val="tx2">
                    <a:lumMod val="60000"/>
                    <a:lumOff val="40000"/>
                  </a:schemeClr>
                </a:solidFill>
                <a:latin typeface="Times New Roman" panose="02020603050405020304" pitchFamily="18" charset="0"/>
                <a:cs typeface="Times New Roman" panose="02020603050405020304" pitchFamily="18" charset="0"/>
              </a:rPr>
              <a:t>for accomplishing a goal</a:t>
            </a:r>
            <a:r>
              <a:rPr lang="en-GB" sz="2800" dirty="0">
                <a:latin typeface="Times New Roman" panose="02020603050405020304" pitchFamily="18" charset="0"/>
                <a:cs typeface="Times New Roman" panose="02020603050405020304" pitchFamily="18" charset="0"/>
              </a:rPr>
              <a:t>.</a:t>
            </a:r>
          </a:p>
          <a:p>
            <a:endParaRPr lang="en-GB" sz="2800" dirty="0">
              <a:latin typeface="Times New Roman" panose="02020603050405020304" pitchFamily="18" charset="0"/>
              <a:cs typeface="Times New Roman" panose="02020603050405020304" pitchFamily="18" charset="0"/>
            </a:endParaRPr>
          </a:p>
        </p:txBody>
      </p:sp>
      <p:sp>
        <p:nvSpPr>
          <p:cNvPr id="7" name="Subtitle 2"/>
          <p:cNvSpPr txBox="1">
            <a:spLocks/>
          </p:cNvSpPr>
          <p:nvPr/>
        </p:nvSpPr>
        <p:spPr>
          <a:xfrm>
            <a:off x="2006012" y="2076910"/>
            <a:ext cx="8784976" cy="1584008"/>
          </a:xfrm>
          <a:prstGeom prst="rect">
            <a:avLst/>
          </a:prstGeom>
        </p:spPr>
        <p:txBody>
          <a:bodyPr>
            <a:noAutofit/>
          </a:bodyPr>
          <a:lstStyle/>
          <a:p>
            <a:r>
              <a:rPr lang="en-GB" sz="2800" b="1" dirty="0">
                <a:solidFill>
                  <a:srgbClr val="FF0000"/>
                </a:solidFill>
                <a:latin typeface="Times New Roman" panose="02020603050405020304" pitchFamily="18" charset="0"/>
                <a:cs typeface="Times New Roman" panose="02020603050405020304" pitchFamily="18" charset="0"/>
              </a:rPr>
              <a:t>Communicative rationality</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linked to the “</a:t>
            </a:r>
            <a:r>
              <a:rPr lang="en-GB" sz="2800" dirty="0" smtClean="0">
                <a:solidFill>
                  <a:srgbClr val="FF0000"/>
                </a:solidFill>
                <a:latin typeface="Times New Roman" panose="02020603050405020304" pitchFamily="18" charset="0"/>
                <a:cs typeface="Times New Roman" panose="02020603050405020304" pitchFamily="18" charset="0"/>
              </a:rPr>
              <a:t>speech </a:t>
            </a:r>
            <a:r>
              <a:rPr lang="en-GB" sz="2800" dirty="0">
                <a:solidFill>
                  <a:srgbClr val="FF0000"/>
                </a:solidFill>
                <a:latin typeface="Times New Roman" panose="02020603050405020304" pitchFamily="18" charset="0"/>
                <a:cs typeface="Times New Roman" panose="02020603050405020304" pitchFamily="18" charset="0"/>
              </a:rPr>
              <a:t>oriented toward reaching understanding</a:t>
            </a:r>
            <a:r>
              <a:rPr lang="it-IT" sz="2800" dirty="0">
                <a:latin typeface="Times New Roman" panose="02020603050405020304" pitchFamily="18" charset="0"/>
                <a:cs typeface="Times New Roman" panose="02020603050405020304" pitchFamily="18" charset="0"/>
              </a:rPr>
              <a:t>”</a:t>
            </a:r>
            <a:r>
              <a:rPr lang="en-GB" sz="2800" dirty="0">
                <a:latin typeface="Times New Roman" panose="02020603050405020304" pitchFamily="18" charset="0"/>
                <a:cs typeface="Times New Roman" panose="02020603050405020304" pitchFamily="18" charset="0"/>
              </a:rPr>
              <a:t>. </a:t>
            </a:r>
          </a:p>
          <a:p>
            <a:endParaRPr lang="en-GB" sz="2800" dirty="0">
              <a:latin typeface="Times New Roman" panose="02020603050405020304" pitchFamily="18" charset="0"/>
              <a:cs typeface="Times New Roman" panose="02020603050405020304" pitchFamily="18" charset="0"/>
            </a:endParaRPr>
          </a:p>
        </p:txBody>
      </p:sp>
      <p:grpSp>
        <p:nvGrpSpPr>
          <p:cNvPr id="8" name="Gruppo 7"/>
          <p:cNvGrpSpPr/>
          <p:nvPr/>
        </p:nvGrpSpPr>
        <p:grpSpPr>
          <a:xfrm>
            <a:off x="3093148" y="3424652"/>
            <a:ext cx="7333553" cy="954107"/>
            <a:chOff x="3294929" y="4462348"/>
            <a:chExt cx="5163271" cy="1200328"/>
          </a:xfrm>
        </p:grpSpPr>
        <p:sp>
          <p:nvSpPr>
            <p:cNvPr id="9" name="Rettangolo arrotondato 8"/>
            <p:cNvSpPr/>
            <p:nvPr/>
          </p:nvSpPr>
          <p:spPr>
            <a:xfrm>
              <a:off x="3294929" y="4462348"/>
              <a:ext cx="5056801" cy="1200328"/>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CasellaDiTesto 9"/>
            <p:cNvSpPr txBox="1"/>
            <p:nvPr/>
          </p:nvSpPr>
          <p:spPr>
            <a:xfrm>
              <a:off x="3435712" y="4462348"/>
              <a:ext cx="5022488" cy="1200328"/>
            </a:xfrm>
            <a:prstGeom prst="rect">
              <a:avLst/>
            </a:prstGeom>
            <a:noFill/>
          </p:spPr>
          <p:txBody>
            <a:bodyPr wrap="square" rtlCol="0">
              <a:spAutoFit/>
            </a:bodyPr>
            <a:lstStyle/>
            <a:p>
              <a:r>
                <a:rPr lang="fr-FR" sz="2800" dirty="0" smtClean="0">
                  <a:latin typeface="Times New Roman"/>
                  <a:cs typeface="Times New Roman"/>
                </a:rPr>
                <a:t>Cela semble efficace pour analyser la prise de décision de l’enseignant </a:t>
              </a:r>
              <a:endParaRPr lang="fr-FR" sz="2800" dirty="0">
                <a:latin typeface="Times New Roman"/>
                <a:cs typeface="Times New Roman"/>
              </a:endParaRPr>
            </a:p>
          </p:txBody>
        </p:sp>
      </p:grpSp>
      <p:grpSp>
        <p:nvGrpSpPr>
          <p:cNvPr id="13" name="Gruppo 12"/>
          <p:cNvGrpSpPr/>
          <p:nvPr/>
        </p:nvGrpSpPr>
        <p:grpSpPr>
          <a:xfrm>
            <a:off x="3457436" y="5376789"/>
            <a:ext cx="7333553" cy="1202691"/>
            <a:chOff x="3294929" y="4462348"/>
            <a:chExt cx="5163271" cy="1200328"/>
          </a:xfrm>
        </p:grpSpPr>
        <p:sp>
          <p:nvSpPr>
            <p:cNvPr id="14" name="Rettangolo arrotondato 13"/>
            <p:cNvSpPr/>
            <p:nvPr/>
          </p:nvSpPr>
          <p:spPr>
            <a:xfrm>
              <a:off x="3294929" y="4462348"/>
              <a:ext cx="5056801" cy="1200328"/>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5" name="CasellaDiTesto 14"/>
            <p:cNvSpPr txBox="1"/>
            <p:nvPr/>
          </p:nvSpPr>
          <p:spPr>
            <a:xfrm>
              <a:off x="3435712" y="4462348"/>
              <a:ext cx="5022488" cy="952232"/>
            </a:xfrm>
            <a:prstGeom prst="rect">
              <a:avLst/>
            </a:prstGeom>
            <a:noFill/>
          </p:spPr>
          <p:txBody>
            <a:bodyPr wrap="square" rtlCol="0">
              <a:spAutoFit/>
            </a:bodyPr>
            <a:lstStyle/>
            <a:p>
              <a:r>
                <a:rPr lang="fr-FR" sz="2800" dirty="0" smtClean="0">
                  <a:latin typeface="Times New Roman"/>
                  <a:cs typeface="Times New Roman"/>
                </a:rPr>
                <a:t>Cela semble ne pas prendre en compte les aspects émotionnels de l’être humain.</a:t>
              </a:r>
              <a:endParaRPr lang="fr-FR" sz="2800" dirty="0">
                <a:latin typeface="Times New Roman"/>
                <a:cs typeface="Times New Roman"/>
              </a:endParaRPr>
            </a:p>
          </p:txBody>
        </p:sp>
      </p:grpSp>
      <p:sp>
        <p:nvSpPr>
          <p:cNvPr id="16" name="CasellaDiTesto 15"/>
          <p:cNvSpPr txBox="1"/>
          <p:nvPr/>
        </p:nvSpPr>
        <p:spPr>
          <a:xfrm>
            <a:off x="1714500" y="5618667"/>
            <a:ext cx="1739900" cy="523220"/>
          </a:xfrm>
          <a:prstGeom prst="rect">
            <a:avLst/>
          </a:prstGeom>
          <a:noFill/>
        </p:spPr>
        <p:txBody>
          <a:bodyPr wrap="square" rtlCol="0">
            <a:spAutoFit/>
          </a:bodyPr>
          <a:lstStyle/>
          <a:p>
            <a:r>
              <a:rPr lang="it-IT" sz="2800" dirty="0" smtClean="0">
                <a:solidFill>
                  <a:srgbClr val="3366FF"/>
                </a:solidFill>
                <a:latin typeface="Times New Roman" panose="02020603050405020304" pitchFamily="18" charset="0"/>
                <a:cs typeface="Times New Roman" panose="02020603050405020304" pitchFamily="18" charset="0"/>
              </a:rPr>
              <a:t>MAIS</a:t>
            </a:r>
            <a:endParaRPr lang="it-IT" sz="4000" dirty="0">
              <a:solidFill>
                <a:srgbClr val="3366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149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44700" y="0"/>
            <a:ext cx="8229600" cy="1143000"/>
          </a:xfrm>
        </p:spPr>
        <p:txBody>
          <a:bodyPr/>
          <a:lstStyle/>
          <a:p>
            <a:pPr algn="ctr"/>
            <a:r>
              <a:rPr lang="fr-FR" sz="4800" dirty="0" smtClean="0">
                <a:latin typeface="Times New Roman"/>
                <a:cs typeface="Times New Roman"/>
              </a:rPr>
              <a:t>Plan de la présentation</a:t>
            </a:r>
            <a:endParaRPr lang="fr-FR" sz="4800" dirty="0">
              <a:latin typeface="Times New Roman"/>
              <a:cs typeface="Times New Roman"/>
            </a:endParaRPr>
          </a:p>
        </p:txBody>
      </p:sp>
      <p:sp>
        <p:nvSpPr>
          <p:cNvPr id="10" name="Titolo 1"/>
          <p:cNvSpPr txBox="1">
            <a:spLocks/>
          </p:cNvSpPr>
          <p:nvPr/>
        </p:nvSpPr>
        <p:spPr>
          <a:xfrm>
            <a:off x="279918" y="1200151"/>
            <a:ext cx="11607282" cy="565784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a:buChar char="•"/>
            </a:pPr>
            <a:r>
              <a:rPr lang="fr-FR" sz="4000" dirty="0">
                <a:solidFill>
                  <a:schemeClr val="bg1">
                    <a:lumMod val="65000"/>
                  </a:schemeClr>
                </a:solidFill>
                <a:latin typeface="Times New Roman"/>
                <a:cs typeface="Times New Roman"/>
              </a:rPr>
              <a:t>Le problème de recherche: son </a:t>
            </a:r>
            <a:r>
              <a:rPr lang="fr-FR" sz="4000" dirty="0" smtClean="0">
                <a:solidFill>
                  <a:schemeClr val="bg1">
                    <a:lumMod val="65000"/>
                  </a:schemeClr>
                </a:solidFill>
                <a:latin typeface="Times New Roman"/>
                <a:cs typeface="Times New Roman"/>
              </a:rPr>
              <a:t>évolution</a:t>
            </a:r>
          </a:p>
          <a:p>
            <a:pPr marL="571500" indent="-571500" algn="l">
              <a:buFont typeface="Arial"/>
              <a:buChar char="•"/>
            </a:pPr>
            <a:r>
              <a:rPr lang="fr-FR" sz="4000" dirty="0">
                <a:solidFill>
                  <a:schemeClr val="bg1">
                    <a:lumMod val="65000"/>
                  </a:schemeClr>
                </a:solidFill>
                <a:latin typeface="Times New Roman"/>
                <a:cs typeface="Times New Roman"/>
              </a:rPr>
              <a:t>La revue de la </a:t>
            </a:r>
            <a:r>
              <a:rPr lang="fr-FR" sz="4000" dirty="0" smtClean="0">
                <a:solidFill>
                  <a:schemeClr val="bg1">
                    <a:lumMod val="65000"/>
                  </a:schemeClr>
                </a:solidFill>
                <a:latin typeface="Times New Roman"/>
                <a:cs typeface="Times New Roman"/>
              </a:rPr>
              <a:t>littérature</a:t>
            </a:r>
          </a:p>
          <a:p>
            <a:pPr marL="571500" indent="-571500" algn="l">
              <a:buFont typeface="Arial"/>
              <a:buChar char="•"/>
            </a:pPr>
            <a:r>
              <a:rPr lang="fr-FR" sz="4000" dirty="0">
                <a:solidFill>
                  <a:schemeClr val="bg1">
                    <a:lumMod val="65000"/>
                  </a:schemeClr>
                </a:solidFill>
                <a:latin typeface="Times New Roman"/>
                <a:cs typeface="Times New Roman"/>
              </a:rPr>
              <a:t>Le cadre </a:t>
            </a:r>
            <a:r>
              <a:rPr lang="fr-FR" sz="4000" dirty="0" smtClean="0">
                <a:solidFill>
                  <a:schemeClr val="bg1">
                    <a:lumMod val="65000"/>
                  </a:schemeClr>
                </a:solidFill>
                <a:latin typeface="Times New Roman"/>
                <a:cs typeface="Times New Roman"/>
              </a:rPr>
              <a:t>théorique</a:t>
            </a:r>
          </a:p>
          <a:p>
            <a:pPr marL="571500" indent="-571500" algn="l">
              <a:buFont typeface="Arial"/>
              <a:buChar char="•"/>
            </a:pPr>
            <a:r>
              <a:rPr lang="en-GB" sz="4000" dirty="0">
                <a:solidFill>
                  <a:schemeClr val="bg1">
                    <a:lumMod val="65000"/>
                  </a:schemeClr>
                </a:solidFill>
                <a:latin typeface="Times New Roman"/>
                <a:cs typeface="Times New Roman"/>
              </a:rPr>
              <a:t>Les questions de </a:t>
            </a:r>
            <a:r>
              <a:rPr lang="fr-FR" sz="4000" dirty="0" smtClean="0">
                <a:solidFill>
                  <a:schemeClr val="bg1">
                    <a:lumMod val="65000"/>
                  </a:schemeClr>
                </a:solidFill>
                <a:latin typeface="Times New Roman"/>
                <a:cs typeface="Times New Roman"/>
              </a:rPr>
              <a:t>recherche</a:t>
            </a:r>
          </a:p>
          <a:p>
            <a:pPr marL="571500" indent="-571500" algn="l">
              <a:buFont typeface="Arial"/>
              <a:buChar char="•"/>
            </a:pPr>
            <a:r>
              <a:rPr lang="en-GB" sz="4000" dirty="0">
                <a:solidFill>
                  <a:schemeClr val="bg1">
                    <a:lumMod val="65000"/>
                  </a:schemeClr>
                </a:solidFill>
                <a:latin typeface="Times New Roman"/>
                <a:cs typeface="Times New Roman"/>
              </a:rPr>
              <a:t>La </a:t>
            </a:r>
            <a:r>
              <a:rPr lang="fr-FR" sz="4000" dirty="0" smtClean="0">
                <a:solidFill>
                  <a:schemeClr val="bg1">
                    <a:lumMod val="65000"/>
                  </a:schemeClr>
                </a:solidFill>
                <a:latin typeface="Times New Roman"/>
                <a:cs typeface="Times New Roman"/>
              </a:rPr>
              <a:t>méthodologie</a:t>
            </a:r>
          </a:p>
          <a:p>
            <a:pPr marL="571500" indent="-571500" algn="l">
              <a:buFont typeface="Arial"/>
              <a:buChar char="•"/>
            </a:pPr>
            <a:r>
              <a:rPr lang="fr-FR" sz="4000" dirty="0">
                <a:solidFill>
                  <a:schemeClr val="bg1">
                    <a:lumMod val="65000"/>
                  </a:schemeClr>
                </a:solidFill>
                <a:latin typeface="Times New Roman"/>
                <a:cs typeface="Times New Roman"/>
              </a:rPr>
              <a:t>Exemples et résultats de la </a:t>
            </a:r>
            <a:r>
              <a:rPr lang="fr-FR" sz="4000" dirty="0" smtClean="0">
                <a:solidFill>
                  <a:schemeClr val="bg1">
                    <a:lumMod val="65000"/>
                  </a:schemeClr>
                </a:solidFill>
                <a:latin typeface="Times New Roman"/>
                <a:cs typeface="Times New Roman"/>
              </a:rPr>
              <a:t>recherche</a:t>
            </a:r>
          </a:p>
          <a:p>
            <a:pPr marL="571500" indent="-571500" algn="l">
              <a:buFont typeface="Arial"/>
              <a:buChar char="•"/>
            </a:pPr>
            <a:r>
              <a:rPr lang="en-GB" sz="4000" dirty="0">
                <a:solidFill>
                  <a:schemeClr val="bg1">
                    <a:lumMod val="65000"/>
                  </a:schemeClr>
                </a:solidFill>
                <a:latin typeface="Times New Roman"/>
                <a:cs typeface="Times New Roman"/>
              </a:rPr>
              <a:t>Les </a:t>
            </a:r>
            <a:r>
              <a:rPr lang="en-GB" sz="4000" dirty="0" smtClean="0">
                <a:solidFill>
                  <a:schemeClr val="bg1">
                    <a:lumMod val="65000"/>
                  </a:schemeClr>
                </a:solidFill>
                <a:latin typeface="Times New Roman"/>
                <a:cs typeface="Times New Roman"/>
              </a:rPr>
              <a:t>conclusions</a:t>
            </a:r>
          </a:p>
          <a:p>
            <a:pPr marL="571500" indent="-571500" algn="l">
              <a:buFont typeface="Arial"/>
              <a:buChar char="•"/>
            </a:pPr>
            <a:r>
              <a:rPr lang="fr-FR" sz="4000" dirty="0">
                <a:latin typeface="Times New Roman"/>
                <a:cs typeface="Times New Roman"/>
              </a:rPr>
              <a:t>La recherche </a:t>
            </a:r>
            <a:r>
              <a:rPr lang="fr-FR" sz="4000" dirty="0" smtClean="0">
                <a:latin typeface="Times New Roman"/>
                <a:cs typeface="Times New Roman"/>
              </a:rPr>
              <a:t>future</a:t>
            </a:r>
          </a:p>
        </p:txBody>
      </p:sp>
      <p:sp>
        <p:nvSpPr>
          <p:cNvPr id="12" name="Titolo 1"/>
          <p:cNvSpPr txBox="1">
            <a:spLocks/>
          </p:cNvSpPr>
          <p:nvPr/>
        </p:nvSpPr>
        <p:spPr>
          <a:xfrm>
            <a:off x="742122" y="1854204"/>
            <a:ext cx="9532178" cy="114934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a:buChar char="•"/>
            </a:pPr>
            <a:endParaRPr lang="fr-FR" dirty="0">
              <a:latin typeface="Times New Roman"/>
              <a:cs typeface="Times New Roman"/>
            </a:endParaRPr>
          </a:p>
        </p:txBody>
      </p:sp>
    </p:spTree>
    <p:extLst>
      <p:ext uri="{BB962C8B-B14F-4D97-AF65-F5344CB8AC3E}">
        <p14:creationId xmlns:p14="http://schemas.microsoft.com/office/powerpoint/2010/main" val="127842712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1"/>
          <p:cNvSpPr txBox="1">
            <a:spLocks/>
          </p:cNvSpPr>
          <p:nvPr/>
        </p:nvSpPr>
        <p:spPr>
          <a:xfrm>
            <a:off x="1981200" y="28575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smtClean="0">
                <a:latin typeface="Times New Roman"/>
                <a:cs typeface="Times New Roman"/>
              </a:rPr>
              <a:t>La </a:t>
            </a:r>
            <a:r>
              <a:rPr lang="en-GB" b="1" dirty="0" err="1" smtClean="0">
                <a:latin typeface="Times New Roman"/>
                <a:cs typeface="Times New Roman"/>
              </a:rPr>
              <a:t>recherche</a:t>
            </a:r>
            <a:r>
              <a:rPr lang="en-GB" b="1" dirty="0" smtClean="0">
                <a:latin typeface="Times New Roman"/>
                <a:cs typeface="Times New Roman"/>
              </a:rPr>
              <a:t> future</a:t>
            </a:r>
            <a:endParaRPr lang="en-GB" b="1" dirty="0">
              <a:latin typeface="Times New Roman"/>
              <a:cs typeface="Times New Roman"/>
            </a:endParaRPr>
          </a:p>
        </p:txBody>
      </p:sp>
      <p:sp>
        <p:nvSpPr>
          <p:cNvPr id="10" name="CasellaDiTesto 9"/>
          <p:cNvSpPr txBox="1"/>
          <p:nvPr/>
        </p:nvSpPr>
        <p:spPr>
          <a:xfrm>
            <a:off x="1969837" y="1923553"/>
            <a:ext cx="8240963" cy="830997"/>
          </a:xfrm>
          <a:prstGeom prst="rect">
            <a:avLst/>
          </a:prstGeom>
          <a:noFill/>
          <a:ln w="38100" cmpd="sng">
            <a:solidFill>
              <a:schemeClr val="tx1"/>
            </a:solidFill>
          </a:ln>
        </p:spPr>
        <p:txBody>
          <a:bodyPr wrap="square" rtlCol="0">
            <a:spAutoFit/>
          </a:bodyPr>
          <a:lstStyle/>
          <a:p>
            <a:r>
              <a:rPr lang="fr-FR" sz="2400" b="1" dirty="0" smtClean="0">
                <a:latin typeface="Times New Roman"/>
                <a:cs typeface="Times New Roman"/>
              </a:rPr>
              <a:t>La pertinence des aspects émotionnels pour analyser l’attitude de l’enseignante.</a:t>
            </a:r>
            <a:endParaRPr lang="fr-FR" sz="2400" b="1" dirty="0">
              <a:latin typeface="Times New Roman"/>
              <a:cs typeface="Times New Roman"/>
            </a:endParaRPr>
          </a:p>
        </p:txBody>
      </p:sp>
      <p:cxnSp>
        <p:nvCxnSpPr>
          <p:cNvPr id="18" name="Connettore 1 17"/>
          <p:cNvCxnSpPr/>
          <p:nvPr/>
        </p:nvCxnSpPr>
        <p:spPr>
          <a:xfrm flipV="1">
            <a:off x="1524000" y="1231900"/>
            <a:ext cx="9144000" cy="1270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3" name="Rettangolo 2"/>
          <p:cNvSpPr/>
          <p:nvPr/>
        </p:nvSpPr>
        <p:spPr>
          <a:xfrm>
            <a:off x="1981200" y="3188038"/>
            <a:ext cx="8229600" cy="2308324"/>
          </a:xfrm>
          <a:prstGeom prst="rect">
            <a:avLst/>
          </a:prstGeom>
        </p:spPr>
        <p:txBody>
          <a:bodyPr wrap="square">
            <a:spAutoFit/>
          </a:bodyPr>
          <a:lstStyle/>
          <a:p>
            <a:r>
              <a:rPr lang="fr-FR" sz="2400" dirty="0" smtClean="0">
                <a:latin typeface="Times New Roman"/>
                <a:cs typeface="Times New Roman"/>
              </a:rPr>
              <a:t>L’enseignant suggère quelque chose aux élèves à travers son </a:t>
            </a:r>
            <a:r>
              <a:rPr lang="fr-FR" sz="2400" dirty="0" err="1">
                <a:latin typeface="Times New Roman"/>
                <a:cs typeface="Times New Roman"/>
              </a:rPr>
              <a:t>e</a:t>
            </a:r>
            <a:r>
              <a:rPr lang="fr-FR" sz="2400" dirty="0" err="1" smtClean="0">
                <a:latin typeface="Times New Roman"/>
                <a:cs typeface="Times New Roman"/>
              </a:rPr>
              <a:t>motionality</a:t>
            </a:r>
            <a:r>
              <a:rPr lang="fr-FR" sz="2400" dirty="0" smtClean="0">
                <a:latin typeface="Times New Roman"/>
                <a:cs typeface="Times New Roman"/>
              </a:rPr>
              <a:t>.</a:t>
            </a:r>
          </a:p>
          <a:p>
            <a:r>
              <a:rPr lang="fr-FR" sz="2400" dirty="0" smtClean="0">
                <a:latin typeface="Times New Roman"/>
                <a:cs typeface="Times New Roman"/>
              </a:rPr>
              <a:t>Autrement dit, l’enseignant donne des signaux aux élèves qui, par conséquent, répondent à ces signaux. On ne peut pas </a:t>
            </a:r>
            <a:r>
              <a:rPr lang="fr-FR" sz="2400" dirty="0">
                <a:latin typeface="Times New Roman"/>
                <a:cs typeface="Times New Roman"/>
              </a:rPr>
              <a:t>éviter </a:t>
            </a:r>
            <a:r>
              <a:rPr lang="fr-FR" sz="2400" dirty="0" smtClean="0">
                <a:latin typeface="Times New Roman"/>
                <a:cs typeface="Times New Roman"/>
              </a:rPr>
              <a:t>cette </a:t>
            </a:r>
            <a:r>
              <a:rPr lang="fr-FR" sz="2400" dirty="0">
                <a:latin typeface="Times New Roman"/>
                <a:cs typeface="Times New Roman"/>
              </a:rPr>
              <a:t>dynamique </a:t>
            </a:r>
            <a:r>
              <a:rPr lang="fr-FR" sz="2400" dirty="0" smtClean="0">
                <a:latin typeface="Times New Roman"/>
                <a:cs typeface="Times New Roman"/>
              </a:rPr>
              <a:t>car l’enseignant est tout d’abord un être humain et, à cause de cela, il ne peut pas être ”plat” dans sa pratique.</a:t>
            </a:r>
            <a:endParaRPr lang="fr-FR" sz="2400" dirty="0">
              <a:latin typeface="Times New Roman"/>
              <a:cs typeface="Times New Roman"/>
            </a:endParaRPr>
          </a:p>
        </p:txBody>
      </p:sp>
    </p:spTree>
    <p:extLst>
      <p:ext uri="{BB962C8B-B14F-4D97-AF65-F5344CB8AC3E}">
        <p14:creationId xmlns:p14="http://schemas.microsoft.com/office/powerpoint/2010/main" val="19799582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4370137" y="1936253"/>
            <a:ext cx="3313042" cy="830997"/>
          </a:xfrm>
          <a:prstGeom prst="rect">
            <a:avLst/>
          </a:prstGeom>
          <a:noFill/>
          <a:ln w="38100" cmpd="sng">
            <a:solidFill>
              <a:schemeClr val="tx1"/>
            </a:solidFill>
          </a:ln>
        </p:spPr>
        <p:txBody>
          <a:bodyPr wrap="square" rtlCol="0">
            <a:spAutoFit/>
          </a:bodyPr>
          <a:lstStyle/>
          <a:p>
            <a:pPr algn="ctr"/>
            <a:r>
              <a:rPr lang="fr-FR" sz="2400" b="1" dirty="0" smtClean="0">
                <a:latin typeface="Times New Roman" charset="0"/>
                <a:ea typeface="Times New Roman" charset="0"/>
                <a:cs typeface="Times New Roman" charset="0"/>
              </a:rPr>
              <a:t>Que se passe-t-il pour les élèves ?</a:t>
            </a:r>
            <a:endParaRPr lang="en-GB" sz="2400" b="1" dirty="0">
              <a:latin typeface="Times New Roman" charset="0"/>
              <a:ea typeface="Times New Roman" charset="0"/>
              <a:cs typeface="Times New Roman" charset="0"/>
            </a:endParaRPr>
          </a:p>
        </p:txBody>
      </p:sp>
      <p:cxnSp>
        <p:nvCxnSpPr>
          <p:cNvPr id="3" name="Connettore 2 2"/>
          <p:cNvCxnSpPr/>
          <p:nvPr/>
        </p:nvCxnSpPr>
        <p:spPr>
          <a:xfrm flipH="1">
            <a:off x="4622800" y="2767250"/>
            <a:ext cx="1117600" cy="13729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CasellaDiTesto 3"/>
          <p:cNvSpPr txBox="1"/>
          <p:nvPr/>
        </p:nvSpPr>
        <p:spPr>
          <a:xfrm>
            <a:off x="1739901" y="4267201"/>
            <a:ext cx="3690687" cy="954107"/>
          </a:xfrm>
          <a:prstGeom prst="rect">
            <a:avLst/>
          </a:prstGeom>
          <a:noFill/>
        </p:spPr>
        <p:txBody>
          <a:bodyPr wrap="square" rtlCol="0">
            <a:spAutoFit/>
          </a:bodyPr>
          <a:lstStyle/>
          <a:p>
            <a:r>
              <a:rPr lang="fr-FR" sz="2800" dirty="0" smtClean="0">
                <a:latin typeface="Times New Roman"/>
                <a:cs typeface="Times New Roman"/>
              </a:rPr>
              <a:t>Ils répondent au niveau rationnel </a:t>
            </a:r>
            <a:endParaRPr lang="fr-FR" sz="2800" dirty="0">
              <a:latin typeface="Times New Roman"/>
              <a:cs typeface="Times New Roman"/>
            </a:endParaRPr>
          </a:p>
        </p:txBody>
      </p:sp>
      <p:cxnSp>
        <p:nvCxnSpPr>
          <p:cNvPr id="12" name="Connettore 2 11"/>
          <p:cNvCxnSpPr/>
          <p:nvPr/>
        </p:nvCxnSpPr>
        <p:spPr>
          <a:xfrm>
            <a:off x="6438900" y="2767250"/>
            <a:ext cx="1130300" cy="13729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CasellaDiTesto 15"/>
          <p:cNvSpPr txBox="1"/>
          <p:nvPr/>
        </p:nvSpPr>
        <p:spPr>
          <a:xfrm>
            <a:off x="6870700" y="4267201"/>
            <a:ext cx="3619500" cy="1815882"/>
          </a:xfrm>
          <a:prstGeom prst="rect">
            <a:avLst/>
          </a:prstGeom>
          <a:noFill/>
        </p:spPr>
        <p:txBody>
          <a:bodyPr wrap="square" rtlCol="0">
            <a:spAutoFit/>
          </a:bodyPr>
          <a:lstStyle/>
          <a:p>
            <a:r>
              <a:rPr lang="fr-FR" sz="2800" dirty="0" smtClean="0">
                <a:latin typeface="Times New Roman"/>
                <a:cs typeface="Times New Roman"/>
              </a:rPr>
              <a:t>La composante émotionnelle peut déclencher leurs réponses.</a:t>
            </a:r>
            <a:endParaRPr lang="fr-FR" sz="2800" dirty="0">
              <a:latin typeface="Times New Roman"/>
              <a:cs typeface="Times New Roman"/>
            </a:endParaRPr>
          </a:p>
        </p:txBody>
      </p:sp>
      <p:sp>
        <p:nvSpPr>
          <p:cNvPr id="9" name="CasellaDiTesto 8"/>
          <p:cNvSpPr txBox="1"/>
          <p:nvPr/>
        </p:nvSpPr>
        <p:spPr>
          <a:xfrm>
            <a:off x="5638800" y="4483100"/>
            <a:ext cx="889000" cy="369332"/>
          </a:xfrm>
          <a:prstGeom prst="rect">
            <a:avLst/>
          </a:prstGeom>
          <a:noFill/>
        </p:spPr>
        <p:txBody>
          <a:bodyPr wrap="square" rtlCol="0">
            <a:spAutoFit/>
          </a:bodyPr>
          <a:lstStyle/>
          <a:p>
            <a:r>
              <a:rPr lang="en-GB" dirty="0" smtClean="0">
                <a:latin typeface="Times New Roman"/>
                <a:cs typeface="Times New Roman"/>
              </a:rPr>
              <a:t>MAIS</a:t>
            </a:r>
            <a:endParaRPr lang="en-GB" dirty="0">
              <a:latin typeface="Times New Roman"/>
              <a:cs typeface="Times New Roman"/>
            </a:endParaRPr>
          </a:p>
        </p:txBody>
      </p:sp>
    </p:spTree>
    <p:extLst>
      <p:ext uri="{BB962C8B-B14F-4D97-AF65-F5344CB8AC3E}">
        <p14:creationId xmlns:p14="http://schemas.microsoft.com/office/powerpoint/2010/main" val="48187917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4370137" y="1936253"/>
            <a:ext cx="3313042" cy="830997"/>
          </a:xfrm>
          <a:prstGeom prst="rect">
            <a:avLst/>
          </a:prstGeom>
          <a:noFill/>
          <a:ln w="38100" cmpd="sng">
            <a:solidFill>
              <a:schemeClr val="tx1"/>
            </a:solidFill>
          </a:ln>
        </p:spPr>
        <p:txBody>
          <a:bodyPr wrap="square" rtlCol="0">
            <a:spAutoFit/>
          </a:bodyPr>
          <a:lstStyle/>
          <a:p>
            <a:pPr algn="ctr"/>
            <a:r>
              <a:rPr lang="fr-FR" sz="2400" b="1" dirty="0" smtClean="0">
                <a:latin typeface="Times New Roman" charset="0"/>
                <a:ea typeface="Times New Roman" charset="0"/>
                <a:cs typeface="Times New Roman" charset="0"/>
              </a:rPr>
              <a:t>Que se passe-t-il pour les élèves ?</a:t>
            </a:r>
            <a:endParaRPr lang="en-GB" sz="2400" b="1" dirty="0">
              <a:latin typeface="Times New Roman" charset="0"/>
              <a:ea typeface="Times New Roman" charset="0"/>
              <a:cs typeface="Times New Roman" charset="0"/>
            </a:endParaRPr>
          </a:p>
        </p:txBody>
      </p:sp>
      <p:sp>
        <p:nvSpPr>
          <p:cNvPr id="4" name="CasellaDiTesto 3"/>
          <p:cNvSpPr txBox="1"/>
          <p:nvPr/>
        </p:nvSpPr>
        <p:spPr>
          <a:xfrm>
            <a:off x="4076700" y="4636532"/>
            <a:ext cx="4000500" cy="523220"/>
          </a:xfrm>
          <a:prstGeom prst="rect">
            <a:avLst/>
          </a:prstGeom>
          <a:noFill/>
        </p:spPr>
        <p:txBody>
          <a:bodyPr wrap="square" rtlCol="0">
            <a:spAutoFit/>
          </a:bodyPr>
          <a:lstStyle/>
          <a:p>
            <a:pPr algn="ctr"/>
            <a:r>
              <a:rPr lang="it-IT" sz="2800" dirty="0">
                <a:latin typeface="Times New Roman"/>
                <a:cs typeface="Times New Roman"/>
              </a:rPr>
              <a:t>R</a:t>
            </a:r>
            <a:r>
              <a:rPr lang="it-IT" sz="2800" i="1" dirty="0">
                <a:latin typeface="Times New Roman"/>
                <a:cs typeface="Times New Roman"/>
              </a:rPr>
              <a:t>AE</a:t>
            </a:r>
            <a:r>
              <a:rPr lang="it-IT" sz="2800" dirty="0">
                <a:latin typeface="Times New Roman"/>
                <a:cs typeface="Times New Roman"/>
              </a:rPr>
              <a:t>MOTIONALITIES</a:t>
            </a:r>
            <a:endParaRPr lang="en-GB" sz="2800" dirty="0">
              <a:latin typeface="Times New Roman"/>
              <a:cs typeface="Times New Roman"/>
            </a:endParaRPr>
          </a:p>
        </p:txBody>
      </p:sp>
      <p:cxnSp>
        <p:nvCxnSpPr>
          <p:cNvPr id="11" name="Connettore 2 10"/>
          <p:cNvCxnSpPr/>
          <p:nvPr/>
        </p:nvCxnSpPr>
        <p:spPr>
          <a:xfrm>
            <a:off x="6096000" y="2792650"/>
            <a:ext cx="0" cy="14999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865278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4370137" y="1936252"/>
            <a:ext cx="3313042" cy="830997"/>
          </a:xfrm>
          <a:prstGeom prst="rect">
            <a:avLst/>
          </a:prstGeom>
          <a:noFill/>
          <a:ln w="38100" cmpd="sng">
            <a:solidFill>
              <a:schemeClr val="tx1"/>
            </a:solidFill>
          </a:ln>
        </p:spPr>
        <p:txBody>
          <a:bodyPr wrap="square" rtlCol="0">
            <a:spAutoFit/>
          </a:bodyPr>
          <a:lstStyle/>
          <a:p>
            <a:pPr algn="ctr"/>
            <a:r>
              <a:rPr lang="en-GB" sz="2400" b="1" dirty="0" err="1" smtClean="0">
                <a:latin typeface="Times New Roman"/>
                <a:cs typeface="Times New Roman"/>
              </a:rPr>
              <a:t>Autres</a:t>
            </a:r>
            <a:r>
              <a:rPr lang="en-GB" sz="2400" b="1" dirty="0" smtClean="0">
                <a:latin typeface="Times New Roman"/>
                <a:cs typeface="Times New Roman"/>
              </a:rPr>
              <a:t> </a:t>
            </a:r>
            <a:r>
              <a:rPr lang="en-GB" sz="2400" b="1" dirty="0" err="1" smtClean="0">
                <a:latin typeface="Times New Roman"/>
                <a:cs typeface="Times New Roman"/>
              </a:rPr>
              <a:t>contenus</a:t>
            </a:r>
            <a:r>
              <a:rPr lang="en-GB" sz="2400" b="1" dirty="0" smtClean="0">
                <a:latin typeface="Times New Roman"/>
                <a:cs typeface="Times New Roman"/>
              </a:rPr>
              <a:t> </a:t>
            </a:r>
            <a:r>
              <a:rPr lang="en-GB" sz="2400" b="1" dirty="0" err="1" smtClean="0">
                <a:latin typeface="Times New Roman"/>
                <a:cs typeface="Times New Roman"/>
              </a:rPr>
              <a:t>mathématiques</a:t>
            </a:r>
            <a:endParaRPr lang="en-GB" sz="2400" b="1" dirty="0">
              <a:latin typeface="Times New Roman"/>
              <a:cs typeface="Times New Roman"/>
            </a:endParaRPr>
          </a:p>
        </p:txBody>
      </p:sp>
      <p:sp>
        <p:nvSpPr>
          <p:cNvPr id="6" name="CasellaDiTesto 5"/>
          <p:cNvSpPr txBox="1"/>
          <p:nvPr/>
        </p:nvSpPr>
        <p:spPr>
          <a:xfrm>
            <a:off x="4076700" y="4636532"/>
            <a:ext cx="4000500" cy="523220"/>
          </a:xfrm>
          <a:prstGeom prst="rect">
            <a:avLst/>
          </a:prstGeom>
          <a:noFill/>
        </p:spPr>
        <p:txBody>
          <a:bodyPr wrap="square" rtlCol="0">
            <a:spAutoFit/>
          </a:bodyPr>
          <a:lstStyle/>
          <a:p>
            <a:pPr algn="ctr"/>
            <a:r>
              <a:rPr lang="it-IT" sz="2800" dirty="0">
                <a:latin typeface="Times New Roman"/>
                <a:cs typeface="Times New Roman"/>
              </a:rPr>
              <a:t>R</a:t>
            </a:r>
            <a:r>
              <a:rPr lang="it-IT" sz="2800" i="1" dirty="0">
                <a:latin typeface="Times New Roman"/>
                <a:cs typeface="Times New Roman"/>
              </a:rPr>
              <a:t>AE</a:t>
            </a:r>
            <a:r>
              <a:rPr lang="it-IT" sz="2800" dirty="0">
                <a:latin typeface="Times New Roman"/>
                <a:cs typeface="Times New Roman"/>
              </a:rPr>
              <a:t>MOTIONALITIES</a:t>
            </a:r>
            <a:endParaRPr lang="en-GB" sz="2800" dirty="0">
              <a:latin typeface="Times New Roman"/>
              <a:cs typeface="Times New Roman"/>
            </a:endParaRPr>
          </a:p>
        </p:txBody>
      </p:sp>
      <p:cxnSp>
        <p:nvCxnSpPr>
          <p:cNvPr id="7" name="Connettore 2 6"/>
          <p:cNvCxnSpPr/>
          <p:nvPr/>
        </p:nvCxnSpPr>
        <p:spPr>
          <a:xfrm>
            <a:off x="6096000" y="3135550"/>
            <a:ext cx="0" cy="14999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204109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1"/>
          <p:cNvSpPr txBox="1">
            <a:spLocks/>
          </p:cNvSpPr>
          <p:nvPr/>
        </p:nvSpPr>
        <p:spPr>
          <a:xfrm>
            <a:off x="-136848" y="2613162"/>
            <a:ext cx="12192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err="1" smtClean="0">
                <a:latin typeface="Times New Roman"/>
                <a:cs typeface="Times New Roman"/>
              </a:rPr>
              <a:t>Merci</a:t>
            </a:r>
            <a:r>
              <a:rPr lang="en-GB" b="1" dirty="0" smtClean="0">
                <a:latin typeface="Times New Roman"/>
                <a:cs typeface="Times New Roman"/>
              </a:rPr>
              <a:t>! </a:t>
            </a:r>
            <a:endParaRPr lang="en-GB" b="1" dirty="0">
              <a:latin typeface="Times New Roman"/>
              <a:cs typeface="Times New Roman"/>
            </a:endParaRPr>
          </a:p>
        </p:txBody>
      </p:sp>
    </p:spTree>
    <p:extLst>
      <p:ext uri="{BB962C8B-B14F-4D97-AF65-F5344CB8AC3E}">
        <p14:creationId xmlns:p14="http://schemas.microsoft.com/office/powerpoint/2010/main" val="6129146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03512" y="1124745"/>
            <a:ext cx="8784976" cy="1508105"/>
          </a:xfrm>
          <a:prstGeom prst="rect">
            <a:avLst/>
          </a:prstGeom>
          <a:noFill/>
        </p:spPr>
        <p:txBody>
          <a:bodyPr wrap="square" rtlCol="0">
            <a:spAutoFit/>
          </a:bodyPr>
          <a:lstStyle/>
          <a:p>
            <a:pPr>
              <a:buFont typeface="Arial" pitchFamily="34" charset="0"/>
              <a:buChar char="•"/>
            </a:pPr>
            <a:r>
              <a:rPr lang="en-US" sz="3200" dirty="0">
                <a:latin typeface="Times New Roman" panose="02020603050405020304" pitchFamily="18" charset="0"/>
                <a:cs typeface="Times New Roman" panose="02020603050405020304" pitchFamily="18" charset="0"/>
              </a:rPr>
              <a:t> </a:t>
            </a:r>
            <a:r>
              <a:rPr lang="it-IT" sz="2800" i="1" dirty="0">
                <a:latin typeface="Times New Roman" panose="02020603050405020304" pitchFamily="18" charset="0"/>
                <a:cs typeface="Times New Roman" panose="02020603050405020304" pitchFamily="18" charset="0"/>
              </a:rPr>
              <a:t>“</a:t>
            </a:r>
            <a:r>
              <a:rPr lang="it-IT" sz="2800" i="1" dirty="0" err="1">
                <a:latin typeface="Times New Roman" panose="02020603050405020304" pitchFamily="18" charset="0"/>
                <a:cs typeface="Times New Roman" panose="02020603050405020304" pitchFamily="18" charset="0"/>
              </a:rPr>
              <a:t>Weakening</a:t>
            </a:r>
            <a:r>
              <a:rPr lang="it-IT" sz="2800" i="1" dirty="0">
                <a:latin typeface="Times New Roman" panose="02020603050405020304" pitchFamily="18" charset="0"/>
                <a:cs typeface="Times New Roman" panose="02020603050405020304" pitchFamily="18" charset="0"/>
              </a:rPr>
              <a:t> </a:t>
            </a:r>
            <a:r>
              <a:rPr lang="it-IT" sz="2800" i="1" dirty="0" err="1">
                <a:latin typeface="Times New Roman" panose="02020603050405020304" pitchFamily="18" charset="0"/>
                <a:cs typeface="Times New Roman" panose="02020603050405020304" pitchFamily="18" charset="0"/>
              </a:rPr>
              <a:t>Habermas</a:t>
            </a:r>
            <a:r>
              <a:rPr lang="it-IT" sz="2800" i="1" dirty="0">
                <a:latin typeface="Times New Roman" panose="02020603050405020304" pitchFamily="18" charset="0"/>
                <a:cs typeface="Times New Roman" panose="02020603050405020304" pitchFamily="18" charset="0"/>
              </a:rPr>
              <a:t>: the </a:t>
            </a:r>
            <a:r>
              <a:rPr lang="it-IT" sz="2800" i="1" dirty="0" err="1">
                <a:latin typeface="Times New Roman" panose="02020603050405020304" pitchFamily="18" charset="0"/>
                <a:cs typeface="Times New Roman" panose="02020603050405020304" pitchFamily="18" charset="0"/>
              </a:rPr>
              <a:t>undoing</a:t>
            </a:r>
            <a:r>
              <a:rPr lang="it-IT" sz="2800" i="1" dirty="0">
                <a:latin typeface="Times New Roman" panose="02020603050405020304" pitchFamily="18" charset="0"/>
                <a:cs typeface="Times New Roman" panose="02020603050405020304" pitchFamily="18" charset="0"/>
              </a:rPr>
              <a:t> of </a:t>
            </a:r>
            <a:r>
              <a:rPr lang="it-IT" sz="2800" i="1" dirty="0" err="1">
                <a:latin typeface="Times New Roman" panose="02020603050405020304" pitchFamily="18" charset="0"/>
                <a:cs typeface="Times New Roman" panose="02020603050405020304" pitchFamily="18" charset="0"/>
              </a:rPr>
              <a:t>communicative</a:t>
            </a:r>
            <a:r>
              <a:rPr lang="it-IT" sz="2800" i="1" dirty="0">
                <a:latin typeface="Times New Roman" panose="02020603050405020304" pitchFamily="18" charset="0"/>
                <a:cs typeface="Times New Roman" panose="02020603050405020304" pitchFamily="18" charset="0"/>
              </a:rPr>
              <a:t>      	</a:t>
            </a:r>
            <a:r>
              <a:rPr lang="it-IT" sz="2800" i="1" dirty="0" err="1">
                <a:latin typeface="Times New Roman" panose="02020603050405020304" pitchFamily="18" charset="0"/>
                <a:cs typeface="Times New Roman" panose="02020603050405020304" pitchFamily="18" charset="0"/>
              </a:rPr>
              <a:t>rationality</a:t>
            </a:r>
            <a:r>
              <a:rPr lang="it-IT" sz="2800" i="1" dirty="0">
                <a:latin typeface="Times New Roman" panose="02020603050405020304" pitchFamily="18" charset="0"/>
                <a:cs typeface="Times New Roman" panose="02020603050405020304" pitchFamily="18" charset="0"/>
              </a:rPr>
              <a:t>”</a:t>
            </a:r>
          </a:p>
          <a:p>
            <a:r>
              <a:rPr lang="it-IT" sz="3200" i="1" dirty="0"/>
              <a:t>	</a:t>
            </a:r>
            <a:r>
              <a:rPr lang="it-IT" sz="2800" dirty="0" err="1">
                <a:latin typeface="Times New Roman" panose="02020603050405020304" pitchFamily="18" charset="0"/>
                <a:cs typeface="Times New Roman" panose="02020603050405020304" pitchFamily="18" charset="0"/>
              </a:rPr>
              <a:t>Rienstra</a:t>
            </a:r>
            <a:r>
              <a:rPr lang="it-IT" sz="2800" dirty="0">
                <a:latin typeface="Times New Roman" panose="02020603050405020304" pitchFamily="18" charset="0"/>
                <a:cs typeface="Times New Roman" panose="02020603050405020304" pitchFamily="18" charset="0"/>
              </a:rPr>
              <a:t> &amp; Hook</a:t>
            </a:r>
            <a:endParaRPr lang="it-IT" sz="2400" dirty="0"/>
          </a:p>
        </p:txBody>
      </p:sp>
      <p:sp>
        <p:nvSpPr>
          <p:cNvPr id="4" name="TextBox 3"/>
          <p:cNvSpPr txBox="1"/>
          <p:nvPr/>
        </p:nvSpPr>
        <p:spPr>
          <a:xfrm>
            <a:off x="1703512" y="2872096"/>
            <a:ext cx="8784976" cy="3293209"/>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In </a:t>
            </a:r>
            <a:r>
              <a:rPr lang="en-US" sz="2600" dirty="0" err="1">
                <a:latin typeface="Times New Roman" panose="02020603050405020304" pitchFamily="18" charset="0"/>
                <a:cs typeface="Times New Roman" panose="02020603050405020304" pitchFamily="18" charset="0"/>
              </a:rPr>
              <a:t>Habermas</a:t>
            </a:r>
            <a:r>
              <a:rPr lang="en-US" sz="2600" dirty="0">
                <a:latin typeface="Times New Roman" panose="02020603050405020304" pitchFamily="18" charset="0"/>
                <a:cs typeface="Times New Roman" panose="02020603050405020304" pitchFamily="18" charset="0"/>
              </a:rPr>
              <a:t>, no room for </a:t>
            </a:r>
            <a:r>
              <a:rPr lang="it-IT" sz="2600" dirty="0">
                <a:latin typeface="Times New Roman" panose="02020603050405020304" pitchFamily="18" charset="0"/>
                <a:cs typeface="Times New Roman" panose="02020603050405020304" pitchFamily="18" charset="0"/>
              </a:rPr>
              <a:t>“</a:t>
            </a:r>
            <a:r>
              <a:rPr lang="it-IT" sz="2600" i="1" dirty="0" err="1">
                <a:solidFill>
                  <a:srgbClr val="0000FF"/>
                </a:solidFill>
                <a:latin typeface="Times New Roman" panose="02020603050405020304" pitchFamily="18" charset="0"/>
                <a:cs typeface="Times New Roman" panose="02020603050405020304" pitchFamily="18" charset="0"/>
              </a:rPr>
              <a:t>sensuous</a:t>
            </a:r>
            <a:r>
              <a:rPr lang="it-IT" sz="2600" i="1" dirty="0">
                <a:solidFill>
                  <a:srgbClr val="0000FF"/>
                </a:solidFill>
                <a:latin typeface="Times New Roman" panose="02020603050405020304" pitchFamily="18" charset="0"/>
                <a:cs typeface="Times New Roman" panose="02020603050405020304" pitchFamily="18" charset="0"/>
              </a:rPr>
              <a:t> </a:t>
            </a:r>
            <a:r>
              <a:rPr lang="it-IT" sz="2600" i="1" dirty="0" err="1">
                <a:solidFill>
                  <a:srgbClr val="0000FF"/>
                </a:solidFill>
                <a:latin typeface="Times New Roman" panose="02020603050405020304" pitchFamily="18" charset="0"/>
                <a:cs typeface="Times New Roman" panose="02020603050405020304" pitchFamily="18" charset="0"/>
              </a:rPr>
              <a:t>experiences</a:t>
            </a:r>
            <a:r>
              <a:rPr lang="it-IT" sz="2600" i="1" dirty="0">
                <a:solidFill>
                  <a:srgbClr val="0000FF"/>
                </a:solidFill>
                <a:latin typeface="Times New Roman" panose="02020603050405020304" pitchFamily="18" charset="0"/>
                <a:cs typeface="Times New Roman" panose="02020603050405020304" pitchFamily="18" charset="0"/>
              </a:rPr>
              <a:t> </a:t>
            </a:r>
            <a:r>
              <a:rPr lang="it-IT" sz="2600" i="1" dirty="0">
                <a:latin typeface="Times New Roman" panose="02020603050405020304" pitchFamily="18" charset="0"/>
                <a:cs typeface="Times New Roman" panose="02020603050405020304" pitchFamily="18" charset="0"/>
              </a:rPr>
              <a:t>of </a:t>
            </a:r>
            <a:r>
              <a:rPr lang="it-IT" sz="2600" i="1" dirty="0" err="1">
                <a:latin typeface="Times New Roman" panose="02020603050405020304" pitchFamily="18" charset="0"/>
                <a:cs typeface="Times New Roman" panose="02020603050405020304" pitchFamily="18" charset="0"/>
              </a:rPr>
              <a:t>hope</a:t>
            </a:r>
            <a:r>
              <a:rPr lang="it-IT" sz="2600" i="1" dirty="0">
                <a:latin typeface="Times New Roman" panose="02020603050405020304" pitchFamily="18" charset="0"/>
                <a:cs typeface="Times New Roman" panose="02020603050405020304" pitchFamily="18" charset="0"/>
              </a:rPr>
              <a:t> and </a:t>
            </a:r>
            <a:r>
              <a:rPr lang="it-IT" sz="2600" i="1" dirty="0" err="1">
                <a:latin typeface="Times New Roman" panose="02020603050405020304" pitchFamily="18" charset="0"/>
                <a:cs typeface="Times New Roman" panose="02020603050405020304" pitchFamily="18" charset="0"/>
              </a:rPr>
              <a:t>despair</a:t>
            </a:r>
            <a:r>
              <a:rPr lang="it-IT" sz="2600" i="1" dirty="0">
                <a:latin typeface="Times New Roman" panose="02020603050405020304" pitchFamily="18" charset="0"/>
                <a:cs typeface="Times New Roman" panose="02020603050405020304" pitchFamily="18" charset="0"/>
              </a:rPr>
              <a:t>, of venture and </a:t>
            </a:r>
            <a:r>
              <a:rPr lang="it-IT" sz="2600" i="1" dirty="0" err="1">
                <a:latin typeface="Times New Roman" panose="02020603050405020304" pitchFamily="18" charset="0"/>
                <a:cs typeface="Times New Roman" panose="02020603050405020304" pitchFamily="18" charset="0"/>
              </a:rPr>
              <a:t>humiliation</a:t>
            </a:r>
            <a:r>
              <a:rPr lang="it-IT" sz="2600" dirty="0">
                <a:latin typeface="Times New Roman" panose="02020603050405020304" pitchFamily="18" charset="0"/>
                <a:cs typeface="Times New Roman" panose="02020603050405020304" pitchFamily="18" charset="0"/>
              </a:rPr>
              <a:t>”</a:t>
            </a:r>
            <a:r>
              <a:rPr lang="it-IT" sz="2600" i="1" dirty="0">
                <a:latin typeface="Times New Roman" panose="02020603050405020304" pitchFamily="18" charset="0"/>
                <a:cs typeface="Times New Roman" panose="02020603050405020304" pitchFamily="18" charset="0"/>
              </a:rPr>
              <a:t>. </a:t>
            </a:r>
          </a:p>
          <a:p>
            <a:r>
              <a:rPr lang="it-IT" sz="2600" dirty="0">
                <a:latin typeface="Times New Roman" panose="02020603050405020304" pitchFamily="18" charset="0"/>
                <a:cs typeface="Times New Roman" panose="02020603050405020304" pitchFamily="18" charset="0"/>
              </a:rPr>
              <a:t>He </a:t>
            </a:r>
            <a:r>
              <a:rPr lang="it-IT" sz="2600" dirty="0" err="1">
                <a:latin typeface="Times New Roman" panose="02020603050405020304" pitchFamily="18" charset="0"/>
                <a:cs typeface="Times New Roman" panose="02020603050405020304" pitchFamily="18" charset="0"/>
              </a:rPr>
              <a:t>avoids</a:t>
            </a:r>
            <a:r>
              <a:rPr lang="it-IT" sz="2600" i="1" dirty="0">
                <a:latin typeface="Times New Roman" panose="02020603050405020304" pitchFamily="18" charset="0"/>
                <a:cs typeface="Times New Roman" panose="02020603050405020304" pitchFamily="18" charset="0"/>
              </a:rPr>
              <a:t> </a:t>
            </a:r>
            <a:r>
              <a:rPr lang="it-IT" sz="2600" dirty="0">
                <a:latin typeface="Times New Roman" panose="02020603050405020304" pitchFamily="18" charset="0"/>
                <a:cs typeface="Times New Roman" panose="02020603050405020304" pitchFamily="18" charset="0"/>
              </a:rPr>
              <a:t>“</a:t>
            </a:r>
            <a:r>
              <a:rPr lang="it-IT" sz="2600" i="1" u="sng" dirty="0">
                <a:latin typeface="Times New Roman" panose="02020603050405020304" pitchFamily="18" charset="0"/>
                <a:cs typeface="Times New Roman" panose="02020603050405020304" pitchFamily="18" charset="0"/>
              </a:rPr>
              <a:t>the creature-</a:t>
            </a:r>
            <a:r>
              <a:rPr lang="it-IT" sz="2600" i="1" u="sng" dirty="0" err="1">
                <a:latin typeface="Times New Roman" panose="02020603050405020304" pitchFamily="18" charset="0"/>
                <a:cs typeface="Times New Roman" panose="02020603050405020304" pitchFamily="18" charset="0"/>
              </a:rPr>
              <a:t>like</a:t>
            </a:r>
            <a:r>
              <a:rPr lang="it-IT" sz="2600" i="1" u="sng" dirty="0">
                <a:latin typeface="Times New Roman" panose="02020603050405020304" pitchFamily="18" charset="0"/>
                <a:cs typeface="Times New Roman" panose="02020603050405020304" pitchFamily="18" charset="0"/>
              </a:rPr>
              <a:t> </a:t>
            </a:r>
            <a:r>
              <a:rPr lang="it-IT" sz="2600" i="1" u="sng" dirty="0" err="1">
                <a:latin typeface="Times New Roman" panose="02020603050405020304" pitchFamily="18" charset="0"/>
                <a:cs typeface="Times New Roman" panose="02020603050405020304" pitchFamily="18" charset="0"/>
              </a:rPr>
              <a:t>aspects</a:t>
            </a:r>
            <a:r>
              <a:rPr lang="it-IT" sz="2600" i="1" u="sng" dirty="0">
                <a:latin typeface="Times New Roman" panose="02020603050405020304" pitchFamily="18" charset="0"/>
                <a:cs typeface="Times New Roman" panose="02020603050405020304" pitchFamily="18" charset="0"/>
              </a:rPr>
              <a:t> of human </a:t>
            </a:r>
            <a:r>
              <a:rPr lang="it-IT" sz="2600" i="1" u="sng" dirty="0" err="1">
                <a:latin typeface="Times New Roman" panose="02020603050405020304" pitchFamily="18" charset="0"/>
                <a:cs typeface="Times New Roman" panose="02020603050405020304" pitchFamily="18" charset="0"/>
              </a:rPr>
              <a:t>beings</a:t>
            </a:r>
            <a:r>
              <a:rPr lang="it-IT" sz="2600" dirty="0">
                <a:latin typeface="Times New Roman" panose="02020603050405020304" pitchFamily="18" charset="0"/>
                <a:cs typeface="Times New Roman" panose="02020603050405020304" pitchFamily="18" charset="0"/>
              </a:rPr>
              <a:t>”. </a:t>
            </a:r>
          </a:p>
          <a:p>
            <a:r>
              <a:rPr lang="it-IT" sz="2600" dirty="0">
                <a:latin typeface="Times New Roman" panose="02020603050405020304" pitchFamily="18" charset="0"/>
                <a:cs typeface="Times New Roman" panose="02020603050405020304" pitchFamily="18" charset="0"/>
              </a:rPr>
              <a:t>“</a:t>
            </a:r>
            <a:r>
              <a:rPr lang="it-IT" sz="2600" i="1" dirty="0">
                <a:latin typeface="Times New Roman" panose="02020603050405020304" pitchFamily="18" charset="0"/>
                <a:cs typeface="Times New Roman" panose="02020603050405020304" pitchFamily="18" charset="0"/>
              </a:rPr>
              <a:t>…</a:t>
            </a:r>
            <a:r>
              <a:rPr lang="it-IT" sz="2600" i="1" dirty="0" err="1">
                <a:latin typeface="Times New Roman" panose="02020603050405020304" pitchFamily="18" charset="0"/>
                <a:cs typeface="Times New Roman" panose="02020603050405020304" pitchFamily="18" charset="0"/>
              </a:rPr>
              <a:t>it</a:t>
            </a:r>
            <a:r>
              <a:rPr lang="it-IT" sz="2600" i="1" dirty="0">
                <a:latin typeface="Times New Roman" panose="02020603050405020304" pitchFamily="18" charset="0"/>
                <a:cs typeface="Times New Roman" panose="02020603050405020304" pitchFamily="18" charset="0"/>
              </a:rPr>
              <a:t> </a:t>
            </a:r>
            <a:r>
              <a:rPr lang="it-IT" sz="2600" i="1" dirty="0" err="1">
                <a:latin typeface="Times New Roman" panose="02020603050405020304" pitchFamily="18" charset="0"/>
                <a:cs typeface="Times New Roman" panose="02020603050405020304" pitchFamily="18" charset="0"/>
              </a:rPr>
              <a:t>seems</a:t>
            </a:r>
            <a:r>
              <a:rPr lang="it-IT" sz="2600" i="1" dirty="0">
                <a:latin typeface="Times New Roman" panose="02020603050405020304" pitchFamily="18" charset="0"/>
                <a:cs typeface="Times New Roman" panose="02020603050405020304" pitchFamily="18" charset="0"/>
              </a:rPr>
              <a:t> </a:t>
            </a:r>
            <a:r>
              <a:rPr lang="it-IT" sz="2600" i="1" dirty="0" err="1">
                <a:latin typeface="Times New Roman" panose="02020603050405020304" pitchFamily="18" charset="0"/>
                <a:cs typeface="Times New Roman" panose="02020603050405020304" pitchFamily="18" charset="0"/>
              </a:rPr>
              <a:t>difficult</a:t>
            </a:r>
            <a:r>
              <a:rPr lang="it-IT" sz="2600" i="1" dirty="0">
                <a:latin typeface="Times New Roman" panose="02020603050405020304" pitchFamily="18" charset="0"/>
                <a:cs typeface="Times New Roman" panose="02020603050405020304" pitchFamily="18" charset="0"/>
              </a:rPr>
              <a:t> to </a:t>
            </a:r>
            <a:r>
              <a:rPr lang="it-IT" sz="2600" i="1" dirty="0" err="1">
                <a:latin typeface="Times New Roman" panose="02020603050405020304" pitchFamily="18" charset="0"/>
                <a:cs typeface="Times New Roman" panose="02020603050405020304" pitchFamily="18" charset="0"/>
              </a:rPr>
              <a:t>resist</a:t>
            </a:r>
            <a:r>
              <a:rPr lang="it-IT" sz="2600" i="1" dirty="0">
                <a:latin typeface="Times New Roman" panose="02020603050405020304" pitchFamily="18" charset="0"/>
                <a:cs typeface="Times New Roman" panose="02020603050405020304" pitchFamily="18" charset="0"/>
              </a:rPr>
              <a:t> </a:t>
            </a:r>
            <a:r>
              <a:rPr lang="it-IT" sz="2600" i="1" dirty="0" err="1">
                <a:latin typeface="Times New Roman" panose="02020603050405020304" pitchFamily="18" charset="0"/>
                <a:cs typeface="Times New Roman" panose="02020603050405020304" pitchFamily="18" charset="0"/>
              </a:rPr>
              <a:t>that</a:t>
            </a:r>
            <a:r>
              <a:rPr lang="it-IT" sz="2600" i="1" dirty="0">
                <a:latin typeface="Times New Roman" panose="02020603050405020304" pitchFamily="18" charset="0"/>
                <a:cs typeface="Times New Roman" panose="02020603050405020304" pitchFamily="18" charset="0"/>
              </a:rPr>
              <a:t> for </a:t>
            </a:r>
            <a:r>
              <a:rPr lang="it-IT" sz="2600" i="1" dirty="0" err="1">
                <a:latin typeface="Times New Roman" panose="02020603050405020304" pitchFamily="18" charset="0"/>
                <a:cs typeface="Times New Roman" panose="02020603050405020304" pitchFamily="18" charset="0"/>
              </a:rPr>
              <a:t>Habermas</a:t>
            </a:r>
            <a:r>
              <a:rPr lang="it-IT" sz="2600" i="1" dirty="0">
                <a:latin typeface="Times New Roman" panose="02020603050405020304" pitchFamily="18" charset="0"/>
                <a:cs typeface="Times New Roman" panose="02020603050405020304" pitchFamily="18" charset="0"/>
              </a:rPr>
              <a:t>, the </a:t>
            </a:r>
            <a:r>
              <a:rPr lang="it-IT" sz="2600" i="1" dirty="0" err="1">
                <a:latin typeface="Times New Roman" panose="02020603050405020304" pitchFamily="18" charset="0"/>
                <a:cs typeface="Times New Roman" panose="02020603050405020304" pitchFamily="18" charset="0"/>
              </a:rPr>
              <a:t>good</a:t>
            </a:r>
            <a:r>
              <a:rPr lang="it-IT" sz="2600" i="1" dirty="0">
                <a:latin typeface="Times New Roman" panose="02020603050405020304" pitchFamily="18" charset="0"/>
                <a:cs typeface="Times New Roman" panose="02020603050405020304" pitchFamily="18" charset="0"/>
              </a:rPr>
              <a:t> life </a:t>
            </a:r>
            <a:r>
              <a:rPr lang="it-IT" sz="2600" i="1" dirty="0" err="1">
                <a:latin typeface="Times New Roman" panose="02020603050405020304" pitchFamily="18" charset="0"/>
                <a:cs typeface="Times New Roman" panose="02020603050405020304" pitchFamily="18" charset="0"/>
              </a:rPr>
              <a:t>is</a:t>
            </a:r>
            <a:r>
              <a:rPr lang="it-IT" sz="2600" i="1" dirty="0">
                <a:latin typeface="Times New Roman" panose="02020603050405020304" pitchFamily="18" charset="0"/>
                <a:cs typeface="Times New Roman" panose="02020603050405020304" pitchFamily="18" charset="0"/>
              </a:rPr>
              <a:t> a life </a:t>
            </a:r>
            <a:r>
              <a:rPr lang="it-IT" sz="2600" i="1" dirty="0" err="1">
                <a:latin typeface="Times New Roman" panose="02020603050405020304" pitchFamily="18" charset="0"/>
                <a:cs typeface="Times New Roman" panose="02020603050405020304" pitchFamily="18" charset="0"/>
              </a:rPr>
              <a:t>marked</a:t>
            </a:r>
            <a:r>
              <a:rPr lang="it-IT" sz="2600" i="1" dirty="0">
                <a:latin typeface="Times New Roman" panose="02020603050405020304" pitchFamily="18" charset="0"/>
                <a:cs typeface="Times New Roman" panose="02020603050405020304" pitchFamily="18" charset="0"/>
              </a:rPr>
              <a:t> by </a:t>
            </a:r>
            <a:r>
              <a:rPr lang="it-IT" sz="2600" i="1" dirty="0" err="1">
                <a:latin typeface="Times New Roman" panose="02020603050405020304" pitchFamily="18" charset="0"/>
                <a:cs typeface="Times New Roman" panose="02020603050405020304" pitchFamily="18" charset="0"/>
              </a:rPr>
              <a:t>endless</a:t>
            </a:r>
            <a:r>
              <a:rPr lang="it-IT" sz="2600" i="1" dirty="0">
                <a:latin typeface="Times New Roman" panose="02020603050405020304" pitchFamily="18" charset="0"/>
                <a:cs typeface="Times New Roman" panose="02020603050405020304" pitchFamily="18" charset="0"/>
              </a:rPr>
              <a:t> </a:t>
            </a:r>
            <a:r>
              <a:rPr lang="it-IT" sz="2600" i="1" dirty="0" err="1">
                <a:latin typeface="Times New Roman" panose="02020603050405020304" pitchFamily="18" charset="0"/>
                <a:cs typeface="Times New Roman" panose="02020603050405020304" pitchFamily="18" charset="0"/>
              </a:rPr>
              <a:t>rounds</a:t>
            </a:r>
            <a:r>
              <a:rPr lang="it-IT" sz="2600" i="1" dirty="0">
                <a:latin typeface="Times New Roman" panose="02020603050405020304" pitchFamily="18" charset="0"/>
                <a:cs typeface="Times New Roman" panose="02020603050405020304" pitchFamily="18" charset="0"/>
              </a:rPr>
              <a:t> of </a:t>
            </a:r>
            <a:r>
              <a:rPr lang="it-IT" sz="2600" i="1" dirty="0" err="1">
                <a:latin typeface="Times New Roman" panose="02020603050405020304" pitchFamily="18" charset="0"/>
                <a:cs typeface="Times New Roman" panose="02020603050405020304" pitchFamily="18" charset="0"/>
              </a:rPr>
              <a:t>rational</a:t>
            </a:r>
            <a:r>
              <a:rPr lang="it-IT" sz="2600" i="1" dirty="0">
                <a:latin typeface="Times New Roman" panose="02020603050405020304" pitchFamily="18" charset="0"/>
                <a:cs typeface="Times New Roman" panose="02020603050405020304" pitchFamily="18" charset="0"/>
              </a:rPr>
              <a:t>, </a:t>
            </a:r>
            <a:r>
              <a:rPr lang="it-IT" sz="2600" i="1" dirty="0" err="1">
                <a:latin typeface="Times New Roman" panose="02020603050405020304" pitchFamily="18" charset="0"/>
                <a:cs typeface="Times New Roman" panose="02020603050405020304" pitchFamily="18" charset="0"/>
              </a:rPr>
              <a:t>decentred</a:t>
            </a:r>
            <a:r>
              <a:rPr lang="it-IT" sz="2600" i="1" dirty="0">
                <a:latin typeface="Times New Roman" panose="02020603050405020304" pitchFamily="18" charset="0"/>
                <a:cs typeface="Times New Roman" panose="02020603050405020304" pitchFamily="18" charset="0"/>
              </a:rPr>
              <a:t>, agent-</a:t>
            </a:r>
            <a:r>
              <a:rPr lang="it-IT" sz="2600" i="1" dirty="0" err="1">
                <a:latin typeface="Times New Roman" panose="02020603050405020304" pitchFamily="18" charset="0"/>
                <a:cs typeface="Times New Roman" panose="02020603050405020304" pitchFamily="18" charset="0"/>
              </a:rPr>
              <a:t>neutral</a:t>
            </a:r>
            <a:r>
              <a:rPr lang="it-IT" sz="2600" i="1" dirty="0">
                <a:latin typeface="Times New Roman" panose="02020603050405020304" pitchFamily="18" charset="0"/>
                <a:cs typeface="Times New Roman" panose="02020603050405020304" pitchFamily="18" charset="0"/>
              </a:rPr>
              <a:t> </a:t>
            </a:r>
            <a:r>
              <a:rPr lang="it-IT" sz="2600" i="1" dirty="0" err="1">
                <a:latin typeface="Times New Roman" panose="02020603050405020304" pitchFamily="18" charset="0"/>
                <a:cs typeface="Times New Roman" panose="02020603050405020304" pitchFamily="18" charset="0"/>
              </a:rPr>
              <a:t>communication-where</a:t>
            </a:r>
            <a:r>
              <a:rPr lang="it-IT" sz="2600" i="1" dirty="0">
                <a:latin typeface="Times New Roman" panose="02020603050405020304" pitchFamily="18" charset="0"/>
                <a:cs typeface="Times New Roman" panose="02020603050405020304" pitchFamily="18" charset="0"/>
              </a:rPr>
              <a:t> human </a:t>
            </a:r>
            <a:r>
              <a:rPr lang="it-IT" sz="2600" i="1" dirty="0" err="1">
                <a:latin typeface="Times New Roman" panose="02020603050405020304" pitchFamily="18" charset="0"/>
                <a:cs typeface="Times New Roman" panose="02020603050405020304" pitchFamily="18" charset="0"/>
              </a:rPr>
              <a:t>needs</a:t>
            </a:r>
            <a:r>
              <a:rPr lang="it-IT" sz="2600" i="1" dirty="0">
                <a:latin typeface="Times New Roman" panose="02020603050405020304" pitchFamily="18" charset="0"/>
                <a:cs typeface="Times New Roman" panose="02020603050405020304" pitchFamily="18" charset="0"/>
              </a:rPr>
              <a:t> are </a:t>
            </a:r>
            <a:r>
              <a:rPr lang="it-IT" sz="2600" i="1" dirty="0" err="1">
                <a:latin typeface="Times New Roman" panose="02020603050405020304" pitchFamily="18" charset="0"/>
                <a:cs typeface="Times New Roman" panose="02020603050405020304" pitchFamily="18" charset="0"/>
              </a:rPr>
              <a:t>argued</a:t>
            </a:r>
            <a:r>
              <a:rPr lang="it-IT" sz="2600" i="1" dirty="0">
                <a:latin typeface="Times New Roman" panose="02020603050405020304" pitchFamily="18" charset="0"/>
                <a:cs typeface="Times New Roman" panose="02020603050405020304" pitchFamily="18" charset="0"/>
              </a:rPr>
              <a:t> for </a:t>
            </a:r>
            <a:r>
              <a:rPr lang="it-IT" sz="2600" b="1" i="1" dirty="0">
                <a:solidFill>
                  <a:srgbClr val="0000FF"/>
                </a:solidFill>
                <a:latin typeface="Times New Roman" panose="02020603050405020304" pitchFamily="18" charset="0"/>
                <a:cs typeface="Times New Roman" panose="02020603050405020304" pitchFamily="18" charset="0"/>
              </a:rPr>
              <a:t>“</a:t>
            </a:r>
            <a:r>
              <a:rPr lang="it-IT" sz="2600" b="1" i="1" dirty="0" err="1">
                <a:solidFill>
                  <a:srgbClr val="0000FF"/>
                </a:solidFill>
                <a:latin typeface="Times New Roman" panose="02020603050405020304" pitchFamily="18" charset="0"/>
                <a:cs typeface="Times New Roman" panose="02020603050405020304" pitchFamily="18" charset="0"/>
              </a:rPr>
              <a:t>without</a:t>
            </a:r>
            <a:r>
              <a:rPr lang="it-IT" sz="2600" b="1" i="1" dirty="0">
                <a:solidFill>
                  <a:srgbClr val="0000FF"/>
                </a:solidFill>
                <a:latin typeface="Times New Roman" panose="02020603050405020304" pitchFamily="18" charset="0"/>
                <a:cs typeface="Times New Roman" panose="02020603050405020304" pitchFamily="18" charset="0"/>
              </a:rPr>
              <a:t> </a:t>
            </a:r>
            <a:r>
              <a:rPr lang="it-IT" sz="2600" b="1" i="1" dirty="0" err="1">
                <a:solidFill>
                  <a:srgbClr val="0000FF"/>
                </a:solidFill>
                <a:latin typeface="Times New Roman" panose="02020603050405020304" pitchFamily="18" charset="0"/>
                <a:cs typeface="Times New Roman" panose="02020603050405020304" pitchFamily="18" charset="0"/>
              </a:rPr>
              <a:t>being</a:t>
            </a:r>
            <a:r>
              <a:rPr lang="it-IT" sz="2600" b="1" i="1" dirty="0">
                <a:solidFill>
                  <a:srgbClr val="0000FF"/>
                </a:solidFill>
                <a:latin typeface="Times New Roman" panose="02020603050405020304" pitchFamily="18" charset="0"/>
                <a:cs typeface="Times New Roman" panose="02020603050405020304" pitchFamily="18" charset="0"/>
              </a:rPr>
              <a:t> </a:t>
            </a:r>
            <a:r>
              <a:rPr lang="it-IT" sz="2600" b="1" i="1" dirty="0" err="1">
                <a:solidFill>
                  <a:srgbClr val="0000FF"/>
                </a:solidFill>
                <a:latin typeface="Times New Roman" panose="02020603050405020304" pitchFamily="18" charset="0"/>
                <a:cs typeface="Times New Roman" panose="02020603050405020304" pitchFamily="18" charset="0"/>
              </a:rPr>
              <a:t>felt</a:t>
            </a:r>
            <a:r>
              <a:rPr lang="it-IT" sz="2600" b="1" i="1" dirty="0">
                <a:solidFill>
                  <a:srgbClr val="0000FF"/>
                </a:solidFill>
                <a:latin typeface="Times New Roman" panose="02020603050405020304" pitchFamily="18" charset="0"/>
                <a:cs typeface="Times New Roman" panose="02020603050405020304" pitchFamily="18" charset="0"/>
              </a:rPr>
              <a:t>”</a:t>
            </a:r>
            <a:r>
              <a:rPr lang="it-IT" sz="2600" dirty="0">
                <a:latin typeface="Times New Roman" panose="02020603050405020304" pitchFamily="18" charset="0"/>
                <a:cs typeface="Times New Roman" panose="02020603050405020304" pitchFamily="18" charset="0"/>
              </a:rPr>
              <a:t>”</a:t>
            </a:r>
          </a:p>
          <a:p>
            <a:pPr algn="r"/>
            <a:r>
              <a:rPr lang="it-IT" sz="2400" dirty="0">
                <a:latin typeface="Times New Roman" panose="02020603050405020304" pitchFamily="18" charset="0"/>
                <a:cs typeface="Times New Roman" panose="02020603050405020304" pitchFamily="18" charset="0"/>
              </a:rPr>
              <a:t>(</a:t>
            </a:r>
            <a:r>
              <a:rPr lang="it-IT" sz="2400" dirty="0" err="1">
                <a:latin typeface="Times New Roman" panose="02020603050405020304" pitchFamily="18" charset="0"/>
                <a:cs typeface="Times New Roman" panose="02020603050405020304" pitchFamily="18" charset="0"/>
              </a:rPr>
              <a:t>Heller</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quoted</a:t>
            </a:r>
            <a:r>
              <a:rPr lang="it-IT" sz="2400" dirty="0">
                <a:latin typeface="Times New Roman" panose="02020603050405020304" pitchFamily="18" charset="0"/>
                <a:cs typeface="Times New Roman" panose="02020603050405020304" pitchFamily="18" charset="0"/>
              </a:rPr>
              <a:t> in </a:t>
            </a:r>
            <a:r>
              <a:rPr lang="it-IT" sz="2400" dirty="0" err="1">
                <a:latin typeface="Times New Roman" panose="02020603050405020304" pitchFamily="18" charset="0"/>
                <a:cs typeface="Times New Roman" panose="02020603050405020304" pitchFamily="18" charset="0"/>
              </a:rPr>
              <a:t>Rienstra</a:t>
            </a:r>
            <a:r>
              <a:rPr lang="it-IT" sz="2400" dirty="0">
                <a:latin typeface="Times New Roman" panose="02020603050405020304" pitchFamily="18" charset="0"/>
                <a:cs typeface="Times New Roman" panose="02020603050405020304" pitchFamily="18" charset="0"/>
              </a:rPr>
              <a:t> &amp; Hook)</a:t>
            </a:r>
            <a:endParaRPr lang="it-IT" sz="2400" dirty="0">
              <a:solidFill>
                <a:schemeClr val="accent4"/>
              </a:solidFill>
              <a:latin typeface="Times New Roman" panose="02020603050405020304" pitchFamily="18" charset="0"/>
              <a:cs typeface="Times New Roman" panose="02020603050405020304" pitchFamily="18" charset="0"/>
            </a:endParaRPr>
          </a:p>
        </p:txBody>
      </p:sp>
      <p:sp>
        <p:nvSpPr>
          <p:cNvPr id="6" name="Subtitle 2"/>
          <p:cNvSpPr txBox="1">
            <a:spLocks/>
          </p:cNvSpPr>
          <p:nvPr/>
        </p:nvSpPr>
        <p:spPr>
          <a:xfrm>
            <a:off x="1524000" y="404664"/>
            <a:ext cx="9144000" cy="1008112"/>
          </a:xfrm>
          <a:prstGeom prst="rect">
            <a:avLst/>
          </a:prstGeom>
        </p:spPr>
        <p:txBody>
          <a:bodyPr>
            <a:noAutofit/>
          </a:bodyPr>
          <a:lstStyle/>
          <a:p>
            <a:pPr marL="342900" indent="-342900" algn="ctr">
              <a:spcBef>
                <a:spcPct val="20000"/>
              </a:spcBef>
              <a:defRPr/>
            </a:pPr>
            <a:r>
              <a:rPr lang="fr-FR" sz="3600" dirty="0" smtClean="0">
                <a:latin typeface="Times New Roman" panose="02020603050405020304" pitchFamily="18" charset="0"/>
                <a:cs typeface="Times New Roman" panose="02020603050405020304" pitchFamily="18" charset="0"/>
              </a:rPr>
              <a:t>Critiques </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610126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2413</TotalTime>
  <Words>6288</Words>
  <Application>Microsoft Macintosh PowerPoint</Application>
  <PresentationFormat>Widescreen</PresentationFormat>
  <Paragraphs>679</Paragraphs>
  <Slides>85</Slides>
  <Notes>69</Notes>
  <HiddenSlides>20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85</vt:i4>
      </vt:variant>
    </vt:vector>
  </HeadingPairs>
  <TitlesOfParts>
    <vt:vector size="93" baseType="lpstr">
      <vt:lpstr>Calibri</vt:lpstr>
      <vt:lpstr>Calibri Light</vt:lpstr>
      <vt:lpstr>Cambria (Intestazioni)</vt:lpstr>
      <vt:lpstr>Times</vt:lpstr>
      <vt:lpstr>Times New Roman</vt:lpstr>
      <vt:lpstr>Wingdings</vt:lpstr>
      <vt:lpstr>Arial</vt:lpstr>
      <vt:lpstr>Tema di Office</vt:lpstr>
      <vt:lpstr>La rationalité dans l’enseignement des mathématiques :  l’émergence des émotions dans la prise de décision</vt:lpstr>
      <vt:lpstr>Plan de la présentation</vt:lpstr>
      <vt:lpstr>Plan de la présentation</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Plan de la présentation</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Plan de la présentation</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Plan de la présentation</vt:lpstr>
      <vt:lpstr>Presentazione di PowerPoint</vt:lpstr>
      <vt:lpstr>Plan de la présentation</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Plan de la présentation</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Plan de la présentation</vt:lpstr>
      <vt:lpstr>Presentazione di PowerPoint</vt:lpstr>
      <vt:lpstr>Presentazione di PowerPoint</vt:lpstr>
      <vt:lpstr>Presentazione di PowerPoint</vt:lpstr>
      <vt:lpstr>Presentazione di PowerPoint</vt:lpstr>
      <vt:lpstr>Presentazione di PowerPoint</vt:lpstr>
      <vt:lpstr>Plan de la présentation</vt:lpstr>
      <vt:lpstr>Presentazione di PowerPoint</vt:lpstr>
      <vt:lpstr>Presentazione di PowerPoint</vt:lpstr>
      <vt:lpstr>Presentazione di PowerPoint</vt:lpstr>
      <vt:lpstr>Presentazione di PowerPoint</vt:lpstr>
      <vt:lpstr>Presentazione di PowerPoint</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Rationality in mathematics teaching:  the emergence of emotions in decision-making</dc:title>
  <dc:creator>Utente di Microsoft Office</dc:creator>
  <cp:lastModifiedBy>Marina De Simone</cp:lastModifiedBy>
  <cp:revision>147</cp:revision>
  <dcterms:created xsi:type="dcterms:W3CDTF">2016-11-22T07:52:35Z</dcterms:created>
  <dcterms:modified xsi:type="dcterms:W3CDTF">2017-10-05T07:26:14Z</dcterms:modified>
</cp:coreProperties>
</file>