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40" r:id="rId78"/>
    <p:sldId id="341" r:id="rId79"/>
    <p:sldId id="342" r:id="rId8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2"/>
    <p:restoredTop sz="68337"/>
  </p:normalViewPr>
  <p:slideViewPr>
    <p:cSldViewPr snapToGrid="0" snapToObjects="1">
      <p:cViewPr varScale="1">
        <p:scale>
          <a:sx n="55" d="100"/>
          <a:sy n="55" d="100"/>
        </p:scale>
        <p:origin x="22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F3A71-FA87-BF49-B42C-BEF34C00FA03}" type="datetimeFigureOut">
              <a:rPr lang="fr-FR" smtClean="0"/>
              <a:t>20/12/2017</a:t>
            </a:fld>
            <a:endParaRPr lang="fr-F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03587-B2F4-0D4B-ABED-76E5FAA0D7FF}" type="slidenum">
              <a:rPr lang="fr-FR" smtClean="0"/>
              <a:t>‹n.›</a:t>
            </a:fld>
            <a:endParaRPr lang="fr-FR"/>
          </a:p>
        </p:txBody>
      </p:sp>
    </p:spTree>
    <p:extLst>
      <p:ext uri="{BB962C8B-B14F-4D97-AF65-F5344CB8AC3E}">
        <p14:creationId xmlns:p14="http://schemas.microsoft.com/office/powerpoint/2010/main" val="132216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2</a:t>
            </a:fld>
            <a:endParaRPr lang="fr-FR"/>
          </a:p>
        </p:txBody>
      </p:sp>
    </p:spTree>
    <p:extLst>
      <p:ext uri="{BB962C8B-B14F-4D97-AF65-F5344CB8AC3E}">
        <p14:creationId xmlns:p14="http://schemas.microsoft.com/office/powerpoint/2010/main" val="161409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14</a:t>
            </a:fld>
            <a:endParaRPr lang="fr-FR"/>
          </a:p>
        </p:txBody>
      </p:sp>
    </p:spTree>
    <p:extLst>
      <p:ext uri="{BB962C8B-B14F-4D97-AF65-F5344CB8AC3E}">
        <p14:creationId xmlns:p14="http://schemas.microsoft.com/office/powerpoint/2010/main" val="56652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6778F09-9A29-C24A-B0EA-394C3A89D2C6}" type="slidenum">
              <a:rPr lang="fr-FR" smtClean="0"/>
              <a:t>15</a:t>
            </a:fld>
            <a:endParaRPr lang="fr-FR"/>
          </a:p>
        </p:txBody>
      </p:sp>
    </p:spTree>
    <p:extLst>
      <p:ext uri="{BB962C8B-B14F-4D97-AF65-F5344CB8AC3E}">
        <p14:creationId xmlns:p14="http://schemas.microsoft.com/office/powerpoint/2010/main" val="53359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6778F09-9A29-C24A-B0EA-394C3A89D2C6}" type="slidenum">
              <a:rPr lang="fr-FR" smtClean="0"/>
              <a:t>16</a:t>
            </a:fld>
            <a:endParaRPr lang="fr-FR"/>
          </a:p>
        </p:txBody>
      </p:sp>
    </p:spTree>
    <p:extLst>
      <p:ext uri="{BB962C8B-B14F-4D97-AF65-F5344CB8AC3E}">
        <p14:creationId xmlns:p14="http://schemas.microsoft.com/office/powerpoint/2010/main" val="136494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6778F09-9A29-C24A-B0EA-394C3A89D2C6}" type="slidenum">
              <a:rPr lang="fr-FR" smtClean="0"/>
              <a:t>17</a:t>
            </a:fld>
            <a:endParaRPr lang="fr-FR"/>
          </a:p>
        </p:txBody>
      </p:sp>
    </p:spTree>
    <p:extLst>
      <p:ext uri="{BB962C8B-B14F-4D97-AF65-F5344CB8AC3E}">
        <p14:creationId xmlns:p14="http://schemas.microsoft.com/office/powerpoint/2010/main" val="16315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endParaRPr lang="fr-CH" sz="120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86778F09-9A29-C24A-B0EA-394C3A89D2C6}" type="slidenum">
              <a:rPr lang="fr-FR" smtClean="0"/>
              <a:t>18</a:t>
            </a:fld>
            <a:endParaRPr lang="fr-FR"/>
          </a:p>
        </p:txBody>
      </p:sp>
    </p:spTree>
    <p:extLst>
      <p:ext uri="{BB962C8B-B14F-4D97-AF65-F5344CB8AC3E}">
        <p14:creationId xmlns:p14="http://schemas.microsoft.com/office/powerpoint/2010/main" val="1019773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endParaRPr lang="fr-CH" sz="120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86778F09-9A29-C24A-B0EA-394C3A89D2C6}" type="slidenum">
              <a:rPr lang="fr-FR" smtClean="0"/>
              <a:t>19</a:t>
            </a:fld>
            <a:endParaRPr lang="fr-FR"/>
          </a:p>
        </p:txBody>
      </p:sp>
    </p:spTree>
    <p:extLst>
      <p:ext uri="{BB962C8B-B14F-4D97-AF65-F5344CB8AC3E}">
        <p14:creationId xmlns:p14="http://schemas.microsoft.com/office/powerpoint/2010/main" val="1264546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endParaRPr lang="fr-CH" sz="120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86778F09-9A29-C24A-B0EA-394C3A89D2C6}" type="slidenum">
              <a:rPr lang="fr-FR" smtClean="0"/>
              <a:t>20</a:t>
            </a:fld>
            <a:endParaRPr lang="fr-FR"/>
          </a:p>
        </p:txBody>
      </p:sp>
    </p:spTree>
    <p:extLst>
      <p:ext uri="{BB962C8B-B14F-4D97-AF65-F5344CB8AC3E}">
        <p14:creationId xmlns:p14="http://schemas.microsoft.com/office/powerpoint/2010/main" val="9090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endParaRPr lang="fr-CH" sz="120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86778F09-9A29-C24A-B0EA-394C3A89D2C6}" type="slidenum">
              <a:rPr lang="fr-FR" smtClean="0"/>
              <a:t>21</a:t>
            </a:fld>
            <a:endParaRPr lang="fr-FR"/>
          </a:p>
        </p:txBody>
      </p:sp>
    </p:spTree>
    <p:extLst>
      <p:ext uri="{BB962C8B-B14F-4D97-AF65-F5344CB8AC3E}">
        <p14:creationId xmlns:p14="http://schemas.microsoft.com/office/powerpoint/2010/main" val="510988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endParaRPr lang="fr-CH" sz="120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86778F09-9A29-C24A-B0EA-394C3A89D2C6}" type="slidenum">
              <a:rPr lang="fr-FR" smtClean="0"/>
              <a:t>22</a:t>
            </a:fld>
            <a:endParaRPr lang="fr-FR"/>
          </a:p>
        </p:txBody>
      </p:sp>
    </p:spTree>
    <p:extLst>
      <p:ext uri="{BB962C8B-B14F-4D97-AF65-F5344CB8AC3E}">
        <p14:creationId xmlns:p14="http://schemas.microsoft.com/office/powerpoint/2010/main" val="207870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endParaRPr lang="fr-CH" sz="120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86778F09-9A29-C24A-B0EA-394C3A89D2C6}" type="slidenum">
              <a:rPr lang="fr-FR" smtClean="0"/>
              <a:t>23</a:t>
            </a:fld>
            <a:endParaRPr lang="fr-FR"/>
          </a:p>
        </p:txBody>
      </p:sp>
    </p:spTree>
    <p:extLst>
      <p:ext uri="{BB962C8B-B14F-4D97-AF65-F5344CB8AC3E}">
        <p14:creationId xmlns:p14="http://schemas.microsoft.com/office/powerpoint/2010/main" val="154435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3</a:t>
            </a:fld>
            <a:endParaRPr lang="fr-FR"/>
          </a:p>
        </p:txBody>
      </p:sp>
    </p:spTree>
    <p:extLst>
      <p:ext uri="{BB962C8B-B14F-4D97-AF65-F5344CB8AC3E}">
        <p14:creationId xmlns:p14="http://schemas.microsoft.com/office/powerpoint/2010/main" val="855709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A6E03587-B2F4-0D4B-ABED-76E5FAA0D7FF}" type="slidenum">
              <a:rPr lang="fr-FR" smtClean="0"/>
              <a:t>24</a:t>
            </a:fld>
            <a:endParaRPr lang="fr-FR"/>
          </a:p>
        </p:txBody>
      </p:sp>
    </p:spTree>
    <p:extLst>
      <p:ext uri="{BB962C8B-B14F-4D97-AF65-F5344CB8AC3E}">
        <p14:creationId xmlns:p14="http://schemas.microsoft.com/office/powerpoint/2010/main" val="1628539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25</a:t>
            </a:fld>
            <a:endParaRPr lang="fr-FR"/>
          </a:p>
        </p:txBody>
      </p:sp>
    </p:spTree>
    <p:extLst>
      <p:ext uri="{BB962C8B-B14F-4D97-AF65-F5344CB8AC3E}">
        <p14:creationId xmlns:p14="http://schemas.microsoft.com/office/powerpoint/2010/main" val="1992866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27</a:t>
            </a:fld>
            <a:endParaRPr lang="fr-FR"/>
          </a:p>
        </p:txBody>
      </p:sp>
    </p:spTree>
    <p:extLst>
      <p:ext uri="{BB962C8B-B14F-4D97-AF65-F5344CB8AC3E}">
        <p14:creationId xmlns:p14="http://schemas.microsoft.com/office/powerpoint/2010/main" val="1095839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28</a:t>
            </a:fld>
            <a:endParaRPr lang="fr-FR"/>
          </a:p>
        </p:txBody>
      </p:sp>
    </p:spTree>
    <p:extLst>
      <p:ext uri="{BB962C8B-B14F-4D97-AF65-F5344CB8AC3E}">
        <p14:creationId xmlns:p14="http://schemas.microsoft.com/office/powerpoint/2010/main" val="1935512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29</a:t>
            </a:fld>
            <a:endParaRPr lang="fr-FR"/>
          </a:p>
        </p:txBody>
      </p:sp>
    </p:spTree>
    <p:extLst>
      <p:ext uri="{BB962C8B-B14F-4D97-AF65-F5344CB8AC3E}">
        <p14:creationId xmlns:p14="http://schemas.microsoft.com/office/powerpoint/2010/main" val="53059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30</a:t>
            </a:fld>
            <a:endParaRPr lang="fr-FR"/>
          </a:p>
        </p:txBody>
      </p:sp>
    </p:spTree>
    <p:extLst>
      <p:ext uri="{BB962C8B-B14F-4D97-AF65-F5344CB8AC3E}">
        <p14:creationId xmlns:p14="http://schemas.microsoft.com/office/powerpoint/2010/main" val="1549603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32</a:t>
            </a:fld>
            <a:endParaRPr lang="fr-FR"/>
          </a:p>
        </p:txBody>
      </p:sp>
    </p:spTree>
    <p:extLst>
      <p:ext uri="{BB962C8B-B14F-4D97-AF65-F5344CB8AC3E}">
        <p14:creationId xmlns:p14="http://schemas.microsoft.com/office/powerpoint/2010/main" val="769755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33</a:t>
            </a:fld>
            <a:endParaRPr lang="fr-FR"/>
          </a:p>
        </p:txBody>
      </p:sp>
    </p:spTree>
    <p:extLst>
      <p:ext uri="{BB962C8B-B14F-4D97-AF65-F5344CB8AC3E}">
        <p14:creationId xmlns:p14="http://schemas.microsoft.com/office/powerpoint/2010/main" val="2079702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baseline="0" dirty="0" smtClean="0"/>
          </a:p>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34</a:t>
            </a:fld>
            <a:endParaRPr lang="fr-FR"/>
          </a:p>
        </p:txBody>
      </p:sp>
    </p:spTree>
    <p:extLst>
      <p:ext uri="{BB962C8B-B14F-4D97-AF65-F5344CB8AC3E}">
        <p14:creationId xmlns:p14="http://schemas.microsoft.com/office/powerpoint/2010/main" val="1455903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baseline="0" dirty="0" smtClean="0"/>
          </a:p>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35</a:t>
            </a:fld>
            <a:endParaRPr lang="fr-FR"/>
          </a:p>
        </p:txBody>
      </p:sp>
    </p:spTree>
    <p:extLst>
      <p:ext uri="{BB962C8B-B14F-4D97-AF65-F5344CB8AC3E}">
        <p14:creationId xmlns:p14="http://schemas.microsoft.com/office/powerpoint/2010/main" val="210423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4</a:t>
            </a:fld>
            <a:endParaRPr lang="fr-FR"/>
          </a:p>
        </p:txBody>
      </p:sp>
    </p:spTree>
    <p:extLst>
      <p:ext uri="{BB962C8B-B14F-4D97-AF65-F5344CB8AC3E}">
        <p14:creationId xmlns:p14="http://schemas.microsoft.com/office/powerpoint/2010/main" val="1958079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37</a:t>
            </a:fld>
            <a:endParaRPr lang="fr-FR"/>
          </a:p>
        </p:txBody>
      </p:sp>
    </p:spTree>
    <p:extLst>
      <p:ext uri="{BB962C8B-B14F-4D97-AF65-F5344CB8AC3E}">
        <p14:creationId xmlns:p14="http://schemas.microsoft.com/office/powerpoint/2010/main" val="725000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38</a:t>
            </a:fld>
            <a:endParaRPr lang="fr-FR"/>
          </a:p>
        </p:txBody>
      </p:sp>
    </p:spTree>
    <p:extLst>
      <p:ext uri="{BB962C8B-B14F-4D97-AF65-F5344CB8AC3E}">
        <p14:creationId xmlns:p14="http://schemas.microsoft.com/office/powerpoint/2010/main" val="1823529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39</a:t>
            </a:fld>
            <a:endParaRPr lang="fr-FR"/>
          </a:p>
        </p:txBody>
      </p:sp>
    </p:spTree>
    <p:extLst>
      <p:ext uri="{BB962C8B-B14F-4D97-AF65-F5344CB8AC3E}">
        <p14:creationId xmlns:p14="http://schemas.microsoft.com/office/powerpoint/2010/main" val="254170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40</a:t>
            </a:fld>
            <a:endParaRPr lang="fr-FR"/>
          </a:p>
        </p:txBody>
      </p:sp>
    </p:spTree>
    <p:extLst>
      <p:ext uri="{BB962C8B-B14F-4D97-AF65-F5344CB8AC3E}">
        <p14:creationId xmlns:p14="http://schemas.microsoft.com/office/powerpoint/2010/main" val="1754205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41</a:t>
            </a:fld>
            <a:endParaRPr lang="fr-FR"/>
          </a:p>
        </p:txBody>
      </p:sp>
    </p:spTree>
    <p:extLst>
      <p:ext uri="{BB962C8B-B14F-4D97-AF65-F5344CB8AC3E}">
        <p14:creationId xmlns:p14="http://schemas.microsoft.com/office/powerpoint/2010/main" val="2134389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42</a:t>
            </a:fld>
            <a:endParaRPr lang="fr-FR"/>
          </a:p>
        </p:txBody>
      </p:sp>
    </p:spTree>
    <p:extLst>
      <p:ext uri="{BB962C8B-B14F-4D97-AF65-F5344CB8AC3E}">
        <p14:creationId xmlns:p14="http://schemas.microsoft.com/office/powerpoint/2010/main" val="766763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43</a:t>
            </a:fld>
            <a:endParaRPr lang="fr-FR"/>
          </a:p>
        </p:txBody>
      </p:sp>
    </p:spTree>
    <p:extLst>
      <p:ext uri="{BB962C8B-B14F-4D97-AF65-F5344CB8AC3E}">
        <p14:creationId xmlns:p14="http://schemas.microsoft.com/office/powerpoint/2010/main" val="430934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44</a:t>
            </a:fld>
            <a:endParaRPr lang="fr-FR"/>
          </a:p>
        </p:txBody>
      </p:sp>
    </p:spTree>
    <p:extLst>
      <p:ext uri="{BB962C8B-B14F-4D97-AF65-F5344CB8AC3E}">
        <p14:creationId xmlns:p14="http://schemas.microsoft.com/office/powerpoint/2010/main" val="1774772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46</a:t>
            </a:fld>
            <a:endParaRPr lang="fr-FR"/>
          </a:p>
        </p:txBody>
      </p:sp>
    </p:spTree>
    <p:extLst>
      <p:ext uri="{BB962C8B-B14F-4D97-AF65-F5344CB8AC3E}">
        <p14:creationId xmlns:p14="http://schemas.microsoft.com/office/powerpoint/2010/main" val="735127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47</a:t>
            </a:fld>
            <a:endParaRPr lang="fr-FR"/>
          </a:p>
        </p:txBody>
      </p:sp>
    </p:spTree>
    <p:extLst>
      <p:ext uri="{BB962C8B-B14F-4D97-AF65-F5344CB8AC3E}">
        <p14:creationId xmlns:p14="http://schemas.microsoft.com/office/powerpoint/2010/main" val="125556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endParaRPr>
          </a:p>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5</a:t>
            </a:fld>
            <a:endParaRPr lang="fr-FR"/>
          </a:p>
        </p:txBody>
      </p:sp>
    </p:spTree>
    <p:extLst>
      <p:ext uri="{BB962C8B-B14F-4D97-AF65-F5344CB8AC3E}">
        <p14:creationId xmlns:p14="http://schemas.microsoft.com/office/powerpoint/2010/main" val="1408428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48</a:t>
            </a:fld>
            <a:endParaRPr lang="fr-FR"/>
          </a:p>
        </p:txBody>
      </p:sp>
    </p:spTree>
    <p:extLst>
      <p:ext uri="{BB962C8B-B14F-4D97-AF65-F5344CB8AC3E}">
        <p14:creationId xmlns:p14="http://schemas.microsoft.com/office/powerpoint/2010/main" val="2015891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49</a:t>
            </a:fld>
            <a:endParaRPr lang="fr-FR"/>
          </a:p>
        </p:txBody>
      </p:sp>
    </p:spTree>
    <p:extLst>
      <p:ext uri="{BB962C8B-B14F-4D97-AF65-F5344CB8AC3E}">
        <p14:creationId xmlns:p14="http://schemas.microsoft.com/office/powerpoint/2010/main" val="1999428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51</a:t>
            </a:fld>
            <a:endParaRPr lang="fr-FR"/>
          </a:p>
        </p:txBody>
      </p:sp>
    </p:spTree>
    <p:extLst>
      <p:ext uri="{BB962C8B-B14F-4D97-AF65-F5344CB8AC3E}">
        <p14:creationId xmlns:p14="http://schemas.microsoft.com/office/powerpoint/2010/main" val="1222956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52</a:t>
            </a:fld>
            <a:endParaRPr lang="fr-FR"/>
          </a:p>
        </p:txBody>
      </p:sp>
    </p:spTree>
    <p:extLst>
      <p:ext uri="{BB962C8B-B14F-4D97-AF65-F5344CB8AC3E}">
        <p14:creationId xmlns:p14="http://schemas.microsoft.com/office/powerpoint/2010/main" val="1521919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smtClean="0"/>
              <a:t>Le gras</a:t>
            </a:r>
            <a:r>
              <a:rPr lang="fr-FR" baseline="0" dirty="0" smtClean="0"/>
              <a:t> c’est dans l’article</a:t>
            </a:r>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53</a:t>
            </a:fld>
            <a:endParaRPr lang="fr-FR"/>
          </a:p>
        </p:txBody>
      </p:sp>
    </p:spTree>
    <p:extLst>
      <p:ext uri="{BB962C8B-B14F-4D97-AF65-F5344CB8AC3E}">
        <p14:creationId xmlns:p14="http://schemas.microsoft.com/office/powerpoint/2010/main" val="710126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54</a:t>
            </a:fld>
            <a:endParaRPr lang="fr-FR"/>
          </a:p>
        </p:txBody>
      </p:sp>
    </p:spTree>
    <p:extLst>
      <p:ext uri="{BB962C8B-B14F-4D97-AF65-F5344CB8AC3E}">
        <p14:creationId xmlns:p14="http://schemas.microsoft.com/office/powerpoint/2010/main" val="256985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55</a:t>
            </a:fld>
            <a:endParaRPr lang="fr-FR"/>
          </a:p>
        </p:txBody>
      </p:sp>
    </p:spTree>
    <p:extLst>
      <p:ext uri="{BB962C8B-B14F-4D97-AF65-F5344CB8AC3E}">
        <p14:creationId xmlns:p14="http://schemas.microsoft.com/office/powerpoint/2010/main" val="1640274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56</a:t>
            </a:fld>
            <a:endParaRPr lang="fr-FR"/>
          </a:p>
        </p:txBody>
      </p:sp>
    </p:spTree>
    <p:extLst>
      <p:ext uri="{BB962C8B-B14F-4D97-AF65-F5344CB8AC3E}">
        <p14:creationId xmlns:p14="http://schemas.microsoft.com/office/powerpoint/2010/main" val="59634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smtClean="0"/>
              <a:t>Paper 2003 on the « </a:t>
            </a:r>
            <a:r>
              <a:rPr lang="fr-FR" dirty="0" err="1" smtClean="0"/>
              <a:t>Annual</a:t>
            </a:r>
            <a:r>
              <a:rPr lang="fr-FR" dirty="0" smtClean="0"/>
              <a:t> meeting of the </a:t>
            </a:r>
            <a:r>
              <a:rPr lang="fr-FR" dirty="0" err="1" smtClean="0"/>
              <a:t>american</a:t>
            </a:r>
            <a:r>
              <a:rPr lang="fr-FR" dirty="0" smtClean="0"/>
              <a:t> </a:t>
            </a:r>
            <a:r>
              <a:rPr lang="fr-FR" dirty="0" err="1" smtClean="0"/>
              <a:t>educational</a:t>
            </a:r>
            <a:r>
              <a:rPr lang="fr-FR" dirty="0" smtClean="0"/>
              <a:t> </a:t>
            </a:r>
            <a:r>
              <a:rPr lang="fr-FR" dirty="0" err="1" smtClean="0"/>
              <a:t>research</a:t>
            </a:r>
            <a:r>
              <a:rPr lang="fr-FR" baseline="0" dirty="0" smtClean="0"/>
              <a:t> association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Paper 2006 on the </a:t>
            </a:r>
            <a:r>
              <a:rPr lang="fr-FR" sz="1200" kern="1200" dirty="0" smtClean="0">
                <a:solidFill>
                  <a:schemeClr val="tx1"/>
                </a:solidFill>
                <a:effectLst/>
                <a:latin typeface="+mn-lt"/>
                <a:ea typeface="+mn-ea"/>
                <a:cs typeface="+mn-cs"/>
              </a:rPr>
              <a:t>International Journal of </a:t>
            </a:r>
            <a:r>
              <a:rPr lang="fr-FR" sz="1200" kern="1200" dirty="0" err="1" smtClean="0">
                <a:solidFill>
                  <a:schemeClr val="tx1"/>
                </a:solidFill>
                <a:effectLst/>
                <a:latin typeface="+mn-lt"/>
                <a:ea typeface="+mn-ea"/>
                <a:cs typeface="+mn-cs"/>
              </a:rPr>
              <a:t>Educational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Research</a:t>
            </a:r>
            <a:r>
              <a:rPr lang="fr-FR" sz="1200" kern="1200" dirty="0" smtClean="0">
                <a:solidFill>
                  <a:schemeClr val="tx1"/>
                </a:solidFill>
                <a:effectLst/>
                <a:latin typeface="+mn-lt"/>
                <a:ea typeface="+mn-ea"/>
                <a:cs typeface="+mn-cs"/>
              </a:rPr>
              <a:t> </a:t>
            </a:r>
            <a:endParaRPr lang="fr-FR" dirty="0" smtClean="0"/>
          </a:p>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58</a:t>
            </a:fld>
            <a:endParaRPr lang="fr-FR"/>
          </a:p>
        </p:txBody>
      </p:sp>
    </p:spTree>
    <p:extLst>
      <p:ext uri="{BB962C8B-B14F-4D97-AF65-F5344CB8AC3E}">
        <p14:creationId xmlns:p14="http://schemas.microsoft.com/office/powerpoint/2010/main" val="1568003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59</a:t>
            </a:fld>
            <a:endParaRPr lang="fr-FR"/>
          </a:p>
        </p:txBody>
      </p:sp>
    </p:spTree>
    <p:extLst>
      <p:ext uri="{BB962C8B-B14F-4D97-AF65-F5344CB8AC3E}">
        <p14:creationId xmlns:p14="http://schemas.microsoft.com/office/powerpoint/2010/main" val="35478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baseline="0" dirty="0" smtClean="0"/>
          </a:p>
        </p:txBody>
      </p:sp>
      <p:sp>
        <p:nvSpPr>
          <p:cNvPr id="4" name="Segnaposto numero diapositiva 3"/>
          <p:cNvSpPr>
            <a:spLocks noGrp="1"/>
          </p:cNvSpPr>
          <p:nvPr>
            <p:ph type="sldNum" sz="quarter" idx="10"/>
          </p:nvPr>
        </p:nvSpPr>
        <p:spPr/>
        <p:txBody>
          <a:bodyPr/>
          <a:lstStyle/>
          <a:p>
            <a:fld id="{86778F09-9A29-C24A-B0EA-394C3A89D2C6}" type="slidenum">
              <a:rPr lang="fr-FR" smtClean="0"/>
              <a:t>6</a:t>
            </a:fld>
            <a:endParaRPr lang="fr-FR"/>
          </a:p>
        </p:txBody>
      </p:sp>
    </p:spTree>
    <p:extLst>
      <p:ext uri="{BB962C8B-B14F-4D97-AF65-F5344CB8AC3E}">
        <p14:creationId xmlns:p14="http://schemas.microsoft.com/office/powerpoint/2010/main" val="20038470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60</a:t>
            </a:fld>
            <a:endParaRPr lang="fr-FR"/>
          </a:p>
        </p:txBody>
      </p:sp>
    </p:spTree>
    <p:extLst>
      <p:ext uri="{BB962C8B-B14F-4D97-AF65-F5344CB8AC3E}">
        <p14:creationId xmlns:p14="http://schemas.microsoft.com/office/powerpoint/2010/main" val="2088743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61</a:t>
            </a:fld>
            <a:endParaRPr lang="fr-FR"/>
          </a:p>
        </p:txBody>
      </p:sp>
    </p:spTree>
    <p:extLst>
      <p:ext uri="{BB962C8B-B14F-4D97-AF65-F5344CB8AC3E}">
        <p14:creationId xmlns:p14="http://schemas.microsoft.com/office/powerpoint/2010/main" val="1333019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62</a:t>
            </a:fld>
            <a:endParaRPr lang="fr-FR"/>
          </a:p>
        </p:txBody>
      </p:sp>
    </p:spTree>
    <p:extLst>
      <p:ext uri="{BB962C8B-B14F-4D97-AF65-F5344CB8AC3E}">
        <p14:creationId xmlns:p14="http://schemas.microsoft.com/office/powerpoint/2010/main" val="1231678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63</a:t>
            </a:fld>
            <a:endParaRPr lang="fr-FR"/>
          </a:p>
        </p:txBody>
      </p:sp>
    </p:spTree>
    <p:extLst>
      <p:ext uri="{BB962C8B-B14F-4D97-AF65-F5344CB8AC3E}">
        <p14:creationId xmlns:p14="http://schemas.microsoft.com/office/powerpoint/2010/main" val="572996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64</a:t>
            </a:fld>
            <a:endParaRPr lang="fr-FR"/>
          </a:p>
        </p:txBody>
      </p:sp>
    </p:spTree>
    <p:extLst>
      <p:ext uri="{BB962C8B-B14F-4D97-AF65-F5344CB8AC3E}">
        <p14:creationId xmlns:p14="http://schemas.microsoft.com/office/powerpoint/2010/main" val="1113420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66</a:t>
            </a:fld>
            <a:endParaRPr lang="fr-FR"/>
          </a:p>
        </p:txBody>
      </p:sp>
    </p:spTree>
    <p:extLst>
      <p:ext uri="{BB962C8B-B14F-4D97-AF65-F5344CB8AC3E}">
        <p14:creationId xmlns:p14="http://schemas.microsoft.com/office/powerpoint/2010/main" val="14826288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67</a:t>
            </a:fld>
            <a:endParaRPr lang="fr-FR"/>
          </a:p>
        </p:txBody>
      </p:sp>
    </p:spTree>
    <p:extLst>
      <p:ext uri="{BB962C8B-B14F-4D97-AF65-F5344CB8AC3E}">
        <p14:creationId xmlns:p14="http://schemas.microsoft.com/office/powerpoint/2010/main" val="988008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68</a:t>
            </a:fld>
            <a:endParaRPr lang="fr-FR"/>
          </a:p>
        </p:txBody>
      </p:sp>
    </p:spTree>
    <p:extLst>
      <p:ext uri="{BB962C8B-B14F-4D97-AF65-F5344CB8AC3E}">
        <p14:creationId xmlns:p14="http://schemas.microsoft.com/office/powerpoint/2010/main" val="1581224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69</a:t>
            </a:fld>
            <a:endParaRPr lang="fr-FR"/>
          </a:p>
        </p:txBody>
      </p:sp>
    </p:spTree>
    <p:extLst>
      <p:ext uri="{BB962C8B-B14F-4D97-AF65-F5344CB8AC3E}">
        <p14:creationId xmlns:p14="http://schemas.microsoft.com/office/powerpoint/2010/main" val="9441506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70</a:t>
            </a:fld>
            <a:endParaRPr lang="fr-FR"/>
          </a:p>
        </p:txBody>
      </p:sp>
    </p:spTree>
    <p:extLst>
      <p:ext uri="{BB962C8B-B14F-4D97-AF65-F5344CB8AC3E}">
        <p14:creationId xmlns:p14="http://schemas.microsoft.com/office/powerpoint/2010/main" val="88277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A6E03587-B2F4-0D4B-ABED-76E5FAA0D7FF}" type="slidenum">
              <a:rPr lang="fr-FR" smtClean="0"/>
              <a:t>7</a:t>
            </a:fld>
            <a:endParaRPr lang="fr-FR"/>
          </a:p>
        </p:txBody>
      </p:sp>
    </p:spTree>
    <p:extLst>
      <p:ext uri="{BB962C8B-B14F-4D97-AF65-F5344CB8AC3E}">
        <p14:creationId xmlns:p14="http://schemas.microsoft.com/office/powerpoint/2010/main" val="18076495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71</a:t>
            </a:fld>
            <a:endParaRPr lang="fr-FR"/>
          </a:p>
        </p:txBody>
      </p:sp>
    </p:spTree>
    <p:extLst>
      <p:ext uri="{BB962C8B-B14F-4D97-AF65-F5344CB8AC3E}">
        <p14:creationId xmlns:p14="http://schemas.microsoft.com/office/powerpoint/2010/main" val="20941458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72</a:t>
            </a:fld>
            <a:endParaRPr lang="fr-FR"/>
          </a:p>
        </p:txBody>
      </p:sp>
    </p:spTree>
    <p:extLst>
      <p:ext uri="{BB962C8B-B14F-4D97-AF65-F5344CB8AC3E}">
        <p14:creationId xmlns:p14="http://schemas.microsoft.com/office/powerpoint/2010/main" val="17554471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smtClean="0"/>
              <a:t>ESM</a:t>
            </a:r>
          </a:p>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74</a:t>
            </a:fld>
            <a:endParaRPr lang="fr-FR"/>
          </a:p>
        </p:txBody>
      </p:sp>
    </p:spTree>
    <p:extLst>
      <p:ext uri="{BB962C8B-B14F-4D97-AF65-F5344CB8AC3E}">
        <p14:creationId xmlns:p14="http://schemas.microsoft.com/office/powerpoint/2010/main" val="14202170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smtClean="0"/>
              <a:t>Journal</a:t>
            </a:r>
            <a:r>
              <a:rPr lang="fr-FR" baseline="0" dirty="0" smtClean="0"/>
              <a:t> de bord</a:t>
            </a:r>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75</a:t>
            </a:fld>
            <a:endParaRPr lang="fr-FR"/>
          </a:p>
        </p:txBody>
      </p:sp>
    </p:spTree>
    <p:extLst>
      <p:ext uri="{BB962C8B-B14F-4D97-AF65-F5344CB8AC3E}">
        <p14:creationId xmlns:p14="http://schemas.microsoft.com/office/powerpoint/2010/main" val="5539144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76</a:t>
            </a:fld>
            <a:endParaRPr lang="fr-FR"/>
          </a:p>
        </p:txBody>
      </p:sp>
    </p:spTree>
    <p:extLst>
      <p:ext uri="{BB962C8B-B14F-4D97-AF65-F5344CB8AC3E}">
        <p14:creationId xmlns:p14="http://schemas.microsoft.com/office/powerpoint/2010/main" val="16876553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78</a:t>
            </a:fld>
            <a:endParaRPr lang="fr-FR"/>
          </a:p>
        </p:txBody>
      </p:sp>
    </p:spTree>
    <p:extLst>
      <p:ext uri="{BB962C8B-B14F-4D97-AF65-F5344CB8AC3E}">
        <p14:creationId xmlns:p14="http://schemas.microsoft.com/office/powerpoint/2010/main" val="9427475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79</a:t>
            </a:fld>
            <a:endParaRPr lang="fr-FR"/>
          </a:p>
        </p:txBody>
      </p:sp>
    </p:spTree>
    <p:extLst>
      <p:ext uri="{BB962C8B-B14F-4D97-AF65-F5344CB8AC3E}">
        <p14:creationId xmlns:p14="http://schemas.microsoft.com/office/powerpoint/2010/main" val="119212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8</a:t>
            </a:fld>
            <a:endParaRPr lang="fr-FR"/>
          </a:p>
        </p:txBody>
      </p:sp>
    </p:spTree>
    <p:extLst>
      <p:ext uri="{BB962C8B-B14F-4D97-AF65-F5344CB8AC3E}">
        <p14:creationId xmlns:p14="http://schemas.microsoft.com/office/powerpoint/2010/main" val="181903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fr-FR" sz="2000" dirty="0" smtClean="0">
              <a:solidFill>
                <a:schemeClr val="tx1"/>
              </a:solidFill>
            </a:endParaRPr>
          </a:p>
        </p:txBody>
      </p:sp>
      <p:sp>
        <p:nvSpPr>
          <p:cNvPr id="4" name="Segnaposto numero diapositiva 3"/>
          <p:cNvSpPr>
            <a:spLocks noGrp="1"/>
          </p:cNvSpPr>
          <p:nvPr>
            <p:ph type="sldNum" sz="quarter" idx="10"/>
          </p:nvPr>
        </p:nvSpPr>
        <p:spPr/>
        <p:txBody>
          <a:bodyPr/>
          <a:lstStyle/>
          <a:p>
            <a:fld id="{86778F09-9A29-C24A-B0EA-394C3A89D2C6}" type="slidenum">
              <a:rPr lang="fr-FR" smtClean="0"/>
              <a:t>9</a:t>
            </a:fld>
            <a:endParaRPr lang="fr-FR"/>
          </a:p>
        </p:txBody>
      </p:sp>
    </p:spTree>
    <p:extLst>
      <p:ext uri="{BB962C8B-B14F-4D97-AF65-F5344CB8AC3E}">
        <p14:creationId xmlns:p14="http://schemas.microsoft.com/office/powerpoint/2010/main" val="214651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86778F09-9A29-C24A-B0EA-394C3A89D2C6}" type="slidenum">
              <a:rPr lang="fr-FR" smtClean="0"/>
              <a:t>13</a:t>
            </a:fld>
            <a:endParaRPr lang="fr-FR"/>
          </a:p>
        </p:txBody>
      </p:sp>
    </p:spTree>
    <p:extLst>
      <p:ext uri="{BB962C8B-B14F-4D97-AF65-F5344CB8AC3E}">
        <p14:creationId xmlns:p14="http://schemas.microsoft.com/office/powerpoint/2010/main" val="53292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it-IT" smtClean="0"/>
              <a:t>Fare clic per modificare stile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E613DAF-01B1-604E-9DCC-A76368CABD23}" type="datetimeFigureOut">
              <a:rPr lang="fr-FR" smtClean="0"/>
              <a:t>20/12/2017</a:t>
            </a:fld>
            <a:endParaRPr lang="fr-F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fr-F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87C7BB6-D1A5-C24E-AA7E-A20FF94B0207}"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E613DAF-01B1-604E-9DCC-A76368CABD23}" type="datetimeFigureOut">
              <a:rPr lang="fr-FR" smtClean="0"/>
              <a:t>20/12/2017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7C7BB6-D1A5-C24E-AA7E-A20FF94B0207}"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E613DAF-01B1-604E-9DCC-A76368CABD23}" type="datetimeFigureOut">
              <a:rPr lang="fr-FR" smtClean="0"/>
              <a:t>20/12/2017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7C7BB6-D1A5-C24E-AA7E-A20FF94B0207}"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E613DAF-01B1-604E-9DCC-A76368CABD23}" type="datetimeFigureOut">
              <a:rPr lang="fr-FR" smtClean="0"/>
              <a:t>20/12/2017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87C7BB6-D1A5-C24E-AA7E-A20FF94B0207}"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it-IT" smtClean="0"/>
              <a:t>Fare clic per modificare stile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1E613DAF-01B1-604E-9DCC-A76368CABD23}" type="datetimeFigureOut">
              <a:rPr lang="fr-FR" smtClean="0"/>
              <a:t>20/12/2017</a:t>
            </a:fld>
            <a:endParaRPr lang="fr-F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fr-FR"/>
          </a:p>
        </p:txBody>
      </p:sp>
      <p:sp>
        <p:nvSpPr>
          <p:cNvPr id="6" name="Slide Number Placeholder 5"/>
          <p:cNvSpPr>
            <a:spLocks noGrp="1"/>
          </p:cNvSpPr>
          <p:nvPr>
            <p:ph type="sldNum" sz="quarter" idx="12"/>
          </p:nvPr>
        </p:nvSpPr>
        <p:spPr>
          <a:xfrm>
            <a:off x="8604504" y="5211060"/>
            <a:ext cx="2112264" cy="228600"/>
          </a:xfrm>
        </p:spPr>
        <p:txBody>
          <a:bodyPr/>
          <a:lstStyle/>
          <a:p>
            <a:fld id="{487C7BB6-D1A5-C24E-AA7E-A20FF94B0207}"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E613DAF-01B1-604E-9DCC-A76368CABD23}" type="datetimeFigureOut">
              <a:rPr lang="fr-FR" smtClean="0"/>
              <a:t>20/12/2017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7C7BB6-D1A5-C24E-AA7E-A20FF94B0207}"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E613DAF-01B1-604E-9DCC-A76368CABD23}" type="datetimeFigureOut">
              <a:rPr lang="fr-FR" smtClean="0"/>
              <a:t>20/12/2017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87C7BB6-D1A5-C24E-AA7E-A20FF94B0207}"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1E613DAF-01B1-604E-9DCC-A76368CABD23}" type="datetimeFigureOut">
              <a:rPr lang="fr-FR" smtClean="0"/>
              <a:t>20/12/2017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87C7BB6-D1A5-C24E-AA7E-A20FF94B0207}"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13DAF-01B1-604E-9DCC-A76368CABD23}" type="datetimeFigureOut">
              <a:rPr lang="fr-FR" smtClean="0"/>
              <a:t>20/12/2017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87C7BB6-D1A5-C24E-AA7E-A20FF94B0207}"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it-IT" smtClean="0"/>
              <a:t>Fare clic per modificare stile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Date Placeholder 7"/>
          <p:cNvSpPr>
            <a:spLocks noGrp="1"/>
          </p:cNvSpPr>
          <p:nvPr>
            <p:ph type="dt" sz="half" idx="10"/>
          </p:nvPr>
        </p:nvSpPr>
        <p:spPr/>
        <p:txBody>
          <a:bodyPr/>
          <a:lstStyle/>
          <a:p>
            <a:fld id="{1E613DAF-01B1-604E-9DCC-A76368CABD23}" type="datetimeFigureOut">
              <a:rPr lang="fr-FR" smtClean="0"/>
              <a:t>20/12/2017</a:t>
            </a:fld>
            <a:endParaRPr lang="fr-FR"/>
          </a:p>
        </p:txBody>
      </p:sp>
      <p:sp>
        <p:nvSpPr>
          <p:cNvPr id="9" name="Footer Placeholder 8"/>
          <p:cNvSpPr>
            <a:spLocks noGrp="1"/>
          </p:cNvSpPr>
          <p:nvPr>
            <p:ph type="ftr" sz="quarter" idx="11"/>
          </p:nvPr>
        </p:nvSpPr>
        <p:spPr/>
        <p:txBody>
          <a:bodyPr/>
          <a:lstStyle>
            <a:lvl1pPr algn="r">
              <a:defRPr/>
            </a:lvl1pPr>
          </a:lstStyle>
          <a:p>
            <a:endParaRPr lang="fr-F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87C7BB6-D1A5-C24E-AA7E-A20FF94B0207}" type="slidenum">
              <a:rPr lang="fr-FR" smtClean="0"/>
              <a:t>‹n.›</a:t>
            </a:fld>
            <a:endParaRPr lang="fr-F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E613DAF-01B1-604E-9DCC-A76368CABD23}" type="datetimeFigureOut">
              <a:rPr lang="fr-FR" smtClean="0"/>
              <a:t>20/12/2017</a:t>
            </a:fld>
            <a:endParaRPr lang="fr-F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87C7BB6-D1A5-C24E-AA7E-A20FF94B0207}" type="slidenum">
              <a:rPr lang="fr-FR" smtClean="0"/>
              <a:t>‹n.›</a:t>
            </a:fld>
            <a:endParaRPr lang="fr-F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it-IT" smtClean="0"/>
              <a:t>Fare clic per modificare stile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E613DAF-01B1-604E-9DCC-A76368CABD23}" type="datetimeFigureOut">
              <a:rPr lang="fr-FR" smtClean="0"/>
              <a:t>20/12/2017</a:t>
            </a:fld>
            <a:endParaRPr lang="fr-F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fr-F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87C7BB6-D1A5-C24E-AA7E-A20FF94B0207}" type="slidenum">
              <a:rPr lang="fr-FR" smtClean="0"/>
              <a:t>‹n.›</a:t>
            </a:fld>
            <a:endParaRPr lang="fr-FR"/>
          </a:p>
        </p:txBody>
      </p:sp>
    </p:spTree>
    <p:extLst>
      <p:ext uri="{BB962C8B-B14F-4D97-AF65-F5344CB8AC3E}">
        <p14:creationId xmlns:p14="http://schemas.microsoft.com/office/powerpoint/2010/main" val="38553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1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1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1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61708" y="2217631"/>
            <a:ext cx="9068586" cy="1865595"/>
          </a:xfrm>
        </p:spPr>
        <p:txBody>
          <a:bodyPr/>
          <a:lstStyle/>
          <a:p>
            <a:r>
              <a:rPr lang="fr-FR" sz="4000" dirty="0" smtClean="0"/>
              <a:t>Recherche « fédératrice »  </a:t>
            </a:r>
            <a:br>
              <a:rPr lang="fr-FR" sz="4000" dirty="0" smtClean="0"/>
            </a:br>
            <a:r>
              <a:rPr lang="fr-FR" sz="4000" dirty="0" smtClean="0"/>
              <a:t>projet </a:t>
            </a:r>
            <a:r>
              <a:rPr lang="fr-FR" sz="4000" cap="none" dirty="0" err="1" smtClean="0"/>
              <a:t>RéProMath</a:t>
            </a:r>
            <a:endParaRPr lang="fr-FR" sz="4000" cap="none" dirty="0"/>
          </a:p>
        </p:txBody>
      </p:sp>
      <p:sp>
        <p:nvSpPr>
          <p:cNvPr id="3" name="Sottotitolo 2"/>
          <p:cNvSpPr>
            <a:spLocks noGrp="1"/>
          </p:cNvSpPr>
          <p:nvPr>
            <p:ph type="subTitle" idx="1"/>
          </p:nvPr>
        </p:nvSpPr>
        <p:spPr>
          <a:xfrm>
            <a:off x="1561708" y="4472247"/>
            <a:ext cx="9387398" cy="1084491"/>
          </a:xfrm>
        </p:spPr>
        <p:txBody>
          <a:bodyPr>
            <a:noAutofit/>
          </a:bodyPr>
          <a:lstStyle/>
          <a:p>
            <a:r>
              <a:rPr lang="fr-CH" sz="2000" dirty="0" smtClean="0">
                <a:latin typeface="Century Gothic" charset="0"/>
                <a:ea typeface="Century Gothic" charset="0"/>
                <a:cs typeface="Century Gothic" charset="0"/>
              </a:rPr>
              <a:t>De premières idées à partir de la réunion </a:t>
            </a:r>
          </a:p>
          <a:p>
            <a:r>
              <a:rPr lang="fr-CH" sz="2000" dirty="0" smtClean="0">
                <a:latin typeface="Century Gothic" charset="0"/>
                <a:ea typeface="Century Gothic" charset="0"/>
                <a:cs typeface="Century Gothic" charset="0"/>
              </a:rPr>
              <a:t>avec Jean-Luc et Sylvie du 15 septembre</a:t>
            </a:r>
            <a:endParaRPr lang="fr-FR" sz="2000" dirty="0">
              <a:latin typeface="Century Gothic" charset="0"/>
              <a:ea typeface="Century Gothic" charset="0"/>
              <a:cs typeface="Century Gothic" charset="0"/>
            </a:endParaRPr>
          </a:p>
        </p:txBody>
      </p:sp>
      <p:sp>
        <p:nvSpPr>
          <p:cNvPr id="4" name="CasellaDiTesto 3"/>
          <p:cNvSpPr txBox="1"/>
          <p:nvPr/>
        </p:nvSpPr>
        <p:spPr>
          <a:xfrm>
            <a:off x="9411251" y="6334780"/>
            <a:ext cx="3075709" cy="523220"/>
          </a:xfrm>
          <a:prstGeom prst="rect">
            <a:avLst/>
          </a:prstGeom>
          <a:noFill/>
        </p:spPr>
        <p:txBody>
          <a:bodyPr wrap="square" rtlCol="0">
            <a:spAutoFit/>
          </a:bodyPr>
          <a:lstStyle/>
          <a:p>
            <a:r>
              <a:rPr lang="fr-FR" sz="2800" dirty="0" smtClean="0"/>
              <a:t>5 octobre 2017</a:t>
            </a:r>
            <a:endParaRPr lang="fr-FR" sz="2800" dirty="0"/>
          </a:p>
        </p:txBody>
      </p:sp>
    </p:spTree>
    <p:extLst>
      <p:ext uri="{BB962C8B-B14F-4D97-AF65-F5344CB8AC3E}">
        <p14:creationId xmlns:p14="http://schemas.microsoft.com/office/powerpoint/2010/main" val="550236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629586" y="542144"/>
            <a:ext cx="11437496" cy="646331"/>
          </a:xfrm>
          <a:prstGeom prst="rect">
            <a:avLst/>
          </a:prstGeom>
          <a:noFill/>
        </p:spPr>
        <p:txBody>
          <a:bodyPr wrap="square" rtlCol="0">
            <a:spAutoFit/>
          </a:bodyPr>
          <a:lstStyle/>
          <a:p>
            <a:r>
              <a:rPr lang="fr-FR" sz="3600" b="1" dirty="0" smtClean="0">
                <a:solidFill>
                  <a:srgbClr val="7030A0"/>
                </a:solidFill>
              </a:rPr>
              <a:t>Méthode de recueil de données </a:t>
            </a:r>
            <a:r>
              <a:rPr lang="fr-FR" sz="2800" b="1" dirty="0" smtClean="0">
                <a:solidFill>
                  <a:srgbClr val="7030A0"/>
                </a:solidFill>
              </a:rPr>
              <a:t>(une proposition) </a:t>
            </a:r>
            <a:r>
              <a:rPr lang="fr-FR" sz="3600" b="1" dirty="0" smtClean="0">
                <a:solidFill>
                  <a:srgbClr val="7030A0"/>
                </a:solidFill>
              </a:rPr>
              <a:t>: </a:t>
            </a:r>
            <a:endParaRPr lang="fr-FR" sz="3600" b="1" dirty="0">
              <a:solidFill>
                <a:srgbClr val="7030A0"/>
              </a:solidFill>
            </a:endParaRPr>
          </a:p>
        </p:txBody>
      </p:sp>
      <p:sp>
        <p:nvSpPr>
          <p:cNvPr id="2" name="Rettangolo arrotondato 1"/>
          <p:cNvSpPr/>
          <p:nvPr/>
        </p:nvSpPr>
        <p:spPr>
          <a:xfrm>
            <a:off x="4994654" y="1769466"/>
            <a:ext cx="6593288" cy="14797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ENTRETIENS « PROSPECTIFS » </a:t>
            </a:r>
            <a:r>
              <a:rPr lang="fr-FR" dirty="0" smtClean="0">
                <a:solidFill>
                  <a:schemeClr val="tx1"/>
                </a:solidFill>
              </a:rPr>
              <a:t>: </a:t>
            </a:r>
            <a:r>
              <a:rPr lang="fr-FR" dirty="0">
                <a:solidFill>
                  <a:schemeClr val="tx1"/>
                </a:solidFill>
              </a:rPr>
              <a:t>qui testent les premières questions, pour voir la réaction des élèves (voir déjà s’ils sont capables de faire un discours) </a:t>
            </a:r>
          </a:p>
          <a:p>
            <a:pPr algn="ctr"/>
            <a:r>
              <a:rPr lang="fr-FR" dirty="0">
                <a:solidFill>
                  <a:schemeClr val="tx1"/>
                </a:solidFill>
              </a:rPr>
              <a:t>pour préparer ensuite le questionnaire</a:t>
            </a:r>
          </a:p>
        </p:txBody>
      </p:sp>
      <p:sp>
        <p:nvSpPr>
          <p:cNvPr id="14" name="Rettangolo arrotondato 13"/>
          <p:cNvSpPr/>
          <p:nvPr/>
        </p:nvSpPr>
        <p:spPr>
          <a:xfrm>
            <a:off x="6423284" y="3735004"/>
            <a:ext cx="4631962" cy="10493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bg1">
                    <a:lumMod val="65000"/>
                  </a:schemeClr>
                </a:solidFill>
              </a:rPr>
              <a:t>QUESTIONNAIRES</a:t>
            </a:r>
            <a:endParaRPr lang="fr-FR" b="1" dirty="0">
              <a:solidFill>
                <a:schemeClr val="bg1">
                  <a:lumMod val="65000"/>
                </a:schemeClr>
              </a:solidFill>
            </a:endParaRPr>
          </a:p>
        </p:txBody>
      </p:sp>
      <p:sp>
        <p:nvSpPr>
          <p:cNvPr id="15" name="Rettangolo arrotondato 14"/>
          <p:cNvSpPr/>
          <p:nvPr/>
        </p:nvSpPr>
        <p:spPr>
          <a:xfrm>
            <a:off x="6423284" y="5302505"/>
            <a:ext cx="4631962" cy="10493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bg1">
                    <a:lumMod val="65000"/>
                  </a:schemeClr>
                </a:solidFill>
              </a:rPr>
              <a:t>ENTRETIENS </a:t>
            </a:r>
            <a:endParaRPr lang="fr-FR" b="1" dirty="0">
              <a:solidFill>
                <a:schemeClr val="bg1">
                  <a:lumMod val="65000"/>
                </a:schemeClr>
              </a:solidFill>
            </a:endParaRPr>
          </a:p>
        </p:txBody>
      </p:sp>
      <p:sp>
        <p:nvSpPr>
          <p:cNvPr id="6" name="Ovale 5"/>
          <p:cNvSpPr/>
          <p:nvPr/>
        </p:nvSpPr>
        <p:spPr>
          <a:xfrm>
            <a:off x="629586" y="2735303"/>
            <a:ext cx="3343898" cy="558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But de cette année</a:t>
            </a:r>
            <a:endParaRPr lang="fr-FR" dirty="0">
              <a:solidFill>
                <a:schemeClr val="tx1"/>
              </a:solidFill>
            </a:endParaRPr>
          </a:p>
        </p:txBody>
      </p:sp>
      <p:cxnSp>
        <p:nvCxnSpPr>
          <p:cNvPr id="4" name="Connettore 1 3"/>
          <p:cNvCxnSpPr/>
          <p:nvPr/>
        </p:nvCxnSpPr>
        <p:spPr>
          <a:xfrm flipV="1">
            <a:off x="266007" y="1333738"/>
            <a:ext cx="11680063" cy="62801"/>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0" name="Connettore 1 9"/>
          <p:cNvCxnSpPr/>
          <p:nvPr/>
        </p:nvCxnSpPr>
        <p:spPr>
          <a:xfrm flipV="1">
            <a:off x="266006" y="3433071"/>
            <a:ext cx="11680063" cy="62801"/>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1" name="Connettore 1 10"/>
          <p:cNvCxnSpPr/>
          <p:nvPr/>
        </p:nvCxnSpPr>
        <p:spPr>
          <a:xfrm flipV="1">
            <a:off x="266006" y="5063373"/>
            <a:ext cx="11680063" cy="62801"/>
          </a:xfrm>
          <a:prstGeom prst="line">
            <a:avLst/>
          </a:prstGeom>
          <a:ln w="57150">
            <a:solidFill>
              <a:schemeClr val="bg1">
                <a:lumMod val="65000"/>
              </a:schemeClr>
            </a:solidFill>
          </a:ln>
        </p:spPr>
        <p:style>
          <a:lnRef idx="2">
            <a:schemeClr val="accent4"/>
          </a:lnRef>
          <a:fillRef idx="0">
            <a:schemeClr val="accent4"/>
          </a:fillRef>
          <a:effectRef idx="1">
            <a:schemeClr val="accent4"/>
          </a:effectRef>
          <a:fontRef idx="minor">
            <a:schemeClr val="tx1"/>
          </a:fontRef>
        </p:style>
      </p:cxnSp>
      <p:cxnSp>
        <p:nvCxnSpPr>
          <p:cNvPr id="12" name="Connettore 1 11"/>
          <p:cNvCxnSpPr/>
          <p:nvPr/>
        </p:nvCxnSpPr>
        <p:spPr>
          <a:xfrm flipV="1">
            <a:off x="266006" y="6511748"/>
            <a:ext cx="11680063" cy="62801"/>
          </a:xfrm>
          <a:prstGeom prst="line">
            <a:avLst/>
          </a:prstGeom>
          <a:ln w="57150">
            <a:solidFill>
              <a:schemeClr val="bg1">
                <a:lumMod val="65000"/>
              </a:schemeClr>
            </a:solidFill>
          </a:ln>
        </p:spPr>
        <p:style>
          <a:lnRef idx="2">
            <a:schemeClr val="accent4"/>
          </a:lnRef>
          <a:fillRef idx="0">
            <a:schemeClr val="accent4"/>
          </a:fillRef>
          <a:effectRef idx="1">
            <a:schemeClr val="accent4"/>
          </a:effectRef>
          <a:fontRef idx="minor">
            <a:schemeClr val="tx1"/>
          </a:fontRef>
        </p:style>
      </p:cxnSp>
      <p:sp>
        <p:nvSpPr>
          <p:cNvPr id="7" name="CasellaDiTesto 6"/>
          <p:cNvSpPr txBox="1"/>
          <p:nvPr/>
        </p:nvSpPr>
        <p:spPr>
          <a:xfrm>
            <a:off x="838290" y="2204717"/>
            <a:ext cx="4156364" cy="523220"/>
          </a:xfrm>
          <a:prstGeom prst="rect">
            <a:avLst/>
          </a:prstGeom>
          <a:noFill/>
        </p:spPr>
        <p:txBody>
          <a:bodyPr wrap="square" rtlCol="0">
            <a:spAutoFit/>
          </a:bodyPr>
          <a:lstStyle/>
          <a:p>
            <a:r>
              <a:rPr lang="fr-FR" sz="2800" b="1" dirty="0" smtClean="0"/>
              <a:t>Première phase</a:t>
            </a:r>
            <a:endParaRPr lang="fr-FR" sz="2800" b="1" dirty="0"/>
          </a:p>
        </p:txBody>
      </p:sp>
      <p:sp>
        <p:nvSpPr>
          <p:cNvPr id="16" name="CasellaDiTesto 15"/>
          <p:cNvSpPr txBox="1"/>
          <p:nvPr/>
        </p:nvSpPr>
        <p:spPr>
          <a:xfrm>
            <a:off x="838290" y="4084029"/>
            <a:ext cx="4156364" cy="523220"/>
          </a:xfrm>
          <a:prstGeom prst="rect">
            <a:avLst/>
          </a:prstGeom>
          <a:noFill/>
        </p:spPr>
        <p:txBody>
          <a:bodyPr wrap="square" rtlCol="0">
            <a:spAutoFit/>
          </a:bodyPr>
          <a:lstStyle/>
          <a:p>
            <a:r>
              <a:rPr lang="fr-FR" sz="2800" b="1" dirty="0" smtClean="0">
                <a:solidFill>
                  <a:schemeClr val="bg1">
                    <a:lumMod val="65000"/>
                  </a:schemeClr>
                </a:solidFill>
              </a:rPr>
              <a:t>Deuxième phase</a:t>
            </a:r>
            <a:endParaRPr lang="fr-FR" sz="2800" b="1" dirty="0">
              <a:solidFill>
                <a:schemeClr val="bg1">
                  <a:lumMod val="65000"/>
                </a:schemeClr>
              </a:solidFill>
            </a:endParaRPr>
          </a:p>
        </p:txBody>
      </p:sp>
      <p:sp>
        <p:nvSpPr>
          <p:cNvPr id="17" name="CasellaDiTesto 16"/>
          <p:cNvSpPr txBox="1"/>
          <p:nvPr/>
        </p:nvSpPr>
        <p:spPr>
          <a:xfrm>
            <a:off x="838290" y="5532404"/>
            <a:ext cx="4156364" cy="523220"/>
          </a:xfrm>
          <a:prstGeom prst="rect">
            <a:avLst/>
          </a:prstGeom>
          <a:noFill/>
        </p:spPr>
        <p:txBody>
          <a:bodyPr wrap="square" rtlCol="0">
            <a:spAutoFit/>
          </a:bodyPr>
          <a:lstStyle/>
          <a:p>
            <a:r>
              <a:rPr lang="fr-FR" sz="2800" b="1" dirty="0" smtClean="0">
                <a:solidFill>
                  <a:schemeClr val="bg1">
                    <a:lumMod val="65000"/>
                  </a:schemeClr>
                </a:solidFill>
              </a:rPr>
              <a:t>Troisième phase</a:t>
            </a:r>
            <a:endParaRPr lang="fr-FR" sz="2800" b="1" dirty="0">
              <a:solidFill>
                <a:schemeClr val="bg1">
                  <a:lumMod val="65000"/>
                </a:schemeClr>
              </a:solidFill>
            </a:endParaRPr>
          </a:p>
        </p:txBody>
      </p:sp>
      <p:sp>
        <p:nvSpPr>
          <p:cNvPr id="3" name="Rettangolo arrotondato 2"/>
          <p:cNvSpPr/>
          <p:nvPr/>
        </p:nvSpPr>
        <p:spPr>
          <a:xfrm>
            <a:off x="3529091" y="4066701"/>
            <a:ext cx="5153891" cy="197159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Revue de la littérature sur les méthodes de questionnaires et d’entretiens des élèves</a:t>
            </a:r>
            <a:endParaRPr lang="fr-FR" sz="2800" dirty="0">
              <a:solidFill>
                <a:schemeClr val="tx1"/>
              </a:solidFill>
            </a:endParaRPr>
          </a:p>
        </p:txBody>
      </p:sp>
    </p:spTree>
    <p:extLst>
      <p:ext uri="{BB962C8B-B14F-4D97-AF65-F5344CB8AC3E}">
        <p14:creationId xmlns:p14="http://schemas.microsoft.com/office/powerpoint/2010/main" val="9601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smtClean="0">
                <a:solidFill>
                  <a:schemeClr val="tx1"/>
                </a:solidFill>
              </a:rPr>
              <a:t>France</a:t>
            </a:r>
            <a:endParaRPr lang="fr-FR" sz="3200">
              <a:solidFill>
                <a:schemeClr val="tx1"/>
              </a:solidFill>
            </a:endParaRPr>
          </a:p>
        </p:txBody>
      </p:sp>
      <p:sp>
        <p:nvSpPr>
          <p:cNvPr id="5" name="Rettangolo arrotondato 4"/>
          <p:cNvSpPr/>
          <p:nvPr/>
        </p:nvSpPr>
        <p:spPr>
          <a:xfrm>
            <a:off x="3439737" y="2824447"/>
            <a:ext cx="1908770" cy="5195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Italie</a:t>
            </a:r>
            <a:endParaRPr lang="fr-FR" sz="3200" dirty="0">
              <a:solidFill>
                <a:schemeClr val="tx1"/>
              </a:solidFill>
            </a:endParaRP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Méthodes plus « discursives »</a:t>
            </a:r>
            <a:endParaRPr lang="fr-FR" dirty="0">
              <a:solidFill>
                <a:schemeClr val="tx1"/>
              </a:solidFill>
            </a:endParaRPr>
          </a:p>
        </p:txBody>
      </p:sp>
      <p:sp>
        <p:nvSpPr>
          <p:cNvPr id="16" name="Rettangolo arrotondato 15"/>
          <p:cNvSpPr/>
          <p:nvPr/>
        </p:nvSpPr>
        <p:spPr>
          <a:xfrm>
            <a:off x="8305644" y="3168388"/>
            <a:ext cx="2588029" cy="5195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Allemagne</a:t>
            </a:r>
            <a:endParaRPr lang="fr-FR" sz="3200" dirty="0">
              <a:solidFill>
                <a:schemeClr val="tx1"/>
              </a:solidFill>
            </a:endParaRP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Méthodes plus « fermées »</a:t>
            </a:r>
          </a:p>
        </p:txBody>
      </p:sp>
      <p:sp>
        <p:nvSpPr>
          <p:cNvPr id="20" name="Rettangolo arrotondato 19"/>
          <p:cNvSpPr/>
          <p:nvPr/>
        </p:nvSpPr>
        <p:spPr>
          <a:xfrm>
            <a:off x="793251" y="4510476"/>
            <a:ext cx="2686702" cy="5689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Etats-Unis</a:t>
            </a:r>
            <a:endParaRPr lang="fr-FR" sz="3200" dirty="0">
              <a:solidFill>
                <a:schemeClr val="tx1"/>
              </a:solidFill>
            </a:endParaRPr>
          </a:p>
        </p:txBody>
      </p:sp>
      <p:sp>
        <p:nvSpPr>
          <p:cNvPr id="14" name="Rettangolo arrotondato 13"/>
          <p:cNvSpPr/>
          <p:nvPr/>
        </p:nvSpPr>
        <p:spPr>
          <a:xfrm>
            <a:off x="5613035" y="5007177"/>
            <a:ext cx="2686702" cy="568938"/>
          </a:xfrm>
          <a:prstGeom prst="roundRect">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Angleterre</a:t>
            </a:r>
            <a:endParaRPr lang="fr-FR" sz="3200" dirty="0">
              <a:solidFill>
                <a:schemeClr val="tx1"/>
              </a:solidFill>
            </a:endParaRPr>
          </a:p>
        </p:txBody>
      </p:sp>
      <p:sp>
        <p:nvSpPr>
          <p:cNvPr id="21" name="Rettangolo arrotondato 20"/>
          <p:cNvSpPr/>
          <p:nvPr/>
        </p:nvSpPr>
        <p:spPr>
          <a:xfrm>
            <a:off x="5573052" y="2285797"/>
            <a:ext cx="2686702" cy="568938"/>
          </a:xfrm>
          <a:prstGeom prst="roundRect">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Suisse</a:t>
            </a:r>
            <a:endParaRPr lang="fr-FR" sz="3200" dirty="0">
              <a:solidFill>
                <a:schemeClr val="tx1"/>
              </a:solidFill>
            </a:endParaRPr>
          </a:p>
        </p:txBody>
      </p:sp>
      <p:sp>
        <p:nvSpPr>
          <p:cNvPr id="22" name="Rettangolo arrotondato 21"/>
          <p:cNvSpPr/>
          <p:nvPr/>
        </p:nvSpPr>
        <p:spPr>
          <a:xfrm>
            <a:off x="3803283" y="3914057"/>
            <a:ext cx="2139924" cy="4623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Finlande</a:t>
            </a:r>
          </a:p>
        </p:txBody>
      </p:sp>
      <p:sp>
        <p:nvSpPr>
          <p:cNvPr id="23" name="Rettangolo arrotondato 22"/>
          <p:cNvSpPr/>
          <p:nvPr/>
        </p:nvSpPr>
        <p:spPr>
          <a:xfrm>
            <a:off x="8529696" y="4775995"/>
            <a:ext cx="2139924" cy="4623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Belgique</a:t>
            </a:r>
          </a:p>
        </p:txBody>
      </p:sp>
      <p:sp>
        <p:nvSpPr>
          <p:cNvPr id="24" name="Rettangolo arrotondato 23"/>
          <p:cNvSpPr/>
          <p:nvPr/>
        </p:nvSpPr>
        <p:spPr>
          <a:xfrm>
            <a:off x="8777240" y="3995565"/>
            <a:ext cx="2517332" cy="4728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Québec</a:t>
            </a:r>
          </a:p>
        </p:txBody>
      </p:sp>
    </p:spTree>
    <p:extLst>
      <p:ext uri="{BB962C8B-B14F-4D97-AF65-F5344CB8AC3E}">
        <p14:creationId xmlns:p14="http://schemas.microsoft.com/office/powerpoint/2010/main" val="1152743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solidFill>
                  <a:schemeClr val="bg1">
                    <a:lumMod val="65000"/>
                  </a:schemeClr>
                </a:solidFill>
              </a:rPr>
              <a:t>France</a:t>
            </a:r>
          </a:p>
        </p:txBody>
      </p:sp>
      <p:sp>
        <p:nvSpPr>
          <p:cNvPr id="5" name="Rettangolo arrotondato 4"/>
          <p:cNvSpPr/>
          <p:nvPr/>
        </p:nvSpPr>
        <p:spPr>
          <a:xfrm>
            <a:off x="3439737" y="2824447"/>
            <a:ext cx="1908770" cy="5195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Italie</a:t>
            </a: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Méthodes plus « discursives »</a:t>
            </a:r>
            <a:endParaRPr lang="fr-FR" dirty="0">
              <a:solidFill>
                <a:schemeClr val="tx1"/>
              </a:solidFill>
            </a:endParaRPr>
          </a:p>
        </p:txBody>
      </p:sp>
      <p:sp>
        <p:nvSpPr>
          <p:cNvPr id="16" name="Rettangolo arrotondato 15"/>
          <p:cNvSpPr/>
          <p:nvPr/>
        </p:nvSpPr>
        <p:spPr>
          <a:xfrm>
            <a:off x="8305644" y="3168388"/>
            <a:ext cx="2588029"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Allemagne</a:t>
            </a: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65000"/>
                  </a:schemeClr>
                </a:solidFill>
              </a:rPr>
              <a:t>Méthodes plus « fermées »</a:t>
            </a:r>
          </a:p>
        </p:txBody>
      </p:sp>
      <p:sp>
        <p:nvSpPr>
          <p:cNvPr id="20" name="Rettangolo arrotondato 19"/>
          <p:cNvSpPr/>
          <p:nvPr/>
        </p:nvSpPr>
        <p:spPr>
          <a:xfrm>
            <a:off x="793251" y="4510476"/>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lumMod val="65000"/>
                  </a:schemeClr>
                </a:solidFill>
              </a:rPr>
              <a:t>Etats-Unis</a:t>
            </a:r>
            <a:endParaRPr lang="fr-FR" sz="3200" dirty="0">
              <a:solidFill>
                <a:schemeClr val="bg1">
                  <a:lumMod val="65000"/>
                </a:schemeClr>
              </a:solidFill>
            </a:endParaRPr>
          </a:p>
        </p:txBody>
      </p:sp>
      <p:sp>
        <p:nvSpPr>
          <p:cNvPr id="14" name="Rettangolo arrotondato 13"/>
          <p:cNvSpPr/>
          <p:nvPr/>
        </p:nvSpPr>
        <p:spPr>
          <a:xfrm>
            <a:off x="5613035" y="500717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Angleterre</a:t>
            </a:r>
          </a:p>
        </p:txBody>
      </p:sp>
      <p:sp>
        <p:nvSpPr>
          <p:cNvPr id="21" name="Rettangolo arrotondato 20"/>
          <p:cNvSpPr/>
          <p:nvPr/>
        </p:nvSpPr>
        <p:spPr>
          <a:xfrm>
            <a:off x="5573052" y="228579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Suisse</a:t>
            </a:r>
          </a:p>
        </p:txBody>
      </p:sp>
      <p:sp>
        <p:nvSpPr>
          <p:cNvPr id="22" name="Rettangolo arrotondato 21"/>
          <p:cNvSpPr/>
          <p:nvPr/>
        </p:nvSpPr>
        <p:spPr>
          <a:xfrm>
            <a:off x="3803283" y="3914057"/>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Finlande</a:t>
            </a:r>
          </a:p>
        </p:txBody>
      </p:sp>
      <p:sp>
        <p:nvSpPr>
          <p:cNvPr id="23" name="Rettangolo arrotondato 22"/>
          <p:cNvSpPr/>
          <p:nvPr/>
        </p:nvSpPr>
        <p:spPr>
          <a:xfrm>
            <a:off x="8529696" y="4775995"/>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Belgique</a:t>
            </a:r>
          </a:p>
        </p:txBody>
      </p:sp>
      <p:sp>
        <p:nvSpPr>
          <p:cNvPr id="24" name="Rettangolo arrotondato 23"/>
          <p:cNvSpPr/>
          <p:nvPr/>
        </p:nvSpPr>
        <p:spPr>
          <a:xfrm>
            <a:off x="8777240" y="3995565"/>
            <a:ext cx="2517332" cy="472805"/>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Québec</a:t>
            </a:r>
          </a:p>
        </p:txBody>
      </p:sp>
    </p:spTree>
    <p:extLst>
      <p:ext uri="{BB962C8B-B14F-4D97-AF65-F5344CB8AC3E}">
        <p14:creationId xmlns:p14="http://schemas.microsoft.com/office/powerpoint/2010/main" val="1706344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JMTE</a:t>
            </a:r>
            <a:endParaRPr lang="fr-FR" sz="3600" dirty="0"/>
          </a:p>
        </p:txBody>
      </p:sp>
      <p:sp>
        <p:nvSpPr>
          <p:cNvPr id="16" name="Rettangolo arrotondato 15"/>
          <p:cNvSpPr/>
          <p:nvPr/>
        </p:nvSpPr>
        <p:spPr>
          <a:xfrm>
            <a:off x="629586" y="2296470"/>
            <a:ext cx="10762938" cy="152899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OBJECTIF DE LA RECHERCHE : </a:t>
            </a:r>
          </a:p>
          <a:p>
            <a:pPr algn="ctr"/>
            <a:r>
              <a:rPr lang="fr-FR" sz="2400" dirty="0" smtClean="0">
                <a:solidFill>
                  <a:schemeClr val="tx1"/>
                </a:solidFill>
              </a:rPr>
              <a:t>analyser le « </a:t>
            </a:r>
            <a:r>
              <a:rPr lang="fr-FR" sz="2400" dirty="0" err="1" smtClean="0">
                <a:solidFill>
                  <a:schemeClr val="tx1"/>
                </a:solidFill>
              </a:rPr>
              <a:t>relationship</a:t>
            </a:r>
            <a:r>
              <a:rPr lang="fr-FR" sz="2400" dirty="0" smtClean="0">
                <a:solidFill>
                  <a:schemeClr val="tx1"/>
                </a:solidFill>
              </a:rPr>
              <a:t> » des élèves avec les mathématiques</a:t>
            </a:r>
            <a:endParaRPr lang="fr-FR" sz="2400" dirty="0">
              <a:solidFill>
                <a:schemeClr val="tx1"/>
              </a:solidFill>
            </a:endParaRP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2" name="Rettangolo arrotondato 1"/>
          <p:cNvSpPr/>
          <p:nvPr/>
        </p:nvSpPr>
        <p:spPr>
          <a:xfrm>
            <a:off x="263236" y="249382"/>
            <a:ext cx="1607128"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ITALIE</a:t>
            </a:r>
            <a:endParaRPr lang="fr-FR" sz="2000" b="1" dirty="0">
              <a:solidFill>
                <a:schemeClr val="tx1"/>
              </a:solidFill>
            </a:endParaRPr>
          </a:p>
        </p:txBody>
      </p:sp>
      <p:sp>
        <p:nvSpPr>
          <p:cNvPr id="10" name="Ovale 9"/>
          <p:cNvSpPr/>
          <p:nvPr/>
        </p:nvSpPr>
        <p:spPr>
          <a:xfrm>
            <a:off x="3583114" y="4673792"/>
            <a:ext cx="4352062" cy="172386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err="1" smtClean="0">
                <a:solidFill>
                  <a:schemeClr val="tx1"/>
                </a:solidFill>
              </a:rPr>
              <a:t>Déf</a:t>
            </a:r>
            <a:r>
              <a:rPr lang="fr-FR" sz="4000" dirty="0" smtClean="0">
                <a:solidFill>
                  <a:schemeClr val="tx1"/>
                </a:solidFill>
              </a:rPr>
              <a:t>. Attitude</a:t>
            </a:r>
            <a:endParaRPr lang="fr-FR" sz="4000" dirty="0">
              <a:solidFill>
                <a:schemeClr val="tx1"/>
              </a:solidFill>
            </a:endParaRPr>
          </a:p>
        </p:txBody>
      </p:sp>
      <p:cxnSp>
        <p:nvCxnSpPr>
          <p:cNvPr id="11" name="Connettore 2 10"/>
          <p:cNvCxnSpPr/>
          <p:nvPr/>
        </p:nvCxnSpPr>
        <p:spPr>
          <a:xfrm flipH="1">
            <a:off x="5759145" y="3957403"/>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011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11" name="Arrondir un rectangle avec un coin diagonal 10"/>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13" name="Rettangolo arrotondato 15"/>
          <p:cNvSpPr/>
          <p:nvPr/>
        </p:nvSpPr>
        <p:spPr>
          <a:xfrm>
            <a:off x="318655" y="3510673"/>
            <a:ext cx="11540836" cy="294819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tx1"/>
                </a:solidFill>
              </a:rPr>
              <a:t>« [...] we investigated </a:t>
            </a:r>
            <a:r>
              <a:rPr lang="it-IT" sz="2400" b="1" dirty="0" smtClean="0">
                <a:solidFill>
                  <a:schemeClr val="tx1"/>
                </a:solidFill>
              </a:rPr>
              <a:t>which dimensions students</a:t>
            </a:r>
            <a:r>
              <a:rPr lang="it-IT" sz="2400" dirty="0" smtClean="0">
                <a:solidFill>
                  <a:schemeClr val="tx1"/>
                </a:solidFill>
              </a:rPr>
              <a:t> use to describe </a:t>
            </a:r>
            <a:r>
              <a:rPr lang="it-IT" sz="2400" b="1" dirty="0" smtClean="0">
                <a:solidFill>
                  <a:schemeClr val="tx1"/>
                </a:solidFill>
              </a:rPr>
              <a:t>their relationship with mathematics</a:t>
            </a:r>
            <a:r>
              <a:rPr lang="it-IT" sz="2400" dirty="0" smtClean="0">
                <a:solidFill>
                  <a:schemeClr val="tx1"/>
                </a:solidFill>
              </a:rPr>
              <a:t>. We needed </a:t>
            </a:r>
            <a:r>
              <a:rPr lang="it-IT" sz="2400" b="1" dirty="0" smtClean="0">
                <a:solidFill>
                  <a:schemeClr val="tx1"/>
                </a:solidFill>
              </a:rPr>
              <a:t>an instrument consistent with an interpretative approach</a:t>
            </a:r>
            <a:r>
              <a:rPr lang="it-IT" sz="2400" dirty="0" smtClean="0">
                <a:solidFill>
                  <a:schemeClr val="tx1"/>
                </a:solidFill>
              </a:rPr>
              <a:t>, capable of capturing students’ relationship with mathematics, giving voice to the students through the possibility of talking about </a:t>
            </a:r>
            <a:r>
              <a:rPr lang="it-IT" sz="2400" b="1" dirty="0" smtClean="0">
                <a:solidFill>
                  <a:schemeClr val="tx1"/>
                </a:solidFill>
              </a:rPr>
              <a:t>the aspects </a:t>
            </a:r>
            <a:r>
              <a:rPr lang="it-IT" sz="2400" b="1" i="1" dirty="0" smtClean="0">
                <a:solidFill>
                  <a:schemeClr val="tx1"/>
                </a:solidFill>
              </a:rPr>
              <a:t>they </a:t>
            </a:r>
            <a:r>
              <a:rPr lang="it-IT" sz="2400" b="1" dirty="0" smtClean="0">
                <a:solidFill>
                  <a:schemeClr val="tx1"/>
                </a:solidFill>
              </a:rPr>
              <a:t>considered relevant for their own experience with mathematics</a:t>
            </a:r>
            <a:r>
              <a:rPr lang="it-IT" sz="2400" dirty="0" smtClean="0">
                <a:solidFill>
                  <a:schemeClr val="tx1"/>
                </a:solidFill>
              </a:rPr>
              <a:t>. To reach this goal, we chose to use students’ narratives about their own </a:t>
            </a:r>
            <a:r>
              <a:rPr lang="it-IT" sz="2400" b="1" dirty="0" smtClean="0">
                <a:solidFill>
                  <a:schemeClr val="tx1"/>
                </a:solidFill>
              </a:rPr>
              <a:t>story with mathematics</a:t>
            </a:r>
            <a:r>
              <a:rPr lang="it-IT" sz="2400" dirty="0" smtClean="0">
                <a:solidFill>
                  <a:schemeClr val="tx1"/>
                </a:solidFill>
              </a:rPr>
              <a:t> » </a:t>
            </a:r>
            <a:r>
              <a:rPr lang="it-IT" sz="2400" dirty="0">
                <a:solidFill>
                  <a:schemeClr val="tx1"/>
                </a:solidFill>
              </a:rPr>
              <a:t>(</a:t>
            </a:r>
            <a:r>
              <a:rPr lang="it-IT" sz="2400" dirty="0" smtClean="0">
                <a:solidFill>
                  <a:schemeClr val="tx1"/>
                </a:solidFill>
              </a:rPr>
              <a:t>p. 32)</a:t>
            </a:r>
            <a:endParaRPr lang="fr-FR" sz="2400" dirty="0">
              <a:solidFill>
                <a:schemeClr val="tx1"/>
              </a:solidFill>
            </a:endParaRPr>
          </a:p>
        </p:txBody>
      </p:sp>
      <p:sp>
        <p:nvSpPr>
          <p:cNvPr id="5" name="Rettangolo arrotondato 4"/>
          <p:cNvSpPr/>
          <p:nvPr/>
        </p:nvSpPr>
        <p:spPr>
          <a:xfrm>
            <a:off x="629586" y="1957728"/>
            <a:ext cx="10762938" cy="77651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OBJECTIF DE LA RECHERCHE plus détaillé</a:t>
            </a:r>
            <a:endParaRPr lang="fr-FR" sz="2400" dirty="0">
              <a:solidFill>
                <a:schemeClr val="tx1"/>
              </a:solidFill>
            </a:endParaRPr>
          </a:p>
        </p:txBody>
      </p:sp>
      <p:cxnSp>
        <p:nvCxnSpPr>
          <p:cNvPr id="6" name="Connettore 2 5"/>
          <p:cNvCxnSpPr/>
          <p:nvPr/>
        </p:nvCxnSpPr>
        <p:spPr>
          <a:xfrm flipH="1">
            <a:off x="5804116" y="2830231"/>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441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16" name="Rettangolo arrotondato 15"/>
          <p:cNvSpPr/>
          <p:nvPr/>
        </p:nvSpPr>
        <p:spPr>
          <a:xfrm>
            <a:off x="629586" y="1834015"/>
            <a:ext cx="10762938" cy="9512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FF0000"/>
                </a:solidFill>
              </a:rPr>
              <a:t>METHODOLOGIE DE RECUEIL DE DONNÉES </a:t>
            </a:r>
            <a:r>
              <a:rPr lang="it-IT" sz="2000" dirty="0" smtClean="0">
                <a:solidFill>
                  <a:schemeClr val="tx1"/>
                </a:solidFill>
              </a:rPr>
              <a:t>: </a:t>
            </a:r>
            <a:r>
              <a:rPr lang="it-IT" sz="2000" b="1" dirty="0" err="1" smtClean="0">
                <a:solidFill>
                  <a:schemeClr val="tx1"/>
                </a:solidFill>
              </a:rPr>
              <a:t>rédaction</a:t>
            </a:r>
            <a:r>
              <a:rPr lang="it-IT" sz="2000" b="1" dirty="0" smtClean="0">
                <a:solidFill>
                  <a:schemeClr val="tx1"/>
                </a:solidFill>
              </a:rPr>
              <a:t> d’un texte dont le titre est </a:t>
            </a:r>
          </a:p>
          <a:p>
            <a:pPr algn="ctr"/>
            <a:r>
              <a:rPr lang="it-IT" sz="2000" dirty="0" smtClean="0">
                <a:solidFill>
                  <a:schemeClr val="tx1"/>
                </a:solidFill>
              </a:rPr>
              <a:t>«</a:t>
            </a:r>
            <a:r>
              <a:rPr lang="it-IT" sz="2000" i="1" dirty="0" smtClean="0">
                <a:solidFill>
                  <a:schemeClr val="tx1"/>
                </a:solidFill>
              </a:rPr>
              <a:t>Me and the maths: my relationship with mathematics up to </a:t>
            </a:r>
            <a:r>
              <a:rPr lang="it-IT" sz="2000" i="1" dirty="0" err="1" smtClean="0">
                <a:solidFill>
                  <a:schemeClr val="tx1"/>
                </a:solidFill>
              </a:rPr>
              <a:t>now</a:t>
            </a:r>
            <a:r>
              <a:rPr lang="it-IT" sz="2000" dirty="0" smtClean="0">
                <a:solidFill>
                  <a:schemeClr val="tx1"/>
                </a:solidFill>
              </a:rPr>
              <a:t>»</a:t>
            </a:r>
            <a:endParaRPr lang="fr-FR" sz="2000" dirty="0">
              <a:solidFill>
                <a:schemeClr val="tx1"/>
              </a:solidFill>
            </a:endParaRP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3" name="Rectangle 2"/>
          <p:cNvSpPr/>
          <p:nvPr/>
        </p:nvSpPr>
        <p:spPr>
          <a:xfrm>
            <a:off x="401779" y="3454316"/>
            <a:ext cx="11416145" cy="13233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H" sz="2000" b="1" dirty="0" smtClean="0">
              <a:solidFill>
                <a:schemeClr val="tx1"/>
              </a:solidFill>
            </a:endParaRPr>
          </a:p>
          <a:p>
            <a:pPr marL="285750" indent="-285750">
              <a:buFont typeface="Arial" panose="020B0604020202020204" pitchFamily="34" charset="0"/>
              <a:buChar char="•"/>
            </a:pPr>
            <a:r>
              <a:rPr lang="fr-CH" b="1" dirty="0" smtClean="0">
                <a:solidFill>
                  <a:schemeClr val="tx1"/>
                </a:solidFill>
              </a:rPr>
              <a:t>La seul indication donnée par le chercheur est le titre</a:t>
            </a:r>
            <a:r>
              <a:rPr lang="fr-CH" dirty="0" smtClean="0">
                <a:solidFill>
                  <a:schemeClr val="tx1"/>
                </a:solidFill>
              </a:rPr>
              <a:t> alors que dans les questionnaires, par exemple, les élèves ne peuvent/doivent pas s’exprimer par rapport </a:t>
            </a:r>
            <a:r>
              <a:rPr lang="fr-CH" b="1" dirty="0" smtClean="0">
                <a:solidFill>
                  <a:schemeClr val="tx1"/>
                </a:solidFill>
              </a:rPr>
              <a:t>aux questions choisies par le chercheur </a:t>
            </a:r>
            <a:r>
              <a:rPr lang="fr-CH" dirty="0" smtClean="0">
                <a:solidFill>
                  <a:schemeClr val="tx1"/>
                </a:solidFill>
              </a:rPr>
              <a:t>(alors que ça peut arriver que pour les élèves elles ne sont pas de questions significatives).</a:t>
            </a:r>
          </a:p>
          <a:p>
            <a:pPr marL="285750" indent="-285750" algn="ctr">
              <a:buFont typeface="Arial" panose="020B0604020202020204" pitchFamily="34" charset="0"/>
              <a:buChar char="•"/>
            </a:pPr>
            <a:endParaRPr lang="fr-CH" dirty="0"/>
          </a:p>
        </p:txBody>
      </p:sp>
      <p:sp>
        <p:nvSpPr>
          <p:cNvPr id="2" name="Rettangolo 1"/>
          <p:cNvSpPr/>
          <p:nvPr/>
        </p:nvSpPr>
        <p:spPr>
          <a:xfrm>
            <a:off x="401779" y="2888946"/>
            <a:ext cx="4812536" cy="461665"/>
          </a:xfrm>
          <a:prstGeom prst="rect">
            <a:avLst/>
          </a:prstGeom>
        </p:spPr>
        <p:txBody>
          <a:bodyPr wrap="none">
            <a:spAutoFit/>
          </a:bodyPr>
          <a:lstStyle/>
          <a:p>
            <a:r>
              <a:rPr lang="fr-CH" sz="2400" b="1" dirty="0">
                <a:solidFill>
                  <a:srgbClr val="7030A0"/>
                </a:solidFill>
              </a:rPr>
              <a:t>Pourquoi cette méthodologie ?</a:t>
            </a:r>
          </a:p>
        </p:txBody>
      </p:sp>
      <p:sp>
        <p:nvSpPr>
          <p:cNvPr id="11" name="Rectangle 2"/>
          <p:cNvSpPr/>
          <p:nvPr/>
        </p:nvSpPr>
        <p:spPr>
          <a:xfrm>
            <a:off x="401779" y="4881412"/>
            <a:ext cx="11416145" cy="83991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H" sz="2000" b="1" dirty="0" smtClean="0">
              <a:solidFill>
                <a:schemeClr val="tx1"/>
              </a:solidFill>
            </a:endParaRPr>
          </a:p>
          <a:p>
            <a:pPr marL="285750" indent="-285750">
              <a:buFont typeface="Arial" panose="020B0604020202020204" pitchFamily="34" charset="0"/>
              <a:buChar char="•"/>
            </a:pPr>
            <a:r>
              <a:rPr lang="fr-CH" dirty="0">
                <a:solidFill>
                  <a:schemeClr val="tx1"/>
                </a:solidFill>
              </a:rPr>
              <a:t>Les élèves peuvent parler des aspects </a:t>
            </a:r>
            <a:r>
              <a:rPr lang="fr-CH" b="1" dirty="0" smtClean="0">
                <a:solidFill>
                  <a:schemeClr val="tx1"/>
                </a:solidFill>
              </a:rPr>
              <a:t>qu’eux-mêmes </a:t>
            </a:r>
            <a:r>
              <a:rPr lang="fr-CH" b="1" dirty="0">
                <a:solidFill>
                  <a:schemeClr val="tx1"/>
                </a:solidFill>
              </a:rPr>
              <a:t>considèrent importants pour décrire leur rapport avec les </a:t>
            </a:r>
            <a:r>
              <a:rPr lang="fr-CH" b="1" dirty="0" smtClean="0">
                <a:solidFill>
                  <a:schemeClr val="tx1"/>
                </a:solidFill>
              </a:rPr>
              <a:t>maths sans être dirigés </a:t>
            </a:r>
            <a:r>
              <a:rPr lang="fr-CH" dirty="0" smtClean="0">
                <a:solidFill>
                  <a:schemeClr val="tx1"/>
                </a:solidFill>
              </a:rPr>
              <a:t>par des questions spécifiques.</a:t>
            </a:r>
            <a:endParaRPr lang="fr-CH" dirty="0">
              <a:solidFill>
                <a:schemeClr val="tx1"/>
              </a:solidFill>
            </a:endParaRPr>
          </a:p>
          <a:p>
            <a:pPr marL="285750" indent="-285750" algn="ctr">
              <a:buFont typeface="Arial" panose="020B0604020202020204" pitchFamily="34" charset="0"/>
              <a:buChar char="•"/>
            </a:pPr>
            <a:endParaRPr lang="fr-CH" dirty="0"/>
          </a:p>
        </p:txBody>
      </p:sp>
      <p:sp>
        <p:nvSpPr>
          <p:cNvPr id="13" name="Rectangle 2"/>
          <p:cNvSpPr/>
          <p:nvPr/>
        </p:nvSpPr>
        <p:spPr>
          <a:xfrm>
            <a:off x="401778" y="5825032"/>
            <a:ext cx="11416145" cy="74202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H" sz="2000" b="1" dirty="0" smtClean="0">
              <a:solidFill>
                <a:schemeClr val="tx1"/>
              </a:solidFill>
            </a:endParaRPr>
          </a:p>
          <a:p>
            <a:pPr marL="285750" indent="-285750">
              <a:buFont typeface="Arial" panose="020B0604020202020204" pitchFamily="34" charset="0"/>
              <a:buChar char="•"/>
            </a:pPr>
            <a:r>
              <a:rPr lang="fr-CH" b="1" dirty="0" smtClean="0">
                <a:solidFill>
                  <a:schemeClr val="tx1"/>
                </a:solidFill>
              </a:rPr>
              <a:t>Facilement déclinable selon les niveaux scolaires </a:t>
            </a:r>
            <a:r>
              <a:rPr lang="fr-CH" dirty="0" smtClean="0">
                <a:solidFill>
                  <a:schemeClr val="tx1"/>
                </a:solidFill>
              </a:rPr>
              <a:t>(ils l’ont testé avec des élèves du primaire au lycée)</a:t>
            </a:r>
            <a:endParaRPr lang="fr-CH" dirty="0">
              <a:solidFill>
                <a:schemeClr val="tx1"/>
              </a:solidFill>
            </a:endParaRPr>
          </a:p>
          <a:p>
            <a:pPr marL="285750" indent="-285750" algn="ctr">
              <a:buFont typeface="Arial" panose="020B0604020202020204" pitchFamily="34" charset="0"/>
              <a:buChar char="•"/>
            </a:pPr>
            <a:endParaRPr lang="fr-CH" dirty="0"/>
          </a:p>
        </p:txBody>
      </p:sp>
    </p:spTree>
    <p:extLst>
      <p:ext uri="{BB962C8B-B14F-4D97-AF65-F5344CB8AC3E}">
        <p14:creationId xmlns:p14="http://schemas.microsoft.com/office/powerpoint/2010/main" val="18316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16" name="Rettangolo arrotondato 15"/>
          <p:cNvSpPr/>
          <p:nvPr/>
        </p:nvSpPr>
        <p:spPr>
          <a:xfrm>
            <a:off x="629586" y="1834015"/>
            <a:ext cx="10762938" cy="9512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1"/>
                </a:solidFill>
              </a:rPr>
              <a:t>METHODOLOGIE DE RECUEIL </a:t>
            </a:r>
            <a:r>
              <a:rPr lang="it-IT" sz="2000" dirty="0">
                <a:solidFill>
                  <a:schemeClr val="tx1"/>
                </a:solidFill>
              </a:rPr>
              <a:t>DONNÉES : </a:t>
            </a:r>
            <a:r>
              <a:rPr lang="it-IT" sz="2000" dirty="0" err="1" smtClean="0">
                <a:solidFill>
                  <a:schemeClr val="tx1"/>
                </a:solidFill>
              </a:rPr>
              <a:t>rédaction</a:t>
            </a:r>
            <a:r>
              <a:rPr lang="it-IT" sz="2000" dirty="0" smtClean="0">
                <a:solidFill>
                  <a:schemeClr val="tx1"/>
                </a:solidFill>
              </a:rPr>
              <a:t> d’un texte dont le titre est </a:t>
            </a:r>
          </a:p>
          <a:p>
            <a:pPr algn="ctr"/>
            <a:r>
              <a:rPr lang="it-IT" sz="2000" i="1" dirty="0" smtClean="0">
                <a:solidFill>
                  <a:schemeClr val="tx1"/>
                </a:solidFill>
              </a:rPr>
              <a:t>«Me and the maths: my </a:t>
            </a:r>
            <a:r>
              <a:rPr lang="it-IT" sz="2000" i="1" dirty="0" err="1" smtClean="0">
                <a:solidFill>
                  <a:schemeClr val="tx1"/>
                </a:solidFill>
              </a:rPr>
              <a:t>relationship</a:t>
            </a:r>
            <a:r>
              <a:rPr lang="it-IT" sz="2000" i="1" dirty="0" smtClean="0">
                <a:solidFill>
                  <a:schemeClr val="tx1"/>
                </a:solidFill>
              </a:rPr>
              <a:t> with mathematics up to now»</a:t>
            </a:r>
            <a:endParaRPr lang="fr-FR" sz="2000" i="1" dirty="0">
              <a:solidFill>
                <a:schemeClr val="tx1"/>
              </a:solidFill>
            </a:endParaRP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3" name="Rectangle 2"/>
          <p:cNvSpPr/>
          <p:nvPr/>
        </p:nvSpPr>
        <p:spPr>
          <a:xfrm>
            <a:off x="360217" y="3963119"/>
            <a:ext cx="11416147" cy="14977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 our hypothesis in choosing autobiographical essays is that pupils will tend to explicitly evoke those events and remarks about their past that they deem important </a:t>
            </a:r>
            <a:r>
              <a:rPr lang="en-GB" sz="2000" b="1" i="1" dirty="0" smtClean="0">
                <a:solidFill>
                  <a:schemeClr val="tx1"/>
                </a:solidFill>
              </a:rPr>
              <a:t>here and now</a:t>
            </a:r>
            <a:r>
              <a:rPr lang="en-GB" sz="2000" dirty="0" smtClean="0">
                <a:solidFill>
                  <a:schemeClr val="tx1"/>
                </a:solidFill>
              </a:rPr>
              <a:t>, and they will also tend to paste fragments, introducing some causal links » </a:t>
            </a:r>
            <a:r>
              <a:rPr lang="fr-CH" sz="2000" dirty="0" smtClean="0">
                <a:solidFill>
                  <a:schemeClr val="tx1"/>
                </a:solidFill>
              </a:rPr>
              <a:t>(</a:t>
            </a:r>
            <a:r>
              <a:rPr lang="it-IT" sz="2000" dirty="0" smtClean="0">
                <a:solidFill>
                  <a:schemeClr val="tx1"/>
                </a:solidFill>
              </a:rPr>
              <a:t>p</a:t>
            </a:r>
            <a:r>
              <a:rPr lang="it-IT" sz="2000" dirty="0">
                <a:solidFill>
                  <a:schemeClr val="tx1"/>
                </a:solidFill>
              </a:rPr>
              <a:t>. </a:t>
            </a:r>
            <a:r>
              <a:rPr lang="it-IT" sz="2000" dirty="0" smtClean="0">
                <a:solidFill>
                  <a:schemeClr val="tx1"/>
                </a:solidFill>
              </a:rPr>
              <a:t>33)</a:t>
            </a:r>
            <a:endParaRPr lang="fr-CH" sz="2000" dirty="0" smtClean="0">
              <a:solidFill>
                <a:schemeClr val="tx1"/>
              </a:solidFill>
            </a:endParaRPr>
          </a:p>
        </p:txBody>
      </p:sp>
      <p:sp>
        <p:nvSpPr>
          <p:cNvPr id="2" name="Rettangolo 1"/>
          <p:cNvSpPr/>
          <p:nvPr/>
        </p:nvSpPr>
        <p:spPr>
          <a:xfrm>
            <a:off x="360217" y="3261111"/>
            <a:ext cx="2627642" cy="461665"/>
          </a:xfrm>
          <a:prstGeom prst="rect">
            <a:avLst/>
          </a:prstGeom>
        </p:spPr>
        <p:txBody>
          <a:bodyPr wrap="none">
            <a:spAutoFit/>
          </a:bodyPr>
          <a:lstStyle/>
          <a:p>
            <a:r>
              <a:rPr lang="fr-CH" sz="2400" b="1" dirty="0">
                <a:solidFill>
                  <a:srgbClr val="7030A0"/>
                </a:solidFill>
              </a:rPr>
              <a:t>Leur hypothèse :</a:t>
            </a:r>
          </a:p>
        </p:txBody>
      </p:sp>
    </p:spTree>
    <p:extLst>
      <p:ext uri="{BB962C8B-B14F-4D97-AF65-F5344CB8AC3E}">
        <p14:creationId xmlns:p14="http://schemas.microsoft.com/office/powerpoint/2010/main" val="167336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16" name="Rettangolo arrotondato 15"/>
          <p:cNvSpPr/>
          <p:nvPr/>
        </p:nvSpPr>
        <p:spPr>
          <a:xfrm>
            <a:off x="629586" y="1834015"/>
            <a:ext cx="10762938" cy="9512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1"/>
                </a:solidFill>
              </a:rPr>
              <a:t>METHODOLOGIE DE RECUEIL </a:t>
            </a:r>
            <a:r>
              <a:rPr lang="it-IT" sz="2000" dirty="0">
                <a:solidFill>
                  <a:schemeClr val="tx1"/>
                </a:solidFill>
              </a:rPr>
              <a:t>DONNÉES : </a:t>
            </a:r>
            <a:r>
              <a:rPr lang="it-IT" sz="2000" dirty="0" err="1" smtClean="0">
                <a:solidFill>
                  <a:schemeClr val="tx1"/>
                </a:solidFill>
              </a:rPr>
              <a:t>rédaction</a:t>
            </a:r>
            <a:r>
              <a:rPr lang="it-IT" sz="2000" dirty="0" smtClean="0">
                <a:solidFill>
                  <a:schemeClr val="tx1"/>
                </a:solidFill>
              </a:rPr>
              <a:t> d’un texte dont le titre est </a:t>
            </a:r>
          </a:p>
          <a:p>
            <a:pPr algn="ctr"/>
            <a:r>
              <a:rPr lang="it-IT" sz="2000" dirty="0" smtClean="0">
                <a:solidFill>
                  <a:schemeClr val="tx1"/>
                </a:solidFill>
              </a:rPr>
              <a:t>«</a:t>
            </a:r>
            <a:r>
              <a:rPr lang="it-IT" sz="2000" i="1" dirty="0" smtClean="0">
                <a:solidFill>
                  <a:schemeClr val="tx1"/>
                </a:solidFill>
              </a:rPr>
              <a:t>Me and the maths: my relationship with mathematics up to now</a:t>
            </a:r>
            <a:r>
              <a:rPr lang="it-IT" sz="2000" dirty="0" smtClean="0">
                <a:solidFill>
                  <a:schemeClr val="tx1"/>
                </a:solidFill>
              </a:rPr>
              <a:t>»</a:t>
            </a:r>
            <a:endParaRPr lang="fr-FR" sz="2000" dirty="0">
              <a:solidFill>
                <a:schemeClr val="tx1"/>
              </a:solidFill>
            </a:endParaRP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3" name="Rectangle 2"/>
          <p:cNvSpPr/>
          <p:nvPr/>
        </p:nvSpPr>
        <p:spPr>
          <a:xfrm>
            <a:off x="484909" y="3882593"/>
            <a:ext cx="11222182" cy="11434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CH" sz="2000" dirty="0" smtClean="0">
                <a:solidFill>
                  <a:schemeClr val="tx1"/>
                </a:solidFill>
              </a:rPr>
              <a:t>Tous les instruments de recueil de données posent des problèmes (par exemple, </a:t>
            </a:r>
            <a:r>
              <a:rPr lang="fr-CH" sz="2000" dirty="0" err="1" smtClean="0">
                <a:solidFill>
                  <a:schemeClr val="tx1"/>
                </a:solidFill>
              </a:rPr>
              <a:t>Schoenfeld</a:t>
            </a:r>
            <a:r>
              <a:rPr lang="fr-CH" sz="2000" dirty="0" smtClean="0">
                <a:solidFill>
                  <a:schemeClr val="tx1"/>
                </a:solidFill>
              </a:rPr>
              <a:t> parlait de la distance qui peut exister entre les croyances exposées et celles effectivement « in practice »)</a:t>
            </a:r>
          </a:p>
        </p:txBody>
      </p:sp>
      <p:sp>
        <p:nvSpPr>
          <p:cNvPr id="2" name="CasellaDiTesto 1"/>
          <p:cNvSpPr txBox="1"/>
          <p:nvPr/>
        </p:nvSpPr>
        <p:spPr>
          <a:xfrm>
            <a:off x="483092" y="3114500"/>
            <a:ext cx="11055926" cy="461665"/>
          </a:xfrm>
          <a:prstGeom prst="rect">
            <a:avLst/>
          </a:prstGeom>
          <a:noFill/>
        </p:spPr>
        <p:txBody>
          <a:bodyPr wrap="square" rtlCol="0">
            <a:spAutoFit/>
          </a:bodyPr>
          <a:lstStyle/>
          <a:p>
            <a:r>
              <a:rPr lang="fr-FR" sz="2400" b="1" dirty="0" smtClean="0">
                <a:solidFill>
                  <a:srgbClr val="7030A0"/>
                </a:solidFill>
              </a:rPr>
              <a:t>Qu’est-ce qu’on peut dire sur la « fiabilité » </a:t>
            </a:r>
            <a:r>
              <a:rPr lang="en-GB" sz="2400" b="1" dirty="0" smtClean="0">
                <a:solidFill>
                  <a:srgbClr val="7030A0"/>
                </a:solidFill>
              </a:rPr>
              <a:t>(“reliability”</a:t>
            </a:r>
            <a:r>
              <a:rPr lang="fr-FR" sz="2400" b="1" dirty="0" smtClean="0">
                <a:solidFill>
                  <a:srgbClr val="7030A0"/>
                </a:solidFill>
              </a:rPr>
              <a:t>) de ce texte ?</a:t>
            </a:r>
            <a:endParaRPr lang="fr-FR" sz="2400" b="1" dirty="0">
              <a:solidFill>
                <a:srgbClr val="7030A0"/>
              </a:solidFill>
            </a:endParaRPr>
          </a:p>
        </p:txBody>
      </p:sp>
      <p:sp>
        <p:nvSpPr>
          <p:cNvPr id="10" name="Rectangle 2"/>
          <p:cNvSpPr/>
          <p:nvPr/>
        </p:nvSpPr>
        <p:spPr>
          <a:xfrm>
            <a:off x="484909" y="5295509"/>
            <a:ext cx="11222182" cy="11434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en-GB" sz="2000" dirty="0" smtClean="0">
                <a:solidFill>
                  <a:schemeClr val="tx1"/>
                </a:solidFill>
              </a:rPr>
              <a:t>“It does not matter whether the account conforms to what others might say who were witnesses […] </a:t>
            </a:r>
            <a:r>
              <a:rPr lang="en-GB" sz="2000" dirty="0">
                <a:solidFill>
                  <a:schemeClr val="tx1"/>
                </a:solidFill>
              </a:rPr>
              <a:t>O</a:t>
            </a:r>
            <a:r>
              <a:rPr lang="en-GB" sz="2000" dirty="0" smtClean="0">
                <a:solidFill>
                  <a:schemeClr val="tx1"/>
                </a:solidFill>
              </a:rPr>
              <a:t>ur interest, rather, is only in what the person thought he did, what he thought he was in, and so on. Bruner (1990)” p.33</a:t>
            </a:r>
          </a:p>
        </p:txBody>
      </p:sp>
    </p:spTree>
    <p:extLst>
      <p:ext uri="{BB962C8B-B14F-4D97-AF65-F5344CB8AC3E}">
        <p14:creationId xmlns:p14="http://schemas.microsoft.com/office/powerpoint/2010/main" val="127608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16" name="Rettangolo arrotondato 15"/>
          <p:cNvSpPr/>
          <p:nvPr/>
        </p:nvSpPr>
        <p:spPr>
          <a:xfrm>
            <a:off x="629586" y="1834015"/>
            <a:ext cx="10762938" cy="9512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1"/>
                </a:solidFill>
              </a:rPr>
              <a:t>METHODOLOGIE DE RECUEIL DE </a:t>
            </a:r>
            <a:r>
              <a:rPr lang="it-IT" sz="2000" dirty="0">
                <a:solidFill>
                  <a:schemeClr val="tx1"/>
                </a:solidFill>
              </a:rPr>
              <a:t>DONNÉES : </a:t>
            </a:r>
            <a:r>
              <a:rPr lang="it-IT" sz="2000" dirty="0" err="1" smtClean="0">
                <a:solidFill>
                  <a:schemeClr val="tx1"/>
                </a:solidFill>
              </a:rPr>
              <a:t>rédaction</a:t>
            </a:r>
            <a:r>
              <a:rPr lang="it-IT" sz="2000" dirty="0" smtClean="0">
                <a:solidFill>
                  <a:schemeClr val="tx1"/>
                </a:solidFill>
              </a:rPr>
              <a:t> d’un texte dont le titre est </a:t>
            </a:r>
          </a:p>
          <a:p>
            <a:pPr algn="ctr"/>
            <a:r>
              <a:rPr lang="it-IT" sz="2000" dirty="0" smtClean="0">
                <a:solidFill>
                  <a:schemeClr val="tx1"/>
                </a:solidFill>
              </a:rPr>
              <a:t>«</a:t>
            </a:r>
            <a:r>
              <a:rPr lang="it-IT" sz="2000" i="1" dirty="0" smtClean="0">
                <a:solidFill>
                  <a:schemeClr val="tx1"/>
                </a:solidFill>
              </a:rPr>
              <a:t>Me and the maths: my relationship with mathematics up to now</a:t>
            </a:r>
            <a:r>
              <a:rPr lang="it-IT" sz="2000" dirty="0" smtClean="0">
                <a:solidFill>
                  <a:schemeClr val="tx1"/>
                </a:solidFill>
              </a:rPr>
              <a:t>»</a:t>
            </a:r>
            <a:endParaRPr lang="fr-FR" sz="2000" dirty="0">
              <a:solidFill>
                <a:schemeClr val="tx1"/>
              </a:solidFill>
            </a:endParaRP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3" name="Rectangle 2"/>
          <p:cNvSpPr/>
          <p:nvPr/>
        </p:nvSpPr>
        <p:spPr>
          <a:xfrm>
            <a:off x="426138" y="3900592"/>
            <a:ext cx="11196007" cy="8743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CH" sz="2000" dirty="0" smtClean="0">
                <a:solidFill>
                  <a:schemeClr val="tx1"/>
                </a:solidFill>
              </a:rPr>
              <a:t>Pas de catégories d’analyse construites à priori, mais </a:t>
            </a:r>
            <a:r>
              <a:rPr lang="fr-CH" sz="2000" b="1" dirty="0" smtClean="0">
                <a:solidFill>
                  <a:schemeClr val="tx1"/>
                </a:solidFill>
              </a:rPr>
              <a:t>construites à posteriori sur la base de données</a:t>
            </a:r>
            <a:r>
              <a:rPr lang="fr-CH" sz="2000" dirty="0" smtClean="0">
                <a:solidFill>
                  <a:schemeClr val="tx1"/>
                </a:solidFill>
              </a:rPr>
              <a:t>.</a:t>
            </a:r>
          </a:p>
        </p:txBody>
      </p:sp>
      <p:sp>
        <p:nvSpPr>
          <p:cNvPr id="2" name="CasellaDiTesto 1"/>
          <p:cNvSpPr txBox="1"/>
          <p:nvPr/>
        </p:nvSpPr>
        <p:spPr>
          <a:xfrm>
            <a:off x="426138" y="3048659"/>
            <a:ext cx="8904157" cy="461665"/>
          </a:xfrm>
          <a:prstGeom prst="rect">
            <a:avLst/>
          </a:prstGeom>
          <a:noFill/>
        </p:spPr>
        <p:txBody>
          <a:bodyPr wrap="square" rtlCol="0">
            <a:spAutoFit/>
          </a:bodyPr>
          <a:lstStyle/>
          <a:p>
            <a:r>
              <a:rPr lang="fr-FR" sz="2400" b="1" dirty="0" smtClean="0">
                <a:solidFill>
                  <a:srgbClr val="7030A0"/>
                </a:solidFill>
              </a:rPr>
              <a:t>Comment ils ont analysé ce texte ?</a:t>
            </a:r>
            <a:endParaRPr lang="fr-FR" sz="2400" b="1" dirty="0">
              <a:solidFill>
                <a:srgbClr val="7030A0"/>
              </a:solidFill>
            </a:endParaRPr>
          </a:p>
        </p:txBody>
      </p:sp>
      <p:sp>
        <p:nvSpPr>
          <p:cNvPr id="11" name="Rectangle 2"/>
          <p:cNvSpPr/>
          <p:nvPr/>
        </p:nvSpPr>
        <p:spPr>
          <a:xfrm>
            <a:off x="426138" y="5062838"/>
            <a:ext cx="11196008" cy="14423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en-GB" sz="2000" dirty="0" err="1" smtClean="0">
                <a:solidFill>
                  <a:schemeClr val="tx1"/>
                </a:solidFill>
              </a:rPr>
              <a:t>Méthodologie</a:t>
            </a:r>
            <a:r>
              <a:rPr lang="en-GB" sz="2000" dirty="0" smtClean="0">
                <a:solidFill>
                  <a:schemeClr val="tx1"/>
                </a:solidFill>
              </a:rPr>
              <a:t> qui </a:t>
            </a:r>
            <a:r>
              <a:rPr lang="en-GB" sz="2000" dirty="0" err="1" smtClean="0">
                <a:solidFill>
                  <a:schemeClr val="tx1"/>
                </a:solidFill>
              </a:rPr>
              <a:t>s’inscrit</a:t>
            </a:r>
            <a:r>
              <a:rPr lang="en-GB" sz="2000" dirty="0" smtClean="0">
                <a:solidFill>
                  <a:schemeClr val="tx1"/>
                </a:solidFill>
              </a:rPr>
              <a:t> au sein de la </a:t>
            </a:r>
            <a:r>
              <a:rPr lang="en-GB" sz="2000" b="1" i="1" dirty="0" smtClean="0">
                <a:solidFill>
                  <a:schemeClr val="tx1"/>
                </a:solidFill>
              </a:rPr>
              <a:t>Grounded Theory</a:t>
            </a:r>
            <a:r>
              <a:rPr lang="en-GB" sz="2000" b="1" dirty="0" smtClean="0">
                <a:solidFill>
                  <a:schemeClr val="tx1"/>
                </a:solidFill>
              </a:rPr>
              <a:t> </a:t>
            </a:r>
            <a:r>
              <a:rPr lang="en-GB" sz="2000" dirty="0" smtClean="0">
                <a:solidFill>
                  <a:schemeClr val="tx1"/>
                </a:solidFill>
              </a:rPr>
              <a:t>: “we used the collected data to discover a set of categories aimed at </a:t>
            </a:r>
            <a:r>
              <a:rPr lang="en-GB" sz="2000" i="1" dirty="0" smtClean="0">
                <a:solidFill>
                  <a:schemeClr val="tx1"/>
                </a:solidFill>
              </a:rPr>
              <a:t>understanding</a:t>
            </a:r>
            <a:r>
              <a:rPr lang="en-GB" sz="2000" dirty="0" smtClean="0">
                <a:solidFill>
                  <a:schemeClr val="tx1"/>
                </a:solidFill>
              </a:rPr>
              <a:t> how students describe their own relationship to mathematics” (p. 36)</a:t>
            </a:r>
          </a:p>
        </p:txBody>
      </p:sp>
    </p:spTree>
    <p:extLst>
      <p:ext uri="{BB962C8B-B14F-4D97-AF65-F5344CB8AC3E}">
        <p14:creationId xmlns:p14="http://schemas.microsoft.com/office/powerpoint/2010/main" val="20244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3" name="Rectangle 2"/>
          <p:cNvSpPr/>
          <p:nvPr/>
        </p:nvSpPr>
        <p:spPr>
          <a:xfrm>
            <a:off x="332054" y="1979397"/>
            <a:ext cx="11388892" cy="6788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CH" sz="2000" dirty="0" smtClean="0">
                <a:solidFill>
                  <a:schemeClr val="tx1"/>
                </a:solidFill>
              </a:rPr>
              <a:t>Ils </a:t>
            </a:r>
            <a:r>
              <a:rPr lang="fr-CH" sz="2000" smtClean="0">
                <a:solidFill>
                  <a:schemeClr val="tx1"/>
                </a:solidFill>
              </a:rPr>
              <a:t>ont investigué dans les textes l’utilisation de </a:t>
            </a:r>
            <a:r>
              <a:rPr lang="fr-CH" sz="2000" dirty="0" smtClean="0">
                <a:solidFill>
                  <a:schemeClr val="tx1"/>
                </a:solidFill>
              </a:rPr>
              <a:t>la phrase « J’aime/Je n’aime pas les maths »</a:t>
            </a:r>
          </a:p>
        </p:txBody>
      </p:sp>
      <p:sp>
        <p:nvSpPr>
          <p:cNvPr id="2" name="CasellaDiTesto 1"/>
          <p:cNvSpPr txBox="1"/>
          <p:nvPr/>
        </p:nvSpPr>
        <p:spPr>
          <a:xfrm>
            <a:off x="332054" y="1408646"/>
            <a:ext cx="8904157" cy="461665"/>
          </a:xfrm>
          <a:prstGeom prst="rect">
            <a:avLst/>
          </a:prstGeom>
          <a:noFill/>
        </p:spPr>
        <p:txBody>
          <a:bodyPr wrap="square" rtlCol="0">
            <a:spAutoFit/>
          </a:bodyPr>
          <a:lstStyle/>
          <a:p>
            <a:r>
              <a:rPr lang="fr-FR" sz="2400" b="1" dirty="0" smtClean="0">
                <a:solidFill>
                  <a:srgbClr val="7030A0"/>
                </a:solidFill>
              </a:rPr>
              <a:t>Quelques exemples d’analyse</a:t>
            </a:r>
            <a:endParaRPr lang="fr-FR" sz="2400" b="1" dirty="0">
              <a:solidFill>
                <a:srgbClr val="7030A0"/>
              </a:solidFill>
            </a:endParaRPr>
          </a:p>
        </p:txBody>
      </p:sp>
      <p:sp>
        <p:nvSpPr>
          <p:cNvPr id="10" name="Rectangle 2"/>
          <p:cNvSpPr/>
          <p:nvPr/>
        </p:nvSpPr>
        <p:spPr>
          <a:xfrm>
            <a:off x="332054" y="4405571"/>
            <a:ext cx="11388892" cy="14423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FR" sz="2000" b="1" dirty="0" smtClean="0">
                <a:solidFill>
                  <a:schemeClr val="tx1"/>
                </a:solidFill>
              </a:rPr>
              <a:t>Explication du phénomène </a:t>
            </a:r>
            <a:r>
              <a:rPr lang="en-GB" sz="2000" dirty="0" smtClean="0">
                <a:solidFill>
                  <a:schemeClr val="tx1"/>
                </a:solidFill>
              </a:rPr>
              <a:t>: « This simplification is useful to young students who avail of a limited lexicon and care for declaring the </a:t>
            </a:r>
            <a:r>
              <a:rPr lang="en-GB" sz="2000" i="1" dirty="0" smtClean="0">
                <a:solidFill>
                  <a:schemeClr val="tx1"/>
                </a:solidFill>
              </a:rPr>
              <a:t>direction</a:t>
            </a:r>
            <a:r>
              <a:rPr lang="en-GB" sz="2000" dirty="0" smtClean="0">
                <a:solidFill>
                  <a:schemeClr val="tx1"/>
                </a:solidFill>
              </a:rPr>
              <a:t> (positive/negative) of their relationship with the mathematics » (p. 36)</a:t>
            </a:r>
          </a:p>
        </p:txBody>
      </p:sp>
      <p:cxnSp>
        <p:nvCxnSpPr>
          <p:cNvPr id="11" name="Connettore 2 10"/>
          <p:cNvCxnSpPr/>
          <p:nvPr/>
        </p:nvCxnSpPr>
        <p:spPr>
          <a:xfrm flipH="1">
            <a:off x="5804116" y="2830231"/>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2"/>
          <p:cNvSpPr/>
          <p:nvPr/>
        </p:nvSpPr>
        <p:spPr>
          <a:xfrm>
            <a:off x="332054" y="3525108"/>
            <a:ext cx="11388892" cy="4985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FR" sz="2000" dirty="0" smtClean="0">
                <a:solidFill>
                  <a:schemeClr val="tx1"/>
                </a:solidFill>
              </a:rPr>
              <a:t>Très fréquente dans les productions des </a:t>
            </a:r>
            <a:r>
              <a:rPr lang="fr-FR" sz="2000" b="1" dirty="0" smtClean="0">
                <a:solidFill>
                  <a:schemeClr val="tx1"/>
                </a:solidFill>
              </a:rPr>
              <a:t>élèves du primaire</a:t>
            </a:r>
            <a:endParaRPr lang="fr-FR" sz="2000" dirty="0" smtClean="0">
              <a:solidFill>
                <a:schemeClr val="tx1"/>
              </a:solidFill>
            </a:endParaRPr>
          </a:p>
        </p:txBody>
      </p:sp>
    </p:spTree>
    <p:extLst>
      <p:ext uri="{BB962C8B-B14F-4D97-AF65-F5344CB8AC3E}">
        <p14:creationId xmlns:p14="http://schemas.microsoft.com/office/powerpoint/2010/main" val="25881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530" y="423467"/>
            <a:ext cx="10854135" cy="1571587"/>
          </a:xfrm>
        </p:spPr>
        <p:txBody>
          <a:bodyPr>
            <a:normAutofit/>
          </a:bodyPr>
          <a:lstStyle/>
          <a:p>
            <a:pPr algn="ctr"/>
            <a:r>
              <a:rPr lang="fr-FR" b="1" dirty="0" smtClean="0">
                <a:latin typeface="Century Gothic" charset="0"/>
                <a:ea typeface="Century Gothic" charset="0"/>
                <a:cs typeface="Century Gothic" charset="0"/>
              </a:rPr>
              <a:t>Un objectif </a:t>
            </a:r>
            <a:r>
              <a:rPr lang="fr-FR" sz="4000" b="1" dirty="0" smtClean="0">
                <a:latin typeface="Century Gothic" charset="0"/>
                <a:ea typeface="Century Gothic" charset="0"/>
                <a:cs typeface="Century Gothic" charset="0"/>
              </a:rPr>
              <a:t>(possible)</a:t>
            </a:r>
            <a:r>
              <a:rPr lang="fr-FR" b="1" dirty="0" smtClean="0">
                <a:latin typeface="Century Gothic" charset="0"/>
                <a:ea typeface="Century Gothic" charset="0"/>
                <a:cs typeface="Century Gothic" charset="0"/>
              </a:rPr>
              <a:t> recherche « fédératrice » - projet </a:t>
            </a:r>
            <a:r>
              <a:rPr lang="fr-FR" b="1" dirty="0" err="1" smtClean="0">
                <a:latin typeface="Century Gothic" charset="0"/>
                <a:ea typeface="Century Gothic" charset="0"/>
                <a:cs typeface="Century Gothic" charset="0"/>
              </a:rPr>
              <a:t>RéProMath</a:t>
            </a:r>
            <a:endParaRPr lang="fr-FR" b="1" dirty="0">
              <a:latin typeface="Century Gothic" charset="0"/>
              <a:ea typeface="Century Gothic" charset="0"/>
              <a:cs typeface="Century Gothic" charset="0"/>
            </a:endParaRPr>
          </a:p>
        </p:txBody>
      </p:sp>
      <p:sp>
        <p:nvSpPr>
          <p:cNvPr id="3" name="CasellaDiTesto 2"/>
          <p:cNvSpPr txBox="1"/>
          <p:nvPr/>
        </p:nvSpPr>
        <p:spPr>
          <a:xfrm>
            <a:off x="342502" y="2922628"/>
            <a:ext cx="11437496" cy="1754326"/>
          </a:xfrm>
          <a:prstGeom prst="rect">
            <a:avLst/>
          </a:prstGeom>
          <a:noFill/>
          <a:ln w="38100">
            <a:solidFill>
              <a:srgbClr val="00B050"/>
            </a:solidFill>
          </a:ln>
        </p:spPr>
        <p:txBody>
          <a:bodyPr wrap="square" rtlCol="0">
            <a:spAutoFit/>
          </a:bodyPr>
          <a:lstStyle/>
          <a:p>
            <a:pPr algn="ctr"/>
            <a:r>
              <a:rPr lang="fr-FR" sz="3600" dirty="0" smtClean="0">
                <a:latin typeface="Century Gothic" charset="0"/>
                <a:ea typeface="Century Gothic" charset="0"/>
                <a:cs typeface="Century Gothic" charset="0"/>
              </a:rPr>
              <a:t>Documenter le « positionnement » des élèves à la résolution de problèmes dans leur apprentissage de mathématiques. </a:t>
            </a:r>
            <a:endParaRPr lang="fr-FR" sz="3600" dirty="0">
              <a:latin typeface="Century Gothic" charset="0"/>
              <a:ea typeface="Century Gothic" charset="0"/>
              <a:cs typeface="Century Gothic" charset="0"/>
            </a:endParaRPr>
          </a:p>
        </p:txBody>
      </p:sp>
    </p:spTree>
    <p:extLst>
      <p:ext uri="{BB962C8B-B14F-4D97-AF65-F5344CB8AC3E}">
        <p14:creationId xmlns:p14="http://schemas.microsoft.com/office/powerpoint/2010/main" val="759179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3" name="Rectangle 2"/>
          <p:cNvSpPr/>
          <p:nvPr/>
        </p:nvSpPr>
        <p:spPr>
          <a:xfrm>
            <a:off x="332054" y="1979397"/>
            <a:ext cx="11388892" cy="6788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CH" sz="2000" dirty="0" smtClean="0">
                <a:solidFill>
                  <a:schemeClr val="tx1"/>
                </a:solidFill>
              </a:rPr>
              <a:t>Ils </a:t>
            </a:r>
            <a:r>
              <a:rPr lang="fr-CH" sz="2000" smtClean="0">
                <a:solidFill>
                  <a:schemeClr val="tx1"/>
                </a:solidFill>
              </a:rPr>
              <a:t>ont investigué dans les textes l’utilisation de </a:t>
            </a:r>
            <a:r>
              <a:rPr lang="fr-CH" sz="2000" dirty="0" smtClean="0">
                <a:solidFill>
                  <a:schemeClr val="tx1"/>
                </a:solidFill>
              </a:rPr>
              <a:t>la phrase « J’aime/Je n’aime pas les maths »</a:t>
            </a:r>
          </a:p>
        </p:txBody>
      </p:sp>
      <p:sp>
        <p:nvSpPr>
          <p:cNvPr id="2" name="CasellaDiTesto 1"/>
          <p:cNvSpPr txBox="1"/>
          <p:nvPr/>
        </p:nvSpPr>
        <p:spPr>
          <a:xfrm>
            <a:off x="332054" y="1408646"/>
            <a:ext cx="8904157" cy="461665"/>
          </a:xfrm>
          <a:prstGeom prst="rect">
            <a:avLst/>
          </a:prstGeom>
          <a:noFill/>
        </p:spPr>
        <p:txBody>
          <a:bodyPr wrap="square" rtlCol="0">
            <a:spAutoFit/>
          </a:bodyPr>
          <a:lstStyle/>
          <a:p>
            <a:r>
              <a:rPr lang="fr-FR" sz="2400" b="1" dirty="0" smtClean="0">
                <a:solidFill>
                  <a:srgbClr val="7030A0"/>
                </a:solidFill>
              </a:rPr>
              <a:t>Quelques exemples d’analyse</a:t>
            </a:r>
            <a:endParaRPr lang="fr-FR" sz="2400" b="1" dirty="0">
              <a:solidFill>
                <a:srgbClr val="7030A0"/>
              </a:solidFill>
            </a:endParaRPr>
          </a:p>
        </p:txBody>
      </p:sp>
      <p:sp>
        <p:nvSpPr>
          <p:cNvPr id="5" name="Ovale 4"/>
          <p:cNvSpPr/>
          <p:nvPr/>
        </p:nvSpPr>
        <p:spPr>
          <a:xfrm>
            <a:off x="2816787" y="4976747"/>
            <a:ext cx="4914050" cy="15296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Ils</a:t>
            </a:r>
            <a:r>
              <a:rPr lang="it-IT" dirty="0" smtClean="0">
                <a:solidFill>
                  <a:schemeClr val="tx1"/>
                </a:solidFill>
              </a:rPr>
              <a:t> </a:t>
            </a:r>
            <a:r>
              <a:rPr lang="is-IS" dirty="0" smtClean="0">
                <a:solidFill>
                  <a:schemeClr val="tx1"/>
                </a:solidFill>
              </a:rPr>
              <a:t>ont utilisé un logiciel (</a:t>
            </a:r>
            <a:r>
              <a:rPr lang="is-IS" b="1" dirty="0" smtClean="0">
                <a:solidFill>
                  <a:schemeClr val="tx1"/>
                </a:solidFill>
              </a:rPr>
              <a:t>T-Lab</a:t>
            </a:r>
            <a:r>
              <a:rPr lang="is-IS" dirty="0" smtClean="0">
                <a:solidFill>
                  <a:schemeClr val="tx1"/>
                </a:solidFill>
              </a:rPr>
              <a:t>) qui possède des outils linguistiques et statistiques pour analyser le texte </a:t>
            </a:r>
            <a:endParaRPr lang="fr-FR" dirty="0">
              <a:solidFill>
                <a:schemeClr val="tx1"/>
              </a:solidFill>
            </a:endParaRPr>
          </a:p>
        </p:txBody>
      </p:sp>
      <p:cxnSp>
        <p:nvCxnSpPr>
          <p:cNvPr id="11" name="Connettore 2 10"/>
          <p:cNvCxnSpPr/>
          <p:nvPr/>
        </p:nvCxnSpPr>
        <p:spPr>
          <a:xfrm flipH="1">
            <a:off x="5804116" y="2830231"/>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2"/>
          <p:cNvSpPr/>
          <p:nvPr/>
        </p:nvSpPr>
        <p:spPr>
          <a:xfrm>
            <a:off x="332054" y="3525108"/>
            <a:ext cx="11388892" cy="4985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FR" sz="2000" b="1" dirty="0" smtClean="0">
                <a:solidFill>
                  <a:schemeClr val="tx1"/>
                </a:solidFill>
              </a:rPr>
              <a:t>Très fréquente </a:t>
            </a:r>
            <a:r>
              <a:rPr lang="fr-FR" sz="2000" dirty="0" smtClean="0">
                <a:solidFill>
                  <a:schemeClr val="tx1"/>
                </a:solidFill>
              </a:rPr>
              <a:t>dans les productions des élèves du primaire</a:t>
            </a:r>
          </a:p>
        </p:txBody>
      </p:sp>
      <p:cxnSp>
        <p:nvCxnSpPr>
          <p:cNvPr id="7" name="Connettore 4 6"/>
          <p:cNvCxnSpPr/>
          <p:nvPr/>
        </p:nvCxnSpPr>
        <p:spPr>
          <a:xfrm rot="16200000" flipH="1">
            <a:off x="2301382" y="4171744"/>
            <a:ext cx="1063745" cy="928255"/>
          </a:xfrm>
          <a:prstGeom prst="bentConnector3">
            <a:avLst>
              <a:gd name="adj1" fmla="val 50000"/>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703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3" name="Rectangle 2"/>
          <p:cNvSpPr/>
          <p:nvPr/>
        </p:nvSpPr>
        <p:spPr>
          <a:xfrm>
            <a:off x="332054" y="1979397"/>
            <a:ext cx="11388892" cy="6788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CH" sz="2000" dirty="0" smtClean="0">
                <a:solidFill>
                  <a:schemeClr val="tx1"/>
                </a:solidFill>
              </a:rPr>
              <a:t>Ils </a:t>
            </a:r>
            <a:r>
              <a:rPr lang="fr-CH" sz="2000" smtClean="0">
                <a:solidFill>
                  <a:schemeClr val="tx1"/>
                </a:solidFill>
              </a:rPr>
              <a:t>ont investigué dans les textes l’utilisation de </a:t>
            </a:r>
            <a:r>
              <a:rPr lang="fr-CH" sz="2000" dirty="0" smtClean="0">
                <a:solidFill>
                  <a:schemeClr val="tx1"/>
                </a:solidFill>
              </a:rPr>
              <a:t>la phrase « J’aime/Je n’aime pas les maths »</a:t>
            </a:r>
          </a:p>
        </p:txBody>
      </p:sp>
      <p:sp>
        <p:nvSpPr>
          <p:cNvPr id="2" name="CasellaDiTesto 1"/>
          <p:cNvSpPr txBox="1"/>
          <p:nvPr/>
        </p:nvSpPr>
        <p:spPr>
          <a:xfrm>
            <a:off x="332054" y="1408646"/>
            <a:ext cx="8904157" cy="461665"/>
          </a:xfrm>
          <a:prstGeom prst="rect">
            <a:avLst/>
          </a:prstGeom>
          <a:noFill/>
        </p:spPr>
        <p:txBody>
          <a:bodyPr wrap="square" rtlCol="0">
            <a:spAutoFit/>
          </a:bodyPr>
          <a:lstStyle/>
          <a:p>
            <a:r>
              <a:rPr lang="fr-FR" sz="2400" b="1" dirty="0" smtClean="0">
                <a:solidFill>
                  <a:srgbClr val="7030A0"/>
                </a:solidFill>
              </a:rPr>
              <a:t>Quelques exemples d’analyse</a:t>
            </a:r>
            <a:endParaRPr lang="fr-FR" sz="2400" b="1" dirty="0">
              <a:solidFill>
                <a:srgbClr val="7030A0"/>
              </a:solidFill>
            </a:endParaRPr>
          </a:p>
        </p:txBody>
      </p:sp>
      <p:cxnSp>
        <p:nvCxnSpPr>
          <p:cNvPr id="11" name="Connettore 2 10"/>
          <p:cNvCxnSpPr/>
          <p:nvPr/>
        </p:nvCxnSpPr>
        <p:spPr>
          <a:xfrm flipH="1">
            <a:off x="5804116" y="2830231"/>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2"/>
          <p:cNvSpPr/>
          <p:nvPr/>
        </p:nvSpPr>
        <p:spPr>
          <a:xfrm>
            <a:off x="332054" y="3525108"/>
            <a:ext cx="11388892" cy="936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FR" sz="2000" dirty="0" smtClean="0">
                <a:solidFill>
                  <a:schemeClr val="tx1"/>
                </a:solidFill>
              </a:rPr>
              <a:t>Présente </a:t>
            </a:r>
            <a:r>
              <a:rPr lang="fr-FR" sz="2000" dirty="0">
                <a:solidFill>
                  <a:schemeClr val="tx1"/>
                </a:solidFill>
              </a:rPr>
              <a:t>aussi dans les textes </a:t>
            </a:r>
            <a:r>
              <a:rPr lang="fr-FR" sz="2000" b="1" dirty="0" smtClean="0">
                <a:solidFill>
                  <a:schemeClr val="tx1"/>
                </a:solidFill>
              </a:rPr>
              <a:t>des élèves du lycée, </a:t>
            </a:r>
            <a:r>
              <a:rPr lang="fr-FR" sz="2000" dirty="0" smtClean="0">
                <a:solidFill>
                  <a:schemeClr val="tx1"/>
                </a:solidFill>
              </a:rPr>
              <a:t>mais </a:t>
            </a:r>
            <a:r>
              <a:rPr lang="en-US" sz="2000" dirty="0" err="1" smtClean="0">
                <a:solidFill>
                  <a:schemeClr val="tx1"/>
                </a:solidFill>
              </a:rPr>
              <a:t>presque</a:t>
            </a:r>
            <a:r>
              <a:rPr lang="en-US" sz="2000" dirty="0" smtClean="0">
                <a:solidFill>
                  <a:schemeClr val="tx1"/>
                </a:solidFill>
              </a:rPr>
              <a:t> tout le temps au </a:t>
            </a:r>
            <a:r>
              <a:rPr lang="en-US" sz="2000" dirty="0">
                <a:solidFill>
                  <a:schemeClr val="tx1"/>
                </a:solidFill>
              </a:rPr>
              <a:t>début de la phrase : “To be honest, I like mathematics!”</a:t>
            </a:r>
            <a:endParaRPr lang="fr-FR" sz="2000" dirty="0">
              <a:solidFill>
                <a:schemeClr val="tx1"/>
              </a:solidFill>
            </a:endParaRPr>
          </a:p>
        </p:txBody>
      </p:sp>
      <p:sp>
        <p:nvSpPr>
          <p:cNvPr id="10" name="Rectangle 2"/>
          <p:cNvSpPr/>
          <p:nvPr/>
        </p:nvSpPr>
        <p:spPr>
          <a:xfrm>
            <a:off x="332054" y="4606856"/>
            <a:ext cx="11388892" cy="14423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FR" sz="2000" b="1" dirty="0" smtClean="0">
                <a:solidFill>
                  <a:schemeClr val="tx1"/>
                </a:solidFill>
              </a:rPr>
              <a:t>Explication du phénomène </a:t>
            </a:r>
            <a:r>
              <a:rPr lang="en-GB" sz="2000" dirty="0" smtClean="0">
                <a:solidFill>
                  <a:schemeClr val="tx1"/>
                </a:solidFill>
              </a:rPr>
              <a:t>: « In this case, the students seem to feel the need to summarise, both for himself and for the reader, by defining the </a:t>
            </a:r>
            <a:r>
              <a:rPr lang="en-GB" sz="2000" i="1" dirty="0" smtClean="0">
                <a:solidFill>
                  <a:schemeClr val="tx1"/>
                </a:solidFill>
              </a:rPr>
              <a:t>direction</a:t>
            </a:r>
            <a:r>
              <a:rPr lang="en-GB" sz="2000" dirty="0" smtClean="0">
                <a:solidFill>
                  <a:schemeClr val="tx1"/>
                </a:solidFill>
              </a:rPr>
              <a:t> of his own relationship with mathematics » (p. 36)</a:t>
            </a:r>
          </a:p>
        </p:txBody>
      </p:sp>
    </p:spTree>
    <p:extLst>
      <p:ext uri="{BB962C8B-B14F-4D97-AF65-F5344CB8AC3E}">
        <p14:creationId xmlns:p14="http://schemas.microsoft.com/office/powerpoint/2010/main" val="92510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2" name="CasellaDiTesto 1"/>
          <p:cNvSpPr txBox="1"/>
          <p:nvPr/>
        </p:nvSpPr>
        <p:spPr>
          <a:xfrm>
            <a:off x="332054" y="1408646"/>
            <a:ext cx="8904157" cy="461665"/>
          </a:xfrm>
          <a:prstGeom prst="rect">
            <a:avLst/>
          </a:prstGeom>
          <a:noFill/>
        </p:spPr>
        <p:txBody>
          <a:bodyPr wrap="square" rtlCol="0">
            <a:spAutoFit/>
          </a:bodyPr>
          <a:lstStyle/>
          <a:p>
            <a:r>
              <a:rPr lang="fr-FR" sz="2400" b="1" dirty="0" smtClean="0">
                <a:solidFill>
                  <a:srgbClr val="7030A0"/>
                </a:solidFill>
              </a:rPr>
              <a:t>Quelques exemples d’analyse</a:t>
            </a:r>
            <a:endParaRPr lang="fr-FR" sz="2400" b="1" dirty="0">
              <a:solidFill>
                <a:srgbClr val="7030A0"/>
              </a:solidFill>
            </a:endParaRPr>
          </a:p>
        </p:txBody>
      </p:sp>
      <p:sp>
        <p:nvSpPr>
          <p:cNvPr id="9" name="Rectangle 2"/>
          <p:cNvSpPr/>
          <p:nvPr/>
        </p:nvSpPr>
        <p:spPr>
          <a:xfrm>
            <a:off x="332053" y="2138608"/>
            <a:ext cx="11388892" cy="6788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FR" sz="2000" dirty="0" smtClean="0">
                <a:solidFill>
                  <a:schemeClr val="tx1"/>
                </a:solidFill>
              </a:rPr>
              <a:t>Ils ont recherché les justifications de « j’aime/et je n’aime pas » (normalement introduite par un « parce que »)</a:t>
            </a:r>
          </a:p>
        </p:txBody>
      </p:sp>
      <p:sp>
        <p:nvSpPr>
          <p:cNvPr id="5" name="CasellaDiTesto 4"/>
          <p:cNvSpPr txBox="1"/>
          <p:nvPr/>
        </p:nvSpPr>
        <p:spPr>
          <a:xfrm>
            <a:off x="379709" y="3301077"/>
            <a:ext cx="7079673" cy="646331"/>
          </a:xfrm>
          <a:prstGeom prst="rect">
            <a:avLst/>
          </a:prstGeom>
          <a:noFill/>
        </p:spPr>
        <p:txBody>
          <a:bodyPr wrap="square" rtlCol="0">
            <a:spAutoFit/>
          </a:bodyPr>
          <a:lstStyle/>
          <a:p>
            <a:pPr marL="285750" indent="-285750">
              <a:buFont typeface="Arial" charset="0"/>
              <a:buChar char="•"/>
            </a:pPr>
            <a:r>
              <a:rPr lang="fr-FR" dirty="0" smtClean="0"/>
              <a:t>« I </a:t>
            </a:r>
            <a:r>
              <a:rPr lang="fr-FR" dirty="0" err="1" smtClean="0"/>
              <a:t>like</a:t>
            </a:r>
            <a:r>
              <a:rPr lang="fr-FR" dirty="0" smtClean="0"/>
              <a:t> </a:t>
            </a:r>
            <a:r>
              <a:rPr lang="fr-FR" dirty="0" err="1" smtClean="0"/>
              <a:t>very</a:t>
            </a:r>
            <a:r>
              <a:rPr lang="fr-FR" dirty="0" smtClean="0"/>
              <a:t> </a:t>
            </a:r>
            <a:r>
              <a:rPr lang="fr-FR" dirty="0" err="1" smtClean="0"/>
              <a:t>much</a:t>
            </a:r>
            <a:r>
              <a:rPr lang="fr-FR" dirty="0" smtClean="0"/>
              <a:t> </a:t>
            </a:r>
            <a:r>
              <a:rPr lang="fr-FR" dirty="0" err="1" smtClean="0"/>
              <a:t>mathematics</a:t>
            </a:r>
            <a:r>
              <a:rPr lang="fr-FR" dirty="0" smtClean="0"/>
              <a:t> </a:t>
            </a:r>
            <a:r>
              <a:rPr lang="fr-FR" i="1" dirty="0" err="1" smtClean="0"/>
              <a:t>because</a:t>
            </a:r>
            <a:r>
              <a:rPr lang="fr-FR" dirty="0" smtClean="0"/>
              <a:t> I </a:t>
            </a:r>
            <a:r>
              <a:rPr lang="fr-FR" dirty="0" err="1" smtClean="0"/>
              <a:t>like</a:t>
            </a:r>
            <a:r>
              <a:rPr lang="fr-FR" dirty="0" smtClean="0"/>
              <a:t> to </a:t>
            </a:r>
            <a:r>
              <a:rPr lang="fr-FR" dirty="0" err="1" smtClean="0"/>
              <a:t>calculate</a:t>
            </a:r>
            <a:r>
              <a:rPr lang="fr-FR" dirty="0" smtClean="0"/>
              <a:t> </a:t>
            </a:r>
            <a:r>
              <a:rPr lang="fr-FR" dirty="0" err="1" smtClean="0"/>
              <a:t>numbers</a:t>
            </a:r>
            <a:r>
              <a:rPr lang="fr-FR" dirty="0" smtClean="0"/>
              <a:t>, </a:t>
            </a:r>
            <a:r>
              <a:rPr lang="fr-FR" dirty="0" err="1" smtClean="0"/>
              <a:t>solve</a:t>
            </a:r>
            <a:r>
              <a:rPr lang="fr-FR" dirty="0" smtClean="0"/>
              <a:t> expressions and </a:t>
            </a:r>
            <a:r>
              <a:rPr lang="fr-FR" dirty="0" err="1" smtClean="0"/>
              <a:t>problems</a:t>
            </a:r>
            <a:r>
              <a:rPr lang="fr-FR" dirty="0" smtClean="0"/>
              <a:t> » (p.37)</a:t>
            </a:r>
            <a:endParaRPr lang="fr-FR" dirty="0"/>
          </a:p>
        </p:txBody>
      </p:sp>
      <p:sp>
        <p:nvSpPr>
          <p:cNvPr id="13" name="CasellaDiTesto 12"/>
          <p:cNvSpPr txBox="1"/>
          <p:nvPr/>
        </p:nvSpPr>
        <p:spPr>
          <a:xfrm>
            <a:off x="379708" y="4629046"/>
            <a:ext cx="7079673" cy="923330"/>
          </a:xfrm>
          <a:prstGeom prst="rect">
            <a:avLst/>
          </a:prstGeom>
          <a:noFill/>
        </p:spPr>
        <p:txBody>
          <a:bodyPr wrap="square" rtlCol="0">
            <a:spAutoFit/>
          </a:bodyPr>
          <a:lstStyle/>
          <a:p>
            <a:pPr marL="285750" indent="-285750">
              <a:buFont typeface="Arial" charset="0"/>
              <a:buChar char="•"/>
            </a:pPr>
            <a:r>
              <a:rPr lang="fr-FR" dirty="0" smtClean="0"/>
              <a:t>« I </a:t>
            </a:r>
            <a:r>
              <a:rPr lang="fr-FR" dirty="0" err="1" smtClean="0"/>
              <a:t>like</a:t>
            </a:r>
            <a:r>
              <a:rPr lang="fr-FR" dirty="0" smtClean="0"/>
              <a:t> </a:t>
            </a:r>
            <a:r>
              <a:rPr lang="fr-FR" dirty="0" err="1" smtClean="0"/>
              <a:t>mathematics</a:t>
            </a:r>
            <a:r>
              <a:rPr lang="fr-FR" dirty="0" smtClean="0"/>
              <a:t> of the last five </a:t>
            </a:r>
            <a:r>
              <a:rPr lang="fr-FR" dirty="0" err="1" smtClean="0"/>
              <a:t>years</a:t>
            </a:r>
            <a:r>
              <a:rPr lang="fr-FR" dirty="0" smtClean="0"/>
              <a:t> </a:t>
            </a:r>
            <a:r>
              <a:rPr lang="fr-FR" i="1" dirty="0" err="1" smtClean="0"/>
              <a:t>because</a:t>
            </a:r>
            <a:r>
              <a:rPr lang="fr-FR" dirty="0" smtClean="0"/>
              <a:t> I </a:t>
            </a:r>
            <a:r>
              <a:rPr lang="fr-FR" dirty="0" err="1" smtClean="0"/>
              <a:t>had</a:t>
            </a:r>
            <a:r>
              <a:rPr lang="fr-FR" dirty="0" smtClean="0"/>
              <a:t> a </a:t>
            </a:r>
            <a:r>
              <a:rPr lang="fr-FR" dirty="0" err="1" smtClean="0"/>
              <a:t>teacher</a:t>
            </a:r>
            <a:r>
              <a:rPr lang="fr-FR" dirty="0" smtClean="0"/>
              <a:t> </a:t>
            </a:r>
            <a:r>
              <a:rPr lang="fr-FR" dirty="0" err="1" smtClean="0"/>
              <a:t>who</a:t>
            </a:r>
            <a:r>
              <a:rPr lang="fr-FR" dirty="0" smtClean="0"/>
              <a:t> </a:t>
            </a:r>
            <a:r>
              <a:rPr lang="fr-FR" dirty="0" err="1" smtClean="0"/>
              <a:t>used</a:t>
            </a:r>
            <a:r>
              <a:rPr lang="fr-FR" dirty="0" smtClean="0"/>
              <a:t> to </a:t>
            </a:r>
            <a:r>
              <a:rPr lang="fr-FR" dirty="0" err="1" smtClean="0"/>
              <a:t>explain</a:t>
            </a:r>
            <a:r>
              <a:rPr lang="fr-FR" dirty="0" smtClean="0"/>
              <a:t> the </a:t>
            </a:r>
            <a:r>
              <a:rPr lang="fr-FR" dirty="0" err="1" smtClean="0"/>
              <a:t>things</a:t>
            </a:r>
            <a:r>
              <a:rPr lang="fr-FR" dirty="0" smtClean="0"/>
              <a:t> I </a:t>
            </a:r>
            <a:r>
              <a:rPr lang="fr-FR" dirty="0" err="1" smtClean="0"/>
              <a:t>did</a:t>
            </a:r>
            <a:r>
              <a:rPr lang="fr-FR" dirty="0" smtClean="0"/>
              <a:t> not </a:t>
            </a:r>
            <a:r>
              <a:rPr lang="fr-FR" dirty="0" err="1" smtClean="0"/>
              <a:t>understand</a:t>
            </a:r>
            <a:r>
              <a:rPr lang="fr-FR" dirty="0" smtClean="0"/>
              <a:t> </a:t>
            </a:r>
            <a:r>
              <a:rPr lang="fr-FR" dirty="0" err="1" smtClean="0"/>
              <a:t>even</a:t>
            </a:r>
            <a:r>
              <a:rPr lang="fr-FR" dirty="0" smtClean="0"/>
              <a:t> for </a:t>
            </a:r>
            <a:r>
              <a:rPr lang="fr-FR" dirty="0" err="1" smtClean="0"/>
              <a:t>ten</a:t>
            </a:r>
            <a:r>
              <a:rPr lang="fr-FR" dirty="0" smtClean="0"/>
              <a:t> times » (p.37)</a:t>
            </a:r>
            <a:endParaRPr lang="fr-FR" dirty="0"/>
          </a:p>
        </p:txBody>
      </p:sp>
      <p:sp>
        <p:nvSpPr>
          <p:cNvPr id="6" name="Rettangolo arrotondato 5"/>
          <p:cNvSpPr/>
          <p:nvPr/>
        </p:nvSpPr>
        <p:spPr>
          <a:xfrm>
            <a:off x="8038986" y="3085748"/>
            <a:ext cx="3681959" cy="10769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Liste des activités qui caractérisent l’activité mathématique de l’élève </a:t>
            </a:r>
            <a:endParaRPr lang="fr-FR" dirty="0">
              <a:solidFill>
                <a:schemeClr val="tx1"/>
              </a:solidFill>
            </a:endParaRPr>
          </a:p>
        </p:txBody>
      </p:sp>
      <p:sp>
        <p:nvSpPr>
          <p:cNvPr id="15" name="Rettangolo arrotondato 14"/>
          <p:cNvSpPr/>
          <p:nvPr/>
        </p:nvSpPr>
        <p:spPr>
          <a:xfrm>
            <a:off x="8438028" y="4793701"/>
            <a:ext cx="2953761" cy="5952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Enseignant</a:t>
            </a:r>
            <a:endParaRPr lang="fr-FR" dirty="0">
              <a:solidFill>
                <a:schemeClr val="tx1"/>
              </a:solidFill>
            </a:endParaRPr>
          </a:p>
        </p:txBody>
      </p:sp>
    </p:spTree>
    <p:extLst>
      <p:ext uri="{BB962C8B-B14F-4D97-AF65-F5344CB8AC3E}">
        <p14:creationId xmlns:p14="http://schemas.microsoft.com/office/powerpoint/2010/main" val="4005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3" grpId="0"/>
      <p:bldP spid="6"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sp>
        <p:nvSpPr>
          <p:cNvPr id="2" name="CasellaDiTesto 1"/>
          <p:cNvSpPr txBox="1"/>
          <p:nvPr/>
        </p:nvSpPr>
        <p:spPr>
          <a:xfrm>
            <a:off x="332054" y="1408646"/>
            <a:ext cx="8904157" cy="461665"/>
          </a:xfrm>
          <a:prstGeom prst="rect">
            <a:avLst/>
          </a:prstGeom>
          <a:noFill/>
        </p:spPr>
        <p:txBody>
          <a:bodyPr wrap="square" rtlCol="0">
            <a:spAutoFit/>
          </a:bodyPr>
          <a:lstStyle/>
          <a:p>
            <a:r>
              <a:rPr lang="fr-FR" sz="2400" b="1" dirty="0" smtClean="0">
                <a:solidFill>
                  <a:srgbClr val="7030A0"/>
                </a:solidFill>
              </a:rPr>
              <a:t>Quelques exemples d’analyse</a:t>
            </a:r>
            <a:endParaRPr lang="fr-FR" sz="2400" b="1" dirty="0">
              <a:solidFill>
                <a:srgbClr val="7030A0"/>
              </a:solidFill>
            </a:endParaRPr>
          </a:p>
        </p:txBody>
      </p:sp>
      <p:sp>
        <p:nvSpPr>
          <p:cNvPr id="5" name="CasellaDiTesto 4"/>
          <p:cNvSpPr txBox="1"/>
          <p:nvPr/>
        </p:nvSpPr>
        <p:spPr>
          <a:xfrm>
            <a:off x="332055" y="3121505"/>
            <a:ext cx="7079673" cy="923330"/>
          </a:xfrm>
          <a:prstGeom prst="rect">
            <a:avLst/>
          </a:prstGeom>
          <a:noFill/>
        </p:spPr>
        <p:txBody>
          <a:bodyPr wrap="square" rtlCol="0">
            <a:spAutoFit/>
          </a:bodyPr>
          <a:lstStyle/>
          <a:p>
            <a:pPr marL="285750" indent="-285750">
              <a:buFont typeface="Arial" charset="0"/>
              <a:buChar char="•"/>
            </a:pPr>
            <a:r>
              <a:rPr lang="fr-FR" dirty="0" smtClean="0"/>
              <a:t>« I </a:t>
            </a:r>
            <a:r>
              <a:rPr lang="fr-FR" dirty="0" err="1" smtClean="0"/>
              <a:t>don’t</a:t>
            </a:r>
            <a:r>
              <a:rPr lang="fr-FR" dirty="0" smtClean="0"/>
              <a:t> </a:t>
            </a:r>
            <a:r>
              <a:rPr lang="fr-FR" dirty="0" err="1" smtClean="0"/>
              <a:t>like</a:t>
            </a:r>
            <a:r>
              <a:rPr lang="fr-FR" dirty="0" smtClean="0"/>
              <a:t> </a:t>
            </a:r>
            <a:r>
              <a:rPr lang="fr-FR" dirty="0" err="1" smtClean="0"/>
              <a:t>mathematics</a:t>
            </a:r>
            <a:r>
              <a:rPr lang="fr-FR" dirty="0" smtClean="0"/>
              <a:t> </a:t>
            </a:r>
            <a:r>
              <a:rPr lang="fr-FR" i="1" dirty="0" err="1" smtClean="0"/>
              <a:t>because</a:t>
            </a:r>
            <a:r>
              <a:rPr lang="fr-FR" dirty="0" smtClean="0"/>
              <a:t> </a:t>
            </a:r>
            <a:r>
              <a:rPr lang="fr-FR" dirty="0" err="1" smtClean="0"/>
              <a:t>there</a:t>
            </a:r>
            <a:r>
              <a:rPr lang="fr-FR" dirty="0" smtClean="0"/>
              <a:t> are </a:t>
            </a:r>
            <a:r>
              <a:rPr lang="fr-FR" dirty="0" err="1" smtClean="0"/>
              <a:t>many</a:t>
            </a:r>
            <a:r>
              <a:rPr lang="fr-FR" dirty="0" smtClean="0"/>
              <a:t> </a:t>
            </a:r>
            <a:r>
              <a:rPr lang="fr-FR" dirty="0" err="1" smtClean="0"/>
              <a:t>rules</a:t>
            </a:r>
            <a:r>
              <a:rPr lang="fr-FR" dirty="0" smtClean="0"/>
              <a:t> to </a:t>
            </a:r>
            <a:r>
              <a:rPr lang="fr-FR" dirty="0" err="1" smtClean="0"/>
              <a:t>make</a:t>
            </a:r>
            <a:r>
              <a:rPr lang="fr-FR" dirty="0" smtClean="0"/>
              <a:t> a </a:t>
            </a:r>
            <a:r>
              <a:rPr lang="fr-FR" dirty="0" err="1" smtClean="0"/>
              <a:t>tiny</a:t>
            </a:r>
            <a:r>
              <a:rPr lang="fr-FR" dirty="0" smtClean="0"/>
              <a:t> </a:t>
            </a:r>
            <a:r>
              <a:rPr lang="fr-FR" dirty="0" err="1" smtClean="0"/>
              <a:t>little</a:t>
            </a:r>
            <a:r>
              <a:rPr lang="fr-FR" dirty="0" smtClean="0"/>
              <a:t> </a:t>
            </a:r>
            <a:r>
              <a:rPr lang="fr-FR" dirty="0" err="1" smtClean="0"/>
              <a:t>operation</a:t>
            </a:r>
            <a:r>
              <a:rPr lang="fr-FR" dirty="0" smtClean="0"/>
              <a:t> [</a:t>
            </a:r>
            <a:r>
              <a:rPr lang="is-IS" dirty="0" smtClean="0"/>
              <a:t>…</a:t>
            </a:r>
            <a:r>
              <a:rPr lang="fr-FR" dirty="0" smtClean="0"/>
              <a:t>] if </a:t>
            </a:r>
            <a:r>
              <a:rPr lang="fr-FR" dirty="0" err="1" smtClean="0"/>
              <a:t>you</a:t>
            </a:r>
            <a:r>
              <a:rPr lang="fr-FR" dirty="0" smtClean="0"/>
              <a:t> </a:t>
            </a:r>
            <a:r>
              <a:rPr lang="fr-FR" dirty="0" err="1" smtClean="0"/>
              <a:t>forget</a:t>
            </a:r>
            <a:r>
              <a:rPr lang="fr-FR" dirty="0" smtClean="0"/>
              <a:t> a </a:t>
            </a:r>
            <a:r>
              <a:rPr lang="fr-FR" dirty="0" err="1" smtClean="0"/>
              <a:t>rule</a:t>
            </a:r>
            <a:r>
              <a:rPr lang="fr-FR" dirty="0" smtClean="0"/>
              <a:t> </a:t>
            </a:r>
            <a:r>
              <a:rPr lang="fr-FR" dirty="0" err="1" smtClean="0"/>
              <a:t>you</a:t>
            </a:r>
            <a:r>
              <a:rPr lang="fr-FR" dirty="0" smtClean="0"/>
              <a:t> </a:t>
            </a:r>
            <a:r>
              <a:rPr lang="fr-FR" dirty="0" err="1" smtClean="0"/>
              <a:t>run</a:t>
            </a:r>
            <a:r>
              <a:rPr lang="fr-FR" dirty="0" smtClean="0"/>
              <a:t> </a:t>
            </a:r>
            <a:r>
              <a:rPr lang="fr-FR" dirty="0" err="1" smtClean="0"/>
              <a:t>into</a:t>
            </a:r>
            <a:r>
              <a:rPr lang="fr-FR" dirty="0" smtClean="0"/>
              <a:t> troubles! » (p.38)</a:t>
            </a:r>
            <a:endParaRPr lang="fr-FR" dirty="0"/>
          </a:p>
        </p:txBody>
      </p:sp>
      <p:sp>
        <p:nvSpPr>
          <p:cNvPr id="13" name="CasellaDiTesto 12"/>
          <p:cNvSpPr txBox="1"/>
          <p:nvPr/>
        </p:nvSpPr>
        <p:spPr>
          <a:xfrm>
            <a:off x="332054" y="4449474"/>
            <a:ext cx="7079673" cy="646331"/>
          </a:xfrm>
          <a:prstGeom prst="rect">
            <a:avLst/>
          </a:prstGeom>
          <a:noFill/>
        </p:spPr>
        <p:txBody>
          <a:bodyPr wrap="square" rtlCol="0">
            <a:spAutoFit/>
          </a:bodyPr>
          <a:lstStyle/>
          <a:p>
            <a:pPr marL="285750" indent="-285750">
              <a:buFont typeface="Arial" charset="0"/>
              <a:buChar char="•"/>
            </a:pPr>
            <a:r>
              <a:rPr lang="fr-FR" dirty="0" smtClean="0"/>
              <a:t>« I </a:t>
            </a:r>
            <a:r>
              <a:rPr lang="fr-FR" dirty="0" err="1" smtClean="0"/>
              <a:t>like</a:t>
            </a:r>
            <a:r>
              <a:rPr lang="fr-FR" dirty="0" smtClean="0"/>
              <a:t> </a:t>
            </a:r>
            <a:r>
              <a:rPr lang="fr-FR" dirty="0" err="1" smtClean="0"/>
              <a:t>mathematics</a:t>
            </a:r>
            <a:r>
              <a:rPr lang="fr-FR" dirty="0" smtClean="0"/>
              <a:t> </a:t>
            </a:r>
            <a:r>
              <a:rPr lang="fr-FR" dirty="0" err="1" smtClean="0"/>
              <a:t>very</a:t>
            </a:r>
            <a:r>
              <a:rPr lang="fr-FR" dirty="0" smtClean="0"/>
              <a:t> </a:t>
            </a:r>
            <a:r>
              <a:rPr lang="fr-FR" dirty="0" err="1" smtClean="0"/>
              <a:t>much</a:t>
            </a:r>
            <a:r>
              <a:rPr lang="fr-FR" dirty="0" smtClean="0"/>
              <a:t> </a:t>
            </a:r>
            <a:r>
              <a:rPr lang="fr-FR" i="1" dirty="0" err="1" smtClean="0"/>
              <a:t>because</a:t>
            </a:r>
            <a:r>
              <a:rPr lang="fr-FR" dirty="0" smtClean="0"/>
              <a:t> I </a:t>
            </a:r>
            <a:r>
              <a:rPr lang="fr-FR" dirty="0" err="1" smtClean="0"/>
              <a:t>find</a:t>
            </a:r>
            <a:r>
              <a:rPr lang="fr-FR" dirty="0" smtClean="0"/>
              <a:t> </a:t>
            </a:r>
            <a:r>
              <a:rPr lang="fr-FR" dirty="0" err="1" smtClean="0"/>
              <a:t>it</a:t>
            </a:r>
            <a:r>
              <a:rPr lang="fr-FR" dirty="0" smtClean="0"/>
              <a:t> </a:t>
            </a:r>
            <a:r>
              <a:rPr lang="fr-FR" dirty="0" err="1" smtClean="0"/>
              <a:t>easy</a:t>
            </a:r>
            <a:r>
              <a:rPr lang="fr-FR" dirty="0" smtClean="0"/>
              <a:t> » (p.38)</a:t>
            </a:r>
            <a:endParaRPr lang="fr-FR" dirty="0"/>
          </a:p>
        </p:txBody>
      </p:sp>
      <p:sp>
        <p:nvSpPr>
          <p:cNvPr id="6" name="Rettangolo arrotondato 5"/>
          <p:cNvSpPr/>
          <p:nvPr/>
        </p:nvSpPr>
        <p:spPr>
          <a:xfrm>
            <a:off x="7991332" y="3221165"/>
            <a:ext cx="3681959" cy="54667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Vision sur les mathématiques </a:t>
            </a:r>
            <a:endParaRPr lang="fr-FR" dirty="0">
              <a:solidFill>
                <a:schemeClr val="tx1"/>
              </a:solidFill>
            </a:endParaRPr>
          </a:p>
        </p:txBody>
      </p:sp>
      <p:sp>
        <p:nvSpPr>
          <p:cNvPr id="15" name="Rettangolo arrotondato 14"/>
          <p:cNvSpPr/>
          <p:nvPr/>
        </p:nvSpPr>
        <p:spPr>
          <a:xfrm>
            <a:off x="8390374" y="4614129"/>
            <a:ext cx="2953761" cy="5952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Compétence en maths perçue par l’élève</a:t>
            </a:r>
            <a:endParaRPr lang="fr-FR" dirty="0">
              <a:solidFill>
                <a:schemeClr val="tx1"/>
              </a:solidFill>
            </a:endParaRPr>
          </a:p>
        </p:txBody>
      </p:sp>
      <p:sp>
        <p:nvSpPr>
          <p:cNvPr id="11" name="Rectangle 2"/>
          <p:cNvSpPr/>
          <p:nvPr/>
        </p:nvSpPr>
        <p:spPr>
          <a:xfrm>
            <a:off x="332055" y="2121243"/>
            <a:ext cx="11388892" cy="6788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FR" sz="2000" dirty="0" smtClean="0">
                <a:solidFill>
                  <a:schemeClr val="tx1"/>
                </a:solidFill>
              </a:rPr>
              <a:t>Ils ont recherché les justifications de « j’aime/et je n’aime pas » (normalement introduite par un « parce que »)</a:t>
            </a:r>
          </a:p>
        </p:txBody>
      </p:sp>
      <p:sp>
        <p:nvSpPr>
          <p:cNvPr id="12" name="Rectangle 2"/>
          <p:cNvSpPr/>
          <p:nvPr/>
        </p:nvSpPr>
        <p:spPr>
          <a:xfrm>
            <a:off x="332054" y="5717200"/>
            <a:ext cx="11388892" cy="6788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fr-CH" sz="2000" dirty="0" smtClean="0">
                <a:solidFill>
                  <a:schemeClr val="tx1"/>
                </a:solidFill>
              </a:rPr>
              <a:t>Ils ont recherché les mots qui expriment les émotions : </a:t>
            </a:r>
            <a:r>
              <a:rPr lang="fr-CH" sz="2000" dirty="0" err="1" smtClean="0">
                <a:solidFill>
                  <a:schemeClr val="tx1"/>
                </a:solidFill>
              </a:rPr>
              <a:t>hate</a:t>
            </a:r>
            <a:r>
              <a:rPr lang="fr-CH" sz="2000" dirty="0" smtClean="0">
                <a:solidFill>
                  <a:schemeClr val="tx1"/>
                </a:solidFill>
              </a:rPr>
              <a:t>, </a:t>
            </a:r>
            <a:r>
              <a:rPr lang="fr-CH" sz="2000" dirty="0" err="1" smtClean="0">
                <a:solidFill>
                  <a:schemeClr val="tx1"/>
                </a:solidFill>
              </a:rPr>
              <a:t>fear</a:t>
            </a:r>
            <a:r>
              <a:rPr lang="fr-CH" sz="2000" dirty="0" smtClean="0">
                <a:solidFill>
                  <a:schemeClr val="tx1"/>
                </a:solidFill>
              </a:rPr>
              <a:t>, </a:t>
            </a:r>
            <a:r>
              <a:rPr lang="fr-CH" sz="2000" dirty="0" err="1" smtClean="0">
                <a:solidFill>
                  <a:schemeClr val="tx1"/>
                </a:solidFill>
              </a:rPr>
              <a:t>anger</a:t>
            </a:r>
            <a:r>
              <a:rPr lang="is-IS" sz="2000" dirty="0" smtClean="0">
                <a:solidFill>
                  <a:schemeClr val="tx1"/>
                </a:solidFill>
              </a:rPr>
              <a:t>…</a:t>
            </a:r>
            <a:endParaRPr lang="fr-CH" sz="2000" dirty="0" smtClean="0">
              <a:solidFill>
                <a:schemeClr val="tx1"/>
              </a:solidFill>
            </a:endParaRPr>
          </a:p>
        </p:txBody>
      </p:sp>
    </p:spTree>
    <p:extLst>
      <p:ext uri="{BB962C8B-B14F-4D97-AF65-F5344CB8AC3E}">
        <p14:creationId xmlns:p14="http://schemas.microsoft.com/office/powerpoint/2010/main" val="16056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6" grpId="0" animBg="1"/>
      <p:bldP spid="15"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6" name="Ovale 5"/>
          <p:cNvSpPr/>
          <p:nvPr/>
        </p:nvSpPr>
        <p:spPr>
          <a:xfrm>
            <a:off x="3583114" y="4673792"/>
            <a:ext cx="4352062" cy="172386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err="1" smtClean="0">
                <a:solidFill>
                  <a:schemeClr val="tx1"/>
                </a:solidFill>
              </a:rPr>
              <a:t>Déf</a:t>
            </a:r>
            <a:r>
              <a:rPr lang="fr-FR" sz="4000" dirty="0" smtClean="0">
                <a:solidFill>
                  <a:schemeClr val="tx1"/>
                </a:solidFill>
              </a:rPr>
              <a:t>. Attitude</a:t>
            </a:r>
            <a:endParaRPr lang="fr-FR" sz="4000" dirty="0">
              <a:solidFill>
                <a:schemeClr val="tx1"/>
              </a:solidFill>
            </a:endParaRPr>
          </a:p>
        </p:txBody>
      </p:sp>
      <p:sp>
        <p:nvSpPr>
          <p:cNvPr id="16" name="Rettangolo arrotondato 15"/>
          <p:cNvSpPr/>
          <p:nvPr/>
        </p:nvSpPr>
        <p:spPr>
          <a:xfrm>
            <a:off x="629586" y="2296470"/>
            <a:ext cx="10762938" cy="152899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OBJECTIF DE LA RECHERCHE : </a:t>
            </a:r>
          </a:p>
          <a:p>
            <a:pPr algn="ctr"/>
            <a:r>
              <a:rPr lang="fr-FR" sz="2400" dirty="0" smtClean="0">
                <a:solidFill>
                  <a:schemeClr val="tx1"/>
                </a:solidFill>
              </a:rPr>
              <a:t>analyser le « </a:t>
            </a:r>
            <a:r>
              <a:rPr lang="fr-FR" sz="2400" dirty="0" err="1" smtClean="0">
                <a:solidFill>
                  <a:schemeClr val="tx1"/>
                </a:solidFill>
              </a:rPr>
              <a:t>relationship</a:t>
            </a:r>
            <a:r>
              <a:rPr lang="fr-FR" sz="2400" dirty="0" smtClean="0">
                <a:solidFill>
                  <a:schemeClr val="tx1"/>
                </a:solidFill>
              </a:rPr>
              <a:t> » des élèves avec les mathématiques</a:t>
            </a:r>
            <a:endParaRPr lang="fr-FR" sz="2400" dirty="0">
              <a:solidFill>
                <a:schemeClr val="tx1"/>
              </a:solidFill>
            </a:endParaRP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cxnSp>
        <p:nvCxnSpPr>
          <p:cNvPr id="10" name="Connettore 2 9"/>
          <p:cNvCxnSpPr/>
          <p:nvPr/>
        </p:nvCxnSpPr>
        <p:spPr>
          <a:xfrm flipH="1">
            <a:off x="5759145" y="3957403"/>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833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smtClean="0"/>
              <a:t>Di Martino et Zan (2010), </a:t>
            </a:r>
            <a:r>
              <a:rPr lang="fr-FR" sz="3600" dirty="0"/>
              <a:t>JMTE</a:t>
            </a:r>
          </a:p>
        </p:txBody>
      </p:sp>
      <p:sp>
        <p:nvSpPr>
          <p:cNvPr id="6" name="Ovale 5"/>
          <p:cNvSpPr/>
          <p:nvPr/>
        </p:nvSpPr>
        <p:spPr>
          <a:xfrm>
            <a:off x="1870364" y="1657976"/>
            <a:ext cx="6927273" cy="172386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err="1" smtClean="0">
                <a:solidFill>
                  <a:schemeClr val="tx1"/>
                </a:solidFill>
              </a:rPr>
              <a:t>Déf</a:t>
            </a:r>
            <a:r>
              <a:rPr lang="fr-FR" sz="4000" dirty="0" smtClean="0">
                <a:solidFill>
                  <a:schemeClr val="tx1"/>
                </a:solidFill>
              </a:rPr>
              <a:t>. Attitude</a:t>
            </a:r>
            <a:endParaRPr lang="fr-FR" sz="4000" dirty="0">
              <a:solidFill>
                <a:schemeClr val="tx1"/>
              </a:solidFill>
            </a:endParaRPr>
          </a:p>
        </p:txBody>
      </p:sp>
      <p:sp>
        <p:nvSpPr>
          <p:cNvPr id="8" name="Arrondir un rectangle avec un coin diagonal 7"/>
          <p:cNvSpPr/>
          <p:nvPr/>
        </p:nvSpPr>
        <p:spPr>
          <a:xfrm>
            <a:off x="8390373" y="411983"/>
            <a:ext cx="2883877" cy="1245995"/>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Me and the maths »: </a:t>
            </a:r>
            <a:r>
              <a:rPr lang="fr-FR" b="1" dirty="0" err="1">
                <a:solidFill>
                  <a:schemeClr val="tx1"/>
                </a:solidFill>
              </a:rPr>
              <a:t>towards</a:t>
            </a:r>
            <a:r>
              <a:rPr lang="fr-FR" b="1" dirty="0">
                <a:solidFill>
                  <a:schemeClr val="tx1"/>
                </a:solidFill>
              </a:rPr>
              <a:t> a </a:t>
            </a:r>
            <a:r>
              <a:rPr lang="fr-FR" b="1" dirty="0" err="1">
                <a:solidFill>
                  <a:schemeClr val="tx1"/>
                </a:solidFill>
              </a:rPr>
              <a:t>definition</a:t>
            </a:r>
            <a:r>
              <a:rPr lang="fr-FR" b="1" dirty="0">
                <a:solidFill>
                  <a:schemeClr val="tx1"/>
                </a:solidFill>
              </a:rPr>
              <a:t> of attitude </a:t>
            </a:r>
            <a:r>
              <a:rPr lang="fr-FR" b="1" dirty="0" err="1">
                <a:solidFill>
                  <a:schemeClr val="tx1"/>
                </a:solidFill>
              </a:rPr>
              <a:t>grounded</a:t>
            </a:r>
            <a:r>
              <a:rPr lang="fr-FR" b="1" dirty="0">
                <a:solidFill>
                  <a:schemeClr val="tx1"/>
                </a:solidFill>
              </a:rPr>
              <a:t> on </a:t>
            </a:r>
            <a:r>
              <a:rPr lang="fr-FR" b="1" dirty="0" err="1">
                <a:solidFill>
                  <a:schemeClr val="tx1"/>
                </a:solidFill>
              </a:rPr>
              <a:t>students</a:t>
            </a:r>
            <a:r>
              <a:rPr lang="fr-FR" b="1" dirty="0">
                <a:solidFill>
                  <a:schemeClr val="tx1"/>
                </a:solidFill>
              </a:rPr>
              <a:t>’ narratives </a:t>
            </a:r>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l="5905" t="3410" r="2406" b="4778"/>
          <a:stretch/>
        </p:blipFill>
        <p:spPr>
          <a:xfrm>
            <a:off x="2904066" y="3681676"/>
            <a:ext cx="4859867" cy="3023507"/>
          </a:xfrm>
          <a:prstGeom prst="rect">
            <a:avLst/>
          </a:prstGeom>
        </p:spPr>
      </p:pic>
    </p:spTree>
    <p:extLst>
      <p:ext uri="{BB962C8B-B14F-4D97-AF65-F5344CB8AC3E}">
        <p14:creationId xmlns:p14="http://schemas.microsoft.com/office/powerpoint/2010/main" val="1370996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solidFill>
                  <a:schemeClr val="bg1">
                    <a:lumMod val="65000"/>
                  </a:schemeClr>
                </a:solidFill>
              </a:rPr>
              <a:t>France</a:t>
            </a:r>
          </a:p>
        </p:txBody>
      </p:sp>
      <p:sp>
        <p:nvSpPr>
          <p:cNvPr id="5" name="Rettangolo arrotondato 4"/>
          <p:cNvSpPr/>
          <p:nvPr/>
        </p:nvSpPr>
        <p:spPr>
          <a:xfrm>
            <a:off x="3439737" y="2824447"/>
            <a:ext cx="1908770"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Italie</a:t>
            </a: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Méthodes plus « discursives »</a:t>
            </a:r>
            <a:endParaRPr lang="fr-FR" dirty="0">
              <a:solidFill>
                <a:schemeClr val="tx1"/>
              </a:solidFill>
            </a:endParaRPr>
          </a:p>
        </p:txBody>
      </p:sp>
      <p:sp>
        <p:nvSpPr>
          <p:cNvPr id="16" name="Rettangolo arrotondato 15"/>
          <p:cNvSpPr/>
          <p:nvPr/>
        </p:nvSpPr>
        <p:spPr>
          <a:xfrm>
            <a:off x="8305644" y="3168388"/>
            <a:ext cx="2588029"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Allemagne</a:t>
            </a: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65000"/>
                  </a:schemeClr>
                </a:solidFill>
              </a:rPr>
              <a:t>Méthodes plus « fermées »</a:t>
            </a:r>
          </a:p>
        </p:txBody>
      </p:sp>
      <p:sp>
        <p:nvSpPr>
          <p:cNvPr id="20" name="Rettangolo arrotondato 19"/>
          <p:cNvSpPr/>
          <p:nvPr/>
        </p:nvSpPr>
        <p:spPr>
          <a:xfrm>
            <a:off x="793251" y="4510476"/>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lumMod val="65000"/>
                  </a:schemeClr>
                </a:solidFill>
              </a:rPr>
              <a:t>Etats-Unis</a:t>
            </a:r>
            <a:endParaRPr lang="fr-FR" sz="3200" dirty="0">
              <a:solidFill>
                <a:schemeClr val="bg1">
                  <a:lumMod val="65000"/>
                </a:schemeClr>
              </a:solidFill>
            </a:endParaRPr>
          </a:p>
        </p:txBody>
      </p:sp>
      <p:sp>
        <p:nvSpPr>
          <p:cNvPr id="14" name="Rettangolo arrotondato 13"/>
          <p:cNvSpPr/>
          <p:nvPr/>
        </p:nvSpPr>
        <p:spPr>
          <a:xfrm>
            <a:off x="5613035" y="500717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Angleterre</a:t>
            </a:r>
          </a:p>
        </p:txBody>
      </p:sp>
      <p:sp>
        <p:nvSpPr>
          <p:cNvPr id="21" name="Rettangolo arrotondato 20"/>
          <p:cNvSpPr/>
          <p:nvPr/>
        </p:nvSpPr>
        <p:spPr>
          <a:xfrm>
            <a:off x="5573052" y="228579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Suisse</a:t>
            </a:r>
          </a:p>
        </p:txBody>
      </p:sp>
      <p:sp>
        <p:nvSpPr>
          <p:cNvPr id="22" name="Rettangolo arrotondato 21"/>
          <p:cNvSpPr/>
          <p:nvPr/>
        </p:nvSpPr>
        <p:spPr>
          <a:xfrm>
            <a:off x="3803283" y="3914057"/>
            <a:ext cx="2139924" cy="4623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Finlande</a:t>
            </a:r>
          </a:p>
        </p:txBody>
      </p:sp>
      <p:sp>
        <p:nvSpPr>
          <p:cNvPr id="23" name="Rettangolo arrotondato 22"/>
          <p:cNvSpPr/>
          <p:nvPr/>
        </p:nvSpPr>
        <p:spPr>
          <a:xfrm>
            <a:off x="8529696" y="4775995"/>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Belgique</a:t>
            </a:r>
          </a:p>
        </p:txBody>
      </p:sp>
      <p:sp>
        <p:nvSpPr>
          <p:cNvPr id="24" name="Rettangolo arrotondato 23"/>
          <p:cNvSpPr/>
          <p:nvPr/>
        </p:nvSpPr>
        <p:spPr>
          <a:xfrm>
            <a:off x="8777240" y="3995565"/>
            <a:ext cx="2517332" cy="472805"/>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Québec</a:t>
            </a:r>
          </a:p>
        </p:txBody>
      </p:sp>
    </p:spTree>
    <p:extLst>
      <p:ext uri="{BB962C8B-B14F-4D97-AF65-F5344CB8AC3E}">
        <p14:creationId xmlns:p14="http://schemas.microsoft.com/office/powerpoint/2010/main" val="1951365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746609"/>
            <a:ext cx="11437496" cy="646331"/>
          </a:xfrm>
          <a:prstGeom prst="rect">
            <a:avLst/>
          </a:prstGeom>
          <a:noFill/>
        </p:spPr>
        <p:txBody>
          <a:bodyPr wrap="square" rtlCol="0">
            <a:spAutoFit/>
          </a:bodyPr>
          <a:lstStyle/>
          <a:p>
            <a:r>
              <a:rPr lang="fr-FR" sz="3600" dirty="0" err="1" smtClean="0"/>
              <a:t>Kaasila</a:t>
            </a:r>
            <a:r>
              <a:rPr lang="fr-FR" sz="3600" dirty="0" smtClean="0"/>
              <a:t> (2007) ZDM</a:t>
            </a:r>
            <a:endParaRPr lang="fr-FR" sz="3600" dirty="0"/>
          </a:p>
        </p:txBody>
      </p:sp>
      <p:sp>
        <p:nvSpPr>
          <p:cNvPr id="16" name="Rettangolo arrotondato 15"/>
          <p:cNvSpPr/>
          <p:nvPr/>
        </p:nvSpPr>
        <p:spPr>
          <a:xfrm>
            <a:off x="600515" y="3007669"/>
            <a:ext cx="10762938" cy="197487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OBJECTIF DE L’ARTICLE : </a:t>
            </a:r>
          </a:p>
          <a:p>
            <a:pPr algn="ctr"/>
            <a:r>
              <a:rPr lang="fr-FR" sz="2400" dirty="0" smtClean="0">
                <a:solidFill>
                  <a:schemeClr val="tx1"/>
                </a:solidFill>
              </a:rPr>
              <a:t>Présenter la </a:t>
            </a:r>
            <a:r>
              <a:rPr lang="fr-FR" sz="2400" dirty="0" smtClean="0">
                <a:solidFill>
                  <a:srgbClr val="FF0000"/>
                </a:solidFill>
              </a:rPr>
              <a:t>méthode de la « narrative </a:t>
            </a:r>
            <a:r>
              <a:rPr lang="fr-FR" sz="2400" dirty="0" err="1" smtClean="0">
                <a:solidFill>
                  <a:srgbClr val="FF0000"/>
                </a:solidFill>
              </a:rPr>
              <a:t>inquiry</a:t>
            </a:r>
            <a:r>
              <a:rPr lang="fr-FR" sz="2400" dirty="0" smtClean="0">
                <a:solidFill>
                  <a:srgbClr val="FF0000"/>
                </a:solidFill>
              </a:rPr>
              <a:t> » </a:t>
            </a:r>
            <a:r>
              <a:rPr lang="fr-FR" sz="2400" dirty="0" smtClean="0">
                <a:solidFill>
                  <a:schemeClr val="tx1"/>
                </a:solidFill>
              </a:rPr>
              <a:t>pour analyser comment la vision des mathématiques des </a:t>
            </a:r>
            <a:r>
              <a:rPr lang="fr-FR" sz="2400" b="1" dirty="0" smtClean="0">
                <a:solidFill>
                  <a:schemeClr val="tx1"/>
                </a:solidFill>
              </a:rPr>
              <a:t>futurs professeurs des écoles </a:t>
            </a:r>
            <a:r>
              <a:rPr lang="fr-FR" sz="2400" dirty="0" smtClean="0">
                <a:solidFill>
                  <a:schemeClr val="tx1"/>
                </a:solidFill>
              </a:rPr>
              <a:t>en formation peut se développer suite à un dispositif de formation.</a:t>
            </a:r>
            <a:endParaRPr lang="fr-FR" sz="2400"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FINLANDE</a:t>
            </a:r>
            <a:endParaRPr lang="fr-FR" sz="2000" b="1" dirty="0">
              <a:solidFill>
                <a:schemeClr val="tx1"/>
              </a:solidFill>
            </a:endParaRPr>
          </a:p>
        </p:txBody>
      </p:sp>
      <p:sp>
        <p:nvSpPr>
          <p:cNvPr id="9" name="Arrondir un rectangle avec un coin diagonal 7"/>
          <p:cNvSpPr/>
          <p:nvPr/>
        </p:nvSpPr>
        <p:spPr>
          <a:xfrm>
            <a:off x="8382001" y="331203"/>
            <a:ext cx="3534632" cy="990600"/>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solidFill>
                  <a:schemeClr val="tx1"/>
                </a:solidFill>
              </a:rPr>
              <a:t>Using</a:t>
            </a:r>
            <a:r>
              <a:rPr lang="fr-FR" b="1" dirty="0" smtClean="0">
                <a:solidFill>
                  <a:schemeClr val="tx1"/>
                </a:solidFill>
              </a:rPr>
              <a:t> narrative </a:t>
            </a:r>
            <a:r>
              <a:rPr lang="fr-FR" b="1" dirty="0" err="1" smtClean="0">
                <a:solidFill>
                  <a:schemeClr val="tx1"/>
                </a:solidFill>
              </a:rPr>
              <a:t>inquiry</a:t>
            </a:r>
            <a:r>
              <a:rPr lang="fr-FR" b="1" dirty="0" smtClean="0">
                <a:solidFill>
                  <a:schemeClr val="tx1"/>
                </a:solidFill>
              </a:rPr>
              <a:t> for </a:t>
            </a:r>
            <a:r>
              <a:rPr lang="fr-FR" b="1" dirty="0" err="1" smtClean="0">
                <a:solidFill>
                  <a:schemeClr val="tx1"/>
                </a:solidFill>
              </a:rPr>
              <a:t>investigating</a:t>
            </a:r>
            <a:r>
              <a:rPr lang="fr-FR" b="1" dirty="0" smtClean="0">
                <a:solidFill>
                  <a:schemeClr val="tx1"/>
                </a:solidFill>
              </a:rPr>
              <a:t> the </a:t>
            </a:r>
            <a:r>
              <a:rPr lang="fr-FR" b="1" dirty="0" err="1" smtClean="0">
                <a:solidFill>
                  <a:schemeClr val="tx1"/>
                </a:solidFill>
              </a:rPr>
              <a:t>becoming</a:t>
            </a:r>
            <a:r>
              <a:rPr lang="fr-FR" b="1" dirty="0" smtClean="0">
                <a:solidFill>
                  <a:schemeClr val="tx1"/>
                </a:solidFill>
              </a:rPr>
              <a:t> of a </a:t>
            </a:r>
            <a:r>
              <a:rPr lang="fr-FR" b="1" dirty="0" err="1" smtClean="0">
                <a:solidFill>
                  <a:schemeClr val="tx1"/>
                </a:solidFill>
              </a:rPr>
              <a:t>mathematics</a:t>
            </a:r>
            <a:r>
              <a:rPr lang="fr-FR" b="1" dirty="0" smtClean="0">
                <a:solidFill>
                  <a:schemeClr val="tx1"/>
                </a:solidFill>
              </a:rPr>
              <a:t> </a:t>
            </a:r>
            <a:r>
              <a:rPr lang="fr-FR" b="1" dirty="0" err="1" smtClean="0">
                <a:solidFill>
                  <a:schemeClr val="tx1"/>
                </a:solidFill>
              </a:rPr>
              <a:t>teacher</a:t>
            </a:r>
            <a:endParaRPr lang="fr-FR" b="1" dirty="0">
              <a:solidFill>
                <a:schemeClr val="tx1"/>
              </a:solidFill>
            </a:endParaRPr>
          </a:p>
        </p:txBody>
      </p:sp>
    </p:spTree>
    <p:extLst>
      <p:ext uri="{BB962C8B-B14F-4D97-AF65-F5344CB8AC3E}">
        <p14:creationId xmlns:p14="http://schemas.microsoft.com/office/powerpoint/2010/main" val="232995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746609"/>
            <a:ext cx="11437496" cy="646331"/>
          </a:xfrm>
          <a:prstGeom prst="rect">
            <a:avLst/>
          </a:prstGeom>
          <a:noFill/>
        </p:spPr>
        <p:txBody>
          <a:bodyPr wrap="square" rtlCol="0">
            <a:spAutoFit/>
          </a:bodyPr>
          <a:lstStyle/>
          <a:p>
            <a:r>
              <a:rPr lang="fr-FR" sz="3600" dirty="0" err="1" smtClean="0"/>
              <a:t>Kaasila</a:t>
            </a:r>
            <a:r>
              <a:rPr lang="fr-FR" sz="3600" dirty="0" smtClean="0"/>
              <a:t> (2007) ZDM</a:t>
            </a:r>
            <a:endParaRPr lang="fr-FR" sz="3600" dirty="0"/>
          </a:p>
        </p:txBody>
      </p:sp>
      <p:sp>
        <p:nvSpPr>
          <p:cNvPr id="16" name="Rettangolo arrotondato 15"/>
          <p:cNvSpPr/>
          <p:nvPr/>
        </p:nvSpPr>
        <p:spPr>
          <a:xfrm>
            <a:off x="654986" y="1953570"/>
            <a:ext cx="10762938" cy="10055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METHODOLOGIE DE RECUEIL DE DONNÉES : </a:t>
            </a:r>
            <a:endParaRPr lang="it-IT" sz="2400" dirty="0" smtClean="0">
              <a:solidFill>
                <a:schemeClr val="tx1"/>
              </a:solidFill>
            </a:endParaRPr>
          </a:p>
          <a:p>
            <a:pPr algn="ctr"/>
            <a:r>
              <a:rPr lang="it-IT" sz="2400" b="1" dirty="0" smtClean="0">
                <a:solidFill>
                  <a:srgbClr val="FF0000"/>
                </a:solidFill>
              </a:rPr>
              <a:t>“Narrative </a:t>
            </a:r>
            <a:r>
              <a:rPr lang="it-IT" sz="2400" b="1" dirty="0" err="1" smtClean="0">
                <a:solidFill>
                  <a:srgbClr val="FF0000"/>
                </a:solidFill>
              </a:rPr>
              <a:t>interviews</a:t>
            </a:r>
            <a:r>
              <a:rPr lang="it-IT" sz="2400" b="1" dirty="0" smtClean="0">
                <a:solidFill>
                  <a:srgbClr val="FF0000"/>
                </a:solidFill>
              </a:rPr>
              <a:t>”</a:t>
            </a:r>
            <a:endParaRPr lang="fr-FR" sz="2400" b="1" dirty="0">
              <a:solidFill>
                <a:srgbClr val="FF0000"/>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FINLANDE</a:t>
            </a:r>
            <a:endParaRPr lang="fr-FR" sz="2000" b="1" dirty="0">
              <a:solidFill>
                <a:schemeClr val="tx1"/>
              </a:solidFill>
            </a:endParaRPr>
          </a:p>
        </p:txBody>
      </p:sp>
      <p:sp>
        <p:nvSpPr>
          <p:cNvPr id="9" name="Arrondir un rectangle avec un coin diagonal 7"/>
          <p:cNvSpPr/>
          <p:nvPr/>
        </p:nvSpPr>
        <p:spPr>
          <a:xfrm>
            <a:off x="8382001" y="331203"/>
            <a:ext cx="3534632" cy="990600"/>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solidFill>
                  <a:schemeClr val="tx1"/>
                </a:solidFill>
              </a:rPr>
              <a:t>Using</a:t>
            </a:r>
            <a:r>
              <a:rPr lang="fr-FR" b="1" dirty="0" smtClean="0">
                <a:solidFill>
                  <a:schemeClr val="tx1"/>
                </a:solidFill>
              </a:rPr>
              <a:t> narrative </a:t>
            </a:r>
            <a:r>
              <a:rPr lang="fr-FR" b="1" dirty="0" err="1" smtClean="0">
                <a:solidFill>
                  <a:schemeClr val="tx1"/>
                </a:solidFill>
              </a:rPr>
              <a:t>inquiry</a:t>
            </a:r>
            <a:r>
              <a:rPr lang="fr-FR" b="1" dirty="0" smtClean="0">
                <a:solidFill>
                  <a:schemeClr val="tx1"/>
                </a:solidFill>
              </a:rPr>
              <a:t> for </a:t>
            </a:r>
            <a:r>
              <a:rPr lang="fr-FR" b="1" dirty="0" err="1" smtClean="0">
                <a:solidFill>
                  <a:schemeClr val="tx1"/>
                </a:solidFill>
              </a:rPr>
              <a:t>investigating</a:t>
            </a:r>
            <a:r>
              <a:rPr lang="fr-FR" b="1" dirty="0" smtClean="0">
                <a:solidFill>
                  <a:schemeClr val="tx1"/>
                </a:solidFill>
              </a:rPr>
              <a:t> the </a:t>
            </a:r>
            <a:r>
              <a:rPr lang="fr-FR" b="1" dirty="0" err="1" smtClean="0">
                <a:solidFill>
                  <a:schemeClr val="tx1"/>
                </a:solidFill>
              </a:rPr>
              <a:t>becoming</a:t>
            </a:r>
            <a:r>
              <a:rPr lang="fr-FR" b="1" dirty="0" smtClean="0">
                <a:solidFill>
                  <a:schemeClr val="tx1"/>
                </a:solidFill>
              </a:rPr>
              <a:t> of a </a:t>
            </a:r>
            <a:r>
              <a:rPr lang="fr-FR" b="1" dirty="0" err="1" smtClean="0">
                <a:solidFill>
                  <a:schemeClr val="tx1"/>
                </a:solidFill>
              </a:rPr>
              <a:t>mathematics</a:t>
            </a:r>
            <a:r>
              <a:rPr lang="fr-FR" b="1" dirty="0" smtClean="0">
                <a:solidFill>
                  <a:schemeClr val="tx1"/>
                </a:solidFill>
              </a:rPr>
              <a:t> </a:t>
            </a:r>
            <a:r>
              <a:rPr lang="fr-FR" b="1" dirty="0" err="1" smtClean="0">
                <a:solidFill>
                  <a:schemeClr val="tx1"/>
                </a:solidFill>
              </a:rPr>
              <a:t>teacher</a:t>
            </a:r>
            <a:endParaRPr lang="fr-FR" b="1" dirty="0">
              <a:solidFill>
                <a:schemeClr val="tx1"/>
              </a:solidFill>
            </a:endParaRPr>
          </a:p>
        </p:txBody>
      </p:sp>
      <p:sp>
        <p:nvSpPr>
          <p:cNvPr id="10" name="Rettangolo arrotondato 15"/>
          <p:cNvSpPr/>
          <p:nvPr/>
        </p:nvSpPr>
        <p:spPr>
          <a:xfrm>
            <a:off x="266037" y="3638325"/>
            <a:ext cx="11650596" cy="179001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smtClean="0">
                <a:solidFill>
                  <a:schemeClr val="tx1"/>
                </a:solidFill>
              </a:rPr>
              <a:t>“The goal of the narrative </a:t>
            </a:r>
            <a:r>
              <a:rPr lang="it-IT" sz="2000" dirty="0" err="1" smtClean="0">
                <a:solidFill>
                  <a:schemeClr val="tx1"/>
                </a:solidFill>
              </a:rPr>
              <a:t>interview</a:t>
            </a:r>
            <a:r>
              <a:rPr lang="it-IT" sz="2000" dirty="0" smtClean="0">
                <a:solidFill>
                  <a:schemeClr val="tx1"/>
                </a:solidFill>
              </a:rPr>
              <a:t> </a:t>
            </a:r>
            <a:r>
              <a:rPr lang="it-IT" sz="2000" dirty="0" err="1" smtClean="0">
                <a:solidFill>
                  <a:schemeClr val="tx1"/>
                </a:solidFill>
              </a:rPr>
              <a:t>is</a:t>
            </a:r>
            <a:r>
              <a:rPr lang="it-IT" sz="2000" dirty="0" smtClean="0">
                <a:solidFill>
                  <a:schemeClr val="tx1"/>
                </a:solidFill>
              </a:rPr>
              <a:t> to </a:t>
            </a:r>
            <a:r>
              <a:rPr lang="it-IT" sz="2000" dirty="0" err="1" smtClean="0">
                <a:solidFill>
                  <a:schemeClr val="tx1"/>
                </a:solidFill>
              </a:rPr>
              <a:t>get</a:t>
            </a:r>
            <a:r>
              <a:rPr lang="it-IT" sz="2000" dirty="0" smtClean="0">
                <a:solidFill>
                  <a:schemeClr val="tx1"/>
                </a:solidFill>
              </a:rPr>
              <a:t> the </a:t>
            </a:r>
            <a:r>
              <a:rPr lang="it-IT" sz="2000" dirty="0" err="1" smtClean="0">
                <a:solidFill>
                  <a:schemeClr val="tx1"/>
                </a:solidFill>
              </a:rPr>
              <a:t>interviewee</a:t>
            </a:r>
            <a:r>
              <a:rPr lang="it-IT" sz="2000" dirty="0" smtClean="0">
                <a:solidFill>
                  <a:schemeClr val="tx1"/>
                </a:solidFill>
              </a:rPr>
              <a:t> to </a:t>
            </a:r>
            <a:r>
              <a:rPr lang="it-IT" sz="2000" dirty="0" err="1" smtClean="0">
                <a:solidFill>
                  <a:schemeClr val="tx1"/>
                </a:solidFill>
              </a:rPr>
              <a:t>tell</a:t>
            </a:r>
            <a:r>
              <a:rPr lang="it-IT" sz="2000" dirty="0" smtClean="0">
                <a:solidFill>
                  <a:schemeClr val="tx1"/>
                </a:solidFill>
              </a:rPr>
              <a:t> stories </a:t>
            </a:r>
            <a:r>
              <a:rPr lang="it-IT" sz="2000" dirty="0" err="1" smtClean="0">
                <a:solidFill>
                  <a:schemeClr val="tx1"/>
                </a:solidFill>
              </a:rPr>
              <a:t>about</a:t>
            </a:r>
            <a:r>
              <a:rPr lang="it-IT" sz="2000" dirty="0" smtClean="0">
                <a:solidFill>
                  <a:schemeClr val="tx1"/>
                </a:solidFill>
              </a:rPr>
              <a:t> </a:t>
            </a:r>
            <a:r>
              <a:rPr lang="it-IT" sz="2000" dirty="0" err="1" smtClean="0">
                <a:solidFill>
                  <a:schemeClr val="tx1"/>
                </a:solidFill>
              </a:rPr>
              <a:t>things</a:t>
            </a:r>
            <a:r>
              <a:rPr lang="it-IT" sz="2000" dirty="0" smtClean="0">
                <a:solidFill>
                  <a:schemeClr val="tx1"/>
                </a:solidFill>
              </a:rPr>
              <a:t> </a:t>
            </a:r>
            <a:r>
              <a:rPr lang="it-IT" sz="2000" dirty="0" err="1" smtClean="0">
                <a:solidFill>
                  <a:schemeClr val="tx1"/>
                </a:solidFill>
              </a:rPr>
              <a:t>that</a:t>
            </a:r>
            <a:r>
              <a:rPr lang="it-IT" sz="2000" dirty="0" smtClean="0">
                <a:solidFill>
                  <a:schemeClr val="tx1"/>
                </a:solidFill>
              </a:rPr>
              <a:t> are </a:t>
            </a:r>
            <a:r>
              <a:rPr lang="it-IT" sz="2000" dirty="0" err="1" smtClean="0">
                <a:solidFill>
                  <a:schemeClr val="tx1"/>
                </a:solidFill>
              </a:rPr>
              <a:t>important</a:t>
            </a:r>
            <a:r>
              <a:rPr lang="it-IT" sz="2000" dirty="0" smtClean="0">
                <a:solidFill>
                  <a:schemeClr val="tx1"/>
                </a:solidFill>
              </a:rPr>
              <a:t> to </a:t>
            </a:r>
            <a:r>
              <a:rPr lang="it-IT" sz="2000" dirty="0" err="1" smtClean="0">
                <a:solidFill>
                  <a:schemeClr val="tx1"/>
                </a:solidFill>
              </a:rPr>
              <a:t>him</a:t>
            </a:r>
            <a:r>
              <a:rPr lang="it-IT" sz="2000" dirty="0" smtClean="0">
                <a:solidFill>
                  <a:schemeClr val="tx1"/>
                </a:solidFill>
              </a:rPr>
              <a:t> or </a:t>
            </a:r>
            <a:r>
              <a:rPr lang="it-IT" sz="2000" dirty="0" err="1" smtClean="0">
                <a:solidFill>
                  <a:schemeClr val="tx1"/>
                </a:solidFill>
              </a:rPr>
              <a:t>her</a:t>
            </a:r>
            <a:r>
              <a:rPr lang="it-IT" sz="2000" dirty="0" smtClean="0">
                <a:solidFill>
                  <a:schemeClr val="tx1"/>
                </a:solidFill>
              </a:rPr>
              <a:t>. </a:t>
            </a:r>
            <a:r>
              <a:rPr lang="it-IT" sz="2000" dirty="0" err="1" smtClean="0">
                <a:solidFill>
                  <a:schemeClr val="tx1"/>
                </a:solidFill>
              </a:rPr>
              <a:t>Riessman</a:t>
            </a:r>
            <a:r>
              <a:rPr lang="it-IT" sz="2000" dirty="0" smtClean="0">
                <a:solidFill>
                  <a:schemeClr val="tx1"/>
                </a:solidFill>
              </a:rPr>
              <a:t> (2003) </a:t>
            </a:r>
            <a:r>
              <a:rPr lang="it-IT" sz="2000" dirty="0" err="1" smtClean="0">
                <a:solidFill>
                  <a:schemeClr val="tx1"/>
                </a:solidFill>
              </a:rPr>
              <a:t>has</a:t>
            </a:r>
            <a:r>
              <a:rPr lang="it-IT" sz="2000" dirty="0" smtClean="0">
                <a:solidFill>
                  <a:schemeClr val="tx1"/>
                </a:solidFill>
              </a:rPr>
              <a:t> </a:t>
            </a:r>
            <a:r>
              <a:rPr lang="it-IT" sz="2000" dirty="0" err="1" smtClean="0">
                <a:solidFill>
                  <a:schemeClr val="tx1"/>
                </a:solidFill>
              </a:rPr>
              <a:t>identified</a:t>
            </a:r>
            <a:r>
              <a:rPr lang="it-IT" sz="2000" dirty="0" smtClean="0">
                <a:solidFill>
                  <a:schemeClr val="tx1"/>
                </a:solidFill>
              </a:rPr>
              <a:t> some open </a:t>
            </a:r>
            <a:r>
              <a:rPr lang="it-IT" sz="2000" dirty="0" err="1" smtClean="0">
                <a:solidFill>
                  <a:schemeClr val="tx1"/>
                </a:solidFill>
              </a:rPr>
              <a:t>questions</a:t>
            </a:r>
            <a:r>
              <a:rPr lang="it-IT" sz="2000" dirty="0" smtClean="0">
                <a:solidFill>
                  <a:schemeClr val="tx1"/>
                </a:solidFill>
              </a:rPr>
              <a:t> </a:t>
            </a:r>
            <a:r>
              <a:rPr lang="it-IT" sz="2000" dirty="0" err="1" smtClean="0">
                <a:solidFill>
                  <a:schemeClr val="tx1"/>
                </a:solidFill>
              </a:rPr>
              <a:t>that</a:t>
            </a:r>
            <a:r>
              <a:rPr lang="it-IT" sz="2000" dirty="0" smtClean="0">
                <a:solidFill>
                  <a:schemeClr val="tx1"/>
                </a:solidFill>
              </a:rPr>
              <a:t> </a:t>
            </a:r>
            <a:r>
              <a:rPr lang="it-IT" sz="2000" dirty="0" err="1" smtClean="0">
                <a:solidFill>
                  <a:schemeClr val="tx1"/>
                </a:solidFill>
              </a:rPr>
              <a:t>usually</a:t>
            </a:r>
            <a:r>
              <a:rPr lang="it-IT" sz="2000" dirty="0" smtClean="0">
                <a:solidFill>
                  <a:schemeClr val="tx1"/>
                </a:solidFill>
              </a:rPr>
              <a:t> </a:t>
            </a:r>
            <a:r>
              <a:rPr lang="it-IT" sz="2000" dirty="0" err="1" smtClean="0">
                <a:solidFill>
                  <a:schemeClr val="tx1"/>
                </a:solidFill>
              </a:rPr>
              <a:t>elicit</a:t>
            </a:r>
            <a:r>
              <a:rPr lang="it-IT" sz="2000" dirty="0" smtClean="0">
                <a:solidFill>
                  <a:schemeClr val="tx1"/>
                </a:solidFill>
              </a:rPr>
              <a:t> </a:t>
            </a:r>
            <a:r>
              <a:rPr lang="it-IT" sz="2000" dirty="0" err="1" smtClean="0">
                <a:solidFill>
                  <a:schemeClr val="tx1"/>
                </a:solidFill>
              </a:rPr>
              <a:t>narratives</a:t>
            </a:r>
            <a:r>
              <a:rPr lang="it-IT" sz="2000" dirty="0" smtClean="0">
                <a:solidFill>
                  <a:schemeClr val="tx1"/>
                </a:solidFill>
              </a:rPr>
              <a:t>: the open-</a:t>
            </a:r>
            <a:r>
              <a:rPr lang="it-IT" sz="2000" dirty="0" err="1" smtClean="0">
                <a:solidFill>
                  <a:schemeClr val="tx1"/>
                </a:solidFill>
              </a:rPr>
              <a:t>ended</a:t>
            </a:r>
            <a:r>
              <a:rPr lang="it-IT" sz="2000" dirty="0" smtClean="0">
                <a:solidFill>
                  <a:schemeClr val="tx1"/>
                </a:solidFill>
              </a:rPr>
              <a:t> </a:t>
            </a:r>
            <a:r>
              <a:rPr lang="it-IT" sz="2000" dirty="0" err="1" smtClean="0">
                <a:solidFill>
                  <a:schemeClr val="tx1"/>
                </a:solidFill>
              </a:rPr>
              <a:t>prompt</a:t>
            </a:r>
            <a:r>
              <a:rPr lang="it-IT" sz="2000" dirty="0" smtClean="0">
                <a:solidFill>
                  <a:schemeClr val="tx1"/>
                </a:solidFill>
              </a:rPr>
              <a:t> </a:t>
            </a:r>
            <a:r>
              <a:rPr lang="it-IT" sz="2000" b="1" dirty="0" smtClean="0">
                <a:solidFill>
                  <a:srgbClr val="0070C0"/>
                </a:solidFill>
              </a:rPr>
              <a:t>“</a:t>
            </a:r>
            <a:r>
              <a:rPr lang="it-IT" sz="2000" b="1" dirty="0" err="1" smtClean="0">
                <a:solidFill>
                  <a:srgbClr val="0070C0"/>
                </a:solidFill>
              </a:rPr>
              <a:t>tell</a:t>
            </a:r>
            <a:r>
              <a:rPr lang="it-IT" sz="2000" b="1" dirty="0" smtClean="0">
                <a:solidFill>
                  <a:srgbClr val="0070C0"/>
                </a:solidFill>
              </a:rPr>
              <a:t> me</a:t>
            </a:r>
            <a:r>
              <a:rPr lang="is-IS" sz="2000" b="1" dirty="0" smtClean="0">
                <a:solidFill>
                  <a:srgbClr val="0070C0"/>
                </a:solidFill>
              </a:rPr>
              <a:t>…”</a:t>
            </a:r>
            <a:r>
              <a:rPr lang="is-IS" sz="2000" dirty="0" smtClean="0">
                <a:solidFill>
                  <a:schemeClr val="tx1"/>
                </a:solidFill>
              </a:rPr>
              <a:t> makes it possible for the interviewees to tell about things and events which are meaningful to them and often also to produce detailed narratives” (p. 207)</a:t>
            </a:r>
            <a:endParaRPr lang="fr-FR" sz="2000" dirty="0">
              <a:solidFill>
                <a:schemeClr val="tx1"/>
              </a:solidFill>
            </a:endParaRPr>
          </a:p>
        </p:txBody>
      </p:sp>
    </p:spTree>
    <p:extLst>
      <p:ext uri="{BB962C8B-B14F-4D97-AF65-F5344CB8AC3E}">
        <p14:creationId xmlns:p14="http://schemas.microsoft.com/office/powerpoint/2010/main" val="958669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746609"/>
            <a:ext cx="11437496" cy="646331"/>
          </a:xfrm>
          <a:prstGeom prst="rect">
            <a:avLst/>
          </a:prstGeom>
          <a:noFill/>
        </p:spPr>
        <p:txBody>
          <a:bodyPr wrap="square" rtlCol="0">
            <a:spAutoFit/>
          </a:bodyPr>
          <a:lstStyle/>
          <a:p>
            <a:r>
              <a:rPr lang="fr-FR" sz="3600" dirty="0" err="1" smtClean="0"/>
              <a:t>Kaasila</a:t>
            </a:r>
            <a:r>
              <a:rPr lang="fr-FR" sz="3600" dirty="0" smtClean="0"/>
              <a:t> (2007) ZDM</a:t>
            </a:r>
            <a:endParaRPr lang="fr-FR" sz="3600" dirty="0"/>
          </a:p>
        </p:txBody>
      </p:sp>
      <p:sp>
        <p:nvSpPr>
          <p:cNvPr id="16" name="Rettangolo arrotondato 15"/>
          <p:cNvSpPr/>
          <p:nvPr/>
        </p:nvSpPr>
        <p:spPr>
          <a:xfrm>
            <a:off x="654986" y="1953570"/>
            <a:ext cx="10762938" cy="10055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METHODOLOGIE DE RECUEIL DE DONNÉES : </a:t>
            </a:r>
            <a:endParaRPr lang="it-IT" sz="2400" dirty="0" smtClean="0">
              <a:solidFill>
                <a:schemeClr val="tx1"/>
              </a:solidFill>
            </a:endParaRPr>
          </a:p>
          <a:p>
            <a:pPr algn="ctr"/>
            <a:r>
              <a:rPr lang="it-IT" sz="2400" b="1" dirty="0">
                <a:solidFill>
                  <a:srgbClr val="FF0000"/>
                </a:solidFill>
              </a:rPr>
              <a:t>“Narrative </a:t>
            </a:r>
            <a:r>
              <a:rPr lang="it-IT" sz="2400" b="1" dirty="0" err="1">
                <a:solidFill>
                  <a:srgbClr val="FF0000"/>
                </a:solidFill>
              </a:rPr>
              <a:t>interviews</a:t>
            </a:r>
            <a:r>
              <a:rPr lang="it-IT" sz="2400" b="1" dirty="0">
                <a:solidFill>
                  <a:srgbClr val="FF0000"/>
                </a:solidFill>
              </a:rPr>
              <a:t>”</a:t>
            </a:r>
            <a:endParaRPr lang="fr-FR" sz="2400" b="1" dirty="0">
              <a:solidFill>
                <a:srgbClr val="FF0000"/>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FINLANDE</a:t>
            </a:r>
            <a:endParaRPr lang="fr-FR" sz="2000" b="1" dirty="0">
              <a:solidFill>
                <a:schemeClr val="tx1"/>
              </a:solidFill>
            </a:endParaRPr>
          </a:p>
        </p:txBody>
      </p:sp>
      <p:sp>
        <p:nvSpPr>
          <p:cNvPr id="9" name="Arrondir un rectangle avec un coin diagonal 7"/>
          <p:cNvSpPr/>
          <p:nvPr/>
        </p:nvSpPr>
        <p:spPr>
          <a:xfrm>
            <a:off x="8382001" y="331203"/>
            <a:ext cx="3534632" cy="990600"/>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solidFill>
                  <a:schemeClr val="tx1"/>
                </a:solidFill>
              </a:rPr>
              <a:t>Using</a:t>
            </a:r>
            <a:r>
              <a:rPr lang="fr-FR" b="1" dirty="0" smtClean="0">
                <a:solidFill>
                  <a:schemeClr val="tx1"/>
                </a:solidFill>
              </a:rPr>
              <a:t> narrative </a:t>
            </a:r>
            <a:r>
              <a:rPr lang="fr-FR" b="1" dirty="0" err="1" smtClean="0">
                <a:solidFill>
                  <a:schemeClr val="tx1"/>
                </a:solidFill>
              </a:rPr>
              <a:t>inquiry</a:t>
            </a:r>
            <a:r>
              <a:rPr lang="fr-FR" b="1" dirty="0" smtClean="0">
                <a:solidFill>
                  <a:schemeClr val="tx1"/>
                </a:solidFill>
              </a:rPr>
              <a:t> for </a:t>
            </a:r>
            <a:r>
              <a:rPr lang="fr-FR" b="1" dirty="0" err="1" smtClean="0">
                <a:solidFill>
                  <a:schemeClr val="tx1"/>
                </a:solidFill>
              </a:rPr>
              <a:t>investigating</a:t>
            </a:r>
            <a:r>
              <a:rPr lang="fr-FR" b="1" dirty="0" smtClean="0">
                <a:solidFill>
                  <a:schemeClr val="tx1"/>
                </a:solidFill>
              </a:rPr>
              <a:t> the </a:t>
            </a:r>
            <a:r>
              <a:rPr lang="fr-FR" b="1" dirty="0" err="1" smtClean="0">
                <a:solidFill>
                  <a:schemeClr val="tx1"/>
                </a:solidFill>
              </a:rPr>
              <a:t>becoming</a:t>
            </a:r>
            <a:r>
              <a:rPr lang="fr-FR" b="1" dirty="0" smtClean="0">
                <a:solidFill>
                  <a:schemeClr val="tx1"/>
                </a:solidFill>
              </a:rPr>
              <a:t> of a </a:t>
            </a:r>
            <a:r>
              <a:rPr lang="fr-FR" b="1" dirty="0" err="1" smtClean="0">
                <a:solidFill>
                  <a:schemeClr val="tx1"/>
                </a:solidFill>
              </a:rPr>
              <a:t>mathematics</a:t>
            </a:r>
            <a:r>
              <a:rPr lang="fr-FR" b="1" dirty="0" smtClean="0">
                <a:solidFill>
                  <a:schemeClr val="tx1"/>
                </a:solidFill>
              </a:rPr>
              <a:t> </a:t>
            </a:r>
            <a:r>
              <a:rPr lang="fr-FR" b="1" dirty="0" err="1" smtClean="0">
                <a:solidFill>
                  <a:schemeClr val="tx1"/>
                </a:solidFill>
              </a:rPr>
              <a:t>teacher</a:t>
            </a:r>
            <a:endParaRPr lang="fr-FR" b="1" dirty="0">
              <a:solidFill>
                <a:schemeClr val="tx1"/>
              </a:solidFill>
            </a:endParaRPr>
          </a:p>
        </p:txBody>
      </p:sp>
      <p:cxnSp>
        <p:nvCxnSpPr>
          <p:cNvPr id="6" name="Connettore 2 5"/>
          <p:cNvCxnSpPr/>
          <p:nvPr/>
        </p:nvCxnSpPr>
        <p:spPr>
          <a:xfrm>
            <a:off x="6029802" y="3024153"/>
            <a:ext cx="6653" cy="71802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2"/>
          <p:cNvSpPr/>
          <p:nvPr/>
        </p:nvSpPr>
        <p:spPr>
          <a:xfrm>
            <a:off x="431798" y="3807233"/>
            <a:ext cx="11196007" cy="17083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000" b="1" dirty="0" smtClean="0">
                <a:solidFill>
                  <a:srgbClr val="FF0000"/>
                </a:solidFill>
              </a:rPr>
              <a:t>ENTRETIEN NARRATIF (récit ?)</a:t>
            </a:r>
          </a:p>
          <a:p>
            <a:endParaRPr lang="fr-CH" sz="2000" dirty="0" smtClean="0">
              <a:solidFill>
                <a:schemeClr val="tx1"/>
              </a:solidFill>
            </a:endParaRPr>
          </a:p>
          <a:p>
            <a:pPr marL="342900" indent="-342900">
              <a:buFont typeface="Arial" charset="0"/>
              <a:buChar char="•"/>
            </a:pPr>
            <a:r>
              <a:rPr lang="fr-CH" sz="2000" b="1" dirty="0" smtClean="0">
                <a:solidFill>
                  <a:schemeClr val="tx1"/>
                </a:solidFill>
              </a:rPr>
              <a:t>Tell me </a:t>
            </a:r>
            <a:r>
              <a:rPr lang="is-IS" sz="2000" dirty="0" smtClean="0">
                <a:solidFill>
                  <a:schemeClr val="tx1"/>
                </a:solidFill>
              </a:rPr>
              <a:t>…</a:t>
            </a:r>
            <a:r>
              <a:rPr lang="fr-CH" sz="2000" dirty="0" smtClean="0">
                <a:solidFill>
                  <a:schemeClr val="tx1"/>
                </a:solidFill>
              </a:rPr>
              <a:t> </a:t>
            </a:r>
            <a:r>
              <a:rPr lang="fr-CH" sz="2000" dirty="0" err="1" smtClean="0">
                <a:solidFill>
                  <a:schemeClr val="tx1"/>
                </a:solidFill>
              </a:rPr>
              <a:t>your</a:t>
            </a:r>
            <a:r>
              <a:rPr lang="fr-CH" sz="2000" dirty="0" smtClean="0">
                <a:solidFill>
                  <a:schemeClr val="tx1"/>
                </a:solidFill>
              </a:rPr>
              <a:t> </a:t>
            </a:r>
            <a:r>
              <a:rPr lang="fr-CH" sz="2000" dirty="0" err="1" smtClean="0">
                <a:solidFill>
                  <a:schemeClr val="tx1"/>
                </a:solidFill>
              </a:rPr>
              <a:t>experiences</a:t>
            </a:r>
            <a:r>
              <a:rPr lang="fr-CH" sz="2000" dirty="0" smtClean="0">
                <a:solidFill>
                  <a:schemeClr val="tx1"/>
                </a:solidFill>
              </a:rPr>
              <a:t> </a:t>
            </a:r>
            <a:r>
              <a:rPr lang="fr-CH" sz="2000" dirty="0" err="1" smtClean="0">
                <a:solidFill>
                  <a:schemeClr val="tx1"/>
                </a:solidFill>
              </a:rPr>
              <a:t>from</a:t>
            </a:r>
            <a:r>
              <a:rPr lang="fr-CH" sz="2000" dirty="0" smtClean="0">
                <a:solidFill>
                  <a:schemeClr val="tx1"/>
                </a:solidFill>
              </a:rPr>
              <a:t> </a:t>
            </a:r>
            <a:r>
              <a:rPr lang="fr-CH" sz="2000" dirty="0" err="1" smtClean="0">
                <a:solidFill>
                  <a:schemeClr val="tx1"/>
                </a:solidFill>
              </a:rPr>
              <a:t>years</a:t>
            </a:r>
            <a:r>
              <a:rPr lang="fr-CH" sz="2000" dirty="0" smtClean="0">
                <a:solidFill>
                  <a:schemeClr val="tx1"/>
                </a:solidFill>
              </a:rPr>
              <a:t> at </a:t>
            </a:r>
            <a:r>
              <a:rPr lang="fr-CH" sz="2000" dirty="0" err="1" smtClean="0">
                <a:solidFill>
                  <a:schemeClr val="tx1"/>
                </a:solidFill>
              </a:rPr>
              <a:t>school</a:t>
            </a:r>
            <a:endParaRPr lang="fr-CH" sz="2000" dirty="0" smtClean="0">
              <a:solidFill>
                <a:schemeClr val="tx1"/>
              </a:solidFill>
            </a:endParaRPr>
          </a:p>
          <a:p>
            <a:pPr marL="342900" indent="-342900">
              <a:buFont typeface="Arial" charset="0"/>
              <a:buChar char="•"/>
            </a:pPr>
            <a:r>
              <a:rPr lang="fr-CH" sz="2000" b="1" dirty="0">
                <a:solidFill>
                  <a:schemeClr val="tx1"/>
                </a:solidFill>
              </a:rPr>
              <a:t>Tell </a:t>
            </a:r>
            <a:r>
              <a:rPr lang="fr-CH" sz="2000" b="1" dirty="0" smtClean="0">
                <a:solidFill>
                  <a:schemeClr val="tx1"/>
                </a:solidFill>
              </a:rPr>
              <a:t>me </a:t>
            </a:r>
            <a:r>
              <a:rPr lang="is-IS" sz="2000" dirty="0" smtClean="0">
                <a:solidFill>
                  <a:schemeClr val="tx1"/>
                </a:solidFill>
              </a:rPr>
              <a:t>…</a:t>
            </a:r>
            <a:r>
              <a:rPr lang="fr-CH" sz="2000" dirty="0" smtClean="0">
                <a:solidFill>
                  <a:schemeClr val="tx1"/>
                </a:solidFill>
              </a:rPr>
              <a:t> </a:t>
            </a:r>
            <a:r>
              <a:rPr lang="fr-CH" sz="2000" dirty="0" err="1">
                <a:solidFill>
                  <a:schemeClr val="tx1"/>
                </a:solidFill>
              </a:rPr>
              <a:t>your</a:t>
            </a:r>
            <a:r>
              <a:rPr lang="fr-CH" sz="2000" dirty="0">
                <a:solidFill>
                  <a:schemeClr val="tx1"/>
                </a:solidFill>
              </a:rPr>
              <a:t> </a:t>
            </a:r>
            <a:r>
              <a:rPr lang="fr-CH" sz="2000" dirty="0" err="1">
                <a:solidFill>
                  <a:schemeClr val="tx1"/>
                </a:solidFill>
              </a:rPr>
              <a:t>experiences</a:t>
            </a:r>
            <a:r>
              <a:rPr lang="fr-CH" sz="2000" dirty="0">
                <a:solidFill>
                  <a:schemeClr val="tx1"/>
                </a:solidFill>
              </a:rPr>
              <a:t> </a:t>
            </a:r>
            <a:r>
              <a:rPr lang="fr-CH" sz="2000" dirty="0" err="1">
                <a:solidFill>
                  <a:schemeClr val="tx1"/>
                </a:solidFill>
              </a:rPr>
              <a:t>from</a:t>
            </a:r>
            <a:r>
              <a:rPr lang="fr-CH" sz="2000" dirty="0">
                <a:solidFill>
                  <a:schemeClr val="tx1"/>
                </a:solidFill>
              </a:rPr>
              <a:t> </a:t>
            </a:r>
            <a:r>
              <a:rPr lang="fr-CH" sz="2000" dirty="0" smtClean="0">
                <a:solidFill>
                  <a:schemeClr val="tx1"/>
                </a:solidFill>
              </a:rPr>
              <a:t>second-</a:t>
            </a:r>
            <a:r>
              <a:rPr lang="fr-CH" sz="2000" dirty="0" err="1" smtClean="0">
                <a:solidFill>
                  <a:schemeClr val="tx1"/>
                </a:solidFill>
              </a:rPr>
              <a:t>year</a:t>
            </a:r>
            <a:r>
              <a:rPr lang="fr-CH" sz="2000" dirty="0" smtClean="0">
                <a:solidFill>
                  <a:schemeClr val="tx1"/>
                </a:solidFill>
              </a:rPr>
              <a:t> </a:t>
            </a:r>
            <a:r>
              <a:rPr lang="fr-CH" sz="2000" dirty="0" err="1" smtClean="0">
                <a:solidFill>
                  <a:schemeClr val="tx1"/>
                </a:solidFill>
              </a:rPr>
              <a:t>teaching</a:t>
            </a:r>
            <a:r>
              <a:rPr lang="fr-CH" sz="2000" dirty="0" smtClean="0">
                <a:solidFill>
                  <a:schemeClr val="tx1"/>
                </a:solidFill>
              </a:rPr>
              <a:t> practice</a:t>
            </a:r>
          </a:p>
          <a:p>
            <a:pPr marL="342900" indent="-342900">
              <a:buFont typeface="Arial" charset="0"/>
              <a:buChar char="•"/>
            </a:pPr>
            <a:r>
              <a:rPr lang="is-IS" sz="2000" dirty="0" smtClean="0">
                <a:solidFill>
                  <a:schemeClr val="tx1"/>
                </a:solidFill>
              </a:rPr>
              <a:t>….</a:t>
            </a:r>
            <a:endParaRPr lang="fr-CH" sz="2000" dirty="0">
              <a:solidFill>
                <a:schemeClr val="tx1"/>
              </a:solidFill>
            </a:endParaRPr>
          </a:p>
        </p:txBody>
      </p:sp>
    </p:spTree>
    <p:extLst>
      <p:ext uri="{BB962C8B-B14F-4D97-AF65-F5344CB8AC3E}">
        <p14:creationId xmlns:p14="http://schemas.microsoft.com/office/powerpoint/2010/main" val="833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4085" y="413918"/>
            <a:ext cx="10058400" cy="1371600"/>
          </a:xfrm>
        </p:spPr>
        <p:txBody>
          <a:bodyPr/>
          <a:lstStyle/>
          <a:p>
            <a:pPr algn="ctr"/>
            <a:r>
              <a:rPr lang="fr-FR" b="1" dirty="0" smtClean="0">
                <a:latin typeface="Times New Roman" panose="02020603050405020304" pitchFamily="18" charset="0"/>
                <a:cs typeface="Times New Roman" panose="02020603050405020304" pitchFamily="18" charset="0"/>
              </a:rPr>
              <a:t>	</a:t>
            </a:r>
            <a:r>
              <a:rPr lang="fr-FR" b="1" dirty="0">
                <a:latin typeface="Century Gothic" charset="0"/>
                <a:ea typeface="Century Gothic" charset="0"/>
                <a:cs typeface="Century Gothic" charset="0"/>
              </a:rPr>
              <a:t>Hypothèse de travail </a:t>
            </a:r>
          </a:p>
        </p:txBody>
      </p:sp>
      <p:sp>
        <p:nvSpPr>
          <p:cNvPr id="3" name="CasellaDiTesto 2"/>
          <p:cNvSpPr txBox="1"/>
          <p:nvPr/>
        </p:nvSpPr>
        <p:spPr>
          <a:xfrm>
            <a:off x="314793" y="2368446"/>
            <a:ext cx="11437496" cy="1077218"/>
          </a:xfrm>
          <a:prstGeom prst="rect">
            <a:avLst/>
          </a:prstGeom>
          <a:noFill/>
          <a:ln w="38100">
            <a:solidFill>
              <a:srgbClr val="00B050"/>
            </a:solidFill>
          </a:ln>
        </p:spPr>
        <p:txBody>
          <a:bodyPr wrap="square" rtlCol="0">
            <a:spAutoFit/>
          </a:bodyPr>
          <a:lstStyle/>
          <a:p>
            <a:pPr algn="ctr"/>
            <a:r>
              <a:rPr lang="fr-FR" sz="3200" dirty="0" smtClean="0">
                <a:latin typeface="Century Gothic" charset="0"/>
                <a:ea typeface="Century Gothic" charset="0"/>
                <a:cs typeface="Century Gothic" charset="0"/>
              </a:rPr>
              <a:t>La résolution de problèmes est rentrée dans les mœurs de l’enseignement de mathématiques.</a:t>
            </a:r>
            <a:endParaRPr lang="fr-FR" sz="3200" dirty="0">
              <a:latin typeface="Century Gothic" charset="0"/>
              <a:ea typeface="Century Gothic" charset="0"/>
              <a:cs typeface="Century Gothic" charset="0"/>
            </a:endParaRPr>
          </a:p>
        </p:txBody>
      </p:sp>
      <p:sp>
        <p:nvSpPr>
          <p:cNvPr id="4" name="CasellaDiTesto 3"/>
          <p:cNvSpPr txBox="1"/>
          <p:nvPr/>
        </p:nvSpPr>
        <p:spPr>
          <a:xfrm>
            <a:off x="314793" y="4872390"/>
            <a:ext cx="11655534" cy="1646605"/>
          </a:xfrm>
          <a:prstGeom prst="rect">
            <a:avLst/>
          </a:prstGeom>
          <a:noFill/>
        </p:spPr>
        <p:txBody>
          <a:bodyPr wrap="square" rtlCol="0">
            <a:spAutoFit/>
          </a:bodyPr>
          <a:lstStyle/>
          <a:p>
            <a:pPr>
              <a:spcAft>
                <a:spcPts val="600"/>
              </a:spcAft>
            </a:pPr>
            <a:r>
              <a:rPr lang="is-IS" sz="2400" dirty="0" smtClean="0"/>
              <a:t>Donc, </a:t>
            </a:r>
            <a:r>
              <a:rPr lang="is-IS" sz="2400" dirty="0"/>
              <a:t>on </a:t>
            </a:r>
            <a:r>
              <a:rPr lang="is-IS" sz="2400" dirty="0" smtClean="0"/>
              <a:t>ne cherche plus à promouvoir </a:t>
            </a:r>
            <a:r>
              <a:rPr lang="is-IS" sz="2400" dirty="0"/>
              <a:t>la résolution de </a:t>
            </a:r>
            <a:r>
              <a:rPr lang="is-IS" sz="2400" dirty="0" smtClean="0"/>
              <a:t>problèmes, </a:t>
            </a:r>
            <a:r>
              <a:rPr lang="is-IS" sz="2400" dirty="0"/>
              <a:t>mais on </a:t>
            </a:r>
            <a:r>
              <a:rPr lang="is-IS" sz="2400" dirty="0" smtClean="0"/>
              <a:t>cherche plutôt à comprendre </a:t>
            </a:r>
            <a:r>
              <a:rPr lang="is-IS" sz="2400" dirty="0"/>
              <a:t>comment cette résolution de problèmes s’effectue </a:t>
            </a:r>
            <a:r>
              <a:rPr lang="is-IS" sz="2400" dirty="0" smtClean="0"/>
              <a:t>réellement et </a:t>
            </a:r>
            <a:r>
              <a:rPr lang="is-IS" sz="2400" dirty="0"/>
              <a:t>quels effets elle </a:t>
            </a:r>
            <a:r>
              <a:rPr lang="is-IS" sz="2400" dirty="0" smtClean="0"/>
              <a:t>a sur les élèves. </a:t>
            </a:r>
          </a:p>
          <a:p>
            <a:r>
              <a:rPr lang="is-IS" sz="2400" dirty="0" smtClean="0"/>
              <a:t>En </a:t>
            </a:r>
            <a:r>
              <a:rPr lang="is-IS" sz="2400" dirty="0"/>
              <a:t>particulier qu’est-ce que les élèves </a:t>
            </a:r>
            <a:r>
              <a:rPr lang="is-IS" sz="2400" dirty="0" smtClean="0"/>
              <a:t>en tirent ?</a:t>
            </a:r>
            <a:endParaRPr lang="is-IS" sz="2400" dirty="0"/>
          </a:p>
        </p:txBody>
      </p:sp>
    </p:spTree>
    <p:extLst>
      <p:ext uri="{BB962C8B-B14F-4D97-AF65-F5344CB8AC3E}">
        <p14:creationId xmlns:p14="http://schemas.microsoft.com/office/powerpoint/2010/main" val="107768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746609"/>
            <a:ext cx="11437496" cy="646331"/>
          </a:xfrm>
          <a:prstGeom prst="rect">
            <a:avLst/>
          </a:prstGeom>
          <a:noFill/>
        </p:spPr>
        <p:txBody>
          <a:bodyPr wrap="square" rtlCol="0">
            <a:spAutoFit/>
          </a:bodyPr>
          <a:lstStyle/>
          <a:p>
            <a:r>
              <a:rPr lang="fr-FR" sz="3600" dirty="0" err="1" smtClean="0"/>
              <a:t>Kaasila</a:t>
            </a:r>
            <a:r>
              <a:rPr lang="fr-FR" sz="3600" dirty="0" smtClean="0"/>
              <a:t> (2007) ZDM</a:t>
            </a:r>
            <a:endParaRPr lang="fr-FR" sz="3600" dirty="0"/>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FINLANDE</a:t>
            </a:r>
            <a:endParaRPr lang="fr-FR" sz="2000" b="1" dirty="0">
              <a:solidFill>
                <a:schemeClr val="tx1"/>
              </a:solidFill>
            </a:endParaRPr>
          </a:p>
        </p:txBody>
      </p:sp>
      <p:sp>
        <p:nvSpPr>
          <p:cNvPr id="9" name="Arrondir un rectangle avec un coin diagonal 7"/>
          <p:cNvSpPr/>
          <p:nvPr/>
        </p:nvSpPr>
        <p:spPr>
          <a:xfrm>
            <a:off x="8382001" y="331203"/>
            <a:ext cx="3534632" cy="990600"/>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solidFill>
                  <a:schemeClr val="tx1"/>
                </a:solidFill>
              </a:rPr>
              <a:t>Using</a:t>
            </a:r>
            <a:r>
              <a:rPr lang="fr-FR" b="1" dirty="0" smtClean="0">
                <a:solidFill>
                  <a:schemeClr val="tx1"/>
                </a:solidFill>
              </a:rPr>
              <a:t> narrative </a:t>
            </a:r>
            <a:r>
              <a:rPr lang="fr-FR" b="1" dirty="0" err="1" smtClean="0">
                <a:solidFill>
                  <a:schemeClr val="tx1"/>
                </a:solidFill>
              </a:rPr>
              <a:t>inquiry</a:t>
            </a:r>
            <a:r>
              <a:rPr lang="fr-FR" b="1" dirty="0" smtClean="0">
                <a:solidFill>
                  <a:schemeClr val="tx1"/>
                </a:solidFill>
              </a:rPr>
              <a:t> for </a:t>
            </a:r>
            <a:r>
              <a:rPr lang="fr-FR" b="1" dirty="0" err="1" smtClean="0">
                <a:solidFill>
                  <a:schemeClr val="tx1"/>
                </a:solidFill>
              </a:rPr>
              <a:t>investigating</a:t>
            </a:r>
            <a:r>
              <a:rPr lang="fr-FR" b="1" dirty="0" smtClean="0">
                <a:solidFill>
                  <a:schemeClr val="tx1"/>
                </a:solidFill>
              </a:rPr>
              <a:t> the </a:t>
            </a:r>
            <a:r>
              <a:rPr lang="fr-FR" b="1" dirty="0" err="1" smtClean="0">
                <a:solidFill>
                  <a:schemeClr val="tx1"/>
                </a:solidFill>
              </a:rPr>
              <a:t>becoming</a:t>
            </a:r>
            <a:r>
              <a:rPr lang="fr-FR" b="1" dirty="0" smtClean="0">
                <a:solidFill>
                  <a:schemeClr val="tx1"/>
                </a:solidFill>
              </a:rPr>
              <a:t> of a </a:t>
            </a:r>
            <a:r>
              <a:rPr lang="fr-FR" b="1" dirty="0" err="1" smtClean="0">
                <a:solidFill>
                  <a:schemeClr val="tx1"/>
                </a:solidFill>
              </a:rPr>
              <a:t>mathematics</a:t>
            </a:r>
            <a:r>
              <a:rPr lang="fr-FR" b="1" dirty="0" smtClean="0">
                <a:solidFill>
                  <a:schemeClr val="tx1"/>
                </a:solidFill>
              </a:rPr>
              <a:t> </a:t>
            </a:r>
            <a:r>
              <a:rPr lang="fr-FR" b="1" dirty="0" err="1" smtClean="0">
                <a:solidFill>
                  <a:schemeClr val="tx1"/>
                </a:solidFill>
              </a:rPr>
              <a:t>teacher</a:t>
            </a:r>
            <a:endParaRPr lang="fr-FR" b="1" dirty="0">
              <a:solidFill>
                <a:schemeClr val="tx1"/>
              </a:solidFill>
            </a:endParaRPr>
          </a:p>
        </p:txBody>
      </p:sp>
      <p:sp>
        <p:nvSpPr>
          <p:cNvPr id="3" name="Ovale 2"/>
          <p:cNvSpPr/>
          <p:nvPr/>
        </p:nvSpPr>
        <p:spPr>
          <a:xfrm>
            <a:off x="6915151" y="3036012"/>
            <a:ext cx="2933700" cy="925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Forme</a:t>
            </a:r>
            <a:r>
              <a:rPr lang="fr-FR" dirty="0" smtClean="0">
                <a:solidFill>
                  <a:schemeClr val="tx1"/>
                </a:solidFill>
              </a:rPr>
              <a:t> du récit</a:t>
            </a:r>
            <a:endParaRPr lang="fr-FR" dirty="0">
              <a:solidFill>
                <a:schemeClr val="tx1"/>
              </a:solidFill>
            </a:endParaRPr>
          </a:p>
        </p:txBody>
      </p:sp>
      <p:sp>
        <p:nvSpPr>
          <p:cNvPr id="12" name="Ovale 11"/>
          <p:cNvSpPr/>
          <p:nvPr/>
        </p:nvSpPr>
        <p:spPr>
          <a:xfrm>
            <a:off x="1478280" y="3036012"/>
            <a:ext cx="2933700" cy="925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Contenu</a:t>
            </a:r>
            <a:r>
              <a:rPr lang="fr-FR" dirty="0" smtClean="0">
                <a:solidFill>
                  <a:schemeClr val="tx1"/>
                </a:solidFill>
              </a:rPr>
              <a:t> du récit</a:t>
            </a:r>
            <a:endParaRPr lang="fr-FR" dirty="0">
              <a:solidFill>
                <a:schemeClr val="tx1"/>
              </a:solidFill>
            </a:endParaRPr>
          </a:p>
        </p:txBody>
      </p:sp>
      <p:sp>
        <p:nvSpPr>
          <p:cNvPr id="10" name="CasellaDiTesto 9"/>
          <p:cNvSpPr txBox="1"/>
          <p:nvPr/>
        </p:nvSpPr>
        <p:spPr>
          <a:xfrm>
            <a:off x="364836" y="1785389"/>
            <a:ext cx="8904157" cy="461665"/>
          </a:xfrm>
          <a:prstGeom prst="rect">
            <a:avLst/>
          </a:prstGeom>
          <a:noFill/>
        </p:spPr>
        <p:txBody>
          <a:bodyPr wrap="square" rtlCol="0">
            <a:spAutoFit/>
          </a:bodyPr>
          <a:lstStyle/>
          <a:p>
            <a:r>
              <a:rPr lang="fr-FR" sz="2400" b="1" dirty="0" smtClean="0">
                <a:solidFill>
                  <a:srgbClr val="7030A0"/>
                </a:solidFill>
              </a:rPr>
              <a:t>Comment </a:t>
            </a:r>
            <a:r>
              <a:rPr lang="fr-FR" sz="2400" b="1" dirty="0" err="1" smtClean="0">
                <a:solidFill>
                  <a:srgbClr val="7030A0"/>
                </a:solidFill>
              </a:rPr>
              <a:t>a-t-il</a:t>
            </a:r>
            <a:r>
              <a:rPr lang="fr-FR" sz="2400" b="1" dirty="0" smtClean="0">
                <a:solidFill>
                  <a:srgbClr val="7030A0"/>
                </a:solidFill>
              </a:rPr>
              <a:t> analysé cet entretien narratif ?</a:t>
            </a:r>
            <a:endParaRPr lang="fr-FR" sz="2400" b="1" dirty="0">
              <a:solidFill>
                <a:srgbClr val="7030A0"/>
              </a:solidFill>
            </a:endParaRPr>
          </a:p>
        </p:txBody>
      </p:sp>
      <p:cxnSp>
        <p:nvCxnSpPr>
          <p:cNvPr id="11" name="Connettore 2 10"/>
          <p:cNvCxnSpPr/>
          <p:nvPr/>
        </p:nvCxnSpPr>
        <p:spPr>
          <a:xfrm>
            <a:off x="3439002" y="4147903"/>
            <a:ext cx="1526698" cy="109719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6248400" y="3961967"/>
            <a:ext cx="1220472" cy="128313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2"/>
          <p:cNvSpPr/>
          <p:nvPr/>
        </p:nvSpPr>
        <p:spPr>
          <a:xfrm>
            <a:off x="1890293" y="5480474"/>
            <a:ext cx="7378700" cy="7646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smtClean="0">
                <a:solidFill>
                  <a:schemeClr val="tx1"/>
                </a:solidFill>
              </a:rPr>
              <a:t>Pour </a:t>
            </a:r>
            <a:r>
              <a:rPr lang="it-IT" sz="2000" dirty="0" err="1" smtClean="0">
                <a:solidFill>
                  <a:schemeClr val="tx1"/>
                </a:solidFill>
              </a:rPr>
              <a:t>reconstruire</a:t>
            </a:r>
            <a:r>
              <a:rPr lang="it-IT" sz="2000" dirty="0" smtClean="0">
                <a:solidFill>
                  <a:schemeClr val="tx1"/>
                </a:solidFill>
              </a:rPr>
              <a:t> la </a:t>
            </a:r>
            <a:r>
              <a:rPr lang="it-IT" sz="2000" dirty="0" err="1" smtClean="0">
                <a:solidFill>
                  <a:schemeClr val="tx1"/>
                </a:solidFill>
              </a:rPr>
              <a:t>biographie</a:t>
            </a:r>
            <a:r>
              <a:rPr lang="it-IT" sz="2000" dirty="0" smtClean="0">
                <a:solidFill>
                  <a:schemeClr val="tx1"/>
                </a:solidFill>
              </a:rPr>
              <a:t> de la </a:t>
            </a:r>
            <a:r>
              <a:rPr lang="it-IT" sz="2000" dirty="0" err="1" smtClean="0">
                <a:solidFill>
                  <a:schemeClr val="tx1"/>
                </a:solidFill>
              </a:rPr>
              <a:t>personne</a:t>
            </a:r>
            <a:r>
              <a:rPr lang="it-IT" sz="2000" dirty="0" smtClean="0">
                <a:solidFill>
                  <a:schemeClr val="tx1"/>
                </a:solidFill>
              </a:rPr>
              <a:t> </a:t>
            </a:r>
            <a:r>
              <a:rPr lang="it-IT" sz="2000" dirty="0" err="1" smtClean="0">
                <a:solidFill>
                  <a:schemeClr val="tx1"/>
                </a:solidFill>
              </a:rPr>
              <a:t>sur</a:t>
            </a:r>
            <a:r>
              <a:rPr lang="it-IT" sz="2000" dirty="0" smtClean="0">
                <a:solidFill>
                  <a:schemeClr val="tx1"/>
                </a:solidFill>
              </a:rPr>
              <a:t> son </a:t>
            </a:r>
            <a:r>
              <a:rPr lang="it-IT" sz="2000" dirty="0" err="1" smtClean="0">
                <a:solidFill>
                  <a:schemeClr val="tx1"/>
                </a:solidFill>
              </a:rPr>
              <a:t>rapport</a:t>
            </a:r>
            <a:r>
              <a:rPr lang="it-IT" sz="2000" dirty="0" smtClean="0">
                <a:solidFill>
                  <a:schemeClr val="tx1"/>
                </a:solidFill>
              </a:rPr>
              <a:t> </a:t>
            </a:r>
            <a:r>
              <a:rPr lang="it-IT" sz="2000" dirty="0" err="1" smtClean="0">
                <a:solidFill>
                  <a:schemeClr val="tx1"/>
                </a:solidFill>
              </a:rPr>
              <a:t>avec</a:t>
            </a:r>
            <a:r>
              <a:rPr lang="it-IT" sz="2000" dirty="0" smtClean="0">
                <a:solidFill>
                  <a:schemeClr val="tx1"/>
                </a:solidFill>
              </a:rPr>
              <a:t> </a:t>
            </a:r>
            <a:r>
              <a:rPr lang="it-IT" sz="2000" dirty="0" err="1" smtClean="0">
                <a:solidFill>
                  <a:schemeClr val="tx1"/>
                </a:solidFill>
              </a:rPr>
              <a:t>les</a:t>
            </a:r>
            <a:r>
              <a:rPr lang="it-IT" sz="2000" dirty="0" smtClean="0">
                <a:solidFill>
                  <a:schemeClr val="tx1"/>
                </a:solidFill>
              </a:rPr>
              <a:t> </a:t>
            </a:r>
            <a:r>
              <a:rPr lang="it-IT" sz="2000" dirty="0" err="1" smtClean="0">
                <a:solidFill>
                  <a:schemeClr val="tx1"/>
                </a:solidFill>
              </a:rPr>
              <a:t>maths</a:t>
            </a:r>
            <a:endParaRPr lang="fr-CH" sz="2000" dirty="0">
              <a:solidFill>
                <a:schemeClr val="tx1"/>
              </a:solidFill>
            </a:endParaRPr>
          </a:p>
        </p:txBody>
      </p:sp>
    </p:spTree>
    <p:extLst>
      <p:ext uri="{BB962C8B-B14F-4D97-AF65-F5344CB8AC3E}">
        <p14:creationId xmlns:p14="http://schemas.microsoft.com/office/powerpoint/2010/main" val="5635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France</a:t>
            </a:r>
          </a:p>
        </p:txBody>
      </p:sp>
      <p:sp>
        <p:nvSpPr>
          <p:cNvPr id="5" name="Rettangolo arrotondato 4"/>
          <p:cNvSpPr/>
          <p:nvPr/>
        </p:nvSpPr>
        <p:spPr>
          <a:xfrm>
            <a:off x="3439737" y="2824447"/>
            <a:ext cx="1908770"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Italie</a:t>
            </a: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Méthodes plus « discursives »</a:t>
            </a:r>
            <a:endParaRPr lang="fr-FR" dirty="0">
              <a:solidFill>
                <a:schemeClr val="tx1"/>
              </a:solidFill>
            </a:endParaRPr>
          </a:p>
        </p:txBody>
      </p:sp>
      <p:sp>
        <p:nvSpPr>
          <p:cNvPr id="16" name="Rettangolo arrotondato 15"/>
          <p:cNvSpPr/>
          <p:nvPr/>
        </p:nvSpPr>
        <p:spPr>
          <a:xfrm>
            <a:off x="8305644" y="3168388"/>
            <a:ext cx="2588029"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Allemagne</a:t>
            </a: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65000"/>
                  </a:schemeClr>
                </a:solidFill>
              </a:rPr>
              <a:t>Méthodes plus « fermées »</a:t>
            </a:r>
          </a:p>
        </p:txBody>
      </p:sp>
      <p:sp>
        <p:nvSpPr>
          <p:cNvPr id="20" name="Rettangolo arrotondato 19"/>
          <p:cNvSpPr/>
          <p:nvPr/>
        </p:nvSpPr>
        <p:spPr>
          <a:xfrm>
            <a:off x="793251" y="4510476"/>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lumMod val="65000"/>
                  </a:schemeClr>
                </a:solidFill>
              </a:rPr>
              <a:t>Etats-Unis</a:t>
            </a:r>
            <a:endParaRPr lang="fr-FR" sz="3200" dirty="0">
              <a:solidFill>
                <a:schemeClr val="bg1">
                  <a:lumMod val="65000"/>
                </a:schemeClr>
              </a:solidFill>
            </a:endParaRPr>
          </a:p>
        </p:txBody>
      </p:sp>
      <p:sp>
        <p:nvSpPr>
          <p:cNvPr id="14" name="Rettangolo arrotondato 13"/>
          <p:cNvSpPr/>
          <p:nvPr/>
        </p:nvSpPr>
        <p:spPr>
          <a:xfrm>
            <a:off x="5613035" y="500717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Angleterre</a:t>
            </a:r>
          </a:p>
        </p:txBody>
      </p:sp>
      <p:sp>
        <p:nvSpPr>
          <p:cNvPr id="21" name="Rettangolo arrotondato 20"/>
          <p:cNvSpPr/>
          <p:nvPr/>
        </p:nvSpPr>
        <p:spPr>
          <a:xfrm>
            <a:off x="5573052" y="228579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Suisse</a:t>
            </a:r>
          </a:p>
        </p:txBody>
      </p:sp>
      <p:sp>
        <p:nvSpPr>
          <p:cNvPr id="22" name="Rettangolo arrotondato 21"/>
          <p:cNvSpPr/>
          <p:nvPr/>
        </p:nvSpPr>
        <p:spPr>
          <a:xfrm>
            <a:off x="3803283" y="3914057"/>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Finlande</a:t>
            </a:r>
          </a:p>
        </p:txBody>
      </p:sp>
      <p:sp>
        <p:nvSpPr>
          <p:cNvPr id="23" name="Rettangolo arrotondato 22"/>
          <p:cNvSpPr/>
          <p:nvPr/>
        </p:nvSpPr>
        <p:spPr>
          <a:xfrm>
            <a:off x="8529696" y="4775995"/>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Belgique</a:t>
            </a:r>
          </a:p>
        </p:txBody>
      </p:sp>
      <p:sp>
        <p:nvSpPr>
          <p:cNvPr id="24" name="Rettangolo arrotondato 23"/>
          <p:cNvSpPr/>
          <p:nvPr/>
        </p:nvSpPr>
        <p:spPr>
          <a:xfrm>
            <a:off x="8777240" y="3995565"/>
            <a:ext cx="2517332" cy="472805"/>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Québec</a:t>
            </a:r>
          </a:p>
        </p:txBody>
      </p:sp>
    </p:spTree>
    <p:extLst>
      <p:ext uri="{BB962C8B-B14F-4D97-AF65-F5344CB8AC3E}">
        <p14:creationId xmlns:p14="http://schemas.microsoft.com/office/powerpoint/2010/main" val="1644240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err="1" smtClean="0"/>
              <a:t>Vermersch</a:t>
            </a:r>
            <a:r>
              <a:rPr lang="fr-FR" sz="3600" dirty="0" smtClean="0"/>
              <a:t> (1991)</a:t>
            </a:r>
            <a:endParaRPr lang="fr-FR" sz="3600" dirty="0"/>
          </a:p>
        </p:txBody>
      </p:sp>
      <p:sp>
        <p:nvSpPr>
          <p:cNvPr id="16" name="Rettangolo arrotondato 15"/>
          <p:cNvSpPr/>
          <p:nvPr/>
        </p:nvSpPr>
        <p:spPr>
          <a:xfrm>
            <a:off x="629586" y="2296470"/>
            <a:ext cx="10762938" cy="152899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OBJECTIF DE L’ARTICLE : </a:t>
            </a:r>
          </a:p>
          <a:p>
            <a:pPr algn="ctr"/>
            <a:r>
              <a:rPr lang="fr-FR" sz="2400" dirty="0" smtClean="0">
                <a:solidFill>
                  <a:schemeClr val="tx1"/>
                </a:solidFill>
              </a:rPr>
              <a:t>Présenter la méthode de l’entretien d’explicitation</a:t>
            </a:r>
            <a:endParaRPr lang="fr-FR" sz="2400" dirty="0">
              <a:solidFill>
                <a:schemeClr val="tx1"/>
              </a:solidFill>
            </a:endParaRPr>
          </a:p>
        </p:txBody>
      </p:sp>
      <p:sp>
        <p:nvSpPr>
          <p:cNvPr id="8" name="Arrondir un rectangle avec un coin diagonal 7"/>
          <p:cNvSpPr/>
          <p:nvPr/>
        </p:nvSpPr>
        <p:spPr>
          <a:xfrm>
            <a:off x="8758673" y="665367"/>
            <a:ext cx="2883877" cy="692778"/>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L’entretien d’explicitation</a:t>
            </a:r>
            <a:endParaRPr lang="fr-FR"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FRANCE</a:t>
            </a:r>
            <a:endParaRPr lang="fr-FR" sz="2000" b="1" dirty="0">
              <a:solidFill>
                <a:schemeClr val="tx1"/>
              </a:solidFill>
            </a:endParaRPr>
          </a:p>
        </p:txBody>
      </p:sp>
      <p:cxnSp>
        <p:nvCxnSpPr>
          <p:cNvPr id="11" name="Connettore 2 10"/>
          <p:cNvCxnSpPr/>
          <p:nvPr/>
        </p:nvCxnSpPr>
        <p:spPr>
          <a:xfrm flipH="1">
            <a:off x="5759145" y="3957403"/>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Rettangolo arrotondato 15"/>
          <p:cNvSpPr/>
          <p:nvPr/>
        </p:nvSpPr>
        <p:spPr>
          <a:xfrm>
            <a:off x="263236" y="4673792"/>
            <a:ext cx="11650596" cy="179001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solidFill>
                  <a:schemeClr val="tx1"/>
                </a:solidFill>
              </a:rPr>
              <a:t>« L’entretien d’explicitation est une technique d’aide à la verbalisation. Son utilisation se situe </a:t>
            </a:r>
            <a:r>
              <a:rPr lang="fr-FR" sz="2800" i="1" dirty="0" smtClean="0">
                <a:solidFill>
                  <a:schemeClr val="tx1"/>
                </a:solidFill>
              </a:rPr>
              <a:t>à posteriori</a:t>
            </a:r>
            <a:r>
              <a:rPr lang="fr-FR" sz="2800" dirty="0" smtClean="0">
                <a:solidFill>
                  <a:schemeClr val="tx1"/>
                </a:solidFill>
              </a:rPr>
              <a:t>, une fois l’activité qui fera l’objet de l’explicitation réalisée</a:t>
            </a:r>
            <a:r>
              <a:rPr lang="fr-FR" sz="3200" dirty="0" smtClean="0">
                <a:solidFill>
                  <a:schemeClr val="tx1"/>
                </a:solidFill>
              </a:rPr>
              <a:t>»</a:t>
            </a:r>
            <a:r>
              <a:rPr lang="fr-FR" sz="2800" dirty="0" smtClean="0">
                <a:solidFill>
                  <a:schemeClr val="tx1"/>
                </a:solidFill>
              </a:rPr>
              <a:t> (p. 63).</a:t>
            </a:r>
            <a:endParaRPr lang="fr-FR" sz="2800" dirty="0">
              <a:solidFill>
                <a:schemeClr val="tx1"/>
              </a:solidFill>
            </a:endParaRPr>
          </a:p>
        </p:txBody>
      </p:sp>
    </p:spTree>
    <p:extLst>
      <p:ext uri="{BB962C8B-B14F-4D97-AF65-F5344CB8AC3E}">
        <p14:creationId xmlns:p14="http://schemas.microsoft.com/office/powerpoint/2010/main" val="931639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err="1" smtClean="0"/>
              <a:t>Vermersch</a:t>
            </a:r>
            <a:r>
              <a:rPr lang="fr-FR" sz="3600" dirty="0" smtClean="0"/>
              <a:t> (1991)</a:t>
            </a:r>
            <a:endParaRPr lang="fr-FR" sz="3600" dirty="0"/>
          </a:p>
        </p:txBody>
      </p:sp>
      <p:sp>
        <p:nvSpPr>
          <p:cNvPr id="8" name="Arrondir un rectangle avec un coin diagonal 7"/>
          <p:cNvSpPr/>
          <p:nvPr/>
        </p:nvSpPr>
        <p:spPr>
          <a:xfrm>
            <a:off x="8758673" y="665367"/>
            <a:ext cx="2883877" cy="692778"/>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L’entretien d’explicitation</a:t>
            </a:r>
            <a:endParaRPr lang="fr-FR"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FRANCE</a:t>
            </a:r>
            <a:endParaRPr lang="fr-FR" sz="2000" b="1" dirty="0">
              <a:solidFill>
                <a:schemeClr val="tx1"/>
              </a:solidFill>
            </a:endParaRPr>
          </a:p>
        </p:txBody>
      </p:sp>
      <p:sp>
        <p:nvSpPr>
          <p:cNvPr id="9" name="Rettangolo arrotondato 15"/>
          <p:cNvSpPr/>
          <p:nvPr/>
        </p:nvSpPr>
        <p:spPr>
          <a:xfrm>
            <a:off x="263236" y="3372530"/>
            <a:ext cx="11650596" cy="259906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solidFill>
                  <a:schemeClr val="tx1"/>
                </a:solidFill>
              </a:rPr>
              <a:t>« Cette technique d’entretien vise à avoir le récit d’un sujet à propos d’actions qu’il a faites à un moment donné, repéré dans le temps et dans l’espace. Deux notions sont essentielles ici : </a:t>
            </a:r>
            <a:r>
              <a:rPr lang="fr-FR" sz="2800" b="1" dirty="0" smtClean="0">
                <a:solidFill>
                  <a:schemeClr val="tx1"/>
                </a:solidFill>
              </a:rPr>
              <a:t>la référence à l’action </a:t>
            </a:r>
            <a:r>
              <a:rPr lang="fr-FR" sz="2800" dirty="0" smtClean="0">
                <a:solidFill>
                  <a:schemeClr val="tx1"/>
                </a:solidFill>
              </a:rPr>
              <a:t>et </a:t>
            </a:r>
            <a:r>
              <a:rPr lang="fr-FR" sz="2800" b="1" dirty="0" smtClean="0">
                <a:solidFill>
                  <a:schemeClr val="tx1"/>
                </a:solidFill>
              </a:rPr>
              <a:t>le récit qu’en fait le sujet</a:t>
            </a:r>
            <a:r>
              <a:rPr lang="fr-FR" sz="2800" dirty="0" smtClean="0">
                <a:solidFill>
                  <a:schemeClr val="tx1"/>
                </a:solidFill>
              </a:rPr>
              <a:t>. » (</a:t>
            </a:r>
            <a:r>
              <a:rPr lang="fr-FR" sz="2800" dirty="0" err="1" smtClean="0">
                <a:solidFill>
                  <a:schemeClr val="tx1"/>
                </a:solidFill>
              </a:rPr>
              <a:t>Coppé</a:t>
            </a:r>
            <a:r>
              <a:rPr lang="fr-FR" sz="2800" dirty="0" smtClean="0">
                <a:solidFill>
                  <a:schemeClr val="tx1"/>
                </a:solidFill>
              </a:rPr>
              <a:t>, 1993, p. 108).</a:t>
            </a:r>
            <a:endParaRPr lang="fr-FR" sz="2800" dirty="0">
              <a:solidFill>
                <a:schemeClr val="tx1"/>
              </a:solidFill>
            </a:endParaRPr>
          </a:p>
        </p:txBody>
      </p:sp>
      <p:sp>
        <p:nvSpPr>
          <p:cNvPr id="10" name="Ovale 9"/>
          <p:cNvSpPr/>
          <p:nvPr/>
        </p:nvSpPr>
        <p:spPr>
          <a:xfrm>
            <a:off x="4919157" y="1497050"/>
            <a:ext cx="2338754" cy="1195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smtClean="0"/>
              <a:t>Thèse Sylvie</a:t>
            </a:r>
            <a:endParaRPr lang="fr-FR" sz="2800"/>
          </a:p>
        </p:txBody>
      </p:sp>
    </p:spTree>
    <p:extLst>
      <p:ext uri="{BB962C8B-B14F-4D97-AF65-F5344CB8AC3E}">
        <p14:creationId xmlns:p14="http://schemas.microsoft.com/office/powerpoint/2010/main" val="846493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err="1" smtClean="0"/>
              <a:t>Vermersch</a:t>
            </a:r>
            <a:r>
              <a:rPr lang="fr-FR" sz="3600" dirty="0" smtClean="0"/>
              <a:t> (1991)</a:t>
            </a:r>
            <a:endParaRPr lang="fr-FR" sz="3600" dirty="0"/>
          </a:p>
        </p:txBody>
      </p:sp>
      <p:sp>
        <p:nvSpPr>
          <p:cNvPr id="16" name="Rettangolo arrotondato 15"/>
          <p:cNvSpPr/>
          <p:nvPr/>
        </p:nvSpPr>
        <p:spPr>
          <a:xfrm>
            <a:off x="877233" y="2470184"/>
            <a:ext cx="3731399" cy="9100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la référence à l’action</a:t>
            </a:r>
            <a:endParaRPr lang="fr-FR" sz="2400" dirty="0" smtClean="0">
              <a:solidFill>
                <a:schemeClr val="tx1"/>
              </a:solidFill>
            </a:endParaRPr>
          </a:p>
        </p:txBody>
      </p:sp>
      <p:sp>
        <p:nvSpPr>
          <p:cNvPr id="8" name="Arrondir un rectangle avec un coin diagonal 7"/>
          <p:cNvSpPr/>
          <p:nvPr/>
        </p:nvSpPr>
        <p:spPr>
          <a:xfrm>
            <a:off x="8758673" y="665367"/>
            <a:ext cx="2883877" cy="692778"/>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L’entretien d’explicitation</a:t>
            </a:r>
            <a:endParaRPr lang="fr-FR"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FRANCE</a:t>
            </a:r>
            <a:endParaRPr lang="fr-FR" sz="2000" b="1" dirty="0">
              <a:solidFill>
                <a:schemeClr val="tx1"/>
              </a:solidFill>
            </a:endParaRPr>
          </a:p>
        </p:txBody>
      </p:sp>
      <p:cxnSp>
        <p:nvCxnSpPr>
          <p:cNvPr id="11" name="Connettore 2 10"/>
          <p:cNvCxnSpPr/>
          <p:nvPr/>
        </p:nvCxnSpPr>
        <p:spPr>
          <a:xfrm flipH="1">
            <a:off x="2689910" y="3508232"/>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Rettangolo arrotondato 15"/>
          <p:cNvSpPr/>
          <p:nvPr/>
        </p:nvSpPr>
        <p:spPr>
          <a:xfrm>
            <a:off x="403913" y="4243590"/>
            <a:ext cx="4959395" cy="179001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 Le récit d’une action qui s’est réellement déroulée, qui peut être située dans le temps et dans l’espace. » (</a:t>
            </a:r>
            <a:r>
              <a:rPr lang="fr-FR" sz="2000" dirty="0" err="1" smtClean="0">
                <a:solidFill>
                  <a:schemeClr val="tx1"/>
                </a:solidFill>
              </a:rPr>
              <a:t>Coppé</a:t>
            </a:r>
            <a:r>
              <a:rPr lang="fr-FR" sz="2000" dirty="0" smtClean="0">
                <a:solidFill>
                  <a:schemeClr val="tx1"/>
                </a:solidFill>
              </a:rPr>
              <a:t>, p. 109)</a:t>
            </a:r>
            <a:endParaRPr lang="fr-FR" sz="2000" dirty="0">
              <a:solidFill>
                <a:schemeClr val="tx1"/>
              </a:solidFill>
            </a:endParaRPr>
          </a:p>
        </p:txBody>
      </p:sp>
      <p:sp>
        <p:nvSpPr>
          <p:cNvPr id="10" name="Rettangolo arrotondato 9"/>
          <p:cNvSpPr/>
          <p:nvPr/>
        </p:nvSpPr>
        <p:spPr>
          <a:xfrm>
            <a:off x="7324297" y="2438639"/>
            <a:ext cx="3677110" cy="94158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le récit </a:t>
            </a:r>
            <a:r>
              <a:rPr lang="fr-FR" sz="2400" dirty="0" smtClean="0">
                <a:solidFill>
                  <a:schemeClr val="tx1"/>
                </a:solidFill>
              </a:rPr>
              <a:t>fait par </a:t>
            </a:r>
            <a:r>
              <a:rPr lang="fr-FR" sz="2400" dirty="0">
                <a:solidFill>
                  <a:schemeClr val="tx1"/>
                </a:solidFill>
              </a:rPr>
              <a:t>le sujet</a:t>
            </a:r>
            <a:endParaRPr lang="fr-FR" sz="2400" dirty="0" smtClean="0">
              <a:solidFill>
                <a:schemeClr val="tx1"/>
              </a:solidFill>
            </a:endParaRPr>
          </a:p>
        </p:txBody>
      </p:sp>
      <p:cxnSp>
        <p:nvCxnSpPr>
          <p:cNvPr id="12" name="Connettore 2 11"/>
          <p:cNvCxnSpPr/>
          <p:nvPr/>
        </p:nvCxnSpPr>
        <p:spPr>
          <a:xfrm flipH="1">
            <a:off x="9162852" y="3468531"/>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ettangolo arrotondato 15"/>
          <p:cNvSpPr/>
          <p:nvPr/>
        </p:nvSpPr>
        <p:spPr>
          <a:xfrm>
            <a:off x="6281641" y="4243590"/>
            <a:ext cx="5762422" cy="235064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 L’intérêt de la technique d’entretien d’explicitation est d’essayer de réduire au maximum les interprétations du sujet sur son action : il s’agit de placer le sujet en situation d’évocation de tâche et il faut essayer de l’y maintenir pour éviter les interprétations </a:t>
            </a:r>
            <a:r>
              <a:rPr lang="fr-FR" sz="2000" dirty="0">
                <a:solidFill>
                  <a:schemeClr val="tx1"/>
                </a:solidFill>
              </a:rPr>
              <a:t>» (</a:t>
            </a:r>
            <a:r>
              <a:rPr lang="fr-FR" sz="2000" dirty="0" err="1">
                <a:solidFill>
                  <a:schemeClr val="tx1"/>
                </a:solidFill>
              </a:rPr>
              <a:t>Coppé</a:t>
            </a:r>
            <a:r>
              <a:rPr lang="fr-FR" sz="2000" dirty="0">
                <a:solidFill>
                  <a:schemeClr val="tx1"/>
                </a:solidFill>
              </a:rPr>
              <a:t>, p. 109</a:t>
            </a:r>
            <a:r>
              <a:rPr lang="fr-FR" sz="2000" dirty="0" smtClean="0">
                <a:solidFill>
                  <a:schemeClr val="tx1"/>
                </a:solidFill>
              </a:rPr>
              <a:t>)</a:t>
            </a:r>
            <a:endParaRPr lang="fr-FR" sz="2000" dirty="0">
              <a:solidFill>
                <a:schemeClr val="tx1"/>
              </a:solidFill>
            </a:endParaRPr>
          </a:p>
        </p:txBody>
      </p:sp>
    </p:spTree>
    <p:extLst>
      <p:ext uri="{BB962C8B-B14F-4D97-AF65-F5344CB8AC3E}">
        <p14:creationId xmlns:p14="http://schemas.microsoft.com/office/powerpoint/2010/main" val="1120146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0940" y="711814"/>
            <a:ext cx="11437496" cy="646331"/>
          </a:xfrm>
          <a:prstGeom prst="rect">
            <a:avLst/>
          </a:prstGeom>
          <a:noFill/>
        </p:spPr>
        <p:txBody>
          <a:bodyPr wrap="square" rtlCol="0">
            <a:spAutoFit/>
          </a:bodyPr>
          <a:lstStyle/>
          <a:p>
            <a:r>
              <a:rPr lang="fr-FR" sz="3600" dirty="0" err="1" smtClean="0"/>
              <a:t>Vermersch</a:t>
            </a:r>
            <a:r>
              <a:rPr lang="fr-FR" sz="3600" dirty="0" smtClean="0"/>
              <a:t> (1991)</a:t>
            </a:r>
            <a:endParaRPr lang="fr-FR" sz="3600" dirty="0"/>
          </a:p>
        </p:txBody>
      </p:sp>
      <p:sp>
        <p:nvSpPr>
          <p:cNvPr id="16" name="Rettangolo arrotondato 15"/>
          <p:cNvSpPr/>
          <p:nvPr/>
        </p:nvSpPr>
        <p:spPr>
          <a:xfrm>
            <a:off x="877233" y="1820578"/>
            <a:ext cx="10042814" cy="11688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Pour éviter </a:t>
            </a:r>
            <a:r>
              <a:rPr lang="fr-FR" sz="2400" smtClean="0">
                <a:solidFill>
                  <a:schemeClr val="tx1"/>
                </a:solidFill>
              </a:rPr>
              <a:t>la rationalisation </a:t>
            </a:r>
            <a:r>
              <a:rPr lang="fr-FR" sz="2400" dirty="0" smtClean="0">
                <a:solidFill>
                  <a:schemeClr val="tx1"/>
                </a:solidFill>
              </a:rPr>
              <a:t>et </a:t>
            </a:r>
            <a:r>
              <a:rPr lang="fr-FR" sz="2400" smtClean="0">
                <a:solidFill>
                  <a:schemeClr val="tx1"/>
                </a:solidFill>
              </a:rPr>
              <a:t>les jugements à postériori: </a:t>
            </a:r>
            <a:endParaRPr lang="fr-FR" sz="2400" dirty="0" smtClean="0">
              <a:solidFill>
                <a:schemeClr val="tx1"/>
              </a:solidFill>
            </a:endParaRPr>
          </a:p>
        </p:txBody>
      </p:sp>
      <p:sp>
        <p:nvSpPr>
          <p:cNvPr id="8" name="Arrondir un rectangle avec un coin diagonal 7"/>
          <p:cNvSpPr/>
          <p:nvPr/>
        </p:nvSpPr>
        <p:spPr>
          <a:xfrm>
            <a:off x="8758673" y="665367"/>
            <a:ext cx="2883877" cy="692778"/>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L’entretien d’explicitation</a:t>
            </a:r>
            <a:endParaRPr lang="fr-FR"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FRANCE</a:t>
            </a:r>
            <a:endParaRPr lang="fr-FR" sz="2000" b="1" dirty="0">
              <a:solidFill>
                <a:schemeClr val="tx1"/>
              </a:solidFill>
            </a:endParaRPr>
          </a:p>
        </p:txBody>
      </p:sp>
      <p:cxnSp>
        <p:nvCxnSpPr>
          <p:cNvPr id="11" name="Connettore 2 10"/>
          <p:cNvCxnSpPr/>
          <p:nvPr/>
        </p:nvCxnSpPr>
        <p:spPr>
          <a:xfrm flipH="1">
            <a:off x="6470602" y="3315470"/>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Rettangolo arrotondato 15"/>
          <p:cNvSpPr/>
          <p:nvPr/>
        </p:nvSpPr>
        <p:spPr>
          <a:xfrm>
            <a:off x="910940" y="4226006"/>
            <a:ext cx="10571814" cy="179001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Pas de questions avec le « Pourquoi », mais avec « Comment », « A quoi » qui favorisent la narration de la tâche.</a:t>
            </a:r>
            <a:endParaRPr lang="fr-FR" sz="2800" dirty="0">
              <a:solidFill>
                <a:schemeClr val="tx1"/>
              </a:solidFill>
            </a:endParaRPr>
          </a:p>
        </p:txBody>
      </p:sp>
    </p:spTree>
    <p:extLst>
      <p:ext uri="{BB962C8B-B14F-4D97-AF65-F5344CB8AC3E}">
        <p14:creationId xmlns:p14="http://schemas.microsoft.com/office/powerpoint/2010/main" val="942324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France</a:t>
            </a:r>
          </a:p>
        </p:txBody>
      </p:sp>
      <p:sp>
        <p:nvSpPr>
          <p:cNvPr id="5" name="Rettangolo arrotondato 4"/>
          <p:cNvSpPr/>
          <p:nvPr/>
        </p:nvSpPr>
        <p:spPr>
          <a:xfrm>
            <a:off x="3439737" y="2824447"/>
            <a:ext cx="1908770"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Italie</a:t>
            </a: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Méthodes plus « discursives »</a:t>
            </a:r>
            <a:endParaRPr lang="fr-FR" dirty="0">
              <a:solidFill>
                <a:schemeClr val="tx1"/>
              </a:solidFill>
            </a:endParaRPr>
          </a:p>
        </p:txBody>
      </p:sp>
      <p:sp>
        <p:nvSpPr>
          <p:cNvPr id="16" name="Rettangolo arrotondato 15"/>
          <p:cNvSpPr/>
          <p:nvPr/>
        </p:nvSpPr>
        <p:spPr>
          <a:xfrm>
            <a:off x="8305644" y="3168388"/>
            <a:ext cx="2588029"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Allemagne</a:t>
            </a: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65000"/>
                  </a:schemeClr>
                </a:solidFill>
              </a:rPr>
              <a:t>Méthodes plus « fermées »</a:t>
            </a:r>
          </a:p>
        </p:txBody>
      </p:sp>
      <p:sp>
        <p:nvSpPr>
          <p:cNvPr id="20" name="Rettangolo arrotondato 19"/>
          <p:cNvSpPr/>
          <p:nvPr/>
        </p:nvSpPr>
        <p:spPr>
          <a:xfrm>
            <a:off x="793251" y="4510476"/>
            <a:ext cx="2686702" cy="5689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Etats-Unis</a:t>
            </a:r>
          </a:p>
        </p:txBody>
      </p:sp>
      <p:sp>
        <p:nvSpPr>
          <p:cNvPr id="14" name="Rettangolo arrotondato 13"/>
          <p:cNvSpPr/>
          <p:nvPr/>
        </p:nvSpPr>
        <p:spPr>
          <a:xfrm>
            <a:off x="5613035" y="500717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Angleterre</a:t>
            </a:r>
          </a:p>
        </p:txBody>
      </p:sp>
      <p:sp>
        <p:nvSpPr>
          <p:cNvPr id="21" name="Rettangolo arrotondato 20"/>
          <p:cNvSpPr/>
          <p:nvPr/>
        </p:nvSpPr>
        <p:spPr>
          <a:xfrm>
            <a:off x="5573052" y="228579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Suisse</a:t>
            </a:r>
          </a:p>
        </p:txBody>
      </p:sp>
      <p:sp>
        <p:nvSpPr>
          <p:cNvPr id="22" name="Rettangolo arrotondato 21"/>
          <p:cNvSpPr/>
          <p:nvPr/>
        </p:nvSpPr>
        <p:spPr>
          <a:xfrm>
            <a:off x="3803283" y="3914057"/>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Finlande</a:t>
            </a:r>
          </a:p>
        </p:txBody>
      </p:sp>
      <p:sp>
        <p:nvSpPr>
          <p:cNvPr id="23" name="Rettangolo arrotondato 22"/>
          <p:cNvSpPr/>
          <p:nvPr/>
        </p:nvSpPr>
        <p:spPr>
          <a:xfrm>
            <a:off x="8529696" y="4775995"/>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Belgique</a:t>
            </a:r>
          </a:p>
        </p:txBody>
      </p:sp>
      <p:sp>
        <p:nvSpPr>
          <p:cNvPr id="24" name="Rettangolo arrotondato 23"/>
          <p:cNvSpPr/>
          <p:nvPr/>
        </p:nvSpPr>
        <p:spPr>
          <a:xfrm>
            <a:off x="8777240" y="3995565"/>
            <a:ext cx="2517332" cy="472805"/>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Québec</a:t>
            </a:r>
          </a:p>
        </p:txBody>
      </p:sp>
    </p:spTree>
    <p:extLst>
      <p:ext uri="{BB962C8B-B14F-4D97-AF65-F5344CB8AC3E}">
        <p14:creationId xmlns:p14="http://schemas.microsoft.com/office/powerpoint/2010/main" val="1060541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646331"/>
          </a:xfrm>
          <a:prstGeom prst="rect">
            <a:avLst/>
          </a:prstGeom>
          <a:noFill/>
        </p:spPr>
        <p:txBody>
          <a:bodyPr wrap="square" rtlCol="0">
            <a:spAutoFit/>
          </a:bodyPr>
          <a:lstStyle/>
          <a:p>
            <a:r>
              <a:rPr lang="fr-FR" sz="3600" dirty="0" err="1" smtClean="0"/>
              <a:t>Kloosterman</a:t>
            </a:r>
            <a:r>
              <a:rPr lang="fr-FR" sz="3600" dirty="0" smtClean="0"/>
              <a:t> (2002)</a:t>
            </a:r>
            <a:endParaRPr lang="fr-FR" sz="3600" dirty="0"/>
          </a:p>
        </p:txBody>
      </p:sp>
      <p:sp>
        <p:nvSpPr>
          <p:cNvPr id="16" name="Rettangolo arrotondato 15"/>
          <p:cNvSpPr/>
          <p:nvPr/>
        </p:nvSpPr>
        <p:spPr>
          <a:xfrm>
            <a:off x="620801" y="2030922"/>
            <a:ext cx="10697056" cy="373152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OBJECTIF DE L’ARTICLE: </a:t>
            </a:r>
          </a:p>
          <a:p>
            <a:pPr algn="ctr"/>
            <a:r>
              <a:rPr lang="fr-FR" sz="2400" b="1" dirty="0" smtClean="0">
                <a:solidFill>
                  <a:schemeClr val="tx1"/>
                </a:solidFill>
              </a:rPr>
              <a:t>Présenter</a:t>
            </a:r>
          </a:p>
          <a:p>
            <a:pPr algn="ctr"/>
            <a:r>
              <a:rPr lang="fr-FR" sz="2400" b="1" dirty="0" smtClean="0">
                <a:solidFill>
                  <a:schemeClr val="tx1"/>
                </a:solidFill>
              </a:rPr>
              <a:t> </a:t>
            </a:r>
          </a:p>
          <a:p>
            <a:pPr marL="342900" indent="-342900" algn="ctr">
              <a:buFont typeface="Arial" charset="0"/>
              <a:buChar char="•"/>
            </a:pPr>
            <a:r>
              <a:rPr lang="fr-FR" sz="2400" dirty="0" smtClean="0">
                <a:solidFill>
                  <a:schemeClr val="tx1"/>
                </a:solidFill>
              </a:rPr>
              <a:t>« </a:t>
            </a:r>
            <a:r>
              <a:rPr lang="fr-FR" sz="2400" i="1" dirty="0" smtClean="0">
                <a:solidFill>
                  <a:schemeClr val="tx1"/>
                </a:solidFill>
              </a:rPr>
              <a:t>an interview instrument to </a:t>
            </a:r>
            <a:r>
              <a:rPr lang="fr-FR" sz="2400" i="1" dirty="0" err="1" smtClean="0">
                <a:solidFill>
                  <a:schemeClr val="tx1"/>
                </a:solidFill>
              </a:rPr>
              <a:t>measure</a:t>
            </a:r>
            <a:r>
              <a:rPr lang="fr-FR" sz="2400" i="1" dirty="0" smtClean="0">
                <a:solidFill>
                  <a:schemeClr val="tx1"/>
                </a:solidFill>
              </a:rPr>
              <a:t> </a:t>
            </a:r>
            <a:r>
              <a:rPr lang="fr-FR" sz="2400" i="1" dirty="0" err="1" smtClean="0">
                <a:solidFill>
                  <a:schemeClr val="tx1"/>
                </a:solidFill>
              </a:rPr>
              <a:t>personal</a:t>
            </a:r>
            <a:r>
              <a:rPr lang="fr-FR" sz="2400" i="1" dirty="0" smtClean="0">
                <a:solidFill>
                  <a:schemeClr val="tx1"/>
                </a:solidFill>
              </a:rPr>
              <a:t> and </a:t>
            </a:r>
            <a:r>
              <a:rPr lang="fr-FR" sz="2400" i="1" dirty="0" err="1" smtClean="0">
                <a:solidFill>
                  <a:schemeClr val="tx1"/>
                </a:solidFill>
              </a:rPr>
              <a:t>environmental</a:t>
            </a:r>
            <a:r>
              <a:rPr lang="fr-FR" sz="2400" i="1" dirty="0" smtClean="0">
                <a:solidFill>
                  <a:schemeClr val="tx1"/>
                </a:solidFill>
              </a:rPr>
              <a:t> </a:t>
            </a:r>
            <a:r>
              <a:rPr lang="fr-FR" sz="2400" i="1" dirty="0" err="1" smtClean="0">
                <a:solidFill>
                  <a:srgbClr val="FF0000"/>
                </a:solidFill>
              </a:rPr>
              <a:t>beliefs</a:t>
            </a:r>
            <a:r>
              <a:rPr lang="fr-FR" sz="2400" i="1" dirty="0" smtClean="0">
                <a:solidFill>
                  <a:srgbClr val="FF0000"/>
                </a:solidFill>
              </a:rPr>
              <a:t> </a:t>
            </a:r>
            <a:r>
              <a:rPr lang="fr-FR" sz="2400" i="1" dirty="0" err="1" smtClean="0">
                <a:solidFill>
                  <a:schemeClr val="tx1"/>
                </a:solidFill>
              </a:rPr>
              <a:t>that</a:t>
            </a:r>
            <a:r>
              <a:rPr lang="fr-FR" sz="2400" i="1" dirty="0" smtClean="0">
                <a:solidFill>
                  <a:schemeClr val="tx1"/>
                </a:solidFill>
              </a:rPr>
              <a:t> influence </a:t>
            </a:r>
            <a:r>
              <a:rPr lang="fr-FR" sz="2400" i="1" dirty="0" err="1" smtClean="0">
                <a:solidFill>
                  <a:schemeClr val="tx1"/>
                </a:solidFill>
              </a:rPr>
              <a:t>student</a:t>
            </a:r>
            <a:r>
              <a:rPr lang="fr-FR" sz="2400" i="1" dirty="0" smtClean="0">
                <a:solidFill>
                  <a:schemeClr val="tx1"/>
                </a:solidFill>
              </a:rPr>
              <a:t> </a:t>
            </a:r>
            <a:r>
              <a:rPr lang="fr-FR" sz="2400" i="1" dirty="0" smtClean="0">
                <a:solidFill>
                  <a:srgbClr val="FF0000"/>
                </a:solidFill>
              </a:rPr>
              <a:t>motivation</a:t>
            </a:r>
            <a:r>
              <a:rPr lang="fr-FR" sz="2400" i="1" dirty="0" smtClean="0">
                <a:solidFill>
                  <a:schemeClr val="tx1"/>
                </a:solidFill>
              </a:rPr>
              <a:t> in </a:t>
            </a:r>
            <a:r>
              <a:rPr lang="fr-FR" sz="2400" i="1" dirty="0" err="1" smtClean="0">
                <a:solidFill>
                  <a:schemeClr val="tx1"/>
                </a:solidFill>
              </a:rPr>
              <a:t>mathematics</a:t>
            </a:r>
            <a:r>
              <a:rPr lang="fr-FR" sz="2400" dirty="0" smtClean="0">
                <a:solidFill>
                  <a:schemeClr val="tx1"/>
                </a:solidFill>
              </a:rPr>
              <a:t> » </a:t>
            </a:r>
          </a:p>
          <a:p>
            <a:pPr marL="342900" indent="-342900" algn="ctr">
              <a:buFont typeface="Arial" charset="0"/>
              <a:buChar char="•"/>
            </a:pPr>
            <a:endParaRPr lang="fr-FR" sz="2400" dirty="0">
              <a:solidFill>
                <a:schemeClr val="tx1"/>
              </a:solidFill>
            </a:endParaRPr>
          </a:p>
          <a:p>
            <a:pPr marL="342900" indent="-342900" algn="ctr">
              <a:buFont typeface="Arial" charset="0"/>
              <a:buChar char="•"/>
            </a:pPr>
            <a:r>
              <a:rPr lang="fr-FR" sz="2400" dirty="0" smtClean="0">
                <a:solidFill>
                  <a:schemeClr val="tx1"/>
                </a:solidFill>
              </a:rPr>
              <a:t>Résultats de la recherche</a:t>
            </a:r>
            <a:endParaRPr lang="fr-FR" sz="2400" dirty="0">
              <a:solidFill>
                <a:schemeClr val="tx1"/>
              </a:solidFill>
            </a:endParaRPr>
          </a:p>
        </p:txBody>
      </p:sp>
      <p:sp>
        <p:nvSpPr>
          <p:cNvPr id="8" name="Arrondir un rectangle avec un coin diagonal 7"/>
          <p:cNvSpPr/>
          <p:nvPr/>
        </p:nvSpPr>
        <p:spPr>
          <a:xfrm>
            <a:off x="7350369" y="257889"/>
            <a:ext cx="4536831" cy="130446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BELIEFS ABOUT MATHEMATICS AND MATHEMATICS LEARNING IN THE SECONDARY SCHOOL : MEASUREMENT AND IMPLICATIONS FOR MOTIVATION</a:t>
            </a:r>
            <a:endParaRPr lang="fr-FR"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mtClean="0">
                <a:solidFill>
                  <a:schemeClr val="tx1"/>
                </a:solidFill>
              </a:rPr>
              <a:t>ETATS-UNIS</a:t>
            </a:r>
            <a:endParaRPr lang="fr-FR" sz="2000" b="1" dirty="0">
              <a:solidFill>
                <a:schemeClr val="tx1"/>
              </a:solidFill>
            </a:endParaRPr>
          </a:p>
        </p:txBody>
      </p:sp>
    </p:spTree>
    <p:extLst>
      <p:ext uri="{BB962C8B-B14F-4D97-AF65-F5344CB8AC3E}">
        <p14:creationId xmlns:p14="http://schemas.microsoft.com/office/powerpoint/2010/main" val="413644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646331"/>
          </a:xfrm>
          <a:prstGeom prst="rect">
            <a:avLst/>
          </a:prstGeom>
          <a:noFill/>
        </p:spPr>
        <p:txBody>
          <a:bodyPr wrap="square" rtlCol="0">
            <a:spAutoFit/>
          </a:bodyPr>
          <a:lstStyle/>
          <a:p>
            <a:r>
              <a:rPr lang="fr-FR" sz="3600" dirty="0" err="1" smtClean="0"/>
              <a:t>Kloosterman</a:t>
            </a:r>
            <a:r>
              <a:rPr lang="fr-FR" sz="3600" dirty="0" smtClean="0"/>
              <a:t> (2002)</a:t>
            </a:r>
            <a:endParaRPr lang="fr-FR" sz="3600" dirty="0"/>
          </a:p>
        </p:txBody>
      </p:sp>
      <p:sp>
        <p:nvSpPr>
          <p:cNvPr id="16" name="Rettangolo arrotondato 15"/>
          <p:cNvSpPr/>
          <p:nvPr/>
        </p:nvSpPr>
        <p:spPr>
          <a:xfrm>
            <a:off x="620801" y="2030923"/>
            <a:ext cx="10697056" cy="11608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 </a:t>
            </a:r>
          </a:p>
          <a:p>
            <a:pPr marL="342900" indent="-342900" algn="ctr">
              <a:buFont typeface="Arial" charset="0"/>
              <a:buChar char="•"/>
            </a:pPr>
            <a:r>
              <a:rPr lang="en-IE" sz="2400" dirty="0" smtClean="0">
                <a:solidFill>
                  <a:schemeClr val="tx1"/>
                </a:solidFill>
              </a:rPr>
              <a:t>« </a:t>
            </a:r>
            <a:r>
              <a:rPr lang="en-IE" sz="2400" i="1" dirty="0" smtClean="0">
                <a:solidFill>
                  <a:schemeClr val="tx1"/>
                </a:solidFill>
              </a:rPr>
              <a:t>an interview instrument to measure personal and environmental </a:t>
            </a:r>
            <a:r>
              <a:rPr lang="en-IE" sz="2400" i="1" dirty="0" smtClean="0">
                <a:solidFill>
                  <a:srgbClr val="FF0000"/>
                </a:solidFill>
              </a:rPr>
              <a:t>beliefs </a:t>
            </a:r>
            <a:r>
              <a:rPr lang="en-IE" sz="2400" i="1" dirty="0" smtClean="0">
                <a:solidFill>
                  <a:schemeClr val="tx1"/>
                </a:solidFill>
              </a:rPr>
              <a:t>that influence student </a:t>
            </a:r>
            <a:r>
              <a:rPr lang="en-IE" sz="2400" i="1" dirty="0" smtClean="0">
                <a:solidFill>
                  <a:srgbClr val="FF0000"/>
                </a:solidFill>
              </a:rPr>
              <a:t>motivation</a:t>
            </a:r>
            <a:r>
              <a:rPr lang="en-IE" sz="2400" i="1" dirty="0" smtClean="0">
                <a:solidFill>
                  <a:schemeClr val="tx1"/>
                </a:solidFill>
              </a:rPr>
              <a:t> in mathematics</a:t>
            </a:r>
            <a:r>
              <a:rPr lang="en-IE" sz="2400" dirty="0" smtClean="0">
                <a:solidFill>
                  <a:schemeClr val="tx1"/>
                </a:solidFill>
              </a:rPr>
              <a:t> » </a:t>
            </a:r>
          </a:p>
          <a:p>
            <a:pPr algn="ctr"/>
            <a:endParaRPr lang="fr-FR" sz="2400" dirty="0">
              <a:solidFill>
                <a:schemeClr val="tx1"/>
              </a:solidFill>
            </a:endParaRPr>
          </a:p>
        </p:txBody>
      </p:sp>
      <p:sp>
        <p:nvSpPr>
          <p:cNvPr id="8" name="Arrondir un rectangle avec un coin diagonal 7"/>
          <p:cNvSpPr/>
          <p:nvPr/>
        </p:nvSpPr>
        <p:spPr>
          <a:xfrm>
            <a:off x="7350369" y="257889"/>
            <a:ext cx="4536831" cy="130446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BELIEFS ABOUT MATHEMATICS AND MATHEMATICS LEARNING IN THE SECONDARY SCHOOL : MEASUREMENT AND IMPLICATIONS FOR MOTIVATION</a:t>
            </a:r>
            <a:endParaRPr lang="fr-FR" b="1" dirty="0">
              <a:solidFill>
                <a:schemeClr val="tx1"/>
              </a:solidFill>
            </a:endParaRPr>
          </a:p>
        </p:txBody>
      </p:sp>
      <p:cxnSp>
        <p:nvCxnSpPr>
          <p:cNvPr id="6" name="Connettore 2 5"/>
          <p:cNvCxnSpPr/>
          <p:nvPr/>
        </p:nvCxnSpPr>
        <p:spPr>
          <a:xfrm flipH="1">
            <a:off x="5981983" y="3462901"/>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Rettangolo arrotondato 15"/>
          <p:cNvSpPr/>
          <p:nvPr/>
        </p:nvSpPr>
        <p:spPr>
          <a:xfrm>
            <a:off x="263236" y="4454785"/>
            <a:ext cx="11650596" cy="149744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tx1"/>
                </a:solidFill>
              </a:rPr>
              <a:t>Selon</a:t>
            </a:r>
            <a:r>
              <a:rPr lang="en-GB" sz="2400" dirty="0" smtClean="0">
                <a:solidFill>
                  <a:schemeClr val="tx1"/>
                </a:solidFill>
              </a:rPr>
              <a:t> </a:t>
            </a:r>
            <a:r>
              <a:rPr lang="en-GB" sz="2400" dirty="0" err="1" smtClean="0">
                <a:solidFill>
                  <a:schemeClr val="tx1"/>
                </a:solidFill>
              </a:rPr>
              <a:t>Kloosterman</a:t>
            </a:r>
            <a:r>
              <a:rPr lang="en-GB" sz="2400" dirty="0" smtClean="0">
                <a:solidFill>
                  <a:schemeClr val="tx1"/>
                </a:solidFill>
              </a:rPr>
              <a:t>, la </a:t>
            </a:r>
            <a:r>
              <a:rPr lang="en-GB" sz="2400" dirty="0" smtClean="0">
                <a:solidFill>
                  <a:srgbClr val="FF0000"/>
                </a:solidFill>
              </a:rPr>
              <a:t>motivation</a:t>
            </a:r>
            <a:r>
              <a:rPr lang="en-GB" sz="2400" dirty="0" smtClean="0">
                <a:solidFill>
                  <a:schemeClr val="tx1"/>
                </a:solidFill>
              </a:rPr>
              <a:t> </a:t>
            </a:r>
            <a:r>
              <a:rPr lang="en-GB" sz="2400" dirty="0" err="1" smtClean="0">
                <a:solidFill>
                  <a:schemeClr val="tx1"/>
                </a:solidFill>
              </a:rPr>
              <a:t>est</a:t>
            </a:r>
            <a:r>
              <a:rPr lang="en-GB" sz="2400" dirty="0" smtClean="0">
                <a:solidFill>
                  <a:schemeClr val="tx1"/>
                </a:solidFill>
              </a:rPr>
              <a:t> « the result of beliefs about (a) mathematics as a discipline, (b) the self as a mathematics learner, (c) the role of mathematics teacher, (d) other beliefs about mathematics learning. » (p. 249)</a:t>
            </a:r>
            <a:endParaRPr lang="en-GB" sz="2400" dirty="0">
              <a:solidFill>
                <a:schemeClr val="tx1"/>
              </a:solidFill>
            </a:endParaRPr>
          </a:p>
        </p:txBody>
      </p:sp>
      <p:sp>
        <p:nvSpPr>
          <p:cNvPr id="9" name="Rettangolo arrotondato 8"/>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mtClean="0">
                <a:solidFill>
                  <a:schemeClr val="tx1"/>
                </a:solidFill>
              </a:rPr>
              <a:t>ETATS-UNIS</a:t>
            </a:r>
            <a:endParaRPr lang="fr-FR" sz="2000" b="1" dirty="0">
              <a:solidFill>
                <a:schemeClr val="tx1"/>
              </a:solidFill>
            </a:endParaRPr>
          </a:p>
        </p:txBody>
      </p:sp>
    </p:spTree>
    <p:extLst>
      <p:ext uri="{BB962C8B-B14F-4D97-AF65-F5344CB8AC3E}">
        <p14:creationId xmlns:p14="http://schemas.microsoft.com/office/powerpoint/2010/main" val="253610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646331"/>
          </a:xfrm>
          <a:prstGeom prst="rect">
            <a:avLst/>
          </a:prstGeom>
          <a:noFill/>
        </p:spPr>
        <p:txBody>
          <a:bodyPr wrap="square" rtlCol="0">
            <a:spAutoFit/>
          </a:bodyPr>
          <a:lstStyle/>
          <a:p>
            <a:r>
              <a:rPr lang="fr-FR" sz="3600" dirty="0" err="1" smtClean="0"/>
              <a:t>Kloosterman</a:t>
            </a:r>
            <a:r>
              <a:rPr lang="fr-FR" sz="3600" dirty="0" smtClean="0"/>
              <a:t> (2002)</a:t>
            </a:r>
            <a:endParaRPr lang="fr-FR" sz="3600" dirty="0"/>
          </a:p>
        </p:txBody>
      </p:sp>
      <p:sp>
        <p:nvSpPr>
          <p:cNvPr id="8" name="Arrondir un rectangle avec un coin diagonal 7"/>
          <p:cNvSpPr/>
          <p:nvPr/>
        </p:nvSpPr>
        <p:spPr>
          <a:xfrm>
            <a:off x="7350369" y="257889"/>
            <a:ext cx="4536831" cy="130446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BELIEFS ABOUT MATHEMATICS AND MATHEMATICS LEARNING IN THE SECONDARY SCHOOL : MEASUREMENT AND IMPLICATIONS FOR MOTIVATION</a:t>
            </a:r>
            <a:endParaRPr lang="fr-FR" b="1" dirty="0">
              <a:solidFill>
                <a:schemeClr val="tx1"/>
              </a:solidFill>
            </a:endParaRPr>
          </a:p>
        </p:txBody>
      </p:sp>
      <p:cxnSp>
        <p:nvCxnSpPr>
          <p:cNvPr id="6" name="Connettore 2 5"/>
          <p:cNvCxnSpPr/>
          <p:nvPr/>
        </p:nvCxnSpPr>
        <p:spPr>
          <a:xfrm flipH="1">
            <a:off x="6143417" y="3468225"/>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Rettangolo arrotondato 15"/>
          <p:cNvSpPr/>
          <p:nvPr/>
        </p:nvSpPr>
        <p:spPr>
          <a:xfrm>
            <a:off x="318119" y="1719177"/>
            <a:ext cx="11650596" cy="149744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tx1"/>
                </a:solidFill>
              </a:rPr>
              <a:t>Selon</a:t>
            </a:r>
            <a:r>
              <a:rPr lang="en-GB" sz="2400" dirty="0" smtClean="0">
                <a:solidFill>
                  <a:schemeClr val="tx1"/>
                </a:solidFill>
              </a:rPr>
              <a:t> </a:t>
            </a:r>
            <a:r>
              <a:rPr lang="en-GB" sz="2400" dirty="0" err="1" smtClean="0">
                <a:solidFill>
                  <a:schemeClr val="tx1"/>
                </a:solidFill>
              </a:rPr>
              <a:t>Klooeterman</a:t>
            </a:r>
            <a:r>
              <a:rPr lang="en-GB" sz="2400" dirty="0" smtClean="0">
                <a:solidFill>
                  <a:schemeClr val="tx1"/>
                </a:solidFill>
              </a:rPr>
              <a:t>, la </a:t>
            </a:r>
            <a:r>
              <a:rPr lang="en-GB" sz="2400" dirty="0" smtClean="0">
                <a:solidFill>
                  <a:srgbClr val="FF0000"/>
                </a:solidFill>
              </a:rPr>
              <a:t>motivation</a:t>
            </a:r>
            <a:r>
              <a:rPr lang="en-GB" sz="2400" dirty="0" smtClean="0">
                <a:solidFill>
                  <a:schemeClr val="tx1"/>
                </a:solidFill>
              </a:rPr>
              <a:t> </a:t>
            </a:r>
            <a:r>
              <a:rPr lang="en-GB" sz="2400" dirty="0" err="1" smtClean="0">
                <a:solidFill>
                  <a:schemeClr val="tx1"/>
                </a:solidFill>
              </a:rPr>
              <a:t>est</a:t>
            </a:r>
            <a:r>
              <a:rPr lang="en-GB" sz="2400" dirty="0" smtClean="0">
                <a:solidFill>
                  <a:schemeClr val="tx1"/>
                </a:solidFill>
              </a:rPr>
              <a:t> « the result of beliefs about (a) mathematics as a discipline, (b) the self as a mathematics learner, (c) the role of mathematics teacher, (d) other beliefs about mathematics learning. » (p. 249)</a:t>
            </a:r>
            <a:endParaRPr lang="en-GB" sz="2400" dirty="0">
              <a:solidFill>
                <a:schemeClr val="tx1"/>
              </a:solidFill>
            </a:endParaRPr>
          </a:p>
        </p:txBody>
      </p:sp>
      <p:sp>
        <p:nvSpPr>
          <p:cNvPr id="9" name="Rettangolo arrotondato 8"/>
          <p:cNvSpPr/>
          <p:nvPr/>
        </p:nvSpPr>
        <p:spPr>
          <a:xfrm>
            <a:off x="804295" y="4304283"/>
            <a:ext cx="10678243" cy="70736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 </a:t>
            </a:r>
          </a:p>
          <a:p>
            <a:pPr algn="ctr"/>
            <a:r>
              <a:rPr lang="en-IE" sz="2400" dirty="0">
                <a:solidFill>
                  <a:schemeClr val="tx1"/>
                </a:solidFill>
              </a:rPr>
              <a:t>I</a:t>
            </a:r>
            <a:r>
              <a:rPr lang="en-IE" sz="2400" dirty="0" smtClean="0">
                <a:solidFill>
                  <a:schemeClr val="tx1"/>
                </a:solidFill>
              </a:rPr>
              <a:t>l a </a:t>
            </a:r>
            <a:r>
              <a:rPr lang="en-IE" sz="2400" dirty="0" err="1" smtClean="0">
                <a:solidFill>
                  <a:schemeClr val="tx1"/>
                </a:solidFill>
              </a:rPr>
              <a:t>basé</a:t>
            </a:r>
            <a:r>
              <a:rPr lang="en-IE" sz="2400" dirty="0" smtClean="0">
                <a:solidFill>
                  <a:schemeClr val="tx1"/>
                </a:solidFill>
              </a:rPr>
              <a:t> son </a:t>
            </a:r>
            <a:r>
              <a:rPr lang="en-IE" sz="2400" dirty="0" err="1" smtClean="0">
                <a:solidFill>
                  <a:schemeClr val="tx1"/>
                </a:solidFill>
              </a:rPr>
              <a:t>outil</a:t>
            </a:r>
            <a:r>
              <a:rPr lang="en-IE" sz="2400" dirty="0" smtClean="0">
                <a:solidFill>
                  <a:schemeClr val="tx1"/>
                </a:solidFill>
              </a:rPr>
              <a:t> </a:t>
            </a:r>
            <a:r>
              <a:rPr lang="en-IE" sz="2400" dirty="0" err="1" smtClean="0">
                <a:solidFill>
                  <a:schemeClr val="tx1"/>
                </a:solidFill>
              </a:rPr>
              <a:t>d’entretien</a:t>
            </a:r>
            <a:r>
              <a:rPr lang="en-IE" sz="2400" dirty="0" smtClean="0">
                <a:solidFill>
                  <a:schemeClr val="tx1"/>
                </a:solidFill>
              </a:rPr>
              <a:t> sur </a:t>
            </a:r>
            <a:r>
              <a:rPr lang="en-IE" sz="2400" dirty="0" err="1" smtClean="0">
                <a:solidFill>
                  <a:schemeClr val="tx1"/>
                </a:solidFill>
              </a:rPr>
              <a:t>cette</a:t>
            </a:r>
            <a:r>
              <a:rPr lang="en-IE" sz="2400" dirty="0" smtClean="0">
                <a:solidFill>
                  <a:schemeClr val="tx1"/>
                </a:solidFill>
              </a:rPr>
              <a:t> </a:t>
            </a:r>
            <a:r>
              <a:rPr lang="en-IE" sz="2400" dirty="0" err="1" smtClean="0">
                <a:solidFill>
                  <a:schemeClr val="tx1"/>
                </a:solidFill>
              </a:rPr>
              <a:t>définition</a:t>
            </a:r>
            <a:r>
              <a:rPr lang="en-IE" sz="2400" dirty="0" smtClean="0">
                <a:solidFill>
                  <a:schemeClr val="tx1"/>
                </a:solidFill>
              </a:rPr>
              <a:t> de motivation </a:t>
            </a:r>
          </a:p>
          <a:p>
            <a:pPr algn="ctr"/>
            <a:endParaRPr lang="fr-FR" sz="2400" dirty="0">
              <a:solidFill>
                <a:schemeClr val="tx1"/>
              </a:solidFill>
            </a:endParaRPr>
          </a:p>
        </p:txBody>
      </p:sp>
      <p:sp>
        <p:nvSpPr>
          <p:cNvPr id="11" name="Rettangolo arrotondato 10"/>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mtClean="0">
                <a:solidFill>
                  <a:schemeClr val="tx1"/>
                </a:solidFill>
              </a:rPr>
              <a:t>ETATS-UNIS</a:t>
            </a:r>
            <a:endParaRPr lang="fr-FR" sz="2000" b="1" dirty="0">
              <a:solidFill>
                <a:schemeClr val="tx1"/>
              </a:solidFill>
            </a:endParaRPr>
          </a:p>
        </p:txBody>
      </p:sp>
    </p:spTree>
    <p:extLst>
      <p:ext uri="{BB962C8B-B14F-4D97-AF65-F5344CB8AC3E}">
        <p14:creationId xmlns:p14="http://schemas.microsoft.com/office/powerpoint/2010/main" val="1322978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4341" y="374663"/>
            <a:ext cx="10058400" cy="939788"/>
          </a:xfrm>
        </p:spPr>
        <p:txBody>
          <a:bodyPr>
            <a:normAutofit fontScale="90000"/>
          </a:bodyPr>
          <a:lstStyle/>
          <a:p>
            <a:pPr algn="ctr"/>
            <a:r>
              <a:rPr lang="fr-FR" b="1" dirty="0" smtClean="0">
                <a:latin typeface="Times New Roman" panose="02020603050405020304" pitchFamily="18" charset="0"/>
                <a:cs typeface="Times New Roman" panose="02020603050405020304" pitchFamily="18" charset="0"/>
              </a:rPr>
              <a:t>	</a:t>
            </a:r>
            <a:r>
              <a:rPr lang="fr-FR" b="1" dirty="0" smtClean="0">
                <a:latin typeface="Century Gothic" charset="0"/>
                <a:ea typeface="Century Gothic" charset="0"/>
                <a:cs typeface="Century Gothic" charset="0"/>
              </a:rPr>
              <a:t>Question de recherche </a:t>
            </a:r>
            <a:r>
              <a:rPr lang="fr-FR" b="1" smtClean="0">
                <a:latin typeface="Century Gothic" charset="0"/>
                <a:ea typeface="Century Gothic" charset="0"/>
                <a:cs typeface="Century Gothic" charset="0"/>
              </a:rPr>
              <a:t/>
            </a:r>
            <a:br>
              <a:rPr lang="fr-FR" b="1" smtClean="0">
                <a:latin typeface="Century Gothic" charset="0"/>
                <a:ea typeface="Century Gothic" charset="0"/>
                <a:cs typeface="Century Gothic" charset="0"/>
              </a:rPr>
            </a:br>
            <a:endParaRPr lang="fr-FR" sz="2800" b="1" dirty="0">
              <a:latin typeface="Century Gothic" charset="0"/>
              <a:ea typeface="Century Gothic" charset="0"/>
              <a:cs typeface="Century Gothic" charset="0"/>
            </a:endParaRPr>
          </a:p>
        </p:txBody>
      </p:sp>
      <p:sp>
        <p:nvSpPr>
          <p:cNvPr id="3" name="CasellaDiTesto 2"/>
          <p:cNvSpPr txBox="1"/>
          <p:nvPr/>
        </p:nvSpPr>
        <p:spPr>
          <a:xfrm>
            <a:off x="314793" y="1080537"/>
            <a:ext cx="11437496" cy="1569660"/>
          </a:xfrm>
          <a:prstGeom prst="rect">
            <a:avLst/>
          </a:prstGeom>
          <a:noFill/>
          <a:ln w="38100">
            <a:solidFill>
              <a:srgbClr val="00B050"/>
            </a:solidFill>
          </a:ln>
        </p:spPr>
        <p:txBody>
          <a:bodyPr wrap="square" rtlCol="0">
            <a:spAutoFit/>
          </a:bodyPr>
          <a:lstStyle/>
          <a:p>
            <a:pPr algn="ctr"/>
            <a:r>
              <a:rPr lang="fr-FR" sz="3200" dirty="0"/>
              <a:t>Comment les élèves </a:t>
            </a:r>
            <a:r>
              <a:rPr lang="fr-FR" sz="3200" dirty="0" smtClean="0"/>
              <a:t>décrivent ils leur activité mathématique et quelle est la place que la résolution de problèmes occupe dedans ?</a:t>
            </a:r>
            <a:endParaRPr lang="fr-FR" sz="3200" dirty="0"/>
          </a:p>
        </p:txBody>
      </p:sp>
      <p:sp>
        <p:nvSpPr>
          <p:cNvPr id="5" name="Ovale 4"/>
          <p:cNvSpPr/>
          <p:nvPr/>
        </p:nvSpPr>
        <p:spPr>
          <a:xfrm>
            <a:off x="314793" y="3278367"/>
            <a:ext cx="4423462" cy="132481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Qu’est-ce que c’est pour toi faire et apprendre les mathématiques ?</a:t>
            </a:r>
            <a:endParaRPr lang="fr-FR" sz="2000" dirty="0">
              <a:solidFill>
                <a:schemeClr val="tx1"/>
              </a:solidFill>
            </a:endParaRPr>
          </a:p>
        </p:txBody>
      </p:sp>
      <p:sp>
        <p:nvSpPr>
          <p:cNvPr id="6" name="Ovale 5"/>
          <p:cNvSpPr/>
          <p:nvPr/>
        </p:nvSpPr>
        <p:spPr>
          <a:xfrm>
            <a:off x="5476861" y="3947528"/>
            <a:ext cx="5031698" cy="983607"/>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Comment tu perçois l’enseignement de maths ?</a:t>
            </a:r>
            <a:endParaRPr lang="fr-FR" sz="2000" dirty="0">
              <a:solidFill>
                <a:schemeClr val="tx1"/>
              </a:solidFill>
            </a:endParaRPr>
          </a:p>
        </p:txBody>
      </p:sp>
      <p:sp>
        <p:nvSpPr>
          <p:cNvPr id="12" name="Ovale 11"/>
          <p:cNvSpPr/>
          <p:nvPr/>
        </p:nvSpPr>
        <p:spPr>
          <a:xfrm>
            <a:off x="9947535" y="3220428"/>
            <a:ext cx="1658230" cy="64420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smtClean="0">
                <a:solidFill>
                  <a:schemeClr val="tx1"/>
                </a:solidFill>
              </a:rPr>
              <a:t>…</a:t>
            </a:r>
            <a:endParaRPr lang="fr-FR" sz="2000" dirty="0">
              <a:solidFill>
                <a:schemeClr val="tx1"/>
              </a:solidFill>
            </a:endParaRPr>
          </a:p>
        </p:txBody>
      </p:sp>
      <p:sp>
        <p:nvSpPr>
          <p:cNvPr id="13" name="Rettangolo arrotondato 12"/>
          <p:cNvSpPr/>
          <p:nvPr/>
        </p:nvSpPr>
        <p:spPr>
          <a:xfrm>
            <a:off x="360104" y="5718503"/>
            <a:ext cx="2411543" cy="8244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solidFill>
                  <a:schemeClr val="tx1"/>
                </a:solidFill>
              </a:rPr>
              <a:t>Motivation </a:t>
            </a:r>
            <a:endParaRPr lang="fr-FR" dirty="0">
              <a:solidFill>
                <a:schemeClr val="tx1"/>
              </a:solidFill>
            </a:endParaRPr>
          </a:p>
        </p:txBody>
      </p:sp>
      <p:sp>
        <p:nvSpPr>
          <p:cNvPr id="14" name="Rettangolo arrotondato 13"/>
          <p:cNvSpPr/>
          <p:nvPr/>
        </p:nvSpPr>
        <p:spPr>
          <a:xfrm>
            <a:off x="2824396" y="5717114"/>
            <a:ext cx="2411543" cy="8244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E</a:t>
            </a:r>
            <a:r>
              <a:rPr lang="fr-FR" dirty="0" smtClean="0">
                <a:solidFill>
                  <a:schemeClr val="tx1"/>
                </a:solidFill>
              </a:rPr>
              <a:t>motions</a:t>
            </a:r>
            <a:endParaRPr lang="fr-FR" dirty="0">
              <a:solidFill>
                <a:schemeClr val="tx1"/>
              </a:solidFill>
            </a:endParaRPr>
          </a:p>
        </p:txBody>
      </p:sp>
      <p:sp>
        <p:nvSpPr>
          <p:cNvPr id="15" name="Rettangolo arrotondato 14"/>
          <p:cNvSpPr/>
          <p:nvPr/>
        </p:nvSpPr>
        <p:spPr>
          <a:xfrm>
            <a:off x="5334000" y="5690682"/>
            <a:ext cx="2411543" cy="8244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solidFill>
                  <a:schemeClr val="tx1"/>
                </a:solidFill>
              </a:rPr>
              <a:t>Attitudes </a:t>
            </a:r>
            <a:endParaRPr lang="fr-FR" dirty="0">
              <a:solidFill>
                <a:schemeClr val="tx1"/>
              </a:solidFill>
            </a:endParaRPr>
          </a:p>
        </p:txBody>
      </p:sp>
      <p:cxnSp>
        <p:nvCxnSpPr>
          <p:cNvPr id="17" name="Connettore 2 16"/>
          <p:cNvCxnSpPr/>
          <p:nvPr/>
        </p:nvCxnSpPr>
        <p:spPr>
          <a:xfrm flipV="1">
            <a:off x="4738255" y="3075709"/>
            <a:ext cx="595745" cy="46682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flipV="1">
            <a:off x="6664022" y="3075709"/>
            <a:ext cx="180124" cy="87182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9019309" y="3093304"/>
            <a:ext cx="733354" cy="293748"/>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Parentesi quadra chiusa 29"/>
          <p:cNvSpPr/>
          <p:nvPr/>
        </p:nvSpPr>
        <p:spPr>
          <a:xfrm rot="5400000">
            <a:off x="5759331" y="-691696"/>
            <a:ext cx="447207" cy="11245661"/>
          </a:xfrm>
          <a:prstGeom prst="righ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1" name="Connettore 2 30"/>
          <p:cNvCxnSpPr/>
          <p:nvPr/>
        </p:nvCxnSpPr>
        <p:spPr>
          <a:xfrm flipV="1">
            <a:off x="2228651" y="5231348"/>
            <a:ext cx="595745" cy="46682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V="1">
            <a:off x="4029920" y="5247743"/>
            <a:ext cx="1" cy="420395"/>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539770" y="5225729"/>
            <a:ext cx="1" cy="420394"/>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Rettangolo arrotondato 40"/>
          <p:cNvSpPr/>
          <p:nvPr/>
        </p:nvSpPr>
        <p:spPr>
          <a:xfrm>
            <a:off x="7843604" y="5711729"/>
            <a:ext cx="1939665" cy="7688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dirty="0" smtClean="0">
                <a:solidFill>
                  <a:schemeClr val="tx1"/>
                </a:solidFill>
              </a:rPr>
              <a:t>Croyances (Beliefs)</a:t>
            </a:r>
            <a:endParaRPr lang="fr-FR" dirty="0">
              <a:solidFill>
                <a:schemeClr val="tx1"/>
              </a:solidFill>
            </a:endParaRPr>
          </a:p>
        </p:txBody>
      </p:sp>
      <p:sp>
        <p:nvSpPr>
          <p:cNvPr id="19" name="Rettangolo arrotondato 18"/>
          <p:cNvSpPr/>
          <p:nvPr/>
        </p:nvSpPr>
        <p:spPr>
          <a:xfrm>
            <a:off x="10892561" y="5241703"/>
            <a:ext cx="944251" cy="4143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smtClean="0">
                <a:solidFill>
                  <a:schemeClr val="tx1"/>
                </a:solidFill>
              </a:rPr>
              <a:t>...</a:t>
            </a:r>
            <a:endParaRPr lang="fr-FR" dirty="0">
              <a:solidFill>
                <a:schemeClr val="tx1"/>
              </a:solidFill>
            </a:endParaRPr>
          </a:p>
        </p:txBody>
      </p:sp>
      <p:cxnSp>
        <p:nvCxnSpPr>
          <p:cNvPr id="20" name="Connettore 2 19"/>
          <p:cNvCxnSpPr/>
          <p:nvPr/>
        </p:nvCxnSpPr>
        <p:spPr>
          <a:xfrm flipV="1">
            <a:off x="8678229" y="5238705"/>
            <a:ext cx="1" cy="420394"/>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ttangolo arrotondato 20"/>
          <p:cNvSpPr/>
          <p:nvPr/>
        </p:nvSpPr>
        <p:spPr>
          <a:xfrm>
            <a:off x="10011063" y="5718503"/>
            <a:ext cx="1825749" cy="7376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mtClean="0">
                <a:solidFill>
                  <a:schemeClr val="tx1"/>
                </a:solidFill>
              </a:rPr>
              <a:t>Attentes</a:t>
            </a:r>
            <a:endParaRPr lang="fr-FR" dirty="0">
              <a:solidFill>
                <a:schemeClr val="tx1"/>
              </a:solidFill>
            </a:endParaRPr>
          </a:p>
        </p:txBody>
      </p:sp>
      <p:cxnSp>
        <p:nvCxnSpPr>
          <p:cNvPr id="23" name="Connettore 2 22"/>
          <p:cNvCxnSpPr/>
          <p:nvPr/>
        </p:nvCxnSpPr>
        <p:spPr>
          <a:xfrm>
            <a:off x="10011063" y="5247743"/>
            <a:ext cx="765587" cy="39838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4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4" grpId="0" animBg="1"/>
      <p:bldP spid="15" grpId="0" animBg="1"/>
      <p:bldP spid="30" grpId="0" animBg="1"/>
      <p:bldP spid="41" grpId="0" animBg="1"/>
      <p:bldP spid="19"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646331"/>
          </a:xfrm>
          <a:prstGeom prst="rect">
            <a:avLst/>
          </a:prstGeom>
          <a:noFill/>
        </p:spPr>
        <p:txBody>
          <a:bodyPr wrap="square" rtlCol="0">
            <a:spAutoFit/>
          </a:bodyPr>
          <a:lstStyle/>
          <a:p>
            <a:r>
              <a:rPr lang="fr-FR" sz="3600" dirty="0" err="1" smtClean="0"/>
              <a:t>Kloosterman</a:t>
            </a:r>
            <a:r>
              <a:rPr lang="fr-FR" sz="3600" dirty="0" smtClean="0"/>
              <a:t> (2002)</a:t>
            </a:r>
            <a:endParaRPr lang="fr-FR" sz="3600" dirty="0"/>
          </a:p>
        </p:txBody>
      </p:sp>
      <p:sp>
        <p:nvSpPr>
          <p:cNvPr id="8" name="Arrondir un rectangle avec un coin diagonal 7"/>
          <p:cNvSpPr/>
          <p:nvPr/>
        </p:nvSpPr>
        <p:spPr>
          <a:xfrm>
            <a:off x="7350369" y="257889"/>
            <a:ext cx="4536831" cy="130446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BELIEFS ABOUT MATHEMATICS AND MATHEMATICS LEARNING IN THE SECONDARY SCHOOL : MEASUREMENT AND IMPLICATIONS FOR MOTIVATION</a:t>
            </a:r>
            <a:endParaRPr lang="fr-FR" b="1" dirty="0">
              <a:solidFill>
                <a:schemeClr val="tx1"/>
              </a:solidFill>
            </a:endParaRPr>
          </a:p>
        </p:txBody>
      </p:sp>
      <p:sp>
        <p:nvSpPr>
          <p:cNvPr id="7" name="Rettangolo arrotondato 15"/>
          <p:cNvSpPr/>
          <p:nvPr/>
        </p:nvSpPr>
        <p:spPr>
          <a:xfrm>
            <a:off x="263236" y="2525779"/>
            <a:ext cx="11623964" cy="40130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a:t>
            </a:r>
            <a:r>
              <a:rPr lang="is-IS" sz="2800" dirty="0" smtClean="0">
                <a:solidFill>
                  <a:schemeClr val="tx1"/>
                </a:solidFill>
              </a:rPr>
              <a:t>…</a:t>
            </a:r>
            <a:r>
              <a:rPr lang="en-GB" sz="2800" dirty="0" smtClean="0">
                <a:solidFill>
                  <a:schemeClr val="tx1"/>
                </a:solidFill>
              </a:rPr>
              <a:t>] </a:t>
            </a:r>
            <a:r>
              <a:rPr lang="en-GB" sz="2800" b="1" dirty="0" smtClean="0">
                <a:solidFill>
                  <a:schemeClr val="tx1"/>
                </a:solidFill>
              </a:rPr>
              <a:t>Overly </a:t>
            </a:r>
            <a:r>
              <a:rPr lang="en-GB" sz="2800" b="1" dirty="0">
                <a:solidFill>
                  <a:schemeClr val="tx1"/>
                </a:solidFill>
              </a:rPr>
              <a:t>detailed questions tend to cue respondents to give the answer they think the researcher wants to hea</a:t>
            </a:r>
            <a:r>
              <a:rPr lang="en-GB" sz="2800" dirty="0">
                <a:solidFill>
                  <a:schemeClr val="tx1"/>
                </a:solidFill>
              </a:rPr>
              <a:t>r. </a:t>
            </a:r>
            <a:r>
              <a:rPr lang="en-GB" sz="2800" b="1" dirty="0">
                <a:solidFill>
                  <a:srgbClr val="FF0000"/>
                </a:solidFill>
              </a:rPr>
              <a:t>Questions that lack specificity often lead to answers that lack depth or detail</a:t>
            </a:r>
            <a:r>
              <a:rPr lang="en-GB" sz="2800" dirty="0">
                <a:solidFill>
                  <a:schemeClr val="tx1"/>
                </a:solidFill>
              </a:rPr>
              <a:t>. </a:t>
            </a:r>
            <a:r>
              <a:rPr lang="en-GB" sz="2800" b="1" dirty="0">
                <a:solidFill>
                  <a:srgbClr val="00B050"/>
                </a:solidFill>
              </a:rPr>
              <a:t>One of the major advantages of an interview as opposed to a survey or questionnaire is that when questions fail to produce detailed answers, the researcher can probe </a:t>
            </a:r>
            <a:r>
              <a:rPr lang="en-GB" sz="2800" b="1" dirty="0" smtClean="0">
                <a:solidFill>
                  <a:srgbClr val="00B050"/>
                </a:solidFill>
              </a:rPr>
              <a:t>further</a:t>
            </a:r>
            <a:r>
              <a:rPr lang="en-GB" sz="2800" dirty="0" smtClean="0">
                <a:solidFill>
                  <a:schemeClr val="tx1"/>
                </a:solidFill>
              </a:rPr>
              <a:t>” </a:t>
            </a:r>
          </a:p>
          <a:p>
            <a:pPr algn="ctr"/>
            <a:r>
              <a:rPr lang="en-GB" sz="2800" dirty="0" smtClean="0">
                <a:solidFill>
                  <a:schemeClr val="tx1"/>
                </a:solidFill>
              </a:rPr>
              <a:t>(p. 249)</a:t>
            </a:r>
            <a:endParaRPr lang="en-GB" sz="2800" dirty="0">
              <a:solidFill>
                <a:schemeClr val="tx1"/>
              </a:solidFill>
            </a:endParaRPr>
          </a:p>
        </p:txBody>
      </p:sp>
      <p:sp>
        <p:nvSpPr>
          <p:cNvPr id="9" name="Rettangolo arrotondato 8"/>
          <p:cNvSpPr/>
          <p:nvPr/>
        </p:nvSpPr>
        <p:spPr>
          <a:xfrm>
            <a:off x="856054" y="1642991"/>
            <a:ext cx="10678243" cy="70736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 </a:t>
            </a:r>
          </a:p>
          <a:p>
            <a:pPr algn="ctr"/>
            <a:r>
              <a:rPr lang="fr-FR" sz="2400" dirty="0" smtClean="0">
                <a:solidFill>
                  <a:schemeClr val="tx1"/>
                </a:solidFill>
              </a:rPr>
              <a:t>Réflexions sur la conception de cet outil d’entretien </a:t>
            </a:r>
          </a:p>
          <a:p>
            <a:pPr algn="ctr"/>
            <a:endParaRPr lang="fr-FR" sz="2400" dirty="0">
              <a:solidFill>
                <a:schemeClr val="tx1"/>
              </a:solidFill>
            </a:endParaRPr>
          </a:p>
        </p:txBody>
      </p:sp>
      <p:sp>
        <p:nvSpPr>
          <p:cNvPr id="10" name="Rettangolo arrotondato 9"/>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mtClean="0">
                <a:solidFill>
                  <a:schemeClr val="tx1"/>
                </a:solidFill>
              </a:rPr>
              <a:t>ETATS-UNIS</a:t>
            </a:r>
            <a:endParaRPr lang="fr-FR" sz="2000" b="1" dirty="0">
              <a:solidFill>
                <a:schemeClr val="tx1"/>
              </a:solidFill>
            </a:endParaRPr>
          </a:p>
        </p:txBody>
      </p:sp>
    </p:spTree>
    <p:extLst>
      <p:ext uri="{BB962C8B-B14F-4D97-AF65-F5344CB8AC3E}">
        <p14:creationId xmlns:p14="http://schemas.microsoft.com/office/powerpoint/2010/main" val="492669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646331"/>
          </a:xfrm>
          <a:prstGeom prst="rect">
            <a:avLst/>
          </a:prstGeom>
          <a:noFill/>
        </p:spPr>
        <p:txBody>
          <a:bodyPr wrap="square" rtlCol="0">
            <a:spAutoFit/>
          </a:bodyPr>
          <a:lstStyle/>
          <a:p>
            <a:r>
              <a:rPr lang="fr-FR" sz="3600" dirty="0" err="1" smtClean="0"/>
              <a:t>Kloosterman</a:t>
            </a:r>
            <a:r>
              <a:rPr lang="fr-FR" sz="3600" dirty="0" smtClean="0"/>
              <a:t> (2002)</a:t>
            </a:r>
            <a:endParaRPr lang="fr-FR" sz="3600" dirty="0"/>
          </a:p>
        </p:txBody>
      </p:sp>
      <p:sp>
        <p:nvSpPr>
          <p:cNvPr id="8" name="Arrondir un rectangle avec un coin diagonal 7"/>
          <p:cNvSpPr/>
          <p:nvPr/>
        </p:nvSpPr>
        <p:spPr>
          <a:xfrm>
            <a:off x="7350369" y="257889"/>
            <a:ext cx="4536831" cy="130446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BELIEFS ABOUT MATHEMATICS AND MATHEMATICS LEARNING IN THE SECONDARY SCHOOL : MEASUREMENT AND IMPLICATIONS FOR MOTIVATION</a:t>
            </a:r>
            <a:endParaRPr lang="fr-FR" b="1" dirty="0">
              <a:solidFill>
                <a:schemeClr val="tx1"/>
              </a:solidFill>
            </a:endParaRPr>
          </a:p>
        </p:txBody>
      </p:sp>
      <p:sp>
        <p:nvSpPr>
          <p:cNvPr id="9" name="Rettangolo arrotondato 8"/>
          <p:cNvSpPr/>
          <p:nvPr/>
        </p:nvSpPr>
        <p:spPr>
          <a:xfrm>
            <a:off x="856054" y="1642992"/>
            <a:ext cx="10678243" cy="4827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 </a:t>
            </a:r>
          </a:p>
          <a:p>
            <a:pPr algn="ctr"/>
            <a:r>
              <a:rPr lang="fr-FR" sz="2400" dirty="0" smtClean="0">
                <a:solidFill>
                  <a:schemeClr val="tx1"/>
                </a:solidFill>
              </a:rPr>
              <a:t>Outil d’entretien : </a:t>
            </a:r>
            <a:r>
              <a:rPr lang="fr-FR" sz="2400" dirty="0">
                <a:solidFill>
                  <a:schemeClr val="tx1"/>
                </a:solidFill>
              </a:rPr>
              <a:t>51 questions partagées en 12 catégories </a:t>
            </a:r>
            <a:r>
              <a:rPr lang="fr-FR" sz="2400" dirty="0" smtClean="0">
                <a:solidFill>
                  <a:schemeClr val="tx1"/>
                </a:solidFill>
              </a:rPr>
              <a:t> </a:t>
            </a:r>
          </a:p>
          <a:p>
            <a:pPr algn="ctr"/>
            <a:endParaRPr lang="fr-FR" sz="2400" dirty="0">
              <a:solidFill>
                <a:schemeClr val="tx1"/>
              </a:solidFill>
            </a:endParaRPr>
          </a:p>
        </p:txBody>
      </p:sp>
      <p:sp>
        <p:nvSpPr>
          <p:cNvPr id="10" name="Rettangolo arrotondato 15"/>
          <p:cNvSpPr/>
          <p:nvPr/>
        </p:nvSpPr>
        <p:spPr>
          <a:xfrm>
            <a:off x="616139" y="2974352"/>
            <a:ext cx="11271061" cy="290886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charset="0"/>
              <a:buChar char="•"/>
            </a:pPr>
            <a:r>
              <a:rPr lang="en-GB" sz="2400" dirty="0" smtClean="0">
                <a:solidFill>
                  <a:schemeClr val="tx1"/>
                </a:solidFill>
              </a:rPr>
              <a:t>Feelings about school and about mathematics</a:t>
            </a:r>
          </a:p>
          <a:p>
            <a:pPr marL="342900" indent="-342900" algn="ctr">
              <a:buFont typeface="Arial" charset="0"/>
              <a:buChar char="•"/>
            </a:pPr>
            <a:r>
              <a:rPr lang="en-GB" sz="2400" dirty="0" smtClean="0">
                <a:solidFill>
                  <a:schemeClr val="tx1"/>
                </a:solidFill>
              </a:rPr>
              <a:t>Effort in mathematics</a:t>
            </a:r>
          </a:p>
          <a:p>
            <a:pPr marL="342900" indent="-342900" algn="ctr">
              <a:buFont typeface="Arial" charset="0"/>
              <a:buChar char="•"/>
            </a:pPr>
            <a:r>
              <a:rPr lang="en-GB" sz="2400" dirty="0" smtClean="0">
                <a:solidFill>
                  <a:schemeClr val="tx1"/>
                </a:solidFill>
              </a:rPr>
              <a:t>Non-school influences on motivation </a:t>
            </a:r>
          </a:p>
          <a:p>
            <a:pPr marL="342900" indent="-342900" algn="ctr">
              <a:buFont typeface="Arial" charset="0"/>
              <a:buChar char="•"/>
            </a:pPr>
            <a:r>
              <a:rPr lang="en-GB" sz="2400" dirty="0" smtClean="0">
                <a:solidFill>
                  <a:schemeClr val="tx1"/>
                </a:solidFill>
              </a:rPr>
              <a:t>Self-confidence in mathematics</a:t>
            </a:r>
          </a:p>
          <a:p>
            <a:pPr marL="342900" indent="-342900" algn="ctr">
              <a:buFont typeface="Arial" charset="0"/>
              <a:buChar char="•"/>
            </a:pPr>
            <a:r>
              <a:rPr lang="en-GB" sz="2400" dirty="0" smtClean="0">
                <a:solidFill>
                  <a:schemeClr val="tx1"/>
                </a:solidFill>
              </a:rPr>
              <a:t>Mathematics content</a:t>
            </a:r>
          </a:p>
          <a:p>
            <a:pPr marL="342900" indent="-342900" algn="ctr">
              <a:buFont typeface="Arial" charset="0"/>
              <a:buChar char="•"/>
            </a:pPr>
            <a:r>
              <a:rPr lang="en-GB" sz="2400" dirty="0" smtClean="0">
                <a:solidFill>
                  <a:schemeClr val="tx1"/>
                </a:solidFill>
              </a:rPr>
              <a:t>Assessment practices</a:t>
            </a:r>
          </a:p>
          <a:p>
            <a:pPr marL="342900" indent="-342900" algn="ctr">
              <a:buFont typeface="Arial" charset="0"/>
              <a:buChar char="•"/>
            </a:pPr>
            <a:r>
              <a:rPr lang="en-GB" sz="2400" dirty="0" smtClean="0">
                <a:solidFill>
                  <a:schemeClr val="tx1"/>
                </a:solidFill>
              </a:rPr>
              <a:t>Students’ expectations of teachers</a:t>
            </a:r>
          </a:p>
          <a:p>
            <a:pPr marL="342900" indent="-342900" algn="ctr">
              <a:buFont typeface="Arial" charset="0"/>
              <a:buChar char="•"/>
            </a:pPr>
            <a:r>
              <a:rPr lang="is-IS" sz="2400" dirty="0" smtClean="0">
                <a:solidFill>
                  <a:schemeClr val="tx1"/>
                </a:solidFill>
              </a:rPr>
              <a:t>…</a:t>
            </a:r>
            <a:endParaRPr lang="en-GB" sz="2400" dirty="0" smtClean="0">
              <a:solidFill>
                <a:schemeClr val="tx1"/>
              </a:solidFill>
            </a:endParaRPr>
          </a:p>
        </p:txBody>
      </p:sp>
      <p:sp>
        <p:nvSpPr>
          <p:cNvPr id="7" name="Rettangolo arrotondato 6"/>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mtClean="0">
                <a:solidFill>
                  <a:schemeClr val="tx1"/>
                </a:solidFill>
              </a:rPr>
              <a:t>ETATS-UNIS</a:t>
            </a:r>
            <a:endParaRPr lang="fr-FR" sz="2000" b="1" dirty="0">
              <a:solidFill>
                <a:schemeClr val="tx1"/>
              </a:solidFill>
            </a:endParaRPr>
          </a:p>
        </p:txBody>
      </p:sp>
    </p:spTree>
    <p:extLst>
      <p:ext uri="{BB962C8B-B14F-4D97-AF65-F5344CB8AC3E}">
        <p14:creationId xmlns:p14="http://schemas.microsoft.com/office/powerpoint/2010/main" val="130327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646331"/>
          </a:xfrm>
          <a:prstGeom prst="rect">
            <a:avLst/>
          </a:prstGeom>
          <a:noFill/>
        </p:spPr>
        <p:txBody>
          <a:bodyPr wrap="square" rtlCol="0">
            <a:spAutoFit/>
          </a:bodyPr>
          <a:lstStyle/>
          <a:p>
            <a:r>
              <a:rPr lang="fr-FR" sz="3600" dirty="0" err="1" smtClean="0"/>
              <a:t>Kloosterman</a:t>
            </a:r>
            <a:r>
              <a:rPr lang="fr-FR" sz="3600" dirty="0" smtClean="0"/>
              <a:t> (2002)</a:t>
            </a:r>
            <a:endParaRPr lang="fr-FR" sz="3600" dirty="0"/>
          </a:p>
        </p:txBody>
      </p:sp>
      <p:sp>
        <p:nvSpPr>
          <p:cNvPr id="8" name="Arrondir un rectangle avec un coin diagonal 7"/>
          <p:cNvSpPr/>
          <p:nvPr/>
        </p:nvSpPr>
        <p:spPr>
          <a:xfrm>
            <a:off x="7350369" y="257889"/>
            <a:ext cx="4536831" cy="130446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BELIEFS ABOUT MATHEMATICS AND MATHEMATICS LEARNING IN THE SECONDARY SCHOOL : MEASUREMENT AND IMPLICATIONS FOR MOTIVATION</a:t>
            </a:r>
            <a:endParaRPr lang="fr-FR" b="1" dirty="0">
              <a:solidFill>
                <a:schemeClr val="tx1"/>
              </a:solidFill>
            </a:endParaRPr>
          </a:p>
        </p:txBody>
      </p:sp>
      <p:sp>
        <p:nvSpPr>
          <p:cNvPr id="9" name="Rettangolo arrotondato 8"/>
          <p:cNvSpPr/>
          <p:nvPr/>
        </p:nvSpPr>
        <p:spPr>
          <a:xfrm>
            <a:off x="856054" y="1642992"/>
            <a:ext cx="10678243" cy="4827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 </a:t>
            </a:r>
          </a:p>
          <a:p>
            <a:pPr algn="ctr"/>
            <a:r>
              <a:rPr lang="fr-FR" sz="2400" dirty="0" smtClean="0">
                <a:solidFill>
                  <a:schemeClr val="tx1"/>
                </a:solidFill>
              </a:rPr>
              <a:t>Outil d’entretien : </a:t>
            </a:r>
            <a:r>
              <a:rPr lang="fr-FR" sz="2400" dirty="0">
                <a:solidFill>
                  <a:schemeClr val="tx1"/>
                </a:solidFill>
              </a:rPr>
              <a:t>51 questions partagées en 12 catégories </a:t>
            </a:r>
            <a:r>
              <a:rPr lang="fr-FR" sz="2400" dirty="0" smtClean="0">
                <a:solidFill>
                  <a:schemeClr val="tx1"/>
                </a:solidFill>
              </a:rPr>
              <a:t> </a:t>
            </a:r>
          </a:p>
          <a:p>
            <a:pPr algn="ctr"/>
            <a:endParaRPr lang="fr-FR" sz="2400" dirty="0">
              <a:solidFill>
                <a:schemeClr val="tx1"/>
              </a:solidFill>
            </a:endParaRPr>
          </a:p>
        </p:txBody>
      </p:sp>
      <p:sp>
        <p:nvSpPr>
          <p:cNvPr id="5" name="Rettangolo arrotondato 4"/>
          <p:cNvSpPr/>
          <p:nvPr/>
        </p:nvSpPr>
        <p:spPr>
          <a:xfrm>
            <a:off x="429670" y="2186554"/>
            <a:ext cx="11271061" cy="621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rPr>
              <a:t>Une catégorie de questions </a:t>
            </a:r>
            <a:r>
              <a:rPr lang="fr-FR" sz="2800" b="1" smtClean="0">
                <a:solidFill>
                  <a:schemeClr val="tx1"/>
                </a:solidFill>
              </a:rPr>
              <a:t>: sur le contenu mathématique</a:t>
            </a:r>
            <a:endParaRPr lang="fr-FR" sz="2800" b="1">
              <a:solidFill>
                <a:schemeClr val="tx1"/>
              </a:solidFill>
            </a:endParaRPr>
          </a:p>
        </p:txBody>
      </p:sp>
      <p:sp>
        <p:nvSpPr>
          <p:cNvPr id="10" name="Rettangolo arrotondato 9"/>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mtClean="0">
                <a:solidFill>
                  <a:schemeClr val="tx1"/>
                </a:solidFill>
              </a:rPr>
              <a:t>ETATS-UNIS</a:t>
            </a:r>
            <a:endParaRPr lang="fr-FR" sz="2000" b="1" dirty="0">
              <a:solidFill>
                <a:schemeClr val="tx1"/>
              </a:solidFill>
            </a:endParaRPr>
          </a:p>
        </p:txBody>
      </p:sp>
      <p:sp>
        <p:nvSpPr>
          <p:cNvPr id="11" name="Rettangolo arrotondato 15"/>
          <p:cNvSpPr/>
          <p:nvPr/>
        </p:nvSpPr>
        <p:spPr>
          <a:xfrm>
            <a:off x="429671" y="2900263"/>
            <a:ext cx="11271061" cy="11943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smtClean="0">
                <a:solidFill>
                  <a:schemeClr val="tx1"/>
                </a:solidFill>
              </a:rPr>
              <a:t>36</a:t>
            </a:r>
            <a:r>
              <a:rPr lang="en-GB" sz="2400" dirty="0" smtClean="0">
                <a:solidFill>
                  <a:schemeClr val="tx1"/>
                </a:solidFill>
              </a:rPr>
              <a:t>. </a:t>
            </a:r>
            <a:r>
              <a:rPr lang="en-GB" sz="2400" dirty="0">
                <a:solidFill>
                  <a:schemeClr val="tx1"/>
                </a:solidFill>
              </a:rPr>
              <a:t>Suppose an alien from outer space landed in your back yard and started asking you what math was like in Indiana. What would you tell him? What words best describe mathematics? </a:t>
            </a:r>
          </a:p>
        </p:txBody>
      </p:sp>
      <p:sp>
        <p:nvSpPr>
          <p:cNvPr id="12" name="Rettangolo arrotondato 15"/>
          <p:cNvSpPr/>
          <p:nvPr/>
        </p:nvSpPr>
        <p:spPr>
          <a:xfrm>
            <a:off x="429670" y="4262338"/>
            <a:ext cx="11271061" cy="11943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rPr>
              <a:t>37. Describe what you normally do in math class and how this compares to previous math courses. Give examples of the types of problems, activities, and projects you have done in math.</a:t>
            </a:r>
            <a:endParaRPr lang="en-GB" sz="2400" dirty="0">
              <a:solidFill>
                <a:schemeClr val="tx1"/>
              </a:solidFill>
            </a:endParaRPr>
          </a:p>
        </p:txBody>
      </p:sp>
      <p:sp>
        <p:nvSpPr>
          <p:cNvPr id="13" name="Rettangolo arrotondato 15"/>
          <p:cNvSpPr/>
          <p:nvPr/>
        </p:nvSpPr>
        <p:spPr>
          <a:xfrm>
            <a:off x="429670" y="5613367"/>
            <a:ext cx="11271061" cy="11943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rPr>
              <a:t>40. Are there ever problems in  math </a:t>
            </a:r>
            <a:r>
              <a:rPr lang="en-GB" sz="2400" smtClean="0">
                <a:solidFill>
                  <a:schemeClr val="tx1"/>
                </a:solidFill>
              </a:rPr>
              <a:t>that </a:t>
            </a:r>
            <a:r>
              <a:rPr lang="en-GB" sz="2400" smtClean="0">
                <a:solidFill>
                  <a:schemeClr val="tx1"/>
                </a:solidFill>
              </a:rPr>
              <a:t>can </a:t>
            </a:r>
            <a:r>
              <a:rPr lang="en-GB" sz="2400" dirty="0" smtClean="0">
                <a:solidFill>
                  <a:schemeClr val="tx1"/>
                </a:solidFill>
              </a:rPr>
              <a:t>be solved more than one way or that don’t have an exact answer ? (give examples)</a:t>
            </a:r>
            <a:endParaRPr lang="en-GB" sz="2400" dirty="0">
              <a:solidFill>
                <a:schemeClr val="tx1"/>
              </a:solidFill>
            </a:endParaRPr>
          </a:p>
        </p:txBody>
      </p:sp>
    </p:spTree>
    <p:extLst>
      <p:ext uri="{BB962C8B-B14F-4D97-AF65-F5344CB8AC3E}">
        <p14:creationId xmlns:p14="http://schemas.microsoft.com/office/powerpoint/2010/main" val="1110394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646331"/>
          </a:xfrm>
          <a:prstGeom prst="rect">
            <a:avLst/>
          </a:prstGeom>
          <a:noFill/>
        </p:spPr>
        <p:txBody>
          <a:bodyPr wrap="square" rtlCol="0">
            <a:spAutoFit/>
          </a:bodyPr>
          <a:lstStyle/>
          <a:p>
            <a:r>
              <a:rPr lang="fr-FR" sz="3600" dirty="0" err="1" smtClean="0"/>
              <a:t>Kloosterman</a:t>
            </a:r>
            <a:r>
              <a:rPr lang="fr-FR" sz="3600" dirty="0" smtClean="0"/>
              <a:t> (2002)</a:t>
            </a:r>
            <a:endParaRPr lang="fr-FR" sz="3600" dirty="0"/>
          </a:p>
        </p:txBody>
      </p:sp>
      <p:sp>
        <p:nvSpPr>
          <p:cNvPr id="8" name="Arrondir un rectangle avec un coin diagonal 7"/>
          <p:cNvSpPr/>
          <p:nvPr/>
        </p:nvSpPr>
        <p:spPr>
          <a:xfrm>
            <a:off x="7350369" y="257889"/>
            <a:ext cx="4536831" cy="130446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BELIEFS ABOUT MATHEMATICS AND MATHEMATICS LEARNING IN THE SECONDARY SCHOOL : MEASUREMENT AND IMPLICATIONS FOR MOTIVATION</a:t>
            </a:r>
            <a:endParaRPr lang="fr-FR" b="1" dirty="0">
              <a:solidFill>
                <a:schemeClr val="tx1"/>
              </a:solidFill>
            </a:endParaRPr>
          </a:p>
        </p:txBody>
      </p:sp>
      <p:sp>
        <p:nvSpPr>
          <p:cNvPr id="9" name="Rettangolo arrotondato 8"/>
          <p:cNvSpPr/>
          <p:nvPr/>
        </p:nvSpPr>
        <p:spPr>
          <a:xfrm>
            <a:off x="856054" y="1642992"/>
            <a:ext cx="10678243" cy="4827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 </a:t>
            </a:r>
          </a:p>
          <a:p>
            <a:pPr algn="ctr"/>
            <a:r>
              <a:rPr lang="fr-FR" sz="2400" dirty="0" smtClean="0">
                <a:solidFill>
                  <a:schemeClr val="tx1"/>
                </a:solidFill>
              </a:rPr>
              <a:t>Outil d’entretien : </a:t>
            </a:r>
            <a:r>
              <a:rPr lang="fr-FR" sz="2400" dirty="0">
                <a:solidFill>
                  <a:schemeClr val="tx1"/>
                </a:solidFill>
              </a:rPr>
              <a:t>51 questions partagées en 12 catégories </a:t>
            </a:r>
            <a:r>
              <a:rPr lang="fr-FR" sz="2400" dirty="0" smtClean="0">
                <a:solidFill>
                  <a:schemeClr val="tx1"/>
                </a:solidFill>
              </a:rPr>
              <a:t> </a:t>
            </a:r>
          </a:p>
          <a:p>
            <a:pPr algn="ctr"/>
            <a:endParaRPr lang="fr-FR" sz="2400" dirty="0">
              <a:solidFill>
                <a:schemeClr val="tx1"/>
              </a:solidFill>
            </a:endParaRPr>
          </a:p>
        </p:txBody>
      </p:sp>
      <p:sp>
        <p:nvSpPr>
          <p:cNvPr id="5" name="Rettangolo arrotondato 4"/>
          <p:cNvSpPr/>
          <p:nvPr/>
        </p:nvSpPr>
        <p:spPr>
          <a:xfrm rot="20931250">
            <a:off x="8445276" y="5079632"/>
            <a:ext cx="3191773" cy="970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Question indirecte sur la nature de maths</a:t>
            </a:r>
            <a:endParaRPr lang="fr-FR" sz="2000" dirty="0">
              <a:solidFill>
                <a:schemeClr val="tx1"/>
              </a:solidFill>
            </a:endParaRPr>
          </a:p>
        </p:txBody>
      </p:sp>
      <p:sp>
        <p:nvSpPr>
          <p:cNvPr id="11" name="Rettangolo arrotondato 10"/>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mtClean="0">
                <a:solidFill>
                  <a:schemeClr val="tx1"/>
                </a:solidFill>
              </a:rPr>
              <a:t>ETATS-UNIS</a:t>
            </a:r>
            <a:endParaRPr lang="fr-FR" sz="2000" b="1" dirty="0">
              <a:solidFill>
                <a:schemeClr val="tx1"/>
              </a:solidFill>
            </a:endParaRPr>
          </a:p>
        </p:txBody>
      </p:sp>
      <p:sp>
        <p:nvSpPr>
          <p:cNvPr id="12" name="Rettangolo arrotondato 15"/>
          <p:cNvSpPr/>
          <p:nvPr/>
        </p:nvSpPr>
        <p:spPr>
          <a:xfrm>
            <a:off x="559644" y="2888537"/>
            <a:ext cx="11271061" cy="11943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smtClean="0">
                <a:solidFill>
                  <a:schemeClr val="tx1"/>
                </a:solidFill>
              </a:rPr>
              <a:t>36</a:t>
            </a:r>
            <a:r>
              <a:rPr lang="en-GB" sz="2400" dirty="0" smtClean="0">
                <a:solidFill>
                  <a:schemeClr val="tx1"/>
                </a:solidFill>
              </a:rPr>
              <a:t>. </a:t>
            </a:r>
            <a:r>
              <a:rPr lang="en-GB" sz="2400" dirty="0">
                <a:solidFill>
                  <a:schemeClr val="tx1"/>
                </a:solidFill>
              </a:rPr>
              <a:t>Suppose an alien from outer space landed in your back yard and started asking you what math was like in Indiana. What would you tell him? What words best describe mathematics? </a:t>
            </a:r>
          </a:p>
        </p:txBody>
      </p:sp>
    </p:spTree>
    <p:extLst>
      <p:ext uri="{BB962C8B-B14F-4D97-AF65-F5344CB8AC3E}">
        <p14:creationId xmlns:p14="http://schemas.microsoft.com/office/powerpoint/2010/main" val="20868170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646331"/>
          </a:xfrm>
          <a:prstGeom prst="rect">
            <a:avLst/>
          </a:prstGeom>
          <a:noFill/>
        </p:spPr>
        <p:txBody>
          <a:bodyPr wrap="square" rtlCol="0">
            <a:spAutoFit/>
          </a:bodyPr>
          <a:lstStyle/>
          <a:p>
            <a:r>
              <a:rPr lang="fr-FR" sz="3600" dirty="0" err="1" smtClean="0"/>
              <a:t>Kloosterman</a:t>
            </a:r>
            <a:r>
              <a:rPr lang="fr-FR" sz="3600" dirty="0" smtClean="0"/>
              <a:t> (2002)</a:t>
            </a:r>
            <a:endParaRPr lang="fr-FR" sz="3600" dirty="0"/>
          </a:p>
        </p:txBody>
      </p:sp>
      <p:sp>
        <p:nvSpPr>
          <p:cNvPr id="8" name="Arrondir un rectangle avec un coin diagonal 7"/>
          <p:cNvSpPr/>
          <p:nvPr/>
        </p:nvSpPr>
        <p:spPr>
          <a:xfrm>
            <a:off x="7350369" y="257889"/>
            <a:ext cx="4536831" cy="130446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BELIEFS ABOUT MATHEMATICS AND MATHEMATICS LEARNING IN THE SECONDARY SCHOOL : MEASUREMENT AND IMPLICATIONS FOR MOTIVATION</a:t>
            </a:r>
            <a:endParaRPr lang="fr-FR" b="1" dirty="0">
              <a:solidFill>
                <a:schemeClr val="tx1"/>
              </a:solidFill>
            </a:endParaRPr>
          </a:p>
        </p:txBody>
      </p:sp>
      <p:sp>
        <p:nvSpPr>
          <p:cNvPr id="9" name="Rettangolo arrotondato 8"/>
          <p:cNvSpPr/>
          <p:nvPr/>
        </p:nvSpPr>
        <p:spPr>
          <a:xfrm>
            <a:off x="856054" y="1642992"/>
            <a:ext cx="10678243" cy="4827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 </a:t>
            </a:r>
          </a:p>
          <a:p>
            <a:pPr algn="ctr"/>
            <a:r>
              <a:rPr lang="fr-FR" sz="2400" dirty="0" smtClean="0">
                <a:solidFill>
                  <a:schemeClr val="tx1"/>
                </a:solidFill>
              </a:rPr>
              <a:t>Outil d’entretien : </a:t>
            </a:r>
            <a:r>
              <a:rPr lang="fr-FR" sz="2400" dirty="0">
                <a:solidFill>
                  <a:schemeClr val="tx1"/>
                </a:solidFill>
              </a:rPr>
              <a:t>51 questions partagées en 12 catégories </a:t>
            </a:r>
            <a:r>
              <a:rPr lang="fr-FR" sz="2400" dirty="0" smtClean="0">
                <a:solidFill>
                  <a:schemeClr val="tx1"/>
                </a:solidFill>
              </a:rPr>
              <a:t> </a:t>
            </a:r>
          </a:p>
          <a:p>
            <a:pPr algn="ctr"/>
            <a:endParaRPr lang="fr-FR" sz="2400" dirty="0">
              <a:solidFill>
                <a:schemeClr val="tx1"/>
              </a:solidFill>
            </a:endParaRPr>
          </a:p>
        </p:txBody>
      </p:sp>
      <p:sp>
        <p:nvSpPr>
          <p:cNvPr id="10" name="Rettangolo arrotondato 15"/>
          <p:cNvSpPr/>
          <p:nvPr/>
        </p:nvSpPr>
        <p:spPr>
          <a:xfrm>
            <a:off x="616139" y="2587925"/>
            <a:ext cx="11271061" cy="11386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eaLnBrk="1" fontAlgn="auto" latinLnBrk="0" hangingPunct="1">
              <a:lnSpc>
                <a:spcPct val="100000"/>
              </a:lnSpc>
              <a:spcBef>
                <a:spcPts val="0"/>
              </a:spcBef>
              <a:spcAft>
                <a:spcPts val="0"/>
              </a:spcAft>
              <a:buClrTx/>
              <a:buSzTx/>
              <a:buFont typeface="Arial" charset="0"/>
              <a:buNone/>
              <a:tabLst/>
              <a:defRPr/>
            </a:pPr>
            <a:r>
              <a:rPr lang="it-IT" sz="2400" dirty="0" err="1" smtClean="0">
                <a:solidFill>
                  <a:schemeClr val="tx1"/>
                </a:solidFill>
              </a:rPr>
              <a:t>Exemple</a:t>
            </a:r>
            <a:r>
              <a:rPr lang="it-IT" sz="2400" dirty="0" smtClean="0">
                <a:solidFill>
                  <a:schemeClr val="tx1"/>
                </a:solidFill>
              </a:rPr>
              <a:t> d’une </a:t>
            </a:r>
            <a:r>
              <a:rPr lang="it-IT" sz="2400" dirty="0" err="1" smtClean="0">
                <a:solidFill>
                  <a:schemeClr val="tx1"/>
                </a:solidFill>
              </a:rPr>
              <a:t>question</a:t>
            </a:r>
            <a:r>
              <a:rPr lang="it-IT" sz="2400" dirty="0" smtClean="0">
                <a:solidFill>
                  <a:schemeClr val="tx1"/>
                </a:solidFill>
              </a:rPr>
              <a:t> de l’</a:t>
            </a:r>
            <a:r>
              <a:rPr lang="it-IT" sz="2400" dirty="0" err="1" smtClean="0">
                <a:solidFill>
                  <a:schemeClr val="tx1"/>
                </a:solidFill>
              </a:rPr>
              <a:t>outil</a:t>
            </a:r>
            <a:r>
              <a:rPr lang="it-IT" sz="2400" dirty="0" smtClean="0">
                <a:solidFill>
                  <a:schemeClr val="tx1"/>
                </a:solidFill>
              </a:rPr>
              <a:t> de </a:t>
            </a:r>
            <a:r>
              <a:rPr lang="it-IT" sz="2400" dirty="0" err="1" smtClean="0">
                <a:solidFill>
                  <a:schemeClr val="tx1"/>
                </a:solidFill>
              </a:rPr>
              <a:t>questionnement</a:t>
            </a:r>
            <a:endParaRPr lang="en-GB" sz="2400" i="1" dirty="0" smtClean="0">
              <a:solidFill>
                <a:schemeClr val="tx1"/>
              </a:solidFill>
            </a:endParaRPr>
          </a:p>
        </p:txBody>
      </p:sp>
      <p:sp>
        <p:nvSpPr>
          <p:cNvPr id="7" name="Rettangolo 6"/>
          <p:cNvSpPr/>
          <p:nvPr/>
        </p:nvSpPr>
        <p:spPr>
          <a:xfrm>
            <a:off x="263236" y="5267243"/>
            <a:ext cx="11623963" cy="1200329"/>
          </a:xfrm>
          <a:prstGeom prst="rect">
            <a:avLst/>
          </a:prstGeom>
        </p:spPr>
        <p:txBody>
          <a:bodyPr wrap="square">
            <a:spAutoFit/>
          </a:bodyPr>
          <a:lstStyle/>
          <a:p>
            <a:r>
              <a:rPr lang="fr-FR" sz="2400" dirty="0" smtClean="0">
                <a:sym typeface="Wingdings"/>
              </a:rPr>
              <a:t>En </a:t>
            </a:r>
            <a:r>
              <a:rPr lang="fr-FR" sz="2400" dirty="0">
                <a:sym typeface="Wingdings"/>
              </a:rPr>
              <a:t>posant une question ouverte comme celle de </a:t>
            </a:r>
            <a:r>
              <a:rPr lang="fr-FR" sz="2400" dirty="0" smtClean="0">
                <a:sym typeface="Wingdings"/>
              </a:rPr>
              <a:t>l’Alien ils sont arrivés </a:t>
            </a:r>
            <a:r>
              <a:rPr lang="fr-FR" sz="2400" dirty="0">
                <a:sym typeface="Wingdings"/>
              </a:rPr>
              <a:t>à attraper des </a:t>
            </a:r>
            <a:r>
              <a:rPr lang="fr-FR" sz="2400" dirty="0" smtClean="0">
                <a:sym typeface="Wingdings"/>
              </a:rPr>
              <a:t>éléments </a:t>
            </a:r>
            <a:r>
              <a:rPr lang="fr-FR" sz="2400" dirty="0">
                <a:sym typeface="Wingdings"/>
              </a:rPr>
              <a:t>sur </a:t>
            </a:r>
            <a:r>
              <a:rPr lang="fr-FR" sz="2400" b="1" dirty="0" smtClean="0">
                <a:sym typeface="Wingdings"/>
              </a:rPr>
              <a:t>si les élèves aiment </a:t>
            </a:r>
            <a:r>
              <a:rPr lang="fr-FR" sz="2400" b="1" dirty="0">
                <a:sym typeface="Wingdings"/>
              </a:rPr>
              <a:t>les maths</a:t>
            </a:r>
            <a:r>
              <a:rPr lang="fr-FR" sz="2400" dirty="0">
                <a:sym typeface="Wingdings"/>
              </a:rPr>
              <a:t>, </a:t>
            </a:r>
            <a:r>
              <a:rPr lang="fr-FR" sz="2400" b="1" dirty="0">
                <a:sym typeface="Wingdings"/>
              </a:rPr>
              <a:t>sur le pourquoi ils ont besoin d’apprendre les maths </a:t>
            </a:r>
            <a:r>
              <a:rPr lang="fr-FR" sz="2400" dirty="0" smtClean="0">
                <a:sym typeface="Wingdings"/>
              </a:rPr>
              <a:t>et </a:t>
            </a:r>
            <a:r>
              <a:rPr lang="fr-FR" sz="2400" b="1" dirty="0" smtClean="0">
                <a:sym typeface="Wingdings"/>
              </a:rPr>
              <a:t>sur </a:t>
            </a:r>
            <a:r>
              <a:rPr lang="fr-FR" sz="2400" b="1" dirty="0">
                <a:sym typeface="Wingdings"/>
              </a:rPr>
              <a:t>leur activité mathématique en </a:t>
            </a:r>
            <a:r>
              <a:rPr lang="fr-FR" sz="2400" b="1" dirty="0" smtClean="0">
                <a:sym typeface="Wingdings"/>
              </a:rPr>
              <a:t>classe</a:t>
            </a:r>
            <a:r>
              <a:rPr lang="fr-FR" sz="2400" dirty="0" smtClean="0">
                <a:sym typeface="Wingdings"/>
              </a:rPr>
              <a:t>.</a:t>
            </a:r>
            <a:endParaRPr lang="fr-FR" sz="2400" dirty="0"/>
          </a:p>
        </p:txBody>
      </p:sp>
      <p:sp>
        <p:nvSpPr>
          <p:cNvPr id="5" name="Rettangolo arrotondato 4"/>
          <p:cNvSpPr/>
          <p:nvPr/>
        </p:nvSpPr>
        <p:spPr>
          <a:xfrm rot="20931250">
            <a:off x="555758" y="3944590"/>
            <a:ext cx="3573629" cy="973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Analyse de réponses à cette </a:t>
            </a:r>
            <a:r>
              <a:rPr lang="fr-FR" sz="2000" dirty="0" err="1" smtClean="0">
                <a:solidFill>
                  <a:schemeClr val="tx1"/>
                </a:solidFill>
              </a:rPr>
              <a:t>quetion</a:t>
            </a:r>
            <a:endParaRPr lang="fr-FR" sz="2000" dirty="0">
              <a:solidFill>
                <a:schemeClr val="tx1"/>
              </a:solidFill>
            </a:endParaRPr>
          </a:p>
        </p:txBody>
      </p:sp>
      <p:sp>
        <p:nvSpPr>
          <p:cNvPr id="11" name="Rettangolo arrotondato 10"/>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mtClean="0">
                <a:solidFill>
                  <a:schemeClr val="tx1"/>
                </a:solidFill>
              </a:rPr>
              <a:t>ETATS-UNIS</a:t>
            </a:r>
            <a:endParaRPr lang="fr-FR" sz="2000" b="1" dirty="0">
              <a:solidFill>
                <a:schemeClr val="tx1"/>
              </a:solidFill>
            </a:endParaRPr>
          </a:p>
        </p:txBody>
      </p:sp>
    </p:spTree>
    <p:extLst>
      <p:ext uri="{BB962C8B-B14F-4D97-AF65-F5344CB8AC3E}">
        <p14:creationId xmlns:p14="http://schemas.microsoft.com/office/powerpoint/2010/main" val="1393216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France</a:t>
            </a:r>
          </a:p>
        </p:txBody>
      </p:sp>
      <p:sp>
        <p:nvSpPr>
          <p:cNvPr id="5" name="Rettangolo arrotondato 4"/>
          <p:cNvSpPr/>
          <p:nvPr/>
        </p:nvSpPr>
        <p:spPr>
          <a:xfrm>
            <a:off x="3439737" y="2824447"/>
            <a:ext cx="1908770"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Italie</a:t>
            </a:r>
          </a:p>
        </p:txBody>
      </p:sp>
      <p:sp>
        <p:nvSpPr>
          <p:cNvPr id="7" name="Rettangolo arrotondato 6"/>
          <p:cNvSpPr/>
          <p:nvPr/>
        </p:nvSpPr>
        <p:spPr>
          <a:xfrm>
            <a:off x="3803283" y="3914057"/>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Finlande</a:t>
            </a: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65000"/>
                  </a:schemeClr>
                </a:solidFill>
              </a:rPr>
              <a:t>Méthodes plus « discursives »</a:t>
            </a:r>
            <a:endParaRPr lang="fr-FR" dirty="0">
              <a:solidFill>
                <a:schemeClr val="bg1">
                  <a:lumMod val="65000"/>
                </a:schemeClr>
              </a:solidFill>
            </a:endParaRPr>
          </a:p>
        </p:txBody>
      </p:sp>
      <p:sp>
        <p:nvSpPr>
          <p:cNvPr id="16" name="Rettangolo arrotondato 15"/>
          <p:cNvSpPr/>
          <p:nvPr/>
        </p:nvSpPr>
        <p:spPr>
          <a:xfrm>
            <a:off x="8305644" y="3168388"/>
            <a:ext cx="2588029"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Allemagne</a:t>
            </a: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Méthodes plus « fermées »</a:t>
            </a:r>
          </a:p>
        </p:txBody>
      </p:sp>
      <p:sp>
        <p:nvSpPr>
          <p:cNvPr id="19" name="Rettangolo arrotondato 18"/>
          <p:cNvSpPr/>
          <p:nvPr/>
        </p:nvSpPr>
        <p:spPr>
          <a:xfrm>
            <a:off x="8529696" y="4775995"/>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Belgique</a:t>
            </a:r>
          </a:p>
        </p:txBody>
      </p:sp>
      <p:sp>
        <p:nvSpPr>
          <p:cNvPr id="20" name="Rettangolo arrotondato 19"/>
          <p:cNvSpPr/>
          <p:nvPr/>
        </p:nvSpPr>
        <p:spPr>
          <a:xfrm>
            <a:off x="793251" y="4510476"/>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lumMod val="65000"/>
                  </a:schemeClr>
                </a:solidFill>
              </a:rPr>
              <a:t>Etats-Unis</a:t>
            </a:r>
            <a:endParaRPr lang="fr-FR" sz="3200" dirty="0">
              <a:solidFill>
                <a:schemeClr val="bg1">
                  <a:lumMod val="65000"/>
                </a:schemeClr>
              </a:solidFill>
            </a:endParaRPr>
          </a:p>
        </p:txBody>
      </p:sp>
      <p:sp>
        <p:nvSpPr>
          <p:cNvPr id="14" name="Rettangolo arrotondato 13"/>
          <p:cNvSpPr/>
          <p:nvPr/>
        </p:nvSpPr>
        <p:spPr>
          <a:xfrm>
            <a:off x="5613035" y="500717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Angleterre</a:t>
            </a:r>
          </a:p>
        </p:txBody>
      </p:sp>
      <p:sp>
        <p:nvSpPr>
          <p:cNvPr id="21" name="Rettangolo arrotondato 20"/>
          <p:cNvSpPr/>
          <p:nvPr/>
        </p:nvSpPr>
        <p:spPr>
          <a:xfrm>
            <a:off x="5573052" y="228579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Suisse</a:t>
            </a:r>
          </a:p>
        </p:txBody>
      </p:sp>
      <p:sp>
        <p:nvSpPr>
          <p:cNvPr id="22" name="Rettangolo arrotondato 21"/>
          <p:cNvSpPr/>
          <p:nvPr/>
        </p:nvSpPr>
        <p:spPr>
          <a:xfrm>
            <a:off x="8777240" y="3995565"/>
            <a:ext cx="2517332" cy="472805"/>
          </a:xfrm>
          <a:prstGeom prst="roundRect">
            <a:avLst/>
          </a:prstGeom>
          <a:solidFill>
            <a:srgbClr val="92D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Québec</a:t>
            </a:r>
          </a:p>
        </p:txBody>
      </p:sp>
    </p:spTree>
    <p:extLst>
      <p:ext uri="{BB962C8B-B14F-4D97-AF65-F5344CB8AC3E}">
        <p14:creationId xmlns:p14="http://schemas.microsoft.com/office/powerpoint/2010/main" val="57769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646331"/>
          </a:xfrm>
          <a:prstGeom prst="rect">
            <a:avLst/>
          </a:prstGeom>
          <a:noFill/>
        </p:spPr>
        <p:txBody>
          <a:bodyPr wrap="square" rtlCol="0">
            <a:spAutoFit/>
          </a:bodyPr>
          <a:lstStyle/>
          <a:p>
            <a:r>
              <a:rPr lang="fr-FR" sz="3600" dirty="0" err="1" smtClean="0"/>
              <a:t>Lafortune</a:t>
            </a:r>
            <a:r>
              <a:rPr lang="fr-FR" sz="3600" dirty="0" smtClean="0"/>
              <a:t> et Saint-Pierre, 1991</a:t>
            </a:r>
            <a:endParaRPr lang="fr-FR" sz="3600" dirty="0"/>
          </a:p>
        </p:txBody>
      </p:sp>
      <p:sp>
        <p:nvSpPr>
          <p:cNvPr id="16" name="Rettangolo arrotondato 15"/>
          <p:cNvSpPr/>
          <p:nvPr/>
        </p:nvSpPr>
        <p:spPr>
          <a:xfrm>
            <a:off x="707065" y="1648618"/>
            <a:ext cx="10762938" cy="212773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OBJECTIF DE LA RECHERCHE : </a:t>
            </a:r>
          </a:p>
          <a:p>
            <a:pPr algn="ctr"/>
            <a:r>
              <a:rPr lang="fr-FR" sz="2400" dirty="0" smtClean="0">
                <a:solidFill>
                  <a:schemeClr val="tx1"/>
                </a:solidFill>
              </a:rPr>
              <a:t>Faire exprimer aux élèves « leurs attitudes à l’égard des mathématiques » (P. 84) </a:t>
            </a:r>
            <a:r>
              <a:rPr lang="fr-FR" sz="2400" dirty="0" smtClean="0">
                <a:solidFill>
                  <a:schemeClr val="tx1"/>
                </a:solidFill>
                <a:sym typeface="Wingdings"/>
              </a:rPr>
              <a:t>(pour les enseignants)</a:t>
            </a:r>
            <a:endParaRPr lang="fr-FR" sz="2400" dirty="0">
              <a:solidFill>
                <a:schemeClr val="tx1"/>
              </a:solidFill>
            </a:endParaRPr>
          </a:p>
        </p:txBody>
      </p:sp>
      <p:sp>
        <p:nvSpPr>
          <p:cNvPr id="8" name="Arrondir un rectangle avec un coin diagonal 7"/>
          <p:cNvSpPr/>
          <p:nvPr/>
        </p:nvSpPr>
        <p:spPr>
          <a:xfrm>
            <a:off x="7350369" y="344155"/>
            <a:ext cx="4536831" cy="690824"/>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L’affectivité et </a:t>
            </a:r>
            <a:r>
              <a:rPr lang="fr-FR" b="1" smtClean="0">
                <a:solidFill>
                  <a:schemeClr val="tx1"/>
                </a:solidFill>
              </a:rPr>
              <a:t>la métacognition dans la classe </a:t>
            </a:r>
            <a:endParaRPr lang="fr-FR"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QUÉBEC</a:t>
            </a:r>
            <a:endParaRPr lang="fr-FR" sz="2000" b="1" dirty="0">
              <a:solidFill>
                <a:schemeClr val="tx1"/>
              </a:solidFill>
            </a:endParaRPr>
          </a:p>
        </p:txBody>
      </p:sp>
      <p:cxnSp>
        <p:nvCxnSpPr>
          <p:cNvPr id="9" name="Connettore 2 8"/>
          <p:cNvCxnSpPr/>
          <p:nvPr/>
        </p:nvCxnSpPr>
        <p:spPr>
          <a:xfrm flipH="1">
            <a:off x="5981983" y="3957403"/>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Rettangolo arrotondato 15"/>
          <p:cNvSpPr/>
          <p:nvPr/>
        </p:nvSpPr>
        <p:spPr>
          <a:xfrm>
            <a:off x="263236" y="4541855"/>
            <a:ext cx="11650596" cy="231399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solidFill>
                  <a:schemeClr val="tx1"/>
                </a:solidFill>
              </a:rPr>
              <a:t>Deux outils méthodologiques : </a:t>
            </a:r>
          </a:p>
          <a:p>
            <a:pPr algn="ctr"/>
            <a:r>
              <a:rPr lang="fr-FR" sz="4000" dirty="0" smtClean="0">
                <a:solidFill>
                  <a:schemeClr val="tx1"/>
                </a:solidFill>
              </a:rPr>
              <a:t>« </a:t>
            </a:r>
            <a:r>
              <a:rPr lang="fr-FR" sz="4000" b="1" i="1" dirty="0" smtClean="0">
                <a:solidFill>
                  <a:schemeClr val="tx1"/>
                </a:solidFill>
              </a:rPr>
              <a:t>Les phrases à compléter</a:t>
            </a:r>
            <a:r>
              <a:rPr lang="fr-FR" sz="4000" dirty="0" smtClean="0">
                <a:solidFill>
                  <a:schemeClr val="tx1"/>
                </a:solidFill>
              </a:rPr>
              <a:t> » </a:t>
            </a:r>
          </a:p>
          <a:p>
            <a:pPr algn="ctr"/>
            <a:r>
              <a:rPr lang="fr-FR" sz="4000" dirty="0" smtClean="0">
                <a:solidFill>
                  <a:schemeClr val="tx1"/>
                </a:solidFill>
              </a:rPr>
              <a:t>« </a:t>
            </a:r>
            <a:r>
              <a:rPr lang="fr-FR" sz="4000" b="1" i="1" dirty="0" smtClean="0">
                <a:solidFill>
                  <a:schemeClr val="tx1"/>
                </a:solidFill>
              </a:rPr>
              <a:t>Vrai ou Faux</a:t>
            </a:r>
            <a:r>
              <a:rPr lang="fr-FR" sz="4000" dirty="0" smtClean="0">
                <a:solidFill>
                  <a:schemeClr val="tx1"/>
                </a:solidFill>
              </a:rPr>
              <a:t> »</a:t>
            </a:r>
            <a:endParaRPr lang="fr-FR" sz="4000" dirty="0">
              <a:solidFill>
                <a:schemeClr val="tx1"/>
              </a:solidFill>
            </a:endParaRPr>
          </a:p>
        </p:txBody>
      </p:sp>
    </p:spTree>
    <p:extLst>
      <p:ext uri="{BB962C8B-B14F-4D97-AF65-F5344CB8AC3E}">
        <p14:creationId xmlns:p14="http://schemas.microsoft.com/office/powerpoint/2010/main" val="264789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830997"/>
          </a:xfrm>
          <a:prstGeom prst="rect">
            <a:avLst/>
          </a:prstGeom>
          <a:noFill/>
        </p:spPr>
        <p:txBody>
          <a:bodyPr wrap="square" rtlCol="0">
            <a:spAutoFit/>
          </a:bodyPr>
          <a:lstStyle/>
          <a:p>
            <a:r>
              <a:rPr lang="fr-FR" sz="2400" dirty="0" err="1" smtClean="0"/>
              <a:t>Lafortune</a:t>
            </a:r>
            <a:r>
              <a:rPr lang="fr-FR" sz="2400" dirty="0" smtClean="0"/>
              <a:t> et Saint-Pierre,</a:t>
            </a:r>
          </a:p>
          <a:p>
            <a:r>
              <a:rPr lang="fr-FR" sz="2400" dirty="0" smtClean="0"/>
              <a:t> 1991</a:t>
            </a:r>
            <a:endParaRPr lang="fr-FR" sz="2400" dirty="0"/>
          </a:p>
        </p:txBody>
      </p:sp>
      <p:sp>
        <p:nvSpPr>
          <p:cNvPr id="8" name="Arrondir un rectangle avec un coin diagonal 7"/>
          <p:cNvSpPr/>
          <p:nvPr/>
        </p:nvSpPr>
        <p:spPr>
          <a:xfrm>
            <a:off x="7655169" y="75703"/>
            <a:ext cx="4536831" cy="690824"/>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L’affectivité et </a:t>
            </a:r>
            <a:r>
              <a:rPr lang="fr-FR" b="1" smtClean="0">
                <a:solidFill>
                  <a:schemeClr val="tx1"/>
                </a:solidFill>
              </a:rPr>
              <a:t>la métacognition dans la classe </a:t>
            </a:r>
            <a:endParaRPr lang="fr-FR"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QUÉBEC</a:t>
            </a:r>
            <a:endParaRPr lang="fr-FR" sz="2000" b="1" dirty="0">
              <a:solidFill>
                <a:schemeClr val="tx1"/>
              </a:solidFill>
            </a:endParaRPr>
          </a:p>
        </p:txBody>
      </p:sp>
      <p:sp>
        <p:nvSpPr>
          <p:cNvPr id="12" name="Rettangolo arrotondato 11"/>
          <p:cNvSpPr/>
          <p:nvPr/>
        </p:nvSpPr>
        <p:spPr>
          <a:xfrm>
            <a:off x="802433" y="2519265"/>
            <a:ext cx="2463281" cy="989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chemeClr val="tx1"/>
                </a:solidFill>
              </a:rPr>
              <a:t>Consigne</a:t>
            </a:r>
            <a:endParaRPr lang="fr-FR" dirty="0">
              <a:solidFill>
                <a:schemeClr val="tx1"/>
              </a:solidFill>
            </a:endParaRPr>
          </a:p>
        </p:txBody>
      </p:sp>
      <p:grpSp>
        <p:nvGrpSpPr>
          <p:cNvPr id="26" name="Gruppo 25"/>
          <p:cNvGrpSpPr/>
          <p:nvPr/>
        </p:nvGrpSpPr>
        <p:grpSpPr>
          <a:xfrm>
            <a:off x="3652934" y="873951"/>
            <a:ext cx="7637179" cy="5844090"/>
            <a:chOff x="3652934" y="873951"/>
            <a:chExt cx="7637179" cy="5844090"/>
          </a:xfrm>
        </p:grpSpPr>
        <p:grpSp>
          <p:nvGrpSpPr>
            <p:cNvPr id="17" name="Gruppo 16"/>
            <p:cNvGrpSpPr/>
            <p:nvPr/>
          </p:nvGrpSpPr>
          <p:grpSpPr>
            <a:xfrm>
              <a:off x="4420965" y="873951"/>
              <a:ext cx="6869148" cy="5844090"/>
              <a:chOff x="4420965" y="873951"/>
              <a:chExt cx="6869148" cy="5844090"/>
            </a:xfrm>
          </p:grpSpPr>
          <p:pic>
            <p:nvPicPr>
              <p:cNvPr id="9" name="Immagine 8"/>
              <p:cNvPicPr>
                <a:picLocks noChangeAspect="1"/>
              </p:cNvPicPr>
              <p:nvPr/>
            </p:nvPicPr>
            <p:blipFill rotWithShape="1">
              <a:blip r:embed="rId3">
                <a:extLst>
                  <a:ext uri="{28A0092B-C50C-407E-A947-70E740481C1C}">
                    <a14:useLocalDpi xmlns:a14="http://schemas.microsoft.com/office/drawing/2010/main" val="0"/>
                  </a:ext>
                </a:extLst>
              </a:blip>
              <a:srcRect l="18997" t="5493" r="25442" b="7433"/>
              <a:stretch/>
            </p:blipFill>
            <p:spPr>
              <a:xfrm rot="5400000">
                <a:off x="4933494" y="361422"/>
                <a:ext cx="5844090" cy="6869148"/>
              </a:xfrm>
              <a:prstGeom prst="rect">
                <a:avLst/>
              </a:prstGeom>
            </p:spPr>
          </p:pic>
          <p:sp>
            <p:nvSpPr>
              <p:cNvPr id="10" name="Rettangolo 9"/>
              <p:cNvSpPr/>
              <p:nvPr/>
            </p:nvSpPr>
            <p:spPr>
              <a:xfrm>
                <a:off x="4646646" y="996135"/>
                <a:ext cx="6614326" cy="65610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9" name="Connettore 2 18"/>
            <p:cNvCxnSpPr/>
            <p:nvPr/>
          </p:nvCxnSpPr>
          <p:spPr>
            <a:xfrm>
              <a:off x="3694922" y="3545633"/>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3713583" y="3851980"/>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3713583" y="4108580"/>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3677626" y="5508172"/>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3652934" y="6515877"/>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Connettore 2 12"/>
          <p:cNvCxnSpPr>
            <a:stCxn id="12" idx="3"/>
          </p:cNvCxnSpPr>
          <p:nvPr/>
        </p:nvCxnSpPr>
        <p:spPr>
          <a:xfrm flipV="1">
            <a:off x="3265714" y="2687216"/>
            <a:ext cx="1380932" cy="32657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673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821240"/>
            <a:ext cx="11437496" cy="830997"/>
          </a:xfrm>
          <a:prstGeom prst="rect">
            <a:avLst/>
          </a:prstGeom>
          <a:noFill/>
        </p:spPr>
        <p:txBody>
          <a:bodyPr wrap="square" rtlCol="0">
            <a:spAutoFit/>
          </a:bodyPr>
          <a:lstStyle/>
          <a:p>
            <a:r>
              <a:rPr lang="fr-FR" sz="2400" dirty="0" err="1" smtClean="0"/>
              <a:t>Lafortune</a:t>
            </a:r>
            <a:r>
              <a:rPr lang="fr-FR" sz="2400" dirty="0" smtClean="0"/>
              <a:t> et Saint-Pierre,</a:t>
            </a:r>
          </a:p>
          <a:p>
            <a:r>
              <a:rPr lang="fr-FR" sz="2400" dirty="0" smtClean="0"/>
              <a:t> 1991</a:t>
            </a:r>
            <a:endParaRPr lang="fr-FR" sz="2400" dirty="0"/>
          </a:p>
        </p:txBody>
      </p:sp>
      <p:sp>
        <p:nvSpPr>
          <p:cNvPr id="8" name="Arrondir un rectangle avec un coin diagonal 7"/>
          <p:cNvSpPr/>
          <p:nvPr/>
        </p:nvSpPr>
        <p:spPr>
          <a:xfrm>
            <a:off x="7655169" y="75703"/>
            <a:ext cx="4536831" cy="690824"/>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L’affectivité et </a:t>
            </a:r>
            <a:r>
              <a:rPr lang="fr-FR" b="1" smtClean="0">
                <a:solidFill>
                  <a:schemeClr val="tx1"/>
                </a:solidFill>
              </a:rPr>
              <a:t>la métacognition dans la classe </a:t>
            </a:r>
            <a:endParaRPr lang="fr-FR"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QUÉBEC</a:t>
            </a:r>
            <a:endParaRPr lang="fr-FR" sz="2000" b="1" dirty="0">
              <a:solidFill>
                <a:schemeClr val="tx1"/>
              </a:solidFill>
            </a:endParaRPr>
          </a:p>
        </p:txBody>
      </p:sp>
      <p:pic>
        <p:nvPicPr>
          <p:cNvPr id="11" name="Immagine 10"/>
          <p:cNvPicPr>
            <a:picLocks noChangeAspect="1"/>
          </p:cNvPicPr>
          <p:nvPr/>
        </p:nvPicPr>
        <p:blipFill rotWithShape="1">
          <a:blip r:embed="rId3">
            <a:extLst>
              <a:ext uri="{28A0092B-C50C-407E-A947-70E740481C1C}">
                <a14:useLocalDpi xmlns:a14="http://schemas.microsoft.com/office/drawing/2010/main" val="0"/>
              </a:ext>
            </a:extLst>
          </a:blip>
          <a:srcRect l="41361" r="50627"/>
          <a:stretch/>
        </p:blipFill>
        <p:spPr>
          <a:xfrm rot="5400000">
            <a:off x="7701277" y="-2037009"/>
            <a:ext cx="730747" cy="6840008"/>
          </a:xfrm>
          <a:prstGeom prst="rect">
            <a:avLst/>
          </a:prstGeom>
        </p:spPr>
      </p:pic>
      <p:sp>
        <p:nvSpPr>
          <p:cNvPr id="10" name="Rettangolo 9"/>
          <p:cNvSpPr/>
          <p:nvPr/>
        </p:nvSpPr>
        <p:spPr>
          <a:xfrm>
            <a:off x="4646645" y="1070780"/>
            <a:ext cx="6614326" cy="65610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a:off x="780039" y="1726882"/>
            <a:ext cx="2821577" cy="1669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smtClean="0">
                <a:solidFill>
                  <a:schemeClr val="tx1"/>
                </a:solidFill>
              </a:rPr>
              <a:t>Consigne était la même</a:t>
            </a:r>
            <a:endParaRPr lang="fr-FR" dirty="0">
              <a:solidFill>
                <a:schemeClr val="tx1"/>
              </a:solidFill>
            </a:endParaRPr>
          </a:p>
        </p:txBody>
      </p:sp>
      <p:grpSp>
        <p:nvGrpSpPr>
          <p:cNvPr id="19" name="Gruppo 18"/>
          <p:cNvGrpSpPr/>
          <p:nvPr/>
        </p:nvGrpSpPr>
        <p:grpSpPr>
          <a:xfrm>
            <a:off x="3907008" y="2157566"/>
            <a:ext cx="8284992" cy="4700433"/>
            <a:chOff x="3907008" y="2157566"/>
            <a:chExt cx="8284992" cy="4700433"/>
          </a:xfrm>
        </p:grpSpPr>
        <p:pic>
          <p:nvPicPr>
            <p:cNvPr id="5" name="Immagine 4"/>
            <p:cNvPicPr>
              <a:picLocks noChangeAspect="1"/>
            </p:cNvPicPr>
            <p:nvPr/>
          </p:nvPicPr>
          <p:blipFill rotWithShape="1">
            <a:blip r:embed="rId4">
              <a:extLst>
                <a:ext uri="{28A0092B-C50C-407E-A947-70E740481C1C}">
                  <a14:useLocalDpi xmlns:a14="http://schemas.microsoft.com/office/drawing/2010/main" val="0"/>
                </a:ext>
              </a:extLst>
            </a:blip>
            <a:srcRect l="4198" r="53251"/>
            <a:stretch/>
          </p:blipFill>
          <p:spPr>
            <a:xfrm rot="5400000">
              <a:off x="5699287" y="365287"/>
              <a:ext cx="4700433" cy="8284992"/>
            </a:xfrm>
            <a:prstGeom prst="rect">
              <a:avLst/>
            </a:prstGeom>
          </p:spPr>
        </p:pic>
        <p:cxnSp>
          <p:nvCxnSpPr>
            <p:cNvPr id="14" name="Connettore 2 13"/>
            <p:cNvCxnSpPr/>
            <p:nvPr/>
          </p:nvCxnSpPr>
          <p:spPr>
            <a:xfrm>
              <a:off x="4075922" y="3956180"/>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4075922" y="3694923"/>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4075922" y="3116423"/>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3981651" y="6102220"/>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3981651" y="6456784"/>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Connettore 2 12"/>
          <p:cNvCxnSpPr>
            <a:stCxn id="12" idx="3"/>
          </p:cNvCxnSpPr>
          <p:nvPr/>
        </p:nvCxnSpPr>
        <p:spPr>
          <a:xfrm flipV="1">
            <a:off x="3601616" y="1975547"/>
            <a:ext cx="1623527" cy="58606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6886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QUÉBEC</a:t>
            </a:r>
            <a:endParaRPr lang="fr-FR" sz="2000" b="1" dirty="0">
              <a:solidFill>
                <a:schemeClr val="tx1"/>
              </a:solidFill>
            </a:endParaRPr>
          </a:p>
        </p:txBody>
      </p:sp>
      <p:sp>
        <p:nvSpPr>
          <p:cNvPr id="12" name="Rettangolo arrotondato 11"/>
          <p:cNvSpPr/>
          <p:nvPr/>
        </p:nvSpPr>
        <p:spPr>
          <a:xfrm>
            <a:off x="263236" y="2682129"/>
            <a:ext cx="2821577" cy="1669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smtClean="0">
                <a:solidFill>
                  <a:schemeClr val="tx1"/>
                </a:solidFill>
              </a:rPr>
              <a:t>Lien explicit avec les problèmes</a:t>
            </a:r>
            <a:endParaRPr lang="fr-FR" sz="1400" dirty="0">
              <a:solidFill>
                <a:schemeClr val="tx1"/>
              </a:solidFill>
            </a:endParaRPr>
          </a:p>
        </p:txBody>
      </p:sp>
      <p:sp>
        <p:nvSpPr>
          <p:cNvPr id="15" name="CasellaDiTesto 14"/>
          <p:cNvSpPr txBox="1"/>
          <p:nvPr/>
        </p:nvSpPr>
        <p:spPr>
          <a:xfrm>
            <a:off x="263236" y="821240"/>
            <a:ext cx="11437496" cy="830997"/>
          </a:xfrm>
          <a:prstGeom prst="rect">
            <a:avLst/>
          </a:prstGeom>
          <a:noFill/>
        </p:spPr>
        <p:txBody>
          <a:bodyPr wrap="square" rtlCol="0">
            <a:spAutoFit/>
          </a:bodyPr>
          <a:lstStyle/>
          <a:p>
            <a:r>
              <a:rPr lang="fr-FR" sz="2400" dirty="0" err="1" smtClean="0"/>
              <a:t>Lafortune</a:t>
            </a:r>
            <a:r>
              <a:rPr lang="fr-FR" sz="2400" dirty="0" smtClean="0"/>
              <a:t> et Saint-Pierre,</a:t>
            </a:r>
          </a:p>
          <a:p>
            <a:r>
              <a:rPr lang="fr-FR" sz="2400" dirty="0" smtClean="0"/>
              <a:t> 1991</a:t>
            </a:r>
            <a:endParaRPr lang="fr-FR" sz="2400" dirty="0"/>
          </a:p>
        </p:txBody>
      </p:sp>
      <p:grpSp>
        <p:nvGrpSpPr>
          <p:cNvPr id="21" name="Gruppo 20"/>
          <p:cNvGrpSpPr/>
          <p:nvPr/>
        </p:nvGrpSpPr>
        <p:grpSpPr>
          <a:xfrm>
            <a:off x="3597238" y="344155"/>
            <a:ext cx="7935543" cy="6345410"/>
            <a:chOff x="3597238" y="344155"/>
            <a:chExt cx="7935543" cy="6345410"/>
          </a:xfrm>
        </p:grpSpPr>
        <p:grpSp>
          <p:nvGrpSpPr>
            <p:cNvPr id="13" name="Gruppo 12"/>
            <p:cNvGrpSpPr/>
            <p:nvPr/>
          </p:nvGrpSpPr>
          <p:grpSpPr>
            <a:xfrm>
              <a:off x="3639082" y="344155"/>
              <a:ext cx="7893699" cy="6345410"/>
              <a:chOff x="2202024" y="3246458"/>
              <a:chExt cx="7893699" cy="6345410"/>
            </a:xfrm>
          </p:grpSpPr>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l="44547" t="14127" r="6122" b="12753"/>
              <a:stretch/>
            </p:blipFill>
            <p:spPr>
              <a:xfrm rot="5400000">
                <a:off x="3396046" y="2892191"/>
                <a:ext cx="6345410" cy="7053944"/>
              </a:xfrm>
              <a:prstGeom prst="rect">
                <a:avLst/>
              </a:prstGeom>
            </p:spPr>
          </p:pic>
          <p:cxnSp>
            <p:nvCxnSpPr>
              <p:cNvPr id="9" name="Connettore 2 8"/>
              <p:cNvCxnSpPr/>
              <p:nvPr/>
            </p:nvCxnSpPr>
            <p:spPr>
              <a:xfrm>
                <a:off x="2202024" y="3433665"/>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2202024" y="4743061"/>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2202024" y="5284236"/>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Connettore 2 15"/>
            <p:cNvCxnSpPr/>
            <p:nvPr/>
          </p:nvCxnSpPr>
          <p:spPr>
            <a:xfrm>
              <a:off x="3639082" y="3262120"/>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3597238" y="4811003"/>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3639082" y="3896602"/>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3623675" y="5464145"/>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3597238" y="5986659"/>
              <a:ext cx="11414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143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4793" y="1676049"/>
            <a:ext cx="11437496" cy="646331"/>
          </a:xfrm>
          <a:prstGeom prst="rect">
            <a:avLst/>
          </a:prstGeom>
          <a:noFill/>
        </p:spPr>
        <p:txBody>
          <a:bodyPr wrap="square" rtlCol="0">
            <a:spAutoFit/>
          </a:bodyPr>
          <a:lstStyle/>
          <a:p>
            <a:r>
              <a:rPr lang="fr-FR" sz="3600" b="1" smtClean="0">
                <a:solidFill>
                  <a:srgbClr val="7030A0"/>
                </a:solidFill>
              </a:rPr>
              <a:t>Contextes (variés</a:t>
            </a:r>
            <a:r>
              <a:rPr lang="fr-FR" sz="3600" b="1" dirty="0" smtClean="0">
                <a:solidFill>
                  <a:srgbClr val="7030A0"/>
                </a:solidFill>
              </a:rPr>
              <a:t>) : </a:t>
            </a:r>
            <a:endParaRPr lang="fr-FR" sz="3600" b="1" dirty="0">
              <a:solidFill>
                <a:srgbClr val="7030A0"/>
              </a:solidFill>
            </a:endParaRPr>
          </a:p>
        </p:txBody>
      </p:sp>
      <p:sp>
        <p:nvSpPr>
          <p:cNvPr id="7" name="Ovale 6"/>
          <p:cNvSpPr/>
          <p:nvPr/>
        </p:nvSpPr>
        <p:spPr>
          <a:xfrm>
            <a:off x="278151" y="2653483"/>
            <a:ext cx="2782549" cy="129227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tx1"/>
                </a:solidFill>
              </a:rPr>
              <a:t>Maud </a:t>
            </a:r>
          </a:p>
          <a:p>
            <a:pPr algn="ctr"/>
            <a:r>
              <a:rPr lang="fr-FR" dirty="0" smtClean="0">
                <a:solidFill>
                  <a:schemeClr val="tx1"/>
                </a:solidFill>
              </a:rPr>
              <a:t>(10</a:t>
            </a:r>
            <a:r>
              <a:rPr lang="fr-FR" baseline="30000" dirty="0" smtClean="0">
                <a:solidFill>
                  <a:schemeClr val="tx1"/>
                </a:solidFill>
              </a:rPr>
              <a:t>ème</a:t>
            </a:r>
            <a:r>
              <a:rPr lang="fr-FR" dirty="0" smtClean="0">
                <a:solidFill>
                  <a:schemeClr val="tx1"/>
                </a:solidFill>
              </a:rPr>
              <a:t> LS - cycle d’orientation)</a:t>
            </a:r>
            <a:endParaRPr lang="fr-FR" dirty="0">
              <a:solidFill>
                <a:schemeClr val="tx1"/>
              </a:solidFill>
            </a:endParaRPr>
          </a:p>
        </p:txBody>
      </p:sp>
      <p:sp>
        <p:nvSpPr>
          <p:cNvPr id="16" name="Ovale 15"/>
          <p:cNvSpPr/>
          <p:nvPr/>
        </p:nvSpPr>
        <p:spPr>
          <a:xfrm>
            <a:off x="2609503" y="3721262"/>
            <a:ext cx="3042674" cy="13206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tx1"/>
                </a:solidFill>
              </a:rPr>
              <a:t>Jana </a:t>
            </a:r>
          </a:p>
          <a:p>
            <a:pPr algn="ctr"/>
            <a:r>
              <a:rPr lang="fr-FR" dirty="0" smtClean="0">
                <a:solidFill>
                  <a:schemeClr val="tx1"/>
                </a:solidFill>
              </a:rPr>
              <a:t>(Programme du Baccalauréat International) </a:t>
            </a:r>
            <a:endParaRPr lang="fr-FR" dirty="0">
              <a:solidFill>
                <a:schemeClr val="tx1"/>
              </a:solidFill>
            </a:endParaRPr>
          </a:p>
        </p:txBody>
      </p:sp>
      <p:sp>
        <p:nvSpPr>
          <p:cNvPr id="17" name="Ovale 16"/>
          <p:cNvSpPr/>
          <p:nvPr/>
        </p:nvSpPr>
        <p:spPr>
          <a:xfrm>
            <a:off x="118719" y="5496009"/>
            <a:ext cx="2654300" cy="969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solidFill>
                  <a:schemeClr val="tx1"/>
                </a:solidFill>
              </a:rPr>
              <a:t>Céline et Sylvia (cycle 1)</a:t>
            </a:r>
            <a:endParaRPr lang="fr-FR" dirty="0">
              <a:solidFill>
                <a:schemeClr val="tx1"/>
              </a:solidFill>
            </a:endParaRPr>
          </a:p>
        </p:txBody>
      </p:sp>
      <p:sp>
        <p:nvSpPr>
          <p:cNvPr id="18" name="Ovale 17"/>
          <p:cNvSpPr/>
          <p:nvPr/>
        </p:nvSpPr>
        <p:spPr>
          <a:xfrm>
            <a:off x="3060700" y="5303016"/>
            <a:ext cx="2819077" cy="135509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solidFill>
                  <a:schemeClr val="tx1"/>
                </a:solidFill>
              </a:rPr>
              <a:t>Audrey (primaire dans le contexte genevois)</a:t>
            </a:r>
            <a:endParaRPr lang="fr-FR" dirty="0">
              <a:solidFill>
                <a:schemeClr val="tx1"/>
              </a:solidFill>
            </a:endParaRPr>
          </a:p>
        </p:txBody>
      </p:sp>
      <p:sp>
        <p:nvSpPr>
          <p:cNvPr id="9" name="Parentesi graffa chiusa 8"/>
          <p:cNvSpPr/>
          <p:nvPr/>
        </p:nvSpPr>
        <p:spPr>
          <a:xfrm>
            <a:off x="6209630" y="2213714"/>
            <a:ext cx="778898" cy="4335733"/>
          </a:xfrm>
          <a:prstGeom prst="rightBrace">
            <a:avLst>
              <a:gd name="adj1" fmla="val 61695"/>
              <a:gd name="adj2" fmla="val 509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Ovale 11"/>
          <p:cNvSpPr/>
          <p:nvPr/>
        </p:nvSpPr>
        <p:spPr>
          <a:xfrm>
            <a:off x="7132463" y="3057517"/>
            <a:ext cx="4914869" cy="2923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solidFill>
                  <a:schemeClr val="tx1"/>
                </a:solidFill>
              </a:rPr>
              <a:t>Voir comment les élèves ont vécu le dispositif de résolution de problèmes </a:t>
            </a:r>
            <a:br>
              <a:rPr lang="fr-FR" sz="2400" dirty="0" smtClean="0">
                <a:solidFill>
                  <a:schemeClr val="tx1"/>
                </a:solidFill>
              </a:rPr>
            </a:br>
            <a:r>
              <a:rPr lang="fr-FR" sz="2400" dirty="0" smtClean="0">
                <a:solidFill>
                  <a:schemeClr val="tx1"/>
                </a:solidFill>
              </a:rPr>
              <a:t>par rapport au dispositif « ordinaire »</a:t>
            </a:r>
            <a:endParaRPr lang="fr-FR" sz="2400" dirty="0">
              <a:solidFill>
                <a:schemeClr val="tx1"/>
              </a:solidFill>
            </a:endParaRPr>
          </a:p>
        </p:txBody>
      </p:sp>
      <p:sp>
        <p:nvSpPr>
          <p:cNvPr id="20" name="Ovale 19"/>
          <p:cNvSpPr/>
          <p:nvPr/>
        </p:nvSpPr>
        <p:spPr>
          <a:xfrm>
            <a:off x="3183794" y="2322381"/>
            <a:ext cx="2708691" cy="127598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s-IS" dirty="0" smtClean="0">
                <a:solidFill>
                  <a:schemeClr val="tx1"/>
                </a:solidFill>
              </a:rPr>
              <a:t>Pierre-François </a:t>
            </a:r>
            <a:r>
              <a:rPr lang="is-IS" smtClean="0">
                <a:solidFill>
                  <a:schemeClr val="tx1"/>
                </a:solidFill>
              </a:rPr>
              <a:t>et Michel (sécondaire)</a:t>
            </a:r>
            <a:endParaRPr lang="fr-FR" dirty="0">
              <a:solidFill>
                <a:schemeClr val="tx1"/>
              </a:solidFill>
            </a:endParaRPr>
          </a:p>
        </p:txBody>
      </p:sp>
      <p:sp>
        <p:nvSpPr>
          <p:cNvPr id="13" name="Titolo 1"/>
          <p:cNvSpPr txBox="1">
            <a:spLocks/>
          </p:cNvSpPr>
          <p:nvPr/>
        </p:nvSpPr>
        <p:spPr>
          <a:xfrm>
            <a:off x="1004341" y="400063"/>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fr-FR" b="1" dirty="0" smtClean="0">
                <a:latin typeface="Times New Roman" panose="02020603050405020304" pitchFamily="18" charset="0"/>
                <a:cs typeface="Times New Roman" panose="02020603050405020304" pitchFamily="18" charset="0"/>
              </a:rPr>
              <a:t>	</a:t>
            </a:r>
            <a:r>
              <a:rPr lang="fr-FR" b="1" dirty="0" smtClean="0">
                <a:latin typeface="Century Gothic" charset="0"/>
                <a:ea typeface="Century Gothic" charset="0"/>
                <a:cs typeface="Century Gothic" charset="0"/>
              </a:rPr>
              <a:t>Méthodologie de recherche</a:t>
            </a:r>
            <a:br>
              <a:rPr lang="fr-FR" b="1" dirty="0" smtClean="0">
                <a:latin typeface="Century Gothic" charset="0"/>
                <a:ea typeface="Century Gothic" charset="0"/>
                <a:cs typeface="Century Gothic" charset="0"/>
              </a:rPr>
            </a:br>
            <a:r>
              <a:rPr lang="fr-FR" sz="2800" b="1" dirty="0" smtClean="0">
                <a:latin typeface="Century Gothic" charset="0"/>
                <a:ea typeface="Century Gothic" charset="0"/>
                <a:cs typeface="Century Gothic" charset="0"/>
              </a:rPr>
              <a:t>(premières idées)</a:t>
            </a:r>
            <a:endParaRPr lang="fr-FR" sz="2800" b="1" dirty="0">
              <a:latin typeface="Century Gothic" charset="0"/>
              <a:ea typeface="Century Gothic" charset="0"/>
              <a:cs typeface="Century Gothic" charset="0"/>
            </a:endParaRPr>
          </a:p>
        </p:txBody>
      </p:sp>
      <p:sp>
        <p:nvSpPr>
          <p:cNvPr id="11" name="Ovale 10"/>
          <p:cNvSpPr/>
          <p:nvPr/>
        </p:nvSpPr>
        <p:spPr>
          <a:xfrm>
            <a:off x="278151" y="4399866"/>
            <a:ext cx="1933331" cy="83457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mtClean="0">
                <a:solidFill>
                  <a:schemeClr val="tx1"/>
                </a:solidFill>
              </a:rPr>
              <a:t>Christine</a:t>
            </a:r>
            <a:endParaRPr lang="fr-FR" dirty="0">
              <a:solidFill>
                <a:schemeClr val="tx1"/>
              </a:solidFill>
            </a:endParaRPr>
          </a:p>
        </p:txBody>
      </p:sp>
    </p:spTree>
    <p:extLst>
      <p:ext uri="{BB962C8B-B14F-4D97-AF65-F5344CB8AC3E}">
        <p14:creationId xmlns:p14="http://schemas.microsoft.com/office/powerpoint/2010/main" val="141069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P spid="9" grpId="0" animBg="1"/>
      <p:bldP spid="12" grpId="0" animBg="1"/>
      <p:bldP spid="2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France</a:t>
            </a:r>
          </a:p>
        </p:txBody>
      </p:sp>
      <p:sp>
        <p:nvSpPr>
          <p:cNvPr id="5" name="Rettangolo arrotondato 4"/>
          <p:cNvSpPr/>
          <p:nvPr/>
        </p:nvSpPr>
        <p:spPr>
          <a:xfrm>
            <a:off x="3439737" y="2824447"/>
            <a:ext cx="1908770"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Italie</a:t>
            </a:r>
          </a:p>
        </p:txBody>
      </p:sp>
      <p:sp>
        <p:nvSpPr>
          <p:cNvPr id="7" name="Rettangolo arrotondato 6"/>
          <p:cNvSpPr/>
          <p:nvPr/>
        </p:nvSpPr>
        <p:spPr>
          <a:xfrm>
            <a:off x="3803283" y="3914057"/>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Finlande</a:t>
            </a: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65000"/>
                  </a:schemeClr>
                </a:solidFill>
              </a:rPr>
              <a:t>Méthodes plus « discursives »</a:t>
            </a:r>
            <a:endParaRPr lang="fr-FR" dirty="0">
              <a:solidFill>
                <a:schemeClr val="bg1">
                  <a:lumMod val="65000"/>
                </a:schemeClr>
              </a:solidFill>
            </a:endParaRPr>
          </a:p>
        </p:txBody>
      </p:sp>
      <p:sp>
        <p:nvSpPr>
          <p:cNvPr id="16" name="Rettangolo arrotondato 15"/>
          <p:cNvSpPr/>
          <p:nvPr/>
        </p:nvSpPr>
        <p:spPr>
          <a:xfrm>
            <a:off x="8305644" y="3168388"/>
            <a:ext cx="2588029" cy="519552"/>
          </a:xfrm>
          <a:prstGeom prst="roundRect">
            <a:avLst/>
          </a:prstGeom>
          <a:solidFill>
            <a:srgbClr val="92D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Allemagne</a:t>
            </a: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Méthodes plus « fermées »</a:t>
            </a:r>
          </a:p>
        </p:txBody>
      </p:sp>
      <p:sp>
        <p:nvSpPr>
          <p:cNvPr id="19" name="Rettangolo arrotondato 18"/>
          <p:cNvSpPr/>
          <p:nvPr/>
        </p:nvSpPr>
        <p:spPr>
          <a:xfrm>
            <a:off x="8529696" y="4775995"/>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Belgique</a:t>
            </a:r>
          </a:p>
        </p:txBody>
      </p:sp>
      <p:sp>
        <p:nvSpPr>
          <p:cNvPr id="20" name="Rettangolo arrotondato 19"/>
          <p:cNvSpPr/>
          <p:nvPr/>
        </p:nvSpPr>
        <p:spPr>
          <a:xfrm>
            <a:off x="793251" y="4510476"/>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lumMod val="65000"/>
                  </a:schemeClr>
                </a:solidFill>
              </a:rPr>
              <a:t>Etats-Unis</a:t>
            </a:r>
            <a:endParaRPr lang="fr-FR" sz="3200" dirty="0">
              <a:solidFill>
                <a:schemeClr val="bg1">
                  <a:lumMod val="65000"/>
                </a:schemeClr>
              </a:solidFill>
            </a:endParaRPr>
          </a:p>
        </p:txBody>
      </p:sp>
      <p:sp>
        <p:nvSpPr>
          <p:cNvPr id="14" name="Rettangolo arrotondato 13"/>
          <p:cNvSpPr/>
          <p:nvPr/>
        </p:nvSpPr>
        <p:spPr>
          <a:xfrm>
            <a:off x="5613035" y="500717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Angleterre</a:t>
            </a:r>
          </a:p>
        </p:txBody>
      </p:sp>
      <p:sp>
        <p:nvSpPr>
          <p:cNvPr id="21" name="Rettangolo arrotondato 20"/>
          <p:cNvSpPr/>
          <p:nvPr/>
        </p:nvSpPr>
        <p:spPr>
          <a:xfrm>
            <a:off x="5573052" y="228579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Suisse</a:t>
            </a:r>
          </a:p>
        </p:txBody>
      </p:sp>
      <p:sp>
        <p:nvSpPr>
          <p:cNvPr id="22" name="Rettangolo arrotondato 21"/>
          <p:cNvSpPr/>
          <p:nvPr/>
        </p:nvSpPr>
        <p:spPr>
          <a:xfrm>
            <a:off x="8777240" y="3995565"/>
            <a:ext cx="2517332" cy="472805"/>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Québec</a:t>
            </a:r>
          </a:p>
        </p:txBody>
      </p:sp>
    </p:spTree>
    <p:extLst>
      <p:ext uri="{BB962C8B-B14F-4D97-AF65-F5344CB8AC3E}">
        <p14:creationId xmlns:p14="http://schemas.microsoft.com/office/powerpoint/2010/main" val="577800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2307" y="826356"/>
            <a:ext cx="11437496" cy="646331"/>
          </a:xfrm>
          <a:prstGeom prst="rect">
            <a:avLst/>
          </a:prstGeom>
          <a:noFill/>
        </p:spPr>
        <p:txBody>
          <a:bodyPr wrap="square" rtlCol="0">
            <a:spAutoFit/>
          </a:bodyPr>
          <a:lstStyle/>
          <a:p>
            <a:r>
              <a:rPr lang="fr-FR" sz="3600" dirty="0" err="1"/>
              <a:t>Schukajlow</a:t>
            </a:r>
            <a:r>
              <a:rPr lang="fr-FR" sz="3600" dirty="0"/>
              <a:t> et </a:t>
            </a:r>
            <a:r>
              <a:rPr lang="fr-FR" sz="3600" dirty="0" smtClean="0"/>
              <a:t>al. (2011) JSTOR</a:t>
            </a:r>
            <a:endParaRPr lang="fr-FR" sz="3600" dirty="0"/>
          </a:p>
        </p:txBody>
      </p:sp>
      <p:sp>
        <p:nvSpPr>
          <p:cNvPr id="16" name="Rettangolo arrotondato 15"/>
          <p:cNvSpPr/>
          <p:nvPr/>
        </p:nvSpPr>
        <p:spPr>
          <a:xfrm>
            <a:off x="629586" y="2296470"/>
            <a:ext cx="10762938" cy="152899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OBJECTIF DE LA RECHERCHE : </a:t>
            </a:r>
          </a:p>
          <a:p>
            <a:pPr algn="ctr"/>
            <a:r>
              <a:rPr lang="fr-FR" sz="2400" dirty="0" smtClean="0">
                <a:solidFill>
                  <a:schemeClr val="tx1"/>
                </a:solidFill>
              </a:rPr>
              <a:t>Analyser le rapport des élèves (</a:t>
            </a:r>
            <a:r>
              <a:rPr lang="fr-FR" sz="2400" dirty="0" err="1" smtClean="0">
                <a:solidFill>
                  <a:schemeClr val="tx1"/>
                </a:solidFill>
              </a:rPr>
              <a:t>ninth</a:t>
            </a:r>
            <a:r>
              <a:rPr lang="fr-FR" sz="2400" dirty="0" smtClean="0">
                <a:solidFill>
                  <a:schemeClr val="tx1"/>
                </a:solidFill>
              </a:rPr>
              <a:t> grade-15 ans) à </a:t>
            </a:r>
            <a:r>
              <a:rPr lang="fr-FR" sz="2400" b="1" dirty="0" smtClean="0">
                <a:solidFill>
                  <a:schemeClr val="tx1"/>
                </a:solidFill>
              </a:rPr>
              <a:t>la résolution de problèmes </a:t>
            </a:r>
            <a:r>
              <a:rPr lang="fr-FR" sz="2400" dirty="0" smtClean="0">
                <a:solidFill>
                  <a:schemeClr val="tx1"/>
                </a:solidFill>
              </a:rPr>
              <a:t>(en termes d’intérêt</a:t>
            </a:r>
            <a:r>
              <a:rPr lang="fr-FR" sz="2400" dirty="0">
                <a:solidFill>
                  <a:schemeClr val="tx1"/>
                </a:solidFill>
              </a:rPr>
              <a:t>, d</a:t>
            </a:r>
            <a:r>
              <a:rPr lang="fr-FR" sz="2400" dirty="0" smtClean="0">
                <a:solidFill>
                  <a:schemeClr val="tx1"/>
                </a:solidFill>
              </a:rPr>
              <a:t>e plaisir, de valeur, des attentes par rapport à leur réussite)</a:t>
            </a:r>
            <a:endParaRPr lang="fr-FR" sz="2400" dirty="0">
              <a:solidFill>
                <a:schemeClr val="tx1"/>
              </a:solidFill>
            </a:endParaRPr>
          </a:p>
        </p:txBody>
      </p:sp>
      <p:sp>
        <p:nvSpPr>
          <p:cNvPr id="8" name="Arrondir un rectangle avec un coin diagonal 7"/>
          <p:cNvSpPr/>
          <p:nvPr/>
        </p:nvSpPr>
        <p:spPr>
          <a:xfrm>
            <a:off x="7564582" y="249382"/>
            <a:ext cx="4305993" cy="1198762"/>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solidFill>
                  <a:schemeClr val="tx1"/>
                </a:solidFill>
              </a:rPr>
              <a:t>Teaching</a:t>
            </a:r>
            <a:r>
              <a:rPr lang="fr-FR" b="1" dirty="0" smtClean="0">
                <a:solidFill>
                  <a:schemeClr val="tx1"/>
                </a:solidFill>
              </a:rPr>
              <a:t> </a:t>
            </a:r>
            <a:r>
              <a:rPr lang="fr-FR" b="1" dirty="0" err="1" smtClean="0">
                <a:solidFill>
                  <a:schemeClr val="tx1"/>
                </a:solidFill>
              </a:rPr>
              <a:t>methods</a:t>
            </a:r>
            <a:r>
              <a:rPr lang="fr-FR" b="1" dirty="0" smtClean="0">
                <a:solidFill>
                  <a:schemeClr val="tx1"/>
                </a:solidFill>
              </a:rPr>
              <a:t> for </a:t>
            </a:r>
            <a:r>
              <a:rPr lang="fr-FR" b="1" dirty="0" err="1" smtClean="0">
                <a:solidFill>
                  <a:schemeClr val="tx1"/>
                </a:solidFill>
              </a:rPr>
              <a:t>modelling</a:t>
            </a:r>
            <a:r>
              <a:rPr lang="fr-FR" b="1" dirty="0" smtClean="0">
                <a:solidFill>
                  <a:schemeClr val="tx1"/>
                </a:solidFill>
              </a:rPr>
              <a:t> </a:t>
            </a:r>
            <a:r>
              <a:rPr lang="fr-FR" b="1" dirty="0" err="1" smtClean="0">
                <a:solidFill>
                  <a:schemeClr val="tx1"/>
                </a:solidFill>
              </a:rPr>
              <a:t>problems</a:t>
            </a:r>
            <a:r>
              <a:rPr lang="fr-FR" b="1" dirty="0" smtClean="0">
                <a:solidFill>
                  <a:schemeClr val="tx1"/>
                </a:solidFill>
              </a:rPr>
              <a:t> and </a:t>
            </a:r>
            <a:r>
              <a:rPr lang="fr-FR" b="1" dirty="0" err="1" smtClean="0">
                <a:solidFill>
                  <a:schemeClr val="tx1"/>
                </a:solidFill>
              </a:rPr>
              <a:t>students</a:t>
            </a:r>
            <a:r>
              <a:rPr lang="fr-FR" b="1" dirty="0" smtClean="0">
                <a:solidFill>
                  <a:schemeClr val="tx1"/>
                </a:solidFill>
              </a:rPr>
              <a:t>’ </a:t>
            </a:r>
            <a:r>
              <a:rPr lang="fr-FR" b="1" dirty="0" err="1" smtClean="0">
                <a:solidFill>
                  <a:schemeClr val="tx1"/>
                </a:solidFill>
              </a:rPr>
              <a:t>task-specific</a:t>
            </a:r>
            <a:r>
              <a:rPr lang="fr-FR" b="1" dirty="0" smtClean="0">
                <a:solidFill>
                  <a:schemeClr val="tx1"/>
                </a:solidFill>
              </a:rPr>
              <a:t> </a:t>
            </a:r>
            <a:r>
              <a:rPr lang="fr-FR" b="1" dirty="0" err="1" smtClean="0">
                <a:solidFill>
                  <a:schemeClr val="tx1"/>
                </a:solidFill>
              </a:rPr>
              <a:t>enjoyment</a:t>
            </a:r>
            <a:r>
              <a:rPr lang="fr-FR" b="1" dirty="0" smtClean="0">
                <a:solidFill>
                  <a:schemeClr val="tx1"/>
                </a:solidFill>
              </a:rPr>
              <a:t>, value, </a:t>
            </a:r>
            <a:r>
              <a:rPr lang="fr-FR" b="1" dirty="0" err="1" smtClean="0">
                <a:solidFill>
                  <a:schemeClr val="tx1"/>
                </a:solidFill>
              </a:rPr>
              <a:t>interest</a:t>
            </a:r>
            <a:r>
              <a:rPr lang="fr-FR" b="1" dirty="0" smtClean="0">
                <a:solidFill>
                  <a:schemeClr val="tx1"/>
                </a:solidFill>
              </a:rPr>
              <a:t> and self-</a:t>
            </a:r>
            <a:r>
              <a:rPr lang="fr-FR" b="1" dirty="0" err="1" smtClean="0">
                <a:solidFill>
                  <a:schemeClr val="tx1"/>
                </a:solidFill>
              </a:rPr>
              <a:t>efficacy</a:t>
            </a:r>
            <a:r>
              <a:rPr lang="fr-FR" b="1" dirty="0" smtClean="0">
                <a:solidFill>
                  <a:schemeClr val="tx1"/>
                </a:solidFill>
              </a:rPr>
              <a:t> expectations</a:t>
            </a:r>
            <a:endParaRPr lang="fr-FR"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mtClean="0">
                <a:solidFill>
                  <a:schemeClr val="tx1"/>
                </a:solidFill>
              </a:rPr>
              <a:t>ALLEMAGNE</a:t>
            </a:r>
            <a:endParaRPr lang="fr-FR" sz="2000" b="1" dirty="0">
              <a:solidFill>
                <a:schemeClr val="tx1"/>
              </a:solidFill>
            </a:endParaRPr>
          </a:p>
        </p:txBody>
      </p:sp>
      <p:sp>
        <p:nvSpPr>
          <p:cNvPr id="10" name="Ovale 9"/>
          <p:cNvSpPr/>
          <p:nvPr/>
        </p:nvSpPr>
        <p:spPr>
          <a:xfrm>
            <a:off x="823289" y="4172989"/>
            <a:ext cx="5062122" cy="185891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3 types de </a:t>
            </a:r>
            <a:r>
              <a:rPr lang="en-GB" sz="2000" dirty="0" err="1" smtClean="0">
                <a:solidFill>
                  <a:schemeClr val="tx1"/>
                </a:solidFill>
              </a:rPr>
              <a:t>problèmes</a:t>
            </a:r>
            <a:r>
              <a:rPr lang="en-GB" sz="2000" dirty="0" smtClean="0">
                <a:solidFill>
                  <a:schemeClr val="tx1"/>
                </a:solidFill>
              </a:rPr>
              <a:t> : intra-mathematical problems, word problems, modelling problems</a:t>
            </a:r>
            <a:endParaRPr lang="en-GB" sz="2000" dirty="0">
              <a:solidFill>
                <a:schemeClr val="tx1"/>
              </a:solidFill>
            </a:endParaRPr>
          </a:p>
        </p:txBody>
      </p:sp>
      <p:sp>
        <p:nvSpPr>
          <p:cNvPr id="3" name="CasellaDiTesto 2"/>
          <p:cNvSpPr txBox="1"/>
          <p:nvPr/>
        </p:nvSpPr>
        <p:spPr>
          <a:xfrm>
            <a:off x="8371461" y="5524070"/>
            <a:ext cx="3624349" cy="1015663"/>
          </a:xfrm>
          <a:prstGeom prst="rect">
            <a:avLst/>
          </a:prstGeom>
          <a:noFill/>
        </p:spPr>
        <p:txBody>
          <a:bodyPr wrap="square" rtlCol="0">
            <a:spAutoFit/>
          </a:bodyPr>
          <a:lstStyle/>
          <a:p>
            <a:r>
              <a:rPr lang="fr-FR" sz="2000" dirty="0" smtClean="0"/>
              <a:t>On peut le considérer comme référence pour la résolution </a:t>
            </a:r>
            <a:r>
              <a:rPr lang="fr-FR" sz="2000" smtClean="0"/>
              <a:t>de problèmes.</a:t>
            </a:r>
            <a:endParaRPr lang="fr-FR" sz="2000"/>
          </a:p>
        </p:txBody>
      </p:sp>
    </p:spTree>
    <p:extLst>
      <p:ext uri="{BB962C8B-B14F-4D97-AF65-F5344CB8AC3E}">
        <p14:creationId xmlns:p14="http://schemas.microsoft.com/office/powerpoint/2010/main" val="17371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2307" y="826356"/>
            <a:ext cx="11437496" cy="646331"/>
          </a:xfrm>
          <a:prstGeom prst="rect">
            <a:avLst/>
          </a:prstGeom>
          <a:noFill/>
        </p:spPr>
        <p:txBody>
          <a:bodyPr wrap="square" rtlCol="0">
            <a:spAutoFit/>
          </a:bodyPr>
          <a:lstStyle/>
          <a:p>
            <a:r>
              <a:rPr lang="fr-FR" sz="3600" dirty="0" err="1"/>
              <a:t>Schukajlow</a:t>
            </a:r>
            <a:r>
              <a:rPr lang="fr-FR" sz="3600" dirty="0"/>
              <a:t> et </a:t>
            </a:r>
            <a:r>
              <a:rPr lang="fr-FR" sz="3600" dirty="0" smtClean="0"/>
              <a:t>al. (2011) JSTOR</a:t>
            </a:r>
            <a:endParaRPr lang="fr-FR" sz="3600" dirty="0"/>
          </a:p>
        </p:txBody>
      </p:sp>
      <p:sp>
        <p:nvSpPr>
          <p:cNvPr id="16" name="Rettangolo arrotondato 15"/>
          <p:cNvSpPr/>
          <p:nvPr/>
        </p:nvSpPr>
        <p:spPr>
          <a:xfrm>
            <a:off x="629586" y="2296470"/>
            <a:ext cx="10762938" cy="157726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QUESTION DE RECHERCHE (globale) :</a:t>
            </a:r>
          </a:p>
          <a:p>
            <a:pPr algn="ctr"/>
            <a:r>
              <a:rPr lang="fr-FR" sz="2400" dirty="0" smtClean="0">
                <a:solidFill>
                  <a:schemeClr val="tx1"/>
                </a:solidFill>
              </a:rPr>
              <a:t>Est-ce que le plaisir, l’intérêt, la valeur et les attentes dépendent du type de problème ?</a:t>
            </a:r>
          </a:p>
        </p:txBody>
      </p:sp>
      <p:sp>
        <p:nvSpPr>
          <p:cNvPr id="8" name="Arrondir un rectangle avec un coin diagonal 7"/>
          <p:cNvSpPr/>
          <p:nvPr/>
        </p:nvSpPr>
        <p:spPr>
          <a:xfrm>
            <a:off x="7564582" y="249382"/>
            <a:ext cx="4305993" cy="1198762"/>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solidFill>
                  <a:schemeClr val="tx1"/>
                </a:solidFill>
              </a:rPr>
              <a:t>Teaching</a:t>
            </a:r>
            <a:r>
              <a:rPr lang="fr-FR" b="1" dirty="0" smtClean="0">
                <a:solidFill>
                  <a:schemeClr val="tx1"/>
                </a:solidFill>
              </a:rPr>
              <a:t> </a:t>
            </a:r>
            <a:r>
              <a:rPr lang="fr-FR" b="1" dirty="0" err="1" smtClean="0">
                <a:solidFill>
                  <a:schemeClr val="tx1"/>
                </a:solidFill>
              </a:rPr>
              <a:t>methods</a:t>
            </a:r>
            <a:r>
              <a:rPr lang="fr-FR" b="1" dirty="0" smtClean="0">
                <a:solidFill>
                  <a:schemeClr val="tx1"/>
                </a:solidFill>
              </a:rPr>
              <a:t> for </a:t>
            </a:r>
            <a:r>
              <a:rPr lang="fr-FR" b="1" dirty="0" err="1" smtClean="0">
                <a:solidFill>
                  <a:schemeClr val="tx1"/>
                </a:solidFill>
              </a:rPr>
              <a:t>modelling</a:t>
            </a:r>
            <a:r>
              <a:rPr lang="fr-FR" b="1" dirty="0" smtClean="0">
                <a:solidFill>
                  <a:schemeClr val="tx1"/>
                </a:solidFill>
              </a:rPr>
              <a:t> </a:t>
            </a:r>
            <a:r>
              <a:rPr lang="fr-FR" b="1" dirty="0" err="1" smtClean="0">
                <a:solidFill>
                  <a:schemeClr val="tx1"/>
                </a:solidFill>
              </a:rPr>
              <a:t>problems</a:t>
            </a:r>
            <a:r>
              <a:rPr lang="fr-FR" b="1" dirty="0" smtClean="0">
                <a:solidFill>
                  <a:schemeClr val="tx1"/>
                </a:solidFill>
              </a:rPr>
              <a:t> and </a:t>
            </a:r>
            <a:r>
              <a:rPr lang="fr-FR" b="1" dirty="0" err="1" smtClean="0">
                <a:solidFill>
                  <a:schemeClr val="tx1"/>
                </a:solidFill>
              </a:rPr>
              <a:t>students</a:t>
            </a:r>
            <a:r>
              <a:rPr lang="fr-FR" b="1" dirty="0" smtClean="0">
                <a:solidFill>
                  <a:schemeClr val="tx1"/>
                </a:solidFill>
              </a:rPr>
              <a:t>’ </a:t>
            </a:r>
            <a:r>
              <a:rPr lang="fr-FR" b="1" dirty="0" err="1" smtClean="0">
                <a:solidFill>
                  <a:schemeClr val="tx1"/>
                </a:solidFill>
              </a:rPr>
              <a:t>task-specific</a:t>
            </a:r>
            <a:r>
              <a:rPr lang="fr-FR" b="1" dirty="0" smtClean="0">
                <a:solidFill>
                  <a:schemeClr val="tx1"/>
                </a:solidFill>
              </a:rPr>
              <a:t> </a:t>
            </a:r>
            <a:r>
              <a:rPr lang="fr-FR" b="1" dirty="0" err="1" smtClean="0">
                <a:solidFill>
                  <a:schemeClr val="tx1"/>
                </a:solidFill>
              </a:rPr>
              <a:t>enjoyment</a:t>
            </a:r>
            <a:r>
              <a:rPr lang="fr-FR" b="1" dirty="0" smtClean="0">
                <a:solidFill>
                  <a:schemeClr val="tx1"/>
                </a:solidFill>
              </a:rPr>
              <a:t>, value, </a:t>
            </a:r>
            <a:r>
              <a:rPr lang="fr-FR" b="1" dirty="0" err="1" smtClean="0">
                <a:solidFill>
                  <a:schemeClr val="tx1"/>
                </a:solidFill>
              </a:rPr>
              <a:t>interest</a:t>
            </a:r>
            <a:r>
              <a:rPr lang="fr-FR" b="1" dirty="0" smtClean="0">
                <a:solidFill>
                  <a:schemeClr val="tx1"/>
                </a:solidFill>
              </a:rPr>
              <a:t> and self-</a:t>
            </a:r>
            <a:r>
              <a:rPr lang="fr-FR" b="1" dirty="0" err="1" smtClean="0">
                <a:solidFill>
                  <a:schemeClr val="tx1"/>
                </a:solidFill>
              </a:rPr>
              <a:t>efficacy</a:t>
            </a:r>
            <a:r>
              <a:rPr lang="fr-FR" b="1" dirty="0" smtClean="0">
                <a:solidFill>
                  <a:schemeClr val="tx1"/>
                </a:solidFill>
              </a:rPr>
              <a:t> expectations</a:t>
            </a:r>
            <a:endParaRPr lang="fr-FR" b="1" dirty="0">
              <a:solidFill>
                <a:schemeClr val="tx1"/>
              </a:solidFill>
            </a:endParaRPr>
          </a:p>
        </p:txBody>
      </p:sp>
      <p:sp>
        <p:nvSpPr>
          <p:cNvPr id="7" name="Rettangolo arrotondato 15"/>
          <p:cNvSpPr/>
          <p:nvPr/>
        </p:nvSpPr>
        <p:spPr>
          <a:xfrm>
            <a:off x="292307" y="4697515"/>
            <a:ext cx="11540836" cy="159604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smtClean="0">
                <a:solidFill>
                  <a:schemeClr val="tx1"/>
                </a:solidFill>
              </a:rPr>
              <a:t>“</a:t>
            </a:r>
            <a:r>
              <a:rPr lang="en-GB" sz="2400" dirty="0" smtClean="0">
                <a:solidFill>
                  <a:schemeClr val="tx1"/>
                </a:solidFill>
              </a:rPr>
              <a:t>The findings show that there were no differences in students' enjoyment, interest, value and self-efficacy among the three types of problems” (p. 215)</a:t>
            </a:r>
            <a:endParaRPr lang="en-GB" sz="2400" dirty="0">
              <a:solidFill>
                <a:schemeClr val="tx1"/>
              </a:solidFill>
            </a:endParaRPr>
          </a:p>
        </p:txBody>
      </p:sp>
      <p:cxnSp>
        <p:nvCxnSpPr>
          <p:cNvPr id="6" name="Connettore 2 5"/>
          <p:cNvCxnSpPr/>
          <p:nvPr/>
        </p:nvCxnSpPr>
        <p:spPr>
          <a:xfrm flipH="1">
            <a:off x="5759145" y="3957403"/>
            <a:ext cx="1" cy="58445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078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2307" y="826356"/>
            <a:ext cx="11437496" cy="646331"/>
          </a:xfrm>
          <a:prstGeom prst="rect">
            <a:avLst/>
          </a:prstGeom>
          <a:noFill/>
        </p:spPr>
        <p:txBody>
          <a:bodyPr wrap="square" rtlCol="0">
            <a:spAutoFit/>
          </a:bodyPr>
          <a:lstStyle/>
          <a:p>
            <a:r>
              <a:rPr lang="fr-FR" sz="3600" dirty="0" err="1" smtClean="0"/>
              <a:t>Schukajlow</a:t>
            </a:r>
            <a:r>
              <a:rPr lang="fr-FR" sz="3600" dirty="0" smtClean="0"/>
              <a:t> et al. (2011) JSTOR</a:t>
            </a:r>
            <a:endParaRPr lang="fr-FR" sz="3600" dirty="0"/>
          </a:p>
        </p:txBody>
      </p:sp>
      <p:sp>
        <p:nvSpPr>
          <p:cNvPr id="16" name="Rettangolo arrotondato 15"/>
          <p:cNvSpPr/>
          <p:nvPr/>
        </p:nvSpPr>
        <p:spPr>
          <a:xfrm>
            <a:off x="629586" y="2296470"/>
            <a:ext cx="10762938" cy="157726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0000"/>
                </a:solidFill>
              </a:rPr>
              <a:t>METHODE DE RECUEIL DE DONNÉES</a:t>
            </a:r>
            <a:r>
              <a:rPr lang="fr-FR" sz="2400" dirty="0" smtClean="0">
                <a:solidFill>
                  <a:srgbClr val="FF0000"/>
                </a:solidFill>
              </a:rPr>
              <a:t> </a:t>
            </a:r>
            <a:r>
              <a:rPr lang="fr-FR" sz="2400" dirty="0" smtClean="0">
                <a:solidFill>
                  <a:schemeClr val="tx1"/>
                </a:solidFill>
              </a:rPr>
              <a:t>:</a:t>
            </a:r>
          </a:p>
          <a:p>
            <a:pPr algn="ctr"/>
            <a:r>
              <a:rPr lang="fr-FR" sz="2400" b="1" dirty="0" smtClean="0">
                <a:solidFill>
                  <a:schemeClr val="tx1"/>
                </a:solidFill>
              </a:rPr>
              <a:t>QUESTIONNAIRE – avec cette consigne : </a:t>
            </a:r>
            <a:r>
              <a:rPr lang="fr-FR" sz="2400" dirty="0" smtClean="0">
                <a:solidFill>
                  <a:schemeClr val="tx1"/>
                </a:solidFill>
              </a:rPr>
              <a:t>« Read </a:t>
            </a:r>
            <a:r>
              <a:rPr lang="fr-FR" sz="2400" dirty="0" err="1" smtClean="0">
                <a:solidFill>
                  <a:schemeClr val="tx1"/>
                </a:solidFill>
              </a:rPr>
              <a:t>each</a:t>
            </a:r>
            <a:r>
              <a:rPr lang="fr-FR" sz="2400" dirty="0" smtClean="0">
                <a:solidFill>
                  <a:schemeClr val="tx1"/>
                </a:solidFill>
              </a:rPr>
              <a:t> </a:t>
            </a:r>
            <a:r>
              <a:rPr lang="fr-FR" sz="2400" dirty="0" err="1" smtClean="0">
                <a:solidFill>
                  <a:schemeClr val="tx1"/>
                </a:solidFill>
              </a:rPr>
              <a:t>problem</a:t>
            </a:r>
            <a:r>
              <a:rPr lang="fr-FR" sz="2400" dirty="0" smtClean="0">
                <a:solidFill>
                  <a:schemeClr val="tx1"/>
                </a:solidFill>
              </a:rPr>
              <a:t> </a:t>
            </a:r>
            <a:r>
              <a:rPr lang="fr-FR" sz="2400" dirty="0" err="1" smtClean="0">
                <a:solidFill>
                  <a:schemeClr val="tx1"/>
                </a:solidFill>
              </a:rPr>
              <a:t>carefully</a:t>
            </a:r>
            <a:r>
              <a:rPr lang="fr-FR" sz="2400" dirty="0" smtClean="0">
                <a:solidFill>
                  <a:schemeClr val="tx1"/>
                </a:solidFill>
              </a:rPr>
              <a:t> and </a:t>
            </a:r>
            <a:r>
              <a:rPr lang="fr-FR" sz="2400" dirty="0" err="1" smtClean="0">
                <a:solidFill>
                  <a:schemeClr val="tx1"/>
                </a:solidFill>
              </a:rPr>
              <a:t>then</a:t>
            </a:r>
            <a:r>
              <a:rPr lang="fr-FR" sz="2400" dirty="0" smtClean="0">
                <a:solidFill>
                  <a:schemeClr val="tx1"/>
                </a:solidFill>
              </a:rPr>
              <a:t> </a:t>
            </a:r>
            <a:r>
              <a:rPr lang="fr-FR" sz="2400" dirty="0" err="1" smtClean="0">
                <a:solidFill>
                  <a:schemeClr val="tx1"/>
                </a:solidFill>
              </a:rPr>
              <a:t>answer</a:t>
            </a:r>
            <a:r>
              <a:rPr lang="fr-FR" sz="2400" dirty="0" smtClean="0">
                <a:solidFill>
                  <a:schemeClr val="tx1"/>
                </a:solidFill>
              </a:rPr>
              <a:t> </a:t>
            </a:r>
            <a:r>
              <a:rPr lang="fr-FR" sz="2400" dirty="0" err="1" smtClean="0">
                <a:solidFill>
                  <a:schemeClr val="tx1"/>
                </a:solidFill>
              </a:rPr>
              <a:t>some</a:t>
            </a:r>
            <a:r>
              <a:rPr lang="fr-FR" sz="2400" dirty="0" smtClean="0">
                <a:solidFill>
                  <a:schemeClr val="tx1"/>
                </a:solidFill>
              </a:rPr>
              <a:t> questions. </a:t>
            </a:r>
            <a:r>
              <a:rPr lang="fr-FR" sz="2400" b="1" dirty="0" smtClean="0">
                <a:solidFill>
                  <a:schemeClr val="tx1"/>
                </a:solidFill>
              </a:rPr>
              <a:t>You do not have to </a:t>
            </a:r>
            <a:r>
              <a:rPr lang="fr-FR" sz="2400" b="1" dirty="0" err="1" smtClean="0">
                <a:solidFill>
                  <a:schemeClr val="tx1"/>
                </a:solidFill>
              </a:rPr>
              <a:t>solve</a:t>
            </a:r>
            <a:r>
              <a:rPr lang="fr-FR" sz="2400" b="1" dirty="0" smtClean="0">
                <a:solidFill>
                  <a:schemeClr val="tx1"/>
                </a:solidFill>
              </a:rPr>
              <a:t> the </a:t>
            </a:r>
            <a:r>
              <a:rPr lang="fr-FR" sz="2400" b="1" dirty="0" err="1" smtClean="0">
                <a:solidFill>
                  <a:schemeClr val="tx1"/>
                </a:solidFill>
              </a:rPr>
              <a:t>problems</a:t>
            </a:r>
            <a:r>
              <a:rPr lang="fr-FR" sz="2400" b="1" dirty="0" smtClean="0">
                <a:solidFill>
                  <a:schemeClr val="tx1"/>
                </a:solidFill>
              </a:rPr>
              <a:t>!</a:t>
            </a:r>
            <a:r>
              <a:rPr lang="fr-FR" sz="2400" dirty="0" smtClean="0">
                <a:solidFill>
                  <a:schemeClr val="tx1"/>
                </a:solidFill>
              </a:rPr>
              <a:t> » (p. 226)</a:t>
            </a:r>
          </a:p>
        </p:txBody>
      </p:sp>
      <p:sp>
        <p:nvSpPr>
          <p:cNvPr id="8" name="Arrondir un rectangle avec un coin diagonal 7"/>
          <p:cNvSpPr/>
          <p:nvPr/>
        </p:nvSpPr>
        <p:spPr>
          <a:xfrm>
            <a:off x="7564582" y="249382"/>
            <a:ext cx="4305993" cy="1198762"/>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solidFill>
                  <a:schemeClr val="tx1"/>
                </a:solidFill>
              </a:rPr>
              <a:t>Teaching</a:t>
            </a:r>
            <a:r>
              <a:rPr lang="fr-FR" b="1" dirty="0" smtClean="0">
                <a:solidFill>
                  <a:schemeClr val="tx1"/>
                </a:solidFill>
              </a:rPr>
              <a:t> </a:t>
            </a:r>
            <a:r>
              <a:rPr lang="fr-FR" b="1" dirty="0" err="1" smtClean="0">
                <a:solidFill>
                  <a:schemeClr val="tx1"/>
                </a:solidFill>
              </a:rPr>
              <a:t>methods</a:t>
            </a:r>
            <a:r>
              <a:rPr lang="fr-FR" b="1" dirty="0" smtClean="0">
                <a:solidFill>
                  <a:schemeClr val="tx1"/>
                </a:solidFill>
              </a:rPr>
              <a:t> for </a:t>
            </a:r>
            <a:r>
              <a:rPr lang="fr-FR" b="1" dirty="0" err="1" smtClean="0">
                <a:solidFill>
                  <a:schemeClr val="tx1"/>
                </a:solidFill>
              </a:rPr>
              <a:t>modelling</a:t>
            </a:r>
            <a:r>
              <a:rPr lang="fr-FR" b="1" dirty="0" smtClean="0">
                <a:solidFill>
                  <a:schemeClr val="tx1"/>
                </a:solidFill>
              </a:rPr>
              <a:t> </a:t>
            </a:r>
            <a:r>
              <a:rPr lang="fr-FR" b="1" dirty="0" err="1" smtClean="0">
                <a:solidFill>
                  <a:schemeClr val="tx1"/>
                </a:solidFill>
              </a:rPr>
              <a:t>problems</a:t>
            </a:r>
            <a:r>
              <a:rPr lang="fr-FR" b="1" dirty="0" smtClean="0">
                <a:solidFill>
                  <a:schemeClr val="tx1"/>
                </a:solidFill>
              </a:rPr>
              <a:t> and </a:t>
            </a:r>
            <a:r>
              <a:rPr lang="fr-FR" b="1" dirty="0" err="1" smtClean="0">
                <a:solidFill>
                  <a:schemeClr val="tx1"/>
                </a:solidFill>
              </a:rPr>
              <a:t>students</a:t>
            </a:r>
            <a:r>
              <a:rPr lang="fr-FR" b="1" dirty="0" smtClean="0">
                <a:solidFill>
                  <a:schemeClr val="tx1"/>
                </a:solidFill>
              </a:rPr>
              <a:t>’ </a:t>
            </a:r>
            <a:r>
              <a:rPr lang="fr-FR" b="1" dirty="0" err="1" smtClean="0">
                <a:solidFill>
                  <a:schemeClr val="tx1"/>
                </a:solidFill>
              </a:rPr>
              <a:t>task-specific</a:t>
            </a:r>
            <a:r>
              <a:rPr lang="fr-FR" b="1" dirty="0" smtClean="0">
                <a:solidFill>
                  <a:schemeClr val="tx1"/>
                </a:solidFill>
              </a:rPr>
              <a:t> </a:t>
            </a:r>
            <a:r>
              <a:rPr lang="fr-FR" b="1" dirty="0" err="1" smtClean="0">
                <a:solidFill>
                  <a:schemeClr val="tx1"/>
                </a:solidFill>
              </a:rPr>
              <a:t>enjoyment</a:t>
            </a:r>
            <a:r>
              <a:rPr lang="fr-FR" b="1" dirty="0" smtClean="0">
                <a:solidFill>
                  <a:schemeClr val="tx1"/>
                </a:solidFill>
              </a:rPr>
              <a:t>, value, </a:t>
            </a:r>
            <a:r>
              <a:rPr lang="fr-FR" b="1" dirty="0" err="1" smtClean="0">
                <a:solidFill>
                  <a:schemeClr val="tx1"/>
                </a:solidFill>
              </a:rPr>
              <a:t>interest</a:t>
            </a:r>
            <a:r>
              <a:rPr lang="fr-FR" b="1" dirty="0" smtClean="0">
                <a:solidFill>
                  <a:schemeClr val="tx1"/>
                </a:solidFill>
              </a:rPr>
              <a:t> and self-</a:t>
            </a:r>
            <a:r>
              <a:rPr lang="fr-FR" b="1" dirty="0" err="1" smtClean="0">
                <a:solidFill>
                  <a:schemeClr val="tx1"/>
                </a:solidFill>
              </a:rPr>
              <a:t>efficacy</a:t>
            </a:r>
            <a:r>
              <a:rPr lang="fr-FR" b="1" dirty="0" smtClean="0">
                <a:solidFill>
                  <a:schemeClr val="tx1"/>
                </a:solidFill>
              </a:rPr>
              <a:t> expectations</a:t>
            </a:r>
            <a:endParaRPr lang="fr-FR" b="1" dirty="0">
              <a:solidFill>
                <a:schemeClr val="tx1"/>
              </a:solidFill>
            </a:endParaRPr>
          </a:p>
        </p:txBody>
      </p:sp>
      <p:sp>
        <p:nvSpPr>
          <p:cNvPr id="7" name="Rettangolo arrotondato 15"/>
          <p:cNvSpPr/>
          <p:nvPr/>
        </p:nvSpPr>
        <p:spPr>
          <a:xfrm>
            <a:off x="318655" y="4372495"/>
            <a:ext cx="11540836" cy="159604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Après chaque problème, </a:t>
            </a:r>
            <a:r>
              <a:rPr lang="fr-FR" sz="2400" dirty="0">
                <a:solidFill>
                  <a:schemeClr val="tx1"/>
                </a:solidFill>
              </a:rPr>
              <a:t>i</a:t>
            </a:r>
            <a:r>
              <a:rPr lang="fr-FR" sz="2400" dirty="0" smtClean="0">
                <a:solidFill>
                  <a:schemeClr val="tx1"/>
                </a:solidFill>
              </a:rPr>
              <a:t>ls demandaient aux étudiants à quel point ils étaient en accord avec des affirmations données qui concernaient le plaisir, la valeur, l’intérêt et les attentes. </a:t>
            </a:r>
            <a:endParaRPr lang="fr-FR" sz="2400" dirty="0">
              <a:solidFill>
                <a:schemeClr val="tx1"/>
              </a:solidFill>
            </a:endParaRPr>
          </a:p>
        </p:txBody>
      </p:sp>
      <p:sp>
        <p:nvSpPr>
          <p:cNvPr id="3" name="Ovale 2"/>
          <p:cNvSpPr/>
          <p:nvPr/>
        </p:nvSpPr>
        <p:spPr>
          <a:xfrm>
            <a:off x="9245600" y="1887486"/>
            <a:ext cx="2484203" cy="768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mtClean="0"/>
              <a:t>13 problèmes</a:t>
            </a:r>
            <a:endParaRPr lang="fr-FR" dirty="0"/>
          </a:p>
        </p:txBody>
      </p:sp>
    </p:spTree>
    <p:extLst>
      <p:ext uri="{BB962C8B-B14F-4D97-AF65-F5344CB8AC3E}">
        <p14:creationId xmlns:p14="http://schemas.microsoft.com/office/powerpoint/2010/main" val="2167455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2307" y="826356"/>
            <a:ext cx="11437496" cy="646331"/>
          </a:xfrm>
          <a:prstGeom prst="rect">
            <a:avLst/>
          </a:prstGeom>
          <a:noFill/>
        </p:spPr>
        <p:txBody>
          <a:bodyPr wrap="square" rtlCol="0">
            <a:spAutoFit/>
          </a:bodyPr>
          <a:lstStyle/>
          <a:p>
            <a:r>
              <a:rPr lang="fr-FR" sz="3600" dirty="0" err="1"/>
              <a:t>Schukajlow</a:t>
            </a:r>
            <a:r>
              <a:rPr lang="fr-FR" sz="3600" dirty="0"/>
              <a:t> et </a:t>
            </a:r>
            <a:r>
              <a:rPr lang="fr-FR" sz="3600" dirty="0" smtClean="0"/>
              <a:t>al. (2011) JSTOR</a:t>
            </a:r>
            <a:endParaRPr lang="fr-FR" sz="3600" dirty="0"/>
          </a:p>
        </p:txBody>
      </p:sp>
      <p:sp>
        <p:nvSpPr>
          <p:cNvPr id="16" name="Rettangolo arrotondato 15"/>
          <p:cNvSpPr/>
          <p:nvPr/>
        </p:nvSpPr>
        <p:spPr>
          <a:xfrm>
            <a:off x="629586" y="2025118"/>
            <a:ext cx="10762938" cy="157726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0000"/>
                </a:solidFill>
              </a:rPr>
              <a:t>METHODE DE RECUEIL DE DONNÉES</a:t>
            </a:r>
            <a:r>
              <a:rPr lang="fr-FR" sz="2400" dirty="0" smtClean="0">
                <a:solidFill>
                  <a:srgbClr val="FF0000"/>
                </a:solidFill>
              </a:rPr>
              <a:t> </a:t>
            </a:r>
            <a:r>
              <a:rPr lang="fr-FR" sz="2400" dirty="0" smtClean="0">
                <a:solidFill>
                  <a:schemeClr val="tx1"/>
                </a:solidFill>
              </a:rPr>
              <a:t>:</a:t>
            </a:r>
          </a:p>
          <a:p>
            <a:pPr algn="ctr"/>
            <a:r>
              <a:rPr lang="fr-FR" sz="2400" b="1" dirty="0" smtClean="0">
                <a:solidFill>
                  <a:schemeClr val="tx1"/>
                </a:solidFill>
              </a:rPr>
              <a:t>QUESTIONNAIRE – avec cette consigne : </a:t>
            </a:r>
            <a:r>
              <a:rPr lang="fr-FR" sz="2400" dirty="0" smtClean="0">
                <a:solidFill>
                  <a:schemeClr val="tx1"/>
                </a:solidFill>
              </a:rPr>
              <a:t>« Read </a:t>
            </a:r>
            <a:r>
              <a:rPr lang="fr-FR" sz="2400" dirty="0" err="1" smtClean="0">
                <a:solidFill>
                  <a:schemeClr val="tx1"/>
                </a:solidFill>
              </a:rPr>
              <a:t>each</a:t>
            </a:r>
            <a:r>
              <a:rPr lang="fr-FR" sz="2400" dirty="0" smtClean="0">
                <a:solidFill>
                  <a:schemeClr val="tx1"/>
                </a:solidFill>
              </a:rPr>
              <a:t> </a:t>
            </a:r>
            <a:r>
              <a:rPr lang="fr-FR" sz="2400" dirty="0" err="1" smtClean="0">
                <a:solidFill>
                  <a:schemeClr val="tx1"/>
                </a:solidFill>
              </a:rPr>
              <a:t>problem</a:t>
            </a:r>
            <a:r>
              <a:rPr lang="fr-FR" sz="2400" dirty="0" smtClean="0">
                <a:solidFill>
                  <a:schemeClr val="tx1"/>
                </a:solidFill>
              </a:rPr>
              <a:t> </a:t>
            </a:r>
            <a:r>
              <a:rPr lang="fr-FR" sz="2400" dirty="0" err="1" smtClean="0">
                <a:solidFill>
                  <a:schemeClr val="tx1"/>
                </a:solidFill>
              </a:rPr>
              <a:t>carefully</a:t>
            </a:r>
            <a:r>
              <a:rPr lang="fr-FR" sz="2400" dirty="0" smtClean="0">
                <a:solidFill>
                  <a:schemeClr val="tx1"/>
                </a:solidFill>
              </a:rPr>
              <a:t> and </a:t>
            </a:r>
            <a:r>
              <a:rPr lang="fr-FR" sz="2400" dirty="0" err="1" smtClean="0">
                <a:solidFill>
                  <a:schemeClr val="tx1"/>
                </a:solidFill>
              </a:rPr>
              <a:t>then</a:t>
            </a:r>
            <a:r>
              <a:rPr lang="fr-FR" sz="2400" dirty="0" smtClean="0">
                <a:solidFill>
                  <a:schemeClr val="tx1"/>
                </a:solidFill>
              </a:rPr>
              <a:t> </a:t>
            </a:r>
            <a:r>
              <a:rPr lang="fr-FR" sz="2400" dirty="0" err="1" smtClean="0">
                <a:solidFill>
                  <a:schemeClr val="tx1"/>
                </a:solidFill>
              </a:rPr>
              <a:t>answer</a:t>
            </a:r>
            <a:r>
              <a:rPr lang="fr-FR" sz="2400" dirty="0" smtClean="0">
                <a:solidFill>
                  <a:schemeClr val="tx1"/>
                </a:solidFill>
              </a:rPr>
              <a:t> </a:t>
            </a:r>
            <a:r>
              <a:rPr lang="fr-FR" sz="2400" dirty="0" err="1" smtClean="0">
                <a:solidFill>
                  <a:schemeClr val="tx1"/>
                </a:solidFill>
              </a:rPr>
              <a:t>some</a:t>
            </a:r>
            <a:r>
              <a:rPr lang="fr-FR" sz="2400" dirty="0" smtClean="0">
                <a:solidFill>
                  <a:schemeClr val="tx1"/>
                </a:solidFill>
              </a:rPr>
              <a:t> questions. </a:t>
            </a:r>
            <a:r>
              <a:rPr lang="fr-FR" sz="2400" b="1" dirty="0" smtClean="0">
                <a:solidFill>
                  <a:schemeClr val="tx1"/>
                </a:solidFill>
              </a:rPr>
              <a:t>You do not have to </a:t>
            </a:r>
            <a:r>
              <a:rPr lang="fr-FR" sz="2400" b="1" dirty="0" err="1" smtClean="0">
                <a:solidFill>
                  <a:schemeClr val="tx1"/>
                </a:solidFill>
              </a:rPr>
              <a:t>solve</a:t>
            </a:r>
            <a:r>
              <a:rPr lang="fr-FR" sz="2400" b="1" dirty="0" smtClean="0">
                <a:solidFill>
                  <a:schemeClr val="tx1"/>
                </a:solidFill>
              </a:rPr>
              <a:t> the </a:t>
            </a:r>
            <a:r>
              <a:rPr lang="fr-FR" sz="2400" b="1" dirty="0" err="1" smtClean="0">
                <a:solidFill>
                  <a:schemeClr val="tx1"/>
                </a:solidFill>
              </a:rPr>
              <a:t>problems</a:t>
            </a:r>
            <a:r>
              <a:rPr lang="fr-FR" sz="2400" dirty="0" smtClean="0">
                <a:solidFill>
                  <a:schemeClr val="tx1"/>
                </a:solidFill>
              </a:rPr>
              <a:t> ! » (p. 226)</a:t>
            </a:r>
          </a:p>
        </p:txBody>
      </p:sp>
      <p:sp>
        <p:nvSpPr>
          <p:cNvPr id="8" name="Arrondir un rectangle avec un coin diagonal 7"/>
          <p:cNvSpPr/>
          <p:nvPr/>
        </p:nvSpPr>
        <p:spPr>
          <a:xfrm>
            <a:off x="7564582" y="249382"/>
            <a:ext cx="4305993" cy="1198762"/>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solidFill>
                  <a:schemeClr val="tx1"/>
                </a:solidFill>
              </a:rPr>
              <a:t>Teaching</a:t>
            </a:r>
            <a:r>
              <a:rPr lang="fr-FR" b="1" dirty="0" smtClean="0">
                <a:solidFill>
                  <a:schemeClr val="tx1"/>
                </a:solidFill>
              </a:rPr>
              <a:t> </a:t>
            </a:r>
            <a:r>
              <a:rPr lang="fr-FR" b="1" dirty="0" err="1" smtClean="0">
                <a:solidFill>
                  <a:schemeClr val="tx1"/>
                </a:solidFill>
              </a:rPr>
              <a:t>methods</a:t>
            </a:r>
            <a:r>
              <a:rPr lang="fr-FR" b="1" dirty="0" smtClean="0">
                <a:solidFill>
                  <a:schemeClr val="tx1"/>
                </a:solidFill>
              </a:rPr>
              <a:t> for </a:t>
            </a:r>
            <a:r>
              <a:rPr lang="fr-FR" b="1" dirty="0" err="1" smtClean="0">
                <a:solidFill>
                  <a:schemeClr val="tx1"/>
                </a:solidFill>
              </a:rPr>
              <a:t>modelling</a:t>
            </a:r>
            <a:r>
              <a:rPr lang="fr-FR" b="1" dirty="0" smtClean="0">
                <a:solidFill>
                  <a:schemeClr val="tx1"/>
                </a:solidFill>
              </a:rPr>
              <a:t> </a:t>
            </a:r>
            <a:r>
              <a:rPr lang="fr-FR" b="1" dirty="0" err="1" smtClean="0">
                <a:solidFill>
                  <a:schemeClr val="tx1"/>
                </a:solidFill>
              </a:rPr>
              <a:t>problems</a:t>
            </a:r>
            <a:r>
              <a:rPr lang="fr-FR" b="1" dirty="0" smtClean="0">
                <a:solidFill>
                  <a:schemeClr val="tx1"/>
                </a:solidFill>
              </a:rPr>
              <a:t> and </a:t>
            </a:r>
            <a:r>
              <a:rPr lang="fr-FR" b="1" dirty="0" err="1" smtClean="0">
                <a:solidFill>
                  <a:schemeClr val="tx1"/>
                </a:solidFill>
              </a:rPr>
              <a:t>students</a:t>
            </a:r>
            <a:r>
              <a:rPr lang="fr-FR" b="1" dirty="0" smtClean="0">
                <a:solidFill>
                  <a:schemeClr val="tx1"/>
                </a:solidFill>
              </a:rPr>
              <a:t>’ </a:t>
            </a:r>
            <a:r>
              <a:rPr lang="fr-FR" b="1" dirty="0" err="1" smtClean="0">
                <a:solidFill>
                  <a:schemeClr val="tx1"/>
                </a:solidFill>
              </a:rPr>
              <a:t>task-specific</a:t>
            </a:r>
            <a:r>
              <a:rPr lang="fr-FR" b="1" dirty="0" smtClean="0">
                <a:solidFill>
                  <a:schemeClr val="tx1"/>
                </a:solidFill>
              </a:rPr>
              <a:t> </a:t>
            </a:r>
            <a:r>
              <a:rPr lang="fr-FR" b="1" dirty="0" err="1" smtClean="0">
                <a:solidFill>
                  <a:schemeClr val="tx1"/>
                </a:solidFill>
              </a:rPr>
              <a:t>enjoyment</a:t>
            </a:r>
            <a:r>
              <a:rPr lang="fr-FR" b="1" dirty="0" smtClean="0">
                <a:solidFill>
                  <a:schemeClr val="tx1"/>
                </a:solidFill>
              </a:rPr>
              <a:t>, value, </a:t>
            </a:r>
            <a:r>
              <a:rPr lang="fr-FR" b="1" dirty="0" err="1" smtClean="0">
                <a:solidFill>
                  <a:schemeClr val="tx1"/>
                </a:solidFill>
              </a:rPr>
              <a:t>interest</a:t>
            </a:r>
            <a:r>
              <a:rPr lang="fr-FR" b="1" dirty="0" smtClean="0">
                <a:solidFill>
                  <a:schemeClr val="tx1"/>
                </a:solidFill>
              </a:rPr>
              <a:t> and self-</a:t>
            </a:r>
            <a:r>
              <a:rPr lang="fr-FR" b="1" dirty="0" err="1" smtClean="0">
                <a:solidFill>
                  <a:schemeClr val="tx1"/>
                </a:solidFill>
              </a:rPr>
              <a:t>efficacy</a:t>
            </a:r>
            <a:r>
              <a:rPr lang="fr-FR" b="1" dirty="0" smtClean="0">
                <a:solidFill>
                  <a:schemeClr val="tx1"/>
                </a:solidFill>
              </a:rPr>
              <a:t> expectations</a:t>
            </a:r>
            <a:endParaRPr lang="fr-FR" b="1" dirty="0">
              <a:solidFill>
                <a:schemeClr val="tx1"/>
              </a:solidFill>
            </a:endParaRPr>
          </a:p>
        </p:txBody>
      </p:sp>
      <p:sp>
        <p:nvSpPr>
          <p:cNvPr id="3" name="Ovale 2"/>
          <p:cNvSpPr/>
          <p:nvPr/>
        </p:nvSpPr>
        <p:spPr>
          <a:xfrm>
            <a:off x="9245600" y="1540913"/>
            <a:ext cx="2484203" cy="768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mtClean="0"/>
              <a:t>13 problèmes</a:t>
            </a:r>
            <a:endParaRPr lang="fr-FR" dirty="0"/>
          </a:p>
        </p:txBody>
      </p:sp>
      <p:graphicFrame>
        <p:nvGraphicFramePr>
          <p:cNvPr id="5" name="Tabella 4"/>
          <p:cNvGraphicFramePr>
            <a:graphicFrameLocks noGrp="1"/>
          </p:cNvGraphicFramePr>
          <p:nvPr/>
        </p:nvGraphicFramePr>
        <p:xfrm>
          <a:off x="488816" y="4244848"/>
          <a:ext cx="11240987" cy="2286000"/>
        </p:xfrm>
        <a:graphic>
          <a:graphicData uri="http://schemas.openxmlformats.org/drawingml/2006/table">
            <a:tbl>
              <a:tblPr firstRow="1" bandRow="1">
                <a:tableStyleId>{22838BEF-8BB2-4498-84A7-C5851F593DF1}</a:tableStyleId>
              </a:tblPr>
              <a:tblGrid>
                <a:gridCol w="4350413"/>
                <a:gridCol w="1853671"/>
                <a:gridCol w="558800"/>
                <a:gridCol w="622300"/>
                <a:gridCol w="584200"/>
                <a:gridCol w="3271603"/>
              </a:tblGrid>
              <a:tr h="338433">
                <a:tc>
                  <a:txBody>
                    <a:bodyPr/>
                    <a:lstStyle/>
                    <a:p>
                      <a:endParaRPr lang="fr-FR" dirty="0"/>
                    </a:p>
                  </a:txBody>
                  <a:tcPr/>
                </a:tc>
                <a:tc>
                  <a:txBody>
                    <a:bodyPr/>
                    <a:lstStyle/>
                    <a:p>
                      <a:r>
                        <a:rPr lang="fr-FR" dirty="0" smtClean="0"/>
                        <a:t>1 (not</a:t>
                      </a:r>
                      <a:r>
                        <a:rPr lang="fr-FR" baseline="0" dirty="0" smtClean="0"/>
                        <a:t> all </a:t>
                      </a:r>
                      <a:r>
                        <a:rPr lang="fr-FR" baseline="0" dirty="0" err="1" smtClean="0"/>
                        <a:t>true</a:t>
                      </a:r>
                      <a:r>
                        <a:rPr lang="fr-FR" dirty="0" smtClean="0"/>
                        <a:t>)</a:t>
                      </a:r>
                      <a:endParaRPr lang="fr-FR" dirty="0">
                        <a:solidFill>
                          <a:schemeClr val="tx1"/>
                        </a:solidFill>
                      </a:endParaRPr>
                    </a:p>
                  </a:txBody>
                  <a:tcPr/>
                </a:tc>
                <a:tc>
                  <a:txBody>
                    <a:bodyPr/>
                    <a:lstStyle/>
                    <a:p>
                      <a:r>
                        <a:rPr lang="fr-FR" dirty="0" smtClean="0"/>
                        <a:t>2 </a:t>
                      </a:r>
                      <a:endParaRPr lang="fr-FR" dirty="0">
                        <a:solidFill>
                          <a:schemeClr val="tx1"/>
                        </a:solidFill>
                      </a:endParaRPr>
                    </a:p>
                  </a:txBody>
                  <a:tcPr/>
                </a:tc>
                <a:tc>
                  <a:txBody>
                    <a:bodyPr/>
                    <a:lstStyle/>
                    <a:p>
                      <a:r>
                        <a:rPr lang="fr-FR" dirty="0" smtClean="0"/>
                        <a:t>3</a:t>
                      </a:r>
                      <a:endParaRPr lang="fr-FR" dirty="0">
                        <a:solidFill>
                          <a:schemeClr val="tx1"/>
                        </a:solidFill>
                      </a:endParaRPr>
                    </a:p>
                  </a:txBody>
                  <a:tcPr/>
                </a:tc>
                <a:tc>
                  <a:txBody>
                    <a:bodyPr/>
                    <a:lstStyle/>
                    <a:p>
                      <a:r>
                        <a:rPr lang="fr-FR" dirty="0" smtClean="0"/>
                        <a:t>4</a:t>
                      </a:r>
                      <a:endParaRPr lang="fr-FR" dirty="0">
                        <a:solidFill>
                          <a:schemeClr val="tx1"/>
                        </a:solidFill>
                      </a:endParaRPr>
                    </a:p>
                  </a:txBody>
                  <a:tcPr/>
                </a:tc>
                <a:tc>
                  <a:txBody>
                    <a:bodyPr/>
                    <a:lstStyle/>
                    <a:p>
                      <a:r>
                        <a:rPr lang="fr-FR" dirty="0" smtClean="0"/>
                        <a:t>5 (</a:t>
                      </a:r>
                      <a:r>
                        <a:rPr lang="fr-FR" dirty="0" err="1" smtClean="0"/>
                        <a:t>completely</a:t>
                      </a:r>
                      <a:r>
                        <a:rPr lang="fr-FR" dirty="0" smtClean="0"/>
                        <a:t> </a:t>
                      </a:r>
                      <a:r>
                        <a:rPr lang="fr-FR" dirty="0" err="1" smtClean="0"/>
                        <a:t>true</a:t>
                      </a:r>
                      <a:r>
                        <a:rPr lang="fr-FR" dirty="0" smtClean="0"/>
                        <a:t>)</a:t>
                      </a:r>
                      <a:endParaRPr lang="fr-FR" dirty="0">
                        <a:solidFill>
                          <a:schemeClr val="tx1"/>
                        </a:solidFill>
                      </a:endParaRPr>
                    </a:p>
                  </a:txBody>
                  <a:tcPr/>
                </a:tc>
              </a:tr>
              <a:tr h="584144">
                <a:tc>
                  <a:txBody>
                    <a:bodyPr/>
                    <a:lstStyle/>
                    <a:p>
                      <a:r>
                        <a:rPr lang="fr-FR" sz="1800" dirty="0" smtClean="0"/>
                        <a:t>« I </a:t>
                      </a:r>
                      <a:r>
                        <a:rPr lang="fr-FR" sz="1800" dirty="0" err="1" smtClean="0"/>
                        <a:t>would</a:t>
                      </a:r>
                      <a:r>
                        <a:rPr lang="fr-FR" sz="1800" dirty="0" smtClean="0"/>
                        <a:t> </a:t>
                      </a:r>
                      <a:r>
                        <a:rPr lang="fr-FR" sz="1800" dirty="0" err="1" smtClean="0"/>
                        <a:t>enjoy</a:t>
                      </a:r>
                      <a:r>
                        <a:rPr lang="fr-FR" sz="1800" dirty="0" smtClean="0"/>
                        <a:t> </a:t>
                      </a:r>
                      <a:r>
                        <a:rPr lang="fr-FR" sz="1800" dirty="0" err="1" smtClean="0"/>
                        <a:t>solving</a:t>
                      </a:r>
                      <a:r>
                        <a:rPr lang="fr-FR" sz="1800" dirty="0" smtClean="0"/>
                        <a:t> the </a:t>
                      </a:r>
                      <a:r>
                        <a:rPr lang="fr-FR" sz="1800" dirty="0" err="1" smtClean="0"/>
                        <a:t>problem</a:t>
                      </a:r>
                      <a:r>
                        <a:rPr lang="fr-FR" sz="1800" dirty="0" smtClean="0"/>
                        <a:t> </a:t>
                      </a:r>
                      <a:r>
                        <a:rPr lang="fr-FR" sz="1800" dirty="0" err="1" smtClean="0"/>
                        <a:t>shown</a:t>
                      </a:r>
                      <a:r>
                        <a:rPr lang="fr-FR" sz="1800" dirty="0" smtClean="0"/>
                        <a:t> »</a:t>
                      </a:r>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r>
              <a:tr h="584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 I </a:t>
                      </a:r>
                      <a:r>
                        <a:rPr lang="fr-FR" sz="1800" dirty="0" err="1" smtClean="0"/>
                        <a:t>think</a:t>
                      </a:r>
                      <a:r>
                        <a:rPr lang="fr-FR" sz="1800" dirty="0" smtClean="0"/>
                        <a:t> </a:t>
                      </a:r>
                      <a:r>
                        <a:rPr lang="fr-FR" sz="1800" dirty="0" err="1" smtClean="0"/>
                        <a:t>it</a:t>
                      </a:r>
                      <a:r>
                        <a:rPr lang="fr-FR" sz="1800" dirty="0" smtClean="0"/>
                        <a:t> </a:t>
                      </a:r>
                      <a:r>
                        <a:rPr lang="fr-FR" sz="1800" dirty="0" err="1" smtClean="0"/>
                        <a:t>is</a:t>
                      </a:r>
                      <a:r>
                        <a:rPr lang="fr-FR" sz="1800" dirty="0" smtClean="0"/>
                        <a:t> important to </a:t>
                      </a:r>
                      <a:r>
                        <a:rPr lang="fr-FR" sz="1800" dirty="0" err="1" smtClean="0"/>
                        <a:t>be</a:t>
                      </a:r>
                      <a:r>
                        <a:rPr lang="fr-FR" sz="1800" dirty="0" smtClean="0"/>
                        <a:t> able to </a:t>
                      </a:r>
                      <a:r>
                        <a:rPr lang="fr-FR" sz="1800" dirty="0" err="1" smtClean="0"/>
                        <a:t>solve</a:t>
                      </a:r>
                      <a:r>
                        <a:rPr lang="fr-FR" sz="1800" dirty="0" smtClean="0"/>
                        <a:t> </a:t>
                      </a:r>
                      <a:r>
                        <a:rPr lang="fr-FR" sz="1800" dirty="0" err="1" smtClean="0"/>
                        <a:t>this</a:t>
                      </a:r>
                      <a:r>
                        <a:rPr lang="fr-FR" sz="1800" dirty="0" smtClean="0"/>
                        <a:t> </a:t>
                      </a:r>
                      <a:r>
                        <a:rPr lang="fr-FR" sz="1800" dirty="0" err="1" smtClean="0"/>
                        <a:t>problem</a:t>
                      </a:r>
                      <a:r>
                        <a:rPr lang="fr-FR" sz="1800" dirty="0" smtClean="0"/>
                        <a:t> » </a:t>
                      </a:r>
                      <a:endParaRPr lang="fr-FR" sz="1800" dirty="0" smtClean="0">
                        <a:solidFill>
                          <a:schemeClr val="tx1"/>
                        </a:solidFill>
                      </a:endParaRP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r>
              <a:tr h="584144">
                <a:tc>
                  <a:txBody>
                    <a:bodyPr/>
                    <a:lstStyle/>
                    <a:p>
                      <a:r>
                        <a:rPr lang="fr-FR" dirty="0" smtClean="0"/>
                        <a:t>« It </a:t>
                      </a:r>
                      <a:r>
                        <a:rPr lang="fr-FR" dirty="0" err="1" smtClean="0"/>
                        <a:t>would</a:t>
                      </a:r>
                      <a:r>
                        <a:rPr lang="fr-FR" dirty="0" smtClean="0"/>
                        <a:t> </a:t>
                      </a:r>
                      <a:r>
                        <a:rPr lang="fr-FR" dirty="0" err="1" smtClean="0"/>
                        <a:t>be</a:t>
                      </a:r>
                      <a:r>
                        <a:rPr lang="fr-FR" dirty="0" smtClean="0"/>
                        <a:t> </a:t>
                      </a:r>
                      <a:r>
                        <a:rPr lang="fr-FR" dirty="0" err="1" smtClean="0"/>
                        <a:t>interesting</a:t>
                      </a:r>
                      <a:r>
                        <a:rPr lang="fr-FR" dirty="0" smtClean="0"/>
                        <a:t> to </a:t>
                      </a:r>
                      <a:r>
                        <a:rPr lang="fr-FR" dirty="0" err="1" smtClean="0"/>
                        <a:t>work</a:t>
                      </a:r>
                      <a:r>
                        <a:rPr lang="fr-FR" dirty="0" smtClean="0"/>
                        <a:t> on </a:t>
                      </a:r>
                      <a:r>
                        <a:rPr lang="fr-FR" dirty="0" err="1" smtClean="0"/>
                        <a:t>this</a:t>
                      </a:r>
                      <a:r>
                        <a:rPr lang="fr-FR" dirty="0" smtClean="0"/>
                        <a:t> </a:t>
                      </a:r>
                      <a:r>
                        <a:rPr lang="fr-FR" dirty="0" err="1" smtClean="0"/>
                        <a:t>problem</a:t>
                      </a:r>
                      <a:r>
                        <a:rPr lang="fr-FR" dirty="0" smtClean="0"/>
                        <a:t> »</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bl>
          </a:graphicData>
        </a:graphic>
      </p:graphicFrame>
      <p:sp>
        <p:nvSpPr>
          <p:cNvPr id="9" name="Ovale 8"/>
          <p:cNvSpPr/>
          <p:nvPr/>
        </p:nvSpPr>
        <p:spPr>
          <a:xfrm rot="754234">
            <a:off x="6922124" y="5036212"/>
            <a:ext cx="4470400" cy="1002441"/>
          </a:xfrm>
          <a:prstGeom prst="ellipse">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r>
              <a:rPr lang="fr-FR" sz="2400" b="1" dirty="0" smtClean="0">
                <a:solidFill>
                  <a:schemeClr val="tx1"/>
                </a:solidFill>
              </a:rPr>
              <a:t>Echelle de Likert</a:t>
            </a:r>
            <a:endParaRPr lang="fr-FR" sz="2400" b="1" dirty="0">
              <a:solidFill>
                <a:schemeClr val="tx1"/>
              </a:solidFill>
            </a:endParaRPr>
          </a:p>
        </p:txBody>
      </p:sp>
    </p:spTree>
    <p:extLst>
      <p:ext uri="{BB962C8B-B14F-4D97-AF65-F5344CB8AC3E}">
        <p14:creationId xmlns:p14="http://schemas.microsoft.com/office/powerpoint/2010/main" val="1526265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2307" y="826356"/>
            <a:ext cx="11437496" cy="646331"/>
          </a:xfrm>
          <a:prstGeom prst="rect">
            <a:avLst/>
          </a:prstGeom>
          <a:noFill/>
        </p:spPr>
        <p:txBody>
          <a:bodyPr wrap="square" rtlCol="0">
            <a:spAutoFit/>
          </a:bodyPr>
          <a:lstStyle/>
          <a:p>
            <a:r>
              <a:rPr lang="fr-FR" sz="3600" dirty="0" err="1"/>
              <a:t>Schukajlow</a:t>
            </a:r>
            <a:r>
              <a:rPr lang="fr-FR" sz="3600" dirty="0"/>
              <a:t> et </a:t>
            </a:r>
            <a:r>
              <a:rPr lang="fr-FR" sz="3600" dirty="0" smtClean="0"/>
              <a:t>al. (2011) JSTOR</a:t>
            </a:r>
            <a:endParaRPr lang="fr-FR" sz="3600" dirty="0"/>
          </a:p>
        </p:txBody>
      </p:sp>
      <p:sp>
        <p:nvSpPr>
          <p:cNvPr id="16" name="Rettangolo arrotondato 15"/>
          <p:cNvSpPr/>
          <p:nvPr/>
        </p:nvSpPr>
        <p:spPr>
          <a:xfrm>
            <a:off x="629586" y="2025118"/>
            <a:ext cx="10762938" cy="157726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0000"/>
                </a:solidFill>
              </a:rPr>
              <a:t>METHODE DE RECUEIL DE DONNÉES</a:t>
            </a:r>
            <a:r>
              <a:rPr lang="fr-FR" sz="2400" dirty="0" smtClean="0">
                <a:solidFill>
                  <a:srgbClr val="FF0000"/>
                </a:solidFill>
              </a:rPr>
              <a:t> </a:t>
            </a:r>
            <a:r>
              <a:rPr lang="fr-FR" sz="2400" dirty="0" smtClean="0">
                <a:solidFill>
                  <a:schemeClr val="tx1"/>
                </a:solidFill>
              </a:rPr>
              <a:t>:</a:t>
            </a:r>
          </a:p>
          <a:p>
            <a:pPr algn="ctr"/>
            <a:r>
              <a:rPr lang="fr-FR" sz="2400" b="1" dirty="0" smtClean="0">
                <a:solidFill>
                  <a:schemeClr val="tx1"/>
                </a:solidFill>
              </a:rPr>
              <a:t>QUESTIONNAIRE – avec cette consigne : </a:t>
            </a:r>
            <a:r>
              <a:rPr lang="fr-FR" sz="2400" dirty="0" smtClean="0">
                <a:solidFill>
                  <a:schemeClr val="tx1"/>
                </a:solidFill>
              </a:rPr>
              <a:t>« Read </a:t>
            </a:r>
            <a:r>
              <a:rPr lang="fr-FR" sz="2400" dirty="0" err="1" smtClean="0">
                <a:solidFill>
                  <a:schemeClr val="tx1"/>
                </a:solidFill>
              </a:rPr>
              <a:t>each</a:t>
            </a:r>
            <a:r>
              <a:rPr lang="fr-FR" sz="2400" dirty="0" smtClean="0">
                <a:solidFill>
                  <a:schemeClr val="tx1"/>
                </a:solidFill>
              </a:rPr>
              <a:t> </a:t>
            </a:r>
            <a:r>
              <a:rPr lang="fr-FR" sz="2400" dirty="0" err="1" smtClean="0">
                <a:solidFill>
                  <a:schemeClr val="tx1"/>
                </a:solidFill>
              </a:rPr>
              <a:t>problem</a:t>
            </a:r>
            <a:r>
              <a:rPr lang="fr-FR" sz="2400" dirty="0" smtClean="0">
                <a:solidFill>
                  <a:schemeClr val="tx1"/>
                </a:solidFill>
              </a:rPr>
              <a:t> </a:t>
            </a:r>
            <a:r>
              <a:rPr lang="fr-FR" sz="2400" dirty="0" err="1" smtClean="0">
                <a:solidFill>
                  <a:schemeClr val="tx1"/>
                </a:solidFill>
              </a:rPr>
              <a:t>carefully</a:t>
            </a:r>
            <a:r>
              <a:rPr lang="fr-FR" sz="2400" dirty="0" smtClean="0">
                <a:solidFill>
                  <a:schemeClr val="tx1"/>
                </a:solidFill>
              </a:rPr>
              <a:t> and </a:t>
            </a:r>
            <a:r>
              <a:rPr lang="fr-FR" sz="2400" dirty="0" err="1" smtClean="0">
                <a:solidFill>
                  <a:schemeClr val="tx1"/>
                </a:solidFill>
              </a:rPr>
              <a:t>then</a:t>
            </a:r>
            <a:r>
              <a:rPr lang="fr-FR" sz="2400" dirty="0" smtClean="0">
                <a:solidFill>
                  <a:schemeClr val="tx1"/>
                </a:solidFill>
              </a:rPr>
              <a:t> </a:t>
            </a:r>
            <a:r>
              <a:rPr lang="fr-FR" sz="2400" dirty="0" err="1" smtClean="0">
                <a:solidFill>
                  <a:schemeClr val="tx1"/>
                </a:solidFill>
              </a:rPr>
              <a:t>answer</a:t>
            </a:r>
            <a:r>
              <a:rPr lang="fr-FR" sz="2400" dirty="0" smtClean="0">
                <a:solidFill>
                  <a:schemeClr val="tx1"/>
                </a:solidFill>
              </a:rPr>
              <a:t> </a:t>
            </a:r>
            <a:r>
              <a:rPr lang="fr-FR" sz="2400" dirty="0" err="1" smtClean="0">
                <a:solidFill>
                  <a:schemeClr val="tx1"/>
                </a:solidFill>
              </a:rPr>
              <a:t>some</a:t>
            </a:r>
            <a:r>
              <a:rPr lang="fr-FR" sz="2400" dirty="0" smtClean="0">
                <a:solidFill>
                  <a:schemeClr val="tx1"/>
                </a:solidFill>
              </a:rPr>
              <a:t> questions. </a:t>
            </a:r>
            <a:r>
              <a:rPr lang="fr-FR" sz="2400" b="1" dirty="0" smtClean="0">
                <a:solidFill>
                  <a:schemeClr val="tx1"/>
                </a:solidFill>
              </a:rPr>
              <a:t>You do not have to </a:t>
            </a:r>
            <a:r>
              <a:rPr lang="fr-FR" sz="2400" b="1" dirty="0" err="1" smtClean="0">
                <a:solidFill>
                  <a:schemeClr val="tx1"/>
                </a:solidFill>
              </a:rPr>
              <a:t>solve</a:t>
            </a:r>
            <a:r>
              <a:rPr lang="fr-FR" sz="2400" b="1" dirty="0" smtClean="0">
                <a:solidFill>
                  <a:schemeClr val="tx1"/>
                </a:solidFill>
              </a:rPr>
              <a:t> the </a:t>
            </a:r>
            <a:r>
              <a:rPr lang="fr-FR" sz="2400" b="1" dirty="0" err="1" smtClean="0">
                <a:solidFill>
                  <a:schemeClr val="tx1"/>
                </a:solidFill>
              </a:rPr>
              <a:t>problems</a:t>
            </a:r>
            <a:r>
              <a:rPr lang="fr-FR" sz="2400" dirty="0" smtClean="0">
                <a:solidFill>
                  <a:schemeClr val="tx1"/>
                </a:solidFill>
              </a:rPr>
              <a:t> ! » (p. 226)</a:t>
            </a:r>
          </a:p>
        </p:txBody>
      </p:sp>
      <p:sp>
        <p:nvSpPr>
          <p:cNvPr id="8" name="Arrondir un rectangle avec un coin diagonal 7"/>
          <p:cNvSpPr/>
          <p:nvPr/>
        </p:nvSpPr>
        <p:spPr>
          <a:xfrm>
            <a:off x="7564582" y="249382"/>
            <a:ext cx="4305993" cy="1198762"/>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solidFill>
                  <a:schemeClr val="tx1"/>
                </a:solidFill>
              </a:rPr>
              <a:t>Teaching</a:t>
            </a:r>
            <a:r>
              <a:rPr lang="fr-FR" b="1" dirty="0" smtClean="0">
                <a:solidFill>
                  <a:schemeClr val="tx1"/>
                </a:solidFill>
              </a:rPr>
              <a:t> </a:t>
            </a:r>
            <a:r>
              <a:rPr lang="fr-FR" b="1" dirty="0" err="1" smtClean="0">
                <a:solidFill>
                  <a:schemeClr val="tx1"/>
                </a:solidFill>
              </a:rPr>
              <a:t>methods</a:t>
            </a:r>
            <a:r>
              <a:rPr lang="fr-FR" b="1" dirty="0" smtClean="0">
                <a:solidFill>
                  <a:schemeClr val="tx1"/>
                </a:solidFill>
              </a:rPr>
              <a:t> for </a:t>
            </a:r>
            <a:r>
              <a:rPr lang="fr-FR" b="1" dirty="0" err="1" smtClean="0">
                <a:solidFill>
                  <a:schemeClr val="tx1"/>
                </a:solidFill>
              </a:rPr>
              <a:t>modelling</a:t>
            </a:r>
            <a:r>
              <a:rPr lang="fr-FR" b="1" dirty="0" smtClean="0">
                <a:solidFill>
                  <a:schemeClr val="tx1"/>
                </a:solidFill>
              </a:rPr>
              <a:t> </a:t>
            </a:r>
            <a:r>
              <a:rPr lang="fr-FR" b="1" dirty="0" err="1" smtClean="0">
                <a:solidFill>
                  <a:schemeClr val="tx1"/>
                </a:solidFill>
              </a:rPr>
              <a:t>problems</a:t>
            </a:r>
            <a:r>
              <a:rPr lang="fr-FR" b="1" dirty="0" smtClean="0">
                <a:solidFill>
                  <a:schemeClr val="tx1"/>
                </a:solidFill>
              </a:rPr>
              <a:t> and </a:t>
            </a:r>
            <a:r>
              <a:rPr lang="fr-FR" b="1" dirty="0" err="1" smtClean="0">
                <a:solidFill>
                  <a:schemeClr val="tx1"/>
                </a:solidFill>
              </a:rPr>
              <a:t>students</a:t>
            </a:r>
            <a:r>
              <a:rPr lang="fr-FR" b="1" dirty="0" smtClean="0">
                <a:solidFill>
                  <a:schemeClr val="tx1"/>
                </a:solidFill>
              </a:rPr>
              <a:t>’ </a:t>
            </a:r>
            <a:r>
              <a:rPr lang="fr-FR" b="1" dirty="0" err="1" smtClean="0">
                <a:solidFill>
                  <a:schemeClr val="tx1"/>
                </a:solidFill>
              </a:rPr>
              <a:t>task-specific</a:t>
            </a:r>
            <a:r>
              <a:rPr lang="fr-FR" b="1" dirty="0" smtClean="0">
                <a:solidFill>
                  <a:schemeClr val="tx1"/>
                </a:solidFill>
              </a:rPr>
              <a:t> </a:t>
            </a:r>
            <a:r>
              <a:rPr lang="fr-FR" b="1" dirty="0" err="1" smtClean="0">
                <a:solidFill>
                  <a:schemeClr val="tx1"/>
                </a:solidFill>
              </a:rPr>
              <a:t>enjoyment</a:t>
            </a:r>
            <a:r>
              <a:rPr lang="fr-FR" b="1" dirty="0" smtClean="0">
                <a:solidFill>
                  <a:schemeClr val="tx1"/>
                </a:solidFill>
              </a:rPr>
              <a:t>, value, </a:t>
            </a:r>
            <a:r>
              <a:rPr lang="fr-FR" b="1" dirty="0" err="1" smtClean="0">
                <a:solidFill>
                  <a:schemeClr val="tx1"/>
                </a:solidFill>
              </a:rPr>
              <a:t>interest</a:t>
            </a:r>
            <a:r>
              <a:rPr lang="fr-FR" b="1" dirty="0" smtClean="0">
                <a:solidFill>
                  <a:schemeClr val="tx1"/>
                </a:solidFill>
              </a:rPr>
              <a:t> and self-</a:t>
            </a:r>
            <a:r>
              <a:rPr lang="fr-FR" b="1" dirty="0" err="1" smtClean="0">
                <a:solidFill>
                  <a:schemeClr val="tx1"/>
                </a:solidFill>
              </a:rPr>
              <a:t>efficacy</a:t>
            </a:r>
            <a:r>
              <a:rPr lang="fr-FR" b="1" dirty="0" smtClean="0">
                <a:solidFill>
                  <a:schemeClr val="tx1"/>
                </a:solidFill>
              </a:rPr>
              <a:t> expectations</a:t>
            </a:r>
            <a:endParaRPr lang="fr-FR" b="1" dirty="0">
              <a:solidFill>
                <a:schemeClr val="tx1"/>
              </a:solidFill>
            </a:endParaRPr>
          </a:p>
        </p:txBody>
      </p:sp>
      <p:sp>
        <p:nvSpPr>
          <p:cNvPr id="3" name="Ovale 2"/>
          <p:cNvSpPr/>
          <p:nvPr/>
        </p:nvSpPr>
        <p:spPr>
          <a:xfrm>
            <a:off x="9245600" y="1540913"/>
            <a:ext cx="2484203" cy="768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mtClean="0"/>
              <a:t>13 problèmes</a:t>
            </a:r>
            <a:endParaRPr lang="fr-FR" dirty="0"/>
          </a:p>
        </p:txBody>
      </p:sp>
      <p:sp>
        <p:nvSpPr>
          <p:cNvPr id="10" name="CasellaDiTesto 9"/>
          <p:cNvSpPr txBox="1"/>
          <p:nvPr/>
        </p:nvSpPr>
        <p:spPr>
          <a:xfrm>
            <a:off x="341443" y="3693146"/>
            <a:ext cx="8904157" cy="461665"/>
          </a:xfrm>
          <a:prstGeom prst="rect">
            <a:avLst/>
          </a:prstGeom>
          <a:noFill/>
        </p:spPr>
        <p:txBody>
          <a:bodyPr wrap="square" rtlCol="0">
            <a:spAutoFit/>
          </a:bodyPr>
          <a:lstStyle/>
          <a:p>
            <a:r>
              <a:rPr lang="fr-FR" sz="2400" b="1" dirty="0" smtClean="0">
                <a:solidFill>
                  <a:srgbClr val="7030A0"/>
                </a:solidFill>
              </a:rPr>
              <a:t>Comment ils ont analysé les réponses au questionnaire ?</a:t>
            </a:r>
            <a:endParaRPr lang="fr-FR" sz="2400" b="1" dirty="0">
              <a:solidFill>
                <a:srgbClr val="7030A0"/>
              </a:solidFill>
            </a:endParaRPr>
          </a:p>
        </p:txBody>
      </p:sp>
      <p:sp>
        <p:nvSpPr>
          <p:cNvPr id="6" name="Rettangolo arrotondato 5"/>
          <p:cNvSpPr/>
          <p:nvPr/>
        </p:nvSpPr>
        <p:spPr>
          <a:xfrm>
            <a:off x="3629805" y="4622800"/>
            <a:ext cx="4762500"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Analyse statistique </a:t>
            </a:r>
            <a:endParaRPr lang="fr-FR"/>
          </a:p>
        </p:txBody>
      </p:sp>
    </p:spTree>
    <p:extLst>
      <p:ext uri="{BB962C8B-B14F-4D97-AF65-F5344CB8AC3E}">
        <p14:creationId xmlns:p14="http://schemas.microsoft.com/office/powerpoint/2010/main" val="572776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2307" y="826356"/>
            <a:ext cx="11437496" cy="646331"/>
          </a:xfrm>
          <a:prstGeom prst="rect">
            <a:avLst/>
          </a:prstGeom>
          <a:noFill/>
        </p:spPr>
        <p:txBody>
          <a:bodyPr wrap="square" rtlCol="0">
            <a:spAutoFit/>
          </a:bodyPr>
          <a:lstStyle/>
          <a:p>
            <a:r>
              <a:rPr lang="fr-FR" sz="3600" dirty="0" err="1"/>
              <a:t>Schukajlow</a:t>
            </a:r>
            <a:r>
              <a:rPr lang="fr-FR" sz="3600" dirty="0"/>
              <a:t> et </a:t>
            </a:r>
            <a:r>
              <a:rPr lang="fr-FR" sz="3600" dirty="0" smtClean="0"/>
              <a:t>al. (2011) JSTOR</a:t>
            </a:r>
            <a:endParaRPr lang="fr-FR" sz="3600" dirty="0"/>
          </a:p>
        </p:txBody>
      </p:sp>
      <p:sp>
        <p:nvSpPr>
          <p:cNvPr id="8" name="Arrondir un rectangle avec un coin diagonal 7"/>
          <p:cNvSpPr/>
          <p:nvPr/>
        </p:nvSpPr>
        <p:spPr>
          <a:xfrm>
            <a:off x="7564582" y="249382"/>
            <a:ext cx="4305993" cy="1198762"/>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solidFill>
                  <a:schemeClr val="tx1"/>
                </a:solidFill>
              </a:rPr>
              <a:t>Teaching</a:t>
            </a:r>
            <a:r>
              <a:rPr lang="fr-FR" b="1" dirty="0" smtClean="0">
                <a:solidFill>
                  <a:schemeClr val="tx1"/>
                </a:solidFill>
              </a:rPr>
              <a:t> </a:t>
            </a:r>
            <a:r>
              <a:rPr lang="fr-FR" b="1" dirty="0" err="1" smtClean="0">
                <a:solidFill>
                  <a:schemeClr val="tx1"/>
                </a:solidFill>
              </a:rPr>
              <a:t>methods</a:t>
            </a:r>
            <a:r>
              <a:rPr lang="fr-FR" b="1" dirty="0" smtClean="0">
                <a:solidFill>
                  <a:schemeClr val="tx1"/>
                </a:solidFill>
              </a:rPr>
              <a:t> for </a:t>
            </a:r>
            <a:r>
              <a:rPr lang="fr-FR" b="1" dirty="0" err="1" smtClean="0">
                <a:solidFill>
                  <a:schemeClr val="tx1"/>
                </a:solidFill>
              </a:rPr>
              <a:t>modelling</a:t>
            </a:r>
            <a:r>
              <a:rPr lang="fr-FR" b="1" dirty="0" smtClean="0">
                <a:solidFill>
                  <a:schemeClr val="tx1"/>
                </a:solidFill>
              </a:rPr>
              <a:t> </a:t>
            </a:r>
            <a:r>
              <a:rPr lang="fr-FR" b="1" dirty="0" err="1" smtClean="0">
                <a:solidFill>
                  <a:schemeClr val="tx1"/>
                </a:solidFill>
              </a:rPr>
              <a:t>problems</a:t>
            </a:r>
            <a:r>
              <a:rPr lang="fr-FR" b="1" dirty="0" smtClean="0">
                <a:solidFill>
                  <a:schemeClr val="tx1"/>
                </a:solidFill>
              </a:rPr>
              <a:t> and </a:t>
            </a:r>
            <a:r>
              <a:rPr lang="fr-FR" b="1" dirty="0" err="1" smtClean="0">
                <a:solidFill>
                  <a:schemeClr val="tx1"/>
                </a:solidFill>
              </a:rPr>
              <a:t>students</a:t>
            </a:r>
            <a:r>
              <a:rPr lang="fr-FR" b="1" dirty="0" smtClean="0">
                <a:solidFill>
                  <a:schemeClr val="tx1"/>
                </a:solidFill>
              </a:rPr>
              <a:t>’ </a:t>
            </a:r>
            <a:r>
              <a:rPr lang="fr-FR" b="1" dirty="0" err="1" smtClean="0">
                <a:solidFill>
                  <a:schemeClr val="tx1"/>
                </a:solidFill>
              </a:rPr>
              <a:t>task-specific</a:t>
            </a:r>
            <a:r>
              <a:rPr lang="fr-FR" b="1" dirty="0" smtClean="0">
                <a:solidFill>
                  <a:schemeClr val="tx1"/>
                </a:solidFill>
              </a:rPr>
              <a:t> </a:t>
            </a:r>
            <a:r>
              <a:rPr lang="fr-FR" b="1" dirty="0" err="1" smtClean="0">
                <a:solidFill>
                  <a:schemeClr val="tx1"/>
                </a:solidFill>
              </a:rPr>
              <a:t>enjoyment</a:t>
            </a:r>
            <a:r>
              <a:rPr lang="fr-FR" b="1" dirty="0" smtClean="0">
                <a:solidFill>
                  <a:schemeClr val="tx1"/>
                </a:solidFill>
              </a:rPr>
              <a:t>, value, </a:t>
            </a:r>
            <a:r>
              <a:rPr lang="fr-FR" b="1" dirty="0" err="1" smtClean="0">
                <a:solidFill>
                  <a:schemeClr val="tx1"/>
                </a:solidFill>
              </a:rPr>
              <a:t>interest</a:t>
            </a:r>
            <a:r>
              <a:rPr lang="fr-FR" b="1" dirty="0" smtClean="0">
                <a:solidFill>
                  <a:schemeClr val="tx1"/>
                </a:solidFill>
              </a:rPr>
              <a:t> and self-</a:t>
            </a:r>
            <a:r>
              <a:rPr lang="fr-FR" b="1" dirty="0" err="1" smtClean="0">
                <a:solidFill>
                  <a:schemeClr val="tx1"/>
                </a:solidFill>
              </a:rPr>
              <a:t>efficacy</a:t>
            </a:r>
            <a:r>
              <a:rPr lang="fr-FR" b="1" dirty="0" smtClean="0">
                <a:solidFill>
                  <a:schemeClr val="tx1"/>
                </a:solidFill>
              </a:rPr>
              <a:t> expectations</a:t>
            </a:r>
            <a:endParaRPr lang="fr-FR" b="1" dirty="0">
              <a:solidFill>
                <a:schemeClr val="tx1"/>
              </a:solidFill>
            </a:endParaRPr>
          </a:p>
        </p:txBody>
      </p:sp>
      <p:sp>
        <p:nvSpPr>
          <p:cNvPr id="10" name="CasellaDiTesto 9"/>
          <p:cNvSpPr txBox="1"/>
          <p:nvPr/>
        </p:nvSpPr>
        <p:spPr>
          <a:xfrm>
            <a:off x="263236" y="1562686"/>
            <a:ext cx="8904157" cy="461665"/>
          </a:xfrm>
          <a:prstGeom prst="rect">
            <a:avLst/>
          </a:prstGeom>
          <a:noFill/>
        </p:spPr>
        <p:txBody>
          <a:bodyPr wrap="square" rtlCol="0">
            <a:spAutoFit/>
          </a:bodyPr>
          <a:lstStyle/>
          <a:p>
            <a:r>
              <a:rPr lang="fr-FR" sz="2400" b="1" dirty="0" smtClean="0">
                <a:solidFill>
                  <a:srgbClr val="7030A0"/>
                </a:solidFill>
              </a:rPr>
              <a:t>Un exemple d’analyse des questionnaires : </a:t>
            </a:r>
            <a:endParaRPr lang="fr-FR" sz="2400" b="1" dirty="0">
              <a:solidFill>
                <a:srgbClr val="7030A0"/>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647" y="2049661"/>
            <a:ext cx="6974931" cy="4323502"/>
          </a:xfrm>
          <a:prstGeom prst="rect">
            <a:avLst/>
          </a:prstGeom>
        </p:spPr>
      </p:pic>
    </p:spTree>
    <p:extLst>
      <p:ext uri="{BB962C8B-B14F-4D97-AF65-F5344CB8AC3E}">
        <p14:creationId xmlns:p14="http://schemas.microsoft.com/office/powerpoint/2010/main" val="8426675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France</a:t>
            </a:r>
          </a:p>
        </p:txBody>
      </p:sp>
      <p:sp>
        <p:nvSpPr>
          <p:cNvPr id="5" name="Rettangolo arrotondato 4"/>
          <p:cNvSpPr/>
          <p:nvPr/>
        </p:nvSpPr>
        <p:spPr>
          <a:xfrm>
            <a:off x="3439737" y="2824447"/>
            <a:ext cx="1908770"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Italie</a:t>
            </a:r>
          </a:p>
        </p:txBody>
      </p:sp>
      <p:sp>
        <p:nvSpPr>
          <p:cNvPr id="7" name="Rettangolo arrotondato 6"/>
          <p:cNvSpPr/>
          <p:nvPr/>
        </p:nvSpPr>
        <p:spPr>
          <a:xfrm>
            <a:off x="3803283" y="3914057"/>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Finlande</a:t>
            </a: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65000"/>
                  </a:schemeClr>
                </a:solidFill>
              </a:rPr>
              <a:t>Méthodes plus « discursives »</a:t>
            </a:r>
            <a:endParaRPr lang="fr-FR" dirty="0">
              <a:solidFill>
                <a:schemeClr val="bg1">
                  <a:lumMod val="65000"/>
                </a:schemeClr>
              </a:solidFill>
            </a:endParaRPr>
          </a:p>
        </p:txBody>
      </p:sp>
      <p:sp>
        <p:nvSpPr>
          <p:cNvPr id="16" name="Rettangolo arrotondato 15"/>
          <p:cNvSpPr/>
          <p:nvPr/>
        </p:nvSpPr>
        <p:spPr>
          <a:xfrm>
            <a:off x="8305644" y="3168388"/>
            <a:ext cx="2588029"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Allemagne</a:t>
            </a: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Méthodes plus « fermées »</a:t>
            </a:r>
          </a:p>
        </p:txBody>
      </p:sp>
      <p:sp>
        <p:nvSpPr>
          <p:cNvPr id="19" name="Rettangolo arrotondato 18"/>
          <p:cNvSpPr/>
          <p:nvPr/>
        </p:nvSpPr>
        <p:spPr>
          <a:xfrm>
            <a:off x="8529696" y="4775995"/>
            <a:ext cx="2139924" cy="462363"/>
          </a:xfrm>
          <a:prstGeom prst="roundRect">
            <a:avLst/>
          </a:prstGeom>
          <a:solidFill>
            <a:srgbClr val="92D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Belgique</a:t>
            </a:r>
          </a:p>
        </p:txBody>
      </p:sp>
      <p:sp>
        <p:nvSpPr>
          <p:cNvPr id="20" name="Rettangolo arrotondato 19"/>
          <p:cNvSpPr/>
          <p:nvPr/>
        </p:nvSpPr>
        <p:spPr>
          <a:xfrm>
            <a:off x="793251" y="4510476"/>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lumMod val="65000"/>
                  </a:schemeClr>
                </a:solidFill>
              </a:rPr>
              <a:t>Etats-Unis</a:t>
            </a:r>
            <a:endParaRPr lang="fr-FR" sz="3200" dirty="0">
              <a:solidFill>
                <a:schemeClr val="bg1">
                  <a:lumMod val="65000"/>
                </a:schemeClr>
              </a:solidFill>
            </a:endParaRPr>
          </a:p>
        </p:txBody>
      </p:sp>
      <p:sp>
        <p:nvSpPr>
          <p:cNvPr id="14" name="Rettangolo arrotondato 13"/>
          <p:cNvSpPr/>
          <p:nvPr/>
        </p:nvSpPr>
        <p:spPr>
          <a:xfrm>
            <a:off x="5613035" y="500717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Angleterre</a:t>
            </a:r>
          </a:p>
        </p:txBody>
      </p:sp>
      <p:sp>
        <p:nvSpPr>
          <p:cNvPr id="21" name="Rettangolo arrotondato 20"/>
          <p:cNvSpPr/>
          <p:nvPr/>
        </p:nvSpPr>
        <p:spPr>
          <a:xfrm>
            <a:off x="5573052" y="228579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Suisse</a:t>
            </a:r>
          </a:p>
        </p:txBody>
      </p:sp>
      <p:sp>
        <p:nvSpPr>
          <p:cNvPr id="22" name="Rettangolo arrotondato 21"/>
          <p:cNvSpPr/>
          <p:nvPr/>
        </p:nvSpPr>
        <p:spPr>
          <a:xfrm>
            <a:off x="8777240" y="3995565"/>
            <a:ext cx="2517332" cy="472805"/>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Québec</a:t>
            </a:r>
          </a:p>
        </p:txBody>
      </p:sp>
    </p:spTree>
    <p:extLst>
      <p:ext uri="{BB962C8B-B14F-4D97-AF65-F5344CB8AC3E}">
        <p14:creationId xmlns:p14="http://schemas.microsoft.com/office/powerpoint/2010/main" val="15413761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3520" y="835285"/>
            <a:ext cx="11437496" cy="1200329"/>
          </a:xfrm>
          <a:prstGeom prst="rect">
            <a:avLst/>
          </a:prstGeom>
          <a:noFill/>
        </p:spPr>
        <p:txBody>
          <a:bodyPr wrap="square" rtlCol="0">
            <a:spAutoFit/>
          </a:bodyPr>
          <a:lstStyle/>
          <a:p>
            <a:r>
              <a:rPr lang="fr-FR" sz="3600" dirty="0" err="1" smtClean="0"/>
              <a:t>Op’t</a:t>
            </a:r>
            <a:r>
              <a:rPr lang="fr-FR" sz="3600" dirty="0" smtClean="0"/>
              <a:t> Eynde, De Corte,</a:t>
            </a:r>
          </a:p>
          <a:p>
            <a:r>
              <a:rPr lang="fr-FR" sz="3600" dirty="0" err="1" smtClean="0"/>
              <a:t>Verschaffel</a:t>
            </a:r>
            <a:r>
              <a:rPr lang="fr-FR" sz="3600" dirty="0" smtClean="0"/>
              <a:t> (2003, 2006)</a:t>
            </a:r>
            <a:endParaRPr lang="fr-FR" sz="3600" dirty="0"/>
          </a:p>
        </p:txBody>
      </p:sp>
      <p:sp>
        <p:nvSpPr>
          <p:cNvPr id="16" name="Rettangolo arrotondato 15"/>
          <p:cNvSpPr/>
          <p:nvPr/>
        </p:nvSpPr>
        <p:spPr>
          <a:xfrm>
            <a:off x="620800" y="2081704"/>
            <a:ext cx="10762938" cy="212773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OBJECTIF DES ARTICLES : </a:t>
            </a:r>
          </a:p>
          <a:p>
            <a:pPr algn="ctr"/>
            <a:r>
              <a:rPr lang="fr-FR" sz="3200" dirty="0">
                <a:solidFill>
                  <a:schemeClr val="tx1"/>
                </a:solidFill>
              </a:rPr>
              <a:t>I</a:t>
            </a:r>
            <a:r>
              <a:rPr lang="fr-FR" sz="3200" dirty="0" smtClean="0">
                <a:solidFill>
                  <a:schemeClr val="tx1"/>
                </a:solidFill>
              </a:rPr>
              <a:t>dentifier les </a:t>
            </a:r>
            <a:r>
              <a:rPr lang="fr-FR" sz="3200" i="1" dirty="0" err="1" smtClean="0">
                <a:solidFill>
                  <a:schemeClr val="tx1"/>
                </a:solidFill>
              </a:rPr>
              <a:t>beliefs</a:t>
            </a:r>
            <a:r>
              <a:rPr lang="fr-FR" sz="3200" dirty="0" smtClean="0">
                <a:solidFill>
                  <a:schemeClr val="tx1"/>
                </a:solidFill>
              </a:rPr>
              <a:t> des étudiants par rapport aux mathématiques.</a:t>
            </a:r>
            <a:endParaRPr lang="fr-FR" sz="3200" dirty="0">
              <a:solidFill>
                <a:schemeClr val="tx1"/>
              </a:solidFill>
            </a:endParaRPr>
          </a:p>
        </p:txBody>
      </p:sp>
      <p:sp>
        <p:nvSpPr>
          <p:cNvPr id="8" name="Arrondir un rectangle avec un coin diagonal 7"/>
          <p:cNvSpPr/>
          <p:nvPr/>
        </p:nvSpPr>
        <p:spPr>
          <a:xfrm>
            <a:off x="6659592" y="271416"/>
            <a:ext cx="5279366" cy="880796"/>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smtClean="0">
                <a:solidFill>
                  <a:schemeClr val="tx1"/>
                </a:solidFill>
              </a:rPr>
              <a:t>Students'mathematics-related</a:t>
            </a:r>
            <a:r>
              <a:rPr lang="it-IT" b="1" dirty="0" smtClean="0">
                <a:solidFill>
                  <a:schemeClr val="tx1"/>
                </a:solidFill>
              </a:rPr>
              <a:t> </a:t>
            </a:r>
            <a:r>
              <a:rPr lang="it-IT" b="1" dirty="0" err="1" smtClean="0">
                <a:solidFill>
                  <a:schemeClr val="tx1"/>
                </a:solidFill>
              </a:rPr>
              <a:t>belief</a:t>
            </a:r>
            <a:r>
              <a:rPr lang="it-IT" b="1" dirty="0" smtClean="0">
                <a:solidFill>
                  <a:schemeClr val="tx1"/>
                </a:solidFill>
              </a:rPr>
              <a:t> </a:t>
            </a:r>
            <a:r>
              <a:rPr lang="it-IT" b="1" dirty="0" err="1" smtClean="0">
                <a:solidFill>
                  <a:schemeClr val="tx1"/>
                </a:solidFill>
              </a:rPr>
              <a:t>systems</a:t>
            </a:r>
            <a:r>
              <a:rPr lang="it-IT" b="1" dirty="0" smtClean="0">
                <a:solidFill>
                  <a:schemeClr val="tx1"/>
                </a:solidFill>
              </a:rPr>
              <a:t>: design and </a:t>
            </a:r>
            <a:r>
              <a:rPr lang="it-IT" b="1" dirty="0" err="1" smtClean="0">
                <a:solidFill>
                  <a:schemeClr val="tx1"/>
                </a:solidFill>
              </a:rPr>
              <a:t>analysis</a:t>
            </a:r>
            <a:r>
              <a:rPr lang="it-IT" b="1" dirty="0" smtClean="0">
                <a:solidFill>
                  <a:schemeClr val="tx1"/>
                </a:solidFill>
              </a:rPr>
              <a:t> of a </a:t>
            </a:r>
            <a:r>
              <a:rPr lang="it-IT" b="1" dirty="0" err="1" smtClean="0">
                <a:solidFill>
                  <a:schemeClr val="tx1"/>
                </a:solidFill>
              </a:rPr>
              <a:t>questionnaire</a:t>
            </a:r>
            <a:r>
              <a:rPr lang="it-IT" b="1" dirty="0" smtClean="0">
                <a:solidFill>
                  <a:schemeClr val="tx1"/>
                </a:solidFill>
              </a:rPr>
              <a:t> </a:t>
            </a:r>
            <a:endParaRPr lang="it-IT"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BELGIQUE</a:t>
            </a:r>
            <a:endParaRPr lang="fr-FR" sz="2000" b="1" dirty="0">
              <a:solidFill>
                <a:schemeClr val="tx1"/>
              </a:solidFill>
            </a:endParaRPr>
          </a:p>
        </p:txBody>
      </p:sp>
      <p:sp>
        <p:nvSpPr>
          <p:cNvPr id="11" name="Rettangolo arrotondato 10"/>
          <p:cNvSpPr/>
          <p:nvPr/>
        </p:nvSpPr>
        <p:spPr>
          <a:xfrm>
            <a:off x="620800" y="4632282"/>
            <a:ext cx="10762937" cy="19668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0000"/>
                </a:solidFill>
              </a:rPr>
              <a:t>Un questionnaire </a:t>
            </a:r>
            <a:r>
              <a:rPr lang="fr-FR" sz="2800" dirty="0" smtClean="0">
                <a:solidFill>
                  <a:schemeClr val="tx1"/>
                </a:solidFill>
              </a:rPr>
              <a:t>soumis à 365 étudiants pour recueillir les données pour identifier et analyser les </a:t>
            </a:r>
            <a:r>
              <a:rPr lang="fr-FR" sz="2800" dirty="0" err="1" smtClean="0">
                <a:solidFill>
                  <a:schemeClr val="tx1"/>
                </a:solidFill>
              </a:rPr>
              <a:t>beliefs</a:t>
            </a:r>
            <a:r>
              <a:rPr lang="fr-FR" sz="2800" dirty="0" smtClean="0">
                <a:solidFill>
                  <a:schemeClr val="tx1"/>
                </a:solidFill>
              </a:rPr>
              <a:t>.</a:t>
            </a:r>
            <a:endParaRPr lang="fr-FR" sz="2800" dirty="0">
              <a:solidFill>
                <a:schemeClr val="tx1"/>
              </a:solidFill>
            </a:endParaRPr>
          </a:p>
        </p:txBody>
      </p:sp>
      <p:sp>
        <p:nvSpPr>
          <p:cNvPr id="3" name="Ovale 2"/>
          <p:cNvSpPr/>
          <p:nvPr/>
        </p:nvSpPr>
        <p:spPr>
          <a:xfrm>
            <a:off x="4027691" y="4420862"/>
            <a:ext cx="7693325" cy="2389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58 items avec une échelle de Likert à 6 points </a:t>
            </a:r>
            <a:r>
              <a:rPr lang="fr-FR" sz="2400" dirty="0" smtClean="0">
                <a:solidFill>
                  <a:schemeClr val="tx1"/>
                </a:solidFill>
              </a:rPr>
              <a:t>(0 (I </a:t>
            </a:r>
            <a:r>
              <a:rPr lang="fr-FR" sz="2400" dirty="0" err="1" smtClean="0">
                <a:solidFill>
                  <a:schemeClr val="tx1"/>
                </a:solidFill>
              </a:rPr>
              <a:t>completely</a:t>
            </a:r>
            <a:r>
              <a:rPr lang="fr-FR" sz="2400" dirty="0" smtClean="0">
                <a:solidFill>
                  <a:schemeClr val="tx1"/>
                </a:solidFill>
              </a:rPr>
              <a:t> </a:t>
            </a:r>
            <a:r>
              <a:rPr lang="fr-FR" sz="2400" dirty="0" err="1" smtClean="0">
                <a:solidFill>
                  <a:schemeClr val="tx1"/>
                </a:solidFill>
              </a:rPr>
              <a:t>disagree</a:t>
            </a:r>
            <a:r>
              <a:rPr lang="fr-FR" sz="2400" dirty="0" smtClean="0">
                <a:solidFill>
                  <a:schemeClr val="tx1"/>
                </a:solidFill>
              </a:rPr>
              <a:t>) – 5 (I </a:t>
            </a:r>
            <a:r>
              <a:rPr lang="fr-FR" sz="2400" dirty="0" err="1" smtClean="0">
                <a:solidFill>
                  <a:schemeClr val="tx1"/>
                </a:solidFill>
              </a:rPr>
              <a:t>totally</a:t>
            </a:r>
            <a:r>
              <a:rPr lang="fr-FR" sz="2400" dirty="0" smtClean="0">
                <a:solidFill>
                  <a:schemeClr val="tx1"/>
                </a:solidFill>
              </a:rPr>
              <a:t> </a:t>
            </a:r>
            <a:r>
              <a:rPr lang="fr-FR" sz="2400" dirty="0" err="1" smtClean="0">
                <a:solidFill>
                  <a:schemeClr val="tx1"/>
                </a:solidFill>
              </a:rPr>
              <a:t>agree</a:t>
            </a:r>
            <a:r>
              <a:rPr lang="fr-FR" sz="2400" dirty="0" smtClean="0">
                <a:solidFill>
                  <a:schemeClr val="tx1"/>
                </a:solidFill>
              </a:rPr>
              <a:t>))</a:t>
            </a:r>
            <a:endParaRPr lang="fr-FR" sz="2400" dirty="0">
              <a:solidFill>
                <a:schemeClr val="tx1"/>
              </a:solidFill>
            </a:endParaRPr>
          </a:p>
        </p:txBody>
      </p:sp>
      <p:sp>
        <p:nvSpPr>
          <p:cNvPr id="12" name="Arrondir un rectangle avec un coin diagonal 7"/>
          <p:cNvSpPr/>
          <p:nvPr/>
        </p:nvSpPr>
        <p:spPr>
          <a:xfrm>
            <a:off x="6659592" y="1193195"/>
            <a:ext cx="5279366" cy="690824"/>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solidFill>
                  <a:schemeClr val="tx1"/>
                </a:solidFill>
              </a:rPr>
              <a:t>Epistemic</a:t>
            </a:r>
            <a:r>
              <a:rPr lang="it-IT" b="1" dirty="0">
                <a:solidFill>
                  <a:schemeClr val="tx1"/>
                </a:solidFill>
              </a:rPr>
              <a:t> </a:t>
            </a:r>
            <a:r>
              <a:rPr lang="it-IT" b="1" dirty="0" err="1">
                <a:solidFill>
                  <a:schemeClr val="tx1"/>
                </a:solidFill>
              </a:rPr>
              <a:t>dimensions</a:t>
            </a:r>
            <a:r>
              <a:rPr lang="it-IT" b="1" dirty="0">
                <a:solidFill>
                  <a:schemeClr val="tx1"/>
                </a:solidFill>
              </a:rPr>
              <a:t> of </a:t>
            </a:r>
            <a:r>
              <a:rPr lang="it-IT" b="1" dirty="0" err="1">
                <a:solidFill>
                  <a:schemeClr val="tx1"/>
                </a:solidFill>
              </a:rPr>
              <a:t>students</a:t>
            </a:r>
            <a:r>
              <a:rPr lang="it-IT" b="1" dirty="0">
                <a:solidFill>
                  <a:schemeClr val="tx1"/>
                </a:solidFill>
              </a:rPr>
              <a:t>’ </a:t>
            </a:r>
            <a:r>
              <a:rPr lang="it-IT" b="1" dirty="0" err="1">
                <a:solidFill>
                  <a:schemeClr val="tx1"/>
                </a:solidFill>
              </a:rPr>
              <a:t>mathematics-related</a:t>
            </a:r>
            <a:r>
              <a:rPr lang="it-IT" b="1" dirty="0">
                <a:solidFill>
                  <a:schemeClr val="tx1"/>
                </a:solidFill>
              </a:rPr>
              <a:t> </a:t>
            </a:r>
            <a:r>
              <a:rPr lang="it-IT" b="1" dirty="0" err="1">
                <a:solidFill>
                  <a:schemeClr val="tx1"/>
                </a:solidFill>
              </a:rPr>
              <a:t>belief</a:t>
            </a:r>
            <a:r>
              <a:rPr lang="it-IT" b="1" dirty="0">
                <a:solidFill>
                  <a:schemeClr val="tx1"/>
                </a:solidFill>
              </a:rPr>
              <a:t> </a:t>
            </a:r>
            <a:r>
              <a:rPr lang="it-IT" b="1" dirty="0" err="1">
                <a:solidFill>
                  <a:schemeClr val="tx1"/>
                </a:solidFill>
              </a:rPr>
              <a:t>systems</a:t>
            </a:r>
            <a:r>
              <a:rPr lang="it-IT" b="1" dirty="0">
                <a:solidFill>
                  <a:schemeClr val="tx1"/>
                </a:solidFill>
              </a:rPr>
              <a:t> </a:t>
            </a:r>
          </a:p>
        </p:txBody>
      </p:sp>
    </p:spTree>
    <p:extLst>
      <p:ext uri="{BB962C8B-B14F-4D97-AF65-F5344CB8AC3E}">
        <p14:creationId xmlns:p14="http://schemas.microsoft.com/office/powerpoint/2010/main" val="8136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arrotondato 15"/>
          <p:cNvSpPr/>
          <p:nvPr/>
        </p:nvSpPr>
        <p:spPr>
          <a:xfrm>
            <a:off x="620799" y="2261144"/>
            <a:ext cx="10762938" cy="212773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i="1" dirty="0" smtClean="0">
                <a:solidFill>
                  <a:schemeClr val="tx1"/>
                </a:solidFill>
              </a:rPr>
              <a:t>Valeur ajoutée par rapport aux autres recherches sur les </a:t>
            </a:r>
            <a:r>
              <a:rPr lang="fr-FR" sz="3200" i="1" dirty="0" err="1" smtClean="0">
                <a:solidFill>
                  <a:schemeClr val="tx1"/>
                </a:solidFill>
              </a:rPr>
              <a:t>beliefs</a:t>
            </a:r>
            <a:r>
              <a:rPr lang="fr-FR" sz="3200" i="1" dirty="0" smtClean="0">
                <a:solidFill>
                  <a:schemeClr val="tx1"/>
                </a:solidFill>
              </a:rPr>
              <a:t> : </a:t>
            </a:r>
          </a:p>
          <a:p>
            <a:pPr algn="ctr"/>
            <a:r>
              <a:rPr lang="fr-FR" sz="3200" dirty="0" smtClean="0">
                <a:solidFill>
                  <a:schemeClr val="tx1"/>
                </a:solidFill>
              </a:rPr>
              <a:t>pas une étude sur une seule catégorie de </a:t>
            </a:r>
            <a:r>
              <a:rPr lang="fr-FR" sz="3200" dirty="0" err="1" smtClean="0">
                <a:solidFill>
                  <a:schemeClr val="tx1"/>
                </a:solidFill>
              </a:rPr>
              <a:t>beliefs</a:t>
            </a:r>
            <a:r>
              <a:rPr lang="fr-FR" sz="3200" dirty="0" smtClean="0">
                <a:solidFill>
                  <a:schemeClr val="tx1"/>
                </a:solidFill>
              </a:rPr>
              <a:t>, mais sur les </a:t>
            </a:r>
            <a:r>
              <a:rPr lang="fr-FR" sz="3200" b="1" i="1" dirty="0" smtClean="0">
                <a:solidFill>
                  <a:schemeClr val="tx1"/>
                </a:solidFill>
              </a:rPr>
              <a:t>relations</a:t>
            </a:r>
            <a:r>
              <a:rPr lang="fr-FR" sz="3200" dirty="0" smtClean="0">
                <a:solidFill>
                  <a:schemeClr val="tx1"/>
                </a:solidFill>
              </a:rPr>
              <a:t> parmi les différentes catégories.</a:t>
            </a:r>
            <a:endParaRPr lang="fr-FR" sz="3200"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BELGIQUE</a:t>
            </a:r>
            <a:endParaRPr lang="fr-FR" sz="2000" b="1" dirty="0">
              <a:solidFill>
                <a:schemeClr val="tx1"/>
              </a:solidFill>
            </a:endParaRPr>
          </a:p>
        </p:txBody>
      </p:sp>
      <p:sp>
        <p:nvSpPr>
          <p:cNvPr id="11" name="Rettangolo arrotondato 10"/>
          <p:cNvSpPr/>
          <p:nvPr/>
        </p:nvSpPr>
        <p:spPr>
          <a:xfrm>
            <a:off x="620800" y="4614412"/>
            <a:ext cx="10762937" cy="19668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smtClean="0">
                <a:solidFill>
                  <a:schemeClr val="tx1"/>
                </a:solidFill>
              </a:rPr>
              <a:t>Students’ </a:t>
            </a:r>
            <a:r>
              <a:rPr lang="it-IT" sz="4800" dirty="0" err="1" smtClean="0">
                <a:solidFill>
                  <a:schemeClr val="tx1"/>
                </a:solidFill>
              </a:rPr>
              <a:t>belief</a:t>
            </a:r>
            <a:r>
              <a:rPr lang="it-IT" sz="4800" dirty="0" smtClean="0">
                <a:solidFill>
                  <a:schemeClr val="tx1"/>
                </a:solidFill>
              </a:rPr>
              <a:t> </a:t>
            </a:r>
            <a:r>
              <a:rPr lang="it-IT" sz="4800" i="1" dirty="0" err="1" smtClean="0">
                <a:solidFill>
                  <a:schemeClr val="tx1"/>
                </a:solidFill>
              </a:rPr>
              <a:t>systems</a:t>
            </a:r>
            <a:r>
              <a:rPr lang="it-IT" sz="4800" i="1" dirty="0" smtClean="0">
                <a:solidFill>
                  <a:schemeClr val="tx1"/>
                </a:solidFill>
              </a:rPr>
              <a:t> </a:t>
            </a:r>
            <a:endParaRPr lang="it-IT" sz="4800" i="1" dirty="0">
              <a:solidFill>
                <a:schemeClr val="tx1"/>
              </a:solidFill>
            </a:endParaRPr>
          </a:p>
        </p:txBody>
      </p:sp>
      <p:sp>
        <p:nvSpPr>
          <p:cNvPr id="7" name="CasellaDiTesto 6"/>
          <p:cNvSpPr txBox="1"/>
          <p:nvPr/>
        </p:nvSpPr>
        <p:spPr>
          <a:xfrm>
            <a:off x="283520" y="835285"/>
            <a:ext cx="11437496" cy="1200329"/>
          </a:xfrm>
          <a:prstGeom prst="rect">
            <a:avLst/>
          </a:prstGeom>
          <a:noFill/>
        </p:spPr>
        <p:txBody>
          <a:bodyPr wrap="square" rtlCol="0">
            <a:spAutoFit/>
          </a:bodyPr>
          <a:lstStyle/>
          <a:p>
            <a:r>
              <a:rPr lang="fr-FR" sz="3600" dirty="0" err="1" smtClean="0"/>
              <a:t>Op’t</a:t>
            </a:r>
            <a:r>
              <a:rPr lang="fr-FR" sz="3600" dirty="0" smtClean="0"/>
              <a:t> Eynde, De Corte,</a:t>
            </a:r>
          </a:p>
          <a:p>
            <a:r>
              <a:rPr lang="fr-FR" sz="3600" dirty="0" err="1" smtClean="0"/>
              <a:t>Verschaffel</a:t>
            </a:r>
            <a:r>
              <a:rPr lang="fr-FR" sz="3600" dirty="0" smtClean="0"/>
              <a:t> (2003, 2006)</a:t>
            </a:r>
            <a:endParaRPr lang="fr-FR" sz="3600" dirty="0"/>
          </a:p>
        </p:txBody>
      </p:sp>
      <p:sp>
        <p:nvSpPr>
          <p:cNvPr id="9" name="Arrondir un rectangle avec un coin diagonal 7"/>
          <p:cNvSpPr/>
          <p:nvPr/>
        </p:nvSpPr>
        <p:spPr>
          <a:xfrm>
            <a:off x="6659592" y="271416"/>
            <a:ext cx="5279366" cy="880796"/>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smtClean="0">
                <a:solidFill>
                  <a:schemeClr val="tx1"/>
                </a:solidFill>
              </a:rPr>
              <a:t>Students'mathematics-related</a:t>
            </a:r>
            <a:r>
              <a:rPr lang="it-IT" b="1" dirty="0" smtClean="0">
                <a:solidFill>
                  <a:schemeClr val="tx1"/>
                </a:solidFill>
              </a:rPr>
              <a:t> </a:t>
            </a:r>
            <a:r>
              <a:rPr lang="it-IT" b="1" dirty="0" err="1" smtClean="0">
                <a:solidFill>
                  <a:schemeClr val="tx1"/>
                </a:solidFill>
              </a:rPr>
              <a:t>belief</a:t>
            </a:r>
            <a:r>
              <a:rPr lang="it-IT" b="1" dirty="0" smtClean="0">
                <a:solidFill>
                  <a:schemeClr val="tx1"/>
                </a:solidFill>
              </a:rPr>
              <a:t> </a:t>
            </a:r>
            <a:r>
              <a:rPr lang="it-IT" b="1" dirty="0" err="1" smtClean="0">
                <a:solidFill>
                  <a:schemeClr val="tx1"/>
                </a:solidFill>
              </a:rPr>
              <a:t>systems</a:t>
            </a:r>
            <a:r>
              <a:rPr lang="it-IT" b="1" dirty="0" smtClean="0">
                <a:solidFill>
                  <a:schemeClr val="tx1"/>
                </a:solidFill>
              </a:rPr>
              <a:t>: design and </a:t>
            </a:r>
            <a:r>
              <a:rPr lang="it-IT" b="1" dirty="0" err="1" smtClean="0">
                <a:solidFill>
                  <a:schemeClr val="tx1"/>
                </a:solidFill>
              </a:rPr>
              <a:t>analysis</a:t>
            </a:r>
            <a:r>
              <a:rPr lang="it-IT" b="1" dirty="0" smtClean="0">
                <a:solidFill>
                  <a:schemeClr val="tx1"/>
                </a:solidFill>
              </a:rPr>
              <a:t> of a </a:t>
            </a:r>
            <a:r>
              <a:rPr lang="it-IT" b="1" dirty="0" err="1" smtClean="0">
                <a:solidFill>
                  <a:schemeClr val="tx1"/>
                </a:solidFill>
              </a:rPr>
              <a:t>questionnaire</a:t>
            </a:r>
            <a:r>
              <a:rPr lang="it-IT" b="1" dirty="0" smtClean="0">
                <a:solidFill>
                  <a:schemeClr val="tx1"/>
                </a:solidFill>
              </a:rPr>
              <a:t> </a:t>
            </a:r>
            <a:endParaRPr lang="it-IT" b="1" dirty="0">
              <a:solidFill>
                <a:schemeClr val="tx1"/>
              </a:solidFill>
            </a:endParaRPr>
          </a:p>
        </p:txBody>
      </p:sp>
      <p:sp>
        <p:nvSpPr>
          <p:cNvPr id="10" name="Arrondir un rectangle avec un coin diagonal 7"/>
          <p:cNvSpPr/>
          <p:nvPr/>
        </p:nvSpPr>
        <p:spPr>
          <a:xfrm>
            <a:off x="6659592" y="1193195"/>
            <a:ext cx="5279366" cy="690824"/>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solidFill>
                  <a:schemeClr val="tx1"/>
                </a:solidFill>
              </a:rPr>
              <a:t>Epistemic</a:t>
            </a:r>
            <a:r>
              <a:rPr lang="it-IT" b="1" dirty="0">
                <a:solidFill>
                  <a:schemeClr val="tx1"/>
                </a:solidFill>
              </a:rPr>
              <a:t> </a:t>
            </a:r>
            <a:r>
              <a:rPr lang="it-IT" b="1" dirty="0" err="1">
                <a:solidFill>
                  <a:schemeClr val="tx1"/>
                </a:solidFill>
              </a:rPr>
              <a:t>dimensions</a:t>
            </a:r>
            <a:r>
              <a:rPr lang="it-IT" b="1" dirty="0">
                <a:solidFill>
                  <a:schemeClr val="tx1"/>
                </a:solidFill>
              </a:rPr>
              <a:t> of </a:t>
            </a:r>
            <a:r>
              <a:rPr lang="it-IT" b="1" dirty="0" err="1">
                <a:solidFill>
                  <a:schemeClr val="tx1"/>
                </a:solidFill>
              </a:rPr>
              <a:t>students</a:t>
            </a:r>
            <a:r>
              <a:rPr lang="it-IT" b="1" dirty="0">
                <a:solidFill>
                  <a:schemeClr val="tx1"/>
                </a:solidFill>
              </a:rPr>
              <a:t>’ </a:t>
            </a:r>
            <a:r>
              <a:rPr lang="it-IT" b="1" dirty="0" err="1">
                <a:solidFill>
                  <a:schemeClr val="tx1"/>
                </a:solidFill>
              </a:rPr>
              <a:t>mathematics-related</a:t>
            </a:r>
            <a:r>
              <a:rPr lang="it-IT" b="1" dirty="0">
                <a:solidFill>
                  <a:schemeClr val="tx1"/>
                </a:solidFill>
              </a:rPr>
              <a:t> </a:t>
            </a:r>
            <a:r>
              <a:rPr lang="it-IT" b="1" dirty="0" err="1">
                <a:solidFill>
                  <a:schemeClr val="tx1"/>
                </a:solidFill>
              </a:rPr>
              <a:t>belief</a:t>
            </a:r>
            <a:r>
              <a:rPr lang="it-IT" b="1" dirty="0">
                <a:solidFill>
                  <a:schemeClr val="tx1"/>
                </a:solidFill>
              </a:rPr>
              <a:t> </a:t>
            </a:r>
            <a:r>
              <a:rPr lang="it-IT" b="1" dirty="0" err="1">
                <a:solidFill>
                  <a:schemeClr val="tx1"/>
                </a:solidFill>
              </a:rPr>
              <a:t>systems</a:t>
            </a:r>
            <a:r>
              <a:rPr lang="it-IT" b="1" dirty="0">
                <a:solidFill>
                  <a:schemeClr val="tx1"/>
                </a:solidFill>
              </a:rPr>
              <a:t> </a:t>
            </a:r>
          </a:p>
        </p:txBody>
      </p:sp>
    </p:spTree>
    <p:extLst>
      <p:ext uri="{BB962C8B-B14F-4D97-AF65-F5344CB8AC3E}">
        <p14:creationId xmlns:p14="http://schemas.microsoft.com/office/powerpoint/2010/main" val="381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629586" y="213795"/>
            <a:ext cx="11437496" cy="1200329"/>
          </a:xfrm>
          <a:prstGeom prst="rect">
            <a:avLst/>
          </a:prstGeom>
          <a:noFill/>
        </p:spPr>
        <p:txBody>
          <a:bodyPr wrap="square" rtlCol="0">
            <a:spAutoFit/>
          </a:bodyPr>
          <a:lstStyle/>
          <a:p>
            <a:r>
              <a:rPr lang="fr-FR" sz="3600" b="1" dirty="0" smtClean="0">
                <a:solidFill>
                  <a:srgbClr val="7030A0"/>
                </a:solidFill>
              </a:rPr>
              <a:t>Méthode de recueil de données </a:t>
            </a:r>
            <a:r>
              <a:rPr lang="fr-FR" sz="2800" b="1" dirty="0" smtClean="0">
                <a:solidFill>
                  <a:srgbClr val="7030A0"/>
                </a:solidFill>
              </a:rPr>
              <a:t>(une proposition) </a:t>
            </a:r>
            <a:r>
              <a:rPr lang="fr-FR" sz="3600" b="1" dirty="0" smtClean="0">
                <a:solidFill>
                  <a:srgbClr val="7030A0"/>
                </a:solidFill>
              </a:rPr>
              <a:t>: Construction du protocole de « questionnement » </a:t>
            </a:r>
            <a:endParaRPr lang="fr-FR" sz="3600" b="1" dirty="0">
              <a:solidFill>
                <a:srgbClr val="7030A0"/>
              </a:solidFill>
            </a:endParaRPr>
          </a:p>
        </p:txBody>
      </p:sp>
      <p:sp>
        <p:nvSpPr>
          <p:cNvPr id="2" name="Rettangolo arrotondato 1"/>
          <p:cNvSpPr/>
          <p:nvPr/>
        </p:nvSpPr>
        <p:spPr>
          <a:xfrm>
            <a:off x="4994654" y="1769466"/>
            <a:ext cx="6593288" cy="14797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ENTRETIENS « PROSPECTIFS » </a:t>
            </a:r>
            <a:r>
              <a:rPr lang="fr-FR" dirty="0" smtClean="0">
                <a:solidFill>
                  <a:schemeClr val="tx1"/>
                </a:solidFill>
              </a:rPr>
              <a:t>: qui testent les premières questions, pour voir la réaction des élèves (</a:t>
            </a:r>
            <a:r>
              <a:rPr lang="fr-FR" dirty="0">
                <a:solidFill>
                  <a:schemeClr val="tx1"/>
                </a:solidFill>
              </a:rPr>
              <a:t>voir déjà </a:t>
            </a:r>
            <a:r>
              <a:rPr lang="fr-FR" dirty="0" smtClean="0">
                <a:solidFill>
                  <a:schemeClr val="tx1"/>
                </a:solidFill>
              </a:rPr>
              <a:t>s’ils sont capables de faire un discours) </a:t>
            </a:r>
          </a:p>
          <a:p>
            <a:pPr algn="ctr"/>
            <a:r>
              <a:rPr lang="fr-FR" dirty="0" smtClean="0">
                <a:solidFill>
                  <a:schemeClr val="tx1"/>
                </a:solidFill>
              </a:rPr>
              <a:t>pour préparer ensuite le questionnaire</a:t>
            </a:r>
            <a:endParaRPr lang="fr-FR" dirty="0">
              <a:solidFill>
                <a:schemeClr val="tx1"/>
              </a:solidFill>
            </a:endParaRPr>
          </a:p>
        </p:txBody>
      </p:sp>
      <p:sp>
        <p:nvSpPr>
          <p:cNvPr id="14" name="Rettangolo arrotondato 13"/>
          <p:cNvSpPr/>
          <p:nvPr/>
        </p:nvSpPr>
        <p:spPr>
          <a:xfrm>
            <a:off x="6423284" y="3735004"/>
            <a:ext cx="4631962" cy="1049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QUESTIONNAIRES</a:t>
            </a:r>
            <a:endParaRPr lang="fr-FR" b="1" dirty="0">
              <a:solidFill>
                <a:schemeClr val="tx1"/>
              </a:solidFill>
            </a:endParaRPr>
          </a:p>
        </p:txBody>
      </p:sp>
      <p:sp>
        <p:nvSpPr>
          <p:cNvPr id="15" name="Rettangolo arrotondato 14"/>
          <p:cNvSpPr/>
          <p:nvPr/>
        </p:nvSpPr>
        <p:spPr>
          <a:xfrm>
            <a:off x="6423284" y="5283844"/>
            <a:ext cx="4631962" cy="1049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ENTRETIENS </a:t>
            </a:r>
            <a:endParaRPr lang="fr-FR" b="1" dirty="0">
              <a:solidFill>
                <a:schemeClr val="tx1"/>
              </a:solidFill>
            </a:endParaRPr>
          </a:p>
        </p:txBody>
      </p:sp>
      <p:cxnSp>
        <p:nvCxnSpPr>
          <p:cNvPr id="4" name="Connettore 1 3"/>
          <p:cNvCxnSpPr/>
          <p:nvPr/>
        </p:nvCxnSpPr>
        <p:spPr>
          <a:xfrm flipV="1">
            <a:off x="387019" y="1351323"/>
            <a:ext cx="11680063" cy="62801"/>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0" name="Connettore 1 9"/>
          <p:cNvCxnSpPr/>
          <p:nvPr/>
        </p:nvCxnSpPr>
        <p:spPr>
          <a:xfrm flipV="1">
            <a:off x="266006" y="3433071"/>
            <a:ext cx="11680063" cy="62801"/>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1" name="Connettore 1 10"/>
          <p:cNvCxnSpPr/>
          <p:nvPr/>
        </p:nvCxnSpPr>
        <p:spPr>
          <a:xfrm flipV="1">
            <a:off x="266006" y="5063373"/>
            <a:ext cx="11680063" cy="62801"/>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2" name="Connettore 1 11"/>
          <p:cNvCxnSpPr/>
          <p:nvPr/>
        </p:nvCxnSpPr>
        <p:spPr>
          <a:xfrm flipV="1">
            <a:off x="266006" y="6511748"/>
            <a:ext cx="11680063" cy="62801"/>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7" name="CasellaDiTesto 6"/>
          <p:cNvSpPr txBox="1"/>
          <p:nvPr/>
        </p:nvSpPr>
        <p:spPr>
          <a:xfrm>
            <a:off x="838290" y="2204717"/>
            <a:ext cx="4156364" cy="523220"/>
          </a:xfrm>
          <a:prstGeom prst="rect">
            <a:avLst/>
          </a:prstGeom>
          <a:noFill/>
        </p:spPr>
        <p:txBody>
          <a:bodyPr wrap="square" rtlCol="0">
            <a:spAutoFit/>
          </a:bodyPr>
          <a:lstStyle/>
          <a:p>
            <a:r>
              <a:rPr lang="fr-FR" sz="2800" b="1" dirty="0" smtClean="0"/>
              <a:t>Première phase</a:t>
            </a:r>
            <a:endParaRPr lang="fr-FR" sz="2800" b="1" dirty="0"/>
          </a:p>
        </p:txBody>
      </p:sp>
      <p:sp>
        <p:nvSpPr>
          <p:cNvPr id="16" name="CasellaDiTesto 15"/>
          <p:cNvSpPr txBox="1"/>
          <p:nvPr/>
        </p:nvSpPr>
        <p:spPr>
          <a:xfrm>
            <a:off x="838290" y="4057418"/>
            <a:ext cx="4156364" cy="523220"/>
          </a:xfrm>
          <a:prstGeom prst="rect">
            <a:avLst/>
          </a:prstGeom>
          <a:noFill/>
        </p:spPr>
        <p:txBody>
          <a:bodyPr wrap="square" rtlCol="0">
            <a:spAutoFit/>
          </a:bodyPr>
          <a:lstStyle/>
          <a:p>
            <a:r>
              <a:rPr lang="fr-FR" sz="2800" b="1" dirty="0" smtClean="0"/>
              <a:t>Deuxième phase</a:t>
            </a:r>
            <a:endParaRPr lang="fr-FR" sz="2800" b="1" dirty="0"/>
          </a:p>
        </p:txBody>
      </p:sp>
      <p:sp>
        <p:nvSpPr>
          <p:cNvPr id="17" name="CasellaDiTesto 16"/>
          <p:cNvSpPr txBox="1"/>
          <p:nvPr/>
        </p:nvSpPr>
        <p:spPr>
          <a:xfrm>
            <a:off x="838290" y="5532404"/>
            <a:ext cx="4156364" cy="523220"/>
          </a:xfrm>
          <a:prstGeom prst="rect">
            <a:avLst/>
          </a:prstGeom>
          <a:noFill/>
        </p:spPr>
        <p:txBody>
          <a:bodyPr wrap="square" rtlCol="0">
            <a:spAutoFit/>
          </a:bodyPr>
          <a:lstStyle/>
          <a:p>
            <a:r>
              <a:rPr lang="fr-FR" sz="2800" b="1" dirty="0" smtClean="0"/>
              <a:t>Troisième phase</a:t>
            </a:r>
            <a:endParaRPr lang="fr-FR" sz="2800" b="1" dirty="0"/>
          </a:p>
        </p:txBody>
      </p:sp>
      <p:sp>
        <p:nvSpPr>
          <p:cNvPr id="3" name="Freccia bidirezionale verticale 2"/>
          <p:cNvSpPr/>
          <p:nvPr/>
        </p:nvSpPr>
        <p:spPr>
          <a:xfrm flipH="1">
            <a:off x="8573899" y="3249240"/>
            <a:ext cx="252860" cy="4857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reccia bidirezionale verticale 17"/>
          <p:cNvSpPr/>
          <p:nvPr/>
        </p:nvSpPr>
        <p:spPr>
          <a:xfrm flipH="1">
            <a:off x="8592560" y="4784315"/>
            <a:ext cx="252860" cy="50871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47397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arrotondato 15"/>
          <p:cNvSpPr/>
          <p:nvPr/>
        </p:nvSpPr>
        <p:spPr>
          <a:xfrm>
            <a:off x="742950" y="3727945"/>
            <a:ext cx="10810283" cy="28252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rPr>
              <a:t>“</a:t>
            </a:r>
            <a:r>
              <a:rPr lang="en-GB" sz="2400" b="1" i="1" dirty="0" smtClean="0">
                <a:solidFill>
                  <a:schemeClr val="tx1"/>
                </a:solidFill>
              </a:rPr>
              <a:t>the implicitly or explicitly held subjective conceptions </a:t>
            </a:r>
            <a:r>
              <a:rPr lang="en-GB" sz="2400" dirty="0" smtClean="0">
                <a:solidFill>
                  <a:schemeClr val="tx1"/>
                </a:solidFill>
              </a:rPr>
              <a:t>students hold to be true </a:t>
            </a:r>
            <a:r>
              <a:rPr lang="en-GB" sz="2400" b="1" i="1" dirty="0" smtClean="0">
                <a:solidFill>
                  <a:schemeClr val="accent5"/>
                </a:solidFill>
              </a:rPr>
              <a:t>about mathematics education</a:t>
            </a:r>
            <a:r>
              <a:rPr lang="en-GB" sz="2400" dirty="0" smtClean="0">
                <a:solidFill>
                  <a:schemeClr val="tx1"/>
                </a:solidFill>
              </a:rPr>
              <a:t>, </a:t>
            </a:r>
            <a:r>
              <a:rPr lang="en-GB" sz="2400" b="1" i="1" dirty="0" smtClean="0">
                <a:solidFill>
                  <a:srgbClr val="7030A0"/>
                </a:solidFill>
              </a:rPr>
              <a:t>about themselves as mathematics learners</a:t>
            </a:r>
            <a:r>
              <a:rPr lang="en-GB" sz="2400" dirty="0" smtClean="0">
                <a:solidFill>
                  <a:schemeClr val="tx1"/>
                </a:solidFill>
              </a:rPr>
              <a:t>, and </a:t>
            </a:r>
            <a:r>
              <a:rPr lang="en-GB" sz="2400" b="1" i="1" dirty="0" smtClean="0">
                <a:solidFill>
                  <a:srgbClr val="C00000"/>
                </a:solidFill>
              </a:rPr>
              <a:t>about mathematics class context</a:t>
            </a:r>
            <a:r>
              <a:rPr lang="en-GB" sz="2400" dirty="0" smtClean="0">
                <a:solidFill>
                  <a:schemeClr val="tx1"/>
                </a:solidFill>
              </a:rPr>
              <a:t>. These beliefs determine in close interaction with each other and with students’ prior knowledge their mathematical learning and problem solving activities in class.” (p. 4)</a:t>
            </a:r>
            <a:endParaRPr lang="en-GB" sz="2400"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BELGIQUE</a:t>
            </a:r>
            <a:endParaRPr lang="fr-FR" sz="2000" b="1" dirty="0">
              <a:solidFill>
                <a:schemeClr val="tx1"/>
              </a:solidFill>
            </a:endParaRPr>
          </a:p>
        </p:txBody>
      </p:sp>
      <p:sp>
        <p:nvSpPr>
          <p:cNvPr id="6" name="Ovale 5"/>
          <p:cNvSpPr/>
          <p:nvPr/>
        </p:nvSpPr>
        <p:spPr>
          <a:xfrm>
            <a:off x="1695450" y="1959583"/>
            <a:ext cx="9391650" cy="146764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a:solidFill>
                  <a:schemeClr val="tx1"/>
                </a:solidFill>
              </a:rPr>
              <a:t>S</a:t>
            </a:r>
            <a:r>
              <a:rPr lang="it-IT" sz="4000" dirty="0" smtClean="0">
                <a:solidFill>
                  <a:schemeClr val="tx1"/>
                </a:solidFill>
              </a:rPr>
              <a:t>tudents</a:t>
            </a:r>
            <a:r>
              <a:rPr lang="it-IT" sz="4000" dirty="0">
                <a:solidFill>
                  <a:schemeClr val="tx1"/>
                </a:solidFill>
              </a:rPr>
              <a:t>’ </a:t>
            </a:r>
            <a:r>
              <a:rPr lang="it-IT" sz="4000" dirty="0" err="1">
                <a:solidFill>
                  <a:schemeClr val="tx1"/>
                </a:solidFill>
              </a:rPr>
              <a:t>belief</a:t>
            </a:r>
            <a:r>
              <a:rPr lang="it-IT" sz="4000" dirty="0">
                <a:solidFill>
                  <a:schemeClr val="tx1"/>
                </a:solidFill>
              </a:rPr>
              <a:t> </a:t>
            </a:r>
            <a:r>
              <a:rPr lang="it-IT" sz="4000" i="1" dirty="0" err="1">
                <a:solidFill>
                  <a:schemeClr val="tx1"/>
                </a:solidFill>
              </a:rPr>
              <a:t>systems</a:t>
            </a:r>
            <a:r>
              <a:rPr lang="it-IT" sz="4000" dirty="0">
                <a:solidFill>
                  <a:schemeClr val="tx1"/>
                </a:solidFill>
              </a:rPr>
              <a:t> </a:t>
            </a:r>
            <a:r>
              <a:rPr lang="is-IS" sz="4000" dirty="0" smtClean="0">
                <a:solidFill>
                  <a:schemeClr val="tx1"/>
                </a:solidFill>
              </a:rPr>
              <a:t>…</a:t>
            </a:r>
            <a:endParaRPr lang="it-IT" sz="4000" dirty="0">
              <a:solidFill>
                <a:schemeClr val="tx1"/>
              </a:solidFill>
            </a:endParaRPr>
          </a:p>
        </p:txBody>
      </p:sp>
      <p:sp>
        <p:nvSpPr>
          <p:cNvPr id="9" name="CasellaDiTesto 8"/>
          <p:cNvSpPr txBox="1"/>
          <p:nvPr/>
        </p:nvSpPr>
        <p:spPr>
          <a:xfrm>
            <a:off x="283520" y="835285"/>
            <a:ext cx="11437496" cy="1200329"/>
          </a:xfrm>
          <a:prstGeom prst="rect">
            <a:avLst/>
          </a:prstGeom>
          <a:noFill/>
        </p:spPr>
        <p:txBody>
          <a:bodyPr wrap="square" rtlCol="0">
            <a:spAutoFit/>
          </a:bodyPr>
          <a:lstStyle/>
          <a:p>
            <a:r>
              <a:rPr lang="fr-FR" sz="3600" dirty="0" err="1" smtClean="0"/>
              <a:t>Op’t</a:t>
            </a:r>
            <a:r>
              <a:rPr lang="fr-FR" sz="3600" dirty="0" smtClean="0"/>
              <a:t> Eynde, De Corte,</a:t>
            </a:r>
          </a:p>
          <a:p>
            <a:r>
              <a:rPr lang="fr-FR" sz="3600" dirty="0" err="1" smtClean="0"/>
              <a:t>Verschaffel</a:t>
            </a:r>
            <a:r>
              <a:rPr lang="fr-FR" sz="3600" dirty="0" smtClean="0"/>
              <a:t> (2003, 2006)</a:t>
            </a:r>
            <a:endParaRPr lang="fr-FR" sz="3600" dirty="0"/>
          </a:p>
        </p:txBody>
      </p:sp>
      <p:sp>
        <p:nvSpPr>
          <p:cNvPr id="10" name="Arrondir un rectangle avec un coin diagonal 7"/>
          <p:cNvSpPr/>
          <p:nvPr/>
        </p:nvSpPr>
        <p:spPr>
          <a:xfrm>
            <a:off x="6659592" y="271416"/>
            <a:ext cx="5279366" cy="880796"/>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smtClean="0">
                <a:solidFill>
                  <a:schemeClr val="tx1"/>
                </a:solidFill>
              </a:rPr>
              <a:t>Students'mathematics-related</a:t>
            </a:r>
            <a:r>
              <a:rPr lang="it-IT" b="1" dirty="0" smtClean="0">
                <a:solidFill>
                  <a:schemeClr val="tx1"/>
                </a:solidFill>
              </a:rPr>
              <a:t> </a:t>
            </a:r>
            <a:r>
              <a:rPr lang="it-IT" b="1" dirty="0" err="1" smtClean="0">
                <a:solidFill>
                  <a:schemeClr val="tx1"/>
                </a:solidFill>
              </a:rPr>
              <a:t>belief</a:t>
            </a:r>
            <a:r>
              <a:rPr lang="it-IT" b="1" dirty="0" smtClean="0">
                <a:solidFill>
                  <a:schemeClr val="tx1"/>
                </a:solidFill>
              </a:rPr>
              <a:t> </a:t>
            </a:r>
            <a:r>
              <a:rPr lang="it-IT" b="1" dirty="0" err="1" smtClean="0">
                <a:solidFill>
                  <a:schemeClr val="tx1"/>
                </a:solidFill>
              </a:rPr>
              <a:t>systems</a:t>
            </a:r>
            <a:r>
              <a:rPr lang="it-IT" b="1" dirty="0" smtClean="0">
                <a:solidFill>
                  <a:schemeClr val="tx1"/>
                </a:solidFill>
              </a:rPr>
              <a:t>: design and </a:t>
            </a:r>
            <a:r>
              <a:rPr lang="it-IT" b="1" dirty="0" err="1" smtClean="0">
                <a:solidFill>
                  <a:schemeClr val="tx1"/>
                </a:solidFill>
              </a:rPr>
              <a:t>analysis</a:t>
            </a:r>
            <a:r>
              <a:rPr lang="it-IT" b="1" dirty="0" smtClean="0">
                <a:solidFill>
                  <a:schemeClr val="tx1"/>
                </a:solidFill>
              </a:rPr>
              <a:t> of a </a:t>
            </a:r>
            <a:r>
              <a:rPr lang="it-IT" b="1" dirty="0" err="1" smtClean="0">
                <a:solidFill>
                  <a:schemeClr val="tx1"/>
                </a:solidFill>
              </a:rPr>
              <a:t>questionnaire</a:t>
            </a:r>
            <a:r>
              <a:rPr lang="it-IT" b="1" dirty="0" smtClean="0">
                <a:solidFill>
                  <a:schemeClr val="tx1"/>
                </a:solidFill>
              </a:rPr>
              <a:t> </a:t>
            </a:r>
            <a:endParaRPr lang="it-IT" b="1" dirty="0">
              <a:solidFill>
                <a:schemeClr val="tx1"/>
              </a:solidFill>
            </a:endParaRPr>
          </a:p>
        </p:txBody>
      </p:sp>
      <p:sp>
        <p:nvSpPr>
          <p:cNvPr id="11" name="Arrondir un rectangle avec un coin diagonal 7"/>
          <p:cNvSpPr/>
          <p:nvPr/>
        </p:nvSpPr>
        <p:spPr>
          <a:xfrm>
            <a:off x="6659592" y="1193195"/>
            <a:ext cx="5279366" cy="690824"/>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solidFill>
                  <a:schemeClr val="tx1"/>
                </a:solidFill>
              </a:rPr>
              <a:t>Epistemic</a:t>
            </a:r>
            <a:r>
              <a:rPr lang="it-IT" b="1" dirty="0">
                <a:solidFill>
                  <a:schemeClr val="tx1"/>
                </a:solidFill>
              </a:rPr>
              <a:t> </a:t>
            </a:r>
            <a:r>
              <a:rPr lang="it-IT" b="1" dirty="0" err="1">
                <a:solidFill>
                  <a:schemeClr val="tx1"/>
                </a:solidFill>
              </a:rPr>
              <a:t>dimensions</a:t>
            </a:r>
            <a:r>
              <a:rPr lang="it-IT" b="1" dirty="0">
                <a:solidFill>
                  <a:schemeClr val="tx1"/>
                </a:solidFill>
              </a:rPr>
              <a:t> of </a:t>
            </a:r>
            <a:r>
              <a:rPr lang="it-IT" b="1" dirty="0" err="1">
                <a:solidFill>
                  <a:schemeClr val="tx1"/>
                </a:solidFill>
              </a:rPr>
              <a:t>students</a:t>
            </a:r>
            <a:r>
              <a:rPr lang="it-IT" b="1" dirty="0">
                <a:solidFill>
                  <a:schemeClr val="tx1"/>
                </a:solidFill>
              </a:rPr>
              <a:t>’ </a:t>
            </a:r>
            <a:r>
              <a:rPr lang="it-IT" b="1" dirty="0" err="1">
                <a:solidFill>
                  <a:schemeClr val="tx1"/>
                </a:solidFill>
              </a:rPr>
              <a:t>mathematics-related</a:t>
            </a:r>
            <a:r>
              <a:rPr lang="it-IT" b="1" dirty="0">
                <a:solidFill>
                  <a:schemeClr val="tx1"/>
                </a:solidFill>
              </a:rPr>
              <a:t> </a:t>
            </a:r>
            <a:r>
              <a:rPr lang="it-IT" b="1" dirty="0" err="1">
                <a:solidFill>
                  <a:schemeClr val="tx1"/>
                </a:solidFill>
              </a:rPr>
              <a:t>belief</a:t>
            </a:r>
            <a:r>
              <a:rPr lang="it-IT" b="1" dirty="0">
                <a:solidFill>
                  <a:schemeClr val="tx1"/>
                </a:solidFill>
              </a:rPr>
              <a:t> </a:t>
            </a:r>
            <a:r>
              <a:rPr lang="it-IT" b="1" dirty="0" err="1">
                <a:solidFill>
                  <a:schemeClr val="tx1"/>
                </a:solidFill>
              </a:rPr>
              <a:t>systems</a:t>
            </a:r>
            <a:r>
              <a:rPr lang="it-IT" b="1" dirty="0">
                <a:solidFill>
                  <a:schemeClr val="tx1"/>
                </a:solidFill>
              </a:rPr>
              <a:t> </a:t>
            </a:r>
          </a:p>
        </p:txBody>
      </p:sp>
    </p:spTree>
    <p:extLst>
      <p:ext uri="{BB962C8B-B14F-4D97-AF65-F5344CB8AC3E}">
        <p14:creationId xmlns:p14="http://schemas.microsoft.com/office/powerpoint/2010/main" val="13963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arrotondato 15"/>
          <p:cNvSpPr/>
          <p:nvPr/>
        </p:nvSpPr>
        <p:spPr>
          <a:xfrm>
            <a:off x="597126" y="2599482"/>
            <a:ext cx="10810283" cy="380131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GB" sz="2400" b="1" i="1" dirty="0" smtClean="0">
                <a:solidFill>
                  <a:schemeClr val="accent5"/>
                </a:solidFill>
              </a:rPr>
              <a:t>about mathematics education</a:t>
            </a:r>
            <a:r>
              <a:rPr lang="en-GB" sz="2400" dirty="0">
                <a:solidFill>
                  <a:schemeClr val="tx1"/>
                </a:solidFill>
              </a:rPr>
              <a:t> </a:t>
            </a:r>
            <a:r>
              <a:rPr lang="en-GB" sz="2400" dirty="0" smtClean="0">
                <a:solidFill>
                  <a:schemeClr val="tx1"/>
                </a:solidFill>
              </a:rPr>
              <a:t>: beliefs about mathematics, mathematical learning and problem solving, mathematical teaching </a:t>
            </a:r>
          </a:p>
          <a:p>
            <a:pPr marL="342900" indent="-342900">
              <a:buFontTx/>
              <a:buChar char="-"/>
            </a:pPr>
            <a:r>
              <a:rPr lang="en-GB" sz="2400" b="1" i="1" dirty="0" smtClean="0">
                <a:solidFill>
                  <a:srgbClr val="7030A0"/>
                </a:solidFill>
              </a:rPr>
              <a:t>about themselves as mathematics learners</a:t>
            </a:r>
            <a:r>
              <a:rPr lang="en-GB" sz="2400" dirty="0" smtClean="0">
                <a:solidFill>
                  <a:schemeClr val="tx1"/>
                </a:solidFill>
              </a:rPr>
              <a:t> : self-efficacy </a:t>
            </a:r>
            <a:r>
              <a:rPr lang="is-IS" sz="2400" dirty="0" smtClean="0">
                <a:solidFill>
                  <a:schemeClr val="tx1"/>
                </a:solidFill>
              </a:rPr>
              <a:t>… </a:t>
            </a:r>
            <a:endParaRPr lang="en-GB" sz="2400" dirty="0">
              <a:solidFill>
                <a:schemeClr val="tx1"/>
              </a:solidFill>
            </a:endParaRPr>
          </a:p>
          <a:p>
            <a:pPr marL="342900" indent="-342900">
              <a:buFontTx/>
              <a:buChar char="-"/>
            </a:pPr>
            <a:r>
              <a:rPr lang="en-GB" sz="2400" b="1" i="1" dirty="0" smtClean="0">
                <a:solidFill>
                  <a:srgbClr val="C00000"/>
                </a:solidFill>
              </a:rPr>
              <a:t>about mathematics class context </a:t>
            </a:r>
            <a:r>
              <a:rPr lang="en-GB" sz="2400" dirty="0">
                <a:solidFill>
                  <a:schemeClr val="tx1"/>
                </a:solidFill>
              </a:rPr>
              <a:t>: beliefs about the role and the functioning of the teacher, the role and the functioning of the students in their own class, socio-mathematical norms and practices in the class</a:t>
            </a:r>
            <a:r>
              <a:rPr lang="en-GB" sz="2400" dirty="0" smtClean="0">
                <a:solidFill>
                  <a:schemeClr val="tx1"/>
                </a:solidFill>
              </a:rPr>
              <a:t>. </a:t>
            </a:r>
            <a:endParaRPr lang="en-GB" sz="2400" dirty="0">
              <a:solidFill>
                <a:schemeClr val="tx1"/>
              </a:solidFill>
            </a:endParaRPr>
          </a:p>
          <a:p>
            <a:pPr algn="r"/>
            <a:r>
              <a:rPr lang="en-GB" sz="2400" dirty="0" smtClean="0">
                <a:solidFill>
                  <a:schemeClr val="tx1"/>
                </a:solidFill>
              </a:rPr>
              <a:t>(2003, p.4)</a:t>
            </a:r>
            <a:endParaRPr lang="en-GB" sz="2400"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BELGIQUE</a:t>
            </a:r>
            <a:endParaRPr lang="fr-FR" sz="2000" b="1" dirty="0">
              <a:solidFill>
                <a:schemeClr val="tx1"/>
              </a:solidFill>
            </a:endParaRPr>
          </a:p>
        </p:txBody>
      </p:sp>
      <p:sp>
        <p:nvSpPr>
          <p:cNvPr id="9" name="CasellaDiTesto 8"/>
          <p:cNvSpPr txBox="1"/>
          <p:nvPr/>
        </p:nvSpPr>
        <p:spPr>
          <a:xfrm>
            <a:off x="283520" y="835285"/>
            <a:ext cx="11437496" cy="1200329"/>
          </a:xfrm>
          <a:prstGeom prst="rect">
            <a:avLst/>
          </a:prstGeom>
          <a:noFill/>
        </p:spPr>
        <p:txBody>
          <a:bodyPr wrap="square" rtlCol="0">
            <a:spAutoFit/>
          </a:bodyPr>
          <a:lstStyle/>
          <a:p>
            <a:r>
              <a:rPr lang="fr-FR" sz="3600" dirty="0" err="1" smtClean="0"/>
              <a:t>Op’t</a:t>
            </a:r>
            <a:r>
              <a:rPr lang="fr-FR" sz="3600" dirty="0" smtClean="0"/>
              <a:t> Eynde, De Corte,</a:t>
            </a:r>
          </a:p>
          <a:p>
            <a:r>
              <a:rPr lang="fr-FR" sz="3600" dirty="0" err="1" smtClean="0"/>
              <a:t>Verschaffel</a:t>
            </a:r>
            <a:r>
              <a:rPr lang="fr-FR" sz="3600" dirty="0" smtClean="0"/>
              <a:t> (2003, 2006)</a:t>
            </a:r>
            <a:endParaRPr lang="fr-FR" sz="3600" dirty="0"/>
          </a:p>
        </p:txBody>
      </p:sp>
      <p:sp>
        <p:nvSpPr>
          <p:cNvPr id="10" name="Arrondir un rectangle avec un coin diagonal 7"/>
          <p:cNvSpPr/>
          <p:nvPr/>
        </p:nvSpPr>
        <p:spPr>
          <a:xfrm>
            <a:off x="6659592" y="271416"/>
            <a:ext cx="5279366" cy="880796"/>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smtClean="0">
                <a:solidFill>
                  <a:schemeClr val="tx1"/>
                </a:solidFill>
              </a:rPr>
              <a:t>Students'mathematics-related</a:t>
            </a:r>
            <a:r>
              <a:rPr lang="it-IT" b="1" dirty="0" smtClean="0">
                <a:solidFill>
                  <a:schemeClr val="tx1"/>
                </a:solidFill>
              </a:rPr>
              <a:t> </a:t>
            </a:r>
            <a:r>
              <a:rPr lang="it-IT" b="1" dirty="0" err="1" smtClean="0">
                <a:solidFill>
                  <a:schemeClr val="tx1"/>
                </a:solidFill>
              </a:rPr>
              <a:t>belief</a:t>
            </a:r>
            <a:r>
              <a:rPr lang="it-IT" b="1" dirty="0" smtClean="0">
                <a:solidFill>
                  <a:schemeClr val="tx1"/>
                </a:solidFill>
              </a:rPr>
              <a:t> </a:t>
            </a:r>
            <a:r>
              <a:rPr lang="it-IT" b="1" dirty="0" err="1" smtClean="0">
                <a:solidFill>
                  <a:schemeClr val="tx1"/>
                </a:solidFill>
              </a:rPr>
              <a:t>systems</a:t>
            </a:r>
            <a:r>
              <a:rPr lang="it-IT" b="1" dirty="0" smtClean="0">
                <a:solidFill>
                  <a:schemeClr val="tx1"/>
                </a:solidFill>
              </a:rPr>
              <a:t>: design and </a:t>
            </a:r>
            <a:r>
              <a:rPr lang="it-IT" b="1" dirty="0" err="1" smtClean="0">
                <a:solidFill>
                  <a:schemeClr val="tx1"/>
                </a:solidFill>
              </a:rPr>
              <a:t>analysis</a:t>
            </a:r>
            <a:r>
              <a:rPr lang="it-IT" b="1" dirty="0" smtClean="0">
                <a:solidFill>
                  <a:schemeClr val="tx1"/>
                </a:solidFill>
              </a:rPr>
              <a:t> of a </a:t>
            </a:r>
            <a:r>
              <a:rPr lang="it-IT" b="1" dirty="0" err="1" smtClean="0">
                <a:solidFill>
                  <a:schemeClr val="tx1"/>
                </a:solidFill>
              </a:rPr>
              <a:t>questionnaire</a:t>
            </a:r>
            <a:r>
              <a:rPr lang="it-IT" b="1" dirty="0" smtClean="0">
                <a:solidFill>
                  <a:schemeClr val="tx1"/>
                </a:solidFill>
              </a:rPr>
              <a:t> </a:t>
            </a:r>
            <a:endParaRPr lang="it-IT" b="1" dirty="0">
              <a:solidFill>
                <a:schemeClr val="tx1"/>
              </a:solidFill>
            </a:endParaRPr>
          </a:p>
        </p:txBody>
      </p:sp>
      <p:sp>
        <p:nvSpPr>
          <p:cNvPr id="11" name="Arrondir un rectangle avec un coin diagonal 7"/>
          <p:cNvSpPr/>
          <p:nvPr/>
        </p:nvSpPr>
        <p:spPr>
          <a:xfrm>
            <a:off x="6659592" y="1193195"/>
            <a:ext cx="5279366" cy="690824"/>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solidFill>
                  <a:schemeClr val="tx1"/>
                </a:solidFill>
              </a:rPr>
              <a:t>Epistemic</a:t>
            </a:r>
            <a:r>
              <a:rPr lang="it-IT" b="1" dirty="0">
                <a:solidFill>
                  <a:schemeClr val="tx1"/>
                </a:solidFill>
              </a:rPr>
              <a:t> </a:t>
            </a:r>
            <a:r>
              <a:rPr lang="it-IT" b="1" dirty="0" err="1">
                <a:solidFill>
                  <a:schemeClr val="tx1"/>
                </a:solidFill>
              </a:rPr>
              <a:t>dimensions</a:t>
            </a:r>
            <a:r>
              <a:rPr lang="it-IT" b="1" dirty="0">
                <a:solidFill>
                  <a:schemeClr val="tx1"/>
                </a:solidFill>
              </a:rPr>
              <a:t> of </a:t>
            </a:r>
            <a:r>
              <a:rPr lang="it-IT" b="1" dirty="0" err="1">
                <a:solidFill>
                  <a:schemeClr val="tx1"/>
                </a:solidFill>
              </a:rPr>
              <a:t>students</a:t>
            </a:r>
            <a:r>
              <a:rPr lang="it-IT" b="1" dirty="0">
                <a:solidFill>
                  <a:schemeClr val="tx1"/>
                </a:solidFill>
              </a:rPr>
              <a:t>’ </a:t>
            </a:r>
            <a:r>
              <a:rPr lang="it-IT" b="1" dirty="0" err="1">
                <a:solidFill>
                  <a:schemeClr val="tx1"/>
                </a:solidFill>
              </a:rPr>
              <a:t>mathematics-related</a:t>
            </a:r>
            <a:r>
              <a:rPr lang="it-IT" b="1" dirty="0">
                <a:solidFill>
                  <a:schemeClr val="tx1"/>
                </a:solidFill>
              </a:rPr>
              <a:t> </a:t>
            </a:r>
            <a:r>
              <a:rPr lang="it-IT" b="1" dirty="0" err="1">
                <a:solidFill>
                  <a:schemeClr val="tx1"/>
                </a:solidFill>
              </a:rPr>
              <a:t>belief</a:t>
            </a:r>
            <a:r>
              <a:rPr lang="it-IT" b="1" dirty="0">
                <a:solidFill>
                  <a:schemeClr val="tx1"/>
                </a:solidFill>
              </a:rPr>
              <a:t> </a:t>
            </a:r>
            <a:r>
              <a:rPr lang="it-IT" b="1" dirty="0" err="1">
                <a:solidFill>
                  <a:schemeClr val="tx1"/>
                </a:solidFill>
              </a:rPr>
              <a:t>systems</a:t>
            </a:r>
            <a:r>
              <a:rPr lang="it-IT" b="1" dirty="0">
                <a:solidFill>
                  <a:schemeClr val="tx1"/>
                </a:solidFill>
              </a:rPr>
              <a:t> </a:t>
            </a:r>
          </a:p>
        </p:txBody>
      </p:sp>
    </p:spTree>
    <p:extLst>
      <p:ext uri="{BB962C8B-B14F-4D97-AF65-F5344CB8AC3E}">
        <p14:creationId xmlns:p14="http://schemas.microsoft.com/office/powerpoint/2010/main" val="5965244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3520" y="835285"/>
            <a:ext cx="11437496" cy="1200329"/>
          </a:xfrm>
          <a:prstGeom prst="rect">
            <a:avLst/>
          </a:prstGeom>
          <a:noFill/>
        </p:spPr>
        <p:txBody>
          <a:bodyPr wrap="square" rtlCol="0">
            <a:spAutoFit/>
          </a:bodyPr>
          <a:lstStyle/>
          <a:p>
            <a:r>
              <a:rPr lang="fr-FR" sz="3600" dirty="0" err="1" smtClean="0"/>
              <a:t>Op’t</a:t>
            </a:r>
            <a:r>
              <a:rPr lang="fr-FR" sz="3600" dirty="0" smtClean="0"/>
              <a:t> Eynde, De Corte,</a:t>
            </a:r>
          </a:p>
          <a:p>
            <a:r>
              <a:rPr lang="fr-FR" sz="3600" dirty="0" err="1" smtClean="0"/>
              <a:t>Verschaffel</a:t>
            </a:r>
            <a:r>
              <a:rPr lang="fr-FR" sz="3600" dirty="0" smtClean="0"/>
              <a:t> (2003, 2006)</a:t>
            </a:r>
            <a:endParaRPr lang="fr-FR" sz="3600" dirty="0"/>
          </a:p>
        </p:txBody>
      </p:sp>
      <p:sp>
        <p:nvSpPr>
          <p:cNvPr id="8" name="Arrondir un rectangle avec un coin diagonal 7"/>
          <p:cNvSpPr/>
          <p:nvPr/>
        </p:nvSpPr>
        <p:spPr>
          <a:xfrm>
            <a:off x="6659592" y="271416"/>
            <a:ext cx="5279366" cy="880796"/>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smtClean="0">
                <a:solidFill>
                  <a:schemeClr val="tx1"/>
                </a:solidFill>
              </a:rPr>
              <a:t>Students'mathematics-related</a:t>
            </a:r>
            <a:r>
              <a:rPr lang="it-IT" b="1" dirty="0" smtClean="0">
                <a:solidFill>
                  <a:schemeClr val="tx1"/>
                </a:solidFill>
              </a:rPr>
              <a:t> </a:t>
            </a:r>
            <a:r>
              <a:rPr lang="it-IT" b="1" dirty="0" err="1" smtClean="0">
                <a:solidFill>
                  <a:schemeClr val="tx1"/>
                </a:solidFill>
              </a:rPr>
              <a:t>belief</a:t>
            </a:r>
            <a:r>
              <a:rPr lang="it-IT" b="1" dirty="0" smtClean="0">
                <a:solidFill>
                  <a:schemeClr val="tx1"/>
                </a:solidFill>
              </a:rPr>
              <a:t> </a:t>
            </a:r>
            <a:r>
              <a:rPr lang="it-IT" b="1" dirty="0" err="1" smtClean="0">
                <a:solidFill>
                  <a:schemeClr val="tx1"/>
                </a:solidFill>
              </a:rPr>
              <a:t>systems</a:t>
            </a:r>
            <a:r>
              <a:rPr lang="it-IT" b="1" dirty="0" smtClean="0">
                <a:solidFill>
                  <a:schemeClr val="tx1"/>
                </a:solidFill>
              </a:rPr>
              <a:t>: design and </a:t>
            </a:r>
            <a:r>
              <a:rPr lang="it-IT" b="1" dirty="0" err="1" smtClean="0">
                <a:solidFill>
                  <a:schemeClr val="tx1"/>
                </a:solidFill>
              </a:rPr>
              <a:t>analysis</a:t>
            </a:r>
            <a:r>
              <a:rPr lang="it-IT" b="1" dirty="0" smtClean="0">
                <a:solidFill>
                  <a:schemeClr val="tx1"/>
                </a:solidFill>
              </a:rPr>
              <a:t> of a </a:t>
            </a:r>
            <a:r>
              <a:rPr lang="it-IT" b="1" dirty="0" err="1" smtClean="0">
                <a:solidFill>
                  <a:schemeClr val="tx1"/>
                </a:solidFill>
              </a:rPr>
              <a:t>questionnaire</a:t>
            </a:r>
            <a:r>
              <a:rPr lang="it-IT" b="1" dirty="0" smtClean="0">
                <a:solidFill>
                  <a:schemeClr val="tx1"/>
                </a:solidFill>
              </a:rPr>
              <a:t> </a:t>
            </a:r>
            <a:endParaRPr lang="it-IT"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BELGIQUE</a:t>
            </a:r>
            <a:endParaRPr lang="fr-FR" sz="2000" b="1" dirty="0">
              <a:solidFill>
                <a:schemeClr val="tx1"/>
              </a:solidFill>
            </a:endParaRPr>
          </a:p>
        </p:txBody>
      </p:sp>
      <p:sp>
        <p:nvSpPr>
          <p:cNvPr id="11" name="Rettangolo arrotondato 10"/>
          <p:cNvSpPr/>
          <p:nvPr/>
        </p:nvSpPr>
        <p:spPr>
          <a:xfrm>
            <a:off x="620800" y="3181349"/>
            <a:ext cx="10762937" cy="1155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Ils ont construit le questionnaire en se basant sur ces différentes catégories de </a:t>
            </a:r>
            <a:r>
              <a:rPr lang="fr-FR" sz="2800" dirty="0" err="1" smtClean="0">
                <a:solidFill>
                  <a:schemeClr val="tx1"/>
                </a:solidFill>
              </a:rPr>
              <a:t>beliefs</a:t>
            </a:r>
            <a:r>
              <a:rPr lang="fr-FR" sz="2800" dirty="0" smtClean="0">
                <a:solidFill>
                  <a:schemeClr val="tx1"/>
                </a:solidFill>
              </a:rPr>
              <a:t>. </a:t>
            </a:r>
            <a:endParaRPr lang="fr-FR" sz="2800" dirty="0">
              <a:solidFill>
                <a:schemeClr val="tx1"/>
              </a:solidFill>
            </a:endParaRPr>
          </a:p>
        </p:txBody>
      </p:sp>
      <p:sp>
        <p:nvSpPr>
          <p:cNvPr id="12" name="Arrondir un rectangle avec un coin diagonal 7"/>
          <p:cNvSpPr/>
          <p:nvPr/>
        </p:nvSpPr>
        <p:spPr>
          <a:xfrm>
            <a:off x="6659592" y="1193195"/>
            <a:ext cx="5279366" cy="690824"/>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solidFill>
                  <a:schemeClr val="tx1"/>
                </a:solidFill>
              </a:rPr>
              <a:t>Epistemic</a:t>
            </a:r>
            <a:r>
              <a:rPr lang="it-IT" b="1" dirty="0">
                <a:solidFill>
                  <a:schemeClr val="tx1"/>
                </a:solidFill>
              </a:rPr>
              <a:t> </a:t>
            </a:r>
            <a:r>
              <a:rPr lang="it-IT" b="1" dirty="0" err="1">
                <a:solidFill>
                  <a:schemeClr val="tx1"/>
                </a:solidFill>
              </a:rPr>
              <a:t>dimensions</a:t>
            </a:r>
            <a:r>
              <a:rPr lang="it-IT" b="1" dirty="0">
                <a:solidFill>
                  <a:schemeClr val="tx1"/>
                </a:solidFill>
              </a:rPr>
              <a:t> of </a:t>
            </a:r>
            <a:r>
              <a:rPr lang="it-IT" b="1" dirty="0" err="1">
                <a:solidFill>
                  <a:schemeClr val="tx1"/>
                </a:solidFill>
              </a:rPr>
              <a:t>students</a:t>
            </a:r>
            <a:r>
              <a:rPr lang="it-IT" b="1" dirty="0">
                <a:solidFill>
                  <a:schemeClr val="tx1"/>
                </a:solidFill>
              </a:rPr>
              <a:t>’ </a:t>
            </a:r>
            <a:r>
              <a:rPr lang="it-IT" b="1" dirty="0" err="1">
                <a:solidFill>
                  <a:schemeClr val="tx1"/>
                </a:solidFill>
              </a:rPr>
              <a:t>mathematics-related</a:t>
            </a:r>
            <a:r>
              <a:rPr lang="it-IT" b="1" dirty="0">
                <a:solidFill>
                  <a:schemeClr val="tx1"/>
                </a:solidFill>
              </a:rPr>
              <a:t> </a:t>
            </a:r>
            <a:r>
              <a:rPr lang="it-IT" b="1" dirty="0" err="1">
                <a:solidFill>
                  <a:schemeClr val="tx1"/>
                </a:solidFill>
              </a:rPr>
              <a:t>belief</a:t>
            </a:r>
            <a:r>
              <a:rPr lang="it-IT" b="1" dirty="0">
                <a:solidFill>
                  <a:schemeClr val="tx1"/>
                </a:solidFill>
              </a:rPr>
              <a:t> </a:t>
            </a:r>
            <a:r>
              <a:rPr lang="it-IT" b="1" dirty="0" err="1">
                <a:solidFill>
                  <a:schemeClr val="tx1"/>
                </a:solidFill>
              </a:rPr>
              <a:t>systems</a:t>
            </a:r>
            <a:r>
              <a:rPr lang="it-IT" b="1" dirty="0">
                <a:solidFill>
                  <a:schemeClr val="tx1"/>
                </a:solidFill>
              </a:rPr>
              <a:t> </a:t>
            </a:r>
          </a:p>
        </p:txBody>
      </p:sp>
    </p:spTree>
    <p:extLst>
      <p:ext uri="{BB962C8B-B14F-4D97-AF65-F5344CB8AC3E}">
        <p14:creationId xmlns:p14="http://schemas.microsoft.com/office/powerpoint/2010/main" val="15019191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1200329"/>
          </a:xfrm>
          <a:prstGeom prst="rect">
            <a:avLst/>
          </a:prstGeom>
          <a:noFill/>
        </p:spPr>
        <p:txBody>
          <a:bodyPr wrap="square" rtlCol="0">
            <a:spAutoFit/>
          </a:bodyPr>
          <a:lstStyle/>
          <a:p>
            <a:r>
              <a:rPr lang="fr-FR" sz="3600" dirty="0" err="1" smtClean="0"/>
              <a:t>Op’t</a:t>
            </a:r>
            <a:r>
              <a:rPr lang="fr-FR" sz="3600" dirty="0" smtClean="0"/>
              <a:t> Eynde, De Corte,</a:t>
            </a:r>
          </a:p>
          <a:p>
            <a:r>
              <a:rPr lang="fr-FR" sz="3600" dirty="0" err="1" smtClean="0"/>
              <a:t>Verschaffel</a:t>
            </a:r>
            <a:r>
              <a:rPr lang="fr-FR" sz="3600" dirty="0" smtClean="0"/>
              <a:t> (2003, 2006)</a:t>
            </a:r>
            <a:endParaRPr lang="fr-FR" sz="3600" dirty="0"/>
          </a:p>
        </p:txBody>
      </p:sp>
      <p:sp>
        <p:nvSpPr>
          <p:cNvPr id="8" name="Arrondir un rectangle avec un coin diagonal 7"/>
          <p:cNvSpPr/>
          <p:nvPr/>
        </p:nvSpPr>
        <p:spPr>
          <a:xfrm>
            <a:off x="6659592" y="271416"/>
            <a:ext cx="5279366" cy="880796"/>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smtClean="0">
                <a:solidFill>
                  <a:schemeClr val="tx1"/>
                </a:solidFill>
              </a:rPr>
              <a:t>Students'mathematics-related</a:t>
            </a:r>
            <a:r>
              <a:rPr lang="it-IT" b="1" dirty="0" smtClean="0">
                <a:solidFill>
                  <a:schemeClr val="tx1"/>
                </a:solidFill>
              </a:rPr>
              <a:t> </a:t>
            </a:r>
            <a:r>
              <a:rPr lang="it-IT" b="1" dirty="0" err="1" smtClean="0">
                <a:solidFill>
                  <a:schemeClr val="tx1"/>
                </a:solidFill>
              </a:rPr>
              <a:t>belief</a:t>
            </a:r>
            <a:r>
              <a:rPr lang="it-IT" b="1" dirty="0" smtClean="0">
                <a:solidFill>
                  <a:schemeClr val="tx1"/>
                </a:solidFill>
              </a:rPr>
              <a:t> </a:t>
            </a:r>
            <a:r>
              <a:rPr lang="it-IT" b="1" dirty="0" err="1" smtClean="0">
                <a:solidFill>
                  <a:schemeClr val="tx1"/>
                </a:solidFill>
              </a:rPr>
              <a:t>systems</a:t>
            </a:r>
            <a:r>
              <a:rPr lang="it-IT" b="1" dirty="0" smtClean="0">
                <a:solidFill>
                  <a:schemeClr val="tx1"/>
                </a:solidFill>
              </a:rPr>
              <a:t>: design and </a:t>
            </a:r>
            <a:r>
              <a:rPr lang="it-IT" b="1" dirty="0" err="1" smtClean="0">
                <a:solidFill>
                  <a:schemeClr val="tx1"/>
                </a:solidFill>
              </a:rPr>
              <a:t>analysis</a:t>
            </a:r>
            <a:r>
              <a:rPr lang="it-IT" b="1" dirty="0" smtClean="0">
                <a:solidFill>
                  <a:schemeClr val="tx1"/>
                </a:solidFill>
              </a:rPr>
              <a:t> of a </a:t>
            </a:r>
            <a:r>
              <a:rPr lang="it-IT" b="1" dirty="0" err="1" smtClean="0">
                <a:solidFill>
                  <a:schemeClr val="tx1"/>
                </a:solidFill>
              </a:rPr>
              <a:t>questionnaire</a:t>
            </a:r>
            <a:r>
              <a:rPr lang="it-IT" b="1" dirty="0" smtClean="0">
                <a:solidFill>
                  <a:schemeClr val="tx1"/>
                </a:solidFill>
              </a:rPr>
              <a:t> </a:t>
            </a:r>
            <a:endParaRPr lang="it-IT"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BELGIQUE</a:t>
            </a:r>
            <a:endParaRPr lang="fr-FR" sz="2000" b="1" dirty="0">
              <a:solidFill>
                <a:schemeClr val="tx1"/>
              </a:solidFill>
            </a:endParaRPr>
          </a:p>
        </p:txBody>
      </p:sp>
      <p:sp>
        <p:nvSpPr>
          <p:cNvPr id="12" name="Arrondir un rectangle avec un coin diagonal 7"/>
          <p:cNvSpPr/>
          <p:nvPr/>
        </p:nvSpPr>
        <p:spPr>
          <a:xfrm>
            <a:off x="6659592" y="1193195"/>
            <a:ext cx="5279366" cy="690824"/>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solidFill>
                  <a:schemeClr val="tx1"/>
                </a:solidFill>
              </a:rPr>
              <a:t>Epistemic</a:t>
            </a:r>
            <a:r>
              <a:rPr lang="it-IT" b="1" dirty="0">
                <a:solidFill>
                  <a:schemeClr val="tx1"/>
                </a:solidFill>
              </a:rPr>
              <a:t> </a:t>
            </a:r>
            <a:r>
              <a:rPr lang="it-IT" b="1" dirty="0" err="1">
                <a:solidFill>
                  <a:schemeClr val="tx1"/>
                </a:solidFill>
              </a:rPr>
              <a:t>dimensions</a:t>
            </a:r>
            <a:r>
              <a:rPr lang="it-IT" b="1" dirty="0">
                <a:solidFill>
                  <a:schemeClr val="tx1"/>
                </a:solidFill>
              </a:rPr>
              <a:t> of </a:t>
            </a:r>
            <a:r>
              <a:rPr lang="it-IT" b="1" dirty="0" err="1">
                <a:solidFill>
                  <a:schemeClr val="tx1"/>
                </a:solidFill>
              </a:rPr>
              <a:t>students</a:t>
            </a:r>
            <a:r>
              <a:rPr lang="it-IT" b="1" dirty="0">
                <a:solidFill>
                  <a:schemeClr val="tx1"/>
                </a:solidFill>
              </a:rPr>
              <a:t>’ </a:t>
            </a:r>
            <a:r>
              <a:rPr lang="it-IT" b="1" dirty="0" err="1">
                <a:solidFill>
                  <a:schemeClr val="tx1"/>
                </a:solidFill>
              </a:rPr>
              <a:t>mathematics-related</a:t>
            </a:r>
            <a:r>
              <a:rPr lang="it-IT" b="1" dirty="0">
                <a:solidFill>
                  <a:schemeClr val="tx1"/>
                </a:solidFill>
              </a:rPr>
              <a:t> </a:t>
            </a:r>
            <a:r>
              <a:rPr lang="it-IT" b="1" dirty="0" err="1">
                <a:solidFill>
                  <a:schemeClr val="tx1"/>
                </a:solidFill>
              </a:rPr>
              <a:t>belief</a:t>
            </a:r>
            <a:r>
              <a:rPr lang="it-IT" b="1" dirty="0">
                <a:solidFill>
                  <a:schemeClr val="tx1"/>
                </a:solidFill>
              </a:rPr>
              <a:t> </a:t>
            </a:r>
            <a:r>
              <a:rPr lang="it-IT" b="1" dirty="0" err="1">
                <a:solidFill>
                  <a:schemeClr val="tx1"/>
                </a:solidFill>
              </a:rPr>
              <a:t>systems</a:t>
            </a:r>
            <a:r>
              <a:rPr lang="it-IT" b="1" dirty="0">
                <a:solidFill>
                  <a:schemeClr val="tx1"/>
                </a:solidFill>
              </a:rPr>
              <a:t> </a:t>
            </a:r>
          </a:p>
        </p:txBody>
      </p:sp>
      <p:pic>
        <p:nvPicPr>
          <p:cNvPr id="14" name="Immagine 13"/>
          <p:cNvPicPr>
            <a:picLocks noChangeAspect="1"/>
          </p:cNvPicPr>
          <p:nvPr/>
        </p:nvPicPr>
        <p:blipFill rotWithShape="1">
          <a:blip r:embed="rId3">
            <a:extLst>
              <a:ext uri="{28A0092B-C50C-407E-A947-70E740481C1C}">
                <a14:useLocalDpi xmlns:a14="http://schemas.microsoft.com/office/drawing/2010/main" val="0"/>
              </a:ext>
            </a:extLst>
          </a:blip>
          <a:srcRect t="7463"/>
          <a:stretch/>
        </p:blipFill>
        <p:spPr>
          <a:xfrm>
            <a:off x="698450" y="2886046"/>
            <a:ext cx="11002282" cy="2057742"/>
          </a:xfrm>
          <a:prstGeom prst="rect">
            <a:avLst/>
          </a:prstGeom>
          <a:ln w="57150">
            <a:solidFill>
              <a:schemeClr val="accent2">
                <a:lumMod val="75000"/>
              </a:schemeClr>
            </a:solidFill>
          </a:ln>
        </p:spPr>
      </p:pic>
      <p:pic>
        <p:nvPicPr>
          <p:cNvPr id="15" name="Immagine 14"/>
          <p:cNvPicPr>
            <a:picLocks noChangeAspect="1"/>
          </p:cNvPicPr>
          <p:nvPr/>
        </p:nvPicPr>
        <p:blipFill rotWithShape="1">
          <a:blip r:embed="rId4">
            <a:extLst>
              <a:ext uri="{28A0092B-C50C-407E-A947-70E740481C1C}">
                <a14:useLocalDpi xmlns:a14="http://schemas.microsoft.com/office/drawing/2010/main" val="0"/>
              </a:ext>
            </a:extLst>
          </a:blip>
          <a:srcRect t="14131"/>
          <a:stretch/>
        </p:blipFill>
        <p:spPr>
          <a:xfrm>
            <a:off x="1502504" y="5655463"/>
            <a:ext cx="9394173" cy="580704"/>
          </a:xfrm>
          <a:prstGeom prst="rect">
            <a:avLst/>
          </a:prstGeom>
          <a:ln w="57150">
            <a:solidFill>
              <a:srgbClr val="FF0000"/>
            </a:solidFill>
          </a:ln>
        </p:spPr>
      </p:pic>
      <p:sp>
        <p:nvSpPr>
          <p:cNvPr id="16" name="CasellaDiTesto 15"/>
          <p:cNvSpPr txBox="1"/>
          <p:nvPr/>
        </p:nvSpPr>
        <p:spPr>
          <a:xfrm>
            <a:off x="514350" y="2095500"/>
            <a:ext cx="7505700" cy="523220"/>
          </a:xfrm>
          <a:prstGeom prst="rect">
            <a:avLst/>
          </a:prstGeom>
          <a:noFill/>
        </p:spPr>
        <p:txBody>
          <a:bodyPr wrap="square" rtlCol="0">
            <a:spAutoFit/>
          </a:bodyPr>
          <a:lstStyle/>
          <a:p>
            <a:r>
              <a:rPr lang="fr-FR" sz="2800" b="1" dirty="0" smtClean="0"/>
              <a:t>Exemples de questions</a:t>
            </a:r>
            <a:endParaRPr lang="fr-FR" sz="2800" b="1" dirty="0"/>
          </a:p>
        </p:txBody>
      </p:sp>
    </p:spTree>
    <p:extLst>
      <p:ext uri="{BB962C8B-B14F-4D97-AF65-F5344CB8AC3E}">
        <p14:creationId xmlns:p14="http://schemas.microsoft.com/office/powerpoint/2010/main" val="12193734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1200329"/>
          </a:xfrm>
          <a:prstGeom prst="rect">
            <a:avLst/>
          </a:prstGeom>
          <a:noFill/>
        </p:spPr>
        <p:txBody>
          <a:bodyPr wrap="square" rtlCol="0">
            <a:spAutoFit/>
          </a:bodyPr>
          <a:lstStyle/>
          <a:p>
            <a:r>
              <a:rPr lang="fr-FR" sz="3600" dirty="0" err="1" smtClean="0"/>
              <a:t>Op’t</a:t>
            </a:r>
            <a:r>
              <a:rPr lang="fr-FR" sz="3600" dirty="0" smtClean="0"/>
              <a:t> Eynde, De Corte,</a:t>
            </a:r>
          </a:p>
          <a:p>
            <a:r>
              <a:rPr lang="fr-FR" sz="3600" dirty="0" err="1" smtClean="0"/>
              <a:t>Verschaffel</a:t>
            </a:r>
            <a:r>
              <a:rPr lang="fr-FR" sz="3600" dirty="0" smtClean="0"/>
              <a:t> (2003, 2006)</a:t>
            </a:r>
            <a:endParaRPr lang="fr-FR" sz="3600" dirty="0"/>
          </a:p>
        </p:txBody>
      </p:sp>
      <p:sp>
        <p:nvSpPr>
          <p:cNvPr id="8" name="Arrondir un rectangle avec un coin diagonal 7"/>
          <p:cNvSpPr/>
          <p:nvPr/>
        </p:nvSpPr>
        <p:spPr>
          <a:xfrm>
            <a:off x="6659592" y="271416"/>
            <a:ext cx="5279366" cy="880796"/>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smtClean="0">
                <a:solidFill>
                  <a:schemeClr val="tx1"/>
                </a:solidFill>
              </a:rPr>
              <a:t>Students'mathematics-related</a:t>
            </a:r>
            <a:r>
              <a:rPr lang="it-IT" b="1" dirty="0" smtClean="0">
                <a:solidFill>
                  <a:schemeClr val="tx1"/>
                </a:solidFill>
              </a:rPr>
              <a:t> </a:t>
            </a:r>
            <a:r>
              <a:rPr lang="it-IT" b="1" dirty="0" err="1" smtClean="0">
                <a:solidFill>
                  <a:schemeClr val="tx1"/>
                </a:solidFill>
              </a:rPr>
              <a:t>belief</a:t>
            </a:r>
            <a:r>
              <a:rPr lang="it-IT" b="1" dirty="0" smtClean="0">
                <a:solidFill>
                  <a:schemeClr val="tx1"/>
                </a:solidFill>
              </a:rPr>
              <a:t> </a:t>
            </a:r>
            <a:r>
              <a:rPr lang="it-IT" b="1" dirty="0" err="1" smtClean="0">
                <a:solidFill>
                  <a:schemeClr val="tx1"/>
                </a:solidFill>
              </a:rPr>
              <a:t>systems</a:t>
            </a:r>
            <a:r>
              <a:rPr lang="it-IT" b="1" dirty="0" smtClean="0">
                <a:solidFill>
                  <a:schemeClr val="tx1"/>
                </a:solidFill>
              </a:rPr>
              <a:t>: design and </a:t>
            </a:r>
            <a:r>
              <a:rPr lang="it-IT" b="1" dirty="0" err="1" smtClean="0">
                <a:solidFill>
                  <a:schemeClr val="tx1"/>
                </a:solidFill>
              </a:rPr>
              <a:t>analysis</a:t>
            </a:r>
            <a:r>
              <a:rPr lang="it-IT" b="1" dirty="0" smtClean="0">
                <a:solidFill>
                  <a:schemeClr val="tx1"/>
                </a:solidFill>
              </a:rPr>
              <a:t> of a </a:t>
            </a:r>
            <a:r>
              <a:rPr lang="it-IT" b="1" dirty="0" err="1" smtClean="0">
                <a:solidFill>
                  <a:schemeClr val="tx1"/>
                </a:solidFill>
              </a:rPr>
              <a:t>questionnaire</a:t>
            </a:r>
            <a:r>
              <a:rPr lang="it-IT" b="1" dirty="0" smtClean="0">
                <a:solidFill>
                  <a:schemeClr val="tx1"/>
                </a:solidFill>
              </a:rPr>
              <a:t> </a:t>
            </a:r>
            <a:endParaRPr lang="it-IT"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BELGIQUE</a:t>
            </a:r>
            <a:endParaRPr lang="fr-FR" sz="2000" b="1" dirty="0">
              <a:solidFill>
                <a:schemeClr val="tx1"/>
              </a:solidFill>
            </a:endParaRPr>
          </a:p>
        </p:txBody>
      </p:sp>
      <p:sp>
        <p:nvSpPr>
          <p:cNvPr id="12" name="Arrondir un rectangle avec un coin diagonal 7"/>
          <p:cNvSpPr/>
          <p:nvPr/>
        </p:nvSpPr>
        <p:spPr>
          <a:xfrm>
            <a:off x="6659592" y="1193195"/>
            <a:ext cx="5279366" cy="690824"/>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solidFill>
                  <a:schemeClr val="tx1"/>
                </a:solidFill>
              </a:rPr>
              <a:t>Epistemic</a:t>
            </a:r>
            <a:r>
              <a:rPr lang="it-IT" b="1" dirty="0">
                <a:solidFill>
                  <a:schemeClr val="tx1"/>
                </a:solidFill>
              </a:rPr>
              <a:t> </a:t>
            </a:r>
            <a:r>
              <a:rPr lang="it-IT" b="1" dirty="0" err="1">
                <a:solidFill>
                  <a:schemeClr val="tx1"/>
                </a:solidFill>
              </a:rPr>
              <a:t>dimensions</a:t>
            </a:r>
            <a:r>
              <a:rPr lang="it-IT" b="1" dirty="0">
                <a:solidFill>
                  <a:schemeClr val="tx1"/>
                </a:solidFill>
              </a:rPr>
              <a:t> of </a:t>
            </a:r>
            <a:r>
              <a:rPr lang="it-IT" b="1" dirty="0" err="1">
                <a:solidFill>
                  <a:schemeClr val="tx1"/>
                </a:solidFill>
              </a:rPr>
              <a:t>students</a:t>
            </a:r>
            <a:r>
              <a:rPr lang="it-IT" b="1" dirty="0">
                <a:solidFill>
                  <a:schemeClr val="tx1"/>
                </a:solidFill>
              </a:rPr>
              <a:t>’ </a:t>
            </a:r>
            <a:r>
              <a:rPr lang="it-IT" b="1" dirty="0" err="1">
                <a:solidFill>
                  <a:schemeClr val="tx1"/>
                </a:solidFill>
              </a:rPr>
              <a:t>mathematics-related</a:t>
            </a:r>
            <a:r>
              <a:rPr lang="it-IT" b="1" dirty="0">
                <a:solidFill>
                  <a:schemeClr val="tx1"/>
                </a:solidFill>
              </a:rPr>
              <a:t> </a:t>
            </a:r>
            <a:r>
              <a:rPr lang="it-IT" b="1" dirty="0" err="1">
                <a:solidFill>
                  <a:schemeClr val="tx1"/>
                </a:solidFill>
              </a:rPr>
              <a:t>belief</a:t>
            </a:r>
            <a:r>
              <a:rPr lang="it-IT" b="1" dirty="0">
                <a:solidFill>
                  <a:schemeClr val="tx1"/>
                </a:solidFill>
              </a:rPr>
              <a:t> </a:t>
            </a:r>
            <a:r>
              <a:rPr lang="it-IT" b="1" dirty="0" err="1">
                <a:solidFill>
                  <a:schemeClr val="tx1"/>
                </a:solidFill>
              </a:rPr>
              <a:t>systems</a:t>
            </a:r>
            <a:r>
              <a:rPr lang="it-IT" b="1" dirty="0">
                <a:solidFill>
                  <a:schemeClr val="tx1"/>
                </a:solidFill>
              </a:rPr>
              <a:t> </a:t>
            </a: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468" y="2785498"/>
            <a:ext cx="9391366" cy="2405939"/>
          </a:xfrm>
          <a:prstGeom prst="rect">
            <a:avLst/>
          </a:prstGeom>
          <a:ln w="57150">
            <a:solidFill>
              <a:srgbClr val="00B050"/>
            </a:solidFill>
          </a:ln>
        </p:spPr>
      </p:pic>
      <p:pic>
        <p:nvPicPr>
          <p:cNvPr id="13" name="Immagine 12"/>
          <p:cNvPicPr>
            <a:picLocks noChangeAspect="1"/>
          </p:cNvPicPr>
          <p:nvPr/>
        </p:nvPicPr>
        <p:blipFill rotWithShape="1">
          <a:blip r:embed="rId4">
            <a:extLst>
              <a:ext uri="{28A0092B-C50C-407E-A947-70E740481C1C}">
                <a14:useLocalDpi xmlns:a14="http://schemas.microsoft.com/office/drawing/2010/main" val="0"/>
              </a:ext>
            </a:extLst>
          </a:blip>
          <a:srcRect t="16487"/>
          <a:stretch/>
        </p:blipFill>
        <p:spPr>
          <a:xfrm>
            <a:off x="263236" y="5752646"/>
            <a:ext cx="11866951" cy="680540"/>
          </a:xfrm>
          <a:prstGeom prst="rect">
            <a:avLst/>
          </a:prstGeom>
          <a:ln w="57150">
            <a:solidFill>
              <a:srgbClr val="FFC000"/>
            </a:solidFill>
          </a:ln>
        </p:spPr>
      </p:pic>
      <p:sp>
        <p:nvSpPr>
          <p:cNvPr id="10" name="CasellaDiTesto 9"/>
          <p:cNvSpPr txBox="1"/>
          <p:nvPr/>
        </p:nvSpPr>
        <p:spPr>
          <a:xfrm>
            <a:off x="514350" y="2095500"/>
            <a:ext cx="4400550" cy="523220"/>
          </a:xfrm>
          <a:prstGeom prst="rect">
            <a:avLst/>
          </a:prstGeom>
          <a:noFill/>
        </p:spPr>
        <p:txBody>
          <a:bodyPr wrap="square" rtlCol="0">
            <a:spAutoFit/>
          </a:bodyPr>
          <a:lstStyle/>
          <a:p>
            <a:r>
              <a:rPr lang="fr-FR" sz="2800" b="1" smtClean="0"/>
              <a:t>Exemples de questions</a:t>
            </a:r>
            <a:endParaRPr lang="fr-FR" sz="2800" b="1"/>
          </a:p>
        </p:txBody>
      </p:sp>
    </p:spTree>
    <p:extLst>
      <p:ext uri="{BB962C8B-B14F-4D97-AF65-F5344CB8AC3E}">
        <p14:creationId xmlns:p14="http://schemas.microsoft.com/office/powerpoint/2010/main" val="10333678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France</a:t>
            </a:r>
          </a:p>
        </p:txBody>
      </p:sp>
      <p:sp>
        <p:nvSpPr>
          <p:cNvPr id="5" name="Rettangolo arrotondato 4"/>
          <p:cNvSpPr/>
          <p:nvPr/>
        </p:nvSpPr>
        <p:spPr>
          <a:xfrm>
            <a:off x="3439737" y="2824447"/>
            <a:ext cx="1908770"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Italie</a:t>
            </a:r>
          </a:p>
        </p:txBody>
      </p:sp>
      <p:sp>
        <p:nvSpPr>
          <p:cNvPr id="7" name="Rettangolo arrotondato 6"/>
          <p:cNvSpPr/>
          <p:nvPr/>
        </p:nvSpPr>
        <p:spPr>
          <a:xfrm>
            <a:off x="3803283" y="3914057"/>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Finlande</a:t>
            </a: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65000"/>
                  </a:schemeClr>
                </a:solidFill>
              </a:rPr>
              <a:t>Méthodes plus « discursives »</a:t>
            </a:r>
            <a:endParaRPr lang="fr-FR" dirty="0">
              <a:solidFill>
                <a:schemeClr val="bg1">
                  <a:lumMod val="65000"/>
                </a:schemeClr>
              </a:solidFill>
            </a:endParaRPr>
          </a:p>
        </p:txBody>
      </p:sp>
      <p:sp>
        <p:nvSpPr>
          <p:cNvPr id="16" name="Rettangolo arrotondato 15"/>
          <p:cNvSpPr/>
          <p:nvPr/>
        </p:nvSpPr>
        <p:spPr>
          <a:xfrm>
            <a:off x="8305644" y="3168388"/>
            <a:ext cx="2588029"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Allemagne</a:t>
            </a: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Méthodes plus « fermées »</a:t>
            </a:r>
          </a:p>
        </p:txBody>
      </p:sp>
      <p:sp>
        <p:nvSpPr>
          <p:cNvPr id="19" name="Rettangolo arrotondato 18"/>
          <p:cNvSpPr/>
          <p:nvPr/>
        </p:nvSpPr>
        <p:spPr>
          <a:xfrm>
            <a:off x="8529696" y="4775995"/>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Belgique</a:t>
            </a:r>
          </a:p>
        </p:txBody>
      </p:sp>
      <p:sp>
        <p:nvSpPr>
          <p:cNvPr id="20" name="Rettangolo arrotondato 19"/>
          <p:cNvSpPr/>
          <p:nvPr/>
        </p:nvSpPr>
        <p:spPr>
          <a:xfrm>
            <a:off x="793251" y="4510476"/>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lumMod val="65000"/>
                  </a:schemeClr>
                </a:solidFill>
              </a:rPr>
              <a:t>Etats-Unis</a:t>
            </a:r>
            <a:endParaRPr lang="fr-FR" sz="3200" dirty="0">
              <a:solidFill>
                <a:schemeClr val="bg1">
                  <a:lumMod val="65000"/>
                </a:schemeClr>
              </a:solidFill>
            </a:endParaRPr>
          </a:p>
        </p:txBody>
      </p:sp>
      <p:sp>
        <p:nvSpPr>
          <p:cNvPr id="14" name="Rettangolo arrotondato 13"/>
          <p:cNvSpPr/>
          <p:nvPr/>
        </p:nvSpPr>
        <p:spPr>
          <a:xfrm>
            <a:off x="5613035" y="500717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Angleterre</a:t>
            </a:r>
          </a:p>
        </p:txBody>
      </p:sp>
      <p:sp>
        <p:nvSpPr>
          <p:cNvPr id="21" name="Rettangolo arrotondato 20"/>
          <p:cNvSpPr/>
          <p:nvPr/>
        </p:nvSpPr>
        <p:spPr>
          <a:xfrm>
            <a:off x="5573052" y="2285797"/>
            <a:ext cx="2686702" cy="568938"/>
          </a:xfrm>
          <a:prstGeom prst="roundRect">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Suisse</a:t>
            </a:r>
          </a:p>
        </p:txBody>
      </p:sp>
      <p:sp>
        <p:nvSpPr>
          <p:cNvPr id="22" name="Rettangolo arrotondato 21"/>
          <p:cNvSpPr/>
          <p:nvPr/>
        </p:nvSpPr>
        <p:spPr>
          <a:xfrm>
            <a:off x="8777240" y="3995565"/>
            <a:ext cx="2517332" cy="472805"/>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Québec</a:t>
            </a:r>
          </a:p>
        </p:txBody>
      </p:sp>
    </p:spTree>
    <p:extLst>
      <p:ext uri="{BB962C8B-B14F-4D97-AF65-F5344CB8AC3E}">
        <p14:creationId xmlns:p14="http://schemas.microsoft.com/office/powerpoint/2010/main" val="799947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646331"/>
          </a:xfrm>
          <a:prstGeom prst="rect">
            <a:avLst/>
          </a:prstGeom>
          <a:noFill/>
        </p:spPr>
        <p:txBody>
          <a:bodyPr wrap="square" rtlCol="0">
            <a:spAutoFit/>
          </a:bodyPr>
          <a:lstStyle/>
          <a:p>
            <a:r>
              <a:rPr lang="fr-FR" sz="3600" dirty="0" err="1" smtClean="0"/>
              <a:t>Dorier</a:t>
            </a:r>
            <a:r>
              <a:rPr lang="fr-FR" sz="3600" dirty="0" smtClean="0"/>
              <a:t> et al. (2011), RDM</a:t>
            </a:r>
            <a:endParaRPr lang="fr-FR" sz="3600" dirty="0"/>
          </a:p>
        </p:txBody>
      </p:sp>
      <p:sp>
        <p:nvSpPr>
          <p:cNvPr id="8" name="Arrondir un rectangle avec un coin diagonal 7"/>
          <p:cNvSpPr/>
          <p:nvPr/>
        </p:nvSpPr>
        <p:spPr>
          <a:xfrm>
            <a:off x="6923315" y="279287"/>
            <a:ext cx="5034305" cy="86505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err="1">
                <a:solidFill>
                  <a:schemeClr val="tx1"/>
                </a:solidFill>
              </a:rPr>
              <a:t>Q</a:t>
            </a:r>
            <a:r>
              <a:rPr lang="it-IT" sz="2000" b="1" dirty="0" err="1" smtClean="0">
                <a:solidFill>
                  <a:schemeClr val="tx1"/>
                </a:solidFill>
              </a:rPr>
              <a:t>uand</a:t>
            </a:r>
            <a:r>
              <a:rPr lang="it-IT" sz="2000" b="1" dirty="0" smtClean="0">
                <a:solidFill>
                  <a:schemeClr val="tx1"/>
                </a:solidFill>
              </a:rPr>
              <a:t> </a:t>
            </a:r>
            <a:r>
              <a:rPr lang="it-IT" sz="2000" b="1" dirty="0">
                <a:solidFill>
                  <a:schemeClr val="tx1"/>
                </a:solidFill>
              </a:rPr>
              <a:t>un prof </a:t>
            </a:r>
            <a:r>
              <a:rPr lang="it-IT" sz="2000" b="1" dirty="0" err="1">
                <a:solidFill>
                  <a:schemeClr val="tx1"/>
                </a:solidFill>
              </a:rPr>
              <a:t>rencontre</a:t>
            </a:r>
            <a:r>
              <a:rPr lang="it-IT" sz="2000" b="1" dirty="0">
                <a:solidFill>
                  <a:schemeClr val="tx1"/>
                </a:solidFill>
              </a:rPr>
              <a:t> un </a:t>
            </a:r>
            <a:r>
              <a:rPr lang="it-IT" sz="2000" b="1" dirty="0" err="1">
                <a:solidFill>
                  <a:schemeClr val="tx1"/>
                </a:solidFill>
              </a:rPr>
              <a:t>autre</a:t>
            </a:r>
            <a:r>
              <a:rPr lang="it-IT" sz="2000" b="1" dirty="0">
                <a:solidFill>
                  <a:schemeClr val="tx1"/>
                </a:solidFill>
              </a:rPr>
              <a:t> prof... pour </a:t>
            </a:r>
            <a:r>
              <a:rPr lang="it-IT" sz="2000" b="1" dirty="0" err="1">
                <a:solidFill>
                  <a:schemeClr val="tx1"/>
                </a:solidFill>
              </a:rPr>
              <a:t>faire</a:t>
            </a:r>
            <a:r>
              <a:rPr lang="it-IT" sz="2000" b="1" dirty="0">
                <a:solidFill>
                  <a:schemeClr val="tx1"/>
                </a:solidFill>
              </a:rPr>
              <a:t> </a:t>
            </a:r>
            <a:r>
              <a:rPr lang="it-IT" sz="2000" b="1" dirty="0" err="1">
                <a:solidFill>
                  <a:schemeClr val="tx1"/>
                </a:solidFill>
              </a:rPr>
              <a:t>des</a:t>
            </a:r>
            <a:r>
              <a:rPr lang="it-IT" sz="2000" b="1" dirty="0">
                <a:solidFill>
                  <a:schemeClr val="tx1"/>
                </a:solidFill>
              </a:rPr>
              <a:t> </a:t>
            </a:r>
            <a:r>
              <a:rPr lang="it-IT" sz="2000" b="1" dirty="0" err="1" smtClean="0">
                <a:solidFill>
                  <a:schemeClr val="tx1"/>
                </a:solidFill>
              </a:rPr>
              <a:t>mathematiques</a:t>
            </a:r>
            <a:r>
              <a:rPr lang="it-IT" sz="2000" b="1" dirty="0" smtClean="0">
                <a:solidFill>
                  <a:schemeClr val="tx1"/>
                </a:solidFill>
              </a:rPr>
              <a:t> </a:t>
            </a:r>
            <a:endParaRPr lang="it-IT" sz="2000"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SUISSE</a:t>
            </a:r>
            <a:endParaRPr lang="fr-FR" sz="2000" b="1" dirty="0">
              <a:solidFill>
                <a:schemeClr val="tx1"/>
              </a:solidFill>
            </a:endParaRPr>
          </a:p>
        </p:txBody>
      </p:sp>
      <p:sp>
        <p:nvSpPr>
          <p:cNvPr id="11" name="Rettangolo arrotondato 10"/>
          <p:cNvSpPr/>
          <p:nvPr/>
        </p:nvSpPr>
        <p:spPr>
          <a:xfrm>
            <a:off x="620800" y="1274176"/>
            <a:ext cx="10762938" cy="177679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OBJECTIF DE L’ARTICLE : </a:t>
            </a:r>
            <a:r>
              <a:rPr lang="fr-FR" sz="3200" dirty="0">
                <a:solidFill>
                  <a:schemeClr val="tx1"/>
                </a:solidFill>
              </a:rPr>
              <a:t>analyser le rapport que des enseignants ou futurs enseignants ont à </a:t>
            </a:r>
            <a:r>
              <a:rPr lang="fr-FR" sz="3200" dirty="0" smtClean="0">
                <a:solidFill>
                  <a:schemeClr val="tx1"/>
                </a:solidFill>
              </a:rPr>
              <a:t>l’égard </a:t>
            </a:r>
            <a:r>
              <a:rPr lang="fr-FR" sz="3200">
                <a:solidFill>
                  <a:schemeClr val="tx1"/>
                </a:solidFill>
              </a:rPr>
              <a:t>des </a:t>
            </a:r>
            <a:r>
              <a:rPr lang="fr-FR" sz="3200" smtClean="0">
                <a:solidFill>
                  <a:schemeClr val="tx1"/>
                </a:solidFill>
              </a:rPr>
              <a:t>mathématiques  </a:t>
            </a:r>
            <a:endParaRPr lang="fr-FR" sz="3200" dirty="0" smtClean="0">
              <a:solidFill>
                <a:schemeClr val="tx1"/>
              </a:solidFill>
            </a:endParaRPr>
          </a:p>
        </p:txBody>
      </p:sp>
      <p:sp>
        <p:nvSpPr>
          <p:cNvPr id="14" name="Rettangolo arrotondato 13"/>
          <p:cNvSpPr/>
          <p:nvPr/>
        </p:nvSpPr>
        <p:spPr>
          <a:xfrm>
            <a:off x="263236" y="3900196"/>
            <a:ext cx="11694384" cy="2456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smtClean="0">
              <a:solidFill>
                <a:schemeClr val="tx1"/>
              </a:solidFill>
            </a:endParaRPr>
          </a:p>
          <a:p>
            <a:r>
              <a:rPr lang="fr-FR" sz="2800" dirty="0" smtClean="0">
                <a:solidFill>
                  <a:schemeClr val="tx1"/>
                </a:solidFill>
              </a:rPr>
              <a:t>14 binômes (6 d’étudiants et 8 de professeurs plus confirmés) :</a:t>
            </a:r>
          </a:p>
          <a:p>
            <a:pPr marL="457200" indent="-457200">
              <a:buFont typeface="Arial" charset="0"/>
              <a:buChar char="•"/>
            </a:pPr>
            <a:r>
              <a:rPr lang="fr-FR" sz="2800" b="1" dirty="0" smtClean="0">
                <a:solidFill>
                  <a:schemeClr val="tx1"/>
                </a:solidFill>
              </a:rPr>
              <a:t>Questionnaire individuel</a:t>
            </a:r>
            <a:r>
              <a:rPr lang="fr-FR" sz="2800" dirty="0" smtClean="0">
                <a:solidFill>
                  <a:schemeClr val="tx1"/>
                </a:solidFill>
              </a:rPr>
              <a:t> de mathématiques (1h) </a:t>
            </a:r>
          </a:p>
          <a:p>
            <a:pPr marL="457200" indent="-457200">
              <a:buFont typeface="Arial" charset="0"/>
              <a:buChar char="•"/>
            </a:pPr>
            <a:r>
              <a:rPr lang="fr-FR" sz="2800" b="1" dirty="0" smtClean="0">
                <a:solidFill>
                  <a:schemeClr val="tx1"/>
                </a:solidFill>
              </a:rPr>
              <a:t>Entretien en binôme</a:t>
            </a:r>
            <a:r>
              <a:rPr lang="fr-FR" sz="2800" dirty="0" smtClean="0">
                <a:solidFill>
                  <a:schemeClr val="tx1"/>
                </a:solidFill>
              </a:rPr>
              <a:t> leurs réponses en présence d’un expérimentateur (1h30) (</a:t>
            </a:r>
            <a:r>
              <a:rPr lang="fr-FR" sz="2800" dirty="0" smtClean="0">
                <a:solidFill>
                  <a:schemeClr val="tx1"/>
                </a:solidFill>
                <a:sym typeface="Wingdings"/>
              </a:rPr>
              <a:t>confrontation des réponses et relances par l’expérimentateur</a:t>
            </a:r>
            <a:r>
              <a:rPr lang="fr-FR" sz="2800" dirty="0" smtClean="0">
                <a:solidFill>
                  <a:schemeClr val="tx1"/>
                </a:solidFill>
              </a:rPr>
              <a:t>). </a:t>
            </a:r>
          </a:p>
          <a:p>
            <a:r>
              <a:rPr lang="it-IT" sz="2800" dirty="0" smtClean="0">
                <a:solidFill>
                  <a:schemeClr val="tx1"/>
                </a:solidFill>
              </a:rPr>
              <a:t> </a:t>
            </a:r>
            <a:endParaRPr lang="it-IT" sz="2800" dirty="0">
              <a:solidFill>
                <a:schemeClr val="tx1"/>
              </a:solidFill>
            </a:endParaRPr>
          </a:p>
        </p:txBody>
      </p:sp>
    </p:spTree>
    <p:extLst>
      <p:ext uri="{BB962C8B-B14F-4D97-AF65-F5344CB8AC3E}">
        <p14:creationId xmlns:p14="http://schemas.microsoft.com/office/powerpoint/2010/main" val="14626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646331"/>
          </a:xfrm>
          <a:prstGeom prst="rect">
            <a:avLst/>
          </a:prstGeom>
          <a:noFill/>
        </p:spPr>
        <p:txBody>
          <a:bodyPr wrap="square" rtlCol="0">
            <a:spAutoFit/>
          </a:bodyPr>
          <a:lstStyle/>
          <a:p>
            <a:r>
              <a:rPr lang="fr-FR" sz="3600" dirty="0" err="1" smtClean="0"/>
              <a:t>Dorier</a:t>
            </a:r>
            <a:r>
              <a:rPr lang="fr-FR" sz="3600" dirty="0" smtClean="0"/>
              <a:t> et al. (2011), RDM</a:t>
            </a:r>
            <a:endParaRPr lang="fr-FR" sz="3600" dirty="0"/>
          </a:p>
        </p:txBody>
      </p:sp>
      <p:sp>
        <p:nvSpPr>
          <p:cNvPr id="8" name="Arrondir un rectangle avec un coin diagonal 7"/>
          <p:cNvSpPr/>
          <p:nvPr/>
        </p:nvSpPr>
        <p:spPr>
          <a:xfrm>
            <a:off x="6923315" y="279287"/>
            <a:ext cx="5034305" cy="86505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err="1">
                <a:solidFill>
                  <a:schemeClr val="tx1"/>
                </a:solidFill>
              </a:rPr>
              <a:t>Q</a:t>
            </a:r>
            <a:r>
              <a:rPr lang="it-IT" sz="2000" b="1" dirty="0" err="1" smtClean="0">
                <a:solidFill>
                  <a:schemeClr val="tx1"/>
                </a:solidFill>
              </a:rPr>
              <a:t>uand</a:t>
            </a:r>
            <a:r>
              <a:rPr lang="it-IT" sz="2000" b="1" dirty="0" smtClean="0">
                <a:solidFill>
                  <a:schemeClr val="tx1"/>
                </a:solidFill>
              </a:rPr>
              <a:t> </a:t>
            </a:r>
            <a:r>
              <a:rPr lang="it-IT" sz="2000" b="1" dirty="0">
                <a:solidFill>
                  <a:schemeClr val="tx1"/>
                </a:solidFill>
              </a:rPr>
              <a:t>un prof </a:t>
            </a:r>
            <a:r>
              <a:rPr lang="it-IT" sz="2000" b="1" dirty="0" err="1">
                <a:solidFill>
                  <a:schemeClr val="tx1"/>
                </a:solidFill>
              </a:rPr>
              <a:t>rencontre</a:t>
            </a:r>
            <a:r>
              <a:rPr lang="it-IT" sz="2000" b="1" dirty="0">
                <a:solidFill>
                  <a:schemeClr val="tx1"/>
                </a:solidFill>
              </a:rPr>
              <a:t> un </a:t>
            </a:r>
            <a:r>
              <a:rPr lang="it-IT" sz="2000" b="1" dirty="0" err="1">
                <a:solidFill>
                  <a:schemeClr val="tx1"/>
                </a:solidFill>
              </a:rPr>
              <a:t>autre</a:t>
            </a:r>
            <a:r>
              <a:rPr lang="it-IT" sz="2000" b="1" dirty="0">
                <a:solidFill>
                  <a:schemeClr val="tx1"/>
                </a:solidFill>
              </a:rPr>
              <a:t> prof... pour </a:t>
            </a:r>
            <a:r>
              <a:rPr lang="it-IT" sz="2000" b="1" dirty="0" err="1">
                <a:solidFill>
                  <a:schemeClr val="tx1"/>
                </a:solidFill>
              </a:rPr>
              <a:t>faire</a:t>
            </a:r>
            <a:r>
              <a:rPr lang="it-IT" sz="2000" b="1" dirty="0">
                <a:solidFill>
                  <a:schemeClr val="tx1"/>
                </a:solidFill>
              </a:rPr>
              <a:t> </a:t>
            </a:r>
            <a:r>
              <a:rPr lang="it-IT" sz="2000" b="1" dirty="0" err="1">
                <a:solidFill>
                  <a:schemeClr val="tx1"/>
                </a:solidFill>
              </a:rPr>
              <a:t>des</a:t>
            </a:r>
            <a:r>
              <a:rPr lang="it-IT" sz="2000" b="1" dirty="0">
                <a:solidFill>
                  <a:schemeClr val="tx1"/>
                </a:solidFill>
              </a:rPr>
              <a:t> </a:t>
            </a:r>
            <a:r>
              <a:rPr lang="it-IT" sz="2000" b="1" dirty="0" err="1" smtClean="0">
                <a:solidFill>
                  <a:schemeClr val="tx1"/>
                </a:solidFill>
              </a:rPr>
              <a:t>mathematiques</a:t>
            </a:r>
            <a:r>
              <a:rPr lang="it-IT" sz="2000" b="1" dirty="0" smtClean="0">
                <a:solidFill>
                  <a:schemeClr val="tx1"/>
                </a:solidFill>
              </a:rPr>
              <a:t> </a:t>
            </a:r>
            <a:endParaRPr lang="it-IT" sz="2000"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SUISSE</a:t>
            </a:r>
            <a:endParaRPr lang="fr-FR" sz="2000" b="1" dirty="0">
              <a:solidFill>
                <a:schemeClr val="tx1"/>
              </a:solidFill>
            </a:endParaRPr>
          </a:p>
        </p:txBody>
      </p:sp>
      <p:sp>
        <p:nvSpPr>
          <p:cNvPr id="11" name="Rettangolo arrotondato 10"/>
          <p:cNvSpPr/>
          <p:nvPr/>
        </p:nvSpPr>
        <p:spPr>
          <a:xfrm>
            <a:off x="620800" y="1274176"/>
            <a:ext cx="10762938" cy="177679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OBJECTIF DE L’ARTICLE : </a:t>
            </a:r>
            <a:r>
              <a:rPr lang="fr-FR" sz="3200" dirty="0">
                <a:solidFill>
                  <a:schemeClr val="tx1"/>
                </a:solidFill>
              </a:rPr>
              <a:t>analyser le rapport que des enseignants ou futurs enseignants ont à </a:t>
            </a:r>
            <a:r>
              <a:rPr lang="fr-FR" sz="3200" dirty="0" smtClean="0">
                <a:solidFill>
                  <a:schemeClr val="tx1"/>
                </a:solidFill>
              </a:rPr>
              <a:t>l’égard </a:t>
            </a:r>
            <a:r>
              <a:rPr lang="fr-FR" sz="3200">
                <a:solidFill>
                  <a:schemeClr val="tx1"/>
                </a:solidFill>
              </a:rPr>
              <a:t>des </a:t>
            </a:r>
            <a:r>
              <a:rPr lang="fr-FR" sz="3200" smtClean="0">
                <a:solidFill>
                  <a:schemeClr val="tx1"/>
                </a:solidFill>
              </a:rPr>
              <a:t>mathématiques  </a:t>
            </a:r>
            <a:endParaRPr lang="fr-FR" sz="3200" dirty="0" smtClean="0">
              <a:solidFill>
                <a:schemeClr val="tx1"/>
              </a:solidFill>
            </a:endParaRPr>
          </a:p>
        </p:txBody>
      </p:sp>
      <p:sp>
        <p:nvSpPr>
          <p:cNvPr id="14" name="Rettangolo arrotondato 13"/>
          <p:cNvSpPr/>
          <p:nvPr/>
        </p:nvSpPr>
        <p:spPr>
          <a:xfrm>
            <a:off x="490171" y="3415005"/>
            <a:ext cx="10762937" cy="25496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solidFill>
                  <a:schemeClr val="tx1"/>
                </a:solidFill>
              </a:rPr>
              <a:t>Pas de référence à aucun contexte scolaire. </a:t>
            </a:r>
          </a:p>
          <a:p>
            <a:endParaRPr lang="fr-FR" sz="2800" dirty="0" smtClean="0">
              <a:solidFill>
                <a:schemeClr val="tx1"/>
              </a:solidFill>
            </a:endParaRPr>
          </a:p>
          <a:p>
            <a:r>
              <a:rPr lang="fr-FR" sz="2800" dirty="0" smtClean="0">
                <a:solidFill>
                  <a:schemeClr val="tx1"/>
                </a:solidFill>
              </a:rPr>
              <a:t>Il s’agissait de voir comment ils se situaient dans leur rapport aux mathématiques sans référence explicite ni à leur formation, ni à leur pratique de classe. </a:t>
            </a:r>
            <a:endParaRPr lang="fr-FR" sz="2800" dirty="0">
              <a:solidFill>
                <a:schemeClr val="tx1"/>
              </a:solidFill>
            </a:endParaRPr>
          </a:p>
        </p:txBody>
      </p:sp>
    </p:spTree>
    <p:extLst>
      <p:ext uri="{BB962C8B-B14F-4D97-AF65-F5344CB8AC3E}">
        <p14:creationId xmlns:p14="http://schemas.microsoft.com/office/powerpoint/2010/main" val="12906955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646331"/>
          </a:xfrm>
          <a:prstGeom prst="rect">
            <a:avLst/>
          </a:prstGeom>
          <a:noFill/>
        </p:spPr>
        <p:txBody>
          <a:bodyPr wrap="square" rtlCol="0">
            <a:spAutoFit/>
          </a:bodyPr>
          <a:lstStyle/>
          <a:p>
            <a:r>
              <a:rPr lang="fr-FR" sz="3600" dirty="0" err="1" smtClean="0"/>
              <a:t>Dorier</a:t>
            </a:r>
            <a:r>
              <a:rPr lang="fr-FR" sz="3600" dirty="0" smtClean="0"/>
              <a:t> et al. (2011), RDM</a:t>
            </a:r>
            <a:endParaRPr lang="fr-FR" sz="3600" dirty="0"/>
          </a:p>
        </p:txBody>
      </p:sp>
      <p:sp>
        <p:nvSpPr>
          <p:cNvPr id="8" name="Arrondir un rectangle avec un coin diagonal 7"/>
          <p:cNvSpPr/>
          <p:nvPr/>
        </p:nvSpPr>
        <p:spPr>
          <a:xfrm>
            <a:off x="6923315" y="279287"/>
            <a:ext cx="5034305" cy="86505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err="1">
                <a:solidFill>
                  <a:schemeClr val="tx1"/>
                </a:solidFill>
              </a:rPr>
              <a:t>Q</a:t>
            </a:r>
            <a:r>
              <a:rPr lang="it-IT" sz="2000" b="1" dirty="0" err="1" smtClean="0">
                <a:solidFill>
                  <a:schemeClr val="tx1"/>
                </a:solidFill>
              </a:rPr>
              <a:t>uand</a:t>
            </a:r>
            <a:r>
              <a:rPr lang="it-IT" sz="2000" b="1" dirty="0" smtClean="0">
                <a:solidFill>
                  <a:schemeClr val="tx1"/>
                </a:solidFill>
              </a:rPr>
              <a:t> </a:t>
            </a:r>
            <a:r>
              <a:rPr lang="it-IT" sz="2000" b="1" dirty="0">
                <a:solidFill>
                  <a:schemeClr val="tx1"/>
                </a:solidFill>
              </a:rPr>
              <a:t>un prof </a:t>
            </a:r>
            <a:r>
              <a:rPr lang="it-IT" sz="2000" b="1" dirty="0" err="1">
                <a:solidFill>
                  <a:schemeClr val="tx1"/>
                </a:solidFill>
              </a:rPr>
              <a:t>rencontre</a:t>
            </a:r>
            <a:r>
              <a:rPr lang="it-IT" sz="2000" b="1" dirty="0">
                <a:solidFill>
                  <a:schemeClr val="tx1"/>
                </a:solidFill>
              </a:rPr>
              <a:t> un </a:t>
            </a:r>
            <a:r>
              <a:rPr lang="it-IT" sz="2000" b="1" dirty="0" err="1">
                <a:solidFill>
                  <a:schemeClr val="tx1"/>
                </a:solidFill>
              </a:rPr>
              <a:t>autre</a:t>
            </a:r>
            <a:r>
              <a:rPr lang="it-IT" sz="2000" b="1" dirty="0">
                <a:solidFill>
                  <a:schemeClr val="tx1"/>
                </a:solidFill>
              </a:rPr>
              <a:t> prof... pour </a:t>
            </a:r>
            <a:r>
              <a:rPr lang="it-IT" sz="2000" b="1" dirty="0" err="1">
                <a:solidFill>
                  <a:schemeClr val="tx1"/>
                </a:solidFill>
              </a:rPr>
              <a:t>faire</a:t>
            </a:r>
            <a:r>
              <a:rPr lang="it-IT" sz="2000" b="1" dirty="0">
                <a:solidFill>
                  <a:schemeClr val="tx1"/>
                </a:solidFill>
              </a:rPr>
              <a:t> </a:t>
            </a:r>
            <a:r>
              <a:rPr lang="it-IT" sz="2000" b="1" dirty="0" err="1">
                <a:solidFill>
                  <a:schemeClr val="tx1"/>
                </a:solidFill>
              </a:rPr>
              <a:t>des</a:t>
            </a:r>
            <a:r>
              <a:rPr lang="it-IT" sz="2000" b="1" dirty="0">
                <a:solidFill>
                  <a:schemeClr val="tx1"/>
                </a:solidFill>
              </a:rPr>
              <a:t> </a:t>
            </a:r>
            <a:r>
              <a:rPr lang="it-IT" sz="2000" b="1" dirty="0" err="1" smtClean="0">
                <a:solidFill>
                  <a:schemeClr val="tx1"/>
                </a:solidFill>
              </a:rPr>
              <a:t>mathematiques</a:t>
            </a:r>
            <a:r>
              <a:rPr lang="it-IT" sz="2000" b="1" dirty="0" smtClean="0">
                <a:solidFill>
                  <a:schemeClr val="tx1"/>
                </a:solidFill>
              </a:rPr>
              <a:t> </a:t>
            </a:r>
            <a:endParaRPr lang="it-IT" sz="2000"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SUISSE</a:t>
            </a:r>
            <a:endParaRPr lang="fr-FR" sz="2000" b="1" dirty="0">
              <a:solidFill>
                <a:schemeClr val="tx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078" y="4580216"/>
            <a:ext cx="6742922" cy="2115016"/>
          </a:xfrm>
          <a:prstGeom prst="rect">
            <a:avLst/>
          </a:prstGeom>
        </p:spPr>
      </p:pic>
      <p:sp>
        <p:nvSpPr>
          <p:cNvPr id="9" name="Rettangolo arrotondato 8"/>
          <p:cNvSpPr/>
          <p:nvPr/>
        </p:nvSpPr>
        <p:spPr>
          <a:xfrm>
            <a:off x="263236" y="1622734"/>
            <a:ext cx="11437496" cy="2631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smtClean="0">
                <a:solidFill>
                  <a:schemeClr val="tx1"/>
                </a:solidFill>
              </a:rPr>
              <a:t>Questionnaire organisé en 3 parties </a:t>
            </a:r>
            <a:r>
              <a:rPr lang="fr-FR" sz="2800" dirty="0" smtClean="0">
                <a:solidFill>
                  <a:schemeClr val="tx1"/>
                </a:solidFill>
              </a:rPr>
              <a:t>:</a:t>
            </a:r>
          </a:p>
          <a:p>
            <a:endParaRPr lang="fr-FR" sz="2800" dirty="0" smtClean="0">
              <a:solidFill>
                <a:schemeClr val="tx1"/>
              </a:solidFill>
            </a:endParaRPr>
          </a:p>
          <a:p>
            <a:pPr marL="457200" indent="-457200">
              <a:buFont typeface="Arial" charset="0"/>
              <a:buChar char="•"/>
            </a:pPr>
            <a:r>
              <a:rPr lang="fr-FR" sz="2800" dirty="0">
                <a:solidFill>
                  <a:schemeClr val="tx1"/>
                </a:solidFill>
              </a:rPr>
              <a:t>sur les mathématiques en tant que savoir savant</a:t>
            </a:r>
          </a:p>
          <a:p>
            <a:pPr marL="457200" indent="-457200">
              <a:buFont typeface="Arial" charset="0"/>
              <a:buChar char="•"/>
            </a:pPr>
            <a:r>
              <a:rPr lang="fr-FR" sz="2800" dirty="0">
                <a:solidFill>
                  <a:schemeClr val="tx1"/>
                </a:solidFill>
              </a:rPr>
              <a:t>sur l’enseignement des mathématiques (à l’école primaire) </a:t>
            </a:r>
          </a:p>
          <a:p>
            <a:pPr marL="457200" indent="-457200">
              <a:buFont typeface="Arial" charset="0"/>
              <a:buChar char="•"/>
            </a:pPr>
            <a:r>
              <a:rPr lang="fr-FR" sz="2800" dirty="0">
                <a:solidFill>
                  <a:schemeClr val="tx1"/>
                </a:solidFill>
              </a:rPr>
              <a:t>sur comment il faut enseigner ou comment on apprend en général ou en mathématiques en particulier</a:t>
            </a:r>
            <a:r>
              <a:rPr lang="fr-FR" sz="2800" b="1" dirty="0"/>
              <a:t> </a:t>
            </a:r>
            <a:endParaRPr lang="fr-FR" sz="2800" dirty="0" smtClean="0">
              <a:solidFill>
                <a:schemeClr val="tx1"/>
              </a:solidFill>
            </a:endParaRPr>
          </a:p>
        </p:txBody>
      </p:sp>
    </p:spTree>
    <p:extLst>
      <p:ext uri="{BB962C8B-B14F-4D97-AF65-F5344CB8AC3E}">
        <p14:creationId xmlns:p14="http://schemas.microsoft.com/office/powerpoint/2010/main" val="11236035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646331"/>
          </a:xfrm>
          <a:prstGeom prst="rect">
            <a:avLst/>
          </a:prstGeom>
          <a:noFill/>
        </p:spPr>
        <p:txBody>
          <a:bodyPr wrap="square" rtlCol="0">
            <a:spAutoFit/>
          </a:bodyPr>
          <a:lstStyle/>
          <a:p>
            <a:r>
              <a:rPr lang="fr-FR" sz="3600" dirty="0" err="1" smtClean="0"/>
              <a:t>Dorier</a:t>
            </a:r>
            <a:r>
              <a:rPr lang="fr-FR" sz="3600" dirty="0" smtClean="0"/>
              <a:t> et al. (2011), RDM</a:t>
            </a:r>
            <a:endParaRPr lang="fr-FR" sz="3600" dirty="0"/>
          </a:p>
        </p:txBody>
      </p:sp>
      <p:sp>
        <p:nvSpPr>
          <p:cNvPr id="8" name="Arrondir un rectangle avec un coin diagonal 7"/>
          <p:cNvSpPr/>
          <p:nvPr/>
        </p:nvSpPr>
        <p:spPr>
          <a:xfrm>
            <a:off x="6923315" y="279287"/>
            <a:ext cx="5034305" cy="86505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err="1">
                <a:solidFill>
                  <a:schemeClr val="tx1"/>
                </a:solidFill>
              </a:rPr>
              <a:t>Q</a:t>
            </a:r>
            <a:r>
              <a:rPr lang="it-IT" sz="2000" b="1" dirty="0" err="1" smtClean="0">
                <a:solidFill>
                  <a:schemeClr val="tx1"/>
                </a:solidFill>
              </a:rPr>
              <a:t>uand</a:t>
            </a:r>
            <a:r>
              <a:rPr lang="it-IT" sz="2000" b="1" dirty="0" smtClean="0">
                <a:solidFill>
                  <a:schemeClr val="tx1"/>
                </a:solidFill>
              </a:rPr>
              <a:t> </a:t>
            </a:r>
            <a:r>
              <a:rPr lang="it-IT" sz="2000" b="1" dirty="0">
                <a:solidFill>
                  <a:schemeClr val="tx1"/>
                </a:solidFill>
              </a:rPr>
              <a:t>un prof </a:t>
            </a:r>
            <a:r>
              <a:rPr lang="it-IT" sz="2000" b="1" dirty="0" err="1">
                <a:solidFill>
                  <a:schemeClr val="tx1"/>
                </a:solidFill>
              </a:rPr>
              <a:t>rencontre</a:t>
            </a:r>
            <a:r>
              <a:rPr lang="it-IT" sz="2000" b="1" dirty="0">
                <a:solidFill>
                  <a:schemeClr val="tx1"/>
                </a:solidFill>
              </a:rPr>
              <a:t> un </a:t>
            </a:r>
            <a:r>
              <a:rPr lang="it-IT" sz="2000" b="1" dirty="0" err="1">
                <a:solidFill>
                  <a:schemeClr val="tx1"/>
                </a:solidFill>
              </a:rPr>
              <a:t>autre</a:t>
            </a:r>
            <a:r>
              <a:rPr lang="it-IT" sz="2000" b="1" dirty="0">
                <a:solidFill>
                  <a:schemeClr val="tx1"/>
                </a:solidFill>
              </a:rPr>
              <a:t> prof... pour </a:t>
            </a:r>
            <a:r>
              <a:rPr lang="it-IT" sz="2000" b="1" dirty="0" err="1">
                <a:solidFill>
                  <a:schemeClr val="tx1"/>
                </a:solidFill>
              </a:rPr>
              <a:t>faire</a:t>
            </a:r>
            <a:r>
              <a:rPr lang="it-IT" sz="2000" b="1" dirty="0">
                <a:solidFill>
                  <a:schemeClr val="tx1"/>
                </a:solidFill>
              </a:rPr>
              <a:t> </a:t>
            </a:r>
            <a:r>
              <a:rPr lang="it-IT" sz="2000" b="1" dirty="0" err="1">
                <a:solidFill>
                  <a:schemeClr val="tx1"/>
                </a:solidFill>
              </a:rPr>
              <a:t>des</a:t>
            </a:r>
            <a:r>
              <a:rPr lang="it-IT" sz="2000" b="1" dirty="0">
                <a:solidFill>
                  <a:schemeClr val="tx1"/>
                </a:solidFill>
              </a:rPr>
              <a:t> </a:t>
            </a:r>
            <a:r>
              <a:rPr lang="it-IT" sz="2000" b="1" dirty="0" err="1" smtClean="0">
                <a:solidFill>
                  <a:schemeClr val="tx1"/>
                </a:solidFill>
              </a:rPr>
              <a:t>mathematiques</a:t>
            </a:r>
            <a:r>
              <a:rPr lang="it-IT" sz="2000" b="1" dirty="0" smtClean="0">
                <a:solidFill>
                  <a:schemeClr val="tx1"/>
                </a:solidFill>
              </a:rPr>
              <a:t> </a:t>
            </a:r>
            <a:endParaRPr lang="it-IT" sz="2000"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SUISSE</a:t>
            </a:r>
            <a:endParaRPr lang="fr-FR" sz="2000" b="1" dirty="0">
              <a:solidFill>
                <a:schemeClr val="tx1"/>
              </a:solidFill>
            </a:endParaRPr>
          </a:p>
        </p:txBody>
      </p:sp>
      <p:sp>
        <p:nvSpPr>
          <p:cNvPr id="9" name="Rettangolo arrotondato 8"/>
          <p:cNvSpPr/>
          <p:nvPr/>
        </p:nvSpPr>
        <p:spPr>
          <a:xfrm>
            <a:off x="263235" y="1622734"/>
            <a:ext cx="7891719" cy="6539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smtClean="0">
                <a:solidFill>
                  <a:schemeClr val="tx1"/>
                </a:solidFill>
              </a:rPr>
              <a:t>Comment </a:t>
            </a:r>
            <a:r>
              <a:rPr lang="fr-FR" sz="2800" b="1" smtClean="0">
                <a:solidFill>
                  <a:schemeClr val="tx1"/>
                </a:solidFill>
              </a:rPr>
              <a:t>le questionnaire se présente ?</a:t>
            </a:r>
            <a:endParaRPr lang="fr-FR" sz="2800" dirty="0" smtClean="0">
              <a:solidFill>
                <a:schemeClr val="tx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289" y="2625227"/>
            <a:ext cx="9131300" cy="3606800"/>
          </a:xfrm>
          <a:prstGeom prst="rect">
            <a:avLst/>
          </a:prstGeom>
        </p:spPr>
      </p:pic>
    </p:spTree>
    <p:extLst>
      <p:ext uri="{BB962C8B-B14F-4D97-AF65-F5344CB8AC3E}">
        <p14:creationId xmlns:p14="http://schemas.microsoft.com/office/powerpoint/2010/main" val="521754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629586" y="542144"/>
            <a:ext cx="11437496" cy="646331"/>
          </a:xfrm>
          <a:prstGeom prst="rect">
            <a:avLst/>
          </a:prstGeom>
          <a:noFill/>
        </p:spPr>
        <p:txBody>
          <a:bodyPr wrap="square" rtlCol="0">
            <a:spAutoFit/>
          </a:bodyPr>
          <a:lstStyle/>
          <a:p>
            <a:r>
              <a:rPr lang="fr-FR" sz="3600" b="1" dirty="0">
                <a:solidFill>
                  <a:srgbClr val="7030A0"/>
                </a:solidFill>
              </a:rPr>
              <a:t>Méthode de recueil de données </a:t>
            </a:r>
            <a:r>
              <a:rPr lang="fr-FR" sz="2800" b="1" dirty="0">
                <a:solidFill>
                  <a:srgbClr val="7030A0"/>
                </a:solidFill>
              </a:rPr>
              <a:t>(une proposition) </a:t>
            </a:r>
            <a:r>
              <a:rPr lang="fr-FR" sz="3600" b="1" dirty="0">
                <a:solidFill>
                  <a:srgbClr val="7030A0"/>
                </a:solidFill>
              </a:rPr>
              <a:t>: </a:t>
            </a:r>
          </a:p>
        </p:txBody>
      </p:sp>
      <p:sp>
        <p:nvSpPr>
          <p:cNvPr id="2" name="Rettangolo arrotondato 1"/>
          <p:cNvSpPr/>
          <p:nvPr/>
        </p:nvSpPr>
        <p:spPr>
          <a:xfrm>
            <a:off x="4994654" y="1769466"/>
            <a:ext cx="6593288" cy="14797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ENTRETIENS « PROSPECTIFS » </a:t>
            </a:r>
            <a:r>
              <a:rPr lang="fr-FR" dirty="0" smtClean="0">
                <a:solidFill>
                  <a:schemeClr val="tx1"/>
                </a:solidFill>
              </a:rPr>
              <a:t>: qui testent les premières questions, pour voir la réaction des élèves (voir </a:t>
            </a:r>
            <a:r>
              <a:rPr lang="fr-FR" dirty="0">
                <a:solidFill>
                  <a:schemeClr val="tx1"/>
                </a:solidFill>
              </a:rPr>
              <a:t>déjà </a:t>
            </a:r>
            <a:r>
              <a:rPr lang="fr-FR" dirty="0" smtClean="0">
                <a:solidFill>
                  <a:schemeClr val="tx1"/>
                </a:solidFill>
              </a:rPr>
              <a:t>s’ils sont capables de faire un discours) </a:t>
            </a:r>
          </a:p>
          <a:p>
            <a:pPr algn="ctr"/>
            <a:r>
              <a:rPr lang="fr-FR" dirty="0" smtClean="0">
                <a:solidFill>
                  <a:schemeClr val="tx1"/>
                </a:solidFill>
              </a:rPr>
              <a:t>pour préparer ensuite le questionnaire</a:t>
            </a:r>
            <a:endParaRPr lang="fr-FR" dirty="0">
              <a:solidFill>
                <a:schemeClr val="tx1"/>
              </a:solidFill>
            </a:endParaRPr>
          </a:p>
        </p:txBody>
      </p:sp>
      <p:sp>
        <p:nvSpPr>
          <p:cNvPr id="14" name="Rettangolo arrotondato 13"/>
          <p:cNvSpPr/>
          <p:nvPr/>
        </p:nvSpPr>
        <p:spPr>
          <a:xfrm>
            <a:off x="6423284" y="3735004"/>
            <a:ext cx="4631962" cy="1049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QUESTIONNAIRES</a:t>
            </a:r>
            <a:endParaRPr lang="fr-FR" b="1" dirty="0">
              <a:solidFill>
                <a:schemeClr val="tx1"/>
              </a:solidFill>
            </a:endParaRPr>
          </a:p>
        </p:txBody>
      </p:sp>
      <p:sp>
        <p:nvSpPr>
          <p:cNvPr id="15" name="Rettangolo arrotondato 14"/>
          <p:cNvSpPr/>
          <p:nvPr/>
        </p:nvSpPr>
        <p:spPr>
          <a:xfrm>
            <a:off x="6423284" y="5302505"/>
            <a:ext cx="4631962" cy="1049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ENTRETIENS </a:t>
            </a:r>
            <a:endParaRPr lang="fr-FR" b="1" dirty="0">
              <a:solidFill>
                <a:schemeClr val="tx1"/>
              </a:solidFill>
            </a:endParaRPr>
          </a:p>
        </p:txBody>
      </p:sp>
      <p:cxnSp>
        <p:nvCxnSpPr>
          <p:cNvPr id="4" name="Connettore 1 3"/>
          <p:cNvCxnSpPr/>
          <p:nvPr/>
        </p:nvCxnSpPr>
        <p:spPr>
          <a:xfrm>
            <a:off x="4472247" y="1330036"/>
            <a:ext cx="7473823" cy="3703"/>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0" name="Connettore 1 9"/>
          <p:cNvCxnSpPr/>
          <p:nvPr/>
        </p:nvCxnSpPr>
        <p:spPr>
          <a:xfrm>
            <a:off x="4472247" y="3424844"/>
            <a:ext cx="7473822" cy="8228"/>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1" name="Connettore 1 10"/>
          <p:cNvCxnSpPr/>
          <p:nvPr/>
        </p:nvCxnSpPr>
        <p:spPr>
          <a:xfrm flipV="1">
            <a:off x="4472247" y="5063374"/>
            <a:ext cx="7473822" cy="7390"/>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2" name="Connettore 1 11"/>
          <p:cNvCxnSpPr/>
          <p:nvPr/>
        </p:nvCxnSpPr>
        <p:spPr>
          <a:xfrm flipV="1">
            <a:off x="4472247" y="6511749"/>
            <a:ext cx="7473822" cy="22055"/>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24" name="Ovale 23"/>
          <p:cNvSpPr/>
          <p:nvPr/>
        </p:nvSpPr>
        <p:spPr>
          <a:xfrm>
            <a:off x="335350" y="2247151"/>
            <a:ext cx="3391593" cy="336953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Méthode </a:t>
            </a:r>
            <a:r>
              <a:rPr lang="fr-FR" sz="2400" b="1" dirty="0"/>
              <a:t>commune</a:t>
            </a:r>
            <a:r>
              <a:rPr lang="fr-FR" sz="2400" dirty="0"/>
              <a:t> parmi les travaux (commune </a:t>
            </a:r>
            <a:r>
              <a:rPr lang="fr-FR" sz="2400" dirty="0" smtClean="0"/>
              <a:t>≠ identique)</a:t>
            </a:r>
            <a:endParaRPr lang="fr-FR" sz="2400" dirty="0"/>
          </a:p>
        </p:txBody>
      </p:sp>
      <p:sp>
        <p:nvSpPr>
          <p:cNvPr id="25" name="Parentesi graffa chiusa 24"/>
          <p:cNvSpPr/>
          <p:nvPr/>
        </p:nvSpPr>
        <p:spPr>
          <a:xfrm rot="10800000">
            <a:off x="3771254" y="1330036"/>
            <a:ext cx="753780" cy="5203768"/>
          </a:xfrm>
          <a:prstGeom prst="rightBrace">
            <a:avLst>
              <a:gd name="adj1" fmla="val 61695"/>
              <a:gd name="adj2" fmla="val 509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reccia bidirezionale verticale 17"/>
          <p:cNvSpPr/>
          <p:nvPr/>
        </p:nvSpPr>
        <p:spPr>
          <a:xfrm flipH="1">
            <a:off x="8573899" y="3249240"/>
            <a:ext cx="252860" cy="4857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reccia bidirezionale verticale 18"/>
          <p:cNvSpPr/>
          <p:nvPr/>
        </p:nvSpPr>
        <p:spPr>
          <a:xfrm flipH="1">
            <a:off x="8592560" y="4784315"/>
            <a:ext cx="252860" cy="50871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95734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646331"/>
          </a:xfrm>
          <a:prstGeom prst="rect">
            <a:avLst/>
          </a:prstGeom>
          <a:noFill/>
        </p:spPr>
        <p:txBody>
          <a:bodyPr wrap="square" rtlCol="0">
            <a:spAutoFit/>
          </a:bodyPr>
          <a:lstStyle/>
          <a:p>
            <a:r>
              <a:rPr lang="fr-FR" sz="3600" dirty="0" err="1" smtClean="0"/>
              <a:t>Dorier</a:t>
            </a:r>
            <a:r>
              <a:rPr lang="fr-FR" sz="3600" dirty="0" smtClean="0"/>
              <a:t> et al. (2011), RDM</a:t>
            </a:r>
            <a:endParaRPr lang="fr-FR" sz="3600" dirty="0"/>
          </a:p>
        </p:txBody>
      </p:sp>
      <p:sp>
        <p:nvSpPr>
          <p:cNvPr id="8" name="Arrondir un rectangle avec un coin diagonal 7"/>
          <p:cNvSpPr/>
          <p:nvPr/>
        </p:nvSpPr>
        <p:spPr>
          <a:xfrm>
            <a:off x="6923315" y="279287"/>
            <a:ext cx="5034305" cy="86505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err="1">
                <a:solidFill>
                  <a:schemeClr val="tx1"/>
                </a:solidFill>
              </a:rPr>
              <a:t>Q</a:t>
            </a:r>
            <a:r>
              <a:rPr lang="it-IT" sz="2000" b="1" dirty="0" err="1" smtClean="0">
                <a:solidFill>
                  <a:schemeClr val="tx1"/>
                </a:solidFill>
              </a:rPr>
              <a:t>uand</a:t>
            </a:r>
            <a:r>
              <a:rPr lang="it-IT" sz="2000" b="1" dirty="0" smtClean="0">
                <a:solidFill>
                  <a:schemeClr val="tx1"/>
                </a:solidFill>
              </a:rPr>
              <a:t> </a:t>
            </a:r>
            <a:r>
              <a:rPr lang="it-IT" sz="2000" b="1" dirty="0">
                <a:solidFill>
                  <a:schemeClr val="tx1"/>
                </a:solidFill>
              </a:rPr>
              <a:t>un prof </a:t>
            </a:r>
            <a:r>
              <a:rPr lang="it-IT" sz="2000" b="1" dirty="0" err="1">
                <a:solidFill>
                  <a:schemeClr val="tx1"/>
                </a:solidFill>
              </a:rPr>
              <a:t>rencontre</a:t>
            </a:r>
            <a:r>
              <a:rPr lang="it-IT" sz="2000" b="1" dirty="0">
                <a:solidFill>
                  <a:schemeClr val="tx1"/>
                </a:solidFill>
              </a:rPr>
              <a:t> un </a:t>
            </a:r>
            <a:r>
              <a:rPr lang="it-IT" sz="2000" b="1" dirty="0" err="1">
                <a:solidFill>
                  <a:schemeClr val="tx1"/>
                </a:solidFill>
              </a:rPr>
              <a:t>autre</a:t>
            </a:r>
            <a:r>
              <a:rPr lang="it-IT" sz="2000" b="1" dirty="0">
                <a:solidFill>
                  <a:schemeClr val="tx1"/>
                </a:solidFill>
              </a:rPr>
              <a:t> prof... pour </a:t>
            </a:r>
            <a:r>
              <a:rPr lang="it-IT" sz="2000" b="1" dirty="0" err="1">
                <a:solidFill>
                  <a:schemeClr val="tx1"/>
                </a:solidFill>
              </a:rPr>
              <a:t>faire</a:t>
            </a:r>
            <a:r>
              <a:rPr lang="it-IT" sz="2000" b="1" dirty="0">
                <a:solidFill>
                  <a:schemeClr val="tx1"/>
                </a:solidFill>
              </a:rPr>
              <a:t> </a:t>
            </a:r>
            <a:r>
              <a:rPr lang="it-IT" sz="2000" b="1" dirty="0" err="1">
                <a:solidFill>
                  <a:schemeClr val="tx1"/>
                </a:solidFill>
              </a:rPr>
              <a:t>des</a:t>
            </a:r>
            <a:r>
              <a:rPr lang="it-IT" sz="2000" b="1" dirty="0">
                <a:solidFill>
                  <a:schemeClr val="tx1"/>
                </a:solidFill>
              </a:rPr>
              <a:t> </a:t>
            </a:r>
            <a:r>
              <a:rPr lang="it-IT" sz="2000" b="1" dirty="0" err="1" smtClean="0">
                <a:solidFill>
                  <a:schemeClr val="tx1"/>
                </a:solidFill>
              </a:rPr>
              <a:t>mathematiques</a:t>
            </a:r>
            <a:r>
              <a:rPr lang="it-IT" sz="2000" b="1" dirty="0" smtClean="0">
                <a:solidFill>
                  <a:schemeClr val="tx1"/>
                </a:solidFill>
              </a:rPr>
              <a:t> </a:t>
            </a:r>
            <a:endParaRPr lang="it-IT" sz="2000"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SUISSE</a:t>
            </a:r>
            <a:endParaRPr lang="fr-FR" sz="2000" b="1" dirty="0">
              <a:solidFill>
                <a:schemeClr val="tx1"/>
              </a:solidFill>
            </a:endParaRPr>
          </a:p>
        </p:txBody>
      </p:sp>
      <p:sp>
        <p:nvSpPr>
          <p:cNvPr id="9" name="Rettangolo arrotondato 8"/>
          <p:cNvSpPr/>
          <p:nvPr/>
        </p:nvSpPr>
        <p:spPr>
          <a:xfrm>
            <a:off x="263235" y="1622734"/>
            <a:ext cx="7649123" cy="6539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smtClean="0">
                <a:solidFill>
                  <a:schemeClr val="tx1"/>
                </a:solidFill>
              </a:rPr>
              <a:t>Des items sur la résolution de problèmes </a:t>
            </a:r>
            <a:endParaRPr lang="fr-FR" sz="2800" dirty="0" smtClean="0">
              <a:solidFill>
                <a:schemeClr val="tx1"/>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3585"/>
            <a:ext cx="12124757" cy="1331821"/>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13" y="5008221"/>
            <a:ext cx="11948887" cy="953188"/>
          </a:xfrm>
          <a:prstGeom prst="rect">
            <a:avLst/>
          </a:prstGeom>
        </p:spPr>
      </p:pic>
    </p:spTree>
    <p:extLst>
      <p:ext uri="{BB962C8B-B14F-4D97-AF65-F5344CB8AC3E}">
        <p14:creationId xmlns:p14="http://schemas.microsoft.com/office/powerpoint/2010/main" val="5835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646331"/>
          </a:xfrm>
          <a:prstGeom prst="rect">
            <a:avLst/>
          </a:prstGeom>
          <a:noFill/>
        </p:spPr>
        <p:txBody>
          <a:bodyPr wrap="square" rtlCol="0">
            <a:spAutoFit/>
          </a:bodyPr>
          <a:lstStyle/>
          <a:p>
            <a:r>
              <a:rPr lang="fr-FR" sz="3600" dirty="0" err="1" smtClean="0"/>
              <a:t>Dorier</a:t>
            </a:r>
            <a:r>
              <a:rPr lang="fr-FR" sz="3600" dirty="0" smtClean="0"/>
              <a:t> et al. (2011), RDM</a:t>
            </a:r>
            <a:endParaRPr lang="fr-FR" sz="3600" dirty="0"/>
          </a:p>
        </p:txBody>
      </p:sp>
      <p:sp>
        <p:nvSpPr>
          <p:cNvPr id="8" name="Arrondir un rectangle avec un coin diagonal 7"/>
          <p:cNvSpPr/>
          <p:nvPr/>
        </p:nvSpPr>
        <p:spPr>
          <a:xfrm>
            <a:off x="6923315" y="279287"/>
            <a:ext cx="5034305" cy="86505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err="1">
                <a:solidFill>
                  <a:schemeClr val="tx1"/>
                </a:solidFill>
              </a:rPr>
              <a:t>Q</a:t>
            </a:r>
            <a:r>
              <a:rPr lang="it-IT" sz="2000" b="1" dirty="0" err="1" smtClean="0">
                <a:solidFill>
                  <a:schemeClr val="tx1"/>
                </a:solidFill>
              </a:rPr>
              <a:t>uand</a:t>
            </a:r>
            <a:r>
              <a:rPr lang="it-IT" sz="2000" b="1" dirty="0" smtClean="0">
                <a:solidFill>
                  <a:schemeClr val="tx1"/>
                </a:solidFill>
              </a:rPr>
              <a:t> </a:t>
            </a:r>
            <a:r>
              <a:rPr lang="it-IT" sz="2000" b="1" dirty="0">
                <a:solidFill>
                  <a:schemeClr val="tx1"/>
                </a:solidFill>
              </a:rPr>
              <a:t>un prof </a:t>
            </a:r>
            <a:r>
              <a:rPr lang="it-IT" sz="2000" b="1" dirty="0" err="1">
                <a:solidFill>
                  <a:schemeClr val="tx1"/>
                </a:solidFill>
              </a:rPr>
              <a:t>rencontre</a:t>
            </a:r>
            <a:r>
              <a:rPr lang="it-IT" sz="2000" b="1" dirty="0">
                <a:solidFill>
                  <a:schemeClr val="tx1"/>
                </a:solidFill>
              </a:rPr>
              <a:t> un </a:t>
            </a:r>
            <a:r>
              <a:rPr lang="it-IT" sz="2000" b="1" dirty="0" err="1">
                <a:solidFill>
                  <a:schemeClr val="tx1"/>
                </a:solidFill>
              </a:rPr>
              <a:t>autre</a:t>
            </a:r>
            <a:r>
              <a:rPr lang="it-IT" sz="2000" b="1" dirty="0">
                <a:solidFill>
                  <a:schemeClr val="tx1"/>
                </a:solidFill>
              </a:rPr>
              <a:t> prof... pour </a:t>
            </a:r>
            <a:r>
              <a:rPr lang="it-IT" sz="2000" b="1" dirty="0" err="1">
                <a:solidFill>
                  <a:schemeClr val="tx1"/>
                </a:solidFill>
              </a:rPr>
              <a:t>faire</a:t>
            </a:r>
            <a:r>
              <a:rPr lang="it-IT" sz="2000" b="1" dirty="0">
                <a:solidFill>
                  <a:schemeClr val="tx1"/>
                </a:solidFill>
              </a:rPr>
              <a:t> </a:t>
            </a:r>
            <a:r>
              <a:rPr lang="it-IT" sz="2000" b="1" dirty="0" err="1">
                <a:solidFill>
                  <a:schemeClr val="tx1"/>
                </a:solidFill>
              </a:rPr>
              <a:t>des</a:t>
            </a:r>
            <a:r>
              <a:rPr lang="it-IT" sz="2000" b="1" dirty="0">
                <a:solidFill>
                  <a:schemeClr val="tx1"/>
                </a:solidFill>
              </a:rPr>
              <a:t> </a:t>
            </a:r>
            <a:r>
              <a:rPr lang="it-IT" sz="2000" b="1" dirty="0" err="1" smtClean="0">
                <a:solidFill>
                  <a:schemeClr val="tx1"/>
                </a:solidFill>
              </a:rPr>
              <a:t>mathematiques</a:t>
            </a:r>
            <a:r>
              <a:rPr lang="it-IT" sz="2000" b="1" dirty="0" smtClean="0">
                <a:solidFill>
                  <a:schemeClr val="tx1"/>
                </a:solidFill>
              </a:rPr>
              <a:t> </a:t>
            </a:r>
            <a:endParaRPr lang="it-IT" sz="2000"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SUISSE</a:t>
            </a:r>
            <a:endParaRPr lang="fr-FR" sz="2000" b="1" dirty="0">
              <a:solidFill>
                <a:schemeClr val="tx1"/>
              </a:solidFill>
            </a:endParaRPr>
          </a:p>
        </p:txBody>
      </p:sp>
      <p:sp>
        <p:nvSpPr>
          <p:cNvPr id="9" name="Rettangolo arrotondato 8"/>
          <p:cNvSpPr/>
          <p:nvPr/>
        </p:nvSpPr>
        <p:spPr>
          <a:xfrm>
            <a:off x="263235" y="1622734"/>
            <a:ext cx="7649123" cy="6539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smtClean="0">
                <a:solidFill>
                  <a:schemeClr val="tx1"/>
                </a:solidFill>
              </a:rPr>
              <a:t>Les réponses</a:t>
            </a:r>
            <a:endParaRPr lang="fr-FR" sz="2800" dirty="0" smtClean="0">
              <a:solidFill>
                <a:schemeClr val="tx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0" y="3012751"/>
            <a:ext cx="8432800" cy="2997200"/>
          </a:xfrm>
          <a:prstGeom prst="rect">
            <a:avLst/>
          </a:prstGeom>
        </p:spPr>
      </p:pic>
    </p:spTree>
    <p:extLst>
      <p:ext uri="{BB962C8B-B14F-4D97-AF65-F5344CB8AC3E}">
        <p14:creationId xmlns:p14="http://schemas.microsoft.com/office/powerpoint/2010/main" val="20168962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646331"/>
          </a:xfrm>
          <a:prstGeom prst="rect">
            <a:avLst/>
          </a:prstGeom>
          <a:noFill/>
        </p:spPr>
        <p:txBody>
          <a:bodyPr wrap="square" rtlCol="0">
            <a:spAutoFit/>
          </a:bodyPr>
          <a:lstStyle/>
          <a:p>
            <a:r>
              <a:rPr lang="fr-FR" sz="3600" dirty="0" err="1" smtClean="0"/>
              <a:t>Dorier</a:t>
            </a:r>
            <a:r>
              <a:rPr lang="fr-FR" sz="3600" dirty="0" smtClean="0"/>
              <a:t> et al. (2011), RDM</a:t>
            </a:r>
            <a:endParaRPr lang="fr-FR" sz="3600" dirty="0"/>
          </a:p>
        </p:txBody>
      </p:sp>
      <p:sp>
        <p:nvSpPr>
          <p:cNvPr id="8" name="Arrondir un rectangle avec un coin diagonal 7"/>
          <p:cNvSpPr/>
          <p:nvPr/>
        </p:nvSpPr>
        <p:spPr>
          <a:xfrm>
            <a:off x="6923315" y="279287"/>
            <a:ext cx="5034305" cy="865053"/>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err="1">
                <a:solidFill>
                  <a:schemeClr val="tx1"/>
                </a:solidFill>
              </a:rPr>
              <a:t>Q</a:t>
            </a:r>
            <a:r>
              <a:rPr lang="it-IT" sz="2000" b="1" dirty="0" err="1" smtClean="0">
                <a:solidFill>
                  <a:schemeClr val="tx1"/>
                </a:solidFill>
              </a:rPr>
              <a:t>uand</a:t>
            </a:r>
            <a:r>
              <a:rPr lang="it-IT" sz="2000" b="1" dirty="0" smtClean="0">
                <a:solidFill>
                  <a:schemeClr val="tx1"/>
                </a:solidFill>
              </a:rPr>
              <a:t> </a:t>
            </a:r>
            <a:r>
              <a:rPr lang="it-IT" sz="2000" b="1" dirty="0">
                <a:solidFill>
                  <a:schemeClr val="tx1"/>
                </a:solidFill>
              </a:rPr>
              <a:t>un prof </a:t>
            </a:r>
            <a:r>
              <a:rPr lang="it-IT" sz="2000" b="1" dirty="0" err="1">
                <a:solidFill>
                  <a:schemeClr val="tx1"/>
                </a:solidFill>
              </a:rPr>
              <a:t>rencontre</a:t>
            </a:r>
            <a:r>
              <a:rPr lang="it-IT" sz="2000" b="1" dirty="0">
                <a:solidFill>
                  <a:schemeClr val="tx1"/>
                </a:solidFill>
              </a:rPr>
              <a:t> un </a:t>
            </a:r>
            <a:r>
              <a:rPr lang="it-IT" sz="2000" b="1" dirty="0" err="1">
                <a:solidFill>
                  <a:schemeClr val="tx1"/>
                </a:solidFill>
              </a:rPr>
              <a:t>autre</a:t>
            </a:r>
            <a:r>
              <a:rPr lang="it-IT" sz="2000" b="1" dirty="0">
                <a:solidFill>
                  <a:schemeClr val="tx1"/>
                </a:solidFill>
              </a:rPr>
              <a:t> prof... pour </a:t>
            </a:r>
            <a:r>
              <a:rPr lang="it-IT" sz="2000" b="1" dirty="0" err="1">
                <a:solidFill>
                  <a:schemeClr val="tx1"/>
                </a:solidFill>
              </a:rPr>
              <a:t>faire</a:t>
            </a:r>
            <a:r>
              <a:rPr lang="it-IT" sz="2000" b="1" dirty="0">
                <a:solidFill>
                  <a:schemeClr val="tx1"/>
                </a:solidFill>
              </a:rPr>
              <a:t> </a:t>
            </a:r>
            <a:r>
              <a:rPr lang="it-IT" sz="2000" b="1" dirty="0" err="1">
                <a:solidFill>
                  <a:schemeClr val="tx1"/>
                </a:solidFill>
              </a:rPr>
              <a:t>des</a:t>
            </a:r>
            <a:r>
              <a:rPr lang="it-IT" sz="2000" b="1" dirty="0">
                <a:solidFill>
                  <a:schemeClr val="tx1"/>
                </a:solidFill>
              </a:rPr>
              <a:t> </a:t>
            </a:r>
            <a:r>
              <a:rPr lang="it-IT" sz="2000" b="1" dirty="0" err="1" smtClean="0">
                <a:solidFill>
                  <a:schemeClr val="tx1"/>
                </a:solidFill>
              </a:rPr>
              <a:t>mathematiques</a:t>
            </a:r>
            <a:r>
              <a:rPr lang="it-IT" sz="2000" b="1" dirty="0" smtClean="0">
                <a:solidFill>
                  <a:schemeClr val="tx1"/>
                </a:solidFill>
              </a:rPr>
              <a:t> </a:t>
            </a:r>
            <a:endParaRPr lang="it-IT" sz="2000"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SUISSE</a:t>
            </a:r>
            <a:endParaRPr lang="fr-FR" sz="2000" b="1" dirty="0">
              <a:solidFill>
                <a:schemeClr val="tx1"/>
              </a:solidFill>
            </a:endParaRPr>
          </a:p>
        </p:txBody>
      </p:sp>
      <p:sp>
        <p:nvSpPr>
          <p:cNvPr id="9" name="Rettangolo arrotondato 8"/>
          <p:cNvSpPr/>
          <p:nvPr/>
        </p:nvSpPr>
        <p:spPr>
          <a:xfrm>
            <a:off x="263235" y="1622734"/>
            <a:ext cx="7649123" cy="6539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smtClean="0">
                <a:solidFill>
                  <a:schemeClr val="tx1"/>
                </a:solidFill>
              </a:rPr>
              <a:t>Les réponses</a:t>
            </a:r>
            <a:endParaRPr lang="fr-FR" sz="2800" dirty="0" smtClean="0">
              <a:solidFill>
                <a:schemeClr val="tx1"/>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1" y="3041779"/>
            <a:ext cx="9821115" cy="2593132"/>
          </a:xfrm>
          <a:prstGeom prst="rect">
            <a:avLst/>
          </a:prstGeom>
        </p:spPr>
      </p:pic>
    </p:spTree>
    <p:extLst>
      <p:ext uri="{BB962C8B-B14F-4D97-AF65-F5344CB8AC3E}">
        <p14:creationId xmlns:p14="http://schemas.microsoft.com/office/powerpoint/2010/main" val="11992556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France</a:t>
            </a:r>
          </a:p>
        </p:txBody>
      </p:sp>
      <p:sp>
        <p:nvSpPr>
          <p:cNvPr id="5" name="Rettangolo arrotondato 4"/>
          <p:cNvSpPr/>
          <p:nvPr/>
        </p:nvSpPr>
        <p:spPr>
          <a:xfrm>
            <a:off x="3439737" y="2824447"/>
            <a:ext cx="1908770"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Italie</a:t>
            </a:r>
          </a:p>
        </p:txBody>
      </p:sp>
      <p:sp>
        <p:nvSpPr>
          <p:cNvPr id="7" name="Rettangolo arrotondato 6"/>
          <p:cNvSpPr/>
          <p:nvPr/>
        </p:nvSpPr>
        <p:spPr>
          <a:xfrm>
            <a:off x="3803283" y="3914057"/>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Finlande</a:t>
            </a: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65000"/>
                  </a:schemeClr>
                </a:solidFill>
              </a:rPr>
              <a:t>Méthodes plus « discursives »</a:t>
            </a:r>
            <a:endParaRPr lang="fr-FR" dirty="0">
              <a:solidFill>
                <a:schemeClr val="bg1">
                  <a:lumMod val="65000"/>
                </a:schemeClr>
              </a:solidFill>
            </a:endParaRPr>
          </a:p>
        </p:txBody>
      </p:sp>
      <p:sp>
        <p:nvSpPr>
          <p:cNvPr id="16" name="Rettangolo arrotondato 15"/>
          <p:cNvSpPr/>
          <p:nvPr/>
        </p:nvSpPr>
        <p:spPr>
          <a:xfrm>
            <a:off x="8305644" y="3168388"/>
            <a:ext cx="2588029" cy="51955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Allemagne</a:t>
            </a: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Méthodes plus « fermées »</a:t>
            </a:r>
          </a:p>
        </p:txBody>
      </p:sp>
      <p:sp>
        <p:nvSpPr>
          <p:cNvPr id="19" name="Rettangolo arrotondato 18"/>
          <p:cNvSpPr/>
          <p:nvPr/>
        </p:nvSpPr>
        <p:spPr>
          <a:xfrm>
            <a:off x="8529696" y="4775995"/>
            <a:ext cx="2139924" cy="462363"/>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Belgique</a:t>
            </a:r>
          </a:p>
        </p:txBody>
      </p:sp>
      <p:sp>
        <p:nvSpPr>
          <p:cNvPr id="20" name="Rettangolo arrotondato 19"/>
          <p:cNvSpPr/>
          <p:nvPr/>
        </p:nvSpPr>
        <p:spPr>
          <a:xfrm>
            <a:off x="793251" y="4510476"/>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lumMod val="65000"/>
                  </a:schemeClr>
                </a:solidFill>
              </a:rPr>
              <a:t>Etats-Unis</a:t>
            </a:r>
            <a:endParaRPr lang="fr-FR" sz="3200" dirty="0">
              <a:solidFill>
                <a:schemeClr val="bg1">
                  <a:lumMod val="65000"/>
                </a:schemeClr>
              </a:solidFill>
            </a:endParaRPr>
          </a:p>
        </p:txBody>
      </p:sp>
      <p:sp>
        <p:nvSpPr>
          <p:cNvPr id="14" name="Rettangolo arrotondato 13"/>
          <p:cNvSpPr/>
          <p:nvPr/>
        </p:nvSpPr>
        <p:spPr>
          <a:xfrm>
            <a:off x="5613035" y="5007177"/>
            <a:ext cx="2686702" cy="568938"/>
          </a:xfrm>
          <a:prstGeom prst="roundRect">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Angleterre</a:t>
            </a:r>
          </a:p>
        </p:txBody>
      </p:sp>
      <p:sp>
        <p:nvSpPr>
          <p:cNvPr id="21" name="Rettangolo arrotondato 20"/>
          <p:cNvSpPr/>
          <p:nvPr/>
        </p:nvSpPr>
        <p:spPr>
          <a:xfrm>
            <a:off x="5573052" y="2285797"/>
            <a:ext cx="2686702" cy="56893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Suisse</a:t>
            </a:r>
          </a:p>
        </p:txBody>
      </p:sp>
      <p:sp>
        <p:nvSpPr>
          <p:cNvPr id="22" name="Rettangolo arrotondato 21"/>
          <p:cNvSpPr/>
          <p:nvPr/>
        </p:nvSpPr>
        <p:spPr>
          <a:xfrm>
            <a:off x="8777240" y="3995565"/>
            <a:ext cx="2517332" cy="472805"/>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lumMod val="65000"/>
                  </a:schemeClr>
                </a:solidFill>
              </a:rPr>
              <a:t>Québec</a:t>
            </a:r>
          </a:p>
        </p:txBody>
      </p:sp>
    </p:spTree>
    <p:extLst>
      <p:ext uri="{BB962C8B-B14F-4D97-AF65-F5344CB8AC3E}">
        <p14:creationId xmlns:p14="http://schemas.microsoft.com/office/powerpoint/2010/main" val="16700252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1200329"/>
          </a:xfrm>
          <a:prstGeom prst="rect">
            <a:avLst/>
          </a:prstGeom>
          <a:noFill/>
        </p:spPr>
        <p:txBody>
          <a:bodyPr wrap="square" rtlCol="0">
            <a:spAutoFit/>
          </a:bodyPr>
          <a:lstStyle/>
          <a:p>
            <a:r>
              <a:rPr lang="fr-FR" sz="3600" dirty="0" err="1" smtClean="0"/>
              <a:t>Ruffell</a:t>
            </a:r>
            <a:r>
              <a:rPr lang="fr-FR" sz="3600" dirty="0" smtClean="0"/>
              <a:t>, </a:t>
            </a:r>
            <a:r>
              <a:rPr lang="fr-FR" sz="3600" dirty="0" err="1" smtClean="0"/>
              <a:t>Mason</a:t>
            </a:r>
            <a:r>
              <a:rPr lang="fr-FR" sz="3600" dirty="0" smtClean="0"/>
              <a:t> &amp; Allen (1998)</a:t>
            </a:r>
          </a:p>
          <a:p>
            <a:r>
              <a:rPr lang="fr-FR" sz="3600" dirty="0" smtClean="0"/>
              <a:t>ESM</a:t>
            </a:r>
            <a:endParaRPr lang="fr-FR" sz="3600" dirty="0"/>
          </a:p>
        </p:txBody>
      </p:sp>
      <p:sp>
        <p:nvSpPr>
          <p:cNvPr id="8" name="Arrondir un rectangle avec un coin diagonal 7"/>
          <p:cNvSpPr/>
          <p:nvPr/>
        </p:nvSpPr>
        <p:spPr>
          <a:xfrm>
            <a:off x="6659592" y="271416"/>
            <a:ext cx="5279366" cy="880796"/>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smtClean="0">
                <a:solidFill>
                  <a:schemeClr val="tx1"/>
                </a:solidFill>
              </a:rPr>
              <a:t>Studying</a:t>
            </a:r>
            <a:r>
              <a:rPr lang="it-IT" sz="2400" b="1" dirty="0" smtClean="0">
                <a:solidFill>
                  <a:schemeClr val="tx1"/>
                </a:solidFill>
              </a:rPr>
              <a:t> </a:t>
            </a:r>
            <a:r>
              <a:rPr lang="it-IT" sz="2400" b="1" dirty="0" err="1" smtClean="0">
                <a:solidFill>
                  <a:schemeClr val="tx1"/>
                </a:solidFill>
              </a:rPr>
              <a:t>attitude</a:t>
            </a:r>
            <a:r>
              <a:rPr lang="it-IT" sz="2400" b="1" dirty="0" smtClean="0">
                <a:solidFill>
                  <a:schemeClr val="tx1"/>
                </a:solidFill>
              </a:rPr>
              <a:t> to </a:t>
            </a:r>
            <a:r>
              <a:rPr lang="it-IT" sz="2400" b="1" dirty="0" err="1" smtClean="0">
                <a:solidFill>
                  <a:schemeClr val="tx1"/>
                </a:solidFill>
              </a:rPr>
              <a:t>mathematics</a:t>
            </a:r>
            <a:endParaRPr lang="it-IT" sz="2400"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ANGLETERRE</a:t>
            </a:r>
            <a:endParaRPr lang="fr-FR" sz="2000" b="1" dirty="0">
              <a:solidFill>
                <a:schemeClr val="tx1"/>
              </a:solidFill>
            </a:endParaRPr>
          </a:p>
        </p:txBody>
      </p:sp>
      <p:sp>
        <p:nvSpPr>
          <p:cNvPr id="11" name="Rettangolo arrotondato 10"/>
          <p:cNvSpPr/>
          <p:nvPr/>
        </p:nvSpPr>
        <p:spPr>
          <a:xfrm>
            <a:off x="620800" y="2081704"/>
            <a:ext cx="10762938" cy="212773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OBJECTIF DE L’ARTICLE : présenter un outil méthodologique </a:t>
            </a:r>
          </a:p>
          <a:p>
            <a:pPr algn="ctr"/>
            <a:r>
              <a:rPr lang="fr-FR" sz="3200" dirty="0" smtClean="0">
                <a:solidFill>
                  <a:schemeClr val="tx1"/>
                </a:solidFill>
              </a:rPr>
              <a:t> « </a:t>
            </a:r>
            <a:r>
              <a:rPr lang="fr-FR" sz="3200" i="1" dirty="0" smtClean="0">
                <a:solidFill>
                  <a:schemeClr val="tx1"/>
                </a:solidFill>
              </a:rPr>
              <a:t>for</a:t>
            </a:r>
            <a:r>
              <a:rPr lang="fr-FR" sz="3200" dirty="0" smtClean="0">
                <a:solidFill>
                  <a:schemeClr val="tx1"/>
                </a:solidFill>
              </a:rPr>
              <a:t> </a:t>
            </a:r>
            <a:r>
              <a:rPr lang="fr-FR" sz="3200" i="1" dirty="0" err="1" smtClean="0">
                <a:solidFill>
                  <a:schemeClr val="tx1"/>
                </a:solidFill>
              </a:rPr>
              <a:t>probing</a:t>
            </a:r>
            <a:r>
              <a:rPr lang="fr-FR" sz="3200" i="1" dirty="0" smtClean="0">
                <a:solidFill>
                  <a:schemeClr val="tx1"/>
                </a:solidFill>
              </a:rPr>
              <a:t> </a:t>
            </a:r>
            <a:r>
              <a:rPr lang="fr-FR" sz="3200" i="1" dirty="0" err="1" smtClean="0">
                <a:solidFill>
                  <a:schemeClr val="tx1"/>
                </a:solidFill>
              </a:rPr>
              <a:t>students</a:t>
            </a:r>
            <a:r>
              <a:rPr lang="fr-FR" sz="3200" i="1" dirty="0" smtClean="0">
                <a:solidFill>
                  <a:schemeClr val="tx1"/>
                </a:solidFill>
              </a:rPr>
              <a:t> attitudes to </a:t>
            </a:r>
            <a:r>
              <a:rPr lang="fr-FR" sz="3200" i="1" dirty="0" err="1" smtClean="0">
                <a:solidFill>
                  <a:schemeClr val="tx1"/>
                </a:solidFill>
              </a:rPr>
              <a:t>mathematics</a:t>
            </a:r>
            <a:r>
              <a:rPr lang="fr-FR" sz="3200" i="1" dirty="0" smtClean="0">
                <a:solidFill>
                  <a:schemeClr val="tx1"/>
                </a:solidFill>
              </a:rPr>
              <a:t> » </a:t>
            </a:r>
          </a:p>
          <a:p>
            <a:pPr algn="ctr"/>
            <a:r>
              <a:rPr lang="fr-FR" sz="3200" i="1" dirty="0" smtClean="0">
                <a:solidFill>
                  <a:schemeClr val="tx1"/>
                </a:solidFill>
              </a:rPr>
              <a:t>(à faire utiliser aux enseignants) </a:t>
            </a:r>
          </a:p>
        </p:txBody>
      </p:sp>
      <p:sp>
        <p:nvSpPr>
          <p:cNvPr id="14" name="Rettangolo arrotondato 13"/>
          <p:cNvSpPr/>
          <p:nvPr/>
        </p:nvSpPr>
        <p:spPr>
          <a:xfrm>
            <a:off x="807412" y="5016970"/>
            <a:ext cx="10333339" cy="11972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rPr>
              <a:t>Ils ont fait 8 études différentes</a:t>
            </a:r>
          </a:p>
          <a:p>
            <a:pPr algn="ctr"/>
            <a:r>
              <a:rPr lang="fr-FR" sz="3600" b="1" dirty="0" smtClean="0">
                <a:solidFill>
                  <a:schemeClr val="tx1"/>
                </a:solidFill>
              </a:rPr>
              <a:t> (différents contextes)</a:t>
            </a:r>
            <a:endParaRPr lang="fr-FR" sz="3600" dirty="0">
              <a:solidFill>
                <a:schemeClr val="tx1"/>
              </a:solidFill>
            </a:endParaRPr>
          </a:p>
        </p:txBody>
      </p:sp>
    </p:spTree>
    <p:extLst>
      <p:ext uri="{BB962C8B-B14F-4D97-AF65-F5344CB8AC3E}">
        <p14:creationId xmlns:p14="http://schemas.microsoft.com/office/powerpoint/2010/main" val="50248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646331"/>
          </a:xfrm>
          <a:prstGeom prst="rect">
            <a:avLst/>
          </a:prstGeom>
          <a:noFill/>
        </p:spPr>
        <p:txBody>
          <a:bodyPr wrap="square" rtlCol="0">
            <a:spAutoFit/>
          </a:bodyPr>
          <a:lstStyle/>
          <a:p>
            <a:r>
              <a:rPr lang="fr-FR" sz="3600" dirty="0" err="1" smtClean="0"/>
              <a:t>Ruffell</a:t>
            </a:r>
            <a:r>
              <a:rPr lang="fr-FR" sz="3600" dirty="0" smtClean="0"/>
              <a:t>, </a:t>
            </a:r>
            <a:r>
              <a:rPr lang="fr-FR" sz="3600" dirty="0" err="1" smtClean="0"/>
              <a:t>Mason</a:t>
            </a:r>
            <a:r>
              <a:rPr lang="fr-FR" sz="3600" dirty="0" smtClean="0"/>
              <a:t> &amp; Allen (1998)</a:t>
            </a:r>
            <a:endParaRPr lang="fr-FR" sz="3600" dirty="0"/>
          </a:p>
        </p:txBody>
      </p:sp>
      <p:sp>
        <p:nvSpPr>
          <p:cNvPr id="8" name="Arrondir un rectangle avec un coin diagonal 7"/>
          <p:cNvSpPr/>
          <p:nvPr/>
        </p:nvSpPr>
        <p:spPr>
          <a:xfrm>
            <a:off x="6659592" y="271416"/>
            <a:ext cx="5279366" cy="880796"/>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smtClean="0">
                <a:solidFill>
                  <a:schemeClr val="tx1"/>
                </a:solidFill>
              </a:rPr>
              <a:t>Studying</a:t>
            </a:r>
            <a:r>
              <a:rPr lang="it-IT" sz="2400" b="1" dirty="0" smtClean="0">
                <a:solidFill>
                  <a:schemeClr val="tx1"/>
                </a:solidFill>
              </a:rPr>
              <a:t> </a:t>
            </a:r>
            <a:r>
              <a:rPr lang="it-IT" sz="2400" b="1" dirty="0" err="1" smtClean="0">
                <a:solidFill>
                  <a:schemeClr val="tx1"/>
                </a:solidFill>
              </a:rPr>
              <a:t>attitude</a:t>
            </a:r>
            <a:r>
              <a:rPr lang="it-IT" sz="2400" b="1" dirty="0" smtClean="0">
                <a:solidFill>
                  <a:schemeClr val="tx1"/>
                </a:solidFill>
              </a:rPr>
              <a:t> to </a:t>
            </a:r>
            <a:r>
              <a:rPr lang="it-IT" sz="2400" b="1" dirty="0" err="1" smtClean="0">
                <a:solidFill>
                  <a:schemeClr val="tx1"/>
                </a:solidFill>
              </a:rPr>
              <a:t>mathematics</a:t>
            </a:r>
            <a:endParaRPr lang="it-IT" sz="2400"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ANGLETERRE</a:t>
            </a:r>
            <a:endParaRPr lang="fr-FR" sz="2000" b="1" dirty="0">
              <a:solidFill>
                <a:schemeClr val="tx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112" y="1482773"/>
            <a:ext cx="9346397" cy="4715915"/>
          </a:xfrm>
          <a:prstGeom prst="rect">
            <a:avLst/>
          </a:prstGeom>
        </p:spPr>
      </p:pic>
      <p:sp>
        <p:nvSpPr>
          <p:cNvPr id="5" name="Rettangolo arrotondato 4"/>
          <p:cNvSpPr/>
          <p:nvPr/>
        </p:nvSpPr>
        <p:spPr>
          <a:xfrm>
            <a:off x="8434875" y="2258009"/>
            <a:ext cx="2108718" cy="3060441"/>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ttore 2 6"/>
          <p:cNvCxnSpPr/>
          <p:nvPr/>
        </p:nvCxnSpPr>
        <p:spPr>
          <a:xfrm flipH="1" flipV="1">
            <a:off x="9218645" y="3956180"/>
            <a:ext cx="2720313" cy="5598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3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236" y="627845"/>
            <a:ext cx="11437496" cy="646331"/>
          </a:xfrm>
          <a:prstGeom prst="rect">
            <a:avLst/>
          </a:prstGeom>
          <a:noFill/>
        </p:spPr>
        <p:txBody>
          <a:bodyPr wrap="square" rtlCol="0">
            <a:spAutoFit/>
          </a:bodyPr>
          <a:lstStyle/>
          <a:p>
            <a:r>
              <a:rPr lang="fr-FR" sz="3600" dirty="0" err="1" smtClean="0"/>
              <a:t>Ruffell</a:t>
            </a:r>
            <a:r>
              <a:rPr lang="fr-FR" sz="3600" dirty="0" smtClean="0"/>
              <a:t>, </a:t>
            </a:r>
            <a:r>
              <a:rPr lang="fr-FR" sz="3600" dirty="0" err="1" smtClean="0"/>
              <a:t>Mason</a:t>
            </a:r>
            <a:r>
              <a:rPr lang="fr-FR" sz="3600" dirty="0" smtClean="0"/>
              <a:t> &amp; Allen (1998)</a:t>
            </a:r>
            <a:endParaRPr lang="fr-FR" sz="3600" dirty="0"/>
          </a:p>
        </p:txBody>
      </p:sp>
      <p:sp>
        <p:nvSpPr>
          <p:cNvPr id="8" name="Arrondir un rectangle avec un coin diagonal 7"/>
          <p:cNvSpPr/>
          <p:nvPr/>
        </p:nvSpPr>
        <p:spPr>
          <a:xfrm>
            <a:off x="6659592" y="271416"/>
            <a:ext cx="5279366" cy="880796"/>
          </a:xfrm>
          <a:prstGeom prst="round2Diag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smtClean="0">
                <a:solidFill>
                  <a:schemeClr val="tx1"/>
                </a:solidFill>
              </a:rPr>
              <a:t>Studying</a:t>
            </a:r>
            <a:r>
              <a:rPr lang="it-IT" sz="2400" b="1" dirty="0" smtClean="0">
                <a:solidFill>
                  <a:schemeClr val="tx1"/>
                </a:solidFill>
              </a:rPr>
              <a:t> </a:t>
            </a:r>
            <a:r>
              <a:rPr lang="it-IT" sz="2400" b="1" dirty="0" err="1" smtClean="0">
                <a:solidFill>
                  <a:schemeClr val="tx1"/>
                </a:solidFill>
              </a:rPr>
              <a:t>attitude</a:t>
            </a:r>
            <a:r>
              <a:rPr lang="it-IT" sz="2400" b="1" dirty="0" smtClean="0">
                <a:solidFill>
                  <a:schemeClr val="tx1"/>
                </a:solidFill>
              </a:rPr>
              <a:t> to </a:t>
            </a:r>
            <a:r>
              <a:rPr lang="it-IT" sz="2400" b="1" dirty="0" err="1" smtClean="0">
                <a:solidFill>
                  <a:schemeClr val="tx1"/>
                </a:solidFill>
              </a:rPr>
              <a:t>mathematics</a:t>
            </a:r>
            <a:endParaRPr lang="it-IT" sz="2400" b="1" dirty="0">
              <a:solidFill>
                <a:schemeClr val="tx1"/>
              </a:solidFill>
            </a:endParaRPr>
          </a:p>
        </p:txBody>
      </p:sp>
      <p:sp>
        <p:nvSpPr>
          <p:cNvPr id="2" name="Rettangolo arrotondato 1"/>
          <p:cNvSpPr/>
          <p:nvPr/>
        </p:nvSpPr>
        <p:spPr>
          <a:xfrm>
            <a:off x="263236" y="249382"/>
            <a:ext cx="1748444" cy="46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ANGLETERRE</a:t>
            </a:r>
            <a:endParaRPr lang="fr-FR" sz="2000" b="1" dirty="0">
              <a:solidFill>
                <a:schemeClr val="tx1"/>
              </a:solidFill>
            </a:endParaRPr>
          </a:p>
        </p:txBody>
      </p:sp>
      <p:sp>
        <p:nvSpPr>
          <p:cNvPr id="7" name="Rettangolo arrotondato 6"/>
          <p:cNvSpPr/>
          <p:nvPr/>
        </p:nvSpPr>
        <p:spPr>
          <a:xfrm>
            <a:off x="452849" y="1530675"/>
            <a:ext cx="10333339" cy="11972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smtClean="0">
                <a:solidFill>
                  <a:schemeClr val="tx1"/>
                </a:solidFill>
              </a:rPr>
              <a:t>Study</a:t>
            </a:r>
            <a:r>
              <a:rPr lang="fr-FR" sz="3600" b="1" dirty="0" smtClean="0">
                <a:solidFill>
                  <a:schemeClr val="tx1"/>
                </a:solidFill>
              </a:rPr>
              <a:t> </a:t>
            </a:r>
            <a:r>
              <a:rPr lang="fr-FR" sz="3600" b="1" dirty="0">
                <a:solidFill>
                  <a:schemeClr val="tx1"/>
                </a:solidFill>
              </a:rPr>
              <a:t>E</a:t>
            </a:r>
            <a:r>
              <a:rPr lang="fr-FR" sz="3600" b="1" dirty="0" smtClean="0">
                <a:solidFill>
                  <a:schemeClr val="tx1"/>
                </a:solidFill>
              </a:rPr>
              <a:t> : 28 étudiants (</a:t>
            </a:r>
            <a:r>
              <a:rPr lang="fr-FR" sz="3600" b="1" dirty="0" err="1" smtClean="0">
                <a:solidFill>
                  <a:schemeClr val="tx1"/>
                </a:solidFill>
              </a:rPr>
              <a:t>Bachelor</a:t>
            </a:r>
            <a:r>
              <a:rPr lang="fr-FR" sz="3600" b="1" dirty="0" smtClean="0">
                <a:solidFill>
                  <a:schemeClr val="tx1"/>
                </a:solidFill>
              </a:rPr>
              <a:t> of Education) – </a:t>
            </a:r>
            <a:r>
              <a:rPr lang="fr-FR" sz="3600" b="1" dirty="0" smtClean="0">
                <a:solidFill>
                  <a:srgbClr val="FF0000"/>
                </a:solidFill>
              </a:rPr>
              <a:t>DIARY WRITING</a:t>
            </a:r>
            <a:endParaRPr lang="fr-FR" sz="3600" dirty="0">
              <a:solidFill>
                <a:srgbClr val="FF0000"/>
              </a:solidFill>
            </a:endParaRPr>
          </a:p>
        </p:txBody>
      </p:sp>
      <p:sp>
        <p:nvSpPr>
          <p:cNvPr id="9" name="Rettangolo arrotondato 8"/>
          <p:cNvSpPr/>
          <p:nvPr/>
        </p:nvSpPr>
        <p:spPr>
          <a:xfrm>
            <a:off x="263236" y="3228391"/>
            <a:ext cx="11675721" cy="169817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err="1" smtClean="0">
                <a:solidFill>
                  <a:schemeClr val="tx1"/>
                </a:solidFill>
              </a:rPr>
              <a:t>Les</a:t>
            </a:r>
            <a:r>
              <a:rPr lang="it-IT" sz="3200" dirty="0" smtClean="0">
                <a:solidFill>
                  <a:schemeClr val="tx1"/>
                </a:solidFill>
              </a:rPr>
              <a:t> </a:t>
            </a:r>
            <a:r>
              <a:rPr lang="it-IT" sz="3200" dirty="0" err="1" smtClean="0">
                <a:solidFill>
                  <a:schemeClr val="tx1"/>
                </a:solidFill>
              </a:rPr>
              <a:t>chercheurs</a:t>
            </a:r>
            <a:r>
              <a:rPr lang="it-IT" sz="3200" dirty="0" smtClean="0">
                <a:solidFill>
                  <a:schemeClr val="tx1"/>
                </a:solidFill>
              </a:rPr>
              <a:t> </a:t>
            </a:r>
            <a:r>
              <a:rPr lang="it-IT" sz="3200" dirty="0" err="1" smtClean="0">
                <a:solidFill>
                  <a:schemeClr val="tx1"/>
                </a:solidFill>
              </a:rPr>
              <a:t>ont</a:t>
            </a:r>
            <a:r>
              <a:rPr lang="it-IT" sz="3200" dirty="0" smtClean="0">
                <a:solidFill>
                  <a:schemeClr val="tx1"/>
                </a:solidFill>
              </a:rPr>
              <a:t> </a:t>
            </a:r>
            <a:r>
              <a:rPr lang="it-IT" sz="3200" dirty="0" err="1" smtClean="0">
                <a:solidFill>
                  <a:schemeClr val="tx1"/>
                </a:solidFill>
              </a:rPr>
              <a:t>demandé</a:t>
            </a:r>
            <a:r>
              <a:rPr lang="it-IT" sz="3200" dirty="0" smtClean="0">
                <a:solidFill>
                  <a:schemeClr val="tx1"/>
                </a:solidFill>
              </a:rPr>
              <a:t> </a:t>
            </a:r>
            <a:r>
              <a:rPr lang="it-IT" sz="3200" dirty="0" err="1" smtClean="0">
                <a:solidFill>
                  <a:schemeClr val="tx1"/>
                </a:solidFill>
              </a:rPr>
              <a:t>aux</a:t>
            </a:r>
            <a:r>
              <a:rPr lang="it-IT" sz="3200" dirty="0" smtClean="0">
                <a:solidFill>
                  <a:schemeClr val="tx1"/>
                </a:solidFill>
              </a:rPr>
              <a:t> </a:t>
            </a:r>
            <a:r>
              <a:rPr lang="it-IT" sz="3200" dirty="0" err="1" smtClean="0">
                <a:solidFill>
                  <a:schemeClr val="tx1"/>
                </a:solidFill>
              </a:rPr>
              <a:t>élèves</a:t>
            </a:r>
            <a:r>
              <a:rPr lang="it-IT" sz="3200" dirty="0" smtClean="0">
                <a:solidFill>
                  <a:schemeClr val="tx1"/>
                </a:solidFill>
              </a:rPr>
              <a:t> de </a:t>
            </a:r>
            <a:r>
              <a:rPr lang="it-IT" sz="3200" dirty="0" err="1" smtClean="0">
                <a:solidFill>
                  <a:schemeClr val="tx1"/>
                </a:solidFill>
              </a:rPr>
              <a:t>rédiger</a:t>
            </a:r>
            <a:r>
              <a:rPr lang="it-IT" sz="3200" dirty="0" smtClean="0">
                <a:solidFill>
                  <a:schemeClr val="tx1"/>
                </a:solidFill>
              </a:rPr>
              <a:t> un “journal de </a:t>
            </a:r>
            <a:r>
              <a:rPr lang="it-IT" sz="3200" dirty="0" err="1" smtClean="0">
                <a:solidFill>
                  <a:schemeClr val="tx1"/>
                </a:solidFill>
              </a:rPr>
              <a:t>bord</a:t>
            </a:r>
            <a:r>
              <a:rPr lang="it-IT" sz="3200" dirty="0" smtClean="0">
                <a:solidFill>
                  <a:schemeClr val="tx1"/>
                </a:solidFill>
              </a:rPr>
              <a:t>” </a:t>
            </a:r>
            <a:r>
              <a:rPr lang="it-IT" sz="3200" dirty="0" err="1" smtClean="0">
                <a:solidFill>
                  <a:schemeClr val="tx1"/>
                </a:solidFill>
              </a:rPr>
              <a:t>après</a:t>
            </a:r>
            <a:r>
              <a:rPr lang="it-IT" sz="3200" dirty="0" smtClean="0">
                <a:solidFill>
                  <a:schemeClr val="tx1"/>
                </a:solidFill>
              </a:rPr>
              <a:t> 5 </a:t>
            </a:r>
            <a:r>
              <a:rPr lang="it-IT" sz="3200" dirty="0" err="1" smtClean="0">
                <a:solidFill>
                  <a:schemeClr val="tx1"/>
                </a:solidFill>
              </a:rPr>
              <a:t>séances</a:t>
            </a:r>
            <a:r>
              <a:rPr lang="it-IT" sz="3200" dirty="0" smtClean="0">
                <a:solidFill>
                  <a:schemeClr val="tx1"/>
                </a:solidFill>
              </a:rPr>
              <a:t> </a:t>
            </a:r>
            <a:r>
              <a:rPr lang="it-IT" sz="3200" dirty="0" err="1" smtClean="0">
                <a:solidFill>
                  <a:schemeClr val="tx1"/>
                </a:solidFill>
              </a:rPr>
              <a:t>consecutives</a:t>
            </a:r>
            <a:r>
              <a:rPr lang="it-IT" sz="3200" dirty="0" smtClean="0">
                <a:solidFill>
                  <a:schemeClr val="tx1"/>
                </a:solidFill>
              </a:rPr>
              <a:t> de </a:t>
            </a:r>
            <a:r>
              <a:rPr lang="it-IT" sz="3200" dirty="0" err="1" smtClean="0">
                <a:solidFill>
                  <a:schemeClr val="tx1"/>
                </a:solidFill>
              </a:rPr>
              <a:t>cours</a:t>
            </a:r>
            <a:r>
              <a:rPr lang="it-IT" sz="3200" dirty="0" smtClean="0">
                <a:solidFill>
                  <a:schemeClr val="tx1"/>
                </a:solidFill>
              </a:rPr>
              <a:t>.</a:t>
            </a:r>
            <a:endParaRPr lang="fr-FR" sz="3200" dirty="0" smtClean="0">
              <a:solidFill>
                <a:schemeClr val="tx1"/>
              </a:solidFill>
            </a:endParaRPr>
          </a:p>
        </p:txBody>
      </p:sp>
      <p:sp>
        <p:nvSpPr>
          <p:cNvPr id="3" name="CasellaDiTesto 2"/>
          <p:cNvSpPr txBox="1"/>
          <p:nvPr/>
        </p:nvSpPr>
        <p:spPr>
          <a:xfrm>
            <a:off x="8505292" y="6083559"/>
            <a:ext cx="3433665" cy="523220"/>
          </a:xfrm>
          <a:prstGeom prst="rect">
            <a:avLst/>
          </a:prstGeom>
          <a:noFill/>
        </p:spPr>
        <p:txBody>
          <a:bodyPr wrap="square" rtlCol="0">
            <a:spAutoFit/>
          </a:bodyPr>
          <a:lstStyle/>
          <a:p>
            <a:r>
              <a:rPr lang="fr-FR" sz="2800" dirty="0" smtClean="0"/>
              <a:t>À approfondir </a:t>
            </a:r>
            <a:r>
              <a:rPr lang="is-IS" sz="2800" dirty="0" smtClean="0"/>
              <a:t>…</a:t>
            </a:r>
            <a:endParaRPr lang="fr-FR" sz="2800" dirty="0"/>
          </a:p>
        </p:txBody>
      </p:sp>
    </p:spTree>
    <p:extLst>
      <p:ext uri="{BB962C8B-B14F-4D97-AF65-F5344CB8AC3E}">
        <p14:creationId xmlns:p14="http://schemas.microsoft.com/office/powerpoint/2010/main" val="29781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1" y="390015"/>
            <a:ext cx="10058400" cy="1371600"/>
          </a:xfrm>
        </p:spPr>
        <p:txBody>
          <a:bodyPr/>
          <a:lstStyle/>
          <a:p>
            <a:pPr algn="ctr"/>
            <a:r>
              <a:rPr lang="fr-FR" b="1" dirty="0" smtClean="0">
                <a:latin typeface="Century Gothic" charset="0"/>
                <a:ea typeface="Century Gothic" charset="0"/>
                <a:cs typeface="Century Gothic" charset="0"/>
              </a:rPr>
              <a:t>Revue de la littérature </a:t>
            </a:r>
            <a:endParaRPr lang="fr-FR" dirty="0"/>
          </a:p>
        </p:txBody>
      </p:sp>
      <p:sp>
        <p:nvSpPr>
          <p:cNvPr id="4" name="Rettangolo arrotondato 3"/>
          <p:cNvSpPr/>
          <p:nvPr/>
        </p:nvSpPr>
        <p:spPr>
          <a:xfrm>
            <a:off x="1009305" y="3641564"/>
            <a:ext cx="1759006" cy="4774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smtClean="0">
                <a:solidFill>
                  <a:schemeClr val="tx1"/>
                </a:solidFill>
              </a:rPr>
              <a:t>France</a:t>
            </a:r>
            <a:endParaRPr lang="fr-FR" sz="3200">
              <a:solidFill>
                <a:schemeClr val="tx1"/>
              </a:solidFill>
            </a:endParaRPr>
          </a:p>
        </p:txBody>
      </p:sp>
      <p:sp>
        <p:nvSpPr>
          <p:cNvPr id="5" name="Rettangolo arrotondato 4"/>
          <p:cNvSpPr/>
          <p:nvPr/>
        </p:nvSpPr>
        <p:spPr>
          <a:xfrm>
            <a:off x="3439737" y="2824447"/>
            <a:ext cx="1908770" cy="5195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Italie</a:t>
            </a:r>
            <a:endParaRPr lang="fr-FR" sz="3200" dirty="0">
              <a:solidFill>
                <a:schemeClr val="tx1"/>
              </a:solidFill>
            </a:endParaRPr>
          </a:p>
        </p:txBody>
      </p:sp>
      <p:sp>
        <p:nvSpPr>
          <p:cNvPr id="9" name="Ovale 8"/>
          <p:cNvSpPr/>
          <p:nvPr/>
        </p:nvSpPr>
        <p:spPr>
          <a:xfrm>
            <a:off x="482600" y="2014194"/>
            <a:ext cx="5956300" cy="4500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ttangolo arrotondato 11"/>
          <p:cNvSpPr/>
          <p:nvPr/>
        </p:nvSpPr>
        <p:spPr>
          <a:xfrm rot="20302970">
            <a:off x="1009305" y="2014194"/>
            <a:ext cx="2254595" cy="678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Méthodes plus « discursives »</a:t>
            </a:r>
            <a:endParaRPr lang="fr-FR" dirty="0">
              <a:solidFill>
                <a:schemeClr val="tx1"/>
              </a:solidFill>
            </a:endParaRPr>
          </a:p>
        </p:txBody>
      </p:sp>
      <p:sp>
        <p:nvSpPr>
          <p:cNvPr id="16" name="Rettangolo arrotondato 15"/>
          <p:cNvSpPr/>
          <p:nvPr/>
        </p:nvSpPr>
        <p:spPr>
          <a:xfrm>
            <a:off x="8305644" y="3168388"/>
            <a:ext cx="2588029" cy="5195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Allemagne</a:t>
            </a:r>
            <a:endParaRPr lang="fr-FR" sz="3200" dirty="0">
              <a:solidFill>
                <a:schemeClr val="tx1"/>
              </a:solidFill>
            </a:endParaRPr>
          </a:p>
        </p:txBody>
      </p:sp>
      <p:sp>
        <p:nvSpPr>
          <p:cNvPr id="17" name="Ovale 16"/>
          <p:cNvSpPr/>
          <p:nvPr/>
        </p:nvSpPr>
        <p:spPr>
          <a:xfrm>
            <a:off x="7473872" y="2247064"/>
            <a:ext cx="4152900" cy="3639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8" name="Rettangolo arrotondato 17"/>
          <p:cNvSpPr/>
          <p:nvPr/>
        </p:nvSpPr>
        <p:spPr>
          <a:xfrm rot="750338">
            <a:off x="8823923" y="2021257"/>
            <a:ext cx="2254595" cy="678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Méthodes plus « fermées »</a:t>
            </a:r>
          </a:p>
        </p:txBody>
      </p:sp>
      <p:sp>
        <p:nvSpPr>
          <p:cNvPr id="20" name="Rettangolo arrotondato 19"/>
          <p:cNvSpPr/>
          <p:nvPr/>
        </p:nvSpPr>
        <p:spPr>
          <a:xfrm>
            <a:off x="793251" y="4510476"/>
            <a:ext cx="2686702" cy="5689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Etats-Unis</a:t>
            </a:r>
            <a:endParaRPr lang="fr-FR" sz="3200" dirty="0">
              <a:solidFill>
                <a:schemeClr val="tx1"/>
              </a:solidFill>
            </a:endParaRPr>
          </a:p>
        </p:txBody>
      </p:sp>
      <p:sp>
        <p:nvSpPr>
          <p:cNvPr id="14" name="Rettangolo arrotondato 13"/>
          <p:cNvSpPr/>
          <p:nvPr/>
        </p:nvSpPr>
        <p:spPr>
          <a:xfrm>
            <a:off x="5613035" y="5007177"/>
            <a:ext cx="2686702" cy="568938"/>
          </a:xfrm>
          <a:prstGeom prst="roundRect">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Angleterre</a:t>
            </a:r>
            <a:endParaRPr lang="fr-FR" sz="3200" dirty="0">
              <a:solidFill>
                <a:schemeClr val="tx1"/>
              </a:solidFill>
            </a:endParaRPr>
          </a:p>
        </p:txBody>
      </p:sp>
      <p:sp>
        <p:nvSpPr>
          <p:cNvPr id="21" name="Rettangolo arrotondato 20"/>
          <p:cNvSpPr/>
          <p:nvPr/>
        </p:nvSpPr>
        <p:spPr>
          <a:xfrm>
            <a:off x="5573052" y="2285797"/>
            <a:ext cx="2686702" cy="568938"/>
          </a:xfrm>
          <a:prstGeom prst="roundRect">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Suisse</a:t>
            </a:r>
            <a:endParaRPr lang="fr-FR" sz="3200" dirty="0">
              <a:solidFill>
                <a:schemeClr val="tx1"/>
              </a:solidFill>
            </a:endParaRPr>
          </a:p>
        </p:txBody>
      </p:sp>
      <p:sp>
        <p:nvSpPr>
          <p:cNvPr id="22" name="Rettangolo arrotondato 21"/>
          <p:cNvSpPr/>
          <p:nvPr/>
        </p:nvSpPr>
        <p:spPr>
          <a:xfrm>
            <a:off x="3803283" y="3914057"/>
            <a:ext cx="2139924" cy="4623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Finlande</a:t>
            </a:r>
          </a:p>
        </p:txBody>
      </p:sp>
      <p:sp>
        <p:nvSpPr>
          <p:cNvPr id="23" name="Rettangolo arrotondato 22"/>
          <p:cNvSpPr/>
          <p:nvPr/>
        </p:nvSpPr>
        <p:spPr>
          <a:xfrm>
            <a:off x="8529696" y="4775995"/>
            <a:ext cx="2139924" cy="4623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Belgique</a:t>
            </a:r>
          </a:p>
        </p:txBody>
      </p:sp>
      <p:sp>
        <p:nvSpPr>
          <p:cNvPr id="24" name="Rettangolo arrotondato 23"/>
          <p:cNvSpPr/>
          <p:nvPr/>
        </p:nvSpPr>
        <p:spPr>
          <a:xfrm>
            <a:off x="8777240" y="3995565"/>
            <a:ext cx="2517332" cy="4728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Québec</a:t>
            </a:r>
          </a:p>
        </p:txBody>
      </p:sp>
      <p:sp>
        <p:nvSpPr>
          <p:cNvPr id="19" name="Rettangolo arrotondato 18"/>
          <p:cNvSpPr/>
          <p:nvPr/>
        </p:nvSpPr>
        <p:spPr>
          <a:xfrm>
            <a:off x="6131684" y="1374173"/>
            <a:ext cx="2411543" cy="8244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solidFill>
                  <a:schemeClr val="tx1"/>
                </a:solidFill>
              </a:rPr>
              <a:t>Motivation </a:t>
            </a:r>
            <a:endParaRPr lang="fr-FR" dirty="0">
              <a:solidFill>
                <a:schemeClr val="tx1"/>
              </a:solidFill>
            </a:endParaRPr>
          </a:p>
        </p:txBody>
      </p:sp>
      <p:sp>
        <p:nvSpPr>
          <p:cNvPr id="25" name="Rettangolo arrotondato 24"/>
          <p:cNvSpPr/>
          <p:nvPr/>
        </p:nvSpPr>
        <p:spPr>
          <a:xfrm>
            <a:off x="8475746" y="5746325"/>
            <a:ext cx="1939665" cy="7688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dirty="0" smtClean="0">
                <a:solidFill>
                  <a:schemeClr val="tx1"/>
                </a:solidFill>
              </a:rPr>
              <a:t>Croyances (Beliefs)</a:t>
            </a:r>
            <a:endParaRPr lang="fr-FR" dirty="0">
              <a:solidFill>
                <a:schemeClr val="tx1"/>
              </a:solidFill>
            </a:endParaRPr>
          </a:p>
        </p:txBody>
      </p:sp>
      <p:cxnSp>
        <p:nvCxnSpPr>
          <p:cNvPr id="26" name="Connettore 2 25"/>
          <p:cNvCxnSpPr/>
          <p:nvPr/>
        </p:nvCxnSpPr>
        <p:spPr>
          <a:xfrm>
            <a:off x="9349273" y="5238358"/>
            <a:ext cx="26333" cy="501009"/>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ttangolo arrotondato 26"/>
          <p:cNvSpPr/>
          <p:nvPr/>
        </p:nvSpPr>
        <p:spPr>
          <a:xfrm>
            <a:off x="3412676" y="1519755"/>
            <a:ext cx="2411543" cy="8244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solidFill>
                  <a:schemeClr val="tx1"/>
                </a:solidFill>
              </a:rPr>
              <a:t>Attitudes </a:t>
            </a:r>
            <a:endParaRPr lang="fr-FR" dirty="0">
              <a:solidFill>
                <a:schemeClr val="tx1"/>
              </a:solidFill>
            </a:endParaRPr>
          </a:p>
        </p:txBody>
      </p:sp>
      <p:cxnSp>
        <p:nvCxnSpPr>
          <p:cNvPr id="28" name="Connettore 2 27"/>
          <p:cNvCxnSpPr/>
          <p:nvPr/>
        </p:nvCxnSpPr>
        <p:spPr>
          <a:xfrm>
            <a:off x="4618447" y="2360360"/>
            <a:ext cx="0" cy="41223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5106651" y="2477772"/>
            <a:ext cx="1611390" cy="2298223"/>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a:off x="8543227" y="2285797"/>
            <a:ext cx="414161" cy="798053"/>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318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4341" y="374663"/>
            <a:ext cx="10058400" cy="939788"/>
          </a:xfrm>
        </p:spPr>
        <p:txBody>
          <a:bodyPr>
            <a:normAutofit fontScale="90000"/>
          </a:bodyPr>
          <a:lstStyle/>
          <a:p>
            <a:pPr algn="ctr"/>
            <a:r>
              <a:rPr lang="fr-FR" b="1" dirty="0" smtClean="0">
                <a:latin typeface="Times New Roman" panose="02020603050405020304" pitchFamily="18" charset="0"/>
                <a:cs typeface="Times New Roman" panose="02020603050405020304" pitchFamily="18" charset="0"/>
              </a:rPr>
              <a:t>	</a:t>
            </a:r>
            <a:r>
              <a:rPr lang="fr-FR" b="1" dirty="0" smtClean="0">
                <a:latin typeface="Century Gothic" charset="0"/>
                <a:ea typeface="Century Gothic" charset="0"/>
                <a:cs typeface="Century Gothic" charset="0"/>
              </a:rPr>
              <a:t>Question de recherche </a:t>
            </a:r>
            <a:r>
              <a:rPr lang="fr-FR" b="1" smtClean="0">
                <a:latin typeface="Century Gothic" charset="0"/>
                <a:ea typeface="Century Gothic" charset="0"/>
                <a:cs typeface="Century Gothic" charset="0"/>
              </a:rPr>
              <a:t/>
            </a:r>
            <a:br>
              <a:rPr lang="fr-FR" b="1" smtClean="0">
                <a:latin typeface="Century Gothic" charset="0"/>
                <a:ea typeface="Century Gothic" charset="0"/>
                <a:cs typeface="Century Gothic" charset="0"/>
              </a:rPr>
            </a:br>
            <a:endParaRPr lang="fr-FR" sz="2800" b="1" dirty="0">
              <a:latin typeface="Century Gothic" charset="0"/>
              <a:ea typeface="Century Gothic" charset="0"/>
              <a:cs typeface="Century Gothic" charset="0"/>
            </a:endParaRPr>
          </a:p>
        </p:txBody>
      </p:sp>
      <p:sp>
        <p:nvSpPr>
          <p:cNvPr id="3" name="CasellaDiTesto 2"/>
          <p:cNvSpPr txBox="1"/>
          <p:nvPr/>
        </p:nvSpPr>
        <p:spPr>
          <a:xfrm>
            <a:off x="314793" y="1080537"/>
            <a:ext cx="11437496" cy="1569660"/>
          </a:xfrm>
          <a:prstGeom prst="rect">
            <a:avLst/>
          </a:prstGeom>
          <a:noFill/>
          <a:ln w="38100">
            <a:solidFill>
              <a:srgbClr val="00B050"/>
            </a:solidFill>
          </a:ln>
        </p:spPr>
        <p:txBody>
          <a:bodyPr wrap="square" rtlCol="0">
            <a:spAutoFit/>
          </a:bodyPr>
          <a:lstStyle/>
          <a:p>
            <a:pPr algn="ctr"/>
            <a:r>
              <a:rPr lang="fr-FR" sz="3200" dirty="0"/>
              <a:t>Comment les élèves </a:t>
            </a:r>
            <a:r>
              <a:rPr lang="fr-FR" sz="3200" dirty="0" smtClean="0"/>
              <a:t>décrivent ils leur activité mathématique et quelle est la place que la résolution de problèmes occupe dedans ?</a:t>
            </a:r>
            <a:endParaRPr lang="fr-FR" sz="3200" dirty="0"/>
          </a:p>
        </p:txBody>
      </p:sp>
      <p:sp>
        <p:nvSpPr>
          <p:cNvPr id="5" name="Ovale 4"/>
          <p:cNvSpPr/>
          <p:nvPr/>
        </p:nvSpPr>
        <p:spPr>
          <a:xfrm>
            <a:off x="314793" y="3278367"/>
            <a:ext cx="4423462" cy="132481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Qu’est-ce que c’est pour toi faire et apprendre les mathématiques ?</a:t>
            </a:r>
            <a:endParaRPr lang="fr-FR" sz="2000" dirty="0">
              <a:solidFill>
                <a:schemeClr val="tx1"/>
              </a:solidFill>
            </a:endParaRPr>
          </a:p>
        </p:txBody>
      </p:sp>
      <p:sp>
        <p:nvSpPr>
          <p:cNvPr id="6" name="Ovale 5"/>
          <p:cNvSpPr/>
          <p:nvPr/>
        </p:nvSpPr>
        <p:spPr>
          <a:xfrm>
            <a:off x="5476861" y="3947528"/>
            <a:ext cx="5031698" cy="983607"/>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Comment tu perçois l’enseignement de maths ?</a:t>
            </a:r>
            <a:endParaRPr lang="fr-FR" sz="2000" dirty="0">
              <a:solidFill>
                <a:schemeClr val="tx1"/>
              </a:solidFill>
            </a:endParaRPr>
          </a:p>
        </p:txBody>
      </p:sp>
      <p:sp>
        <p:nvSpPr>
          <p:cNvPr id="12" name="Ovale 11"/>
          <p:cNvSpPr/>
          <p:nvPr/>
        </p:nvSpPr>
        <p:spPr>
          <a:xfrm>
            <a:off x="9947535" y="3220428"/>
            <a:ext cx="1658230" cy="64420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smtClean="0">
                <a:solidFill>
                  <a:schemeClr val="tx1"/>
                </a:solidFill>
              </a:rPr>
              <a:t>…</a:t>
            </a:r>
            <a:endParaRPr lang="fr-FR" sz="2000" dirty="0">
              <a:solidFill>
                <a:schemeClr val="tx1"/>
              </a:solidFill>
            </a:endParaRPr>
          </a:p>
        </p:txBody>
      </p:sp>
      <p:sp>
        <p:nvSpPr>
          <p:cNvPr id="13" name="Rettangolo arrotondato 12"/>
          <p:cNvSpPr/>
          <p:nvPr/>
        </p:nvSpPr>
        <p:spPr>
          <a:xfrm>
            <a:off x="360104" y="5718503"/>
            <a:ext cx="2411543" cy="8244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solidFill>
                  <a:schemeClr val="tx1"/>
                </a:solidFill>
              </a:rPr>
              <a:t>Motivation </a:t>
            </a:r>
            <a:endParaRPr lang="fr-FR" dirty="0">
              <a:solidFill>
                <a:schemeClr val="tx1"/>
              </a:solidFill>
            </a:endParaRPr>
          </a:p>
        </p:txBody>
      </p:sp>
      <p:sp>
        <p:nvSpPr>
          <p:cNvPr id="14" name="Rettangolo arrotondato 13"/>
          <p:cNvSpPr/>
          <p:nvPr/>
        </p:nvSpPr>
        <p:spPr>
          <a:xfrm>
            <a:off x="3065318" y="5728594"/>
            <a:ext cx="2411543" cy="8244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E</a:t>
            </a:r>
            <a:r>
              <a:rPr lang="fr-FR" dirty="0" smtClean="0">
                <a:solidFill>
                  <a:schemeClr val="tx1"/>
                </a:solidFill>
              </a:rPr>
              <a:t>motions</a:t>
            </a:r>
            <a:endParaRPr lang="fr-FR" dirty="0">
              <a:solidFill>
                <a:schemeClr val="tx1"/>
              </a:solidFill>
            </a:endParaRPr>
          </a:p>
        </p:txBody>
      </p:sp>
      <p:sp>
        <p:nvSpPr>
          <p:cNvPr id="15" name="Rettangolo arrotondato 14"/>
          <p:cNvSpPr/>
          <p:nvPr/>
        </p:nvSpPr>
        <p:spPr>
          <a:xfrm>
            <a:off x="5770532" y="5746325"/>
            <a:ext cx="2411543" cy="8244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solidFill>
                  <a:schemeClr val="tx1"/>
                </a:solidFill>
              </a:rPr>
              <a:t>Attitudes </a:t>
            </a:r>
            <a:endParaRPr lang="fr-FR" dirty="0">
              <a:solidFill>
                <a:schemeClr val="tx1"/>
              </a:solidFill>
            </a:endParaRPr>
          </a:p>
        </p:txBody>
      </p:sp>
      <p:cxnSp>
        <p:nvCxnSpPr>
          <p:cNvPr id="17" name="Connettore 2 16"/>
          <p:cNvCxnSpPr/>
          <p:nvPr/>
        </p:nvCxnSpPr>
        <p:spPr>
          <a:xfrm flipV="1">
            <a:off x="4738255" y="3075709"/>
            <a:ext cx="595745" cy="46682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flipV="1">
            <a:off x="6664022" y="3075709"/>
            <a:ext cx="180124" cy="87182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9019309" y="3093304"/>
            <a:ext cx="733354" cy="293748"/>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Parentesi quadra chiusa 29"/>
          <p:cNvSpPr/>
          <p:nvPr/>
        </p:nvSpPr>
        <p:spPr>
          <a:xfrm rot="5400000">
            <a:off x="5759331" y="-691696"/>
            <a:ext cx="447207" cy="11245661"/>
          </a:xfrm>
          <a:prstGeom prst="righ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1" name="Connettore 2 30"/>
          <p:cNvCxnSpPr/>
          <p:nvPr/>
        </p:nvCxnSpPr>
        <p:spPr>
          <a:xfrm flipV="1">
            <a:off x="2228651" y="5231348"/>
            <a:ext cx="595745" cy="46682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V="1">
            <a:off x="4271089" y="5225729"/>
            <a:ext cx="1" cy="420395"/>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976303" y="5225730"/>
            <a:ext cx="1" cy="420394"/>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Rettangolo arrotondato 40"/>
          <p:cNvSpPr/>
          <p:nvPr/>
        </p:nvSpPr>
        <p:spPr>
          <a:xfrm>
            <a:off x="8475746" y="5746325"/>
            <a:ext cx="1939665" cy="7688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dirty="0" smtClean="0">
                <a:solidFill>
                  <a:schemeClr val="tx1"/>
                </a:solidFill>
              </a:rPr>
              <a:t>Croyances (Beliefs)</a:t>
            </a:r>
            <a:endParaRPr lang="fr-FR" dirty="0">
              <a:solidFill>
                <a:schemeClr val="tx1"/>
              </a:solidFill>
            </a:endParaRPr>
          </a:p>
        </p:txBody>
      </p:sp>
      <p:sp>
        <p:nvSpPr>
          <p:cNvPr id="19" name="Rettangolo arrotondato 18"/>
          <p:cNvSpPr/>
          <p:nvPr/>
        </p:nvSpPr>
        <p:spPr>
          <a:xfrm>
            <a:off x="10808038" y="5951355"/>
            <a:ext cx="944251" cy="4143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smtClean="0">
                <a:solidFill>
                  <a:schemeClr val="tx1"/>
                </a:solidFill>
              </a:rPr>
              <a:t>...</a:t>
            </a:r>
            <a:endParaRPr lang="fr-FR" dirty="0">
              <a:solidFill>
                <a:schemeClr val="tx1"/>
              </a:solidFill>
            </a:endParaRPr>
          </a:p>
        </p:txBody>
      </p:sp>
      <p:cxnSp>
        <p:nvCxnSpPr>
          <p:cNvPr id="20" name="Connettore 2 19"/>
          <p:cNvCxnSpPr/>
          <p:nvPr/>
        </p:nvCxnSpPr>
        <p:spPr>
          <a:xfrm flipV="1">
            <a:off x="9387356" y="5254561"/>
            <a:ext cx="1" cy="420394"/>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0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41" grpId="0" animBg="1"/>
      <p:bldP spid="1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274" y="785664"/>
            <a:ext cx="11986726" cy="3350908"/>
          </a:xfrm>
        </p:spPr>
        <p:txBody>
          <a:bodyPr>
            <a:normAutofit/>
          </a:bodyPr>
          <a:lstStyle/>
          <a:p>
            <a:r>
              <a:rPr lang="fr-FR" dirty="0" smtClean="0"/>
              <a:t>J’ai présenté quelques méthodes de recueil de données pour donner un aperçu (non exhaustif) de ce qu’il existe </a:t>
            </a:r>
            <a:r>
              <a:rPr lang="is-IS" dirty="0" smtClean="0"/>
              <a:t>…</a:t>
            </a:r>
            <a:endParaRPr lang="fr-FR" dirty="0"/>
          </a:p>
        </p:txBody>
      </p:sp>
      <p:sp>
        <p:nvSpPr>
          <p:cNvPr id="3" name="Titolo 1"/>
          <p:cNvSpPr txBox="1">
            <a:spLocks/>
          </p:cNvSpPr>
          <p:nvPr/>
        </p:nvSpPr>
        <p:spPr>
          <a:xfrm>
            <a:off x="1169437" y="4136572"/>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fr-FR" smtClean="0"/>
              <a:t>Discussion collective</a:t>
            </a:r>
            <a:endParaRPr lang="fr-FR"/>
          </a:p>
        </p:txBody>
      </p:sp>
    </p:spTree>
    <p:extLst>
      <p:ext uri="{BB962C8B-B14F-4D97-AF65-F5344CB8AC3E}">
        <p14:creationId xmlns:p14="http://schemas.microsoft.com/office/powerpoint/2010/main" val="62449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629586" y="542144"/>
            <a:ext cx="11437496" cy="646331"/>
          </a:xfrm>
          <a:prstGeom prst="rect">
            <a:avLst/>
          </a:prstGeom>
          <a:noFill/>
        </p:spPr>
        <p:txBody>
          <a:bodyPr wrap="square" rtlCol="0">
            <a:spAutoFit/>
          </a:bodyPr>
          <a:lstStyle/>
          <a:p>
            <a:r>
              <a:rPr lang="fr-FR" sz="3600" b="1" dirty="0">
                <a:solidFill>
                  <a:srgbClr val="7030A0"/>
                </a:solidFill>
              </a:rPr>
              <a:t>Méthode de recueil de données </a:t>
            </a:r>
            <a:r>
              <a:rPr lang="fr-FR" sz="2800" b="1" dirty="0">
                <a:solidFill>
                  <a:srgbClr val="7030A0"/>
                </a:solidFill>
              </a:rPr>
              <a:t>(une proposition) </a:t>
            </a:r>
            <a:r>
              <a:rPr lang="fr-FR" sz="3600" b="1" dirty="0">
                <a:solidFill>
                  <a:srgbClr val="7030A0"/>
                </a:solidFill>
              </a:rPr>
              <a:t>: </a:t>
            </a:r>
          </a:p>
        </p:txBody>
      </p:sp>
      <p:sp>
        <p:nvSpPr>
          <p:cNvPr id="2" name="Rettangolo arrotondato 1"/>
          <p:cNvSpPr/>
          <p:nvPr/>
        </p:nvSpPr>
        <p:spPr>
          <a:xfrm>
            <a:off x="4994654" y="1769466"/>
            <a:ext cx="6593288" cy="14797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ENTRETIENS « PROSPECTIFS » </a:t>
            </a:r>
            <a:r>
              <a:rPr lang="fr-FR" dirty="0" smtClean="0">
                <a:solidFill>
                  <a:schemeClr val="tx1"/>
                </a:solidFill>
              </a:rPr>
              <a:t>: </a:t>
            </a:r>
            <a:r>
              <a:rPr lang="fr-FR" dirty="0">
                <a:solidFill>
                  <a:schemeClr val="tx1"/>
                </a:solidFill>
              </a:rPr>
              <a:t>qui testent les premières questions, pour voir la réaction des élèves (voir déjà s’ils sont capables de faire un discours) </a:t>
            </a:r>
          </a:p>
          <a:p>
            <a:pPr algn="ctr"/>
            <a:r>
              <a:rPr lang="fr-FR" dirty="0">
                <a:solidFill>
                  <a:schemeClr val="tx1"/>
                </a:solidFill>
              </a:rPr>
              <a:t>pour préparer ensuite le questionnaire</a:t>
            </a:r>
          </a:p>
        </p:txBody>
      </p:sp>
      <p:sp>
        <p:nvSpPr>
          <p:cNvPr id="14" name="Rettangolo arrotondato 13"/>
          <p:cNvSpPr/>
          <p:nvPr/>
        </p:nvSpPr>
        <p:spPr>
          <a:xfrm>
            <a:off x="6423284" y="3735004"/>
            <a:ext cx="4631962" cy="1049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QUESTIONNAIRES</a:t>
            </a:r>
            <a:endParaRPr lang="fr-FR" b="1" dirty="0">
              <a:solidFill>
                <a:schemeClr val="tx1"/>
              </a:solidFill>
            </a:endParaRPr>
          </a:p>
        </p:txBody>
      </p:sp>
      <p:sp>
        <p:nvSpPr>
          <p:cNvPr id="15" name="Rettangolo arrotondato 14"/>
          <p:cNvSpPr/>
          <p:nvPr/>
        </p:nvSpPr>
        <p:spPr>
          <a:xfrm>
            <a:off x="6423284" y="5302505"/>
            <a:ext cx="4631962" cy="1049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ENTRETIENS </a:t>
            </a:r>
            <a:endParaRPr lang="fr-FR" b="1" dirty="0">
              <a:solidFill>
                <a:schemeClr val="tx1"/>
              </a:solidFill>
            </a:endParaRPr>
          </a:p>
        </p:txBody>
      </p:sp>
      <p:cxnSp>
        <p:nvCxnSpPr>
          <p:cNvPr id="4" name="Connettore 1 3"/>
          <p:cNvCxnSpPr/>
          <p:nvPr/>
        </p:nvCxnSpPr>
        <p:spPr>
          <a:xfrm>
            <a:off x="4472247" y="1330036"/>
            <a:ext cx="7473823" cy="3703"/>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0" name="Connettore 1 9"/>
          <p:cNvCxnSpPr/>
          <p:nvPr/>
        </p:nvCxnSpPr>
        <p:spPr>
          <a:xfrm>
            <a:off x="4472247" y="3424844"/>
            <a:ext cx="7473822" cy="8228"/>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1" name="Connettore 1 10"/>
          <p:cNvCxnSpPr/>
          <p:nvPr/>
        </p:nvCxnSpPr>
        <p:spPr>
          <a:xfrm flipV="1">
            <a:off x="4472247" y="5063374"/>
            <a:ext cx="7473822" cy="7390"/>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2" name="Connettore 1 11"/>
          <p:cNvCxnSpPr/>
          <p:nvPr/>
        </p:nvCxnSpPr>
        <p:spPr>
          <a:xfrm flipV="1">
            <a:off x="4472247" y="6511749"/>
            <a:ext cx="7473822" cy="22055"/>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18" name="Parentesi graffa chiusa 17"/>
          <p:cNvSpPr/>
          <p:nvPr/>
        </p:nvSpPr>
        <p:spPr>
          <a:xfrm rot="10800000">
            <a:off x="3771254" y="1330036"/>
            <a:ext cx="753780" cy="5203768"/>
          </a:xfrm>
          <a:prstGeom prst="rightBrace">
            <a:avLst>
              <a:gd name="adj1" fmla="val 61695"/>
              <a:gd name="adj2" fmla="val 509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Ovale 23"/>
          <p:cNvSpPr/>
          <p:nvPr/>
        </p:nvSpPr>
        <p:spPr>
          <a:xfrm>
            <a:off x="335350" y="2247151"/>
            <a:ext cx="3391593" cy="336953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Elle doit être une </a:t>
            </a:r>
            <a:r>
              <a:rPr lang="fr-FR" sz="2400" b="1" dirty="0" smtClean="0"/>
              <a:t>méthode </a:t>
            </a:r>
            <a:r>
              <a:rPr lang="fr-FR" sz="2400" b="1" dirty="0"/>
              <a:t>d</a:t>
            </a:r>
            <a:r>
              <a:rPr lang="fr-FR" sz="2400" b="1" dirty="0" smtClean="0"/>
              <a:t>éclinable </a:t>
            </a:r>
            <a:r>
              <a:rPr lang="fr-FR" sz="2400" dirty="0" smtClean="0"/>
              <a:t>selon les contextes</a:t>
            </a:r>
            <a:endParaRPr lang="fr-FR" sz="2400" dirty="0"/>
          </a:p>
        </p:txBody>
      </p:sp>
      <p:sp>
        <p:nvSpPr>
          <p:cNvPr id="19" name="Freccia bidirezionale verticale 18"/>
          <p:cNvSpPr/>
          <p:nvPr/>
        </p:nvSpPr>
        <p:spPr>
          <a:xfrm flipH="1">
            <a:off x="8573899" y="3249240"/>
            <a:ext cx="252860" cy="4857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reccia bidirezionale verticale 19"/>
          <p:cNvSpPr/>
          <p:nvPr/>
        </p:nvSpPr>
        <p:spPr>
          <a:xfrm flipH="1">
            <a:off x="8592560" y="4784315"/>
            <a:ext cx="252860" cy="50871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3185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e 6"/>
          <p:cNvSpPr/>
          <p:nvPr/>
        </p:nvSpPr>
        <p:spPr>
          <a:xfrm>
            <a:off x="464695" y="3258589"/>
            <a:ext cx="1729865" cy="102859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tx1"/>
                </a:solidFill>
              </a:rPr>
              <a:t>Maud</a:t>
            </a:r>
            <a:endParaRPr lang="fr-FR" dirty="0">
              <a:solidFill>
                <a:schemeClr val="tx1"/>
              </a:solidFill>
            </a:endParaRPr>
          </a:p>
        </p:txBody>
      </p:sp>
      <p:sp>
        <p:nvSpPr>
          <p:cNvPr id="16" name="Ovale 15"/>
          <p:cNvSpPr/>
          <p:nvPr/>
        </p:nvSpPr>
        <p:spPr>
          <a:xfrm>
            <a:off x="2609503" y="3721262"/>
            <a:ext cx="1681033" cy="101933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tx1"/>
                </a:solidFill>
              </a:rPr>
              <a:t>Jana</a:t>
            </a:r>
            <a:endParaRPr lang="fr-FR" dirty="0">
              <a:solidFill>
                <a:schemeClr val="tx1"/>
              </a:solidFill>
            </a:endParaRPr>
          </a:p>
        </p:txBody>
      </p:sp>
      <p:sp>
        <p:nvSpPr>
          <p:cNvPr id="18" name="Ovale 17"/>
          <p:cNvSpPr/>
          <p:nvPr/>
        </p:nvSpPr>
        <p:spPr>
          <a:xfrm>
            <a:off x="3890832" y="5162235"/>
            <a:ext cx="1761345" cy="969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solidFill>
                  <a:schemeClr val="tx1"/>
                </a:solidFill>
              </a:rPr>
              <a:t>Audrey</a:t>
            </a:r>
            <a:endParaRPr lang="fr-FR" dirty="0">
              <a:solidFill>
                <a:schemeClr val="tx1"/>
              </a:solidFill>
            </a:endParaRPr>
          </a:p>
        </p:txBody>
      </p:sp>
      <p:sp>
        <p:nvSpPr>
          <p:cNvPr id="9" name="Parentesi graffa chiusa 8"/>
          <p:cNvSpPr/>
          <p:nvPr/>
        </p:nvSpPr>
        <p:spPr>
          <a:xfrm>
            <a:off x="5879777" y="2506849"/>
            <a:ext cx="778898" cy="3473716"/>
          </a:xfrm>
          <a:prstGeom prst="rightBrace">
            <a:avLst>
              <a:gd name="adj1" fmla="val 61695"/>
              <a:gd name="adj2" fmla="val 509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Ovale 11"/>
          <p:cNvSpPr/>
          <p:nvPr/>
        </p:nvSpPr>
        <p:spPr>
          <a:xfrm>
            <a:off x="7241418" y="4126845"/>
            <a:ext cx="4517134" cy="22300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solidFill>
                  <a:schemeClr val="tx1"/>
                </a:solidFill>
              </a:rPr>
              <a:t>Donner des éléments d’analyse </a:t>
            </a:r>
            <a:r>
              <a:rPr lang="fr-FR" sz="2400" smtClean="0">
                <a:solidFill>
                  <a:schemeClr val="tx1"/>
                </a:solidFill>
              </a:rPr>
              <a:t>supplémentaires qui </a:t>
            </a:r>
            <a:r>
              <a:rPr lang="fr-FR" sz="2400" dirty="0" smtClean="0">
                <a:solidFill>
                  <a:schemeClr val="tx1"/>
                </a:solidFill>
              </a:rPr>
              <a:t>peuvent enrichir vos analyses </a:t>
            </a:r>
            <a:endParaRPr lang="fr-FR" sz="2400" dirty="0">
              <a:solidFill>
                <a:schemeClr val="tx1"/>
              </a:solidFill>
            </a:endParaRPr>
          </a:p>
        </p:txBody>
      </p:sp>
      <p:sp>
        <p:nvSpPr>
          <p:cNvPr id="11" name="CasellaDiTesto 10"/>
          <p:cNvSpPr txBox="1"/>
          <p:nvPr/>
        </p:nvSpPr>
        <p:spPr>
          <a:xfrm>
            <a:off x="629586" y="542144"/>
            <a:ext cx="11437496" cy="646331"/>
          </a:xfrm>
          <a:prstGeom prst="rect">
            <a:avLst/>
          </a:prstGeom>
          <a:noFill/>
        </p:spPr>
        <p:txBody>
          <a:bodyPr wrap="square" rtlCol="0">
            <a:spAutoFit/>
          </a:bodyPr>
          <a:lstStyle/>
          <a:p>
            <a:r>
              <a:rPr lang="fr-FR" sz="3600" b="1" dirty="0">
                <a:solidFill>
                  <a:srgbClr val="7030A0"/>
                </a:solidFill>
              </a:rPr>
              <a:t>Méthode de recueil de données </a:t>
            </a:r>
            <a:r>
              <a:rPr lang="fr-FR" sz="2800" b="1" dirty="0">
                <a:solidFill>
                  <a:srgbClr val="7030A0"/>
                </a:solidFill>
              </a:rPr>
              <a:t>(une proposition) </a:t>
            </a:r>
            <a:r>
              <a:rPr lang="fr-FR" sz="3600" b="1" dirty="0">
                <a:solidFill>
                  <a:srgbClr val="7030A0"/>
                </a:solidFill>
              </a:rPr>
              <a:t>: </a:t>
            </a:r>
          </a:p>
        </p:txBody>
      </p:sp>
      <p:sp>
        <p:nvSpPr>
          <p:cNvPr id="14" name="CasellaDiTesto 13"/>
          <p:cNvSpPr txBox="1"/>
          <p:nvPr/>
        </p:nvSpPr>
        <p:spPr>
          <a:xfrm>
            <a:off x="629586" y="1476428"/>
            <a:ext cx="11437496" cy="523220"/>
          </a:xfrm>
          <a:prstGeom prst="rect">
            <a:avLst/>
          </a:prstGeom>
          <a:noFill/>
        </p:spPr>
        <p:txBody>
          <a:bodyPr wrap="square" rtlCol="0">
            <a:spAutoFit/>
          </a:bodyPr>
          <a:lstStyle/>
          <a:p>
            <a:r>
              <a:rPr lang="fr-FR" sz="2800" b="1" dirty="0" smtClean="0"/>
              <a:t>Apport mutuel </a:t>
            </a:r>
            <a:endParaRPr lang="fr-FR" sz="2800" b="1" dirty="0"/>
          </a:p>
        </p:txBody>
      </p:sp>
      <p:sp>
        <p:nvSpPr>
          <p:cNvPr id="13" name="Ovale 12"/>
          <p:cNvSpPr/>
          <p:nvPr/>
        </p:nvSpPr>
        <p:spPr>
          <a:xfrm>
            <a:off x="3111270" y="2383953"/>
            <a:ext cx="2716255" cy="121441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s-IS" dirty="0" smtClean="0">
                <a:solidFill>
                  <a:schemeClr val="tx1"/>
                </a:solidFill>
              </a:rPr>
              <a:t>Pierre-François et Michel</a:t>
            </a:r>
            <a:endParaRPr lang="fr-FR" dirty="0">
              <a:solidFill>
                <a:schemeClr val="tx1"/>
              </a:solidFill>
            </a:endParaRPr>
          </a:p>
        </p:txBody>
      </p:sp>
      <p:sp>
        <p:nvSpPr>
          <p:cNvPr id="19" name="Ovale 18"/>
          <p:cNvSpPr/>
          <p:nvPr/>
        </p:nvSpPr>
        <p:spPr>
          <a:xfrm>
            <a:off x="7575385" y="2055735"/>
            <a:ext cx="3401329" cy="17732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solidFill>
                  <a:schemeClr val="tx1"/>
                </a:solidFill>
              </a:rPr>
              <a:t>Avoir des pistes </a:t>
            </a:r>
            <a:r>
              <a:rPr lang="fr-FR" sz="2400" smtClean="0">
                <a:solidFill>
                  <a:schemeClr val="tx1"/>
                </a:solidFill>
              </a:rPr>
              <a:t>pour préparer les questions</a:t>
            </a:r>
            <a:endParaRPr lang="fr-FR" sz="2400" dirty="0">
              <a:solidFill>
                <a:schemeClr val="tx1"/>
              </a:solidFill>
            </a:endParaRPr>
          </a:p>
        </p:txBody>
      </p:sp>
      <p:sp>
        <p:nvSpPr>
          <p:cNvPr id="15" name="Ovale 14"/>
          <p:cNvSpPr/>
          <p:nvPr/>
        </p:nvSpPr>
        <p:spPr>
          <a:xfrm>
            <a:off x="629586" y="5546128"/>
            <a:ext cx="2654300" cy="969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solidFill>
                  <a:schemeClr val="tx1"/>
                </a:solidFill>
              </a:rPr>
              <a:t>Céline et Sylvia</a:t>
            </a:r>
            <a:endParaRPr lang="fr-FR" dirty="0">
              <a:solidFill>
                <a:schemeClr val="tx1"/>
              </a:solidFill>
            </a:endParaRPr>
          </a:p>
        </p:txBody>
      </p:sp>
      <p:sp>
        <p:nvSpPr>
          <p:cNvPr id="20" name="Ovale 19"/>
          <p:cNvSpPr/>
          <p:nvPr/>
        </p:nvSpPr>
        <p:spPr>
          <a:xfrm>
            <a:off x="278151" y="4399866"/>
            <a:ext cx="1933331" cy="83457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mtClean="0">
                <a:solidFill>
                  <a:schemeClr val="tx1"/>
                </a:solidFill>
              </a:rPr>
              <a:t>Christine</a:t>
            </a:r>
            <a:endParaRPr lang="fr-FR" dirty="0">
              <a:solidFill>
                <a:schemeClr val="tx1"/>
              </a:solidFill>
            </a:endParaRPr>
          </a:p>
        </p:txBody>
      </p:sp>
    </p:spTree>
    <p:extLst>
      <p:ext uri="{BB962C8B-B14F-4D97-AF65-F5344CB8AC3E}">
        <p14:creationId xmlns:p14="http://schemas.microsoft.com/office/powerpoint/2010/main" val="102256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Sapon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8</TotalTime>
  <Words>3678</Words>
  <Application>Microsoft Macintosh PowerPoint</Application>
  <PresentationFormat>Widescreen</PresentationFormat>
  <Paragraphs>664</Paragraphs>
  <Slides>79</Slides>
  <Notes>66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79</vt:i4>
      </vt:variant>
    </vt:vector>
  </HeadingPairs>
  <TitlesOfParts>
    <vt:vector size="86" baseType="lpstr">
      <vt:lpstr>Calibri</vt:lpstr>
      <vt:lpstr>Century Gothic</vt:lpstr>
      <vt:lpstr>Garamond</vt:lpstr>
      <vt:lpstr>Times New Roman</vt:lpstr>
      <vt:lpstr>Wingdings</vt:lpstr>
      <vt:lpstr>Arial</vt:lpstr>
      <vt:lpstr>Sapone</vt:lpstr>
      <vt:lpstr>Recherche « fédératrice »   projet RéProMath</vt:lpstr>
      <vt:lpstr>Un objectif (possible) recherche « fédératrice » - projet RéProMath</vt:lpstr>
      <vt:lpstr> Hypothèse de travail </vt:lpstr>
      <vt:lpstr> Question de recherche  </vt:lpstr>
      <vt:lpstr>Presentazione di PowerPoint</vt:lpstr>
      <vt:lpstr>Presentazione di PowerPoint</vt:lpstr>
      <vt:lpstr>Presentazione di PowerPoint</vt:lpstr>
      <vt:lpstr>Presentazione di PowerPoint</vt:lpstr>
      <vt:lpstr>Presentazione di PowerPoint</vt:lpstr>
      <vt:lpstr>Presentazione di PowerPoint</vt:lpstr>
      <vt:lpstr>Revue de la littérature </vt:lpstr>
      <vt:lpstr>Revue de la littérature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Revue de la littérature </vt:lpstr>
      <vt:lpstr>Presentazione di PowerPoint</vt:lpstr>
      <vt:lpstr>Presentazione di PowerPoint</vt:lpstr>
      <vt:lpstr>Presentazione di PowerPoint</vt:lpstr>
      <vt:lpstr>Presentazione di PowerPoint</vt:lpstr>
      <vt:lpstr>Revue de la littérature </vt:lpstr>
      <vt:lpstr>Presentazione di PowerPoint</vt:lpstr>
      <vt:lpstr>Presentazione di PowerPoint</vt:lpstr>
      <vt:lpstr>Presentazione di PowerPoint</vt:lpstr>
      <vt:lpstr>Presentazione di PowerPoint</vt:lpstr>
      <vt:lpstr>Revue de la littérature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Revue de la littérature </vt:lpstr>
      <vt:lpstr>Presentazione di PowerPoint</vt:lpstr>
      <vt:lpstr>Presentazione di PowerPoint</vt:lpstr>
      <vt:lpstr>Presentazione di PowerPoint</vt:lpstr>
      <vt:lpstr>Presentazione di PowerPoint</vt:lpstr>
      <vt:lpstr>Revue de la littérature </vt:lpstr>
      <vt:lpstr>Presentazione di PowerPoint</vt:lpstr>
      <vt:lpstr>Presentazione di PowerPoint</vt:lpstr>
      <vt:lpstr>Presentazione di PowerPoint</vt:lpstr>
      <vt:lpstr>Presentazione di PowerPoint</vt:lpstr>
      <vt:lpstr>Presentazione di PowerPoint</vt:lpstr>
      <vt:lpstr>Presentazione di PowerPoint</vt:lpstr>
      <vt:lpstr>Revue de la littérature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Revue de la littérature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Revue de la littérature </vt:lpstr>
      <vt:lpstr>Presentazione di PowerPoint</vt:lpstr>
      <vt:lpstr>Presentazione di PowerPoint</vt:lpstr>
      <vt:lpstr>Presentazione di PowerPoint</vt:lpstr>
      <vt:lpstr>Revue de la littérature </vt:lpstr>
      <vt:lpstr> Question de recherche  </vt:lpstr>
      <vt:lpstr>J’ai présenté quelques méthodes de recueil de données pour donner un aperçu (non exhaustif) de ce qu’il existe …</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 fédératrice »   projet RéProMath</dc:title>
  <dc:creator>Marina De Simone</dc:creator>
  <cp:lastModifiedBy>Marina De Simone</cp:lastModifiedBy>
  <cp:revision>10</cp:revision>
  <dcterms:created xsi:type="dcterms:W3CDTF">2017-10-09T10:26:55Z</dcterms:created>
  <dcterms:modified xsi:type="dcterms:W3CDTF">2017-12-20T08:41:57Z</dcterms:modified>
</cp:coreProperties>
</file>