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5" r:id="rId2"/>
  </p:sldIdLst>
  <p:sldSz cx="9144000" cy="5143500" type="screen16x9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54"/>
    <p:restoredTop sz="94658"/>
  </p:normalViewPr>
  <p:slideViewPr>
    <p:cSldViewPr>
      <p:cViewPr varScale="1">
        <p:scale>
          <a:sx n="117" d="100"/>
          <a:sy n="117" d="100"/>
        </p:scale>
        <p:origin x="811" y="77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E16D15B-3F6C-4C25-AEE1-3A7F3EE019D4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2D1C04C-A726-4400-9D86-A7778C4C90C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904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369D57-70F9-4B02-8C7C-C2A7B45841D9}"/>
              </a:ext>
            </a:extLst>
          </p:cNvPr>
          <p:cNvSpPr/>
          <p:nvPr userDrawn="1"/>
        </p:nvSpPr>
        <p:spPr>
          <a:xfrm>
            <a:off x="202" y="0"/>
            <a:ext cx="323326" cy="5149277"/>
          </a:xfrm>
          <a:prstGeom prst="rect">
            <a:avLst/>
          </a:prstGeom>
          <a:solidFill>
            <a:srgbClr val="00B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CH" sz="1200" b="0" noProof="1"/>
              <a:t>                                                             Métier d’enseignant.e et évolutions de l’école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285391B-A7B8-452F-896F-4E41757E64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3844" y="4645896"/>
            <a:ext cx="631417" cy="2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131194CA-5EE1-414A-BC4D-892782F9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582" y="1275606"/>
            <a:ext cx="7772400" cy="1021556"/>
          </a:xfrm>
          <a:prstGeom prst="rect">
            <a:avLst/>
          </a:prstGeom>
        </p:spPr>
        <p:txBody>
          <a:bodyPr/>
          <a:lstStyle/>
          <a:p>
            <a:pPr algn="ctr"/>
            <a:endParaRPr lang="fr-CH" b="0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8EC6DF42-5EB7-4AFD-A2DB-E5754C4F6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8582" y="2499742"/>
            <a:ext cx="7772400" cy="112514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algn="ctr"/>
            <a:endParaRPr lang="fr-CH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2CE6D7-9549-48DB-AB60-29A7954F5C2C}"/>
              </a:ext>
            </a:extLst>
          </p:cNvPr>
          <p:cNvSpPr/>
          <p:nvPr userDrawn="1"/>
        </p:nvSpPr>
        <p:spPr>
          <a:xfrm>
            <a:off x="202" y="0"/>
            <a:ext cx="323326" cy="5149277"/>
          </a:xfrm>
          <a:prstGeom prst="rect">
            <a:avLst/>
          </a:prstGeom>
          <a:solidFill>
            <a:srgbClr val="00B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CH" sz="1200" b="0" noProof="1"/>
              <a:t>                                                             Métier d’enseignant.e et évolutions de l’école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DFAF7D7-BD8C-40D3-BDB5-B33FDEA747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3844" y="4645896"/>
            <a:ext cx="631417" cy="2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49163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DFC24E-597D-4285-8DFF-2950F75F6A58}"/>
              </a:ext>
            </a:extLst>
          </p:cNvPr>
          <p:cNvSpPr/>
          <p:nvPr userDrawn="1"/>
        </p:nvSpPr>
        <p:spPr>
          <a:xfrm>
            <a:off x="202" y="0"/>
            <a:ext cx="323326" cy="5149277"/>
          </a:xfrm>
          <a:prstGeom prst="rect">
            <a:avLst/>
          </a:prstGeom>
          <a:solidFill>
            <a:srgbClr val="00B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CH" sz="1200" b="0" noProof="1"/>
              <a:t>                                                             Métier d’enseignant.e et évolutions de l’école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EFA4A95-E839-429E-9A90-69AEA9A9F7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3844" y="4645896"/>
            <a:ext cx="631417" cy="227541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10172A28-B03C-4EB2-95AE-B33AB2CC47AE}"/>
              </a:ext>
            </a:extLst>
          </p:cNvPr>
          <p:cNvSpPr txBox="1">
            <a:spLocks/>
          </p:cNvSpPr>
          <p:nvPr userDrawn="1"/>
        </p:nvSpPr>
        <p:spPr>
          <a:xfrm>
            <a:off x="547564" y="2794621"/>
            <a:ext cx="8229600" cy="8572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27.08.2024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BBABC9C-94DE-4579-AF72-71FDF8C57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17441"/>
          </a:xfrm>
          <a:prstGeom prst="rect">
            <a:avLst/>
          </a:prstGeom>
        </p:spPr>
        <p:txBody>
          <a:bodyPr/>
          <a:lstStyle>
            <a:lvl1pPr algn="ctr">
              <a:defRPr b="0"/>
            </a:lvl1pPr>
          </a:lstStyle>
          <a:p>
            <a:pPr algn="l"/>
            <a:endParaRPr lang="fr-CH" b="1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630F3C8D-42B4-409A-849A-04B55BBDC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36840"/>
          </a:xfrm>
          <a:prstGeom prst="rect">
            <a:avLst/>
          </a:prstGeom>
        </p:spPr>
        <p:txBody>
          <a:bodyPr/>
          <a:lstStyle/>
          <a:p>
            <a:endParaRPr lang="fr-CH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63126B-0B80-4F3D-B0B3-622FA25E37D3}"/>
              </a:ext>
            </a:extLst>
          </p:cNvPr>
          <p:cNvSpPr/>
          <p:nvPr userDrawn="1"/>
        </p:nvSpPr>
        <p:spPr>
          <a:xfrm>
            <a:off x="202" y="0"/>
            <a:ext cx="323326" cy="5149277"/>
          </a:xfrm>
          <a:prstGeom prst="rect">
            <a:avLst/>
          </a:prstGeom>
          <a:solidFill>
            <a:srgbClr val="00B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CH" sz="1200" b="0" noProof="1"/>
              <a:t>                                                             Métier d’enseignant.e et évolutions de l’école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BF1AE5-5506-4E21-90BF-E723F693A9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3844" y="4645896"/>
            <a:ext cx="631417" cy="2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46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A27739-721D-4621-A919-7351C2233132}"/>
              </a:ext>
            </a:extLst>
          </p:cNvPr>
          <p:cNvSpPr/>
          <p:nvPr userDrawn="1"/>
        </p:nvSpPr>
        <p:spPr>
          <a:xfrm>
            <a:off x="202" y="0"/>
            <a:ext cx="323326" cy="5149277"/>
          </a:xfrm>
          <a:prstGeom prst="rect">
            <a:avLst/>
          </a:prstGeom>
          <a:solidFill>
            <a:srgbClr val="00B4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CH" sz="1200" b="0" noProof="1"/>
              <a:t>                                                             Métier d’enseignant.e et évolutions de l’école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C8B032-8A5A-431B-A5F5-823F8170F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3844" y="4645896"/>
            <a:ext cx="631417" cy="22754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  <p:sldLayoutId id="2147483669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>
            <a:extLst>
              <a:ext uri="{FF2B5EF4-FFF2-40B4-BE49-F238E27FC236}">
                <a16:creationId xmlns:a16="http://schemas.microsoft.com/office/drawing/2014/main" id="{CA1FFE9C-32EC-0B4D-891E-2EFADB89EBDE}"/>
              </a:ext>
            </a:extLst>
          </p:cNvPr>
          <p:cNvSpPr txBox="1">
            <a:spLocks noChangeArrowheads="1"/>
          </p:cNvSpPr>
          <p:nvPr/>
        </p:nvSpPr>
        <p:spPr>
          <a:xfrm>
            <a:off x="492457" y="719813"/>
            <a:ext cx="8544039" cy="437221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Prenez place en face d’un lot de documents,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sans les retourner</a:t>
            </a:r>
            <a:r>
              <a:rPr lang="fr-CH" altLang="fr-FR" sz="1600" dirty="0">
                <a:ea typeface="ＭＳ Ｐゴシック" panose="020B0600070205080204" pitchFamily="34" charset="-128"/>
              </a:rPr>
              <a:t>. Ces documents sont (1) l’énoncé (imprimé) de l’examen, (2) du papier blanc pour votre travail, (3) du papier de couleur à utiliser comme brouillon.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Vous pourrez utiliser tout document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imprimé</a:t>
            </a:r>
            <a:r>
              <a:rPr lang="fr-CH" altLang="fr-FR" sz="1600" dirty="0">
                <a:ea typeface="ＭＳ Ｐゴシック" panose="020B0600070205080204" pitchFamily="34" charset="-128"/>
              </a:rPr>
              <a:t>, pas vos appareils électroniques. Lorsque vous vous référerez à une source, faites-le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explicitement</a:t>
            </a:r>
            <a:r>
              <a:rPr lang="fr-CH" altLang="fr-FR" sz="1600" dirty="0">
                <a:ea typeface="ＭＳ Ｐゴシック" panose="020B0600070205080204" pitchFamily="34" charset="-128"/>
              </a:rPr>
              <a:t> entre guillemets,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sans la plagier</a:t>
            </a:r>
            <a:r>
              <a:rPr lang="fr-CH" altLang="fr-FR" sz="1600" dirty="0">
                <a:ea typeface="ＭＳ Ｐゴシック" panose="020B0600070205080204" pitchFamily="34" charset="-128"/>
              </a:rPr>
              <a:t>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Vous choisirez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l’option 1 ou l’option 2 </a:t>
            </a:r>
            <a:r>
              <a:rPr lang="fr-CH" altLang="fr-FR" sz="1600" dirty="0">
                <a:ea typeface="ＭＳ Ｐゴシック" panose="020B0600070205080204" pitchFamily="34" charset="-128"/>
              </a:rPr>
              <a:t>et rédigerez 3 à 5 pages en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surlignant les concepts imposés</a:t>
            </a:r>
            <a:r>
              <a:rPr lang="fr-CH" altLang="fr-FR" sz="1600" dirty="0">
                <a:ea typeface="ＭＳ Ｐゴシック" panose="020B0600070205080204" pitchFamily="34" charset="-128"/>
              </a:rPr>
              <a:t>. Nous ne répondrons qu’aux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questions d’intérêt public</a:t>
            </a:r>
            <a:r>
              <a:rPr lang="fr-CH" altLang="fr-FR" sz="1600" dirty="0">
                <a:ea typeface="ＭＳ Ｐゴシック" panose="020B0600070205080204" pitchFamily="34" charset="-128"/>
              </a:rPr>
              <a:t>, et ceci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15’</a:t>
            </a:r>
            <a:r>
              <a:rPr lang="fr-CH" altLang="fr-FR" sz="1600" dirty="0">
                <a:ea typeface="ＭＳ Ｐゴシック" panose="020B0600070205080204" pitchFamily="34" charset="-128"/>
              </a:rPr>
              <a:t> après le début de l’examen.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Nous contrôlerons vos identités et vous ferons signer la liste des présences en cours de route. Pour cela,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déposez votre carte d’</a:t>
            </a:r>
            <a:r>
              <a:rPr lang="fr-CH" altLang="fr-FR" sz="1600" b="1" dirty="0" err="1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étudiant-e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 devant vous</a:t>
            </a:r>
            <a:r>
              <a:rPr lang="fr-CH" altLang="fr-FR" sz="1600" dirty="0">
                <a:ea typeface="ＭＳ Ｐゴシック" panose="020B0600070205080204" pitchFamily="34" charset="-128"/>
              </a:rPr>
              <a:t>,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numéro d’immatriculation en vue</a:t>
            </a:r>
            <a:r>
              <a:rPr lang="fr-CH" altLang="fr-FR" sz="1600" dirty="0">
                <a:ea typeface="ＭＳ Ｐゴシック" panose="020B0600070205080204" pitchFamily="34" charset="-128"/>
              </a:rPr>
              <a:t>. En haut de votre copie, inscrivez votre numéro d’immatriculation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sous deux formes </a:t>
            </a:r>
            <a:r>
              <a:rPr lang="fr-CH" altLang="fr-FR" sz="1600" dirty="0">
                <a:ea typeface="ＭＳ Ｐゴシック" panose="020B0600070205080204" pitchFamily="34" charset="-128"/>
              </a:rPr>
              <a:t>: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chiffres</a:t>
            </a:r>
            <a:r>
              <a:rPr lang="fr-CH" altLang="fr-FR" sz="1600" dirty="0">
                <a:ea typeface="ＭＳ Ｐゴシック" panose="020B0600070205080204" pitchFamily="34" charset="-128"/>
              </a:rPr>
              <a:t> (01-234-567) et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lettres</a:t>
            </a:r>
            <a:r>
              <a:rPr lang="fr-CH" altLang="fr-FR" sz="1600" dirty="0">
                <a:ea typeface="ＭＳ Ｐゴシック" panose="020B0600070205080204" pitchFamily="34" charset="-128"/>
              </a:rPr>
              <a:t> (zéro-un-deux-trois-quatre-cinq-six-sept).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La fin de l’examen est fixée à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12h00</a:t>
            </a:r>
            <a:r>
              <a:rPr lang="fr-CH" altLang="fr-FR" sz="1600" dirty="0">
                <a:ea typeface="ＭＳ Ｐゴシック" panose="020B0600070205080204" pitchFamily="34" charset="-128"/>
              </a:rPr>
              <a:t>. Lorsque vous aurez terminé, veuillez rendre tous les documents distribués (énoncés et brouillons compris).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Pour vous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absenter</a:t>
            </a:r>
            <a:r>
              <a:rPr lang="fr-CH" altLang="fr-FR" sz="1600" dirty="0">
                <a:ea typeface="ＭＳ Ｐゴシック" panose="020B0600070205080204" pitchFamily="34" charset="-128"/>
              </a:rPr>
              <a:t> : au </a:t>
            </a:r>
            <a:r>
              <a:rPr lang="fr-CH" altLang="fr-FR" sz="1600" b="1" dirty="0">
                <a:solidFill>
                  <a:schemeClr val="bg1"/>
                </a:solidFill>
                <a:highlight>
                  <a:srgbClr val="008000"/>
                </a:highlight>
                <a:ea typeface="ＭＳ Ｐゴシック" panose="020B0600070205080204" pitchFamily="34" charset="-128"/>
              </a:rPr>
              <a:t> signal vert </a:t>
            </a:r>
            <a:r>
              <a:rPr lang="fr-CH" altLang="fr-FR" sz="1600" dirty="0">
                <a:ea typeface="ＭＳ Ｐゴシック" panose="020B0600070205080204" pitchFamily="34" charset="-128"/>
              </a:rPr>
              <a:t>, déposez votre copie à la table.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fr-CH" altLang="fr-FR" sz="1600" dirty="0">
                <a:ea typeface="ＭＳ Ｐゴシック" panose="020B0600070205080204" pitchFamily="34" charset="-128"/>
              </a:rPr>
              <a:t>Après l’examen, nous ne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communiquerons pas </a:t>
            </a:r>
            <a:r>
              <a:rPr lang="fr-CH" altLang="fr-FR" sz="1600" dirty="0">
                <a:ea typeface="ＭＳ Ｐゴシック" panose="020B0600070205080204" pitchFamily="34" charset="-128"/>
              </a:rPr>
              <a:t>les résultats ; ils seront déposés sur la </a:t>
            </a:r>
            <a:r>
              <a:rPr lang="fr-CH" altLang="fr-FR" sz="1600" b="1" dirty="0">
                <a:solidFill>
                  <a:schemeClr val="accent5">
                    <a:lumMod val="75000"/>
                  </a:schemeClr>
                </a:solidFill>
                <a:ea typeface="ＭＳ Ｐゴシック" panose="020B0600070205080204" pitchFamily="34" charset="-128"/>
              </a:rPr>
              <a:t>plateforme en ligne </a:t>
            </a:r>
            <a:r>
              <a:rPr lang="fr-CH" altLang="fr-FR" sz="1600" dirty="0">
                <a:ea typeface="ＭＳ Ｐゴシック" panose="020B0600070205080204" pitchFamily="34" charset="-128"/>
              </a:rPr>
              <a:t>de l’Université.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D62E02D5-9537-8D46-A278-B5604ABF1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57" y="31199"/>
            <a:ext cx="698341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2800" b="1" dirty="0">
                <a:solidFill>
                  <a:srgbClr val="000000"/>
                </a:solidFill>
                <a:latin typeface="Trebuchet MS" panose="020B0703020202090204" pitchFamily="34" charset="0"/>
              </a:rPr>
              <a:t>Bienvenue à cet examen ! </a:t>
            </a:r>
          </a:p>
        </p:txBody>
      </p:sp>
    </p:spTree>
    <p:extLst>
      <p:ext uri="{BB962C8B-B14F-4D97-AF65-F5344CB8AC3E}">
        <p14:creationId xmlns:p14="http://schemas.microsoft.com/office/powerpoint/2010/main" val="180027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236</Words>
  <Application>Microsoft Office PowerPoint</Application>
  <PresentationFormat>Affichage à l'écran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Trebuchet MS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eee-fpse</cp:lastModifiedBy>
  <cp:revision>20</cp:revision>
  <cp:lastPrinted>2021-09-22T13:09:40Z</cp:lastPrinted>
  <dcterms:created xsi:type="dcterms:W3CDTF">2016-10-10T11:51:10Z</dcterms:created>
  <dcterms:modified xsi:type="dcterms:W3CDTF">2024-08-27T10:30:25Z</dcterms:modified>
</cp:coreProperties>
</file>