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7" r:id="rId12"/>
    <p:sldId id="256" r:id="rId13"/>
    <p:sldId id="26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50" autoAdjust="0"/>
    <p:restoredTop sz="94559"/>
  </p:normalViewPr>
  <p:slideViewPr>
    <p:cSldViewPr>
      <p:cViewPr varScale="1">
        <p:scale>
          <a:sx n="85" d="100"/>
          <a:sy n="85" d="100"/>
        </p:scale>
        <p:origin x="25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FA6C-EA8A-4DC0-B6BA-EF1B590368AD}" type="datetimeFigureOut">
              <a:rPr lang="fr-FR" smtClean="0"/>
              <a:pPr/>
              <a:t>22/04/2020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F081-03FC-41D8-9CF8-A98100E7D2CD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FA6C-EA8A-4DC0-B6BA-EF1B590368AD}" type="datetimeFigureOut">
              <a:rPr lang="fr-FR" smtClean="0"/>
              <a:pPr/>
              <a:t>22/04/2020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F081-03FC-41D8-9CF8-A98100E7D2CD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FA6C-EA8A-4DC0-B6BA-EF1B590368AD}" type="datetimeFigureOut">
              <a:rPr lang="fr-FR" smtClean="0"/>
              <a:pPr/>
              <a:t>22/04/2020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F081-03FC-41D8-9CF8-A98100E7D2CD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FA6C-EA8A-4DC0-B6BA-EF1B590368AD}" type="datetimeFigureOut">
              <a:rPr lang="fr-FR" smtClean="0"/>
              <a:pPr/>
              <a:t>22/04/2020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F081-03FC-41D8-9CF8-A98100E7D2CD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FA6C-EA8A-4DC0-B6BA-EF1B590368AD}" type="datetimeFigureOut">
              <a:rPr lang="fr-FR" smtClean="0"/>
              <a:pPr/>
              <a:t>22/04/2020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F081-03FC-41D8-9CF8-A98100E7D2CD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FA6C-EA8A-4DC0-B6BA-EF1B590368AD}" type="datetimeFigureOut">
              <a:rPr lang="fr-FR" smtClean="0"/>
              <a:pPr/>
              <a:t>22/04/2020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F081-03FC-41D8-9CF8-A98100E7D2CD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FA6C-EA8A-4DC0-B6BA-EF1B590368AD}" type="datetimeFigureOut">
              <a:rPr lang="fr-FR" smtClean="0"/>
              <a:pPr/>
              <a:t>22/04/2020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F081-03FC-41D8-9CF8-A98100E7D2CD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FA6C-EA8A-4DC0-B6BA-EF1B590368AD}" type="datetimeFigureOut">
              <a:rPr lang="fr-FR" smtClean="0"/>
              <a:pPr/>
              <a:t>22/04/2020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F081-03FC-41D8-9CF8-A98100E7D2CD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FA6C-EA8A-4DC0-B6BA-EF1B590368AD}" type="datetimeFigureOut">
              <a:rPr lang="fr-FR" smtClean="0"/>
              <a:pPr/>
              <a:t>22/04/2020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F081-03FC-41D8-9CF8-A98100E7D2CD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FA6C-EA8A-4DC0-B6BA-EF1B590368AD}" type="datetimeFigureOut">
              <a:rPr lang="fr-FR" smtClean="0"/>
              <a:pPr/>
              <a:t>22/04/2020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F081-03FC-41D8-9CF8-A98100E7D2CD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FA6C-EA8A-4DC0-B6BA-EF1B590368AD}" type="datetimeFigureOut">
              <a:rPr lang="fr-FR" smtClean="0"/>
              <a:pPr/>
              <a:t>22/04/2020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F081-03FC-41D8-9CF8-A98100E7D2CD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BFA6C-EA8A-4DC0-B6BA-EF1B590368AD}" type="datetimeFigureOut">
              <a:rPr lang="fr-FR" smtClean="0"/>
              <a:pPr/>
              <a:t>22/04/2020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BF081-03FC-41D8-9CF8-A98100E7D2CD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00732" y="332656"/>
            <a:ext cx="7457482" cy="1470025"/>
          </a:xfrm>
        </p:spPr>
        <p:txBody>
          <a:bodyPr>
            <a:noAutofit/>
          </a:bodyPr>
          <a:lstStyle/>
          <a:p>
            <a:r>
              <a:rPr lang="fr-CH" sz="2800" dirty="0"/>
              <a:t>Thérapie Analyse des Traits Sémantiques (</a:t>
            </a:r>
            <a:r>
              <a:rPr lang="fr-CH" sz="2800" dirty="0" err="1"/>
              <a:t>Semantic</a:t>
            </a:r>
            <a:r>
              <a:rPr lang="fr-CH" sz="2800" dirty="0"/>
              <a:t> </a:t>
            </a:r>
            <a:r>
              <a:rPr lang="fr-CH" sz="2800" dirty="0" err="1"/>
              <a:t>Feature</a:t>
            </a:r>
            <a:r>
              <a:rPr lang="fr-CH" sz="2800" dirty="0"/>
              <a:t> </a:t>
            </a:r>
            <a:r>
              <a:rPr lang="fr-CH" sz="2800" dirty="0" err="1"/>
              <a:t>Analysis</a:t>
            </a:r>
            <a:r>
              <a:rPr lang="fr-CH" sz="2800" dirty="0"/>
              <a:t>) – version standard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85786" y="2071678"/>
            <a:ext cx="7572428" cy="3567122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buAutoNum type="arabicPeriod"/>
            </a:pPr>
            <a:r>
              <a:rPr lang="fr-CH" dirty="0"/>
              <a:t>Présentation d’une image que le patient dénomme.</a:t>
            </a:r>
          </a:p>
          <a:p>
            <a:pPr marL="514350" indent="-514350" algn="just">
              <a:buAutoNum type="arabicPeriod"/>
            </a:pPr>
            <a:r>
              <a:rPr lang="fr-CH" dirty="0"/>
              <a:t>Le thérapeute pose ensuite des questions en lien avec le mot.  Les réponses attendues sont dévoilées après chaque réponse (ou non réponse) du patient. </a:t>
            </a:r>
            <a:r>
              <a:rPr lang="fr-CH" dirty="0">
                <a:solidFill>
                  <a:srgbClr val="FF0000"/>
                </a:solidFill>
              </a:rPr>
              <a:t>On essaie d’avoir des associations personnelles pour maximiser l’encodage.</a:t>
            </a:r>
          </a:p>
          <a:p>
            <a:pPr marL="514350" indent="-514350" algn="just">
              <a:buAutoNum type="arabicPeriod"/>
            </a:pPr>
            <a:r>
              <a:rPr lang="fr-CH" dirty="0"/>
              <a:t>Le patient dénomme à nouveau l’image. Si la dénomination est incorrecte, l’examinateur donne le mot correct au patient et lui demande de le répéter. </a:t>
            </a:r>
          </a:p>
        </p:txBody>
      </p:sp>
    </p:spTree>
    <p:extLst>
      <p:ext uri="{BB962C8B-B14F-4D97-AF65-F5344CB8AC3E}">
        <p14:creationId xmlns:p14="http://schemas.microsoft.com/office/powerpoint/2010/main" val="3062134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910" y="428604"/>
            <a:ext cx="185738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Catégorie</a:t>
            </a:r>
          </a:p>
        </p:txBody>
      </p:sp>
      <p:sp>
        <p:nvSpPr>
          <p:cNvPr id="8" name="Rectangle 7"/>
          <p:cNvSpPr/>
          <p:nvPr/>
        </p:nvSpPr>
        <p:spPr>
          <a:xfrm>
            <a:off x="6786578" y="428604"/>
            <a:ext cx="178595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Actions, utilisation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42910" y="5143512"/>
            <a:ext cx="178595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Propriétés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43306" y="5143512"/>
            <a:ext cx="185738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Localisation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86578" y="5143512"/>
            <a:ext cx="185738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Association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14348" y="128586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vêtement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23528" y="5805264"/>
            <a:ext cx="2630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C’est confortable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491880" y="593467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dans la chambre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531036" y="5805264"/>
            <a:ext cx="236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(personnel)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516216" y="135729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Ça sert à s’habiller pour dormir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571868" y="428625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pyjama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843808" y="1726630"/>
            <a:ext cx="3312368" cy="2422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750075"/>
            <a:ext cx="2520280" cy="364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1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910" y="428604"/>
            <a:ext cx="185738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Catégorie</a:t>
            </a:r>
          </a:p>
        </p:txBody>
      </p:sp>
      <p:sp>
        <p:nvSpPr>
          <p:cNvPr id="8" name="Rectangle 7"/>
          <p:cNvSpPr/>
          <p:nvPr/>
        </p:nvSpPr>
        <p:spPr>
          <a:xfrm>
            <a:off x="6786578" y="428604"/>
            <a:ext cx="178595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Actions, utilisation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42910" y="5143512"/>
            <a:ext cx="178595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Propriétés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43306" y="5143512"/>
            <a:ext cx="185738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Localisation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86578" y="5143512"/>
            <a:ext cx="185738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Association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14348" y="128586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meuble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49124" y="5934670"/>
            <a:ext cx="1951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en bois et en tissu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067944" y="593467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salon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754943" y="5934670"/>
            <a:ext cx="236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(personnel)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754943" y="1285860"/>
            <a:ext cx="1993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on se repose, on est assis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571868" y="428625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fauteuil</a:t>
            </a:r>
          </a:p>
        </p:txBody>
      </p:sp>
      <p:pic>
        <p:nvPicPr>
          <p:cNvPr id="1028" name="Picture 4" descr="Résultat de recherche d'images pour &quot;fauteuil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09" y="1413529"/>
            <a:ext cx="2798619" cy="279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29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85786" y="2071678"/>
            <a:ext cx="7572428" cy="3567122"/>
          </a:xfrm>
        </p:spPr>
        <p:txBody>
          <a:bodyPr>
            <a:normAutofit fontScale="85000" lnSpcReduction="20000"/>
          </a:bodyPr>
          <a:lstStyle/>
          <a:p>
            <a:pPr marL="514350" indent="-514350" algn="just">
              <a:buAutoNum type="arabicPeriod"/>
            </a:pPr>
            <a:r>
              <a:rPr lang="fr-CH" dirty="0"/>
              <a:t>Présentation d’une image que le patient dénomme.</a:t>
            </a:r>
          </a:p>
          <a:p>
            <a:pPr marL="514350" indent="-514350" algn="just">
              <a:buAutoNum type="arabicPeriod"/>
            </a:pPr>
            <a:r>
              <a:rPr lang="fr-CH" dirty="0">
                <a:solidFill>
                  <a:srgbClr val="FF0000"/>
                </a:solidFill>
              </a:rPr>
              <a:t>Le thérapeute propose ensuite les 2 choix pour chaque caractéristique.  La réponse attendue est dévoilée après chaque réponse (ou non réponse) du patient.</a:t>
            </a:r>
          </a:p>
          <a:p>
            <a:pPr marL="514350" indent="-514350" algn="just">
              <a:buAutoNum type="arabicPeriod"/>
            </a:pPr>
            <a:r>
              <a:rPr lang="fr-CH" dirty="0"/>
              <a:t>Le patient dénomme à nouveau l’image. Si la dénomination est incorrecte, l’examinateur donne le mot correct au patient et lui demande de le répéter. 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5282AB6F-F38C-2344-A424-96C4F8410B66}"/>
              </a:ext>
            </a:extLst>
          </p:cNvPr>
          <p:cNvSpPr txBox="1">
            <a:spLocks/>
          </p:cNvSpPr>
          <p:nvPr/>
        </p:nvSpPr>
        <p:spPr>
          <a:xfrm>
            <a:off x="642910" y="285728"/>
            <a:ext cx="745748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2800" dirty="0"/>
              <a:t>Thérapie Analyse des Traits Sémantiques (</a:t>
            </a:r>
            <a:r>
              <a:rPr lang="fr-CH" sz="2800" dirty="0" err="1"/>
              <a:t>Semantic</a:t>
            </a:r>
            <a:r>
              <a:rPr lang="fr-CH" sz="2800" dirty="0"/>
              <a:t> </a:t>
            </a:r>
            <a:r>
              <a:rPr lang="fr-CH" sz="2800" dirty="0" err="1"/>
              <a:t>Feature</a:t>
            </a:r>
            <a:r>
              <a:rPr lang="fr-CH" sz="2800" dirty="0"/>
              <a:t> </a:t>
            </a:r>
            <a:r>
              <a:rPr lang="fr-CH" sz="2800" dirty="0" err="1"/>
              <a:t>Analysis</a:t>
            </a:r>
            <a:r>
              <a:rPr lang="fr-CH" sz="2800" dirty="0"/>
              <a:t>) – </a:t>
            </a:r>
            <a:r>
              <a:rPr lang="fr-CH" sz="2800"/>
              <a:t>version adaptée</a:t>
            </a:r>
            <a:endParaRPr lang="fr-CH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3788163" y="692696"/>
            <a:ext cx="1417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forêt</a:t>
            </a:r>
          </a:p>
          <a:p>
            <a:pPr algn="ctr"/>
            <a:r>
              <a:rPr lang="fr-CH" sz="2400" dirty="0"/>
              <a:t>désert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67544" y="2924943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noyau</a:t>
            </a:r>
          </a:p>
          <a:p>
            <a:pPr algn="ctr"/>
            <a:r>
              <a:rPr lang="fr-CH" sz="2400" dirty="0"/>
              <a:t>sans noyau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316406" y="5877272"/>
            <a:ext cx="2361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bleu</a:t>
            </a:r>
          </a:p>
          <a:p>
            <a:pPr algn="ctr"/>
            <a:r>
              <a:rPr lang="fr-CH" sz="2400" dirty="0"/>
              <a:t>jaune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372200" y="2924943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animal</a:t>
            </a:r>
          </a:p>
          <a:p>
            <a:pPr algn="ctr"/>
            <a:r>
              <a:rPr lang="fr-CH" sz="2400" dirty="0"/>
              <a:t>fruit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606148" y="4465725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myrtilles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163" y="2252070"/>
            <a:ext cx="3265112" cy="217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8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3788163" y="692696"/>
            <a:ext cx="1417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Europe</a:t>
            </a:r>
          </a:p>
          <a:p>
            <a:pPr algn="ctr"/>
            <a:r>
              <a:rPr lang="fr-CH" sz="2400" dirty="0"/>
              <a:t>Australie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67544" y="2924943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poche</a:t>
            </a:r>
          </a:p>
          <a:p>
            <a:pPr algn="ctr"/>
            <a:r>
              <a:rPr lang="fr-CH" sz="2400" dirty="0"/>
              <a:t>crête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316406" y="5877272"/>
            <a:ext cx="2361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poils</a:t>
            </a:r>
          </a:p>
          <a:p>
            <a:pPr algn="ctr"/>
            <a:r>
              <a:rPr lang="fr-CH" sz="2400" dirty="0"/>
              <a:t>écailles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372200" y="2924943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animal</a:t>
            </a:r>
          </a:p>
          <a:p>
            <a:pPr algn="ctr"/>
            <a:r>
              <a:rPr lang="fr-CH" sz="2400" dirty="0"/>
              <a:t>fruit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571868" y="428625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kangourou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68" y="2065087"/>
            <a:ext cx="2276872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1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3788163" y="692696"/>
            <a:ext cx="1417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chambre</a:t>
            </a:r>
          </a:p>
          <a:p>
            <a:pPr algn="ctr"/>
            <a:r>
              <a:rPr lang="fr-CH" sz="2400" dirty="0"/>
              <a:t>cave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67544" y="2924943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bois</a:t>
            </a:r>
          </a:p>
          <a:p>
            <a:pPr algn="ctr"/>
            <a:r>
              <a:rPr lang="fr-CH" sz="2400" dirty="0"/>
              <a:t>tissu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316406" y="5877272"/>
            <a:ext cx="2361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tiroirs</a:t>
            </a:r>
          </a:p>
          <a:p>
            <a:pPr algn="ctr"/>
            <a:r>
              <a:rPr lang="fr-CH" sz="2400" dirty="0"/>
              <a:t>rideaux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372200" y="2924943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fruit</a:t>
            </a:r>
          </a:p>
          <a:p>
            <a:pPr algn="ctr"/>
            <a:r>
              <a:rPr lang="fr-CH" sz="2400" dirty="0"/>
              <a:t>meuble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571868" y="428625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bureau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343" y="2368333"/>
            <a:ext cx="2873576" cy="194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0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3788163" y="692696"/>
            <a:ext cx="1417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lac</a:t>
            </a:r>
          </a:p>
          <a:p>
            <a:pPr algn="ctr"/>
            <a:r>
              <a:rPr lang="fr-CH" sz="2400" dirty="0"/>
              <a:t>forêt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67544" y="2924943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plumes</a:t>
            </a:r>
          </a:p>
          <a:p>
            <a:pPr algn="ctr"/>
            <a:r>
              <a:rPr lang="fr-CH" sz="2400" dirty="0"/>
              <a:t>poils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316406" y="5877272"/>
            <a:ext cx="2361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roux</a:t>
            </a:r>
          </a:p>
          <a:p>
            <a:pPr algn="ctr"/>
            <a:r>
              <a:rPr lang="fr-CH" sz="2400" dirty="0"/>
              <a:t>bleu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372200" y="2924943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légume</a:t>
            </a:r>
          </a:p>
          <a:p>
            <a:pPr algn="ctr"/>
            <a:r>
              <a:rPr lang="fr-CH" sz="2400" dirty="0"/>
              <a:t>animal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571868" y="428625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renard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77494"/>
            <a:ext cx="3600400" cy="239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0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3788163" y="692696"/>
            <a:ext cx="1417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jardin</a:t>
            </a:r>
          </a:p>
          <a:p>
            <a:pPr algn="ctr"/>
            <a:r>
              <a:rPr lang="fr-CH" sz="2400" dirty="0"/>
              <a:t>étang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67544" y="2924943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pépins</a:t>
            </a:r>
          </a:p>
          <a:p>
            <a:pPr algn="ctr"/>
            <a:r>
              <a:rPr lang="fr-CH" sz="2400" dirty="0"/>
              <a:t>noyaux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316406" y="5877272"/>
            <a:ext cx="2361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bleu</a:t>
            </a:r>
          </a:p>
          <a:p>
            <a:pPr algn="ctr"/>
            <a:r>
              <a:rPr lang="fr-CH" sz="2400" dirty="0"/>
              <a:t>rouge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372200" y="2924943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animal</a:t>
            </a:r>
          </a:p>
          <a:p>
            <a:pPr algn="ctr"/>
            <a:r>
              <a:rPr lang="fr-CH" sz="2400" dirty="0"/>
              <a:t>fruit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571868" y="428625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tomate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68" y="2212426"/>
            <a:ext cx="2304256" cy="207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1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3788162" y="692696"/>
            <a:ext cx="1647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jardin</a:t>
            </a:r>
          </a:p>
          <a:p>
            <a:pPr algn="ctr"/>
            <a:r>
              <a:rPr lang="fr-CH" sz="2400" dirty="0"/>
              <a:t>menuiserie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67544" y="2924943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odorant</a:t>
            </a:r>
          </a:p>
          <a:p>
            <a:pPr algn="ctr"/>
            <a:r>
              <a:rPr lang="fr-CH" sz="2400" dirty="0"/>
              <a:t>inodore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316406" y="5877272"/>
            <a:ext cx="2361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violet</a:t>
            </a:r>
          </a:p>
          <a:p>
            <a:pPr algn="ctr"/>
            <a:r>
              <a:rPr lang="fr-CH" sz="2400" dirty="0"/>
              <a:t>vert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372200" y="2924943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plante</a:t>
            </a:r>
          </a:p>
          <a:p>
            <a:pPr algn="ctr"/>
            <a:r>
              <a:rPr lang="fr-CH" sz="2400" dirty="0"/>
              <a:t>animal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571868" y="428625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persil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06" y="2096268"/>
            <a:ext cx="2654531" cy="21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3788163" y="692696"/>
            <a:ext cx="1417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champ</a:t>
            </a:r>
          </a:p>
          <a:p>
            <a:pPr algn="ctr"/>
            <a:r>
              <a:rPr lang="fr-CH" sz="2400" dirty="0"/>
              <a:t>désert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67544" y="2924943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pépin</a:t>
            </a:r>
          </a:p>
          <a:p>
            <a:pPr algn="ctr"/>
            <a:r>
              <a:rPr lang="fr-CH" sz="2400" dirty="0"/>
              <a:t>sans pépins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316406" y="5877272"/>
            <a:ext cx="2361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noir</a:t>
            </a:r>
          </a:p>
          <a:p>
            <a:pPr algn="ctr"/>
            <a:r>
              <a:rPr lang="fr-CH" sz="2400" dirty="0"/>
              <a:t>blanc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372200" y="2924943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/>
              <a:t>meuble</a:t>
            </a:r>
            <a:endParaRPr lang="fr-CH" sz="2400" dirty="0"/>
          </a:p>
          <a:p>
            <a:pPr algn="ctr"/>
            <a:r>
              <a:rPr lang="fr-CH" sz="2400" dirty="0"/>
              <a:t>légume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571868" y="428625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céleri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44824"/>
            <a:ext cx="2376011" cy="237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99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910" y="428604"/>
            <a:ext cx="185738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Catégorie</a:t>
            </a:r>
          </a:p>
        </p:txBody>
      </p:sp>
      <p:sp>
        <p:nvSpPr>
          <p:cNvPr id="8" name="Rectangle 7"/>
          <p:cNvSpPr/>
          <p:nvPr/>
        </p:nvSpPr>
        <p:spPr>
          <a:xfrm>
            <a:off x="6786578" y="428604"/>
            <a:ext cx="178595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Actions, utilisation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42910" y="5143512"/>
            <a:ext cx="178595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Propriétés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43306" y="5143512"/>
            <a:ext cx="185738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Localisation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86578" y="5143512"/>
            <a:ext cx="185738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Association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14348" y="128586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fruits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39552" y="5805264"/>
            <a:ext cx="2414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c’est doux, y a des petits  pépins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491880" y="593467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En Suisse, dans les vignes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531036" y="5805264"/>
            <a:ext cx="236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(personnel)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667642" y="128586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on le goûte, on fait du jus ou du vin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571868" y="428625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raisin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58" y="1357298"/>
            <a:ext cx="2266483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7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3788163" y="692696"/>
            <a:ext cx="1417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chambre </a:t>
            </a:r>
          </a:p>
          <a:p>
            <a:pPr algn="ctr"/>
            <a:r>
              <a:rPr lang="fr-CH" sz="2400" dirty="0"/>
              <a:t>cuisine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67544" y="2924943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métal</a:t>
            </a:r>
          </a:p>
          <a:p>
            <a:pPr algn="ctr"/>
            <a:r>
              <a:rPr lang="fr-CH" sz="2400" dirty="0"/>
              <a:t>tissu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316406" y="5877272"/>
            <a:ext cx="2361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scotcher</a:t>
            </a:r>
          </a:p>
          <a:p>
            <a:pPr algn="ctr"/>
            <a:r>
              <a:rPr lang="fr-CH" sz="2400" dirty="0"/>
              <a:t>attacher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372200" y="2924943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vêtements</a:t>
            </a:r>
          </a:p>
          <a:p>
            <a:pPr algn="ctr"/>
            <a:r>
              <a:rPr lang="fr-CH" sz="2400" dirty="0"/>
              <a:t>lunettes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571868" y="428625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tablier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24" y="1793159"/>
            <a:ext cx="1923190" cy="234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6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3788163" y="692696"/>
            <a:ext cx="1417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terre</a:t>
            </a:r>
          </a:p>
          <a:p>
            <a:pPr algn="ctr"/>
            <a:r>
              <a:rPr lang="fr-CH" sz="2400" dirty="0"/>
              <a:t>eau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67544" y="2924943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râper</a:t>
            </a:r>
          </a:p>
          <a:p>
            <a:pPr algn="ctr"/>
            <a:r>
              <a:rPr lang="fr-CH" sz="2400" dirty="0"/>
              <a:t>inventer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316406" y="5877272"/>
            <a:ext cx="2361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gris</a:t>
            </a:r>
          </a:p>
          <a:p>
            <a:pPr algn="ctr"/>
            <a:r>
              <a:rPr lang="fr-CH" sz="2400" dirty="0"/>
              <a:t>orange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372200" y="2725329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animal</a:t>
            </a:r>
          </a:p>
          <a:p>
            <a:pPr algn="ctr"/>
            <a:r>
              <a:rPr lang="fr-CH" sz="2400" dirty="0"/>
              <a:t>légume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571868" y="428625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carotte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99" y="1995400"/>
            <a:ext cx="3131840" cy="229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8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3788162" y="692696"/>
            <a:ext cx="2584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salle à manger</a:t>
            </a:r>
          </a:p>
          <a:p>
            <a:pPr algn="ctr"/>
            <a:r>
              <a:rPr lang="fr-CH" sz="2400" dirty="0"/>
              <a:t>salle de bains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67544" y="2924943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tissu</a:t>
            </a:r>
          </a:p>
          <a:p>
            <a:pPr algn="ctr"/>
            <a:r>
              <a:rPr lang="fr-CH" sz="2400" dirty="0"/>
              <a:t>métal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316406" y="5877272"/>
            <a:ext cx="2361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violet</a:t>
            </a:r>
          </a:p>
          <a:p>
            <a:pPr algn="ctr"/>
            <a:r>
              <a:rPr lang="fr-CH" sz="2400" dirty="0"/>
              <a:t>gris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372200" y="2924943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vaisselle</a:t>
            </a:r>
          </a:p>
          <a:p>
            <a:pPr algn="ctr"/>
            <a:r>
              <a:rPr lang="fr-CH" sz="2400" dirty="0"/>
              <a:t>fruit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571868" y="428625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fourchette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085635"/>
            <a:ext cx="2850386" cy="214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5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910" y="428604"/>
            <a:ext cx="185738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Catégorie</a:t>
            </a:r>
          </a:p>
        </p:txBody>
      </p:sp>
      <p:sp>
        <p:nvSpPr>
          <p:cNvPr id="8" name="Rectangle 7"/>
          <p:cNvSpPr/>
          <p:nvPr/>
        </p:nvSpPr>
        <p:spPr>
          <a:xfrm>
            <a:off x="6786578" y="428604"/>
            <a:ext cx="178595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Actions, utilisation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42910" y="5143512"/>
            <a:ext cx="178595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Propriétés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43306" y="5143512"/>
            <a:ext cx="185738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Localisation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10494" y="4822041"/>
            <a:ext cx="185738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Association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14348" y="128586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légumes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23528" y="5805264"/>
            <a:ext cx="2630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c’est âpre, la peau est trop forte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491880" y="593467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en Suisse, dans les jardins ou à la Migros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554952" y="5483793"/>
            <a:ext cx="236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(personnel)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516216" y="135729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on la pèle, on la coupe, et on la chauffe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571868" y="428625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aubergine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090356"/>
            <a:ext cx="3933056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8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910" y="428604"/>
            <a:ext cx="185738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Catégorie</a:t>
            </a:r>
          </a:p>
        </p:txBody>
      </p:sp>
      <p:sp>
        <p:nvSpPr>
          <p:cNvPr id="8" name="Rectangle 7"/>
          <p:cNvSpPr/>
          <p:nvPr/>
        </p:nvSpPr>
        <p:spPr>
          <a:xfrm>
            <a:off x="6786578" y="428604"/>
            <a:ext cx="178595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Actions, utilisation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42910" y="5143512"/>
            <a:ext cx="178595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Propriétés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43306" y="5143512"/>
            <a:ext cx="185738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Localisation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86578" y="5143512"/>
            <a:ext cx="185738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Association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14348" y="128586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objet de mesure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38959" y="5835458"/>
            <a:ext cx="1977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en bois et contient du mercure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643306" y="585143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à la cuisine ou en extérieur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531036" y="5805264"/>
            <a:ext cx="236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(personnel)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653772" y="1090356"/>
            <a:ext cx="2238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ça mesure la température, on peut voir combien il fait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571868" y="428625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thermo</a:t>
            </a:r>
            <a:r>
              <a:rPr lang="fr-CH" sz="2400" dirty="0">
                <a:solidFill>
                  <a:srgbClr val="FF0000"/>
                </a:solidFill>
              </a:rPr>
              <a:t>mètre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18" y="423108"/>
            <a:ext cx="3789040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9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910" y="428604"/>
            <a:ext cx="185738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Catégorie</a:t>
            </a:r>
          </a:p>
        </p:txBody>
      </p:sp>
      <p:sp>
        <p:nvSpPr>
          <p:cNvPr id="8" name="Rectangle 7"/>
          <p:cNvSpPr/>
          <p:nvPr/>
        </p:nvSpPr>
        <p:spPr>
          <a:xfrm>
            <a:off x="6786578" y="428604"/>
            <a:ext cx="178595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Actions, utilisation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42910" y="5143512"/>
            <a:ext cx="178595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Propriétés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43306" y="5143512"/>
            <a:ext cx="185738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Localisation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86578" y="5143512"/>
            <a:ext cx="185738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Association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14348" y="128586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légumes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23528" y="5805264"/>
            <a:ext cx="2630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c’est assez fort, ça fait couler des larmes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491880" y="593467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en Suisse, dans les jardins ou à la Migros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531036" y="5805264"/>
            <a:ext cx="236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(personnel)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516216" y="135729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on le cuisine, on peut le manger cru ou cuit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571868" y="428625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oignon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935" y="1849416"/>
            <a:ext cx="2644129" cy="232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0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910" y="428604"/>
            <a:ext cx="185738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Catégorie</a:t>
            </a:r>
          </a:p>
        </p:txBody>
      </p:sp>
      <p:sp>
        <p:nvSpPr>
          <p:cNvPr id="8" name="Rectangle 7"/>
          <p:cNvSpPr/>
          <p:nvPr/>
        </p:nvSpPr>
        <p:spPr>
          <a:xfrm>
            <a:off x="6786578" y="428604"/>
            <a:ext cx="178595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Actions, utilisation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42910" y="5143512"/>
            <a:ext cx="178595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Propriétés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43306" y="5143512"/>
            <a:ext cx="185738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Localisation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86578" y="5143512"/>
            <a:ext cx="185738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Association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14348" y="128586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fruit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23528" y="5805264"/>
            <a:ext cx="2630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c’est jaune dedans, c’est doux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491880" y="593467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en Suisse, ça pousse dans les arbres sur les châtaigniers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531036" y="5805264"/>
            <a:ext cx="236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(personnel)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516216" y="1357298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ça se mange, il faut la cuire avec la coque et il faut enlever la coque avant de la manger, on en fait des vermicelles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571868" y="428625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châtaigne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809" y="2073947"/>
            <a:ext cx="1752381" cy="16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8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910" y="428604"/>
            <a:ext cx="185738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Catégorie</a:t>
            </a:r>
          </a:p>
        </p:txBody>
      </p:sp>
      <p:sp>
        <p:nvSpPr>
          <p:cNvPr id="8" name="Rectangle 7"/>
          <p:cNvSpPr/>
          <p:nvPr/>
        </p:nvSpPr>
        <p:spPr>
          <a:xfrm>
            <a:off x="6786578" y="428604"/>
            <a:ext cx="178595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Actions, utilisation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42910" y="5143512"/>
            <a:ext cx="178595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Propriétés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43306" y="5143512"/>
            <a:ext cx="185738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Localisation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86578" y="5143512"/>
            <a:ext cx="185738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Association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14348" y="128586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légume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23528" y="5805264"/>
            <a:ext cx="2630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c’est petit, bon, goûteux et blanc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491880" y="593467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en Suisse, en France aussi, ça pousse dans la terre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531036" y="5805264"/>
            <a:ext cx="236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(personnel)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516216" y="1357298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on le mange, on peut le manger cru ou cuit, on peut le cuisiner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571868" y="428625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champignon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112" y="1681573"/>
            <a:ext cx="2614040" cy="261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910" y="428604"/>
            <a:ext cx="185738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Catégorie</a:t>
            </a:r>
          </a:p>
        </p:txBody>
      </p:sp>
      <p:sp>
        <p:nvSpPr>
          <p:cNvPr id="8" name="Rectangle 7"/>
          <p:cNvSpPr/>
          <p:nvPr/>
        </p:nvSpPr>
        <p:spPr>
          <a:xfrm>
            <a:off x="6786578" y="428604"/>
            <a:ext cx="178595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Actions, utilisation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42910" y="5143512"/>
            <a:ext cx="178595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Propriétés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43306" y="5143512"/>
            <a:ext cx="185738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Localisation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86578" y="5143512"/>
            <a:ext cx="185738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Association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14348" y="128586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fruit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23528" y="5805264"/>
            <a:ext cx="2630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C’est sucré, la peau pique un peu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491880" y="593467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Avant on en trouvait pas ici mais maintenant oui, au marché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531036" y="5805264"/>
            <a:ext cx="236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(personnel)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516216" y="135729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Il faut enlever la peau, on le mange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571868" y="428625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kiwi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099" y="1595565"/>
            <a:ext cx="2635801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5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910" y="428604"/>
            <a:ext cx="185738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Catégorie</a:t>
            </a:r>
          </a:p>
        </p:txBody>
      </p:sp>
      <p:sp>
        <p:nvSpPr>
          <p:cNvPr id="8" name="Rectangle 7"/>
          <p:cNvSpPr/>
          <p:nvPr/>
        </p:nvSpPr>
        <p:spPr>
          <a:xfrm>
            <a:off x="6786578" y="428604"/>
            <a:ext cx="178595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Actions, utilisation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42910" y="5143512"/>
            <a:ext cx="178595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Propriétés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43306" y="5143512"/>
            <a:ext cx="185738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Localisation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86578" y="5143512"/>
            <a:ext cx="185738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Association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14348" y="128586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objet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23528" y="5805264"/>
            <a:ext cx="2630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en bois ou acier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491880" y="593467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partout, à l’intérieur 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531036" y="5805264"/>
            <a:ext cx="236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(personnel)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516216" y="135729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pour voir si on est propre, pour se regarder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571868" y="428625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/>
              <a:t>miroir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58" y="809641"/>
            <a:ext cx="3356992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7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638</Words>
  <Application>Microsoft Macintosh PowerPoint</Application>
  <PresentationFormat>Affichage à l'écran (4:3)</PresentationFormat>
  <Paragraphs>208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5" baseType="lpstr">
      <vt:lpstr>Arial</vt:lpstr>
      <vt:lpstr>Calibri</vt:lpstr>
      <vt:lpstr>Thème Office</vt:lpstr>
      <vt:lpstr>Thérapie Analyse des Traits Sémantiques (Semantic Feature Analysis) – version standard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Thérapie « analyse des composantes sémantiques »</dc:title>
  <dc:creator>Audelore</dc:creator>
  <cp:lastModifiedBy>Gregoire Python</cp:lastModifiedBy>
  <cp:revision>128</cp:revision>
  <dcterms:created xsi:type="dcterms:W3CDTF">2016-04-26T04:27:20Z</dcterms:created>
  <dcterms:modified xsi:type="dcterms:W3CDTF">2020-04-22T12:24:51Z</dcterms:modified>
</cp:coreProperties>
</file>