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59" r:id="rId5"/>
    <p:sldId id="272" r:id="rId6"/>
    <p:sldId id="261" r:id="rId7"/>
    <p:sldId id="262" r:id="rId8"/>
    <p:sldId id="263" r:id="rId9"/>
    <p:sldId id="264" r:id="rId10"/>
    <p:sldId id="265" r:id="rId11"/>
    <p:sldId id="269" r:id="rId12"/>
    <p:sldId id="273" r:id="rId13"/>
    <p:sldId id="267" r:id="rId14"/>
    <p:sldId id="271" r:id="rId15"/>
    <p:sldId id="268" r:id="rId16"/>
  </p:sldIdLst>
  <p:sldSz cx="18288000" cy="10287000"/>
  <p:notesSz cx="6858000" cy="9144000"/>
  <p:embeddedFontLst>
    <p:embeddedFont>
      <p:font typeface="Calibri" panose="020F0502020204030204" pitchFamily="34" charset="0"/>
      <p:regular r:id="rId18"/>
      <p:bold r:id="rId19"/>
      <p:italic r:id="rId20"/>
      <p:boldItalic r:id="rId21"/>
    </p:embeddedFont>
    <p:embeddedFont>
      <p:font typeface="DM Sans" panose="020B0604020202020204" charset="0"/>
      <p:regular r:id="rId22"/>
    </p:embeddedFont>
    <p:embeddedFont>
      <p:font typeface="DM Sans Bold" panose="020B0604020202020204" charset="0"/>
      <p:regular r:id="rId23"/>
    </p:embeddedFont>
    <p:embeddedFont>
      <p:font typeface="Teko Bold" panose="020B0604020202020204" charset="0"/>
      <p:regular r:id="rId24"/>
    </p:embeddedFont>
    <p:embeddedFont>
      <p:font typeface="Teko Medium"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482"/>
    <a:srgbClr val="E4E4E4"/>
    <a:srgbClr val="00B1AE"/>
    <a:srgbClr val="005C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828" autoAdjust="0"/>
  </p:normalViewPr>
  <p:slideViewPr>
    <p:cSldViewPr>
      <p:cViewPr>
        <p:scale>
          <a:sx n="58" d="100"/>
          <a:sy n="58" d="100"/>
        </p:scale>
        <p:origin x="51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FA6B35-ED2D-4935-9CE0-F2144409B305}" type="datetimeFigureOut">
              <a:rPr lang="fr-CH" smtClean="0"/>
              <a:t>27.09.2023</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F51B36-BCB9-47DA-9233-30A520D73D6D}" type="slidenum">
              <a:rPr lang="fr-CH" smtClean="0"/>
              <a:t>‹N°›</a:t>
            </a:fld>
            <a:endParaRPr lang="fr-CH"/>
          </a:p>
        </p:txBody>
      </p:sp>
    </p:spTree>
    <p:extLst>
      <p:ext uri="{BB962C8B-B14F-4D97-AF65-F5344CB8AC3E}">
        <p14:creationId xmlns:p14="http://schemas.microsoft.com/office/powerpoint/2010/main" val="3213300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7AF51B36-BCB9-47DA-9233-30A520D73D6D}" type="slidenum">
              <a:rPr lang="fr-CH" smtClean="0"/>
              <a:t>6</a:t>
            </a:fld>
            <a:endParaRPr lang="fr-CH"/>
          </a:p>
        </p:txBody>
      </p:sp>
    </p:spTree>
    <p:extLst>
      <p:ext uri="{BB962C8B-B14F-4D97-AF65-F5344CB8AC3E}">
        <p14:creationId xmlns:p14="http://schemas.microsoft.com/office/powerpoint/2010/main" val="2880164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hyperlink" Target="https://www.unige.ch/fapse/psycho/stages/download_file/view/90/29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bwMode="ltGray">
      <p:bgPr>
        <a:solidFill>
          <a:srgbClr val="018482"/>
        </a:solidFill>
        <a:effectLst/>
      </p:bgPr>
    </p:bg>
    <p:spTree>
      <p:nvGrpSpPr>
        <p:cNvPr id="1" name=""/>
        <p:cNvGrpSpPr/>
        <p:nvPr/>
      </p:nvGrpSpPr>
      <p:grpSpPr>
        <a:xfrm>
          <a:off x="0" y="0"/>
          <a:ext cx="0" cy="0"/>
          <a:chOff x="0" y="0"/>
          <a:chExt cx="0" cy="0"/>
        </a:xfrm>
      </p:grpSpPr>
      <p:grpSp>
        <p:nvGrpSpPr>
          <p:cNvPr id="4" name="Group 4"/>
          <p:cNvGrpSpPr>
            <a:grpSpLocks noChangeAspect="1"/>
          </p:cNvGrpSpPr>
          <p:nvPr/>
        </p:nvGrpSpPr>
        <p:grpSpPr>
          <a:xfrm>
            <a:off x="8166907" y="3411406"/>
            <a:ext cx="10114634" cy="5057317"/>
            <a:chOff x="0" y="0"/>
            <a:chExt cx="6662420" cy="3331210"/>
          </a:xfrm>
        </p:grpSpPr>
        <p:sp>
          <p:nvSpPr>
            <p:cNvPr id="5" name="Freeform 5"/>
            <p:cNvSpPr/>
            <p:nvPr/>
          </p:nvSpPr>
          <p:spPr>
            <a:xfrm>
              <a:off x="0" y="0"/>
              <a:ext cx="6662420" cy="3331210"/>
            </a:xfrm>
            <a:custGeom>
              <a:avLst/>
              <a:gdLst/>
              <a:ahLst/>
              <a:cxnLst/>
              <a:rect l="l" t="t" r="r" b="b"/>
              <a:pathLst>
                <a:path w="6662420" h="3331210">
                  <a:moveTo>
                    <a:pt x="3331210" y="3331210"/>
                  </a:moveTo>
                  <a:lnTo>
                    <a:pt x="0" y="3331210"/>
                  </a:lnTo>
                  <a:cubicBezTo>
                    <a:pt x="0" y="1490980"/>
                    <a:pt x="1490980" y="0"/>
                    <a:pt x="3331210" y="0"/>
                  </a:cubicBezTo>
                  <a:cubicBezTo>
                    <a:pt x="5171440" y="0"/>
                    <a:pt x="6662420" y="1490980"/>
                    <a:pt x="6662420" y="3331210"/>
                  </a:cubicBezTo>
                  <a:lnTo>
                    <a:pt x="3331210" y="3331210"/>
                  </a:lnTo>
                  <a:close/>
                </a:path>
              </a:pathLst>
            </a:custGeom>
            <a:blipFill>
              <a:blip r:embed="rId2"/>
              <a:stretch>
                <a:fillRect l="-10547" t="-15895" b="-31500"/>
              </a:stretch>
            </a:blipFill>
          </p:spPr>
        </p:sp>
      </p:grpSp>
      <p:sp>
        <p:nvSpPr>
          <p:cNvPr id="6" name="AutoShape 6"/>
          <p:cNvSpPr/>
          <p:nvPr/>
        </p:nvSpPr>
        <p:spPr>
          <a:xfrm>
            <a:off x="0" y="8437880"/>
            <a:ext cx="18281541" cy="1849120"/>
          </a:xfrm>
          <a:prstGeom prst="rect">
            <a:avLst/>
          </a:prstGeom>
          <a:solidFill>
            <a:srgbClr val="FFFFFF"/>
          </a:solidFill>
        </p:spPr>
        <p:txBody>
          <a:bodyPr/>
          <a:lstStyle/>
          <a:p>
            <a:endParaRPr lang="fr-CH" dirty="0"/>
          </a:p>
        </p:txBody>
      </p:sp>
      <p:sp>
        <p:nvSpPr>
          <p:cNvPr id="7" name="TextBox 7"/>
          <p:cNvSpPr txBox="1"/>
          <p:nvPr/>
        </p:nvSpPr>
        <p:spPr>
          <a:xfrm>
            <a:off x="13944600" y="720941"/>
            <a:ext cx="3651566" cy="354456"/>
          </a:xfrm>
          <a:prstGeom prst="rect">
            <a:avLst/>
          </a:prstGeom>
        </p:spPr>
        <p:txBody>
          <a:bodyPr lIns="0" tIns="0" rIns="0" bIns="0" rtlCol="0" anchor="t">
            <a:spAutoFit/>
          </a:bodyPr>
          <a:lstStyle/>
          <a:p>
            <a:pPr>
              <a:lnSpc>
                <a:spcPts val="2939"/>
              </a:lnSpc>
            </a:pPr>
            <a:r>
              <a:rPr lang="en-US" sz="2099" b="1" dirty="0" err="1">
                <a:solidFill>
                  <a:srgbClr val="FFFFFF"/>
                </a:solidFill>
                <a:latin typeface="DM Sans" panose="020B0604020202020204" charset="0"/>
              </a:rPr>
              <a:t>Université</a:t>
            </a:r>
            <a:r>
              <a:rPr lang="en-US" sz="2099" b="1" dirty="0">
                <a:solidFill>
                  <a:srgbClr val="FFFFFF"/>
                </a:solidFill>
                <a:latin typeface="DM Sans" panose="020B0604020202020204" charset="0"/>
              </a:rPr>
              <a:t> de Genève / </a:t>
            </a:r>
            <a:r>
              <a:rPr lang="en-US" sz="2099" b="1" dirty="0" err="1">
                <a:solidFill>
                  <a:srgbClr val="FFFFFF"/>
                </a:solidFill>
                <a:latin typeface="DM Sans" panose="020B0604020202020204" charset="0"/>
              </a:rPr>
              <a:t>FPSE</a:t>
            </a:r>
            <a:endParaRPr lang="en-US" sz="2099" b="1" dirty="0">
              <a:solidFill>
                <a:srgbClr val="FFFFFF"/>
              </a:solidFill>
              <a:latin typeface="DM Sans" panose="020B0604020202020204" charset="0"/>
            </a:endParaRPr>
          </a:p>
        </p:txBody>
      </p:sp>
      <p:grpSp>
        <p:nvGrpSpPr>
          <p:cNvPr id="8" name="Group 8"/>
          <p:cNvGrpSpPr/>
          <p:nvPr/>
        </p:nvGrpSpPr>
        <p:grpSpPr>
          <a:xfrm>
            <a:off x="914400" y="2506646"/>
            <a:ext cx="7023106" cy="4601101"/>
            <a:chOff x="0" y="741045"/>
            <a:chExt cx="9364142" cy="6134801"/>
          </a:xfrm>
        </p:grpSpPr>
        <p:sp>
          <p:nvSpPr>
            <p:cNvPr id="9" name="TextBox 9"/>
            <p:cNvSpPr txBox="1"/>
            <p:nvPr/>
          </p:nvSpPr>
          <p:spPr>
            <a:xfrm>
              <a:off x="0" y="741045"/>
              <a:ext cx="9364142" cy="4270400"/>
            </a:xfrm>
            <a:prstGeom prst="rect">
              <a:avLst/>
            </a:prstGeom>
          </p:spPr>
          <p:txBody>
            <a:bodyPr lIns="0" tIns="0" rIns="0" bIns="0" rtlCol="0" anchor="t">
              <a:spAutoFit/>
            </a:bodyPr>
            <a:lstStyle/>
            <a:p>
              <a:pPr>
                <a:lnSpc>
                  <a:spcPts val="12299"/>
                </a:lnSpc>
              </a:pPr>
              <a:r>
                <a:rPr lang="en-US" sz="11500" b="1" dirty="0">
                  <a:solidFill>
                    <a:srgbClr val="FFFFFF"/>
                  </a:solidFill>
                  <a:latin typeface="Teko Medium" panose="020B0604020202020204" charset="0"/>
                  <a:ea typeface="Tahoma" panose="020B0604030504040204" pitchFamily="34" charset="0"/>
                  <a:cs typeface="Teko Medium" panose="020B0604020202020204" charset="0"/>
                </a:rPr>
                <a:t>Séance </a:t>
              </a:r>
              <a:r>
                <a:rPr lang="en-US" sz="11500" b="1" dirty="0" err="1">
                  <a:solidFill>
                    <a:srgbClr val="FFFFFF"/>
                  </a:solidFill>
                  <a:latin typeface="Teko Medium" panose="020B0604020202020204" charset="0"/>
                  <a:ea typeface="Tahoma" panose="020B0604030504040204" pitchFamily="34" charset="0"/>
                  <a:cs typeface="Teko Medium" panose="020B0604020202020204" charset="0"/>
                </a:rPr>
                <a:t>d’information</a:t>
              </a:r>
              <a:endParaRPr lang="en-US" sz="11500" b="1" dirty="0">
                <a:solidFill>
                  <a:srgbClr val="FFFFFF"/>
                </a:solidFill>
                <a:latin typeface="Teko Medium" panose="020B0604020202020204" charset="0"/>
                <a:ea typeface="Tahoma" panose="020B0604030504040204" pitchFamily="34" charset="0"/>
                <a:cs typeface="Teko Medium" panose="020B0604020202020204" charset="0"/>
              </a:endParaRPr>
            </a:p>
          </p:txBody>
        </p:sp>
        <p:sp>
          <p:nvSpPr>
            <p:cNvPr id="10" name="TextBox 10"/>
            <p:cNvSpPr txBox="1"/>
            <p:nvPr/>
          </p:nvSpPr>
          <p:spPr>
            <a:xfrm>
              <a:off x="0" y="5562580"/>
              <a:ext cx="9364142" cy="1313266"/>
            </a:xfrm>
            <a:prstGeom prst="rect">
              <a:avLst/>
            </a:prstGeom>
          </p:spPr>
          <p:txBody>
            <a:bodyPr lIns="0" tIns="0" rIns="0" bIns="0" rtlCol="0" anchor="t">
              <a:spAutoFit/>
            </a:bodyPr>
            <a:lstStyle/>
            <a:p>
              <a:pPr>
                <a:lnSpc>
                  <a:spcPts val="2880"/>
                </a:lnSpc>
              </a:pPr>
              <a:r>
                <a:rPr lang="en-US" sz="2400" b="1" dirty="0">
                  <a:solidFill>
                    <a:srgbClr val="FFFFFF"/>
                  </a:solidFill>
                  <a:latin typeface="DM Sans Bold" panose="020B0604020202020204" charset="0"/>
                </a:rPr>
                <a:t>BACHELOR </a:t>
              </a:r>
              <a:r>
                <a:rPr lang="en-US" sz="2400" b="1" dirty="0" err="1">
                  <a:solidFill>
                    <a:srgbClr val="FFFFFF"/>
                  </a:solidFill>
                  <a:latin typeface="DM Sans Bold" panose="020B0604020202020204" charset="0"/>
                </a:rPr>
                <a:t>EN</a:t>
              </a:r>
              <a:r>
                <a:rPr lang="en-US" sz="2400" b="1" dirty="0">
                  <a:solidFill>
                    <a:srgbClr val="FFFFFF"/>
                  </a:solidFill>
                  <a:latin typeface="DM Sans Bold" panose="020B0604020202020204" charset="0"/>
                </a:rPr>
                <a:t> </a:t>
              </a:r>
              <a:r>
                <a:rPr lang="en-US" sz="2400" b="1" dirty="0" err="1">
                  <a:solidFill>
                    <a:srgbClr val="FFFFFF"/>
                  </a:solidFill>
                  <a:latin typeface="DM Sans Bold" panose="020B0604020202020204" charset="0"/>
                </a:rPr>
                <a:t>PSYCHOLOGIE</a:t>
              </a:r>
              <a:endParaRPr lang="en-US" sz="2400" b="1" dirty="0">
                <a:solidFill>
                  <a:srgbClr val="FFFFFF"/>
                </a:solidFill>
                <a:latin typeface="DM Sans Bold" panose="020B0604020202020204" charset="0"/>
              </a:endParaRPr>
            </a:p>
            <a:p>
              <a:endParaRPr lang="en-US" sz="800" b="1" dirty="0">
                <a:solidFill>
                  <a:srgbClr val="FFFFFF"/>
                </a:solidFill>
                <a:latin typeface="DM Sans Bold" panose="020B0604020202020204" charset="0"/>
              </a:endParaRPr>
            </a:p>
            <a:p>
              <a:endParaRPr lang="en-US" sz="800" dirty="0">
                <a:solidFill>
                  <a:srgbClr val="FFFFFF"/>
                </a:solidFill>
                <a:latin typeface="DM Sans" panose="020B0604020202020204" charset="0"/>
              </a:endParaRPr>
            </a:p>
            <a:p>
              <a:pPr>
                <a:lnSpc>
                  <a:spcPts val="2880"/>
                </a:lnSpc>
              </a:pPr>
              <a:r>
                <a:rPr lang="en-US" sz="2400" dirty="0">
                  <a:solidFill>
                    <a:srgbClr val="FFFFFF"/>
                  </a:solidFill>
                  <a:latin typeface="DM Sans" panose="020B0604020202020204" charset="0"/>
                </a:rPr>
                <a:t>Stages intra-cursus</a:t>
              </a:r>
            </a:p>
          </p:txBody>
        </p:sp>
      </p:grpSp>
      <p:grpSp>
        <p:nvGrpSpPr>
          <p:cNvPr id="11" name="Group 11"/>
          <p:cNvGrpSpPr/>
          <p:nvPr/>
        </p:nvGrpSpPr>
        <p:grpSpPr>
          <a:xfrm>
            <a:off x="914400" y="8977589"/>
            <a:ext cx="6542232" cy="786292"/>
            <a:chOff x="-152400" y="-41543"/>
            <a:chExt cx="8722977" cy="1048390"/>
          </a:xfrm>
        </p:grpSpPr>
        <p:sp>
          <p:nvSpPr>
            <p:cNvPr id="12" name="TextBox 12"/>
            <p:cNvSpPr txBox="1"/>
            <p:nvPr/>
          </p:nvSpPr>
          <p:spPr>
            <a:xfrm>
              <a:off x="-152400" y="550055"/>
              <a:ext cx="8722977" cy="456792"/>
            </a:xfrm>
            <a:prstGeom prst="rect">
              <a:avLst/>
            </a:prstGeom>
          </p:spPr>
          <p:txBody>
            <a:bodyPr lIns="0" tIns="0" rIns="0" bIns="0" rtlCol="0" anchor="t">
              <a:spAutoFit/>
            </a:bodyPr>
            <a:lstStyle/>
            <a:p>
              <a:pPr>
                <a:lnSpc>
                  <a:spcPts val="2800"/>
                </a:lnSpc>
              </a:pPr>
              <a:r>
                <a:rPr lang="en-US" sz="2000" dirty="0" err="1">
                  <a:solidFill>
                    <a:srgbClr val="2C2C2C"/>
                  </a:solidFill>
                  <a:latin typeface="DM Sans"/>
                </a:rPr>
                <a:t>Conseillère</a:t>
              </a:r>
              <a:r>
                <a:rPr lang="en-US" sz="2000" dirty="0">
                  <a:solidFill>
                    <a:srgbClr val="2C2C2C"/>
                  </a:solidFill>
                  <a:latin typeface="DM Sans"/>
                </a:rPr>
                <a:t> </a:t>
              </a:r>
              <a:r>
                <a:rPr lang="en-US" sz="2000" dirty="0" err="1">
                  <a:solidFill>
                    <a:srgbClr val="2C2C2C"/>
                  </a:solidFill>
                  <a:latin typeface="DM Sans"/>
                </a:rPr>
                <a:t>académique</a:t>
              </a:r>
              <a:r>
                <a:rPr lang="en-US" sz="2000" dirty="0">
                  <a:solidFill>
                    <a:srgbClr val="2C2C2C"/>
                  </a:solidFill>
                  <a:latin typeface="DM Sans"/>
                </a:rPr>
                <a:t> pour les stages de Bachelor</a:t>
              </a:r>
            </a:p>
          </p:txBody>
        </p:sp>
        <p:sp>
          <p:nvSpPr>
            <p:cNvPr id="13" name="TextBox 13"/>
            <p:cNvSpPr txBox="1"/>
            <p:nvPr/>
          </p:nvSpPr>
          <p:spPr>
            <a:xfrm>
              <a:off x="-152400" y="-41543"/>
              <a:ext cx="8722977" cy="493818"/>
            </a:xfrm>
            <a:prstGeom prst="rect">
              <a:avLst/>
            </a:prstGeom>
          </p:spPr>
          <p:txBody>
            <a:bodyPr lIns="0" tIns="0" rIns="0" bIns="0" rtlCol="0" anchor="t">
              <a:spAutoFit/>
            </a:bodyPr>
            <a:lstStyle/>
            <a:p>
              <a:pPr>
                <a:lnSpc>
                  <a:spcPts val="3080"/>
                </a:lnSpc>
              </a:pPr>
              <a:r>
                <a:rPr lang="en-US" sz="2200" dirty="0">
                  <a:solidFill>
                    <a:srgbClr val="2C2C2C"/>
                  </a:solidFill>
                  <a:latin typeface="DM Sans Bold"/>
                </a:rPr>
                <a:t>Stéphanie Bouchet-Rossier</a:t>
              </a:r>
            </a:p>
          </p:txBody>
        </p:sp>
      </p:grpSp>
      <p:sp>
        <p:nvSpPr>
          <p:cNvPr id="14" name="TextBox 14"/>
          <p:cNvSpPr txBox="1"/>
          <p:nvPr/>
        </p:nvSpPr>
        <p:spPr>
          <a:xfrm>
            <a:off x="8427602" y="1274394"/>
            <a:ext cx="8990104" cy="772795"/>
          </a:xfrm>
          <a:prstGeom prst="rect">
            <a:avLst/>
          </a:prstGeom>
        </p:spPr>
        <p:txBody>
          <a:bodyPr lIns="0" tIns="0" rIns="0" bIns="0" rtlCol="0" anchor="t">
            <a:spAutoFit/>
          </a:bodyPr>
          <a:lstStyle/>
          <a:p>
            <a:pPr algn="r">
              <a:lnSpc>
                <a:spcPts val="3080"/>
              </a:lnSpc>
            </a:pPr>
            <a:r>
              <a:rPr lang="en-US" sz="2200" dirty="0">
                <a:solidFill>
                  <a:schemeClr val="bg1"/>
                </a:solidFill>
                <a:latin typeface="DM Sans" panose="020B0604020202020204" charset="0"/>
              </a:rPr>
              <a:t>27 </a:t>
            </a:r>
            <a:r>
              <a:rPr lang="en-US" sz="2200" dirty="0" err="1">
                <a:solidFill>
                  <a:schemeClr val="bg1"/>
                </a:solidFill>
                <a:latin typeface="DM Sans" panose="020B0604020202020204" charset="0"/>
              </a:rPr>
              <a:t>septembre</a:t>
            </a:r>
            <a:r>
              <a:rPr lang="en-US" sz="2200" dirty="0">
                <a:solidFill>
                  <a:schemeClr val="bg1"/>
                </a:solidFill>
                <a:latin typeface="DM Sans" panose="020B0604020202020204" charset="0"/>
              </a:rPr>
              <a:t> 2023</a:t>
            </a:r>
          </a:p>
          <a:p>
            <a:pPr algn="r">
              <a:lnSpc>
                <a:spcPts val="3080"/>
              </a:lnSpc>
            </a:pPr>
            <a:r>
              <a:rPr lang="en-US" sz="2200" dirty="0">
                <a:solidFill>
                  <a:schemeClr val="bg1"/>
                </a:solidFill>
                <a:latin typeface="DM Sans" panose="020B0604020202020204" charset="0"/>
              </a:rPr>
              <a:t>MR060</a:t>
            </a:r>
          </a:p>
        </p:txBody>
      </p:sp>
      <p:sp>
        <p:nvSpPr>
          <p:cNvPr id="2" name="ZoneTexte 1">
            <a:extLst>
              <a:ext uri="{FF2B5EF4-FFF2-40B4-BE49-F238E27FC236}">
                <a16:creationId xmlns:a16="http://schemas.microsoft.com/office/drawing/2014/main" id="{9FDE6202-ECEF-46DD-A9C5-5650CE42FAE6}"/>
              </a:ext>
            </a:extLst>
          </p:cNvPr>
          <p:cNvSpPr txBox="1"/>
          <p:nvPr/>
        </p:nvSpPr>
        <p:spPr>
          <a:xfrm>
            <a:off x="12922654" y="9025217"/>
            <a:ext cx="4450946" cy="738664"/>
          </a:xfrm>
          <a:prstGeom prst="rect">
            <a:avLst/>
          </a:prstGeom>
          <a:noFill/>
        </p:spPr>
        <p:txBody>
          <a:bodyPr wrap="square" rtlCol="0">
            <a:spAutoFit/>
          </a:bodyPr>
          <a:lstStyle/>
          <a:p>
            <a:pPr algn="r"/>
            <a:r>
              <a:rPr lang="fr-CH" sz="1400" i="1" dirty="0">
                <a:latin typeface="DM Sans" panose="020B0604020202020204" charset="0"/>
              </a:rPr>
              <a:t>Dans ce document, le genre masculin est utilisé comme générique, dans le seul but de ne pas alourdir le texte.</a:t>
            </a:r>
            <a:endParaRPr lang="fr-CH" sz="1400" dirty="0">
              <a:latin typeface="DM Sans" panose="020B060402020202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9"/>
          <p:cNvSpPr/>
          <p:nvPr/>
        </p:nvSpPr>
        <p:spPr>
          <a:xfrm>
            <a:off x="0" y="0"/>
            <a:ext cx="18288000" cy="2850791"/>
          </a:xfrm>
          <a:prstGeom prst="rect">
            <a:avLst/>
          </a:prstGeom>
          <a:solidFill>
            <a:srgbClr val="018482"/>
          </a:solidFill>
        </p:spPr>
      </p:sp>
      <p:sp>
        <p:nvSpPr>
          <p:cNvPr id="10" name="TextBox 10"/>
          <p:cNvSpPr txBox="1"/>
          <p:nvPr/>
        </p:nvSpPr>
        <p:spPr>
          <a:xfrm>
            <a:off x="914400" y="983042"/>
            <a:ext cx="12979351" cy="1279196"/>
          </a:xfrm>
          <a:prstGeom prst="rect">
            <a:avLst/>
          </a:prstGeom>
        </p:spPr>
        <p:txBody>
          <a:bodyPr lIns="0" tIns="0" rIns="0" bIns="0" rtlCol="0" anchor="t">
            <a:spAutoFit/>
          </a:bodyPr>
          <a:lstStyle/>
          <a:p>
            <a:pPr marL="0" lvl="0" indent="0">
              <a:lnSpc>
                <a:spcPts val="9500"/>
              </a:lnSpc>
            </a:pPr>
            <a:r>
              <a:rPr lang="en-US" sz="9500" dirty="0" err="1">
                <a:solidFill>
                  <a:srgbClr val="FFFFFF"/>
                </a:solidFill>
                <a:latin typeface="Teko Medium"/>
              </a:rPr>
              <a:t>Rendre</a:t>
            </a:r>
            <a:r>
              <a:rPr lang="en-US" sz="9500" dirty="0">
                <a:solidFill>
                  <a:srgbClr val="FFFFFF"/>
                </a:solidFill>
                <a:latin typeface="Teko Medium"/>
              </a:rPr>
              <a:t> son rapport de stage </a:t>
            </a:r>
          </a:p>
        </p:txBody>
      </p:sp>
      <p:sp>
        <p:nvSpPr>
          <p:cNvPr id="11" name="TextBox 11"/>
          <p:cNvSpPr txBox="1"/>
          <p:nvPr/>
        </p:nvSpPr>
        <p:spPr>
          <a:xfrm>
            <a:off x="15430500" y="9715500"/>
            <a:ext cx="2857500" cy="287195"/>
          </a:xfrm>
          <a:prstGeom prst="rect">
            <a:avLst/>
          </a:prstGeom>
        </p:spPr>
        <p:txBody>
          <a:bodyPr wrap="square" lIns="0" tIns="0" rIns="0" bIns="0" rtlCol="0" anchor="t">
            <a:spAutoFit/>
          </a:bodyPr>
          <a:lstStyle/>
          <a:p>
            <a:pPr>
              <a:lnSpc>
                <a:spcPts val="2340"/>
              </a:lnSpc>
            </a:pPr>
            <a:r>
              <a:rPr lang="en-US" sz="1800" dirty="0">
                <a:solidFill>
                  <a:srgbClr val="2C2C2C"/>
                </a:solidFill>
                <a:latin typeface="DM Sans Bold"/>
              </a:rPr>
              <a:t>Site internet : </a:t>
            </a:r>
            <a:r>
              <a:rPr lang="en-US" sz="1800" dirty="0" err="1">
                <a:solidFill>
                  <a:srgbClr val="2C2C2C"/>
                </a:solidFill>
                <a:latin typeface="DM Sans Bold"/>
              </a:rPr>
              <a:t>étape</a:t>
            </a:r>
            <a:r>
              <a:rPr lang="en-US" sz="1800" dirty="0">
                <a:solidFill>
                  <a:srgbClr val="2C2C2C"/>
                </a:solidFill>
                <a:latin typeface="DM Sans Bold"/>
              </a:rPr>
              <a:t> 4</a:t>
            </a:r>
          </a:p>
        </p:txBody>
      </p:sp>
      <p:sp>
        <p:nvSpPr>
          <p:cNvPr id="2" name="Rectangle 1">
            <a:extLst>
              <a:ext uri="{FF2B5EF4-FFF2-40B4-BE49-F238E27FC236}">
                <a16:creationId xmlns:a16="http://schemas.microsoft.com/office/drawing/2014/main" id="{77F7B5F1-0646-4813-B18C-2BEDF1336E38}"/>
              </a:ext>
            </a:extLst>
          </p:cNvPr>
          <p:cNvSpPr/>
          <p:nvPr/>
        </p:nvSpPr>
        <p:spPr>
          <a:xfrm>
            <a:off x="283029" y="3467100"/>
            <a:ext cx="3276600" cy="3969110"/>
          </a:xfrm>
          <a:prstGeom prst="rect">
            <a:avLst/>
          </a:prstGeom>
          <a:solidFill>
            <a:schemeClr val="bg1"/>
          </a:solidFill>
          <a:ln w="28575">
            <a:solidFill>
              <a:srgbClr val="018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b="1" dirty="0">
                <a:solidFill>
                  <a:schemeClr val="tx1"/>
                </a:solidFill>
                <a:latin typeface="Teko Medium" panose="020B0604020202020204" charset="0"/>
                <a:cs typeface="Teko Medium" panose="020B0604020202020204" charset="0"/>
              </a:rPr>
              <a:t>RÉDACTION DU RAPPORT </a:t>
            </a:r>
          </a:p>
          <a:p>
            <a:pPr marL="285750" indent="-285750" algn="ctr">
              <a:buFont typeface="Arial" panose="020B0604020202020204" pitchFamily="34" charset="0"/>
              <a:buChar char="•"/>
            </a:pPr>
            <a:r>
              <a:rPr lang="fr-CH" dirty="0">
                <a:solidFill>
                  <a:schemeClr val="tx1"/>
                </a:solidFill>
                <a:latin typeface="DM Sans" panose="020B0604020202020204" charset="0"/>
              </a:rPr>
              <a:t>Le rapport de stage  de terrain doit être rédigé en fonction du canevas fourni sur le site internet. </a:t>
            </a:r>
          </a:p>
          <a:p>
            <a:pPr marL="285750" indent="-285750" algn="ctr">
              <a:buFont typeface="Arial" panose="020B0604020202020204" pitchFamily="34" charset="0"/>
              <a:buChar char="•"/>
            </a:pPr>
            <a:endParaRPr lang="fr-CH" sz="800" dirty="0">
              <a:solidFill>
                <a:schemeClr val="tx1"/>
              </a:solidFill>
              <a:latin typeface="DM Sans" panose="020B0604020202020204" charset="0"/>
            </a:endParaRPr>
          </a:p>
          <a:p>
            <a:pPr marL="285750" indent="-285750" algn="ctr">
              <a:buFont typeface="Arial" panose="020B0604020202020204" pitchFamily="34" charset="0"/>
              <a:buChar char="•"/>
            </a:pPr>
            <a:r>
              <a:rPr lang="fr-CH" dirty="0">
                <a:solidFill>
                  <a:schemeClr val="tx1"/>
                </a:solidFill>
                <a:latin typeface="DM Sans" panose="020B0604020202020204" charset="0"/>
              </a:rPr>
              <a:t>Le contenu du rapport de stage peut être discuté avec le responsable académique de stage. </a:t>
            </a:r>
          </a:p>
          <a:p>
            <a:pPr marL="285750" indent="-285750" algn="ctr">
              <a:buFont typeface="Arial" panose="020B0604020202020204" pitchFamily="34" charset="0"/>
              <a:buChar char="•"/>
            </a:pPr>
            <a:endParaRPr lang="fr-CH" dirty="0">
              <a:solidFill>
                <a:schemeClr val="tx1"/>
              </a:solidFill>
              <a:latin typeface="DM Sans" panose="020B0604020202020204" charset="0"/>
            </a:endParaRPr>
          </a:p>
          <a:p>
            <a:pPr marL="285750" indent="-285750" algn="ctr">
              <a:buFont typeface="Arial" panose="020B0604020202020204" pitchFamily="34" charset="0"/>
              <a:buChar char="•"/>
            </a:pPr>
            <a:endParaRPr lang="fr-CH" dirty="0">
              <a:solidFill>
                <a:schemeClr val="tx1"/>
              </a:solidFill>
              <a:latin typeface="DM Sans" panose="020B0604020202020204" charset="0"/>
            </a:endParaRPr>
          </a:p>
        </p:txBody>
      </p:sp>
      <p:sp>
        <p:nvSpPr>
          <p:cNvPr id="16" name="Rectangle 15">
            <a:extLst>
              <a:ext uri="{FF2B5EF4-FFF2-40B4-BE49-F238E27FC236}">
                <a16:creationId xmlns:a16="http://schemas.microsoft.com/office/drawing/2014/main" id="{04D01F2B-039C-4D14-8695-EB03B59AA2CF}"/>
              </a:ext>
            </a:extLst>
          </p:cNvPr>
          <p:cNvSpPr/>
          <p:nvPr/>
        </p:nvSpPr>
        <p:spPr>
          <a:xfrm>
            <a:off x="10827225" y="3467100"/>
            <a:ext cx="7177746" cy="3969110"/>
          </a:xfrm>
          <a:prstGeom prst="rect">
            <a:avLst/>
          </a:prstGeom>
          <a:solidFill>
            <a:schemeClr val="bg1"/>
          </a:solidFill>
          <a:ln w="28575">
            <a:solidFill>
              <a:srgbClr val="01848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b="1" dirty="0">
                <a:solidFill>
                  <a:schemeClr val="tx1"/>
                </a:solidFill>
                <a:latin typeface="Teko Medium" panose="020B0604020202020204" charset="0"/>
                <a:cs typeface="Teko Medium" panose="020B0604020202020204" charset="0"/>
              </a:rPr>
              <a:t>CALENDRIER DE PRÉSENTATION</a:t>
            </a:r>
          </a:p>
          <a:p>
            <a:pPr marL="285750" indent="-285750" algn="ctr">
              <a:buFont typeface="Arial" panose="020B0604020202020204" pitchFamily="34" charset="0"/>
              <a:buChar char="•"/>
            </a:pPr>
            <a:r>
              <a:rPr lang="fr-CH" dirty="0">
                <a:solidFill>
                  <a:schemeClr val="tx1"/>
                </a:solidFill>
                <a:latin typeface="DM Sans" panose="020B0604020202020204" charset="0"/>
              </a:rPr>
              <a:t>1ère tentative de présentation du rapport en janvier / février ; 2ème tentative de présentation en août / septembre. </a:t>
            </a:r>
            <a:r>
              <a:rPr lang="fr-CH" b="1" dirty="0">
                <a:solidFill>
                  <a:srgbClr val="018482"/>
                </a:solidFill>
                <a:latin typeface="DM Sans" panose="020B0604020202020204" charset="0"/>
              </a:rPr>
              <a:t>Inscription </a:t>
            </a:r>
            <a:r>
              <a:rPr lang="fr-CH" b="1" dirty="0" err="1">
                <a:solidFill>
                  <a:srgbClr val="018482"/>
                </a:solidFill>
                <a:latin typeface="DM Sans" panose="020B0604020202020204" charset="0"/>
              </a:rPr>
              <a:t>IEL</a:t>
            </a:r>
            <a:r>
              <a:rPr lang="fr-CH" b="1" dirty="0">
                <a:solidFill>
                  <a:srgbClr val="018482"/>
                </a:solidFill>
                <a:latin typeface="DM Sans" panose="020B0604020202020204" charset="0"/>
              </a:rPr>
              <a:t> du stage par l’étudiant : automne.</a:t>
            </a:r>
          </a:p>
          <a:p>
            <a:pPr marL="285750" indent="-285750" algn="ctr">
              <a:buFont typeface="Arial" panose="020B0604020202020204" pitchFamily="34" charset="0"/>
              <a:buChar char="•"/>
            </a:pPr>
            <a:endParaRPr lang="fr-CH" sz="800" dirty="0">
              <a:solidFill>
                <a:schemeClr val="tx1"/>
              </a:solidFill>
              <a:latin typeface="DM Sans" panose="020B0604020202020204" charset="0"/>
            </a:endParaRPr>
          </a:p>
          <a:p>
            <a:pPr marL="285750" indent="-285750" algn="ctr">
              <a:buFont typeface="Arial" panose="020B0604020202020204" pitchFamily="34" charset="0"/>
              <a:buChar char="•"/>
            </a:pPr>
            <a:r>
              <a:rPr lang="fr-CH" dirty="0">
                <a:solidFill>
                  <a:schemeClr val="tx1"/>
                </a:solidFill>
                <a:latin typeface="DM Sans" panose="020B0604020202020204" charset="0"/>
              </a:rPr>
              <a:t>1ère tentative de présentation du rapport en mai / juin ; 2ème tentative de présentation en août / septembre. </a:t>
            </a:r>
          </a:p>
          <a:p>
            <a:pPr algn="ctr"/>
            <a:r>
              <a:rPr lang="fr-CH" b="1" dirty="0">
                <a:solidFill>
                  <a:srgbClr val="018482"/>
                </a:solidFill>
                <a:latin typeface="DM Sans" panose="020B0604020202020204" charset="0"/>
              </a:rPr>
              <a:t>Inscription </a:t>
            </a:r>
            <a:r>
              <a:rPr lang="fr-CH" b="1" dirty="0" err="1">
                <a:solidFill>
                  <a:srgbClr val="018482"/>
                </a:solidFill>
                <a:latin typeface="DM Sans" panose="020B0604020202020204" charset="0"/>
              </a:rPr>
              <a:t>IEL</a:t>
            </a:r>
            <a:r>
              <a:rPr lang="fr-CH" b="1" dirty="0">
                <a:solidFill>
                  <a:srgbClr val="018482"/>
                </a:solidFill>
                <a:latin typeface="DM Sans" panose="020B0604020202020204" charset="0"/>
              </a:rPr>
              <a:t> du stage par l’étudiant : printemps.</a:t>
            </a:r>
          </a:p>
          <a:p>
            <a:pPr marL="285750" indent="-285750" algn="ctr">
              <a:buFont typeface="Arial" panose="020B0604020202020204" pitchFamily="34" charset="0"/>
              <a:buChar char="•"/>
            </a:pPr>
            <a:endParaRPr lang="fr-CH" sz="800" dirty="0">
              <a:solidFill>
                <a:schemeClr val="tx1"/>
              </a:solidFill>
              <a:latin typeface="DM Sans" panose="020B0604020202020204" charset="0"/>
            </a:endParaRPr>
          </a:p>
          <a:p>
            <a:pPr marL="285750" indent="-285750" algn="ctr">
              <a:buFont typeface="Arial" panose="020B0604020202020204" pitchFamily="34" charset="0"/>
              <a:buChar char="•"/>
            </a:pPr>
            <a:r>
              <a:rPr lang="fr-CH" dirty="0">
                <a:solidFill>
                  <a:schemeClr val="tx1"/>
                </a:solidFill>
                <a:latin typeface="DM Sans" panose="020B0604020202020204" charset="0"/>
              </a:rPr>
              <a:t>1ère tentative de présentation du rapport en août / septembre ; 2ème tentative de présentation en janvier / février. </a:t>
            </a:r>
          </a:p>
          <a:p>
            <a:pPr algn="ctr"/>
            <a:r>
              <a:rPr lang="fr-CH" b="1" dirty="0">
                <a:solidFill>
                  <a:srgbClr val="018482"/>
                </a:solidFill>
                <a:latin typeface="DM Sans" panose="020B0604020202020204" charset="0"/>
              </a:rPr>
              <a:t>Inscription </a:t>
            </a:r>
            <a:r>
              <a:rPr lang="fr-CH" b="1" dirty="0" err="1">
                <a:solidFill>
                  <a:srgbClr val="018482"/>
                </a:solidFill>
                <a:latin typeface="DM Sans" panose="020B0604020202020204" charset="0"/>
              </a:rPr>
              <a:t>IEL</a:t>
            </a:r>
            <a:r>
              <a:rPr lang="fr-CH" b="1" dirty="0">
                <a:solidFill>
                  <a:srgbClr val="018482"/>
                </a:solidFill>
                <a:latin typeface="DM Sans" panose="020B0604020202020204" charset="0"/>
              </a:rPr>
              <a:t> du stage par l’étudiant : rétroactive – printemps.</a:t>
            </a:r>
          </a:p>
          <a:p>
            <a:pPr marL="285750" indent="-285750" algn="ctr">
              <a:buFont typeface="Arial" panose="020B0604020202020204" pitchFamily="34" charset="0"/>
              <a:buChar char="•"/>
            </a:pPr>
            <a:endParaRPr lang="fr-CH" sz="1200" b="1" dirty="0">
              <a:solidFill>
                <a:schemeClr val="tx1"/>
              </a:solidFill>
            </a:endParaRPr>
          </a:p>
        </p:txBody>
      </p:sp>
      <p:sp>
        <p:nvSpPr>
          <p:cNvPr id="17" name="Rectangle 16">
            <a:extLst>
              <a:ext uri="{FF2B5EF4-FFF2-40B4-BE49-F238E27FC236}">
                <a16:creationId xmlns:a16="http://schemas.microsoft.com/office/drawing/2014/main" id="{40913380-FA93-4A92-97B5-8BE6AEEE2BFA}"/>
              </a:ext>
            </a:extLst>
          </p:cNvPr>
          <p:cNvSpPr/>
          <p:nvPr/>
        </p:nvSpPr>
        <p:spPr>
          <a:xfrm>
            <a:off x="7238999" y="3467099"/>
            <a:ext cx="3276600" cy="3969111"/>
          </a:xfrm>
          <a:prstGeom prst="rect">
            <a:avLst/>
          </a:prstGeom>
          <a:solidFill>
            <a:schemeClr val="bg1"/>
          </a:solidFill>
          <a:ln w="28575">
            <a:solidFill>
              <a:srgbClr val="018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000" b="1" dirty="0">
              <a:solidFill>
                <a:schemeClr val="tx1"/>
              </a:solidFill>
              <a:latin typeface="Teko Medium" panose="020B0604020202020204" charset="0"/>
              <a:cs typeface="Teko Medium" panose="020B0604020202020204" charset="0"/>
            </a:endParaRPr>
          </a:p>
          <a:p>
            <a:pPr algn="ctr"/>
            <a:r>
              <a:rPr lang="fr-CH" sz="2400" b="1" dirty="0">
                <a:solidFill>
                  <a:schemeClr val="tx1"/>
                </a:solidFill>
                <a:latin typeface="Teko Medium" panose="020B0604020202020204" charset="0"/>
                <a:cs typeface="Teko Medium" panose="020B0604020202020204" charset="0"/>
              </a:rPr>
              <a:t>REMISE DU RAPPORT </a:t>
            </a:r>
          </a:p>
          <a:p>
            <a:pPr marL="285750" indent="-285750" algn="ctr">
              <a:buFont typeface="Arial" panose="020B0604020202020204" pitchFamily="34" charset="0"/>
              <a:buChar char="•"/>
            </a:pPr>
            <a:r>
              <a:rPr lang="fr-CH" dirty="0">
                <a:solidFill>
                  <a:schemeClr val="tx1"/>
                </a:solidFill>
                <a:latin typeface="DM Sans" panose="020B0604020202020204" charset="0"/>
              </a:rPr>
              <a:t>L’étudiant doit remettre son rapport à son responsable académique avant le 1</a:t>
            </a:r>
            <a:r>
              <a:rPr lang="fr-CH" baseline="30000" dirty="0">
                <a:solidFill>
                  <a:schemeClr val="tx1"/>
                </a:solidFill>
                <a:latin typeface="DM Sans" panose="020B0604020202020204" charset="0"/>
              </a:rPr>
              <a:t>er</a:t>
            </a:r>
            <a:r>
              <a:rPr lang="fr-CH" dirty="0">
                <a:solidFill>
                  <a:schemeClr val="tx1"/>
                </a:solidFill>
                <a:latin typeface="DM Sans" panose="020B0604020202020204" charset="0"/>
              </a:rPr>
              <a:t> jour de la session d’examens concernée.</a:t>
            </a:r>
          </a:p>
          <a:p>
            <a:pPr marL="285750" indent="-285750" algn="ctr">
              <a:buFont typeface="Arial" panose="020B0604020202020204" pitchFamily="34" charset="0"/>
              <a:buChar char="•"/>
            </a:pPr>
            <a:endParaRPr lang="fr-CH" dirty="0">
              <a:solidFill>
                <a:schemeClr val="tx1"/>
              </a:solidFill>
              <a:latin typeface="DM Sans" panose="020B0604020202020204" charset="0"/>
            </a:endParaRPr>
          </a:p>
          <a:p>
            <a:pPr marL="285750" indent="-285750" algn="ctr">
              <a:buFont typeface="Arial" panose="020B0604020202020204" pitchFamily="34" charset="0"/>
              <a:buChar char="•"/>
            </a:pPr>
            <a:endParaRPr lang="fr-CH" sz="2000" dirty="0">
              <a:solidFill>
                <a:schemeClr val="tx1"/>
              </a:solidFill>
              <a:latin typeface="DM Sans" panose="020B0604020202020204" charset="0"/>
            </a:endParaRPr>
          </a:p>
          <a:p>
            <a:pPr algn="ctr"/>
            <a:r>
              <a:rPr lang="fr-CH" dirty="0">
                <a:solidFill>
                  <a:schemeClr val="tx1"/>
                </a:solidFill>
                <a:latin typeface="DM Sans" panose="020B0604020202020204" charset="0"/>
              </a:rPr>
              <a:t> </a:t>
            </a:r>
            <a:endParaRPr lang="fr-CH" sz="4800" dirty="0">
              <a:solidFill>
                <a:schemeClr val="tx1"/>
              </a:solidFill>
              <a:latin typeface="DM Sans" panose="020B0604020202020204" charset="0"/>
            </a:endParaRPr>
          </a:p>
          <a:p>
            <a:pPr algn="ctr"/>
            <a:endParaRPr lang="fr-CH" sz="4400" dirty="0">
              <a:solidFill>
                <a:schemeClr val="tx1"/>
              </a:solidFill>
              <a:latin typeface="DM Sans" panose="020B0604020202020204" charset="0"/>
            </a:endParaRPr>
          </a:p>
        </p:txBody>
      </p:sp>
      <p:sp>
        <p:nvSpPr>
          <p:cNvPr id="18" name="Flèche : droite 17">
            <a:extLst>
              <a:ext uri="{FF2B5EF4-FFF2-40B4-BE49-F238E27FC236}">
                <a16:creationId xmlns:a16="http://schemas.microsoft.com/office/drawing/2014/main" id="{AC6406A7-1493-420A-A247-AB995476BB73}"/>
              </a:ext>
            </a:extLst>
          </p:cNvPr>
          <p:cNvSpPr/>
          <p:nvPr/>
        </p:nvSpPr>
        <p:spPr>
          <a:xfrm>
            <a:off x="4637314" y="4919887"/>
            <a:ext cx="1524000" cy="1063534"/>
          </a:xfrm>
          <a:prstGeom prst="rightArrow">
            <a:avLst/>
          </a:prstGeom>
          <a:solidFill>
            <a:srgbClr val="018482"/>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nvGrpSpPr>
          <p:cNvPr id="19" name="Group 48">
            <a:extLst>
              <a:ext uri="{FF2B5EF4-FFF2-40B4-BE49-F238E27FC236}">
                <a16:creationId xmlns:a16="http://schemas.microsoft.com/office/drawing/2014/main" id="{1453AA7A-E398-4293-90C6-D859175DA06B}"/>
              </a:ext>
            </a:extLst>
          </p:cNvPr>
          <p:cNvGrpSpPr/>
          <p:nvPr/>
        </p:nvGrpSpPr>
        <p:grpSpPr>
          <a:xfrm>
            <a:off x="1201329" y="7842798"/>
            <a:ext cx="1440000" cy="1440000"/>
            <a:chOff x="0" y="0"/>
            <a:chExt cx="2409120" cy="2403360"/>
          </a:xfrm>
        </p:grpSpPr>
        <p:sp>
          <p:nvSpPr>
            <p:cNvPr id="20" name="Freeform 49">
              <a:extLst>
                <a:ext uri="{FF2B5EF4-FFF2-40B4-BE49-F238E27FC236}">
                  <a16:creationId xmlns:a16="http://schemas.microsoft.com/office/drawing/2014/main" id="{B528F499-A085-43B5-A1AC-F854E9363AB9}"/>
                </a:ext>
              </a:extLst>
            </p:cNvPr>
            <p:cNvSpPr/>
            <p:nvPr/>
          </p:nvSpPr>
          <p:spPr>
            <a:xfrm>
              <a:off x="0" y="0"/>
              <a:ext cx="2409190" cy="2403348"/>
            </a:xfrm>
            <a:custGeom>
              <a:avLst/>
              <a:gdLst/>
              <a:ahLst/>
              <a:cxnLst/>
              <a:rect l="l" t="t" r="r" b="b"/>
              <a:pathLst>
                <a:path w="2409190" h="2403348">
                  <a:moveTo>
                    <a:pt x="0" y="1201674"/>
                  </a:moveTo>
                  <a:cubicBezTo>
                    <a:pt x="0" y="537972"/>
                    <a:pt x="539242" y="0"/>
                    <a:pt x="1204595" y="0"/>
                  </a:cubicBezTo>
                  <a:cubicBezTo>
                    <a:pt x="1869948" y="0"/>
                    <a:pt x="2409190" y="537972"/>
                    <a:pt x="2409190" y="1201674"/>
                  </a:cubicBezTo>
                  <a:cubicBezTo>
                    <a:pt x="2409190" y="1865376"/>
                    <a:pt x="1869948" y="2403348"/>
                    <a:pt x="1204595" y="2403348"/>
                  </a:cubicBezTo>
                  <a:cubicBezTo>
                    <a:pt x="539242" y="2403348"/>
                    <a:pt x="0" y="1865376"/>
                    <a:pt x="0" y="1201674"/>
                  </a:cubicBezTo>
                  <a:close/>
                </a:path>
              </a:pathLst>
            </a:custGeom>
            <a:solidFill>
              <a:srgbClr val="018482"/>
            </a:solidFill>
          </p:spPr>
        </p:sp>
      </p:grpSp>
      <p:grpSp>
        <p:nvGrpSpPr>
          <p:cNvPr id="21" name="Group 48">
            <a:extLst>
              <a:ext uri="{FF2B5EF4-FFF2-40B4-BE49-F238E27FC236}">
                <a16:creationId xmlns:a16="http://schemas.microsoft.com/office/drawing/2014/main" id="{EDD3C83F-61D9-4AAD-BD19-62EC445B0E36}"/>
              </a:ext>
            </a:extLst>
          </p:cNvPr>
          <p:cNvGrpSpPr/>
          <p:nvPr/>
        </p:nvGrpSpPr>
        <p:grpSpPr>
          <a:xfrm>
            <a:off x="8175443" y="7842798"/>
            <a:ext cx="1440000" cy="1440000"/>
            <a:chOff x="0" y="0"/>
            <a:chExt cx="2409120" cy="2403360"/>
          </a:xfrm>
        </p:grpSpPr>
        <p:sp>
          <p:nvSpPr>
            <p:cNvPr id="22" name="Freeform 49">
              <a:extLst>
                <a:ext uri="{FF2B5EF4-FFF2-40B4-BE49-F238E27FC236}">
                  <a16:creationId xmlns:a16="http://schemas.microsoft.com/office/drawing/2014/main" id="{4FBD8162-9B7E-4AB8-987A-AC7186D90117}"/>
                </a:ext>
              </a:extLst>
            </p:cNvPr>
            <p:cNvSpPr/>
            <p:nvPr/>
          </p:nvSpPr>
          <p:spPr>
            <a:xfrm>
              <a:off x="0" y="0"/>
              <a:ext cx="2409190" cy="2403348"/>
            </a:xfrm>
            <a:custGeom>
              <a:avLst/>
              <a:gdLst/>
              <a:ahLst/>
              <a:cxnLst/>
              <a:rect l="l" t="t" r="r" b="b"/>
              <a:pathLst>
                <a:path w="2409190" h="2403348">
                  <a:moveTo>
                    <a:pt x="0" y="1201674"/>
                  </a:moveTo>
                  <a:cubicBezTo>
                    <a:pt x="0" y="537972"/>
                    <a:pt x="539242" y="0"/>
                    <a:pt x="1204595" y="0"/>
                  </a:cubicBezTo>
                  <a:cubicBezTo>
                    <a:pt x="1869948" y="0"/>
                    <a:pt x="2409190" y="537972"/>
                    <a:pt x="2409190" y="1201674"/>
                  </a:cubicBezTo>
                  <a:cubicBezTo>
                    <a:pt x="2409190" y="1865376"/>
                    <a:pt x="1869948" y="2403348"/>
                    <a:pt x="1204595" y="2403348"/>
                  </a:cubicBezTo>
                  <a:cubicBezTo>
                    <a:pt x="539242" y="2403348"/>
                    <a:pt x="0" y="1865376"/>
                    <a:pt x="0" y="1201674"/>
                  </a:cubicBezTo>
                  <a:close/>
                </a:path>
              </a:pathLst>
            </a:custGeom>
            <a:solidFill>
              <a:srgbClr val="018482"/>
            </a:solidFill>
          </p:spPr>
        </p:sp>
      </p:grpSp>
      <p:sp>
        <p:nvSpPr>
          <p:cNvPr id="23" name="ZoneTexte 22">
            <a:extLst>
              <a:ext uri="{FF2B5EF4-FFF2-40B4-BE49-F238E27FC236}">
                <a16:creationId xmlns:a16="http://schemas.microsoft.com/office/drawing/2014/main" id="{14F34C13-7224-4B85-9C28-A375CA87A9AC}"/>
              </a:ext>
            </a:extLst>
          </p:cNvPr>
          <p:cNvSpPr txBox="1"/>
          <p:nvPr/>
        </p:nvSpPr>
        <p:spPr>
          <a:xfrm>
            <a:off x="1768929" y="8147295"/>
            <a:ext cx="304800" cy="830997"/>
          </a:xfrm>
          <a:prstGeom prst="rect">
            <a:avLst/>
          </a:prstGeom>
          <a:noFill/>
        </p:spPr>
        <p:txBody>
          <a:bodyPr wrap="square" rtlCol="0">
            <a:spAutoFit/>
          </a:bodyPr>
          <a:lstStyle/>
          <a:p>
            <a:r>
              <a:rPr lang="fr-CH" sz="4800" b="1" dirty="0">
                <a:solidFill>
                  <a:schemeClr val="bg1"/>
                </a:solidFill>
                <a:latin typeface="DM Sans Bold" panose="020B0604020202020204" charset="0"/>
              </a:rPr>
              <a:t>1</a:t>
            </a:r>
          </a:p>
        </p:txBody>
      </p:sp>
      <p:sp>
        <p:nvSpPr>
          <p:cNvPr id="24" name="ZoneTexte 23">
            <a:extLst>
              <a:ext uri="{FF2B5EF4-FFF2-40B4-BE49-F238E27FC236}">
                <a16:creationId xmlns:a16="http://schemas.microsoft.com/office/drawing/2014/main" id="{E5445555-E1D8-43FB-8A92-BC89A4C6D43B}"/>
              </a:ext>
            </a:extLst>
          </p:cNvPr>
          <p:cNvSpPr txBox="1"/>
          <p:nvPr/>
        </p:nvSpPr>
        <p:spPr>
          <a:xfrm>
            <a:off x="8590664" y="8147295"/>
            <a:ext cx="304800" cy="830997"/>
          </a:xfrm>
          <a:prstGeom prst="rect">
            <a:avLst/>
          </a:prstGeom>
          <a:noFill/>
        </p:spPr>
        <p:txBody>
          <a:bodyPr wrap="square" rtlCol="0">
            <a:spAutoFit/>
          </a:bodyPr>
          <a:lstStyle/>
          <a:p>
            <a:r>
              <a:rPr lang="fr-CH" sz="4800" b="1" dirty="0">
                <a:solidFill>
                  <a:schemeClr val="bg1"/>
                </a:solidFill>
                <a:latin typeface="DM Sans Bold" panose="020B0604020202020204" charset="0"/>
              </a:rPr>
              <a:t>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093704" y="2476500"/>
            <a:ext cx="5760000" cy="7560000"/>
          </a:xfrm>
          <a:prstGeom prst="flowChartOffpageConnector">
            <a:avLst/>
          </a:prstGeom>
          <a:solidFill>
            <a:schemeClr val="bg1"/>
          </a:solidFill>
          <a:ln w="28575">
            <a:solidFill>
              <a:schemeClr val="tx1"/>
            </a:solidFill>
          </a:ln>
        </p:spPr>
      </p:sp>
      <p:sp>
        <p:nvSpPr>
          <p:cNvPr id="7" name="TextBox 7"/>
          <p:cNvSpPr txBox="1"/>
          <p:nvPr/>
        </p:nvSpPr>
        <p:spPr>
          <a:xfrm>
            <a:off x="2237547" y="777597"/>
            <a:ext cx="13812906" cy="1330319"/>
          </a:xfrm>
          <a:prstGeom prst="rect">
            <a:avLst/>
          </a:prstGeom>
        </p:spPr>
        <p:txBody>
          <a:bodyPr lIns="0" tIns="0" rIns="0" bIns="0" rtlCol="0" anchor="t">
            <a:spAutoFit/>
          </a:bodyPr>
          <a:lstStyle/>
          <a:p>
            <a:pPr marL="0" lvl="0" indent="0" algn="ctr">
              <a:lnSpc>
                <a:spcPts val="9999"/>
              </a:lnSpc>
            </a:pPr>
            <a:r>
              <a:rPr lang="en-US" sz="8800" dirty="0" err="1">
                <a:solidFill>
                  <a:srgbClr val="000000"/>
                </a:solidFill>
                <a:latin typeface="Teko Medium"/>
              </a:rPr>
              <a:t>ÉVALUATION</a:t>
            </a:r>
            <a:r>
              <a:rPr lang="en-US" sz="8800" dirty="0">
                <a:solidFill>
                  <a:srgbClr val="000000"/>
                </a:solidFill>
                <a:latin typeface="Teko Medium"/>
              </a:rPr>
              <a:t> DU STAGE ET DU RAPPORT</a:t>
            </a:r>
          </a:p>
        </p:txBody>
      </p:sp>
      <p:sp>
        <p:nvSpPr>
          <p:cNvPr id="12" name="Freeform 12"/>
          <p:cNvSpPr/>
          <p:nvPr/>
        </p:nvSpPr>
        <p:spPr>
          <a:xfrm>
            <a:off x="11571390" y="2476500"/>
            <a:ext cx="5760000" cy="7560000"/>
          </a:xfrm>
          <a:prstGeom prst="flowChartOffpageConnector">
            <a:avLst/>
          </a:prstGeom>
          <a:solidFill>
            <a:schemeClr val="bg1"/>
          </a:solidFill>
          <a:ln w="28575">
            <a:solidFill>
              <a:schemeClr val="tx1"/>
            </a:solidFill>
          </a:ln>
        </p:spPr>
        <p:txBody>
          <a:bodyPr/>
          <a:lstStyle/>
          <a:p>
            <a:endParaRPr lang="fr-CH" dirty="0"/>
          </a:p>
        </p:txBody>
      </p:sp>
      <p:sp>
        <p:nvSpPr>
          <p:cNvPr id="18" name="Freeform 3">
            <a:extLst>
              <a:ext uri="{FF2B5EF4-FFF2-40B4-BE49-F238E27FC236}">
                <a16:creationId xmlns:a16="http://schemas.microsoft.com/office/drawing/2014/main" id="{C57F70A1-42BD-4C3B-8638-84CC70FDA6EF}"/>
              </a:ext>
            </a:extLst>
          </p:cNvPr>
          <p:cNvSpPr/>
          <p:nvPr/>
        </p:nvSpPr>
        <p:spPr>
          <a:xfrm>
            <a:off x="13569164" y="7273468"/>
            <a:ext cx="1764452" cy="1764452"/>
          </a:xfrm>
          <a:custGeom>
            <a:avLst/>
            <a:gdLst/>
            <a:ahLst/>
            <a:cxnLst/>
            <a:rect l="l" t="t" r="r" b="b"/>
            <a:pathLst>
              <a:path w="1764452" h="1764452">
                <a:moveTo>
                  <a:pt x="0" y="0"/>
                </a:moveTo>
                <a:lnTo>
                  <a:pt x="1764452" y="0"/>
                </a:lnTo>
                <a:lnTo>
                  <a:pt x="1764452" y="1764452"/>
                </a:lnTo>
                <a:lnTo>
                  <a:pt x="0" y="17644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9" name="Rectangle 18">
            <a:extLst>
              <a:ext uri="{FF2B5EF4-FFF2-40B4-BE49-F238E27FC236}">
                <a16:creationId xmlns:a16="http://schemas.microsoft.com/office/drawing/2014/main" id="{1CD95E85-6428-4086-AAF3-593E19983E69}"/>
              </a:ext>
            </a:extLst>
          </p:cNvPr>
          <p:cNvSpPr/>
          <p:nvPr/>
        </p:nvSpPr>
        <p:spPr>
          <a:xfrm>
            <a:off x="1330624" y="2811456"/>
            <a:ext cx="5385986" cy="5478423"/>
          </a:xfrm>
          <a:prstGeom prst="rect">
            <a:avLst/>
          </a:prstGeom>
          <a:noFill/>
          <a:ln>
            <a:noFill/>
          </a:ln>
        </p:spPr>
        <p:txBody>
          <a:bodyPr wrap="square">
            <a:spAutoFit/>
          </a:bodyPr>
          <a:lstStyle/>
          <a:p>
            <a:r>
              <a:rPr lang="fr-CH" sz="2800" b="1" dirty="0">
                <a:latin typeface="Teko Medium" panose="020B0604020202020204" charset="0"/>
                <a:cs typeface="Teko Medium" panose="020B0604020202020204" charset="0"/>
              </a:rPr>
              <a:t>A. À LA FIN DU STAGE / AU -10 JOURS AVANT LE DÉBUT DE LA SESSION D’EXAMENS </a:t>
            </a:r>
          </a:p>
          <a:p>
            <a:endParaRPr lang="fr-CH" sz="800" dirty="0">
              <a:latin typeface="Teko Medium" panose="020B0604020202020204" charset="0"/>
              <a:cs typeface="Teko Medium" panose="020B0604020202020204" charset="0"/>
            </a:endParaRPr>
          </a:p>
          <a:p>
            <a:pPr marL="342900" indent="-342900">
              <a:buFont typeface="+mj-lt"/>
              <a:buAutoNum type="arabicPeriod"/>
            </a:pPr>
            <a:r>
              <a:rPr lang="fr-CH" dirty="0">
                <a:latin typeface="DM Sans" panose="020B0604020202020204" charset="0"/>
              </a:rPr>
              <a:t>L’étudiant doit </a:t>
            </a:r>
            <a:r>
              <a:rPr lang="fr-CH" dirty="0" err="1">
                <a:latin typeface="DM Sans" panose="020B0604020202020204" charset="0"/>
              </a:rPr>
              <a:t>pré-remplir</a:t>
            </a:r>
            <a:r>
              <a:rPr lang="fr-CH" dirty="0">
                <a:latin typeface="DM Sans" panose="020B0604020202020204" charset="0"/>
              </a:rPr>
              <a:t> le formulaire 05A et l’envoyer à son responsable institutionnel. </a:t>
            </a:r>
          </a:p>
          <a:p>
            <a:pPr marL="342900" indent="-342900">
              <a:buFont typeface="+mj-lt"/>
              <a:buAutoNum type="arabicPeriod"/>
            </a:pPr>
            <a:endParaRPr lang="fr-CH" sz="800" dirty="0">
              <a:latin typeface="DM Sans" panose="020B0604020202020204" charset="0"/>
            </a:endParaRPr>
          </a:p>
          <a:p>
            <a:pPr marL="342900" indent="-342900">
              <a:buFont typeface="+mj-lt"/>
              <a:buAutoNum type="arabicPeriod"/>
            </a:pPr>
            <a:r>
              <a:rPr lang="fr-CH" dirty="0">
                <a:latin typeface="DM Sans" panose="020B0604020202020204" charset="0"/>
              </a:rPr>
              <a:t>Le responsable institutionnel doit retourner le formulaire complété et signé au responsable académique dans les 10 jours.</a:t>
            </a:r>
          </a:p>
          <a:p>
            <a:r>
              <a:rPr lang="fr-CH" dirty="0">
                <a:latin typeface="DM Sans" panose="020B0604020202020204" charset="0"/>
              </a:rPr>
              <a:t> </a:t>
            </a:r>
          </a:p>
          <a:p>
            <a:pPr marL="285750" indent="-285750">
              <a:buFont typeface="Arial" panose="020B0604020202020204" pitchFamily="34" charset="0"/>
              <a:buChar char="•"/>
            </a:pPr>
            <a:r>
              <a:rPr lang="fr-CH" dirty="0">
                <a:latin typeface="DM Sans" panose="020B0604020202020204" charset="0"/>
              </a:rPr>
              <a:t>Nous recommandons de demander à l'institution une </a:t>
            </a:r>
            <a:r>
              <a:rPr lang="fr-CH" dirty="0">
                <a:effectLst>
                  <a:outerShdw blurRad="38100" dist="38100" dir="2700000" algn="tl">
                    <a:srgbClr val="000000">
                      <a:alpha val="43137"/>
                    </a:srgbClr>
                  </a:outerShdw>
                </a:effectLst>
                <a:latin typeface="DM Sans" panose="020B0604020202020204" charset="0"/>
              </a:rPr>
              <a:t>attestation de fin de stage</a:t>
            </a:r>
            <a:r>
              <a:rPr lang="fr-CH" dirty="0">
                <a:latin typeface="DM Sans" panose="020B0604020202020204" charset="0"/>
              </a:rPr>
              <a:t>, pour pouvoir ensuite joindre le document à un éventuel dossier de candidature si nécessaire. </a:t>
            </a:r>
          </a:p>
          <a:p>
            <a:pPr marL="265113"/>
            <a:endParaRPr lang="fr-CH" sz="800" dirty="0">
              <a:latin typeface="DM Sans" panose="020B0604020202020204" charset="0"/>
            </a:endParaRPr>
          </a:p>
          <a:p>
            <a:pPr marL="265113"/>
            <a:r>
              <a:rPr lang="fr-CH" b="1" dirty="0">
                <a:latin typeface="DM Sans" panose="020B0604020202020204" charset="0"/>
              </a:rPr>
              <a:t>ATTENTION </a:t>
            </a:r>
            <a:r>
              <a:rPr lang="fr-CH" dirty="0">
                <a:latin typeface="DM Sans" panose="020B0604020202020204" charset="0"/>
              </a:rPr>
              <a:t>: l’étudiant​​​​​​ qui n’a pas terminé son stage 10 jours avant le début de la session d’examens peut envoyer le formulaire 05A</a:t>
            </a:r>
            <a:r>
              <a:rPr lang="fr-CH" u="sng" dirty="0">
                <a:latin typeface="DM Sans" panose="020B0604020202020204" charset="0"/>
                <a:hlinkClick r:id="rId4"/>
              </a:rPr>
              <a:t> </a:t>
            </a:r>
            <a:r>
              <a:rPr lang="fr-CH" dirty="0">
                <a:latin typeface="DM Sans" panose="020B0604020202020204" charset="0"/>
              </a:rPr>
              <a:t>à son responsable institutionnel​​​​ si il a atteint 75% du temps complet de stage à cette date.</a:t>
            </a:r>
          </a:p>
        </p:txBody>
      </p:sp>
      <p:sp>
        <p:nvSpPr>
          <p:cNvPr id="20" name="Rectangle 19">
            <a:extLst>
              <a:ext uri="{FF2B5EF4-FFF2-40B4-BE49-F238E27FC236}">
                <a16:creationId xmlns:a16="http://schemas.microsoft.com/office/drawing/2014/main" id="{37C0F4F2-FA66-4304-8DA2-C27D4A3B857B}"/>
              </a:ext>
            </a:extLst>
          </p:cNvPr>
          <p:cNvSpPr/>
          <p:nvPr/>
        </p:nvSpPr>
        <p:spPr>
          <a:xfrm>
            <a:off x="11898690" y="2811456"/>
            <a:ext cx="5105400" cy="4093428"/>
          </a:xfrm>
          <a:prstGeom prst="rect">
            <a:avLst/>
          </a:prstGeom>
          <a:noFill/>
          <a:ln>
            <a:noFill/>
          </a:ln>
        </p:spPr>
        <p:txBody>
          <a:bodyPr wrap="square">
            <a:spAutoFit/>
          </a:bodyPr>
          <a:lstStyle/>
          <a:p>
            <a:r>
              <a:rPr lang="fr-CH" sz="2800" b="1" dirty="0">
                <a:latin typeface="Teko Medium" panose="020B0604020202020204" charset="0"/>
                <a:cs typeface="Teko Medium" panose="020B0604020202020204" charset="0"/>
              </a:rPr>
              <a:t>B. AVANT LA FIN DE LA SESSION D'EXAMENS </a:t>
            </a:r>
          </a:p>
          <a:p>
            <a:endParaRPr lang="fr-CH" sz="800" b="1" dirty="0">
              <a:latin typeface="Teko Medium" panose="020B0604020202020204" charset="0"/>
              <a:cs typeface="Teko Medium" panose="020B0604020202020204" charset="0"/>
            </a:endParaRPr>
          </a:p>
          <a:p>
            <a:pPr marL="342900" indent="-342900">
              <a:buFont typeface="+mj-lt"/>
              <a:buAutoNum type="arabicPeriod"/>
            </a:pPr>
            <a:r>
              <a:rPr lang="fr-CH" dirty="0">
                <a:latin typeface="DM Sans" panose="020B0604020202020204" charset="0"/>
              </a:rPr>
              <a:t>Lorsque le responsable académique a reçu le rapport de l’étudiant et le formulaire 05A du responsable institutionnel, il  procède à l’évaluation finale de l’étudiant sur la base de ces deux documents et transmet la note au secrétariat du Bureau des stages via le formulaire 05E. </a:t>
            </a:r>
          </a:p>
          <a:p>
            <a:pPr marL="342900" indent="-342900">
              <a:buFont typeface="+mj-lt"/>
              <a:buAutoNum type="arabicPeriod"/>
            </a:pPr>
            <a:endParaRPr lang="fr-CH" sz="800" dirty="0">
              <a:latin typeface="DM Sans" panose="020B0604020202020204" charset="0"/>
            </a:endParaRPr>
          </a:p>
          <a:p>
            <a:pPr marL="342900" indent="-342900">
              <a:buFont typeface="+mj-lt"/>
              <a:buAutoNum type="arabicPeriod"/>
            </a:pPr>
            <a:r>
              <a:rPr lang="fr-CH" dirty="0">
                <a:solidFill>
                  <a:srgbClr val="FF0000"/>
                </a:solidFill>
                <a:latin typeface="DM Sans" panose="020B0604020202020204" charset="0"/>
              </a:rPr>
              <a:t>Si l’étudiant a fait valablement enregistrer le formulaire 02G / 02I , le secrétariat peut transmettre la note au secrétariat des étudiants et le stage peut être validé.</a:t>
            </a:r>
          </a:p>
          <a:p>
            <a:endParaRPr lang="fr-CH" dirty="0">
              <a:latin typeface="DM Sans" panose="020B0604020202020204" charset="0"/>
            </a:endParaRPr>
          </a:p>
        </p:txBody>
      </p:sp>
      <p:sp>
        <p:nvSpPr>
          <p:cNvPr id="21" name="Flèche : droite 20">
            <a:extLst>
              <a:ext uri="{FF2B5EF4-FFF2-40B4-BE49-F238E27FC236}">
                <a16:creationId xmlns:a16="http://schemas.microsoft.com/office/drawing/2014/main" id="{F46B22C5-25D6-4679-9C33-D7427D8C45D9}"/>
              </a:ext>
            </a:extLst>
          </p:cNvPr>
          <p:cNvSpPr/>
          <p:nvPr/>
        </p:nvSpPr>
        <p:spPr>
          <a:xfrm>
            <a:off x="8382000" y="4858170"/>
            <a:ext cx="1524000" cy="1063534"/>
          </a:xfrm>
          <a:prstGeom prst="rightArrow">
            <a:avLst/>
          </a:prstGeom>
          <a:solidFill>
            <a:srgbClr val="018482"/>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TextBox 11">
            <a:extLst>
              <a:ext uri="{FF2B5EF4-FFF2-40B4-BE49-F238E27FC236}">
                <a16:creationId xmlns:a16="http://schemas.microsoft.com/office/drawing/2014/main" id="{45094675-9866-47D5-8763-C20AAE5C4E95}"/>
              </a:ext>
            </a:extLst>
          </p:cNvPr>
          <p:cNvSpPr txBox="1"/>
          <p:nvPr/>
        </p:nvSpPr>
        <p:spPr>
          <a:xfrm>
            <a:off x="7715250" y="9573228"/>
            <a:ext cx="2857500" cy="287195"/>
          </a:xfrm>
          <a:prstGeom prst="rect">
            <a:avLst/>
          </a:prstGeom>
        </p:spPr>
        <p:txBody>
          <a:bodyPr wrap="square" lIns="0" tIns="0" rIns="0" bIns="0" rtlCol="0" anchor="t">
            <a:spAutoFit/>
          </a:bodyPr>
          <a:lstStyle/>
          <a:p>
            <a:pPr>
              <a:lnSpc>
                <a:spcPts val="2340"/>
              </a:lnSpc>
            </a:pPr>
            <a:r>
              <a:rPr lang="en-US" sz="1800" dirty="0">
                <a:solidFill>
                  <a:srgbClr val="2C2C2C"/>
                </a:solidFill>
                <a:latin typeface="DM Sans Bold"/>
              </a:rPr>
              <a:t>Site internet : </a:t>
            </a:r>
            <a:r>
              <a:rPr lang="en-US" sz="1800" dirty="0" err="1">
                <a:solidFill>
                  <a:srgbClr val="2C2C2C"/>
                </a:solidFill>
                <a:latin typeface="DM Sans Bold"/>
              </a:rPr>
              <a:t>étape</a:t>
            </a:r>
            <a:r>
              <a:rPr lang="en-US" sz="1800" dirty="0">
                <a:solidFill>
                  <a:srgbClr val="2C2C2C"/>
                </a:solidFill>
                <a:latin typeface="DM Sans Bold"/>
              </a:rPr>
              <a:t> 5</a:t>
            </a:r>
          </a:p>
        </p:txBody>
      </p:sp>
    </p:spTree>
    <p:extLst>
      <p:ext uri="{BB962C8B-B14F-4D97-AF65-F5344CB8AC3E}">
        <p14:creationId xmlns:p14="http://schemas.microsoft.com/office/powerpoint/2010/main" val="1440618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9">
            <a:extLst>
              <a:ext uri="{FF2B5EF4-FFF2-40B4-BE49-F238E27FC236}">
                <a16:creationId xmlns:a16="http://schemas.microsoft.com/office/drawing/2014/main" id="{30E453B1-8409-4AE5-A665-CCD45C7FE8A8}"/>
              </a:ext>
            </a:extLst>
          </p:cNvPr>
          <p:cNvSpPr/>
          <p:nvPr/>
        </p:nvSpPr>
        <p:spPr>
          <a:xfrm>
            <a:off x="-17929" y="7810500"/>
            <a:ext cx="18288000" cy="2476500"/>
          </a:xfrm>
          <a:prstGeom prst="rect">
            <a:avLst/>
          </a:prstGeom>
          <a:solidFill>
            <a:srgbClr val="018482"/>
          </a:solidFill>
        </p:spPr>
      </p:sp>
      <p:sp>
        <p:nvSpPr>
          <p:cNvPr id="5" name="TextBox 4">
            <a:extLst>
              <a:ext uri="{FF2B5EF4-FFF2-40B4-BE49-F238E27FC236}">
                <a16:creationId xmlns:a16="http://schemas.microsoft.com/office/drawing/2014/main" id="{DE9FB8C9-CEB7-48F6-AFBD-5425CB146BBC}"/>
              </a:ext>
            </a:extLst>
          </p:cNvPr>
          <p:cNvSpPr txBox="1"/>
          <p:nvPr/>
        </p:nvSpPr>
        <p:spPr>
          <a:xfrm>
            <a:off x="896471" y="8572500"/>
            <a:ext cx="17373600" cy="1300356"/>
          </a:xfrm>
          <a:prstGeom prst="rect">
            <a:avLst/>
          </a:prstGeom>
        </p:spPr>
        <p:txBody>
          <a:bodyPr wrap="square" lIns="0" tIns="0" rIns="0" bIns="0" rtlCol="0" anchor="t">
            <a:spAutoFit/>
          </a:bodyPr>
          <a:lstStyle/>
          <a:p>
            <a:pPr>
              <a:lnSpc>
                <a:spcPts val="9999"/>
              </a:lnSpc>
            </a:pPr>
            <a:r>
              <a:rPr lang="en-US" sz="8800" dirty="0">
                <a:solidFill>
                  <a:schemeClr val="bg1"/>
                </a:solidFill>
                <a:latin typeface="Teko Medium"/>
              </a:rPr>
              <a:t>Conseils – Insertion </a:t>
            </a:r>
            <a:r>
              <a:rPr lang="en-US" sz="8800" dirty="0" err="1">
                <a:solidFill>
                  <a:schemeClr val="bg1"/>
                </a:solidFill>
                <a:latin typeface="Teko Medium"/>
              </a:rPr>
              <a:t>professionnelle</a:t>
            </a:r>
            <a:endParaRPr lang="en-US" sz="8800" dirty="0">
              <a:solidFill>
                <a:schemeClr val="bg1"/>
              </a:solidFill>
              <a:latin typeface="Teko Medium"/>
            </a:endParaRPr>
          </a:p>
        </p:txBody>
      </p:sp>
      <p:pic>
        <p:nvPicPr>
          <p:cNvPr id="7" name="Graphique 6" descr="Épingler">
            <a:extLst>
              <a:ext uri="{FF2B5EF4-FFF2-40B4-BE49-F238E27FC236}">
                <a16:creationId xmlns:a16="http://schemas.microsoft.com/office/drawing/2014/main" id="{14569580-F426-4475-8AAF-9B90EBD4AC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1638300"/>
            <a:ext cx="540000" cy="540000"/>
          </a:xfrm>
          <a:prstGeom prst="rect">
            <a:avLst/>
          </a:prstGeom>
        </p:spPr>
      </p:pic>
      <p:sp>
        <p:nvSpPr>
          <p:cNvPr id="8" name="ZoneTexte 7">
            <a:extLst>
              <a:ext uri="{FF2B5EF4-FFF2-40B4-BE49-F238E27FC236}">
                <a16:creationId xmlns:a16="http://schemas.microsoft.com/office/drawing/2014/main" id="{4BD67E1E-6657-4D7B-8B86-C38C88B6E248}"/>
              </a:ext>
            </a:extLst>
          </p:cNvPr>
          <p:cNvSpPr txBox="1"/>
          <p:nvPr/>
        </p:nvSpPr>
        <p:spPr>
          <a:xfrm>
            <a:off x="1600200" y="1638300"/>
            <a:ext cx="14249400" cy="1670265"/>
          </a:xfrm>
          <a:prstGeom prst="rect">
            <a:avLst/>
          </a:prstGeom>
          <a:noFill/>
        </p:spPr>
        <p:txBody>
          <a:bodyPr wrap="square" rtlCol="0">
            <a:spAutoFit/>
          </a:bodyPr>
          <a:lstStyle/>
          <a:p>
            <a:r>
              <a:rPr lang="fr-CH" sz="2400" b="1" dirty="0">
                <a:latin typeface="Teko Medium" panose="020B0604020202020204" charset="0"/>
                <a:cs typeface="Teko Medium" panose="020B0604020202020204" charset="0"/>
              </a:rPr>
              <a:t>RECHERCHE DE STAGE</a:t>
            </a:r>
          </a:p>
          <a:p>
            <a:pPr marL="285750" indent="-285750">
              <a:lnSpc>
                <a:spcPct val="150000"/>
              </a:lnSpc>
              <a:buFont typeface="Arial" panose="020B0604020202020204" pitchFamily="34" charset="0"/>
              <a:buChar char="•"/>
            </a:pPr>
            <a:r>
              <a:rPr lang="fr-CH" dirty="0">
                <a:latin typeface="DM Sans" panose="020B0604020202020204" charset="0"/>
              </a:rPr>
              <a:t>Prévoir un certain nombre de postulations en fonction du marché de l’emploi.</a:t>
            </a:r>
          </a:p>
          <a:p>
            <a:pPr marL="285750" indent="-285750">
              <a:lnSpc>
                <a:spcPct val="150000"/>
              </a:lnSpc>
              <a:buFont typeface="Arial" panose="020B0604020202020204" pitchFamily="34" charset="0"/>
              <a:buChar char="•"/>
            </a:pPr>
            <a:r>
              <a:rPr lang="fr-CH" dirty="0">
                <a:latin typeface="DM Sans" panose="020B0604020202020204" charset="0"/>
              </a:rPr>
              <a:t>Cibler efficacement les institutions à approcher (type de structure, type d’activités, personnes de contact, etc.). </a:t>
            </a:r>
          </a:p>
          <a:p>
            <a:pPr marL="285750" indent="-285750">
              <a:lnSpc>
                <a:spcPct val="150000"/>
              </a:lnSpc>
              <a:buFont typeface="Arial" panose="020B0604020202020204" pitchFamily="34" charset="0"/>
              <a:buChar char="•"/>
            </a:pPr>
            <a:r>
              <a:rPr lang="fr-CH" dirty="0">
                <a:latin typeface="DM Sans" panose="020B0604020202020204" charset="0"/>
              </a:rPr>
              <a:t>Effectuer un suivi des postulations effectuées (tableau). </a:t>
            </a:r>
          </a:p>
        </p:txBody>
      </p:sp>
      <p:sp>
        <p:nvSpPr>
          <p:cNvPr id="9" name="ZoneTexte 8">
            <a:extLst>
              <a:ext uri="{FF2B5EF4-FFF2-40B4-BE49-F238E27FC236}">
                <a16:creationId xmlns:a16="http://schemas.microsoft.com/office/drawing/2014/main" id="{FA6176DF-49E6-4286-9ECF-DB78ED2E63CF}"/>
              </a:ext>
            </a:extLst>
          </p:cNvPr>
          <p:cNvSpPr txBox="1"/>
          <p:nvPr/>
        </p:nvSpPr>
        <p:spPr>
          <a:xfrm>
            <a:off x="1573696" y="4203992"/>
            <a:ext cx="14249400" cy="839269"/>
          </a:xfrm>
          <a:prstGeom prst="rect">
            <a:avLst/>
          </a:prstGeom>
          <a:noFill/>
        </p:spPr>
        <p:txBody>
          <a:bodyPr wrap="square" rtlCol="0">
            <a:spAutoFit/>
          </a:bodyPr>
          <a:lstStyle/>
          <a:p>
            <a:r>
              <a:rPr lang="fr-CH" sz="2400" b="1" dirty="0">
                <a:latin typeface="Teko Medium" panose="020B0604020202020204" charset="0"/>
                <a:cs typeface="Teko Medium" panose="020B0604020202020204" charset="0"/>
              </a:rPr>
              <a:t>DOSSIER DE CANDIDATURE</a:t>
            </a:r>
          </a:p>
          <a:p>
            <a:pPr marL="285750" indent="-285750">
              <a:lnSpc>
                <a:spcPct val="150000"/>
              </a:lnSpc>
              <a:buFont typeface="Arial" panose="020B0604020202020204" pitchFamily="34" charset="0"/>
              <a:buChar char="•"/>
            </a:pPr>
            <a:r>
              <a:rPr lang="fr-CH" dirty="0">
                <a:latin typeface="DM Sans" panose="020B0604020202020204" charset="0"/>
              </a:rPr>
              <a:t>Demander à l’institution une attestation de fin de stage (certificat). Voir modèle type. </a:t>
            </a:r>
          </a:p>
        </p:txBody>
      </p:sp>
      <p:sp>
        <p:nvSpPr>
          <p:cNvPr id="10" name="ZoneTexte 9">
            <a:extLst>
              <a:ext uri="{FF2B5EF4-FFF2-40B4-BE49-F238E27FC236}">
                <a16:creationId xmlns:a16="http://schemas.microsoft.com/office/drawing/2014/main" id="{81791418-D248-4C30-BADD-F0B2C42647FE}"/>
              </a:ext>
            </a:extLst>
          </p:cNvPr>
          <p:cNvSpPr txBox="1"/>
          <p:nvPr/>
        </p:nvSpPr>
        <p:spPr>
          <a:xfrm>
            <a:off x="1560444" y="5930232"/>
            <a:ext cx="15075026" cy="1254767"/>
          </a:xfrm>
          <a:prstGeom prst="rect">
            <a:avLst/>
          </a:prstGeom>
          <a:noFill/>
        </p:spPr>
        <p:txBody>
          <a:bodyPr wrap="square" rtlCol="0">
            <a:spAutoFit/>
          </a:bodyPr>
          <a:lstStyle/>
          <a:p>
            <a:r>
              <a:rPr lang="fr-CH" sz="2400" b="1" dirty="0">
                <a:latin typeface="Teko Medium" panose="020B0604020202020204" charset="0"/>
                <a:cs typeface="Teko Medium" panose="020B0604020202020204" charset="0"/>
              </a:rPr>
              <a:t>RÉSEAU PROFESSIONNEL</a:t>
            </a:r>
          </a:p>
          <a:p>
            <a:pPr marL="285750" indent="-285750">
              <a:lnSpc>
                <a:spcPct val="150000"/>
              </a:lnSpc>
              <a:buFont typeface="Arial" panose="020B0604020202020204" pitchFamily="34" charset="0"/>
              <a:buChar char="•"/>
            </a:pPr>
            <a:r>
              <a:rPr lang="fr-CH" dirty="0">
                <a:latin typeface="DM Sans" panose="020B0604020202020204" charset="0"/>
              </a:rPr>
              <a:t>A développer le plus tôt possible : </a:t>
            </a:r>
            <a:r>
              <a:rPr lang="fr-CH" dirty="0" err="1">
                <a:latin typeface="DM Sans" panose="020B0604020202020204" charset="0"/>
              </a:rPr>
              <a:t>Linkedin</a:t>
            </a:r>
            <a:r>
              <a:rPr lang="fr-CH" dirty="0">
                <a:latin typeface="DM Sans" panose="020B0604020202020204" charset="0"/>
              </a:rPr>
              <a:t> et autres réseaux sociaux, événements (forums, salons), Alumni, activités associatives, etc.   </a:t>
            </a:r>
          </a:p>
          <a:p>
            <a:pPr marL="285750" indent="-285750">
              <a:lnSpc>
                <a:spcPct val="150000"/>
              </a:lnSpc>
              <a:buFont typeface="Arial" panose="020B0604020202020204" pitchFamily="34" charset="0"/>
              <a:buChar char="•"/>
            </a:pPr>
            <a:r>
              <a:rPr lang="fr-CH" dirty="0">
                <a:latin typeface="DM Sans" panose="020B0604020202020204" charset="0"/>
              </a:rPr>
              <a:t>Soigner sa réputation professionnelle</a:t>
            </a:r>
          </a:p>
        </p:txBody>
      </p:sp>
      <p:pic>
        <p:nvPicPr>
          <p:cNvPr id="11" name="Graphique 10" descr="Épingler">
            <a:extLst>
              <a:ext uri="{FF2B5EF4-FFF2-40B4-BE49-F238E27FC236}">
                <a16:creationId xmlns:a16="http://schemas.microsoft.com/office/drawing/2014/main" id="{C88A5EF1-63FE-4EB8-B708-44D8BC8644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4242366"/>
            <a:ext cx="540000" cy="540000"/>
          </a:xfrm>
          <a:prstGeom prst="rect">
            <a:avLst/>
          </a:prstGeom>
        </p:spPr>
      </p:pic>
      <p:pic>
        <p:nvPicPr>
          <p:cNvPr id="12" name="Graphique 11" descr="Épingler">
            <a:extLst>
              <a:ext uri="{FF2B5EF4-FFF2-40B4-BE49-F238E27FC236}">
                <a16:creationId xmlns:a16="http://schemas.microsoft.com/office/drawing/2014/main" id="{D35D4352-3C02-40AD-886C-869A63E238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930232"/>
            <a:ext cx="540000" cy="540000"/>
          </a:xfrm>
          <a:prstGeom prst="rect">
            <a:avLst/>
          </a:prstGeom>
        </p:spPr>
      </p:pic>
    </p:spTree>
    <p:extLst>
      <p:ext uri="{BB962C8B-B14F-4D97-AF65-F5344CB8AC3E}">
        <p14:creationId xmlns:p14="http://schemas.microsoft.com/office/powerpoint/2010/main" val="4158217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3049055"/>
          </a:xfrm>
          <a:prstGeom prst="rect">
            <a:avLst/>
          </a:prstGeom>
          <a:solidFill>
            <a:srgbClr val="018482"/>
          </a:solidFill>
        </p:spPr>
      </p:sp>
      <p:grpSp>
        <p:nvGrpSpPr>
          <p:cNvPr id="9" name="Group 9"/>
          <p:cNvGrpSpPr/>
          <p:nvPr/>
        </p:nvGrpSpPr>
        <p:grpSpPr>
          <a:xfrm>
            <a:off x="2971802" y="4396483"/>
            <a:ext cx="12115800" cy="1792012"/>
            <a:chOff x="0" y="-47625"/>
            <a:chExt cx="1892746" cy="860425"/>
          </a:xfrm>
        </p:grpSpPr>
        <p:sp>
          <p:nvSpPr>
            <p:cNvPr id="10" name="Freeform 10"/>
            <p:cNvSpPr/>
            <p:nvPr/>
          </p:nvSpPr>
          <p:spPr>
            <a:xfrm>
              <a:off x="0" y="0"/>
              <a:ext cx="1892746" cy="776889"/>
            </a:xfrm>
            <a:custGeom>
              <a:avLst/>
              <a:gdLst/>
              <a:ahLst/>
              <a:cxnLst/>
              <a:rect l="l" t="t" r="r" b="b"/>
              <a:pathLst>
                <a:path w="1892746" h="776889">
                  <a:moveTo>
                    <a:pt x="54990" y="0"/>
                  </a:moveTo>
                  <a:lnTo>
                    <a:pt x="1837756" y="0"/>
                  </a:lnTo>
                  <a:cubicBezTo>
                    <a:pt x="1852340" y="0"/>
                    <a:pt x="1866328" y="5794"/>
                    <a:pt x="1876640" y="16106"/>
                  </a:cubicBezTo>
                  <a:cubicBezTo>
                    <a:pt x="1886953" y="26419"/>
                    <a:pt x="1892746" y="40406"/>
                    <a:pt x="1892746" y="54990"/>
                  </a:cubicBezTo>
                  <a:lnTo>
                    <a:pt x="1892746" y="721899"/>
                  </a:lnTo>
                  <a:cubicBezTo>
                    <a:pt x="1892746" y="752269"/>
                    <a:pt x="1868126" y="776889"/>
                    <a:pt x="1837756" y="776889"/>
                  </a:cubicBezTo>
                  <a:lnTo>
                    <a:pt x="54990" y="776889"/>
                  </a:lnTo>
                  <a:cubicBezTo>
                    <a:pt x="40406" y="776889"/>
                    <a:pt x="26419" y="771095"/>
                    <a:pt x="16106" y="760783"/>
                  </a:cubicBezTo>
                  <a:cubicBezTo>
                    <a:pt x="5794" y="750470"/>
                    <a:pt x="0" y="736483"/>
                    <a:pt x="0" y="721899"/>
                  </a:cubicBezTo>
                  <a:lnTo>
                    <a:pt x="0" y="54990"/>
                  </a:lnTo>
                  <a:cubicBezTo>
                    <a:pt x="0" y="40406"/>
                    <a:pt x="5794" y="26419"/>
                    <a:pt x="16106" y="16106"/>
                  </a:cubicBezTo>
                  <a:cubicBezTo>
                    <a:pt x="26419" y="5794"/>
                    <a:pt x="40406" y="0"/>
                    <a:pt x="54990" y="0"/>
                  </a:cubicBezTo>
                  <a:close/>
                </a:path>
              </a:pathLst>
            </a:custGeom>
            <a:solidFill>
              <a:srgbClr val="E4E4E4"/>
            </a:solidFill>
          </p:spPr>
        </p:sp>
        <p:sp>
          <p:nvSpPr>
            <p:cNvPr id="11" name="TextBox 11"/>
            <p:cNvSpPr txBox="1"/>
            <p:nvPr/>
          </p:nvSpPr>
          <p:spPr>
            <a:xfrm>
              <a:off x="0" y="-47625"/>
              <a:ext cx="1809045" cy="860425"/>
            </a:xfrm>
            <a:prstGeom prst="rect">
              <a:avLst/>
            </a:prstGeom>
          </p:spPr>
          <p:txBody>
            <a:bodyPr lIns="254000" tIns="254000" rIns="254000" bIns="254000" rtlCol="0" anchor="ctr"/>
            <a:lstStyle/>
            <a:p>
              <a:pPr algn="ctr">
                <a:lnSpc>
                  <a:spcPts val="3079"/>
                </a:lnSpc>
              </a:pPr>
              <a:r>
                <a:rPr lang="en-US" sz="2199" dirty="0" err="1">
                  <a:solidFill>
                    <a:srgbClr val="000000"/>
                  </a:solidFill>
                  <a:latin typeface="DM Sans Bold"/>
                </a:rPr>
                <a:t>J’aimerais</a:t>
              </a:r>
              <a:r>
                <a:rPr lang="en-US" sz="2199" dirty="0">
                  <a:solidFill>
                    <a:srgbClr val="000000"/>
                  </a:solidFill>
                  <a:latin typeface="DM Sans Bold"/>
                </a:rPr>
                <a:t> savoir </a:t>
              </a:r>
              <a:r>
                <a:rPr lang="en-US" sz="2199" dirty="0" err="1">
                  <a:solidFill>
                    <a:srgbClr val="000000"/>
                  </a:solidFill>
                  <a:latin typeface="DM Sans Bold"/>
                </a:rPr>
                <a:t>si</a:t>
              </a:r>
              <a:r>
                <a:rPr lang="en-US" sz="2199" dirty="0">
                  <a:solidFill>
                    <a:srgbClr val="000000"/>
                  </a:solidFill>
                  <a:latin typeface="DM Sans Bold"/>
                </a:rPr>
                <a:t>..........</a:t>
              </a:r>
            </a:p>
          </p:txBody>
        </p:sp>
      </p:grpSp>
      <p:grpSp>
        <p:nvGrpSpPr>
          <p:cNvPr id="14" name="Group 14"/>
          <p:cNvGrpSpPr/>
          <p:nvPr/>
        </p:nvGrpSpPr>
        <p:grpSpPr>
          <a:xfrm>
            <a:off x="2954869" y="7478200"/>
            <a:ext cx="12115800" cy="1792012"/>
            <a:chOff x="0" y="-47625"/>
            <a:chExt cx="1779586" cy="860425"/>
          </a:xfrm>
        </p:grpSpPr>
        <p:sp>
          <p:nvSpPr>
            <p:cNvPr id="15" name="Freeform 15"/>
            <p:cNvSpPr/>
            <p:nvPr/>
          </p:nvSpPr>
          <p:spPr>
            <a:xfrm>
              <a:off x="0" y="0"/>
              <a:ext cx="1779586" cy="776889"/>
            </a:xfrm>
            <a:custGeom>
              <a:avLst/>
              <a:gdLst/>
              <a:ahLst/>
              <a:cxnLst/>
              <a:rect l="l" t="t" r="r" b="b"/>
              <a:pathLst>
                <a:path w="1779586" h="776889">
                  <a:moveTo>
                    <a:pt x="58487" y="0"/>
                  </a:moveTo>
                  <a:lnTo>
                    <a:pt x="1721099" y="0"/>
                  </a:lnTo>
                  <a:cubicBezTo>
                    <a:pt x="1736611" y="0"/>
                    <a:pt x="1751487" y="6162"/>
                    <a:pt x="1762456" y="17130"/>
                  </a:cubicBezTo>
                  <a:cubicBezTo>
                    <a:pt x="1773424" y="28099"/>
                    <a:pt x="1779586" y="42975"/>
                    <a:pt x="1779586" y="58487"/>
                  </a:cubicBezTo>
                  <a:lnTo>
                    <a:pt x="1779586" y="718402"/>
                  </a:lnTo>
                  <a:cubicBezTo>
                    <a:pt x="1779586" y="750703"/>
                    <a:pt x="1753401" y="776889"/>
                    <a:pt x="1721099" y="776889"/>
                  </a:cubicBezTo>
                  <a:lnTo>
                    <a:pt x="58487" y="776889"/>
                  </a:lnTo>
                  <a:cubicBezTo>
                    <a:pt x="42975" y="776889"/>
                    <a:pt x="28099" y="770727"/>
                    <a:pt x="17130" y="759758"/>
                  </a:cubicBezTo>
                  <a:cubicBezTo>
                    <a:pt x="6162" y="748790"/>
                    <a:pt x="0" y="733914"/>
                    <a:pt x="0" y="718402"/>
                  </a:cubicBezTo>
                  <a:lnTo>
                    <a:pt x="0" y="58487"/>
                  </a:lnTo>
                  <a:cubicBezTo>
                    <a:pt x="0" y="42975"/>
                    <a:pt x="6162" y="28099"/>
                    <a:pt x="17130" y="17130"/>
                  </a:cubicBezTo>
                  <a:cubicBezTo>
                    <a:pt x="28099" y="6162"/>
                    <a:pt x="42975" y="0"/>
                    <a:pt x="58487" y="0"/>
                  </a:cubicBezTo>
                  <a:close/>
                </a:path>
              </a:pathLst>
            </a:custGeom>
            <a:solidFill>
              <a:srgbClr val="018482"/>
            </a:solidFill>
          </p:spPr>
        </p:sp>
        <p:sp>
          <p:nvSpPr>
            <p:cNvPr id="16" name="TextBox 16"/>
            <p:cNvSpPr txBox="1"/>
            <p:nvPr/>
          </p:nvSpPr>
          <p:spPr>
            <a:xfrm>
              <a:off x="0" y="-47625"/>
              <a:ext cx="1432623" cy="860425"/>
            </a:xfrm>
            <a:prstGeom prst="rect">
              <a:avLst/>
            </a:prstGeom>
          </p:spPr>
          <p:txBody>
            <a:bodyPr lIns="254000" tIns="254000" rIns="254000" bIns="254000" rtlCol="0" anchor="ctr"/>
            <a:lstStyle/>
            <a:p>
              <a:pPr algn="ctr">
                <a:lnSpc>
                  <a:spcPts val="3079"/>
                </a:lnSpc>
              </a:pPr>
              <a:r>
                <a:rPr lang="en-US" sz="2199" dirty="0">
                  <a:solidFill>
                    <a:srgbClr val="FFFFFF"/>
                  </a:solidFill>
                  <a:latin typeface="DM Sans Bold"/>
                </a:rPr>
                <a:t>Merci </a:t>
              </a:r>
              <a:r>
                <a:rPr lang="en-US" sz="2199" dirty="0" err="1">
                  <a:solidFill>
                    <a:srgbClr val="FFFFFF"/>
                  </a:solidFill>
                  <a:latin typeface="DM Sans Bold"/>
                </a:rPr>
                <a:t>d’avoir</a:t>
              </a:r>
              <a:r>
                <a:rPr lang="en-US" sz="2199" dirty="0">
                  <a:solidFill>
                    <a:srgbClr val="FFFFFF"/>
                  </a:solidFill>
                  <a:latin typeface="DM Sans Bold"/>
                </a:rPr>
                <a:t> </a:t>
              </a:r>
              <a:r>
                <a:rPr lang="en-US" sz="2199" dirty="0" err="1">
                  <a:solidFill>
                    <a:srgbClr val="FFFFFF"/>
                  </a:solidFill>
                  <a:latin typeface="DM Sans Bold"/>
                </a:rPr>
                <a:t>posé</a:t>
              </a:r>
              <a:r>
                <a:rPr lang="en-US" sz="2199" dirty="0">
                  <a:solidFill>
                    <a:srgbClr val="FFFFFF"/>
                  </a:solidFill>
                  <a:latin typeface="DM Sans Bold"/>
                </a:rPr>
                <a:t> </a:t>
              </a:r>
              <a:r>
                <a:rPr lang="en-US" sz="2199" dirty="0" err="1">
                  <a:solidFill>
                    <a:srgbClr val="FFFFFF"/>
                  </a:solidFill>
                  <a:latin typeface="DM Sans Bold"/>
                </a:rPr>
                <a:t>cette</a:t>
              </a:r>
              <a:r>
                <a:rPr lang="en-US" sz="2199" dirty="0">
                  <a:solidFill>
                    <a:srgbClr val="FFFFFF"/>
                  </a:solidFill>
                  <a:latin typeface="DM Sans Bold"/>
                </a:rPr>
                <a:t> question, ......................</a:t>
              </a:r>
            </a:p>
          </p:txBody>
        </p:sp>
      </p:grpSp>
      <p:grpSp>
        <p:nvGrpSpPr>
          <p:cNvPr id="17" name="Group 17"/>
          <p:cNvGrpSpPr>
            <a:grpSpLocks noChangeAspect="1"/>
          </p:cNvGrpSpPr>
          <p:nvPr/>
        </p:nvGrpSpPr>
        <p:grpSpPr>
          <a:xfrm>
            <a:off x="13855623" y="6842181"/>
            <a:ext cx="1620008" cy="1620000"/>
            <a:chOff x="0" y="0"/>
            <a:chExt cx="6350000" cy="6349975"/>
          </a:xfrm>
        </p:grpSpPr>
        <p:sp>
          <p:nvSpPr>
            <p:cNvPr id="18" name="Freeform 1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sp>
      </p:grpSp>
      <p:sp>
        <p:nvSpPr>
          <p:cNvPr id="19" name="TextBox 19"/>
          <p:cNvSpPr txBox="1"/>
          <p:nvPr/>
        </p:nvSpPr>
        <p:spPr>
          <a:xfrm>
            <a:off x="943352" y="1016788"/>
            <a:ext cx="10401300" cy="1107996"/>
          </a:xfrm>
          <a:prstGeom prst="rect">
            <a:avLst/>
          </a:prstGeom>
        </p:spPr>
        <p:txBody>
          <a:bodyPr wrap="square" lIns="0" tIns="0" rIns="0" bIns="0" rtlCol="0" anchor="t">
            <a:spAutoFit/>
          </a:bodyPr>
          <a:lstStyle/>
          <a:p>
            <a:pPr marL="0" lvl="0" indent="0">
              <a:lnSpc>
                <a:spcPts val="8000"/>
              </a:lnSpc>
            </a:pPr>
            <a:r>
              <a:rPr lang="en-US" sz="8800" dirty="0">
                <a:solidFill>
                  <a:srgbClr val="FFFFFF"/>
                </a:solidFill>
                <a:latin typeface="Teko Medium"/>
              </a:rPr>
              <a:t>Questions-</a:t>
            </a:r>
            <a:r>
              <a:rPr lang="en-US" sz="8800" dirty="0" err="1">
                <a:solidFill>
                  <a:srgbClr val="FFFFFF"/>
                </a:solidFill>
                <a:latin typeface="Teko Medium"/>
              </a:rPr>
              <a:t>Réponses</a:t>
            </a:r>
            <a:endParaRPr lang="en-US" sz="8000" dirty="0">
              <a:solidFill>
                <a:srgbClr val="FFFFFF"/>
              </a:solidFill>
              <a:latin typeface="Teko Medium"/>
            </a:endParaRPr>
          </a:p>
        </p:txBody>
      </p:sp>
      <p:grpSp>
        <p:nvGrpSpPr>
          <p:cNvPr id="3" name="Group 3"/>
          <p:cNvGrpSpPr>
            <a:grpSpLocks noChangeAspect="1"/>
          </p:cNvGrpSpPr>
          <p:nvPr/>
        </p:nvGrpSpPr>
        <p:grpSpPr>
          <a:xfrm>
            <a:off x="2057400" y="3771677"/>
            <a:ext cx="1620005" cy="1620000"/>
            <a:chOff x="0" y="0"/>
            <a:chExt cx="6350000" cy="6349975"/>
          </a:xfrm>
        </p:grpSpPr>
        <p:sp>
          <p:nvSpPr>
            <p:cNvPr id="4" name="Freeform 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t="-9913" b="-40181"/>
              </a:stretch>
            </a:blipFill>
          </p:spPr>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18482"/>
        </a:solidFill>
        <a:effectLst/>
      </p:bgPr>
    </p:bg>
    <p:spTree>
      <p:nvGrpSpPr>
        <p:cNvPr id="1" name=""/>
        <p:cNvGrpSpPr/>
        <p:nvPr/>
      </p:nvGrpSpPr>
      <p:grpSpPr>
        <a:xfrm>
          <a:off x="0" y="0"/>
          <a:ext cx="0" cy="0"/>
          <a:chOff x="0" y="0"/>
          <a:chExt cx="0" cy="0"/>
        </a:xfrm>
      </p:grpSpPr>
      <p:sp>
        <p:nvSpPr>
          <p:cNvPr id="2" name="AutoShape 2"/>
          <p:cNvSpPr/>
          <p:nvPr/>
        </p:nvSpPr>
        <p:spPr>
          <a:xfrm>
            <a:off x="0" y="9258300"/>
            <a:ext cx="18281541" cy="1028700"/>
          </a:xfrm>
          <a:prstGeom prst="rect">
            <a:avLst/>
          </a:prstGeom>
          <a:solidFill>
            <a:srgbClr val="F6F4EA"/>
          </a:solidFill>
        </p:spPr>
      </p:sp>
      <p:sp>
        <p:nvSpPr>
          <p:cNvPr id="3" name="Freeform 3"/>
          <p:cNvSpPr/>
          <p:nvPr/>
        </p:nvSpPr>
        <p:spPr>
          <a:xfrm rot="-5400000" flipV="1">
            <a:off x="797210" y="2890"/>
            <a:ext cx="8020122" cy="9614543"/>
          </a:xfrm>
          <a:custGeom>
            <a:avLst/>
            <a:gdLst/>
            <a:ahLst/>
            <a:cxnLst/>
            <a:rect l="l" t="t" r="r" b="b"/>
            <a:pathLst>
              <a:path w="8020122" h="9614543">
                <a:moveTo>
                  <a:pt x="0" y="9614543"/>
                </a:moveTo>
                <a:lnTo>
                  <a:pt x="8020121" y="9614543"/>
                </a:lnTo>
                <a:lnTo>
                  <a:pt x="8020121" y="0"/>
                </a:lnTo>
                <a:lnTo>
                  <a:pt x="0" y="0"/>
                </a:lnTo>
                <a:lnTo>
                  <a:pt x="0" y="9614543"/>
                </a:lnTo>
                <a:close/>
              </a:path>
            </a:pathLst>
          </a:custGeom>
          <a:blipFill>
            <a:blip r:embed="rId2">
              <a:extLst>
                <a:ext uri="{96DAC541-7B7A-43D3-8B79-37D633B846F1}">
                  <asvg:svgBlip xmlns:asvg="http://schemas.microsoft.com/office/drawing/2016/SVG/main" r:embed="rId3"/>
                </a:ext>
              </a:extLst>
            </a:blip>
            <a:stretch>
              <a:fillRect b="-30709"/>
            </a:stretch>
          </a:blipFill>
        </p:spPr>
        <p:txBody>
          <a:bodyPr/>
          <a:lstStyle/>
          <a:p>
            <a:endParaRPr lang="fr-CH" dirty="0"/>
          </a:p>
        </p:txBody>
      </p:sp>
      <p:sp>
        <p:nvSpPr>
          <p:cNvPr id="4" name="TextBox 4"/>
          <p:cNvSpPr txBox="1"/>
          <p:nvPr/>
        </p:nvSpPr>
        <p:spPr>
          <a:xfrm>
            <a:off x="914400" y="3843144"/>
            <a:ext cx="6522830" cy="1300356"/>
          </a:xfrm>
          <a:prstGeom prst="rect">
            <a:avLst/>
          </a:prstGeom>
        </p:spPr>
        <p:txBody>
          <a:bodyPr lIns="0" tIns="0" rIns="0" bIns="0" rtlCol="0" anchor="t">
            <a:spAutoFit/>
          </a:bodyPr>
          <a:lstStyle/>
          <a:p>
            <a:pPr>
              <a:lnSpc>
                <a:spcPts val="9999"/>
              </a:lnSpc>
            </a:pPr>
            <a:r>
              <a:rPr lang="en-US" sz="8800" dirty="0">
                <a:solidFill>
                  <a:srgbClr val="2C2C2C"/>
                </a:solidFill>
                <a:latin typeface="Teko Medium"/>
              </a:rPr>
              <a:t>Contacts </a:t>
            </a:r>
          </a:p>
        </p:txBody>
      </p:sp>
      <p:sp>
        <p:nvSpPr>
          <p:cNvPr id="5" name="TextBox 5"/>
          <p:cNvSpPr txBox="1"/>
          <p:nvPr/>
        </p:nvSpPr>
        <p:spPr>
          <a:xfrm>
            <a:off x="10253133" y="1638300"/>
            <a:ext cx="7368211" cy="4638386"/>
          </a:xfrm>
          <a:prstGeom prst="rect">
            <a:avLst/>
          </a:prstGeom>
        </p:spPr>
        <p:txBody>
          <a:bodyPr lIns="0" tIns="0" rIns="0" bIns="0" rtlCol="0" anchor="t">
            <a:spAutoFit/>
          </a:bodyPr>
          <a:lstStyle/>
          <a:p>
            <a:pPr marL="265113" lvl="1">
              <a:lnSpc>
                <a:spcPts val="2940"/>
              </a:lnSpc>
            </a:pPr>
            <a:r>
              <a:rPr lang="en-US" sz="2400" b="1" dirty="0">
                <a:solidFill>
                  <a:srgbClr val="FFFFFF"/>
                </a:solidFill>
                <a:latin typeface="DM Sans" panose="020B0604020202020204" charset="0"/>
              </a:rPr>
              <a:t>STÉPHANIE BOUCHET-ROSSIER </a:t>
            </a:r>
          </a:p>
          <a:p>
            <a:pPr marL="265113" lvl="1"/>
            <a:endParaRPr lang="en-US" sz="800" b="1" dirty="0">
              <a:solidFill>
                <a:srgbClr val="FFFFFF"/>
              </a:solidFill>
              <a:latin typeface="DM Sans" panose="020B0604020202020204" charset="0"/>
            </a:endParaRPr>
          </a:p>
          <a:p>
            <a:pPr marL="265113" lvl="1"/>
            <a:r>
              <a:rPr lang="fr-FR" dirty="0">
                <a:solidFill>
                  <a:srgbClr val="FFFFFF"/>
                </a:solidFill>
                <a:latin typeface="DM Sans" panose="020B0604020202020204" charset="0"/>
              </a:rPr>
              <a:t>Conseillère</a:t>
            </a:r>
            <a:r>
              <a:rPr lang="en-US" dirty="0">
                <a:solidFill>
                  <a:srgbClr val="FFFFFF"/>
                </a:solidFill>
                <a:latin typeface="DM Sans" panose="020B0604020202020204" charset="0"/>
              </a:rPr>
              <a:t> </a:t>
            </a:r>
            <a:r>
              <a:rPr lang="en-US" dirty="0" err="1">
                <a:solidFill>
                  <a:srgbClr val="FFFFFF"/>
                </a:solidFill>
                <a:latin typeface="DM Sans" panose="020B0604020202020204" charset="0"/>
              </a:rPr>
              <a:t>académique</a:t>
            </a:r>
            <a:r>
              <a:rPr lang="en-US" dirty="0">
                <a:solidFill>
                  <a:srgbClr val="FFFFFF"/>
                </a:solidFill>
                <a:latin typeface="DM Sans" panose="020B0604020202020204" charset="0"/>
              </a:rPr>
              <a:t> pour les stages de Bachelor</a:t>
            </a:r>
          </a:p>
          <a:p>
            <a:pPr marL="265113" lvl="1"/>
            <a:r>
              <a:rPr lang="en-US" dirty="0">
                <a:solidFill>
                  <a:srgbClr val="FFFFFF"/>
                </a:solidFill>
                <a:latin typeface="DM Sans" panose="020B0604020202020204" charset="0"/>
              </a:rPr>
              <a:t> </a:t>
            </a:r>
          </a:p>
          <a:p>
            <a:pPr marL="265113" lvl="1"/>
            <a:r>
              <a:rPr lang="en-US" dirty="0">
                <a:solidFill>
                  <a:srgbClr val="FFFFFF"/>
                </a:solidFill>
                <a:latin typeface="DM Sans" panose="020B0604020202020204" charset="0"/>
              </a:rPr>
              <a:t>Bureau 3170 Uni Mail </a:t>
            </a:r>
          </a:p>
          <a:p>
            <a:pPr marL="265113" lvl="1"/>
            <a:endParaRPr lang="en-US" dirty="0">
              <a:solidFill>
                <a:srgbClr val="FFFFFF"/>
              </a:solidFill>
              <a:latin typeface="DM Sans" panose="020B0604020202020204" charset="0"/>
            </a:endParaRPr>
          </a:p>
          <a:p>
            <a:pPr marL="265113" lvl="1"/>
            <a:r>
              <a:rPr lang="en-US" dirty="0" err="1">
                <a:solidFill>
                  <a:srgbClr val="FFFFFF"/>
                </a:solidFill>
                <a:latin typeface="DM Sans" panose="020B0604020202020204" charset="0"/>
              </a:rPr>
              <a:t>Tél</a:t>
            </a:r>
            <a:r>
              <a:rPr lang="en-US" dirty="0">
                <a:solidFill>
                  <a:srgbClr val="FFFFFF"/>
                </a:solidFill>
                <a:latin typeface="DM Sans" panose="020B0604020202020204" charset="0"/>
              </a:rPr>
              <a:t>. : +41 22 379 91 05</a:t>
            </a:r>
          </a:p>
          <a:p>
            <a:pPr marL="265113" lvl="1"/>
            <a:endParaRPr lang="en-US" dirty="0">
              <a:solidFill>
                <a:srgbClr val="FFFFFF"/>
              </a:solidFill>
              <a:latin typeface="DM Sans" panose="020B0604020202020204" charset="0"/>
            </a:endParaRPr>
          </a:p>
          <a:p>
            <a:pPr marL="265113" lvl="1"/>
            <a:r>
              <a:rPr lang="en-US" dirty="0" err="1">
                <a:solidFill>
                  <a:srgbClr val="FFFFFF"/>
                </a:solidFill>
                <a:latin typeface="DM Sans" panose="020B0604020202020204" charset="0"/>
              </a:rPr>
              <a:t>Courriel</a:t>
            </a:r>
            <a:r>
              <a:rPr lang="en-US" dirty="0">
                <a:solidFill>
                  <a:srgbClr val="FFFFFF"/>
                </a:solidFill>
                <a:latin typeface="DM Sans" panose="020B0604020202020204" charset="0"/>
              </a:rPr>
              <a:t> : </a:t>
            </a:r>
            <a:r>
              <a:rPr lang="en-US" b="1" dirty="0">
                <a:solidFill>
                  <a:srgbClr val="FFFFFF"/>
                </a:solidFill>
                <a:effectLst>
                  <a:outerShdw blurRad="38100" dist="38100" dir="2700000" algn="tl">
                    <a:srgbClr val="000000">
                      <a:alpha val="43137"/>
                    </a:srgbClr>
                  </a:outerShdw>
                </a:effectLst>
                <a:latin typeface="DM Sans" panose="020B0604020202020204" charset="0"/>
              </a:rPr>
              <a:t>ebru.bouchet-rossier@unige.ch </a:t>
            </a:r>
          </a:p>
          <a:p>
            <a:pPr marL="265113" lvl="1">
              <a:lnSpc>
                <a:spcPts val="2940"/>
              </a:lnSpc>
            </a:pPr>
            <a:endParaRPr lang="en-US" dirty="0">
              <a:solidFill>
                <a:srgbClr val="FFFFFF"/>
              </a:solidFill>
              <a:latin typeface="DM Sans" panose="020B0604020202020204" charset="0"/>
            </a:endParaRPr>
          </a:p>
          <a:p>
            <a:pPr marL="265113" lvl="1">
              <a:lnSpc>
                <a:spcPts val="2940"/>
              </a:lnSpc>
            </a:pPr>
            <a:r>
              <a:rPr lang="en-US" u="sng" dirty="0" err="1">
                <a:solidFill>
                  <a:srgbClr val="FFFFFF"/>
                </a:solidFill>
                <a:latin typeface="DM Sans" panose="020B0604020202020204" charset="0"/>
              </a:rPr>
              <a:t>Permanences</a:t>
            </a:r>
            <a:r>
              <a:rPr lang="en-US" u="sng" dirty="0">
                <a:solidFill>
                  <a:srgbClr val="FFFFFF"/>
                </a:solidFill>
                <a:latin typeface="DM Sans" panose="020B0604020202020204" charset="0"/>
              </a:rPr>
              <a:t> sans </a:t>
            </a:r>
            <a:r>
              <a:rPr lang="en-US" u="sng" dirty="0" err="1">
                <a:solidFill>
                  <a:srgbClr val="FFFFFF"/>
                </a:solidFill>
                <a:latin typeface="DM Sans" panose="020B0604020202020204" charset="0"/>
              </a:rPr>
              <a:t>rendez-vous</a:t>
            </a:r>
            <a:r>
              <a:rPr lang="en-US" u="sng" dirty="0">
                <a:solidFill>
                  <a:srgbClr val="FFFFFF"/>
                </a:solidFill>
                <a:latin typeface="DM Sans" panose="020B0604020202020204" charset="0"/>
              </a:rPr>
              <a:t>: </a:t>
            </a:r>
          </a:p>
          <a:p>
            <a:pPr marL="550863" lvl="1" indent="-285750">
              <a:lnSpc>
                <a:spcPts val="2940"/>
              </a:lnSpc>
              <a:buFont typeface="Arial" panose="020B0604020202020204" pitchFamily="34" charset="0"/>
              <a:buChar char="•"/>
            </a:pPr>
            <a:r>
              <a:rPr lang="en-US" dirty="0" err="1">
                <a:solidFill>
                  <a:srgbClr val="FFFFFF"/>
                </a:solidFill>
                <a:latin typeface="DM Sans" panose="020B0604020202020204" charset="0"/>
              </a:rPr>
              <a:t>Tél</a:t>
            </a:r>
            <a:r>
              <a:rPr lang="en-US" dirty="0">
                <a:solidFill>
                  <a:srgbClr val="FFFFFF"/>
                </a:solidFill>
                <a:latin typeface="DM Sans" panose="020B0604020202020204" charset="0"/>
              </a:rPr>
              <a:t>. : </a:t>
            </a:r>
            <a:r>
              <a:rPr lang="en-US" dirty="0" err="1">
                <a:solidFill>
                  <a:srgbClr val="FFFFFF"/>
                </a:solidFill>
                <a:latin typeface="DM Sans" panose="020B0604020202020204" charset="0"/>
              </a:rPr>
              <a:t>jeudi</a:t>
            </a:r>
            <a:r>
              <a:rPr lang="en-US" dirty="0">
                <a:solidFill>
                  <a:srgbClr val="FFFFFF"/>
                </a:solidFill>
                <a:latin typeface="DM Sans" panose="020B0604020202020204" charset="0"/>
              </a:rPr>
              <a:t> entre 12h00 et 14h00 </a:t>
            </a:r>
          </a:p>
          <a:p>
            <a:pPr marL="550863" lvl="1" indent="-285750">
              <a:lnSpc>
                <a:spcPts val="2940"/>
              </a:lnSpc>
              <a:buFont typeface="Arial" panose="020B0604020202020204" pitchFamily="34" charset="0"/>
              <a:buChar char="•"/>
            </a:pPr>
            <a:r>
              <a:rPr lang="en-US" dirty="0" err="1">
                <a:solidFill>
                  <a:srgbClr val="FFFFFF"/>
                </a:solidFill>
                <a:latin typeface="DM Sans" panose="020B0604020202020204" charset="0"/>
              </a:rPr>
              <a:t>Présentiel</a:t>
            </a:r>
            <a:r>
              <a:rPr lang="en-US" dirty="0">
                <a:solidFill>
                  <a:srgbClr val="FFFFFF"/>
                </a:solidFill>
                <a:latin typeface="DM Sans" panose="020B0604020202020204" charset="0"/>
              </a:rPr>
              <a:t> : </a:t>
            </a:r>
            <a:r>
              <a:rPr lang="en-US" dirty="0" err="1">
                <a:solidFill>
                  <a:srgbClr val="FFFFFF"/>
                </a:solidFill>
                <a:latin typeface="DM Sans" panose="020B0604020202020204" charset="0"/>
              </a:rPr>
              <a:t>vendredi</a:t>
            </a:r>
            <a:r>
              <a:rPr lang="en-US" dirty="0">
                <a:solidFill>
                  <a:srgbClr val="FFFFFF"/>
                </a:solidFill>
                <a:latin typeface="DM Sans" panose="020B0604020202020204" charset="0"/>
              </a:rPr>
              <a:t> de 10h30 à 14h30</a:t>
            </a:r>
          </a:p>
          <a:p>
            <a:pPr marL="265113" lvl="1">
              <a:lnSpc>
                <a:spcPts val="2940"/>
              </a:lnSpc>
            </a:pPr>
            <a:endParaRPr lang="en-US" dirty="0">
              <a:solidFill>
                <a:srgbClr val="FFFFFF"/>
              </a:solidFill>
              <a:latin typeface="DM Sans" panose="020B0604020202020204" charset="0"/>
            </a:endParaRPr>
          </a:p>
          <a:p>
            <a:pPr marL="265113" lvl="1">
              <a:lnSpc>
                <a:spcPts val="2940"/>
              </a:lnSpc>
            </a:pPr>
            <a:endParaRPr lang="en-US" dirty="0">
              <a:solidFill>
                <a:srgbClr val="FFFFFF"/>
              </a:solidFill>
              <a:latin typeface="DM Sans" panose="020B0604020202020204" charset="0"/>
            </a:endParaRPr>
          </a:p>
        </p:txBody>
      </p:sp>
      <p:sp>
        <p:nvSpPr>
          <p:cNvPr id="11" name="TextBox 5">
            <a:extLst>
              <a:ext uri="{FF2B5EF4-FFF2-40B4-BE49-F238E27FC236}">
                <a16:creationId xmlns:a16="http://schemas.microsoft.com/office/drawing/2014/main" id="{E60B04D4-C1C2-4AE8-8B99-2B3CFB5B206A}"/>
              </a:ext>
            </a:extLst>
          </p:cNvPr>
          <p:cNvSpPr txBox="1"/>
          <p:nvPr/>
        </p:nvSpPr>
        <p:spPr>
          <a:xfrm>
            <a:off x="10253132" y="6509131"/>
            <a:ext cx="7368211" cy="1583703"/>
          </a:xfrm>
          <a:prstGeom prst="rect">
            <a:avLst/>
          </a:prstGeom>
        </p:spPr>
        <p:txBody>
          <a:bodyPr lIns="0" tIns="0" rIns="0" bIns="0" rtlCol="0" anchor="t">
            <a:spAutoFit/>
          </a:bodyPr>
          <a:lstStyle/>
          <a:p>
            <a:pPr marL="265113" lvl="1">
              <a:lnSpc>
                <a:spcPts val="2940"/>
              </a:lnSpc>
            </a:pPr>
            <a:r>
              <a:rPr lang="en-US" sz="2400" b="1" dirty="0" err="1">
                <a:solidFill>
                  <a:srgbClr val="FFFFFF"/>
                </a:solidFill>
                <a:latin typeface="DM Sans" panose="020B0604020202020204" charset="0"/>
              </a:rPr>
              <a:t>SECRÉTARIAT</a:t>
            </a:r>
            <a:r>
              <a:rPr lang="en-US" sz="2400" b="1" dirty="0">
                <a:solidFill>
                  <a:srgbClr val="FFFFFF"/>
                </a:solidFill>
                <a:latin typeface="DM Sans" panose="020B0604020202020204" charset="0"/>
              </a:rPr>
              <a:t> DU BUREAU DES STAGES </a:t>
            </a:r>
          </a:p>
          <a:p>
            <a:pPr marL="265113" lvl="1"/>
            <a:endParaRPr lang="en-US" sz="800" b="1" dirty="0">
              <a:solidFill>
                <a:srgbClr val="FFFFFF"/>
              </a:solidFill>
              <a:latin typeface="DM Sans" panose="020B0604020202020204" charset="0"/>
            </a:endParaRPr>
          </a:p>
          <a:p>
            <a:pPr marL="265113" lvl="1">
              <a:lnSpc>
                <a:spcPts val="2940"/>
              </a:lnSpc>
            </a:pPr>
            <a:r>
              <a:rPr lang="en-US" dirty="0" err="1">
                <a:solidFill>
                  <a:srgbClr val="FFFFFF"/>
                </a:solidFill>
                <a:latin typeface="DM Sans" panose="020B0604020202020204" charset="0"/>
              </a:rPr>
              <a:t>Courriel</a:t>
            </a:r>
            <a:r>
              <a:rPr lang="en-US" dirty="0">
                <a:solidFill>
                  <a:srgbClr val="FFFFFF"/>
                </a:solidFill>
                <a:latin typeface="DM Sans" panose="020B0604020202020204" charset="0"/>
              </a:rPr>
              <a:t> : </a:t>
            </a:r>
            <a:r>
              <a:rPr lang="en-US" b="1" dirty="0">
                <a:solidFill>
                  <a:srgbClr val="FFFFFF"/>
                </a:solidFill>
                <a:effectLst>
                  <a:outerShdw blurRad="38100" dist="38100" dir="2700000" algn="tl">
                    <a:srgbClr val="000000">
                      <a:alpha val="43137"/>
                    </a:srgbClr>
                  </a:outerShdw>
                </a:effectLst>
                <a:latin typeface="DM Sans" panose="020B0604020202020204" charset="0"/>
              </a:rPr>
              <a:t>bureau-stages-psychologie@unige.ch</a:t>
            </a:r>
          </a:p>
          <a:p>
            <a:pPr marL="265113" lvl="1">
              <a:lnSpc>
                <a:spcPts val="2940"/>
              </a:lnSpc>
            </a:pPr>
            <a:endParaRPr lang="en-US" dirty="0">
              <a:solidFill>
                <a:srgbClr val="FFFFFF"/>
              </a:solidFill>
              <a:latin typeface="DM Sans" panose="020B0604020202020204" charset="0"/>
            </a:endParaRPr>
          </a:p>
          <a:p>
            <a:pPr marL="265113" lvl="1">
              <a:lnSpc>
                <a:spcPts val="2940"/>
              </a:lnSpc>
            </a:pPr>
            <a:endParaRPr lang="en-US" dirty="0">
              <a:solidFill>
                <a:srgbClr val="FFFFFF"/>
              </a:solidFill>
              <a:latin typeface="DM Sans" panose="020B0604020202020204" charset="0"/>
            </a:endParaRPr>
          </a:p>
        </p:txBody>
      </p:sp>
      <p:sp>
        <p:nvSpPr>
          <p:cNvPr id="12" name="TextBox 11">
            <a:extLst>
              <a:ext uri="{FF2B5EF4-FFF2-40B4-BE49-F238E27FC236}">
                <a16:creationId xmlns:a16="http://schemas.microsoft.com/office/drawing/2014/main" id="{5A58399A-6975-48FA-AF7C-A2AD461742DF}"/>
              </a:ext>
            </a:extLst>
          </p:cNvPr>
          <p:cNvSpPr txBox="1"/>
          <p:nvPr/>
        </p:nvSpPr>
        <p:spPr>
          <a:xfrm>
            <a:off x="914400" y="6361301"/>
            <a:ext cx="3790950" cy="287195"/>
          </a:xfrm>
          <a:prstGeom prst="rect">
            <a:avLst/>
          </a:prstGeom>
        </p:spPr>
        <p:txBody>
          <a:bodyPr wrap="square" lIns="0" tIns="0" rIns="0" bIns="0" rtlCol="0" anchor="t">
            <a:spAutoFit/>
          </a:bodyPr>
          <a:lstStyle/>
          <a:p>
            <a:pPr>
              <a:lnSpc>
                <a:spcPts val="2340"/>
              </a:lnSpc>
            </a:pPr>
            <a:r>
              <a:rPr lang="en-US" sz="1800" dirty="0">
                <a:solidFill>
                  <a:srgbClr val="2C2C2C"/>
                </a:solidFill>
                <a:latin typeface="DM Sans Bold"/>
              </a:rPr>
              <a:t>Site internet : page </a:t>
            </a:r>
            <a:r>
              <a:rPr lang="en-US" sz="1800" dirty="0" err="1">
                <a:solidFill>
                  <a:srgbClr val="2C2C2C"/>
                </a:solidFill>
                <a:latin typeface="DM Sans Bold"/>
              </a:rPr>
              <a:t>d’accueil</a:t>
            </a:r>
            <a:endParaRPr lang="en-US" sz="1800" dirty="0">
              <a:solidFill>
                <a:srgbClr val="2C2C2C"/>
              </a:solidFill>
              <a:latin typeface="DM Sans Bold"/>
            </a:endParaRPr>
          </a:p>
        </p:txBody>
      </p:sp>
    </p:spTree>
    <p:extLst>
      <p:ext uri="{BB962C8B-B14F-4D97-AF65-F5344CB8AC3E}">
        <p14:creationId xmlns:p14="http://schemas.microsoft.com/office/powerpoint/2010/main" val="3514160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F4EA"/>
        </a:solidFill>
        <a:effectLst/>
      </p:bgPr>
    </p:bg>
    <p:spTree>
      <p:nvGrpSpPr>
        <p:cNvPr id="1" name=""/>
        <p:cNvGrpSpPr/>
        <p:nvPr/>
      </p:nvGrpSpPr>
      <p:grpSpPr>
        <a:xfrm>
          <a:off x="0" y="0"/>
          <a:ext cx="0" cy="0"/>
          <a:chOff x="0" y="0"/>
          <a:chExt cx="0" cy="0"/>
        </a:xfrm>
      </p:grpSpPr>
      <p:sp>
        <p:nvSpPr>
          <p:cNvPr id="2" name="Freeform 2"/>
          <p:cNvSpPr/>
          <p:nvPr/>
        </p:nvSpPr>
        <p:spPr>
          <a:xfrm flipH="1">
            <a:off x="-228600" y="-1"/>
            <a:ext cx="11781410" cy="10287000"/>
          </a:xfrm>
          <a:custGeom>
            <a:avLst/>
            <a:gdLst/>
            <a:ahLst/>
            <a:cxnLst/>
            <a:rect l="l" t="t" r="r" b="b"/>
            <a:pathLst>
              <a:path w="11781410" h="11781410">
                <a:moveTo>
                  <a:pt x="11781410" y="0"/>
                </a:moveTo>
                <a:lnTo>
                  <a:pt x="0" y="0"/>
                </a:lnTo>
                <a:lnTo>
                  <a:pt x="0" y="11781410"/>
                </a:lnTo>
                <a:lnTo>
                  <a:pt x="11781410" y="11781410"/>
                </a:lnTo>
                <a:lnTo>
                  <a:pt x="1178141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a:grpSpLocks noChangeAspect="1"/>
          </p:cNvGrpSpPr>
          <p:nvPr/>
        </p:nvGrpSpPr>
        <p:grpSpPr>
          <a:xfrm>
            <a:off x="9029667" y="1028700"/>
            <a:ext cx="8229633" cy="8229600"/>
            <a:chOff x="0" y="0"/>
            <a:chExt cx="6350000" cy="6349975"/>
          </a:xfrm>
        </p:grpSpPr>
        <p:sp>
          <p:nvSpPr>
            <p:cNvPr id="4" name="Freeform 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t="-26775" b="-26775"/>
              </a:stretch>
            </a:blipFill>
          </p:spPr>
        </p:sp>
      </p:grpSp>
      <p:sp>
        <p:nvSpPr>
          <p:cNvPr id="5" name="TextBox 5"/>
          <p:cNvSpPr txBox="1"/>
          <p:nvPr/>
        </p:nvSpPr>
        <p:spPr>
          <a:xfrm>
            <a:off x="896407" y="4141895"/>
            <a:ext cx="7004319" cy="3057247"/>
          </a:xfrm>
          <a:prstGeom prst="rect">
            <a:avLst/>
          </a:prstGeom>
        </p:spPr>
        <p:txBody>
          <a:bodyPr lIns="0" tIns="0" rIns="0" bIns="0" rtlCol="0" anchor="t">
            <a:spAutoFit/>
          </a:bodyPr>
          <a:lstStyle/>
          <a:p>
            <a:pPr>
              <a:lnSpc>
                <a:spcPts val="7224"/>
              </a:lnSpc>
            </a:pPr>
            <a:r>
              <a:rPr lang="en-US" sz="8800" dirty="0">
                <a:solidFill>
                  <a:srgbClr val="FFFFFF"/>
                </a:solidFill>
                <a:latin typeface="Teko Medium"/>
              </a:rPr>
              <a:t>Merci d’avoir participé</a:t>
            </a:r>
          </a:p>
          <a:p>
            <a:pPr>
              <a:lnSpc>
                <a:spcPts val="1425"/>
              </a:lnSpc>
            </a:pPr>
            <a:endParaRPr lang="en-US" sz="8800" dirty="0">
              <a:solidFill>
                <a:srgbClr val="FFFFFF"/>
              </a:solidFill>
              <a:latin typeface="Teko Medium"/>
            </a:endParaRPr>
          </a:p>
          <a:p>
            <a:pPr marL="0" lvl="0" indent="0">
              <a:lnSpc>
                <a:spcPts val="7224"/>
              </a:lnSpc>
            </a:pPr>
            <a:r>
              <a:rPr lang="en-US" sz="8800" dirty="0">
                <a:solidFill>
                  <a:srgbClr val="FFFFFF"/>
                </a:solidFill>
                <a:latin typeface="Teko Medium"/>
              </a:rPr>
              <a:t>à cette séance ! </a:t>
            </a:r>
          </a:p>
        </p:txBody>
      </p:sp>
      <p:sp>
        <p:nvSpPr>
          <p:cNvPr id="6" name="TextBox 6"/>
          <p:cNvSpPr txBox="1"/>
          <p:nvPr/>
        </p:nvSpPr>
        <p:spPr>
          <a:xfrm>
            <a:off x="896407" y="8741410"/>
            <a:ext cx="8856418" cy="976630"/>
          </a:xfrm>
          <a:prstGeom prst="rect">
            <a:avLst/>
          </a:prstGeom>
        </p:spPr>
        <p:txBody>
          <a:bodyPr lIns="0" tIns="0" rIns="0" bIns="0" rtlCol="0" anchor="t">
            <a:spAutoFit/>
          </a:bodyPr>
          <a:lstStyle/>
          <a:p>
            <a:pPr>
              <a:lnSpc>
                <a:spcPts val="3919"/>
              </a:lnSpc>
            </a:pPr>
            <a:endParaRPr sz="1400" i="1" dirty="0">
              <a:latin typeface="DM Sans" panose="020B0604020202020204" charset="0"/>
            </a:endParaRPr>
          </a:p>
          <a:p>
            <a:pPr>
              <a:lnSpc>
                <a:spcPts val="3919"/>
              </a:lnSpc>
            </a:pPr>
            <a:r>
              <a:rPr lang="en-US" i="1" dirty="0">
                <a:solidFill>
                  <a:srgbClr val="FFFFFF"/>
                </a:solidFill>
                <a:latin typeface="DM Sans" panose="020B0604020202020204" charset="0"/>
              </a:rPr>
              <a:t>Vous </a:t>
            </a:r>
            <a:r>
              <a:rPr lang="en-US" i="1" dirty="0" err="1">
                <a:solidFill>
                  <a:srgbClr val="FFFFFF"/>
                </a:solidFill>
                <a:latin typeface="DM Sans" panose="020B0604020202020204" charset="0"/>
              </a:rPr>
              <a:t>retrouverez</a:t>
            </a:r>
            <a:r>
              <a:rPr lang="en-US" i="1" dirty="0">
                <a:solidFill>
                  <a:srgbClr val="FFFFFF"/>
                </a:solidFill>
                <a:latin typeface="DM Sans" panose="020B0604020202020204" charset="0"/>
              </a:rPr>
              <a:t> </a:t>
            </a:r>
            <a:r>
              <a:rPr lang="en-US" i="1" dirty="0" err="1">
                <a:solidFill>
                  <a:srgbClr val="FFFFFF"/>
                </a:solidFill>
                <a:latin typeface="DM Sans" panose="020B0604020202020204" charset="0"/>
              </a:rPr>
              <a:t>cette</a:t>
            </a:r>
            <a:r>
              <a:rPr lang="en-US" i="1" dirty="0">
                <a:solidFill>
                  <a:srgbClr val="FFFFFF"/>
                </a:solidFill>
                <a:latin typeface="DM Sans" panose="020B0604020202020204" charset="0"/>
              </a:rPr>
              <a:t> </a:t>
            </a:r>
            <a:r>
              <a:rPr lang="en-US" i="1" dirty="0" err="1">
                <a:solidFill>
                  <a:srgbClr val="FFFFFF"/>
                </a:solidFill>
                <a:latin typeface="DM Sans" panose="020B0604020202020204" charset="0"/>
              </a:rPr>
              <a:t>présentation</a:t>
            </a:r>
            <a:r>
              <a:rPr lang="en-US" i="1" dirty="0">
                <a:solidFill>
                  <a:srgbClr val="FFFFFF"/>
                </a:solidFill>
                <a:latin typeface="DM Sans" panose="020B0604020202020204" charset="0"/>
              </a:rPr>
              <a:t> sur Mediaserver</a:t>
            </a:r>
          </a:p>
        </p:txBody>
      </p:sp>
      <p:grpSp>
        <p:nvGrpSpPr>
          <p:cNvPr id="7" name="Group 7"/>
          <p:cNvGrpSpPr/>
          <p:nvPr/>
        </p:nvGrpSpPr>
        <p:grpSpPr>
          <a:xfrm>
            <a:off x="7315200" y="-308364"/>
            <a:ext cx="2907991" cy="2907991"/>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alpha val="0"/>
              </a:srgbClr>
            </a:solidFill>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093704" y="2957944"/>
            <a:ext cx="5477088" cy="6852938"/>
          </a:xfrm>
          <a:prstGeom prst="flowChartOffpageConnector">
            <a:avLst/>
          </a:prstGeom>
          <a:solidFill>
            <a:schemeClr val="bg1"/>
          </a:solidFill>
          <a:ln w="28575">
            <a:solidFill>
              <a:schemeClr val="tx1"/>
            </a:solidFill>
          </a:ln>
        </p:spPr>
      </p:sp>
      <p:sp>
        <p:nvSpPr>
          <p:cNvPr id="5" name="Freeform 5"/>
          <p:cNvSpPr/>
          <p:nvPr/>
        </p:nvSpPr>
        <p:spPr>
          <a:xfrm>
            <a:off x="3290012" y="3126062"/>
            <a:ext cx="1084472" cy="1084472"/>
          </a:xfrm>
          <a:custGeom>
            <a:avLst/>
            <a:gdLst/>
            <a:ahLst/>
            <a:cxnLst/>
            <a:rect l="l" t="t" r="r" b="b"/>
            <a:pathLst>
              <a:path w="1084472" h="1084472">
                <a:moveTo>
                  <a:pt x="0" y="0"/>
                </a:moveTo>
                <a:lnTo>
                  <a:pt x="1084472" y="0"/>
                </a:lnTo>
                <a:lnTo>
                  <a:pt x="1084472" y="1084473"/>
                </a:lnTo>
                <a:lnTo>
                  <a:pt x="0" y="10844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H" dirty="0">
              <a:ln>
                <a:solidFill>
                  <a:srgbClr val="00B1AE"/>
                </a:solidFill>
              </a:ln>
            </a:endParaRPr>
          </a:p>
        </p:txBody>
      </p:sp>
      <p:sp>
        <p:nvSpPr>
          <p:cNvPr id="6" name="Freeform 6"/>
          <p:cNvSpPr/>
          <p:nvPr/>
        </p:nvSpPr>
        <p:spPr>
          <a:xfrm>
            <a:off x="8499882" y="3858464"/>
            <a:ext cx="1288236" cy="3313790"/>
          </a:xfrm>
          <a:custGeom>
            <a:avLst/>
            <a:gdLst/>
            <a:ahLst/>
            <a:cxnLst/>
            <a:rect l="l" t="t" r="r" b="b"/>
            <a:pathLst>
              <a:path w="1288236" h="3313790">
                <a:moveTo>
                  <a:pt x="0" y="0"/>
                </a:moveTo>
                <a:lnTo>
                  <a:pt x="1288236" y="0"/>
                </a:lnTo>
                <a:lnTo>
                  <a:pt x="1288236" y="3313790"/>
                </a:lnTo>
                <a:lnTo>
                  <a:pt x="0" y="3313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2237547" y="777597"/>
            <a:ext cx="13812906" cy="1330319"/>
          </a:xfrm>
          <a:prstGeom prst="rect">
            <a:avLst/>
          </a:prstGeom>
        </p:spPr>
        <p:txBody>
          <a:bodyPr lIns="0" tIns="0" rIns="0" bIns="0" rtlCol="0" anchor="t">
            <a:spAutoFit/>
          </a:bodyPr>
          <a:lstStyle/>
          <a:p>
            <a:pPr marL="0" lvl="0" indent="0" algn="ctr">
              <a:lnSpc>
                <a:spcPts val="9999"/>
              </a:lnSpc>
            </a:pPr>
            <a:r>
              <a:rPr lang="en-US" sz="8800" dirty="0" err="1">
                <a:solidFill>
                  <a:srgbClr val="000000"/>
                </a:solidFill>
                <a:latin typeface="Teko Medium"/>
              </a:rPr>
              <a:t>Pourquoi</a:t>
            </a:r>
            <a:r>
              <a:rPr lang="en-US" sz="8800" dirty="0">
                <a:solidFill>
                  <a:srgbClr val="000000"/>
                </a:solidFill>
                <a:latin typeface="Teko Medium"/>
              </a:rPr>
              <a:t> faire un stage? </a:t>
            </a:r>
          </a:p>
        </p:txBody>
      </p:sp>
      <p:grpSp>
        <p:nvGrpSpPr>
          <p:cNvPr id="8" name="Group 8"/>
          <p:cNvGrpSpPr/>
          <p:nvPr/>
        </p:nvGrpSpPr>
        <p:grpSpPr>
          <a:xfrm>
            <a:off x="1511247" y="4676048"/>
            <a:ext cx="4642002" cy="4436129"/>
            <a:chOff x="0" y="-9525"/>
            <a:chExt cx="6189336" cy="5914839"/>
          </a:xfrm>
        </p:grpSpPr>
        <p:sp>
          <p:nvSpPr>
            <p:cNvPr id="9" name="TextBox 9"/>
            <p:cNvSpPr txBox="1"/>
            <p:nvPr/>
          </p:nvSpPr>
          <p:spPr>
            <a:xfrm>
              <a:off x="0" y="-9525"/>
              <a:ext cx="6189336" cy="517525"/>
            </a:xfrm>
            <a:prstGeom prst="rect">
              <a:avLst/>
            </a:prstGeom>
          </p:spPr>
          <p:txBody>
            <a:bodyPr lIns="0" tIns="0" rIns="0" bIns="0" rtlCol="0" anchor="t">
              <a:spAutoFit/>
            </a:bodyPr>
            <a:lstStyle/>
            <a:p>
              <a:pPr algn="ctr">
                <a:lnSpc>
                  <a:spcPts val="3000"/>
                </a:lnSpc>
              </a:pPr>
              <a:r>
                <a:rPr lang="en-US" sz="2500" dirty="0" err="1">
                  <a:latin typeface="DM Sans Bold"/>
                </a:rPr>
                <a:t>Avantages</a:t>
              </a:r>
              <a:r>
                <a:rPr lang="en-US" sz="2500" dirty="0">
                  <a:latin typeface="DM Sans Bold"/>
                </a:rPr>
                <a:t> pour </a:t>
              </a:r>
              <a:r>
                <a:rPr lang="en-US" sz="2500" dirty="0" err="1">
                  <a:latin typeface="DM Sans Bold"/>
                </a:rPr>
                <a:t>l’étudiant</a:t>
              </a:r>
              <a:endParaRPr lang="en-US" sz="2500" dirty="0">
                <a:latin typeface="DM Sans Bold"/>
              </a:endParaRPr>
            </a:p>
          </p:txBody>
        </p:sp>
        <p:sp>
          <p:nvSpPr>
            <p:cNvPr id="10" name="TextBox 10"/>
            <p:cNvSpPr txBox="1"/>
            <p:nvPr/>
          </p:nvSpPr>
          <p:spPr>
            <a:xfrm>
              <a:off x="0" y="769804"/>
              <a:ext cx="6189336" cy="5135510"/>
            </a:xfrm>
            <a:prstGeom prst="rect">
              <a:avLst/>
            </a:prstGeom>
          </p:spPr>
          <p:txBody>
            <a:bodyPr lIns="0" tIns="0" rIns="0" bIns="0" rtlCol="0" anchor="t">
              <a:spAutoFit/>
            </a:bodyPr>
            <a:lstStyle/>
            <a:p>
              <a:pPr marL="388620" lvl="1" indent="-194310">
                <a:buFont typeface="Arial"/>
                <a:buChar char="•"/>
              </a:pPr>
              <a:r>
                <a:rPr lang="en-US" sz="1800" dirty="0" err="1">
                  <a:latin typeface="DM Sans"/>
                </a:rPr>
                <a:t>Découvrir</a:t>
              </a:r>
              <a:r>
                <a:rPr lang="en-US" sz="1800" dirty="0">
                  <a:latin typeface="DM Sans"/>
                </a:rPr>
                <a:t> un milieu </a:t>
              </a:r>
              <a:r>
                <a:rPr lang="en-US" sz="1800" dirty="0" err="1">
                  <a:latin typeface="DM Sans"/>
                </a:rPr>
                <a:t>professionnel</a:t>
              </a:r>
              <a:r>
                <a:rPr lang="en-US" sz="1800" dirty="0">
                  <a:latin typeface="DM Sans"/>
                </a:rPr>
                <a:t> / </a:t>
              </a:r>
              <a:r>
                <a:rPr lang="en-US" sz="1800" dirty="0" err="1">
                  <a:latin typeface="DM Sans"/>
                </a:rPr>
                <a:t>une</a:t>
              </a:r>
              <a:r>
                <a:rPr lang="en-US" sz="1800" dirty="0">
                  <a:latin typeface="DM Sans"/>
                </a:rPr>
                <a:t> institution. </a:t>
              </a:r>
            </a:p>
            <a:p>
              <a:pPr marL="388620" lvl="1" indent="-194310">
                <a:buFont typeface="Arial"/>
                <a:buChar char="•"/>
              </a:pPr>
              <a:endParaRPr lang="en-US" sz="800" dirty="0">
                <a:latin typeface="DM Sans"/>
              </a:endParaRPr>
            </a:p>
            <a:p>
              <a:pPr marL="388620" lvl="1" indent="-194310">
                <a:buFont typeface="Arial"/>
                <a:buChar char="•"/>
              </a:pPr>
              <a:r>
                <a:rPr lang="en-US" sz="1800" dirty="0" err="1">
                  <a:latin typeface="DM Sans"/>
                </a:rPr>
                <a:t>Consolider</a:t>
              </a:r>
              <a:r>
                <a:rPr lang="en-US" sz="1800" dirty="0">
                  <a:latin typeface="DM Sans"/>
                </a:rPr>
                <a:t> des </a:t>
              </a:r>
              <a:r>
                <a:rPr lang="en-US" sz="1800" dirty="0" err="1">
                  <a:latin typeface="DM Sans"/>
                </a:rPr>
                <a:t>connaissances</a:t>
              </a:r>
              <a:r>
                <a:rPr lang="en-US" sz="1800" dirty="0">
                  <a:latin typeface="DM Sans"/>
                </a:rPr>
                <a:t> </a:t>
              </a:r>
              <a:r>
                <a:rPr lang="en-US" sz="1800" dirty="0" err="1">
                  <a:latin typeface="DM Sans"/>
                </a:rPr>
                <a:t>théoriques</a:t>
              </a:r>
              <a:r>
                <a:rPr lang="en-US" sz="1800" dirty="0">
                  <a:latin typeface="DM Sans"/>
                </a:rPr>
                <a:t>.</a:t>
              </a:r>
            </a:p>
            <a:p>
              <a:pPr marL="388620" lvl="1" indent="-194310">
                <a:buFont typeface="Arial"/>
                <a:buChar char="•"/>
              </a:pPr>
              <a:endParaRPr lang="en-US" sz="800" dirty="0">
                <a:latin typeface="DM Sans"/>
              </a:endParaRPr>
            </a:p>
            <a:p>
              <a:pPr marL="388620" lvl="1" indent="-194310">
                <a:buFont typeface="Arial"/>
                <a:buChar char="•"/>
              </a:pPr>
              <a:r>
                <a:rPr lang="en-US" sz="1800" dirty="0">
                  <a:latin typeface="DM Sans"/>
                </a:rPr>
                <a:t>Commencer à </a:t>
              </a:r>
              <a:r>
                <a:rPr lang="en-US" sz="1800" dirty="0" err="1">
                  <a:latin typeface="DM Sans"/>
                </a:rPr>
                <a:t>développer</a:t>
              </a:r>
              <a:r>
                <a:rPr lang="en-US" sz="1800" dirty="0">
                  <a:latin typeface="DM Sans"/>
                </a:rPr>
                <a:t> un savoir-faire et des </a:t>
              </a:r>
              <a:r>
                <a:rPr lang="en-US" sz="1800" dirty="0" err="1">
                  <a:latin typeface="DM Sans"/>
                </a:rPr>
                <a:t>compétences</a:t>
              </a:r>
              <a:r>
                <a:rPr lang="en-US" sz="1800" dirty="0">
                  <a:latin typeface="DM Sans"/>
                </a:rPr>
                <a:t> </a:t>
              </a:r>
              <a:r>
                <a:rPr lang="en-US" sz="1800" dirty="0" err="1">
                  <a:latin typeface="DM Sans"/>
                </a:rPr>
                <a:t>professionnelles</a:t>
              </a:r>
              <a:r>
                <a:rPr lang="en-US" sz="1800" dirty="0">
                  <a:latin typeface="DM Sans"/>
                </a:rPr>
                <a:t>. </a:t>
              </a:r>
            </a:p>
            <a:p>
              <a:pPr marL="388620" lvl="1" indent="-194310">
                <a:buFont typeface="Arial"/>
                <a:buChar char="•"/>
              </a:pPr>
              <a:endParaRPr lang="en-US" sz="800" dirty="0">
                <a:latin typeface="DM Sans"/>
              </a:endParaRPr>
            </a:p>
            <a:p>
              <a:pPr marL="388620" lvl="1" indent="-194310">
                <a:buFont typeface="Arial"/>
                <a:buChar char="•"/>
              </a:pPr>
              <a:r>
                <a:rPr lang="en-US" sz="1800" dirty="0" err="1">
                  <a:latin typeface="DM Sans"/>
                </a:rPr>
                <a:t>Créer</a:t>
              </a:r>
              <a:r>
                <a:rPr lang="en-US" sz="1800" dirty="0">
                  <a:latin typeface="DM Sans"/>
                </a:rPr>
                <a:t> des contacts </a:t>
              </a:r>
              <a:r>
                <a:rPr lang="en-US" sz="1800" dirty="0" err="1">
                  <a:latin typeface="DM Sans"/>
                </a:rPr>
                <a:t>professionnels</a:t>
              </a:r>
              <a:r>
                <a:rPr lang="en-US" sz="1800" dirty="0">
                  <a:latin typeface="DM Sans"/>
                </a:rPr>
                <a:t> et </a:t>
              </a:r>
              <a:r>
                <a:rPr lang="en-US" sz="1800" dirty="0" err="1">
                  <a:latin typeface="DM Sans"/>
                </a:rPr>
                <a:t>développer</a:t>
              </a:r>
              <a:r>
                <a:rPr lang="en-US" sz="1800" dirty="0">
                  <a:latin typeface="DM Sans"/>
                </a:rPr>
                <a:t> un </a:t>
              </a:r>
              <a:r>
                <a:rPr lang="en-US" sz="1800" dirty="0" err="1">
                  <a:latin typeface="DM Sans"/>
                </a:rPr>
                <a:t>réseau</a:t>
              </a:r>
              <a:r>
                <a:rPr lang="en-US" sz="1800" dirty="0">
                  <a:latin typeface="DM Sans"/>
                </a:rPr>
                <a:t> personnel. </a:t>
              </a:r>
            </a:p>
            <a:p>
              <a:pPr marL="388620" lvl="1" indent="-194310">
                <a:buFont typeface="Arial"/>
                <a:buChar char="•"/>
              </a:pPr>
              <a:endParaRPr lang="en-US" sz="900" dirty="0">
                <a:latin typeface="DM Sans"/>
              </a:endParaRPr>
            </a:p>
            <a:p>
              <a:pPr marL="388620" lvl="1" indent="-194310">
                <a:buFont typeface="Arial"/>
                <a:buChar char="•"/>
              </a:pPr>
              <a:r>
                <a:rPr lang="en-US" sz="1800" dirty="0" err="1">
                  <a:latin typeface="DM Sans"/>
                </a:rPr>
                <a:t>S’auto-évaluer</a:t>
              </a:r>
              <a:r>
                <a:rPr lang="en-US" sz="1800" dirty="0">
                  <a:latin typeface="DM Sans"/>
                </a:rPr>
                <a:t> et confirmer son orientation </a:t>
              </a:r>
              <a:r>
                <a:rPr lang="en-US" sz="1800" dirty="0" err="1">
                  <a:latin typeface="DM Sans"/>
                </a:rPr>
                <a:t>professionnelle</a:t>
              </a:r>
              <a:r>
                <a:rPr lang="en-US" sz="1800" dirty="0">
                  <a:latin typeface="DM Sans"/>
                </a:rPr>
                <a:t>. </a:t>
              </a:r>
            </a:p>
            <a:p>
              <a:pPr algn="ctr">
                <a:lnSpc>
                  <a:spcPts val="2380"/>
                </a:lnSpc>
              </a:pPr>
              <a:endParaRPr lang="en-US" sz="1800" dirty="0">
                <a:latin typeface="DM Sans"/>
              </a:endParaRPr>
            </a:p>
          </p:txBody>
        </p:sp>
      </p:grpSp>
      <p:sp>
        <p:nvSpPr>
          <p:cNvPr id="12" name="Freeform 12"/>
          <p:cNvSpPr/>
          <p:nvPr/>
        </p:nvSpPr>
        <p:spPr>
          <a:xfrm>
            <a:off x="11717210" y="2957944"/>
            <a:ext cx="5477088" cy="6852938"/>
          </a:xfrm>
          <a:prstGeom prst="flowChartOffpageConnector">
            <a:avLst/>
          </a:prstGeom>
          <a:solidFill>
            <a:schemeClr val="bg1"/>
          </a:solidFill>
          <a:ln w="28575">
            <a:solidFill>
              <a:schemeClr val="tx1"/>
            </a:solidFill>
          </a:ln>
        </p:spPr>
        <p:txBody>
          <a:bodyPr/>
          <a:lstStyle/>
          <a:p>
            <a:endParaRPr lang="fr-CH" dirty="0"/>
          </a:p>
        </p:txBody>
      </p:sp>
      <p:grpSp>
        <p:nvGrpSpPr>
          <p:cNvPr id="14" name="Group 14"/>
          <p:cNvGrpSpPr/>
          <p:nvPr/>
        </p:nvGrpSpPr>
        <p:grpSpPr>
          <a:xfrm>
            <a:off x="12280341" y="4676048"/>
            <a:ext cx="4350825" cy="3723818"/>
            <a:chOff x="0" y="-9525"/>
            <a:chExt cx="5801100" cy="4965090"/>
          </a:xfrm>
        </p:grpSpPr>
        <p:sp>
          <p:nvSpPr>
            <p:cNvPr id="15" name="TextBox 15"/>
            <p:cNvSpPr txBox="1"/>
            <p:nvPr/>
          </p:nvSpPr>
          <p:spPr>
            <a:xfrm>
              <a:off x="0" y="-9525"/>
              <a:ext cx="5801100" cy="517525"/>
            </a:xfrm>
            <a:prstGeom prst="rect">
              <a:avLst/>
            </a:prstGeom>
          </p:spPr>
          <p:txBody>
            <a:bodyPr lIns="0" tIns="0" rIns="0" bIns="0" rtlCol="0" anchor="t">
              <a:spAutoFit/>
            </a:bodyPr>
            <a:lstStyle/>
            <a:p>
              <a:pPr algn="ctr">
                <a:lnSpc>
                  <a:spcPts val="3000"/>
                </a:lnSpc>
              </a:pPr>
              <a:r>
                <a:rPr lang="en-US" sz="2500" dirty="0" err="1">
                  <a:latin typeface="DM Sans Bold"/>
                </a:rPr>
                <a:t>Avantages</a:t>
              </a:r>
              <a:r>
                <a:rPr lang="en-US" sz="2500" dirty="0">
                  <a:latin typeface="DM Sans Bold"/>
                </a:rPr>
                <a:t> pour </a:t>
              </a:r>
              <a:r>
                <a:rPr lang="en-US" sz="2500" dirty="0" err="1">
                  <a:latin typeface="DM Sans Bold"/>
                </a:rPr>
                <a:t>l’institution</a:t>
              </a:r>
              <a:r>
                <a:rPr lang="en-US" sz="2500" dirty="0">
                  <a:latin typeface="DM Sans Bold"/>
                </a:rPr>
                <a:t> </a:t>
              </a:r>
            </a:p>
          </p:txBody>
        </p:sp>
        <p:sp>
          <p:nvSpPr>
            <p:cNvPr id="16" name="TextBox 16"/>
            <p:cNvSpPr txBox="1"/>
            <p:nvPr/>
          </p:nvSpPr>
          <p:spPr>
            <a:xfrm>
              <a:off x="0" y="769804"/>
              <a:ext cx="5801100" cy="4185761"/>
            </a:xfrm>
            <a:prstGeom prst="rect">
              <a:avLst/>
            </a:prstGeom>
          </p:spPr>
          <p:txBody>
            <a:bodyPr lIns="0" tIns="0" rIns="0" bIns="0" rtlCol="0" anchor="t">
              <a:spAutoFit/>
            </a:bodyPr>
            <a:lstStyle/>
            <a:p>
              <a:pPr marL="388620" lvl="1" indent="-194310">
                <a:buFont typeface="Arial"/>
                <a:buChar char="•"/>
              </a:pPr>
              <a:r>
                <a:rPr lang="en-US" sz="1800" dirty="0" err="1">
                  <a:latin typeface="DM Sans"/>
                </a:rPr>
                <a:t>Permettre</a:t>
              </a:r>
              <a:r>
                <a:rPr lang="en-US" sz="1800" dirty="0">
                  <a:latin typeface="DM Sans"/>
                </a:rPr>
                <a:t> aux </a:t>
              </a:r>
              <a:r>
                <a:rPr lang="en-US" sz="1800" dirty="0" err="1">
                  <a:latin typeface="DM Sans"/>
                </a:rPr>
                <a:t>futurs</a:t>
              </a:r>
              <a:r>
                <a:rPr lang="en-US" sz="1800" dirty="0">
                  <a:latin typeface="DM Sans"/>
                </a:rPr>
                <a:t> </a:t>
              </a:r>
              <a:r>
                <a:rPr lang="en-US" sz="1800" dirty="0" err="1">
                  <a:latin typeface="DM Sans"/>
                </a:rPr>
                <a:t>psychologues</a:t>
              </a:r>
              <a:r>
                <a:rPr lang="en-US" sz="1800" dirty="0">
                  <a:latin typeface="DM Sans"/>
                </a:rPr>
                <a:t> de </a:t>
              </a:r>
              <a:r>
                <a:rPr lang="en-US" sz="1800" dirty="0" err="1">
                  <a:latin typeface="DM Sans"/>
                </a:rPr>
                <a:t>découvrir</a:t>
              </a:r>
              <a:r>
                <a:rPr lang="en-US" sz="1800" dirty="0">
                  <a:latin typeface="DM Sans"/>
                </a:rPr>
                <a:t> </a:t>
              </a:r>
              <a:r>
                <a:rPr lang="en-US" sz="1800" dirty="0" err="1">
                  <a:latin typeface="DM Sans"/>
                </a:rPr>
                <a:t>l’institution</a:t>
              </a:r>
              <a:r>
                <a:rPr lang="en-US" sz="1800" dirty="0">
                  <a:latin typeface="DM Sans"/>
                </a:rPr>
                <a:t> et </a:t>
              </a:r>
              <a:r>
                <a:rPr lang="en-US" sz="1800" dirty="0" err="1">
                  <a:latin typeface="DM Sans"/>
                </a:rPr>
                <a:t>ses</a:t>
              </a:r>
              <a:r>
                <a:rPr lang="en-US" sz="1800" dirty="0">
                  <a:latin typeface="DM Sans"/>
                </a:rPr>
                <a:t> </a:t>
              </a:r>
              <a:r>
                <a:rPr lang="en-US" sz="1800" dirty="0" err="1">
                  <a:latin typeface="DM Sans"/>
                </a:rPr>
                <a:t>activités</a:t>
              </a:r>
              <a:r>
                <a:rPr lang="en-US" sz="1800" dirty="0">
                  <a:latin typeface="DM Sans"/>
                </a:rPr>
                <a:t>. </a:t>
              </a:r>
            </a:p>
            <a:p>
              <a:pPr marL="388620" lvl="1" indent="-194310">
                <a:buFont typeface="Arial"/>
                <a:buChar char="•"/>
              </a:pPr>
              <a:endParaRPr lang="en-US" sz="800" dirty="0">
                <a:latin typeface="DM Sans"/>
              </a:endParaRPr>
            </a:p>
            <a:p>
              <a:pPr marL="388620" lvl="1" indent="-194310">
                <a:buFont typeface="Arial"/>
                <a:buChar char="•"/>
              </a:pPr>
              <a:r>
                <a:rPr lang="en-US" sz="1800" dirty="0" err="1">
                  <a:latin typeface="DM Sans"/>
                </a:rPr>
                <a:t>Bénéficier</a:t>
              </a:r>
              <a:r>
                <a:rPr lang="en-US" sz="1800" dirty="0">
                  <a:latin typeface="DM Sans"/>
                </a:rPr>
                <a:t> d’un regard </a:t>
              </a:r>
              <a:r>
                <a:rPr lang="en-US" sz="1800" dirty="0" err="1">
                  <a:latin typeface="DM Sans"/>
                </a:rPr>
                <a:t>neuf</a:t>
              </a:r>
              <a:r>
                <a:rPr lang="en-US" sz="1800" dirty="0">
                  <a:latin typeface="DM Sans"/>
                </a:rPr>
                <a:t> et </a:t>
              </a:r>
              <a:r>
                <a:rPr lang="en-US" sz="1800" dirty="0" err="1">
                  <a:latin typeface="DM Sans"/>
                </a:rPr>
                <a:t>dynamique</a:t>
              </a:r>
              <a:r>
                <a:rPr lang="en-US" sz="1800" dirty="0">
                  <a:latin typeface="DM Sans"/>
                </a:rPr>
                <a:t>.</a:t>
              </a:r>
            </a:p>
            <a:p>
              <a:pPr marL="388620" lvl="1" indent="-194310">
                <a:buFont typeface="Arial"/>
                <a:buChar char="•"/>
              </a:pPr>
              <a:endParaRPr lang="en-US" sz="800" dirty="0">
                <a:latin typeface="DM Sans"/>
              </a:endParaRPr>
            </a:p>
            <a:p>
              <a:pPr marL="388620" lvl="1" indent="-194310">
                <a:buFont typeface="Arial"/>
                <a:buChar char="•"/>
              </a:pPr>
              <a:r>
                <a:rPr lang="en-US" sz="1800" dirty="0" err="1">
                  <a:latin typeface="DM Sans"/>
                </a:rPr>
                <a:t>Transmettre</a:t>
              </a:r>
              <a:r>
                <a:rPr lang="en-US" sz="1800" dirty="0">
                  <a:latin typeface="DM Sans"/>
                </a:rPr>
                <a:t> </a:t>
              </a:r>
              <a:r>
                <a:rPr lang="en-US" sz="1800" dirty="0" err="1">
                  <a:latin typeface="DM Sans"/>
                </a:rPr>
                <a:t>ses</a:t>
              </a:r>
              <a:r>
                <a:rPr lang="en-US" sz="1800" dirty="0">
                  <a:latin typeface="DM Sans"/>
                </a:rPr>
                <a:t> </a:t>
              </a:r>
              <a:r>
                <a:rPr lang="en-US" sz="1800" dirty="0" err="1">
                  <a:latin typeface="DM Sans"/>
                </a:rPr>
                <a:t>connaissances</a:t>
              </a:r>
              <a:r>
                <a:rPr lang="en-US" sz="1800" dirty="0">
                  <a:latin typeface="DM Sans"/>
                </a:rPr>
                <a:t> et </a:t>
              </a:r>
              <a:r>
                <a:rPr lang="en-US" sz="1800" dirty="0" err="1">
                  <a:latin typeface="DM Sans"/>
                </a:rPr>
                <a:t>participer</a:t>
              </a:r>
              <a:r>
                <a:rPr lang="en-US" sz="1800" dirty="0">
                  <a:latin typeface="DM Sans"/>
                </a:rPr>
                <a:t> à la formation des </a:t>
              </a:r>
              <a:r>
                <a:rPr lang="en-US" sz="1800" dirty="0" err="1">
                  <a:latin typeface="DM Sans"/>
                </a:rPr>
                <a:t>futurs</a:t>
              </a:r>
              <a:r>
                <a:rPr lang="en-US" sz="1800" dirty="0">
                  <a:latin typeface="DM Sans"/>
                </a:rPr>
                <a:t> </a:t>
              </a:r>
              <a:r>
                <a:rPr lang="en-US" sz="1800" dirty="0" err="1">
                  <a:latin typeface="DM Sans"/>
                </a:rPr>
                <a:t>psychologues</a:t>
              </a:r>
              <a:r>
                <a:rPr lang="en-US" sz="1800" dirty="0">
                  <a:latin typeface="DM Sans"/>
                </a:rPr>
                <a:t>.</a:t>
              </a:r>
            </a:p>
            <a:p>
              <a:pPr marL="388620" lvl="1" indent="-194310">
                <a:buFont typeface="Arial"/>
                <a:buChar char="•"/>
              </a:pPr>
              <a:endParaRPr lang="en-US" sz="800" dirty="0">
                <a:latin typeface="DM Sans"/>
              </a:endParaRPr>
            </a:p>
            <a:p>
              <a:pPr marL="388620" lvl="1" indent="-194310">
                <a:buFont typeface="Arial"/>
                <a:buChar char="•"/>
              </a:pPr>
              <a:r>
                <a:rPr lang="en-US" sz="1800" dirty="0" err="1">
                  <a:latin typeface="DM Sans"/>
                </a:rPr>
                <a:t>Développer</a:t>
              </a:r>
              <a:r>
                <a:rPr lang="en-US" sz="1800" dirty="0">
                  <a:latin typeface="DM Sans"/>
                </a:rPr>
                <a:t> des liens avec </a:t>
              </a:r>
              <a:r>
                <a:rPr lang="en-US" sz="1800" dirty="0" err="1">
                  <a:latin typeface="DM Sans"/>
                </a:rPr>
                <a:t>l’UNIGE</a:t>
              </a:r>
              <a:r>
                <a:rPr lang="en-US" sz="1800" dirty="0">
                  <a:latin typeface="DM Sans"/>
                </a:rPr>
                <a:t> et un </a:t>
              </a:r>
              <a:r>
                <a:rPr lang="en-US" sz="1800" dirty="0" err="1">
                  <a:latin typeface="DM Sans"/>
                </a:rPr>
                <a:t>réseau</a:t>
              </a:r>
              <a:r>
                <a:rPr lang="en-US" sz="1800" dirty="0">
                  <a:latin typeface="DM Sans"/>
                </a:rPr>
                <a:t> de </a:t>
              </a:r>
              <a:r>
                <a:rPr lang="en-US" sz="1800" dirty="0" err="1">
                  <a:latin typeface="DM Sans"/>
                </a:rPr>
                <a:t>jeunes</a:t>
              </a:r>
              <a:r>
                <a:rPr lang="en-US" sz="1800" dirty="0">
                  <a:latin typeface="DM Sans"/>
                </a:rPr>
                <a:t> </a:t>
              </a:r>
              <a:r>
                <a:rPr lang="en-US" sz="1800" dirty="0" err="1">
                  <a:latin typeface="DM Sans"/>
                </a:rPr>
                <a:t>professionnels</a:t>
              </a:r>
              <a:r>
                <a:rPr lang="en-US" sz="1800" dirty="0">
                  <a:latin typeface="DM Sans"/>
                </a:rPr>
                <a:t>.</a:t>
              </a:r>
            </a:p>
          </p:txBody>
        </p:sp>
      </p:grpSp>
      <p:sp>
        <p:nvSpPr>
          <p:cNvPr id="17" name="Freeform 17"/>
          <p:cNvSpPr/>
          <p:nvPr/>
        </p:nvSpPr>
        <p:spPr>
          <a:xfrm>
            <a:off x="13913518" y="3126062"/>
            <a:ext cx="1084472" cy="1084472"/>
          </a:xfrm>
          <a:custGeom>
            <a:avLst/>
            <a:gdLst/>
            <a:ahLst/>
            <a:cxnLst/>
            <a:rect l="l" t="t" r="r" b="b"/>
            <a:pathLst>
              <a:path w="1084472" h="1084472">
                <a:moveTo>
                  <a:pt x="0" y="0"/>
                </a:moveTo>
                <a:lnTo>
                  <a:pt x="1084473" y="0"/>
                </a:lnTo>
                <a:lnTo>
                  <a:pt x="1084473" y="1084473"/>
                </a:lnTo>
                <a:lnTo>
                  <a:pt x="0" y="10844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TextBox 11">
            <a:extLst>
              <a:ext uri="{FF2B5EF4-FFF2-40B4-BE49-F238E27FC236}">
                <a16:creationId xmlns:a16="http://schemas.microsoft.com/office/drawing/2014/main" id="{43BB0E3D-59D0-4F36-A119-88D8D5771EF0}"/>
              </a:ext>
            </a:extLst>
          </p:cNvPr>
          <p:cNvSpPr txBox="1"/>
          <p:nvPr/>
        </p:nvSpPr>
        <p:spPr>
          <a:xfrm>
            <a:off x="7620000" y="9222208"/>
            <a:ext cx="3790950" cy="287195"/>
          </a:xfrm>
          <a:prstGeom prst="rect">
            <a:avLst/>
          </a:prstGeom>
        </p:spPr>
        <p:txBody>
          <a:bodyPr wrap="square" lIns="0" tIns="0" rIns="0" bIns="0" rtlCol="0" anchor="t">
            <a:spAutoFit/>
          </a:bodyPr>
          <a:lstStyle/>
          <a:p>
            <a:pPr>
              <a:lnSpc>
                <a:spcPts val="2340"/>
              </a:lnSpc>
            </a:pPr>
            <a:r>
              <a:rPr lang="en-US" sz="1800" dirty="0">
                <a:solidFill>
                  <a:srgbClr val="2C2C2C"/>
                </a:solidFill>
                <a:latin typeface="DM Sans Bold"/>
              </a:rPr>
              <a:t>Site internet : page </a:t>
            </a:r>
            <a:r>
              <a:rPr lang="en-US" sz="1800" dirty="0" err="1">
                <a:solidFill>
                  <a:srgbClr val="2C2C2C"/>
                </a:solidFill>
                <a:latin typeface="DM Sans Bold"/>
              </a:rPr>
              <a:t>d’accueil</a:t>
            </a:r>
            <a:endParaRPr lang="en-US" sz="1800" dirty="0">
              <a:solidFill>
                <a:srgbClr val="2C2C2C"/>
              </a:solidFill>
              <a:latin typeface="DM Sans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858472947"/>
              </p:ext>
            </p:extLst>
          </p:nvPr>
        </p:nvGraphicFramePr>
        <p:xfrm>
          <a:off x="914400" y="2628900"/>
          <a:ext cx="16244888" cy="4366387"/>
        </p:xfrm>
        <a:graphic>
          <a:graphicData uri="http://schemas.openxmlformats.org/drawingml/2006/table">
            <a:tbl>
              <a:tblPr/>
              <a:tblGrid>
                <a:gridCol w="5376298">
                  <a:extLst>
                    <a:ext uri="{9D8B030D-6E8A-4147-A177-3AD203B41FA5}">
                      <a16:colId xmlns:a16="http://schemas.microsoft.com/office/drawing/2014/main" val="20000"/>
                    </a:ext>
                  </a:extLst>
                </a:gridCol>
                <a:gridCol w="10868590">
                  <a:extLst>
                    <a:ext uri="{9D8B030D-6E8A-4147-A177-3AD203B41FA5}">
                      <a16:colId xmlns:a16="http://schemas.microsoft.com/office/drawing/2014/main" val="20001"/>
                    </a:ext>
                  </a:extLst>
                </a:gridCol>
              </a:tblGrid>
              <a:tr h="1041010">
                <a:tc>
                  <a:txBody>
                    <a:bodyPr/>
                    <a:lstStyle/>
                    <a:p>
                      <a:pPr algn="ctr">
                        <a:lnSpc>
                          <a:spcPts val="3079"/>
                        </a:lnSpc>
                        <a:defRPr/>
                      </a:pPr>
                      <a:r>
                        <a:rPr lang="en-US" sz="2800" b="1" dirty="0">
                          <a:solidFill>
                            <a:srgbClr val="231F20"/>
                          </a:solidFill>
                          <a:latin typeface="Teko Medium" panose="020B0604020202020204" charset="0"/>
                          <a:cs typeface="Teko Medium" panose="020B0604020202020204" charset="0"/>
                        </a:rPr>
                        <a:t>Stage intra-cursus</a:t>
                      </a:r>
                      <a:endParaRPr lang="en-US" sz="2800" b="1" dirty="0">
                        <a:latin typeface="Teko Medium" panose="020B0604020202020204" charset="0"/>
                        <a:cs typeface="Teko Medium" panose="020B0604020202020204" charset="0"/>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4E4E4"/>
                    </a:solidFill>
                  </a:tcPr>
                </a:tc>
                <a:tc>
                  <a:txBody>
                    <a:bodyPr/>
                    <a:lstStyle/>
                    <a:p>
                      <a:pPr marL="431801" lvl="1" indent="-215900" algn="l">
                        <a:lnSpc>
                          <a:spcPts val="2800"/>
                        </a:lnSpc>
                        <a:buFont typeface="Arial"/>
                        <a:buChar char="•"/>
                        <a:defRPr/>
                      </a:pPr>
                      <a:r>
                        <a:rPr lang="en-US" sz="1800" dirty="0">
                          <a:solidFill>
                            <a:srgbClr val="2C2C2C"/>
                          </a:solidFill>
                          <a:latin typeface="DM Sans" panose="020B0604020202020204" charset="0"/>
                        </a:rPr>
                        <a:t>Stage </a:t>
                      </a:r>
                      <a:r>
                        <a:rPr lang="en-US" sz="1800" dirty="0" err="1">
                          <a:solidFill>
                            <a:srgbClr val="2C2C2C"/>
                          </a:solidFill>
                          <a:latin typeface="DM Sans" panose="020B0604020202020204" charset="0"/>
                        </a:rPr>
                        <a:t>prévu</a:t>
                      </a:r>
                      <a:r>
                        <a:rPr lang="en-US" sz="1800" dirty="0">
                          <a:solidFill>
                            <a:srgbClr val="2C2C2C"/>
                          </a:solidFill>
                          <a:latin typeface="DM Sans" panose="020B0604020202020204" charset="0"/>
                        </a:rPr>
                        <a:t> dans le plan </a:t>
                      </a:r>
                      <a:r>
                        <a:rPr lang="en-US" sz="1800" dirty="0" err="1">
                          <a:solidFill>
                            <a:srgbClr val="2C2C2C"/>
                          </a:solidFill>
                          <a:latin typeface="DM Sans" panose="020B0604020202020204" charset="0"/>
                        </a:rPr>
                        <a:t>d’études</a:t>
                      </a:r>
                      <a:r>
                        <a:rPr lang="en-US" sz="1800" dirty="0">
                          <a:solidFill>
                            <a:srgbClr val="2C2C2C"/>
                          </a:solidFill>
                          <a:latin typeface="DM Sans" panose="020B0604020202020204" charset="0"/>
                        </a:rPr>
                        <a:t> de </a:t>
                      </a:r>
                      <a:r>
                        <a:rPr lang="en-US" sz="1800" dirty="0" err="1">
                          <a:solidFill>
                            <a:srgbClr val="2C2C2C"/>
                          </a:solidFill>
                          <a:latin typeface="DM Sans" panose="020B0604020202020204" charset="0"/>
                        </a:rPr>
                        <a:t>l’étudiant</a:t>
                      </a:r>
                      <a:r>
                        <a:rPr lang="en-US" sz="1800" dirty="0">
                          <a:solidFill>
                            <a:srgbClr val="2C2C2C"/>
                          </a:solidFill>
                          <a:latin typeface="DM Sans" panose="020B0604020202020204" charset="0"/>
                        </a:rPr>
                        <a:t> (avec ECTS). </a:t>
                      </a:r>
                      <a:endParaRPr lang="en-US" sz="1800" dirty="0">
                        <a:latin typeface="DM Sans" panose="020B0604020202020204" charset="0"/>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4E4E4"/>
                    </a:solidFill>
                  </a:tcPr>
                </a:tc>
                <a:extLst>
                  <a:ext uri="{0D108BD9-81ED-4DB2-BD59-A6C34878D82A}">
                    <a16:rowId xmlns:a16="http://schemas.microsoft.com/office/drawing/2014/main" val="10000"/>
                  </a:ext>
                </a:extLst>
              </a:tr>
              <a:tr h="1034663">
                <a:tc>
                  <a:txBody>
                    <a:bodyPr/>
                    <a:lstStyle/>
                    <a:p>
                      <a:pPr algn="ctr">
                        <a:lnSpc>
                          <a:spcPts val="3079"/>
                        </a:lnSpc>
                        <a:defRPr/>
                      </a:pPr>
                      <a:r>
                        <a:rPr lang="en-US" sz="2800" b="1" dirty="0">
                          <a:solidFill>
                            <a:srgbClr val="231F20"/>
                          </a:solidFill>
                          <a:latin typeface="Teko Medium" panose="020B0604020202020204" charset="0"/>
                          <a:cs typeface="Teko Medium" panose="020B0604020202020204" charset="0"/>
                        </a:rPr>
                        <a:t>Stage extra-cursus</a:t>
                      </a:r>
                      <a:endParaRPr lang="en-US" sz="2800" b="1" dirty="0">
                        <a:latin typeface="Teko Medium" panose="020B0604020202020204" charset="0"/>
                        <a:cs typeface="Teko Medium" panose="020B0604020202020204" charset="0"/>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431801" lvl="1" indent="-215900" algn="l">
                        <a:lnSpc>
                          <a:spcPts val="2800"/>
                        </a:lnSpc>
                        <a:buFont typeface="Arial"/>
                        <a:buChar char="•"/>
                        <a:defRPr/>
                      </a:pPr>
                      <a:r>
                        <a:rPr lang="en-US" sz="1800" dirty="0">
                          <a:solidFill>
                            <a:srgbClr val="2C2C2C"/>
                          </a:solidFill>
                          <a:latin typeface="DM Sans" panose="020B0604020202020204" charset="0"/>
                        </a:rPr>
                        <a:t>Stage non </a:t>
                      </a:r>
                      <a:r>
                        <a:rPr lang="en-US" sz="1800" dirty="0" err="1">
                          <a:solidFill>
                            <a:srgbClr val="2C2C2C"/>
                          </a:solidFill>
                          <a:latin typeface="DM Sans" panose="020B0604020202020204" charset="0"/>
                        </a:rPr>
                        <a:t>prévu</a:t>
                      </a:r>
                      <a:r>
                        <a:rPr lang="en-US" sz="1800" dirty="0">
                          <a:solidFill>
                            <a:srgbClr val="2C2C2C"/>
                          </a:solidFill>
                          <a:latin typeface="DM Sans" panose="020B0604020202020204" charset="0"/>
                        </a:rPr>
                        <a:t> dans le plan </a:t>
                      </a:r>
                      <a:r>
                        <a:rPr lang="en-US" sz="1800" dirty="0" err="1">
                          <a:solidFill>
                            <a:srgbClr val="2C2C2C"/>
                          </a:solidFill>
                          <a:latin typeface="DM Sans" panose="020B0604020202020204" charset="0"/>
                        </a:rPr>
                        <a:t>d’études</a:t>
                      </a:r>
                      <a:r>
                        <a:rPr lang="en-US" sz="1800" dirty="0">
                          <a:solidFill>
                            <a:srgbClr val="2C2C2C"/>
                          </a:solidFill>
                          <a:latin typeface="DM Sans" panose="020B0604020202020204" charset="0"/>
                        </a:rPr>
                        <a:t> de </a:t>
                      </a:r>
                      <a:r>
                        <a:rPr lang="en-US" sz="1800" dirty="0" err="1">
                          <a:solidFill>
                            <a:srgbClr val="2C2C2C"/>
                          </a:solidFill>
                          <a:latin typeface="DM Sans" panose="020B0604020202020204" charset="0"/>
                        </a:rPr>
                        <a:t>l’étudiant</a:t>
                      </a:r>
                      <a:r>
                        <a:rPr lang="en-US" sz="1800" dirty="0">
                          <a:solidFill>
                            <a:srgbClr val="2C2C2C"/>
                          </a:solidFill>
                          <a:latin typeface="DM Sans" panose="020B0604020202020204" charset="0"/>
                        </a:rPr>
                        <a:t> (sans ECTS). </a:t>
                      </a:r>
                    </a:p>
                    <a:p>
                      <a:pPr marL="215901" lvl="1" indent="0" algn="l">
                        <a:lnSpc>
                          <a:spcPts val="2800"/>
                        </a:lnSpc>
                        <a:buFont typeface="Arial"/>
                        <a:buNone/>
                        <a:defRPr/>
                      </a:pPr>
                      <a:r>
                        <a:rPr lang="en-US" sz="1800" dirty="0">
                          <a:solidFill>
                            <a:srgbClr val="2C2C2C"/>
                          </a:solidFill>
                          <a:latin typeface="DM Sans" panose="020B0604020202020204" charset="0"/>
                        </a:rPr>
                        <a:t>    </a:t>
                      </a:r>
                      <a:r>
                        <a:rPr lang="en-US" sz="1800" dirty="0" err="1">
                          <a:solidFill>
                            <a:srgbClr val="2C2C2C"/>
                          </a:solidFill>
                          <a:effectLst>
                            <a:outerShdw blurRad="38100" dist="38100" dir="2700000" algn="tl">
                              <a:srgbClr val="000000">
                                <a:alpha val="43137"/>
                              </a:srgbClr>
                            </a:outerShdw>
                          </a:effectLst>
                          <a:latin typeface="DM Sans" panose="020B0604020202020204" charset="0"/>
                        </a:rPr>
                        <a:t>Voir</a:t>
                      </a:r>
                      <a:r>
                        <a:rPr lang="en-US" sz="1800" dirty="0">
                          <a:solidFill>
                            <a:srgbClr val="2C2C2C"/>
                          </a:solidFill>
                          <a:effectLst>
                            <a:outerShdw blurRad="38100" dist="38100" dir="2700000" algn="tl">
                              <a:srgbClr val="000000">
                                <a:alpha val="43137"/>
                              </a:srgbClr>
                            </a:outerShdw>
                          </a:effectLst>
                          <a:latin typeface="DM Sans" panose="020B0604020202020204" charset="0"/>
                        </a:rPr>
                        <a:t> Centre de carrière de </a:t>
                      </a:r>
                      <a:r>
                        <a:rPr lang="en-US" sz="1800" dirty="0" err="1">
                          <a:solidFill>
                            <a:srgbClr val="2C2C2C"/>
                          </a:solidFill>
                          <a:effectLst>
                            <a:outerShdw blurRad="38100" dist="38100" dir="2700000" algn="tl">
                              <a:srgbClr val="000000">
                                <a:alpha val="43137"/>
                              </a:srgbClr>
                            </a:outerShdw>
                          </a:effectLst>
                          <a:latin typeface="DM Sans" panose="020B0604020202020204" charset="0"/>
                        </a:rPr>
                        <a:t>l’Unige</a:t>
                      </a:r>
                      <a:r>
                        <a:rPr lang="en-US" sz="1800" dirty="0">
                          <a:solidFill>
                            <a:srgbClr val="2C2C2C"/>
                          </a:solidFill>
                          <a:effectLst>
                            <a:outerShdw blurRad="38100" dist="38100" dir="2700000" algn="tl">
                              <a:srgbClr val="000000">
                                <a:alpha val="43137"/>
                              </a:srgbClr>
                            </a:outerShdw>
                          </a:effectLst>
                          <a:latin typeface="DM Sans" panose="020B0604020202020204" charset="0"/>
                        </a:rPr>
                        <a:t>.</a:t>
                      </a:r>
                      <a:endParaRPr lang="en-US" sz="1800" dirty="0">
                        <a:effectLst>
                          <a:outerShdw blurRad="38100" dist="38100" dir="2700000" algn="tl">
                            <a:srgbClr val="000000">
                              <a:alpha val="43137"/>
                            </a:srgbClr>
                          </a:outerShdw>
                        </a:effectLst>
                        <a:latin typeface="DM Sans" panose="020B0604020202020204" charset="0"/>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52775">
                <a:tc>
                  <a:txBody>
                    <a:bodyPr/>
                    <a:lstStyle/>
                    <a:p>
                      <a:pPr algn="ctr">
                        <a:lnSpc>
                          <a:spcPts val="3079"/>
                        </a:lnSpc>
                        <a:defRPr/>
                      </a:pPr>
                      <a:r>
                        <a:rPr lang="en-US" sz="2800" b="1" dirty="0">
                          <a:solidFill>
                            <a:srgbClr val="231F20"/>
                          </a:solidFill>
                          <a:latin typeface="Teko Medium" panose="020B0604020202020204" charset="0"/>
                          <a:cs typeface="Teko Medium" panose="020B0604020202020204" charset="0"/>
                        </a:rPr>
                        <a:t>Stage </a:t>
                      </a:r>
                      <a:r>
                        <a:rPr lang="en-US" sz="2800" b="1" dirty="0" err="1">
                          <a:solidFill>
                            <a:srgbClr val="231F20"/>
                          </a:solidFill>
                          <a:latin typeface="Teko Medium" panose="020B0604020202020204" charset="0"/>
                          <a:cs typeface="Teko Medium" panose="020B0604020202020204" charset="0"/>
                        </a:rPr>
                        <a:t>d’observation</a:t>
                      </a:r>
                      <a:r>
                        <a:rPr lang="en-US" sz="2800" b="1" dirty="0">
                          <a:solidFill>
                            <a:srgbClr val="231F20"/>
                          </a:solidFill>
                          <a:latin typeface="Teko Medium" panose="020B0604020202020204" charset="0"/>
                          <a:cs typeface="Teko Medium" panose="020B0604020202020204" charset="0"/>
                        </a:rPr>
                        <a:t> </a:t>
                      </a:r>
                      <a:endParaRPr lang="en-US" sz="2800" b="1" dirty="0">
                        <a:latin typeface="Teko Medium" panose="020B0604020202020204" charset="0"/>
                        <a:cs typeface="Teko Medium" panose="020B0604020202020204" charset="0"/>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4E4E4"/>
                    </a:solidFill>
                  </a:tcPr>
                </a:tc>
                <a:tc>
                  <a:txBody>
                    <a:bodyPr/>
                    <a:lstStyle/>
                    <a:p>
                      <a:pPr marL="431801" lvl="1" indent="-215900" algn="l">
                        <a:lnSpc>
                          <a:spcPct val="100000"/>
                        </a:lnSpc>
                        <a:buFont typeface="Arial"/>
                        <a:buChar char="•"/>
                        <a:defRPr/>
                      </a:pPr>
                      <a:r>
                        <a:rPr lang="en-US" sz="1800" dirty="0">
                          <a:solidFill>
                            <a:srgbClr val="2C2C2C"/>
                          </a:solidFill>
                          <a:latin typeface="DM Sans" panose="020B0604020202020204" charset="0"/>
                        </a:rPr>
                        <a:t>Stage </a:t>
                      </a:r>
                      <a:r>
                        <a:rPr lang="en-US" sz="1800" dirty="0" err="1">
                          <a:solidFill>
                            <a:srgbClr val="2C2C2C"/>
                          </a:solidFill>
                          <a:latin typeface="DM Sans" panose="020B0604020202020204" charset="0"/>
                        </a:rPr>
                        <a:t>durant</a:t>
                      </a:r>
                      <a:r>
                        <a:rPr lang="en-US" sz="1800" dirty="0">
                          <a:solidFill>
                            <a:srgbClr val="2C2C2C"/>
                          </a:solidFill>
                          <a:latin typeface="DM Sans" panose="020B0604020202020204" charset="0"/>
                        </a:rPr>
                        <a:t> </a:t>
                      </a:r>
                      <a:r>
                        <a:rPr lang="en-US" sz="1800" dirty="0" err="1">
                          <a:solidFill>
                            <a:srgbClr val="2C2C2C"/>
                          </a:solidFill>
                          <a:latin typeface="DM Sans" panose="020B0604020202020204" charset="0"/>
                        </a:rPr>
                        <a:t>lequel</a:t>
                      </a:r>
                      <a:r>
                        <a:rPr lang="en-US" sz="1800" dirty="0">
                          <a:solidFill>
                            <a:srgbClr val="2C2C2C"/>
                          </a:solidFill>
                          <a:latin typeface="DM Sans" panose="020B0604020202020204" charset="0"/>
                        </a:rPr>
                        <a:t> </a:t>
                      </a:r>
                      <a:r>
                        <a:rPr lang="en-US" sz="1800" dirty="0" err="1">
                          <a:solidFill>
                            <a:srgbClr val="2C2C2C"/>
                          </a:solidFill>
                          <a:latin typeface="DM Sans" panose="020B0604020202020204" charset="0"/>
                        </a:rPr>
                        <a:t>l’étudiant</a:t>
                      </a:r>
                      <a:r>
                        <a:rPr lang="en-US" sz="1800" dirty="0">
                          <a:solidFill>
                            <a:srgbClr val="2C2C2C"/>
                          </a:solidFill>
                          <a:latin typeface="DM Sans" panose="020B0604020202020204" charset="0"/>
                        </a:rPr>
                        <a:t> </a:t>
                      </a:r>
                      <a:r>
                        <a:rPr lang="en-US" sz="1800" dirty="0" err="1">
                          <a:solidFill>
                            <a:srgbClr val="2C2C2C"/>
                          </a:solidFill>
                          <a:latin typeface="DM Sans" panose="020B0604020202020204" charset="0"/>
                        </a:rPr>
                        <a:t>n’effectue</a:t>
                      </a:r>
                      <a:r>
                        <a:rPr lang="en-US" sz="1800" dirty="0">
                          <a:solidFill>
                            <a:srgbClr val="2C2C2C"/>
                          </a:solidFill>
                          <a:latin typeface="DM Sans" panose="020B0604020202020204" charset="0"/>
                        </a:rPr>
                        <a:t> pas de prestation pour la structure, </a:t>
                      </a:r>
                      <a:r>
                        <a:rPr lang="en-US" sz="1800" dirty="0" err="1">
                          <a:solidFill>
                            <a:srgbClr val="2C2C2C"/>
                          </a:solidFill>
                          <a:latin typeface="DM Sans" panose="020B0604020202020204" charset="0"/>
                        </a:rPr>
                        <a:t>mais</a:t>
                      </a:r>
                      <a:r>
                        <a:rPr lang="en-US" sz="1800" dirty="0">
                          <a:solidFill>
                            <a:srgbClr val="2C2C2C"/>
                          </a:solidFill>
                          <a:latin typeface="DM Sans" panose="020B0604020202020204" charset="0"/>
                        </a:rPr>
                        <a:t> observe </a:t>
                      </a:r>
                      <a:r>
                        <a:rPr lang="en-US" sz="1800" dirty="0" err="1">
                          <a:solidFill>
                            <a:srgbClr val="2C2C2C"/>
                          </a:solidFill>
                          <a:latin typeface="DM Sans" panose="020B0604020202020204" charset="0"/>
                        </a:rPr>
                        <a:t>en</a:t>
                      </a:r>
                      <a:r>
                        <a:rPr lang="en-US" sz="1800" dirty="0">
                          <a:solidFill>
                            <a:srgbClr val="2C2C2C"/>
                          </a:solidFill>
                          <a:latin typeface="DM Sans" panose="020B0604020202020204" charset="0"/>
                        </a:rPr>
                        <a:t> </a:t>
                      </a:r>
                      <a:r>
                        <a:rPr lang="en-US" sz="1800" dirty="0" err="1">
                          <a:solidFill>
                            <a:srgbClr val="2C2C2C"/>
                          </a:solidFill>
                          <a:latin typeface="DM Sans" panose="020B0604020202020204" charset="0"/>
                        </a:rPr>
                        <a:t>fonction</a:t>
                      </a:r>
                      <a:r>
                        <a:rPr lang="en-US" sz="1800" dirty="0">
                          <a:solidFill>
                            <a:srgbClr val="2C2C2C"/>
                          </a:solidFill>
                          <a:latin typeface="DM Sans" panose="020B0604020202020204" charset="0"/>
                        </a:rPr>
                        <a:t> des </a:t>
                      </a:r>
                      <a:r>
                        <a:rPr lang="en-US" sz="1800" dirty="0" err="1">
                          <a:solidFill>
                            <a:srgbClr val="2C2C2C"/>
                          </a:solidFill>
                          <a:latin typeface="DM Sans" panose="020B0604020202020204" charset="0"/>
                        </a:rPr>
                        <a:t>objectifs</a:t>
                      </a:r>
                      <a:r>
                        <a:rPr lang="en-US" sz="1800" dirty="0">
                          <a:solidFill>
                            <a:srgbClr val="2C2C2C"/>
                          </a:solidFill>
                          <a:latin typeface="DM Sans" panose="020B0604020202020204" charset="0"/>
                        </a:rPr>
                        <a:t> </a:t>
                      </a:r>
                      <a:r>
                        <a:rPr lang="en-US" sz="1800" dirty="0" err="1">
                          <a:solidFill>
                            <a:srgbClr val="2C2C2C"/>
                          </a:solidFill>
                          <a:latin typeface="DM Sans" panose="020B0604020202020204" charset="0"/>
                        </a:rPr>
                        <a:t>fixés</a:t>
                      </a:r>
                      <a:r>
                        <a:rPr lang="en-US" sz="1800" dirty="0">
                          <a:solidFill>
                            <a:srgbClr val="2C2C2C"/>
                          </a:solidFill>
                          <a:latin typeface="DM Sans" panose="020B0604020202020204" charset="0"/>
                        </a:rPr>
                        <a:t> par le lieu de formation </a:t>
                      </a:r>
                      <a:r>
                        <a:rPr lang="en-US" sz="1800" dirty="0" err="1">
                          <a:solidFill>
                            <a:srgbClr val="2C2C2C"/>
                          </a:solidFill>
                          <a:latin typeface="DM Sans" panose="020B0604020202020204" charset="0"/>
                        </a:rPr>
                        <a:t>uniquement</a:t>
                      </a:r>
                      <a:r>
                        <a:rPr lang="en-US" sz="1800" dirty="0">
                          <a:solidFill>
                            <a:srgbClr val="2C2C2C"/>
                          </a:solidFill>
                          <a:latin typeface="DM Sans" panose="020B0604020202020204" charset="0"/>
                        </a:rPr>
                        <a:t>. </a:t>
                      </a:r>
                      <a:endParaRPr lang="en-US" sz="1800" dirty="0">
                        <a:latin typeface="DM Sans" panose="020B0604020202020204" charset="0"/>
                      </a:endParaRPr>
                    </a:p>
                  </a:txBody>
                  <a:tcPr marL="190500" marR="190500" marT="190500" marB="190500" anchor="ctr">
                    <a:lnL w="28575"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4E4E4"/>
                    </a:solidFill>
                  </a:tcPr>
                </a:tc>
                <a:extLst>
                  <a:ext uri="{0D108BD9-81ED-4DB2-BD59-A6C34878D82A}">
                    <a16:rowId xmlns:a16="http://schemas.microsoft.com/office/drawing/2014/main" val="10003"/>
                  </a:ext>
                </a:extLst>
              </a:tr>
              <a:tr h="1052775">
                <a:tc>
                  <a:txBody>
                    <a:bodyPr/>
                    <a:lstStyle/>
                    <a:p>
                      <a:pPr algn="ctr">
                        <a:lnSpc>
                          <a:spcPts val="3079"/>
                        </a:lnSpc>
                        <a:defRPr/>
                      </a:pPr>
                      <a:r>
                        <a:rPr lang="en-US" sz="2800" b="1" strike="noStrike" dirty="0">
                          <a:latin typeface="Teko Medium" panose="020B0604020202020204" charset="0"/>
                          <a:cs typeface="Teko Medium" panose="020B0604020202020204" charset="0"/>
                        </a:rPr>
                        <a:t>Stage avec prestation</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4E4E4"/>
                    </a:solidFill>
                  </a:tcPr>
                </a:tc>
                <a:tc>
                  <a:txBody>
                    <a:bodyPr/>
                    <a:lstStyle/>
                    <a:p>
                      <a:pPr marL="431801" marR="0" lvl="1" indent="-215900" algn="l" defTabSz="914400" rtl="0" eaLnBrk="1" fontAlgn="auto" latinLnBrk="0" hangingPunct="1">
                        <a:lnSpc>
                          <a:spcPct val="100000"/>
                        </a:lnSpc>
                        <a:spcBef>
                          <a:spcPts val="0"/>
                        </a:spcBef>
                        <a:spcAft>
                          <a:spcPts val="0"/>
                        </a:spcAft>
                        <a:buClrTx/>
                        <a:buSzTx/>
                        <a:buFont typeface="Arial"/>
                        <a:buChar char="•"/>
                        <a:tabLst/>
                        <a:defRPr/>
                      </a:pPr>
                      <a:r>
                        <a:rPr lang="fr-CH" sz="1800" kern="1200" dirty="0">
                          <a:solidFill>
                            <a:schemeClr val="tx1"/>
                          </a:solidFill>
                          <a:effectLst/>
                          <a:latin typeface="DM Sans" panose="020B0604020202020204" charset="0"/>
                          <a:ea typeface="+mn-ea"/>
                          <a:cs typeface="+mn-cs"/>
                        </a:rPr>
                        <a:t>Prestation : activité pour le compte de l’institution (matérielle, intellectuelle, etc.), visant à satisfaire l’un des besoins de l’institution et s’inscrivant dans le cadre d’un plan d’organisation de travail et selon des instructions données. </a:t>
                      </a:r>
                      <a:endParaRPr lang="en-US" sz="1800" dirty="0">
                        <a:latin typeface="DM Sans" panose="020B0604020202020204" charset="0"/>
                      </a:endParaRPr>
                    </a:p>
                  </a:txBody>
                  <a:tcPr marL="190500" marR="190500" marT="190500" marB="190500" anchor="ctr">
                    <a:lnL w="28575"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4E4E4"/>
                    </a:solidFill>
                  </a:tcPr>
                </a:tc>
                <a:extLst>
                  <a:ext uri="{0D108BD9-81ED-4DB2-BD59-A6C34878D82A}">
                    <a16:rowId xmlns:a16="http://schemas.microsoft.com/office/drawing/2014/main" val="3963782670"/>
                  </a:ext>
                </a:extLst>
              </a:tr>
            </a:tbl>
          </a:graphicData>
        </a:graphic>
      </p:graphicFrame>
      <p:sp>
        <p:nvSpPr>
          <p:cNvPr id="3" name="TextBox 3"/>
          <p:cNvSpPr txBox="1"/>
          <p:nvPr/>
        </p:nvSpPr>
        <p:spPr>
          <a:xfrm>
            <a:off x="914400" y="1104900"/>
            <a:ext cx="10743139" cy="1107996"/>
          </a:xfrm>
          <a:prstGeom prst="rect">
            <a:avLst/>
          </a:prstGeom>
        </p:spPr>
        <p:txBody>
          <a:bodyPr lIns="0" tIns="0" rIns="0" bIns="0" rtlCol="0" anchor="t">
            <a:spAutoFit/>
          </a:bodyPr>
          <a:lstStyle/>
          <a:p>
            <a:pPr marL="0" lvl="0" indent="0">
              <a:lnSpc>
                <a:spcPts val="8000"/>
              </a:lnSpc>
            </a:pPr>
            <a:r>
              <a:rPr lang="en-US" sz="8800" dirty="0">
                <a:solidFill>
                  <a:srgbClr val="018482"/>
                </a:solidFill>
                <a:latin typeface="Teko Medium"/>
              </a:rPr>
              <a:t>Les </a:t>
            </a:r>
            <a:r>
              <a:rPr lang="en-US" sz="8800" dirty="0" err="1">
                <a:solidFill>
                  <a:srgbClr val="018482"/>
                </a:solidFill>
                <a:latin typeface="Teko Medium"/>
              </a:rPr>
              <a:t>différents</a:t>
            </a:r>
            <a:r>
              <a:rPr lang="en-US" sz="8800" dirty="0">
                <a:solidFill>
                  <a:srgbClr val="018482"/>
                </a:solidFill>
                <a:latin typeface="Teko Medium"/>
              </a:rPr>
              <a:t> types de stage</a:t>
            </a:r>
          </a:p>
        </p:txBody>
      </p:sp>
      <p:sp>
        <p:nvSpPr>
          <p:cNvPr id="7" name="ZoneTexte 6">
            <a:extLst>
              <a:ext uri="{FF2B5EF4-FFF2-40B4-BE49-F238E27FC236}">
                <a16:creationId xmlns:a16="http://schemas.microsoft.com/office/drawing/2014/main" id="{86D4C100-F98C-4980-8195-77B528F80DC3}"/>
              </a:ext>
            </a:extLst>
          </p:cNvPr>
          <p:cNvSpPr txBox="1"/>
          <p:nvPr/>
        </p:nvSpPr>
        <p:spPr>
          <a:xfrm>
            <a:off x="914400" y="7886700"/>
            <a:ext cx="16244888" cy="1670265"/>
          </a:xfrm>
          <a:prstGeom prst="rect">
            <a:avLst/>
          </a:prstGeom>
          <a:noFill/>
          <a:ln w="28575">
            <a:solidFill>
              <a:srgbClr val="018482"/>
            </a:solidFill>
          </a:ln>
        </p:spPr>
        <p:txBody>
          <a:bodyPr wrap="square" rtlCol="0">
            <a:spAutoFit/>
          </a:bodyPr>
          <a:lstStyle/>
          <a:p>
            <a:r>
              <a:rPr lang="fr-CH" sz="2400" dirty="0">
                <a:latin typeface="Teko Medium" panose="020B0604020202020204" charset="0"/>
                <a:cs typeface="Teko Medium" panose="020B0604020202020204" charset="0"/>
              </a:rPr>
              <a:t>TRAVAIL DE RECHERCHE </a:t>
            </a:r>
          </a:p>
          <a:p>
            <a:pPr marL="285750" indent="-285750">
              <a:lnSpc>
                <a:spcPct val="150000"/>
              </a:lnSpc>
              <a:buFont typeface="Arial" panose="020B0604020202020204" pitchFamily="34" charset="0"/>
              <a:buChar char="•"/>
            </a:pPr>
            <a:r>
              <a:rPr lang="fr-CH" dirty="0">
                <a:latin typeface="DM Sans" panose="020B0604020202020204" charset="0"/>
              </a:rPr>
              <a:t>A ne pas confondre avec un stage (insertion professionnelle temporaire visant l'acquisition de compétences relatives à l'emploi). </a:t>
            </a:r>
          </a:p>
          <a:p>
            <a:pPr marL="285750" indent="-285750">
              <a:lnSpc>
                <a:spcPct val="150000"/>
              </a:lnSpc>
              <a:buFont typeface="Arial" panose="020B0604020202020204" pitchFamily="34" charset="0"/>
              <a:buChar char="•"/>
            </a:pPr>
            <a:r>
              <a:rPr lang="fr-CH" dirty="0">
                <a:latin typeface="DM Sans" panose="020B0604020202020204" charset="0"/>
              </a:rPr>
              <a:t>Elaboration théorique d’une question de recherche dans un cadre défini, recueil et analyse de données et rédaction d’un rapport de recherche. </a:t>
            </a:r>
          </a:p>
          <a:p>
            <a:pPr marL="285750" indent="-285750">
              <a:lnSpc>
                <a:spcPct val="150000"/>
              </a:lnSpc>
              <a:buFont typeface="Arial" panose="020B0604020202020204" pitchFamily="34" charset="0"/>
              <a:buChar char="•"/>
            </a:pPr>
            <a:r>
              <a:rPr lang="fr-CH" dirty="0">
                <a:latin typeface="DM Sans" panose="020B0604020202020204" charset="0"/>
              </a:rPr>
              <a:t>Conseillère académique référente : </a:t>
            </a:r>
            <a:r>
              <a:rPr lang="fr-CH" b="1" dirty="0">
                <a:solidFill>
                  <a:srgbClr val="018482"/>
                </a:solidFill>
                <a:latin typeface="DM Sans" panose="020B0604020202020204" charset="0"/>
              </a:rPr>
              <a:t>Valérie Favez.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48">
            <a:extLst>
              <a:ext uri="{FF2B5EF4-FFF2-40B4-BE49-F238E27FC236}">
                <a16:creationId xmlns:a16="http://schemas.microsoft.com/office/drawing/2014/main" id="{E383A9FA-C8C3-4983-B914-0ADFBC98D3D2}"/>
              </a:ext>
            </a:extLst>
          </p:cNvPr>
          <p:cNvGrpSpPr/>
          <p:nvPr/>
        </p:nvGrpSpPr>
        <p:grpSpPr>
          <a:xfrm>
            <a:off x="5770679" y="7171800"/>
            <a:ext cx="1620000" cy="1620000"/>
            <a:chOff x="0" y="0"/>
            <a:chExt cx="2409120" cy="2403360"/>
          </a:xfrm>
        </p:grpSpPr>
        <p:sp>
          <p:nvSpPr>
            <p:cNvPr id="60" name="Freeform 49">
              <a:extLst>
                <a:ext uri="{FF2B5EF4-FFF2-40B4-BE49-F238E27FC236}">
                  <a16:creationId xmlns:a16="http://schemas.microsoft.com/office/drawing/2014/main" id="{6DDFE320-4624-499E-9EF4-2007EB00A536}"/>
                </a:ext>
              </a:extLst>
            </p:cNvPr>
            <p:cNvSpPr/>
            <p:nvPr/>
          </p:nvSpPr>
          <p:spPr>
            <a:xfrm>
              <a:off x="0" y="0"/>
              <a:ext cx="2409190" cy="2403348"/>
            </a:xfrm>
            <a:custGeom>
              <a:avLst/>
              <a:gdLst/>
              <a:ahLst/>
              <a:cxnLst/>
              <a:rect l="l" t="t" r="r" b="b"/>
              <a:pathLst>
                <a:path w="2409190" h="2403348">
                  <a:moveTo>
                    <a:pt x="0" y="1201674"/>
                  </a:moveTo>
                  <a:cubicBezTo>
                    <a:pt x="0" y="537972"/>
                    <a:pt x="539242" y="0"/>
                    <a:pt x="1204595" y="0"/>
                  </a:cubicBezTo>
                  <a:cubicBezTo>
                    <a:pt x="1869948" y="0"/>
                    <a:pt x="2409190" y="537972"/>
                    <a:pt x="2409190" y="1201674"/>
                  </a:cubicBezTo>
                  <a:cubicBezTo>
                    <a:pt x="2409190" y="1865376"/>
                    <a:pt x="1869948" y="2403348"/>
                    <a:pt x="1204595" y="2403348"/>
                  </a:cubicBezTo>
                  <a:cubicBezTo>
                    <a:pt x="539242" y="2403348"/>
                    <a:pt x="0" y="1865376"/>
                    <a:pt x="0" y="1201674"/>
                  </a:cubicBezTo>
                  <a:close/>
                </a:path>
              </a:pathLst>
            </a:custGeom>
            <a:solidFill>
              <a:srgbClr val="018482"/>
            </a:solidFill>
          </p:spPr>
        </p:sp>
      </p:grpSp>
      <p:grpSp>
        <p:nvGrpSpPr>
          <p:cNvPr id="63" name="Group 48">
            <a:extLst>
              <a:ext uri="{FF2B5EF4-FFF2-40B4-BE49-F238E27FC236}">
                <a16:creationId xmlns:a16="http://schemas.microsoft.com/office/drawing/2014/main" id="{E8B6CA2C-6828-4C6C-8A19-C8CEF3736347}"/>
              </a:ext>
            </a:extLst>
          </p:cNvPr>
          <p:cNvGrpSpPr/>
          <p:nvPr/>
        </p:nvGrpSpPr>
        <p:grpSpPr>
          <a:xfrm>
            <a:off x="4526386" y="3510802"/>
            <a:ext cx="1620000" cy="1620000"/>
            <a:chOff x="0" y="0"/>
            <a:chExt cx="2409120" cy="2403360"/>
          </a:xfrm>
        </p:grpSpPr>
        <p:sp>
          <p:nvSpPr>
            <p:cNvPr id="64" name="Freeform 49">
              <a:extLst>
                <a:ext uri="{FF2B5EF4-FFF2-40B4-BE49-F238E27FC236}">
                  <a16:creationId xmlns:a16="http://schemas.microsoft.com/office/drawing/2014/main" id="{D477AE24-2DA9-436B-B53E-30FFADCEE66D}"/>
                </a:ext>
              </a:extLst>
            </p:cNvPr>
            <p:cNvSpPr/>
            <p:nvPr/>
          </p:nvSpPr>
          <p:spPr>
            <a:xfrm>
              <a:off x="0" y="0"/>
              <a:ext cx="2409190" cy="2403348"/>
            </a:xfrm>
            <a:custGeom>
              <a:avLst/>
              <a:gdLst/>
              <a:ahLst/>
              <a:cxnLst/>
              <a:rect l="l" t="t" r="r" b="b"/>
              <a:pathLst>
                <a:path w="2409190" h="2403348">
                  <a:moveTo>
                    <a:pt x="0" y="1201674"/>
                  </a:moveTo>
                  <a:cubicBezTo>
                    <a:pt x="0" y="537972"/>
                    <a:pt x="539242" y="0"/>
                    <a:pt x="1204595" y="0"/>
                  </a:cubicBezTo>
                  <a:cubicBezTo>
                    <a:pt x="1869948" y="0"/>
                    <a:pt x="2409190" y="537972"/>
                    <a:pt x="2409190" y="1201674"/>
                  </a:cubicBezTo>
                  <a:cubicBezTo>
                    <a:pt x="2409190" y="1865376"/>
                    <a:pt x="1869948" y="2403348"/>
                    <a:pt x="1204595" y="2403348"/>
                  </a:cubicBezTo>
                  <a:cubicBezTo>
                    <a:pt x="539242" y="2403348"/>
                    <a:pt x="0" y="1865376"/>
                    <a:pt x="0" y="1201674"/>
                  </a:cubicBezTo>
                  <a:close/>
                </a:path>
              </a:pathLst>
            </a:custGeom>
            <a:solidFill>
              <a:srgbClr val="018482"/>
            </a:solidFill>
          </p:spPr>
        </p:sp>
      </p:grpSp>
      <p:grpSp>
        <p:nvGrpSpPr>
          <p:cNvPr id="42" name="Group 42"/>
          <p:cNvGrpSpPr/>
          <p:nvPr/>
        </p:nvGrpSpPr>
        <p:grpSpPr>
          <a:xfrm>
            <a:off x="11432684" y="7157352"/>
            <a:ext cx="1620000" cy="1620000"/>
            <a:chOff x="0" y="0"/>
            <a:chExt cx="2409120" cy="2403360"/>
          </a:xfrm>
        </p:grpSpPr>
        <p:sp>
          <p:nvSpPr>
            <p:cNvPr id="43" name="Freeform 43"/>
            <p:cNvSpPr/>
            <p:nvPr/>
          </p:nvSpPr>
          <p:spPr>
            <a:xfrm>
              <a:off x="0" y="0"/>
              <a:ext cx="2409190" cy="2403348"/>
            </a:xfrm>
            <a:custGeom>
              <a:avLst/>
              <a:gdLst/>
              <a:ahLst/>
              <a:cxnLst/>
              <a:rect l="l" t="t" r="r" b="b"/>
              <a:pathLst>
                <a:path w="2409190" h="2403348">
                  <a:moveTo>
                    <a:pt x="0" y="1201674"/>
                  </a:moveTo>
                  <a:cubicBezTo>
                    <a:pt x="0" y="537972"/>
                    <a:pt x="539242" y="0"/>
                    <a:pt x="1204595" y="0"/>
                  </a:cubicBezTo>
                  <a:cubicBezTo>
                    <a:pt x="1869948" y="0"/>
                    <a:pt x="2409190" y="537972"/>
                    <a:pt x="2409190" y="1201674"/>
                  </a:cubicBezTo>
                  <a:cubicBezTo>
                    <a:pt x="2409190" y="1865376"/>
                    <a:pt x="1869948" y="2403348"/>
                    <a:pt x="1204595" y="2403348"/>
                  </a:cubicBezTo>
                  <a:cubicBezTo>
                    <a:pt x="539242" y="2403348"/>
                    <a:pt x="0" y="1865376"/>
                    <a:pt x="0" y="1201674"/>
                  </a:cubicBezTo>
                  <a:close/>
                </a:path>
              </a:pathLst>
            </a:custGeom>
            <a:solidFill>
              <a:srgbClr val="018482"/>
            </a:solidFill>
          </p:spPr>
        </p:sp>
      </p:grpSp>
      <p:grpSp>
        <p:nvGrpSpPr>
          <p:cNvPr id="61" name="Group 48">
            <a:extLst>
              <a:ext uri="{FF2B5EF4-FFF2-40B4-BE49-F238E27FC236}">
                <a16:creationId xmlns:a16="http://schemas.microsoft.com/office/drawing/2014/main" id="{2DA67D95-B170-49CF-88B9-4FF6051BBD39}"/>
              </a:ext>
            </a:extLst>
          </p:cNvPr>
          <p:cNvGrpSpPr/>
          <p:nvPr/>
        </p:nvGrpSpPr>
        <p:grpSpPr>
          <a:xfrm>
            <a:off x="12540261" y="3510794"/>
            <a:ext cx="1620000" cy="1620000"/>
            <a:chOff x="0" y="0"/>
            <a:chExt cx="2409120" cy="2403360"/>
          </a:xfrm>
        </p:grpSpPr>
        <p:sp>
          <p:nvSpPr>
            <p:cNvPr id="62" name="Freeform 49">
              <a:extLst>
                <a:ext uri="{FF2B5EF4-FFF2-40B4-BE49-F238E27FC236}">
                  <a16:creationId xmlns:a16="http://schemas.microsoft.com/office/drawing/2014/main" id="{DFA301AD-E5AD-4C99-B8D1-EA849E3C8927}"/>
                </a:ext>
              </a:extLst>
            </p:cNvPr>
            <p:cNvSpPr/>
            <p:nvPr/>
          </p:nvSpPr>
          <p:spPr>
            <a:xfrm>
              <a:off x="0" y="0"/>
              <a:ext cx="2409190" cy="2403348"/>
            </a:xfrm>
            <a:custGeom>
              <a:avLst/>
              <a:gdLst/>
              <a:ahLst/>
              <a:cxnLst/>
              <a:rect l="l" t="t" r="r" b="b"/>
              <a:pathLst>
                <a:path w="2409190" h="2403348">
                  <a:moveTo>
                    <a:pt x="0" y="1201674"/>
                  </a:moveTo>
                  <a:cubicBezTo>
                    <a:pt x="0" y="537972"/>
                    <a:pt x="539242" y="0"/>
                    <a:pt x="1204595" y="0"/>
                  </a:cubicBezTo>
                  <a:cubicBezTo>
                    <a:pt x="1869948" y="0"/>
                    <a:pt x="2409190" y="537972"/>
                    <a:pt x="2409190" y="1201674"/>
                  </a:cubicBezTo>
                  <a:cubicBezTo>
                    <a:pt x="2409190" y="1865376"/>
                    <a:pt x="1869948" y="2403348"/>
                    <a:pt x="1204595" y="2403348"/>
                  </a:cubicBezTo>
                  <a:cubicBezTo>
                    <a:pt x="539242" y="2403348"/>
                    <a:pt x="0" y="1865376"/>
                    <a:pt x="0" y="1201674"/>
                  </a:cubicBezTo>
                  <a:close/>
                </a:path>
              </a:pathLst>
            </a:custGeom>
            <a:solidFill>
              <a:srgbClr val="018482"/>
            </a:solidFill>
          </p:spPr>
        </p:sp>
      </p:grpSp>
      <p:grpSp>
        <p:nvGrpSpPr>
          <p:cNvPr id="48" name="Group 48"/>
          <p:cNvGrpSpPr/>
          <p:nvPr/>
        </p:nvGrpSpPr>
        <p:grpSpPr>
          <a:xfrm>
            <a:off x="8582998" y="382120"/>
            <a:ext cx="1620000" cy="1620000"/>
            <a:chOff x="0" y="0"/>
            <a:chExt cx="2409120" cy="2403360"/>
          </a:xfrm>
        </p:grpSpPr>
        <p:sp>
          <p:nvSpPr>
            <p:cNvPr id="49" name="Freeform 49"/>
            <p:cNvSpPr/>
            <p:nvPr/>
          </p:nvSpPr>
          <p:spPr>
            <a:xfrm>
              <a:off x="0" y="0"/>
              <a:ext cx="2409190" cy="2403348"/>
            </a:xfrm>
            <a:custGeom>
              <a:avLst/>
              <a:gdLst/>
              <a:ahLst/>
              <a:cxnLst/>
              <a:rect l="l" t="t" r="r" b="b"/>
              <a:pathLst>
                <a:path w="2409190" h="2403348">
                  <a:moveTo>
                    <a:pt x="0" y="1201674"/>
                  </a:moveTo>
                  <a:cubicBezTo>
                    <a:pt x="0" y="537972"/>
                    <a:pt x="539242" y="0"/>
                    <a:pt x="1204595" y="0"/>
                  </a:cubicBezTo>
                  <a:cubicBezTo>
                    <a:pt x="1869948" y="0"/>
                    <a:pt x="2409190" y="537972"/>
                    <a:pt x="2409190" y="1201674"/>
                  </a:cubicBezTo>
                  <a:cubicBezTo>
                    <a:pt x="2409190" y="1865376"/>
                    <a:pt x="1869948" y="2403348"/>
                    <a:pt x="1204595" y="2403348"/>
                  </a:cubicBezTo>
                  <a:cubicBezTo>
                    <a:pt x="539242" y="2403348"/>
                    <a:pt x="0" y="1865376"/>
                    <a:pt x="0" y="1201674"/>
                  </a:cubicBezTo>
                  <a:close/>
                </a:path>
              </a:pathLst>
            </a:custGeom>
            <a:solidFill>
              <a:srgbClr val="018482"/>
            </a:solidFill>
          </p:spPr>
        </p:sp>
      </p:grpSp>
      <p:grpSp>
        <p:nvGrpSpPr>
          <p:cNvPr id="2" name="Group 2"/>
          <p:cNvGrpSpPr/>
          <p:nvPr/>
        </p:nvGrpSpPr>
        <p:grpSpPr>
          <a:xfrm>
            <a:off x="6307141" y="2191090"/>
            <a:ext cx="6122297" cy="5904819"/>
            <a:chOff x="0" y="0"/>
            <a:chExt cx="6832800" cy="6835680"/>
          </a:xfrm>
        </p:grpSpPr>
        <p:sp>
          <p:nvSpPr>
            <p:cNvPr id="3" name="Freeform 3"/>
            <p:cNvSpPr/>
            <p:nvPr/>
          </p:nvSpPr>
          <p:spPr>
            <a:xfrm>
              <a:off x="0" y="508"/>
              <a:ext cx="6832726" cy="6835140"/>
            </a:xfrm>
            <a:custGeom>
              <a:avLst/>
              <a:gdLst/>
              <a:ahLst/>
              <a:cxnLst/>
              <a:rect l="l" t="t" r="r" b="b"/>
              <a:pathLst>
                <a:path w="6832726" h="6835140">
                  <a:moveTo>
                    <a:pt x="3408807" y="6835140"/>
                  </a:moveTo>
                  <a:cubicBezTo>
                    <a:pt x="3385947" y="6835140"/>
                    <a:pt x="3370707" y="6812280"/>
                    <a:pt x="3370707" y="6797040"/>
                  </a:cubicBezTo>
                  <a:cubicBezTo>
                    <a:pt x="3370707" y="6774180"/>
                    <a:pt x="3385947" y="6758940"/>
                    <a:pt x="3408807" y="6758940"/>
                  </a:cubicBezTo>
                  <a:cubicBezTo>
                    <a:pt x="3424047" y="6758940"/>
                    <a:pt x="3446907" y="6774180"/>
                    <a:pt x="3446907" y="6797040"/>
                  </a:cubicBezTo>
                  <a:cubicBezTo>
                    <a:pt x="3446907" y="6812280"/>
                    <a:pt x="3424047" y="6835140"/>
                    <a:pt x="3408807" y="6835140"/>
                  </a:cubicBezTo>
                  <a:close/>
                  <a:moveTo>
                    <a:pt x="3584194" y="6789420"/>
                  </a:moveTo>
                  <a:cubicBezTo>
                    <a:pt x="3584194" y="6766560"/>
                    <a:pt x="3599434" y="6751320"/>
                    <a:pt x="3614674" y="6751320"/>
                  </a:cubicBezTo>
                  <a:cubicBezTo>
                    <a:pt x="3637534" y="6751320"/>
                    <a:pt x="3660394" y="6766560"/>
                    <a:pt x="3660394" y="6789420"/>
                  </a:cubicBezTo>
                  <a:cubicBezTo>
                    <a:pt x="3660394" y="6804660"/>
                    <a:pt x="3645154" y="6827520"/>
                    <a:pt x="3622294" y="6827520"/>
                  </a:cubicBezTo>
                  <a:cubicBezTo>
                    <a:pt x="3599434" y="6827520"/>
                    <a:pt x="3584194" y="6812280"/>
                    <a:pt x="3584194" y="6789420"/>
                  </a:cubicBezTo>
                  <a:close/>
                  <a:moveTo>
                    <a:pt x="3187700" y="6827520"/>
                  </a:moveTo>
                  <a:cubicBezTo>
                    <a:pt x="3172460" y="6827520"/>
                    <a:pt x="3149600" y="6804660"/>
                    <a:pt x="3157220" y="6781800"/>
                  </a:cubicBezTo>
                  <a:cubicBezTo>
                    <a:pt x="3157220" y="6766560"/>
                    <a:pt x="3172460" y="6751320"/>
                    <a:pt x="3195320" y="6751320"/>
                  </a:cubicBezTo>
                  <a:cubicBezTo>
                    <a:pt x="3218180" y="6751320"/>
                    <a:pt x="3233420" y="6766560"/>
                    <a:pt x="3233420" y="6789420"/>
                  </a:cubicBezTo>
                  <a:cubicBezTo>
                    <a:pt x="3225800" y="6812280"/>
                    <a:pt x="3210560" y="6827520"/>
                    <a:pt x="3195320" y="6827520"/>
                  </a:cubicBezTo>
                  <a:cubicBezTo>
                    <a:pt x="3195320" y="6827520"/>
                    <a:pt x="3187700" y="6827520"/>
                    <a:pt x="3187700" y="6827520"/>
                  </a:cubicBezTo>
                  <a:close/>
                  <a:moveTo>
                    <a:pt x="3797808" y="6774053"/>
                  </a:moveTo>
                  <a:cubicBezTo>
                    <a:pt x="3790188" y="6751193"/>
                    <a:pt x="3805428" y="6735953"/>
                    <a:pt x="3828288" y="6728333"/>
                  </a:cubicBezTo>
                  <a:cubicBezTo>
                    <a:pt x="3851148" y="6728333"/>
                    <a:pt x="3866388" y="6743573"/>
                    <a:pt x="3874008" y="6766433"/>
                  </a:cubicBezTo>
                  <a:cubicBezTo>
                    <a:pt x="3874008" y="6781673"/>
                    <a:pt x="3858768" y="6804533"/>
                    <a:pt x="3835908" y="6804533"/>
                  </a:cubicBezTo>
                  <a:cubicBezTo>
                    <a:pt x="3813048" y="6804533"/>
                    <a:pt x="3797808" y="6789293"/>
                    <a:pt x="3797808" y="6774053"/>
                  </a:cubicBezTo>
                  <a:close/>
                  <a:moveTo>
                    <a:pt x="2974213" y="6804533"/>
                  </a:moveTo>
                  <a:cubicBezTo>
                    <a:pt x="2951353" y="6804533"/>
                    <a:pt x="2936113" y="6781673"/>
                    <a:pt x="2943733" y="6758813"/>
                  </a:cubicBezTo>
                  <a:cubicBezTo>
                    <a:pt x="2943733" y="6743573"/>
                    <a:pt x="2966593" y="6728333"/>
                    <a:pt x="2981833" y="6728333"/>
                  </a:cubicBezTo>
                  <a:cubicBezTo>
                    <a:pt x="3004693" y="6728333"/>
                    <a:pt x="3019933" y="6751193"/>
                    <a:pt x="3019933" y="6774053"/>
                  </a:cubicBezTo>
                  <a:cubicBezTo>
                    <a:pt x="3012313" y="6789293"/>
                    <a:pt x="2997073" y="6804533"/>
                    <a:pt x="2981833" y="6804533"/>
                  </a:cubicBezTo>
                  <a:cubicBezTo>
                    <a:pt x="2974213" y="6804533"/>
                    <a:pt x="2974213" y="6804533"/>
                    <a:pt x="2974213" y="6804533"/>
                  </a:cubicBezTo>
                  <a:close/>
                  <a:moveTo>
                    <a:pt x="4011295" y="6743446"/>
                  </a:moveTo>
                  <a:cubicBezTo>
                    <a:pt x="4003675" y="6720586"/>
                    <a:pt x="4018915" y="6705346"/>
                    <a:pt x="4041775" y="6697726"/>
                  </a:cubicBezTo>
                  <a:cubicBezTo>
                    <a:pt x="4057015" y="6697726"/>
                    <a:pt x="4079875" y="6705346"/>
                    <a:pt x="4079875" y="6728206"/>
                  </a:cubicBezTo>
                  <a:cubicBezTo>
                    <a:pt x="4087495" y="6751066"/>
                    <a:pt x="4072255" y="6766306"/>
                    <a:pt x="4049395" y="6773926"/>
                  </a:cubicBezTo>
                  <a:cubicBezTo>
                    <a:pt x="4049395" y="6773926"/>
                    <a:pt x="4049395" y="6773926"/>
                    <a:pt x="4041775" y="6773926"/>
                  </a:cubicBezTo>
                  <a:cubicBezTo>
                    <a:pt x="4026535" y="6773926"/>
                    <a:pt x="4011295" y="6758686"/>
                    <a:pt x="4011295" y="6743446"/>
                  </a:cubicBezTo>
                  <a:close/>
                  <a:moveTo>
                    <a:pt x="2760599" y="6766306"/>
                  </a:moveTo>
                  <a:cubicBezTo>
                    <a:pt x="2737739" y="6766306"/>
                    <a:pt x="2730119" y="6743446"/>
                    <a:pt x="2730119" y="6728206"/>
                  </a:cubicBezTo>
                  <a:cubicBezTo>
                    <a:pt x="2737739" y="6705346"/>
                    <a:pt x="2752979" y="6690106"/>
                    <a:pt x="2775839" y="6697726"/>
                  </a:cubicBezTo>
                  <a:cubicBezTo>
                    <a:pt x="2798699" y="6697726"/>
                    <a:pt x="2806319" y="6720586"/>
                    <a:pt x="2806319" y="6735826"/>
                  </a:cubicBezTo>
                  <a:cubicBezTo>
                    <a:pt x="2798699" y="6758686"/>
                    <a:pt x="2783459" y="6773926"/>
                    <a:pt x="2768219" y="6773926"/>
                  </a:cubicBezTo>
                  <a:cubicBezTo>
                    <a:pt x="2768219" y="6773926"/>
                    <a:pt x="2760599" y="6773926"/>
                    <a:pt x="2760599" y="6766306"/>
                  </a:cubicBezTo>
                  <a:close/>
                  <a:moveTo>
                    <a:pt x="4217162" y="6697599"/>
                  </a:moveTo>
                  <a:cubicBezTo>
                    <a:pt x="4209542" y="6682359"/>
                    <a:pt x="4224782" y="6659499"/>
                    <a:pt x="4247642" y="6651879"/>
                  </a:cubicBezTo>
                  <a:cubicBezTo>
                    <a:pt x="4262882" y="6644259"/>
                    <a:pt x="4285742" y="6659499"/>
                    <a:pt x="4293362" y="6682359"/>
                  </a:cubicBezTo>
                  <a:cubicBezTo>
                    <a:pt x="4293362" y="6697599"/>
                    <a:pt x="4285742" y="6720459"/>
                    <a:pt x="4262882" y="6728079"/>
                  </a:cubicBezTo>
                  <a:cubicBezTo>
                    <a:pt x="4262882" y="6728079"/>
                    <a:pt x="4255262" y="6728079"/>
                    <a:pt x="4255262" y="6728079"/>
                  </a:cubicBezTo>
                  <a:cubicBezTo>
                    <a:pt x="4240022" y="6728079"/>
                    <a:pt x="4224782" y="6712839"/>
                    <a:pt x="4217162" y="6697599"/>
                  </a:cubicBezTo>
                  <a:close/>
                  <a:moveTo>
                    <a:pt x="2547112" y="6720459"/>
                  </a:moveTo>
                  <a:cubicBezTo>
                    <a:pt x="2531872" y="6712839"/>
                    <a:pt x="2516632" y="6697599"/>
                    <a:pt x="2524252" y="6674739"/>
                  </a:cubicBezTo>
                  <a:cubicBezTo>
                    <a:pt x="2524252" y="6651879"/>
                    <a:pt x="2547112" y="6644259"/>
                    <a:pt x="2569972" y="6644259"/>
                  </a:cubicBezTo>
                  <a:cubicBezTo>
                    <a:pt x="2585212" y="6651879"/>
                    <a:pt x="2600452" y="6674739"/>
                    <a:pt x="2592832" y="6697726"/>
                  </a:cubicBezTo>
                  <a:cubicBezTo>
                    <a:pt x="2592832" y="6712966"/>
                    <a:pt x="2577592" y="6720586"/>
                    <a:pt x="2562352" y="6720586"/>
                  </a:cubicBezTo>
                  <a:cubicBezTo>
                    <a:pt x="2554732" y="6720586"/>
                    <a:pt x="2554732" y="6720586"/>
                    <a:pt x="2547112" y="6720586"/>
                  </a:cubicBezTo>
                  <a:close/>
                  <a:moveTo>
                    <a:pt x="4423029" y="6644259"/>
                  </a:moveTo>
                  <a:cubicBezTo>
                    <a:pt x="4415409" y="6621399"/>
                    <a:pt x="4430649" y="6598539"/>
                    <a:pt x="4445889" y="6590792"/>
                  </a:cubicBezTo>
                  <a:cubicBezTo>
                    <a:pt x="4468749" y="6590792"/>
                    <a:pt x="4491609" y="6598412"/>
                    <a:pt x="4499229" y="6621272"/>
                  </a:cubicBezTo>
                  <a:cubicBezTo>
                    <a:pt x="4499229" y="6636512"/>
                    <a:pt x="4491609" y="6659372"/>
                    <a:pt x="4468749" y="6666992"/>
                  </a:cubicBezTo>
                  <a:cubicBezTo>
                    <a:pt x="4468749" y="6666992"/>
                    <a:pt x="4461129" y="6666992"/>
                    <a:pt x="4461129" y="6666992"/>
                  </a:cubicBezTo>
                  <a:cubicBezTo>
                    <a:pt x="4445889" y="6666992"/>
                    <a:pt x="4430649" y="6659372"/>
                    <a:pt x="4423029" y="6644132"/>
                  </a:cubicBezTo>
                  <a:close/>
                  <a:moveTo>
                    <a:pt x="2341118" y="6659372"/>
                  </a:moveTo>
                  <a:cubicBezTo>
                    <a:pt x="2318258" y="6651752"/>
                    <a:pt x="2310638" y="6628892"/>
                    <a:pt x="2318258" y="6613652"/>
                  </a:cubicBezTo>
                  <a:cubicBezTo>
                    <a:pt x="2325878" y="6590792"/>
                    <a:pt x="2348738" y="6583172"/>
                    <a:pt x="2363978" y="6590792"/>
                  </a:cubicBezTo>
                  <a:cubicBezTo>
                    <a:pt x="2386838" y="6590792"/>
                    <a:pt x="2394458" y="6613652"/>
                    <a:pt x="2386838" y="6636512"/>
                  </a:cubicBezTo>
                  <a:cubicBezTo>
                    <a:pt x="2386838" y="6651752"/>
                    <a:pt x="2371598" y="6659372"/>
                    <a:pt x="2356358" y="6659372"/>
                  </a:cubicBezTo>
                  <a:cubicBezTo>
                    <a:pt x="2348738" y="6659372"/>
                    <a:pt x="2348738" y="6659372"/>
                    <a:pt x="2341118" y="6659372"/>
                  </a:cubicBezTo>
                  <a:close/>
                  <a:moveTo>
                    <a:pt x="4628896" y="6567805"/>
                  </a:moveTo>
                  <a:cubicBezTo>
                    <a:pt x="4621276" y="6552565"/>
                    <a:pt x="4628896" y="6529705"/>
                    <a:pt x="4644136" y="6522085"/>
                  </a:cubicBezTo>
                  <a:cubicBezTo>
                    <a:pt x="4666996" y="6514465"/>
                    <a:pt x="4689856" y="6522085"/>
                    <a:pt x="4697476" y="6544945"/>
                  </a:cubicBezTo>
                  <a:cubicBezTo>
                    <a:pt x="4705096" y="6560185"/>
                    <a:pt x="4697476" y="6583045"/>
                    <a:pt x="4674616" y="6590665"/>
                  </a:cubicBezTo>
                  <a:cubicBezTo>
                    <a:pt x="4674616" y="6590665"/>
                    <a:pt x="4666996" y="6598285"/>
                    <a:pt x="4659376" y="6598285"/>
                  </a:cubicBezTo>
                  <a:cubicBezTo>
                    <a:pt x="4644136" y="6598285"/>
                    <a:pt x="4628896" y="6583045"/>
                    <a:pt x="4628896" y="6567805"/>
                  </a:cubicBezTo>
                  <a:close/>
                  <a:moveTo>
                    <a:pt x="2135251" y="6583045"/>
                  </a:moveTo>
                  <a:cubicBezTo>
                    <a:pt x="2120011" y="6575425"/>
                    <a:pt x="2112391" y="6552565"/>
                    <a:pt x="2120011" y="6537325"/>
                  </a:cubicBezTo>
                  <a:cubicBezTo>
                    <a:pt x="2127631" y="6514465"/>
                    <a:pt x="2150491" y="6506845"/>
                    <a:pt x="2165731" y="6514465"/>
                  </a:cubicBezTo>
                  <a:cubicBezTo>
                    <a:pt x="2188591" y="6522085"/>
                    <a:pt x="2196211" y="6544945"/>
                    <a:pt x="2188591" y="6560185"/>
                  </a:cubicBezTo>
                  <a:cubicBezTo>
                    <a:pt x="2180971" y="6575425"/>
                    <a:pt x="2165731" y="6590665"/>
                    <a:pt x="2150491" y="6590665"/>
                  </a:cubicBezTo>
                  <a:cubicBezTo>
                    <a:pt x="2150491" y="6590665"/>
                    <a:pt x="2142871" y="6590665"/>
                    <a:pt x="2135251" y="6583045"/>
                  </a:cubicBezTo>
                  <a:close/>
                  <a:moveTo>
                    <a:pt x="4827143" y="6491478"/>
                  </a:moveTo>
                  <a:cubicBezTo>
                    <a:pt x="4811903" y="6468618"/>
                    <a:pt x="4819523" y="6445758"/>
                    <a:pt x="4842383" y="6438011"/>
                  </a:cubicBezTo>
                  <a:cubicBezTo>
                    <a:pt x="4857623" y="6430391"/>
                    <a:pt x="4880483" y="6438011"/>
                    <a:pt x="4895723" y="6453251"/>
                  </a:cubicBezTo>
                  <a:cubicBezTo>
                    <a:pt x="4903343" y="6476111"/>
                    <a:pt x="4895723" y="6498971"/>
                    <a:pt x="4872863" y="6506718"/>
                  </a:cubicBezTo>
                  <a:cubicBezTo>
                    <a:pt x="4872863" y="6506718"/>
                    <a:pt x="4865243" y="6506718"/>
                    <a:pt x="4857623" y="6506718"/>
                  </a:cubicBezTo>
                  <a:cubicBezTo>
                    <a:pt x="4842383" y="6506718"/>
                    <a:pt x="4827143" y="6499098"/>
                    <a:pt x="4827143" y="6491478"/>
                  </a:cubicBezTo>
                  <a:close/>
                  <a:moveTo>
                    <a:pt x="1936877" y="6499098"/>
                  </a:moveTo>
                  <a:cubicBezTo>
                    <a:pt x="1921637" y="6491478"/>
                    <a:pt x="1914017" y="6468618"/>
                    <a:pt x="1921637" y="6445631"/>
                  </a:cubicBezTo>
                  <a:cubicBezTo>
                    <a:pt x="1929257" y="6430391"/>
                    <a:pt x="1952117" y="6422771"/>
                    <a:pt x="1974977" y="6430391"/>
                  </a:cubicBezTo>
                  <a:cubicBezTo>
                    <a:pt x="1990217" y="6438011"/>
                    <a:pt x="1997837" y="6460871"/>
                    <a:pt x="1990217" y="6476111"/>
                  </a:cubicBezTo>
                  <a:cubicBezTo>
                    <a:pt x="1982597" y="6491351"/>
                    <a:pt x="1967357" y="6498971"/>
                    <a:pt x="1959737" y="6498971"/>
                  </a:cubicBezTo>
                  <a:cubicBezTo>
                    <a:pt x="1952117" y="6498971"/>
                    <a:pt x="1944497" y="6498971"/>
                    <a:pt x="1936877" y="6498971"/>
                  </a:cubicBezTo>
                  <a:close/>
                  <a:moveTo>
                    <a:pt x="5017770" y="6392164"/>
                  </a:moveTo>
                  <a:cubicBezTo>
                    <a:pt x="5002530" y="6376924"/>
                    <a:pt x="5010150" y="6354064"/>
                    <a:pt x="5033010" y="6338697"/>
                  </a:cubicBezTo>
                  <a:cubicBezTo>
                    <a:pt x="5048250" y="6331077"/>
                    <a:pt x="5071110" y="6338697"/>
                    <a:pt x="5078730" y="6353937"/>
                  </a:cubicBezTo>
                  <a:cubicBezTo>
                    <a:pt x="5093970" y="6376797"/>
                    <a:pt x="5086350" y="6399657"/>
                    <a:pt x="5063490" y="6407404"/>
                  </a:cubicBezTo>
                  <a:cubicBezTo>
                    <a:pt x="5063490" y="6407404"/>
                    <a:pt x="5055870" y="6415024"/>
                    <a:pt x="5048250" y="6415024"/>
                  </a:cubicBezTo>
                  <a:cubicBezTo>
                    <a:pt x="5033010" y="6415024"/>
                    <a:pt x="5025390" y="6407404"/>
                    <a:pt x="5017770" y="6392164"/>
                  </a:cubicBezTo>
                  <a:close/>
                  <a:moveTo>
                    <a:pt x="1746250" y="6399784"/>
                  </a:moveTo>
                  <a:cubicBezTo>
                    <a:pt x="1731010" y="6384544"/>
                    <a:pt x="1723390" y="6361684"/>
                    <a:pt x="1731010" y="6346317"/>
                  </a:cubicBezTo>
                  <a:cubicBezTo>
                    <a:pt x="1746250" y="6323457"/>
                    <a:pt x="1769110" y="6323457"/>
                    <a:pt x="1784350" y="6331077"/>
                  </a:cubicBezTo>
                  <a:cubicBezTo>
                    <a:pt x="1807210" y="6338697"/>
                    <a:pt x="1807210" y="6361557"/>
                    <a:pt x="1799590" y="6384544"/>
                  </a:cubicBezTo>
                  <a:cubicBezTo>
                    <a:pt x="1791970" y="6392164"/>
                    <a:pt x="1776730" y="6399784"/>
                    <a:pt x="1769110" y="6399784"/>
                  </a:cubicBezTo>
                  <a:cubicBezTo>
                    <a:pt x="1761490" y="6399784"/>
                    <a:pt x="1753870" y="6399784"/>
                    <a:pt x="1746250" y="6399784"/>
                  </a:cubicBezTo>
                  <a:close/>
                  <a:moveTo>
                    <a:pt x="5200777" y="6285357"/>
                  </a:moveTo>
                  <a:cubicBezTo>
                    <a:pt x="5185537" y="6270117"/>
                    <a:pt x="5193157" y="6247257"/>
                    <a:pt x="5208397" y="6231890"/>
                  </a:cubicBezTo>
                  <a:cubicBezTo>
                    <a:pt x="5231257" y="6224270"/>
                    <a:pt x="5254117" y="6224270"/>
                    <a:pt x="5261737" y="6247130"/>
                  </a:cubicBezTo>
                  <a:cubicBezTo>
                    <a:pt x="5276977" y="6262370"/>
                    <a:pt x="5269357" y="6285230"/>
                    <a:pt x="5254117" y="6292850"/>
                  </a:cubicBezTo>
                  <a:cubicBezTo>
                    <a:pt x="5246497" y="6300470"/>
                    <a:pt x="5238877" y="6300470"/>
                    <a:pt x="5231257" y="6300470"/>
                  </a:cubicBezTo>
                  <a:cubicBezTo>
                    <a:pt x="5223637" y="6300470"/>
                    <a:pt x="5208397" y="6292850"/>
                    <a:pt x="5200777" y="6285230"/>
                  </a:cubicBezTo>
                  <a:close/>
                  <a:moveTo>
                    <a:pt x="1563243" y="6285230"/>
                  </a:moveTo>
                  <a:cubicBezTo>
                    <a:pt x="1548003" y="6269990"/>
                    <a:pt x="1540383" y="6247130"/>
                    <a:pt x="1548003" y="6231763"/>
                  </a:cubicBezTo>
                  <a:cubicBezTo>
                    <a:pt x="1563243" y="6216523"/>
                    <a:pt x="1586103" y="6208903"/>
                    <a:pt x="1601343" y="6224143"/>
                  </a:cubicBezTo>
                  <a:cubicBezTo>
                    <a:pt x="1624203" y="6231763"/>
                    <a:pt x="1624203" y="6254623"/>
                    <a:pt x="1616583" y="6277610"/>
                  </a:cubicBezTo>
                  <a:cubicBezTo>
                    <a:pt x="1608963" y="6285230"/>
                    <a:pt x="1593723" y="6292850"/>
                    <a:pt x="1586103" y="6292850"/>
                  </a:cubicBezTo>
                  <a:cubicBezTo>
                    <a:pt x="1578483" y="6292850"/>
                    <a:pt x="1570863" y="6292850"/>
                    <a:pt x="1563243" y="6285230"/>
                  </a:cubicBezTo>
                  <a:close/>
                  <a:moveTo>
                    <a:pt x="5376164" y="6163183"/>
                  </a:moveTo>
                  <a:cubicBezTo>
                    <a:pt x="5368544" y="6147943"/>
                    <a:pt x="5368544" y="6125083"/>
                    <a:pt x="5383784" y="6109716"/>
                  </a:cubicBezTo>
                  <a:cubicBezTo>
                    <a:pt x="5406644" y="6102096"/>
                    <a:pt x="5429504" y="6102096"/>
                    <a:pt x="5437124" y="6117336"/>
                  </a:cubicBezTo>
                  <a:cubicBezTo>
                    <a:pt x="5452364" y="6140196"/>
                    <a:pt x="5452364" y="6163056"/>
                    <a:pt x="5429504" y="6170803"/>
                  </a:cubicBezTo>
                  <a:cubicBezTo>
                    <a:pt x="5421884" y="6178423"/>
                    <a:pt x="5414264" y="6178423"/>
                    <a:pt x="5406644" y="6178423"/>
                  </a:cubicBezTo>
                  <a:cubicBezTo>
                    <a:pt x="5399024" y="6178423"/>
                    <a:pt x="5383784" y="6178423"/>
                    <a:pt x="5376164" y="6163183"/>
                  </a:cubicBezTo>
                  <a:close/>
                  <a:moveTo>
                    <a:pt x="1387856" y="6163183"/>
                  </a:moveTo>
                  <a:cubicBezTo>
                    <a:pt x="1364996" y="6147943"/>
                    <a:pt x="1364996" y="6125083"/>
                    <a:pt x="1380236" y="6109716"/>
                  </a:cubicBezTo>
                  <a:cubicBezTo>
                    <a:pt x="1387856" y="6094476"/>
                    <a:pt x="1410716" y="6086856"/>
                    <a:pt x="1425956" y="6102096"/>
                  </a:cubicBezTo>
                  <a:cubicBezTo>
                    <a:pt x="1448816" y="6109716"/>
                    <a:pt x="1448816" y="6140196"/>
                    <a:pt x="1441196" y="6155563"/>
                  </a:cubicBezTo>
                  <a:cubicBezTo>
                    <a:pt x="1433576" y="6163183"/>
                    <a:pt x="1418336" y="6170803"/>
                    <a:pt x="1410716" y="6170803"/>
                  </a:cubicBezTo>
                  <a:cubicBezTo>
                    <a:pt x="1395476" y="6170803"/>
                    <a:pt x="1387856" y="6163183"/>
                    <a:pt x="1387856" y="6163183"/>
                  </a:cubicBezTo>
                  <a:close/>
                  <a:moveTo>
                    <a:pt x="5551551" y="6033516"/>
                  </a:moveTo>
                  <a:cubicBezTo>
                    <a:pt x="5536311" y="6018276"/>
                    <a:pt x="5536311" y="5995416"/>
                    <a:pt x="5551551" y="5980049"/>
                  </a:cubicBezTo>
                  <a:cubicBezTo>
                    <a:pt x="5566791" y="5964809"/>
                    <a:pt x="5597271" y="5972429"/>
                    <a:pt x="5604891" y="5987669"/>
                  </a:cubicBezTo>
                  <a:cubicBezTo>
                    <a:pt x="5620131" y="6002909"/>
                    <a:pt x="5620131" y="6025769"/>
                    <a:pt x="5604891" y="6041136"/>
                  </a:cubicBezTo>
                  <a:cubicBezTo>
                    <a:pt x="5597271" y="6048756"/>
                    <a:pt x="5589651" y="6048756"/>
                    <a:pt x="5574411" y="6048756"/>
                  </a:cubicBezTo>
                  <a:cubicBezTo>
                    <a:pt x="5566791" y="6048756"/>
                    <a:pt x="5559171" y="6041136"/>
                    <a:pt x="5551551" y="6033516"/>
                  </a:cubicBezTo>
                  <a:close/>
                  <a:moveTo>
                    <a:pt x="1212469" y="6025896"/>
                  </a:moveTo>
                  <a:cubicBezTo>
                    <a:pt x="1197229" y="6010656"/>
                    <a:pt x="1197229" y="5987796"/>
                    <a:pt x="1212469" y="5972429"/>
                  </a:cubicBezTo>
                  <a:cubicBezTo>
                    <a:pt x="1220089" y="5957189"/>
                    <a:pt x="1250569" y="5957189"/>
                    <a:pt x="1265809" y="5972429"/>
                  </a:cubicBezTo>
                  <a:cubicBezTo>
                    <a:pt x="1281049" y="5980049"/>
                    <a:pt x="1281049" y="6002909"/>
                    <a:pt x="1265809" y="6025896"/>
                  </a:cubicBezTo>
                  <a:cubicBezTo>
                    <a:pt x="1258189" y="6033516"/>
                    <a:pt x="1250569" y="6033516"/>
                    <a:pt x="1235329" y="6033516"/>
                  </a:cubicBezTo>
                  <a:cubicBezTo>
                    <a:pt x="1227709" y="6033516"/>
                    <a:pt x="1220089" y="6033516"/>
                    <a:pt x="1212469" y="6025896"/>
                  </a:cubicBezTo>
                  <a:close/>
                  <a:moveTo>
                    <a:pt x="5711698" y="5896229"/>
                  </a:moveTo>
                  <a:cubicBezTo>
                    <a:pt x="5696458" y="5880989"/>
                    <a:pt x="5696458" y="5858129"/>
                    <a:pt x="5711698" y="5842762"/>
                  </a:cubicBezTo>
                  <a:cubicBezTo>
                    <a:pt x="5726938" y="5827522"/>
                    <a:pt x="5749798" y="5827522"/>
                    <a:pt x="5765038" y="5842762"/>
                  </a:cubicBezTo>
                  <a:cubicBezTo>
                    <a:pt x="5780278" y="5858002"/>
                    <a:pt x="5780278" y="5880862"/>
                    <a:pt x="5765038" y="5896229"/>
                  </a:cubicBezTo>
                  <a:cubicBezTo>
                    <a:pt x="5757418" y="5903849"/>
                    <a:pt x="5749798" y="5903849"/>
                    <a:pt x="5734558" y="5903849"/>
                  </a:cubicBezTo>
                  <a:cubicBezTo>
                    <a:pt x="5726938" y="5903849"/>
                    <a:pt x="5719318" y="5903849"/>
                    <a:pt x="5711698" y="5896229"/>
                  </a:cubicBezTo>
                  <a:close/>
                  <a:moveTo>
                    <a:pt x="1052322" y="5880989"/>
                  </a:moveTo>
                  <a:cubicBezTo>
                    <a:pt x="1037082" y="5865749"/>
                    <a:pt x="1037082" y="5842889"/>
                    <a:pt x="1052322" y="5827522"/>
                  </a:cubicBezTo>
                  <a:cubicBezTo>
                    <a:pt x="1067562" y="5812282"/>
                    <a:pt x="1090422" y="5812282"/>
                    <a:pt x="1105662" y="5827522"/>
                  </a:cubicBezTo>
                  <a:cubicBezTo>
                    <a:pt x="1120902" y="5842762"/>
                    <a:pt x="1120902" y="5865622"/>
                    <a:pt x="1105662" y="5880989"/>
                  </a:cubicBezTo>
                  <a:cubicBezTo>
                    <a:pt x="1098042" y="5888609"/>
                    <a:pt x="1090422" y="5896229"/>
                    <a:pt x="1082802" y="5896229"/>
                  </a:cubicBezTo>
                  <a:cubicBezTo>
                    <a:pt x="1067562" y="5896229"/>
                    <a:pt x="1059942" y="5888609"/>
                    <a:pt x="1052322" y="5880989"/>
                  </a:cubicBezTo>
                  <a:close/>
                  <a:moveTo>
                    <a:pt x="5864225" y="5743702"/>
                  </a:moveTo>
                  <a:cubicBezTo>
                    <a:pt x="5848985" y="5728462"/>
                    <a:pt x="5848985" y="5705602"/>
                    <a:pt x="5864225" y="5690235"/>
                  </a:cubicBezTo>
                  <a:cubicBezTo>
                    <a:pt x="5871845" y="5674995"/>
                    <a:pt x="5902325" y="5674995"/>
                    <a:pt x="5917565" y="5690235"/>
                  </a:cubicBezTo>
                  <a:cubicBezTo>
                    <a:pt x="5932805" y="5705475"/>
                    <a:pt x="5932805" y="5728335"/>
                    <a:pt x="5917565" y="5743702"/>
                  </a:cubicBezTo>
                  <a:cubicBezTo>
                    <a:pt x="5909945" y="5751322"/>
                    <a:pt x="5902325" y="5751322"/>
                    <a:pt x="5887085" y="5751322"/>
                  </a:cubicBezTo>
                  <a:cubicBezTo>
                    <a:pt x="5879465" y="5751322"/>
                    <a:pt x="5871845" y="5751322"/>
                    <a:pt x="5864225" y="5743702"/>
                  </a:cubicBezTo>
                  <a:close/>
                  <a:moveTo>
                    <a:pt x="899795" y="5728462"/>
                  </a:moveTo>
                  <a:cubicBezTo>
                    <a:pt x="884555" y="5713222"/>
                    <a:pt x="892175" y="5690362"/>
                    <a:pt x="907415" y="5674995"/>
                  </a:cubicBezTo>
                  <a:cubicBezTo>
                    <a:pt x="922655" y="5659755"/>
                    <a:pt x="945515" y="5659755"/>
                    <a:pt x="960755" y="5674995"/>
                  </a:cubicBezTo>
                  <a:cubicBezTo>
                    <a:pt x="975995" y="5690235"/>
                    <a:pt x="968375" y="5713095"/>
                    <a:pt x="953135" y="5728462"/>
                  </a:cubicBezTo>
                  <a:cubicBezTo>
                    <a:pt x="945515" y="5736082"/>
                    <a:pt x="937895" y="5736082"/>
                    <a:pt x="930275" y="5736082"/>
                  </a:cubicBezTo>
                  <a:cubicBezTo>
                    <a:pt x="922655" y="5736082"/>
                    <a:pt x="907415" y="5736082"/>
                    <a:pt x="899795" y="5728462"/>
                  </a:cubicBezTo>
                  <a:close/>
                  <a:moveTo>
                    <a:pt x="6009132" y="5583555"/>
                  </a:moveTo>
                  <a:cubicBezTo>
                    <a:pt x="5986272" y="5568315"/>
                    <a:pt x="5986272" y="5545455"/>
                    <a:pt x="6001512" y="5530088"/>
                  </a:cubicBezTo>
                  <a:cubicBezTo>
                    <a:pt x="6016752" y="5514848"/>
                    <a:pt x="6039612" y="5514848"/>
                    <a:pt x="6054852" y="5522468"/>
                  </a:cubicBezTo>
                  <a:cubicBezTo>
                    <a:pt x="6070092" y="5537708"/>
                    <a:pt x="6070092" y="5560568"/>
                    <a:pt x="6062472" y="5575935"/>
                  </a:cubicBezTo>
                  <a:cubicBezTo>
                    <a:pt x="6054852" y="5591175"/>
                    <a:pt x="6039612" y="5591175"/>
                    <a:pt x="6031992" y="5591175"/>
                  </a:cubicBezTo>
                  <a:cubicBezTo>
                    <a:pt x="6024372" y="5591175"/>
                    <a:pt x="6009132" y="5591175"/>
                    <a:pt x="6009132" y="5583555"/>
                  </a:cubicBezTo>
                  <a:close/>
                  <a:moveTo>
                    <a:pt x="762508" y="5560695"/>
                  </a:moveTo>
                  <a:cubicBezTo>
                    <a:pt x="747268" y="5545455"/>
                    <a:pt x="747268" y="5522595"/>
                    <a:pt x="762508" y="5507228"/>
                  </a:cubicBezTo>
                  <a:cubicBezTo>
                    <a:pt x="785368" y="5499608"/>
                    <a:pt x="808228" y="5499608"/>
                    <a:pt x="823468" y="5514848"/>
                  </a:cubicBezTo>
                  <a:cubicBezTo>
                    <a:pt x="831088" y="5530088"/>
                    <a:pt x="831088" y="5552948"/>
                    <a:pt x="815848" y="5568315"/>
                  </a:cubicBezTo>
                  <a:cubicBezTo>
                    <a:pt x="808228" y="5575935"/>
                    <a:pt x="800608" y="5575935"/>
                    <a:pt x="792988" y="5575935"/>
                  </a:cubicBezTo>
                  <a:cubicBezTo>
                    <a:pt x="777748" y="5575935"/>
                    <a:pt x="770128" y="5575935"/>
                    <a:pt x="762508" y="5560695"/>
                  </a:cubicBezTo>
                  <a:close/>
                  <a:moveTo>
                    <a:pt x="6138799" y="5415788"/>
                  </a:moveTo>
                  <a:cubicBezTo>
                    <a:pt x="6123559" y="5400548"/>
                    <a:pt x="6115939" y="5377688"/>
                    <a:pt x="6131179" y="5362321"/>
                  </a:cubicBezTo>
                  <a:cubicBezTo>
                    <a:pt x="6138799" y="5347081"/>
                    <a:pt x="6161659" y="5339461"/>
                    <a:pt x="6184519" y="5354701"/>
                  </a:cubicBezTo>
                  <a:cubicBezTo>
                    <a:pt x="6199759" y="5369941"/>
                    <a:pt x="6199759" y="5392801"/>
                    <a:pt x="6192139" y="5408168"/>
                  </a:cubicBezTo>
                  <a:cubicBezTo>
                    <a:pt x="6184519" y="5415788"/>
                    <a:pt x="6169279" y="5423408"/>
                    <a:pt x="6161659" y="5423408"/>
                  </a:cubicBezTo>
                  <a:cubicBezTo>
                    <a:pt x="6154039" y="5423408"/>
                    <a:pt x="6146419" y="5423408"/>
                    <a:pt x="6138799" y="5415788"/>
                  </a:cubicBezTo>
                  <a:close/>
                  <a:moveTo>
                    <a:pt x="632841" y="5392928"/>
                  </a:moveTo>
                  <a:cubicBezTo>
                    <a:pt x="617601" y="5370068"/>
                    <a:pt x="625221" y="5347208"/>
                    <a:pt x="640461" y="5339461"/>
                  </a:cubicBezTo>
                  <a:cubicBezTo>
                    <a:pt x="655701" y="5324221"/>
                    <a:pt x="678561" y="5331841"/>
                    <a:pt x="693801" y="5347081"/>
                  </a:cubicBezTo>
                  <a:cubicBezTo>
                    <a:pt x="701421" y="5362321"/>
                    <a:pt x="701421" y="5385181"/>
                    <a:pt x="686181" y="5400548"/>
                  </a:cubicBezTo>
                  <a:cubicBezTo>
                    <a:pt x="678561" y="5408168"/>
                    <a:pt x="670941" y="5408168"/>
                    <a:pt x="663321" y="5408168"/>
                  </a:cubicBezTo>
                  <a:cubicBezTo>
                    <a:pt x="648081" y="5408168"/>
                    <a:pt x="640461" y="5400548"/>
                    <a:pt x="632841" y="5392928"/>
                  </a:cubicBezTo>
                  <a:close/>
                  <a:moveTo>
                    <a:pt x="6260719" y="5240401"/>
                  </a:moveTo>
                  <a:cubicBezTo>
                    <a:pt x="6237859" y="5225161"/>
                    <a:pt x="6237859" y="5202301"/>
                    <a:pt x="6245479" y="5186934"/>
                  </a:cubicBezTo>
                  <a:cubicBezTo>
                    <a:pt x="6260719" y="5171694"/>
                    <a:pt x="6283579" y="5164074"/>
                    <a:pt x="6298819" y="5171694"/>
                  </a:cubicBezTo>
                  <a:cubicBezTo>
                    <a:pt x="6314059" y="5186934"/>
                    <a:pt x="6321679" y="5209794"/>
                    <a:pt x="6314059" y="5225161"/>
                  </a:cubicBezTo>
                  <a:cubicBezTo>
                    <a:pt x="6306439" y="5240401"/>
                    <a:pt x="6291199" y="5248021"/>
                    <a:pt x="6275959" y="5248021"/>
                  </a:cubicBezTo>
                  <a:cubicBezTo>
                    <a:pt x="6275959" y="5248021"/>
                    <a:pt x="6268339" y="5240401"/>
                    <a:pt x="6260719" y="5240401"/>
                  </a:cubicBezTo>
                  <a:close/>
                  <a:moveTo>
                    <a:pt x="510794" y="5209921"/>
                  </a:moveTo>
                  <a:cubicBezTo>
                    <a:pt x="495554" y="5194681"/>
                    <a:pt x="503174" y="5171821"/>
                    <a:pt x="526034" y="5156454"/>
                  </a:cubicBezTo>
                  <a:cubicBezTo>
                    <a:pt x="541274" y="5148834"/>
                    <a:pt x="564134" y="5148834"/>
                    <a:pt x="571754" y="5171694"/>
                  </a:cubicBezTo>
                  <a:cubicBezTo>
                    <a:pt x="586994" y="5186934"/>
                    <a:pt x="579374" y="5209794"/>
                    <a:pt x="564134" y="5225161"/>
                  </a:cubicBezTo>
                  <a:cubicBezTo>
                    <a:pt x="556514" y="5225161"/>
                    <a:pt x="548894" y="5225161"/>
                    <a:pt x="541274" y="5225161"/>
                  </a:cubicBezTo>
                  <a:cubicBezTo>
                    <a:pt x="526034" y="5225161"/>
                    <a:pt x="518414" y="5225161"/>
                    <a:pt x="510794" y="5209921"/>
                  </a:cubicBezTo>
                  <a:close/>
                  <a:moveTo>
                    <a:pt x="6367526" y="5057394"/>
                  </a:moveTo>
                  <a:cubicBezTo>
                    <a:pt x="6352286" y="5042154"/>
                    <a:pt x="6344666" y="5019294"/>
                    <a:pt x="6352286" y="5003927"/>
                  </a:cubicBezTo>
                  <a:cubicBezTo>
                    <a:pt x="6367526" y="4988687"/>
                    <a:pt x="6390386" y="4981067"/>
                    <a:pt x="6405626" y="4988687"/>
                  </a:cubicBezTo>
                  <a:cubicBezTo>
                    <a:pt x="6420866" y="4996307"/>
                    <a:pt x="6428486" y="5019167"/>
                    <a:pt x="6420866" y="5042154"/>
                  </a:cubicBezTo>
                  <a:cubicBezTo>
                    <a:pt x="6413246" y="5049774"/>
                    <a:pt x="6398006" y="5057394"/>
                    <a:pt x="6390386" y="5057394"/>
                  </a:cubicBezTo>
                  <a:cubicBezTo>
                    <a:pt x="6382766" y="5057394"/>
                    <a:pt x="6375146" y="5057394"/>
                    <a:pt x="6367526" y="5057394"/>
                  </a:cubicBezTo>
                  <a:close/>
                  <a:moveTo>
                    <a:pt x="404114" y="5019294"/>
                  </a:moveTo>
                  <a:cubicBezTo>
                    <a:pt x="388874" y="5004054"/>
                    <a:pt x="396494" y="4981194"/>
                    <a:pt x="419354" y="4973574"/>
                  </a:cubicBezTo>
                  <a:cubicBezTo>
                    <a:pt x="434594" y="4958334"/>
                    <a:pt x="457454" y="4965954"/>
                    <a:pt x="472694" y="4988814"/>
                  </a:cubicBezTo>
                  <a:cubicBezTo>
                    <a:pt x="480314" y="5004054"/>
                    <a:pt x="472694" y="5026914"/>
                    <a:pt x="449834" y="5034534"/>
                  </a:cubicBezTo>
                  <a:cubicBezTo>
                    <a:pt x="449834" y="5042154"/>
                    <a:pt x="442214" y="5042154"/>
                    <a:pt x="434594" y="5042154"/>
                  </a:cubicBezTo>
                  <a:cubicBezTo>
                    <a:pt x="419354" y="5042154"/>
                    <a:pt x="411734" y="5034534"/>
                    <a:pt x="404114" y="5019294"/>
                  </a:cubicBezTo>
                  <a:close/>
                  <a:moveTo>
                    <a:pt x="6466713" y="4866767"/>
                  </a:moveTo>
                  <a:cubicBezTo>
                    <a:pt x="6451473" y="4859147"/>
                    <a:pt x="6436233" y="4836287"/>
                    <a:pt x="6451473" y="4813300"/>
                  </a:cubicBezTo>
                  <a:cubicBezTo>
                    <a:pt x="6459093" y="4798060"/>
                    <a:pt x="6481953" y="4790440"/>
                    <a:pt x="6497193" y="4798060"/>
                  </a:cubicBezTo>
                  <a:cubicBezTo>
                    <a:pt x="6520053" y="4805680"/>
                    <a:pt x="6527673" y="4828540"/>
                    <a:pt x="6520053" y="4843780"/>
                  </a:cubicBezTo>
                  <a:cubicBezTo>
                    <a:pt x="6512433" y="4859020"/>
                    <a:pt x="6497193" y="4866640"/>
                    <a:pt x="6481953" y="4866640"/>
                  </a:cubicBezTo>
                  <a:cubicBezTo>
                    <a:pt x="6474333" y="4866640"/>
                    <a:pt x="6474333" y="4866640"/>
                    <a:pt x="6466713" y="4866640"/>
                  </a:cubicBezTo>
                  <a:close/>
                  <a:moveTo>
                    <a:pt x="305054" y="4828540"/>
                  </a:moveTo>
                  <a:cubicBezTo>
                    <a:pt x="297434" y="4805680"/>
                    <a:pt x="305054" y="4782820"/>
                    <a:pt x="327914" y="4775073"/>
                  </a:cubicBezTo>
                  <a:cubicBezTo>
                    <a:pt x="343154" y="4767453"/>
                    <a:pt x="366014" y="4775073"/>
                    <a:pt x="373634" y="4797933"/>
                  </a:cubicBezTo>
                  <a:cubicBezTo>
                    <a:pt x="381254" y="4813173"/>
                    <a:pt x="373634" y="4836033"/>
                    <a:pt x="358394" y="4843653"/>
                  </a:cubicBezTo>
                  <a:cubicBezTo>
                    <a:pt x="350774" y="4851273"/>
                    <a:pt x="343154" y="4851273"/>
                    <a:pt x="343154" y="4851273"/>
                  </a:cubicBezTo>
                  <a:cubicBezTo>
                    <a:pt x="327914" y="4851273"/>
                    <a:pt x="312674" y="4843653"/>
                    <a:pt x="305054" y="4828413"/>
                  </a:cubicBezTo>
                  <a:close/>
                  <a:moveTo>
                    <a:pt x="6550660" y="4668520"/>
                  </a:moveTo>
                  <a:cubicBezTo>
                    <a:pt x="6535420" y="4660900"/>
                    <a:pt x="6520180" y="4638040"/>
                    <a:pt x="6527800" y="4622800"/>
                  </a:cubicBezTo>
                  <a:cubicBezTo>
                    <a:pt x="6535420" y="4599940"/>
                    <a:pt x="6558280" y="4592320"/>
                    <a:pt x="6581140" y="4599940"/>
                  </a:cubicBezTo>
                  <a:cubicBezTo>
                    <a:pt x="6604000" y="4607560"/>
                    <a:pt x="6611620" y="4630420"/>
                    <a:pt x="6604000" y="4645660"/>
                  </a:cubicBezTo>
                  <a:cubicBezTo>
                    <a:pt x="6596380" y="4660900"/>
                    <a:pt x="6581140" y="4668520"/>
                    <a:pt x="6565900" y="4668520"/>
                  </a:cubicBezTo>
                  <a:cubicBezTo>
                    <a:pt x="6565900" y="4668520"/>
                    <a:pt x="6558280" y="4668520"/>
                    <a:pt x="6550660" y="4668520"/>
                  </a:cubicBezTo>
                  <a:close/>
                  <a:moveTo>
                    <a:pt x="221107" y="4630420"/>
                  </a:moveTo>
                  <a:cubicBezTo>
                    <a:pt x="213487" y="4607560"/>
                    <a:pt x="228727" y="4584700"/>
                    <a:pt x="243967" y="4576953"/>
                  </a:cubicBezTo>
                  <a:cubicBezTo>
                    <a:pt x="266827" y="4569333"/>
                    <a:pt x="289687" y="4584573"/>
                    <a:pt x="297307" y="4599813"/>
                  </a:cubicBezTo>
                  <a:cubicBezTo>
                    <a:pt x="304927" y="4622673"/>
                    <a:pt x="289687" y="4645533"/>
                    <a:pt x="274447" y="4653280"/>
                  </a:cubicBezTo>
                  <a:cubicBezTo>
                    <a:pt x="266827" y="4653280"/>
                    <a:pt x="266827" y="4653280"/>
                    <a:pt x="259207" y="4653280"/>
                  </a:cubicBezTo>
                  <a:cubicBezTo>
                    <a:pt x="243967" y="4653280"/>
                    <a:pt x="228727" y="4645660"/>
                    <a:pt x="221107" y="4630420"/>
                  </a:cubicBezTo>
                  <a:close/>
                  <a:moveTo>
                    <a:pt x="6626860" y="4470146"/>
                  </a:moveTo>
                  <a:cubicBezTo>
                    <a:pt x="6604000" y="4462526"/>
                    <a:pt x="6596380" y="4439666"/>
                    <a:pt x="6604000" y="4416679"/>
                  </a:cubicBezTo>
                  <a:cubicBezTo>
                    <a:pt x="6604000" y="4401439"/>
                    <a:pt x="6626860" y="4386199"/>
                    <a:pt x="6649720" y="4393819"/>
                  </a:cubicBezTo>
                  <a:cubicBezTo>
                    <a:pt x="6672580" y="4401439"/>
                    <a:pt x="6680200" y="4424299"/>
                    <a:pt x="6672580" y="4439539"/>
                  </a:cubicBezTo>
                  <a:cubicBezTo>
                    <a:pt x="6672580" y="4454779"/>
                    <a:pt x="6657340" y="4470019"/>
                    <a:pt x="6634480" y="4470019"/>
                  </a:cubicBezTo>
                  <a:cubicBezTo>
                    <a:pt x="6634480" y="4470019"/>
                    <a:pt x="6626860" y="4470019"/>
                    <a:pt x="6626860" y="4470019"/>
                  </a:cubicBezTo>
                  <a:close/>
                  <a:moveTo>
                    <a:pt x="152527" y="4424299"/>
                  </a:moveTo>
                  <a:cubicBezTo>
                    <a:pt x="144907" y="4401439"/>
                    <a:pt x="160147" y="4378579"/>
                    <a:pt x="175387" y="4378579"/>
                  </a:cubicBezTo>
                  <a:cubicBezTo>
                    <a:pt x="198247" y="4370959"/>
                    <a:pt x="221107" y="4378579"/>
                    <a:pt x="228727" y="4401439"/>
                  </a:cubicBezTo>
                  <a:cubicBezTo>
                    <a:pt x="228727" y="4424299"/>
                    <a:pt x="221107" y="4439539"/>
                    <a:pt x="198247" y="4447159"/>
                  </a:cubicBezTo>
                  <a:cubicBezTo>
                    <a:pt x="198247" y="4447159"/>
                    <a:pt x="190627" y="4447159"/>
                    <a:pt x="190627" y="4447159"/>
                  </a:cubicBezTo>
                  <a:cubicBezTo>
                    <a:pt x="175387" y="4447159"/>
                    <a:pt x="160147" y="4439539"/>
                    <a:pt x="152527" y="4424299"/>
                  </a:cubicBezTo>
                  <a:close/>
                  <a:moveTo>
                    <a:pt x="6687947" y="4264025"/>
                  </a:moveTo>
                  <a:cubicBezTo>
                    <a:pt x="6665086" y="4256405"/>
                    <a:pt x="6649847" y="4233545"/>
                    <a:pt x="6657467" y="4218305"/>
                  </a:cubicBezTo>
                  <a:cubicBezTo>
                    <a:pt x="6665086" y="4195445"/>
                    <a:pt x="6680326" y="4180205"/>
                    <a:pt x="6703186" y="4187825"/>
                  </a:cubicBezTo>
                  <a:cubicBezTo>
                    <a:pt x="6726047" y="4195445"/>
                    <a:pt x="6733667" y="4210685"/>
                    <a:pt x="6733667" y="4233545"/>
                  </a:cubicBezTo>
                  <a:cubicBezTo>
                    <a:pt x="6726047" y="4248785"/>
                    <a:pt x="6710807" y="4264025"/>
                    <a:pt x="6695567" y="4264025"/>
                  </a:cubicBezTo>
                  <a:cubicBezTo>
                    <a:pt x="6695567" y="4264025"/>
                    <a:pt x="6687947" y="4264025"/>
                    <a:pt x="6687947" y="4264025"/>
                  </a:cubicBezTo>
                  <a:close/>
                  <a:moveTo>
                    <a:pt x="99187" y="4210812"/>
                  </a:moveTo>
                  <a:cubicBezTo>
                    <a:pt x="91567" y="4195572"/>
                    <a:pt x="106807" y="4172712"/>
                    <a:pt x="122047" y="4165092"/>
                  </a:cubicBezTo>
                  <a:cubicBezTo>
                    <a:pt x="144907" y="4165092"/>
                    <a:pt x="167767" y="4172712"/>
                    <a:pt x="167767" y="4195572"/>
                  </a:cubicBezTo>
                  <a:cubicBezTo>
                    <a:pt x="175387" y="4218432"/>
                    <a:pt x="160147" y="4241292"/>
                    <a:pt x="144907" y="4241292"/>
                  </a:cubicBezTo>
                  <a:cubicBezTo>
                    <a:pt x="137287" y="4241292"/>
                    <a:pt x="137287" y="4241292"/>
                    <a:pt x="129667" y="4241292"/>
                  </a:cubicBezTo>
                  <a:cubicBezTo>
                    <a:pt x="114427" y="4241292"/>
                    <a:pt x="99187" y="4233672"/>
                    <a:pt x="99187" y="4210812"/>
                  </a:cubicBezTo>
                  <a:close/>
                  <a:moveTo>
                    <a:pt x="6733667" y="4050538"/>
                  </a:moveTo>
                  <a:cubicBezTo>
                    <a:pt x="6710807" y="4050538"/>
                    <a:pt x="6695567" y="4027678"/>
                    <a:pt x="6703187" y="4004818"/>
                  </a:cubicBezTo>
                  <a:cubicBezTo>
                    <a:pt x="6703187" y="3989578"/>
                    <a:pt x="6726048" y="3974338"/>
                    <a:pt x="6748907" y="3974338"/>
                  </a:cubicBezTo>
                  <a:cubicBezTo>
                    <a:pt x="6764148" y="3981958"/>
                    <a:pt x="6779387" y="3997198"/>
                    <a:pt x="6779387" y="4020058"/>
                  </a:cubicBezTo>
                  <a:cubicBezTo>
                    <a:pt x="6771767" y="4042918"/>
                    <a:pt x="6756527" y="4050538"/>
                    <a:pt x="6741287" y="4050538"/>
                  </a:cubicBezTo>
                  <a:cubicBezTo>
                    <a:pt x="6741287" y="4050538"/>
                    <a:pt x="6733667" y="4050538"/>
                    <a:pt x="6733667" y="4050538"/>
                  </a:cubicBezTo>
                  <a:close/>
                  <a:moveTo>
                    <a:pt x="53340" y="4004818"/>
                  </a:moveTo>
                  <a:cubicBezTo>
                    <a:pt x="45720" y="3981958"/>
                    <a:pt x="60960" y="3959098"/>
                    <a:pt x="83820" y="3959098"/>
                  </a:cubicBezTo>
                  <a:cubicBezTo>
                    <a:pt x="106680" y="3951478"/>
                    <a:pt x="121920" y="3966718"/>
                    <a:pt x="129540" y="3989578"/>
                  </a:cubicBezTo>
                  <a:cubicBezTo>
                    <a:pt x="129540" y="4012438"/>
                    <a:pt x="114300" y="4027678"/>
                    <a:pt x="99060" y="4035298"/>
                  </a:cubicBezTo>
                  <a:cubicBezTo>
                    <a:pt x="91440" y="4035298"/>
                    <a:pt x="91440" y="4035298"/>
                    <a:pt x="91440" y="4035298"/>
                  </a:cubicBezTo>
                  <a:cubicBezTo>
                    <a:pt x="68580" y="4035298"/>
                    <a:pt x="53340" y="4020058"/>
                    <a:pt x="53340" y="4004818"/>
                  </a:cubicBezTo>
                  <a:close/>
                  <a:moveTo>
                    <a:pt x="6764147" y="3836924"/>
                  </a:moveTo>
                  <a:cubicBezTo>
                    <a:pt x="6748907" y="3836924"/>
                    <a:pt x="6733667" y="3821684"/>
                    <a:pt x="6733667" y="3798824"/>
                  </a:cubicBezTo>
                  <a:cubicBezTo>
                    <a:pt x="6733667" y="3775964"/>
                    <a:pt x="6756526" y="3760724"/>
                    <a:pt x="6771767" y="3768344"/>
                  </a:cubicBezTo>
                  <a:cubicBezTo>
                    <a:pt x="6794626" y="3768344"/>
                    <a:pt x="6809867" y="3783584"/>
                    <a:pt x="6809867" y="3806444"/>
                  </a:cubicBezTo>
                  <a:cubicBezTo>
                    <a:pt x="6809867" y="3829304"/>
                    <a:pt x="6787007" y="3844544"/>
                    <a:pt x="6771767" y="3844544"/>
                  </a:cubicBezTo>
                  <a:cubicBezTo>
                    <a:pt x="6771767" y="3844544"/>
                    <a:pt x="6764147" y="3836924"/>
                    <a:pt x="6764147" y="3836924"/>
                  </a:cubicBezTo>
                  <a:close/>
                  <a:moveTo>
                    <a:pt x="22860" y="3791204"/>
                  </a:moveTo>
                  <a:cubicBezTo>
                    <a:pt x="22860" y="3768344"/>
                    <a:pt x="38100" y="3745484"/>
                    <a:pt x="53340" y="3745484"/>
                  </a:cubicBezTo>
                  <a:cubicBezTo>
                    <a:pt x="76200" y="3745484"/>
                    <a:pt x="99060" y="3760724"/>
                    <a:pt x="99060" y="3775964"/>
                  </a:cubicBezTo>
                  <a:cubicBezTo>
                    <a:pt x="99060" y="3798824"/>
                    <a:pt x="83820" y="3821684"/>
                    <a:pt x="60960" y="3821684"/>
                  </a:cubicBezTo>
                  <a:cubicBezTo>
                    <a:pt x="38100" y="3821684"/>
                    <a:pt x="22860" y="3806444"/>
                    <a:pt x="22860" y="3791204"/>
                  </a:cubicBezTo>
                  <a:close/>
                  <a:moveTo>
                    <a:pt x="6787007" y="3623310"/>
                  </a:moveTo>
                  <a:cubicBezTo>
                    <a:pt x="6764147" y="3623310"/>
                    <a:pt x="6748907" y="3608070"/>
                    <a:pt x="6748907" y="3585210"/>
                  </a:cubicBezTo>
                  <a:cubicBezTo>
                    <a:pt x="6748907" y="3562350"/>
                    <a:pt x="6771767" y="3547110"/>
                    <a:pt x="6787007" y="3554730"/>
                  </a:cubicBezTo>
                  <a:cubicBezTo>
                    <a:pt x="6809867" y="3554730"/>
                    <a:pt x="6825107" y="3569970"/>
                    <a:pt x="6825107" y="3592830"/>
                  </a:cubicBezTo>
                  <a:cubicBezTo>
                    <a:pt x="6825107" y="3608070"/>
                    <a:pt x="6809867" y="3630930"/>
                    <a:pt x="6787007" y="3630930"/>
                  </a:cubicBezTo>
                  <a:cubicBezTo>
                    <a:pt x="6787007" y="3630930"/>
                    <a:pt x="6787007" y="3630930"/>
                    <a:pt x="6787007" y="3623310"/>
                  </a:cubicBezTo>
                  <a:close/>
                  <a:moveTo>
                    <a:pt x="7620" y="3569970"/>
                  </a:moveTo>
                  <a:cubicBezTo>
                    <a:pt x="7620" y="3547110"/>
                    <a:pt x="22860" y="3531870"/>
                    <a:pt x="45720" y="3531870"/>
                  </a:cubicBezTo>
                  <a:cubicBezTo>
                    <a:pt x="60960" y="3531870"/>
                    <a:pt x="83820" y="3547110"/>
                    <a:pt x="83820" y="3569970"/>
                  </a:cubicBezTo>
                  <a:cubicBezTo>
                    <a:pt x="83820" y="3592830"/>
                    <a:pt x="68580" y="3608070"/>
                    <a:pt x="45720" y="3608070"/>
                  </a:cubicBezTo>
                  <a:cubicBezTo>
                    <a:pt x="22860" y="3608070"/>
                    <a:pt x="7620" y="3592830"/>
                    <a:pt x="7620" y="3569970"/>
                  </a:cubicBezTo>
                  <a:close/>
                  <a:moveTo>
                    <a:pt x="6756526" y="3371596"/>
                  </a:moveTo>
                  <a:cubicBezTo>
                    <a:pt x="6756526" y="3356356"/>
                    <a:pt x="6771767" y="3333496"/>
                    <a:pt x="6794626" y="3333496"/>
                  </a:cubicBezTo>
                  <a:cubicBezTo>
                    <a:pt x="6809867" y="3333496"/>
                    <a:pt x="6832726" y="3356356"/>
                    <a:pt x="6832726" y="3371596"/>
                  </a:cubicBezTo>
                  <a:cubicBezTo>
                    <a:pt x="6832726" y="3394456"/>
                    <a:pt x="6809867" y="3409696"/>
                    <a:pt x="6794626" y="3409696"/>
                  </a:cubicBezTo>
                  <a:cubicBezTo>
                    <a:pt x="6771767" y="3409696"/>
                    <a:pt x="6756526" y="3394456"/>
                    <a:pt x="6756526" y="3371596"/>
                  </a:cubicBezTo>
                  <a:close/>
                  <a:moveTo>
                    <a:pt x="38100" y="3394456"/>
                  </a:moveTo>
                  <a:cubicBezTo>
                    <a:pt x="22860" y="3394456"/>
                    <a:pt x="0" y="3379216"/>
                    <a:pt x="0" y="3356356"/>
                  </a:cubicBezTo>
                  <a:cubicBezTo>
                    <a:pt x="0" y="3333496"/>
                    <a:pt x="22860" y="3318256"/>
                    <a:pt x="38100" y="3318256"/>
                  </a:cubicBezTo>
                  <a:cubicBezTo>
                    <a:pt x="60960" y="3318256"/>
                    <a:pt x="76200" y="3333496"/>
                    <a:pt x="76200" y="3356356"/>
                  </a:cubicBezTo>
                  <a:cubicBezTo>
                    <a:pt x="76200" y="3379216"/>
                    <a:pt x="60960" y="3394456"/>
                    <a:pt x="38100" y="3394456"/>
                  </a:cubicBezTo>
                  <a:close/>
                  <a:moveTo>
                    <a:pt x="6741287" y="3165602"/>
                  </a:moveTo>
                  <a:cubicBezTo>
                    <a:pt x="6741287" y="3142742"/>
                    <a:pt x="6756527" y="3127502"/>
                    <a:pt x="6779387" y="3119882"/>
                  </a:cubicBezTo>
                  <a:cubicBezTo>
                    <a:pt x="6802247" y="3119882"/>
                    <a:pt x="6817487" y="3135122"/>
                    <a:pt x="6817487" y="3157982"/>
                  </a:cubicBezTo>
                  <a:cubicBezTo>
                    <a:pt x="6825107" y="3180842"/>
                    <a:pt x="6809867" y="3196082"/>
                    <a:pt x="6787007" y="3196082"/>
                  </a:cubicBezTo>
                  <a:cubicBezTo>
                    <a:pt x="6787007" y="3196082"/>
                    <a:pt x="6787007" y="3196082"/>
                    <a:pt x="6779387" y="3196082"/>
                  </a:cubicBezTo>
                  <a:cubicBezTo>
                    <a:pt x="6764147" y="3196082"/>
                    <a:pt x="6748907" y="3180842"/>
                    <a:pt x="6741287" y="3165602"/>
                  </a:cubicBezTo>
                  <a:close/>
                  <a:moveTo>
                    <a:pt x="45720" y="3180842"/>
                  </a:moveTo>
                  <a:cubicBezTo>
                    <a:pt x="30480" y="3180842"/>
                    <a:pt x="15240" y="3157982"/>
                    <a:pt x="15240" y="3135122"/>
                  </a:cubicBezTo>
                  <a:cubicBezTo>
                    <a:pt x="15240" y="3119882"/>
                    <a:pt x="30480" y="3104642"/>
                    <a:pt x="53340" y="3104642"/>
                  </a:cubicBezTo>
                  <a:cubicBezTo>
                    <a:pt x="76200" y="3104642"/>
                    <a:pt x="91440" y="3119882"/>
                    <a:pt x="91440" y="3142742"/>
                  </a:cubicBezTo>
                  <a:cubicBezTo>
                    <a:pt x="91440" y="3165602"/>
                    <a:pt x="68580" y="3180842"/>
                    <a:pt x="53340" y="3180842"/>
                  </a:cubicBezTo>
                  <a:cubicBezTo>
                    <a:pt x="53340" y="3180842"/>
                    <a:pt x="45720" y="3180842"/>
                    <a:pt x="45720" y="3180842"/>
                  </a:cubicBezTo>
                  <a:close/>
                  <a:moveTo>
                    <a:pt x="6718426" y="2951988"/>
                  </a:moveTo>
                  <a:cubicBezTo>
                    <a:pt x="6718426" y="2929128"/>
                    <a:pt x="6733667" y="2913888"/>
                    <a:pt x="6756526" y="2906268"/>
                  </a:cubicBezTo>
                  <a:cubicBezTo>
                    <a:pt x="6771767" y="2906268"/>
                    <a:pt x="6794626" y="2921508"/>
                    <a:pt x="6794626" y="2944368"/>
                  </a:cubicBezTo>
                  <a:cubicBezTo>
                    <a:pt x="6802247" y="2959608"/>
                    <a:pt x="6787007" y="2982468"/>
                    <a:pt x="6764147" y="2982468"/>
                  </a:cubicBezTo>
                  <a:cubicBezTo>
                    <a:pt x="6764147" y="2982468"/>
                    <a:pt x="6764147" y="2982468"/>
                    <a:pt x="6756526" y="2982468"/>
                  </a:cubicBezTo>
                  <a:cubicBezTo>
                    <a:pt x="6741287" y="2982468"/>
                    <a:pt x="6726047" y="2974848"/>
                    <a:pt x="6718426" y="2951988"/>
                  </a:cubicBezTo>
                  <a:close/>
                  <a:moveTo>
                    <a:pt x="68580" y="2967228"/>
                  </a:moveTo>
                  <a:cubicBezTo>
                    <a:pt x="45720" y="2959608"/>
                    <a:pt x="38100" y="2944368"/>
                    <a:pt x="38100" y="2921508"/>
                  </a:cubicBezTo>
                  <a:cubicBezTo>
                    <a:pt x="38100" y="2898648"/>
                    <a:pt x="60960" y="2891028"/>
                    <a:pt x="83820" y="2891028"/>
                  </a:cubicBezTo>
                  <a:cubicBezTo>
                    <a:pt x="99060" y="2891028"/>
                    <a:pt x="114300" y="2913888"/>
                    <a:pt x="114300" y="2936748"/>
                  </a:cubicBezTo>
                  <a:cubicBezTo>
                    <a:pt x="106680" y="2951988"/>
                    <a:pt x="91440" y="2967228"/>
                    <a:pt x="76200" y="2967228"/>
                  </a:cubicBezTo>
                  <a:cubicBezTo>
                    <a:pt x="76200" y="2967228"/>
                    <a:pt x="68580" y="2967228"/>
                    <a:pt x="68580" y="2967228"/>
                  </a:cubicBezTo>
                  <a:close/>
                  <a:moveTo>
                    <a:pt x="6687820" y="2745994"/>
                  </a:moveTo>
                  <a:cubicBezTo>
                    <a:pt x="6680200" y="2723134"/>
                    <a:pt x="6695440" y="2700274"/>
                    <a:pt x="6718300" y="2700274"/>
                  </a:cubicBezTo>
                  <a:cubicBezTo>
                    <a:pt x="6733540" y="2692654"/>
                    <a:pt x="6756400" y="2707894"/>
                    <a:pt x="6764020" y="2730754"/>
                  </a:cubicBezTo>
                  <a:cubicBezTo>
                    <a:pt x="6764020" y="2745994"/>
                    <a:pt x="6748780" y="2768854"/>
                    <a:pt x="6733540" y="2776474"/>
                  </a:cubicBezTo>
                  <a:cubicBezTo>
                    <a:pt x="6725920" y="2776474"/>
                    <a:pt x="6725920" y="2776474"/>
                    <a:pt x="6725920" y="2776474"/>
                  </a:cubicBezTo>
                  <a:cubicBezTo>
                    <a:pt x="6703060" y="2776474"/>
                    <a:pt x="6687820" y="2761234"/>
                    <a:pt x="6687820" y="2745994"/>
                  </a:cubicBezTo>
                  <a:close/>
                  <a:moveTo>
                    <a:pt x="106680" y="2753614"/>
                  </a:moveTo>
                  <a:cubicBezTo>
                    <a:pt x="83820" y="2753614"/>
                    <a:pt x="68580" y="2730754"/>
                    <a:pt x="76200" y="2707894"/>
                  </a:cubicBezTo>
                  <a:cubicBezTo>
                    <a:pt x="76200" y="2685034"/>
                    <a:pt x="99060" y="2677414"/>
                    <a:pt x="121920" y="2677414"/>
                  </a:cubicBezTo>
                  <a:cubicBezTo>
                    <a:pt x="144780" y="2685034"/>
                    <a:pt x="152400" y="2707894"/>
                    <a:pt x="152400" y="2723134"/>
                  </a:cubicBezTo>
                  <a:cubicBezTo>
                    <a:pt x="144780" y="2745994"/>
                    <a:pt x="129540" y="2753614"/>
                    <a:pt x="114300" y="2753614"/>
                  </a:cubicBezTo>
                  <a:cubicBezTo>
                    <a:pt x="106680" y="2753614"/>
                    <a:pt x="106680" y="2753614"/>
                    <a:pt x="106680" y="2753614"/>
                  </a:cubicBezTo>
                  <a:close/>
                  <a:moveTo>
                    <a:pt x="6634480" y="2540000"/>
                  </a:moveTo>
                  <a:cubicBezTo>
                    <a:pt x="6634480" y="2517140"/>
                    <a:pt x="6642100" y="2494280"/>
                    <a:pt x="6664960" y="2494280"/>
                  </a:cubicBezTo>
                  <a:cubicBezTo>
                    <a:pt x="6687820" y="2486660"/>
                    <a:pt x="6703060" y="2494280"/>
                    <a:pt x="6710680" y="2517140"/>
                  </a:cubicBezTo>
                  <a:cubicBezTo>
                    <a:pt x="6718300" y="2540000"/>
                    <a:pt x="6703060" y="2562860"/>
                    <a:pt x="6687820" y="2562860"/>
                  </a:cubicBezTo>
                  <a:cubicBezTo>
                    <a:pt x="6680200" y="2562860"/>
                    <a:pt x="6680200" y="2562860"/>
                    <a:pt x="6672580" y="2562860"/>
                  </a:cubicBezTo>
                  <a:cubicBezTo>
                    <a:pt x="6657340" y="2562860"/>
                    <a:pt x="6642100" y="2555240"/>
                    <a:pt x="6634480" y="2540000"/>
                  </a:cubicBezTo>
                  <a:close/>
                  <a:moveTo>
                    <a:pt x="152527" y="2547620"/>
                  </a:moveTo>
                  <a:cubicBezTo>
                    <a:pt x="129667" y="2540000"/>
                    <a:pt x="122047" y="2517140"/>
                    <a:pt x="129667" y="2501900"/>
                  </a:cubicBezTo>
                  <a:cubicBezTo>
                    <a:pt x="129667" y="2479040"/>
                    <a:pt x="152527" y="2463800"/>
                    <a:pt x="175387" y="2471420"/>
                  </a:cubicBezTo>
                  <a:cubicBezTo>
                    <a:pt x="190627" y="2479040"/>
                    <a:pt x="205867" y="2501900"/>
                    <a:pt x="198247" y="2517140"/>
                  </a:cubicBezTo>
                  <a:cubicBezTo>
                    <a:pt x="198247" y="2532380"/>
                    <a:pt x="183007" y="2547620"/>
                    <a:pt x="167767" y="2547620"/>
                  </a:cubicBezTo>
                  <a:cubicBezTo>
                    <a:pt x="160147" y="2547620"/>
                    <a:pt x="160147" y="2547620"/>
                    <a:pt x="152527" y="2547620"/>
                  </a:cubicBezTo>
                  <a:close/>
                  <a:moveTo>
                    <a:pt x="6573520" y="2334006"/>
                  </a:moveTo>
                  <a:cubicBezTo>
                    <a:pt x="6565900" y="2318766"/>
                    <a:pt x="6581139" y="2295906"/>
                    <a:pt x="6596380" y="2288286"/>
                  </a:cubicBezTo>
                  <a:cubicBezTo>
                    <a:pt x="6619239" y="2280666"/>
                    <a:pt x="6642100" y="2288286"/>
                    <a:pt x="6649720" y="2311146"/>
                  </a:cubicBezTo>
                  <a:cubicBezTo>
                    <a:pt x="6657339" y="2334006"/>
                    <a:pt x="6642100" y="2349246"/>
                    <a:pt x="6626860" y="2356866"/>
                  </a:cubicBezTo>
                  <a:cubicBezTo>
                    <a:pt x="6619239" y="2364486"/>
                    <a:pt x="6611620" y="2364486"/>
                    <a:pt x="6611620" y="2364486"/>
                  </a:cubicBezTo>
                  <a:cubicBezTo>
                    <a:pt x="6596380" y="2364486"/>
                    <a:pt x="6581139" y="2349246"/>
                    <a:pt x="6573520" y="2334006"/>
                  </a:cubicBezTo>
                  <a:close/>
                  <a:moveTo>
                    <a:pt x="213487" y="2341626"/>
                  </a:moveTo>
                  <a:cubicBezTo>
                    <a:pt x="198247" y="2334006"/>
                    <a:pt x="183007" y="2311146"/>
                    <a:pt x="190627" y="2288159"/>
                  </a:cubicBezTo>
                  <a:cubicBezTo>
                    <a:pt x="198247" y="2272919"/>
                    <a:pt x="221107" y="2257679"/>
                    <a:pt x="243967" y="2265299"/>
                  </a:cubicBezTo>
                  <a:cubicBezTo>
                    <a:pt x="259207" y="2272919"/>
                    <a:pt x="274447" y="2295779"/>
                    <a:pt x="266827" y="2318766"/>
                  </a:cubicBezTo>
                  <a:cubicBezTo>
                    <a:pt x="259207" y="2334006"/>
                    <a:pt x="243967" y="2341626"/>
                    <a:pt x="228727" y="2341626"/>
                  </a:cubicBezTo>
                  <a:cubicBezTo>
                    <a:pt x="221107" y="2341626"/>
                    <a:pt x="221107" y="2341626"/>
                    <a:pt x="213487" y="2341626"/>
                  </a:cubicBezTo>
                  <a:close/>
                  <a:moveTo>
                    <a:pt x="6497320" y="2135632"/>
                  </a:moveTo>
                  <a:cubicBezTo>
                    <a:pt x="6489700" y="2120392"/>
                    <a:pt x="6504940" y="2097532"/>
                    <a:pt x="6520180" y="2089912"/>
                  </a:cubicBezTo>
                  <a:cubicBezTo>
                    <a:pt x="6543040" y="2082292"/>
                    <a:pt x="6565900" y="2089912"/>
                    <a:pt x="6573520" y="2105152"/>
                  </a:cubicBezTo>
                  <a:cubicBezTo>
                    <a:pt x="6581140" y="2128012"/>
                    <a:pt x="6565900" y="2150872"/>
                    <a:pt x="6550660" y="2158619"/>
                  </a:cubicBezTo>
                  <a:cubicBezTo>
                    <a:pt x="6543040" y="2158619"/>
                    <a:pt x="6543040" y="2158619"/>
                    <a:pt x="6535420" y="2158619"/>
                  </a:cubicBezTo>
                  <a:cubicBezTo>
                    <a:pt x="6520180" y="2158619"/>
                    <a:pt x="6504940" y="2150999"/>
                    <a:pt x="6497320" y="2135759"/>
                  </a:cubicBezTo>
                  <a:close/>
                  <a:moveTo>
                    <a:pt x="289814" y="2143379"/>
                  </a:moveTo>
                  <a:cubicBezTo>
                    <a:pt x="274574" y="2128139"/>
                    <a:pt x="259334" y="2112899"/>
                    <a:pt x="266954" y="2089912"/>
                  </a:cubicBezTo>
                  <a:cubicBezTo>
                    <a:pt x="274574" y="2067052"/>
                    <a:pt x="297434" y="2059432"/>
                    <a:pt x="320294" y="2067052"/>
                  </a:cubicBezTo>
                  <a:cubicBezTo>
                    <a:pt x="335534" y="2074672"/>
                    <a:pt x="350774" y="2097532"/>
                    <a:pt x="343154" y="2120519"/>
                  </a:cubicBezTo>
                  <a:cubicBezTo>
                    <a:pt x="335534" y="2135759"/>
                    <a:pt x="320294" y="2143379"/>
                    <a:pt x="305054" y="2143379"/>
                  </a:cubicBezTo>
                  <a:cubicBezTo>
                    <a:pt x="297434" y="2143379"/>
                    <a:pt x="297434" y="2143379"/>
                    <a:pt x="289814" y="2143379"/>
                  </a:cubicBezTo>
                  <a:close/>
                  <a:moveTo>
                    <a:pt x="6413373" y="1945005"/>
                  </a:moveTo>
                  <a:cubicBezTo>
                    <a:pt x="6405753" y="1922145"/>
                    <a:pt x="6413373" y="1899285"/>
                    <a:pt x="6428613" y="1891538"/>
                  </a:cubicBezTo>
                  <a:cubicBezTo>
                    <a:pt x="6451473" y="1883918"/>
                    <a:pt x="6474333" y="1891538"/>
                    <a:pt x="6481953" y="1914398"/>
                  </a:cubicBezTo>
                  <a:cubicBezTo>
                    <a:pt x="6489573" y="1929638"/>
                    <a:pt x="6481953" y="1952498"/>
                    <a:pt x="6466713" y="1960118"/>
                  </a:cubicBezTo>
                  <a:cubicBezTo>
                    <a:pt x="6459093" y="1967738"/>
                    <a:pt x="6451473" y="1967738"/>
                    <a:pt x="6443853" y="1967738"/>
                  </a:cubicBezTo>
                  <a:cubicBezTo>
                    <a:pt x="6436233" y="1967738"/>
                    <a:pt x="6420993" y="1960118"/>
                    <a:pt x="6413373" y="1944878"/>
                  </a:cubicBezTo>
                  <a:close/>
                  <a:moveTo>
                    <a:pt x="381254" y="1944878"/>
                  </a:moveTo>
                  <a:cubicBezTo>
                    <a:pt x="358394" y="1937258"/>
                    <a:pt x="350774" y="1914398"/>
                    <a:pt x="358394" y="1891411"/>
                  </a:cubicBezTo>
                  <a:cubicBezTo>
                    <a:pt x="373634" y="1876171"/>
                    <a:pt x="396494" y="1868551"/>
                    <a:pt x="411734" y="1876171"/>
                  </a:cubicBezTo>
                  <a:cubicBezTo>
                    <a:pt x="426974" y="1883791"/>
                    <a:pt x="434594" y="1906651"/>
                    <a:pt x="426974" y="1929638"/>
                  </a:cubicBezTo>
                  <a:cubicBezTo>
                    <a:pt x="419354" y="1937258"/>
                    <a:pt x="411734" y="1944878"/>
                    <a:pt x="396494" y="1944878"/>
                  </a:cubicBezTo>
                  <a:cubicBezTo>
                    <a:pt x="388874" y="1944878"/>
                    <a:pt x="381254" y="1944878"/>
                    <a:pt x="381254" y="1944878"/>
                  </a:cubicBezTo>
                  <a:close/>
                  <a:moveTo>
                    <a:pt x="6314186" y="1754124"/>
                  </a:moveTo>
                  <a:cubicBezTo>
                    <a:pt x="6306566" y="1738884"/>
                    <a:pt x="6306566" y="1716024"/>
                    <a:pt x="6329426" y="1708404"/>
                  </a:cubicBezTo>
                  <a:cubicBezTo>
                    <a:pt x="6344666" y="1693164"/>
                    <a:pt x="6367526" y="1700784"/>
                    <a:pt x="6382766" y="1716024"/>
                  </a:cubicBezTo>
                  <a:cubicBezTo>
                    <a:pt x="6390386" y="1738884"/>
                    <a:pt x="6382766" y="1761744"/>
                    <a:pt x="6367526" y="1769491"/>
                  </a:cubicBezTo>
                  <a:cubicBezTo>
                    <a:pt x="6359906" y="1777111"/>
                    <a:pt x="6352286" y="1777111"/>
                    <a:pt x="6344666" y="1777111"/>
                  </a:cubicBezTo>
                  <a:cubicBezTo>
                    <a:pt x="6329426" y="1777111"/>
                    <a:pt x="6321806" y="1769491"/>
                    <a:pt x="6314186" y="1754251"/>
                  </a:cubicBezTo>
                  <a:close/>
                  <a:moveTo>
                    <a:pt x="480441" y="1754251"/>
                  </a:moveTo>
                  <a:cubicBezTo>
                    <a:pt x="457581" y="1746631"/>
                    <a:pt x="449961" y="1723771"/>
                    <a:pt x="465201" y="1700784"/>
                  </a:cubicBezTo>
                  <a:cubicBezTo>
                    <a:pt x="472821" y="1685544"/>
                    <a:pt x="495681" y="1677924"/>
                    <a:pt x="518541" y="1685544"/>
                  </a:cubicBezTo>
                  <a:cubicBezTo>
                    <a:pt x="533781" y="1700784"/>
                    <a:pt x="541401" y="1723644"/>
                    <a:pt x="526161" y="1739011"/>
                  </a:cubicBezTo>
                  <a:cubicBezTo>
                    <a:pt x="518541" y="1754251"/>
                    <a:pt x="510921" y="1761871"/>
                    <a:pt x="495681" y="1761871"/>
                  </a:cubicBezTo>
                  <a:cubicBezTo>
                    <a:pt x="488061" y="1761871"/>
                    <a:pt x="480441" y="1754251"/>
                    <a:pt x="480441" y="1754251"/>
                  </a:cubicBezTo>
                  <a:close/>
                  <a:moveTo>
                    <a:pt x="6199886" y="1578737"/>
                  </a:moveTo>
                  <a:cubicBezTo>
                    <a:pt x="6199886" y="1571117"/>
                    <a:pt x="6199886" y="1571117"/>
                    <a:pt x="6199886" y="1571117"/>
                  </a:cubicBezTo>
                  <a:cubicBezTo>
                    <a:pt x="6184646" y="1555877"/>
                    <a:pt x="6192266" y="1533017"/>
                    <a:pt x="6207506" y="1517650"/>
                  </a:cubicBezTo>
                  <a:cubicBezTo>
                    <a:pt x="6230366" y="1510030"/>
                    <a:pt x="6253226" y="1510030"/>
                    <a:pt x="6260846" y="1532890"/>
                  </a:cubicBezTo>
                  <a:cubicBezTo>
                    <a:pt x="6268466" y="1532890"/>
                    <a:pt x="6268466" y="1532890"/>
                    <a:pt x="6268466" y="1532890"/>
                  </a:cubicBezTo>
                  <a:cubicBezTo>
                    <a:pt x="6276086" y="1555750"/>
                    <a:pt x="6276086" y="1578610"/>
                    <a:pt x="6253226" y="1586357"/>
                  </a:cubicBezTo>
                  <a:cubicBezTo>
                    <a:pt x="6245606" y="1593977"/>
                    <a:pt x="6237986" y="1593977"/>
                    <a:pt x="6230366" y="1593977"/>
                  </a:cubicBezTo>
                  <a:cubicBezTo>
                    <a:pt x="6222746" y="1593977"/>
                    <a:pt x="6207506" y="1586357"/>
                    <a:pt x="6199886" y="1578737"/>
                  </a:cubicBezTo>
                  <a:close/>
                  <a:moveTo>
                    <a:pt x="587248" y="1571117"/>
                  </a:moveTo>
                  <a:cubicBezTo>
                    <a:pt x="572008" y="1555877"/>
                    <a:pt x="564388" y="1533017"/>
                    <a:pt x="579628" y="1517650"/>
                  </a:cubicBezTo>
                  <a:cubicBezTo>
                    <a:pt x="587248" y="1502410"/>
                    <a:pt x="610108" y="1494790"/>
                    <a:pt x="632968" y="1510030"/>
                  </a:cubicBezTo>
                  <a:cubicBezTo>
                    <a:pt x="648208" y="1517650"/>
                    <a:pt x="655828" y="1540510"/>
                    <a:pt x="640588" y="1563497"/>
                  </a:cubicBezTo>
                  <a:cubicBezTo>
                    <a:pt x="632968" y="1571117"/>
                    <a:pt x="625348" y="1578737"/>
                    <a:pt x="610108" y="1578737"/>
                  </a:cubicBezTo>
                  <a:cubicBezTo>
                    <a:pt x="602488" y="1578737"/>
                    <a:pt x="594868" y="1578737"/>
                    <a:pt x="587248" y="1571117"/>
                  </a:cubicBezTo>
                  <a:close/>
                  <a:moveTo>
                    <a:pt x="6077839" y="1403223"/>
                  </a:moveTo>
                  <a:cubicBezTo>
                    <a:pt x="6062599" y="1380363"/>
                    <a:pt x="6070219" y="1357503"/>
                    <a:pt x="6085459" y="1349756"/>
                  </a:cubicBezTo>
                  <a:cubicBezTo>
                    <a:pt x="6100699" y="1334516"/>
                    <a:pt x="6123559" y="1334516"/>
                    <a:pt x="6138799" y="1357376"/>
                  </a:cubicBezTo>
                  <a:cubicBezTo>
                    <a:pt x="6146419" y="1372616"/>
                    <a:pt x="6146419" y="1395476"/>
                    <a:pt x="6131179" y="1410843"/>
                  </a:cubicBezTo>
                  <a:cubicBezTo>
                    <a:pt x="6123559" y="1410843"/>
                    <a:pt x="6115939" y="1418463"/>
                    <a:pt x="6108319" y="1418463"/>
                  </a:cubicBezTo>
                  <a:cubicBezTo>
                    <a:pt x="6093079" y="1418463"/>
                    <a:pt x="6085459" y="1410843"/>
                    <a:pt x="6077839" y="1403223"/>
                  </a:cubicBezTo>
                  <a:close/>
                  <a:moveTo>
                    <a:pt x="709168" y="1395603"/>
                  </a:moveTo>
                  <a:cubicBezTo>
                    <a:pt x="693928" y="1380363"/>
                    <a:pt x="693928" y="1357503"/>
                    <a:pt x="701548" y="1342136"/>
                  </a:cubicBezTo>
                  <a:cubicBezTo>
                    <a:pt x="716788" y="1326896"/>
                    <a:pt x="739648" y="1319276"/>
                    <a:pt x="754888" y="1334516"/>
                  </a:cubicBezTo>
                  <a:cubicBezTo>
                    <a:pt x="777748" y="1349756"/>
                    <a:pt x="777748" y="1372616"/>
                    <a:pt x="762508" y="1387983"/>
                  </a:cubicBezTo>
                  <a:cubicBezTo>
                    <a:pt x="754888" y="1395603"/>
                    <a:pt x="747268" y="1403223"/>
                    <a:pt x="732028" y="1403223"/>
                  </a:cubicBezTo>
                  <a:cubicBezTo>
                    <a:pt x="724408" y="1403223"/>
                    <a:pt x="716788" y="1403223"/>
                    <a:pt x="709168" y="1395603"/>
                  </a:cubicBezTo>
                  <a:close/>
                  <a:moveTo>
                    <a:pt x="5940552" y="1235456"/>
                  </a:moveTo>
                  <a:cubicBezTo>
                    <a:pt x="5932932" y="1220216"/>
                    <a:pt x="5932932" y="1197356"/>
                    <a:pt x="5948172" y="1181989"/>
                  </a:cubicBezTo>
                  <a:cubicBezTo>
                    <a:pt x="5963412" y="1166749"/>
                    <a:pt x="5986272" y="1166749"/>
                    <a:pt x="6001512" y="1181989"/>
                  </a:cubicBezTo>
                  <a:cubicBezTo>
                    <a:pt x="6016752" y="1204849"/>
                    <a:pt x="6009132" y="1227709"/>
                    <a:pt x="5993892" y="1243076"/>
                  </a:cubicBezTo>
                  <a:cubicBezTo>
                    <a:pt x="5986272" y="1243076"/>
                    <a:pt x="5978652" y="1250696"/>
                    <a:pt x="5971032" y="1250696"/>
                  </a:cubicBezTo>
                  <a:cubicBezTo>
                    <a:pt x="5963412" y="1250696"/>
                    <a:pt x="5948172" y="1243076"/>
                    <a:pt x="5940552" y="1235456"/>
                  </a:cubicBezTo>
                  <a:close/>
                  <a:moveTo>
                    <a:pt x="846455" y="1227836"/>
                  </a:moveTo>
                  <a:cubicBezTo>
                    <a:pt x="831215" y="1212596"/>
                    <a:pt x="831215" y="1189736"/>
                    <a:pt x="838835" y="1174369"/>
                  </a:cubicBezTo>
                  <a:cubicBezTo>
                    <a:pt x="854075" y="1159129"/>
                    <a:pt x="876935" y="1159129"/>
                    <a:pt x="892175" y="1174369"/>
                  </a:cubicBezTo>
                  <a:cubicBezTo>
                    <a:pt x="907415" y="1181989"/>
                    <a:pt x="915035" y="1204849"/>
                    <a:pt x="899795" y="1227836"/>
                  </a:cubicBezTo>
                  <a:cubicBezTo>
                    <a:pt x="892175" y="1235456"/>
                    <a:pt x="884555" y="1235456"/>
                    <a:pt x="869315" y="1235456"/>
                  </a:cubicBezTo>
                  <a:cubicBezTo>
                    <a:pt x="861695" y="1235456"/>
                    <a:pt x="854075" y="1235456"/>
                    <a:pt x="846455" y="1227836"/>
                  </a:cubicBezTo>
                  <a:close/>
                  <a:moveTo>
                    <a:pt x="5803265" y="1082802"/>
                  </a:moveTo>
                  <a:cubicBezTo>
                    <a:pt x="5788025" y="1067562"/>
                    <a:pt x="5788025" y="1037082"/>
                    <a:pt x="5803265" y="1029335"/>
                  </a:cubicBezTo>
                  <a:cubicBezTo>
                    <a:pt x="5818505" y="1014095"/>
                    <a:pt x="5841365" y="1014095"/>
                    <a:pt x="5856605" y="1029335"/>
                  </a:cubicBezTo>
                  <a:cubicBezTo>
                    <a:pt x="5871845" y="1044575"/>
                    <a:pt x="5871845" y="1067435"/>
                    <a:pt x="5856605" y="1082802"/>
                  </a:cubicBezTo>
                  <a:cubicBezTo>
                    <a:pt x="5848985" y="1090422"/>
                    <a:pt x="5833745" y="1090422"/>
                    <a:pt x="5826125" y="1090422"/>
                  </a:cubicBezTo>
                  <a:cubicBezTo>
                    <a:pt x="5818505" y="1090422"/>
                    <a:pt x="5810885" y="1090422"/>
                    <a:pt x="5803265" y="1082802"/>
                  </a:cubicBezTo>
                  <a:close/>
                  <a:moveTo>
                    <a:pt x="991362" y="1067562"/>
                  </a:moveTo>
                  <a:cubicBezTo>
                    <a:pt x="976122" y="1052322"/>
                    <a:pt x="976122" y="1029462"/>
                    <a:pt x="991362" y="1014095"/>
                  </a:cubicBezTo>
                  <a:cubicBezTo>
                    <a:pt x="1006602" y="998855"/>
                    <a:pt x="1029462" y="998855"/>
                    <a:pt x="1044702" y="1014095"/>
                  </a:cubicBezTo>
                  <a:cubicBezTo>
                    <a:pt x="1059942" y="1029335"/>
                    <a:pt x="1059942" y="1052195"/>
                    <a:pt x="1044702" y="1067562"/>
                  </a:cubicBezTo>
                  <a:cubicBezTo>
                    <a:pt x="1037082" y="1075182"/>
                    <a:pt x="1029462" y="1082802"/>
                    <a:pt x="1014222" y="1082802"/>
                  </a:cubicBezTo>
                  <a:cubicBezTo>
                    <a:pt x="1006602" y="1082802"/>
                    <a:pt x="998982" y="1075182"/>
                    <a:pt x="991362" y="1067562"/>
                  </a:cubicBezTo>
                  <a:close/>
                  <a:moveTo>
                    <a:pt x="5643118" y="930275"/>
                  </a:moveTo>
                  <a:cubicBezTo>
                    <a:pt x="5627878" y="922655"/>
                    <a:pt x="5627878" y="892175"/>
                    <a:pt x="5643118" y="876808"/>
                  </a:cubicBezTo>
                  <a:cubicBezTo>
                    <a:pt x="5658358" y="861568"/>
                    <a:pt x="5681218" y="861568"/>
                    <a:pt x="5696458" y="876808"/>
                  </a:cubicBezTo>
                  <a:cubicBezTo>
                    <a:pt x="5711698" y="892048"/>
                    <a:pt x="5711698" y="914908"/>
                    <a:pt x="5704078" y="930275"/>
                  </a:cubicBezTo>
                  <a:cubicBezTo>
                    <a:pt x="5696458" y="937895"/>
                    <a:pt x="5681218" y="945515"/>
                    <a:pt x="5673598" y="945515"/>
                  </a:cubicBezTo>
                  <a:cubicBezTo>
                    <a:pt x="5665978" y="945515"/>
                    <a:pt x="5650738" y="937895"/>
                    <a:pt x="5643118" y="930275"/>
                  </a:cubicBezTo>
                  <a:close/>
                  <a:moveTo>
                    <a:pt x="1143889" y="922655"/>
                  </a:moveTo>
                  <a:cubicBezTo>
                    <a:pt x="1128649" y="907415"/>
                    <a:pt x="1128649" y="876935"/>
                    <a:pt x="1143889" y="869188"/>
                  </a:cubicBezTo>
                  <a:cubicBezTo>
                    <a:pt x="1159129" y="853948"/>
                    <a:pt x="1189609" y="853948"/>
                    <a:pt x="1197229" y="869188"/>
                  </a:cubicBezTo>
                  <a:cubicBezTo>
                    <a:pt x="1212469" y="884428"/>
                    <a:pt x="1212469" y="907288"/>
                    <a:pt x="1197229" y="922655"/>
                  </a:cubicBezTo>
                  <a:cubicBezTo>
                    <a:pt x="1189609" y="930275"/>
                    <a:pt x="1181989" y="930275"/>
                    <a:pt x="1174369" y="930275"/>
                  </a:cubicBezTo>
                  <a:cubicBezTo>
                    <a:pt x="1159129" y="930275"/>
                    <a:pt x="1151509" y="930275"/>
                    <a:pt x="1143889" y="922655"/>
                  </a:cubicBezTo>
                  <a:close/>
                  <a:moveTo>
                    <a:pt x="5482971" y="792861"/>
                  </a:moveTo>
                  <a:cubicBezTo>
                    <a:pt x="5467731" y="785241"/>
                    <a:pt x="5467731" y="762381"/>
                    <a:pt x="5475351" y="739394"/>
                  </a:cubicBezTo>
                  <a:cubicBezTo>
                    <a:pt x="5490591" y="724154"/>
                    <a:pt x="5513451" y="724154"/>
                    <a:pt x="5528691" y="739394"/>
                  </a:cubicBezTo>
                  <a:cubicBezTo>
                    <a:pt x="5551551" y="747014"/>
                    <a:pt x="5551551" y="769874"/>
                    <a:pt x="5536311" y="792861"/>
                  </a:cubicBezTo>
                  <a:cubicBezTo>
                    <a:pt x="5528691" y="800481"/>
                    <a:pt x="5521071" y="808101"/>
                    <a:pt x="5505831" y="808101"/>
                  </a:cubicBezTo>
                  <a:cubicBezTo>
                    <a:pt x="5498211" y="808101"/>
                    <a:pt x="5490591" y="800481"/>
                    <a:pt x="5482971" y="792861"/>
                  </a:cubicBezTo>
                  <a:close/>
                  <a:moveTo>
                    <a:pt x="1304036" y="777621"/>
                  </a:moveTo>
                  <a:cubicBezTo>
                    <a:pt x="1296416" y="762381"/>
                    <a:pt x="1296416" y="739521"/>
                    <a:pt x="1311656" y="724154"/>
                  </a:cubicBezTo>
                  <a:cubicBezTo>
                    <a:pt x="1326896" y="716534"/>
                    <a:pt x="1349756" y="716534"/>
                    <a:pt x="1364996" y="731774"/>
                  </a:cubicBezTo>
                  <a:cubicBezTo>
                    <a:pt x="1380236" y="747014"/>
                    <a:pt x="1372616" y="777494"/>
                    <a:pt x="1357376" y="785241"/>
                  </a:cubicBezTo>
                  <a:cubicBezTo>
                    <a:pt x="1349756" y="792861"/>
                    <a:pt x="1342136" y="792861"/>
                    <a:pt x="1334516" y="792861"/>
                  </a:cubicBezTo>
                  <a:cubicBezTo>
                    <a:pt x="1326896" y="792861"/>
                    <a:pt x="1311656" y="792861"/>
                    <a:pt x="1304036" y="777621"/>
                  </a:cubicBezTo>
                  <a:close/>
                  <a:moveTo>
                    <a:pt x="5315204" y="670814"/>
                  </a:moveTo>
                  <a:cubicBezTo>
                    <a:pt x="5299964" y="655574"/>
                    <a:pt x="5292344" y="632714"/>
                    <a:pt x="5307584" y="617347"/>
                  </a:cubicBezTo>
                  <a:cubicBezTo>
                    <a:pt x="5315204" y="602107"/>
                    <a:pt x="5338064" y="594487"/>
                    <a:pt x="5360924" y="609727"/>
                  </a:cubicBezTo>
                  <a:cubicBezTo>
                    <a:pt x="5376164" y="617347"/>
                    <a:pt x="5376164" y="640207"/>
                    <a:pt x="5368544" y="663194"/>
                  </a:cubicBezTo>
                  <a:cubicBezTo>
                    <a:pt x="5360924" y="670814"/>
                    <a:pt x="5345684" y="678434"/>
                    <a:pt x="5338064" y="678434"/>
                  </a:cubicBezTo>
                  <a:cubicBezTo>
                    <a:pt x="5330444" y="678434"/>
                    <a:pt x="5322824" y="678434"/>
                    <a:pt x="5315204" y="670814"/>
                  </a:cubicBezTo>
                  <a:close/>
                  <a:moveTo>
                    <a:pt x="1479423" y="655574"/>
                  </a:moveTo>
                  <a:cubicBezTo>
                    <a:pt x="1464183" y="632714"/>
                    <a:pt x="1471803" y="609854"/>
                    <a:pt x="1487043" y="602107"/>
                  </a:cubicBezTo>
                  <a:cubicBezTo>
                    <a:pt x="1502283" y="586867"/>
                    <a:pt x="1525143" y="594487"/>
                    <a:pt x="1540383" y="609727"/>
                  </a:cubicBezTo>
                  <a:cubicBezTo>
                    <a:pt x="1548003" y="624967"/>
                    <a:pt x="1548003" y="647827"/>
                    <a:pt x="1532763" y="663194"/>
                  </a:cubicBezTo>
                  <a:cubicBezTo>
                    <a:pt x="1525143" y="663194"/>
                    <a:pt x="1517523" y="670814"/>
                    <a:pt x="1509903" y="670814"/>
                  </a:cubicBezTo>
                  <a:cubicBezTo>
                    <a:pt x="1494663" y="670814"/>
                    <a:pt x="1487043" y="663194"/>
                    <a:pt x="1479423" y="655574"/>
                  </a:cubicBezTo>
                  <a:close/>
                  <a:moveTo>
                    <a:pt x="5139817" y="556387"/>
                  </a:moveTo>
                  <a:cubicBezTo>
                    <a:pt x="5116957" y="541147"/>
                    <a:pt x="5109337" y="518287"/>
                    <a:pt x="5124577" y="502920"/>
                  </a:cubicBezTo>
                  <a:cubicBezTo>
                    <a:pt x="5132197" y="487680"/>
                    <a:pt x="5155057" y="480060"/>
                    <a:pt x="5177917" y="487680"/>
                  </a:cubicBezTo>
                  <a:cubicBezTo>
                    <a:pt x="5193157" y="502920"/>
                    <a:pt x="5200777" y="525780"/>
                    <a:pt x="5185537" y="541147"/>
                  </a:cubicBezTo>
                  <a:cubicBezTo>
                    <a:pt x="5185537" y="556387"/>
                    <a:pt x="5170297" y="564007"/>
                    <a:pt x="5155057" y="564007"/>
                  </a:cubicBezTo>
                  <a:cubicBezTo>
                    <a:pt x="5147437" y="564007"/>
                    <a:pt x="5139817" y="556387"/>
                    <a:pt x="5139817" y="556387"/>
                  </a:cubicBezTo>
                  <a:close/>
                  <a:moveTo>
                    <a:pt x="1654810" y="533527"/>
                  </a:moveTo>
                  <a:cubicBezTo>
                    <a:pt x="1647190" y="518287"/>
                    <a:pt x="1654810" y="495427"/>
                    <a:pt x="1670050" y="480060"/>
                  </a:cubicBezTo>
                  <a:cubicBezTo>
                    <a:pt x="1685290" y="472440"/>
                    <a:pt x="1708150" y="480060"/>
                    <a:pt x="1723390" y="495300"/>
                  </a:cubicBezTo>
                  <a:cubicBezTo>
                    <a:pt x="1731010" y="510540"/>
                    <a:pt x="1723390" y="533400"/>
                    <a:pt x="1708150" y="548767"/>
                  </a:cubicBezTo>
                  <a:cubicBezTo>
                    <a:pt x="1700530" y="548767"/>
                    <a:pt x="1692910" y="556387"/>
                    <a:pt x="1685290" y="556387"/>
                  </a:cubicBezTo>
                  <a:cubicBezTo>
                    <a:pt x="1677670" y="556387"/>
                    <a:pt x="1662430" y="548767"/>
                    <a:pt x="1654810" y="533527"/>
                  </a:cubicBezTo>
                  <a:close/>
                  <a:moveTo>
                    <a:pt x="4949190" y="449580"/>
                  </a:moveTo>
                  <a:cubicBezTo>
                    <a:pt x="4933950" y="441960"/>
                    <a:pt x="4926330" y="419100"/>
                    <a:pt x="4933950" y="403860"/>
                  </a:cubicBezTo>
                  <a:cubicBezTo>
                    <a:pt x="4949190" y="381000"/>
                    <a:pt x="4972050" y="373380"/>
                    <a:pt x="4987290" y="381000"/>
                  </a:cubicBezTo>
                  <a:cubicBezTo>
                    <a:pt x="5002530" y="396240"/>
                    <a:pt x="5010150" y="419100"/>
                    <a:pt x="5002530" y="434467"/>
                  </a:cubicBezTo>
                  <a:cubicBezTo>
                    <a:pt x="4994910" y="449707"/>
                    <a:pt x="4979670" y="457327"/>
                    <a:pt x="4972050" y="457327"/>
                  </a:cubicBezTo>
                  <a:cubicBezTo>
                    <a:pt x="4964430" y="457327"/>
                    <a:pt x="4956810" y="457327"/>
                    <a:pt x="4949190" y="449707"/>
                  </a:cubicBezTo>
                  <a:close/>
                  <a:moveTo>
                    <a:pt x="1845437" y="426847"/>
                  </a:moveTo>
                  <a:cubicBezTo>
                    <a:pt x="1830197" y="411607"/>
                    <a:pt x="1837817" y="388747"/>
                    <a:pt x="1860677" y="381127"/>
                  </a:cubicBezTo>
                  <a:cubicBezTo>
                    <a:pt x="1875917" y="365887"/>
                    <a:pt x="1898777" y="373507"/>
                    <a:pt x="1906397" y="396367"/>
                  </a:cubicBezTo>
                  <a:cubicBezTo>
                    <a:pt x="1921637" y="411607"/>
                    <a:pt x="1914017" y="434467"/>
                    <a:pt x="1891157" y="442087"/>
                  </a:cubicBezTo>
                  <a:cubicBezTo>
                    <a:pt x="1891157" y="449707"/>
                    <a:pt x="1883537" y="449707"/>
                    <a:pt x="1875917" y="449707"/>
                  </a:cubicBezTo>
                  <a:cubicBezTo>
                    <a:pt x="1860677" y="449707"/>
                    <a:pt x="1845437" y="442087"/>
                    <a:pt x="1845437" y="426847"/>
                  </a:cubicBezTo>
                  <a:close/>
                  <a:moveTo>
                    <a:pt x="4758563" y="358140"/>
                  </a:moveTo>
                  <a:cubicBezTo>
                    <a:pt x="4743323" y="350520"/>
                    <a:pt x="4735703" y="327660"/>
                    <a:pt x="4743323" y="312420"/>
                  </a:cubicBezTo>
                  <a:cubicBezTo>
                    <a:pt x="4750943" y="289560"/>
                    <a:pt x="4773803" y="281940"/>
                    <a:pt x="4789043" y="289560"/>
                  </a:cubicBezTo>
                  <a:cubicBezTo>
                    <a:pt x="4811903" y="297180"/>
                    <a:pt x="4819523" y="320040"/>
                    <a:pt x="4811903" y="343027"/>
                  </a:cubicBezTo>
                  <a:cubicBezTo>
                    <a:pt x="4804283" y="358267"/>
                    <a:pt x="4789043" y="365887"/>
                    <a:pt x="4773803" y="365887"/>
                  </a:cubicBezTo>
                  <a:cubicBezTo>
                    <a:pt x="4773803" y="365887"/>
                    <a:pt x="4766183" y="365887"/>
                    <a:pt x="4758563" y="358267"/>
                  </a:cubicBezTo>
                  <a:close/>
                  <a:moveTo>
                    <a:pt x="2036064" y="335407"/>
                  </a:moveTo>
                  <a:cubicBezTo>
                    <a:pt x="2028444" y="312547"/>
                    <a:pt x="2036064" y="289687"/>
                    <a:pt x="2051304" y="281940"/>
                  </a:cubicBezTo>
                  <a:cubicBezTo>
                    <a:pt x="2074164" y="274320"/>
                    <a:pt x="2097024" y="281940"/>
                    <a:pt x="2104644" y="304800"/>
                  </a:cubicBezTo>
                  <a:cubicBezTo>
                    <a:pt x="2112264" y="320040"/>
                    <a:pt x="2104644" y="342900"/>
                    <a:pt x="2081784" y="358267"/>
                  </a:cubicBezTo>
                  <a:cubicBezTo>
                    <a:pt x="2081784" y="358267"/>
                    <a:pt x="2074164" y="358267"/>
                    <a:pt x="2066544" y="358267"/>
                  </a:cubicBezTo>
                  <a:cubicBezTo>
                    <a:pt x="2051304" y="358267"/>
                    <a:pt x="2043684" y="350647"/>
                    <a:pt x="2036064" y="335407"/>
                  </a:cubicBezTo>
                  <a:close/>
                  <a:moveTo>
                    <a:pt x="4567809" y="281940"/>
                  </a:moveTo>
                  <a:cubicBezTo>
                    <a:pt x="4544949" y="274320"/>
                    <a:pt x="4537329" y="251460"/>
                    <a:pt x="4544949" y="228473"/>
                  </a:cubicBezTo>
                  <a:cubicBezTo>
                    <a:pt x="4552569" y="213233"/>
                    <a:pt x="4567809" y="205613"/>
                    <a:pt x="4590669" y="213233"/>
                  </a:cubicBezTo>
                  <a:cubicBezTo>
                    <a:pt x="4613529" y="213233"/>
                    <a:pt x="4621149" y="236093"/>
                    <a:pt x="4613529" y="258953"/>
                  </a:cubicBezTo>
                  <a:cubicBezTo>
                    <a:pt x="4605909" y="274193"/>
                    <a:pt x="4590669" y="281813"/>
                    <a:pt x="4575429" y="281813"/>
                  </a:cubicBezTo>
                  <a:cubicBezTo>
                    <a:pt x="4575429" y="281813"/>
                    <a:pt x="4567809" y="281813"/>
                    <a:pt x="4567809" y="281813"/>
                  </a:cubicBezTo>
                  <a:close/>
                  <a:moveTo>
                    <a:pt x="2234311" y="251333"/>
                  </a:moveTo>
                  <a:cubicBezTo>
                    <a:pt x="2226691" y="236093"/>
                    <a:pt x="2234311" y="213233"/>
                    <a:pt x="2257171" y="205613"/>
                  </a:cubicBezTo>
                  <a:cubicBezTo>
                    <a:pt x="2272411" y="197993"/>
                    <a:pt x="2295271" y="205613"/>
                    <a:pt x="2302891" y="228473"/>
                  </a:cubicBezTo>
                  <a:cubicBezTo>
                    <a:pt x="2310511" y="243713"/>
                    <a:pt x="2302891" y="266573"/>
                    <a:pt x="2280031" y="274193"/>
                  </a:cubicBezTo>
                  <a:cubicBezTo>
                    <a:pt x="2280031" y="274193"/>
                    <a:pt x="2272411" y="281813"/>
                    <a:pt x="2272411" y="281813"/>
                  </a:cubicBezTo>
                  <a:cubicBezTo>
                    <a:pt x="2249551" y="281813"/>
                    <a:pt x="2241931" y="266573"/>
                    <a:pt x="2234311" y="251333"/>
                  </a:cubicBezTo>
                  <a:close/>
                  <a:moveTo>
                    <a:pt x="4361942" y="213233"/>
                  </a:moveTo>
                  <a:cubicBezTo>
                    <a:pt x="4346702" y="205613"/>
                    <a:pt x="4331462" y="190373"/>
                    <a:pt x="4339082" y="167513"/>
                  </a:cubicBezTo>
                  <a:cubicBezTo>
                    <a:pt x="4346702" y="144653"/>
                    <a:pt x="4361942" y="137033"/>
                    <a:pt x="4384802" y="144653"/>
                  </a:cubicBezTo>
                  <a:cubicBezTo>
                    <a:pt x="4407662" y="144653"/>
                    <a:pt x="4415282" y="167513"/>
                    <a:pt x="4407662" y="190373"/>
                  </a:cubicBezTo>
                  <a:cubicBezTo>
                    <a:pt x="4407662" y="205613"/>
                    <a:pt x="4392422" y="213233"/>
                    <a:pt x="4377182" y="213233"/>
                  </a:cubicBezTo>
                  <a:cubicBezTo>
                    <a:pt x="4369562" y="213233"/>
                    <a:pt x="4369562" y="213233"/>
                    <a:pt x="4361942" y="213233"/>
                  </a:cubicBezTo>
                  <a:close/>
                  <a:moveTo>
                    <a:pt x="2432558" y="182753"/>
                  </a:moveTo>
                  <a:cubicBezTo>
                    <a:pt x="2432558" y="167513"/>
                    <a:pt x="2440178" y="144653"/>
                    <a:pt x="2463038" y="137033"/>
                  </a:cubicBezTo>
                  <a:cubicBezTo>
                    <a:pt x="2478278" y="129413"/>
                    <a:pt x="2501138" y="144653"/>
                    <a:pt x="2508758" y="159893"/>
                  </a:cubicBezTo>
                  <a:cubicBezTo>
                    <a:pt x="2516378" y="182753"/>
                    <a:pt x="2501138" y="205613"/>
                    <a:pt x="2485898" y="213360"/>
                  </a:cubicBezTo>
                  <a:cubicBezTo>
                    <a:pt x="2478278" y="213360"/>
                    <a:pt x="2478278" y="213360"/>
                    <a:pt x="2470658" y="213360"/>
                  </a:cubicBezTo>
                  <a:cubicBezTo>
                    <a:pt x="2455418" y="213360"/>
                    <a:pt x="2440178" y="198120"/>
                    <a:pt x="2432558" y="182880"/>
                  </a:cubicBezTo>
                  <a:close/>
                  <a:moveTo>
                    <a:pt x="4155948" y="160020"/>
                  </a:moveTo>
                  <a:cubicBezTo>
                    <a:pt x="4140708" y="160020"/>
                    <a:pt x="4125468" y="137160"/>
                    <a:pt x="4133088" y="114300"/>
                  </a:cubicBezTo>
                  <a:cubicBezTo>
                    <a:pt x="4133088" y="91440"/>
                    <a:pt x="4155948" y="83820"/>
                    <a:pt x="4178808" y="83820"/>
                  </a:cubicBezTo>
                  <a:cubicBezTo>
                    <a:pt x="4194048" y="91440"/>
                    <a:pt x="4209288" y="114300"/>
                    <a:pt x="4201668" y="129540"/>
                  </a:cubicBezTo>
                  <a:cubicBezTo>
                    <a:pt x="4201668" y="152400"/>
                    <a:pt x="4186428" y="160020"/>
                    <a:pt x="4163568" y="160020"/>
                  </a:cubicBezTo>
                  <a:cubicBezTo>
                    <a:pt x="4163568" y="160020"/>
                    <a:pt x="4163568" y="160020"/>
                    <a:pt x="4155948" y="160020"/>
                  </a:cubicBezTo>
                  <a:close/>
                  <a:moveTo>
                    <a:pt x="2646045" y="129540"/>
                  </a:moveTo>
                  <a:cubicBezTo>
                    <a:pt x="2638425" y="106680"/>
                    <a:pt x="2653665" y="91440"/>
                    <a:pt x="2668905" y="83820"/>
                  </a:cubicBezTo>
                  <a:cubicBezTo>
                    <a:pt x="2691765" y="76200"/>
                    <a:pt x="2714625" y="91440"/>
                    <a:pt x="2714625" y="114300"/>
                  </a:cubicBezTo>
                  <a:cubicBezTo>
                    <a:pt x="2722245" y="129540"/>
                    <a:pt x="2707005" y="152400"/>
                    <a:pt x="2684145" y="160020"/>
                  </a:cubicBezTo>
                  <a:cubicBezTo>
                    <a:pt x="2684145" y="160020"/>
                    <a:pt x="2684145" y="160020"/>
                    <a:pt x="2676525" y="160020"/>
                  </a:cubicBezTo>
                  <a:cubicBezTo>
                    <a:pt x="2661285" y="160020"/>
                    <a:pt x="2646045" y="144780"/>
                    <a:pt x="2646045" y="129540"/>
                  </a:cubicBezTo>
                  <a:close/>
                  <a:moveTo>
                    <a:pt x="3950081" y="121920"/>
                  </a:moveTo>
                  <a:cubicBezTo>
                    <a:pt x="3927221" y="114300"/>
                    <a:pt x="3919601" y="99060"/>
                    <a:pt x="3919601" y="76200"/>
                  </a:cubicBezTo>
                  <a:cubicBezTo>
                    <a:pt x="3919601" y="53340"/>
                    <a:pt x="3942461" y="45720"/>
                    <a:pt x="3965321" y="45720"/>
                  </a:cubicBezTo>
                  <a:cubicBezTo>
                    <a:pt x="3980561" y="45720"/>
                    <a:pt x="3995801" y="68580"/>
                    <a:pt x="3995801" y="91440"/>
                  </a:cubicBezTo>
                  <a:cubicBezTo>
                    <a:pt x="3988181" y="106680"/>
                    <a:pt x="3972941" y="121920"/>
                    <a:pt x="3957701" y="121920"/>
                  </a:cubicBezTo>
                  <a:cubicBezTo>
                    <a:pt x="3957701" y="121920"/>
                    <a:pt x="3950081" y="121920"/>
                    <a:pt x="3950081" y="121920"/>
                  </a:cubicBezTo>
                  <a:close/>
                  <a:moveTo>
                    <a:pt x="2851912" y="83820"/>
                  </a:moveTo>
                  <a:cubicBezTo>
                    <a:pt x="2851912" y="68580"/>
                    <a:pt x="2867152" y="45720"/>
                    <a:pt x="2882392" y="45720"/>
                  </a:cubicBezTo>
                  <a:cubicBezTo>
                    <a:pt x="2905252" y="38100"/>
                    <a:pt x="2928112" y="53340"/>
                    <a:pt x="2928112" y="76200"/>
                  </a:cubicBezTo>
                  <a:cubicBezTo>
                    <a:pt x="2928112" y="99060"/>
                    <a:pt x="2920492" y="114300"/>
                    <a:pt x="2897632" y="121920"/>
                  </a:cubicBezTo>
                  <a:cubicBezTo>
                    <a:pt x="2897632" y="121920"/>
                    <a:pt x="2890012" y="121920"/>
                    <a:pt x="2890012" y="121920"/>
                  </a:cubicBezTo>
                  <a:cubicBezTo>
                    <a:pt x="2874772" y="121920"/>
                    <a:pt x="2851912" y="106680"/>
                    <a:pt x="2851912" y="83820"/>
                  </a:cubicBezTo>
                  <a:close/>
                  <a:moveTo>
                    <a:pt x="3744087" y="91440"/>
                  </a:moveTo>
                  <a:cubicBezTo>
                    <a:pt x="3721227" y="91440"/>
                    <a:pt x="3705987" y="76200"/>
                    <a:pt x="3705987" y="53340"/>
                  </a:cubicBezTo>
                  <a:cubicBezTo>
                    <a:pt x="3705987" y="30480"/>
                    <a:pt x="3728847" y="15240"/>
                    <a:pt x="3751707" y="15240"/>
                  </a:cubicBezTo>
                  <a:cubicBezTo>
                    <a:pt x="3766947" y="22860"/>
                    <a:pt x="3782187" y="38100"/>
                    <a:pt x="3782187" y="60960"/>
                  </a:cubicBezTo>
                  <a:cubicBezTo>
                    <a:pt x="3782187" y="76200"/>
                    <a:pt x="3766947" y="91440"/>
                    <a:pt x="3744087" y="91440"/>
                  </a:cubicBezTo>
                  <a:close/>
                  <a:moveTo>
                    <a:pt x="3065399" y="60960"/>
                  </a:moveTo>
                  <a:cubicBezTo>
                    <a:pt x="3065399" y="38100"/>
                    <a:pt x="3080639" y="15240"/>
                    <a:pt x="3095879" y="15240"/>
                  </a:cubicBezTo>
                  <a:cubicBezTo>
                    <a:pt x="3118739" y="15240"/>
                    <a:pt x="3141599" y="30480"/>
                    <a:pt x="3141599" y="53340"/>
                  </a:cubicBezTo>
                  <a:cubicBezTo>
                    <a:pt x="3141599" y="68580"/>
                    <a:pt x="3126359" y="91440"/>
                    <a:pt x="3103499" y="91440"/>
                  </a:cubicBezTo>
                  <a:cubicBezTo>
                    <a:pt x="3080639" y="91440"/>
                    <a:pt x="3065399" y="76200"/>
                    <a:pt x="3065399" y="60960"/>
                  </a:cubicBezTo>
                  <a:close/>
                  <a:moveTo>
                    <a:pt x="3530600" y="83820"/>
                  </a:moveTo>
                  <a:cubicBezTo>
                    <a:pt x="3507740" y="76200"/>
                    <a:pt x="3492500" y="60960"/>
                    <a:pt x="3492500" y="38100"/>
                  </a:cubicBezTo>
                  <a:cubicBezTo>
                    <a:pt x="3492500" y="22860"/>
                    <a:pt x="3507740" y="0"/>
                    <a:pt x="3530600" y="7620"/>
                  </a:cubicBezTo>
                  <a:cubicBezTo>
                    <a:pt x="3553460" y="7620"/>
                    <a:pt x="3568700" y="22860"/>
                    <a:pt x="3568700" y="45720"/>
                  </a:cubicBezTo>
                  <a:cubicBezTo>
                    <a:pt x="3568700" y="60960"/>
                    <a:pt x="3553460" y="83820"/>
                    <a:pt x="3530600" y="83820"/>
                  </a:cubicBezTo>
                  <a:close/>
                  <a:moveTo>
                    <a:pt x="3278886" y="45720"/>
                  </a:moveTo>
                  <a:cubicBezTo>
                    <a:pt x="3278886" y="22860"/>
                    <a:pt x="3294126" y="7620"/>
                    <a:pt x="3316986" y="0"/>
                  </a:cubicBezTo>
                  <a:cubicBezTo>
                    <a:pt x="3339846" y="0"/>
                    <a:pt x="3355086" y="22860"/>
                    <a:pt x="3355086" y="38100"/>
                  </a:cubicBezTo>
                  <a:cubicBezTo>
                    <a:pt x="3355086" y="60960"/>
                    <a:pt x="3339846" y="76200"/>
                    <a:pt x="3316986" y="76200"/>
                  </a:cubicBezTo>
                  <a:cubicBezTo>
                    <a:pt x="3294126" y="76200"/>
                    <a:pt x="3278886" y="60960"/>
                    <a:pt x="3278886" y="45720"/>
                  </a:cubicBezTo>
                  <a:close/>
                </a:path>
              </a:pathLst>
            </a:custGeom>
            <a:solidFill>
              <a:srgbClr val="BFBFBF"/>
            </a:solidFill>
          </p:spPr>
        </p:sp>
      </p:grpSp>
      <p:grpSp>
        <p:nvGrpSpPr>
          <p:cNvPr id="4" name="Group 4"/>
          <p:cNvGrpSpPr/>
          <p:nvPr/>
        </p:nvGrpSpPr>
        <p:grpSpPr>
          <a:xfrm>
            <a:off x="7112203" y="2887447"/>
            <a:ext cx="4512106" cy="4512106"/>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0" cap="sq">
              <a:solidFill>
                <a:srgbClr val="018482"/>
              </a:solidFill>
              <a:prstDash val="solid"/>
              <a:miter/>
            </a:ln>
          </p:spPr>
        </p:sp>
        <p:sp>
          <p:nvSpPr>
            <p:cNvPr id="6" name="TextBox 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18" name="Group 18"/>
          <p:cNvGrpSpPr/>
          <p:nvPr/>
        </p:nvGrpSpPr>
        <p:grpSpPr>
          <a:xfrm rot="5400000">
            <a:off x="9100125" y="2641480"/>
            <a:ext cx="507082" cy="515722"/>
            <a:chOff x="0" y="0"/>
            <a:chExt cx="549360" cy="558720"/>
          </a:xfrm>
        </p:grpSpPr>
        <p:sp>
          <p:nvSpPr>
            <p:cNvPr id="19" name="Freeform 19"/>
            <p:cNvSpPr/>
            <p:nvPr/>
          </p:nvSpPr>
          <p:spPr>
            <a:xfrm>
              <a:off x="38100" y="38100"/>
              <a:ext cx="473075" cy="482473"/>
            </a:xfrm>
            <a:custGeom>
              <a:avLst/>
              <a:gdLst/>
              <a:ahLst/>
              <a:cxnLst/>
              <a:rect l="l" t="t" r="r" b="b"/>
              <a:pathLst>
                <a:path w="473075" h="482473">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FFFFFF"/>
            </a:solidFill>
          </p:spPr>
        </p:sp>
        <p:sp>
          <p:nvSpPr>
            <p:cNvPr id="20" name="Freeform 20"/>
            <p:cNvSpPr/>
            <p:nvPr/>
          </p:nvSpPr>
          <p:spPr>
            <a:xfrm>
              <a:off x="0" y="0"/>
              <a:ext cx="549402" cy="558800"/>
            </a:xfrm>
            <a:custGeom>
              <a:avLst/>
              <a:gdLst/>
              <a:ahLst/>
              <a:cxnLst/>
              <a:rect l="l" t="t" r="r" b="b"/>
              <a:pathLst>
                <a:path w="549402" h="558800">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018482"/>
            </a:solidFill>
          </p:spPr>
        </p:sp>
      </p:grpSp>
      <p:grpSp>
        <p:nvGrpSpPr>
          <p:cNvPr id="26" name="Group 26"/>
          <p:cNvGrpSpPr/>
          <p:nvPr/>
        </p:nvGrpSpPr>
        <p:grpSpPr>
          <a:xfrm>
            <a:off x="17506031" y="3887072"/>
            <a:ext cx="219315" cy="216656"/>
            <a:chOff x="0" y="0"/>
            <a:chExt cx="237600" cy="234720"/>
          </a:xfrm>
        </p:grpSpPr>
        <p:sp>
          <p:nvSpPr>
            <p:cNvPr id="27" name="Freeform 27"/>
            <p:cNvSpPr/>
            <p:nvPr/>
          </p:nvSpPr>
          <p:spPr>
            <a:xfrm>
              <a:off x="0" y="0"/>
              <a:ext cx="237490" cy="234696"/>
            </a:xfrm>
            <a:custGeom>
              <a:avLst/>
              <a:gdLst/>
              <a:ahLst/>
              <a:cxnLst/>
              <a:rect l="l" t="t" r="r" b="b"/>
              <a:pathLst>
                <a:path w="237490" h="234696">
                  <a:moveTo>
                    <a:pt x="0" y="117348"/>
                  </a:moveTo>
                  <a:cubicBezTo>
                    <a:pt x="0" y="52578"/>
                    <a:pt x="53213" y="0"/>
                    <a:pt x="118745" y="0"/>
                  </a:cubicBezTo>
                  <a:cubicBezTo>
                    <a:pt x="184277" y="0"/>
                    <a:pt x="237490" y="52578"/>
                    <a:pt x="237490" y="117348"/>
                  </a:cubicBezTo>
                  <a:cubicBezTo>
                    <a:pt x="237490" y="182118"/>
                    <a:pt x="184277" y="234696"/>
                    <a:pt x="118745" y="234696"/>
                  </a:cubicBezTo>
                  <a:cubicBezTo>
                    <a:pt x="53213" y="234696"/>
                    <a:pt x="0" y="182118"/>
                    <a:pt x="0" y="117348"/>
                  </a:cubicBezTo>
                  <a:close/>
                </a:path>
              </a:pathLst>
            </a:custGeom>
            <a:solidFill>
              <a:srgbClr val="FFFFFF"/>
            </a:solidFill>
          </p:spPr>
        </p:sp>
      </p:grpSp>
      <p:sp>
        <p:nvSpPr>
          <p:cNvPr id="32" name="Freeform 32"/>
          <p:cNvSpPr/>
          <p:nvPr/>
        </p:nvSpPr>
        <p:spPr>
          <a:xfrm>
            <a:off x="8447880" y="4237713"/>
            <a:ext cx="1811573" cy="1811573"/>
          </a:xfrm>
          <a:custGeom>
            <a:avLst/>
            <a:gdLst/>
            <a:ahLst/>
            <a:cxnLst/>
            <a:rect l="l" t="t" r="r" b="b"/>
            <a:pathLst>
              <a:path w="1811573" h="1811573">
                <a:moveTo>
                  <a:pt x="0" y="0"/>
                </a:moveTo>
                <a:lnTo>
                  <a:pt x="1811573" y="0"/>
                </a:lnTo>
                <a:lnTo>
                  <a:pt x="1811573" y="1811574"/>
                </a:lnTo>
                <a:lnTo>
                  <a:pt x="0" y="18115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7" name="TextBox 37"/>
          <p:cNvSpPr txBox="1"/>
          <p:nvPr/>
        </p:nvSpPr>
        <p:spPr>
          <a:xfrm>
            <a:off x="860353" y="1357676"/>
            <a:ext cx="7107753" cy="848309"/>
          </a:xfrm>
          <a:prstGeom prst="rect">
            <a:avLst/>
          </a:prstGeom>
        </p:spPr>
        <p:txBody>
          <a:bodyPr wrap="square" lIns="0" tIns="0" rIns="0" bIns="0" rtlCol="0" anchor="t">
            <a:spAutoFit/>
          </a:bodyPr>
          <a:lstStyle/>
          <a:p>
            <a:pPr>
              <a:lnSpc>
                <a:spcPts val="5303"/>
              </a:lnSpc>
            </a:pPr>
            <a:r>
              <a:rPr lang="en-US" sz="8800" spc="270" dirty="0">
                <a:solidFill>
                  <a:srgbClr val="231F20"/>
                </a:solidFill>
                <a:latin typeface="Teko Bold"/>
              </a:rPr>
              <a:t>Site internet</a:t>
            </a:r>
          </a:p>
        </p:txBody>
      </p:sp>
      <p:sp>
        <p:nvSpPr>
          <p:cNvPr id="38" name="Freeform 38"/>
          <p:cNvSpPr/>
          <p:nvPr/>
        </p:nvSpPr>
        <p:spPr>
          <a:xfrm>
            <a:off x="9050951" y="713238"/>
            <a:ext cx="684139" cy="871011"/>
          </a:xfrm>
          <a:custGeom>
            <a:avLst/>
            <a:gdLst/>
            <a:ahLst/>
            <a:cxnLst/>
            <a:rect l="l" t="t" r="r" b="b"/>
            <a:pathLst>
              <a:path w="684139" h="871011">
                <a:moveTo>
                  <a:pt x="0" y="0"/>
                </a:moveTo>
                <a:lnTo>
                  <a:pt x="684139" y="0"/>
                </a:lnTo>
                <a:lnTo>
                  <a:pt x="684139" y="871011"/>
                </a:lnTo>
                <a:lnTo>
                  <a:pt x="0" y="8710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H" dirty="0"/>
          </a:p>
        </p:txBody>
      </p:sp>
      <p:sp>
        <p:nvSpPr>
          <p:cNvPr id="41" name="Freeform 41"/>
          <p:cNvSpPr/>
          <p:nvPr/>
        </p:nvSpPr>
        <p:spPr>
          <a:xfrm>
            <a:off x="12949444" y="3845823"/>
            <a:ext cx="894982" cy="894982"/>
          </a:xfrm>
          <a:custGeom>
            <a:avLst/>
            <a:gdLst/>
            <a:ahLst/>
            <a:cxnLst/>
            <a:rect l="l" t="t" r="r" b="b"/>
            <a:pathLst>
              <a:path w="894982" h="894982">
                <a:moveTo>
                  <a:pt x="0" y="0"/>
                </a:moveTo>
                <a:lnTo>
                  <a:pt x="894982" y="0"/>
                </a:lnTo>
                <a:lnTo>
                  <a:pt x="894982" y="894982"/>
                </a:lnTo>
                <a:lnTo>
                  <a:pt x="0" y="8949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4" name="Freeform 44"/>
          <p:cNvSpPr/>
          <p:nvPr/>
        </p:nvSpPr>
        <p:spPr>
          <a:xfrm>
            <a:off x="11973347" y="7641195"/>
            <a:ext cx="610006" cy="802639"/>
          </a:xfrm>
          <a:custGeom>
            <a:avLst/>
            <a:gdLst/>
            <a:ahLst/>
            <a:cxnLst/>
            <a:rect l="l" t="t" r="r" b="b"/>
            <a:pathLst>
              <a:path w="610006" h="802639">
                <a:moveTo>
                  <a:pt x="0" y="0"/>
                </a:moveTo>
                <a:lnTo>
                  <a:pt x="610006" y="0"/>
                </a:lnTo>
                <a:lnTo>
                  <a:pt x="610006" y="802640"/>
                </a:lnTo>
                <a:lnTo>
                  <a:pt x="0" y="8026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47" name="Freeform 47"/>
          <p:cNvSpPr/>
          <p:nvPr/>
        </p:nvSpPr>
        <p:spPr>
          <a:xfrm>
            <a:off x="6142022" y="7610515"/>
            <a:ext cx="729403" cy="864000"/>
          </a:xfrm>
          <a:custGeom>
            <a:avLst/>
            <a:gdLst/>
            <a:ahLst/>
            <a:cxnLst/>
            <a:rect l="l" t="t" r="r" b="b"/>
            <a:pathLst>
              <a:path w="729403" h="1020793">
                <a:moveTo>
                  <a:pt x="0" y="0"/>
                </a:moveTo>
                <a:lnTo>
                  <a:pt x="729403" y="0"/>
                </a:lnTo>
                <a:lnTo>
                  <a:pt x="729403" y="1020793"/>
                </a:lnTo>
                <a:lnTo>
                  <a:pt x="0" y="102079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50" name="Freeform 50"/>
          <p:cNvSpPr/>
          <p:nvPr/>
        </p:nvSpPr>
        <p:spPr>
          <a:xfrm>
            <a:off x="4917480" y="3910016"/>
            <a:ext cx="807466" cy="745805"/>
          </a:xfrm>
          <a:custGeom>
            <a:avLst/>
            <a:gdLst/>
            <a:ahLst/>
            <a:cxnLst/>
            <a:rect l="l" t="t" r="r" b="b"/>
            <a:pathLst>
              <a:path w="807466" h="745805">
                <a:moveTo>
                  <a:pt x="0" y="0"/>
                </a:moveTo>
                <a:lnTo>
                  <a:pt x="807465" y="0"/>
                </a:lnTo>
                <a:lnTo>
                  <a:pt x="807465" y="745805"/>
                </a:lnTo>
                <a:lnTo>
                  <a:pt x="0" y="74580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65" name="Group 18">
            <a:extLst>
              <a:ext uri="{FF2B5EF4-FFF2-40B4-BE49-F238E27FC236}">
                <a16:creationId xmlns:a16="http://schemas.microsoft.com/office/drawing/2014/main" id="{1A9C1670-8554-445C-99B7-BF441EF12A7B}"/>
              </a:ext>
            </a:extLst>
          </p:cNvPr>
          <p:cNvGrpSpPr/>
          <p:nvPr/>
        </p:nvGrpSpPr>
        <p:grpSpPr>
          <a:xfrm rot="13201896">
            <a:off x="10711860" y="6541024"/>
            <a:ext cx="507082" cy="515722"/>
            <a:chOff x="0" y="0"/>
            <a:chExt cx="549360" cy="558720"/>
          </a:xfrm>
        </p:grpSpPr>
        <p:sp>
          <p:nvSpPr>
            <p:cNvPr id="66" name="Freeform 19">
              <a:extLst>
                <a:ext uri="{FF2B5EF4-FFF2-40B4-BE49-F238E27FC236}">
                  <a16:creationId xmlns:a16="http://schemas.microsoft.com/office/drawing/2014/main" id="{1F91BECA-6688-4089-AE08-54F58718DCA2}"/>
                </a:ext>
              </a:extLst>
            </p:cNvPr>
            <p:cNvSpPr/>
            <p:nvPr/>
          </p:nvSpPr>
          <p:spPr>
            <a:xfrm>
              <a:off x="38100" y="38100"/>
              <a:ext cx="473075" cy="482473"/>
            </a:xfrm>
            <a:custGeom>
              <a:avLst/>
              <a:gdLst/>
              <a:ahLst/>
              <a:cxnLst/>
              <a:rect l="l" t="t" r="r" b="b"/>
              <a:pathLst>
                <a:path w="473075" h="482473">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FFFFFF"/>
            </a:solidFill>
          </p:spPr>
        </p:sp>
        <p:sp>
          <p:nvSpPr>
            <p:cNvPr id="67" name="Freeform 20">
              <a:extLst>
                <a:ext uri="{FF2B5EF4-FFF2-40B4-BE49-F238E27FC236}">
                  <a16:creationId xmlns:a16="http://schemas.microsoft.com/office/drawing/2014/main" id="{C380CA92-8440-4DDA-BE83-1F3B450CA280}"/>
                </a:ext>
              </a:extLst>
            </p:cNvPr>
            <p:cNvSpPr/>
            <p:nvPr/>
          </p:nvSpPr>
          <p:spPr>
            <a:xfrm>
              <a:off x="0" y="0"/>
              <a:ext cx="549402" cy="558800"/>
            </a:xfrm>
            <a:custGeom>
              <a:avLst/>
              <a:gdLst/>
              <a:ahLst/>
              <a:cxnLst/>
              <a:rect l="l" t="t" r="r" b="b"/>
              <a:pathLst>
                <a:path w="549402" h="558800">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018482"/>
            </a:solidFill>
          </p:spPr>
        </p:sp>
      </p:grpSp>
      <p:grpSp>
        <p:nvGrpSpPr>
          <p:cNvPr id="68" name="Group 18">
            <a:extLst>
              <a:ext uri="{FF2B5EF4-FFF2-40B4-BE49-F238E27FC236}">
                <a16:creationId xmlns:a16="http://schemas.microsoft.com/office/drawing/2014/main" id="{87EF4655-4FA3-4614-906F-F8557ECA91D5}"/>
              </a:ext>
            </a:extLst>
          </p:cNvPr>
          <p:cNvGrpSpPr/>
          <p:nvPr/>
        </p:nvGrpSpPr>
        <p:grpSpPr>
          <a:xfrm rot="430271">
            <a:off x="6987667" y="4239479"/>
            <a:ext cx="507082" cy="515722"/>
            <a:chOff x="0" y="0"/>
            <a:chExt cx="549360" cy="558720"/>
          </a:xfrm>
        </p:grpSpPr>
        <p:sp>
          <p:nvSpPr>
            <p:cNvPr id="69" name="Freeform 19">
              <a:extLst>
                <a:ext uri="{FF2B5EF4-FFF2-40B4-BE49-F238E27FC236}">
                  <a16:creationId xmlns:a16="http://schemas.microsoft.com/office/drawing/2014/main" id="{38D6B639-9A7B-4BB4-99E0-0D7AE4F6AAFC}"/>
                </a:ext>
              </a:extLst>
            </p:cNvPr>
            <p:cNvSpPr/>
            <p:nvPr/>
          </p:nvSpPr>
          <p:spPr>
            <a:xfrm>
              <a:off x="38100" y="38100"/>
              <a:ext cx="473075" cy="482473"/>
            </a:xfrm>
            <a:custGeom>
              <a:avLst/>
              <a:gdLst/>
              <a:ahLst/>
              <a:cxnLst/>
              <a:rect l="l" t="t" r="r" b="b"/>
              <a:pathLst>
                <a:path w="473075" h="482473">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FFFFFF"/>
            </a:solidFill>
          </p:spPr>
        </p:sp>
        <p:sp>
          <p:nvSpPr>
            <p:cNvPr id="70" name="Freeform 20">
              <a:extLst>
                <a:ext uri="{FF2B5EF4-FFF2-40B4-BE49-F238E27FC236}">
                  <a16:creationId xmlns:a16="http://schemas.microsoft.com/office/drawing/2014/main" id="{D85ED4CC-9CBF-4607-912C-0BC6AB96D36F}"/>
                </a:ext>
              </a:extLst>
            </p:cNvPr>
            <p:cNvSpPr/>
            <p:nvPr/>
          </p:nvSpPr>
          <p:spPr>
            <a:xfrm>
              <a:off x="0" y="0"/>
              <a:ext cx="549402" cy="558800"/>
            </a:xfrm>
            <a:custGeom>
              <a:avLst/>
              <a:gdLst/>
              <a:ahLst/>
              <a:cxnLst/>
              <a:rect l="l" t="t" r="r" b="b"/>
              <a:pathLst>
                <a:path w="549402" h="558800">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018482"/>
            </a:solidFill>
          </p:spPr>
        </p:sp>
      </p:grpSp>
      <p:grpSp>
        <p:nvGrpSpPr>
          <p:cNvPr id="71" name="Group 18">
            <a:extLst>
              <a:ext uri="{FF2B5EF4-FFF2-40B4-BE49-F238E27FC236}">
                <a16:creationId xmlns:a16="http://schemas.microsoft.com/office/drawing/2014/main" id="{4600DA75-8F3C-432F-BB67-901EAC230E58}"/>
              </a:ext>
            </a:extLst>
          </p:cNvPr>
          <p:cNvGrpSpPr/>
          <p:nvPr/>
        </p:nvGrpSpPr>
        <p:grpSpPr>
          <a:xfrm rot="10800000">
            <a:off x="11241510" y="4174979"/>
            <a:ext cx="507082" cy="515722"/>
            <a:chOff x="0" y="0"/>
            <a:chExt cx="549360" cy="558720"/>
          </a:xfrm>
        </p:grpSpPr>
        <p:sp>
          <p:nvSpPr>
            <p:cNvPr id="72" name="Freeform 19">
              <a:extLst>
                <a:ext uri="{FF2B5EF4-FFF2-40B4-BE49-F238E27FC236}">
                  <a16:creationId xmlns:a16="http://schemas.microsoft.com/office/drawing/2014/main" id="{A45303A2-F9CB-41F6-ABF5-A53AB3E7B749}"/>
                </a:ext>
              </a:extLst>
            </p:cNvPr>
            <p:cNvSpPr/>
            <p:nvPr/>
          </p:nvSpPr>
          <p:spPr>
            <a:xfrm>
              <a:off x="38100" y="38100"/>
              <a:ext cx="473075" cy="482473"/>
            </a:xfrm>
            <a:custGeom>
              <a:avLst/>
              <a:gdLst/>
              <a:ahLst/>
              <a:cxnLst/>
              <a:rect l="l" t="t" r="r" b="b"/>
              <a:pathLst>
                <a:path w="473075" h="482473">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FFFFFF"/>
            </a:solidFill>
          </p:spPr>
        </p:sp>
        <p:sp>
          <p:nvSpPr>
            <p:cNvPr id="73" name="Freeform 20">
              <a:extLst>
                <a:ext uri="{FF2B5EF4-FFF2-40B4-BE49-F238E27FC236}">
                  <a16:creationId xmlns:a16="http://schemas.microsoft.com/office/drawing/2014/main" id="{BC4734D7-DD21-4E53-B665-CD4B1DADED3A}"/>
                </a:ext>
              </a:extLst>
            </p:cNvPr>
            <p:cNvSpPr/>
            <p:nvPr/>
          </p:nvSpPr>
          <p:spPr>
            <a:xfrm>
              <a:off x="0" y="0"/>
              <a:ext cx="549402" cy="558800"/>
            </a:xfrm>
            <a:custGeom>
              <a:avLst/>
              <a:gdLst/>
              <a:ahLst/>
              <a:cxnLst/>
              <a:rect l="l" t="t" r="r" b="b"/>
              <a:pathLst>
                <a:path w="549402" h="558800">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018482"/>
            </a:solidFill>
          </p:spPr>
        </p:sp>
      </p:grpSp>
      <p:grpSp>
        <p:nvGrpSpPr>
          <p:cNvPr id="74" name="Group 18">
            <a:extLst>
              <a:ext uri="{FF2B5EF4-FFF2-40B4-BE49-F238E27FC236}">
                <a16:creationId xmlns:a16="http://schemas.microsoft.com/office/drawing/2014/main" id="{94E035AA-E3F9-4011-8C9A-F5303463524A}"/>
              </a:ext>
            </a:extLst>
          </p:cNvPr>
          <p:cNvGrpSpPr/>
          <p:nvPr/>
        </p:nvGrpSpPr>
        <p:grpSpPr>
          <a:xfrm rot="18469265">
            <a:off x="7588011" y="6541046"/>
            <a:ext cx="507082" cy="515722"/>
            <a:chOff x="0" y="0"/>
            <a:chExt cx="549360" cy="558720"/>
          </a:xfrm>
        </p:grpSpPr>
        <p:sp>
          <p:nvSpPr>
            <p:cNvPr id="75" name="Freeform 19">
              <a:extLst>
                <a:ext uri="{FF2B5EF4-FFF2-40B4-BE49-F238E27FC236}">
                  <a16:creationId xmlns:a16="http://schemas.microsoft.com/office/drawing/2014/main" id="{9A2B0DB7-D2FD-4100-8B5A-D66BA184B8FE}"/>
                </a:ext>
              </a:extLst>
            </p:cNvPr>
            <p:cNvSpPr/>
            <p:nvPr/>
          </p:nvSpPr>
          <p:spPr>
            <a:xfrm>
              <a:off x="38100" y="38100"/>
              <a:ext cx="473075" cy="482473"/>
            </a:xfrm>
            <a:custGeom>
              <a:avLst/>
              <a:gdLst/>
              <a:ahLst/>
              <a:cxnLst/>
              <a:rect l="l" t="t" r="r" b="b"/>
              <a:pathLst>
                <a:path w="473075" h="482473">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FFFFFF"/>
            </a:solidFill>
          </p:spPr>
        </p:sp>
        <p:sp>
          <p:nvSpPr>
            <p:cNvPr id="76" name="Freeform 20">
              <a:extLst>
                <a:ext uri="{FF2B5EF4-FFF2-40B4-BE49-F238E27FC236}">
                  <a16:creationId xmlns:a16="http://schemas.microsoft.com/office/drawing/2014/main" id="{C76FD24A-1CBF-40B9-98B9-C9170C7D6111}"/>
                </a:ext>
              </a:extLst>
            </p:cNvPr>
            <p:cNvSpPr/>
            <p:nvPr/>
          </p:nvSpPr>
          <p:spPr>
            <a:xfrm>
              <a:off x="0" y="0"/>
              <a:ext cx="549402" cy="558800"/>
            </a:xfrm>
            <a:custGeom>
              <a:avLst/>
              <a:gdLst/>
              <a:ahLst/>
              <a:cxnLst/>
              <a:rect l="l" t="t" r="r" b="b"/>
              <a:pathLst>
                <a:path w="549402" h="558800">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018482"/>
            </a:solidFill>
          </p:spPr>
        </p:sp>
      </p:grpSp>
      <p:sp>
        <p:nvSpPr>
          <p:cNvPr id="77" name="ZoneTexte 76">
            <a:extLst>
              <a:ext uri="{FF2B5EF4-FFF2-40B4-BE49-F238E27FC236}">
                <a16:creationId xmlns:a16="http://schemas.microsoft.com/office/drawing/2014/main" id="{01D174C7-7784-4771-8B99-431F9016E31D}"/>
              </a:ext>
            </a:extLst>
          </p:cNvPr>
          <p:cNvSpPr txBox="1"/>
          <p:nvPr/>
        </p:nvSpPr>
        <p:spPr>
          <a:xfrm>
            <a:off x="10320544" y="945829"/>
            <a:ext cx="5257800" cy="369332"/>
          </a:xfrm>
          <a:prstGeom prst="rect">
            <a:avLst/>
          </a:prstGeom>
          <a:noFill/>
        </p:spPr>
        <p:txBody>
          <a:bodyPr wrap="square" rtlCol="0">
            <a:spAutoFit/>
          </a:bodyPr>
          <a:lstStyle/>
          <a:p>
            <a:r>
              <a:rPr lang="fr-CH" dirty="0">
                <a:latin typeface="DM Sans Bold" panose="020B0604020202020204" charset="0"/>
              </a:rPr>
              <a:t>1. S’informer sur le stage prévu </a:t>
            </a:r>
          </a:p>
        </p:txBody>
      </p:sp>
      <p:sp>
        <p:nvSpPr>
          <p:cNvPr id="78" name="ZoneTexte 77">
            <a:extLst>
              <a:ext uri="{FF2B5EF4-FFF2-40B4-BE49-F238E27FC236}">
                <a16:creationId xmlns:a16="http://schemas.microsoft.com/office/drawing/2014/main" id="{5BE4F9CB-1498-4964-B006-0338182EF379}"/>
              </a:ext>
            </a:extLst>
          </p:cNvPr>
          <p:cNvSpPr txBox="1"/>
          <p:nvPr/>
        </p:nvSpPr>
        <p:spPr>
          <a:xfrm>
            <a:off x="781632" y="4109636"/>
            <a:ext cx="4019906" cy="646331"/>
          </a:xfrm>
          <a:prstGeom prst="rect">
            <a:avLst/>
          </a:prstGeom>
          <a:noFill/>
        </p:spPr>
        <p:txBody>
          <a:bodyPr wrap="square" rtlCol="0">
            <a:spAutoFit/>
          </a:bodyPr>
          <a:lstStyle>
            <a:defPPr>
              <a:defRPr lang="en-US"/>
            </a:defPPr>
            <a:lvl1pPr>
              <a:defRPr>
                <a:latin typeface="DM Sans Bold" panose="020B0604020202020204" charset="0"/>
              </a:defRPr>
            </a:lvl1pPr>
          </a:lstStyle>
          <a:p>
            <a:r>
              <a:rPr lang="fr-CH" dirty="0"/>
              <a:t>5. Faire évaluer son stage &amp; son rapport </a:t>
            </a:r>
          </a:p>
        </p:txBody>
      </p:sp>
      <p:sp>
        <p:nvSpPr>
          <p:cNvPr id="79" name="ZoneTexte 78">
            <a:extLst>
              <a:ext uri="{FF2B5EF4-FFF2-40B4-BE49-F238E27FC236}">
                <a16:creationId xmlns:a16="http://schemas.microsoft.com/office/drawing/2014/main" id="{EC82E292-9746-42E6-B216-BB53356092C1}"/>
              </a:ext>
            </a:extLst>
          </p:cNvPr>
          <p:cNvSpPr txBox="1"/>
          <p:nvPr/>
        </p:nvSpPr>
        <p:spPr>
          <a:xfrm>
            <a:off x="544320" y="7854340"/>
            <a:ext cx="5257800" cy="646331"/>
          </a:xfrm>
          <a:prstGeom prst="rect">
            <a:avLst/>
          </a:prstGeom>
          <a:noFill/>
        </p:spPr>
        <p:txBody>
          <a:bodyPr wrap="square" rtlCol="0">
            <a:spAutoFit/>
          </a:bodyPr>
          <a:lstStyle>
            <a:defPPr>
              <a:defRPr lang="en-US"/>
            </a:defPPr>
            <a:lvl1pPr>
              <a:defRPr>
                <a:latin typeface="DM Sans Bold" panose="020B0604020202020204" charset="0"/>
              </a:defRPr>
            </a:lvl1pPr>
          </a:lstStyle>
          <a:p>
            <a:r>
              <a:rPr lang="fr-CH" dirty="0"/>
              <a:t>4. S’inscrire dans </a:t>
            </a:r>
            <a:r>
              <a:rPr lang="fr-CH" dirty="0" err="1"/>
              <a:t>IEL</a:t>
            </a:r>
            <a:r>
              <a:rPr lang="fr-CH" dirty="0"/>
              <a:t> &amp; et rendre son rapport de stage </a:t>
            </a:r>
          </a:p>
        </p:txBody>
      </p:sp>
      <p:sp>
        <p:nvSpPr>
          <p:cNvPr id="80" name="ZoneTexte 79">
            <a:extLst>
              <a:ext uri="{FF2B5EF4-FFF2-40B4-BE49-F238E27FC236}">
                <a16:creationId xmlns:a16="http://schemas.microsoft.com/office/drawing/2014/main" id="{49A70CAB-5FB5-454E-910B-5C7FF010BEE5}"/>
              </a:ext>
            </a:extLst>
          </p:cNvPr>
          <p:cNvSpPr txBox="1"/>
          <p:nvPr/>
        </p:nvSpPr>
        <p:spPr>
          <a:xfrm>
            <a:off x="13159973" y="7658630"/>
            <a:ext cx="4899427" cy="646331"/>
          </a:xfrm>
          <a:prstGeom prst="rect">
            <a:avLst/>
          </a:prstGeom>
          <a:noFill/>
        </p:spPr>
        <p:txBody>
          <a:bodyPr wrap="square" rtlCol="0">
            <a:spAutoFit/>
          </a:bodyPr>
          <a:lstStyle>
            <a:defPPr>
              <a:defRPr lang="en-US"/>
            </a:defPPr>
            <a:lvl1pPr>
              <a:defRPr>
                <a:latin typeface="DM Sans Bold" panose="020B0604020202020204" charset="0"/>
              </a:defRPr>
            </a:lvl1pPr>
          </a:lstStyle>
          <a:p>
            <a:r>
              <a:rPr lang="fr-CH" dirty="0"/>
              <a:t>3. Entreprendre les démarches administratives nécessaires </a:t>
            </a:r>
          </a:p>
        </p:txBody>
      </p:sp>
      <p:sp>
        <p:nvSpPr>
          <p:cNvPr id="81" name="ZoneTexte 80">
            <a:extLst>
              <a:ext uri="{FF2B5EF4-FFF2-40B4-BE49-F238E27FC236}">
                <a16:creationId xmlns:a16="http://schemas.microsoft.com/office/drawing/2014/main" id="{9D6EE2EF-15A0-4ADE-9EF9-A435719B55B3}"/>
              </a:ext>
            </a:extLst>
          </p:cNvPr>
          <p:cNvSpPr txBox="1"/>
          <p:nvPr/>
        </p:nvSpPr>
        <p:spPr>
          <a:xfrm>
            <a:off x="14253609" y="3959752"/>
            <a:ext cx="3805791" cy="646331"/>
          </a:xfrm>
          <a:prstGeom prst="rect">
            <a:avLst/>
          </a:prstGeom>
          <a:noFill/>
        </p:spPr>
        <p:txBody>
          <a:bodyPr wrap="square" rtlCol="0">
            <a:spAutoFit/>
          </a:bodyPr>
          <a:lstStyle>
            <a:defPPr>
              <a:defRPr lang="en-US"/>
            </a:defPPr>
            <a:lvl1pPr>
              <a:defRPr>
                <a:latin typeface="DM Sans Bold" panose="020B0604020202020204" charset="0"/>
              </a:defRPr>
            </a:lvl1pPr>
          </a:lstStyle>
          <a:p>
            <a:r>
              <a:rPr lang="fr-CH" dirty="0"/>
              <a:t>2. Rechercher un stage &amp; des responsables de stage </a:t>
            </a:r>
          </a:p>
        </p:txBody>
      </p:sp>
      <p:sp>
        <p:nvSpPr>
          <p:cNvPr id="7" name="Rectangle 6">
            <a:extLst>
              <a:ext uri="{FF2B5EF4-FFF2-40B4-BE49-F238E27FC236}">
                <a16:creationId xmlns:a16="http://schemas.microsoft.com/office/drawing/2014/main" id="{905166E4-9808-4C16-B166-1DC1C1E152BE}"/>
              </a:ext>
            </a:extLst>
          </p:cNvPr>
          <p:cNvSpPr/>
          <p:nvPr/>
        </p:nvSpPr>
        <p:spPr>
          <a:xfrm>
            <a:off x="6223722" y="9418280"/>
            <a:ext cx="6338595" cy="461665"/>
          </a:xfrm>
          <a:prstGeom prst="rect">
            <a:avLst/>
          </a:prstGeom>
        </p:spPr>
        <p:txBody>
          <a:bodyPr wrap="none">
            <a:spAutoFit/>
          </a:bodyPr>
          <a:lstStyle/>
          <a:p>
            <a:r>
              <a:rPr lang="fr-CH" sz="2400" b="1" dirty="0">
                <a:solidFill>
                  <a:srgbClr val="018482"/>
                </a:solidFill>
                <a:effectLst>
                  <a:outerShdw blurRad="38100" dist="38100" dir="2700000" algn="tl">
                    <a:srgbClr val="000000">
                      <a:alpha val="43137"/>
                    </a:srgbClr>
                  </a:outerShdw>
                </a:effectLst>
                <a:latin typeface="DM Sans" panose="020B0604020202020204" charset="0"/>
              </a:rPr>
              <a:t>https://www.unige.ch/fapse/psycho/stages/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029DD1-3475-43D1-8A7D-315A2093C74D}"/>
              </a:ext>
            </a:extLst>
          </p:cNvPr>
          <p:cNvSpPr/>
          <p:nvPr/>
        </p:nvSpPr>
        <p:spPr>
          <a:xfrm>
            <a:off x="304800" y="2705100"/>
            <a:ext cx="8153400" cy="6524158"/>
          </a:xfrm>
          <a:prstGeom prst="rect">
            <a:avLst/>
          </a:prstGeom>
        </p:spPr>
        <p:txBody>
          <a:bodyPr wrap="square">
            <a:spAutoFit/>
          </a:bodyPr>
          <a:lstStyle/>
          <a:p>
            <a:pPr>
              <a:lnSpc>
                <a:spcPct val="107000"/>
              </a:lnSpc>
              <a:spcAft>
                <a:spcPts val="0"/>
              </a:spcAft>
            </a:pPr>
            <a:r>
              <a:rPr lang="fr-CH" dirty="0">
                <a:latin typeface="DM Sans" panose="020B0604020202020204" charset="0"/>
                <a:ea typeface="Calibri" panose="020F0502020204030204" pitchFamily="34" charset="0"/>
                <a:cs typeface="Times New Roman" panose="02020603050405020304" pitchFamily="18" charset="0"/>
              </a:rPr>
              <a:t> </a:t>
            </a:r>
            <a:r>
              <a:rPr lang="fr-CH" sz="2800" b="1" dirty="0">
                <a:latin typeface="Teko Medium" panose="020B0604020202020204" charset="0"/>
                <a:ea typeface="Calibri" panose="020F0502020204030204" pitchFamily="34" charset="0"/>
                <a:cs typeface="Teko Medium" panose="020B0604020202020204" charset="0"/>
              </a:rPr>
              <a:t>NATURE DU STAGE</a:t>
            </a:r>
            <a:endParaRPr lang="fr-CH" sz="2800" dirty="0">
              <a:latin typeface="Teko Medium" panose="020B0604020202020204" charset="0"/>
              <a:ea typeface="Calibri" panose="020F0502020204030204" pitchFamily="34" charset="0"/>
              <a:cs typeface="Teko Medium" panose="020B0604020202020204" charset="0"/>
            </a:endParaRPr>
          </a:p>
          <a:p>
            <a:pPr marL="342900" lvl="0" indent="-342900">
              <a:lnSpc>
                <a:spcPct val="107000"/>
              </a:lnSpc>
              <a:spcAft>
                <a:spcPts val="0"/>
              </a:spcAft>
              <a:buFont typeface="Arial" panose="020B0604020202020204" pitchFamily="34" charset="0"/>
              <a:buChar char="•"/>
            </a:pPr>
            <a:r>
              <a:rPr lang="fr-CH" dirty="0">
                <a:latin typeface="DM Sans" panose="020B0604020202020204" charset="0"/>
                <a:ea typeface="Calibri" panose="020F0502020204030204" pitchFamily="34" charset="0"/>
                <a:cs typeface="Wingdings" panose="05000000000000000000" pitchFamily="2" charset="2"/>
              </a:rPr>
              <a:t>1 stage facultatif de terrain.</a:t>
            </a:r>
          </a:p>
          <a:p>
            <a:pPr marL="228600">
              <a:lnSpc>
                <a:spcPct val="107000"/>
              </a:lnSpc>
              <a:spcAft>
                <a:spcPts val="0"/>
              </a:spcAft>
            </a:pPr>
            <a:r>
              <a:rPr lang="fr-CH" dirty="0">
                <a:latin typeface="DM Sans" panose="020B0604020202020204" charset="0"/>
                <a:ea typeface="Calibri" panose="020F0502020204030204" pitchFamily="34" charset="0"/>
                <a:cs typeface="Times New Roman" panose="02020603050405020304" pitchFamily="18" charset="0"/>
              </a:rPr>
              <a:t> </a:t>
            </a:r>
          </a:p>
          <a:p>
            <a:pPr marL="228600">
              <a:lnSpc>
                <a:spcPct val="107000"/>
              </a:lnSpc>
              <a:spcAft>
                <a:spcPts val="0"/>
              </a:spcAft>
            </a:pPr>
            <a:endParaRPr lang="fr-CH" dirty="0">
              <a:latin typeface="DM Sans" panose="020B0604020202020204" charset="0"/>
              <a:ea typeface="Calibri" panose="020F0502020204030204" pitchFamily="34" charset="0"/>
              <a:cs typeface="Times New Roman" panose="02020603050405020304" pitchFamily="18" charset="0"/>
            </a:endParaRPr>
          </a:p>
          <a:p>
            <a:pPr>
              <a:lnSpc>
                <a:spcPct val="107000"/>
              </a:lnSpc>
              <a:spcAft>
                <a:spcPts val="0"/>
              </a:spcAft>
            </a:pPr>
            <a:r>
              <a:rPr lang="fr-CH" sz="2800" b="1" dirty="0">
                <a:latin typeface="Teko Medium" panose="020B0604020202020204" charset="0"/>
                <a:ea typeface="Calibri" panose="020F0502020204030204" pitchFamily="34" charset="0"/>
                <a:cs typeface="Teko Medium" panose="020B0604020202020204" charset="0"/>
              </a:rPr>
              <a:t>BUT DU STAGE</a:t>
            </a:r>
            <a:endParaRPr lang="fr-CH" sz="2800" dirty="0">
              <a:latin typeface="Teko Medium" panose="020B0604020202020204" charset="0"/>
              <a:ea typeface="Calibri" panose="020F0502020204030204" pitchFamily="34" charset="0"/>
              <a:cs typeface="Teko Medium" panose="020B0604020202020204" charset="0"/>
            </a:endParaRPr>
          </a:p>
          <a:p>
            <a:pPr marL="342900" indent="-342900">
              <a:lnSpc>
                <a:spcPct val="107000"/>
              </a:lnSpc>
              <a:buFont typeface="Arial" panose="020B0604020202020204" pitchFamily="34" charset="0"/>
              <a:buChar char="•"/>
            </a:pPr>
            <a:r>
              <a:rPr lang="fr-CH" dirty="0">
                <a:latin typeface="DM Sans" panose="020B0604020202020204" charset="0"/>
              </a:rPr>
              <a:t>Permettre à l’étudiant une expérience d’observation avec l’exercice de la psychologie au sens large.</a:t>
            </a:r>
          </a:p>
          <a:p>
            <a:pPr marL="228600">
              <a:lnSpc>
                <a:spcPct val="107000"/>
              </a:lnSpc>
              <a:spcAft>
                <a:spcPts val="0"/>
              </a:spcAft>
            </a:pPr>
            <a:r>
              <a:rPr lang="fr-CH" dirty="0">
                <a:latin typeface="DM Sans" panose="020B0604020202020204" charset="0"/>
                <a:ea typeface="Calibri" panose="020F0502020204030204" pitchFamily="34" charset="0"/>
                <a:cs typeface="Times New Roman" panose="02020603050405020304" pitchFamily="18" charset="0"/>
              </a:rPr>
              <a:t> </a:t>
            </a:r>
          </a:p>
          <a:p>
            <a:pPr marL="228600">
              <a:lnSpc>
                <a:spcPct val="107000"/>
              </a:lnSpc>
              <a:spcAft>
                <a:spcPts val="0"/>
              </a:spcAft>
            </a:pPr>
            <a:endParaRPr lang="fr-CH" dirty="0">
              <a:latin typeface="DM Sans" panose="020B0604020202020204" charset="0"/>
              <a:ea typeface="Calibri" panose="020F0502020204030204" pitchFamily="34" charset="0"/>
              <a:cs typeface="Times New Roman" panose="02020603050405020304" pitchFamily="18" charset="0"/>
            </a:endParaRPr>
          </a:p>
          <a:p>
            <a:pPr>
              <a:lnSpc>
                <a:spcPct val="107000"/>
              </a:lnSpc>
              <a:spcAft>
                <a:spcPts val="0"/>
              </a:spcAft>
            </a:pPr>
            <a:r>
              <a:rPr lang="fr-CH" sz="2800" b="1" dirty="0">
                <a:latin typeface="Teko Medium" panose="020B0604020202020204" charset="0"/>
                <a:ea typeface="Calibri" panose="020F0502020204030204" pitchFamily="34" charset="0"/>
                <a:cs typeface="Teko Medium" panose="020B0604020202020204" charset="0"/>
              </a:rPr>
              <a:t>PÉRIODES DANS LE CURSUS </a:t>
            </a:r>
            <a:endParaRPr lang="fr-CH" sz="2800" dirty="0">
              <a:latin typeface="Teko Medium" panose="020B0604020202020204" charset="0"/>
              <a:ea typeface="Calibri" panose="020F0502020204030204" pitchFamily="34" charset="0"/>
              <a:cs typeface="Teko Medium" panose="020B0604020202020204" charset="0"/>
            </a:endParaRPr>
          </a:p>
          <a:p>
            <a:pPr marL="342900" lvl="0" indent="-342900">
              <a:lnSpc>
                <a:spcPct val="107000"/>
              </a:lnSpc>
              <a:spcAft>
                <a:spcPts val="0"/>
              </a:spcAft>
              <a:buFont typeface="Arial" panose="020B0604020202020204" pitchFamily="34" charset="0"/>
              <a:buChar char="•"/>
            </a:pPr>
            <a:r>
              <a:rPr lang="fr-CH" dirty="0">
                <a:latin typeface="DM Sans" panose="020B0604020202020204" charset="0"/>
                <a:ea typeface="Calibri" panose="020F0502020204030204" pitchFamily="34" charset="0"/>
                <a:cs typeface="Wingdings" panose="05000000000000000000" pitchFamily="2" charset="2"/>
              </a:rPr>
              <a:t>Le stage doit être réalisé en B2/B3.  </a:t>
            </a:r>
          </a:p>
          <a:p>
            <a:pPr marL="342900" lvl="0" indent="-342900">
              <a:lnSpc>
                <a:spcPct val="107000"/>
              </a:lnSpc>
              <a:spcAft>
                <a:spcPts val="0"/>
              </a:spcAft>
              <a:buFont typeface="Arial" panose="020B0604020202020204" pitchFamily="34" charset="0"/>
              <a:buChar char="•"/>
            </a:pPr>
            <a:endParaRPr lang="fr-CH" dirty="0">
              <a:latin typeface="DM Sans" panose="020B0604020202020204" charset="0"/>
              <a:ea typeface="Calibri" panose="020F0502020204030204" pitchFamily="34" charset="0"/>
              <a:cs typeface="Wingdings" panose="05000000000000000000" pitchFamily="2" charset="2"/>
            </a:endParaRPr>
          </a:p>
          <a:p>
            <a:pPr marL="342900" lvl="0" indent="-342900">
              <a:lnSpc>
                <a:spcPct val="107000"/>
              </a:lnSpc>
              <a:spcAft>
                <a:spcPts val="0"/>
              </a:spcAft>
              <a:buFont typeface="Arial" panose="020B0604020202020204" pitchFamily="34" charset="0"/>
              <a:buChar char="•"/>
            </a:pPr>
            <a:endParaRPr lang="fr-CH" dirty="0">
              <a:latin typeface="DM Sans" panose="020B0604020202020204" charset="0"/>
              <a:ea typeface="Calibri" panose="020F0502020204030204" pitchFamily="34" charset="0"/>
              <a:cs typeface="Wingdings" panose="05000000000000000000" pitchFamily="2" charset="2"/>
            </a:endParaRPr>
          </a:p>
          <a:p>
            <a:pPr>
              <a:lnSpc>
                <a:spcPct val="107000"/>
              </a:lnSpc>
              <a:spcAft>
                <a:spcPts val="0"/>
              </a:spcAft>
            </a:pPr>
            <a:r>
              <a:rPr lang="fr-CH" sz="2800" b="1" dirty="0">
                <a:latin typeface="Teko Medium" panose="020B0604020202020204" charset="0"/>
                <a:ea typeface="Calibri" panose="020F0502020204030204" pitchFamily="34" charset="0"/>
                <a:cs typeface="Teko Medium" panose="020B0604020202020204" charset="0"/>
              </a:rPr>
              <a:t>DURÉE ET </a:t>
            </a:r>
            <a:r>
              <a:rPr lang="fr-CH" sz="2800" b="1" dirty="0" err="1">
                <a:latin typeface="Teko Medium" panose="020B0604020202020204" charset="0"/>
                <a:ea typeface="Calibri" panose="020F0502020204030204" pitchFamily="34" charset="0"/>
                <a:cs typeface="Teko Medium" panose="020B0604020202020204" charset="0"/>
              </a:rPr>
              <a:t>ECTS</a:t>
            </a:r>
            <a:r>
              <a:rPr lang="fr-CH" sz="2800" b="1" dirty="0">
                <a:latin typeface="Teko Medium" panose="020B0604020202020204" charset="0"/>
                <a:ea typeface="Calibri" panose="020F0502020204030204" pitchFamily="34" charset="0"/>
                <a:cs typeface="Teko Medium" panose="020B0604020202020204" charset="0"/>
              </a:rPr>
              <a:t> </a:t>
            </a:r>
            <a:endParaRPr lang="fr-CH" sz="2800" dirty="0">
              <a:latin typeface="Teko Medium" panose="020B0604020202020204" charset="0"/>
              <a:ea typeface="Calibri" panose="020F0502020204030204" pitchFamily="34" charset="0"/>
              <a:cs typeface="Teko Medium" panose="020B0604020202020204" charset="0"/>
            </a:endParaRPr>
          </a:p>
          <a:p>
            <a:pPr marL="285750" lvl="0" indent="-285750">
              <a:lnSpc>
                <a:spcPct val="150000"/>
              </a:lnSpc>
              <a:buFont typeface="Arial" panose="020B0604020202020204" pitchFamily="34" charset="0"/>
              <a:buChar char="•"/>
            </a:pPr>
            <a:r>
              <a:rPr lang="fr-CH" dirty="0">
                <a:latin typeface="DM Sans" panose="020B0604020202020204" charset="0"/>
              </a:rPr>
              <a:t>3 </a:t>
            </a:r>
            <a:r>
              <a:rPr lang="fr-CH" dirty="0" err="1">
                <a:latin typeface="DM Sans" panose="020B0604020202020204" charset="0"/>
              </a:rPr>
              <a:t>ECTS</a:t>
            </a:r>
            <a:r>
              <a:rPr lang="fr-CH" dirty="0">
                <a:latin typeface="DM Sans" panose="020B0604020202020204" charset="0"/>
              </a:rPr>
              <a:t> ou 6 </a:t>
            </a:r>
            <a:r>
              <a:rPr lang="fr-CH" dirty="0" err="1">
                <a:latin typeface="DM Sans" panose="020B0604020202020204" charset="0"/>
              </a:rPr>
              <a:t>ECTS</a:t>
            </a:r>
            <a:r>
              <a:rPr lang="fr-CH" dirty="0">
                <a:latin typeface="DM Sans" panose="020B0604020202020204" charset="0"/>
              </a:rPr>
              <a:t> ou 2 x 3 </a:t>
            </a:r>
            <a:r>
              <a:rPr lang="fr-CH" dirty="0" err="1">
                <a:latin typeface="DM Sans" panose="020B0604020202020204" charset="0"/>
              </a:rPr>
              <a:t>ECTS</a:t>
            </a:r>
            <a:r>
              <a:rPr lang="fr-CH" dirty="0">
                <a:latin typeface="DM Sans" panose="020B0604020202020204" charset="0"/>
              </a:rPr>
              <a:t>.</a:t>
            </a:r>
          </a:p>
          <a:p>
            <a:pPr marL="285750" lvl="0" indent="-285750">
              <a:lnSpc>
                <a:spcPct val="150000"/>
              </a:lnSpc>
              <a:buFont typeface="Arial" panose="020B0604020202020204" pitchFamily="34" charset="0"/>
              <a:buChar char="•"/>
            </a:pPr>
            <a:r>
              <a:rPr lang="fr-CH" dirty="0">
                <a:latin typeface="DM Sans" panose="020B0604020202020204" charset="0"/>
              </a:rPr>
              <a:t>Crédités dans les enseignements libres ou à option. </a:t>
            </a:r>
          </a:p>
          <a:p>
            <a:pPr marL="285750" lvl="0" indent="-285750">
              <a:lnSpc>
                <a:spcPct val="150000"/>
              </a:lnSpc>
              <a:buFont typeface="Arial" panose="020B0604020202020204" pitchFamily="34" charset="0"/>
              <a:buChar char="•"/>
            </a:pPr>
            <a:r>
              <a:rPr lang="fr-CH" dirty="0">
                <a:latin typeface="DM Sans" panose="020B0604020202020204" charset="0"/>
                <a:ea typeface="Calibri" panose="020F0502020204030204" pitchFamily="34" charset="0"/>
                <a:cs typeface="Times New Roman" panose="02020603050405020304" pitchFamily="18" charset="0"/>
              </a:rPr>
              <a:t> </a:t>
            </a:r>
            <a:r>
              <a:rPr lang="fr-CH" dirty="0">
                <a:latin typeface="DM Sans" panose="020B0604020202020204" charset="0"/>
              </a:rPr>
              <a:t>80 heures pour 3 </a:t>
            </a:r>
            <a:r>
              <a:rPr lang="fr-CH" dirty="0" err="1">
                <a:latin typeface="DM Sans" panose="020B0604020202020204" charset="0"/>
              </a:rPr>
              <a:t>ECTS</a:t>
            </a:r>
            <a:r>
              <a:rPr lang="fr-CH" dirty="0">
                <a:latin typeface="DM Sans" panose="020B0604020202020204" charset="0"/>
              </a:rPr>
              <a:t> (hors rédaction du rapport de stage). </a:t>
            </a:r>
          </a:p>
          <a:p>
            <a:pPr marL="285750" lvl="0" indent="-285750">
              <a:lnSpc>
                <a:spcPct val="150000"/>
              </a:lnSpc>
              <a:buFont typeface="Arial" panose="020B0604020202020204" pitchFamily="34" charset="0"/>
              <a:buChar char="•"/>
            </a:pPr>
            <a:r>
              <a:rPr lang="fr-CH" dirty="0">
                <a:latin typeface="DM Sans" panose="020B0604020202020204" charset="0"/>
              </a:rPr>
              <a:t>160 heures pour 6 </a:t>
            </a:r>
            <a:r>
              <a:rPr lang="fr-CH" dirty="0" err="1">
                <a:latin typeface="DM Sans" panose="020B0604020202020204" charset="0"/>
              </a:rPr>
              <a:t>ECTS</a:t>
            </a:r>
            <a:r>
              <a:rPr lang="fr-CH" dirty="0">
                <a:latin typeface="DM Sans" panose="020B0604020202020204" charset="0"/>
              </a:rPr>
              <a:t> (hors rédaction du rapport de stage). </a:t>
            </a:r>
            <a:endParaRPr lang="fr-CH" dirty="0">
              <a:latin typeface="DM Sans" panose="020B0604020202020204" charset="0"/>
              <a:ea typeface="Calibri" panose="020F0502020204030204" pitchFamily="34" charset="0"/>
              <a:cs typeface="Wingdings" panose="05000000000000000000" pitchFamily="2" charset="2"/>
            </a:endParaRPr>
          </a:p>
        </p:txBody>
      </p:sp>
      <p:sp>
        <p:nvSpPr>
          <p:cNvPr id="3" name="Rectangle 2">
            <a:extLst>
              <a:ext uri="{FF2B5EF4-FFF2-40B4-BE49-F238E27FC236}">
                <a16:creationId xmlns:a16="http://schemas.microsoft.com/office/drawing/2014/main" id="{01922A1D-B03F-47C4-BC85-626A89AD0106}"/>
              </a:ext>
            </a:extLst>
          </p:cNvPr>
          <p:cNvSpPr/>
          <p:nvPr/>
        </p:nvSpPr>
        <p:spPr>
          <a:xfrm>
            <a:off x="8991600" y="2705100"/>
            <a:ext cx="8846457" cy="6424964"/>
          </a:xfrm>
          <a:prstGeom prst="rect">
            <a:avLst/>
          </a:prstGeom>
        </p:spPr>
        <p:txBody>
          <a:bodyPr wrap="square">
            <a:spAutoFit/>
          </a:bodyPr>
          <a:lstStyle/>
          <a:p>
            <a:pPr>
              <a:lnSpc>
                <a:spcPct val="107000"/>
              </a:lnSpc>
              <a:spcAft>
                <a:spcPts val="0"/>
              </a:spcAft>
            </a:pPr>
            <a:r>
              <a:rPr lang="fr-CH" sz="2800" b="1" dirty="0">
                <a:latin typeface="Teko Medium" panose="020B0604020202020204" charset="0"/>
                <a:ea typeface="Calibri" panose="020F0502020204030204" pitchFamily="34" charset="0"/>
                <a:cs typeface="Teko Medium" panose="020B0604020202020204" charset="0"/>
              </a:rPr>
              <a:t>MODALITÉS DU STAGE</a:t>
            </a:r>
            <a:endParaRPr lang="fr-CH" sz="2800" dirty="0">
              <a:latin typeface="Teko Medium" panose="020B0604020202020204" charset="0"/>
              <a:ea typeface="Calibri" panose="020F0502020204030204" pitchFamily="34" charset="0"/>
              <a:cs typeface="Teko Medium" panose="020B0604020202020204" charset="0"/>
            </a:endParaRPr>
          </a:p>
          <a:p>
            <a:pPr lvl="0"/>
            <a:r>
              <a:rPr lang="fr-CH" dirty="0">
                <a:effectLst>
                  <a:outerShdw blurRad="38100" dist="38100" dir="2700000" algn="tl">
                    <a:srgbClr val="000000">
                      <a:alpha val="43137"/>
                    </a:srgbClr>
                  </a:outerShdw>
                </a:effectLst>
                <a:latin typeface="DM Sans" panose="020B0604020202020204" charset="0"/>
              </a:rPr>
              <a:t>Lieu </a:t>
            </a:r>
            <a:r>
              <a:rPr lang="fr-CH" dirty="0">
                <a:latin typeface="DM Sans" panose="020B0604020202020204" charset="0"/>
              </a:rPr>
              <a:t>: en Suisse (dans tous les cantons), ou à l’étranger (dans tous les pays). </a:t>
            </a:r>
          </a:p>
          <a:p>
            <a:pPr lvl="0"/>
            <a:endParaRPr lang="fr-CH" sz="800" dirty="0">
              <a:latin typeface="DM Sans" panose="020B0604020202020204" charset="0"/>
            </a:endParaRPr>
          </a:p>
          <a:p>
            <a:pPr lvl="0"/>
            <a:r>
              <a:rPr lang="fr-CH" dirty="0">
                <a:effectLst>
                  <a:outerShdw blurRad="38100" dist="38100" dir="2700000" algn="tl">
                    <a:srgbClr val="000000">
                      <a:alpha val="43137"/>
                    </a:srgbClr>
                  </a:outerShdw>
                </a:effectLst>
                <a:latin typeface="DM Sans" panose="020B0604020202020204" charset="0"/>
              </a:rPr>
              <a:t>Dates et horaires </a:t>
            </a:r>
            <a:r>
              <a:rPr lang="fr-CH" dirty="0">
                <a:latin typeface="DM Sans" panose="020B0604020202020204" charset="0"/>
              </a:rPr>
              <a:t>: définis dans l’offre de stage ou fixés d’entente entre l’institution et l’étudiant. </a:t>
            </a:r>
          </a:p>
          <a:p>
            <a:pPr lvl="0"/>
            <a:endParaRPr lang="fr-CH" sz="800" dirty="0">
              <a:latin typeface="DM Sans" panose="020B0604020202020204" charset="0"/>
            </a:endParaRPr>
          </a:p>
          <a:p>
            <a:pPr lvl="0"/>
            <a:r>
              <a:rPr lang="fr-CH" dirty="0">
                <a:effectLst>
                  <a:outerShdw blurRad="38100" dist="38100" dir="2700000" algn="tl">
                    <a:srgbClr val="000000">
                      <a:alpha val="43137"/>
                    </a:srgbClr>
                  </a:outerShdw>
                </a:effectLst>
                <a:latin typeface="DM Sans" panose="020B0604020202020204" charset="0"/>
              </a:rPr>
              <a:t>Rémunération </a:t>
            </a:r>
            <a:r>
              <a:rPr lang="fr-CH" dirty="0">
                <a:latin typeface="DM Sans" panose="020B0604020202020204" charset="0"/>
              </a:rPr>
              <a:t>: </a:t>
            </a:r>
          </a:p>
          <a:p>
            <a:pPr marL="342900" lvl="0" indent="-342900">
              <a:buSzPct val="75000"/>
              <a:buFont typeface="+mj-lt"/>
              <a:buAutoNum type="arabicPeriod"/>
            </a:pPr>
            <a:r>
              <a:rPr lang="fr-CH" dirty="0">
                <a:latin typeface="DM Sans" panose="020B0604020202020204" charset="0"/>
              </a:rPr>
              <a:t>En vertu de la Loi sur l'inspection et les relations du travail, les stages s'inscrivant dans un dispositif de formation ou d'insertion ne sont pas soumis au salaire minimum. L’institution peut néanmoins prévoir un défraiement (contribution aux frais de transport, aux frais de repas, etc.).  </a:t>
            </a:r>
          </a:p>
          <a:p>
            <a:pPr marL="342900" lvl="0" indent="-342900">
              <a:buSzPct val="75000"/>
              <a:buFont typeface="+mj-lt"/>
              <a:buAutoNum type="arabicPeriod"/>
            </a:pPr>
            <a:endParaRPr lang="fr-CH" sz="800" dirty="0">
              <a:latin typeface="DM Sans" panose="020B0604020202020204" charset="0"/>
            </a:endParaRPr>
          </a:p>
          <a:p>
            <a:pPr marL="342900" lvl="0" indent="-342900">
              <a:buSzPct val="75000"/>
              <a:buFont typeface="+mj-lt"/>
              <a:buAutoNum type="arabicPeriod"/>
            </a:pPr>
            <a:r>
              <a:rPr lang="fr-CH" dirty="0">
                <a:latin typeface="DM Sans" panose="020B0604020202020204" charset="0"/>
              </a:rPr>
              <a:t>Si le stage a lieu au sein de l’Université de Genève et que l’étudiant réalise des prestations pour l’institution, le stage doit être rémunéré en fonction des normes de rémunération des stages à l’Université.</a:t>
            </a:r>
          </a:p>
          <a:p>
            <a:pPr marL="342900" lvl="0" indent="-342900">
              <a:buSzPct val="75000"/>
              <a:buFont typeface="+mj-lt"/>
              <a:buAutoNum type="arabicPeriod"/>
            </a:pPr>
            <a:endParaRPr lang="fr-CH" sz="800" dirty="0">
              <a:latin typeface="DM Sans" panose="020B0604020202020204" charset="0"/>
            </a:endParaRPr>
          </a:p>
          <a:p>
            <a:pPr marL="342900" lvl="0" indent="-342900">
              <a:buSzPct val="75000"/>
              <a:buFont typeface="+mj-lt"/>
              <a:buAutoNum type="arabicPeriod"/>
            </a:pPr>
            <a:r>
              <a:rPr lang="fr-CH" dirty="0">
                <a:latin typeface="DM Sans" panose="020B0604020202020204" charset="0"/>
              </a:rPr>
              <a:t>A l’étranger, la rémunération est définie par le droit local.</a:t>
            </a:r>
          </a:p>
          <a:p>
            <a:pPr marL="228600">
              <a:lnSpc>
                <a:spcPct val="107000"/>
              </a:lnSpc>
              <a:spcAft>
                <a:spcPts val="0"/>
              </a:spcAft>
            </a:pPr>
            <a:r>
              <a:rPr lang="fr-CH" dirty="0">
                <a:latin typeface="DM Sans" panose="020B0604020202020204" charset="0"/>
                <a:ea typeface="Calibri" panose="020F0502020204030204" pitchFamily="34" charset="0"/>
                <a:cs typeface="Times New Roman" panose="02020603050405020304" pitchFamily="18" charset="0"/>
              </a:rPr>
              <a:t> </a:t>
            </a:r>
          </a:p>
          <a:p>
            <a:pPr marL="228600">
              <a:lnSpc>
                <a:spcPct val="107000"/>
              </a:lnSpc>
              <a:spcAft>
                <a:spcPts val="0"/>
              </a:spcAft>
            </a:pPr>
            <a:endParaRPr lang="fr-CH" dirty="0">
              <a:latin typeface="DM Sans" panose="020B0604020202020204" charset="0"/>
              <a:ea typeface="Calibri" panose="020F0502020204030204" pitchFamily="34" charset="0"/>
              <a:cs typeface="Times New Roman" panose="02020603050405020304" pitchFamily="18" charset="0"/>
            </a:endParaRPr>
          </a:p>
          <a:p>
            <a:pPr>
              <a:lnSpc>
                <a:spcPct val="107000"/>
              </a:lnSpc>
              <a:spcAft>
                <a:spcPts val="0"/>
              </a:spcAft>
            </a:pPr>
            <a:r>
              <a:rPr lang="fr-CH" sz="2800" b="1" dirty="0">
                <a:latin typeface="Teko Medium" panose="020B0604020202020204" charset="0"/>
                <a:ea typeface="Calibri" panose="020F0502020204030204" pitchFamily="34" charset="0"/>
                <a:cs typeface="Teko Medium" panose="020B0604020202020204" charset="0"/>
              </a:rPr>
              <a:t>RECHERCHE DE STAGE</a:t>
            </a:r>
            <a:endParaRPr lang="fr-CH" sz="2800" dirty="0">
              <a:latin typeface="Teko Medium" panose="020B0604020202020204" charset="0"/>
              <a:ea typeface="Calibri" panose="020F0502020204030204" pitchFamily="34" charset="0"/>
              <a:cs typeface="Teko Medium" panose="020B0604020202020204" charset="0"/>
            </a:endParaRPr>
          </a:p>
          <a:p>
            <a:pPr marL="342900" lvl="0" indent="-342900">
              <a:lnSpc>
                <a:spcPct val="107000"/>
              </a:lnSpc>
              <a:spcAft>
                <a:spcPts val="0"/>
              </a:spcAft>
              <a:buFont typeface="Arial" panose="020B0604020202020204" pitchFamily="34" charset="0"/>
              <a:buChar char="•"/>
            </a:pPr>
            <a:r>
              <a:rPr lang="fr-CH" dirty="0">
                <a:latin typeface="DM Sans" panose="020B0604020202020204" charset="0"/>
                <a:ea typeface="Calibri" panose="020F0502020204030204" pitchFamily="34" charset="0"/>
                <a:cs typeface="Wingdings" panose="05000000000000000000" pitchFamily="2" charset="2"/>
              </a:rPr>
              <a:t>L’étudiant peut rechercher son stage par ses propres moyens (en évitant les partenaires de la Section). </a:t>
            </a:r>
          </a:p>
          <a:p>
            <a:pPr marL="342900" lvl="0" indent="-342900">
              <a:lnSpc>
                <a:spcPct val="107000"/>
              </a:lnSpc>
              <a:spcAft>
                <a:spcPts val="0"/>
              </a:spcAft>
              <a:buFont typeface="Arial" panose="020B0604020202020204" pitchFamily="34" charset="0"/>
              <a:buChar char="•"/>
            </a:pPr>
            <a:endParaRPr lang="fr-CH" sz="800" dirty="0">
              <a:latin typeface="DM Sans" panose="020B0604020202020204" charset="0"/>
              <a:ea typeface="Calibri" panose="020F0502020204030204" pitchFamily="34" charset="0"/>
              <a:cs typeface="Wingdings" panose="05000000000000000000" pitchFamily="2" charset="2"/>
            </a:endParaRPr>
          </a:p>
          <a:p>
            <a:pPr marL="285750" lvl="0" indent="-285750">
              <a:buFont typeface="Arial" panose="020B0604020202020204" pitchFamily="34" charset="0"/>
              <a:buChar char="•"/>
            </a:pPr>
            <a:r>
              <a:rPr lang="fr-CH" dirty="0">
                <a:latin typeface="DM Sans" panose="020B0604020202020204" charset="0"/>
              </a:rPr>
              <a:t>Le Bureau des stages publie parfois des offres sur le site internet des stages.</a:t>
            </a:r>
            <a:r>
              <a:rPr lang="fr-CH" dirty="0">
                <a:latin typeface="Calibri" panose="020F0502020204030204" pitchFamily="34" charset="0"/>
                <a:ea typeface="Calibri" panose="020F0502020204030204" pitchFamily="34" charset="0"/>
                <a:cs typeface="Times New Roman" panose="02020603050405020304" pitchFamily="18" charset="0"/>
              </a:rPr>
              <a:t> </a:t>
            </a:r>
          </a:p>
        </p:txBody>
      </p:sp>
      <p:sp>
        <p:nvSpPr>
          <p:cNvPr id="4" name="Rectangle 3">
            <a:extLst>
              <a:ext uri="{FF2B5EF4-FFF2-40B4-BE49-F238E27FC236}">
                <a16:creationId xmlns:a16="http://schemas.microsoft.com/office/drawing/2014/main" id="{8F8F211E-093B-4280-9AC9-BC4E1317AEC2}"/>
              </a:ext>
            </a:extLst>
          </p:cNvPr>
          <p:cNvSpPr/>
          <p:nvPr/>
        </p:nvSpPr>
        <p:spPr>
          <a:xfrm>
            <a:off x="0" y="0"/>
            <a:ext cx="18288000" cy="1790700"/>
          </a:xfrm>
          <a:prstGeom prst="rect">
            <a:avLst/>
          </a:prstGeom>
          <a:solidFill>
            <a:srgbClr val="018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8800" dirty="0">
                <a:latin typeface="Teko Medium" panose="020B0604020202020204" charset="0"/>
                <a:cs typeface="Teko Medium" panose="020B0604020202020204" charset="0"/>
              </a:rPr>
              <a:t>     Descriptif </a:t>
            </a:r>
          </a:p>
        </p:txBody>
      </p:sp>
      <p:sp>
        <p:nvSpPr>
          <p:cNvPr id="5" name="TextBox 24">
            <a:extLst>
              <a:ext uri="{FF2B5EF4-FFF2-40B4-BE49-F238E27FC236}">
                <a16:creationId xmlns:a16="http://schemas.microsoft.com/office/drawing/2014/main" id="{7E045831-4677-4619-8E4C-F87B9CCB1CD0}"/>
              </a:ext>
            </a:extLst>
          </p:cNvPr>
          <p:cNvSpPr txBox="1"/>
          <p:nvPr/>
        </p:nvSpPr>
        <p:spPr>
          <a:xfrm>
            <a:off x="15011400" y="647700"/>
            <a:ext cx="2362200" cy="287195"/>
          </a:xfrm>
          <a:prstGeom prst="rect">
            <a:avLst/>
          </a:prstGeom>
        </p:spPr>
        <p:txBody>
          <a:bodyPr wrap="square" lIns="0" tIns="0" rIns="0" bIns="0" rtlCol="0" anchor="t">
            <a:spAutoFit/>
          </a:bodyPr>
          <a:lstStyle/>
          <a:p>
            <a:pPr>
              <a:lnSpc>
                <a:spcPts val="2340"/>
              </a:lnSpc>
            </a:pPr>
            <a:r>
              <a:rPr lang="en-US" sz="1800" dirty="0">
                <a:solidFill>
                  <a:srgbClr val="FFFFFF"/>
                </a:solidFill>
                <a:latin typeface="DM Sans Bold"/>
              </a:rPr>
              <a:t>Site internet : </a:t>
            </a:r>
            <a:r>
              <a:rPr lang="en-US" sz="1800" dirty="0" err="1">
                <a:solidFill>
                  <a:srgbClr val="FFFFFF"/>
                </a:solidFill>
                <a:latin typeface="DM Sans Bold"/>
              </a:rPr>
              <a:t>étape</a:t>
            </a:r>
            <a:r>
              <a:rPr lang="en-US" sz="1800" dirty="0">
                <a:solidFill>
                  <a:srgbClr val="FFFFFF"/>
                </a:solidFill>
                <a:latin typeface="DM Sans Bold"/>
              </a:rPr>
              <a:t> 1</a:t>
            </a:r>
          </a:p>
        </p:txBody>
      </p:sp>
    </p:spTree>
    <p:extLst>
      <p:ext uri="{BB962C8B-B14F-4D97-AF65-F5344CB8AC3E}">
        <p14:creationId xmlns:p14="http://schemas.microsoft.com/office/powerpoint/2010/main" val="1584721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3362624" cy="10287000"/>
          </a:xfrm>
          <a:custGeom>
            <a:avLst/>
            <a:gdLst/>
            <a:ahLst/>
            <a:cxnLst/>
            <a:rect l="l" t="t" r="r" b="b"/>
            <a:pathLst>
              <a:path w="13362624" h="13362624">
                <a:moveTo>
                  <a:pt x="13362624" y="0"/>
                </a:moveTo>
                <a:lnTo>
                  <a:pt x="0" y="0"/>
                </a:lnTo>
                <a:lnTo>
                  <a:pt x="0" y="13362624"/>
                </a:lnTo>
                <a:lnTo>
                  <a:pt x="13362624" y="13362624"/>
                </a:lnTo>
                <a:lnTo>
                  <a:pt x="13362624"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3" name="Group 3"/>
          <p:cNvGrpSpPr/>
          <p:nvPr/>
        </p:nvGrpSpPr>
        <p:grpSpPr>
          <a:xfrm>
            <a:off x="4669158" y="3792137"/>
            <a:ext cx="4377846" cy="6164863"/>
            <a:chOff x="-3339" y="-92380"/>
            <a:chExt cx="511997" cy="1003660"/>
          </a:xfrm>
        </p:grpSpPr>
        <p:sp>
          <p:nvSpPr>
            <p:cNvPr id="4" name="Freeform 4"/>
            <p:cNvSpPr/>
            <p:nvPr/>
          </p:nvSpPr>
          <p:spPr>
            <a:xfrm>
              <a:off x="-3339" y="53548"/>
              <a:ext cx="511997" cy="857732"/>
            </a:xfrm>
            <a:custGeom>
              <a:avLst/>
              <a:gdLst/>
              <a:ahLst/>
              <a:cxnLst/>
              <a:rect l="l" t="t" r="r" b="b"/>
              <a:pathLst>
                <a:path w="511997" h="857732">
                  <a:moveTo>
                    <a:pt x="71391" y="0"/>
                  </a:moveTo>
                  <a:lnTo>
                    <a:pt x="440606" y="0"/>
                  </a:lnTo>
                  <a:cubicBezTo>
                    <a:pt x="459541" y="0"/>
                    <a:pt x="477699" y="7522"/>
                    <a:pt x="491087" y="20910"/>
                  </a:cubicBezTo>
                  <a:cubicBezTo>
                    <a:pt x="504476" y="34298"/>
                    <a:pt x="511997" y="52457"/>
                    <a:pt x="511997" y="71391"/>
                  </a:cubicBezTo>
                  <a:lnTo>
                    <a:pt x="511997" y="786341"/>
                  </a:lnTo>
                  <a:cubicBezTo>
                    <a:pt x="511997" y="805275"/>
                    <a:pt x="504476" y="823434"/>
                    <a:pt x="491087" y="836822"/>
                  </a:cubicBezTo>
                  <a:cubicBezTo>
                    <a:pt x="477699" y="850211"/>
                    <a:pt x="459541" y="857732"/>
                    <a:pt x="440606" y="857732"/>
                  </a:cubicBezTo>
                  <a:lnTo>
                    <a:pt x="71391" y="857732"/>
                  </a:lnTo>
                  <a:cubicBezTo>
                    <a:pt x="52457" y="857732"/>
                    <a:pt x="34298" y="850211"/>
                    <a:pt x="20910" y="836822"/>
                  </a:cubicBezTo>
                  <a:cubicBezTo>
                    <a:pt x="7522" y="823434"/>
                    <a:pt x="0" y="805275"/>
                    <a:pt x="0" y="786341"/>
                  </a:cubicBezTo>
                  <a:lnTo>
                    <a:pt x="0" y="71391"/>
                  </a:lnTo>
                  <a:cubicBezTo>
                    <a:pt x="0" y="52457"/>
                    <a:pt x="7522" y="34298"/>
                    <a:pt x="20910" y="20910"/>
                  </a:cubicBezTo>
                  <a:cubicBezTo>
                    <a:pt x="34298" y="7522"/>
                    <a:pt x="52457" y="0"/>
                    <a:pt x="71391" y="0"/>
                  </a:cubicBezTo>
                  <a:close/>
                </a:path>
              </a:pathLst>
            </a:custGeom>
            <a:solidFill>
              <a:srgbClr val="FFFFFF"/>
            </a:solidFill>
          </p:spPr>
        </p:sp>
        <p:sp>
          <p:nvSpPr>
            <p:cNvPr id="5" name="TextBox 5"/>
            <p:cNvSpPr txBox="1"/>
            <p:nvPr/>
          </p:nvSpPr>
          <p:spPr>
            <a:xfrm>
              <a:off x="26565" y="-92380"/>
              <a:ext cx="418413" cy="841375"/>
            </a:xfrm>
            <a:prstGeom prst="rect">
              <a:avLst/>
            </a:prstGeom>
          </p:spPr>
          <p:txBody>
            <a:bodyPr lIns="254000" tIns="254000" rIns="254000" bIns="254000" rtlCol="0" anchor="ctr"/>
            <a:lstStyle/>
            <a:p>
              <a:pPr algn="ctr">
                <a:lnSpc>
                  <a:spcPts val="3769"/>
                </a:lnSpc>
              </a:pPr>
              <a:r>
                <a:rPr lang="en-US" sz="2800" b="1" dirty="0">
                  <a:solidFill>
                    <a:srgbClr val="2C2C2C"/>
                  </a:solidFill>
                  <a:latin typeface="Teko Medium" panose="020B0604020202020204" charset="0"/>
                  <a:cs typeface="Teko Medium" panose="020B0604020202020204" charset="0"/>
                </a:rPr>
                <a:t>Dossier de candidature</a:t>
              </a:r>
            </a:p>
            <a:p>
              <a:pPr algn="ctr"/>
              <a:endParaRPr lang="en-US" sz="900" b="1" dirty="0">
                <a:solidFill>
                  <a:srgbClr val="2C2C2C"/>
                </a:solidFill>
                <a:latin typeface="Teko Medium" panose="020B0604020202020204" charset="0"/>
                <a:cs typeface="Teko Medium" panose="020B0604020202020204" charset="0"/>
              </a:endParaRPr>
            </a:p>
            <a:p>
              <a:pPr marL="285750" indent="-285750" algn="ctr">
                <a:lnSpc>
                  <a:spcPts val="2600"/>
                </a:lnSpc>
                <a:buFont typeface="Arial" panose="020B0604020202020204" pitchFamily="34" charset="0"/>
                <a:buChar char="•"/>
              </a:pPr>
              <a:r>
                <a:rPr lang="en-US" dirty="0">
                  <a:solidFill>
                    <a:srgbClr val="2C2C2C"/>
                  </a:solidFill>
                  <a:latin typeface="DM Sans" panose="020B0604020202020204" charset="0"/>
                </a:rPr>
                <a:t>Composition</a:t>
              </a:r>
            </a:p>
            <a:p>
              <a:pPr marL="285750" indent="-285750" algn="ctr">
                <a:buFont typeface="Arial" panose="020B0604020202020204" pitchFamily="34" charset="0"/>
                <a:buChar char="•"/>
              </a:pPr>
              <a:endParaRPr lang="en-US" sz="800" dirty="0">
                <a:solidFill>
                  <a:srgbClr val="2C2C2C"/>
                </a:solidFill>
                <a:latin typeface="DM Sans" panose="020B0604020202020204" charset="0"/>
              </a:endParaRPr>
            </a:p>
            <a:p>
              <a:pPr marL="285750" indent="-285750" algn="ctr">
                <a:buFont typeface="Arial" panose="020B0604020202020204" pitchFamily="34" charset="0"/>
                <a:buChar char="•"/>
              </a:pPr>
              <a:r>
                <a:rPr lang="en-US" dirty="0">
                  <a:solidFill>
                    <a:srgbClr val="2C2C2C"/>
                  </a:solidFill>
                  <a:latin typeface="DM Sans" panose="020B0604020202020204" charset="0"/>
                </a:rPr>
                <a:t>Aide : Centre de carrière</a:t>
              </a:r>
            </a:p>
            <a:p>
              <a:pPr marL="285750" indent="-285750" algn="ctr">
                <a:buFont typeface="Arial" panose="020B0604020202020204" pitchFamily="34" charset="0"/>
                <a:buChar char="•"/>
              </a:pPr>
              <a:endParaRPr lang="en-US" dirty="0">
                <a:solidFill>
                  <a:srgbClr val="2C2C2C"/>
                </a:solidFill>
                <a:latin typeface="DM Sans" panose="020B0604020202020204" charset="0"/>
              </a:endParaRPr>
            </a:p>
            <a:p>
              <a:pPr marL="285750" indent="-285750" algn="ctr">
                <a:buFont typeface="Arial" panose="020B0604020202020204" pitchFamily="34" charset="0"/>
                <a:buChar char="•"/>
              </a:pPr>
              <a:endParaRPr lang="en-US" dirty="0">
                <a:solidFill>
                  <a:srgbClr val="2C2C2C"/>
                </a:solidFill>
                <a:latin typeface="DM Sans" panose="020B0604020202020204" charset="0"/>
              </a:endParaRPr>
            </a:p>
          </p:txBody>
        </p:sp>
      </p:grpSp>
      <p:grpSp>
        <p:nvGrpSpPr>
          <p:cNvPr id="6" name="Group 6"/>
          <p:cNvGrpSpPr/>
          <p:nvPr/>
        </p:nvGrpSpPr>
        <p:grpSpPr>
          <a:xfrm>
            <a:off x="12478073" y="3447753"/>
            <a:ext cx="4410090" cy="6509247"/>
            <a:chOff x="-357636" y="-149027"/>
            <a:chExt cx="846461" cy="1063868"/>
          </a:xfrm>
        </p:grpSpPr>
        <p:sp>
          <p:nvSpPr>
            <p:cNvPr id="7" name="Freeform 7"/>
            <p:cNvSpPr/>
            <p:nvPr/>
          </p:nvSpPr>
          <p:spPr>
            <a:xfrm>
              <a:off x="-357636" y="53757"/>
              <a:ext cx="809012" cy="861084"/>
            </a:xfrm>
            <a:custGeom>
              <a:avLst/>
              <a:gdLst/>
              <a:ahLst/>
              <a:cxnLst/>
              <a:rect l="l" t="t" r="r" b="b"/>
              <a:pathLst>
                <a:path w="510014" h="861084">
                  <a:moveTo>
                    <a:pt x="71948" y="0"/>
                  </a:moveTo>
                  <a:lnTo>
                    <a:pt x="438066" y="0"/>
                  </a:lnTo>
                  <a:cubicBezTo>
                    <a:pt x="477802" y="0"/>
                    <a:pt x="510014" y="32212"/>
                    <a:pt x="510014" y="71948"/>
                  </a:cubicBezTo>
                  <a:lnTo>
                    <a:pt x="510014" y="789135"/>
                  </a:lnTo>
                  <a:cubicBezTo>
                    <a:pt x="510014" y="828871"/>
                    <a:pt x="477802" y="861084"/>
                    <a:pt x="438066" y="861084"/>
                  </a:cubicBezTo>
                  <a:lnTo>
                    <a:pt x="71948" y="861084"/>
                  </a:lnTo>
                  <a:cubicBezTo>
                    <a:pt x="32212" y="861084"/>
                    <a:pt x="0" y="828871"/>
                    <a:pt x="0" y="789135"/>
                  </a:cubicBezTo>
                  <a:lnTo>
                    <a:pt x="0" y="71948"/>
                  </a:lnTo>
                  <a:cubicBezTo>
                    <a:pt x="0" y="32212"/>
                    <a:pt x="32212" y="0"/>
                    <a:pt x="71948" y="0"/>
                  </a:cubicBezTo>
                  <a:close/>
                </a:path>
              </a:pathLst>
            </a:custGeom>
            <a:solidFill>
              <a:srgbClr val="B2B2B2"/>
            </a:solidFill>
          </p:spPr>
        </p:sp>
        <p:sp>
          <p:nvSpPr>
            <p:cNvPr id="8" name="TextBox 8"/>
            <p:cNvSpPr txBox="1"/>
            <p:nvPr/>
          </p:nvSpPr>
          <p:spPr>
            <a:xfrm>
              <a:off x="-323975" y="-149027"/>
              <a:ext cx="812800" cy="850900"/>
            </a:xfrm>
            <a:prstGeom prst="rect">
              <a:avLst/>
            </a:prstGeom>
          </p:spPr>
          <p:txBody>
            <a:bodyPr lIns="254000" tIns="254000" rIns="254000" bIns="254000" rtlCol="0" anchor="ctr"/>
            <a:lstStyle/>
            <a:p>
              <a:pPr algn="ctr"/>
              <a:r>
                <a:rPr lang="en-US" sz="2800" b="1" dirty="0" err="1">
                  <a:solidFill>
                    <a:srgbClr val="2C2C2C"/>
                  </a:solidFill>
                  <a:latin typeface="Teko Medium" panose="020B0604020202020204" charset="0"/>
                  <a:cs typeface="Teko Medium" panose="020B0604020202020204" charset="0"/>
                </a:rPr>
                <a:t>Entretiens</a:t>
              </a:r>
              <a:endParaRPr lang="en-US" sz="2800" b="1" dirty="0">
                <a:solidFill>
                  <a:srgbClr val="2C2C2C"/>
                </a:solidFill>
                <a:latin typeface="Teko Medium" panose="020B0604020202020204" charset="0"/>
                <a:cs typeface="Teko Medium" panose="020B0604020202020204" charset="0"/>
              </a:endParaRPr>
            </a:p>
            <a:p>
              <a:pPr marL="285750" indent="-285750" algn="ctr">
                <a:lnSpc>
                  <a:spcPts val="3509"/>
                </a:lnSpc>
                <a:buFont typeface="Arial" panose="020B0604020202020204" pitchFamily="34" charset="0"/>
                <a:buChar char="•"/>
              </a:pPr>
              <a:r>
                <a:rPr lang="en-US" dirty="0">
                  <a:solidFill>
                    <a:srgbClr val="2C2C2C"/>
                  </a:solidFill>
                  <a:latin typeface="DM Sans" panose="020B0604020202020204" charset="0"/>
                </a:rPr>
                <a:t>Aide : Centre de carrière</a:t>
              </a:r>
            </a:p>
            <a:p>
              <a:pPr algn="ctr">
                <a:lnSpc>
                  <a:spcPts val="3509"/>
                </a:lnSpc>
              </a:pPr>
              <a:endParaRPr lang="en-US" b="1" dirty="0">
                <a:solidFill>
                  <a:srgbClr val="2C2C2C"/>
                </a:solidFill>
                <a:latin typeface="DM Sans" panose="020B0604020202020204" charset="0"/>
              </a:endParaRPr>
            </a:p>
          </p:txBody>
        </p:sp>
      </p:grpSp>
      <p:grpSp>
        <p:nvGrpSpPr>
          <p:cNvPr id="9" name="Group 9"/>
          <p:cNvGrpSpPr/>
          <p:nvPr/>
        </p:nvGrpSpPr>
        <p:grpSpPr>
          <a:xfrm>
            <a:off x="8588166" y="4688482"/>
            <a:ext cx="4361511" cy="5268518"/>
            <a:chOff x="-853470" y="-196470"/>
            <a:chExt cx="809127" cy="1289336"/>
          </a:xfrm>
        </p:grpSpPr>
        <p:sp>
          <p:nvSpPr>
            <p:cNvPr id="10" name="Freeform 10"/>
            <p:cNvSpPr/>
            <p:nvPr/>
          </p:nvSpPr>
          <p:spPr>
            <a:xfrm>
              <a:off x="-853470" y="-196470"/>
              <a:ext cx="809127" cy="1289336"/>
            </a:xfrm>
            <a:custGeom>
              <a:avLst/>
              <a:gdLst/>
              <a:ahLst/>
              <a:cxnLst/>
              <a:rect l="l" t="t" r="r" b="b"/>
              <a:pathLst>
                <a:path w="809127" h="1289336">
                  <a:moveTo>
                    <a:pt x="0" y="0"/>
                  </a:moveTo>
                  <a:lnTo>
                    <a:pt x="809127" y="0"/>
                  </a:lnTo>
                  <a:lnTo>
                    <a:pt x="809127" y="1289336"/>
                  </a:lnTo>
                  <a:lnTo>
                    <a:pt x="0" y="1289336"/>
                  </a:lnTo>
                  <a:close/>
                </a:path>
              </a:pathLst>
            </a:custGeom>
            <a:solidFill>
              <a:srgbClr val="E4E4E4"/>
            </a:solidFill>
          </p:spPr>
          <p:txBody>
            <a:bodyPr/>
            <a:lstStyle/>
            <a:p>
              <a:endParaRPr lang="fr-CH" dirty="0"/>
            </a:p>
          </p:txBody>
        </p:sp>
        <p:sp>
          <p:nvSpPr>
            <p:cNvPr id="11" name="TextBox 11"/>
            <p:cNvSpPr txBox="1"/>
            <p:nvPr/>
          </p:nvSpPr>
          <p:spPr>
            <a:xfrm>
              <a:off x="-836826" y="-183484"/>
              <a:ext cx="731268" cy="850900"/>
            </a:xfrm>
            <a:prstGeom prst="rect">
              <a:avLst/>
            </a:prstGeom>
          </p:spPr>
          <p:txBody>
            <a:bodyPr lIns="254000" tIns="254000" rIns="254000" bIns="254000" rtlCol="0" anchor="ctr"/>
            <a:lstStyle/>
            <a:p>
              <a:pPr algn="ctr">
                <a:lnSpc>
                  <a:spcPts val="3509"/>
                </a:lnSpc>
              </a:pPr>
              <a:r>
                <a:rPr lang="en-US" sz="2800" b="1" dirty="0">
                  <a:solidFill>
                    <a:srgbClr val="000000"/>
                  </a:solidFill>
                  <a:latin typeface="Teko Medium" panose="020B0604020202020204" charset="0"/>
                  <a:cs typeface="Teko Medium" panose="020B0604020202020204" charset="0"/>
                </a:rPr>
                <a:t>Recherche </a:t>
              </a:r>
              <a:r>
                <a:rPr lang="en-US" sz="2800" b="1" dirty="0" err="1">
                  <a:solidFill>
                    <a:srgbClr val="000000"/>
                  </a:solidFill>
                  <a:latin typeface="Teko Medium" panose="020B0604020202020204" charset="0"/>
                  <a:cs typeface="Teko Medium" panose="020B0604020202020204" charset="0"/>
                </a:rPr>
                <a:t>d’institutions</a:t>
              </a:r>
              <a:endParaRPr lang="en-US" sz="2800" b="1" dirty="0">
                <a:solidFill>
                  <a:srgbClr val="000000"/>
                </a:solidFill>
                <a:latin typeface="Teko Medium" panose="020B0604020202020204" charset="0"/>
                <a:cs typeface="Teko Medium" panose="020B0604020202020204" charset="0"/>
              </a:endParaRPr>
            </a:p>
            <a:p>
              <a:pPr algn="ctr"/>
              <a:endParaRPr lang="en-US" sz="800" b="1" dirty="0">
                <a:solidFill>
                  <a:srgbClr val="000000"/>
                </a:solidFill>
                <a:latin typeface="Teko Medium" panose="020B0604020202020204" charset="0"/>
                <a:cs typeface="Teko Medium" panose="020B0604020202020204" charset="0"/>
              </a:endParaRPr>
            </a:p>
            <a:p>
              <a:pPr marL="285750" indent="-285750" algn="ctr">
                <a:buFont typeface="Arial" panose="020B0604020202020204" pitchFamily="34" charset="0"/>
                <a:buChar char="•"/>
              </a:pPr>
              <a:r>
                <a:rPr lang="en-US" dirty="0">
                  <a:solidFill>
                    <a:srgbClr val="000000"/>
                  </a:solidFill>
                  <a:latin typeface="DM Sans" panose="020B0604020202020204" charset="0"/>
                </a:rPr>
                <a:t>Recherche libre, hors </a:t>
              </a:r>
              <a:r>
                <a:rPr lang="en-US" dirty="0" err="1">
                  <a:solidFill>
                    <a:srgbClr val="000000"/>
                  </a:solidFill>
                  <a:latin typeface="DM Sans" panose="020B0604020202020204" charset="0"/>
                </a:rPr>
                <a:t>partenaires</a:t>
              </a:r>
              <a:r>
                <a:rPr lang="en-US" dirty="0">
                  <a:solidFill>
                    <a:srgbClr val="000000"/>
                  </a:solidFill>
                  <a:latin typeface="DM Sans" panose="020B0604020202020204" charset="0"/>
                </a:rPr>
                <a:t> de la Section.</a:t>
              </a:r>
            </a:p>
            <a:p>
              <a:pPr marL="285750" indent="-285750" algn="ctr">
                <a:buFont typeface="Arial" panose="020B0604020202020204" pitchFamily="34" charset="0"/>
                <a:buChar char="•"/>
              </a:pPr>
              <a:endParaRPr lang="en-US" sz="800" dirty="0">
                <a:solidFill>
                  <a:srgbClr val="000000"/>
                </a:solidFill>
                <a:latin typeface="DM Sans" panose="020B0604020202020204" charset="0"/>
              </a:endParaRPr>
            </a:p>
            <a:p>
              <a:pPr marL="285750" indent="-285750" algn="ctr">
                <a:buFont typeface="Arial" panose="020B0604020202020204" pitchFamily="34" charset="0"/>
                <a:buChar char="•"/>
              </a:pPr>
              <a:endParaRPr lang="en-US" sz="800" dirty="0">
                <a:solidFill>
                  <a:srgbClr val="000000"/>
                </a:solidFill>
                <a:latin typeface="DM Sans" panose="020B0604020202020204" charset="0"/>
              </a:endParaRPr>
            </a:p>
            <a:p>
              <a:pPr marL="285750" indent="-285750" algn="ctr">
                <a:buFont typeface="Arial" panose="020B0604020202020204" pitchFamily="34" charset="0"/>
                <a:buChar char="•"/>
              </a:pPr>
              <a:r>
                <a:rPr lang="en-US" dirty="0">
                  <a:solidFill>
                    <a:srgbClr val="000000"/>
                  </a:solidFill>
                  <a:latin typeface="DM Sans" panose="020B0604020202020204" charset="0"/>
                </a:rPr>
                <a:t>Conseils et liens </a:t>
              </a:r>
              <a:r>
                <a:rPr lang="en-US" dirty="0" err="1">
                  <a:solidFill>
                    <a:srgbClr val="000000"/>
                  </a:solidFill>
                  <a:latin typeface="DM Sans" panose="020B0604020202020204" charset="0"/>
                </a:rPr>
                <a:t>utiles</a:t>
              </a:r>
              <a:r>
                <a:rPr lang="en-US" dirty="0">
                  <a:solidFill>
                    <a:srgbClr val="000000"/>
                  </a:solidFill>
                  <a:latin typeface="DM Sans" panose="020B0604020202020204" charset="0"/>
                </a:rPr>
                <a:t>. </a:t>
              </a:r>
            </a:p>
            <a:p>
              <a:pPr marL="285750" indent="-285750" algn="ctr">
                <a:buFont typeface="Arial" panose="020B0604020202020204" pitchFamily="34" charset="0"/>
                <a:buChar char="•"/>
              </a:pPr>
              <a:endParaRPr lang="en-US" sz="800" dirty="0">
                <a:solidFill>
                  <a:srgbClr val="000000"/>
                </a:solidFill>
                <a:latin typeface="DM Sans" panose="020B0604020202020204" charset="0"/>
              </a:endParaRPr>
            </a:p>
            <a:p>
              <a:pPr marL="285750" indent="-285750" algn="ctr">
                <a:buFont typeface="Arial" panose="020B0604020202020204" pitchFamily="34" charset="0"/>
                <a:buChar char="•"/>
              </a:pPr>
              <a:r>
                <a:rPr lang="en-US" dirty="0" err="1">
                  <a:solidFill>
                    <a:srgbClr val="000000"/>
                  </a:solidFill>
                  <a:latin typeface="DM Sans" panose="020B0604020202020204" charset="0"/>
                </a:rPr>
                <a:t>Offres</a:t>
              </a:r>
              <a:r>
                <a:rPr lang="en-US" dirty="0">
                  <a:solidFill>
                    <a:srgbClr val="000000"/>
                  </a:solidFill>
                  <a:latin typeface="DM Sans" panose="020B0604020202020204" charset="0"/>
                </a:rPr>
                <a:t> de stage.</a:t>
              </a:r>
            </a:p>
          </p:txBody>
        </p:sp>
      </p:grpSp>
      <p:grpSp>
        <p:nvGrpSpPr>
          <p:cNvPr id="12" name="Group 12"/>
          <p:cNvGrpSpPr/>
          <p:nvPr/>
        </p:nvGrpSpPr>
        <p:grpSpPr>
          <a:xfrm>
            <a:off x="544122" y="1647448"/>
            <a:ext cx="9919926" cy="4053757"/>
            <a:chOff x="-646105" y="-1377460"/>
            <a:chExt cx="13226568" cy="5405007"/>
          </a:xfrm>
        </p:grpSpPr>
        <p:sp>
          <p:nvSpPr>
            <p:cNvPr id="13" name="TextBox 13"/>
            <p:cNvSpPr txBox="1"/>
            <p:nvPr/>
          </p:nvSpPr>
          <p:spPr>
            <a:xfrm>
              <a:off x="-170337" y="-1377460"/>
              <a:ext cx="12750800" cy="3443676"/>
            </a:xfrm>
            <a:prstGeom prst="rect">
              <a:avLst/>
            </a:prstGeom>
          </p:spPr>
          <p:txBody>
            <a:bodyPr wrap="square" lIns="0" tIns="0" rIns="0" bIns="0" rtlCol="0" anchor="t">
              <a:spAutoFit/>
            </a:bodyPr>
            <a:lstStyle/>
            <a:p>
              <a:pPr marL="0" lvl="0" indent="0">
                <a:lnSpc>
                  <a:spcPts val="9999"/>
                </a:lnSpc>
              </a:pPr>
              <a:r>
                <a:rPr lang="en-US" sz="8800" dirty="0" err="1">
                  <a:solidFill>
                    <a:srgbClr val="FFFFFF"/>
                  </a:solidFill>
                  <a:latin typeface="Teko Medium"/>
                </a:rPr>
                <a:t>Rechercher</a:t>
              </a:r>
              <a:r>
                <a:rPr lang="en-US" sz="8800" dirty="0">
                  <a:solidFill>
                    <a:srgbClr val="FFFFFF"/>
                  </a:solidFill>
                  <a:latin typeface="Teko Medium"/>
                </a:rPr>
                <a:t> </a:t>
              </a:r>
            </a:p>
            <a:p>
              <a:pPr marL="0" lvl="0" indent="0">
                <a:lnSpc>
                  <a:spcPts val="9999"/>
                </a:lnSpc>
              </a:pPr>
              <a:r>
                <a:rPr lang="en-US" sz="8800" dirty="0">
                  <a:solidFill>
                    <a:srgbClr val="FFFFFF"/>
                  </a:solidFill>
                  <a:latin typeface="Teko Medium"/>
                </a:rPr>
                <a:t>un stage </a:t>
              </a:r>
              <a:r>
                <a:rPr lang="en-US" sz="8800" dirty="0" err="1">
                  <a:solidFill>
                    <a:srgbClr val="FFFFFF"/>
                  </a:solidFill>
                  <a:latin typeface="Teko Medium"/>
                </a:rPr>
                <a:t>librement</a:t>
              </a:r>
              <a:endParaRPr lang="en-US" sz="8800" dirty="0">
                <a:solidFill>
                  <a:srgbClr val="FFFFFF"/>
                </a:solidFill>
                <a:latin typeface="Teko Medium"/>
              </a:endParaRPr>
            </a:p>
          </p:txBody>
        </p:sp>
        <p:sp>
          <p:nvSpPr>
            <p:cNvPr id="14" name="TextBox 14"/>
            <p:cNvSpPr txBox="1"/>
            <p:nvPr/>
          </p:nvSpPr>
          <p:spPr>
            <a:xfrm>
              <a:off x="-646105" y="3658215"/>
              <a:ext cx="5757711" cy="369332"/>
            </a:xfrm>
            <a:prstGeom prst="rect">
              <a:avLst/>
            </a:prstGeom>
          </p:spPr>
          <p:txBody>
            <a:bodyPr wrap="square" lIns="0" tIns="0" rIns="0" bIns="0" rtlCol="0" anchor="t">
              <a:spAutoFit/>
            </a:bodyPr>
            <a:lstStyle/>
            <a:p>
              <a:pPr marL="237492" lvl="1"/>
              <a:endParaRPr lang="en-US" dirty="0">
                <a:solidFill>
                  <a:srgbClr val="FFFFFF"/>
                </a:solidFill>
                <a:latin typeface="DM Sans"/>
              </a:endParaRPr>
            </a:p>
          </p:txBody>
        </p:sp>
      </p:grpSp>
      <p:sp>
        <p:nvSpPr>
          <p:cNvPr id="17" name="TextBox 24">
            <a:extLst>
              <a:ext uri="{FF2B5EF4-FFF2-40B4-BE49-F238E27FC236}">
                <a16:creationId xmlns:a16="http://schemas.microsoft.com/office/drawing/2014/main" id="{9BCA3DE3-8CD0-4AB3-9641-52D00C060D5D}"/>
              </a:ext>
            </a:extLst>
          </p:cNvPr>
          <p:cNvSpPr txBox="1"/>
          <p:nvPr/>
        </p:nvSpPr>
        <p:spPr>
          <a:xfrm>
            <a:off x="900948" y="8989816"/>
            <a:ext cx="3484642" cy="287195"/>
          </a:xfrm>
          <a:prstGeom prst="rect">
            <a:avLst/>
          </a:prstGeom>
        </p:spPr>
        <p:txBody>
          <a:bodyPr lIns="0" tIns="0" rIns="0" bIns="0" rtlCol="0" anchor="t">
            <a:spAutoFit/>
          </a:bodyPr>
          <a:lstStyle/>
          <a:p>
            <a:pPr>
              <a:lnSpc>
                <a:spcPts val="2340"/>
              </a:lnSpc>
            </a:pPr>
            <a:r>
              <a:rPr lang="en-US" sz="1800" dirty="0">
                <a:solidFill>
                  <a:srgbClr val="FFFFFF"/>
                </a:solidFill>
                <a:latin typeface="DM Sans Bold"/>
              </a:rPr>
              <a:t>Site internet : </a:t>
            </a:r>
            <a:r>
              <a:rPr lang="en-US" sz="1800" dirty="0" err="1">
                <a:solidFill>
                  <a:srgbClr val="FFFFFF"/>
                </a:solidFill>
                <a:latin typeface="DM Sans Bold"/>
              </a:rPr>
              <a:t>étape</a:t>
            </a:r>
            <a:r>
              <a:rPr lang="en-US" sz="1800" dirty="0">
                <a:solidFill>
                  <a:srgbClr val="FFFFFF"/>
                </a:solidFill>
                <a:latin typeface="DM Sans Bold"/>
              </a:rPr>
              <a:t> </a:t>
            </a:r>
            <a:r>
              <a:rPr lang="en-US" dirty="0">
                <a:solidFill>
                  <a:srgbClr val="FFFFFF"/>
                </a:solidFill>
                <a:latin typeface="DM Sans Bold"/>
              </a:rPr>
              <a:t>2</a:t>
            </a:r>
            <a:endParaRPr lang="en-US" sz="1800" dirty="0">
              <a:solidFill>
                <a:srgbClr val="FFFFFF"/>
              </a:solidFill>
              <a:latin typeface="DM Sans Bold"/>
            </a:endParaRPr>
          </a:p>
        </p:txBody>
      </p:sp>
      <p:sp>
        <p:nvSpPr>
          <p:cNvPr id="25" name="ZoneTexte 24">
            <a:extLst>
              <a:ext uri="{FF2B5EF4-FFF2-40B4-BE49-F238E27FC236}">
                <a16:creationId xmlns:a16="http://schemas.microsoft.com/office/drawing/2014/main" id="{F8118991-7B43-43AB-B5C0-CBDDD0C99F3D}"/>
              </a:ext>
            </a:extLst>
          </p:cNvPr>
          <p:cNvSpPr txBox="1"/>
          <p:nvPr/>
        </p:nvSpPr>
        <p:spPr>
          <a:xfrm>
            <a:off x="6408879" y="8653960"/>
            <a:ext cx="304800" cy="830997"/>
          </a:xfrm>
          <a:prstGeom prst="rect">
            <a:avLst/>
          </a:prstGeom>
          <a:noFill/>
        </p:spPr>
        <p:txBody>
          <a:bodyPr wrap="square" rtlCol="0">
            <a:spAutoFit/>
          </a:bodyPr>
          <a:lstStyle/>
          <a:p>
            <a:r>
              <a:rPr lang="fr-CH" sz="4800" b="1" dirty="0">
                <a:latin typeface="DM Sans Bold" panose="020B0604020202020204" charset="0"/>
              </a:rPr>
              <a:t>1</a:t>
            </a:r>
          </a:p>
        </p:txBody>
      </p:sp>
      <p:sp>
        <p:nvSpPr>
          <p:cNvPr id="26" name="ZoneTexte 25">
            <a:extLst>
              <a:ext uri="{FF2B5EF4-FFF2-40B4-BE49-F238E27FC236}">
                <a16:creationId xmlns:a16="http://schemas.microsoft.com/office/drawing/2014/main" id="{DC8E5727-413B-4952-B3FC-A83D23DD5DBD}"/>
              </a:ext>
            </a:extLst>
          </p:cNvPr>
          <p:cNvSpPr txBox="1"/>
          <p:nvPr/>
        </p:nvSpPr>
        <p:spPr>
          <a:xfrm>
            <a:off x="10455184" y="8628560"/>
            <a:ext cx="304800" cy="830997"/>
          </a:xfrm>
          <a:prstGeom prst="rect">
            <a:avLst/>
          </a:prstGeom>
          <a:noFill/>
        </p:spPr>
        <p:txBody>
          <a:bodyPr wrap="square" rtlCol="0">
            <a:spAutoFit/>
          </a:bodyPr>
          <a:lstStyle/>
          <a:p>
            <a:r>
              <a:rPr lang="fr-CH" sz="4800" b="1" dirty="0">
                <a:latin typeface="DM Sans Bold" panose="020B0604020202020204" charset="0"/>
              </a:rPr>
              <a:t>2</a:t>
            </a:r>
          </a:p>
        </p:txBody>
      </p:sp>
      <p:sp>
        <p:nvSpPr>
          <p:cNvPr id="27" name="ZoneTexte 26">
            <a:extLst>
              <a:ext uri="{FF2B5EF4-FFF2-40B4-BE49-F238E27FC236}">
                <a16:creationId xmlns:a16="http://schemas.microsoft.com/office/drawing/2014/main" id="{953CEA99-8554-4089-9486-7FC340F98549}"/>
              </a:ext>
            </a:extLst>
          </p:cNvPr>
          <p:cNvSpPr txBox="1"/>
          <p:nvPr/>
        </p:nvSpPr>
        <p:spPr>
          <a:xfrm>
            <a:off x="14618404" y="8628560"/>
            <a:ext cx="304800" cy="830997"/>
          </a:xfrm>
          <a:prstGeom prst="rect">
            <a:avLst/>
          </a:prstGeom>
          <a:noFill/>
        </p:spPr>
        <p:txBody>
          <a:bodyPr wrap="square" rtlCol="0">
            <a:spAutoFit/>
          </a:bodyPr>
          <a:lstStyle/>
          <a:p>
            <a:r>
              <a:rPr lang="fr-CH" sz="4800" dirty="0">
                <a:latin typeface="DM Sans Bold" panose="020B0604020202020204" charset="0"/>
              </a:rPr>
              <a:t>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859851" y="2394428"/>
            <a:ext cx="2292256" cy="2292256"/>
          </a:xfrm>
          <a:custGeom>
            <a:avLst/>
            <a:gdLst/>
            <a:ahLst/>
            <a:cxnLst/>
            <a:rect l="l" t="t" r="r" b="b"/>
            <a:pathLst>
              <a:path w="2292256" h="2292256">
                <a:moveTo>
                  <a:pt x="0" y="0"/>
                </a:moveTo>
                <a:lnTo>
                  <a:pt x="2292256" y="0"/>
                </a:lnTo>
                <a:lnTo>
                  <a:pt x="2292256" y="2292256"/>
                </a:lnTo>
                <a:lnTo>
                  <a:pt x="0" y="22922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2285979" y="659863"/>
            <a:ext cx="13906500" cy="1291592"/>
          </a:xfrm>
          <a:prstGeom prst="rect">
            <a:avLst/>
          </a:prstGeom>
        </p:spPr>
        <p:txBody>
          <a:bodyPr wrap="square" lIns="0" tIns="0" rIns="0" bIns="0" rtlCol="0" anchor="t">
            <a:spAutoFit/>
          </a:bodyPr>
          <a:lstStyle/>
          <a:p>
            <a:pPr marL="0" lvl="0" indent="0">
              <a:lnSpc>
                <a:spcPts val="9600"/>
              </a:lnSpc>
            </a:pPr>
            <a:r>
              <a:rPr lang="en-US" sz="8800" dirty="0" err="1">
                <a:solidFill>
                  <a:srgbClr val="000000"/>
                </a:solidFill>
                <a:latin typeface="Teko Medium"/>
              </a:rPr>
              <a:t>Rechercher</a:t>
            </a:r>
            <a:r>
              <a:rPr lang="en-US" sz="8800" dirty="0">
                <a:solidFill>
                  <a:srgbClr val="000000"/>
                </a:solidFill>
                <a:latin typeface="Teko Medium"/>
              </a:rPr>
              <a:t> des </a:t>
            </a:r>
            <a:r>
              <a:rPr lang="en-US" sz="8800" dirty="0" err="1">
                <a:solidFill>
                  <a:srgbClr val="000000"/>
                </a:solidFill>
                <a:latin typeface="Teko Medium"/>
              </a:rPr>
              <a:t>responsables</a:t>
            </a:r>
            <a:r>
              <a:rPr lang="en-US" sz="8800" dirty="0">
                <a:solidFill>
                  <a:srgbClr val="000000"/>
                </a:solidFill>
                <a:latin typeface="Teko Medium"/>
              </a:rPr>
              <a:t> de stage</a:t>
            </a:r>
          </a:p>
        </p:txBody>
      </p:sp>
      <p:grpSp>
        <p:nvGrpSpPr>
          <p:cNvPr id="4" name="Group 4"/>
          <p:cNvGrpSpPr/>
          <p:nvPr/>
        </p:nvGrpSpPr>
        <p:grpSpPr>
          <a:xfrm>
            <a:off x="-25400" y="5078186"/>
            <a:ext cx="6883442" cy="2146462"/>
            <a:chOff x="-735517" y="47877"/>
            <a:chExt cx="6847683" cy="2861949"/>
          </a:xfrm>
        </p:grpSpPr>
        <p:sp>
          <p:nvSpPr>
            <p:cNvPr id="5" name="TextBox 5"/>
            <p:cNvSpPr txBox="1"/>
            <p:nvPr/>
          </p:nvSpPr>
          <p:spPr>
            <a:xfrm>
              <a:off x="-735517" y="47877"/>
              <a:ext cx="6112166" cy="541173"/>
            </a:xfrm>
            <a:prstGeom prst="rect">
              <a:avLst/>
            </a:prstGeom>
          </p:spPr>
          <p:txBody>
            <a:bodyPr lIns="0" tIns="0" rIns="0" bIns="0" rtlCol="0" anchor="t">
              <a:spAutoFit/>
            </a:bodyPr>
            <a:lstStyle/>
            <a:p>
              <a:pPr algn="ctr">
                <a:lnSpc>
                  <a:spcPts val="3120"/>
                </a:lnSpc>
              </a:pPr>
              <a:r>
                <a:rPr lang="en-US" sz="2800" dirty="0">
                  <a:solidFill>
                    <a:srgbClr val="231F20"/>
                  </a:solidFill>
                  <a:latin typeface="Teko Medium" panose="020B0604020202020204" charset="0"/>
                  <a:cs typeface="Teko Medium" panose="020B0604020202020204" charset="0"/>
                </a:rPr>
                <a:t>    </a:t>
              </a:r>
              <a:r>
                <a:rPr lang="en-US" sz="2800" dirty="0" err="1">
                  <a:solidFill>
                    <a:srgbClr val="231F20"/>
                  </a:solidFill>
                  <a:latin typeface="Teko Medium" panose="020B0604020202020204" charset="0"/>
                  <a:cs typeface="Teko Medium" panose="020B0604020202020204" charset="0"/>
                </a:rPr>
                <a:t>Responsable</a:t>
              </a:r>
              <a:r>
                <a:rPr lang="en-US" sz="2800" dirty="0">
                  <a:solidFill>
                    <a:srgbClr val="231F20"/>
                  </a:solidFill>
                  <a:latin typeface="Teko Medium" panose="020B0604020202020204" charset="0"/>
                  <a:cs typeface="Teko Medium" panose="020B0604020202020204" charset="0"/>
                </a:rPr>
                <a:t> </a:t>
              </a:r>
              <a:r>
                <a:rPr lang="en-US" sz="2800" dirty="0" err="1">
                  <a:solidFill>
                    <a:srgbClr val="231F20"/>
                  </a:solidFill>
                  <a:latin typeface="Teko Medium" panose="020B0604020202020204" charset="0"/>
                  <a:cs typeface="Teko Medium" panose="020B0604020202020204" charset="0"/>
                </a:rPr>
                <a:t>institutionnel</a:t>
              </a:r>
              <a:r>
                <a:rPr lang="en-US" sz="2800" dirty="0">
                  <a:solidFill>
                    <a:srgbClr val="231F20"/>
                  </a:solidFill>
                  <a:latin typeface="Teko Medium" panose="020B0604020202020204" charset="0"/>
                  <a:cs typeface="Teko Medium" panose="020B0604020202020204" charset="0"/>
                </a:rPr>
                <a:t> </a:t>
              </a:r>
            </a:p>
          </p:txBody>
        </p:sp>
        <p:sp>
          <p:nvSpPr>
            <p:cNvPr id="6" name="TextBox 6"/>
            <p:cNvSpPr txBox="1"/>
            <p:nvPr/>
          </p:nvSpPr>
          <p:spPr>
            <a:xfrm>
              <a:off x="0" y="744361"/>
              <a:ext cx="6112166" cy="2165465"/>
            </a:xfrm>
            <a:prstGeom prst="rect">
              <a:avLst/>
            </a:prstGeom>
          </p:spPr>
          <p:txBody>
            <a:bodyPr lIns="0" tIns="0" rIns="0" bIns="0" rtlCol="0" anchor="t">
              <a:spAutoFit/>
            </a:bodyPr>
            <a:lstStyle/>
            <a:p>
              <a:pPr marL="426407" lvl="1" indent="-213203">
                <a:lnSpc>
                  <a:spcPct val="150000"/>
                </a:lnSpc>
                <a:buFont typeface="Arial"/>
                <a:buChar char="•"/>
              </a:pPr>
              <a:r>
                <a:rPr lang="en-US" dirty="0" err="1">
                  <a:solidFill>
                    <a:srgbClr val="231F20"/>
                  </a:solidFill>
                  <a:latin typeface="DM Sans"/>
                </a:rPr>
                <a:t>Membre</a:t>
              </a:r>
              <a:r>
                <a:rPr lang="en-US" dirty="0">
                  <a:solidFill>
                    <a:srgbClr val="231F20"/>
                  </a:solidFill>
                  <a:latin typeface="DM Sans"/>
                </a:rPr>
                <a:t> </a:t>
              </a:r>
              <a:r>
                <a:rPr lang="en-US" dirty="0" err="1">
                  <a:solidFill>
                    <a:srgbClr val="231F20"/>
                  </a:solidFill>
                  <a:latin typeface="DM Sans"/>
                </a:rPr>
                <a:t>désigné</a:t>
              </a:r>
              <a:r>
                <a:rPr lang="en-US" dirty="0">
                  <a:solidFill>
                    <a:srgbClr val="231F20"/>
                  </a:solidFill>
                  <a:latin typeface="DM Sans"/>
                </a:rPr>
                <a:t> par </a:t>
              </a:r>
              <a:r>
                <a:rPr lang="en-US" dirty="0" err="1">
                  <a:solidFill>
                    <a:srgbClr val="231F20"/>
                  </a:solidFill>
                  <a:latin typeface="DM Sans"/>
                </a:rPr>
                <a:t>l’institution</a:t>
              </a:r>
              <a:r>
                <a:rPr lang="en-US" dirty="0">
                  <a:solidFill>
                    <a:srgbClr val="231F20"/>
                  </a:solidFill>
                  <a:latin typeface="DM Sans"/>
                </a:rPr>
                <a:t>.</a:t>
              </a:r>
            </a:p>
            <a:p>
              <a:pPr marL="426407" lvl="1" indent="-213203">
                <a:lnSpc>
                  <a:spcPct val="150000"/>
                </a:lnSpc>
                <a:buFont typeface="Arial"/>
                <a:buChar char="•"/>
              </a:pPr>
              <a:r>
                <a:rPr lang="en-US" dirty="0">
                  <a:solidFill>
                    <a:srgbClr val="231F20"/>
                  </a:solidFill>
                  <a:latin typeface="DM Sans"/>
                </a:rPr>
                <a:t>Stage intra-</a:t>
              </a:r>
              <a:r>
                <a:rPr lang="en-US" dirty="0" err="1">
                  <a:solidFill>
                    <a:srgbClr val="231F20"/>
                  </a:solidFill>
                  <a:latin typeface="DM Sans"/>
                </a:rPr>
                <a:t>muros</a:t>
              </a:r>
              <a:r>
                <a:rPr lang="en-US" dirty="0">
                  <a:solidFill>
                    <a:srgbClr val="231F20"/>
                  </a:solidFill>
                  <a:latin typeface="DM Sans"/>
                </a:rPr>
                <a:t>: profs. </a:t>
              </a:r>
              <a:r>
                <a:rPr lang="en-US" dirty="0" err="1">
                  <a:solidFill>
                    <a:srgbClr val="231F20"/>
                  </a:solidFill>
                  <a:latin typeface="DM Sans"/>
                </a:rPr>
                <a:t>ou</a:t>
              </a:r>
              <a:r>
                <a:rPr lang="en-US" dirty="0">
                  <a:solidFill>
                    <a:srgbClr val="231F20"/>
                  </a:solidFill>
                  <a:latin typeface="DM Sans"/>
                </a:rPr>
                <a:t> </a:t>
              </a:r>
              <a:r>
                <a:rPr lang="en-US" dirty="0" err="1">
                  <a:solidFill>
                    <a:srgbClr val="231F20"/>
                  </a:solidFill>
                  <a:latin typeface="DM Sans"/>
                </a:rPr>
                <a:t>CER</a:t>
              </a:r>
              <a:r>
                <a:rPr lang="en-US" dirty="0">
                  <a:solidFill>
                    <a:srgbClr val="231F20"/>
                  </a:solidFill>
                  <a:latin typeface="DM Sans"/>
                </a:rPr>
                <a:t>.</a:t>
              </a:r>
            </a:p>
            <a:p>
              <a:pPr marL="426407" lvl="1" indent="-213203">
                <a:lnSpc>
                  <a:spcPct val="150000"/>
                </a:lnSpc>
                <a:buFont typeface="Arial"/>
                <a:buChar char="•"/>
              </a:pPr>
              <a:r>
                <a:rPr lang="en-US" dirty="0" err="1">
                  <a:solidFill>
                    <a:srgbClr val="231F20"/>
                  </a:solidFill>
                  <a:latin typeface="DM Sans"/>
                </a:rPr>
                <a:t>Rôle</a:t>
              </a:r>
              <a:r>
                <a:rPr lang="en-US" dirty="0">
                  <a:solidFill>
                    <a:srgbClr val="231F20"/>
                  </a:solidFill>
                  <a:latin typeface="DM Sans"/>
                </a:rPr>
                <a:t> </a:t>
              </a:r>
              <a:r>
                <a:rPr lang="en-US" dirty="0" err="1">
                  <a:solidFill>
                    <a:srgbClr val="231F20"/>
                  </a:solidFill>
                  <a:latin typeface="DM Sans"/>
                </a:rPr>
                <a:t>défini</a:t>
              </a:r>
              <a:r>
                <a:rPr lang="en-US" dirty="0">
                  <a:solidFill>
                    <a:srgbClr val="231F20"/>
                  </a:solidFill>
                  <a:latin typeface="DM Sans"/>
                </a:rPr>
                <a:t> dans la convention. </a:t>
              </a:r>
            </a:p>
            <a:p>
              <a:pPr marL="426407" lvl="1" indent="-213203">
                <a:lnSpc>
                  <a:spcPct val="150000"/>
                </a:lnSpc>
                <a:buFont typeface="Arial"/>
                <a:buChar char="•"/>
              </a:pPr>
              <a:r>
                <a:rPr lang="en-US" dirty="0" err="1">
                  <a:solidFill>
                    <a:srgbClr val="231F20"/>
                  </a:solidFill>
                  <a:latin typeface="DM Sans"/>
                </a:rPr>
                <a:t>Rôle</a:t>
              </a:r>
              <a:r>
                <a:rPr lang="en-US" dirty="0">
                  <a:solidFill>
                    <a:srgbClr val="231F20"/>
                  </a:solidFill>
                  <a:latin typeface="DM Sans"/>
                </a:rPr>
                <a:t> non cumulable. </a:t>
              </a:r>
            </a:p>
          </p:txBody>
        </p:sp>
      </p:grpSp>
      <p:grpSp>
        <p:nvGrpSpPr>
          <p:cNvPr id="7" name="Group 7"/>
          <p:cNvGrpSpPr/>
          <p:nvPr/>
        </p:nvGrpSpPr>
        <p:grpSpPr>
          <a:xfrm>
            <a:off x="12685158" y="5078186"/>
            <a:ext cx="4584125" cy="2561961"/>
            <a:chOff x="0" y="0"/>
            <a:chExt cx="6112166" cy="3415947"/>
          </a:xfrm>
        </p:grpSpPr>
        <p:sp>
          <p:nvSpPr>
            <p:cNvPr id="8" name="TextBox 8"/>
            <p:cNvSpPr txBox="1"/>
            <p:nvPr/>
          </p:nvSpPr>
          <p:spPr>
            <a:xfrm>
              <a:off x="0" y="0"/>
              <a:ext cx="6112166" cy="541173"/>
            </a:xfrm>
            <a:prstGeom prst="rect">
              <a:avLst/>
            </a:prstGeom>
          </p:spPr>
          <p:txBody>
            <a:bodyPr lIns="0" tIns="0" rIns="0" bIns="0" rtlCol="0" anchor="t">
              <a:spAutoFit/>
            </a:bodyPr>
            <a:lstStyle/>
            <a:p>
              <a:pPr algn="ctr">
                <a:lnSpc>
                  <a:spcPts val="3120"/>
                </a:lnSpc>
              </a:pPr>
              <a:r>
                <a:rPr lang="en-US" sz="2800" dirty="0" err="1">
                  <a:latin typeface="Teko Medium" panose="020B0604020202020204" charset="0"/>
                  <a:cs typeface="Teko Medium" panose="020B0604020202020204" charset="0"/>
                </a:rPr>
                <a:t>Responsable</a:t>
              </a:r>
              <a:r>
                <a:rPr lang="en-US" sz="2800" dirty="0">
                  <a:latin typeface="Teko Medium" panose="020B0604020202020204" charset="0"/>
                  <a:cs typeface="Teko Medium" panose="020B0604020202020204" charset="0"/>
                </a:rPr>
                <a:t> </a:t>
              </a:r>
              <a:r>
                <a:rPr lang="en-US" sz="2800" dirty="0" err="1">
                  <a:latin typeface="Teko Medium" panose="020B0604020202020204" charset="0"/>
                  <a:cs typeface="Teko Medium" panose="020B0604020202020204" charset="0"/>
                </a:rPr>
                <a:t>académique</a:t>
              </a:r>
              <a:endParaRPr lang="en-US" sz="2800" dirty="0">
                <a:latin typeface="Teko Medium" panose="020B0604020202020204" charset="0"/>
                <a:cs typeface="Teko Medium" panose="020B0604020202020204" charset="0"/>
              </a:endParaRPr>
            </a:p>
          </p:txBody>
        </p:sp>
        <p:sp>
          <p:nvSpPr>
            <p:cNvPr id="9" name="TextBox 9"/>
            <p:cNvSpPr txBox="1"/>
            <p:nvPr/>
          </p:nvSpPr>
          <p:spPr>
            <a:xfrm>
              <a:off x="0" y="744361"/>
              <a:ext cx="6112166" cy="2671586"/>
            </a:xfrm>
            <a:prstGeom prst="rect">
              <a:avLst/>
            </a:prstGeom>
          </p:spPr>
          <p:txBody>
            <a:bodyPr lIns="0" tIns="0" rIns="0" bIns="0" rtlCol="0" anchor="t">
              <a:spAutoFit/>
            </a:bodyPr>
            <a:lstStyle/>
            <a:p>
              <a:pPr marL="426407" lvl="1" indent="-213203">
                <a:lnSpc>
                  <a:spcPct val="150000"/>
                </a:lnSpc>
                <a:buFont typeface="Arial"/>
                <a:buChar char="•"/>
              </a:pPr>
              <a:r>
                <a:rPr lang="en-US" dirty="0" err="1">
                  <a:latin typeface="DM Sans"/>
                </a:rPr>
                <a:t>Membre</a:t>
              </a:r>
              <a:r>
                <a:rPr lang="en-US" dirty="0">
                  <a:latin typeface="DM Sans"/>
                </a:rPr>
                <a:t> de la Section (profs. </a:t>
              </a:r>
              <a:r>
                <a:rPr lang="en-US" dirty="0" err="1">
                  <a:latin typeface="DM Sans"/>
                </a:rPr>
                <a:t>ou</a:t>
              </a:r>
              <a:r>
                <a:rPr lang="en-US" dirty="0">
                  <a:latin typeface="DM Sans"/>
                </a:rPr>
                <a:t> </a:t>
              </a:r>
              <a:r>
                <a:rPr lang="en-US" dirty="0" err="1">
                  <a:latin typeface="DM Sans"/>
                </a:rPr>
                <a:t>CER</a:t>
              </a:r>
              <a:r>
                <a:rPr lang="en-US" dirty="0">
                  <a:latin typeface="DM Sans"/>
                </a:rPr>
                <a:t>). </a:t>
              </a:r>
            </a:p>
            <a:p>
              <a:pPr marL="426407" lvl="1" indent="-213203">
                <a:lnSpc>
                  <a:spcPct val="150000"/>
                </a:lnSpc>
                <a:buFont typeface="Arial"/>
                <a:buChar char="•"/>
              </a:pPr>
              <a:r>
                <a:rPr lang="en-US" dirty="0" err="1">
                  <a:latin typeface="DM Sans"/>
                </a:rPr>
                <a:t>Rôle</a:t>
              </a:r>
              <a:r>
                <a:rPr lang="en-US" dirty="0">
                  <a:latin typeface="DM Sans"/>
                </a:rPr>
                <a:t> </a:t>
              </a:r>
              <a:r>
                <a:rPr lang="en-US" dirty="0" err="1">
                  <a:latin typeface="DM Sans"/>
                </a:rPr>
                <a:t>défini</a:t>
              </a:r>
              <a:r>
                <a:rPr lang="en-US" dirty="0">
                  <a:latin typeface="DM Sans"/>
                </a:rPr>
                <a:t> dans la convention. </a:t>
              </a:r>
            </a:p>
            <a:p>
              <a:pPr marL="426407" lvl="1" indent="-213203">
                <a:lnSpc>
                  <a:spcPct val="150000"/>
                </a:lnSpc>
                <a:buFont typeface="Arial"/>
                <a:buChar char="•"/>
              </a:pPr>
              <a:r>
                <a:rPr lang="en-US" dirty="0" err="1">
                  <a:latin typeface="DM Sans"/>
                </a:rPr>
                <a:t>Rôle</a:t>
              </a:r>
              <a:r>
                <a:rPr lang="en-US" dirty="0">
                  <a:latin typeface="DM Sans"/>
                </a:rPr>
                <a:t> non cumulable. </a:t>
              </a:r>
            </a:p>
            <a:p>
              <a:pPr marL="426407" lvl="1" indent="-213203">
                <a:lnSpc>
                  <a:spcPct val="150000"/>
                </a:lnSpc>
                <a:buFont typeface="Arial"/>
                <a:buChar char="•"/>
              </a:pPr>
              <a:r>
                <a:rPr lang="en-US" dirty="0">
                  <a:latin typeface="DM Sans"/>
                </a:rPr>
                <a:t>Recherche libre.</a:t>
              </a:r>
              <a:r>
                <a:rPr lang="en-US" b="1" dirty="0">
                  <a:solidFill>
                    <a:srgbClr val="018482"/>
                  </a:solidFill>
                  <a:latin typeface="DM Sans"/>
                </a:rPr>
                <a:t> </a:t>
              </a:r>
            </a:p>
            <a:p>
              <a:pPr algn="ctr">
                <a:lnSpc>
                  <a:spcPts val="2765"/>
                </a:lnSpc>
              </a:pPr>
              <a:endParaRPr lang="en-US" sz="1975" dirty="0">
                <a:latin typeface="DM Sans"/>
              </a:endParaRPr>
            </a:p>
          </p:txBody>
        </p:sp>
      </p:grpSp>
      <p:sp>
        <p:nvSpPr>
          <p:cNvPr id="10" name="Freeform 10"/>
          <p:cNvSpPr/>
          <p:nvPr/>
        </p:nvSpPr>
        <p:spPr>
          <a:xfrm>
            <a:off x="13831092" y="2394428"/>
            <a:ext cx="2292256" cy="2292256"/>
          </a:xfrm>
          <a:custGeom>
            <a:avLst/>
            <a:gdLst/>
            <a:ahLst/>
            <a:cxnLst/>
            <a:rect l="l" t="t" r="r" b="b"/>
            <a:pathLst>
              <a:path w="2292256" h="2292256">
                <a:moveTo>
                  <a:pt x="0" y="0"/>
                </a:moveTo>
                <a:lnTo>
                  <a:pt x="2292256" y="0"/>
                </a:lnTo>
                <a:lnTo>
                  <a:pt x="2292256" y="2292256"/>
                </a:lnTo>
                <a:lnTo>
                  <a:pt x="0" y="22922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11"/>
          <p:cNvSpPr txBox="1"/>
          <p:nvPr/>
        </p:nvSpPr>
        <p:spPr>
          <a:xfrm>
            <a:off x="7810500" y="9066619"/>
            <a:ext cx="2667000" cy="290038"/>
          </a:xfrm>
          <a:prstGeom prst="rect">
            <a:avLst/>
          </a:prstGeom>
        </p:spPr>
        <p:txBody>
          <a:bodyPr wrap="square" lIns="0" tIns="0" rIns="0" bIns="0" rtlCol="0" anchor="t">
            <a:spAutoFit/>
          </a:bodyPr>
          <a:lstStyle/>
          <a:p>
            <a:pPr>
              <a:lnSpc>
                <a:spcPts val="2340"/>
              </a:lnSpc>
            </a:pPr>
            <a:r>
              <a:rPr lang="en-US" sz="1800" dirty="0">
                <a:solidFill>
                  <a:srgbClr val="000000"/>
                </a:solidFill>
                <a:latin typeface="DM Sans Bold"/>
              </a:rPr>
              <a:t>Site internet : </a:t>
            </a:r>
            <a:r>
              <a:rPr lang="en-US" sz="1800" dirty="0" err="1">
                <a:solidFill>
                  <a:srgbClr val="000000"/>
                </a:solidFill>
                <a:latin typeface="DM Sans Bold"/>
              </a:rPr>
              <a:t>étape</a:t>
            </a:r>
            <a:r>
              <a:rPr lang="en-US" sz="1800" dirty="0">
                <a:solidFill>
                  <a:srgbClr val="000000"/>
                </a:solidFill>
                <a:latin typeface="DM Sans Bold"/>
              </a:rPr>
              <a:t> 2</a:t>
            </a:r>
          </a:p>
        </p:txBody>
      </p:sp>
      <p:grpSp>
        <p:nvGrpSpPr>
          <p:cNvPr id="13" name="Group 48">
            <a:extLst>
              <a:ext uri="{FF2B5EF4-FFF2-40B4-BE49-F238E27FC236}">
                <a16:creationId xmlns:a16="http://schemas.microsoft.com/office/drawing/2014/main" id="{B65C840C-4E12-4A78-A2A3-80E7C10CC789}"/>
              </a:ext>
            </a:extLst>
          </p:cNvPr>
          <p:cNvGrpSpPr/>
          <p:nvPr/>
        </p:nvGrpSpPr>
        <p:grpSpPr>
          <a:xfrm>
            <a:off x="2285979" y="8491650"/>
            <a:ext cx="1440000" cy="1440000"/>
            <a:chOff x="0" y="0"/>
            <a:chExt cx="2409120" cy="2403360"/>
          </a:xfrm>
          <a:solidFill>
            <a:srgbClr val="018482"/>
          </a:solidFill>
        </p:grpSpPr>
        <p:sp>
          <p:nvSpPr>
            <p:cNvPr id="14" name="Freeform 49">
              <a:extLst>
                <a:ext uri="{FF2B5EF4-FFF2-40B4-BE49-F238E27FC236}">
                  <a16:creationId xmlns:a16="http://schemas.microsoft.com/office/drawing/2014/main" id="{0E5AA69C-64B5-447B-AC09-6AD0BD2CE380}"/>
                </a:ext>
              </a:extLst>
            </p:cNvPr>
            <p:cNvSpPr/>
            <p:nvPr/>
          </p:nvSpPr>
          <p:spPr>
            <a:xfrm>
              <a:off x="0" y="0"/>
              <a:ext cx="2409190" cy="2403348"/>
            </a:xfrm>
            <a:custGeom>
              <a:avLst/>
              <a:gdLst/>
              <a:ahLst/>
              <a:cxnLst/>
              <a:rect l="l" t="t" r="r" b="b"/>
              <a:pathLst>
                <a:path w="2409190" h="2403348">
                  <a:moveTo>
                    <a:pt x="0" y="1201674"/>
                  </a:moveTo>
                  <a:cubicBezTo>
                    <a:pt x="0" y="537972"/>
                    <a:pt x="539242" y="0"/>
                    <a:pt x="1204595" y="0"/>
                  </a:cubicBezTo>
                  <a:cubicBezTo>
                    <a:pt x="1869948" y="0"/>
                    <a:pt x="2409190" y="537972"/>
                    <a:pt x="2409190" y="1201674"/>
                  </a:cubicBezTo>
                  <a:cubicBezTo>
                    <a:pt x="2409190" y="1865376"/>
                    <a:pt x="1869948" y="2403348"/>
                    <a:pt x="1204595" y="2403348"/>
                  </a:cubicBezTo>
                  <a:cubicBezTo>
                    <a:pt x="539242" y="2403348"/>
                    <a:pt x="0" y="1865376"/>
                    <a:pt x="0" y="1201674"/>
                  </a:cubicBezTo>
                  <a:close/>
                </a:path>
              </a:pathLst>
            </a:custGeom>
            <a:grpFill/>
          </p:spPr>
        </p:sp>
      </p:grpSp>
      <p:sp>
        <p:nvSpPr>
          <p:cNvPr id="15" name="ZoneTexte 14">
            <a:extLst>
              <a:ext uri="{FF2B5EF4-FFF2-40B4-BE49-F238E27FC236}">
                <a16:creationId xmlns:a16="http://schemas.microsoft.com/office/drawing/2014/main" id="{7A9984DE-EE1A-42C3-ABBA-7486D024984F}"/>
              </a:ext>
            </a:extLst>
          </p:cNvPr>
          <p:cNvSpPr txBox="1"/>
          <p:nvPr/>
        </p:nvSpPr>
        <p:spPr>
          <a:xfrm>
            <a:off x="2853579" y="8817307"/>
            <a:ext cx="304800" cy="830997"/>
          </a:xfrm>
          <a:prstGeom prst="rect">
            <a:avLst/>
          </a:prstGeom>
          <a:noFill/>
        </p:spPr>
        <p:txBody>
          <a:bodyPr wrap="square" rtlCol="0">
            <a:spAutoFit/>
          </a:bodyPr>
          <a:lstStyle/>
          <a:p>
            <a:r>
              <a:rPr lang="fr-CH" sz="4800" b="1" dirty="0">
                <a:solidFill>
                  <a:schemeClr val="bg1"/>
                </a:solidFill>
                <a:latin typeface="DM Sans Bold" panose="020B0604020202020204" charset="0"/>
              </a:rPr>
              <a:t>1</a:t>
            </a:r>
          </a:p>
        </p:txBody>
      </p:sp>
      <p:grpSp>
        <p:nvGrpSpPr>
          <p:cNvPr id="16" name="Group 48">
            <a:extLst>
              <a:ext uri="{FF2B5EF4-FFF2-40B4-BE49-F238E27FC236}">
                <a16:creationId xmlns:a16="http://schemas.microsoft.com/office/drawing/2014/main" id="{C7F329FE-939F-4DA1-8220-2E4F04DF72EC}"/>
              </a:ext>
            </a:extLst>
          </p:cNvPr>
          <p:cNvGrpSpPr/>
          <p:nvPr/>
        </p:nvGrpSpPr>
        <p:grpSpPr>
          <a:xfrm>
            <a:off x="14257220" y="8491643"/>
            <a:ext cx="1440000" cy="1440000"/>
            <a:chOff x="0" y="0"/>
            <a:chExt cx="2409120" cy="2403360"/>
          </a:xfrm>
        </p:grpSpPr>
        <p:sp>
          <p:nvSpPr>
            <p:cNvPr id="17" name="Freeform 49">
              <a:extLst>
                <a:ext uri="{FF2B5EF4-FFF2-40B4-BE49-F238E27FC236}">
                  <a16:creationId xmlns:a16="http://schemas.microsoft.com/office/drawing/2014/main" id="{370108DD-D1CE-4128-BDA9-EC25A42C4A94}"/>
                </a:ext>
              </a:extLst>
            </p:cNvPr>
            <p:cNvSpPr/>
            <p:nvPr/>
          </p:nvSpPr>
          <p:spPr>
            <a:xfrm>
              <a:off x="0" y="0"/>
              <a:ext cx="2409190" cy="2403348"/>
            </a:xfrm>
            <a:custGeom>
              <a:avLst/>
              <a:gdLst/>
              <a:ahLst/>
              <a:cxnLst/>
              <a:rect l="l" t="t" r="r" b="b"/>
              <a:pathLst>
                <a:path w="2409190" h="2403348">
                  <a:moveTo>
                    <a:pt x="0" y="1201674"/>
                  </a:moveTo>
                  <a:cubicBezTo>
                    <a:pt x="0" y="537972"/>
                    <a:pt x="539242" y="0"/>
                    <a:pt x="1204595" y="0"/>
                  </a:cubicBezTo>
                  <a:cubicBezTo>
                    <a:pt x="1869948" y="0"/>
                    <a:pt x="2409190" y="537972"/>
                    <a:pt x="2409190" y="1201674"/>
                  </a:cubicBezTo>
                  <a:cubicBezTo>
                    <a:pt x="2409190" y="1865376"/>
                    <a:pt x="1869948" y="2403348"/>
                    <a:pt x="1204595" y="2403348"/>
                  </a:cubicBezTo>
                  <a:cubicBezTo>
                    <a:pt x="539242" y="2403348"/>
                    <a:pt x="0" y="1865376"/>
                    <a:pt x="0" y="1201674"/>
                  </a:cubicBezTo>
                  <a:close/>
                </a:path>
              </a:pathLst>
            </a:custGeom>
            <a:solidFill>
              <a:srgbClr val="018482"/>
            </a:solidFill>
          </p:spPr>
        </p:sp>
      </p:grpSp>
      <p:sp>
        <p:nvSpPr>
          <p:cNvPr id="18" name="ZoneTexte 17">
            <a:extLst>
              <a:ext uri="{FF2B5EF4-FFF2-40B4-BE49-F238E27FC236}">
                <a16:creationId xmlns:a16="http://schemas.microsoft.com/office/drawing/2014/main" id="{0E1D7948-DEF0-4DD8-81F3-E12DF7EE9974}"/>
              </a:ext>
            </a:extLst>
          </p:cNvPr>
          <p:cNvSpPr txBox="1"/>
          <p:nvPr/>
        </p:nvSpPr>
        <p:spPr>
          <a:xfrm>
            <a:off x="14706600" y="8796140"/>
            <a:ext cx="178112" cy="830997"/>
          </a:xfrm>
          <a:prstGeom prst="rect">
            <a:avLst/>
          </a:prstGeom>
          <a:noFill/>
        </p:spPr>
        <p:txBody>
          <a:bodyPr wrap="square" rtlCol="0">
            <a:spAutoFit/>
          </a:bodyPr>
          <a:lstStyle/>
          <a:p>
            <a:r>
              <a:rPr lang="fr-CH" sz="4800" b="1" dirty="0">
                <a:solidFill>
                  <a:schemeClr val="bg1"/>
                </a:solidFill>
                <a:latin typeface="DM Sans Bold" panose="020B0604020202020204" charset="0"/>
              </a:rPr>
              <a:t>2</a:t>
            </a:r>
          </a:p>
        </p:txBody>
      </p:sp>
      <p:sp>
        <p:nvSpPr>
          <p:cNvPr id="19" name="Flèche : droite 18">
            <a:extLst>
              <a:ext uri="{FF2B5EF4-FFF2-40B4-BE49-F238E27FC236}">
                <a16:creationId xmlns:a16="http://schemas.microsoft.com/office/drawing/2014/main" id="{9885A1EA-1AE9-4EE6-A08E-44FAEF5DA48C}"/>
              </a:ext>
            </a:extLst>
          </p:cNvPr>
          <p:cNvSpPr/>
          <p:nvPr/>
        </p:nvSpPr>
        <p:spPr>
          <a:xfrm>
            <a:off x="8382000" y="4765045"/>
            <a:ext cx="1524000" cy="1063534"/>
          </a:xfrm>
          <a:prstGeom prst="rightArrow">
            <a:avLst/>
          </a:prstGeom>
          <a:solidFill>
            <a:srgbClr val="018482"/>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18482"/>
        </a:solidFill>
        <a:effectLst/>
      </p:bgPr>
    </p:bg>
    <p:spTree>
      <p:nvGrpSpPr>
        <p:cNvPr id="1" name=""/>
        <p:cNvGrpSpPr/>
        <p:nvPr/>
      </p:nvGrpSpPr>
      <p:grpSpPr>
        <a:xfrm>
          <a:off x="0" y="0"/>
          <a:ext cx="0" cy="0"/>
          <a:chOff x="0" y="0"/>
          <a:chExt cx="0" cy="0"/>
        </a:xfrm>
      </p:grpSpPr>
      <p:grpSp>
        <p:nvGrpSpPr>
          <p:cNvPr id="2" name="Group 2"/>
          <p:cNvGrpSpPr/>
          <p:nvPr/>
        </p:nvGrpSpPr>
        <p:grpSpPr>
          <a:xfrm>
            <a:off x="-246474" y="2231117"/>
            <a:ext cx="4769584" cy="3178977"/>
            <a:chOff x="-99381" y="0"/>
            <a:chExt cx="7606203" cy="4238636"/>
          </a:xfrm>
        </p:grpSpPr>
        <p:sp>
          <p:nvSpPr>
            <p:cNvPr id="3" name="TextBox 3"/>
            <p:cNvSpPr txBox="1"/>
            <p:nvPr/>
          </p:nvSpPr>
          <p:spPr>
            <a:xfrm>
              <a:off x="-99381" y="2353006"/>
              <a:ext cx="7606203" cy="701047"/>
            </a:xfrm>
            <a:prstGeom prst="rect">
              <a:avLst/>
            </a:prstGeom>
          </p:spPr>
          <p:txBody>
            <a:bodyPr lIns="0" tIns="0" rIns="0" bIns="0" rtlCol="0" anchor="t">
              <a:spAutoFit/>
            </a:bodyPr>
            <a:lstStyle/>
            <a:p>
              <a:pPr marL="0" lvl="0" indent="0" algn="ctr">
                <a:lnSpc>
                  <a:spcPts val="4071"/>
                </a:lnSpc>
                <a:spcBef>
                  <a:spcPct val="0"/>
                </a:spcBef>
              </a:pPr>
              <a:r>
                <a:rPr lang="en-US" sz="3200" dirty="0" err="1">
                  <a:solidFill>
                    <a:srgbClr val="FFFFFF"/>
                  </a:solidFill>
                  <a:latin typeface="Teko Medium" panose="020B0604020202020204" charset="0"/>
                  <a:cs typeface="Teko Medium" panose="020B0604020202020204" charset="0"/>
                </a:rPr>
                <a:t>Projet</a:t>
              </a:r>
              <a:r>
                <a:rPr lang="en-US" sz="3200" dirty="0">
                  <a:solidFill>
                    <a:srgbClr val="FFFFFF"/>
                  </a:solidFill>
                  <a:latin typeface="Teko Medium" panose="020B0604020202020204" charset="0"/>
                  <a:cs typeface="Teko Medium" panose="020B0604020202020204" charset="0"/>
                </a:rPr>
                <a:t> de stage</a:t>
              </a:r>
            </a:p>
          </p:txBody>
        </p:sp>
        <p:sp>
          <p:nvSpPr>
            <p:cNvPr id="4" name="TextBox 4"/>
            <p:cNvSpPr txBox="1"/>
            <p:nvPr/>
          </p:nvSpPr>
          <p:spPr>
            <a:xfrm>
              <a:off x="1011320" y="3130640"/>
              <a:ext cx="5791200" cy="1107996"/>
            </a:xfrm>
            <a:prstGeom prst="rect">
              <a:avLst/>
            </a:prstGeom>
          </p:spPr>
          <p:txBody>
            <a:bodyPr wrap="square" lIns="0" tIns="0" rIns="0" bIns="0" rtlCol="0" anchor="t">
              <a:spAutoFit/>
            </a:bodyPr>
            <a:lstStyle/>
            <a:p>
              <a:pPr marL="285750" indent="-285750" algn="ctr">
                <a:buFont typeface="Arial" panose="020B0604020202020204" pitchFamily="34" charset="0"/>
                <a:buChar char="•"/>
              </a:pPr>
              <a:r>
                <a:rPr lang="en-US" dirty="0" err="1">
                  <a:solidFill>
                    <a:srgbClr val="FFFFFF"/>
                  </a:solidFill>
                  <a:latin typeface="DM Sans"/>
                </a:rPr>
                <a:t>L’étudiant</a:t>
              </a:r>
              <a:r>
                <a:rPr lang="en-US" dirty="0">
                  <a:solidFill>
                    <a:srgbClr val="FFFFFF"/>
                  </a:solidFill>
                  <a:latin typeface="DM Sans"/>
                </a:rPr>
                <a:t> </a:t>
              </a:r>
              <a:r>
                <a:rPr lang="en-US" dirty="0" err="1">
                  <a:solidFill>
                    <a:srgbClr val="FFFFFF"/>
                  </a:solidFill>
                  <a:latin typeface="DM Sans"/>
                </a:rPr>
                <a:t>doit</a:t>
              </a:r>
              <a:r>
                <a:rPr lang="en-US" dirty="0">
                  <a:solidFill>
                    <a:srgbClr val="FFFFFF"/>
                  </a:solidFill>
                  <a:latin typeface="DM Sans"/>
                </a:rPr>
                <a:t> faire </a:t>
              </a:r>
              <a:r>
                <a:rPr lang="en-US" dirty="0" err="1">
                  <a:solidFill>
                    <a:srgbClr val="FFFFFF"/>
                  </a:solidFill>
                  <a:latin typeface="DM Sans"/>
                </a:rPr>
                <a:t>approuver</a:t>
              </a:r>
              <a:r>
                <a:rPr lang="en-US" dirty="0">
                  <a:solidFill>
                    <a:srgbClr val="FFFFFF"/>
                  </a:solidFill>
                  <a:latin typeface="DM Sans"/>
                </a:rPr>
                <a:t> son </a:t>
              </a:r>
              <a:r>
                <a:rPr lang="en-US" dirty="0" err="1">
                  <a:solidFill>
                    <a:srgbClr val="FFFFFF"/>
                  </a:solidFill>
                  <a:latin typeface="DM Sans"/>
                </a:rPr>
                <a:t>projet</a:t>
              </a:r>
              <a:r>
                <a:rPr lang="en-US" dirty="0">
                  <a:solidFill>
                    <a:srgbClr val="FFFFFF"/>
                  </a:solidFill>
                  <a:latin typeface="DM Sans"/>
                </a:rPr>
                <a:t> de stage (</a:t>
              </a:r>
              <a:r>
                <a:rPr lang="en-US" dirty="0" err="1">
                  <a:solidFill>
                    <a:srgbClr val="FFFFFF"/>
                  </a:solidFill>
                  <a:latin typeface="DM Sans"/>
                </a:rPr>
                <a:t>formulaire</a:t>
              </a:r>
              <a:r>
                <a:rPr lang="en-US" dirty="0">
                  <a:solidFill>
                    <a:srgbClr val="FFFFFF"/>
                  </a:solidFill>
                  <a:latin typeface="DM Sans"/>
                </a:rPr>
                <a:t> 01A) par le Bureau des stages.</a:t>
              </a:r>
            </a:p>
          </p:txBody>
        </p:sp>
        <p:sp>
          <p:nvSpPr>
            <p:cNvPr id="5" name="Freeform 5"/>
            <p:cNvSpPr/>
            <p:nvPr/>
          </p:nvSpPr>
          <p:spPr>
            <a:xfrm flipV="1">
              <a:off x="1811547" y="0"/>
              <a:ext cx="4018722" cy="2112000"/>
            </a:xfrm>
            <a:custGeom>
              <a:avLst/>
              <a:gdLst/>
              <a:ahLst/>
              <a:cxnLst/>
              <a:rect l="l" t="t" r="r" b="b"/>
              <a:pathLst>
                <a:path w="3983108" h="1991554">
                  <a:moveTo>
                    <a:pt x="0" y="1991554"/>
                  </a:moveTo>
                  <a:lnTo>
                    <a:pt x="3983108" y="1991554"/>
                  </a:lnTo>
                  <a:lnTo>
                    <a:pt x="3983108" y="0"/>
                  </a:lnTo>
                  <a:lnTo>
                    <a:pt x="0" y="0"/>
                  </a:lnTo>
                  <a:lnTo>
                    <a:pt x="0" y="1991554"/>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6" name="Group 6"/>
          <p:cNvGrpSpPr/>
          <p:nvPr/>
        </p:nvGrpSpPr>
        <p:grpSpPr>
          <a:xfrm>
            <a:off x="4008323" y="2229105"/>
            <a:ext cx="5553608" cy="4741523"/>
            <a:chOff x="-200696" y="-1"/>
            <a:chExt cx="7404811" cy="6322030"/>
          </a:xfrm>
        </p:grpSpPr>
        <p:sp>
          <p:nvSpPr>
            <p:cNvPr id="7" name="Freeform 7"/>
            <p:cNvSpPr/>
            <p:nvPr/>
          </p:nvSpPr>
          <p:spPr>
            <a:xfrm flipV="1">
              <a:off x="1763582" y="-1"/>
              <a:ext cx="3360000" cy="2112000"/>
            </a:xfrm>
            <a:custGeom>
              <a:avLst/>
              <a:gdLst/>
              <a:ahLst/>
              <a:cxnLst/>
              <a:rect l="l" t="t" r="r" b="b"/>
              <a:pathLst>
                <a:path w="3877646" h="1938823">
                  <a:moveTo>
                    <a:pt x="0" y="1938823"/>
                  </a:moveTo>
                  <a:lnTo>
                    <a:pt x="3877646" y="1938823"/>
                  </a:lnTo>
                  <a:lnTo>
                    <a:pt x="3877646" y="0"/>
                  </a:lnTo>
                  <a:lnTo>
                    <a:pt x="0" y="0"/>
                  </a:lnTo>
                  <a:lnTo>
                    <a:pt x="0" y="193882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200696" y="2445555"/>
              <a:ext cx="7404811" cy="683948"/>
            </a:xfrm>
            <a:prstGeom prst="rect">
              <a:avLst/>
            </a:prstGeom>
          </p:spPr>
          <p:txBody>
            <a:bodyPr lIns="0" tIns="0" rIns="0" bIns="0" rtlCol="0" anchor="t">
              <a:spAutoFit/>
            </a:bodyPr>
            <a:lstStyle/>
            <a:p>
              <a:pPr marL="0" lvl="0" indent="0" algn="ctr">
                <a:lnSpc>
                  <a:spcPts val="3964"/>
                </a:lnSpc>
                <a:spcBef>
                  <a:spcPct val="0"/>
                </a:spcBef>
              </a:pPr>
              <a:r>
                <a:rPr lang="en-US" sz="3200" dirty="0">
                  <a:solidFill>
                    <a:srgbClr val="FFFFFF"/>
                  </a:solidFill>
                  <a:latin typeface="Teko Medium" panose="020B0604020202020204" charset="0"/>
                  <a:cs typeface="Teko Medium" panose="020B0604020202020204" charset="0"/>
                </a:rPr>
                <a:t>Convention de stage</a:t>
              </a:r>
            </a:p>
          </p:txBody>
        </p:sp>
        <p:sp>
          <p:nvSpPr>
            <p:cNvPr id="9" name="TextBox 9"/>
            <p:cNvSpPr txBox="1"/>
            <p:nvPr/>
          </p:nvSpPr>
          <p:spPr>
            <a:xfrm>
              <a:off x="902625" y="3305220"/>
              <a:ext cx="4841947" cy="3016809"/>
            </a:xfrm>
            <a:prstGeom prst="rect">
              <a:avLst/>
            </a:prstGeom>
          </p:spPr>
          <p:txBody>
            <a:bodyPr wrap="square" lIns="0" tIns="0" rIns="0" bIns="0" rtlCol="0" anchor="t">
              <a:spAutoFit/>
            </a:bodyPr>
            <a:lstStyle/>
            <a:p>
              <a:pPr marL="285750" indent="-285750" algn="ctr">
                <a:buFont typeface="Arial" panose="020B0604020202020204" pitchFamily="34" charset="0"/>
                <a:buChar char="•"/>
              </a:pPr>
              <a:r>
                <a:rPr lang="en-US" dirty="0" err="1">
                  <a:solidFill>
                    <a:srgbClr val="FFFFFF"/>
                  </a:solidFill>
                  <a:latin typeface="DM Sans"/>
                </a:rPr>
                <a:t>L’étudiant</a:t>
              </a:r>
              <a:r>
                <a:rPr lang="en-US" dirty="0">
                  <a:solidFill>
                    <a:srgbClr val="FFFFFF"/>
                  </a:solidFill>
                  <a:latin typeface="DM Sans"/>
                </a:rPr>
                <a:t> </a:t>
              </a:r>
              <a:r>
                <a:rPr lang="en-US" dirty="0" err="1">
                  <a:solidFill>
                    <a:srgbClr val="FFFFFF"/>
                  </a:solidFill>
                  <a:latin typeface="DM Sans"/>
                </a:rPr>
                <a:t>doit</a:t>
              </a:r>
              <a:r>
                <a:rPr lang="en-US" dirty="0">
                  <a:solidFill>
                    <a:srgbClr val="FFFFFF"/>
                  </a:solidFill>
                  <a:latin typeface="DM Sans"/>
                </a:rPr>
                <a:t> </a:t>
              </a:r>
              <a:r>
                <a:rPr lang="en-US" dirty="0" err="1">
                  <a:solidFill>
                    <a:srgbClr val="FFFFFF"/>
                  </a:solidFill>
                  <a:latin typeface="DM Sans"/>
                </a:rPr>
                <a:t>remplir</a:t>
              </a:r>
              <a:r>
                <a:rPr lang="en-US" dirty="0">
                  <a:solidFill>
                    <a:srgbClr val="FFFFFF"/>
                  </a:solidFill>
                  <a:latin typeface="DM Sans"/>
                </a:rPr>
                <a:t> la convention (02G : stage </a:t>
              </a:r>
              <a:r>
                <a:rPr lang="en-US" dirty="0" err="1">
                  <a:solidFill>
                    <a:srgbClr val="FFFFFF"/>
                  </a:solidFill>
                  <a:latin typeface="DM Sans"/>
                </a:rPr>
                <a:t>en</a:t>
              </a:r>
              <a:r>
                <a:rPr lang="en-US" dirty="0">
                  <a:solidFill>
                    <a:srgbClr val="FFFFFF"/>
                  </a:solidFill>
                  <a:latin typeface="DM Sans"/>
                </a:rPr>
                <a:t> Suisse; 02I : stage à </a:t>
              </a:r>
              <a:r>
                <a:rPr lang="en-US" dirty="0" err="1">
                  <a:solidFill>
                    <a:srgbClr val="FFFFFF"/>
                  </a:solidFill>
                  <a:latin typeface="DM Sans"/>
                </a:rPr>
                <a:t>l’étranger</a:t>
              </a:r>
              <a:r>
                <a:rPr lang="en-US" dirty="0">
                  <a:solidFill>
                    <a:srgbClr val="FFFFFF"/>
                  </a:solidFill>
                  <a:latin typeface="DM Sans"/>
                </a:rPr>
                <a:t>)</a:t>
              </a:r>
            </a:p>
            <a:p>
              <a:pPr marL="285750" indent="-285750" algn="ctr">
                <a:buFont typeface="Arial" panose="020B0604020202020204" pitchFamily="34" charset="0"/>
                <a:buChar char="•"/>
              </a:pPr>
              <a:endParaRPr lang="en-US" sz="800" dirty="0">
                <a:solidFill>
                  <a:srgbClr val="FFFFFF"/>
                </a:solidFill>
                <a:latin typeface="DM Sans"/>
              </a:endParaRPr>
            </a:p>
            <a:p>
              <a:pPr marL="285750" indent="-285750" algn="ctr">
                <a:buFont typeface="Arial" panose="020B0604020202020204" pitchFamily="34" charset="0"/>
                <a:buChar char="•"/>
              </a:pPr>
              <a:r>
                <a:rPr lang="en-US" dirty="0" err="1">
                  <a:solidFill>
                    <a:srgbClr val="FFFFFF"/>
                  </a:solidFill>
                  <a:latin typeface="DM Sans"/>
                </a:rPr>
                <a:t>L’étudiant</a:t>
              </a:r>
              <a:r>
                <a:rPr lang="en-US" dirty="0">
                  <a:solidFill>
                    <a:srgbClr val="FFFFFF"/>
                  </a:solidFill>
                  <a:latin typeface="DM Sans"/>
                </a:rPr>
                <a:t> </a:t>
              </a:r>
              <a:r>
                <a:rPr lang="en-US" dirty="0" err="1">
                  <a:solidFill>
                    <a:srgbClr val="FFFFFF"/>
                  </a:solidFill>
                  <a:latin typeface="DM Sans"/>
                </a:rPr>
                <a:t>doit</a:t>
              </a:r>
              <a:r>
                <a:rPr lang="en-US" dirty="0">
                  <a:solidFill>
                    <a:srgbClr val="FFFFFF"/>
                  </a:solidFill>
                  <a:latin typeface="DM Sans"/>
                </a:rPr>
                <a:t> signer la convention et la faire signer à </a:t>
              </a:r>
              <a:r>
                <a:rPr lang="en-US" dirty="0" err="1">
                  <a:solidFill>
                    <a:srgbClr val="FFFFFF"/>
                  </a:solidFill>
                  <a:latin typeface="DM Sans"/>
                </a:rPr>
                <a:t>ses</a:t>
              </a:r>
              <a:r>
                <a:rPr lang="en-US" dirty="0">
                  <a:solidFill>
                    <a:srgbClr val="FFFFFF"/>
                  </a:solidFill>
                  <a:latin typeface="DM Sans"/>
                </a:rPr>
                <a:t> 2 </a:t>
              </a:r>
              <a:r>
                <a:rPr lang="en-US" dirty="0" err="1">
                  <a:solidFill>
                    <a:srgbClr val="FFFFFF"/>
                  </a:solidFill>
                  <a:latin typeface="DM Sans"/>
                </a:rPr>
                <a:t>responsables</a:t>
              </a:r>
              <a:r>
                <a:rPr lang="en-US" dirty="0">
                  <a:solidFill>
                    <a:srgbClr val="FFFFFF"/>
                  </a:solidFill>
                  <a:latin typeface="DM Sans"/>
                </a:rPr>
                <a:t>. </a:t>
              </a:r>
            </a:p>
            <a:p>
              <a:pPr algn="ctr">
                <a:lnSpc>
                  <a:spcPts val="3913"/>
                </a:lnSpc>
              </a:pPr>
              <a:endParaRPr lang="en-US" sz="2795" dirty="0">
                <a:solidFill>
                  <a:srgbClr val="FFFFFF"/>
                </a:solidFill>
                <a:latin typeface="DM Sans"/>
              </a:endParaRPr>
            </a:p>
          </p:txBody>
        </p:sp>
      </p:grpSp>
      <p:grpSp>
        <p:nvGrpSpPr>
          <p:cNvPr id="10" name="Group 10"/>
          <p:cNvGrpSpPr/>
          <p:nvPr/>
        </p:nvGrpSpPr>
        <p:grpSpPr>
          <a:xfrm>
            <a:off x="8927237" y="2236606"/>
            <a:ext cx="5288845" cy="3802446"/>
            <a:chOff x="-1" y="-1"/>
            <a:chExt cx="7051793" cy="5069928"/>
          </a:xfrm>
        </p:grpSpPr>
        <p:sp>
          <p:nvSpPr>
            <p:cNvPr id="11" name="Freeform 11"/>
            <p:cNvSpPr/>
            <p:nvPr/>
          </p:nvSpPr>
          <p:spPr>
            <a:xfrm flipV="1">
              <a:off x="1679506" y="-1"/>
              <a:ext cx="3360000" cy="2112000"/>
            </a:xfrm>
            <a:custGeom>
              <a:avLst/>
              <a:gdLst/>
              <a:ahLst/>
              <a:cxnLst/>
              <a:rect l="l" t="t" r="r" b="b"/>
              <a:pathLst>
                <a:path w="3692783" h="1846391">
                  <a:moveTo>
                    <a:pt x="0" y="1846391"/>
                  </a:moveTo>
                  <a:lnTo>
                    <a:pt x="3692783" y="1846391"/>
                  </a:lnTo>
                  <a:lnTo>
                    <a:pt x="3692783" y="0"/>
                  </a:lnTo>
                  <a:lnTo>
                    <a:pt x="0" y="0"/>
                  </a:lnTo>
                  <a:lnTo>
                    <a:pt x="0" y="1846391"/>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p:cNvSpPr txBox="1"/>
            <p:nvPr/>
          </p:nvSpPr>
          <p:spPr>
            <a:xfrm>
              <a:off x="-1" y="2431329"/>
              <a:ext cx="7051793" cy="649751"/>
            </a:xfrm>
            <a:prstGeom prst="rect">
              <a:avLst/>
            </a:prstGeom>
          </p:spPr>
          <p:txBody>
            <a:bodyPr lIns="0" tIns="0" rIns="0" bIns="0" rtlCol="0" anchor="t">
              <a:spAutoFit/>
            </a:bodyPr>
            <a:lstStyle/>
            <a:p>
              <a:pPr marL="0" lvl="0" indent="0" algn="ctr">
                <a:lnSpc>
                  <a:spcPts val="3775"/>
                </a:lnSpc>
                <a:spcBef>
                  <a:spcPct val="0"/>
                </a:spcBef>
              </a:pPr>
              <a:r>
                <a:rPr lang="en-US" sz="3200" dirty="0" err="1">
                  <a:solidFill>
                    <a:srgbClr val="FFFFFF"/>
                  </a:solidFill>
                  <a:latin typeface="Teko Medium" panose="020B0604020202020204" charset="0"/>
                  <a:cs typeface="Teko Medium" panose="020B0604020202020204" charset="0"/>
                </a:rPr>
                <a:t>Enregistrement</a:t>
              </a:r>
              <a:r>
                <a:rPr lang="en-US" sz="3200" dirty="0">
                  <a:solidFill>
                    <a:srgbClr val="FFFFFF"/>
                  </a:solidFill>
                  <a:latin typeface="Teko Medium" panose="020B0604020202020204" charset="0"/>
                  <a:cs typeface="Teko Medium" panose="020B0604020202020204" charset="0"/>
                </a:rPr>
                <a:t> de la convention </a:t>
              </a:r>
            </a:p>
          </p:txBody>
        </p:sp>
        <p:sp>
          <p:nvSpPr>
            <p:cNvPr id="13" name="TextBox 13"/>
            <p:cNvSpPr txBox="1"/>
            <p:nvPr/>
          </p:nvSpPr>
          <p:spPr>
            <a:xfrm>
              <a:off x="815556" y="3223267"/>
              <a:ext cx="5304644" cy="1846660"/>
            </a:xfrm>
            <a:prstGeom prst="rect">
              <a:avLst/>
            </a:prstGeom>
          </p:spPr>
          <p:txBody>
            <a:bodyPr wrap="square" lIns="0" tIns="0" rIns="0" bIns="0" rtlCol="0" anchor="t">
              <a:spAutoFit/>
            </a:bodyPr>
            <a:lstStyle/>
            <a:p>
              <a:pPr marL="285750" indent="-285750" algn="ctr">
                <a:buFont typeface="Arial" panose="020B0604020202020204" pitchFamily="34" charset="0"/>
                <a:buChar char="•"/>
              </a:pPr>
              <a:r>
                <a:rPr lang="en-US" dirty="0" err="1">
                  <a:solidFill>
                    <a:srgbClr val="FFFFFF"/>
                  </a:solidFill>
                  <a:latin typeface="DM Sans"/>
                </a:rPr>
                <a:t>L’étudiant</a:t>
              </a:r>
              <a:r>
                <a:rPr lang="en-US" dirty="0">
                  <a:solidFill>
                    <a:srgbClr val="FFFFFF"/>
                  </a:solidFill>
                  <a:latin typeface="DM Sans"/>
                </a:rPr>
                <a:t> </a:t>
              </a:r>
              <a:r>
                <a:rPr lang="en-US" dirty="0" err="1">
                  <a:solidFill>
                    <a:srgbClr val="FFFFFF"/>
                  </a:solidFill>
                  <a:latin typeface="DM Sans"/>
                </a:rPr>
                <a:t>doit</a:t>
              </a:r>
              <a:r>
                <a:rPr lang="en-US" dirty="0">
                  <a:solidFill>
                    <a:srgbClr val="FFFFFF"/>
                  </a:solidFill>
                  <a:latin typeface="DM Sans"/>
                </a:rPr>
                <a:t> </a:t>
              </a:r>
              <a:r>
                <a:rPr lang="en-US" dirty="0" err="1">
                  <a:solidFill>
                    <a:srgbClr val="FFFFFF"/>
                  </a:solidFill>
                  <a:latin typeface="DM Sans"/>
                </a:rPr>
                <a:t>envoyer</a:t>
              </a:r>
              <a:r>
                <a:rPr lang="en-US" dirty="0">
                  <a:solidFill>
                    <a:srgbClr val="FFFFFF"/>
                  </a:solidFill>
                  <a:latin typeface="DM Sans"/>
                </a:rPr>
                <a:t> la convention au </a:t>
              </a:r>
              <a:r>
                <a:rPr lang="en-US" dirty="0" err="1">
                  <a:solidFill>
                    <a:srgbClr val="FFFFFF"/>
                  </a:solidFill>
                  <a:latin typeface="DM Sans"/>
                </a:rPr>
                <a:t>secrétariat</a:t>
              </a:r>
              <a:r>
                <a:rPr lang="en-US" dirty="0">
                  <a:solidFill>
                    <a:srgbClr val="FFFFFF"/>
                  </a:solidFill>
                  <a:latin typeface="DM Sans"/>
                </a:rPr>
                <a:t> du Bureau des stages pour </a:t>
              </a:r>
              <a:r>
                <a:rPr lang="en-US" dirty="0" err="1">
                  <a:solidFill>
                    <a:srgbClr val="FFFFFF"/>
                  </a:solidFill>
                  <a:latin typeface="DM Sans"/>
                </a:rPr>
                <a:t>enregistrement</a:t>
              </a:r>
              <a:r>
                <a:rPr lang="en-US" dirty="0">
                  <a:solidFill>
                    <a:srgbClr val="FFFFFF"/>
                  </a:solidFill>
                  <a:latin typeface="DM Sans"/>
                </a:rPr>
                <a:t>. Il </a:t>
              </a:r>
              <a:r>
                <a:rPr lang="en-US" dirty="0" err="1">
                  <a:solidFill>
                    <a:srgbClr val="FFFFFF"/>
                  </a:solidFill>
                  <a:latin typeface="DM Sans"/>
                </a:rPr>
                <a:t>peut</a:t>
              </a:r>
              <a:r>
                <a:rPr lang="en-US" dirty="0">
                  <a:solidFill>
                    <a:srgbClr val="FFFFFF"/>
                  </a:solidFill>
                  <a:latin typeface="DM Sans"/>
                </a:rPr>
                <a:t> signer un </a:t>
              </a:r>
              <a:r>
                <a:rPr lang="en-US" dirty="0" err="1">
                  <a:solidFill>
                    <a:srgbClr val="FFFFFF"/>
                  </a:solidFill>
                  <a:latin typeface="DM Sans"/>
                </a:rPr>
                <a:t>avenant</a:t>
              </a:r>
              <a:r>
                <a:rPr lang="en-US" dirty="0">
                  <a:solidFill>
                    <a:srgbClr val="FFFFFF"/>
                  </a:solidFill>
                  <a:latin typeface="DM Sans"/>
                </a:rPr>
                <a:t> </a:t>
              </a:r>
              <a:r>
                <a:rPr lang="en-US" dirty="0" err="1">
                  <a:solidFill>
                    <a:srgbClr val="FFFFFF"/>
                  </a:solidFill>
                  <a:latin typeface="DM Sans"/>
                </a:rPr>
                <a:t>en</a:t>
              </a:r>
              <a:r>
                <a:rPr lang="en-US" dirty="0">
                  <a:solidFill>
                    <a:srgbClr val="FFFFFF"/>
                  </a:solidFill>
                  <a:latin typeface="DM Sans"/>
                </a:rPr>
                <a:t> </a:t>
              </a:r>
              <a:r>
                <a:rPr lang="en-US" dirty="0" err="1">
                  <a:solidFill>
                    <a:srgbClr val="FFFFFF"/>
                  </a:solidFill>
                  <a:latin typeface="DM Sans"/>
                </a:rPr>
                <a:t>cas</a:t>
              </a:r>
              <a:r>
                <a:rPr lang="en-US" dirty="0">
                  <a:solidFill>
                    <a:srgbClr val="FFFFFF"/>
                  </a:solidFill>
                  <a:latin typeface="DM Sans"/>
                </a:rPr>
                <a:t> de modification. </a:t>
              </a:r>
            </a:p>
          </p:txBody>
        </p:sp>
      </p:grpSp>
      <p:sp>
        <p:nvSpPr>
          <p:cNvPr id="14" name="Freeform 14"/>
          <p:cNvSpPr/>
          <p:nvPr/>
        </p:nvSpPr>
        <p:spPr>
          <a:xfrm>
            <a:off x="1840718" y="2644440"/>
            <a:ext cx="900000" cy="900000"/>
          </a:xfrm>
          <a:custGeom>
            <a:avLst/>
            <a:gdLst/>
            <a:ahLst/>
            <a:cxnLst/>
            <a:rect l="l" t="t" r="r" b="b"/>
            <a:pathLst>
              <a:path w="1078728" h="1041463">
                <a:moveTo>
                  <a:pt x="0" y="0"/>
                </a:moveTo>
                <a:lnTo>
                  <a:pt x="1078728" y="0"/>
                </a:lnTo>
                <a:lnTo>
                  <a:pt x="1078728" y="1041463"/>
                </a:lnTo>
                <a:lnTo>
                  <a:pt x="0" y="10414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Freeform 15"/>
          <p:cNvSpPr/>
          <p:nvPr/>
        </p:nvSpPr>
        <p:spPr>
          <a:xfrm>
            <a:off x="6445096" y="2644440"/>
            <a:ext cx="900000" cy="900000"/>
          </a:xfrm>
          <a:custGeom>
            <a:avLst/>
            <a:gdLst/>
            <a:ahLst/>
            <a:cxnLst/>
            <a:rect l="l" t="t" r="r" b="b"/>
            <a:pathLst>
              <a:path w="983424" h="960179">
                <a:moveTo>
                  <a:pt x="0" y="0"/>
                </a:moveTo>
                <a:lnTo>
                  <a:pt x="983424" y="0"/>
                </a:lnTo>
                <a:lnTo>
                  <a:pt x="983424" y="960180"/>
                </a:lnTo>
                <a:lnTo>
                  <a:pt x="0" y="9601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H" dirty="0"/>
          </a:p>
        </p:txBody>
      </p:sp>
      <p:sp>
        <p:nvSpPr>
          <p:cNvPr id="16" name="Freeform 16"/>
          <p:cNvSpPr/>
          <p:nvPr/>
        </p:nvSpPr>
        <p:spPr>
          <a:xfrm>
            <a:off x="10993941" y="2693433"/>
            <a:ext cx="900000" cy="900000"/>
          </a:xfrm>
          <a:custGeom>
            <a:avLst/>
            <a:gdLst/>
            <a:ahLst/>
            <a:cxnLst/>
            <a:rect l="l" t="t" r="r" b="b"/>
            <a:pathLst>
              <a:path w="930073" h="988125">
                <a:moveTo>
                  <a:pt x="0" y="0"/>
                </a:moveTo>
                <a:lnTo>
                  <a:pt x="930073" y="0"/>
                </a:lnTo>
                <a:lnTo>
                  <a:pt x="930073" y="988125"/>
                </a:lnTo>
                <a:lnTo>
                  <a:pt x="0" y="9881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7" name="TextBox 17"/>
          <p:cNvSpPr txBox="1"/>
          <p:nvPr/>
        </p:nvSpPr>
        <p:spPr>
          <a:xfrm>
            <a:off x="3787504" y="625323"/>
            <a:ext cx="11217815" cy="1330319"/>
          </a:xfrm>
          <a:prstGeom prst="rect">
            <a:avLst/>
          </a:prstGeom>
        </p:spPr>
        <p:txBody>
          <a:bodyPr lIns="0" tIns="0" rIns="0" bIns="0" rtlCol="0" anchor="t">
            <a:spAutoFit/>
          </a:bodyPr>
          <a:lstStyle/>
          <a:p>
            <a:pPr marL="0" lvl="0" indent="0" algn="ctr">
              <a:lnSpc>
                <a:spcPts val="9999"/>
              </a:lnSpc>
            </a:pPr>
            <a:r>
              <a:rPr lang="en-US" sz="8800" dirty="0">
                <a:solidFill>
                  <a:schemeClr val="bg1"/>
                </a:solidFill>
                <a:latin typeface="Teko Medium"/>
              </a:rPr>
              <a:t>Démarches </a:t>
            </a:r>
            <a:r>
              <a:rPr lang="en-US" sz="8800" dirty="0" err="1">
                <a:solidFill>
                  <a:schemeClr val="bg1"/>
                </a:solidFill>
                <a:latin typeface="Teko Medium"/>
              </a:rPr>
              <a:t>administratives</a:t>
            </a:r>
            <a:endParaRPr lang="en-US" sz="8800" dirty="0">
              <a:solidFill>
                <a:schemeClr val="bg1"/>
              </a:solidFill>
              <a:latin typeface="Teko Medium"/>
            </a:endParaRPr>
          </a:p>
        </p:txBody>
      </p:sp>
      <p:sp>
        <p:nvSpPr>
          <p:cNvPr id="18" name="TextBox 18"/>
          <p:cNvSpPr txBox="1"/>
          <p:nvPr/>
        </p:nvSpPr>
        <p:spPr>
          <a:xfrm>
            <a:off x="8030137" y="9715500"/>
            <a:ext cx="2929937" cy="287195"/>
          </a:xfrm>
          <a:prstGeom prst="rect">
            <a:avLst/>
          </a:prstGeom>
        </p:spPr>
        <p:txBody>
          <a:bodyPr wrap="square" lIns="0" tIns="0" rIns="0" bIns="0" rtlCol="0" anchor="t">
            <a:spAutoFit/>
          </a:bodyPr>
          <a:lstStyle/>
          <a:p>
            <a:pPr>
              <a:lnSpc>
                <a:spcPts val="2340"/>
              </a:lnSpc>
            </a:pPr>
            <a:r>
              <a:rPr lang="en-US" sz="1800" dirty="0">
                <a:solidFill>
                  <a:srgbClr val="FFFFFF"/>
                </a:solidFill>
                <a:latin typeface="DM Sans Bold"/>
              </a:rPr>
              <a:t>Site internet : </a:t>
            </a:r>
            <a:r>
              <a:rPr lang="en-US" sz="1800" dirty="0" err="1">
                <a:solidFill>
                  <a:srgbClr val="FFFFFF"/>
                </a:solidFill>
                <a:latin typeface="DM Sans Bold"/>
              </a:rPr>
              <a:t>étape</a:t>
            </a:r>
            <a:r>
              <a:rPr lang="en-US" sz="1800" dirty="0">
                <a:solidFill>
                  <a:srgbClr val="FFFFFF"/>
                </a:solidFill>
                <a:latin typeface="DM Sans Bold"/>
              </a:rPr>
              <a:t> 3</a:t>
            </a:r>
          </a:p>
        </p:txBody>
      </p:sp>
      <p:grpSp>
        <p:nvGrpSpPr>
          <p:cNvPr id="19" name="Group 48">
            <a:extLst>
              <a:ext uri="{FF2B5EF4-FFF2-40B4-BE49-F238E27FC236}">
                <a16:creationId xmlns:a16="http://schemas.microsoft.com/office/drawing/2014/main" id="{8997898B-EBBC-4380-8BBE-C78E7B7D77D4}"/>
              </a:ext>
            </a:extLst>
          </p:cNvPr>
          <p:cNvGrpSpPr/>
          <p:nvPr/>
        </p:nvGrpSpPr>
        <p:grpSpPr>
          <a:xfrm>
            <a:off x="1491802" y="5873585"/>
            <a:ext cx="1440000" cy="1440000"/>
            <a:chOff x="0" y="0"/>
            <a:chExt cx="2409120" cy="2403360"/>
          </a:xfrm>
          <a:solidFill>
            <a:schemeClr val="bg1"/>
          </a:solidFill>
        </p:grpSpPr>
        <p:sp>
          <p:nvSpPr>
            <p:cNvPr id="20" name="Freeform 49">
              <a:extLst>
                <a:ext uri="{FF2B5EF4-FFF2-40B4-BE49-F238E27FC236}">
                  <a16:creationId xmlns:a16="http://schemas.microsoft.com/office/drawing/2014/main" id="{D33C1616-0CD6-4C17-9F1A-0601C05CDB98}"/>
                </a:ext>
              </a:extLst>
            </p:cNvPr>
            <p:cNvSpPr/>
            <p:nvPr/>
          </p:nvSpPr>
          <p:spPr>
            <a:xfrm>
              <a:off x="0" y="0"/>
              <a:ext cx="2409190" cy="2403348"/>
            </a:xfrm>
            <a:custGeom>
              <a:avLst/>
              <a:gdLst/>
              <a:ahLst/>
              <a:cxnLst/>
              <a:rect l="l" t="t" r="r" b="b"/>
              <a:pathLst>
                <a:path w="2409190" h="2403348">
                  <a:moveTo>
                    <a:pt x="0" y="1201674"/>
                  </a:moveTo>
                  <a:cubicBezTo>
                    <a:pt x="0" y="537972"/>
                    <a:pt x="539242" y="0"/>
                    <a:pt x="1204595" y="0"/>
                  </a:cubicBezTo>
                  <a:cubicBezTo>
                    <a:pt x="1869948" y="0"/>
                    <a:pt x="2409190" y="537972"/>
                    <a:pt x="2409190" y="1201674"/>
                  </a:cubicBezTo>
                  <a:cubicBezTo>
                    <a:pt x="2409190" y="1865376"/>
                    <a:pt x="1869948" y="2403348"/>
                    <a:pt x="1204595" y="2403348"/>
                  </a:cubicBezTo>
                  <a:cubicBezTo>
                    <a:pt x="539242" y="2403348"/>
                    <a:pt x="0" y="1865376"/>
                    <a:pt x="0" y="1201674"/>
                  </a:cubicBezTo>
                  <a:close/>
                </a:path>
              </a:pathLst>
            </a:custGeom>
            <a:grpFill/>
          </p:spPr>
        </p:sp>
      </p:grpSp>
      <p:grpSp>
        <p:nvGrpSpPr>
          <p:cNvPr id="21" name="Group 48">
            <a:extLst>
              <a:ext uri="{FF2B5EF4-FFF2-40B4-BE49-F238E27FC236}">
                <a16:creationId xmlns:a16="http://schemas.microsoft.com/office/drawing/2014/main" id="{9ED5BE09-AAF3-46DD-BF77-15D83276AFD5}"/>
              </a:ext>
            </a:extLst>
          </p:cNvPr>
          <p:cNvGrpSpPr/>
          <p:nvPr/>
        </p:nvGrpSpPr>
        <p:grpSpPr>
          <a:xfrm>
            <a:off x="6021531" y="7078879"/>
            <a:ext cx="1440000" cy="1440000"/>
            <a:chOff x="0" y="0"/>
            <a:chExt cx="2409120" cy="2403360"/>
          </a:xfrm>
          <a:solidFill>
            <a:schemeClr val="bg1"/>
          </a:solidFill>
        </p:grpSpPr>
        <p:sp>
          <p:nvSpPr>
            <p:cNvPr id="22" name="Freeform 49">
              <a:extLst>
                <a:ext uri="{FF2B5EF4-FFF2-40B4-BE49-F238E27FC236}">
                  <a16:creationId xmlns:a16="http://schemas.microsoft.com/office/drawing/2014/main" id="{B737E8A6-8AB1-4DCB-B697-F0FAB4FC5F21}"/>
                </a:ext>
              </a:extLst>
            </p:cNvPr>
            <p:cNvSpPr/>
            <p:nvPr/>
          </p:nvSpPr>
          <p:spPr>
            <a:xfrm>
              <a:off x="0" y="0"/>
              <a:ext cx="2409190" cy="2403348"/>
            </a:xfrm>
            <a:custGeom>
              <a:avLst/>
              <a:gdLst/>
              <a:ahLst/>
              <a:cxnLst/>
              <a:rect l="l" t="t" r="r" b="b"/>
              <a:pathLst>
                <a:path w="2409190" h="2403348">
                  <a:moveTo>
                    <a:pt x="0" y="1201674"/>
                  </a:moveTo>
                  <a:cubicBezTo>
                    <a:pt x="0" y="537972"/>
                    <a:pt x="539242" y="0"/>
                    <a:pt x="1204595" y="0"/>
                  </a:cubicBezTo>
                  <a:cubicBezTo>
                    <a:pt x="1869948" y="0"/>
                    <a:pt x="2409190" y="537972"/>
                    <a:pt x="2409190" y="1201674"/>
                  </a:cubicBezTo>
                  <a:cubicBezTo>
                    <a:pt x="2409190" y="1865376"/>
                    <a:pt x="1869948" y="2403348"/>
                    <a:pt x="1204595" y="2403348"/>
                  </a:cubicBezTo>
                  <a:cubicBezTo>
                    <a:pt x="539242" y="2403348"/>
                    <a:pt x="0" y="1865376"/>
                    <a:pt x="0" y="1201674"/>
                  </a:cubicBezTo>
                  <a:close/>
                </a:path>
              </a:pathLst>
            </a:custGeom>
            <a:grpFill/>
          </p:spPr>
        </p:sp>
      </p:grpSp>
      <p:grpSp>
        <p:nvGrpSpPr>
          <p:cNvPr id="23" name="Group 48">
            <a:extLst>
              <a:ext uri="{FF2B5EF4-FFF2-40B4-BE49-F238E27FC236}">
                <a16:creationId xmlns:a16="http://schemas.microsoft.com/office/drawing/2014/main" id="{0D3C0A2E-48DA-43F8-A278-8D8876D304B5}"/>
              </a:ext>
            </a:extLst>
          </p:cNvPr>
          <p:cNvGrpSpPr/>
          <p:nvPr/>
        </p:nvGrpSpPr>
        <p:grpSpPr>
          <a:xfrm>
            <a:off x="10808146" y="6519148"/>
            <a:ext cx="1440000" cy="1440000"/>
            <a:chOff x="0" y="0"/>
            <a:chExt cx="2409120" cy="2403360"/>
          </a:xfrm>
          <a:solidFill>
            <a:schemeClr val="bg1"/>
          </a:solidFill>
        </p:grpSpPr>
        <p:sp>
          <p:nvSpPr>
            <p:cNvPr id="24" name="Freeform 49">
              <a:extLst>
                <a:ext uri="{FF2B5EF4-FFF2-40B4-BE49-F238E27FC236}">
                  <a16:creationId xmlns:a16="http://schemas.microsoft.com/office/drawing/2014/main" id="{1C498554-3E51-4CB1-853C-AF648897E77C}"/>
                </a:ext>
              </a:extLst>
            </p:cNvPr>
            <p:cNvSpPr/>
            <p:nvPr/>
          </p:nvSpPr>
          <p:spPr>
            <a:xfrm>
              <a:off x="0" y="0"/>
              <a:ext cx="2409190" cy="2403348"/>
            </a:xfrm>
            <a:custGeom>
              <a:avLst/>
              <a:gdLst/>
              <a:ahLst/>
              <a:cxnLst/>
              <a:rect l="l" t="t" r="r" b="b"/>
              <a:pathLst>
                <a:path w="2409190" h="2403348">
                  <a:moveTo>
                    <a:pt x="0" y="1201674"/>
                  </a:moveTo>
                  <a:cubicBezTo>
                    <a:pt x="0" y="537972"/>
                    <a:pt x="539242" y="0"/>
                    <a:pt x="1204595" y="0"/>
                  </a:cubicBezTo>
                  <a:cubicBezTo>
                    <a:pt x="1869948" y="0"/>
                    <a:pt x="2409190" y="537972"/>
                    <a:pt x="2409190" y="1201674"/>
                  </a:cubicBezTo>
                  <a:cubicBezTo>
                    <a:pt x="2409190" y="1865376"/>
                    <a:pt x="1869948" y="2403348"/>
                    <a:pt x="1204595" y="2403348"/>
                  </a:cubicBezTo>
                  <a:cubicBezTo>
                    <a:pt x="539242" y="2403348"/>
                    <a:pt x="0" y="1865376"/>
                    <a:pt x="0" y="1201674"/>
                  </a:cubicBezTo>
                  <a:close/>
                </a:path>
              </a:pathLst>
            </a:custGeom>
            <a:grpFill/>
          </p:spPr>
        </p:sp>
      </p:grpSp>
      <p:sp>
        <p:nvSpPr>
          <p:cNvPr id="25" name="ZoneTexte 24">
            <a:extLst>
              <a:ext uri="{FF2B5EF4-FFF2-40B4-BE49-F238E27FC236}">
                <a16:creationId xmlns:a16="http://schemas.microsoft.com/office/drawing/2014/main" id="{809C0B61-621C-4DD5-9C85-E792B71D6EE0}"/>
              </a:ext>
            </a:extLst>
          </p:cNvPr>
          <p:cNvSpPr txBox="1"/>
          <p:nvPr/>
        </p:nvSpPr>
        <p:spPr>
          <a:xfrm>
            <a:off x="2018345" y="6178082"/>
            <a:ext cx="304800" cy="830997"/>
          </a:xfrm>
          <a:prstGeom prst="rect">
            <a:avLst/>
          </a:prstGeom>
          <a:noFill/>
        </p:spPr>
        <p:txBody>
          <a:bodyPr wrap="square" rtlCol="0">
            <a:spAutoFit/>
          </a:bodyPr>
          <a:lstStyle/>
          <a:p>
            <a:r>
              <a:rPr lang="fr-CH" sz="4800" b="1" dirty="0">
                <a:latin typeface="DM Sans Bold" panose="020B0604020202020204" charset="0"/>
              </a:rPr>
              <a:t>1</a:t>
            </a:r>
          </a:p>
        </p:txBody>
      </p:sp>
      <p:sp>
        <p:nvSpPr>
          <p:cNvPr id="26" name="ZoneTexte 25">
            <a:extLst>
              <a:ext uri="{FF2B5EF4-FFF2-40B4-BE49-F238E27FC236}">
                <a16:creationId xmlns:a16="http://schemas.microsoft.com/office/drawing/2014/main" id="{E2828669-8B4D-4BEE-B033-1748202BB2DC}"/>
              </a:ext>
            </a:extLst>
          </p:cNvPr>
          <p:cNvSpPr txBox="1"/>
          <p:nvPr/>
        </p:nvSpPr>
        <p:spPr>
          <a:xfrm>
            <a:off x="6480327" y="7383376"/>
            <a:ext cx="304800" cy="830997"/>
          </a:xfrm>
          <a:prstGeom prst="rect">
            <a:avLst/>
          </a:prstGeom>
          <a:noFill/>
        </p:spPr>
        <p:txBody>
          <a:bodyPr wrap="square" rtlCol="0">
            <a:spAutoFit/>
          </a:bodyPr>
          <a:lstStyle/>
          <a:p>
            <a:r>
              <a:rPr lang="fr-CH" sz="4800" b="1" dirty="0">
                <a:latin typeface="DM Sans Bold" panose="020B0604020202020204" charset="0"/>
              </a:rPr>
              <a:t>2</a:t>
            </a:r>
          </a:p>
        </p:txBody>
      </p:sp>
      <p:sp>
        <p:nvSpPr>
          <p:cNvPr id="27" name="ZoneTexte 26">
            <a:extLst>
              <a:ext uri="{FF2B5EF4-FFF2-40B4-BE49-F238E27FC236}">
                <a16:creationId xmlns:a16="http://schemas.microsoft.com/office/drawing/2014/main" id="{681C8D63-AD93-459A-9345-59D364723D52}"/>
              </a:ext>
            </a:extLst>
          </p:cNvPr>
          <p:cNvSpPr txBox="1"/>
          <p:nvPr/>
        </p:nvSpPr>
        <p:spPr>
          <a:xfrm>
            <a:off x="11291541" y="6829289"/>
            <a:ext cx="304800" cy="830997"/>
          </a:xfrm>
          <a:prstGeom prst="rect">
            <a:avLst/>
          </a:prstGeom>
          <a:noFill/>
        </p:spPr>
        <p:txBody>
          <a:bodyPr wrap="square" rtlCol="0">
            <a:spAutoFit/>
          </a:bodyPr>
          <a:lstStyle/>
          <a:p>
            <a:r>
              <a:rPr lang="fr-CH" sz="4800" b="1" dirty="0">
                <a:latin typeface="DM Sans Bold" panose="020B0604020202020204" charset="0"/>
              </a:rPr>
              <a:t>3</a:t>
            </a:r>
          </a:p>
        </p:txBody>
      </p:sp>
      <p:grpSp>
        <p:nvGrpSpPr>
          <p:cNvPr id="31" name="Group 2">
            <a:extLst>
              <a:ext uri="{FF2B5EF4-FFF2-40B4-BE49-F238E27FC236}">
                <a16:creationId xmlns:a16="http://schemas.microsoft.com/office/drawing/2014/main" id="{F076CEDD-A3D7-4154-8444-59DE312E85E7}"/>
              </a:ext>
            </a:extLst>
          </p:cNvPr>
          <p:cNvGrpSpPr/>
          <p:nvPr/>
        </p:nvGrpSpPr>
        <p:grpSpPr>
          <a:xfrm>
            <a:off x="13340877" y="2236606"/>
            <a:ext cx="5704652" cy="4011276"/>
            <a:chOff x="-256970" y="-1"/>
            <a:chExt cx="7606203" cy="5348368"/>
          </a:xfrm>
        </p:grpSpPr>
        <p:sp>
          <p:nvSpPr>
            <p:cNvPr id="32" name="TextBox 3">
              <a:extLst>
                <a:ext uri="{FF2B5EF4-FFF2-40B4-BE49-F238E27FC236}">
                  <a16:creationId xmlns:a16="http://schemas.microsoft.com/office/drawing/2014/main" id="{1EC55428-2BF1-4A7E-AFBC-6DB4FC5B9E48}"/>
                </a:ext>
              </a:extLst>
            </p:cNvPr>
            <p:cNvSpPr txBox="1"/>
            <p:nvPr/>
          </p:nvSpPr>
          <p:spPr>
            <a:xfrm>
              <a:off x="-256970" y="2360236"/>
              <a:ext cx="7606203" cy="701047"/>
            </a:xfrm>
            <a:prstGeom prst="rect">
              <a:avLst/>
            </a:prstGeom>
          </p:spPr>
          <p:txBody>
            <a:bodyPr lIns="0" tIns="0" rIns="0" bIns="0" rtlCol="0" anchor="t">
              <a:spAutoFit/>
            </a:bodyPr>
            <a:lstStyle/>
            <a:p>
              <a:pPr marL="0" lvl="0" indent="0" algn="ctr">
                <a:lnSpc>
                  <a:spcPts val="4071"/>
                </a:lnSpc>
                <a:spcBef>
                  <a:spcPct val="0"/>
                </a:spcBef>
              </a:pPr>
              <a:r>
                <a:rPr lang="en-US" sz="3200" dirty="0" err="1">
                  <a:solidFill>
                    <a:srgbClr val="FFFFFF"/>
                  </a:solidFill>
                  <a:latin typeface="Teko Medium" panose="020B0604020202020204" charset="0"/>
                  <a:cs typeface="Teko Medium" panose="020B0604020202020204" charset="0"/>
                </a:rPr>
                <a:t>Autres</a:t>
              </a:r>
              <a:endParaRPr lang="en-US" sz="3200" dirty="0">
                <a:solidFill>
                  <a:srgbClr val="FFFFFF"/>
                </a:solidFill>
                <a:latin typeface="Teko Medium" panose="020B0604020202020204" charset="0"/>
                <a:cs typeface="Teko Medium" panose="020B0604020202020204" charset="0"/>
              </a:endParaRPr>
            </a:p>
          </p:txBody>
        </p:sp>
        <p:sp>
          <p:nvSpPr>
            <p:cNvPr id="33" name="TextBox 4">
              <a:extLst>
                <a:ext uri="{FF2B5EF4-FFF2-40B4-BE49-F238E27FC236}">
                  <a16:creationId xmlns:a16="http://schemas.microsoft.com/office/drawing/2014/main" id="{F07AE70E-47EF-43AD-B1DF-2E1E040509A3}"/>
                </a:ext>
              </a:extLst>
            </p:cNvPr>
            <p:cNvSpPr txBox="1"/>
            <p:nvPr/>
          </p:nvSpPr>
          <p:spPr>
            <a:xfrm>
              <a:off x="792083" y="3132376"/>
              <a:ext cx="5036839" cy="2215991"/>
            </a:xfrm>
            <a:prstGeom prst="rect">
              <a:avLst/>
            </a:prstGeom>
          </p:spPr>
          <p:txBody>
            <a:bodyPr wrap="square" lIns="0" tIns="0" rIns="0" bIns="0" rtlCol="0" anchor="t">
              <a:spAutoFit/>
            </a:bodyPr>
            <a:lstStyle/>
            <a:p>
              <a:pPr marL="285750" indent="-285750" algn="ctr">
                <a:buFont typeface="Arial" panose="020B0604020202020204" pitchFamily="34" charset="0"/>
                <a:buChar char="•"/>
              </a:pPr>
              <a:r>
                <a:rPr lang="en-US" dirty="0">
                  <a:solidFill>
                    <a:srgbClr val="FFFFFF"/>
                  </a:solidFill>
                  <a:latin typeface="DM Sans" panose="020B0604020202020204" charset="0"/>
                </a:rPr>
                <a:t>Si le stage a lieu au sein de </a:t>
              </a:r>
              <a:r>
                <a:rPr lang="en-US" dirty="0" err="1">
                  <a:solidFill>
                    <a:srgbClr val="FFFFFF"/>
                  </a:solidFill>
                  <a:latin typeface="DM Sans" panose="020B0604020202020204" charset="0"/>
                </a:rPr>
                <a:t>l’Unige</a:t>
              </a:r>
              <a:r>
                <a:rPr lang="en-US" dirty="0">
                  <a:solidFill>
                    <a:srgbClr val="FFFFFF"/>
                  </a:solidFill>
                  <a:latin typeface="DM Sans" panose="020B0604020202020204" charset="0"/>
                </a:rPr>
                <a:t>, </a:t>
              </a:r>
              <a:r>
                <a:rPr lang="en-US" dirty="0" err="1">
                  <a:solidFill>
                    <a:srgbClr val="FFFFFF"/>
                  </a:solidFill>
                  <a:latin typeface="DM Sans" panose="020B0604020202020204" charset="0"/>
                </a:rPr>
                <a:t>l’étudiant</a:t>
              </a:r>
              <a:r>
                <a:rPr lang="en-US" dirty="0">
                  <a:solidFill>
                    <a:srgbClr val="FFFFFF"/>
                  </a:solidFill>
                  <a:latin typeface="DM Sans" panose="020B0604020202020204" charset="0"/>
                </a:rPr>
                <a:t> et le </a:t>
              </a:r>
              <a:r>
                <a:rPr lang="en-US" dirty="0" err="1">
                  <a:solidFill>
                    <a:srgbClr val="FFFFFF"/>
                  </a:solidFill>
                  <a:latin typeface="DM Sans" panose="020B0604020202020204" charset="0"/>
                </a:rPr>
                <a:t>responsable</a:t>
              </a:r>
              <a:r>
                <a:rPr lang="en-US" dirty="0">
                  <a:solidFill>
                    <a:srgbClr val="FFFFFF"/>
                  </a:solidFill>
                  <a:latin typeface="DM Sans" panose="020B0604020202020204" charset="0"/>
                </a:rPr>
                <a:t> </a:t>
              </a:r>
              <a:r>
                <a:rPr lang="en-US" dirty="0" err="1">
                  <a:solidFill>
                    <a:srgbClr val="FFFFFF"/>
                  </a:solidFill>
                  <a:latin typeface="DM Sans" panose="020B0604020202020204" charset="0"/>
                </a:rPr>
                <a:t>institutionnel</a:t>
              </a:r>
              <a:r>
                <a:rPr lang="en-US" dirty="0">
                  <a:solidFill>
                    <a:srgbClr val="FFFFFF"/>
                  </a:solidFill>
                  <a:latin typeface="DM Sans" panose="020B0604020202020204" charset="0"/>
                </a:rPr>
                <a:t> </a:t>
              </a:r>
              <a:r>
                <a:rPr lang="en-US" dirty="0" err="1">
                  <a:solidFill>
                    <a:srgbClr val="FFFFFF"/>
                  </a:solidFill>
                  <a:latin typeface="DM Sans" panose="020B0604020202020204" charset="0"/>
                </a:rPr>
                <a:t>doivent</a:t>
              </a:r>
              <a:r>
                <a:rPr lang="en-US" dirty="0">
                  <a:solidFill>
                    <a:srgbClr val="FFFFFF"/>
                  </a:solidFill>
                  <a:latin typeface="DM Sans" panose="020B0604020202020204" charset="0"/>
                </a:rPr>
                <a:t> le </a:t>
              </a:r>
              <a:r>
                <a:rPr lang="en-US" dirty="0" err="1">
                  <a:solidFill>
                    <a:srgbClr val="FFFFFF"/>
                  </a:solidFill>
                  <a:latin typeface="DM Sans" panose="020B0604020202020204" charset="0"/>
                </a:rPr>
                <a:t>déclarer</a:t>
              </a:r>
              <a:r>
                <a:rPr lang="en-US" dirty="0">
                  <a:solidFill>
                    <a:srgbClr val="FFFFFF"/>
                  </a:solidFill>
                  <a:latin typeface="DM Sans" panose="020B0604020202020204" charset="0"/>
                </a:rPr>
                <a:t> au </a:t>
              </a:r>
              <a:r>
                <a:rPr lang="en-US" dirty="0" err="1">
                  <a:solidFill>
                    <a:srgbClr val="FFFFFF"/>
                  </a:solidFill>
                  <a:latin typeface="DM Sans" panose="020B0604020202020204" charset="0"/>
                </a:rPr>
                <a:t>ressources</a:t>
              </a:r>
              <a:r>
                <a:rPr lang="en-US" dirty="0">
                  <a:solidFill>
                    <a:srgbClr val="FFFFFF"/>
                  </a:solidFill>
                  <a:latin typeface="DM Sans" panose="020B0604020202020204" charset="0"/>
                </a:rPr>
                <a:t> </a:t>
              </a:r>
              <a:r>
                <a:rPr lang="en-US" dirty="0" err="1">
                  <a:solidFill>
                    <a:srgbClr val="FFFFFF"/>
                  </a:solidFill>
                  <a:latin typeface="DM Sans" panose="020B0604020202020204" charset="0"/>
                </a:rPr>
                <a:t>humaines</a:t>
              </a:r>
              <a:r>
                <a:rPr lang="en-US" dirty="0">
                  <a:solidFill>
                    <a:srgbClr val="FFFFFF"/>
                  </a:solidFill>
                  <a:latin typeface="DM Sans" panose="020B0604020202020204" charset="0"/>
                </a:rPr>
                <a:t>. </a:t>
              </a:r>
            </a:p>
            <a:p>
              <a:pPr marL="285750" indent="-285750" algn="ctr">
                <a:buFont typeface="Arial" panose="020B0604020202020204" pitchFamily="34" charset="0"/>
                <a:buChar char="•"/>
              </a:pPr>
              <a:endParaRPr lang="en-US" dirty="0">
                <a:solidFill>
                  <a:srgbClr val="FFFFFF"/>
                </a:solidFill>
                <a:latin typeface="DM Sans" panose="020B0604020202020204" charset="0"/>
              </a:endParaRPr>
            </a:p>
          </p:txBody>
        </p:sp>
        <p:sp>
          <p:nvSpPr>
            <p:cNvPr id="34" name="Freeform 5">
              <a:extLst>
                <a:ext uri="{FF2B5EF4-FFF2-40B4-BE49-F238E27FC236}">
                  <a16:creationId xmlns:a16="http://schemas.microsoft.com/office/drawing/2014/main" id="{3E6E0A1A-7DB6-4D33-A515-62942B1AE34B}"/>
                </a:ext>
              </a:extLst>
            </p:cNvPr>
            <p:cNvSpPr/>
            <p:nvPr/>
          </p:nvSpPr>
          <p:spPr>
            <a:xfrm flipV="1">
              <a:off x="1811547" y="-1"/>
              <a:ext cx="3360000" cy="2112000"/>
            </a:xfrm>
            <a:custGeom>
              <a:avLst/>
              <a:gdLst/>
              <a:ahLst/>
              <a:cxnLst/>
              <a:rect l="l" t="t" r="r" b="b"/>
              <a:pathLst>
                <a:path w="3983108" h="1991554">
                  <a:moveTo>
                    <a:pt x="0" y="1991554"/>
                  </a:moveTo>
                  <a:lnTo>
                    <a:pt x="3983108" y="1991554"/>
                  </a:lnTo>
                  <a:lnTo>
                    <a:pt x="3983108" y="0"/>
                  </a:lnTo>
                  <a:lnTo>
                    <a:pt x="0" y="0"/>
                  </a:lnTo>
                  <a:lnTo>
                    <a:pt x="0" y="1991554"/>
                  </a:lnTo>
                  <a:close/>
                </a:path>
              </a:pathLst>
            </a:custGeom>
            <a:blipFill>
              <a:blip r:embed="rId2">
                <a:extLst>
                  <a:ext uri="{96DAC541-7B7A-43D3-8B79-37D633B846F1}">
                    <asvg:svgBlip xmlns:asvg="http://schemas.microsoft.com/office/drawing/2016/SVG/main" r:embed="rId3"/>
                  </a:ext>
                </a:extLst>
              </a:blip>
              <a:stretch>
                <a:fillRect/>
              </a:stretch>
            </a:blipFill>
          </p:spPr>
        </p:sp>
      </p:grpSp>
      <p:pic>
        <p:nvPicPr>
          <p:cNvPr id="30" name="Graphique 29" descr="Marketing">
            <a:extLst>
              <a:ext uri="{FF2B5EF4-FFF2-40B4-BE49-F238E27FC236}">
                <a16:creationId xmlns:a16="http://schemas.microsoft.com/office/drawing/2014/main" id="{8E96D4D1-656A-4755-BB2C-FFC394DD5FF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773400" y="2567433"/>
            <a:ext cx="1152000" cy="1152000"/>
          </a:xfrm>
          <a:prstGeom prst="rect">
            <a:avLst/>
          </a:prstGeom>
        </p:spPr>
      </p:pic>
      <p:grpSp>
        <p:nvGrpSpPr>
          <p:cNvPr id="35" name="Group 48">
            <a:extLst>
              <a:ext uri="{FF2B5EF4-FFF2-40B4-BE49-F238E27FC236}">
                <a16:creationId xmlns:a16="http://schemas.microsoft.com/office/drawing/2014/main" id="{1A0D2F45-263E-462E-BB9A-69F2B734D337}"/>
              </a:ext>
            </a:extLst>
          </p:cNvPr>
          <p:cNvGrpSpPr/>
          <p:nvPr/>
        </p:nvGrpSpPr>
        <p:grpSpPr>
          <a:xfrm>
            <a:off x="15296481" y="6528751"/>
            <a:ext cx="1440000" cy="1440000"/>
            <a:chOff x="0" y="0"/>
            <a:chExt cx="2409120" cy="2403360"/>
          </a:xfrm>
          <a:solidFill>
            <a:schemeClr val="bg1"/>
          </a:solidFill>
        </p:grpSpPr>
        <p:sp>
          <p:nvSpPr>
            <p:cNvPr id="36" name="Freeform 49">
              <a:extLst>
                <a:ext uri="{FF2B5EF4-FFF2-40B4-BE49-F238E27FC236}">
                  <a16:creationId xmlns:a16="http://schemas.microsoft.com/office/drawing/2014/main" id="{29C45FE4-FF8F-45F4-8E3E-E6BBA1DDD01B}"/>
                </a:ext>
              </a:extLst>
            </p:cNvPr>
            <p:cNvSpPr/>
            <p:nvPr/>
          </p:nvSpPr>
          <p:spPr>
            <a:xfrm>
              <a:off x="0" y="0"/>
              <a:ext cx="2409190" cy="2403348"/>
            </a:xfrm>
            <a:custGeom>
              <a:avLst/>
              <a:gdLst/>
              <a:ahLst/>
              <a:cxnLst/>
              <a:rect l="l" t="t" r="r" b="b"/>
              <a:pathLst>
                <a:path w="2409190" h="2403348">
                  <a:moveTo>
                    <a:pt x="0" y="1201674"/>
                  </a:moveTo>
                  <a:cubicBezTo>
                    <a:pt x="0" y="537972"/>
                    <a:pt x="539242" y="0"/>
                    <a:pt x="1204595" y="0"/>
                  </a:cubicBezTo>
                  <a:cubicBezTo>
                    <a:pt x="1869948" y="0"/>
                    <a:pt x="2409190" y="537972"/>
                    <a:pt x="2409190" y="1201674"/>
                  </a:cubicBezTo>
                  <a:cubicBezTo>
                    <a:pt x="2409190" y="1865376"/>
                    <a:pt x="1869948" y="2403348"/>
                    <a:pt x="1204595" y="2403348"/>
                  </a:cubicBezTo>
                  <a:cubicBezTo>
                    <a:pt x="539242" y="2403348"/>
                    <a:pt x="0" y="1865376"/>
                    <a:pt x="0" y="1201674"/>
                  </a:cubicBezTo>
                  <a:close/>
                </a:path>
              </a:pathLst>
            </a:custGeom>
            <a:grpFill/>
          </p:spPr>
        </p:sp>
      </p:grpSp>
      <p:sp>
        <p:nvSpPr>
          <p:cNvPr id="37" name="ZoneTexte 36">
            <a:extLst>
              <a:ext uri="{FF2B5EF4-FFF2-40B4-BE49-F238E27FC236}">
                <a16:creationId xmlns:a16="http://schemas.microsoft.com/office/drawing/2014/main" id="{B547B3A9-EA9B-41D5-85A3-00D917FD08DA}"/>
              </a:ext>
            </a:extLst>
          </p:cNvPr>
          <p:cNvSpPr txBox="1"/>
          <p:nvPr/>
        </p:nvSpPr>
        <p:spPr>
          <a:xfrm>
            <a:off x="15661899" y="6774372"/>
            <a:ext cx="225070" cy="830997"/>
          </a:xfrm>
          <a:prstGeom prst="rect">
            <a:avLst/>
          </a:prstGeom>
          <a:noFill/>
        </p:spPr>
        <p:txBody>
          <a:bodyPr wrap="square" rtlCol="0">
            <a:spAutoFit/>
          </a:bodyPr>
          <a:lstStyle/>
          <a:p>
            <a:r>
              <a:rPr lang="fr-CH" sz="4800" b="1" dirty="0">
                <a:latin typeface="DM Sans Bold" panose="020B0604020202020204" charset="0"/>
              </a:rPr>
              <a:t>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18482"/>
        </a:solidFill>
        <a:effectLst/>
      </p:bgPr>
    </p:bg>
    <p:spTree>
      <p:nvGrpSpPr>
        <p:cNvPr id="1" name=""/>
        <p:cNvGrpSpPr/>
        <p:nvPr/>
      </p:nvGrpSpPr>
      <p:grpSpPr>
        <a:xfrm>
          <a:off x="0" y="0"/>
          <a:ext cx="0" cy="0"/>
          <a:chOff x="0" y="0"/>
          <a:chExt cx="0" cy="0"/>
        </a:xfrm>
      </p:grpSpPr>
      <p:sp>
        <p:nvSpPr>
          <p:cNvPr id="2" name="AutoShape 2"/>
          <p:cNvSpPr/>
          <p:nvPr/>
        </p:nvSpPr>
        <p:spPr>
          <a:xfrm>
            <a:off x="0" y="9258300"/>
            <a:ext cx="18281541" cy="1028700"/>
          </a:xfrm>
          <a:prstGeom prst="rect">
            <a:avLst/>
          </a:prstGeom>
          <a:solidFill>
            <a:srgbClr val="F6F4EA"/>
          </a:solidFill>
        </p:spPr>
      </p:sp>
      <p:sp>
        <p:nvSpPr>
          <p:cNvPr id="3" name="Freeform 3"/>
          <p:cNvSpPr/>
          <p:nvPr/>
        </p:nvSpPr>
        <p:spPr>
          <a:xfrm rot="-5400000" flipV="1">
            <a:off x="797211" y="2891"/>
            <a:ext cx="8020122" cy="9614543"/>
          </a:xfrm>
          <a:custGeom>
            <a:avLst/>
            <a:gdLst/>
            <a:ahLst/>
            <a:cxnLst/>
            <a:rect l="l" t="t" r="r" b="b"/>
            <a:pathLst>
              <a:path w="8020122" h="9614543">
                <a:moveTo>
                  <a:pt x="0" y="9614543"/>
                </a:moveTo>
                <a:lnTo>
                  <a:pt x="8020121" y="9614543"/>
                </a:lnTo>
                <a:lnTo>
                  <a:pt x="8020121" y="0"/>
                </a:lnTo>
                <a:lnTo>
                  <a:pt x="0" y="0"/>
                </a:lnTo>
                <a:lnTo>
                  <a:pt x="0" y="9614543"/>
                </a:lnTo>
                <a:close/>
              </a:path>
            </a:pathLst>
          </a:custGeom>
          <a:blipFill>
            <a:blip r:embed="rId2">
              <a:extLst>
                <a:ext uri="{96DAC541-7B7A-43D3-8B79-37D633B846F1}">
                  <asvg:svgBlip xmlns:asvg="http://schemas.microsoft.com/office/drawing/2016/SVG/main" r:embed="rId3"/>
                </a:ext>
              </a:extLst>
            </a:blip>
            <a:stretch>
              <a:fillRect b="-30709"/>
            </a:stretch>
          </a:blipFill>
        </p:spPr>
      </p:sp>
      <p:sp>
        <p:nvSpPr>
          <p:cNvPr id="4" name="TextBox 4"/>
          <p:cNvSpPr txBox="1"/>
          <p:nvPr/>
        </p:nvSpPr>
        <p:spPr>
          <a:xfrm>
            <a:off x="838200" y="2857500"/>
            <a:ext cx="6522830" cy="2597149"/>
          </a:xfrm>
          <a:prstGeom prst="rect">
            <a:avLst/>
          </a:prstGeom>
        </p:spPr>
        <p:txBody>
          <a:bodyPr lIns="0" tIns="0" rIns="0" bIns="0" rtlCol="0" anchor="t">
            <a:spAutoFit/>
          </a:bodyPr>
          <a:lstStyle/>
          <a:p>
            <a:pPr>
              <a:lnSpc>
                <a:spcPts val="9999"/>
              </a:lnSpc>
            </a:pPr>
            <a:r>
              <a:rPr lang="en-US" sz="8800" dirty="0" err="1">
                <a:solidFill>
                  <a:srgbClr val="2C2C2C"/>
                </a:solidFill>
                <a:latin typeface="Teko Medium"/>
              </a:rPr>
              <a:t>Inscrire</a:t>
            </a:r>
            <a:r>
              <a:rPr lang="en-US" sz="8800" dirty="0">
                <a:solidFill>
                  <a:srgbClr val="2C2C2C"/>
                </a:solidFill>
                <a:latin typeface="Teko Medium"/>
              </a:rPr>
              <a:t> son stage dans </a:t>
            </a:r>
            <a:r>
              <a:rPr lang="en-US" sz="8800" dirty="0" err="1">
                <a:solidFill>
                  <a:srgbClr val="2C2C2C"/>
                </a:solidFill>
                <a:latin typeface="Teko Medium"/>
              </a:rPr>
              <a:t>IEL</a:t>
            </a:r>
            <a:endParaRPr lang="en-US" sz="8800" dirty="0">
              <a:solidFill>
                <a:srgbClr val="2C2C2C"/>
              </a:solidFill>
              <a:latin typeface="Teko Medium"/>
            </a:endParaRPr>
          </a:p>
        </p:txBody>
      </p:sp>
      <p:sp>
        <p:nvSpPr>
          <p:cNvPr id="5" name="TextBox 5"/>
          <p:cNvSpPr txBox="1"/>
          <p:nvPr/>
        </p:nvSpPr>
        <p:spPr>
          <a:xfrm>
            <a:off x="10287000" y="2681984"/>
            <a:ext cx="7368211" cy="2948179"/>
          </a:xfrm>
          <a:prstGeom prst="rect">
            <a:avLst/>
          </a:prstGeom>
        </p:spPr>
        <p:txBody>
          <a:bodyPr lIns="0" tIns="0" rIns="0" bIns="0" rtlCol="0" anchor="t">
            <a:spAutoFit/>
          </a:bodyPr>
          <a:lstStyle/>
          <a:p>
            <a:pPr marL="342900" indent="-342900">
              <a:lnSpc>
                <a:spcPts val="2940"/>
              </a:lnSpc>
              <a:buSzPct val="120000"/>
              <a:buFont typeface="Wingdings" panose="05000000000000000000" pitchFamily="2" charset="2"/>
              <a:buChar char=""/>
            </a:pPr>
            <a:r>
              <a:rPr lang="en-US" dirty="0">
                <a:solidFill>
                  <a:srgbClr val="FFFFFF"/>
                </a:solidFill>
                <a:latin typeface="DM Sans" panose="020B0604020202020204" charset="0"/>
              </a:rPr>
              <a:t>L' </a:t>
            </a:r>
            <a:r>
              <a:rPr lang="en-US" dirty="0" err="1">
                <a:solidFill>
                  <a:srgbClr val="FFFFFF"/>
                </a:solidFill>
                <a:latin typeface="DM Sans" panose="020B0604020202020204" charset="0"/>
              </a:rPr>
              <a:t>étudiant</a:t>
            </a:r>
            <a:r>
              <a:rPr lang="en-US" dirty="0">
                <a:solidFill>
                  <a:srgbClr val="FFFFFF"/>
                </a:solidFill>
                <a:latin typeface="DM Sans" panose="020B0604020202020204" charset="0"/>
              </a:rPr>
              <a:t> </a:t>
            </a:r>
            <a:r>
              <a:rPr lang="en-US" dirty="0" err="1">
                <a:solidFill>
                  <a:srgbClr val="FFFFFF"/>
                </a:solidFill>
                <a:latin typeface="DM Sans" panose="020B0604020202020204" charset="0"/>
              </a:rPr>
              <a:t>doit</a:t>
            </a:r>
            <a:r>
              <a:rPr lang="en-US" dirty="0">
                <a:solidFill>
                  <a:srgbClr val="FFFFFF"/>
                </a:solidFill>
                <a:latin typeface="DM Sans" panose="020B0604020202020204" charset="0"/>
              </a:rPr>
              <a:t> </a:t>
            </a:r>
            <a:r>
              <a:rPr lang="en-US" dirty="0" err="1">
                <a:solidFill>
                  <a:srgbClr val="FFFFFF"/>
                </a:solidFill>
                <a:latin typeface="DM Sans" panose="020B0604020202020204" charset="0"/>
              </a:rPr>
              <a:t>inscrire</a:t>
            </a:r>
            <a:r>
              <a:rPr lang="en-US" dirty="0">
                <a:solidFill>
                  <a:srgbClr val="FFFFFF"/>
                </a:solidFill>
                <a:latin typeface="DM Sans" panose="020B0604020202020204" charset="0"/>
              </a:rPr>
              <a:t> son stage dans </a:t>
            </a:r>
            <a:r>
              <a:rPr lang="en-US" dirty="0" err="1">
                <a:solidFill>
                  <a:srgbClr val="FFFFFF"/>
                </a:solidFill>
                <a:latin typeface="DM Sans" panose="020B0604020202020204" charset="0"/>
              </a:rPr>
              <a:t>IEL</a:t>
            </a:r>
            <a:r>
              <a:rPr lang="en-US" dirty="0">
                <a:solidFill>
                  <a:srgbClr val="FFFFFF"/>
                </a:solidFill>
                <a:latin typeface="DM Sans" panose="020B0604020202020204" charset="0"/>
              </a:rPr>
              <a:t> (Inscription </a:t>
            </a:r>
            <a:r>
              <a:rPr lang="en-US" dirty="0" err="1">
                <a:solidFill>
                  <a:srgbClr val="FFFFFF"/>
                </a:solidFill>
                <a:latin typeface="DM Sans" panose="020B0604020202020204" charset="0"/>
              </a:rPr>
              <a:t>En</a:t>
            </a:r>
            <a:r>
              <a:rPr lang="en-US" dirty="0">
                <a:solidFill>
                  <a:srgbClr val="FFFFFF"/>
                </a:solidFill>
                <a:latin typeface="DM Sans" panose="020B0604020202020204" charset="0"/>
              </a:rPr>
              <a:t> </a:t>
            </a:r>
            <a:r>
              <a:rPr lang="en-US" dirty="0" err="1">
                <a:solidFill>
                  <a:srgbClr val="FFFFFF"/>
                </a:solidFill>
                <a:latin typeface="DM Sans" panose="020B0604020202020204" charset="0"/>
              </a:rPr>
              <a:t>Ligne</a:t>
            </a:r>
            <a:r>
              <a:rPr lang="en-US" dirty="0">
                <a:solidFill>
                  <a:srgbClr val="FFFFFF"/>
                </a:solidFill>
                <a:latin typeface="DM Sans" panose="020B0604020202020204" charset="0"/>
              </a:rPr>
              <a:t>, </a:t>
            </a:r>
            <a:r>
              <a:rPr lang="en-US" dirty="0" err="1">
                <a:solidFill>
                  <a:srgbClr val="FFFFFF"/>
                </a:solidFill>
                <a:latin typeface="DM Sans" panose="020B0604020202020204" charset="0"/>
              </a:rPr>
              <a:t>IEL</a:t>
            </a:r>
            <a:r>
              <a:rPr lang="en-US" dirty="0">
                <a:solidFill>
                  <a:srgbClr val="FFFFFF"/>
                </a:solidFill>
                <a:latin typeface="DM Sans" panose="020B0604020202020204" charset="0"/>
              </a:rPr>
              <a:t>) à la session pour </a:t>
            </a:r>
            <a:r>
              <a:rPr lang="en-US" dirty="0" err="1">
                <a:solidFill>
                  <a:srgbClr val="FFFFFF"/>
                </a:solidFill>
                <a:latin typeface="DM Sans" panose="020B0604020202020204" charset="0"/>
              </a:rPr>
              <a:t>laquelle</a:t>
            </a:r>
            <a:r>
              <a:rPr lang="en-US" dirty="0">
                <a:solidFill>
                  <a:srgbClr val="FFFFFF"/>
                </a:solidFill>
                <a:latin typeface="DM Sans" panose="020B0604020202020204" charset="0"/>
              </a:rPr>
              <a:t> </a:t>
            </a:r>
            <a:r>
              <a:rPr lang="en-US" dirty="0" err="1">
                <a:solidFill>
                  <a:srgbClr val="FFFFFF"/>
                </a:solidFill>
                <a:latin typeface="DM Sans" panose="020B0604020202020204" charset="0"/>
              </a:rPr>
              <a:t>il</a:t>
            </a:r>
            <a:r>
              <a:rPr lang="en-US" dirty="0">
                <a:solidFill>
                  <a:srgbClr val="FFFFFF"/>
                </a:solidFill>
                <a:latin typeface="DM Sans" panose="020B0604020202020204" charset="0"/>
              </a:rPr>
              <a:t> </a:t>
            </a:r>
            <a:r>
              <a:rPr lang="en-US" dirty="0" err="1">
                <a:solidFill>
                  <a:srgbClr val="FFFFFF"/>
                </a:solidFill>
                <a:latin typeface="DM Sans" panose="020B0604020202020204" charset="0"/>
              </a:rPr>
              <a:t>dépose</a:t>
            </a:r>
            <a:r>
              <a:rPr lang="en-US" dirty="0">
                <a:solidFill>
                  <a:srgbClr val="FFFFFF"/>
                </a:solidFill>
                <a:latin typeface="DM Sans" panose="020B0604020202020204" charset="0"/>
              </a:rPr>
              <a:t> le rapport de stage, et </a:t>
            </a:r>
            <a:r>
              <a:rPr lang="en-US" dirty="0" err="1">
                <a:solidFill>
                  <a:srgbClr val="FFFFFF"/>
                </a:solidFill>
                <a:latin typeface="DM Sans" panose="020B0604020202020204" charset="0"/>
              </a:rPr>
              <a:t>ce</a:t>
            </a:r>
            <a:r>
              <a:rPr lang="en-US" dirty="0">
                <a:solidFill>
                  <a:srgbClr val="FFFFFF"/>
                </a:solidFill>
                <a:latin typeface="DM Sans" panose="020B0604020202020204" charset="0"/>
              </a:rPr>
              <a:t>, quelle que </a:t>
            </a:r>
            <a:r>
              <a:rPr lang="en-US" dirty="0" err="1">
                <a:solidFill>
                  <a:srgbClr val="FFFFFF"/>
                </a:solidFill>
                <a:latin typeface="DM Sans" panose="020B0604020202020204" charset="0"/>
              </a:rPr>
              <a:t>soit</a:t>
            </a:r>
            <a:r>
              <a:rPr lang="en-US" dirty="0">
                <a:solidFill>
                  <a:srgbClr val="FFFFFF"/>
                </a:solidFill>
                <a:latin typeface="DM Sans" panose="020B0604020202020204" charset="0"/>
              </a:rPr>
              <a:t> la date du début de stage.</a:t>
            </a:r>
          </a:p>
          <a:p>
            <a:pPr marL="342900" indent="-342900">
              <a:lnSpc>
                <a:spcPts val="2940"/>
              </a:lnSpc>
              <a:buFont typeface="+mj-lt"/>
              <a:buAutoNum type="arabicPeriod"/>
            </a:pPr>
            <a:endParaRPr lang="en-US" dirty="0">
              <a:solidFill>
                <a:srgbClr val="FFFFFF"/>
              </a:solidFill>
              <a:latin typeface="DM Sans" panose="020B0604020202020204" charset="0"/>
            </a:endParaRPr>
          </a:p>
          <a:p>
            <a:pPr marL="342900" indent="-342900">
              <a:lnSpc>
                <a:spcPts val="2940"/>
              </a:lnSpc>
              <a:buFont typeface="Wingdings" panose="05000000000000000000" pitchFamily="2" charset="2"/>
              <a:buChar char="è"/>
            </a:pPr>
            <a:r>
              <a:rPr lang="en-US" dirty="0">
                <a:solidFill>
                  <a:srgbClr val="FFFFFF"/>
                </a:solidFill>
                <a:latin typeface="DM Sans" panose="020B0604020202020204" charset="0"/>
              </a:rPr>
              <a:t>Si </a:t>
            </a:r>
            <a:r>
              <a:rPr lang="en-US" dirty="0" err="1">
                <a:solidFill>
                  <a:srgbClr val="FFFFFF"/>
                </a:solidFill>
                <a:latin typeface="DM Sans" panose="020B0604020202020204" charset="0"/>
              </a:rPr>
              <a:t>l’évaluation</a:t>
            </a:r>
            <a:r>
              <a:rPr lang="en-US" dirty="0">
                <a:solidFill>
                  <a:srgbClr val="FFFFFF"/>
                </a:solidFill>
                <a:latin typeface="DM Sans" panose="020B0604020202020204" charset="0"/>
              </a:rPr>
              <a:t> ne </a:t>
            </a:r>
            <a:r>
              <a:rPr lang="en-US" dirty="0" err="1">
                <a:solidFill>
                  <a:srgbClr val="FFFFFF"/>
                </a:solidFill>
                <a:latin typeface="DM Sans" panose="020B0604020202020204" charset="0"/>
              </a:rPr>
              <a:t>peut</a:t>
            </a:r>
            <a:r>
              <a:rPr lang="en-US" dirty="0">
                <a:solidFill>
                  <a:srgbClr val="FFFFFF"/>
                </a:solidFill>
                <a:latin typeface="DM Sans" panose="020B0604020202020204" charset="0"/>
              </a:rPr>
              <a:t> pas se faire à la fin du </a:t>
            </a:r>
            <a:r>
              <a:rPr lang="en-US" dirty="0" err="1">
                <a:solidFill>
                  <a:srgbClr val="FFFFFF"/>
                </a:solidFill>
                <a:latin typeface="DM Sans" panose="020B0604020202020204" charset="0"/>
              </a:rPr>
              <a:t>semestre</a:t>
            </a:r>
            <a:r>
              <a:rPr lang="en-US" dirty="0">
                <a:solidFill>
                  <a:srgbClr val="FFFFFF"/>
                </a:solidFill>
                <a:latin typeface="DM Sans" panose="020B0604020202020204" charset="0"/>
              </a:rPr>
              <a:t> </a:t>
            </a:r>
            <a:r>
              <a:rPr lang="en-US" dirty="0" err="1">
                <a:solidFill>
                  <a:srgbClr val="FFFFFF"/>
                </a:solidFill>
                <a:latin typeface="DM Sans" panose="020B0604020202020204" charset="0"/>
              </a:rPr>
              <a:t>auquel</a:t>
            </a:r>
            <a:r>
              <a:rPr lang="en-US" dirty="0">
                <a:solidFill>
                  <a:srgbClr val="FFFFFF"/>
                </a:solidFill>
                <a:latin typeface="DM Sans" panose="020B0604020202020204" charset="0"/>
              </a:rPr>
              <a:t> le stage a </a:t>
            </a:r>
            <a:r>
              <a:rPr lang="en-US" dirty="0" err="1">
                <a:solidFill>
                  <a:srgbClr val="FFFFFF"/>
                </a:solidFill>
                <a:latin typeface="DM Sans" panose="020B0604020202020204" charset="0"/>
              </a:rPr>
              <a:t>été</a:t>
            </a:r>
            <a:r>
              <a:rPr lang="en-US" dirty="0">
                <a:solidFill>
                  <a:srgbClr val="FFFFFF"/>
                </a:solidFill>
                <a:latin typeface="DM Sans" panose="020B0604020202020204" charset="0"/>
              </a:rPr>
              <a:t> </a:t>
            </a:r>
            <a:r>
              <a:rPr lang="en-US" dirty="0" err="1">
                <a:solidFill>
                  <a:srgbClr val="FFFFFF"/>
                </a:solidFill>
                <a:latin typeface="DM Sans" panose="020B0604020202020204" charset="0"/>
              </a:rPr>
              <a:t>inscrit</a:t>
            </a:r>
            <a:r>
              <a:rPr lang="en-US" dirty="0">
                <a:solidFill>
                  <a:srgbClr val="FFFFFF"/>
                </a:solidFill>
                <a:latin typeface="DM Sans" panose="020B0604020202020204" charset="0"/>
              </a:rPr>
              <a:t>, </a:t>
            </a:r>
            <a:r>
              <a:rPr lang="en-US" dirty="0" err="1">
                <a:solidFill>
                  <a:srgbClr val="FFFFFF"/>
                </a:solidFill>
                <a:latin typeface="DM Sans" panose="020B0604020202020204" charset="0"/>
              </a:rPr>
              <a:t>l’étudiant</a:t>
            </a:r>
            <a:r>
              <a:rPr lang="en-US" dirty="0">
                <a:solidFill>
                  <a:srgbClr val="FFFFFF"/>
                </a:solidFill>
                <a:latin typeface="DM Sans" panose="020B0604020202020204" charset="0"/>
              </a:rPr>
              <a:t> </a:t>
            </a:r>
            <a:r>
              <a:rPr lang="en-US" dirty="0" err="1">
                <a:solidFill>
                  <a:srgbClr val="FFFFFF"/>
                </a:solidFill>
                <a:latin typeface="DM Sans" panose="020B0604020202020204" charset="0"/>
              </a:rPr>
              <a:t>doit</a:t>
            </a:r>
            <a:r>
              <a:rPr lang="en-US" dirty="0">
                <a:solidFill>
                  <a:srgbClr val="FFFFFF"/>
                </a:solidFill>
                <a:latin typeface="DM Sans" panose="020B0604020202020204" charset="0"/>
              </a:rPr>
              <a:t> </a:t>
            </a:r>
            <a:r>
              <a:rPr lang="en-US" dirty="0" err="1">
                <a:solidFill>
                  <a:srgbClr val="FFFFFF"/>
                </a:solidFill>
                <a:latin typeface="DM Sans" panose="020B0604020202020204" charset="0"/>
              </a:rPr>
              <a:t>envoyer</a:t>
            </a:r>
            <a:r>
              <a:rPr lang="en-US" dirty="0">
                <a:solidFill>
                  <a:srgbClr val="FFFFFF"/>
                </a:solidFill>
                <a:latin typeface="DM Sans" panose="020B0604020202020204" charset="0"/>
              </a:rPr>
              <a:t> un message à </a:t>
            </a:r>
            <a:r>
              <a:rPr lang="en-US" dirty="0" err="1">
                <a:solidFill>
                  <a:srgbClr val="FFFFFF"/>
                </a:solidFill>
                <a:latin typeface="DM Sans" panose="020B0604020202020204" charset="0"/>
              </a:rPr>
              <a:t>sa</a:t>
            </a:r>
            <a:r>
              <a:rPr lang="en-US" dirty="0">
                <a:solidFill>
                  <a:srgbClr val="FFFFFF"/>
                </a:solidFill>
                <a:latin typeface="DM Sans" panose="020B0604020202020204" charset="0"/>
              </a:rPr>
              <a:t> </a:t>
            </a:r>
            <a:r>
              <a:rPr lang="en-US" dirty="0" err="1">
                <a:solidFill>
                  <a:srgbClr val="FFFFFF"/>
                </a:solidFill>
                <a:latin typeface="DM Sans" panose="020B0604020202020204" charset="0"/>
              </a:rPr>
              <a:t>secrétaire</a:t>
            </a:r>
            <a:r>
              <a:rPr lang="en-US" dirty="0">
                <a:solidFill>
                  <a:srgbClr val="FFFFFF"/>
                </a:solidFill>
                <a:latin typeface="DM Sans" panose="020B0604020202020204" charset="0"/>
              </a:rPr>
              <a:t> </a:t>
            </a:r>
            <a:r>
              <a:rPr lang="en-US" dirty="0" err="1">
                <a:solidFill>
                  <a:srgbClr val="FFFFFF"/>
                </a:solidFill>
                <a:latin typeface="DM Sans" panose="020B0604020202020204" charset="0"/>
              </a:rPr>
              <a:t>référente</a:t>
            </a:r>
            <a:r>
              <a:rPr lang="en-US" dirty="0">
                <a:solidFill>
                  <a:srgbClr val="FFFFFF"/>
                </a:solidFill>
                <a:latin typeface="DM Sans" panose="020B0604020202020204" charset="0"/>
              </a:rPr>
              <a:t> pour </a:t>
            </a:r>
            <a:r>
              <a:rPr lang="en-US" dirty="0" err="1">
                <a:solidFill>
                  <a:srgbClr val="FFFFFF"/>
                </a:solidFill>
                <a:latin typeface="DM Sans" panose="020B0604020202020204" charset="0"/>
              </a:rPr>
              <a:t>l’informer</a:t>
            </a:r>
            <a:r>
              <a:rPr lang="en-US" dirty="0">
                <a:solidFill>
                  <a:srgbClr val="FFFFFF"/>
                </a:solidFill>
                <a:latin typeface="DM Sans" panose="020B0604020202020204" charset="0"/>
              </a:rPr>
              <a:t>, </a:t>
            </a:r>
            <a:r>
              <a:rPr lang="en-US" dirty="0" err="1">
                <a:solidFill>
                  <a:srgbClr val="FFFFFF"/>
                </a:solidFill>
                <a:latin typeface="DM Sans" panose="020B0604020202020204" charset="0"/>
              </a:rPr>
              <a:t>qu’en</a:t>
            </a:r>
            <a:r>
              <a:rPr lang="en-US" dirty="0">
                <a:solidFill>
                  <a:srgbClr val="FFFFFF"/>
                </a:solidFill>
                <a:latin typeface="DM Sans" panose="020B0604020202020204" charset="0"/>
              </a:rPr>
              <a:t> accord avec </a:t>
            </a:r>
            <a:r>
              <a:rPr lang="en-US" dirty="0" err="1">
                <a:solidFill>
                  <a:srgbClr val="FFFFFF"/>
                </a:solidFill>
                <a:latin typeface="DM Sans" panose="020B0604020202020204" charset="0"/>
              </a:rPr>
              <a:t>l’enseignant</a:t>
            </a:r>
            <a:r>
              <a:rPr lang="en-US" dirty="0">
                <a:solidFill>
                  <a:srgbClr val="FFFFFF"/>
                </a:solidFill>
                <a:latin typeface="DM Sans" panose="020B0604020202020204" charset="0"/>
              </a:rPr>
              <a:t>, </a:t>
            </a:r>
            <a:r>
              <a:rPr lang="en-US" dirty="0" err="1">
                <a:solidFill>
                  <a:srgbClr val="FFFFFF"/>
                </a:solidFill>
                <a:latin typeface="DM Sans" panose="020B0604020202020204" charset="0"/>
              </a:rPr>
              <a:t>l’évaluation</a:t>
            </a:r>
            <a:r>
              <a:rPr lang="en-US" dirty="0">
                <a:solidFill>
                  <a:srgbClr val="FFFFFF"/>
                </a:solidFill>
                <a:latin typeface="DM Sans" panose="020B0604020202020204" charset="0"/>
              </a:rPr>
              <a:t> </a:t>
            </a:r>
            <a:r>
              <a:rPr lang="en-US" dirty="0" err="1">
                <a:solidFill>
                  <a:srgbClr val="FFFFFF"/>
                </a:solidFill>
                <a:latin typeface="DM Sans" panose="020B0604020202020204" charset="0"/>
              </a:rPr>
              <a:t>est</a:t>
            </a:r>
            <a:r>
              <a:rPr lang="en-US" dirty="0">
                <a:solidFill>
                  <a:srgbClr val="FFFFFF"/>
                </a:solidFill>
                <a:latin typeface="DM Sans" panose="020B0604020202020204" charset="0"/>
              </a:rPr>
              <a:t> </a:t>
            </a:r>
            <a:r>
              <a:rPr lang="en-US" dirty="0" err="1">
                <a:solidFill>
                  <a:srgbClr val="FFFFFF"/>
                </a:solidFill>
                <a:latin typeface="DM Sans" panose="020B0604020202020204" charset="0"/>
              </a:rPr>
              <a:t>repoussée</a:t>
            </a:r>
            <a:r>
              <a:rPr lang="en-US" dirty="0">
                <a:solidFill>
                  <a:srgbClr val="FFFFFF"/>
                </a:solidFill>
                <a:latin typeface="DM Sans" panose="020B0604020202020204" charset="0"/>
              </a:rPr>
              <a:t> à </a:t>
            </a:r>
            <a:r>
              <a:rPr lang="en-US" dirty="0" err="1">
                <a:solidFill>
                  <a:srgbClr val="FFFFFF"/>
                </a:solidFill>
                <a:latin typeface="DM Sans" panose="020B0604020202020204" charset="0"/>
              </a:rPr>
              <a:t>une</a:t>
            </a:r>
            <a:r>
              <a:rPr lang="en-US" dirty="0">
                <a:solidFill>
                  <a:srgbClr val="FFFFFF"/>
                </a:solidFill>
                <a:latin typeface="DM Sans" panose="020B0604020202020204" charset="0"/>
              </a:rPr>
              <a:t> session </a:t>
            </a:r>
            <a:r>
              <a:rPr lang="en-US" dirty="0" err="1">
                <a:solidFill>
                  <a:srgbClr val="FFFFFF"/>
                </a:solidFill>
                <a:latin typeface="DM Sans" panose="020B0604020202020204" charset="0"/>
              </a:rPr>
              <a:t>ultérieure</a:t>
            </a:r>
            <a:r>
              <a:rPr lang="en-US" dirty="0">
                <a:solidFill>
                  <a:srgbClr val="FFFFFF"/>
                </a:solidFill>
                <a:latin typeface="DM Sans" panose="020B0604020202020204" charset="0"/>
              </a:rPr>
              <a:t>.</a:t>
            </a:r>
          </a:p>
        </p:txBody>
      </p:sp>
      <p:sp>
        <p:nvSpPr>
          <p:cNvPr id="6" name="TextBox 6"/>
          <p:cNvSpPr txBox="1"/>
          <p:nvPr/>
        </p:nvSpPr>
        <p:spPr>
          <a:xfrm>
            <a:off x="838200" y="6993839"/>
            <a:ext cx="6728754" cy="287195"/>
          </a:xfrm>
          <a:prstGeom prst="rect">
            <a:avLst/>
          </a:prstGeom>
        </p:spPr>
        <p:txBody>
          <a:bodyPr lIns="0" tIns="0" rIns="0" bIns="0" rtlCol="0" anchor="t">
            <a:spAutoFit/>
          </a:bodyPr>
          <a:lstStyle/>
          <a:p>
            <a:pPr>
              <a:lnSpc>
                <a:spcPts val="2340"/>
              </a:lnSpc>
            </a:pPr>
            <a:r>
              <a:rPr lang="en-US" sz="1800" dirty="0">
                <a:latin typeface="DM Sans Bold"/>
              </a:rPr>
              <a:t>Site internet : </a:t>
            </a:r>
            <a:r>
              <a:rPr lang="en-US" sz="1800" dirty="0" err="1">
                <a:latin typeface="DM Sans Bold"/>
              </a:rPr>
              <a:t>étape</a:t>
            </a:r>
            <a:r>
              <a:rPr lang="en-US" sz="1800" dirty="0">
                <a:latin typeface="DM Sans Bold"/>
              </a:rPr>
              <a:t> 4</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TotalTime>
  <Words>1551</Words>
  <Application>Microsoft Office PowerPoint</Application>
  <PresentationFormat>Personnalisé</PresentationFormat>
  <Paragraphs>219</Paragraphs>
  <Slides>15</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15</vt:i4>
      </vt:variant>
    </vt:vector>
  </HeadingPairs>
  <TitlesOfParts>
    <vt:vector size="23" baseType="lpstr">
      <vt:lpstr>Calibri</vt:lpstr>
      <vt:lpstr>Teko Bold</vt:lpstr>
      <vt:lpstr>Wingdings</vt:lpstr>
      <vt:lpstr>DM Sans</vt:lpstr>
      <vt:lpstr>DM Sans Bold</vt:lpstr>
      <vt:lpstr>Teko Medium</vt:lpstr>
      <vt:lpstr>Arial</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universitaire Soutenance de thèse Géométrique en Vert pastel violet et beige</dc:title>
  <dc:creator>Stéphanie Bouchet-Rossier</dc:creator>
  <cp:lastModifiedBy>Stéphanie Bouchet-Rossier</cp:lastModifiedBy>
  <cp:revision>79</cp:revision>
  <dcterms:created xsi:type="dcterms:W3CDTF">2006-08-16T00:00:00Z</dcterms:created>
  <dcterms:modified xsi:type="dcterms:W3CDTF">2023-09-27T13:32:59Z</dcterms:modified>
  <dc:identifier>DAFuVeJ6HME</dc:identifier>
</cp:coreProperties>
</file>