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2"/>
    <p:sldId id="264" r:id="rId3"/>
    <p:sldId id="265"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B0B0B-201A-4E2D-A869-B73EAE2B5E91}" type="datetimeFigureOut">
              <a:rPr lang="fr-CH" smtClean="0"/>
              <a:t>18.03.2024</a:t>
            </a:fld>
            <a:endParaRPr lang="fr-CH"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11A19E-5C3C-46C4-95B9-13F8B2D78F23}" type="slidenum">
              <a:rPr lang="fr-CH" smtClean="0"/>
              <a:t>‹N°›</a:t>
            </a:fld>
            <a:endParaRPr lang="fr-CH" dirty="0"/>
          </a:p>
        </p:txBody>
      </p:sp>
    </p:spTree>
    <p:extLst>
      <p:ext uri="{BB962C8B-B14F-4D97-AF65-F5344CB8AC3E}">
        <p14:creationId xmlns:p14="http://schemas.microsoft.com/office/powerpoint/2010/main" val="308156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6E4DE43-708E-4EC1-BB21-9F010A86DF3C}" type="datetime1">
              <a:rPr lang="en-US" smtClean="0"/>
              <a:t>3/18/2024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3976F-D716-4443-959F-D7CA0394490B}" type="datetime1">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70C76B1-7575-4131-ABA4-1D6698B21761}" type="datetime1">
              <a:rPr lang="en-US" smtClean="0"/>
              <a:t>3/18/2024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46A0965-46ED-407A-8C3B-89313F4FC5D2}" type="datetime1">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672FBC2-B901-425E-9C73-F9A4C59F28F4}" type="datetime1">
              <a:rPr lang="en-US" smtClean="0"/>
              <a:t>3/18/2024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9779F2-01C4-48C2-AE0B-8C8B86ADC478}" type="datetime1">
              <a:rPr lang="en-US" smtClean="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7C86557-D51C-47AB-8273-247CC0C55EDA}" type="datetime1">
              <a:rPr lang="en-US" smtClean="0"/>
              <a:t>3/18/2024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27CFC09-BBFB-44EB-9BF5-1264DAC48402}" type="datetime1">
              <a:rPr lang="en-US" smtClean="0"/>
              <a:t>3/18/2024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DE11A-6A80-45A0-B9D7-240427319ADB}" type="datetime1">
              <a:rPr lang="en-US" smtClean="0"/>
              <a:t>3/18/2024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D0E943A-9979-4C3B-B2E7-C2231F751F00}" type="datetime1">
              <a:rPr lang="en-US" smtClean="0"/>
              <a:t>3/18/2024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D7AF64-B85A-42DF-99D7-9099558E6BA1}" type="datetime1">
              <a:rPr lang="en-US" smtClean="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4F87A30-69A1-4773-91F2-1096DEACCFAA}" type="datetime1">
              <a:rPr lang="en-US" smtClean="0"/>
              <a:t>3/18/2024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mento.unige.ch/doc/0309" TargetMode="External"/><Relationship Id="rId2" Type="http://schemas.openxmlformats.org/officeDocument/2006/relationships/hyperlink" Target="https://memento.unige.ch/doc/0324"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bureau-stages-psychologie@unige.ch" TargetMode="External"/><Relationship Id="rId2" Type="http://schemas.openxmlformats.org/officeDocument/2006/relationships/hyperlink" Target="https://www.unige.ch/fapse/psycho/stages/etape-4" TargetMode="External"/><Relationship Id="rId1" Type="http://schemas.openxmlformats.org/officeDocument/2006/relationships/slideLayout" Target="../slideLayouts/slideLayout7.xml"/><Relationship Id="rId4" Type="http://schemas.openxmlformats.org/officeDocument/2006/relationships/hyperlink" Target="https://www.unige.ch/fapse/psycho/stages/etape-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75D7B-F7F5-4994-98B7-B8F967DF2117}"/>
              </a:ext>
            </a:extLst>
          </p:cNvPr>
          <p:cNvSpPr>
            <a:spLocks noGrp="1"/>
          </p:cNvSpPr>
          <p:nvPr>
            <p:ph type="ctrTitle"/>
          </p:nvPr>
        </p:nvSpPr>
        <p:spPr/>
        <p:txBody>
          <a:bodyPr>
            <a:normAutofit fontScale="90000"/>
          </a:bodyPr>
          <a:lstStyle/>
          <a:p>
            <a:br>
              <a:rPr lang="fr-CH" dirty="0"/>
            </a:br>
            <a:br>
              <a:rPr lang="fr-CH" dirty="0"/>
            </a:br>
            <a:r>
              <a:rPr lang="fr-CH" dirty="0"/>
              <a:t>BACHELOR en psychologie </a:t>
            </a:r>
            <a:br>
              <a:rPr lang="fr-CH" dirty="0"/>
            </a:br>
            <a:br>
              <a:rPr lang="fr-CH" dirty="0"/>
            </a:br>
            <a:endParaRPr lang="fr-CH" dirty="0"/>
          </a:p>
        </p:txBody>
      </p:sp>
      <p:sp>
        <p:nvSpPr>
          <p:cNvPr id="6" name="ZoneTexte 5">
            <a:extLst>
              <a:ext uri="{FF2B5EF4-FFF2-40B4-BE49-F238E27FC236}">
                <a16:creationId xmlns:a16="http://schemas.microsoft.com/office/drawing/2014/main" id="{07DF6AAD-906C-43A8-AFB4-7DB82BB27E1B}"/>
              </a:ext>
            </a:extLst>
          </p:cNvPr>
          <p:cNvSpPr txBox="1"/>
          <p:nvPr/>
        </p:nvSpPr>
        <p:spPr>
          <a:xfrm>
            <a:off x="740664" y="3557016"/>
            <a:ext cx="9610344" cy="1200329"/>
          </a:xfrm>
          <a:prstGeom prst="rect">
            <a:avLst/>
          </a:prstGeom>
          <a:noFill/>
        </p:spPr>
        <p:txBody>
          <a:bodyPr wrap="square" rtlCol="0">
            <a:spAutoFit/>
          </a:bodyPr>
          <a:lstStyle/>
          <a:p>
            <a:r>
              <a:rPr lang="fr-CH" dirty="0">
                <a:solidFill>
                  <a:schemeClr val="bg1"/>
                </a:solidFill>
                <a:effectLst>
                  <a:outerShdw blurRad="38100" dist="38100" dir="2700000" algn="tl">
                    <a:srgbClr val="000000">
                      <a:alpha val="43137"/>
                    </a:srgbClr>
                  </a:outerShdw>
                </a:effectLst>
              </a:rPr>
              <a:t>DESCRIPTIF DU STAGE DE TERRAIN  </a:t>
            </a:r>
          </a:p>
          <a:p>
            <a:endParaRPr lang="fr-CH" dirty="0">
              <a:solidFill>
                <a:schemeClr val="bg1"/>
              </a:solidFill>
            </a:endParaRPr>
          </a:p>
          <a:p>
            <a:endParaRPr lang="fr-CH" dirty="0">
              <a:solidFill>
                <a:schemeClr val="bg1"/>
              </a:solidFill>
            </a:endParaRPr>
          </a:p>
          <a:p>
            <a:endParaRPr lang="fr-CH" dirty="0">
              <a:solidFill>
                <a:schemeClr val="bg1"/>
              </a:solidFill>
            </a:endParaRPr>
          </a:p>
        </p:txBody>
      </p:sp>
      <p:sp>
        <p:nvSpPr>
          <p:cNvPr id="8" name="Espace réservé du numéro de diapositive 7">
            <a:extLst>
              <a:ext uri="{FF2B5EF4-FFF2-40B4-BE49-F238E27FC236}">
                <a16:creationId xmlns:a16="http://schemas.microsoft.com/office/drawing/2014/main" id="{C09EB909-EA19-4455-81F5-9C0AD3D008D6}"/>
              </a:ext>
            </a:extLst>
          </p:cNvPr>
          <p:cNvSpPr>
            <a:spLocks noGrp="1"/>
          </p:cNvSpPr>
          <p:nvPr>
            <p:ph type="sldNum" sz="quarter" idx="12"/>
          </p:nvPr>
        </p:nvSpPr>
        <p:spPr>
          <a:xfrm>
            <a:off x="11066520" y="6395049"/>
            <a:ext cx="1016440" cy="365125"/>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20957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B4FF6EDC-C962-4CC7-8E47-380C91344597}"/>
              </a:ext>
            </a:extLst>
          </p:cNvPr>
          <p:cNvGraphicFramePr>
            <a:graphicFrameLocks noGrp="1"/>
          </p:cNvGraphicFramePr>
          <p:nvPr>
            <p:extLst>
              <p:ext uri="{D42A27DB-BD31-4B8C-83A1-F6EECF244321}">
                <p14:modId xmlns:p14="http://schemas.microsoft.com/office/powerpoint/2010/main" val="852854249"/>
              </p:ext>
            </p:extLst>
          </p:nvPr>
        </p:nvGraphicFramePr>
        <p:xfrm>
          <a:off x="0" y="0"/>
          <a:ext cx="12192000" cy="6015811"/>
        </p:xfrm>
        <a:graphic>
          <a:graphicData uri="http://schemas.openxmlformats.org/drawingml/2006/table">
            <a:tbl>
              <a:tblPr firstRow="1" bandRow="1">
                <a:tableStyleId>{5C22544A-7EE6-4342-B048-85BDC9FD1C3A}</a:tableStyleId>
              </a:tblPr>
              <a:tblGrid>
                <a:gridCol w="1866986">
                  <a:extLst>
                    <a:ext uri="{9D8B030D-6E8A-4147-A177-3AD203B41FA5}">
                      <a16:colId xmlns:a16="http://schemas.microsoft.com/office/drawing/2014/main" val="2455880396"/>
                    </a:ext>
                  </a:extLst>
                </a:gridCol>
                <a:gridCol w="10325014">
                  <a:extLst>
                    <a:ext uri="{9D8B030D-6E8A-4147-A177-3AD203B41FA5}">
                      <a16:colId xmlns:a16="http://schemas.microsoft.com/office/drawing/2014/main" val="3290765097"/>
                    </a:ext>
                  </a:extLst>
                </a:gridCol>
              </a:tblGrid>
              <a:tr h="370977">
                <a:tc>
                  <a:txBody>
                    <a:bodyPr/>
                    <a:lstStyle/>
                    <a:p>
                      <a:r>
                        <a:rPr lang="fr-CH" sz="1600" dirty="0">
                          <a:latin typeface="Calibri" panose="020F0502020204030204" pitchFamily="34" charset="0"/>
                          <a:cs typeface="Calibri" panose="020F0502020204030204" pitchFamily="34" charset="0"/>
                        </a:rPr>
                        <a:t>1</a:t>
                      </a:r>
                    </a:p>
                  </a:txBody>
                  <a:tcPr/>
                </a:tc>
                <a:tc>
                  <a:txBody>
                    <a:bodyPr/>
                    <a:lstStyle/>
                    <a:p>
                      <a:r>
                        <a:rPr lang="fr-CH" sz="1600" dirty="0">
                          <a:latin typeface="Calibri" panose="020F0502020204030204" pitchFamily="34" charset="0"/>
                          <a:cs typeface="Calibri" panose="020F0502020204030204" pitchFamily="34" charset="0"/>
                        </a:rPr>
                        <a:t>INFORMATIONS GÉNÉRALES</a:t>
                      </a:r>
                    </a:p>
                  </a:txBody>
                  <a:tcPr/>
                </a:tc>
                <a:extLst>
                  <a:ext uri="{0D108BD9-81ED-4DB2-BD59-A6C34878D82A}">
                    <a16:rowId xmlns:a16="http://schemas.microsoft.com/office/drawing/2014/main" val="3080674969"/>
                  </a:ext>
                </a:extLst>
              </a:tr>
              <a:tr h="343637">
                <a:tc>
                  <a:txBody>
                    <a:bodyPr/>
                    <a:lstStyle/>
                    <a:p>
                      <a:r>
                        <a:rPr lang="fr-CH" sz="1200" b="1" dirty="0">
                          <a:latin typeface="Calibri" panose="020F0502020204030204" pitchFamily="34" charset="0"/>
                          <a:cs typeface="Calibri" panose="020F0502020204030204" pitchFamily="34" charset="0"/>
                        </a:rPr>
                        <a:t>Etudiant-es concerné-es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solidFill>
                            <a:schemeClr val="tx1"/>
                          </a:solidFill>
                          <a:latin typeface="Calibri" panose="020F0502020204030204" pitchFamily="34" charset="0"/>
                          <a:cs typeface="Calibri" panose="020F0502020204030204" pitchFamily="34" charset="0"/>
                        </a:rPr>
                        <a:t>Etudiant-e de B2 ou B3. </a:t>
                      </a:r>
                      <a:endParaRPr lang="fr-CH" sz="8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9510931"/>
                  </a:ext>
                </a:extLst>
              </a:tr>
              <a:tr h="317766">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Nature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Stage de terrain, facultatif. </a:t>
                      </a:r>
                    </a:p>
                  </a:txBody>
                  <a:tcPr/>
                </a:tc>
                <a:extLst>
                  <a:ext uri="{0D108BD9-81ED-4DB2-BD59-A6C34878D82A}">
                    <a16:rowId xmlns:a16="http://schemas.microsoft.com/office/drawing/2014/main" val="916438573"/>
                  </a:ext>
                </a:extLst>
              </a:tr>
              <a:tr h="1298416">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But</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Permettre à l’étudiant-e une expérience d’observation avec l’exercice de la psychologie au sens large.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Quelques activités sous supervision sont possibles pour autant qu’elles ne représentent qu’une faible proportion du stage (au maximum 20% du temps complet de stage).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Domaines de la psychologie envisageables (autres domaines sur acceptation du Bureau des stages) : psychologie du sport, psychologie du travail, psychologie de la santé, psychologie du développement durable, psychologie de la circulation, psychologie d’urgence, psychothérapie, neuropsychologie, psychologie légale, gérontopsychologie, psychologie appliquée, psychopédagogie, psychologie clinique, psychologie des addictions, psycho-oncologie, psychologie du coaching, psychologie des enfants/adolescents, psycho-sexologie, traumato-psychologie. </a:t>
                      </a:r>
                    </a:p>
                  </a:txBody>
                  <a:tcPr/>
                </a:tc>
                <a:extLst>
                  <a:ext uri="{0D108BD9-81ED-4DB2-BD59-A6C34878D82A}">
                    <a16:rowId xmlns:a16="http://schemas.microsoft.com/office/drawing/2014/main" val="3150263288"/>
                  </a:ext>
                </a:extLst>
              </a:tr>
              <a:tr h="927440">
                <a:tc>
                  <a:txBody>
                    <a:bodyPr/>
                    <a:lstStyle/>
                    <a:p>
                      <a:r>
                        <a:rPr lang="fr-CH" sz="1200" b="1" dirty="0">
                          <a:latin typeface="Calibri" panose="020F0502020204030204" pitchFamily="34" charset="0"/>
                          <a:cs typeface="Calibri" panose="020F0502020204030204" pitchFamily="34" charset="0"/>
                        </a:rPr>
                        <a:t>Durée et ECTS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80 heures de stage pour 3 ECTS (hors rédaction du rapport), crédités dans les enseignements libres ou à option.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160 heures de stage pour 6 ECTS (hors rédaction du rapport), crédités dans les enseignements libres ou à option.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100" i="1" kern="1200" dirty="0">
                          <a:solidFill>
                            <a:schemeClr val="tx1"/>
                          </a:solidFill>
                          <a:latin typeface="Calibri" panose="020F0502020204030204" pitchFamily="34" charset="0"/>
                          <a:ea typeface="+mn-ea"/>
                          <a:cs typeface="Calibri" panose="020F0502020204030204" pitchFamily="34" charset="0"/>
                        </a:rPr>
                        <a:t>      NB: il est possible de réaliser 2 fois 3 ECTS. </a:t>
                      </a:r>
                      <a:endParaRPr lang="fr-CH" sz="800" i="1"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703954081"/>
                  </a:ext>
                </a:extLst>
              </a:tr>
              <a:tr h="1112929">
                <a:tc>
                  <a:txBody>
                    <a:bodyPr/>
                    <a:lstStyle/>
                    <a:p>
                      <a:r>
                        <a:rPr lang="fr-CH" sz="1200" b="1" dirty="0">
                          <a:latin typeface="Calibri" panose="020F0502020204030204" pitchFamily="34" charset="0"/>
                          <a:cs typeface="Calibri" panose="020F0502020204030204" pitchFamily="34" charset="0"/>
                        </a:rPr>
                        <a:t>Lieu</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En Suisse (dans tous les cantons) ou à l’étranger (dans tous les pays, pour autant que la </a:t>
                      </a:r>
                      <a:r>
                        <a:rPr lang="fr-CH" sz="1100" kern="1200" dirty="0">
                          <a:solidFill>
                            <a:schemeClr val="tx1"/>
                          </a:solidFill>
                          <a:latin typeface="Calibri" panose="020F0502020204030204" pitchFamily="34" charset="0"/>
                          <a:ea typeface="+mn-ea"/>
                          <a:cs typeface="Calibri" panose="020F0502020204030204" pitchFamily="34" charset="0"/>
                          <a:hlinkClick r:id="rId2"/>
                        </a:rPr>
                        <a:t>politique du Rectorat en matière de séjour à l’étranger </a:t>
                      </a:r>
                      <a:r>
                        <a:rPr lang="fr-CH" sz="1100" kern="1200" dirty="0">
                          <a:solidFill>
                            <a:schemeClr val="tx1"/>
                          </a:solidFill>
                          <a:latin typeface="Calibri" panose="020F0502020204030204" pitchFamily="34" charset="0"/>
                          <a:ea typeface="+mn-ea"/>
                          <a:cs typeface="Calibri" panose="020F0502020204030204" pitchFamily="34" charset="0"/>
                        </a:rPr>
                        <a:t>soit respectée).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Dans différents types d’institution : service publique, cabinet privé, association, ONG, etc.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Activité de l’institution (autres activités sur acceptation du Bureau des stages) : conseil – prise en charge – psychothérapie – diagnostiques – expertises – testing – enseignement, recherche. </a:t>
                      </a:r>
                    </a:p>
                  </a:txBody>
                  <a:tcPr/>
                </a:tc>
                <a:extLst>
                  <a:ext uri="{0D108BD9-81ED-4DB2-BD59-A6C34878D82A}">
                    <a16:rowId xmlns:a16="http://schemas.microsoft.com/office/drawing/2014/main" val="483656859"/>
                  </a:ext>
                </a:extLst>
              </a:tr>
              <a:tr h="303526">
                <a:tc>
                  <a:txBody>
                    <a:bodyPr/>
                    <a:lstStyle/>
                    <a:p>
                      <a:r>
                        <a:rPr lang="fr-CH" sz="1200" b="1" dirty="0">
                          <a:latin typeface="Calibri" panose="020F0502020204030204" pitchFamily="34" charset="0"/>
                          <a:cs typeface="Calibri" panose="020F0502020204030204" pitchFamily="34" charset="0"/>
                        </a:rPr>
                        <a:t>Modalités temporelles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Les dates, le % d’activité de l’étudiant-e et les horaires sont définis dans l’offre de stage, ou fixés d’entente entre l’institution et l’étudiant-e. </a:t>
                      </a:r>
                    </a:p>
                  </a:txBody>
                  <a:tcPr/>
                </a:tc>
                <a:extLst>
                  <a:ext uri="{0D108BD9-81ED-4DB2-BD59-A6C34878D82A}">
                    <a16:rowId xmlns:a16="http://schemas.microsoft.com/office/drawing/2014/main" val="2965757664"/>
                  </a:ext>
                </a:extLst>
              </a:tr>
              <a:tr h="1298416">
                <a:tc>
                  <a:txBody>
                    <a:bodyPr/>
                    <a:lstStyle/>
                    <a:p>
                      <a:r>
                        <a:rPr lang="fr-CH" sz="1200" b="1" dirty="0">
                          <a:latin typeface="Calibri" panose="020F0502020204030204" pitchFamily="34" charset="0"/>
                          <a:cs typeface="Calibri" panose="020F0502020204030204" pitchFamily="34" charset="0"/>
                        </a:rPr>
                        <a:t>Rémunération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La rémunération des stages dépend de la législation locale.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Dans le canton de Genève, les stages s'inscrivant dans un dispositif de formation ou d'insertion ne sont pas soumis au salaire minimum. L’institution peut néanmoins prévoir un défraiement (contribution aux frais de transport, aux frais de repas, etc.) ou une rémunération.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Si le stage a lieu au sein de l’Université de Genève (ou au sein d’une institution affiliée à l’état de Genève) et que l’étudiant-e réalise des prestations, le stage doit être rémunéré en fonction des normes de rémunération de l’office du personnel de l’état </a:t>
                      </a:r>
                      <a:r>
                        <a:rPr lang="fr-CH" sz="1100" u="none" kern="1200" dirty="0">
                          <a:solidFill>
                            <a:schemeClr val="tx1"/>
                          </a:solidFill>
                          <a:latin typeface="Calibri" panose="020F0502020204030204" pitchFamily="34" charset="0"/>
                          <a:ea typeface="+mn-ea"/>
                          <a:cs typeface="Calibri" panose="020F0502020204030204" pitchFamily="34" charset="0"/>
                        </a:rPr>
                        <a:t>: </a:t>
                      </a:r>
                      <a:r>
                        <a:rPr lang="fr-CH" sz="1100" u="sng" kern="1200" dirty="0">
                          <a:solidFill>
                            <a:schemeClr val="tx1"/>
                          </a:solidFill>
                          <a:latin typeface="Calibri" panose="020F0502020204030204" pitchFamily="34" charset="0"/>
                          <a:ea typeface="+mn-ea"/>
                          <a:cs typeface="Calibri" panose="020F0502020204030204" pitchFamily="34" charset="0"/>
                          <a:hlinkClick r:id="rId3"/>
                        </a:rPr>
                        <a:t>https://memento.unige.ch/doc/0309</a:t>
                      </a:r>
                      <a:r>
                        <a:rPr lang="fr-CH" sz="1100" u="sng" kern="1200" dirty="0">
                          <a:solidFill>
                            <a:schemeClr val="tx1"/>
                          </a:solidFill>
                          <a:latin typeface="Calibri" panose="020F0502020204030204" pitchFamily="34" charset="0"/>
                          <a:ea typeface="+mn-ea"/>
                          <a:cs typeface="Calibri" panose="020F0502020204030204" pitchFamily="34" charset="0"/>
                        </a:rPr>
                        <a:t>.</a:t>
                      </a:r>
                    </a:p>
                  </a:txBody>
                  <a:tcPr/>
                </a:tc>
                <a:extLst>
                  <a:ext uri="{0D108BD9-81ED-4DB2-BD59-A6C34878D82A}">
                    <a16:rowId xmlns:a16="http://schemas.microsoft.com/office/drawing/2014/main" val="3291270177"/>
                  </a:ext>
                </a:extLst>
              </a:tr>
            </a:tbl>
          </a:graphicData>
        </a:graphic>
      </p:graphicFrame>
      <p:graphicFrame>
        <p:nvGraphicFramePr>
          <p:cNvPr id="3" name="Tableau 4">
            <a:extLst>
              <a:ext uri="{FF2B5EF4-FFF2-40B4-BE49-F238E27FC236}">
                <a16:creationId xmlns:a16="http://schemas.microsoft.com/office/drawing/2014/main" id="{7E4DA177-20A4-40E4-816A-42B776A0BEB6}"/>
              </a:ext>
            </a:extLst>
          </p:cNvPr>
          <p:cNvGraphicFramePr>
            <a:graphicFrameLocks noGrp="1"/>
          </p:cNvGraphicFramePr>
          <p:nvPr>
            <p:extLst>
              <p:ext uri="{D42A27DB-BD31-4B8C-83A1-F6EECF244321}">
                <p14:modId xmlns:p14="http://schemas.microsoft.com/office/powerpoint/2010/main" val="2124992714"/>
              </p:ext>
            </p:extLst>
          </p:nvPr>
        </p:nvGraphicFramePr>
        <p:xfrm>
          <a:off x="0" y="6035040"/>
          <a:ext cx="12192000" cy="822960"/>
        </p:xfrm>
        <a:graphic>
          <a:graphicData uri="http://schemas.openxmlformats.org/drawingml/2006/table">
            <a:tbl>
              <a:tblPr firstRow="1" bandRow="1">
                <a:tableStyleId>{5C22544A-7EE6-4342-B048-85BDC9FD1C3A}</a:tableStyleId>
              </a:tblPr>
              <a:tblGrid>
                <a:gridCol w="1866436">
                  <a:extLst>
                    <a:ext uri="{9D8B030D-6E8A-4147-A177-3AD203B41FA5}">
                      <a16:colId xmlns:a16="http://schemas.microsoft.com/office/drawing/2014/main" val="2455880396"/>
                    </a:ext>
                  </a:extLst>
                </a:gridCol>
                <a:gridCol w="10325564">
                  <a:extLst>
                    <a:ext uri="{9D8B030D-6E8A-4147-A177-3AD203B41FA5}">
                      <a16:colId xmlns:a16="http://schemas.microsoft.com/office/drawing/2014/main" val="3290765097"/>
                    </a:ext>
                  </a:extLst>
                </a:gridCol>
              </a:tblGrid>
              <a:tr h="353973">
                <a:tc>
                  <a:txBody>
                    <a:bodyPr/>
                    <a:lstStyle/>
                    <a:p>
                      <a:r>
                        <a:rPr lang="fr-CH" sz="1400" dirty="0">
                          <a:latin typeface="Calibri" panose="020F0502020204030204" pitchFamily="34" charset="0"/>
                          <a:cs typeface="Calibri" panose="020F0502020204030204" pitchFamily="34" charset="0"/>
                        </a:rPr>
                        <a:t>2</a:t>
                      </a:r>
                    </a:p>
                  </a:txBody>
                  <a:tcPr/>
                </a:tc>
                <a:tc>
                  <a:txBody>
                    <a:bodyPr/>
                    <a:lstStyle/>
                    <a:p>
                      <a:r>
                        <a:rPr lang="fr-CH" sz="1600" dirty="0">
                          <a:latin typeface="Calibri" panose="020F0502020204030204" pitchFamily="34" charset="0"/>
                          <a:cs typeface="Calibri" panose="020F0502020204030204" pitchFamily="34" charset="0"/>
                        </a:rPr>
                        <a:t>RECHERCHE DE STAGE </a:t>
                      </a:r>
                    </a:p>
                  </a:txBody>
                  <a:tcPr/>
                </a:tc>
                <a:extLst>
                  <a:ext uri="{0D108BD9-81ED-4DB2-BD59-A6C34878D82A}">
                    <a16:rowId xmlns:a16="http://schemas.microsoft.com/office/drawing/2014/main" val="3080674969"/>
                  </a:ext>
                </a:extLst>
              </a:tr>
              <a:tr h="468987">
                <a:tc>
                  <a:txBody>
                    <a:bodyPr/>
                    <a:lstStyle/>
                    <a:p>
                      <a:r>
                        <a:rPr lang="fr-CH" sz="1200" b="1" dirty="0">
                          <a:latin typeface="Calibri" panose="020F0502020204030204" pitchFamily="34" charset="0"/>
                          <a:cs typeface="Calibri" panose="020F0502020204030204" pitchFamily="34" charset="0"/>
                        </a:rPr>
                        <a:t>Stage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L’étudiant-e doit rechercher son stage par ses propres moyens (en évitant les partenaires de la Section). Le Bureau des stages publie parfois des offres sur le site internet des stages.</a:t>
                      </a: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079510931"/>
                  </a:ext>
                </a:extLst>
              </a:tr>
            </a:tbl>
          </a:graphicData>
        </a:graphic>
      </p:graphicFrame>
      <p:sp>
        <p:nvSpPr>
          <p:cNvPr id="4" name="Espace réservé du numéro de diapositive 3">
            <a:extLst>
              <a:ext uri="{FF2B5EF4-FFF2-40B4-BE49-F238E27FC236}">
                <a16:creationId xmlns:a16="http://schemas.microsoft.com/office/drawing/2014/main" id="{FC466BEB-1A68-491F-B5BE-90BEDE5970D3}"/>
              </a:ext>
            </a:extLst>
          </p:cNvPr>
          <p:cNvSpPr>
            <a:spLocks noGrp="1"/>
          </p:cNvSpPr>
          <p:nvPr>
            <p:ph type="sldNum" sz="quarter" idx="12"/>
          </p:nvPr>
        </p:nvSpPr>
        <p:spPr>
          <a:xfrm>
            <a:off x="10988068" y="6430940"/>
            <a:ext cx="1052510" cy="3651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08947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2BCD2F68-F32F-46C4-85B5-52D6F204BA59}"/>
              </a:ext>
            </a:extLst>
          </p:cNvPr>
          <p:cNvGraphicFramePr>
            <a:graphicFrameLocks noGrp="1"/>
          </p:cNvGraphicFramePr>
          <p:nvPr>
            <p:extLst>
              <p:ext uri="{D42A27DB-BD31-4B8C-83A1-F6EECF244321}">
                <p14:modId xmlns:p14="http://schemas.microsoft.com/office/powerpoint/2010/main" val="3959107145"/>
              </p:ext>
            </p:extLst>
          </p:nvPr>
        </p:nvGraphicFramePr>
        <p:xfrm>
          <a:off x="0" y="0"/>
          <a:ext cx="12192000" cy="1333870"/>
        </p:xfrm>
        <a:graphic>
          <a:graphicData uri="http://schemas.openxmlformats.org/drawingml/2006/table">
            <a:tbl>
              <a:tblPr firstRow="1" bandRow="1">
                <a:tableStyleId>{5C22544A-7EE6-4342-B048-85BDC9FD1C3A}</a:tableStyleId>
              </a:tblPr>
              <a:tblGrid>
                <a:gridCol w="2050742">
                  <a:extLst>
                    <a:ext uri="{9D8B030D-6E8A-4147-A177-3AD203B41FA5}">
                      <a16:colId xmlns:a16="http://schemas.microsoft.com/office/drawing/2014/main" val="2455880396"/>
                    </a:ext>
                  </a:extLst>
                </a:gridCol>
                <a:gridCol w="10141258">
                  <a:extLst>
                    <a:ext uri="{9D8B030D-6E8A-4147-A177-3AD203B41FA5}">
                      <a16:colId xmlns:a16="http://schemas.microsoft.com/office/drawing/2014/main" val="3290765097"/>
                    </a:ext>
                  </a:extLst>
                </a:gridCol>
              </a:tblGrid>
              <a:tr h="310718">
                <a:tc>
                  <a:txBody>
                    <a:bodyPr/>
                    <a:lstStyle/>
                    <a:p>
                      <a:r>
                        <a:rPr lang="fr-CH" sz="1400" dirty="0">
                          <a:latin typeface="Calibri" panose="020F0502020204030204" pitchFamily="34" charset="0"/>
                          <a:cs typeface="Calibri" panose="020F0502020204030204" pitchFamily="34" charset="0"/>
                        </a:rPr>
                        <a:t>3</a:t>
                      </a:r>
                    </a:p>
                  </a:txBody>
                  <a:tcPr/>
                </a:tc>
                <a:tc>
                  <a:txBody>
                    <a:bodyPr/>
                    <a:lstStyle/>
                    <a:p>
                      <a:r>
                        <a:rPr lang="fr-CH" sz="1600" dirty="0">
                          <a:latin typeface="Calibri" panose="020F0502020204030204" pitchFamily="34" charset="0"/>
                          <a:cs typeface="Calibri" panose="020F0502020204030204" pitchFamily="34" charset="0"/>
                        </a:rPr>
                        <a:t>RECHERCHE DE RESPONSABLES</a:t>
                      </a:r>
                    </a:p>
                  </a:txBody>
                  <a:tcPr/>
                </a:tc>
                <a:extLst>
                  <a:ext uri="{0D108BD9-81ED-4DB2-BD59-A6C34878D82A}">
                    <a16:rowId xmlns:a16="http://schemas.microsoft.com/office/drawing/2014/main" val="3080674969"/>
                  </a:ext>
                </a:extLst>
              </a:tr>
              <a:tr h="312790">
                <a:tc>
                  <a:txBody>
                    <a:bodyPr/>
                    <a:lstStyle/>
                    <a:p>
                      <a:r>
                        <a:rPr lang="fr-CH" sz="1200" b="1" dirty="0">
                          <a:latin typeface="Calibri" panose="020F0502020204030204" pitchFamily="34" charset="0"/>
                          <a:cs typeface="Calibri" panose="020F0502020204030204" pitchFamily="34" charset="0"/>
                        </a:rPr>
                        <a:t>Responsable institutionnel-le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L’étudiant-e doit trouver un-e responsable de stage dans l’institution</a:t>
                      </a:r>
                      <a:r>
                        <a:rPr lang="fr-CH" sz="1100" kern="1200" dirty="0">
                          <a:solidFill>
                            <a:schemeClr val="tx1"/>
                          </a:solidFill>
                          <a:effectLst/>
                          <a:latin typeface="Calibri" panose="020F0502020204030204" pitchFamily="34" charset="0"/>
                          <a:ea typeface="+mn-ea"/>
                          <a:cs typeface="Calibri" panose="020F0502020204030204" pitchFamily="34" charset="0"/>
                        </a:rPr>
                        <a:t>. Ce / cette dernier-ère doit avoir une formation de niveau Master (ou équivalente) en psychologie. </a:t>
                      </a: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41550">
                <a:tc>
                  <a:txBody>
                    <a:bodyPr/>
                    <a:lstStyle/>
                    <a:p>
                      <a:r>
                        <a:rPr lang="fr-CH" sz="1200" b="1" dirty="0">
                          <a:latin typeface="Calibri" panose="020F0502020204030204" pitchFamily="34" charset="0"/>
                          <a:cs typeface="Calibri" panose="020F0502020204030204" pitchFamily="34" charset="0"/>
                        </a:rPr>
                        <a:t>Responsable académique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L’étudiant-e doit trouver un-e responsable de stage dans la Section de psychologie par ses propres moyens.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600" kern="1200" dirty="0">
                        <a:solidFill>
                          <a:schemeClr val="dk1"/>
                        </a:solidFill>
                        <a:effectLst/>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ou la responsable académique doit être membre du corps professoral de la Section (à l'exception des professeur-​​​​​​​e​s invité-es), ou membre du corps de l’enseignement et de la recherche (à l’exception des assistant-es) au bénéfice d’une procuration rectorale.</a:t>
                      </a: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graphicFrame>
        <p:nvGraphicFramePr>
          <p:cNvPr id="3" name="Tableau 4">
            <a:extLst>
              <a:ext uri="{FF2B5EF4-FFF2-40B4-BE49-F238E27FC236}">
                <a16:creationId xmlns:a16="http://schemas.microsoft.com/office/drawing/2014/main" id="{B5443BEC-5BE6-4C23-B8D1-C254CC2FA43F}"/>
              </a:ext>
            </a:extLst>
          </p:cNvPr>
          <p:cNvGraphicFramePr>
            <a:graphicFrameLocks noGrp="1"/>
          </p:cNvGraphicFramePr>
          <p:nvPr>
            <p:extLst>
              <p:ext uri="{D42A27DB-BD31-4B8C-83A1-F6EECF244321}">
                <p14:modId xmlns:p14="http://schemas.microsoft.com/office/powerpoint/2010/main" val="3445047700"/>
              </p:ext>
            </p:extLst>
          </p:nvPr>
        </p:nvGraphicFramePr>
        <p:xfrm>
          <a:off x="0" y="1472771"/>
          <a:ext cx="12192000" cy="2082388"/>
        </p:xfrm>
        <a:graphic>
          <a:graphicData uri="http://schemas.openxmlformats.org/drawingml/2006/table">
            <a:tbl>
              <a:tblPr firstRow="1" bandRow="1">
                <a:tableStyleId>{5C22544A-7EE6-4342-B048-85BDC9FD1C3A}</a:tableStyleId>
              </a:tblPr>
              <a:tblGrid>
                <a:gridCol w="2059619">
                  <a:extLst>
                    <a:ext uri="{9D8B030D-6E8A-4147-A177-3AD203B41FA5}">
                      <a16:colId xmlns:a16="http://schemas.microsoft.com/office/drawing/2014/main" val="2455880396"/>
                    </a:ext>
                  </a:extLst>
                </a:gridCol>
                <a:gridCol w="10132381">
                  <a:extLst>
                    <a:ext uri="{9D8B030D-6E8A-4147-A177-3AD203B41FA5}">
                      <a16:colId xmlns:a16="http://schemas.microsoft.com/office/drawing/2014/main" val="3290765097"/>
                    </a:ext>
                  </a:extLst>
                </a:gridCol>
              </a:tblGrid>
              <a:tr h="264777">
                <a:tc>
                  <a:txBody>
                    <a:bodyPr/>
                    <a:lstStyle/>
                    <a:p>
                      <a:r>
                        <a:rPr lang="fr-CH" sz="1400" dirty="0">
                          <a:latin typeface="Calibri" panose="020F0502020204030204" pitchFamily="34" charset="0"/>
                          <a:cs typeface="Calibri" panose="020F0502020204030204" pitchFamily="34" charset="0"/>
                        </a:rPr>
                        <a:t>4</a:t>
                      </a:r>
                    </a:p>
                  </a:txBody>
                  <a:tcPr/>
                </a:tc>
                <a:tc>
                  <a:txBody>
                    <a:bodyPr/>
                    <a:lstStyle/>
                    <a:p>
                      <a:r>
                        <a:rPr lang="fr-CH" sz="1600" dirty="0">
                          <a:latin typeface="Calibri" panose="020F0502020204030204" pitchFamily="34" charset="0"/>
                          <a:cs typeface="Calibri" panose="020F0502020204030204" pitchFamily="34" charset="0"/>
                        </a:rPr>
                        <a:t>PROCÉDURE ADMINISTRATIVE </a:t>
                      </a:r>
                    </a:p>
                  </a:txBody>
                  <a:tcPr/>
                </a:tc>
                <a:extLst>
                  <a:ext uri="{0D108BD9-81ED-4DB2-BD59-A6C34878D82A}">
                    <a16:rowId xmlns:a16="http://schemas.microsoft.com/office/drawing/2014/main" val="3080674969"/>
                  </a:ext>
                </a:extLst>
              </a:tr>
              <a:tr h="284068">
                <a:tc>
                  <a:txBody>
                    <a:bodyPr/>
                    <a:lstStyle/>
                    <a:p>
                      <a:r>
                        <a:rPr lang="fr-CH" sz="1200" b="1" dirty="0">
                          <a:latin typeface="Calibri" panose="020F0502020204030204" pitchFamily="34" charset="0"/>
                          <a:cs typeface="Calibri" panose="020F0502020204030204" pitchFamily="34" charset="0"/>
                        </a:rPr>
                        <a:t>Projet</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de terrain : l’étudiant-e doit utiliser le formulaire mentionné au point 1 : </a:t>
                      </a:r>
                      <a:r>
                        <a:rPr lang="fr-CH" sz="1100" dirty="0">
                          <a:latin typeface="Calibri" panose="020F0502020204030204" pitchFamily="34" charset="0"/>
                          <a:cs typeface="Calibri" panose="020F0502020204030204" pitchFamily="34" charset="0"/>
                          <a:hlinkClick r:id="rId2"/>
                        </a:rPr>
                        <a:t>https://www.unige.ch/fapse/psycho/stages/etape-4</a:t>
                      </a:r>
                      <a:endParaRPr lang="fr-CH"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9510931"/>
                  </a:ext>
                </a:extLst>
              </a:tr>
              <a:tr h="370840">
                <a:tc>
                  <a:txBody>
                    <a:bodyPr/>
                    <a:lstStyle/>
                    <a:p>
                      <a:r>
                        <a:rPr lang="fr-CH" sz="1200" b="1" dirty="0">
                          <a:latin typeface="Calibri" panose="020F0502020204030204" pitchFamily="34" charset="0"/>
                          <a:cs typeface="Calibri" panose="020F0502020204030204" pitchFamily="34" charset="0"/>
                        </a:rPr>
                        <a:t>Convention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en Suisse : l’étudiant-e doit utiliser le document 02G. </a:t>
                      </a:r>
                    </a:p>
                    <a:p>
                      <a:pPr marL="171450" indent="-171450">
                        <a:buFont typeface="Arial" panose="020B0604020202020204" pitchFamily="34" charset="0"/>
                        <a:buChar char="•"/>
                      </a:pPr>
                      <a:endParaRPr lang="fr-CH" sz="6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cs typeface="Calibri" panose="020F0502020204030204" pitchFamily="34" charset="0"/>
                        </a:rPr>
                        <a:t>Stage à l’étranger : l’étudiant-e doit utiliser le document 02I.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6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fr-CH" sz="1100" b="1" dirty="0">
                          <a:solidFill>
                            <a:srgbClr val="FF0000"/>
                          </a:solidFill>
                          <a:latin typeface="Calibri" panose="020F0502020204030204" pitchFamily="34" charset="0"/>
                          <a:cs typeface="Calibri" panose="020F0502020204030204" pitchFamily="34" charset="0"/>
                        </a:rPr>
                        <a:t>La convention de stage doit être adressée au secrétariat du Bureau des stages (</a:t>
                      </a:r>
                      <a:r>
                        <a:rPr lang="fr-CH" sz="1100" b="1" dirty="0">
                          <a:solidFill>
                            <a:srgbClr val="FF000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bureau-stages-psychologie@unige.ch</a:t>
                      </a:r>
                      <a:r>
                        <a:rPr lang="fr-CH" sz="1100" b="1" dirty="0">
                          <a:solidFill>
                            <a:srgbClr val="FF0000"/>
                          </a:solidFill>
                          <a:latin typeface="Calibri" panose="020F0502020204030204" pitchFamily="34" charset="0"/>
                          <a:cs typeface="Calibri" panose="020F0502020204030204" pitchFamily="34" charset="0"/>
                        </a:rPr>
                        <a:t>), signée par l’étudiant-e et ses deux responsables de stage uniquement, au moins 14 jours avant le début du stage. Sans quoi la date de début de stage devra être repoussée! </a:t>
                      </a:r>
                    </a:p>
                  </a:txBody>
                  <a:tcPr/>
                </a:tc>
                <a:extLst>
                  <a:ext uri="{0D108BD9-81ED-4DB2-BD59-A6C34878D82A}">
                    <a16:rowId xmlns:a16="http://schemas.microsoft.com/office/drawing/2014/main" val="916438573"/>
                  </a:ext>
                </a:extLst>
              </a:tr>
              <a:tr h="448396">
                <a:tc>
                  <a:txBody>
                    <a:bodyPr/>
                    <a:lstStyle/>
                    <a:p>
                      <a:r>
                        <a:rPr lang="fr-CH" sz="1200" b="1" dirty="0">
                          <a:latin typeface="Calibri" panose="020F0502020204030204" pitchFamily="34" charset="0"/>
                          <a:cs typeface="Calibri" panose="020F0502020204030204" pitchFamily="34" charset="0"/>
                        </a:rPr>
                        <a:t>Evaluation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 / la responsable institutionnel-le émet un préavis qualitatif à l’intention du / de la responsable académique. </a:t>
                      </a:r>
                    </a:p>
                    <a:p>
                      <a:pPr marL="171450" lvl="0" indent="-171450">
                        <a:buFont typeface="Arial" panose="020B0604020202020204" pitchFamily="34" charset="0"/>
                        <a:buChar char="•"/>
                      </a:pPr>
                      <a:endParaRPr lang="fr-CH" sz="6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 / la responsable académique tient compte du préavis et du rapport pour émettre une évaluation finale.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graphicFrame>
        <p:nvGraphicFramePr>
          <p:cNvPr id="4" name="Tableau 4">
            <a:extLst>
              <a:ext uri="{FF2B5EF4-FFF2-40B4-BE49-F238E27FC236}">
                <a16:creationId xmlns:a16="http://schemas.microsoft.com/office/drawing/2014/main" id="{E416A0D1-900C-4EEB-BDE8-1BB48976EC53}"/>
              </a:ext>
            </a:extLst>
          </p:cNvPr>
          <p:cNvGraphicFramePr>
            <a:graphicFrameLocks noGrp="1"/>
          </p:cNvGraphicFramePr>
          <p:nvPr>
            <p:extLst>
              <p:ext uri="{D42A27DB-BD31-4B8C-83A1-F6EECF244321}">
                <p14:modId xmlns:p14="http://schemas.microsoft.com/office/powerpoint/2010/main" val="2141704987"/>
              </p:ext>
            </p:extLst>
          </p:nvPr>
        </p:nvGraphicFramePr>
        <p:xfrm>
          <a:off x="0" y="3670874"/>
          <a:ext cx="12192000" cy="634547"/>
        </p:xfrm>
        <a:graphic>
          <a:graphicData uri="http://schemas.openxmlformats.org/drawingml/2006/table">
            <a:tbl>
              <a:tblPr firstRow="1" bandRow="1">
                <a:tableStyleId>{5C22544A-7EE6-4342-B048-85BDC9FD1C3A}</a:tableStyleId>
              </a:tblPr>
              <a:tblGrid>
                <a:gridCol w="2086252">
                  <a:extLst>
                    <a:ext uri="{9D8B030D-6E8A-4147-A177-3AD203B41FA5}">
                      <a16:colId xmlns:a16="http://schemas.microsoft.com/office/drawing/2014/main" val="2455880396"/>
                    </a:ext>
                  </a:extLst>
                </a:gridCol>
                <a:gridCol w="10105748">
                  <a:extLst>
                    <a:ext uri="{9D8B030D-6E8A-4147-A177-3AD203B41FA5}">
                      <a16:colId xmlns:a16="http://schemas.microsoft.com/office/drawing/2014/main" val="3290765097"/>
                    </a:ext>
                  </a:extLst>
                </a:gridCol>
              </a:tblGrid>
              <a:tr h="349001">
                <a:tc>
                  <a:txBody>
                    <a:bodyPr/>
                    <a:lstStyle/>
                    <a:p>
                      <a:r>
                        <a:rPr lang="fr-CH" sz="1400" dirty="0">
                          <a:latin typeface="Calibri" panose="020F0502020204030204" pitchFamily="34" charset="0"/>
                          <a:cs typeface="Calibri" panose="020F0502020204030204" pitchFamily="34" charset="0"/>
                        </a:rPr>
                        <a:t>5</a:t>
                      </a:r>
                    </a:p>
                  </a:txBody>
                  <a:tcPr/>
                </a:tc>
                <a:tc>
                  <a:txBody>
                    <a:bodyPr/>
                    <a:lstStyle/>
                    <a:p>
                      <a:r>
                        <a:rPr lang="fr-CH" sz="1600" dirty="0">
                          <a:latin typeface="Calibri" panose="020F0502020204030204" pitchFamily="34" charset="0"/>
                          <a:cs typeface="Calibri" panose="020F0502020204030204" pitchFamily="34" charset="0"/>
                        </a:rPr>
                        <a:t>IEL </a:t>
                      </a:r>
                    </a:p>
                  </a:txBody>
                  <a:tcPr/>
                </a:tc>
                <a:extLst>
                  <a:ext uri="{0D108BD9-81ED-4DB2-BD59-A6C34878D82A}">
                    <a16:rowId xmlns:a16="http://schemas.microsoft.com/office/drawing/2014/main" val="3080674969"/>
                  </a:ext>
                </a:extLst>
              </a:tr>
              <a:tr h="285546">
                <a:tc>
                  <a:txBody>
                    <a:bodyPr/>
                    <a:lstStyle/>
                    <a:p>
                      <a:r>
                        <a:rPr lang="fr-CH" sz="1200" b="1" dirty="0">
                          <a:latin typeface="Calibri" panose="020F0502020204030204" pitchFamily="34" charset="0"/>
                          <a:cs typeface="Calibri" panose="020F0502020204030204" pitchFamily="34" charset="0"/>
                        </a:rPr>
                        <a:t>Inscription IEL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L' étudiant-e doit inscrire son stage dans IEL au semestre pour lequel  il / elle dépose le rapport de stage, et ce quelle que soit la date du début de stage.</a:t>
                      </a:r>
                    </a:p>
                  </a:txBody>
                  <a:tcPr/>
                </a:tc>
                <a:extLst>
                  <a:ext uri="{0D108BD9-81ED-4DB2-BD59-A6C34878D82A}">
                    <a16:rowId xmlns:a16="http://schemas.microsoft.com/office/drawing/2014/main" val="2079510931"/>
                  </a:ext>
                </a:extLst>
              </a:tr>
            </a:tbl>
          </a:graphicData>
        </a:graphic>
      </p:graphicFrame>
      <p:sp>
        <p:nvSpPr>
          <p:cNvPr id="5" name="Espace réservé du numéro de diapositive 4">
            <a:extLst>
              <a:ext uri="{FF2B5EF4-FFF2-40B4-BE49-F238E27FC236}">
                <a16:creationId xmlns:a16="http://schemas.microsoft.com/office/drawing/2014/main" id="{EE3F9DF5-8B39-4228-B72D-DB9732C768D8}"/>
              </a:ext>
            </a:extLst>
          </p:cNvPr>
          <p:cNvSpPr>
            <a:spLocks noGrp="1"/>
          </p:cNvSpPr>
          <p:nvPr>
            <p:ph type="sldNum" sz="quarter" idx="12"/>
          </p:nvPr>
        </p:nvSpPr>
        <p:spPr>
          <a:xfrm>
            <a:off x="11015500" y="6349329"/>
            <a:ext cx="1052510" cy="365125"/>
          </a:xfrm>
        </p:spPr>
        <p:txBody>
          <a:bodyPr/>
          <a:lstStyle/>
          <a:p>
            <a:fld id="{D57F1E4F-1CFF-5643-939E-217C01CDF565}" type="slidenum">
              <a:rPr lang="en-US" smtClean="0"/>
              <a:pPr/>
              <a:t>3</a:t>
            </a:fld>
            <a:endParaRPr lang="en-US" dirty="0"/>
          </a:p>
        </p:txBody>
      </p:sp>
      <p:graphicFrame>
        <p:nvGraphicFramePr>
          <p:cNvPr id="6" name="Tableau 4">
            <a:extLst>
              <a:ext uri="{FF2B5EF4-FFF2-40B4-BE49-F238E27FC236}">
                <a16:creationId xmlns:a16="http://schemas.microsoft.com/office/drawing/2014/main" id="{11A01A49-0EF8-4F58-AA96-F4CF39DAB127}"/>
              </a:ext>
            </a:extLst>
          </p:cNvPr>
          <p:cNvGraphicFramePr>
            <a:graphicFrameLocks noGrp="1"/>
          </p:cNvGraphicFramePr>
          <p:nvPr>
            <p:extLst>
              <p:ext uri="{D42A27DB-BD31-4B8C-83A1-F6EECF244321}">
                <p14:modId xmlns:p14="http://schemas.microsoft.com/office/powerpoint/2010/main" val="3465382770"/>
              </p:ext>
            </p:extLst>
          </p:nvPr>
        </p:nvGraphicFramePr>
        <p:xfrm>
          <a:off x="0" y="4444322"/>
          <a:ext cx="12192000" cy="2413678"/>
        </p:xfrm>
        <a:graphic>
          <a:graphicData uri="http://schemas.openxmlformats.org/drawingml/2006/table">
            <a:tbl>
              <a:tblPr firstRow="1" bandRow="1">
                <a:tableStyleId>{5C22544A-7EE6-4342-B048-85BDC9FD1C3A}</a:tableStyleId>
              </a:tblPr>
              <a:tblGrid>
                <a:gridCol w="2086252">
                  <a:extLst>
                    <a:ext uri="{9D8B030D-6E8A-4147-A177-3AD203B41FA5}">
                      <a16:colId xmlns:a16="http://schemas.microsoft.com/office/drawing/2014/main" val="2455880396"/>
                    </a:ext>
                  </a:extLst>
                </a:gridCol>
                <a:gridCol w="10105748">
                  <a:extLst>
                    <a:ext uri="{9D8B030D-6E8A-4147-A177-3AD203B41FA5}">
                      <a16:colId xmlns:a16="http://schemas.microsoft.com/office/drawing/2014/main" val="3290765097"/>
                    </a:ext>
                  </a:extLst>
                </a:gridCol>
              </a:tblGrid>
              <a:tr h="293119">
                <a:tc>
                  <a:txBody>
                    <a:bodyPr/>
                    <a:lstStyle/>
                    <a:p>
                      <a:r>
                        <a:rPr lang="fr-CH" sz="1400" dirty="0">
                          <a:latin typeface="Calibri" panose="020F0502020204030204" pitchFamily="34" charset="0"/>
                          <a:cs typeface="Calibri" panose="020F0502020204030204" pitchFamily="34" charset="0"/>
                        </a:rPr>
                        <a:t>6</a:t>
                      </a:r>
                    </a:p>
                  </a:txBody>
                  <a:tcPr/>
                </a:tc>
                <a:tc>
                  <a:txBody>
                    <a:bodyPr/>
                    <a:lstStyle/>
                    <a:p>
                      <a:r>
                        <a:rPr lang="fr-CH" sz="1600" dirty="0">
                          <a:latin typeface="Calibri" panose="020F0502020204030204" pitchFamily="34" charset="0"/>
                          <a:cs typeface="Calibri" panose="020F0502020204030204" pitchFamily="34" charset="0"/>
                        </a:rPr>
                        <a:t>RAPPORT DE STAGE</a:t>
                      </a:r>
                    </a:p>
                  </a:txBody>
                  <a:tcPr/>
                </a:tc>
                <a:extLst>
                  <a:ext uri="{0D108BD9-81ED-4DB2-BD59-A6C34878D82A}">
                    <a16:rowId xmlns:a16="http://schemas.microsoft.com/office/drawing/2014/main" val="3080674969"/>
                  </a:ext>
                </a:extLst>
              </a:tr>
              <a:tr h="415546">
                <a:tc>
                  <a:txBody>
                    <a:bodyPr/>
                    <a:lstStyle/>
                    <a:p>
                      <a:r>
                        <a:rPr lang="fr-CH" sz="1200" b="1" dirty="0">
                          <a:latin typeface="Calibri" panose="020F0502020204030204" pitchFamily="34" charset="0"/>
                          <a:cs typeface="Calibri" panose="020F0502020204030204" pitchFamily="34" charset="0"/>
                        </a:rPr>
                        <a:t>Calendrier de présentation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janvier / février ; 2ème tentative de présentation en août / septembre.</a:t>
                      </a:r>
                    </a:p>
                    <a:p>
                      <a:pPr marL="0" lvl="0" indent="182563">
                        <a:buFont typeface="Arial" panose="020B0604020202020204" pitchFamily="34" charset="0"/>
                        <a:buNone/>
                      </a:pPr>
                      <a:r>
                        <a:rPr lang="fr-CH" sz="1100" kern="1200" dirty="0">
                          <a:solidFill>
                            <a:schemeClr val="dk1"/>
                          </a:solidFill>
                          <a:effectLst/>
                          <a:latin typeface="Calibri" panose="020F0502020204030204" pitchFamily="34" charset="0"/>
                          <a:ea typeface="+mn-ea"/>
                          <a:cs typeface="Calibri" panose="020F0502020204030204" pitchFamily="34" charset="0"/>
                        </a:rPr>
                        <a:t> </a:t>
                      </a: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l’étudiant-e : automne.</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mai / juin ; 2ème tentative de présentation en août / septembre.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l’étudiant-e : printemps.</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août / septembre ; 2ème tentative de présentation en janvier / février.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l’étudiant-e : rétroactive – printemps.</a:t>
                      </a:r>
                    </a:p>
                    <a:p>
                      <a:pPr marL="0" lvl="0" indent="182563" algn="l" defTabSz="457200" rtl="0" eaLnBrk="1" latinLnBrk="0" hangingPunct="1">
                        <a:buFont typeface="Arial" panose="020B0604020202020204" pitchFamily="34" charset="0"/>
                        <a:buNone/>
                      </a:pPr>
                      <a:endParaRPr lang="fr-CH" sz="400" u="sng"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05478">
                <a:tc>
                  <a:txBody>
                    <a:bodyPr/>
                    <a:lstStyle/>
                    <a:p>
                      <a:r>
                        <a:rPr lang="fr-CH" sz="1200" b="1" dirty="0">
                          <a:latin typeface="Calibri" panose="020F0502020204030204" pitchFamily="34" charset="0"/>
                          <a:cs typeface="Calibri" panose="020F0502020204030204" pitchFamily="34" charset="0"/>
                        </a:rPr>
                        <a:t>Rapport de stage</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Doit être rédigé en fonction du canevas proposé : </a:t>
                      </a:r>
                      <a:r>
                        <a:rPr lang="fr-CH" sz="1100" kern="1200" dirty="0">
                          <a:solidFill>
                            <a:schemeClr val="dk1"/>
                          </a:solidFill>
                          <a:effectLst/>
                          <a:latin typeface="Calibri" panose="020F0502020204030204" pitchFamily="34" charset="0"/>
                          <a:ea typeface="+mn-ea"/>
                          <a:cs typeface="Calibri" panose="020F0502020204030204" pitchFamily="34" charset="0"/>
                          <a:hlinkClick r:id="rId4"/>
                        </a:rPr>
                        <a:t>https://www.unige.ch/fapse/psycho/stages/etape-5</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r h="370840">
                <a:tc>
                  <a:txBody>
                    <a:bodyPr/>
                    <a:lstStyle/>
                    <a:p>
                      <a:r>
                        <a:rPr lang="fr-CH" sz="1200" b="1" dirty="0">
                          <a:latin typeface="Calibri" panose="020F0502020204030204" pitchFamily="34" charset="0"/>
                          <a:cs typeface="Calibri" panose="020F0502020204030204" pitchFamily="34" charset="0"/>
                        </a:rPr>
                        <a:t>Date de remise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rapport de stage doit être rendu au ou à la responsable académique avant le 1</a:t>
                      </a:r>
                      <a:r>
                        <a:rPr lang="fr-CH" sz="1100" kern="1200" baseline="30000" dirty="0">
                          <a:solidFill>
                            <a:schemeClr val="dk1"/>
                          </a:solidFill>
                          <a:effectLst/>
                          <a:latin typeface="Calibri" panose="020F0502020204030204" pitchFamily="34" charset="0"/>
                          <a:ea typeface="+mn-ea"/>
                          <a:cs typeface="Calibri" panose="020F0502020204030204" pitchFamily="34" charset="0"/>
                        </a:rPr>
                        <a:t>er</a:t>
                      </a:r>
                      <a:r>
                        <a:rPr lang="fr-CH" sz="1100" kern="1200" dirty="0">
                          <a:solidFill>
                            <a:schemeClr val="dk1"/>
                          </a:solidFill>
                          <a:effectLst/>
                          <a:latin typeface="Calibri" panose="020F0502020204030204" pitchFamily="34" charset="0"/>
                          <a:ea typeface="+mn-ea"/>
                          <a:cs typeface="Calibri" panose="020F0502020204030204" pitchFamily="34" charset="0"/>
                        </a:rPr>
                        <a:t> jour de la session d’examens concernée.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58472323"/>
                  </a:ext>
                </a:extLst>
              </a:tr>
            </a:tbl>
          </a:graphicData>
        </a:graphic>
      </p:graphicFrame>
    </p:spTree>
    <p:extLst>
      <p:ext uri="{BB962C8B-B14F-4D97-AF65-F5344CB8AC3E}">
        <p14:creationId xmlns:p14="http://schemas.microsoft.com/office/powerpoint/2010/main" val="925645173"/>
      </p:ext>
    </p:extLst>
  </p:cSld>
  <p:clrMapOvr>
    <a:masterClrMapping/>
  </p:clrMapOvr>
</p:sld>
</file>

<file path=ppt/theme/theme1.xml><?xml version="1.0" encoding="utf-8"?>
<a:theme xmlns:a="http://schemas.openxmlformats.org/drawingml/2006/main" name="Dividende">
  <a:themeElements>
    <a:clrScheme name="Personnalisé 14">
      <a:dk1>
        <a:srgbClr val="000000"/>
      </a:dk1>
      <a:lt1>
        <a:srgbClr val="FFFFFF"/>
      </a:lt1>
      <a:dk2>
        <a:srgbClr val="000000"/>
      </a:dk2>
      <a:lt2>
        <a:srgbClr val="FFFFFF"/>
      </a:lt2>
      <a:accent1>
        <a:srgbClr val="007A77"/>
      </a:accent1>
      <a:accent2>
        <a:srgbClr val="00D6D1"/>
      </a:accent2>
      <a:accent3>
        <a:srgbClr val="00DED9"/>
      </a:accent3>
      <a:accent4>
        <a:srgbClr val="D8D8D8"/>
      </a:accent4>
      <a:accent5>
        <a:srgbClr val="BFBFBF"/>
      </a:accent5>
      <a:accent6>
        <a:srgbClr val="D8D8D8"/>
      </a:accent6>
      <a:hlink>
        <a:srgbClr val="009A96"/>
      </a:hlink>
      <a:folHlink>
        <a:srgbClr val="009A9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TM03457464[[fn=Dividende]]</Template>
  <TotalTime>602</TotalTime>
  <Words>917</Words>
  <Application>Microsoft Office PowerPoint</Application>
  <PresentationFormat>Grand écran</PresentationFormat>
  <Paragraphs>83</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Gill Sans MT</vt:lpstr>
      <vt:lpstr>Wingdings</vt:lpstr>
      <vt:lpstr>Wingdings 2</vt:lpstr>
      <vt:lpstr>Dividende</vt:lpstr>
      <vt:lpstr>  BACHELOR en psychologie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Descriptif de stage</dc:title>
  <dc:creator>Stéphanie Bouchet-Rossier</dc:creator>
  <cp:lastModifiedBy>Stéphanie Bouchet-Rossier</cp:lastModifiedBy>
  <cp:revision>38</cp:revision>
  <dcterms:created xsi:type="dcterms:W3CDTF">2023-10-16T12:55:04Z</dcterms:created>
  <dcterms:modified xsi:type="dcterms:W3CDTF">2024-03-18T10:41:56Z</dcterms:modified>
</cp:coreProperties>
</file>