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83" r:id="rId3"/>
    <p:sldId id="284" r:id="rId4"/>
    <p:sldId id="285" r:id="rId5"/>
    <p:sldId id="277" r:id="rId6"/>
    <p:sldId id="286" r:id="rId7"/>
    <p:sldId id="287" r:id="rId8"/>
    <p:sldId id="288" r:id="rId9"/>
    <p:sldId id="289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648A"/>
    <a:srgbClr val="B59BD1"/>
    <a:srgbClr val="7D71C5"/>
    <a:srgbClr val="A097D5"/>
    <a:srgbClr val="3865B6"/>
    <a:srgbClr val="27467D"/>
    <a:srgbClr val="8FAADC"/>
    <a:srgbClr val="CAD7EE"/>
    <a:srgbClr val="DA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08DF2-33C5-416E-BF96-7FE04563DFB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F746C837-D184-4BE5-8376-C72400CCE2D4}">
      <dgm:prSet phldrT="[Texte]"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A</a:t>
          </a:r>
        </a:p>
      </dgm:t>
    </dgm:pt>
    <dgm:pt modelId="{43ACD9F6-4CEA-4569-BFA8-0BF5A55DF254}" type="parTrans" cxnId="{7BF1F64F-0492-4779-8FBC-6B7F441B0B8A}">
      <dgm:prSet/>
      <dgm:spPr/>
      <dgm:t>
        <a:bodyPr/>
        <a:lstStyle/>
        <a:p>
          <a:endParaRPr lang="fr-CH"/>
        </a:p>
      </dgm:t>
    </dgm:pt>
    <dgm:pt modelId="{D7CFF03D-D75A-4DC2-AFEB-1FE572D16668}" type="sibTrans" cxnId="{7BF1F64F-0492-4779-8FBC-6B7F441B0B8A}">
      <dgm:prSet/>
      <dgm:spPr/>
      <dgm:t>
        <a:bodyPr/>
        <a:lstStyle/>
        <a:p>
          <a:endParaRPr lang="fr-CH"/>
        </a:p>
      </dgm:t>
    </dgm:pt>
    <dgm:pt modelId="{0555AE87-1139-43D3-9956-DD80691C0ACC}">
      <dgm:prSet phldrT="[Texte]"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Etablir une veille informatique des sites qui proposent des offres de stage en psychologie (plateformes, grandes institutions, etc.). </a:t>
          </a:r>
        </a:p>
      </dgm:t>
    </dgm:pt>
    <dgm:pt modelId="{9FD2B031-C674-4891-AB20-5A58B4B6F1FA}" type="parTrans" cxnId="{BDDCDE50-F392-4C19-A877-5A284C0E85A2}">
      <dgm:prSet/>
      <dgm:spPr/>
      <dgm:t>
        <a:bodyPr/>
        <a:lstStyle/>
        <a:p>
          <a:endParaRPr lang="fr-CH"/>
        </a:p>
      </dgm:t>
    </dgm:pt>
    <dgm:pt modelId="{685B2223-9CD8-417E-8985-ADCD1E27E23C}" type="sibTrans" cxnId="{BDDCDE50-F392-4C19-A877-5A284C0E85A2}">
      <dgm:prSet/>
      <dgm:spPr/>
      <dgm:t>
        <a:bodyPr/>
        <a:lstStyle/>
        <a:p>
          <a:endParaRPr lang="fr-CH"/>
        </a:p>
      </dgm:t>
    </dgm:pt>
    <dgm:pt modelId="{59651D34-D41A-439E-AAEF-9B12D51CD3A3}">
      <dgm:prSet phldrT="[Texte]"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D</a:t>
          </a:r>
        </a:p>
      </dgm:t>
    </dgm:pt>
    <dgm:pt modelId="{F6B1DBB5-ACE0-4C96-B9D6-9F1839C9D813}" type="parTrans" cxnId="{CEFA9E71-F491-4486-A39B-588F0F0321C3}">
      <dgm:prSet/>
      <dgm:spPr/>
      <dgm:t>
        <a:bodyPr/>
        <a:lstStyle/>
        <a:p>
          <a:endParaRPr lang="fr-CH"/>
        </a:p>
      </dgm:t>
    </dgm:pt>
    <dgm:pt modelId="{AC9ED8BF-8583-4D08-8647-8B6FC795B4C5}" type="sibTrans" cxnId="{CEFA9E71-F491-4486-A39B-588F0F0321C3}">
      <dgm:prSet/>
      <dgm:spPr/>
      <dgm:t>
        <a:bodyPr/>
        <a:lstStyle/>
        <a:p>
          <a:endParaRPr lang="fr-CH"/>
        </a:p>
      </dgm:t>
    </dgm:pt>
    <dgm:pt modelId="{E504574F-28F5-4FAF-90C0-F9A9C9F63DDF}">
      <dgm:prSet phldrT="[Texte]"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Envoyer le dossier de candidature et tenir à jour un tableau de suivi des recherches de stage (voir modèle).  </a:t>
          </a:r>
        </a:p>
      </dgm:t>
    </dgm:pt>
    <dgm:pt modelId="{07E4EEB9-EC26-4842-95FF-AA4B7A31844D}" type="parTrans" cxnId="{0AE98999-F690-4CD7-9E01-20D45CA739CF}">
      <dgm:prSet/>
      <dgm:spPr/>
      <dgm:t>
        <a:bodyPr/>
        <a:lstStyle/>
        <a:p>
          <a:endParaRPr lang="fr-CH"/>
        </a:p>
      </dgm:t>
    </dgm:pt>
    <dgm:pt modelId="{4F0D0047-2768-48F4-8BBE-DAEFF7A92647}" type="sibTrans" cxnId="{0AE98999-F690-4CD7-9E01-20D45CA739CF}">
      <dgm:prSet/>
      <dgm:spPr/>
      <dgm:t>
        <a:bodyPr/>
        <a:lstStyle/>
        <a:p>
          <a:endParaRPr lang="fr-CH"/>
        </a:p>
      </dgm:t>
    </dgm:pt>
    <dgm:pt modelId="{E4CACD46-2ECB-4DBB-A907-22C0345B5717}">
      <dgm:prSet phldrT="[Texte]"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E</a:t>
          </a:r>
        </a:p>
      </dgm:t>
    </dgm:pt>
    <dgm:pt modelId="{9E812A4F-EBA6-470C-8826-7C306939C651}" type="parTrans" cxnId="{1A386185-E7C1-4F88-8ED8-E1159C8066F7}">
      <dgm:prSet/>
      <dgm:spPr/>
      <dgm:t>
        <a:bodyPr/>
        <a:lstStyle/>
        <a:p>
          <a:endParaRPr lang="fr-CH"/>
        </a:p>
      </dgm:t>
    </dgm:pt>
    <dgm:pt modelId="{DE609761-2FEE-4588-B1E8-26899C2484D5}" type="sibTrans" cxnId="{1A386185-E7C1-4F88-8ED8-E1159C8066F7}">
      <dgm:prSet/>
      <dgm:spPr/>
      <dgm:t>
        <a:bodyPr/>
        <a:lstStyle/>
        <a:p>
          <a:endParaRPr lang="fr-CH"/>
        </a:p>
      </dgm:t>
    </dgm:pt>
    <dgm:pt modelId="{53A2BE2F-DAE9-4F48-A98F-F10E90812F29}">
      <dgm:prSet phldrT="[Texte]"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Préparer l’entretien de candidature (avec le Centre de carrière si nécessaire). </a:t>
          </a:r>
        </a:p>
      </dgm:t>
    </dgm:pt>
    <dgm:pt modelId="{70681DAB-A233-47A2-B096-87165AE0D38E}" type="parTrans" cxnId="{8691B811-CDE2-4527-B314-2A326061E67C}">
      <dgm:prSet/>
      <dgm:spPr/>
      <dgm:t>
        <a:bodyPr/>
        <a:lstStyle/>
        <a:p>
          <a:endParaRPr lang="fr-CH"/>
        </a:p>
      </dgm:t>
    </dgm:pt>
    <dgm:pt modelId="{9ECB39BF-7A46-43BE-B9FD-537AA240F08C}" type="sibTrans" cxnId="{8691B811-CDE2-4527-B314-2A326061E67C}">
      <dgm:prSet/>
      <dgm:spPr/>
      <dgm:t>
        <a:bodyPr/>
        <a:lstStyle/>
        <a:p>
          <a:endParaRPr lang="fr-CH"/>
        </a:p>
      </dgm:t>
    </dgm:pt>
    <dgm:pt modelId="{804A7D73-88B7-46BE-AF1C-698DF269B23B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B</a:t>
          </a:r>
        </a:p>
      </dgm:t>
    </dgm:pt>
    <dgm:pt modelId="{C80DA061-3AA0-46AF-81C0-F2373CF66684}" type="parTrans" cxnId="{0A636944-3018-43A7-A08F-486A9B95A8E1}">
      <dgm:prSet/>
      <dgm:spPr/>
      <dgm:t>
        <a:bodyPr/>
        <a:lstStyle/>
        <a:p>
          <a:endParaRPr lang="fr-CH"/>
        </a:p>
      </dgm:t>
    </dgm:pt>
    <dgm:pt modelId="{EAC4060A-53C7-46CA-9496-8C1BD34F4EC1}" type="sibTrans" cxnId="{0A636944-3018-43A7-A08F-486A9B95A8E1}">
      <dgm:prSet/>
      <dgm:spPr/>
      <dgm:t>
        <a:bodyPr/>
        <a:lstStyle/>
        <a:p>
          <a:endParaRPr lang="fr-CH"/>
        </a:p>
      </dgm:t>
    </dgm:pt>
    <dgm:pt modelId="{B9C3CBB3-F24A-4C9D-B954-6A3DA6BC0E29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C</a:t>
          </a:r>
        </a:p>
      </dgm:t>
    </dgm:pt>
    <dgm:pt modelId="{24125D26-366D-4623-AC62-6BFB6DCC63EC}" type="parTrans" cxnId="{AC11D593-3BB1-461E-9C45-9E4DB4AA1A2C}">
      <dgm:prSet/>
      <dgm:spPr/>
      <dgm:t>
        <a:bodyPr/>
        <a:lstStyle/>
        <a:p>
          <a:endParaRPr lang="fr-CH"/>
        </a:p>
      </dgm:t>
    </dgm:pt>
    <dgm:pt modelId="{3C8D2961-0C03-4899-B56D-6B25A88E642F}" type="sibTrans" cxnId="{AC11D593-3BB1-461E-9C45-9E4DB4AA1A2C}">
      <dgm:prSet/>
      <dgm:spPr/>
      <dgm:t>
        <a:bodyPr/>
        <a:lstStyle/>
        <a:p>
          <a:endParaRPr lang="fr-CH"/>
        </a:p>
      </dgm:t>
    </dgm:pt>
    <dgm:pt modelId="{E0F094E6-5B38-4E1D-8C27-294DE94605EB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Analyser l’offre de stage (annonce, profil recherché, structure concernée). </a:t>
          </a:r>
        </a:p>
      </dgm:t>
    </dgm:pt>
    <dgm:pt modelId="{2A6D5CD6-133B-4648-99DC-5A90396ABCCB}" type="parTrans" cxnId="{3A571B14-F360-4634-8525-AC07FEA7B6A0}">
      <dgm:prSet/>
      <dgm:spPr/>
      <dgm:t>
        <a:bodyPr/>
        <a:lstStyle/>
        <a:p>
          <a:endParaRPr lang="fr-CH"/>
        </a:p>
      </dgm:t>
    </dgm:pt>
    <dgm:pt modelId="{A5C4485C-4330-4BDE-AC0C-EE9C1BEF546B}" type="sibTrans" cxnId="{3A571B14-F360-4634-8525-AC07FEA7B6A0}">
      <dgm:prSet/>
      <dgm:spPr/>
      <dgm:t>
        <a:bodyPr/>
        <a:lstStyle/>
        <a:p>
          <a:endParaRPr lang="fr-CH"/>
        </a:p>
      </dgm:t>
    </dgm:pt>
    <dgm:pt modelId="{483573A3-AE08-4A63-9198-94DC34A7C41C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Adapter le dossier de candidature à l’annonce (lettre de motivation personnalisée, cv personnalisé). </a:t>
          </a:r>
        </a:p>
      </dgm:t>
    </dgm:pt>
    <dgm:pt modelId="{83E21CEC-00E4-4C1F-B447-62CBEC3120F1}" type="parTrans" cxnId="{23B132EB-C74B-4992-B1E0-474F98497DD5}">
      <dgm:prSet/>
      <dgm:spPr/>
      <dgm:t>
        <a:bodyPr/>
        <a:lstStyle/>
        <a:p>
          <a:endParaRPr lang="fr-CH"/>
        </a:p>
      </dgm:t>
    </dgm:pt>
    <dgm:pt modelId="{90BB2FD5-299E-4006-85CE-53E56CF86BE0}" type="sibTrans" cxnId="{23B132EB-C74B-4992-B1E0-474F98497DD5}">
      <dgm:prSet/>
      <dgm:spPr/>
      <dgm:t>
        <a:bodyPr/>
        <a:lstStyle/>
        <a:p>
          <a:endParaRPr lang="fr-CH"/>
        </a:p>
      </dgm:t>
    </dgm:pt>
    <dgm:pt modelId="{FF1E786B-0E7F-4E41-AF93-05D0FD23EE5D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F</a:t>
          </a:r>
        </a:p>
      </dgm:t>
    </dgm:pt>
    <dgm:pt modelId="{56F52095-7908-4761-9296-F29C26430105}" type="parTrans" cxnId="{E6C617CF-EF36-4E83-9E4F-59E2DC553C2E}">
      <dgm:prSet/>
      <dgm:spPr/>
      <dgm:t>
        <a:bodyPr/>
        <a:lstStyle/>
        <a:p>
          <a:endParaRPr lang="fr-CH"/>
        </a:p>
      </dgm:t>
    </dgm:pt>
    <dgm:pt modelId="{9477148A-4C30-4D52-97C3-5A4A8F986FE8}" type="sibTrans" cxnId="{E6C617CF-EF36-4E83-9E4F-59E2DC553C2E}">
      <dgm:prSet/>
      <dgm:spPr/>
      <dgm:t>
        <a:bodyPr/>
        <a:lstStyle/>
        <a:p>
          <a:endParaRPr lang="fr-CH"/>
        </a:p>
      </dgm:t>
    </dgm:pt>
    <dgm:pt modelId="{43F80D93-9CCE-4A47-BE7E-B046D9CC4915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Préparer le stage administrativement (procédure universitaire pour valider un stage intra-cursus et procédure d’engagement de l’institution). </a:t>
          </a:r>
        </a:p>
      </dgm:t>
    </dgm:pt>
    <dgm:pt modelId="{A8AC43E7-0454-4F15-ACEB-644126477267}" type="parTrans" cxnId="{326C9CEE-A988-42E2-B992-F17E93863970}">
      <dgm:prSet/>
      <dgm:spPr/>
      <dgm:t>
        <a:bodyPr/>
        <a:lstStyle/>
        <a:p>
          <a:endParaRPr lang="fr-CH"/>
        </a:p>
      </dgm:t>
    </dgm:pt>
    <dgm:pt modelId="{09F421A6-40A8-4D10-81F4-9F799486D0E8}" type="sibTrans" cxnId="{326C9CEE-A988-42E2-B992-F17E93863970}">
      <dgm:prSet/>
      <dgm:spPr/>
      <dgm:t>
        <a:bodyPr/>
        <a:lstStyle/>
        <a:p>
          <a:endParaRPr lang="fr-CH"/>
        </a:p>
      </dgm:t>
    </dgm:pt>
    <dgm:pt modelId="{41E70F0D-BD89-4A0B-9700-B9EE8E8B1857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endParaRPr lang="fr-CH" dirty="0"/>
        </a:p>
      </dgm:t>
    </dgm:pt>
    <dgm:pt modelId="{CEC2B136-CEA7-45E8-81A9-26C32AB022A5}" type="parTrans" cxnId="{F45310A8-43FC-41B8-AED8-61BB436EBDBE}">
      <dgm:prSet/>
      <dgm:spPr/>
      <dgm:t>
        <a:bodyPr/>
        <a:lstStyle/>
        <a:p>
          <a:endParaRPr lang="fr-CH"/>
        </a:p>
      </dgm:t>
    </dgm:pt>
    <dgm:pt modelId="{8FFCF972-E6FD-4F5F-89A1-3BB02D39D798}" type="sibTrans" cxnId="{F45310A8-43FC-41B8-AED8-61BB436EBDBE}">
      <dgm:prSet/>
      <dgm:spPr/>
      <dgm:t>
        <a:bodyPr/>
        <a:lstStyle/>
        <a:p>
          <a:endParaRPr lang="fr-CH"/>
        </a:p>
      </dgm:t>
    </dgm:pt>
    <dgm:pt modelId="{C10C20BF-0673-4F89-B212-B173876BD91C}">
      <dgm:prSet custT="1"/>
      <dgm:spPr>
        <a:solidFill>
          <a:srgbClr val="B59BD1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pPr algn="ctr">
            <a:buNone/>
          </a:pPr>
          <a:r>
            <a:rPr lang="fr-CH" sz="1600" b="1" dirty="0"/>
            <a:t>B. RECHERCHE DE STAGE / OFFRES EXISTANTES</a:t>
          </a:r>
        </a:p>
      </dgm:t>
    </dgm:pt>
    <dgm:pt modelId="{E3ED0C4B-DCB9-4C1C-B0F6-7A8943EE9D7F}" type="parTrans" cxnId="{C591034C-3E39-4F56-9B15-CF0486C2746A}">
      <dgm:prSet/>
      <dgm:spPr/>
      <dgm:t>
        <a:bodyPr/>
        <a:lstStyle/>
        <a:p>
          <a:endParaRPr lang="fr-CH"/>
        </a:p>
      </dgm:t>
    </dgm:pt>
    <dgm:pt modelId="{EF3436A8-DBB7-44D3-AF2E-90B5CA8B1268}" type="sibTrans" cxnId="{C591034C-3E39-4F56-9B15-CF0486C2746A}">
      <dgm:prSet/>
      <dgm:spPr/>
      <dgm:t>
        <a:bodyPr/>
        <a:lstStyle/>
        <a:p>
          <a:endParaRPr lang="fr-CH"/>
        </a:p>
      </dgm:t>
    </dgm:pt>
    <dgm:pt modelId="{BA3DDF41-9961-4745-A59F-6255E4E24E77}" type="pres">
      <dgm:prSet presAssocID="{1B808DF2-33C5-416E-BF96-7FE04563DFBD}" presName="linearFlow" presStyleCnt="0">
        <dgm:presLayoutVars>
          <dgm:dir/>
          <dgm:animLvl val="lvl"/>
          <dgm:resizeHandles val="exact"/>
        </dgm:presLayoutVars>
      </dgm:prSet>
      <dgm:spPr/>
    </dgm:pt>
    <dgm:pt modelId="{8F87AB57-B047-43D1-AA5F-EF34257B40B4}" type="pres">
      <dgm:prSet presAssocID="{41E70F0D-BD89-4A0B-9700-B9EE8E8B1857}" presName="composite" presStyleCnt="0"/>
      <dgm:spPr/>
    </dgm:pt>
    <dgm:pt modelId="{062FD27D-8868-4183-B6C6-21DEB470CCA0}" type="pres">
      <dgm:prSet presAssocID="{41E70F0D-BD89-4A0B-9700-B9EE8E8B1857}" presName="parentText" presStyleLbl="alignNode1" presStyleIdx="0" presStyleCnt="7">
        <dgm:presLayoutVars>
          <dgm:chMax val="1"/>
          <dgm:bulletEnabled val="1"/>
        </dgm:presLayoutVars>
      </dgm:prSet>
      <dgm:spPr/>
    </dgm:pt>
    <dgm:pt modelId="{3B130FBA-D1FD-417A-A2B1-1CF865F0FAB0}" type="pres">
      <dgm:prSet presAssocID="{41E70F0D-BD89-4A0B-9700-B9EE8E8B1857}" presName="descendantText" presStyleLbl="alignAcc1" presStyleIdx="0" presStyleCnt="7">
        <dgm:presLayoutVars>
          <dgm:bulletEnabled val="1"/>
        </dgm:presLayoutVars>
      </dgm:prSet>
      <dgm:spPr/>
    </dgm:pt>
    <dgm:pt modelId="{0B7711FF-9941-46AC-B4AB-D57C9250A8BD}" type="pres">
      <dgm:prSet presAssocID="{8FFCF972-E6FD-4F5F-89A1-3BB02D39D798}" presName="sp" presStyleCnt="0"/>
      <dgm:spPr/>
    </dgm:pt>
    <dgm:pt modelId="{E6FA99C2-4B38-4D09-A194-F895E14E707A}" type="pres">
      <dgm:prSet presAssocID="{F746C837-D184-4BE5-8376-C72400CCE2D4}" presName="composite" presStyleCnt="0"/>
      <dgm:spPr/>
    </dgm:pt>
    <dgm:pt modelId="{505079B9-CD69-4969-B555-E8D77AD94FFC}" type="pres">
      <dgm:prSet presAssocID="{F746C837-D184-4BE5-8376-C72400CCE2D4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37539D83-3956-4D0A-97D6-69FE90E6FB0C}" type="pres">
      <dgm:prSet presAssocID="{F746C837-D184-4BE5-8376-C72400CCE2D4}" presName="descendantText" presStyleLbl="alignAcc1" presStyleIdx="1" presStyleCnt="7">
        <dgm:presLayoutVars>
          <dgm:bulletEnabled val="1"/>
        </dgm:presLayoutVars>
      </dgm:prSet>
      <dgm:spPr/>
    </dgm:pt>
    <dgm:pt modelId="{200F6439-2B4E-40DA-952E-E3BBCEBC46E3}" type="pres">
      <dgm:prSet presAssocID="{D7CFF03D-D75A-4DC2-AFEB-1FE572D16668}" presName="sp" presStyleCnt="0"/>
      <dgm:spPr/>
    </dgm:pt>
    <dgm:pt modelId="{1A8B9C80-9C57-486F-B74E-648506DD28CD}" type="pres">
      <dgm:prSet presAssocID="{804A7D73-88B7-46BE-AF1C-698DF269B23B}" presName="composite" presStyleCnt="0"/>
      <dgm:spPr/>
    </dgm:pt>
    <dgm:pt modelId="{3D3A57B1-5263-4C86-8408-CD2A68563993}" type="pres">
      <dgm:prSet presAssocID="{804A7D73-88B7-46BE-AF1C-698DF269B23B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F3152905-06B2-4318-87D5-17EF9C3BB2C1}" type="pres">
      <dgm:prSet presAssocID="{804A7D73-88B7-46BE-AF1C-698DF269B23B}" presName="descendantText" presStyleLbl="alignAcc1" presStyleIdx="2" presStyleCnt="7" custLinFactNeighborX="0">
        <dgm:presLayoutVars>
          <dgm:bulletEnabled val="1"/>
        </dgm:presLayoutVars>
      </dgm:prSet>
      <dgm:spPr/>
    </dgm:pt>
    <dgm:pt modelId="{2EA30743-6E6D-47A2-AD1A-4E068EB2E12F}" type="pres">
      <dgm:prSet presAssocID="{EAC4060A-53C7-46CA-9496-8C1BD34F4EC1}" presName="sp" presStyleCnt="0"/>
      <dgm:spPr/>
    </dgm:pt>
    <dgm:pt modelId="{49E08667-6C8E-4F0E-B2C4-17DDCB8169EE}" type="pres">
      <dgm:prSet presAssocID="{B9C3CBB3-F24A-4C9D-B954-6A3DA6BC0E29}" presName="composite" presStyleCnt="0"/>
      <dgm:spPr/>
    </dgm:pt>
    <dgm:pt modelId="{9ED06905-475D-4720-AD42-D72944904C79}" type="pres">
      <dgm:prSet presAssocID="{B9C3CBB3-F24A-4C9D-B954-6A3DA6BC0E29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D7E8155F-C578-4BEA-8677-28F4000DC102}" type="pres">
      <dgm:prSet presAssocID="{B9C3CBB3-F24A-4C9D-B954-6A3DA6BC0E29}" presName="descendantText" presStyleLbl="alignAcc1" presStyleIdx="3" presStyleCnt="7">
        <dgm:presLayoutVars>
          <dgm:bulletEnabled val="1"/>
        </dgm:presLayoutVars>
      </dgm:prSet>
      <dgm:spPr/>
    </dgm:pt>
    <dgm:pt modelId="{E95C1F7A-41EA-4B1F-ABDA-96D787A0FC4C}" type="pres">
      <dgm:prSet presAssocID="{3C8D2961-0C03-4899-B56D-6B25A88E642F}" presName="sp" presStyleCnt="0"/>
      <dgm:spPr/>
    </dgm:pt>
    <dgm:pt modelId="{3B93D380-142C-47F6-AC33-AF74F2F86BED}" type="pres">
      <dgm:prSet presAssocID="{59651D34-D41A-439E-AAEF-9B12D51CD3A3}" presName="composite" presStyleCnt="0"/>
      <dgm:spPr/>
    </dgm:pt>
    <dgm:pt modelId="{56AA30B4-6B6A-4CB0-8176-9EB2A99672E3}" type="pres">
      <dgm:prSet presAssocID="{59651D34-D41A-439E-AAEF-9B12D51CD3A3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8CCA3F13-27FC-4D44-821A-54759AF15B44}" type="pres">
      <dgm:prSet presAssocID="{59651D34-D41A-439E-AAEF-9B12D51CD3A3}" presName="descendantText" presStyleLbl="alignAcc1" presStyleIdx="4" presStyleCnt="7">
        <dgm:presLayoutVars>
          <dgm:bulletEnabled val="1"/>
        </dgm:presLayoutVars>
      </dgm:prSet>
      <dgm:spPr/>
    </dgm:pt>
    <dgm:pt modelId="{FC621770-ABB7-4475-B32D-3C7DC783E330}" type="pres">
      <dgm:prSet presAssocID="{AC9ED8BF-8583-4D08-8647-8B6FC795B4C5}" presName="sp" presStyleCnt="0"/>
      <dgm:spPr/>
    </dgm:pt>
    <dgm:pt modelId="{0F4ABE3C-09DD-48AD-85DF-DDF5590DA9D5}" type="pres">
      <dgm:prSet presAssocID="{E4CACD46-2ECB-4DBB-A907-22C0345B5717}" presName="composite" presStyleCnt="0"/>
      <dgm:spPr/>
    </dgm:pt>
    <dgm:pt modelId="{077A246B-A3E3-4315-884C-F0FC37FB5762}" type="pres">
      <dgm:prSet presAssocID="{E4CACD46-2ECB-4DBB-A907-22C0345B5717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624C0828-2777-4F5E-834C-D3B647169D15}" type="pres">
      <dgm:prSet presAssocID="{E4CACD46-2ECB-4DBB-A907-22C0345B5717}" presName="descendantText" presStyleLbl="alignAcc1" presStyleIdx="5" presStyleCnt="7">
        <dgm:presLayoutVars>
          <dgm:bulletEnabled val="1"/>
        </dgm:presLayoutVars>
      </dgm:prSet>
      <dgm:spPr/>
    </dgm:pt>
    <dgm:pt modelId="{E6277462-9C81-48FB-8CC9-0B7F73BE7938}" type="pres">
      <dgm:prSet presAssocID="{DE609761-2FEE-4588-B1E8-26899C2484D5}" presName="sp" presStyleCnt="0"/>
      <dgm:spPr/>
    </dgm:pt>
    <dgm:pt modelId="{B5668B68-0F57-4EB1-9256-421A0C7B79D0}" type="pres">
      <dgm:prSet presAssocID="{FF1E786B-0E7F-4E41-AF93-05D0FD23EE5D}" presName="composite" presStyleCnt="0"/>
      <dgm:spPr/>
    </dgm:pt>
    <dgm:pt modelId="{2066752D-2B4D-4E0E-A165-65EE6623FB23}" type="pres">
      <dgm:prSet presAssocID="{FF1E786B-0E7F-4E41-AF93-05D0FD23EE5D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B01C5F91-1671-4134-BEA5-39A61B1E734D}" type="pres">
      <dgm:prSet presAssocID="{FF1E786B-0E7F-4E41-AF93-05D0FD23EE5D}" presName="descendantText" presStyleLbl="alignAcc1" presStyleIdx="6" presStyleCnt="7">
        <dgm:presLayoutVars>
          <dgm:bulletEnabled val="1"/>
        </dgm:presLayoutVars>
      </dgm:prSet>
      <dgm:spPr/>
    </dgm:pt>
  </dgm:ptLst>
  <dgm:cxnLst>
    <dgm:cxn modelId="{8691B811-CDE2-4527-B314-2A326061E67C}" srcId="{E4CACD46-2ECB-4DBB-A907-22C0345B5717}" destId="{53A2BE2F-DAE9-4F48-A98F-F10E90812F29}" srcOrd="0" destOrd="0" parTransId="{70681DAB-A233-47A2-B096-87165AE0D38E}" sibTransId="{9ECB39BF-7A46-43BE-B9FD-537AA240F08C}"/>
    <dgm:cxn modelId="{3A571B14-F360-4634-8525-AC07FEA7B6A0}" srcId="{804A7D73-88B7-46BE-AF1C-698DF269B23B}" destId="{E0F094E6-5B38-4E1D-8C27-294DE94605EB}" srcOrd="0" destOrd="0" parTransId="{2A6D5CD6-133B-4648-99DC-5A90396ABCCB}" sibTransId="{A5C4485C-4330-4BDE-AC0C-EE9C1BEF546B}"/>
    <dgm:cxn modelId="{B548EC17-0B36-424C-A2B6-AE0210EE86DA}" type="presOf" srcId="{E0F094E6-5B38-4E1D-8C27-294DE94605EB}" destId="{F3152905-06B2-4318-87D5-17EF9C3BB2C1}" srcOrd="0" destOrd="0" presId="urn:microsoft.com/office/officeart/2005/8/layout/chevron2"/>
    <dgm:cxn modelId="{1875423A-E479-4736-883B-A96BC587E64F}" type="presOf" srcId="{E504574F-28F5-4FAF-90C0-F9A9C9F63DDF}" destId="{8CCA3F13-27FC-4D44-821A-54759AF15B44}" srcOrd="0" destOrd="0" presId="urn:microsoft.com/office/officeart/2005/8/layout/chevron2"/>
    <dgm:cxn modelId="{77D1E23F-6C24-47E3-B7E7-BF0611EB09A7}" type="presOf" srcId="{B9C3CBB3-F24A-4C9D-B954-6A3DA6BC0E29}" destId="{9ED06905-475D-4720-AD42-D72944904C79}" srcOrd="0" destOrd="0" presId="urn:microsoft.com/office/officeart/2005/8/layout/chevron2"/>
    <dgm:cxn modelId="{0A636944-3018-43A7-A08F-486A9B95A8E1}" srcId="{1B808DF2-33C5-416E-BF96-7FE04563DFBD}" destId="{804A7D73-88B7-46BE-AF1C-698DF269B23B}" srcOrd="2" destOrd="0" parTransId="{C80DA061-3AA0-46AF-81C0-F2373CF66684}" sibTransId="{EAC4060A-53C7-46CA-9496-8C1BD34F4EC1}"/>
    <dgm:cxn modelId="{C591034C-3E39-4F56-9B15-CF0486C2746A}" srcId="{41E70F0D-BD89-4A0B-9700-B9EE8E8B1857}" destId="{C10C20BF-0673-4F89-B212-B173876BD91C}" srcOrd="0" destOrd="0" parTransId="{E3ED0C4B-DCB9-4C1C-B0F6-7A8943EE9D7F}" sibTransId="{EF3436A8-DBB7-44D3-AF2E-90B5CA8B1268}"/>
    <dgm:cxn modelId="{7BF1F64F-0492-4779-8FBC-6B7F441B0B8A}" srcId="{1B808DF2-33C5-416E-BF96-7FE04563DFBD}" destId="{F746C837-D184-4BE5-8376-C72400CCE2D4}" srcOrd="1" destOrd="0" parTransId="{43ACD9F6-4CEA-4569-BFA8-0BF5A55DF254}" sibTransId="{D7CFF03D-D75A-4DC2-AFEB-1FE572D16668}"/>
    <dgm:cxn modelId="{BDDCDE50-F392-4C19-A877-5A284C0E85A2}" srcId="{F746C837-D184-4BE5-8376-C72400CCE2D4}" destId="{0555AE87-1139-43D3-9956-DD80691C0ACC}" srcOrd="0" destOrd="0" parTransId="{9FD2B031-C674-4891-AB20-5A58B4B6F1FA}" sibTransId="{685B2223-9CD8-417E-8985-ADCD1E27E23C}"/>
    <dgm:cxn modelId="{CEFA9E71-F491-4486-A39B-588F0F0321C3}" srcId="{1B808DF2-33C5-416E-BF96-7FE04563DFBD}" destId="{59651D34-D41A-439E-AAEF-9B12D51CD3A3}" srcOrd="4" destOrd="0" parTransId="{F6B1DBB5-ACE0-4C96-B9D6-9F1839C9D813}" sibTransId="{AC9ED8BF-8583-4D08-8647-8B6FC795B4C5}"/>
    <dgm:cxn modelId="{B59C6C74-76D6-4514-8CDF-F63AA05B5FF0}" type="presOf" srcId="{FF1E786B-0E7F-4E41-AF93-05D0FD23EE5D}" destId="{2066752D-2B4D-4E0E-A165-65EE6623FB23}" srcOrd="0" destOrd="0" presId="urn:microsoft.com/office/officeart/2005/8/layout/chevron2"/>
    <dgm:cxn modelId="{F5235356-3CB1-48F3-A785-8E75F449B86E}" type="presOf" srcId="{53A2BE2F-DAE9-4F48-A98F-F10E90812F29}" destId="{624C0828-2777-4F5E-834C-D3B647169D15}" srcOrd="0" destOrd="0" presId="urn:microsoft.com/office/officeart/2005/8/layout/chevron2"/>
    <dgm:cxn modelId="{82562B77-68EE-42A3-AC35-1FCA0F9D22F2}" type="presOf" srcId="{59651D34-D41A-439E-AAEF-9B12D51CD3A3}" destId="{56AA30B4-6B6A-4CB0-8176-9EB2A99672E3}" srcOrd="0" destOrd="0" presId="urn:microsoft.com/office/officeart/2005/8/layout/chevron2"/>
    <dgm:cxn modelId="{1A386185-E7C1-4F88-8ED8-E1159C8066F7}" srcId="{1B808DF2-33C5-416E-BF96-7FE04563DFBD}" destId="{E4CACD46-2ECB-4DBB-A907-22C0345B5717}" srcOrd="5" destOrd="0" parTransId="{9E812A4F-EBA6-470C-8826-7C306939C651}" sibTransId="{DE609761-2FEE-4588-B1E8-26899C2484D5}"/>
    <dgm:cxn modelId="{BD027C87-D556-44BF-BAF4-264DA3A04679}" type="presOf" srcId="{1B808DF2-33C5-416E-BF96-7FE04563DFBD}" destId="{BA3DDF41-9961-4745-A59F-6255E4E24E77}" srcOrd="0" destOrd="0" presId="urn:microsoft.com/office/officeart/2005/8/layout/chevron2"/>
    <dgm:cxn modelId="{A537E88D-DBFA-4FAB-B9EC-1B0E817DBC60}" type="presOf" srcId="{0555AE87-1139-43D3-9956-DD80691C0ACC}" destId="{37539D83-3956-4D0A-97D6-69FE90E6FB0C}" srcOrd="0" destOrd="0" presId="urn:microsoft.com/office/officeart/2005/8/layout/chevron2"/>
    <dgm:cxn modelId="{AC11D593-3BB1-461E-9C45-9E4DB4AA1A2C}" srcId="{1B808DF2-33C5-416E-BF96-7FE04563DFBD}" destId="{B9C3CBB3-F24A-4C9D-B954-6A3DA6BC0E29}" srcOrd="3" destOrd="0" parTransId="{24125D26-366D-4623-AC62-6BFB6DCC63EC}" sibTransId="{3C8D2961-0C03-4899-B56D-6B25A88E642F}"/>
    <dgm:cxn modelId="{0AE98999-F690-4CD7-9E01-20D45CA739CF}" srcId="{59651D34-D41A-439E-AAEF-9B12D51CD3A3}" destId="{E504574F-28F5-4FAF-90C0-F9A9C9F63DDF}" srcOrd="0" destOrd="0" parTransId="{07E4EEB9-EC26-4842-95FF-AA4B7A31844D}" sibTransId="{4F0D0047-2768-48F4-8BBE-DAEFF7A92647}"/>
    <dgm:cxn modelId="{973FA0A5-D966-4F66-8F6A-9B67C0C4817E}" type="presOf" srcId="{F746C837-D184-4BE5-8376-C72400CCE2D4}" destId="{505079B9-CD69-4969-B555-E8D77AD94FFC}" srcOrd="0" destOrd="0" presId="urn:microsoft.com/office/officeart/2005/8/layout/chevron2"/>
    <dgm:cxn modelId="{F45310A8-43FC-41B8-AED8-61BB436EBDBE}" srcId="{1B808DF2-33C5-416E-BF96-7FE04563DFBD}" destId="{41E70F0D-BD89-4A0B-9700-B9EE8E8B1857}" srcOrd="0" destOrd="0" parTransId="{CEC2B136-CEA7-45E8-81A9-26C32AB022A5}" sibTransId="{8FFCF972-E6FD-4F5F-89A1-3BB02D39D798}"/>
    <dgm:cxn modelId="{1FA46AC8-4B75-4887-B5AC-46D94CB07110}" type="presOf" srcId="{483573A3-AE08-4A63-9198-94DC34A7C41C}" destId="{D7E8155F-C578-4BEA-8677-28F4000DC102}" srcOrd="0" destOrd="0" presId="urn:microsoft.com/office/officeart/2005/8/layout/chevron2"/>
    <dgm:cxn modelId="{E6C617CF-EF36-4E83-9E4F-59E2DC553C2E}" srcId="{1B808DF2-33C5-416E-BF96-7FE04563DFBD}" destId="{FF1E786B-0E7F-4E41-AF93-05D0FD23EE5D}" srcOrd="6" destOrd="0" parTransId="{56F52095-7908-4761-9296-F29C26430105}" sibTransId="{9477148A-4C30-4D52-97C3-5A4A8F986FE8}"/>
    <dgm:cxn modelId="{CAC3C1CF-ABC7-46AF-AED3-57CCF75F3F4A}" type="presOf" srcId="{C10C20BF-0673-4F89-B212-B173876BD91C}" destId="{3B130FBA-D1FD-417A-A2B1-1CF865F0FAB0}" srcOrd="0" destOrd="0" presId="urn:microsoft.com/office/officeart/2005/8/layout/chevron2"/>
    <dgm:cxn modelId="{9F081ED0-76D4-45C3-A9A2-EA7D02F722FE}" type="presOf" srcId="{41E70F0D-BD89-4A0B-9700-B9EE8E8B1857}" destId="{062FD27D-8868-4183-B6C6-21DEB470CCA0}" srcOrd="0" destOrd="0" presId="urn:microsoft.com/office/officeart/2005/8/layout/chevron2"/>
    <dgm:cxn modelId="{3D89FDD1-0BB7-47DD-8BE8-56A223584B3B}" type="presOf" srcId="{E4CACD46-2ECB-4DBB-A907-22C0345B5717}" destId="{077A246B-A3E3-4315-884C-F0FC37FB5762}" srcOrd="0" destOrd="0" presId="urn:microsoft.com/office/officeart/2005/8/layout/chevron2"/>
    <dgm:cxn modelId="{C45D88E6-EA5B-48E9-9079-28D55B5246AC}" type="presOf" srcId="{804A7D73-88B7-46BE-AF1C-698DF269B23B}" destId="{3D3A57B1-5263-4C86-8408-CD2A68563993}" srcOrd="0" destOrd="0" presId="urn:microsoft.com/office/officeart/2005/8/layout/chevron2"/>
    <dgm:cxn modelId="{500446E8-2324-4ED2-9992-AE8D5333EF74}" type="presOf" srcId="{43F80D93-9CCE-4A47-BE7E-B046D9CC4915}" destId="{B01C5F91-1671-4134-BEA5-39A61B1E734D}" srcOrd="0" destOrd="0" presId="urn:microsoft.com/office/officeart/2005/8/layout/chevron2"/>
    <dgm:cxn modelId="{23B132EB-C74B-4992-B1E0-474F98497DD5}" srcId="{B9C3CBB3-F24A-4C9D-B954-6A3DA6BC0E29}" destId="{483573A3-AE08-4A63-9198-94DC34A7C41C}" srcOrd="0" destOrd="0" parTransId="{83E21CEC-00E4-4C1F-B447-62CBEC3120F1}" sibTransId="{90BB2FD5-299E-4006-85CE-53E56CF86BE0}"/>
    <dgm:cxn modelId="{326C9CEE-A988-42E2-B992-F17E93863970}" srcId="{FF1E786B-0E7F-4E41-AF93-05D0FD23EE5D}" destId="{43F80D93-9CCE-4A47-BE7E-B046D9CC4915}" srcOrd="0" destOrd="0" parTransId="{A8AC43E7-0454-4F15-ACEB-644126477267}" sibTransId="{09F421A6-40A8-4D10-81F4-9F799486D0E8}"/>
    <dgm:cxn modelId="{A5450552-1C46-47D8-93E3-EAEFA5EB5DB1}" type="presParOf" srcId="{BA3DDF41-9961-4745-A59F-6255E4E24E77}" destId="{8F87AB57-B047-43D1-AA5F-EF34257B40B4}" srcOrd="0" destOrd="0" presId="urn:microsoft.com/office/officeart/2005/8/layout/chevron2"/>
    <dgm:cxn modelId="{80BFD955-E194-45C4-96D3-BBB1D18386E9}" type="presParOf" srcId="{8F87AB57-B047-43D1-AA5F-EF34257B40B4}" destId="{062FD27D-8868-4183-B6C6-21DEB470CCA0}" srcOrd="0" destOrd="0" presId="urn:microsoft.com/office/officeart/2005/8/layout/chevron2"/>
    <dgm:cxn modelId="{BC5EF08F-4545-49E6-8205-CE082B5C11D0}" type="presParOf" srcId="{8F87AB57-B047-43D1-AA5F-EF34257B40B4}" destId="{3B130FBA-D1FD-417A-A2B1-1CF865F0FAB0}" srcOrd="1" destOrd="0" presId="urn:microsoft.com/office/officeart/2005/8/layout/chevron2"/>
    <dgm:cxn modelId="{8E18CB34-41BC-472A-BDD9-E0F392DBAF8D}" type="presParOf" srcId="{BA3DDF41-9961-4745-A59F-6255E4E24E77}" destId="{0B7711FF-9941-46AC-B4AB-D57C9250A8BD}" srcOrd="1" destOrd="0" presId="urn:microsoft.com/office/officeart/2005/8/layout/chevron2"/>
    <dgm:cxn modelId="{E09822A6-1E1E-4445-8077-8463928FB87A}" type="presParOf" srcId="{BA3DDF41-9961-4745-A59F-6255E4E24E77}" destId="{E6FA99C2-4B38-4D09-A194-F895E14E707A}" srcOrd="2" destOrd="0" presId="urn:microsoft.com/office/officeart/2005/8/layout/chevron2"/>
    <dgm:cxn modelId="{4DC240AD-88B7-4C81-8045-D68B6BFF5F28}" type="presParOf" srcId="{E6FA99C2-4B38-4D09-A194-F895E14E707A}" destId="{505079B9-CD69-4969-B555-E8D77AD94FFC}" srcOrd="0" destOrd="0" presId="urn:microsoft.com/office/officeart/2005/8/layout/chevron2"/>
    <dgm:cxn modelId="{C02016F0-8EC6-48EB-8D30-9622F88F0FE3}" type="presParOf" srcId="{E6FA99C2-4B38-4D09-A194-F895E14E707A}" destId="{37539D83-3956-4D0A-97D6-69FE90E6FB0C}" srcOrd="1" destOrd="0" presId="urn:microsoft.com/office/officeart/2005/8/layout/chevron2"/>
    <dgm:cxn modelId="{880590B3-7BB2-4179-BCCE-89FBB8C5A1F2}" type="presParOf" srcId="{BA3DDF41-9961-4745-A59F-6255E4E24E77}" destId="{200F6439-2B4E-40DA-952E-E3BBCEBC46E3}" srcOrd="3" destOrd="0" presId="urn:microsoft.com/office/officeart/2005/8/layout/chevron2"/>
    <dgm:cxn modelId="{B1C83560-3D5F-4287-BBDD-756832535E54}" type="presParOf" srcId="{BA3DDF41-9961-4745-A59F-6255E4E24E77}" destId="{1A8B9C80-9C57-486F-B74E-648506DD28CD}" srcOrd="4" destOrd="0" presId="urn:microsoft.com/office/officeart/2005/8/layout/chevron2"/>
    <dgm:cxn modelId="{FAF3C2C2-0E33-4547-B9BB-20A18759EAAB}" type="presParOf" srcId="{1A8B9C80-9C57-486F-B74E-648506DD28CD}" destId="{3D3A57B1-5263-4C86-8408-CD2A68563993}" srcOrd="0" destOrd="0" presId="urn:microsoft.com/office/officeart/2005/8/layout/chevron2"/>
    <dgm:cxn modelId="{B1499815-E33B-4923-8902-125E0CBB63B6}" type="presParOf" srcId="{1A8B9C80-9C57-486F-B74E-648506DD28CD}" destId="{F3152905-06B2-4318-87D5-17EF9C3BB2C1}" srcOrd="1" destOrd="0" presId="urn:microsoft.com/office/officeart/2005/8/layout/chevron2"/>
    <dgm:cxn modelId="{EF062670-AAA0-45AF-973D-BDFC7A5139EC}" type="presParOf" srcId="{BA3DDF41-9961-4745-A59F-6255E4E24E77}" destId="{2EA30743-6E6D-47A2-AD1A-4E068EB2E12F}" srcOrd="5" destOrd="0" presId="urn:microsoft.com/office/officeart/2005/8/layout/chevron2"/>
    <dgm:cxn modelId="{22D4F3B9-F946-423F-BDE9-D495EB667CC9}" type="presParOf" srcId="{BA3DDF41-9961-4745-A59F-6255E4E24E77}" destId="{49E08667-6C8E-4F0E-B2C4-17DDCB8169EE}" srcOrd="6" destOrd="0" presId="urn:microsoft.com/office/officeart/2005/8/layout/chevron2"/>
    <dgm:cxn modelId="{5B23A70D-C32B-493A-A351-5B9250877E5F}" type="presParOf" srcId="{49E08667-6C8E-4F0E-B2C4-17DDCB8169EE}" destId="{9ED06905-475D-4720-AD42-D72944904C79}" srcOrd="0" destOrd="0" presId="urn:microsoft.com/office/officeart/2005/8/layout/chevron2"/>
    <dgm:cxn modelId="{AB4FA82F-B86D-4CBD-992C-51378757B1D7}" type="presParOf" srcId="{49E08667-6C8E-4F0E-B2C4-17DDCB8169EE}" destId="{D7E8155F-C578-4BEA-8677-28F4000DC102}" srcOrd="1" destOrd="0" presId="urn:microsoft.com/office/officeart/2005/8/layout/chevron2"/>
    <dgm:cxn modelId="{7C5B5525-8145-48A1-87AD-1B6FE56ADBF1}" type="presParOf" srcId="{BA3DDF41-9961-4745-A59F-6255E4E24E77}" destId="{E95C1F7A-41EA-4B1F-ABDA-96D787A0FC4C}" srcOrd="7" destOrd="0" presId="urn:microsoft.com/office/officeart/2005/8/layout/chevron2"/>
    <dgm:cxn modelId="{C870FBE7-5B56-4BDA-B357-BC078D35E79B}" type="presParOf" srcId="{BA3DDF41-9961-4745-A59F-6255E4E24E77}" destId="{3B93D380-142C-47F6-AC33-AF74F2F86BED}" srcOrd="8" destOrd="0" presId="urn:microsoft.com/office/officeart/2005/8/layout/chevron2"/>
    <dgm:cxn modelId="{3C218438-5017-4BA2-9C85-93B18C50022C}" type="presParOf" srcId="{3B93D380-142C-47F6-AC33-AF74F2F86BED}" destId="{56AA30B4-6B6A-4CB0-8176-9EB2A99672E3}" srcOrd="0" destOrd="0" presId="urn:microsoft.com/office/officeart/2005/8/layout/chevron2"/>
    <dgm:cxn modelId="{090837A3-EF65-4467-A877-49CBFCE1CF13}" type="presParOf" srcId="{3B93D380-142C-47F6-AC33-AF74F2F86BED}" destId="{8CCA3F13-27FC-4D44-821A-54759AF15B44}" srcOrd="1" destOrd="0" presId="urn:microsoft.com/office/officeart/2005/8/layout/chevron2"/>
    <dgm:cxn modelId="{97AFF629-7CB8-420C-9571-E64762183919}" type="presParOf" srcId="{BA3DDF41-9961-4745-A59F-6255E4E24E77}" destId="{FC621770-ABB7-4475-B32D-3C7DC783E330}" srcOrd="9" destOrd="0" presId="urn:microsoft.com/office/officeart/2005/8/layout/chevron2"/>
    <dgm:cxn modelId="{A04A55C6-0C6C-4FF8-AC23-DF76E804B1A3}" type="presParOf" srcId="{BA3DDF41-9961-4745-A59F-6255E4E24E77}" destId="{0F4ABE3C-09DD-48AD-85DF-DDF5590DA9D5}" srcOrd="10" destOrd="0" presId="urn:microsoft.com/office/officeart/2005/8/layout/chevron2"/>
    <dgm:cxn modelId="{53AB9844-6E64-4124-993D-B62DBB580BD7}" type="presParOf" srcId="{0F4ABE3C-09DD-48AD-85DF-DDF5590DA9D5}" destId="{077A246B-A3E3-4315-884C-F0FC37FB5762}" srcOrd="0" destOrd="0" presId="urn:microsoft.com/office/officeart/2005/8/layout/chevron2"/>
    <dgm:cxn modelId="{F633BAD2-60DD-4A2A-8B2A-05ECAD90B13B}" type="presParOf" srcId="{0F4ABE3C-09DD-48AD-85DF-DDF5590DA9D5}" destId="{624C0828-2777-4F5E-834C-D3B647169D15}" srcOrd="1" destOrd="0" presId="urn:microsoft.com/office/officeart/2005/8/layout/chevron2"/>
    <dgm:cxn modelId="{ABEB2314-9A26-4BB9-9D30-10E3E418B301}" type="presParOf" srcId="{BA3DDF41-9961-4745-A59F-6255E4E24E77}" destId="{E6277462-9C81-48FB-8CC9-0B7F73BE7938}" srcOrd="11" destOrd="0" presId="urn:microsoft.com/office/officeart/2005/8/layout/chevron2"/>
    <dgm:cxn modelId="{5C2D66F3-A5FD-47F0-95F0-F7C806F41B0D}" type="presParOf" srcId="{BA3DDF41-9961-4745-A59F-6255E4E24E77}" destId="{B5668B68-0F57-4EB1-9256-421A0C7B79D0}" srcOrd="12" destOrd="0" presId="urn:microsoft.com/office/officeart/2005/8/layout/chevron2"/>
    <dgm:cxn modelId="{146D1A45-6F10-472D-93F6-AD4E5016DBA1}" type="presParOf" srcId="{B5668B68-0F57-4EB1-9256-421A0C7B79D0}" destId="{2066752D-2B4D-4E0E-A165-65EE6623FB23}" srcOrd="0" destOrd="0" presId="urn:microsoft.com/office/officeart/2005/8/layout/chevron2"/>
    <dgm:cxn modelId="{D3797FE8-16C8-43F0-8C4A-26DBC6D06589}" type="presParOf" srcId="{B5668B68-0F57-4EB1-9256-421A0C7B79D0}" destId="{B01C5F91-1671-4134-BEA5-39A61B1E734D}" srcOrd="1" destOrd="0" presId="urn:microsoft.com/office/officeart/2005/8/layout/chevro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808DF2-33C5-416E-BF96-7FE04563DFB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F746C837-D184-4BE5-8376-C72400CCE2D4}">
      <dgm:prSet phldrT="[Texte]"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A</a:t>
          </a:r>
        </a:p>
      </dgm:t>
    </dgm:pt>
    <dgm:pt modelId="{43ACD9F6-4CEA-4569-BFA8-0BF5A55DF254}" type="parTrans" cxnId="{7BF1F64F-0492-4779-8FBC-6B7F441B0B8A}">
      <dgm:prSet/>
      <dgm:spPr/>
      <dgm:t>
        <a:bodyPr/>
        <a:lstStyle/>
        <a:p>
          <a:endParaRPr lang="fr-CH"/>
        </a:p>
      </dgm:t>
    </dgm:pt>
    <dgm:pt modelId="{D7CFF03D-D75A-4DC2-AFEB-1FE572D16668}" type="sibTrans" cxnId="{7BF1F64F-0492-4779-8FBC-6B7F441B0B8A}">
      <dgm:prSet/>
      <dgm:spPr/>
      <dgm:t>
        <a:bodyPr/>
        <a:lstStyle/>
        <a:p>
          <a:endParaRPr lang="fr-CH"/>
        </a:p>
      </dgm:t>
    </dgm:pt>
    <dgm:pt modelId="{0555AE87-1139-43D3-9956-DD80691C0ACC}">
      <dgm:prSet phldrT="[Texte]"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Etablir une liste de structures qui vous intéressent. La recherche peut se faire par domaine, par type de structure (ex : hôpitaux cantonaux), etc. </a:t>
          </a:r>
        </a:p>
      </dgm:t>
    </dgm:pt>
    <dgm:pt modelId="{9FD2B031-C674-4891-AB20-5A58B4B6F1FA}" type="parTrans" cxnId="{BDDCDE50-F392-4C19-A877-5A284C0E85A2}">
      <dgm:prSet/>
      <dgm:spPr/>
      <dgm:t>
        <a:bodyPr/>
        <a:lstStyle/>
        <a:p>
          <a:endParaRPr lang="fr-CH"/>
        </a:p>
      </dgm:t>
    </dgm:pt>
    <dgm:pt modelId="{685B2223-9CD8-417E-8985-ADCD1E27E23C}" type="sibTrans" cxnId="{BDDCDE50-F392-4C19-A877-5A284C0E85A2}">
      <dgm:prSet/>
      <dgm:spPr/>
      <dgm:t>
        <a:bodyPr/>
        <a:lstStyle/>
        <a:p>
          <a:endParaRPr lang="fr-CH"/>
        </a:p>
      </dgm:t>
    </dgm:pt>
    <dgm:pt modelId="{59651D34-D41A-439E-AAEF-9B12D51CD3A3}">
      <dgm:prSet phldrT="[Texte]"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D</a:t>
          </a:r>
        </a:p>
      </dgm:t>
    </dgm:pt>
    <dgm:pt modelId="{F6B1DBB5-ACE0-4C96-B9D6-9F1839C9D813}" type="parTrans" cxnId="{CEFA9E71-F491-4486-A39B-588F0F0321C3}">
      <dgm:prSet/>
      <dgm:spPr/>
      <dgm:t>
        <a:bodyPr/>
        <a:lstStyle/>
        <a:p>
          <a:endParaRPr lang="fr-CH"/>
        </a:p>
      </dgm:t>
    </dgm:pt>
    <dgm:pt modelId="{AC9ED8BF-8583-4D08-8647-8B6FC795B4C5}" type="sibTrans" cxnId="{CEFA9E71-F491-4486-A39B-588F0F0321C3}">
      <dgm:prSet/>
      <dgm:spPr/>
      <dgm:t>
        <a:bodyPr/>
        <a:lstStyle/>
        <a:p>
          <a:endParaRPr lang="fr-CH"/>
        </a:p>
      </dgm:t>
    </dgm:pt>
    <dgm:pt modelId="{E504574F-28F5-4FAF-90C0-F9A9C9F63DDF}">
      <dgm:prSet phldrT="[Texte]"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Envoyer le dossier de candidature et tenir à jour un tableau de suivi des recherches de stage (voir modèle).  </a:t>
          </a:r>
        </a:p>
      </dgm:t>
    </dgm:pt>
    <dgm:pt modelId="{07E4EEB9-EC26-4842-95FF-AA4B7A31844D}" type="parTrans" cxnId="{0AE98999-F690-4CD7-9E01-20D45CA739CF}">
      <dgm:prSet/>
      <dgm:spPr/>
      <dgm:t>
        <a:bodyPr/>
        <a:lstStyle/>
        <a:p>
          <a:endParaRPr lang="fr-CH"/>
        </a:p>
      </dgm:t>
    </dgm:pt>
    <dgm:pt modelId="{4F0D0047-2768-48F4-8BBE-DAEFF7A92647}" type="sibTrans" cxnId="{0AE98999-F690-4CD7-9E01-20D45CA739CF}">
      <dgm:prSet/>
      <dgm:spPr/>
      <dgm:t>
        <a:bodyPr/>
        <a:lstStyle/>
        <a:p>
          <a:endParaRPr lang="fr-CH"/>
        </a:p>
      </dgm:t>
    </dgm:pt>
    <dgm:pt modelId="{E4CACD46-2ECB-4DBB-A907-22C0345B5717}">
      <dgm:prSet phldrT="[Texte]"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E</a:t>
          </a:r>
        </a:p>
      </dgm:t>
    </dgm:pt>
    <dgm:pt modelId="{9E812A4F-EBA6-470C-8826-7C306939C651}" type="parTrans" cxnId="{1A386185-E7C1-4F88-8ED8-E1159C8066F7}">
      <dgm:prSet/>
      <dgm:spPr/>
      <dgm:t>
        <a:bodyPr/>
        <a:lstStyle/>
        <a:p>
          <a:endParaRPr lang="fr-CH"/>
        </a:p>
      </dgm:t>
    </dgm:pt>
    <dgm:pt modelId="{DE609761-2FEE-4588-B1E8-26899C2484D5}" type="sibTrans" cxnId="{1A386185-E7C1-4F88-8ED8-E1159C8066F7}">
      <dgm:prSet/>
      <dgm:spPr/>
      <dgm:t>
        <a:bodyPr/>
        <a:lstStyle/>
        <a:p>
          <a:endParaRPr lang="fr-CH"/>
        </a:p>
      </dgm:t>
    </dgm:pt>
    <dgm:pt modelId="{53A2BE2F-DAE9-4F48-A98F-F10E90812F29}">
      <dgm:prSet phldrT="[Texte]"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Préparer l’entretien de candidature (avec le Centre de carrière si nécessaire). </a:t>
          </a:r>
        </a:p>
      </dgm:t>
    </dgm:pt>
    <dgm:pt modelId="{70681DAB-A233-47A2-B096-87165AE0D38E}" type="parTrans" cxnId="{8691B811-CDE2-4527-B314-2A326061E67C}">
      <dgm:prSet/>
      <dgm:spPr/>
      <dgm:t>
        <a:bodyPr/>
        <a:lstStyle/>
        <a:p>
          <a:endParaRPr lang="fr-CH"/>
        </a:p>
      </dgm:t>
    </dgm:pt>
    <dgm:pt modelId="{9ECB39BF-7A46-43BE-B9FD-537AA240F08C}" type="sibTrans" cxnId="{8691B811-CDE2-4527-B314-2A326061E67C}">
      <dgm:prSet/>
      <dgm:spPr/>
      <dgm:t>
        <a:bodyPr/>
        <a:lstStyle/>
        <a:p>
          <a:endParaRPr lang="fr-CH"/>
        </a:p>
      </dgm:t>
    </dgm:pt>
    <dgm:pt modelId="{804A7D73-88B7-46BE-AF1C-698DF269B23B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B</a:t>
          </a:r>
        </a:p>
      </dgm:t>
    </dgm:pt>
    <dgm:pt modelId="{C80DA061-3AA0-46AF-81C0-F2373CF66684}" type="parTrans" cxnId="{0A636944-3018-43A7-A08F-486A9B95A8E1}">
      <dgm:prSet/>
      <dgm:spPr/>
      <dgm:t>
        <a:bodyPr/>
        <a:lstStyle/>
        <a:p>
          <a:endParaRPr lang="fr-CH"/>
        </a:p>
      </dgm:t>
    </dgm:pt>
    <dgm:pt modelId="{EAC4060A-53C7-46CA-9496-8C1BD34F4EC1}" type="sibTrans" cxnId="{0A636944-3018-43A7-A08F-486A9B95A8E1}">
      <dgm:prSet/>
      <dgm:spPr/>
      <dgm:t>
        <a:bodyPr/>
        <a:lstStyle/>
        <a:p>
          <a:endParaRPr lang="fr-CH"/>
        </a:p>
      </dgm:t>
    </dgm:pt>
    <dgm:pt modelId="{B9C3CBB3-F24A-4C9D-B954-6A3DA6BC0E29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C</a:t>
          </a:r>
        </a:p>
      </dgm:t>
    </dgm:pt>
    <dgm:pt modelId="{24125D26-366D-4623-AC62-6BFB6DCC63EC}" type="parTrans" cxnId="{AC11D593-3BB1-461E-9C45-9E4DB4AA1A2C}">
      <dgm:prSet/>
      <dgm:spPr/>
      <dgm:t>
        <a:bodyPr/>
        <a:lstStyle/>
        <a:p>
          <a:endParaRPr lang="fr-CH"/>
        </a:p>
      </dgm:t>
    </dgm:pt>
    <dgm:pt modelId="{3C8D2961-0C03-4899-B56D-6B25A88E642F}" type="sibTrans" cxnId="{AC11D593-3BB1-461E-9C45-9E4DB4AA1A2C}">
      <dgm:prSet/>
      <dgm:spPr/>
      <dgm:t>
        <a:bodyPr/>
        <a:lstStyle/>
        <a:p>
          <a:endParaRPr lang="fr-CH"/>
        </a:p>
      </dgm:t>
    </dgm:pt>
    <dgm:pt modelId="{E0F094E6-5B38-4E1D-8C27-294DE94605EB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Trouver une personne de contact dans l’institution (psychologue, responsable  de service, responsable ressources humaines) à qui envoyer votre dossier de candidature. </a:t>
          </a:r>
        </a:p>
      </dgm:t>
    </dgm:pt>
    <dgm:pt modelId="{2A6D5CD6-133B-4648-99DC-5A90396ABCCB}" type="parTrans" cxnId="{3A571B14-F360-4634-8525-AC07FEA7B6A0}">
      <dgm:prSet/>
      <dgm:spPr/>
      <dgm:t>
        <a:bodyPr/>
        <a:lstStyle/>
        <a:p>
          <a:endParaRPr lang="fr-CH"/>
        </a:p>
      </dgm:t>
    </dgm:pt>
    <dgm:pt modelId="{A5C4485C-4330-4BDE-AC0C-EE9C1BEF546B}" type="sibTrans" cxnId="{3A571B14-F360-4634-8525-AC07FEA7B6A0}">
      <dgm:prSet/>
      <dgm:spPr/>
      <dgm:t>
        <a:bodyPr/>
        <a:lstStyle/>
        <a:p>
          <a:endParaRPr lang="fr-CH"/>
        </a:p>
      </dgm:t>
    </dgm:pt>
    <dgm:pt modelId="{483573A3-AE08-4A63-9198-94DC34A7C41C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Adapter le dossier de candidature à  l’institution (lettre de motivation personnalisée, cv personnalisé). </a:t>
          </a:r>
        </a:p>
      </dgm:t>
    </dgm:pt>
    <dgm:pt modelId="{83E21CEC-00E4-4C1F-B447-62CBEC3120F1}" type="parTrans" cxnId="{23B132EB-C74B-4992-B1E0-474F98497DD5}">
      <dgm:prSet/>
      <dgm:spPr/>
      <dgm:t>
        <a:bodyPr/>
        <a:lstStyle/>
        <a:p>
          <a:endParaRPr lang="fr-CH"/>
        </a:p>
      </dgm:t>
    </dgm:pt>
    <dgm:pt modelId="{90BB2FD5-299E-4006-85CE-53E56CF86BE0}" type="sibTrans" cxnId="{23B132EB-C74B-4992-B1E0-474F98497DD5}">
      <dgm:prSet/>
      <dgm:spPr/>
      <dgm:t>
        <a:bodyPr/>
        <a:lstStyle/>
        <a:p>
          <a:endParaRPr lang="fr-CH"/>
        </a:p>
      </dgm:t>
    </dgm:pt>
    <dgm:pt modelId="{FF1E786B-0E7F-4E41-AF93-05D0FD23EE5D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r>
            <a:rPr lang="fr-CH" dirty="0">
              <a:solidFill>
                <a:schemeClr val="tx1"/>
              </a:solidFill>
            </a:rPr>
            <a:t>F</a:t>
          </a:r>
        </a:p>
      </dgm:t>
    </dgm:pt>
    <dgm:pt modelId="{56F52095-7908-4761-9296-F29C26430105}" type="parTrans" cxnId="{E6C617CF-EF36-4E83-9E4F-59E2DC553C2E}">
      <dgm:prSet/>
      <dgm:spPr/>
      <dgm:t>
        <a:bodyPr/>
        <a:lstStyle/>
        <a:p>
          <a:endParaRPr lang="fr-CH"/>
        </a:p>
      </dgm:t>
    </dgm:pt>
    <dgm:pt modelId="{9477148A-4C30-4D52-97C3-5A4A8F986FE8}" type="sibTrans" cxnId="{E6C617CF-EF36-4E83-9E4F-59E2DC553C2E}">
      <dgm:prSet/>
      <dgm:spPr/>
      <dgm:t>
        <a:bodyPr/>
        <a:lstStyle/>
        <a:p>
          <a:endParaRPr lang="fr-CH"/>
        </a:p>
      </dgm:t>
    </dgm:pt>
    <dgm:pt modelId="{43F80D93-9CCE-4A47-BE7E-B046D9CC4915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fr-CH" sz="1100" dirty="0"/>
            <a:t> Préparer le stage administrativement (procédure universitaire pour valider un stage intra-cursus et procédure d’engagement de l’institution). </a:t>
          </a:r>
        </a:p>
      </dgm:t>
    </dgm:pt>
    <dgm:pt modelId="{A8AC43E7-0454-4F15-ACEB-644126477267}" type="parTrans" cxnId="{326C9CEE-A988-42E2-B992-F17E93863970}">
      <dgm:prSet/>
      <dgm:spPr/>
      <dgm:t>
        <a:bodyPr/>
        <a:lstStyle/>
        <a:p>
          <a:endParaRPr lang="fr-CH"/>
        </a:p>
      </dgm:t>
    </dgm:pt>
    <dgm:pt modelId="{09F421A6-40A8-4D10-81F4-9F799486D0E8}" type="sibTrans" cxnId="{326C9CEE-A988-42E2-B992-F17E93863970}">
      <dgm:prSet/>
      <dgm:spPr/>
      <dgm:t>
        <a:bodyPr/>
        <a:lstStyle/>
        <a:p>
          <a:endParaRPr lang="fr-CH"/>
        </a:p>
      </dgm:t>
    </dgm:pt>
    <dgm:pt modelId="{92C07740-E526-454C-B718-A9F74C6F3C3F}">
      <dgm:prSet/>
      <dgm:spPr>
        <a:solidFill>
          <a:srgbClr val="B59BD1"/>
        </a:solidFill>
        <a:ln>
          <a:solidFill>
            <a:schemeClr val="tx1"/>
          </a:solidFill>
        </a:ln>
      </dgm:spPr>
      <dgm:t>
        <a:bodyPr/>
        <a:lstStyle/>
        <a:p>
          <a:endParaRPr lang="fr-CH" dirty="0"/>
        </a:p>
      </dgm:t>
    </dgm:pt>
    <dgm:pt modelId="{81353593-E708-41F9-8D69-E5740DD8526B}" type="parTrans" cxnId="{C94C316B-1156-4698-AEB1-3F984AD225EF}">
      <dgm:prSet/>
      <dgm:spPr/>
      <dgm:t>
        <a:bodyPr/>
        <a:lstStyle/>
        <a:p>
          <a:endParaRPr lang="fr-CH"/>
        </a:p>
      </dgm:t>
    </dgm:pt>
    <dgm:pt modelId="{1DC51D92-E840-4F17-A535-58B76C57C9D0}" type="sibTrans" cxnId="{C94C316B-1156-4698-AEB1-3F984AD225EF}">
      <dgm:prSet/>
      <dgm:spPr/>
      <dgm:t>
        <a:bodyPr/>
        <a:lstStyle/>
        <a:p>
          <a:endParaRPr lang="fr-CH"/>
        </a:p>
      </dgm:t>
    </dgm:pt>
    <dgm:pt modelId="{32A15909-9261-4AEE-9461-8026E52F3333}">
      <dgm:prSet custT="1"/>
      <dgm:spPr>
        <a:solidFill>
          <a:srgbClr val="B59BD1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pPr algn="ctr">
            <a:buNone/>
          </a:pPr>
          <a:r>
            <a:rPr lang="fr-CH" sz="1600" b="1" dirty="0"/>
            <a:t>A. RECHERCHE DE STAGE / OFFRES SPONTANÉES	</a:t>
          </a:r>
        </a:p>
      </dgm:t>
    </dgm:pt>
    <dgm:pt modelId="{1E578109-FAEC-4B28-BA89-19015A339017}" type="parTrans" cxnId="{F03A9EC2-8F72-4159-8F2D-FB6CA7E62700}">
      <dgm:prSet/>
      <dgm:spPr/>
      <dgm:t>
        <a:bodyPr/>
        <a:lstStyle/>
        <a:p>
          <a:endParaRPr lang="fr-CH"/>
        </a:p>
      </dgm:t>
    </dgm:pt>
    <dgm:pt modelId="{A124DCDD-3C93-48AA-B3E1-93C6A11DA171}" type="sibTrans" cxnId="{F03A9EC2-8F72-4159-8F2D-FB6CA7E62700}">
      <dgm:prSet/>
      <dgm:spPr/>
      <dgm:t>
        <a:bodyPr/>
        <a:lstStyle/>
        <a:p>
          <a:endParaRPr lang="fr-CH"/>
        </a:p>
      </dgm:t>
    </dgm:pt>
    <dgm:pt modelId="{BA3DDF41-9961-4745-A59F-6255E4E24E77}" type="pres">
      <dgm:prSet presAssocID="{1B808DF2-33C5-416E-BF96-7FE04563DFBD}" presName="linearFlow" presStyleCnt="0">
        <dgm:presLayoutVars>
          <dgm:dir/>
          <dgm:animLvl val="lvl"/>
          <dgm:resizeHandles val="exact"/>
        </dgm:presLayoutVars>
      </dgm:prSet>
      <dgm:spPr/>
    </dgm:pt>
    <dgm:pt modelId="{DA82DFD1-9130-4AD4-9EFF-44D80FD364B5}" type="pres">
      <dgm:prSet presAssocID="{92C07740-E526-454C-B718-A9F74C6F3C3F}" presName="composite" presStyleCnt="0"/>
      <dgm:spPr/>
    </dgm:pt>
    <dgm:pt modelId="{8E96E4D1-8B01-40DB-AE55-3E72B1A6229F}" type="pres">
      <dgm:prSet presAssocID="{92C07740-E526-454C-B718-A9F74C6F3C3F}" presName="parentText" presStyleLbl="alignNode1" presStyleIdx="0" presStyleCnt="7">
        <dgm:presLayoutVars>
          <dgm:chMax val="1"/>
          <dgm:bulletEnabled val="1"/>
        </dgm:presLayoutVars>
      </dgm:prSet>
      <dgm:spPr/>
    </dgm:pt>
    <dgm:pt modelId="{200309AF-2667-490D-A81E-D5D67C47546A}" type="pres">
      <dgm:prSet presAssocID="{92C07740-E526-454C-B718-A9F74C6F3C3F}" presName="descendantText" presStyleLbl="alignAcc1" presStyleIdx="0" presStyleCnt="7">
        <dgm:presLayoutVars>
          <dgm:bulletEnabled val="1"/>
        </dgm:presLayoutVars>
      </dgm:prSet>
      <dgm:spPr/>
    </dgm:pt>
    <dgm:pt modelId="{A44CF65B-FF8E-4076-A93B-CBF443D4F458}" type="pres">
      <dgm:prSet presAssocID="{1DC51D92-E840-4F17-A535-58B76C57C9D0}" presName="sp" presStyleCnt="0"/>
      <dgm:spPr/>
    </dgm:pt>
    <dgm:pt modelId="{E6FA99C2-4B38-4D09-A194-F895E14E707A}" type="pres">
      <dgm:prSet presAssocID="{F746C837-D184-4BE5-8376-C72400CCE2D4}" presName="composite" presStyleCnt="0"/>
      <dgm:spPr/>
    </dgm:pt>
    <dgm:pt modelId="{505079B9-CD69-4969-B555-E8D77AD94FFC}" type="pres">
      <dgm:prSet presAssocID="{F746C837-D184-4BE5-8376-C72400CCE2D4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37539D83-3956-4D0A-97D6-69FE90E6FB0C}" type="pres">
      <dgm:prSet presAssocID="{F746C837-D184-4BE5-8376-C72400CCE2D4}" presName="descendantText" presStyleLbl="alignAcc1" presStyleIdx="1" presStyleCnt="7">
        <dgm:presLayoutVars>
          <dgm:bulletEnabled val="1"/>
        </dgm:presLayoutVars>
      </dgm:prSet>
      <dgm:spPr/>
    </dgm:pt>
    <dgm:pt modelId="{200F6439-2B4E-40DA-952E-E3BBCEBC46E3}" type="pres">
      <dgm:prSet presAssocID="{D7CFF03D-D75A-4DC2-AFEB-1FE572D16668}" presName="sp" presStyleCnt="0"/>
      <dgm:spPr/>
    </dgm:pt>
    <dgm:pt modelId="{1A8B9C80-9C57-486F-B74E-648506DD28CD}" type="pres">
      <dgm:prSet presAssocID="{804A7D73-88B7-46BE-AF1C-698DF269B23B}" presName="composite" presStyleCnt="0"/>
      <dgm:spPr/>
    </dgm:pt>
    <dgm:pt modelId="{3D3A57B1-5263-4C86-8408-CD2A68563993}" type="pres">
      <dgm:prSet presAssocID="{804A7D73-88B7-46BE-AF1C-698DF269B23B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F3152905-06B2-4318-87D5-17EF9C3BB2C1}" type="pres">
      <dgm:prSet presAssocID="{804A7D73-88B7-46BE-AF1C-698DF269B23B}" presName="descendantText" presStyleLbl="alignAcc1" presStyleIdx="2" presStyleCnt="7" custLinFactNeighborX="0">
        <dgm:presLayoutVars>
          <dgm:bulletEnabled val="1"/>
        </dgm:presLayoutVars>
      </dgm:prSet>
      <dgm:spPr/>
    </dgm:pt>
    <dgm:pt modelId="{2EA30743-6E6D-47A2-AD1A-4E068EB2E12F}" type="pres">
      <dgm:prSet presAssocID="{EAC4060A-53C7-46CA-9496-8C1BD34F4EC1}" presName="sp" presStyleCnt="0"/>
      <dgm:spPr/>
    </dgm:pt>
    <dgm:pt modelId="{49E08667-6C8E-4F0E-B2C4-17DDCB8169EE}" type="pres">
      <dgm:prSet presAssocID="{B9C3CBB3-F24A-4C9D-B954-6A3DA6BC0E29}" presName="composite" presStyleCnt="0"/>
      <dgm:spPr/>
    </dgm:pt>
    <dgm:pt modelId="{9ED06905-475D-4720-AD42-D72944904C79}" type="pres">
      <dgm:prSet presAssocID="{B9C3CBB3-F24A-4C9D-B954-6A3DA6BC0E29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D7E8155F-C578-4BEA-8677-28F4000DC102}" type="pres">
      <dgm:prSet presAssocID="{B9C3CBB3-F24A-4C9D-B954-6A3DA6BC0E29}" presName="descendantText" presStyleLbl="alignAcc1" presStyleIdx="3" presStyleCnt="7">
        <dgm:presLayoutVars>
          <dgm:bulletEnabled val="1"/>
        </dgm:presLayoutVars>
      </dgm:prSet>
      <dgm:spPr/>
    </dgm:pt>
    <dgm:pt modelId="{E95C1F7A-41EA-4B1F-ABDA-96D787A0FC4C}" type="pres">
      <dgm:prSet presAssocID="{3C8D2961-0C03-4899-B56D-6B25A88E642F}" presName="sp" presStyleCnt="0"/>
      <dgm:spPr/>
    </dgm:pt>
    <dgm:pt modelId="{3B93D380-142C-47F6-AC33-AF74F2F86BED}" type="pres">
      <dgm:prSet presAssocID="{59651D34-D41A-439E-AAEF-9B12D51CD3A3}" presName="composite" presStyleCnt="0"/>
      <dgm:spPr/>
    </dgm:pt>
    <dgm:pt modelId="{56AA30B4-6B6A-4CB0-8176-9EB2A99672E3}" type="pres">
      <dgm:prSet presAssocID="{59651D34-D41A-439E-AAEF-9B12D51CD3A3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8CCA3F13-27FC-4D44-821A-54759AF15B44}" type="pres">
      <dgm:prSet presAssocID="{59651D34-D41A-439E-AAEF-9B12D51CD3A3}" presName="descendantText" presStyleLbl="alignAcc1" presStyleIdx="4" presStyleCnt="7">
        <dgm:presLayoutVars>
          <dgm:bulletEnabled val="1"/>
        </dgm:presLayoutVars>
      </dgm:prSet>
      <dgm:spPr/>
    </dgm:pt>
    <dgm:pt modelId="{FC621770-ABB7-4475-B32D-3C7DC783E330}" type="pres">
      <dgm:prSet presAssocID="{AC9ED8BF-8583-4D08-8647-8B6FC795B4C5}" presName="sp" presStyleCnt="0"/>
      <dgm:spPr/>
    </dgm:pt>
    <dgm:pt modelId="{0F4ABE3C-09DD-48AD-85DF-DDF5590DA9D5}" type="pres">
      <dgm:prSet presAssocID="{E4CACD46-2ECB-4DBB-A907-22C0345B5717}" presName="composite" presStyleCnt="0"/>
      <dgm:spPr/>
    </dgm:pt>
    <dgm:pt modelId="{077A246B-A3E3-4315-884C-F0FC37FB5762}" type="pres">
      <dgm:prSet presAssocID="{E4CACD46-2ECB-4DBB-A907-22C0345B5717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624C0828-2777-4F5E-834C-D3B647169D15}" type="pres">
      <dgm:prSet presAssocID="{E4CACD46-2ECB-4DBB-A907-22C0345B5717}" presName="descendantText" presStyleLbl="alignAcc1" presStyleIdx="5" presStyleCnt="7">
        <dgm:presLayoutVars>
          <dgm:bulletEnabled val="1"/>
        </dgm:presLayoutVars>
      </dgm:prSet>
      <dgm:spPr/>
    </dgm:pt>
    <dgm:pt modelId="{E6277462-9C81-48FB-8CC9-0B7F73BE7938}" type="pres">
      <dgm:prSet presAssocID="{DE609761-2FEE-4588-B1E8-26899C2484D5}" presName="sp" presStyleCnt="0"/>
      <dgm:spPr/>
    </dgm:pt>
    <dgm:pt modelId="{B5668B68-0F57-4EB1-9256-421A0C7B79D0}" type="pres">
      <dgm:prSet presAssocID="{FF1E786B-0E7F-4E41-AF93-05D0FD23EE5D}" presName="composite" presStyleCnt="0"/>
      <dgm:spPr/>
    </dgm:pt>
    <dgm:pt modelId="{2066752D-2B4D-4E0E-A165-65EE6623FB23}" type="pres">
      <dgm:prSet presAssocID="{FF1E786B-0E7F-4E41-AF93-05D0FD23EE5D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B01C5F91-1671-4134-BEA5-39A61B1E734D}" type="pres">
      <dgm:prSet presAssocID="{FF1E786B-0E7F-4E41-AF93-05D0FD23EE5D}" presName="descendantText" presStyleLbl="alignAcc1" presStyleIdx="6" presStyleCnt="7">
        <dgm:presLayoutVars>
          <dgm:bulletEnabled val="1"/>
        </dgm:presLayoutVars>
      </dgm:prSet>
      <dgm:spPr/>
    </dgm:pt>
  </dgm:ptLst>
  <dgm:cxnLst>
    <dgm:cxn modelId="{8691B811-CDE2-4527-B314-2A326061E67C}" srcId="{E4CACD46-2ECB-4DBB-A907-22C0345B5717}" destId="{53A2BE2F-DAE9-4F48-A98F-F10E90812F29}" srcOrd="0" destOrd="0" parTransId="{70681DAB-A233-47A2-B096-87165AE0D38E}" sibTransId="{9ECB39BF-7A46-43BE-B9FD-537AA240F08C}"/>
    <dgm:cxn modelId="{3A571B14-F360-4634-8525-AC07FEA7B6A0}" srcId="{804A7D73-88B7-46BE-AF1C-698DF269B23B}" destId="{E0F094E6-5B38-4E1D-8C27-294DE94605EB}" srcOrd="0" destOrd="0" parTransId="{2A6D5CD6-133B-4648-99DC-5A90396ABCCB}" sibTransId="{A5C4485C-4330-4BDE-AC0C-EE9C1BEF546B}"/>
    <dgm:cxn modelId="{0FB5B240-A06E-47F3-B7B7-F0A85F54A022}" type="presOf" srcId="{1B808DF2-33C5-416E-BF96-7FE04563DFBD}" destId="{BA3DDF41-9961-4745-A59F-6255E4E24E77}" srcOrd="0" destOrd="0" presId="urn:microsoft.com/office/officeart/2005/8/layout/chevron2"/>
    <dgm:cxn modelId="{466C9E5E-2734-4A32-A756-290AFADBE038}" type="presOf" srcId="{E504574F-28F5-4FAF-90C0-F9A9C9F63DDF}" destId="{8CCA3F13-27FC-4D44-821A-54759AF15B44}" srcOrd="0" destOrd="0" presId="urn:microsoft.com/office/officeart/2005/8/layout/chevron2"/>
    <dgm:cxn modelId="{0A636944-3018-43A7-A08F-486A9B95A8E1}" srcId="{1B808DF2-33C5-416E-BF96-7FE04563DFBD}" destId="{804A7D73-88B7-46BE-AF1C-698DF269B23B}" srcOrd="2" destOrd="0" parTransId="{C80DA061-3AA0-46AF-81C0-F2373CF66684}" sibTransId="{EAC4060A-53C7-46CA-9496-8C1BD34F4EC1}"/>
    <dgm:cxn modelId="{3CA96549-2151-4846-9408-1E9E819A35BF}" type="presOf" srcId="{FF1E786B-0E7F-4E41-AF93-05D0FD23EE5D}" destId="{2066752D-2B4D-4E0E-A165-65EE6623FB23}" srcOrd="0" destOrd="0" presId="urn:microsoft.com/office/officeart/2005/8/layout/chevron2"/>
    <dgm:cxn modelId="{61078049-5E00-4F38-B3F1-79187B51BDE6}" type="presOf" srcId="{0555AE87-1139-43D3-9956-DD80691C0ACC}" destId="{37539D83-3956-4D0A-97D6-69FE90E6FB0C}" srcOrd="0" destOrd="0" presId="urn:microsoft.com/office/officeart/2005/8/layout/chevron2"/>
    <dgm:cxn modelId="{C94C316B-1156-4698-AEB1-3F984AD225EF}" srcId="{1B808DF2-33C5-416E-BF96-7FE04563DFBD}" destId="{92C07740-E526-454C-B718-A9F74C6F3C3F}" srcOrd="0" destOrd="0" parTransId="{81353593-E708-41F9-8D69-E5740DD8526B}" sibTransId="{1DC51D92-E840-4F17-A535-58B76C57C9D0}"/>
    <dgm:cxn modelId="{AA0CDF4E-606C-4059-A481-57DEDFAEDACD}" type="presOf" srcId="{92C07740-E526-454C-B718-A9F74C6F3C3F}" destId="{8E96E4D1-8B01-40DB-AE55-3E72B1A6229F}" srcOrd="0" destOrd="0" presId="urn:microsoft.com/office/officeart/2005/8/layout/chevron2"/>
    <dgm:cxn modelId="{7BF1F64F-0492-4779-8FBC-6B7F441B0B8A}" srcId="{1B808DF2-33C5-416E-BF96-7FE04563DFBD}" destId="{F746C837-D184-4BE5-8376-C72400CCE2D4}" srcOrd="1" destOrd="0" parTransId="{43ACD9F6-4CEA-4569-BFA8-0BF5A55DF254}" sibTransId="{D7CFF03D-D75A-4DC2-AFEB-1FE572D16668}"/>
    <dgm:cxn modelId="{BDDCDE50-F392-4C19-A877-5A284C0E85A2}" srcId="{F746C837-D184-4BE5-8376-C72400CCE2D4}" destId="{0555AE87-1139-43D3-9956-DD80691C0ACC}" srcOrd="0" destOrd="0" parTransId="{9FD2B031-C674-4891-AB20-5A58B4B6F1FA}" sibTransId="{685B2223-9CD8-417E-8985-ADCD1E27E23C}"/>
    <dgm:cxn modelId="{CEFA9E71-F491-4486-A39B-588F0F0321C3}" srcId="{1B808DF2-33C5-416E-BF96-7FE04563DFBD}" destId="{59651D34-D41A-439E-AAEF-9B12D51CD3A3}" srcOrd="4" destOrd="0" parTransId="{F6B1DBB5-ACE0-4C96-B9D6-9F1839C9D813}" sibTransId="{AC9ED8BF-8583-4D08-8647-8B6FC795B4C5}"/>
    <dgm:cxn modelId="{5558C381-A816-442D-881C-E7DF938A5A1D}" type="presOf" srcId="{32A15909-9261-4AEE-9461-8026E52F3333}" destId="{200309AF-2667-490D-A81E-D5D67C47546A}" srcOrd="0" destOrd="0" presId="urn:microsoft.com/office/officeart/2005/8/layout/chevron2"/>
    <dgm:cxn modelId="{1A386185-E7C1-4F88-8ED8-E1159C8066F7}" srcId="{1B808DF2-33C5-416E-BF96-7FE04563DFBD}" destId="{E4CACD46-2ECB-4DBB-A907-22C0345B5717}" srcOrd="5" destOrd="0" parTransId="{9E812A4F-EBA6-470C-8826-7C306939C651}" sibTransId="{DE609761-2FEE-4588-B1E8-26899C2484D5}"/>
    <dgm:cxn modelId="{AC11D593-3BB1-461E-9C45-9E4DB4AA1A2C}" srcId="{1B808DF2-33C5-416E-BF96-7FE04563DFBD}" destId="{B9C3CBB3-F24A-4C9D-B954-6A3DA6BC0E29}" srcOrd="3" destOrd="0" parTransId="{24125D26-366D-4623-AC62-6BFB6DCC63EC}" sibTransId="{3C8D2961-0C03-4899-B56D-6B25A88E642F}"/>
    <dgm:cxn modelId="{DD811996-8C8C-4AF6-B58A-81764D50F7A8}" type="presOf" srcId="{E4CACD46-2ECB-4DBB-A907-22C0345B5717}" destId="{077A246B-A3E3-4315-884C-F0FC37FB5762}" srcOrd="0" destOrd="0" presId="urn:microsoft.com/office/officeart/2005/8/layout/chevron2"/>
    <dgm:cxn modelId="{0AE98999-F690-4CD7-9E01-20D45CA739CF}" srcId="{59651D34-D41A-439E-AAEF-9B12D51CD3A3}" destId="{E504574F-28F5-4FAF-90C0-F9A9C9F63DDF}" srcOrd="0" destOrd="0" parTransId="{07E4EEB9-EC26-4842-95FF-AA4B7A31844D}" sibTransId="{4F0D0047-2768-48F4-8BBE-DAEFF7A92647}"/>
    <dgm:cxn modelId="{5393F89C-C4A2-4F15-AD43-5E9505011867}" type="presOf" srcId="{483573A3-AE08-4A63-9198-94DC34A7C41C}" destId="{D7E8155F-C578-4BEA-8677-28F4000DC102}" srcOrd="0" destOrd="0" presId="urn:microsoft.com/office/officeart/2005/8/layout/chevron2"/>
    <dgm:cxn modelId="{E406CFA2-7ED3-4926-8A7F-1A8705940640}" type="presOf" srcId="{43F80D93-9CCE-4A47-BE7E-B046D9CC4915}" destId="{B01C5F91-1671-4134-BEA5-39A61B1E734D}" srcOrd="0" destOrd="0" presId="urn:microsoft.com/office/officeart/2005/8/layout/chevron2"/>
    <dgm:cxn modelId="{BB517AAC-9ECB-4574-86D9-6011933BDA10}" type="presOf" srcId="{B9C3CBB3-F24A-4C9D-B954-6A3DA6BC0E29}" destId="{9ED06905-475D-4720-AD42-D72944904C79}" srcOrd="0" destOrd="0" presId="urn:microsoft.com/office/officeart/2005/8/layout/chevron2"/>
    <dgm:cxn modelId="{26C4E4AE-D523-48E6-9EE8-FAB1DCC07434}" type="presOf" srcId="{F746C837-D184-4BE5-8376-C72400CCE2D4}" destId="{505079B9-CD69-4969-B555-E8D77AD94FFC}" srcOrd="0" destOrd="0" presId="urn:microsoft.com/office/officeart/2005/8/layout/chevron2"/>
    <dgm:cxn modelId="{347067BB-26E8-4740-8ADA-1EEB77446511}" type="presOf" srcId="{E0F094E6-5B38-4E1D-8C27-294DE94605EB}" destId="{F3152905-06B2-4318-87D5-17EF9C3BB2C1}" srcOrd="0" destOrd="0" presId="urn:microsoft.com/office/officeart/2005/8/layout/chevron2"/>
    <dgm:cxn modelId="{F03A9EC2-8F72-4159-8F2D-FB6CA7E62700}" srcId="{92C07740-E526-454C-B718-A9F74C6F3C3F}" destId="{32A15909-9261-4AEE-9461-8026E52F3333}" srcOrd="0" destOrd="0" parTransId="{1E578109-FAEC-4B28-BA89-19015A339017}" sibTransId="{A124DCDD-3C93-48AA-B3E1-93C6A11DA171}"/>
    <dgm:cxn modelId="{EE099DCD-3BBA-4703-86F2-7FD4672A9DD7}" type="presOf" srcId="{804A7D73-88B7-46BE-AF1C-698DF269B23B}" destId="{3D3A57B1-5263-4C86-8408-CD2A68563993}" srcOrd="0" destOrd="0" presId="urn:microsoft.com/office/officeart/2005/8/layout/chevron2"/>
    <dgm:cxn modelId="{E6C617CF-EF36-4E83-9E4F-59E2DC553C2E}" srcId="{1B808DF2-33C5-416E-BF96-7FE04563DFBD}" destId="{FF1E786B-0E7F-4E41-AF93-05D0FD23EE5D}" srcOrd="6" destOrd="0" parTransId="{56F52095-7908-4761-9296-F29C26430105}" sibTransId="{9477148A-4C30-4D52-97C3-5A4A8F986FE8}"/>
    <dgm:cxn modelId="{4CCD80DD-81DF-41CC-A061-B6FFC5A1E567}" type="presOf" srcId="{53A2BE2F-DAE9-4F48-A98F-F10E90812F29}" destId="{624C0828-2777-4F5E-834C-D3B647169D15}" srcOrd="0" destOrd="0" presId="urn:microsoft.com/office/officeart/2005/8/layout/chevron2"/>
    <dgm:cxn modelId="{23B132EB-C74B-4992-B1E0-474F98497DD5}" srcId="{B9C3CBB3-F24A-4C9D-B954-6A3DA6BC0E29}" destId="{483573A3-AE08-4A63-9198-94DC34A7C41C}" srcOrd="0" destOrd="0" parTransId="{83E21CEC-00E4-4C1F-B447-62CBEC3120F1}" sibTransId="{90BB2FD5-299E-4006-85CE-53E56CF86BE0}"/>
    <dgm:cxn modelId="{326C9CEE-A988-42E2-B992-F17E93863970}" srcId="{FF1E786B-0E7F-4E41-AF93-05D0FD23EE5D}" destId="{43F80D93-9CCE-4A47-BE7E-B046D9CC4915}" srcOrd="0" destOrd="0" parTransId="{A8AC43E7-0454-4F15-ACEB-644126477267}" sibTransId="{09F421A6-40A8-4D10-81F4-9F799486D0E8}"/>
    <dgm:cxn modelId="{57656AF3-1879-4679-BA0C-1751695D67E9}" type="presOf" srcId="{59651D34-D41A-439E-AAEF-9B12D51CD3A3}" destId="{56AA30B4-6B6A-4CB0-8176-9EB2A99672E3}" srcOrd="0" destOrd="0" presId="urn:microsoft.com/office/officeart/2005/8/layout/chevron2"/>
    <dgm:cxn modelId="{E860B3B7-6696-4B63-BD0C-F70645D5C969}" type="presParOf" srcId="{BA3DDF41-9961-4745-A59F-6255E4E24E77}" destId="{DA82DFD1-9130-4AD4-9EFF-44D80FD364B5}" srcOrd="0" destOrd="0" presId="urn:microsoft.com/office/officeart/2005/8/layout/chevron2"/>
    <dgm:cxn modelId="{885AC182-9F6E-4F7E-BE14-C70D0C979E86}" type="presParOf" srcId="{DA82DFD1-9130-4AD4-9EFF-44D80FD364B5}" destId="{8E96E4D1-8B01-40DB-AE55-3E72B1A6229F}" srcOrd="0" destOrd="0" presId="urn:microsoft.com/office/officeart/2005/8/layout/chevron2"/>
    <dgm:cxn modelId="{91E87B92-549A-4692-9046-CA95BD95A5DA}" type="presParOf" srcId="{DA82DFD1-9130-4AD4-9EFF-44D80FD364B5}" destId="{200309AF-2667-490D-A81E-D5D67C47546A}" srcOrd="1" destOrd="0" presId="urn:microsoft.com/office/officeart/2005/8/layout/chevron2"/>
    <dgm:cxn modelId="{5346E2F6-BEBA-475B-BF93-378710BC4536}" type="presParOf" srcId="{BA3DDF41-9961-4745-A59F-6255E4E24E77}" destId="{A44CF65B-FF8E-4076-A93B-CBF443D4F458}" srcOrd="1" destOrd="0" presId="urn:microsoft.com/office/officeart/2005/8/layout/chevron2"/>
    <dgm:cxn modelId="{A354759D-D42E-4108-B610-D67520EE8749}" type="presParOf" srcId="{BA3DDF41-9961-4745-A59F-6255E4E24E77}" destId="{E6FA99C2-4B38-4D09-A194-F895E14E707A}" srcOrd="2" destOrd="0" presId="urn:microsoft.com/office/officeart/2005/8/layout/chevron2"/>
    <dgm:cxn modelId="{A867EB35-02D7-4580-90E8-A54391C82344}" type="presParOf" srcId="{E6FA99C2-4B38-4D09-A194-F895E14E707A}" destId="{505079B9-CD69-4969-B555-E8D77AD94FFC}" srcOrd="0" destOrd="0" presId="urn:microsoft.com/office/officeart/2005/8/layout/chevron2"/>
    <dgm:cxn modelId="{7CF81C46-B1A0-49DD-A112-D7023829C11D}" type="presParOf" srcId="{E6FA99C2-4B38-4D09-A194-F895E14E707A}" destId="{37539D83-3956-4D0A-97D6-69FE90E6FB0C}" srcOrd="1" destOrd="0" presId="urn:microsoft.com/office/officeart/2005/8/layout/chevron2"/>
    <dgm:cxn modelId="{47C3647C-8006-4B78-BBE4-223F12192A05}" type="presParOf" srcId="{BA3DDF41-9961-4745-A59F-6255E4E24E77}" destId="{200F6439-2B4E-40DA-952E-E3BBCEBC46E3}" srcOrd="3" destOrd="0" presId="urn:microsoft.com/office/officeart/2005/8/layout/chevron2"/>
    <dgm:cxn modelId="{BDE4F6F9-927E-4DD0-9804-19F8C9D13A6E}" type="presParOf" srcId="{BA3DDF41-9961-4745-A59F-6255E4E24E77}" destId="{1A8B9C80-9C57-486F-B74E-648506DD28CD}" srcOrd="4" destOrd="0" presId="urn:microsoft.com/office/officeart/2005/8/layout/chevron2"/>
    <dgm:cxn modelId="{B55AFAA7-9EE4-4F0D-AB24-F6CCD9ABD8D4}" type="presParOf" srcId="{1A8B9C80-9C57-486F-B74E-648506DD28CD}" destId="{3D3A57B1-5263-4C86-8408-CD2A68563993}" srcOrd="0" destOrd="0" presId="urn:microsoft.com/office/officeart/2005/8/layout/chevron2"/>
    <dgm:cxn modelId="{75C558D5-6D7C-4E76-B342-8483DFA25224}" type="presParOf" srcId="{1A8B9C80-9C57-486F-B74E-648506DD28CD}" destId="{F3152905-06B2-4318-87D5-17EF9C3BB2C1}" srcOrd="1" destOrd="0" presId="urn:microsoft.com/office/officeart/2005/8/layout/chevron2"/>
    <dgm:cxn modelId="{9E0B4D60-94DE-41DA-BD1E-6F7B909F372B}" type="presParOf" srcId="{BA3DDF41-9961-4745-A59F-6255E4E24E77}" destId="{2EA30743-6E6D-47A2-AD1A-4E068EB2E12F}" srcOrd="5" destOrd="0" presId="urn:microsoft.com/office/officeart/2005/8/layout/chevron2"/>
    <dgm:cxn modelId="{FC2360AB-76CF-4AFF-985D-B49C5D1DCF5D}" type="presParOf" srcId="{BA3DDF41-9961-4745-A59F-6255E4E24E77}" destId="{49E08667-6C8E-4F0E-B2C4-17DDCB8169EE}" srcOrd="6" destOrd="0" presId="urn:microsoft.com/office/officeart/2005/8/layout/chevron2"/>
    <dgm:cxn modelId="{F2DF44ED-11FE-485F-A6FA-4C953598A446}" type="presParOf" srcId="{49E08667-6C8E-4F0E-B2C4-17DDCB8169EE}" destId="{9ED06905-475D-4720-AD42-D72944904C79}" srcOrd="0" destOrd="0" presId="urn:microsoft.com/office/officeart/2005/8/layout/chevron2"/>
    <dgm:cxn modelId="{E4D5B009-4F2F-4F28-BFB2-33641BD1C1A7}" type="presParOf" srcId="{49E08667-6C8E-4F0E-B2C4-17DDCB8169EE}" destId="{D7E8155F-C578-4BEA-8677-28F4000DC102}" srcOrd="1" destOrd="0" presId="urn:microsoft.com/office/officeart/2005/8/layout/chevron2"/>
    <dgm:cxn modelId="{2E0EFB03-FEE7-4561-9DE8-0C35E8D98C07}" type="presParOf" srcId="{BA3DDF41-9961-4745-A59F-6255E4E24E77}" destId="{E95C1F7A-41EA-4B1F-ABDA-96D787A0FC4C}" srcOrd="7" destOrd="0" presId="urn:microsoft.com/office/officeart/2005/8/layout/chevron2"/>
    <dgm:cxn modelId="{E3DD716A-8430-42CC-B09F-164851B2D679}" type="presParOf" srcId="{BA3DDF41-9961-4745-A59F-6255E4E24E77}" destId="{3B93D380-142C-47F6-AC33-AF74F2F86BED}" srcOrd="8" destOrd="0" presId="urn:microsoft.com/office/officeart/2005/8/layout/chevron2"/>
    <dgm:cxn modelId="{7AE2678F-3934-44C6-987A-9685D92933BF}" type="presParOf" srcId="{3B93D380-142C-47F6-AC33-AF74F2F86BED}" destId="{56AA30B4-6B6A-4CB0-8176-9EB2A99672E3}" srcOrd="0" destOrd="0" presId="urn:microsoft.com/office/officeart/2005/8/layout/chevron2"/>
    <dgm:cxn modelId="{3906D7EB-03BA-4D29-AC5A-15931E1A357E}" type="presParOf" srcId="{3B93D380-142C-47F6-AC33-AF74F2F86BED}" destId="{8CCA3F13-27FC-4D44-821A-54759AF15B44}" srcOrd="1" destOrd="0" presId="urn:microsoft.com/office/officeart/2005/8/layout/chevron2"/>
    <dgm:cxn modelId="{8CFDDAD9-BF3D-4CF7-9C3F-89DB28581293}" type="presParOf" srcId="{BA3DDF41-9961-4745-A59F-6255E4E24E77}" destId="{FC621770-ABB7-4475-B32D-3C7DC783E330}" srcOrd="9" destOrd="0" presId="urn:microsoft.com/office/officeart/2005/8/layout/chevron2"/>
    <dgm:cxn modelId="{0DB98150-6551-46A7-8FF7-F7AF37DA9612}" type="presParOf" srcId="{BA3DDF41-9961-4745-A59F-6255E4E24E77}" destId="{0F4ABE3C-09DD-48AD-85DF-DDF5590DA9D5}" srcOrd="10" destOrd="0" presId="urn:microsoft.com/office/officeart/2005/8/layout/chevron2"/>
    <dgm:cxn modelId="{4E09DF75-F76C-4442-9305-803BEA06251C}" type="presParOf" srcId="{0F4ABE3C-09DD-48AD-85DF-DDF5590DA9D5}" destId="{077A246B-A3E3-4315-884C-F0FC37FB5762}" srcOrd="0" destOrd="0" presId="urn:microsoft.com/office/officeart/2005/8/layout/chevron2"/>
    <dgm:cxn modelId="{E3736A82-2BE1-4452-8324-8C1BB6FB0E52}" type="presParOf" srcId="{0F4ABE3C-09DD-48AD-85DF-DDF5590DA9D5}" destId="{624C0828-2777-4F5E-834C-D3B647169D15}" srcOrd="1" destOrd="0" presId="urn:microsoft.com/office/officeart/2005/8/layout/chevron2"/>
    <dgm:cxn modelId="{CBF3F915-BCC9-4138-87A7-D7D563595BE8}" type="presParOf" srcId="{BA3DDF41-9961-4745-A59F-6255E4E24E77}" destId="{E6277462-9C81-48FB-8CC9-0B7F73BE7938}" srcOrd="11" destOrd="0" presId="urn:microsoft.com/office/officeart/2005/8/layout/chevron2"/>
    <dgm:cxn modelId="{1E248C18-F041-4CFD-A41A-EAE387BC83D1}" type="presParOf" srcId="{BA3DDF41-9961-4745-A59F-6255E4E24E77}" destId="{B5668B68-0F57-4EB1-9256-421A0C7B79D0}" srcOrd="12" destOrd="0" presId="urn:microsoft.com/office/officeart/2005/8/layout/chevron2"/>
    <dgm:cxn modelId="{0F0AA8FE-7EE1-4203-8506-F5B5EF24B631}" type="presParOf" srcId="{B5668B68-0F57-4EB1-9256-421A0C7B79D0}" destId="{2066752D-2B4D-4E0E-A165-65EE6623FB23}" srcOrd="0" destOrd="0" presId="urn:microsoft.com/office/officeart/2005/8/layout/chevron2"/>
    <dgm:cxn modelId="{E8CBF7C2-FF75-4BF1-8219-E6F096D3ECF3}" type="presParOf" srcId="{B5668B68-0F57-4EB1-9256-421A0C7B79D0}" destId="{B01C5F91-1671-4134-BEA5-39A61B1E73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FD27D-8868-4183-B6C6-21DEB470CCA0}">
      <dsp:nvSpPr>
        <dsp:cNvPr id="0" name=""/>
        <dsp:cNvSpPr/>
      </dsp:nvSpPr>
      <dsp:spPr>
        <a:xfrm rot="5400000">
          <a:off x="-91964" y="92746"/>
          <a:ext cx="613093" cy="429165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H" sz="1200" kern="1200" dirty="0"/>
        </a:p>
      </dsp:txBody>
      <dsp:txXfrm rot="-5400000">
        <a:off x="1" y="215365"/>
        <a:ext cx="429165" cy="183928"/>
      </dsp:txXfrm>
    </dsp:sp>
    <dsp:sp modelId="{3B130FBA-D1FD-417A-A2B1-1CF865F0FAB0}">
      <dsp:nvSpPr>
        <dsp:cNvPr id="0" name=""/>
        <dsp:cNvSpPr/>
      </dsp:nvSpPr>
      <dsp:spPr>
        <a:xfrm rot="5400000">
          <a:off x="2893480" y="-2463533"/>
          <a:ext cx="398510" cy="5327141"/>
        </a:xfrm>
        <a:prstGeom prst="round2SameRect">
          <a:avLst/>
        </a:prstGeom>
        <a:solidFill>
          <a:srgbClr val="B59BD1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CH" sz="1600" b="1" kern="1200" dirty="0"/>
            <a:t>B. RECHERCHE DE STAGE / OFFRES EXISTANTES</a:t>
          </a:r>
        </a:p>
      </dsp:txBody>
      <dsp:txXfrm rot="-5400000">
        <a:off x="429165" y="20236"/>
        <a:ext cx="5307687" cy="359602"/>
      </dsp:txXfrm>
    </dsp:sp>
    <dsp:sp modelId="{505079B9-CD69-4969-B555-E8D77AD94FFC}">
      <dsp:nvSpPr>
        <dsp:cNvPr id="0" name=""/>
        <dsp:cNvSpPr/>
      </dsp:nvSpPr>
      <dsp:spPr>
        <a:xfrm rot="5400000">
          <a:off x="-91964" y="618739"/>
          <a:ext cx="613093" cy="429165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200" kern="1200" dirty="0">
              <a:solidFill>
                <a:schemeClr val="tx1"/>
              </a:solidFill>
            </a:rPr>
            <a:t>A</a:t>
          </a:r>
        </a:p>
      </dsp:txBody>
      <dsp:txXfrm rot="-5400000">
        <a:off x="1" y="741358"/>
        <a:ext cx="429165" cy="183928"/>
      </dsp:txXfrm>
    </dsp:sp>
    <dsp:sp modelId="{37539D83-3956-4D0A-97D6-69FE90E6FB0C}">
      <dsp:nvSpPr>
        <dsp:cNvPr id="0" name=""/>
        <dsp:cNvSpPr/>
      </dsp:nvSpPr>
      <dsp:spPr>
        <a:xfrm rot="5400000">
          <a:off x="2893480" y="-1937539"/>
          <a:ext cx="398510" cy="53271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Etablir une veille informatique des sites qui proposent des offres de stage en psychologie (plateformes, grandes institutions, etc.). </a:t>
          </a:r>
        </a:p>
      </dsp:txBody>
      <dsp:txXfrm rot="-5400000">
        <a:off x="429165" y="546230"/>
        <a:ext cx="5307687" cy="359602"/>
      </dsp:txXfrm>
    </dsp:sp>
    <dsp:sp modelId="{3D3A57B1-5263-4C86-8408-CD2A68563993}">
      <dsp:nvSpPr>
        <dsp:cNvPr id="0" name=""/>
        <dsp:cNvSpPr/>
      </dsp:nvSpPr>
      <dsp:spPr>
        <a:xfrm rot="5400000">
          <a:off x="-91964" y="1144732"/>
          <a:ext cx="613093" cy="429165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200" kern="1200" dirty="0">
              <a:solidFill>
                <a:schemeClr val="tx1"/>
              </a:solidFill>
            </a:rPr>
            <a:t>B</a:t>
          </a:r>
        </a:p>
      </dsp:txBody>
      <dsp:txXfrm rot="-5400000">
        <a:off x="1" y="1267351"/>
        <a:ext cx="429165" cy="183928"/>
      </dsp:txXfrm>
    </dsp:sp>
    <dsp:sp modelId="{F3152905-06B2-4318-87D5-17EF9C3BB2C1}">
      <dsp:nvSpPr>
        <dsp:cNvPr id="0" name=""/>
        <dsp:cNvSpPr/>
      </dsp:nvSpPr>
      <dsp:spPr>
        <a:xfrm rot="5400000">
          <a:off x="2893480" y="-1411546"/>
          <a:ext cx="398510" cy="53271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Analyser l’offre de stage (annonce, profil recherché, structure concernée). </a:t>
          </a:r>
        </a:p>
      </dsp:txBody>
      <dsp:txXfrm rot="-5400000">
        <a:off x="429165" y="1072223"/>
        <a:ext cx="5307687" cy="359602"/>
      </dsp:txXfrm>
    </dsp:sp>
    <dsp:sp modelId="{9ED06905-475D-4720-AD42-D72944904C79}">
      <dsp:nvSpPr>
        <dsp:cNvPr id="0" name=""/>
        <dsp:cNvSpPr/>
      </dsp:nvSpPr>
      <dsp:spPr>
        <a:xfrm rot="5400000">
          <a:off x="-91964" y="1670725"/>
          <a:ext cx="613093" cy="429165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200" kern="1200" dirty="0">
              <a:solidFill>
                <a:schemeClr val="tx1"/>
              </a:solidFill>
            </a:rPr>
            <a:t>C</a:t>
          </a:r>
        </a:p>
      </dsp:txBody>
      <dsp:txXfrm rot="-5400000">
        <a:off x="1" y="1793344"/>
        <a:ext cx="429165" cy="183928"/>
      </dsp:txXfrm>
    </dsp:sp>
    <dsp:sp modelId="{D7E8155F-C578-4BEA-8677-28F4000DC102}">
      <dsp:nvSpPr>
        <dsp:cNvPr id="0" name=""/>
        <dsp:cNvSpPr/>
      </dsp:nvSpPr>
      <dsp:spPr>
        <a:xfrm rot="5400000">
          <a:off x="2893480" y="-885553"/>
          <a:ext cx="398510" cy="53271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Adapter le dossier de candidature à l’annonce (lettre de motivation personnalisée, cv personnalisé). </a:t>
          </a:r>
        </a:p>
      </dsp:txBody>
      <dsp:txXfrm rot="-5400000">
        <a:off x="429165" y="1598216"/>
        <a:ext cx="5307687" cy="359602"/>
      </dsp:txXfrm>
    </dsp:sp>
    <dsp:sp modelId="{56AA30B4-6B6A-4CB0-8176-9EB2A99672E3}">
      <dsp:nvSpPr>
        <dsp:cNvPr id="0" name=""/>
        <dsp:cNvSpPr/>
      </dsp:nvSpPr>
      <dsp:spPr>
        <a:xfrm rot="5400000">
          <a:off x="-91964" y="2196718"/>
          <a:ext cx="613093" cy="429165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200" kern="1200" dirty="0">
              <a:solidFill>
                <a:schemeClr val="tx1"/>
              </a:solidFill>
            </a:rPr>
            <a:t>D</a:t>
          </a:r>
        </a:p>
      </dsp:txBody>
      <dsp:txXfrm rot="-5400000">
        <a:off x="1" y="2319337"/>
        <a:ext cx="429165" cy="183928"/>
      </dsp:txXfrm>
    </dsp:sp>
    <dsp:sp modelId="{8CCA3F13-27FC-4D44-821A-54759AF15B44}">
      <dsp:nvSpPr>
        <dsp:cNvPr id="0" name=""/>
        <dsp:cNvSpPr/>
      </dsp:nvSpPr>
      <dsp:spPr>
        <a:xfrm rot="5400000">
          <a:off x="2893480" y="-359560"/>
          <a:ext cx="398510" cy="53271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Envoyer le dossier de candidature et tenir à jour un tableau de suivi des recherches de stage (voir modèle).  </a:t>
          </a:r>
        </a:p>
      </dsp:txBody>
      <dsp:txXfrm rot="-5400000">
        <a:off x="429165" y="2124209"/>
        <a:ext cx="5307687" cy="359602"/>
      </dsp:txXfrm>
    </dsp:sp>
    <dsp:sp modelId="{077A246B-A3E3-4315-884C-F0FC37FB5762}">
      <dsp:nvSpPr>
        <dsp:cNvPr id="0" name=""/>
        <dsp:cNvSpPr/>
      </dsp:nvSpPr>
      <dsp:spPr>
        <a:xfrm rot="5400000">
          <a:off x="-91964" y="2722712"/>
          <a:ext cx="613093" cy="429165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200" kern="1200" dirty="0">
              <a:solidFill>
                <a:schemeClr val="tx1"/>
              </a:solidFill>
            </a:rPr>
            <a:t>E</a:t>
          </a:r>
        </a:p>
      </dsp:txBody>
      <dsp:txXfrm rot="-5400000">
        <a:off x="1" y="2845331"/>
        <a:ext cx="429165" cy="183928"/>
      </dsp:txXfrm>
    </dsp:sp>
    <dsp:sp modelId="{624C0828-2777-4F5E-834C-D3B647169D15}">
      <dsp:nvSpPr>
        <dsp:cNvPr id="0" name=""/>
        <dsp:cNvSpPr/>
      </dsp:nvSpPr>
      <dsp:spPr>
        <a:xfrm rot="5400000">
          <a:off x="2893480" y="166432"/>
          <a:ext cx="398510" cy="53271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Préparer l’entretien de candidature (avec le Centre de carrière si nécessaire). </a:t>
          </a:r>
        </a:p>
      </dsp:txBody>
      <dsp:txXfrm rot="-5400000">
        <a:off x="429165" y="2650201"/>
        <a:ext cx="5307687" cy="359602"/>
      </dsp:txXfrm>
    </dsp:sp>
    <dsp:sp modelId="{2066752D-2B4D-4E0E-A165-65EE6623FB23}">
      <dsp:nvSpPr>
        <dsp:cNvPr id="0" name=""/>
        <dsp:cNvSpPr/>
      </dsp:nvSpPr>
      <dsp:spPr>
        <a:xfrm rot="5400000">
          <a:off x="-91964" y="3248705"/>
          <a:ext cx="613093" cy="429165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200" kern="1200" dirty="0">
              <a:solidFill>
                <a:schemeClr val="tx1"/>
              </a:solidFill>
            </a:rPr>
            <a:t>F</a:t>
          </a:r>
        </a:p>
      </dsp:txBody>
      <dsp:txXfrm rot="-5400000">
        <a:off x="1" y="3371324"/>
        <a:ext cx="429165" cy="183928"/>
      </dsp:txXfrm>
    </dsp:sp>
    <dsp:sp modelId="{B01C5F91-1671-4134-BEA5-39A61B1E734D}">
      <dsp:nvSpPr>
        <dsp:cNvPr id="0" name=""/>
        <dsp:cNvSpPr/>
      </dsp:nvSpPr>
      <dsp:spPr>
        <a:xfrm rot="5400000">
          <a:off x="2893480" y="692425"/>
          <a:ext cx="398510" cy="53271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Préparer le stage administrativement (procédure universitaire pour valider un stage intra-cursus et procédure d’engagement de l’institution). </a:t>
          </a:r>
        </a:p>
      </dsp:txBody>
      <dsp:txXfrm rot="-5400000">
        <a:off x="429165" y="3176194"/>
        <a:ext cx="5307687" cy="359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6E4D1-8B01-40DB-AE55-3E72B1A6229F}">
      <dsp:nvSpPr>
        <dsp:cNvPr id="0" name=""/>
        <dsp:cNvSpPr/>
      </dsp:nvSpPr>
      <dsp:spPr>
        <a:xfrm rot="5400000">
          <a:off x="-89106" y="90969"/>
          <a:ext cx="594040" cy="415828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H" sz="1100" kern="1200" dirty="0"/>
        </a:p>
      </dsp:txBody>
      <dsp:txXfrm rot="-5400000">
        <a:off x="0" y="209777"/>
        <a:ext cx="415828" cy="178212"/>
      </dsp:txXfrm>
    </dsp:sp>
    <dsp:sp modelId="{200309AF-2667-490D-A81E-D5D67C47546A}">
      <dsp:nvSpPr>
        <dsp:cNvPr id="0" name=""/>
        <dsp:cNvSpPr/>
      </dsp:nvSpPr>
      <dsp:spPr>
        <a:xfrm rot="5400000">
          <a:off x="2810563" y="-2392870"/>
          <a:ext cx="386126" cy="5175595"/>
        </a:xfrm>
        <a:prstGeom prst="round2SameRect">
          <a:avLst/>
        </a:prstGeom>
        <a:solidFill>
          <a:srgbClr val="B59BD1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CH" sz="1600" b="1" kern="1200" dirty="0"/>
            <a:t>A. RECHERCHE DE STAGE / OFFRES SPONTANÉES	</a:t>
          </a:r>
        </a:p>
      </dsp:txBody>
      <dsp:txXfrm rot="-5400000">
        <a:off x="415829" y="20713"/>
        <a:ext cx="5156746" cy="348428"/>
      </dsp:txXfrm>
    </dsp:sp>
    <dsp:sp modelId="{505079B9-CD69-4969-B555-E8D77AD94FFC}">
      <dsp:nvSpPr>
        <dsp:cNvPr id="0" name=""/>
        <dsp:cNvSpPr/>
      </dsp:nvSpPr>
      <dsp:spPr>
        <a:xfrm rot="5400000">
          <a:off x="-89106" y="597517"/>
          <a:ext cx="594040" cy="415828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>
              <a:solidFill>
                <a:schemeClr val="tx1"/>
              </a:solidFill>
            </a:rPr>
            <a:t>A</a:t>
          </a:r>
        </a:p>
      </dsp:txBody>
      <dsp:txXfrm rot="-5400000">
        <a:off x="0" y="716325"/>
        <a:ext cx="415828" cy="178212"/>
      </dsp:txXfrm>
    </dsp:sp>
    <dsp:sp modelId="{37539D83-3956-4D0A-97D6-69FE90E6FB0C}">
      <dsp:nvSpPr>
        <dsp:cNvPr id="0" name=""/>
        <dsp:cNvSpPr/>
      </dsp:nvSpPr>
      <dsp:spPr>
        <a:xfrm rot="5400000">
          <a:off x="2810563" y="-1886323"/>
          <a:ext cx="386126" cy="5175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Etablir une liste de structures qui vous intéressent. La recherche peut se faire par domaine, par type de structure (ex : hôpitaux cantonaux), etc. </a:t>
          </a:r>
        </a:p>
      </dsp:txBody>
      <dsp:txXfrm rot="-5400000">
        <a:off x="415829" y="527260"/>
        <a:ext cx="5156746" cy="348428"/>
      </dsp:txXfrm>
    </dsp:sp>
    <dsp:sp modelId="{3D3A57B1-5263-4C86-8408-CD2A68563993}">
      <dsp:nvSpPr>
        <dsp:cNvPr id="0" name=""/>
        <dsp:cNvSpPr/>
      </dsp:nvSpPr>
      <dsp:spPr>
        <a:xfrm rot="5400000">
          <a:off x="-89106" y="1104065"/>
          <a:ext cx="594040" cy="415828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>
              <a:solidFill>
                <a:schemeClr val="tx1"/>
              </a:solidFill>
            </a:rPr>
            <a:t>B</a:t>
          </a:r>
        </a:p>
      </dsp:txBody>
      <dsp:txXfrm rot="-5400000">
        <a:off x="0" y="1222873"/>
        <a:ext cx="415828" cy="178212"/>
      </dsp:txXfrm>
    </dsp:sp>
    <dsp:sp modelId="{F3152905-06B2-4318-87D5-17EF9C3BB2C1}">
      <dsp:nvSpPr>
        <dsp:cNvPr id="0" name=""/>
        <dsp:cNvSpPr/>
      </dsp:nvSpPr>
      <dsp:spPr>
        <a:xfrm rot="5400000">
          <a:off x="2810563" y="-1379775"/>
          <a:ext cx="386126" cy="5175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Trouver une personne de contact dans l’institution (psychologue, responsable  de service, responsable ressources humaines) à qui envoyer votre dossier de candidature. </a:t>
          </a:r>
        </a:p>
      </dsp:txBody>
      <dsp:txXfrm rot="-5400000">
        <a:off x="415829" y="1033808"/>
        <a:ext cx="5156746" cy="348428"/>
      </dsp:txXfrm>
    </dsp:sp>
    <dsp:sp modelId="{9ED06905-475D-4720-AD42-D72944904C79}">
      <dsp:nvSpPr>
        <dsp:cNvPr id="0" name=""/>
        <dsp:cNvSpPr/>
      </dsp:nvSpPr>
      <dsp:spPr>
        <a:xfrm rot="5400000">
          <a:off x="-89106" y="1610612"/>
          <a:ext cx="594040" cy="415828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>
              <a:solidFill>
                <a:schemeClr val="tx1"/>
              </a:solidFill>
            </a:rPr>
            <a:t>C</a:t>
          </a:r>
        </a:p>
      </dsp:txBody>
      <dsp:txXfrm rot="-5400000">
        <a:off x="0" y="1729420"/>
        <a:ext cx="415828" cy="178212"/>
      </dsp:txXfrm>
    </dsp:sp>
    <dsp:sp modelId="{D7E8155F-C578-4BEA-8677-28F4000DC102}">
      <dsp:nvSpPr>
        <dsp:cNvPr id="0" name=""/>
        <dsp:cNvSpPr/>
      </dsp:nvSpPr>
      <dsp:spPr>
        <a:xfrm rot="5400000">
          <a:off x="2810563" y="-873227"/>
          <a:ext cx="386126" cy="5175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Adapter le dossier de candidature à  l’institution (lettre de motivation personnalisée, cv personnalisé). </a:t>
          </a:r>
        </a:p>
      </dsp:txBody>
      <dsp:txXfrm rot="-5400000">
        <a:off x="415829" y="1540356"/>
        <a:ext cx="5156746" cy="348428"/>
      </dsp:txXfrm>
    </dsp:sp>
    <dsp:sp modelId="{56AA30B4-6B6A-4CB0-8176-9EB2A99672E3}">
      <dsp:nvSpPr>
        <dsp:cNvPr id="0" name=""/>
        <dsp:cNvSpPr/>
      </dsp:nvSpPr>
      <dsp:spPr>
        <a:xfrm rot="5400000">
          <a:off x="-89106" y="2117160"/>
          <a:ext cx="594040" cy="415828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>
              <a:solidFill>
                <a:schemeClr val="tx1"/>
              </a:solidFill>
            </a:rPr>
            <a:t>D</a:t>
          </a:r>
        </a:p>
      </dsp:txBody>
      <dsp:txXfrm rot="-5400000">
        <a:off x="0" y="2235968"/>
        <a:ext cx="415828" cy="178212"/>
      </dsp:txXfrm>
    </dsp:sp>
    <dsp:sp modelId="{8CCA3F13-27FC-4D44-821A-54759AF15B44}">
      <dsp:nvSpPr>
        <dsp:cNvPr id="0" name=""/>
        <dsp:cNvSpPr/>
      </dsp:nvSpPr>
      <dsp:spPr>
        <a:xfrm rot="5400000">
          <a:off x="2810563" y="-366680"/>
          <a:ext cx="386126" cy="5175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Envoyer le dossier de candidature et tenir à jour un tableau de suivi des recherches de stage (voir modèle).  </a:t>
          </a:r>
        </a:p>
      </dsp:txBody>
      <dsp:txXfrm rot="-5400000">
        <a:off x="415829" y="2046903"/>
        <a:ext cx="5156746" cy="348428"/>
      </dsp:txXfrm>
    </dsp:sp>
    <dsp:sp modelId="{077A246B-A3E3-4315-884C-F0FC37FB5762}">
      <dsp:nvSpPr>
        <dsp:cNvPr id="0" name=""/>
        <dsp:cNvSpPr/>
      </dsp:nvSpPr>
      <dsp:spPr>
        <a:xfrm rot="5400000">
          <a:off x="-89106" y="2623708"/>
          <a:ext cx="594040" cy="415828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>
              <a:solidFill>
                <a:schemeClr val="tx1"/>
              </a:solidFill>
            </a:rPr>
            <a:t>E</a:t>
          </a:r>
        </a:p>
      </dsp:txBody>
      <dsp:txXfrm rot="-5400000">
        <a:off x="0" y="2742516"/>
        <a:ext cx="415828" cy="178212"/>
      </dsp:txXfrm>
    </dsp:sp>
    <dsp:sp modelId="{624C0828-2777-4F5E-834C-D3B647169D15}">
      <dsp:nvSpPr>
        <dsp:cNvPr id="0" name=""/>
        <dsp:cNvSpPr/>
      </dsp:nvSpPr>
      <dsp:spPr>
        <a:xfrm rot="5400000">
          <a:off x="2810563" y="139867"/>
          <a:ext cx="386126" cy="5175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Préparer l’entretien de candidature (avec le Centre de carrière si nécessaire). </a:t>
          </a:r>
        </a:p>
      </dsp:txBody>
      <dsp:txXfrm rot="-5400000">
        <a:off x="415829" y="2553451"/>
        <a:ext cx="5156746" cy="348428"/>
      </dsp:txXfrm>
    </dsp:sp>
    <dsp:sp modelId="{2066752D-2B4D-4E0E-A165-65EE6623FB23}">
      <dsp:nvSpPr>
        <dsp:cNvPr id="0" name=""/>
        <dsp:cNvSpPr/>
      </dsp:nvSpPr>
      <dsp:spPr>
        <a:xfrm rot="5400000">
          <a:off x="-89106" y="3130255"/>
          <a:ext cx="594040" cy="415828"/>
        </a:xfrm>
        <a:prstGeom prst="chevron">
          <a:avLst/>
        </a:prstGeom>
        <a:solidFill>
          <a:srgbClr val="B59BD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>
              <a:solidFill>
                <a:schemeClr val="tx1"/>
              </a:solidFill>
            </a:rPr>
            <a:t>F</a:t>
          </a:r>
        </a:p>
      </dsp:txBody>
      <dsp:txXfrm rot="-5400000">
        <a:off x="0" y="3249063"/>
        <a:ext cx="415828" cy="178212"/>
      </dsp:txXfrm>
    </dsp:sp>
    <dsp:sp modelId="{B01C5F91-1671-4134-BEA5-39A61B1E734D}">
      <dsp:nvSpPr>
        <dsp:cNvPr id="0" name=""/>
        <dsp:cNvSpPr/>
      </dsp:nvSpPr>
      <dsp:spPr>
        <a:xfrm rot="5400000">
          <a:off x="2810563" y="646415"/>
          <a:ext cx="386126" cy="5175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100" kern="1200" dirty="0"/>
            <a:t> Préparer le stage administrativement (procédure universitaire pour valider un stage intra-cursus et procédure d’engagement de l’institution). </a:t>
          </a:r>
        </a:p>
      </dsp:txBody>
      <dsp:txXfrm rot="-5400000">
        <a:off x="415829" y="3059999"/>
        <a:ext cx="5156746" cy="348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9F973-1B4C-4AAB-BFBC-411F04557082}" type="datetimeFigureOut">
              <a:rPr lang="fr-CH" smtClean="0"/>
              <a:t>15.08.2025</a:t>
            </a:fld>
            <a:endParaRPr lang="fr-CH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D994B-81D1-4F23-B17F-39E8E58BB12F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55339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94F-046D-4579-9721-552D6D081833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17813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A36-D32D-4AE0-9E62-C6D0792C4800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9527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0C2-E187-4E0C-97AB-76840BD4DC63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6481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0DC6-D435-45ED-801B-2BEE7E53DFA4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89526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CC2E-DBB5-4999-9BB4-438F18443487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68070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F15F-8988-41A1-AA5B-480FA340FF48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93759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0737-8B6B-4D5D-8092-352E5E41F670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897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AA91B-C8F2-457D-B5FD-22FDF1F7886A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0669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653E1-D66A-4CEA-8E44-4F97C61952F1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75413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6794-36F0-41E0-B74A-1345D64F6A1D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26403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C0E5E-0B4A-4672-BC7B-1169C7F39E45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2352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EA600-F104-4BC0-AF71-6CA326217D5F}" type="datetime1">
              <a:rPr lang="fr-CH" smtClean="0"/>
              <a:t>15.08.2025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7D24B-DB67-45DE-8CB4-F08B125CDECE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7123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ge.ch/dife/carriere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ge.ch/dife/carriere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8.sv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image" Target="../media/image10.svg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fpa.eu/" TargetMode="External"/><Relationship Id="rId3" Type="http://schemas.openxmlformats.org/officeDocument/2006/relationships/hyperlink" Target="http://www.psychologie.ch/fr/associations#canton" TargetMode="External"/><Relationship Id="rId7" Type="http://schemas.openxmlformats.org/officeDocument/2006/relationships/hyperlink" Target="http://www.apa.org/" TargetMode="External"/><Relationship Id="rId12" Type="http://schemas.openxmlformats.org/officeDocument/2006/relationships/hyperlink" Target="mailto:Ebru.Bouchet-Rossier@unige.ch" TargetMode="External"/><Relationship Id="rId2" Type="http://schemas.openxmlformats.org/officeDocument/2006/relationships/hyperlink" Target="http://www.psychologie.ch/f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sych.hanover.edu/Krantz/psy.html" TargetMode="External"/><Relationship Id="rId11" Type="http://schemas.openxmlformats.org/officeDocument/2006/relationships/hyperlink" Target="https://efpsa.org/" TargetMode="External"/><Relationship Id="rId5" Type="http://schemas.openxmlformats.org/officeDocument/2006/relationships/hyperlink" Target="http://www.psy-ge.ch/" TargetMode="External"/><Relationship Id="rId10" Type="http://schemas.openxmlformats.org/officeDocument/2006/relationships/hyperlink" Target="https://psychologiestudierende.ch/" TargetMode="External"/><Relationship Id="rId4" Type="http://schemas.openxmlformats.org/officeDocument/2006/relationships/hyperlink" Target="http://www.psychologie.ch/fr/associations#professional" TargetMode="External"/><Relationship Id="rId9" Type="http://schemas.openxmlformats.org/officeDocument/2006/relationships/hyperlink" Target="http://www.unige.ch/asso-etud/adepsy/association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" TargetMode="External"/><Relationship Id="rId3" Type="http://schemas.openxmlformats.org/officeDocument/2006/relationships/hyperlink" Target="http://www.jobup.ch/fr/" TargetMode="External"/><Relationship Id="rId7" Type="http://schemas.openxmlformats.org/officeDocument/2006/relationships/hyperlink" Target="https://erasmusintern.org/" TargetMode="External"/><Relationship Id="rId2" Type="http://schemas.openxmlformats.org/officeDocument/2006/relationships/hyperlink" Target="http://www.reiso.org/plateformes/emplo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tages-emplois.ch/Stage/Suisse/" TargetMode="External"/><Relationship Id="rId5" Type="http://schemas.openxmlformats.org/officeDocument/2006/relationships/hyperlink" Target="http://www.educh.ch/emploi/" TargetMode="External"/><Relationship Id="rId4" Type="http://schemas.openxmlformats.org/officeDocument/2006/relationships/hyperlink" Target="https://ch-fr.indeed.com/?from=gnav-jobsearch--indeedmobile" TargetMode="External"/><Relationship Id="rId9" Type="http://schemas.openxmlformats.org/officeDocument/2006/relationships/hyperlink" Target="https://fr.glassdoor.ch/Emploi/index.htm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raasp.ch/" TargetMode="External"/><Relationship Id="rId13" Type="http://schemas.openxmlformats.org/officeDocument/2006/relationships/hyperlink" Target="https://www.geneve-cliniques.ch/" TargetMode="External"/><Relationship Id="rId3" Type="http://schemas.openxmlformats.org/officeDocument/2006/relationships/hyperlink" Target="https://app2.ge.ch/ecoregpublic/#/rechercher" TargetMode="External"/><Relationship Id="rId7" Type="http://schemas.openxmlformats.org/officeDocument/2006/relationships/hyperlink" Target="https://www.unige.ch/fapse/recherche/psycho/" TargetMode="External"/><Relationship Id="rId12" Type="http://schemas.openxmlformats.org/officeDocument/2006/relationships/hyperlink" Target="http://www.swiss-reha.com/fr/cliniques.html" TargetMode="External"/><Relationship Id="rId2" Type="http://schemas.openxmlformats.org/officeDocument/2006/relationships/hyperlink" Target="https://www.edi.admin.ch/edi/fr/home/fachstellen/eidgenoessische-stiftungsaufsicht/repertoire-des-fondations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jobs.cagi.ch/jobs/?filter-type=75" TargetMode="External"/><Relationship Id="rId11" Type="http://schemas.openxmlformats.org/officeDocument/2006/relationships/hyperlink" Target="https://quel-hopital.ch/suisse/" TargetMode="External"/><Relationship Id="rId5" Type="http://schemas.openxmlformats.org/officeDocument/2006/relationships/hyperlink" Target="https://reliefweb.int/jobs" TargetMode="External"/><Relationship Id="rId10" Type="http://schemas.openxmlformats.org/officeDocument/2006/relationships/hyperlink" Target="https://www.avop.ch/liste-institutions" TargetMode="External"/><Relationship Id="rId4" Type="http://schemas.openxmlformats.org/officeDocument/2006/relationships/hyperlink" Target="http://www.geneve-int.ch/fr/categories/non-governmental-organizations" TargetMode="External"/><Relationship Id="rId9" Type="http://schemas.openxmlformats.org/officeDocument/2006/relationships/hyperlink" Target="https://insos-geneve.ch/membres/" TargetMode="External"/><Relationship Id="rId14" Type="http://schemas.openxmlformats.org/officeDocument/2006/relationships/hyperlink" Target="http://www.ge.ch/document/liste-etablissements-medico-sociaux-ems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co.ca/a-propos/partenaires/" TargetMode="External"/><Relationship Id="rId13" Type="http://schemas.openxmlformats.org/officeDocument/2006/relationships/hyperlink" Target="http://www.humanrights.ch/fr/qui-sommes-nous/organisation/adresses-utiles/migration/" TargetMode="External"/><Relationship Id="rId18" Type="http://schemas.openxmlformats.org/officeDocument/2006/relationships/hyperlink" Target="http://www.violencequefaire.ch/trouver-de-laide/" TargetMode="External"/><Relationship Id="rId3" Type="http://schemas.openxmlformats.org/officeDocument/2006/relationships/hyperlink" Target="https://psychologie-ge.ch/Liens_utiles_addictions.html" TargetMode="External"/><Relationship Id="rId7" Type="http://schemas.openxmlformats.org/officeDocument/2006/relationships/hyperlink" Target="https://orientation-environnement.fr/recrutements/" TargetMode="External"/><Relationship Id="rId12" Type="http://schemas.openxmlformats.org/officeDocument/2006/relationships/hyperlink" Target="http://www.fr.ch/sante/prevention-et-promotion/migration-et-sante-adresses-utiles" TargetMode="External"/><Relationship Id="rId17" Type="http://schemas.openxmlformats.org/officeDocument/2006/relationships/hyperlink" Target="http://www.psyurgence.ch/fr/contacts" TargetMode="External"/><Relationship Id="rId2" Type="http://schemas.openxmlformats.org/officeDocument/2006/relationships/hyperlink" Target="http://www.stop-alcool.ch/fr/adresses-telephones-et-liens-et-plus-2/adresses-utiles" TargetMode="External"/><Relationship Id="rId16" Type="http://schemas.openxmlformats.org/officeDocument/2006/relationships/hyperlink" Target="http://www.ge.ch/promotion-sante-prevention-partenaires-subventionnes/entites-au-benefice-financement-pluriannue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r.umweltprofis.ch/praktika2" TargetMode="External"/><Relationship Id="rId11" Type="http://schemas.openxmlformats.org/officeDocument/2006/relationships/hyperlink" Target="http://www.ge.ch/institutions-actives-dans-domaine-du-handicap" TargetMode="External"/><Relationship Id="rId5" Type="http://schemas.openxmlformats.org/officeDocument/2006/relationships/hyperlink" Target="http://www.autisme.ch/autisme/liens-et-adresses" TargetMode="External"/><Relationship Id="rId15" Type="http://schemas.openxmlformats.org/officeDocument/2006/relationships/hyperlink" Target="http://www.fesn.eu/member-societies/members-and-associate-members/" TargetMode="External"/><Relationship Id="rId10" Type="http://schemas.openxmlformats.org/officeDocument/2006/relationships/hyperlink" Target="https://www.unige.ch/ise/index/" TargetMode="External"/><Relationship Id="rId19" Type="http://schemas.openxmlformats.org/officeDocument/2006/relationships/hyperlink" Target="https://psychologie-ge.ch/Liens_utiles_violence.html" TargetMode="External"/><Relationship Id="rId4" Type="http://schemas.openxmlformats.org/officeDocument/2006/relationships/hyperlink" Target="https://carrefouraddictions.ch/tabac/adresses-utiles/" TargetMode="External"/><Relationship Id="rId9" Type="http://schemas.openxmlformats.org/officeDocument/2006/relationships/hyperlink" Target="https://label-vie.org/le-reseau/#LieuxEngages" TargetMode="External"/><Relationship Id="rId14" Type="http://schemas.openxmlformats.org/officeDocument/2006/relationships/hyperlink" Target="http://www.neuropsy.ch/fr/visiteurs/recherche-des-neuropsychologu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84581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fr-CH" b="1" dirty="0">
                <a:solidFill>
                  <a:schemeClr val="bg1"/>
                </a:solidFill>
              </a:rPr>
              <a:t>CONSEILS ET LIENS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63796" y="780266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89983BA1-8675-0D7E-3C96-80A253E33E91}"/>
              </a:ext>
            </a:extLst>
          </p:cNvPr>
          <p:cNvSpPr/>
          <p:nvPr/>
        </p:nvSpPr>
        <p:spPr>
          <a:xfrm>
            <a:off x="4283244" y="1655374"/>
            <a:ext cx="2880000" cy="2880000"/>
          </a:xfrm>
          <a:custGeom>
            <a:avLst/>
            <a:gdLst>
              <a:gd name="connsiteX0" fmla="*/ 1000136 w 1408684"/>
              <a:gd name="connsiteY0" fmla="*/ 223851 h 1403998"/>
              <a:gd name="connsiteX1" fmla="*/ 1109156 w 1408684"/>
              <a:gd name="connsiteY1" fmla="*/ 131986 h 1403998"/>
              <a:gd name="connsiteX2" fmla="*/ 1196859 w 1408684"/>
              <a:gd name="connsiteY2" fmla="*/ 205271 h 1403998"/>
              <a:gd name="connsiteX3" fmla="*/ 1125826 w 1408684"/>
              <a:gd name="connsiteY3" fmla="*/ 328880 h 1403998"/>
              <a:gd name="connsiteX4" fmla="*/ 1239563 w 1408684"/>
              <a:gd name="connsiteY4" fmla="*/ 525059 h 1403998"/>
              <a:gd name="connsiteX5" fmla="*/ 1382128 w 1408684"/>
              <a:gd name="connsiteY5" fmla="*/ 524954 h 1403998"/>
              <a:gd name="connsiteX6" fmla="*/ 1401988 w 1408684"/>
              <a:gd name="connsiteY6" fmla="*/ 637120 h 1403998"/>
              <a:gd name="connsiteX7" fmla="*/ 1268055 w 1408684"/>
              <a:gd name="connsiteY7" fmla="*/ 685972 h 1403998"/>
              <a:gd name="connsiteX8" fmla="*/ 1228555 w 1408684"/>
              <a:gd name="connsiteY8" fmla="*/ 909059 h 1403998"/>
              <a:gd name="connsiteX9" fmla="*/ 1337602 w 1408684"/>
              <a:gd name="connsiteY9" fmla="*/ 1000892 h 1403998"/>
              <a:gd name="connsiteX10" fmla="*/ 1280393 w 1408684"/>
              <a:gd name="connsiteY10" fmla="*/ 1099569 h 1403998"/>
              <a:gd name="connsiteX11" fmla="*/ 1146516 w 1408684"/>
              <a:gd name="connsiteY11" fmla="*/ 1050564 h 1403998"/>
              <a:gd name="connsiteX12" fmla="*/ 972261 w 1408684"/>
              <a:gd name="connsiteY12" fmla="*/ 1196174 h 1403998"/>
              <a:gd name="connsiteX13" fmla="*/ 996833 w 1408684"/>
              <a:gd name="connsiteY13" fmla="*/ 1336605 h 1403998"/>
              <a:gd name="connsiteX14" fmla="*/ 889193 w 1408684"/>
              <a:gd name="connsiteY14" fmla="*/ 1375620 h 1403998"/>
              <a:gd name="connsiteX15" fmla="*/ 818079 w 1408684"/>
              <a:gd name="connsiteY15" fmla="*/ 1252058 h 1403998"/>
              <a:gd name="connsiteX16" fmla="*/ 590606 w 1408684"/>
              <a:gd name="connsiteY16" fmla="*/ 1252058 h 1403998"/>
              <a:gd name="connsiteX17" fmla="*/ 519491 w 1408684"/>
              <a:gd name="connsiteY17" fmla="*/ 1375620 h 1403998"/>
              <a:gd name="connsiteX18" fmla="*/ 411851 w 1408684"/>
              <a:gd name="connsiteY18" fmla="*/ 1336605 h 1403998"/>
              <a:gd name="connsiteX19" fmla="*/ 436423 w 1408684"/>
              <a:gd name="connsiteY19" fmla="*/ 1196173 h 1403998"/>
              <a:gd name="connsiteX20" fmla="*/ 262168 w 1408684"/>
              <a:gd name="connsiteY20" fmla="*/ 1050563 h 1403998"/>
              <a:gd name="connsiteX21" fmla="*/ 128291 w 1408684"/>
              <a:gd name="connsiteY21" fmla="*/ 1099569 h 1403998"/>
              <a:gd name="connsiteX22" fmla="*/ 71082 w 1408684"/>
              <a:gd name="connsiteY22" fmla="*/ 1000892 h 1403998"/>
              <a:gd name="connsiteX23" fmla="*/ 180130 w 1408684"/>
              <a:gd name="connsiteY23" fmla="*/ 909059 h 1403998"/>
              <a:gd name="connsiteX24" fmla="*/ 140630 w 1408684"/>
              <a:gd name="connsiteY24" fmla="*/ 685972 h 1403998"/>
              <a:gd name="connsiteX25" fmla="*/ 6696 w 1408684"/>
              <a:gd name="connsiteY25" fmla="*/ 637120 h 1403998"/>
              <a:gd name="connsiteX26" fmla="*/ 26556 w 1408684"/>
              <a:gd name="connsiteY26" fmla="*/ 524954 h 1403998"/>
              <a:gd name="connsiteX27" fmla="*/ 169121 w 1408684"/>
              <a:gd name="connsiteY27" fmla="*/ 525059 h 1403998"/>
              <a:gd name="connsiteX28" fmla="*/ 282858 w 1408684"/>
              <a:gd name="connsiteY28" fmla="*/ 328880 h 1403998"/>
              <a:gd name="connsiteX29" fmla="*/ 211825 w 1408684"/>
              <a:gd name="connsiteY29" fmla="*/ 205271 h 1403998"/>
              <a:gd name="connsiteX30" fmla="*/ 299528 w 1408684"/>
              <a:gd name="connsiteY30" fmla="*/ 131986 h 1403998"/>
              <a:gd name="connsiteX31" fmla="*/ 408548 w 1408684"/>
              <a:gd name="connsiteY31" fmla="*/ 223851 h 1403998"/>
              <a:gd name="connsiteX32" fmla="*/ 622303 w 1408684"/>
              <a:gd name="connsiteY32" fmla="*/ 146374 h 1403998"/>
              <a:gd name="connsiteX33" fmla="*/ 647056 w 1408684"/>
              <a:gd name="connsiteY33" fmla="*/ 5974 h 1403998"/>
              <a:gd name="connsiteX34" fmla="*/ 761628 w 1408684"/>
              <a:gd name="connsiteY34" fmla="*/ 5974 h 1403998"/>
              <a:gd name="connsiteX35" fmla="*/ 786381 w 1408684"/>
              <a:gd name="connsiteY35" fmla="*/ 146374 h 1403998"/>
              <a:gd name="connsiteX36" fmla="*/ 1000136 w 1408684"/>
              <a:gd name="connsiteY36" fmla="*/ 223851 h 140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408684" h="1403998">
                <a:moveTo>
                  <a:pt x="1000136" y="223851"/>
                </a:moveTo>
                <a:lnTo>
                  <a:pt x="1109156" y="131986"/>
                </a:lnTo>
                <a:lnTo>
                  <a:pt x="1196859" y="205271"/>
                </a:lnTo>
                <a:lnTo>
                  <a:pt x="1125826" y="328880"/>
                </a:lnTo>
                <a:cubicBezTo>
                  <a:pt x="1176726" y="385901"/>
                  <a:pt x="1215425" y="452652"/>
                  <a:pt x="1239563" y="525059"/>
                </a:cubicBezTo>
                <a:lnTo>
                  <a:pt x="1382128" y="524954"/>
                </a:lnTo>
                <a:lnTo>
                  <a:pt x="1401988" y="637120"/>
                </a:lnTo>
                <a:lnTo>
                  <a:pt x="1268055" y="685972"/>
                </a:lnTo>
                <a:cubicBezTo>
                  <a:pt x="1270241" y="762234"/>
                  <a:pt x="1256801" y="838140"/>
                  <a:pt x="1228555" y="909059"/>
                </a:cubicBezTo>
                <a:lnTo>
                  <a:pt x="1337602" y="1000892"/>
                </a:lnTo>
                <a:lnTo>
                  <a:pt x="1280393" y="1099569"/>
                </a:lnTo>
                <a:lnTo>
                  <a:pt x="1146516" y="1050564"/>
                </a:lnTo>
                <a:cubicBezTo>
                  <a:pt x="1098966" y="1110384"/>
                  <a:pt x="1039675" y="1159928"/>
                  <a:pt x="972261" y="1196174"/>
                </a:cubicBezTo>
                <a:lnTo>
                  <a:pt x="996833" y="1336605"/>
                </a:lnTo>
                <a:lnTo>
                  <a:pt x="889193" y="1375620"/>
                </a:lnTo>
                <a:lnTo>
                  <a:pt x="818079" y="1252058"/>
                </a:lnTo>
                <a:cubicBezTo>
                  <a:pt x="743042" y="1267445"/>
                  <a:pt x="665643" y="1267445"/>
                  <a:pt x="590606" y="1252058"/>
                </a:cubicBezTo>
                <a:lnTo>
                  <a:pt x="519491" y="1375620"/>
                </a:lnTo>
                <a:lnTo>
                  <a:pt x="411851" y="1336605"/>
                </a:lnTo>
                <a:lnTo>
                  <a:pt x="436423" y="1196173"/>
                </a:lnTo>
                <a:cubicBezTo>
                  <a:pt x="369009" y="1159927"/>
                  <a:pt x="309718" y="1110383"/>
                  <a:pt x="262168" y="1050563"/>
                </a:cubicBezTo>
                <a:lnTo>
                  <a:pt x="128291" y="1099569"/>
                </a:lnTo>
                <a:lnTo>
                  <a:pt x="71082" y="1000892"/>
                </a:lnTo>
                <a:lnTo>
                  <a:pt x="180130" y="909059"/>
                </a:lnTo>
                <a:cubicBezTo>
                  <a:pt x="151883" y="838141"/>
                  <a:pt x="138443" y="762234"/>
                  <a:pt x="140630" y="685972"/>
                </a:cubicBezTo>
                <a:lnTo>
                  <a:pt x="6696" y="637120"/>
                </a:lnTo>
                <a:lnTo>
                  <a:pt x="26556" y="524954"/>
                </a:lnTo>
                <a:lnTo>
                  <a:pt x="169121" y="525059"/>
                </a:lnTo>
                <a:cubicBezTo>
                  <a:pt x="193259" y="452651"/>
                  <a:pt x="231958" y="385900"/>
                  <a:pt x="282858" y="328880"/>
                </a:cubicBezTo>
                <a:lnTo>
                  <a:pt x="211825" y="205271"/>
                </a:lnTo>
                <a:lnTo>
                  <a:pt x="299528" y="131986"/>
                </a:lnTo>
                <a:lnTo>
                  <a:pt x="408548" y="223851"/>
                </a:lnTo>
                <a:cubicBezTo>
                  <a:pt x="473775" y="183834"/>
                  <a:pt x="546506" y="157472"/>
                  <a:pt x="622303" y="146374"/>
                </a:cubicBezTo>
                <a:lnTo>
                  <a:pt x="647056" y="5974"/>
                </a:lnTo>
                <a:lnTo>
                  <a:pt x="761628" y="5974"/>
                </a:lnTo>
                <a:lnTo>
                  <a:pt x="786381" y="146374"/>
                </a:lnTo>
                <a:cubicBezTo>
                  <a:pt x="862178" y="157473"/>
                  <a:pt x="934909" y="183835"/>
                  <a:pt x="1000136" y="223851"/>
                </a:cubicBezTo>
                <a:close/>
              </a:path>
            </a:pathLst>
          </a:custGeom>
          <a:solidFill>
            <a:srgbClr val="71648A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6828" tIns="342850" rIns="296828" bIns="367404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CH" sz="1400" b="1" kern="1200" dirty="0">
                <a:solidFill>
                  <a:schemeClr val="tx1"/>
                </a:solidFill>
              </a:rPr>
              <a:t>1. Définir le projet de stage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D8792DC7-8170-5013-FD36-5F5A7C05FB9D}"/>
              </a:ext>
            </a:extLst>
          </p:cNvPr>
          <p:cNvSpPr/>
          <p:nvPr/>
        </p:nvSpPr>
        <p:spPr>
          <a:xfrm>
            <a:off x="6786388" y="4509258"/>
            <a:ext cx="1980000" cy="1980000"/>
          </a:xfrm>
          <a:custGeom>
            <a:avLst/>
            <a:gdLst>
              <a:gd name="connsiteX0" fmla="*/ 1039761 w 1378036"/>
              <a:gd name="connsiteY0" fmla="*/ 328431 h 1296737"/>
              <a:gd name="connsiteX1" fmla="*/ 1228750 w 1378036"/>
              <a:gd name="connsiteY1" fmla="*/ 263562 h 1296737"/>
              <a:gd name="connsiteX2" fmla="*/ 1306577 w 1378036"/>
              <a:gd name="connsiteY2" fmla="*/ 387281 h 1296737"/>
              <a:gd name="connsiteX3" fmla="*/ 1166280 w 1378036"/>
              <a:gd name="connsiteY3" fmla="*/ 529554 h 1296737"/>
              <a:gd name="connsiteX4" fmla="*/ 1166280 w 1378036"/>
              <a:gd name="connsiteY4" fmla="*/ 767182 h 1296737"/>
              <a:gd name="connsiteX5" fmla="*/ 1306577 w 1378036"/>
              <a:gd name="connsiteY5" fmla="*/ 909456 h 1296737"/>
              <a:gd name="connsiteX6" fmla="*/ 1228750 w 1378036"/>
              <a:gd name="connsiteY6" fmla="*/ 1033175 h 1296737"/>
              <a:gd name="connsiteX7" fmla="*/ 1039761 w 1378036"/>
              <a:gd name="connsiteY7" fmla="*/ 968306 h 1296737"/>
              <a:gd name="connsiteX8" fmla="*/ 815537 w 1378036"/>
              <a:gd name="connsiteY8" fmla="*/ 1087120 h 1296737"/>
              <a:gd name="connsiteX9" fmla="*/ 769814 w 1378036"/>
              <a:gd name="connsiteY9" fmla="*/ 1281631 h 1296737"/>
              <a:gd name="connsiteX10" fmla="*/ 608222 w 1378036"/>
              <a:gd name="connsiteY10" fmla="*/ 1281631 h 1296737"/>
              <a:gd name="connsiteX11" fmla="*/ 562499 w 1378036"/>
              <a:gd name="connsiteY11" fmla="*/ 1087121 h 1296737"/>
              <a:gd name="connsiteX12" fmla="*/ 338275 w 1378036"/>
              <a:gd name="connsiteY12" fmla="*/ 968307 h 1296737"/>
              <a:gd name="connsiteX13" fmla="*/ 149286 w 1378036"/>
              <a:gd name="connsiteY13" fmla="*/ 1033175 h 1296737"/>
              <a:gd name="connsiteX14" fmla="*/ 71459 w 1378036"/>
              <a:gd name="connsiteY14" fmla="*/ 909456 h 1296737"/>
              <a:gd name="connsiteX15" fmla="*/ 211756 w 1378036"/>
              <a:gd name="connsiteY15" fmla="*/ 767183 h 1296737"/>
              <a:gd name="connsiteX16" fmla="*/ 211756 w 1378036"/>
              <a:gd name="connsiteY16" fmla="*/ 529555 h 1296737"/>
              <a:gd name="connsiteX17" fmla="*/ 71459 w 1378036"/>
              <a:gd name="connsiteY17" fmla="*/ 387281 h 1296737"/>
              <a:gd name="connsiteX18" fmla="*/ 149286 w 1378036"/>
              <a:gd name="connsiteY18" fmla="*/ 263562 h 1296737"/>
              <a:gd name="connsiteX19" fmla="*/ 338275 w 1378036"/>
              <a:gd name="connsiteY19" fmla="*/ 328431 h 1296737"/>
              <a:gd name="connsiteX20" fmla="*/ 562499 w 1378036"/>
              <a:gd name="connsiteY20" fmla="*/ 209617 h 1296737"/>
              <a:gd name="connsiteX21" fmla="*/ 608222 w 1378036"/>
              <a:gd name="connsiteY21" fmla="*/ 15106 h 1296737"/>
              <a:gd name="connsiteX22" fmla="*/ 769814 w 1378036"/>
              <a:gd name="connsiteY22" fmla="*/ 15106 h 1296737"/>
              <a:gd name="connsiteX23" fmla="*/ 815537 w 1378036"/>
              <a:gd name="connsiteY23" fmla="*/ 209616 h 1296737"/>
              <a:gd name="connsiteX24" fmla="*/ 1039761 w 1378036"/>
              <a:gd name="connsiteY24" fmla="*/ 328430 h 1296737"/>
              <a:gd name="connsiteX25" fmla="*/ 1039761 w 1378036"/>
              <a:gd name="connsiteY25" fmla="*/ 328431 h 1296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378036" h="1296737">
                <a:moveTo>
                  <a:pt x="1039761" y="328431"/>
                </a:moveTo>
                <a:lnTo>
                  <a:pt x="1228750" y="263562"/>
                </a:lnTo>
                <a:lnTo>
                  <a:pt x="1306577" y="387281"/>
                </a:lnTo>
                <a:lnTo>
                  <a:pt x="1166280" y="529554"/>
                </a:lnTo>
                <a:cubicBezTo>
                  <a:pt x="1189274" y="607358"/>
                  <a:pt x="1189274" y="689378"/>
                  <a:pt x="1166280" y="767182"/>
                </a:cubicBezTo>
                <a:lnTo>
                  <a:pt x="1306577" y="909456"/>
                </a:lnTo>
                <a:lnTo>
                  <a:pt x="1228750" y="1033175"/>
                </a:lnTo>
                <a:lnTo>
                  <a:pt x="1039761" y="968306"/>
                </a:lnTo>
                <a:cubicBezTo>
                  <a:pt x="977843" y="1025485"/>
                  <a:pt x="900449" y="1066495"/>
                  <a:pt x="815537" y="1087120"/>
                </a:cubicBezTo>
                <a:lnTo>
                  <a:pt x="769814" y="1281631"/>
                </a:lnTo>
                <a:lnTo>
                  <a:pt x="608222" y="1281631"/>
                </a:lnTo>
                <a:lnTo>
                  <a:pt x="562499" y="1087121"/>
                </a:lnTo>
                <a:cubicBezTo>
                  <a:pt x="477587" y="1066496"/>
                  <a:pt x="400193" y="1025485"/>
                  <a:pt x="338275" y="968307"/>
                </a:cubicBezTo>
                <a:lnTo>
                  <a:pt x="149286" y="1033175"/>
                </a:lnTo>
                <a:lnTo>
                  <a:pt x="71459" y="909456"/>
                </a:lnTo>
                <a:lnTo>
                  <a:pt x="211756" y="767183"/>
                </a:lnTo>
                <a:cubicBezTo>
                  <a:pt x="188762" y="689379"/>
                  <a:pt x="188762" y="607359"/>
                  <a:pt x="211756" y="529555"/>
                </a:cubicBezTo>
                <a:lnTo>
                  <a:pt x="71459" y="387281"/>
                </a:lnTo>
                <a:lnTo>
                  <a:pt x="149286" y="263562"/>
                </a:lnTo>
                <a:lnTo>
                  <a:pt x="338275" y="328431"/>
                </a:lnTo>
                <a:cubicBezTo>
                  <a:pt x="400193" y="271252"/>
                  <a:pt x="477587" y="230242"/>
                  <a:pt x="562499" y="209617"/>
                </a:cubicBezTo>
                <a:lnTo>
                  <a:pt x="608222" y="15106"/>
                </a:lnTo>
                <a:lnTo>
                  <a:pt x="769814" y="15106"/>
                </a:lnTo>
                <a:lnTo>
                  <a:pt x="815537" y="209616"/>
                </a:lnTo>
                <a:cubicBezTo>
                  <a:pt x="900449" y="230241"/>
                  <a:pt x="977843" y="271252"/>
                  <a:pt x="1039761" y="328430"/>
                </a:cubicBezTo>
                <a:lnTo>
                  <a:pt x="1039761" y="328431"/>
                </a:lnTo>
                <a:close/>
              </a:path>
            </a:pathLst>
          </a:custGeom>
          <a:solidFill>
            <a:srgbClr val="B59BD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975" tIns="341131" rIns="350975" bIns="341131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CH" sz="1400" b="1" kern="1200" dirty="0">
                <a:solidFill>
                  <a:schemeClr val="tx1"/>
                </a:solidFill>
              </a:rPr>
              <a:t>3. Rechercher un stage</a:t>
            </a:r>
            <a:endParaRPr lang="fr-CH" sz="1000" b="1" kern="1200" dirty="0">
              <a:solidFill>
                <a:schemeClr val="tx1"/>
              </a:solidFill>
            </a:endParaRPr>
          </a:p>
        </p:txBody>
      </p:sp>
      <p:sp>
        <p:nvSpPr>
          <p:cNvPr id="6" name="Forme libre : forme 5">
            <a:extLst>
              <a:ext uri="{FF2B5EF4-FFF2-40B4-BE49-F238E27FC236}">
                <a16:creationId xmlns:a16="http://schemas.microsoft.com/office/drawing/2014/main" id="{F91DB5E1-F92D-951D-3C71-F0E66BC1F1D3}"/>
              </a:ext>
            </a:extLst>
          </p:cNvPr>
          <p:cNvSpPr/>
          <p:nvPr/>
        </p:nvSpPr>
        <p:spPr>
          <a:xfrm>
            <a:off x="6548137" y="2112899"/>
            <a:ext cx="2988000" cy="2988000"/>
          </a:xfrm>
          <a:custGeom>
            <a:avLst/>
            <a:gdLst>
              <a:gd name="connsiteX0" fmla="*/ 1038220 w 1386051"/>
              <a:gd name="connsiteY0" fmla="*/ 348406 h 1375604"/>
              <a:gd name="connsiteX1" fmla="*/ 1240879 w 1386051"/>
              <a:gd name="connsiteY1" fmla="*/ 286291 h 1375604"/>
              <a:gd name="connsiteX2" fmla="*/ 1316500 w 1386051"/>
              <a:gd name="connsiteY2" fmla="*/ 415864 h 1375604"/>
              <a:gd name="connsiteX3" fmla="*/ 1162738 w 1386051"/>
              <a:gd name="connsiteY3" fmla="*/ 561762 h 1375604"/>
              <a:gd name="connsiteX4" fmla="*/ 1162738 w 1386051"/>
              <a:gd name="connsiteY4" fmla="*/ 813843 h 1375604"/>
              <a:gd name="connsiteX5" fmla="*/ 1316500 w 1386051"/>
              <a:gd name="connsiteY5" fmla="*/ 959740 h 1375604"/>
              <a:gd name="connsiteX6" fmla="*/ 1240879 w 1386051"/>
              <a:gd name="connsiteY6" fmla="*/ 1089313 h 1375604"/>
              <a:gd name="connsiteX7" fmla="*/ 1038220 w 1386051"/>
              <a:gd name="connsiteY7" fmla="*/ 1027198 h 1375604"/>
              <a:gd name="connsiteX8" fmla="*/ 817543 w 1386051"/>
              <a:gd name="connsiteY8" fmla="*/ 1153238 h 1375604"/>
              <a:gd name="connsiteX9" fmla="*/ 769039 w 1386051"/>
              <a:gd name="connsiteY9" fmla="*/ 1359579 h 1375604"/>
              <a:gd name="connsiteX10" fmla="*/ 617012 w 1386051"/>
              <a:gd name="connsiteY10" fmla="*/ 1359579 h 1375604"/>
              <a:gd name="connsiteX11" fmla="*/ 568508 w 1386051"/>
              <a:gd name="connsiteY11" fmla="*/ 1153239 h 1375604"/>
              <a:gd name="connsiteX12" fmla="*/ 347831 w 1386051"/>
              <a:gd name="connsiteY12" fmla="*/ 1027199 h 1375604"/>
              <a:gd name="connsiteX13" fmla="*/ 145172 w 1386051"/>
              <a:gd name="connsiteY13" fmla="*/ 1089313 h 1375604"/>
              <a:gd name="connsiteX14" fmla="*/ 69551 w 1386051"/>
              <a:gd name="connsiteY14" fmla="*/ 959740 h 1375604"/>
              <a:gd name="connsiteX15" fmla="*/ 223313 w 1386051"/>
              <a:gd name="connsiteY15" fmla="*/ 813842 h 1375604"/>
              <a:gd name="connsiteX16" fmla="*/ 223313 w 1386051"/>
              <a:gd name="connsiteY16" fmla="*/ 561761 h 1375604"/>
              <a:gd name="connsiteX17" fmla="*/ 69551 w 1386051"/>
              <a:gd name="connsiteY17" fmla="*/ 415864 h 1375604"/>
              <a:gd name="connsiteX18" fmla="*/ 145172 w 1386051"/>
              <a:gd name="connsiteY18" fmla="*/ 286291 h 1375604"/>
              <a:gd name="connsiteX19" fmla="*/ 347831 w 1386051"/>
              <a:gd name="connsiteY19" fmla="*/ 348406 h 1375604"/>
              <a:gd name="connsiteX20" fmla="*/ 568508 w 1386051"/>
              <a:gd name="connsiteY20" fmla="*/ 222366 h 1375604"/>
              <a:gd name="connsiteX21" fmla="*/ 617012 w 1386051"/>
              <a:gd name="connsiteY21" fmla="*/ 16025 h 1375604"/>
              <a:gd name="connsiteX22" fmla="*/ 769039 w 1386051"/>
              <a:gd name="connsiteY22" fmla="*/ 16025 h 1375604"/>
              <a:gd name="connsiteX23" fmla="*/ 817543 w 1386051"/>
              <a:gd name="connsiteY23" fmla="*/ 222365 h 1375604"/>
              <a:gd name="connsiteX24" fmla="*/ 1038220 w 1386051"/>
              <a:gd name="connsiteY24" fmla="*/ 348405 h 1375604"/>
              <a:gd name="connsiteX25" fmla="*/ 1038220 w 1386051"/>
              <a:gd name="connsiteY25" fmla="*/ 348406 h 1375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386051" h="1375604">
                <a:moveTo>
                  <a:pt x="893869" y="347726"/>
                </a:moveTo>
                <a:lnTo>
                  <a:pt x="1040809" y="256058"/>
                </a:lnTo>
                <a:lnTo>
                  <a:pt x="1127970" y="342130"/>
                </a:lnTo>
                <a:lnTo>
                  <a:pt x="1037389" y="489454"/>
                </a:lnTo>
                <a:cubicBezTo>
                  <a:pt x="1072735" y="549669"/>
                  <a:pt x="1091152" y="618181"/>
                  <a:pt x="1090745" y="687945"/>
                </a:cubicBezTo>
                <a:lnTo>
                  <a:pt x="1243088" y="770385"/>
                </a:lnTo>
                <a:lnTo>
                  <a:pt x="1210778" y="888367"/>
                </a:lnTo>
                <a:lnTo>
                  <a:pt x="1037543" y="882215"/>
                </a:lnTo>
                <a:cubicBezTo>
                  <a:pt x="1002245" y="942833"/>
                  <a:pt x="951284" y="993160"/>
                  <a:pt x="889901" y="1028020"/>
                </a:cubicBezTo>
                <a:lnTo>
                  <a:pt x="895261" y="1200729"/>
                </a:lnTo>
                <a:lnTo>
                  <a:pt x="775170" y="1232805"/>
                </a:lnTo>
                <a:lnTo>
                  <a:pt x="693180" y="1080564"/>
                </a:lnTo>
                <a:cubicBezTo>
                  <a:pt x="622535" y="1080967"/>
                  <a:pt x="553158" y="1062782"/>
                  <a:pt x="492182" y="1027878"/>
                </a:cubicBezTo>
                <a:lnTo>
                  <a:pt x="345242" y="1119546"/>
                </a:lnTo>
                <a:lnTo>
                  <a:pt x="258081" y="1033474"/>
                </a:lnTo>
                <a:lnTo>
                  <a:pt x="348662" y="886150"/>
                </a:lnTo>
                <a:cubicBezTo>
                  <a:pt x="313316" y="825935"/>
                  <a:pt x="294899" y="757423"/>
                  <a:pt x="295306" y="687659"/>
                </a:cubicBezTo>
                <a:lnTo>
                  <a:pt x="142963" y="605219"/>
                </a:lnTo>
                <a:lnTo>
                  <a:pt x="175273" y="487237"/>
                </a:lnTo>
                <a:lnTo>
                  <a:pt x="348508" y="493389"/>
                </a:lnTo>
                <a:cubicBezTo>
                  <a:pt x="383806" y="432771"/>
                  <a:pt x="434767" y="382444"/>
                  <a:pt x="496150" y="347584"/>
                </a:cubicBezTo>
                <a:lnTo>
                  <a:pt x="490790" y="174875"/>
                </a:lnTo>
                <a:lnTo>
                  <a:pt x="610881" y="142799"/>
                </a:lnTo>
                <a:lnTo>
                  <a:pt x="692871" y="295040"/>
                </a:lnTo>
                <a:cubicBezTo>
                  <a:pt x="763516" y="294637"/>
                  <a:pt x="832893" y="312822"/>
                  <a:pt x="893869" y="347726"/>
                </a:cubicBezTo>
                <a:lnTo>
                  <a:pt x="893869" y="347726"/>
                </a:lnTo>
                <a:close/>
              </a:path>
            </a:pathLst>
          </a:custGeom>
          <a:solidFill>
            <a:srgbClr val="7D71C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72994" tIns="470993" rIns="472993" bIns="470992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CH" sz="1400" b="1" kern="1200" dirty="0">
                <a:solidFill>
                  <a:schemeClr val="tx1"/>
                </a:solidFill>
              </a:rPr>
              <a:t>    2. Préparer la candidature </a:t>
            </a:r>
          </a:p>
        </p:txBody>
      </p:sp>
      <p:sp>
        <p:nvSpPr>
          <p:cNvPr id="7" name="Flèche : en arc 6">
            <a:extLst>
              <a:ext uri="{FF2B5EF4-FFF2-40B4-BE49-F238E27FC236}">
                <a16:creationId xmlns:a16="http://schemas.microsoft.com/office/drawing/2014/main" id="{0242093C-C8E7-340E-7CA1-78F7177372BE}"/>
              </a:ext>
            </a:extLst>
          </p:cNvPr>
          <p:cNvSpPr/>
          <p:nvPr/>
        </p:nvSpPr>
        <p:spPr>
          <a:xfrm rot="9374983">
            <a:off x="3975690" y="2045119"/>
            <a:ext cx="2880000" cy="2880000"/>
          </a:xfrm>
          <a:prstGeom prst="circularArrow">
            <a:avLst>
              <a:gd name="adj1" fmla="val 4687"/>
              <a:gd name="adj2" fmla="val 299029"/>
              <a:gd name="adj3" fmla="val 2463909"/>
              <a:gd name="adj4" fmla="val 15978827"/>
              <a:gd name="adj5" fmla="val 5469"/>
            </a:avLst>
          </a:prstGeom>
          <a:solidFill>
            <a:srgbClr val="71648A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11106682" y="1114822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21" name="Pensées 20"/>
          <p:cNvSpPr/>
          <p:nvPr/>
        </p:nvSpPr>
        <p:spPr>
          <a:xfrm>
            <a:off x="426585" y="1114822"/>
            <a:ext cx="3805228" cy="1528574"/>
          </a:xfrm>
          <a:prstGeom prst="cloudCallout">
            <a:avLst>
              <a:gd name="adj1" fmla="val -27682"/>
              <a:gd name="adj2" fmla="val 68074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i="1" dirty="0">
                <a:solidFill>
                  <a:schemeClr val="bg1"/>
                </a:solidFill>
              </a:rPr>
              <a:t>Comment effectuer une recherche libre de stage intra-cursus de Bachelor ou Master en psychologie ? </a:t>
            </a:r>
          </a:p>
        </p:txBody>
      </p:sp>
      <p:sp>
        <p:nvSpPr>
          <p:cNvPr id="11" name="Flèche : en arc 10">
            <a:extLst>
              <a:ext uri="{FF2B5EF4-FFF2-40B4-BE49-F238E27FC236}">
                <a16:creationId xmlns:a16="http://schemas.microsoft.com/office/drawing/2014/main" id="{B792842E-F4A2-FD96-6E9C-44579FA45E01}"/>
              </a:ext>
            </a:extLst>
          </p:cNvPr>
          <p:cNvSpPr/>
          <p:nvPr/>
        </p:nvSpPr>
        <p:spPr>
          <a:xfrm rot="20434182">
            <a:off x="7308918" y="2195078"/>
            <a:ext cx="2232000" cy="2232000"/>
          </a:xfrm>
          <a:prstGeom prst="circularArrow">
            <a:avLst>
              <a:gd name="adj1" fmla="val 4687"/>
              <a:gd name="adj2" fmla="val 299029"/>
              <a:gd name="adj3" fmla="val 2463909"/>
              <a:gd name="adj4" fmla="val 15978827"/>
              <a:gd name="adj5" fmla="val 5469"/>
            </a:avLst>
          </a:prstGeom>
          <a:solidFill>
            <a:srgbClr val="7D71C5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4" name="Flèche : en arc 13">
            <a:extLst>
              <a:ext uri="{FF2B5EF4-FFF2-40B4-BE49-F238E27FC236}">
                <a16:creationId xmlns:a16="http://schemas.microsoft.com/office/drawing/2014/main" id="{5F3E75DE-DCAD-4CB0-D180-9958BD468C96}"/>
              </a:ext>
            </a:extLst>
          </p:cNvPr>
          <p:cNvSpPr/>
          <p:nvPr/>
        </p:nvSpPr>
        <p:spPr>
          <a:xfrm rot="10482031">
            <a:off x="6479933" y="4693405"/>
            <a:ext cx="1980000" cy="1980000"/>
          </a:xfrm>
          <a:prstGeom prst="circularArrow">
            <a:avLst>
              <a:gd name="adj1" fmla="val 4687"/>
              <a:gd name="adj2" fmla="val 299029"/>
              <a:gd name="adj3" fmla="val 2463909"/>
              <a:gd name="adj4" fmla="val 15978827"/>
              <a:gd name="adj5" fmla="val 5469"/>
            </a:avLst>
          </a:prstGeom>
          <a:solidFill>
            <a:srgbClr val="B59BD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pic>
        <p:nvPicPr>
          <p:cNvPr id="8" name="Graphique 7" descr="Homme et femme contour">
            <a:extLst>
              <a:ext uri="{FF2B5EF4-FFF2-40B4-BE49-F238E27FC236}">
                <a16:creationId xmlns:a16="http://schemas.microsoft.com/office/drawing/2014/main" id="{5D06D2FD-239C-7853-40DA-4B1BEF813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4163" y="3034709"/>
            <a:ext cx="1999695" cy="1999695"/>
          </a:xfrm>
          <a:prstGeom prst="rect">
            <a:avLst/>
          </a:prstGeom>
        </p:spPr>
      </p:pic>
      <p:pic>
        <p:nvPicPr>
          <p:cNvPr id="29" name="Graphique 28" descr="Recherche avec un remplissage uni">
            <a:extLst>
              <a:ext uri="{FF2B5EF4-FFF2-40B4-BE49-F238E27FC236}">
                <a16:creationId xmlns:a16="http://schemas.microsoft.com/office/drawing/2014/main" id="{BD72AA37-E09D-3F04-C503-BEED784003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87568" y="4706869"/>
            <a:ext cx="360000" cy="360000"/>
          </a:xfrm>
          <a:prstGeom prst="rect">
            <a:avLst/>
          </a:prstGeom>
        </p:spPr>
      </p:pic>
      <p:pic>
        <p:nvPicPr>
          <p:cNvPr id="31" name="Graphique 30" descr="Loupe avec un remplissage uni">
            <a:extLst>
              <a:ext uri="{FF2B5EF4-FFF2-40B4-BE49-F238E27FC236}">
                <a16:creationId xmlns:a16="http://schemas.microsoft.com/office/drawing/2014/main" id="{4EBFEA0E-A1FF-9637-6D48-5FC8F580B5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07186" y="6024248"/>
            <a:ext cx="360000" cy="360000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865A8517-B8BF-2BED-9648-50CD51647EC9}"/>
              </a:ext>
            </a:extLst>
          </p:cNvPr>
          <p:cNvSpPr txBox="1"/>
          <p:nvPr/>
        </p:nvSpPr>
        <p:spPr>
          <a:xfrm>
            <a:off x="9928016" y="6051146"/>
            <a:ext cx="2059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/>
              <a:t>Offres de stage spontanées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1EDF062-42AA-1E3B-E0B5-70432939ECBC}"/>
              </a:ext>
            </a:extLst>
          </p:cNvPr>
          <p:cNvSpPr txBox="1"/>
          <p:nvPr/>
        </p:nvSpPr>
        <p:spPr>
          <a:xfrm>
            <a:off x="9929799" y="4706869"/>
            <a:ext cx="2059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 b="1"/>
            </a:lvl1pPr>
          </a:lstStyle>
          <a:p>
            <a:r>
              <a:rPr lang="fr-CH" sz="1200" dirty="0"/>
              <a:t>Offres de stage existantes</a:t>
            </a:r>
          </a:p>
        </p:txBody>
      </p:sp>
      <p:sp>
        <p:nvSpPr>
          <p:cNvPr id="2" name="Accolade ouvrante 1">
            <a:extLst>
              <a:ext uri="{FF2B5EF4-FFF2-40B4-BE49-F238E27FC236}">
                <a16:creationId xmlns:a16="http://schemas.microsoft.com/office/drawing/2014/main" id="{142AF1B2-D4E6-5C8E-8C4D-BB609AE7F338}"/>
              </a:ext>
            </a:extLst>
          </p:cNvPr>
          <p:cNvSpPr/>
          <p:nvPr/>
        </p:nvSpPr>
        <p:spPr>
          <a:xfrm>
            <a:off x="8671167" y="4856801"/>
            <a:ext cx="776793" cy="1347447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46734E-6A72-D190-4C08-9DC9F1CA6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1499" y="164730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1</a:t>
            </a:fld>
            <a:endParaRPr lang="fr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00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indent="-360363"/>
            <a:r>
              <a:rPr lang="fr-CH" b="1" dirty="0">
                <a:solidFill>
                  <a:schemeClr val="bg1"/>
                </a:solidFill>
              </a:rPr>
              <a:t>	CONSEILS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63796" y="780266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89983BA1-8675-0D7E-3C96-80A253E33E91}"/>
              </a:ext>
            </a:extLst>
          </p:cNvPr>
          <p:cNvSpPr/>
          <p:nvPr/>
        </p:nvSpPr>
        <p:spPr>
          <a:xfrm>
            <a:off x="192572" y="698479"/>
            <a:ext cx="2077662" cy="1973158"/>
          </a:xfrm>
          <a:custGeom>
            <a:avLst/>
            <a:gdLst>
              <a:gd name="connsiteX0" fmla="*/ 1000136 w 1408684"/>
              <a:gd name="connsiteY0" fmla="*/ 223851 h 1403998"/>
              <a:gd name="connsiteX1" fmla="*/ 1109156 w 1408684"/>
              <a:gd name="connsiteY1" fmla="*/ 131986 h 1403998"/>
              <a:gd name="connsiteX2" fmla="*/ 1196859 w 1408684"/>
              <a:gd name="connsiteY2" fmla="*/ 205271 h 1403998"/>
              <a:gd name="connsiteX3" fmla="*/ 1125826 w 1408684"/>
              <a:gd name="connsiteY3" fmla="*/ 328880 h 1403998"/>
              <a:gd name="connsiteX4" fmla="*/ 1239563 w 1408684"/>
              <a:gd name="connsiteY4" fmla="*/ 525059 h 1403998"/>
              <a:gd name="connsiteX5" fmla="*/ 1382128 w 1408684"/>
              <a:gd name="connsiteY5" fmla="*/ 524954 h 1403998"/>
              <a:gd name="connsiteX6" fmla="*/ 1401988 w 1408684"/>
              <a:gd name="connsiteY6" fmla="*/ 637120 h 1403998"/>
              <a:gd name="connsiteX7" fmla="*/ 1268055 w 1408684"/>
              <a:gd name="connsiteY7" fmla="*/ 685972 h 1403998"/>
              <a:gd name="connsiteX8" fmla="*/ 1228555 w 1408684"/>
              <a:gd name="connsiteY8" fmla="*/ 909059 h 1403998"/>
              <a:gd name="connsiteX9" fmla="*/ 1337602 w 1408684"/>
              <a:gd name="connsiteY9" fmla="*/ 1000892 h 1403998"/>
              <a:gd name="connsiteX10" fmla="*/ 1280393 w 1408684"/>
              <a:gd name="connsiteY10" fmla="*/ 1099569 h 1403998"/>
              <a:gd name="connsiteX11" fmla="*/ 1146516 w 1408684"/>
              <a:gd name="connsiteY11" fmla="*/ 1050564 h 1403998"/>
              <a:gd name="connsiteX12" fmla="*/ 972261 w 1408684"/>
              <a:gd name="connsiteY12" fmla="*/ 1196174 h 1403998"/>
              <a:gd name="connsiteX13" fmla="*/ 996833 w 1408684"/>
              <a:gd name="connsiteY13" fmla="*/ 1336605 h 1403998"/>
              <a:gd name="connsiteX14" fmla="*/ 889193 w 1408684"/>
              <a:gd name="connsiteY14" fmla="*/ 1375620 h 1403998"/>
              <a:gd name="connsiteX15" fmla="*/ 818079 w 1408684"/>
              <a:gd name="connsiteY15" fmla="*/ 1252058 h 1403998"/>
              <a:gd name="connsiteX16" fmla="*/ 590606 w 1408684"/>
              <a:gd name="connsiteY16" fmla="*/ 1252058 h 1403998"/>
              <a:gd name="connsiteX17" fmla="*/ 519491 w 1408684"/>
              <a:gd name="connsiteY17" fmla="*/ 1375620 h 1403998"/>
              <a:gd name="connsiteX18" fmla="*/ 411851 w 1408684"/>
              <a:gd name="connsiteY18" fmla="*/ 1336605 h 1403998"/>
              <a:gd name="connsiteX19" fmla="*/ 436423 w 1408684"/>
              <a:gd name="connsiteY19" fmla="*/ 1196173 h 1403998"/>
              <a:gd name="connsiteX20" fmla="*/ 262168 w 1408684"/>
              <a:gd name="connsiteY20" fmla="*/ 1050563 h 1403998"/>
              <a:gd name="connsiteX21" fmla="*/ 128291 w 1408684"/>
              <a:gd name="connsiteY21" fmla="*/ 1099569 h 1403998"/>
              <a:gd name="connsiteX22" fmla="*/ 71082 w 1408684"/>
              <a:gd name="connsiteY22" fmla="*/ 1000892 h 1403998"/>
              <a:gd name="connsiteX23" fmla="*/ 180130 w 1408684"/>
              <a:gd name="connsiteY23" fmla="*/ 909059 h 1403998"/>
              <a:gd name="connsiteX24" fmla="*/ 140630 w 1408684"/>
              <a:gd name="connsiteY24" fmla="*/ 685972 h 1403998"/>
              <a:gd name="connsiteX25" fmla="*/ 6696 w 1408684"/>
              <a:gd name="connsiteY25" fmla="*/ 637120 h 1403998"/>
              <a:gd name="connsiteX26" fmla="*/ 26556 w 1408684"/>
              <a:gd name="connsiteY26" fmla="*/ 524954 h 1403998"/>
              <a:gd name="connsiteX27" fmla="*/ 169121 w 1408684"/>
              <a:gd name="connsiteY27" fmla="*/ 525059 h 1403998"/>
              <a:gd name="connsiteX28" fmla="*/ 282858 w 1408684"/>
              <a:gd name="connsiteY28" fmla="*/ 328880 h 1403998"/>
              <a:gd name="connsiteX29" fmla="*/ 211825 w 1408684"/>
              <a:gd name="connsiteY29" fmla="*/ 205271 h 1403998"/>
              <a:gd name="connsiteX30" fmla="*/ 299528 w 1408684"/>
              <a:gd name="connsiteY30" fmla="*/ 131986 h 1403998"/>
              <a:gd name="connsiteX31" fmla="*/ 408548 w 1408684"/>
              <a:gd name="connsiteY31" fmla="*/ 223851 h 1403998"/>
              <a:gd name="connsiteX32" fmla="*/ 622303 w 1408684"/>
              <a:gd name="connsiteY32" fmla="*/ 146374 h 1403998"/>
              <a:gd name="connsiteX33" fmla="*/ 647056 w 1408684"/>
              <a:gd name="connsiteY33" fmla="*/ 5974 h 1403998"/>
              <a:gd name="connsiteX34" fmla="*/ 761628 w 1408684"/>
              <a:gd name="connsiteY34" fmla="*/ 5974 h 1403998"/>
              <a:gd name="connsiteX35" fmla="*/ 786381 w 1408684"/>
              <a:gd name="connsiteY35" fmla="*/ 146374 h 1403998"/>
              <a:gd name="connsiteX36" fmla="*/ 1000136 w 1408684"/>
              <a:gd name="connsiteY36" fmla="*/ 223851 h 140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408684" h="1403998">
                <a:moveTo>
                  <a:pt x="1000136" y="223851"/>
                </a:moveTo>
                <a:lnTo>
                  <a:pt x="1109156" y="131986"/>
                </a:lnTo>
                <a:lnTo>
                  <a:pt x="1196859" y="205271"/>
                </a:lnTo>
                <a:lnTo>
                  <a:pt x="1125826" y="328880"/>
                </a:lnTo>
                <a:cubicBezTo>
                  <a:pt x="1176726" y="385901"/>
                  <a:pt x="1215425" y="452652"/>
                  <a:pt x="1239563" y="525059"/>
                </a:cubicBezTo>
                <a:lnTo>
                  <a:pt x="1382128" y="524954"/>
                </a:lnTo>
                <a:lnTo>
                  <a:pt x="1401988" y="637120"/>
                </a:lnTo>
                <a:lnTo>
                  <a:pt x="1268055" y="685972"/>
                </a:lnTo>
                <a:cubicBezTo>
                  <a:pt x="1270241" y="762234"/>
                  <a:pt x="1256801" y="838140"/>
                  <a:pt x="1228555" y="909059"/>
                </a:cubicBezTo>
                <a:lnTo>
                  <a:pt x="1337602" y="1000892"/>
                </a:lnTo>
                <a:lnTo>
                  <a:pt x="1280393" y="1099569"/>
                </a:lnTo>
                <a:lnTo>
                  <a:pt x="1146516" y="1050564"/>
                </a:lnTo>
                <a:cubicBezTo>
                  <a:pt x="1098966" y="1110384"/>
                  <a:pt x="1039675" y="1159928"/>
                  <a:pt x="972261" y="1196174"/>
                </a:cubicBezTo>
                <a:lnTo>
                  <a:pt x="996833" y="1336605"/>
                </a:lnTo>
                <a:lnTo>
                  <a:pt x="889193" y="1375620"/>
                </a:lnTo>
                <a:lnTo>
                  <a:pt x="818079" y="1252058"/>
                </a:lnTo>
                <a:cubicBezTo>
                  <a:pt x="743042" y="1267445"/>
                  <a:pt x="665643" y="1267445"/>
                  <a:pt x="590606" y="1252058"/>
                </a:cubicBezTo>
                <a:lnTo>
                  <a:pt x="519491" y="1375620"/>
                </a:lnTo>
                <a:lnTo>
                  <a:pt x="411851" y="1336605"/>
                </a:lnTo>
                <a:lnTo>
                  <a:pt x="436423" y="1196173"/>
                </a:lnTo>
                <a:cubicBezTo>
                  <a:pt x="369009" y="1159927"/>
                  <a:pt x="309718" y="1110383"/>
                  <a:pt x="262168" y="1050563"/>
                </a:cubicBezTo>
                <a:lnTo>
                  <a:pt x="128291" y="1099569"/>
                </a:lnTo>
                <a:lnTo>
                  <a:pt x="71082" y="1000892"/>
                </a:lnTo>
                <a:lnTo>
                  <a:pt x="180130" y="909059"/>
                </a:lnTo>
                <a:cubicBezTo>
                  <a:pt x="151883" y="838141"/>
                  <a:pt x="138443" y="762234"/>
                  <a:pt x="140630" y="685972"/>
                </a:cubicBezTo>
                <a:lnTo>
                  <a:pt x="6696" y="637120"/>
                </a:lnTo>
                <a:lnTo>
                  <a:pt x="26556" y="524954"/>
                </a:lnTo>
                <a:lnTo>
                  <a:pt x="169121" y="525059"/>
                </a:lnTo>
                <a:cubicBezTo>
                  <a:pt x="193259" y="452651"/>
                  <a:pt x="231958" y="385900"/>
                  <a:pt x="282858" y="328880"/>
                </a:cubicBezTo>
                <a:lnTo>
                  <a:pt x="211825" y="205271"/>
                </a:lnTo>
                <a:lnTo>
                  <a:pt x="299528" y="131986"/>
                </a:lnTo>
                <a:lnTo>
                  <a:pt x="408548" y="223851"/>
                </a:lnTo>
                <a:cubicBezTo>
                  <a:pt x="473775" y="183834"/>
                  <a:pt x="546506" y="157472"/>
                  <a:pt x="622303" y="146374"/>
                </a:cubicBezTo>
                <a:lnTo>
                  <a:pt x="647056" y="5974"/>
                </a:lnTo>
                <a:lnTo>
                  <a:pt x="761628" y="5974"/>
                </a:lnTo>
                <a:lnTo>
                  <a:pt x="786381" y="146374"/>
                </a:lnTo>
                <a:cubicBezTo>
                  <a:pt x="862178" y="157473"/>
                  <a:pt x="934909" y="183835"/>
                  <a:pt x="1000136" y="223851"/>
                </a:cubicBezTo>
                <a:close/>
              </a:path>
            </a:pathLst>
          </a:custGeom>
          <a:solidFill>
            <a:srgbClr val="71648A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6828" tIns="342850" rIns="296828" bIns="367404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CH" sz="1200" b="1" kern="1200" dirty="0">
                <a:solidFill>
                  <a:schemeClr val="bg1"/>
                </a:solidFill>
              </a:rPr>
              <a:t>1. Définir le projet de stage</a:t>
            </a:r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8659748" y="2282561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15F0B25-1709-B30F-08E5-37DC0EF86A48}"/>
              </a:ext>
            </a:extLst>
          </p:cNvPr>
          <p:cNvSpPr txBox="1"/>
          <p:nvPr/>
        </p:nvSpPr>
        <p:spPr>
          <a:xfrm>
            <a:off x="323052" y="5855521"/>
            <a:ext cx="11579771" cy="29225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L="84138" indent="-84138">
              <a:lnSpc>
                <a:spcPct val="115000"/>
              </a:lnSpc>
              <a:buFont typeface="Arial" panose="020B0604020202020204" pitchFamily="34" charset="0"/>
              <a:buChar char="•"/>
              <a:defRPr sz="1100" b="1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defRPr>
            </a:lvl1pPr>
          </a:lstStyle>
          <a:p>
            <a:pPr marL="0" indent="0" algn="ctr">
              <a:buNone/>
            </a:pPr>
            <a:r>
              <a:rPr lang="fr-CH" sz="1200" dirty="0">
                <a:solidFill>
                  <a:srgbClr val="71648A"/>
                </a:solidFill>
              </a:rPr>
              <a:t>La recherche de stage prend du temps. Nous vous recommandons donc de vous y prendre le plus tôt possible!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A0A4DB0-FE9B-DA4B-B901-D09F45578772}"/>
              </a:ext>
            </a:extLst>
          </p:cNvPr>
          <p:cNvSpPr txBox="1"/>
          <p:nvPr/>
        </p:nvSpPr>
        <p:spPr>
          <a:xfrm>
            <a:off x="263180" y="4394295"/>
            <a:ext cx="1166122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à"/>
            </a:pPr>
            <a:r>
              <a:rPr lang="fr-CH" sz="1100" dirty="0"/>
              <a:t>Les </a:t>
            </a:r>
            <a:r>
              <a:rPr lang="fr-CH" sz="1100" b="1" dirty="0"/>
              <a:t>stages de </a:t>
            </a:r>
            <a:r>
              <a:rPr lang="fr-CH" sz="1100" b="1" dirty="0" err="1"/>
              <a:t>Bachelor</a:t>
            </a:r>
            <a:r>
              <a:rPr lang="fr-CH" sz="1100" b="1" dirty="0"/>
              <a:t> </a:t>
            </a:r>
            <a:r>
              <a:rPr lang="fr-CH" sz="1100" dirty="0"/>
              <a:t>sont des stages d’observation, et des stages de terrain uniquement! L’étudiant-e ne peut pas effectuer d’activité sans supervision, ou réaliser un stage de recherche.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1918B42-3592-F3ED-25A2-1CA421054292}"/>
              </a:ext>
            </a:extLst>
          </p:cNvPr>
          <p:cNvSpPr txBox="1"/>
          <p:nvPr/>
        </p:nvSpPr>
        <p:spPr>
          <a:xfrm>
            <a:off x="242547" y="4655905"/>
            <a:ext cx="1159738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à"/>
            </a:pPr>
            <a:r>
              <a:rPr lang="fr-CH" sz="1100" dirty="0"/>
              <a:t>Les </a:t>
            </a:r>
            <a:r>
              <a:rPr lang="fr-CH" sz="1100" b="1" dirty="0"/>
              <a:t>stages de Master </a:t>
            </a:r>
            <a:r>
              <a:rPr lang="fr-CH" sz="1100" dirty="0"/>
              <a:t>sont le plus souvent des stages durant lesquels les étudiant-es participent aux activités de la structure sous supervision.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464D6AB-D326-DF22-93D1-FA2F12AAC058}"/>
              </a:ext>
            </a:extLst>
          </p:cNvPr>
          <p:cNvSpPr txBox="1"/>
          <p:nvPr/>
        </p:nvSpPr>
        <p:spPr>
          <a:xfrm>
            <a:off x="242547" y="5071673"/>
            <a:ext cx="11556122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L="84138" indent="-84138">
              <a:lnSpc>
                <a:spcPct val="115000"/>
              </a:lnSpc>
              <a:buFont typeface="Arial" panose="020B0604020202020204" pitchFamily="34" charset="0"/>
              <a:buChar char="•"/>
              <a:defRPr sz="1100" b="1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fr-CH" b="0" dirty="0"/>
              <a:t>Pour tout </a:t>
            </a:r>
            <a:r>
              <a:rPr lang="fr-CH" dirty="0"/>
              <a:t>stage extra-cursus </a:t>
            </a:r>
            <a:r>
              <a:rPr lang="fr-CH" b="0" dirty="0"/>
              <a:t>(sans validation d’ECTS), merci de vous adresser au Centre de carrière de l’Unige : </a:t>
            </a:r>
            <a:r>
              <a:rPr lang="fr-CH" dirty="0">
                <a:solidFill>
                  <a:srgbClr val="71648A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https://www.unige.ch/dife/carriere/</a:t>
            </a:r>
            <a:endParaRPr lang="fr-CH" dirty="0">
              <a:solidFill>
                <a:srgbClr val="71648A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7091F82-FA3D-7AB4-A653-88447B9207A1}"/>
              </a:ext>
            </a:extLst>
          </p:cNvPr>
          <p:cNvSpPr txBox="1"/>
          <p:nvPr/>
        </p:nvSpPr>
        <p:spPr>
          <a:xfrm>
            <a:off x="242547" y="3878571"/>
            <a:ext cx="11556122" cy="470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8" indent="-8413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CH" sz="11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  <a:r>
              <a:rPr lang="fr-CH" sz="1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Le projet de stage intra-cursus doit être défini en fonction de ce qui est attendu par le programme d’études. Les étudiant-es sont invité-es à consulter le descriptif du stage correspondant à leur programme d’études.  </a:t>
            </a:r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45F0F28D-D113-44A9-D585-962AB2EA8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455765"/>
              </p:ext>
            </p:extLst>
          </p:nvPr>
        </p:nvGraphicFramePr>
        <p:xfrm>
          <a:off x="2496362" y="999741"/>
          <a:ext cx="9364205" cy="172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0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088"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bg1"/>
                          </a:solidFill>
                        </a:rPr>
                        <a:t>A DÉFINIR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648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64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200" b="1" dirty="0"/>
                        <a:t>TYPE</a:t>
                      </a:r>
                      <a:r>
                        <a:rPr lang="fr-CH" sz="1200" b="1" baseline="0" dirty="0"/>
                        <a:t> DE STAGE </a:t>
                      </a:r>
                      <a:endParaRPr lang="fr-CH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sz="1200" dirty="0" err="1"/>
                        <a:t>Bachelor</a:t>
                      </a:r>
                      <a:r>
                        <a:rPr lang="fr-CH" sz="1200" dirty="0"/>
                        <a:t> ou Master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sz="1200" dirty="0"/>
                        <a:t>Stage facultatif</a:t>
                      </a:r>
                      <a:r>
                        <a:rPr lang="fr-CH" sz="1200" baseline="0" dirty="0"/>
                        <a:t> ou obligatoire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sz="1200" dirty="0"/>
                        <a:t>Stage</a:t>
                      </a:r>
                      <a:r>
                        <a:rPr lang="fr-CH" sz="1200" baseline="0" dirty="0"/>
                        <a:t> de terrain ou de recherche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sz="1200" baseline="0" dirty="0"/>
                        <a:t>But du stage : observation ou participation aux activités de l’institution</a:t>
                      </a:r>
                      <a:endParaRPr lang="fr-C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CH" sz="1200" b="1" dirty="0"/>
                        <a:t>MODALITÉS DU STAGE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Nombre d’heures et d’ECTS, période dans le cursus, lieu, horaires et % d’activité.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637">
                <a:tc>
                  <a:txBody>
                    <a:bodyPr/>
                    <a:lstStyle/>
                    <a:p>
                      <a:r>
                        <a:rPr lang="fr-CH" sz="1200" b="1" dirty="0"/>
                        <a:t>DOMAINE</a:t>
                      </a:r>
                      <a:r>
                        <a:rPr lang="fr-CH" sz="1200" b="1" baseline="0" dirty="0"/>
                        <a:t> DU STAGE </a:t>
                      </a:r>
                      <a:endParaRPr lang="fr-CH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Activités, population, techniques utilisées, type de structure.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ZoneTexte 25">
            <a:extLst>
              <a:ext uri="{FF2B5EF4-FFF2-40B4-BE49-F238E27FC236}">
                <a16:creationId xmlns:a16="http://schemas.microsoft.com/office/drawing/2014/main" id="{503F54A4-FCDF-AD72-5806-D1A9F209686C}"/>
              </a:ext>
            </a:extLst>
          </p:cNvPr>
          <p:cNvSpPr txBox="1"/>
          <p:nvPr/>
        </p:nvSpPr>
        <p:spPr>
          <a:xfrm>
            <a:off x="365308" y="3374575"/>
            <a:ext cx="11495260" cy="338554"/>
          </a:xfrm>
          <a:prstGeom prst="rect">
            <a:avLst/>
          </a:prstGeom>
          <a:solidFill>
            <a:srgbClr val="71648A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</a:rPr>
              <a:t>REMARQUES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8D68B63-350E-CD11-8709-39EF83BBA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7367" y="72166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2</a:t>
            </a:fld>
            <a:endParaRPr lang="fr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05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lvl="1"/>
            <a:r>
              <a:rPr lang="fr-CH" b="1" dirty="0"/>
              <a:t>CONSEILS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75829" y="923359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8659748" y="2282561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DF19A12-4635-25E2-2168-0EB6C42B2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003567"/>
              </p:ext>
            </p:extLst>
          </p:nvPr>
        </p:nvGraphicFramePr>
        <p:xfrm>
          <a:off x="2506345" y="842725"/>
          <a:ext cx="9363509" cy="318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52"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bg1"/>
                          </a:solidFill>
                        </a:rPr>
                        <a:t>DOCUMENTS NÉCESSAIRES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71C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bg1"/>
                          </a:solidFill>
                        </a:rPr>
                        <a:t>COMMENTAIRES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7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100" b="1" dirty="0"/>
                        <a:t>Curriculum-vitae (CV)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dirty="0"/>
                        <a:t>Coordonnées</a:t>
                      </a:r>
                      <a:r>
                        <a:rPr lang="fr-CH" sz="1100" baseline="0" dirty="0"/>
                        <a:t> personnelles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baseline="0" dirty="0"/>
                        <a:t>Titre et paragraphe de présentation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baseline="0" dirty="0"/>
                        <a:t>Photographie couleur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baseline="0" dirty="0"/>
                        <a:t>Expériences professionnelles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baseline="0" dirty="0"/>
                        <a:t>Expériences de formation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baseline="0" dirty="0"/>
                        <a:t>Compétences (techniques et transversales) – langues – informatiques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baseline="0" dirty="0"/>
                        <a:t>Divers : intérêts, activités associatives, etc. </a:t>
                      </a:r>
                      <a:endParaRPr lang="fr-CH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100" b="1" dirty="0"/>
                        <a:t>Lettre de motivation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</a:rPr>
                        <a:t>Structure classique</a:t>
                      </a:r>
                      <a:r>
                        <a:rPr lang="fr-CH" sz="1100" b="0" baseline="0" dirty="0">
                          <a:solidFill>
                            <a:schemeClr val="tx1"/>
                          </a:solidFill>
                        </a:rPr>
                        <a:t> : VOUS-MOI-NOUS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baseline="0" dirty="0"/>
                        <a:t>Montrer votre intérêt pour le stage.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baseline="0" dirty="0"/>
                        <a:t>Mettre en avant les expériences passées en lien avec le stage (travail et formation).</a:t>
                      </a:r>
                      <a:endParaRPr lang="fr-CH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100" b="1" dirty="0"/>
                        <a:t>Attestations de travail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H" sz="1100" dirty="0"/>
                        <a:t>Fichier comportant les attestations relatives aux expériences de travail mentionnées dans le cv.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dirty="0"/>
                        <a:t>Attestations /certificats de travail</a:t>
                      </a:r>
                      <a:r>
                        <a:rPr lang="fr-CH" sz="1100" baseline="0" dirty="0"/>
                        <a:t> délivrés à la fin du rapport de travail. </a:t>
                      </a:r>
                    </a:p>
                    <a:p>
                      <a:pPr marL="171450" indent="-171450">
                        <a:buFont typeface="Webdings" panose="05030102010509060703" pitchFamily="18" charset="2"/>
                        <a:buChar char=""/>
                      </a:pPr>
                      <a:r>
                        <a:rPr lang="fr-CH" sz="1100" baseline="0" dirty="0"/>
                        <a:t>Ne pas joindre les contrats de travail. </a:t>
                      </a:r>
                      <a:endParaRPr lang="fr-CH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/>
                        <a:t>Attestations de formation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100" dirty="0"/>
                        <a:t>Fichier </a:t>
                      </a:r>
                      <a:r>
                        <a:rPr lang="fr-CH" sz="1100" b="0" dirty="0"/>
                        <a:t>comportant les attestations</a:t>
                      </a:r>
                      <a:r>
                        <a:rPr lang="fr-CH" sz="1100" b="0" baseline="0" dirty="0"/>
                        <a:t> relatives aux expériences de formation </a:t>
                      </a:r>
                      <a:r>
                        <a:rPr lang="fr-CH" sz="1100" baseline="0" dirty="0"/>
                        <a:t>mentionnées dans le cv. </a:t>
                      </a:r>
                      <a:endParaRPr lang="fr-CH" sz="1100" dirty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dirty="0"/>
                        <a:t>Diplômes/attestations/certificats de formation délivrés à la fin de la formation.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5DB52ADB-5465-BE01-1ADF-1515CF030689}"/>
              </a:ext>
            </a:extLst>
          </p:cNvPr>
          <p:cNvSpPr txBox="1"/>
          <p:nvPr/>
        </p:nvSpPr>
        <p:spPr>
          <a:xfrm>
            <a:off x="259046" y="4784328"/>
            <a:ext cx="11584584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L="84138" indent="-84138">
              <a:lnSpc>
                <a:spcPct val="115000"/>
              </a:lnSpc>
              <a:buFont typeface="Arial" panose="020B0604020202020204" pitchFamily="34" charset="0"/>
              <a:buChar char="•"/>
              <a:defRPr sz="1100" b="1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fr-CH" b="0" dirty="0"/>
              <a:t>Le dossier de candidature doit ensuite être adapté à l’offre de stage / à l’institution  qui offre le stage.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50102D7-925A-735C-195C-FDF01C0A9F96}"/>
              </a:ext>
            </a:extLst>
          </p:cNvPr>
          <p:cNvSpPr txBox="1"/>
          <p:nvPr/>
        </p:nvSpPr>
        <p:spPr>
          <a:xfrm>
            <a:off x="322146" y="4312639"/>
            <a:ext cx="11528366" cy="338554"/>
          </a:xfrm>
          <a:prstGeom prst="rect">
            <a:avLst/>
          </a:prstGeom>
          <a:solidFill>
            <a:srgbClr val="7D71C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</a:rPr>
              <a:t>REMARQUES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660A263-D85C-6752-BAA8-37DFFD26D2DA}"/>
              </a:ext>
            </a:extLst>
          </p:cNvPr>
          <p:cNvSpPr txBox="1"/>
          <p:nvPr/>
        </p:nvSpPr>
        <p:spPr>
          <a:xfrm>
            <a:off x="251260" y="5059916"/>
            <a:ext cx="11637032" cy="66492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L="84138" indent="-84138">
              <a:lnSpc>
                <a:spcPct val="115000"/>
              </a:lnSpc>
              <a:buFont typeface="Arial" panose="020B0604020202020204" pitchFamily="34" charset="0"/>
              <a:buChar char="•"/>
              <a:defRPr sz="1100" b="0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fr-CH" dirty="0"/>
              <a:t>Lorsque vous mentionnez une expérience de travail ou de formation dans votre cv, il vous faut normalement fournir l’attestation/le certificat fourni à la fin de l’expérience par l’institution/l’établissement de formation. Si vous ne pouvez pas le faire il vous faut indiquer dans le cv des coordonnées précises permettant à votre futur employeur de vérifier cette expérience (tél., courriel, etc.).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23D574-59F5-08E5-2369-96DA901629EF}"/>
              </a:ext>
            </a:extLst>
          </p:cNvPr>
          <p:cNvSpPr txBox="1"/>
          <p:nvPr/>
        </p:nvSpPr>
        <p:spPr>
          <a:xfrm>
            <a:off x="232822" y="5694853"/>
            <a:ext cx="11584584" cy="47025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L="84138" indent="-84138">
              <a:lnSpc>
                <a:spcPct val="115000"/>
              </a:lnSpc>
              <a:buFont typeface="Arial" panose="020B0604020202020204" pitchFamily="34" charset="0"/>
              <a:buChar char="•"/>
              <a:defRPr sz="1100" b="0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fr-CH" dirty="0"/>
              <a:t>Si vous envoyez votre dossier de candidature par courriel, veillez à le nommer correctement. Les documents doivent de préférence être envoyés au format PDF.  Soyez également attentif-ve à la taille de vos fichiers afin qu’ils ne soient pas bloqués lors du transfert.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D6E1C5C-66AF-67AD-39FD-FFB87A2801FF}"/>
              </a:ext>
            </a:extLst>
          </p:cNvPr>
          <p:cNvSpPr txBox="1"/>
          <p:nvPr/>
        </p:nvSpPr>
        <p:spPr>
          <a:xfrm>
            <a:off x="265928" y="6163017"/>
            <a:ext cx="11584584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L="84138" indent="-84138">
              <a:lnSpc>
                <a:spcPct val="115000"/>
              </a:lnSpc>
              <a:buFont typeface="Arial" panose="020B0604020202020204" pitchFamily="34" charset="0"/>
              <a:buChar char="•"/>
              <a:defRPr sz="1100" b="0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fr-CH" dirty="0"/>
              <a:t>Le centre de carrière de l’Unige peut vous aider pour préparer vos dossiers de candidature et vos entretiens </a:t>
            </a:r>
            <a:r>
              <a:rPr lang="fr-CH" dirty="0">
                <a:solidFill>
                  <a:srgbClr val="71648A"/>
                </a:solidFill>
              </a:rPr>
              <a:t>: </a:t>
            </a:r>
            <a:r>
              <a:rPr lang="fr-CH" b="1" dirty="0">
                <a:solidFill>
                  <a:srgbClr val="71648A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https://www.unige.ch/dife/carriere/</a:t>
            </a:r>
            <a:r>
              <a:rPr lang="fr-CH" b="1" dirty="0">
                <a:solidFill>
                  <a:srgbClr val="71648A"/>
                </a:solidFill>
              </a:rPr>
              <a:t> </a:t>
            </a:r>
          </a:p>
        </p:txBody>
      </p: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C313F5F4-DE99-07F5-25AE-BCA5683BC86D}"/>
              </a:ext>
            </a:extLst>
          </p:cNvPr>
          <p:cNvSpPr/>
          <p:nvPr/>
        </p:nvSpPr>
        <p:spPr>
          <a:xfrm>
            <a:off x="-157655" y="557189"/>
            <a:ext cx="2664000" cy="2711790"/>
          </a:xfrm>
          <a:custGeom>
            <a:avLst/>
            <a:gdLst>
              <a:gd name="connsiteX0" fmla="*/ 1038220 w 1386051"/>
              <a:gd name="connsiteY0" fmla="*/ 348406 h 1375604"/>
              <a:gd name="connsiteX1" fmla="*/ 1240879 w 1386051"/>
              <a:gd name="connsiteY1" fmla="*/ 286291 h 1375604"/>
              <a:gd name="connsiteX2" fmla="*/ 1316500 w 1386051"/>
              <a:gd name="connsiteY2" fmla="*/ 415864 h 1375604"/>
              <a:gd name="connsiteX3" fmla="*/ 1162738 w 1386051"/>
              <a:gd name="connsiteY3" fmla="*/ 561762 h 1375604"/>
              <a:gd name="connsiteX4" fmla="*/ 1162738 w 1386051"/>
              <a:gd name="connsiteY4" fmla="*/ 813843 h 1375604"/>
              <a:gd name="connsiteX5" fmla="*/ 1316500 w 1386051"/>
              <a:gd name="connsiteY5" fmla="*/ 959740 h 1375604"/>
              <a:gd name="connsiteX6" fmla="*/ 1240879 w 1386051"/>
              <a:gd name="connsiteY6" fmla="*/ 1089313 h 1375604"/>
              <a:gd name="connsiteX7" fmla="*/ 1038220 w 1386051"/>
              <a:gd name="connsiteY7" fmla="*/ 1027198 h 1375604"/>
              <a:gd name="connsiteX8" fmla="*/ 817543 w 1386051"/>
              <a:gd name="connsiteY8" fmla="*/ 1153238 h 1375604"/>
              <a:gd name="connsiteX9" fmla="*/ 769039 w 1386051"/>
              <a:gd name="connsiteY9" fmla="*/ 1359579 h 1375604"/>
              <a:gd name="connsiteX10" fmla="*/ 617012 w 1386051"/>
              <a:gd name="connsiteY10" fmla="*/ 1359579 h 1375604"/>
              <a:gd name="connsiteX11" fmla="*/ 568508 w 1386051"/>
              <a:gd name="connsiteY11" fmla="*/ 1153239 h 1375604"/>
              <a:gd name="connsiteX12" fmla="*/ 347831 w 1386051"/>
              <a:gd name="connsiteY12" fmla="*/ 1027199 h 1375604"/>
              <a:gd name="connsiteX13" fmla="*/ 145172 w 1386051"/>
              <a:gd name="connsiteY13" fmla="*/ 1089313 h 1375604"/>
              <a:gd name="connsiteX14" fmla="*/ 69551 w 1386051"/>
              <a:gd name="connsiteY14" fmla="*/ 959740 h 1375604"/>
              <a:gd name="connsiteX15" fmla="*/ 223313 w 1386051"/>
              <a:gd name="connsiteY15" fmla="*/ 813842 h 1375604"/>
              <a:gd name="connsiteX16" fmla="*/ 223313 w 1386051"/>
              <a:gd name="connsiteY16" fmla="*/ 561761 h 1375604"/>
              <a:gd name="connsiteX17" fmla="*/ 69551 w 1386051"/>
              <a:gd name="connsiteY17" fmla="*/ 415864 h 1375604"/>
              <a:gd name="connsiteX18" fmla="*/ 145172 w 1386051"/>
              <a:gd name="connsiteY18" fmla="*/ 286291 h 1375604"/>
              <a:gd name="connsiteX19" fmla="*/ 347831 w 1386051"/>
              <a:gd name="connsiteY19" fmla="*/ 348406 h 1375604"/>
              <a:gd name="connsiteX20" fmla="*/ 568508 w 1386051"/>
              <a:gd name="connsiteY20" fmla="*/ 222366 h 1375604"/>
              <a:gd name="connsiteX21" fmla="*/ 617012 w 1386051"/>
              <a:gd name="connsiteY21" fmla="*/ 16025 h 1375604"/>
              <a:gd name="connsiteX22" fmla="*/ 769039 w 1386051"/>
              <a:gd name="connsiteY22" fmla="*/ 16025 h 1375604"/>
              <a:gd name="connsiteX23" fmla="*/ 817543 w 1386051"/>
              <a:gd name="connsiteY23" fmla="*/ 222365 h 1375604"/>
              <a:gd name="connsiteX24" fmla="*/ 1038220 w 1386051"/>
              <a:gd name="connsiteY24" fmla="*/ 348405 h 1375604"/>
              <a:gd name="connsiteX25" fmla="*/ 1038220 w 1386051"/>
              <a:gd name="connsiteY25" fmla="*/ 348406 h 1375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386051" h="1375604">
                <a:moveTo>
                  <a:pt x="893869" y="347726"/>
                </a:moveTo>
                <a:lnTo>
                  <a:pt x="1040809" y="256058"/>
                </a:lnTo>
                <a:lnTo>
                  <a:pt x="1127970" y="342130"/>
                </a:lnTo>
                <a:lnTo>
                  <a:pt x="1037389" y="489454"/>
                </a:lnTo>
                <a:cubicBezTo>
                  <a:pt x="1072735" y="549669"/>
                  <a:pt x="1091152" y="618181"/>
                  <a:pt x="1090745" y="687945"/>
                </a:cubicBezTo>
                <a:lnTo>
                  <a:pt x="1243088" y="770385"/>
                </a:lnTo>
                <a:lnTo>
                  <a:pt x="1210778" y="888367"/>
                </a:lnTo>
                <a:lnTo>
                  <a:pt x="1037543" y="882215"/>
                </a:lnTo>
                <a:cubicBezTo>
                  <a:pt x="1002245" y="942833"/>
                  <a:pt x="951284" y="993160"/>
                  <a:pt x="889901" y="1028020"/>
                </a:cubicBezTo>
                <a:lnTo>
                  <a:pt x="895261" y="1200729"/>
                </a:lnTo>
                <a:lnTo>
                  <a:pt x="775170" y="1232805"/>
                </a:lnTo>
                <a:lnTo>
                  <a:pt x="693180" y="1080564"/>
                </a:lnTo>
                <a:cubicBezTo>
                  <a:pt x="622535" y="1080967"/>
                  <a:pt x="553158" y="1062782"/>
                  <a:pt x="492182" y="1027878"/>
                </a:cubicBezTo>
                <a:lnTo>
                  <a:pt x="345242" y="1119546"/>
                </a:lnTo>
                <a:lnTo>
                  <a:pt x="258081" y="1033474"/>
                </a:lnTo>
                <a:lnTo>
                  <a:pt x="348662" y="886150"/>
                </a:lnTo>
                <a:cubicBezTo>
                  <a:pt x="313316" y="825935"/>
                  <a:pt x="294899" y="757423"/>
                  <a:pt x="295306" y="687659"/>
                </a:cubicBezTo>
                <a:lnTo>
                  <a:pt x="142963" y="605219"/>
                </a:lnTo>
                <a:lnTo>
                  <a:pt x="175273" y="487237"/>
                </a:lnTo>
                <a:lnTo>
                  <a:pt x="348508" y="493389"/>
                </a:lnTo>
                <a:cubicBezTo>
                  <a:pt x="383806" y="432771"/>
                  <a:pt x="434767" y="382444"/>
                  <a:pt x="496150" y="347584"/>
                </a:cubicBezTo>
                <a:lnTo>
                  <a:pt x="490790" y="174875"/>
                </a:lnTo>
                <a:lnTo>
                  <a:pt x="610881" y="142799"/>
                </a:lnTo>
                <a:lnTo>
                  <a:pt x="692871" y="295040"/>
                </a:lnTo>
                <a:cubicBezTo>
                  <a:pt x="763516" y="294637"/>
                  <a:pt x="832893" y="312822"/>
                  <a:pt x="893869" y="347726"/>
                </a:cubicBezTo>
                <a:lnTo>
                  <a:pt x="893869" y="347726"/>
                </a:lnTo>
                <a:close/>
              </a:path>
            </a:pathLst>
          </a:custGeom>
          <a:solidFill>
            <a:srgbClr val="7D71C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72994" tIns="470993" rIns="472993" bIns="470992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CH" sz="1200" b="1" kern="1200" dirty="0">
                <a:solidFill>
                  <a:schemeClr val="bg1"/>
                </a:solidFill>
              </a:rPr>
              <a:t>    2. Préparer la candidature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455200-6E63-B6D2-CA73-8FD651962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092" y="25225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3</a:t>
            </a:fld>
            <a:endParaRPr lang="fr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7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lvl="1"/>
            <a:r>
              <a:rPr lang="fr-CH" b="1" dirty="0"/>
              <a:t>CONSEILS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63796" y="780266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8719906" y="2306624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F601C4A6-CC8A-BFDD-E2E3-759E29E55D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2816952"/>
              </p:ext>
            </p:extLst>
          </p:nvPr>
        </p:nvGraphicFramePr>
        <p:xfrm>
          <a:off x="6270808" y="2854697"/>
          <a:ext cx="5756307" cy="3770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9C36892F-A746-3DCC-FC29-12C4788BE0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1497849"/>
              </p:ext>
            </p:extLst>
          </p:nvPr>
        </p:nvGraphicFramePr>
        <p:xfrm>
          <a:off x="164885" y="2854698"/>
          <a:ext cx="5591424" cy="3637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Graphique 3" descr="Recherche avec un remplissage uni">
            <a:extLst>
              <a:ext uri="{FF2B5EF4-FFF2-40B4-BE49-F238E27FC236}">
                <a16:creationId xmlns:a16="http://schemas.microsoft.com/office/drawing/2014/main" id="{C3A8935E-D7CA-7E6B-B595-51EA03BDF55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044019" y="2103774"/>
            <a:ext cx="576000" cy="576000"/>
          </a:xfrm>
          <a:prstGeom prst="rect">
            <a:avLst/>
          </a:prstGeom>
        </p:spPr>
      </p:pic>
      <p:pic>
        <p:nvPicPr>
          <p:cNvPr id="5" name="Graphique 4" descr="Loupe avec un remplissage uni">
            <a:extLst>
              <a:ext uri="{FF2B5EF4-FFF2-40B4-BE49-F238E27FC236}">
                <a16:creationId xmlns:a16="http://schemas.microsoft.com/office/drawing/2014/main" id="{D4A7DF75-D2A9-20B6-316C-9FC58A5B4CB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5400000">
            <a:off x="4560019" y="2139774"/>
            <a:ext cx="540000" cy="540000"/>
          </a:xfrm>
          <a:prstGeom prst="rect">
            <a:avLst/>
          </a:prstGeom>
        </p:spPr>
      </p:pic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BD5EC18B-1969-CD5C-6BC6-4F110C6D7B2D}"/>
              </a:ext>
            </a:extLst>
          </p:cNvPr>
          <p:cNvSpPr/>
          <p:nvPr/>
        </p:nvSpPr>
        <p:spPr>
          <a:xfrm>
            <a:off x="5100019" y="699774"/>
            <a:ext cx="1980000" cy="1980000"/>
          </a:xfrm>
          <a:custGeom>
            <a:avLst/>
            <a:gdLst>
              <a:gd name="connsiteX0" fmla="*/ 1039761 w 1378036"/>
              <a:gd name="connsiteY0" fmla="*/ 328431 h 1296737"/>
              <a:gd name="connsiteX1" fmla="*/ 1228750 w 1378036"/>
              <a:gd name="connsiteY1" fmla="*/ 263562 h 1296737"/>
              <a:gd name="connsiteX2" fmla="*/ 1306577 w 1378036"/>
              <a:gd name="connsiteY2" fmla="*/ 387281 h 1296737"/>
              <a:gd name="connsiteX3" fmla="*/ 1166280 w 1378036"/>
              <a:gd name="connsiteY3" fmla="*/ 529554 h 1296737"/>
              <a:gd name="connsiteX4" fmla="*/ 1166280 w 1378036"/>
              <a:gd name="connsiteY4" fmla="*/ 767182 h 1296737"/>
              <a:gd name="connsiteX5" fmla="*/ 1306577 w 1378036"/>
              <a:gd name="connsiteY5" fmla="*/ 909456 h 1296737"/>
              <a:gd name="connsiteX6" fmla="*/ 1228750 w 1378036"/>
              <a:gd name="connsiteY6" fmla="*/ 1033175 h 1296737"/>
              <a:gd name="connsiteX7" fmla="*/ 1039761 w 1378036"/>
              <a:gd name="connsiteY7" fmla="*/ 968306 h 1296737"/>
              <a:gd name="connsiteX8" fmla="*/ 815537 w 1378036"/>
              <a:gd name="connsiteY8" fmla="*/ 1087120 h 1296737"/>
              <a:gd name="connsiteX9" fmla="*/ 769814 w 1378036"/>
              <a:gd name="connsiteY9" fmla="*/ 1281631 h 1296737"/>
              <a:gd name="connsiteX10" fmla="*/ 608222 w 1378036"/>
              <a:gd name="connsiteY10" fmla="*/ 1281631 h 1296737"/>
              <a:gd name="connsiteX11" fmla="*/ 562499 w 1378036"/>
              <a:gd name="connsiteY11" fmla="*/ 1087121 h 1296737"/>
              <a:gd name="connsiteX12" fmla="*/ 338275 w 1378036"/>
              <a:gd name="connsiteY12" fmla="*/ 968307 h 1296737"/>
              <a:gd name="connsiteX13" fmla="*/ 149286 w 1378036"/>
              <a:gd name="connsiteY13" fmla="*/ 1033175 h 1296737"/>
              <a:gd name="connsiteX14" fmla="*/ 71459 w 1378036"/>
              <a:gd name="connsiteY14" fmla="*/ 909456 h 1296737"/>
              <a:gd name="connsiteX15" fmla="*/ 211756 w 1378036"/>
              <a:gd name="connsiteY15" fmla="*/ 767183 h 1296737"/>
              <a:gd name="connsiteX16" fmla="*/ 211756 w 1378036"/>
              <a:gd name="connsiteY16" fmla="*/ 529555 h 1296737"/>
              <a:gd name="connsiteX17" fmla="*/ 71459 w 1378036"/>
              <a:gd name="connsiteY17" fmla="*/ 387281 h 1296737"/>
              <a:gd name="connsiteX18" fmla="*/ 149286 w 1378036"/>
              <a:gd name="connsiteY18" fmla="*/ 263562 h 1296737"/>
              <a:gd name="connsiteX19" fmla="*/ 338275 w 1378036"/>
              <a:gd name="connsiteY19" fmla="*/ 328431 h 1296737"/>
              <a:gd name="connsiteX20" fmla="*/ 562499 w 1378036"/>
              <a:gd name="connsiteY20" fmla="*/ 209617 h 1296737"/>
              <a:gd name="connsiteX21" fmla="*/ 608222 w 1378036"/>
              <a:gd name="connsiteY21" fmla="*/ 15106 h 1296737"/>
              <a:gd name="connsiteX22" fmla="*/ 769814 w 1378036"/>
              <a:gd name="connsiteY22" fmla="*/ 15106 h 1296737"/>
              <a:gd name="connsiteX23" fmla="*/ 815537 w 1378036"/>
              <a:gd name="connsiteY23" fmla="*/ 209616 h 1296737"/>
              <a:gd name="connsiteX24" fmla="*/ 1039761 w 1378036"/>
              <a:gd name="connsiteY24" fmla="*/ 328430 h 1296737"/>
              <a:gd name="connsiteX25" fmla="*/ 1039761 w 1378036"/>
              <a:gd name="connsiteY25" fmla="*/ 328431 h 1296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378036" h="1296737">
                <a:moveTo>
                  <a:pt x="1039761" y="328431"/>
                </a:moveTo>
                <a:lnTo>
                  <a:pt x="1228750" y="263562"/>
                </a:lnTo>
                <a:lnTo>
                  <a:pt x="1306577" y="387281"/>
                </a:lnTo>
                <a:lnTo>
                  <a:pt x="1166280" y="529554"/>
                </a:lnTo>
                <a:cubicBezTo>
                  <a:pt x="1189274" y="607358"/>
                  <a:pt x="1189274" y="689378"/>
                  <a:pt x="1166280" y="767182"/>
                </a:cubicBezTo>
                <a:lnTo>
                  <a:pt x="1306577" y="909456"/>
                </a:lnTo>
                <a:lnTo>
                  <a:pt x="1228750" y="1033175"/>
                </a:lnTo>
                <a:lnTo>
                  <a:pt x="1039761" y="968306"/>
                </a:lnTo>
                <a:cubicBezTo>
                  <a:pt x="977843" y="1025485"/>
                  <a:pt x="900449" y="1066495"/>
                  <a:pt x="815537" y="1087120"/>
                </a:cubicBezTo>
                <a:lnTo>
                  <a:pt x="769814" y="1281631"/>
                </a:lnTo>
                <a:lnTo>
                  <a:pt x="608222" y="1281631"/>
                </a:lnTo>
                <a:lnTo>
                  <a:pt x="562499" y="1087121"/>
                </a:lnTo>
                <a:cubicBezTo>
                  <a:pt x="477587" y="1066496"/>
                  <a:pt x="400193" y="1025485"/>
                  <a:pt x="338275" y="968307"/>
                </a:cubicBezTo>
                <a:lnTo>
                  <a:pt x="149286" y="1033175"/>
                </a:lnTo>
                <a:lnTo>
                  <a:pt x="71459" y="909456"/>
                </a:lnTo>
                <a:lnTo>
                  <a:pt x="211756" y="767183"/>
                </a:lnTo>
                <a:cubicBezTo>
                  <a:pt x="188762" y="689379"/>
                  <a:pt x="188762" y="607359"/>
                  <a:pt x="211756" y="529555"/>
                </a:cubicBezTo>
                <a:lnTo>
                  <a:pt x="71459" y="387281"/>
                </a:lnTo>
                <a:lnTo>
                  <a:pt x="149286" y="263562"/>
                </a:lnTo>
                <a:lnTo>
                  <a:pt x="338275" y="328431"/>
                </a:lnTo>
                <a:cubicBezTo>
                  <a:pt x="400193" y="271252"/>
                  <a:pt x="477587" y="230242"/>
                  <a:pt x="562499" y="209617"/>
                </a:cubicBezTo>
                <a:lnTo>
                  <a:pt x="608222" y="15106"/>
                </a:lnTo>
                <a:lnTo>
                  <a:pt x="769814" y="15106"/>
                </a:lnTo>
                <a:lnTo>
                  <a:pt x="815537" y="209616"/>
                </a:lnTo>
                <a:cubicBezTo>
                  <a:pt x="900449" y="230241"/>
                  <a:pt x="977843" y="271252"/>
                  <a:pt x="1039761" y="328430"/>
                </a:cubicBezTo>
                <a:lnTo>
                  <a:pt x="1039761" y="328431"/>
                </a:lnTo>
                <a:close/>
              </a:path>
            </a:pathLst>
          </a:custGeom>
          <a:solidFill>
            <a:srgbClr val="B59BD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975" tIns="341131" rIns="350975" bIns="341131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CH" sz="1200" b="1" kern="1200" dirty="0">
                <a:solidFill>
                  <a:schemeClr val="tx1"/>
                </a:solidFill>
              </a:rPr>
              <a:t>3. Rechercher un stage</a:t>
            </a:r>
            <a:endParaRPr lang="fr-CH" sz="900" b="1" kern="1200" dirty="0">
              <a:solidFill>
                <a:schemeClr val="tx1"/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34AAB-7C82-E30E-3018-2666AF106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8961" y="50123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4</a:t>
            </a:fld>
            <a:endParaRPr lang="fr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1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749696"/>
              </p:ext>
            </p:extLst>
          </p:nvPr>
        </p:nvGraphicFramePr>
        <p:xfrm>
          <a:off x="388678" y="5158333"/>
          <a:ext cx="11466993" cy="1313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9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4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1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765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Institution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Offre spontanée/annonce</a:t>
                      </a:r>
                      <a:r>
                        <a:rPr lang="fr-CH" sz="105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CH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Personne de contact et coordonnées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Date d’envoi du dossier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Lien annonce ou site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Date d’entretien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Date de relance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Résultats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050" dirty="0">
                          <a:solidFill>
                            <a:schemeClr val="tx1"/>
                          </a:solidFill>
                        </a:rPr>
                        <a:t> Commentaires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6750A19-A091-BEC9-64D8-93C70E767CE0}"/>
              </a:ext>
            </a:extLst>
          </p:cNvPr>
          <p:cNvSpPr/>
          <p:nvPr/>
        </p:nvSpPr>
        <p:spPr>
          <a:xfrm>
            <a:off x="-2" y="-13721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fr-CH" b="1" dirty="0"/>
              <a:t>CONSEILS UTILES A LA RECHERCHE LIBRE DE STAGE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5256625-92B2-31D8-89FD-3BEB3AADD016}"/>
              </a:ext>
            </a:extLst>
          </p:cNvPr>
          <p:cNvSpPr txBox="1"/>
          <p:nvPr/>
        </p:nvSpPr>
        <p:spPr>
          <a:xfrm>
            <a:off x="333814" y="2797461"/>
            <a:ext cx="11524367" cy="349318"/>
          </a:xfrm>
          <a:prstGeom prst="rect">
            <a:avLst/>
          </a:prstGeom>
          <a:solidFill>
            <a:srgbClr val="B59BD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sz="1600" b="1" dirty="0"/>
              <a:t>REMARQUES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8921284-1D2F-73DB-2679-27875CC8922A}"/>
              </a:ext>
            </a:extLst>
          </p:cNvPr>
          <p:cNvSpPr txBox="1"/>
          <p:nvPr/>
        </p:nvSpPr>
        <p:spPr>
          <a:xfrm>
            <a:off x="267634" y="4327119"/>
            <a:ext cx="11556122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8" indent="-8413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CH" sz="11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  <a:r>
              <a:rPr lang="fr-CH" sz="1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Elargissez vos recherches, explorez des opportunités de stage dans d’autres cantons ou à l’étranger</a:t>
            </a:r>
            <a:r>
              <a:rPr lang="fr-CH" sz="11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 </a:t>
            </a:r>
            <a:endParaRPr lang="fr-CH" sz="11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17AE5BF-2FDD-CD12-3342-C9A4D667DF2C}"/>
              </a:ext>
            </a:extLst>
          </p:cNvPr>
          <p:cNvSpPr txBox="1"/>
          <p:nvPr/>
        </p:nvSpPr>
        <p:spPr>
          <a:xfrm>
            <a:off x="267634" y="3685123"/>
            <a:ext cx="11556122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8" indent="-8413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CH" sz="11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  <a:r>
              <a:rPr lang="fr-CH" sz="1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Utilisez le réseautage : événements organisés, conférences, associations professionnelles ou estudiantines, membres du corps enseignant, etc.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AEEAC2B-024E-AF75-2880-810A43AB09C2}"/>
              </a:ext>
            </a:extLst>
          </p:cNvPr>
          <p:cNvSpPr txBox="1"/>
          <p:nvPr/>
        </p:nvSpPr>
        <p:spPr>
          <a:xfrm>
            <a:off x="267634" y="3990787"/>
            <a:ext cx="11556122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8" indent="-8413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CH" sz="11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  <a:r>
              <a:rPr lang="fr-CH" sz="1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Créez un profil soigné et attractif sur une plateforme professionnelle et restez actif!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27F7FA6-F07D-D127-3451-A44E9F663BAF}"/>
              </a:ext>
            </a:extLst>
          </p:cNvPr>
          <p:cNvSpPr txBox="1"/>
          <p:nvPr/>
        </p:nvSpPr>
        <p:spPr>
          <a:xfrm>
            <a:off x="267634" y="4688403"/>
            <a:ext cx="11556122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8" indent="-8413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CH" sz="11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  <a:r>
              <a:rPr lang="fr-CH" sz="1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Créez un tableau pour le suivi des recherches de stage – voir exemple ci-dessous. </a:t>
            </a:r>
          </a:p>
        </p:txBody>
      </p:sp>
      <p:sp>
        <p:nvSpPr>
          <p:cNvPr id="11" name="Forme libre : forme 10">
            <a:extLst>
              <a:ext uri="{FF2B5EF4-FFF2-40B4-BE49-F238E27FC236}">
                <a16:creationId xmlns:a16="http://schemas.microsoft.com/office/drawing/2014/main" id="{A5E60ECC-1638-E29F-3655-004D8FC78B65}"/>
              </a:ext>
            </a:extLst>
          </p:cNvPr>
          <p:cNvSpPr/>
          <p:nvPr/>
        </p:nvSpPr>
        <p:spPr>
          <a:xfrm>
            <a:off x="267634" y="632239"/>
            <a:ext cx="1869494" cy="1800122"/>
          </a:xfrm>
          <a:custGeom>
            <a:avLst/>
            <a:gdLst>
              <a:gd name="connsiteX0" fmla="*/ 1039761 w 1378036"/>
              <a:gd name="connsiteY0" fmla="*/ 328431 h 1296737"/>
              <a:gd name="connsiteX1" fmla="*/ 1228750 w 1378036"/>
              <a:gd name="connsiteY1" fmla="*/ 263562 h 1296737"/>
              <a:gd name="connsiteX2" fmla="*/ 1306577 w 1378036"/>
              <a:gd name="connsiteY2" fmla="*/ 387281 h 1296737"/>
              <a:gd name="connsiteX3" fmla="*/ 1166280 w 1378036"/>
              <a:gd name="connsiteY3" fmla="*/ 529554 h 1296737"/>
              <a:gd name="connsiteX4" fmla="*/ 1166280 w 1378036"/>
              <a:gd name="connsiteY4" fmla="*/ 767182 h 1296737"/>
              <a:gd name="connsiteX5" fmla="*/ 1306577 w 1378036"/>
              <a:gd name="connsiteY5" fmla="*/ 909456 h 1296737"/>
              <a:gd name="connsiteX6" fmla="*/ 1228750 w 1378036"/>
              <a:gd name="connsiteY6" fmla="*/ 1033175 h 1296737"/>
              <a:gd name="connsiteX7" fmla="*/ 1039761 w 1378036"/>
              <a:gd name="connsiteY7" fmla="*/ 968306 h 1296737"/>
              <a:gd name="connsiteX8" fmla="*/ 815537 w 1378036"/>
              <a:gd name="connsiteY8" fmla="*/ 1087120 h 1296737"/>
              <a:gd name="connsiteX9" fmla="*/ 769814 w 1378036"/>
              <a:gd name="connsiteY9" fmla="*/ 1281631 h 1296737"/>
              <a:gd name="connsiteX10" fmla="*/ 608222 w 1378036"/>
              <a:gd name="connsiteY10" fmla="*/ 1281631 h 1296737"/>
              <a:gd name="connsiteX11" fmla="*/ 562499 w 1378036"/>
              <a:gd name="connsiteY11" fmla="*/ 1087121 h 1296737"/>
              <a:gd name="connsiteX12" fmla="*/ 338275 w 1378036"/>
              <a:gd name="connsiteY12" fmla="*/ 968307 h 1296737"/>
              <a:gd name="connsiteX13" fmla="*/ 149286 w 1378036"/>
              <a:gd name="connsiteY13" fmla="*/ 1033175 h 1296737"/>
              <a:gd name="connsiteX14" fmla="*/ 71459 w 1378036"/>
              <a:gd name="connsiteY14" fmla="*/ 909456 h 1296737"/>
              <a:gd name="connsiteX15" fmla="*/ 211756 w 1378036"/>
              <a:gd name="connsiteY15" fmla="*/ 767183 h 1296737"/>
              <a:gd name="connsiteX16" fmla="*/ 211756 w 1378036"/>
              <a:gd name="connsiteY16" fmla="*/ 529555 h 1296737"/>
              <a:gd name="connsiteX17" fmla="*/ 71459 w 1378036"/>
              <a:gd name="connsiteY17" fmla="*/ 387281 h 1296737"/>
              <a:gd name="connsiteX18" fmla="*/ 149286 w 1378036"/>
              <a:gd name="connsiteY18" fmla="*/ 263562 h 1296737"/>
              <a:gd name="connsiteX19" fmla="*/ 338275 w 1378036"/>
              <a:gd name="connsiteY19" fmla="*/ 328431 h 1296737"/>
              <a:gd name="connsiteX20" fmla="*/ 562499 w 1378036"/>
              <a:gd name="connsiteY20" fmla="*/ 209617 h 1296737"/>
              <a:gd name="connsiteX21" fmla="*/ 608222 w 1378036"/>
              <a:gd name="connsiteY21" fmla="*/ 15106 h 1296737"/>
              <a:gd name="connsiteX22" fmla="*/ 769814 w 1378036"/>
              <a:gd name="connsiteY22" fmla="*/ 15106 h 1296737"/>
              <a:gd name="connsiteX23" fmla="*/ 815537 w 1378036"/>
              <a:gd name="connsiteY23" fmla="*/ 209616 h 1296737"/>
              <a:gd name="connsiteX24" fmla="*/ 1039761 w 1378036"/>
              <a:gd name="connsiteY24" fmla="*/ 328430 h 1296737"/>
              <a:gd name="connsiteX25" fmla="*/ 1039761 w 1378036"/>
              <a:gd name="connsiteY25" fmla="*/ 328431 h 1296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378036" h="1296737">
                <a:moveTo>
                  <a:pt x="1039761" y="328431"/>
                </a:moveTo>
                <a:lnTo>
                  <a:pt x="1228750" y="263562"/>
                </a:lnTo>
                <a:lnTo>
                  <a:pt x="1306577" y="387281"/>
                </a:lnTo>
                <a:lnTo>
                  <a:pt x="1166280" y="529554"/>
                </a:lnTo>
                <a:cubicBezTo>
                  <a:pt x="1189274" y="607358"/>
                  <a:pt x="1189274" y="689378"/>
                  <a:pt x="1166280" y="767182"/>
                </a:cubicBezTo>
                <a:lnTo>
                  <a:pt x="1306577" y="909456"/>
                </a:lnTo>
                <a:lnTo>
                  <a:pt x="1228750" y="1033175"/>
                </a:lnTo>
                <a:lnTo>
                  <a:pt x="1039761" y="968306"/>
                </a:lnTo>
                <a:cubicBezTo>
                  <a:pt x="977843" y="1025485"/>
                  <a:pt x="900449" y="1066495"/>
                  <a:pt x="815537" y="1087120"/>
                </a:cubicBezTo>
                <a:lnTo>
                  <a:pt x="769814" y="1281631"/>
                </a:lnTo>
                <a:lnTo>
                  <a:pt x="608222" y="1281631"/>
                </a:lnTo>
                <a:lnTo>
                  <a:pt x="562499" y="1087121"/>
                </a:lnTo>
                <a:cubicBezTo>
                  <a:pt x="477587" y="1066496"/>
                  <a:pt x="400193" y="1025485"/>
                  <a:pt x="338275" y="968307"/>
                </a:cubicBezTo>
                <a:lnTo>
                  <a:pt x="149286" y="1033175"/>
                </a:lnTo>
                <a:lnTo>
                  <a:pt x="71459" y="909456"/>
                </a:lnTo>
                <a:lnTo>
                  <a:pt x="211756" y="767183"/>
                </a:lnTo>
                <a:cubicBezTo>
                  <a:pt x="188762" y="689379"/>
                  <a:pt x="188762" y="607359"/>
                  <a:pt x="211756" y="529555"/>
                </a:cubicBezTo>
                <a:lnTo>
                  <a:pt x="71459" y="387281"/>
                </a:lnTo>
                <a:lnTo>
                  <a:pt x="149286" y="263562"/>
                </a:lnTo>
                <a:lnTo>
                  <a:pt x="338275" y="328431"/>
                </a:lnTo>
                <a:cubicBezTo>
                  <a:pt x="400193" y="271252"/>
                  <a:pt x="477587" y="230242"/>
                  <a:pt x="562499" y="209617"/>
                </a:cubicBezTo>
                <a:lnTo>
                  <a:pt x="608222" y="15106"/>
                </a:lnTo>
                <a:lnTo>
                  <a:pt x="769814" y="15106"/>
                </a:lnTo>
                <a:lnTo>
                  <a:pt x="815537" y="209616"/>
                </a:lnTo>
                <a:cubicBezTo>
                  <a:pt x="900449" y="230241"/>
                  <a:pt x="977843" y="271252"/>
                  <a:pt x="1039761" y="328430"/>
                </a:cubicBezTo>
                <a:lnTo>
                  <a:pt x="1039761" y="328431"/>
                </a:lnTo>
                <a:close/>
              </a:path>
            </a:pathLst>
          </a:custGeom>
          <a:solidFill>
            <a:srgbClr val="B59BD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975" tIns="341131" rIns="350975" bIns="341131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CH" sz="1200" b="1" kern="1200" dirty="0">
                <a:solidFill>
                  <a:schemeClr val="tx1"/>
                </a:solidFill>
              </a:rPr>
              <a:t>3. Rechercher un stage</a:t>
            </a:r>
            <a:endParaRPr lang="fr-CH" sz="900" b="1" kern="1200" dirty="0">
              <a:solidFill>
                <a:schemeClr val="tx1"/>
              </a:solidFill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D23685D2-109B-163F-0460-5FD5467D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2471" y="73838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5</a:t>
            </a:fld>
            <a:endParaRPr lang="fr-CH" b="1" dirty="0">
              <a:solidFill>
                <a:schemeClr val="bg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CFFA63D-DC0D-A1C8-A7CB-83A7D70FB0DB}"/>
              </a:ext>
            </a:extLst>
          </p:cNvPr>
          <p:cNvSpPr txBox="1"/>
          <p:nvPr/>
        </p:nvSpPr>
        <p:spPr>
          <a:xfrm>
            <a:off x="267634" y="3352987"/>
            <a:ext cx="11556122" cy="27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8" indent="-8413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CH" sz="11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  <a:r>
              <a:rPr lang="fr-CH" sz="1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Prévoyez un certain nombre de postulations, en fonction du marché de l’emploi. </a:t>
            </a:r>
          </a:p>
        </p:txBody>
      </p:sp>
    </p:spTree>
    <p:extLst>
      <p:ext uri="{BB962C8B-B14F-4D97-AF65-F5344CB8AC3E}">
        <p14:creationId xmlns:p14="http://schemas.microsoft.com/office/powerpoint/2010/main" val="2576506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fr-CH" b="1" dirty="0"/>
              <a:t>LIENS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63796" y="780266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8659748" y="2282561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CF2F353-E298-7745-3F8F-B20641014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123175"/>
              </p:ext>
            </p:extLst>
          </p:nvPr>
        </p:nvGraphicFramePr>
        <p:xfrm>
          <a:off x="337889" y="1957201"/>
          <a:ext cx="11516222" cy="2692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079">
                  <a:extLst>
                    <a:ext uri="{9D8B030D-6E8A-4147-A177-3AD203B41FA5}">
                      <a16:colId xmlns:a16="http://schemas.microsoft.com/office/drawing/2014/main" val="659278443"/>
                    </a:ext>
                  </a:extLst>
                </a:gridCol>
                <a:gridCol w="7206143">
                  <a:extLst>
                    <a:ext uri="{9D8B030D-6E8A-4147-A177-3AD203B41FA5}">
                      <a16:colId xmlns:a16="http://schemas.microsoft.com/office/drawing/2014/main" val="2058933507"/>
                    </a:ext>
                  </a:extLst>
                </a:gridCol>
              </a:tblGrid>
              <a:tr h="348958"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tx1"/>
                          </a:solidFill>
                        </a:rPr>
                        <a:t>ASSOCIATIONS ET FÉDÉRATIONS PROFESSIONNELLES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70964"/>
                  </a:ext>
                </a:extLst>
              </a:tr>
              <a:tr h="341348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Fédération suisse des psychologues (FSP)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www.psychologie.ch/fr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0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Associations cantonales et régionales suisses liées à la FSP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www.psychologie.ch/fr/associations#canton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45755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Associations professionnelles suisses liées à la FSP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www.psychologie.ch/fr/associations#professional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829982"/>
                  </a:ext>
                </a:extLst>
              </a:tr>
              <a:tr h="327170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Association genevoise des psychologues (AGPSY)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www.psy-ge.ch/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642624"/>
                  </a:ext>
                </a:extLst>
              </a:tr>
              <a:tr h="32398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Sociétés de psychologie (monde entier)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https://psych.hanover.edu/Krantz/psy.html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998996"/>
                  </a:ext>
                </a:extLst>
              </a:tr>
              <a:tr h="319345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Association américaine de psychologie (APA)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www.apa.org/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678394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Fédération européenne des associations de psychologue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www.efpa.eu/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781843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68E717B-37E2-59B0-600B-8724B1707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627479"/>
              </p:ext>
            </p:extLst>
          </p:nvPr>
        </p:nvGraphicFramePr>
        <p:xfrm>
          <a:off x="337889" y="4847354"/>
          <a:ext cx="11516222" cy="1354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079">
                  <a:extLst>
                    <a:ext uri="{9D8B030D-6E8A-4147-A177-3AD203B41FA5}">
                      <a16:colId xmlns:a16="http://schemas.microsoft.com/office/drawing/2014/main" val="659278443"/>
                    </a:ext>
                  </a:extLst>
                </a:gridCol>
                <a:gridCol w="7206143">
                  <a:extLst>
                    <a:ext uri="{9D8B030D-6E8A-4147-A177-3AD203B41FA5}">
                      <a16:colId xmlns:a16="http://schemas.microsoft.com/office/drawing/2014/main" val="2058933507"/>
                    </a:ext>
                  </a:extLst>
                </a:gridCol>
              </a:tblGrid>
              <a:tr h="348958"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tx1"/>
                          </a:solidFill>
                        </a:rPr>
                        <a:t>ASSOCIATIONS D’ÉTUDIANTS EN PSYCHOLOGIE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70964"/>
                  </a:ext>
                </a:extLst>
              </a:tr>
              <a:tr h="329158">
                <a:tc>
                  <a:txBody>
                    <a:bodyPr/>
                    <a:lstStyle/>
                    <a:p>
                      <a:r>
                        <a:rPr lang="fr-CH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Association des étudiants en psychologie de l’Unige (ADEPSY)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www.unige.ch/asso-etud/adepsy/association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06528"/>
                  </a:ext>
                </a:extLst>
              </a:tr>
              <a:tr h="285276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Association suisse des étudiants en psychologie (PSYCH)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https://psychologiestudierende.ch/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45755"/>
                  </a:ext>
                </a:extLst>
              </a:tr>
              <a:tr h="2195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European Federation of Psychology Students' Associations (EFPSA)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https://efpsa.org/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829982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32C9A6CA-E8A2-E475-D794-9148E8EBF4D2}"/>
              </a:ext>
            </a:extLst>
          </p:cNvPr>
          <p:cNvSpPr txBox="1"/>
          <p:nvPr/>
        </p:nvSpPr>
        <p:spPr>
          <a:xfrm>
            <a:off x="337889" y="795288"/>
            <a:ext cx="11516222" cy="861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rgbClr val="FF0000"/>
                </a:solidFill>
              </a:rPr>
              <a:t>ATTENTION ! </a:t>
            </a:r>
          </a:p>
          <a:p>
            <a:endParaRPr lang="fr-CH" sz="7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H" sz="1200" dirty="0"/>
              <a:t>Ces listes de liens utiles ne sont pas exhaustives.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CH" sz="5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H" sz="1200" dirty="0"/>
              <a:t>Si un lien ne fonctionne plus, merci de bien vouloir le signaler à : </a:t>
            </a:r>
            <a:r>
              <a:rPr lang="fr-CH" sz="1200" b="1" u="sng" dirty="0">
                <a:solidFill>
                  <a:srgbClr val="71648A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Ebru.Bouchet-Rossier@unige.ch</a:t>
            </a:r>
            <a:r>
              <a:rPr lang="fr-CH" sz="1200" b="1" u="sng" dirty="0">
                <a:solidFill>
                  <a:srgbClr val="71648A"/>
                </a:solidFill>
              </a:rPr>
              <a:t>. 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10D46E0-7369-E945-93EA-0F2B59E6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911" y="104150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6</a:t>
            </a:fld>
            <a:endParaRPr lang="fr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070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fr-CH" b="1" dirty="0"/>
              <a:t>LIENS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63796" y="780266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8659748" y="2282561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68E717B-37E2-59B0-600B-8724B1707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965197"/>
              </p:ext>
            </p:extLst>
          </p:nvPr>
        </p:nvGraphicFramePr>
        <p:xfrm>
          <a:off x="337889" y="944381"/>
          <a:ext cx="11516222" cy="2997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079">
                  <a:extLst>
                    <a:ext uri="{9D8B030D-6E8A-4147-A177-3AD203B41FA5}">
                      <a16:colId xmlns:a16="http://schemas.microsoft.com/office/drawing/2014/main" val="659278443"/>
                    </a:ext>
                  </a:extLst>
                </a:gridCol>
                <a:gridCol w="7206143">
                  <a:extLst>
                    <a:ext uri="{9D8B030D-6E8A-4147-A177-3AD203B41FA5}">
                      <a16:colId xmlns:a16="http://schemas.microsoft.com/office/drawing/2014/main" val="2058933507"/>
                    </a:ext>
                  </a:extLst>
                </a:gridCol>
              </a:tblGrid>
              <a:tr h="348958"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tx1"/>
                          </a:solidFill>
                        </a:rPr>
                        <a:t>PLATEFORMES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70964"/>
                  </a:ext>
                </a:extLst>
              </a:tr>
              <a:tr h="4026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/>
                        <a:t>Revue d’information</a:t>
                      </a:r>
                      <a:r>
                        <a:rPr lang="fr-CH" sz="1100" b="1" baseline="0" dirty="0"/>
                        <a:t> sociale – plateforme emploi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www.reiso.org/plateformes/emploi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0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Recherche d’emplois (stages) ou d’entreprises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www.jobup.ch/fr/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3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https://ch-fr.indeed.com/?from=gnav-jobsearch--indeedmobile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45755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baseline="0" dirty="0"/>
                        <a:t>Adresses d’institutions et offres d’emploi (stages)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www.educh.ch/emploi/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829982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Offres de stage en Suisse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www.stages-emplois.ch/Stage/Suisse/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755233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Offres de stage internationales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https://erasmusintern.org/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267340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Réseau social professionnel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www.linkedin.com/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11201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 err="1">
                          <a:solidFill>
                            <a:schemeClr val="tx1"/>
                          </a:solidFill>
                        </a:rPr>
                        <a:t>Glassdoor</a:t>
                      </a: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 -  Emplois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https://fr.glassdoor.ch/Emploi/index.htm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702920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27B1198-BE52-E77D-34BB-41FEC860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911" y="134686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7</a:t>
            </a:fld>
            <a:endParaRPr lang="fr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080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fr-CH" b="1" dirty="0"/>
              <a:t>LIENS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63796" y="780266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8659748" y="2282561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090CC1A-AE9C-4584-0D27-EFFD2EE6E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352322"/>
              </p:ext>
            </p:extLst>
          </p:nvPr>
        </p:nvGraphicFramePr>
        <p:xfrm>
          <a:off x="337889" y="806139"/>
          <a:ext cx="11516222" cy="3393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079">
                  <a:extLst>
                    <a:ext uri="{9D8B030D-6E8A-4147-A177-3AD203B41FA5}">
                      <a16:colId xmlns:a16="http://schemas.microsoft.com/office/drawing/2014/main" val="659278443"/>
                    </a:ext>
                  </a:extLst>
                </a:gridCol>
                <a:gridCol w="7206143">
                  <a:extLst>
                    <a:ext uri="{9D8B030D-6E8A-4147-A177-3AD203B41FA5}">
                      <a16:colId xmlns:a16="http://schemas.microsoft.com/office/drawing/2014/main" val="2058933507"/>
                    </a:ext>
                  </a:extLst>
                </a:gridCol>
              </a:tblGrid>
              <a:tr h="348958"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tx1"/>
                          </a:solidFill>
                        </a:rPr>
                        <a:t>INSTITUTIONS PAR TYPE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70964"/>
                  </a:ext>
                </a:extLst>
              </a:tr>
              <a:tr h="4026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Répertoire des fondations d’utilité public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www.edi.admin.ch/edi/fr/home/fachstellen/eidgenoessische-stiftungsaufsicht/repertoire-des-fondations.html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0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Répertoire des entreprises du Canton de Genève (REG)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https://app2.ge.ch/ecoregpublic/#/rechercher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45755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Organisations non gouvernementales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www.geneve-int.ch/fr/categories/non-governmental-organizations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https://reliefweb.int/jobs</a:t>
                      </a:r>
                      <a:endParaRPr lang="fr-CH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https://jobs.cagi.ch/jobs/?filter-type=75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829982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Groupes de recherche de la Section de psychologie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www.unige.ch/fapse/recherche/psycho/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755233"/>
                  </a:ext>
                </a:extLst>
              </a:tr>
              <a:tr h="177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Coordination romande des associations d’action pour la santé psychique 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www.coraasp.ch/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040861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Association genevoise des institutions pour personne avec un handicap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https://insos-geneve.ch/membres/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355133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Association vaudoise des organisations privées pour personnes en difficulté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www.avop.ch/liste-institutions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63372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154B64C-8DFD-30D1-E976-8D141A27A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911" y="117808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8</a:t>
            </a:fld>
            <a:endParaRPr lang="fr-CH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5D2EBB7-9AA4-0C45-7EAE-EE7E04052E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657599"/>
              </p:ext>
            </p:extLst>
          </p:nvPr>
        </p:nvGraphicFramePr>
        <p:xfrm>
          <a:off x="337889" y="4031728"/>
          <a:ext cx="11516222" cy="1444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079">
                  <a:extLst>
                    <a:ext uri="{9D8B030D-6E8A-4147-A177-3AD203B41FA5}">
                      <a16:colId xmlns:a16="http://schemas.microsoft.com/office/drawing/2014/main" val="659278443"/>
                    </a:ext>
                  </a:extLst>
                </a:gridCol>
                <a:gridCol w="7206143">
                  <a:extLst>
                    <a:ext uri="{9D8B030D-6E8A-4147-A177-3AD203B41FA5}">
                      <a16:colId xmlns:a16="http://schemas.microsoft.com/office/drawing/2014/main" val="2058933507"/>
                    </a:ext>
                  </a:extLst>
                </a:gridCol>
              </a:tblGrid>
              <a:tr h="4026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Hôpitaux et cliniques suisses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b="0" dirty="0">
                          <a:solidFill>
                            <a:schemeClr val="tx1"/>
                          </a:solidFill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https://quel-hopital.ch/suisse/</a:t>
                      </a:r>
                      <a:endParaRPr lang="fr-CH" sz="11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0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Cliniques de réadaptation en Suisse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www.swiss-reha.com/fr/cliniques.html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45755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Association des cliniques privées de Genève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www.geneve-cliniques.ch/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829982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Liste des Etablissements médico-sociaux (EMS) à Genève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www.ge.ch/document/liste-etablissements-medico-sociaux-ems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755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670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393"/>
            <a:ext cx="12192000" cy="5402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fr-CH" b="1" dirty="0"/>
              <a:t>CONSEILS ET LIENS UTILES A LA RECHERCHE LIBRE DE STAGE</a:t>
            </a:r>
          </a:p>
        </p:txBody>
      </p:sp>
      <p:sp>
        <p:nvSpPr>
          <p:cNvPr id="16" name="Rectangle 15"/>
          <p:cNvSpPr/>
          <p:nvPr/>
        </p:nvSpPr>
        <p:spPr>
          <a:xfrm rot="17700000">
            <a:off x="363796" y="780266"/>
            <a:ext cx="893089" cy="4303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CH" dirty="0"/>
          </a:p>
        </p:txBody>
      </p:sp>
      <p:sp>
        <p:nvSpPr>
          <p:cNvPr id="10" name="Flèche : en arc 9">
            <a:extLst>
              <a:ext uri="{FF2B5EF4-FFF2-40B4-BE49-F238E27FC236}">
                <a16:creationId xmlns:a16="http://schemas.microsoft.com/office/drawing/2014/main" id="{2B2DFB88-AF7F-D37C-0BFF-F160EECD79C9}"/>
              </a:ext>
            </a:extLst>
          </p:cNvPr>
          <p:cNvSpPr/>
          <p:nvPr/>
        </p:nvSpPr>
        <p:spPr>
          <a:xfrm>
            <a:off x="8659748" y="2282561"/>
            <a:ext cx="1476035" cy="147603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bg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CH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090CC1A-AE9C-4584-0D27-EFFD2EE6E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70446"/>
              </p:ext>
            </p:extLst>
          </p:nvPr>
        </p:nvGraphicFramePr>
        <p:xfrm>
          <a:off x="337889" y="886876"/>
          <a:ext cx="11516222" cy="574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079">
                  <a:extLst>
                    <a:ext uri="{9D8B030D-6E8A-4147-A177-3AD203B41FA5}">
                      <a16:colId xmlns:a16="http://schemas.microsoft.com/office/drawing/2014/main" val="659278443"/>
                    </a:ext>
                  </a:extLst>
                </a:gridCol>
                <a:gridCol w="7206143">
                  <a:extLst>
                    <a:ext uri="{9D8B030D-6E8A-4147-A177-3AD203B41FA5}">
                      <a16:colId xmlns:a16="http://schemas.microsoft.com/office/drawing/2014/main" val="2058933507"/>
                    </a:ext>
                  </a:extLst>
                </a:gridCol>
              </a:tblGrid>
              <a:tr h="348958">
                <a:tc>
                  <a:txBody>
                    <a:bodyPr/>
                    <a:lstStyle/>
                    <a:p>
                      <a:r>
                        <a:rPr lang="fr-CH" sz="1400" dirty="0">
                          <a:solidFill>
                            <a:schemeClr val="tx1"/>
                          </a:solidFill>
                        </a:rPr>
                        <a:t>INSTITUTIONS PAR DOMAINE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9B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70964"/>
                  </a:ext>
                </a:extLst>
              </a:tr>
              <a:tr h="494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200" b="1" dirty="0">
                          <a:solidFill>
                            <a:schemeClr val="tx1"/>
                          </a:solidFill>
                        </a:rPr>
                        <a:t>ADDICTIONS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www.stop-alcool.ch/fr/adresses-telephones-et-liens-et-plus-2/adresses-utiles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https://psychologie-ge.ch/Liens_utiles_addictions.html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https://carrefouraddictions.ch/tabac/adresses-utiles/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607023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AUTISME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www.autisme.ch/autisme/liens-et-adresses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779321"/>
                  </a:ext>
                </a:extLst>
              </a:tr>
              <a:tr h="2507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ENVIRONNEMENT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https://fr.umweltprofis.ch/praktika2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https://orientation-environnement.fr/recrutements/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https://eco.ca/a-propos/partenaires/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https://label-vie.org/le-reseau/#LieuxEngages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www.unige.ch/ise/index/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551473"/>
                  </a:ext>
                </a:extLst>
              </a:tr>
              <a:tr h="3422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HANDICAPS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www.ge.ch/institutions-actives-dans-domaine-du-handicap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021163"/>
                  </a:ext>
                </a:extLst>
              </a:tr>
              <a:tr h="5015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MIGRATION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www.fr.ch/sante/prevention-et-promotion/migration-et-sante-adresses-utiles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www.humanrights.ch/fr/qui-sommes-nous/organisation/adresses-utiles/migration/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609407"/>
                  </a:ext>
                </a:extLst>
              </a:tr>
              <a:tr h="486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NEUROPSYCHOLOGIE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www.neuropsy.ch/fr/visiteurs/recherche-des-neuropsychologues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www.fesn.eu/member-societies/members-and-associate-members/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186113"/>
                  </a:ext>
                </a:extLst>
              </a:tr>
              <a:tr h="3846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/>
                        <a:t>PROMOTION DE LA SANTÉ ET PRÉVENTION </a:t>
                      </a: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www.ge.ch/promotion-sante-prevention-partenaires-subventionnes/entites-au-benefice-financement-pluriannuel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56670"/>
                  </a:ext>
                </a:extLst>
              </a:tr>
              <a:tr h="3459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URGENCE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www.psyurgence.ch/fr/contacts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042496"/>
                  </a:ext>
                </a:extLst>
              </a:tr>
              <a:tr h="3254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</a:rPr>
                        <a:t>VIOLENCES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www.violencequefaire.ch/trouver-de-laide/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https://psychologie-ge.ch/Liens_utiles_violence.html</a:t>
                      </a:r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fr-CH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80060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B8602C2-4B28-FE97-3158-D33D584D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911" y="72166"/>
            <a:ext cx="2743200" cy="365125"/>
          </a:xfrm>
        </p:spPr>
        <p:txBody>
          <a:bodyPr/>
          <a:lstStyle/>
          <a:p>
            <a:fld id="{2E07D24B-DB67-45DE-8CB4-F08B125CDECE}" type="slidenum">
              <a:rPr lang="fr-CH" b="1" smtClean="0">
                <a:solidFill>
                  <a:schemeClr val="bg1"/>
                </a:solidFill>
              </a:rPr>
              <a:t>9</a:t>
            </a:fld>
            <a:endParaRPr lang="fr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8190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12397</TotalTime>
  <Words>1771</Words>
  <Application>Microsoft Office PowerPoint</Application>
  <PresentationFormat>Grand écran</PresentationFormat>
  <Paragraphs>219</Paragraphs>
  <Slides>9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Webdings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Unige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Stéphanie Bouchet-Rossier</dc:creator>
  <cp:lastModifiedBy>Stéphanie Bouchet-Rossier</cp:lastModifiedBy>
  <cp:revision>107</cp:revision>
  <dcterms:created xsi:type="dcterms:W3CDTF">2021-07-27T11:04:05Z</dcterms:created>
  <dcterms:modified xsi:type="dcterms:W3CDTF">2025-08-15T11:53:59Z</dcterms:modified>
</cp:coreProperties>
</file>