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A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62FF9-7250-4657-A437-6757569C1EA6}" type="datetimeFigureOut">
              <a:rPr lang="fr-CH" smtClean="0"/>
              <a:t>29.10.2025</a:t>
            </a:fld>
            <a:endParaRPr lang="fr-CH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A4449A-1A3A-4907-AC8C-39CDA9E2601B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420665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4449A-1A3A-4907-AC8C-39CDA9E2601B}" type="slidenum">
              <a:rPr lang="fr-CH" smtClean="0"/>
              <a:t>1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324044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93103C-9C55-5EA7-8246-7ED70CAAC8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18FC99A-3389-CF12-6E05-44F58E1363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23338E-B1F0-49D1-74B3-78E9FCAE5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470B-2BF4-4564-961F-3DA46F000F85}" type="datetimeFigureOut">
              <a:rPr lang="fr-CH" smtClean="0"/>
              <a:t>29.10.2025</a:t>
            </a:fld>
            <a:endParaRPr lang="fr-CH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63E3D4-BDBE-52F1-BA03-617A503BC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000BB9-B342-28A4-69FD-54343FE38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706C-7F6D-43DE-9D55-F3DE23E3B1B6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83423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3D4229-A48F-A86A-0995-6D01E86D6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AC1E570-F858-CE90-D9E5-D5E2D8ADEA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D91084-4A3F-8DD2-B450-125E1CBC7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470B-2BF4-4564-961F-3DA46F000F85}" type="datetimeFigureOut">
              <a:rPr lang="fr-CH" smtClean="0"/>
              <a:t>29.10.2025</a:t>
            </a:fld>
            <a:endParaRPr lang="fr-CH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EBC76E-92C0-5CCC-8BA1-565A831A3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0C4AE8-17E1-4B8B-F015-F6A0D0834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706C-7F6D-43DE-9D55-F3DE23E3B1B6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855453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8421F16-C4E7-CBE7-A2AE-636FC517CB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3E903B7-5AB7-9858-CF13-83F6D1FE7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397BEE-7404-E6CD-A12C-F307060E4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470B-2BF4-4564-961F-3DA46F000F85}" type="datetimeFigureOut">
              <a:rPr lang="fr-CH" smtClean="0"/>
              <a:t>29.10.2025</a:t>
            </a:fld>
            <a:endParaRPr lang="fr-CH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A13220-050D-1BF5-1DD8-DDD0B961B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0F4FD5-51DD-412D-58C1-6892511E8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706C-7F6D-43DE-9D55-F3DE23E3B1B6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0632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E3AFEE-69F5-E799-BCC8-051133BFF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659285-6C30-A449-056D-20CAE3770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071A84-5145-AD08-0A79-DE14EF4FE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470B-2BF4-4564-961F-3DA46F000F85}" type="datetimeFigureOut">
              <a:rPr lang="fr-CH" smtClean="0"/>
              <a:t>29.10.2025</a:t>
            </a:fld>
            <a:endParaRPr lang="fr-CH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CEF354-326C-A768-9D93-90C7503DB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3D08A4-716F-46E4-4A51-48A885637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706C-7F6D-43DE-9D55-F3DE23E3B1B6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60830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291C26-E04C-4B65-CF04-D9048215A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50D93F1-5331-5830-C18C-799CE971E4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C5EB0F-AB07-1F7C-920C-C2DE0512D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470B-2BF4-4564-961F-3DA46F000F85}" type="datetimeFigureOut">
              <a:rPr lang="fr-CH" smtClean="0"/>
              <a:t>29.10.2025</a:t>
            </a:fld>
            <a:endParaRPr lang="fr-CH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5CADB3-4D00-659B-B0D8-835679D5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52ADC8-0A17-78D1-C821-446A08B72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706C-7F6D-43DE-9D55-F3DE23E3B1B6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28756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0F19A9-69ED-90E7-923C-2F813AA74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30C6EF-8BDA-3940-AFC5-278A868683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C60B86A-F542-0F7D-C322-F91F007191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192A274-AB42-A4A2-2EAB-A5B01182E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470B-2BF4-4564-961F-3DA46F000F85}" type="datetimeFigureOut">
              <a:rPr lang="fr-CH" smtClean="0"/>
              <a:t>29.10.2025</a:t>
            </a:fld>
            <a:endParaRPr lang="fr-CH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3C3716-9AA2-120B-265D-CE74566B1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F84950-45D5-1A45-184A-FABD3D1B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706C-7F6D-43DE-9D55-F3DE23E3B1B6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692744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14C7DC-1E4E-9142-6693-1B96EAC2F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551A4B-5A14-AC76-7E40-9DE95F184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9E952CC-19D7-2D29-1279-733D602411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908471B-D01C-A3EF-0125-1699B7BB93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AAC292C-B423-177F-873E-9E8589753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F9D4354-DF1D-7BAA-8D8E-1D3BB608F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470B-2BF4-4564-961F-3DA46F000F85}" type="datetimeFigureOut">
              <a:rPr lang="fr-CH" smtClean="0"/>
              <a:t>29.10.2025</a:t>
            </a:fld>
            <a:endParaRPr lang="fr-CH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424B129-9A4D-E978-A539-6581EA35E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3FB7804-676A-A87C-185B-AA5EF35D2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706C-7F6D-43DE-9D55-F3DE23E3B1B6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40433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39506D-1F59-8946-C97B-67146F6D4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04FC757-5A7D-6142-310A-3042D8861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470B-2BF4-4564-961F-3DA46F000F85}" type="datetimeFigureOut">
              <a:rPr lang="fr-CH" smtClean="0"/>
              <a:t>29.10.2025</a:t>
            </a:fld>
            <a:endParaRPr lang="fr-CH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AA3F58-1229-D348-7FCE-80DC5F6B3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538E572-61B4-AA38-6A61-DFB812DE6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706C-7F6D-43DE-9D55-F3DE23E3B1B6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192810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C70F624-0B3B-CF67-53E3-F92E89571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470B-2BF4-4564-961F-3DA46F000F85}" type="datetimeFigureOut">
              <a:rPr lang="fr-CH" smtClean="0"/>
              <a:t>29.10.2025</a:t>
            </a:fld>
            <a:endParaRPr lang="fr-CH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8A2A637-EDDE-6FA4-5572-EE3AD375F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2E2CC62-D356-B06F-C90A-BC1D15AB8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706C-7F6D-43DE-9D55-F3DE23E3B1B6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41838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AE62BD-DA62-9F26-8A81-73CF20A45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E674EA-87B9-826D-2601-B9D2BDD4E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A0BAB66-6290-68D3-77B0-FE5550F05B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9B9EE3-3973-9045-D37B-CD8D9C21F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470B-2BF4-4564-961F-3DA46F000F85}" type="datetimeFigureOut">
              <a:rPr lang="fr-CH" smtClean="0"/>
              <a:t>29.10.2025</a:t>
            </a:fld>
            <a:endParaRPr lang="fr-CH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F5D99F-0A96-6F88-B330-51DE1912B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415875-701A-EBF8-0FFA-9D8082742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706C-7F6D-43DE-9D55-F3DE23E3B1B6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993850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7F4B6B-E02D-B447-AE5F-CE5319FB0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EDA0B80-0273-7EA0-30F3-D8408ABA80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58B0650-81EC-B38A-27E3-11CA86E94A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D7816F-371D-0C13-85C2-DAF1CE7DA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470B-2BF4-4564-961F-3DA46F000F85}" type="datetimeFigureOut">
              <a:rPr lang="fr-CH" smtClean="0"/>
              <a:t>29.10.2025</a:t>
            </a:fld>
            <a:endParaRPr lang="fr-CH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B878BA-7201-A147-F233-744184815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8BB542-D33A-AC51-0313-62E0F048F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C706C-7F6D-43DE-9D55-F3DE23E3B1B6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064997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0410F3C-9A69-3507-BAE5-7273BCFFA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53BF74-68DF-CAAC-66D1-264DCA63A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3529C8-E7D3-C97C-3630-F2A69E5E0F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8B470B-2BF4-4564-961F-3DA46F000F85}" type="datetimeFigureOut">
              <a:rPr lang="fr-CH" smtClean="0"/>
              <a:t>29.10.2025</a:t>
            </a:fld>
            <a:endParaRPr lang="fr-CH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D80988-5C31-A674-F54A-EF19A18A7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E32A53-750C-EF2B-96C9-44CC3DEFA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EC706C-7F6D-43DE-9D55-F3DE23E3B1B6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088137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B42E9E2F-4963-06DE-0D7D-74D8B8246E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044343"/>
              </p:ext>
            </p:extLst>
          </p:nvPr>
        </p:nvGraphicFramePr>
        <p:xfrm>
          <a:off x="-75414" y="0"/>
          <a:ext cx="12279984" cy="692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5961">
                  <a:extLst>
                    <a:ext uri="{9D8B030D-6E8A-4147-A177-3AD203B41FA5}">
                      <a16:colId xmlns:a16="http://schemas.microsoft.com/office/drawing/2014/main" val="4237680231"/>
                    </a:ext>
                  </a:extLst>
                </a:gridCol>
                <a:gridCol w="2631826">
                  <a:extLst>
                    <a:ext uri="{9D8B030D-6E8A-4147-A177-3AD203B41FA5}">
                      <a16:colId xmlns:a16="http://schemas.microsoft.com/office/drawing/2014/main" val="1217323651"/>
                    </a:ext>
                  </a:extLst>
                </a:gridCol>
                <a:gridCol w="1908462">
                  <a:extLst>
                    <a:ext uri="{9D8B030D-6E8A-4147-A177-3AD203B41FA5}">
                      <a16:colId xmlns:a16="http://schemas.microsoft.com/office/drawing/2014/main" val="2909194371"/>
                    </a:ext>
                  </a:extLst>
                </a:gridCol>
                <a:gridCol w="3171274">
                  <a:extLst>
                    <a:ext uri="{9D8B030D-6E8A-4147-A177-3AD203B41FA5}">
                      <a16:colId xmlns:a16="http://schemas.microsoft.com/office/drawing/2014/main" val="3271502310"/>
                    </a:ext>
                  </a:extLst>
                </a:gridCol>
                <a:gridCol w="2522461">
                  <a:extLst>
                    <a:ext uri="{9D8B030D-6E8A-4147-A177-3AD203B41FA5}">
                      <a16:colId xmlns:a16="http://schemas.microsoft.com/office/drawing/2014/main" val="1105045210"/>
                    </a:ext>
                  </a:extLst>
                </a:gridCol>
              </a:tblGrid>
              <a:tr h="502225">
                <a:tc>
                  <a:txBody>
                    <a:bodyPr/>
                    <a:lstStyle/>
                    <a:p>
                      <a:r>
                        <a:rPr lang="fr-CH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JE SUIS EN : </a:t>
                      </a:r>
                    </a:p>
                  </a:txBody>
                  <a:tcPr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 STAGE VA SE DÉROULER PENDANT LE : 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J’INSCRIS MON STAGE DANS IEL : 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LORSQUE LE STAGE EST TERMINÉ, JE PRÉSENTE MON RAPPORT EN 1</a:t>
                      </a:r>
                      <a:r>
                        <a:rPr lang="fr-CH" sz="11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ÈRE</a:t>
                      </a:r>
                      <a:r>
                        <a:rPr lang="fr-CH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TENTATIVE EN : 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 NÉCESSAIRE, JE PRÉSENTE MON RAPPORT EN 2</a:t>
                      </a:r>
                      <a:r>
                        <a:rPr lang="fr-CH" sz="11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ÈME</a:t>
                      </a:r>
                      <a:r>
                        <a:rPr lang="fr-CH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TENTATIVE EN : 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047764"/>
                  </a:ext>
                </a:extLst>
              </a:tr>
              <a:tr h="1278987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BACHELOR – 2</a:t>
                      </a:r>
                      <a:r>
                        <a:rPr lang="fr-CH" sz="1100" b="1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ÈME</a:t>
                      </a: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ANNÉE </a:t>
                      </a:r>
                    </a:p>
                  </a:txBody>
                  <a:tcPr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fr-CH" sz="1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Semestre d’automne de B2.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ET/OU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fr-CH" sz="1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Semestre de printemps de B2.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ET/OU</a:t>
                      </a:r>
                      <a:endParaRPr lang="fr-CH" sz="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fr-CH" sz="1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Été entre B2 et B3. </a:t>
                      </a:r>
                      <a:endParaRPr lang="fr-CH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 début du semestre d’automne de B2.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endParaRPr lang="fr-CH" sz="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 manière annuelle uniquement (et non au semestre). 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ighlight>
                            <a:srgbClr val="FF00FF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A. </a:t>
                      </a: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Janvier/février (fin du semestre d’automne de B2). </a:t>
                      </a:r>
                      <a:endParaRPr lang="fr-CH" sz="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</a:t>
                      </a: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fr-CH" sz="1100" kern="1200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B. </a:t>
                      </a:r>
                      <a:r>
                        <a:rPr lang="fr-CH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Mai/juin (fin du semestre de printemps de B2).</a:t>
                      </a:r>
                    </a:p>
                    <a:p>
                      <a:pPr marL="0" indent="0" algn="ctr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fr-CH" sz="11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OU</a:t>
                      </a: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fr-CH" sz="1100" kern="120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C. </a:t>
                      </a:r>
                      <a:r>
                        <a:rPr lang="fr-CH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Août/septembre (fin de l’été entre B2 et B3).</a:t>
                      </a:r>
                      <a:endParaRPr lang="fr-CH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kern="1200" dirty="0">
                          <a:solidFill>
                            <a:schemeClr val="tx1"/>
                          </a:solidFill>
                          <a:highlight>
                            <a:srgbClr val="FF00FF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A. </a:t>
                      </a:r>
                      <a:r>
                        <a:rPr lang="fr-CH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Août/septembre (fin de l’été entre B2 et B3).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tabLst/>
                        <a:defRPr/>
                      </a:pPr>
                      <a:endParaRPr lang="fr-CH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B. </a:t>
                      </a:r>
                      <a:r>
                        <a:rPr lang="fr-CH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Août/septembre (fin de l’été entre B2 et B3).</a:t>
                      </a:r>
                    </a:p>
                    <a:p>
                      <a:endParaRPr lang="fr-CH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C. </a:t>
                      </a: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Janvier/février (fin du semestre d’automne de B3). </a:t>
                      </a:r>
                      <a:endParaRPr lang="fr-CH" sz="7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698475"/>
                  </a:ext>
                </a:extLst>
              </a:tr>
              <a:tr h="1278987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BACHELOR – 3</a:t>
                      </a:r>
                      <a:r>
                        <a:rPr lang="fr-CH" sz="1100" b="1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ÈME</a:t>
                      </a: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ANNÉE </a:t>
                      </a:r>
                    </a:p>
                  </a:txBody>
                  <a:tcPr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fr-CH" sz="1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Semestre d’automne de B3.</a:t>
                      </a:r>
                      <a:endParaRPr lang="fr-CH" sz="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ET/OU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fr-CH" sz="1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Semestre de printemps de B3.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ET/OU</a:t>
                      </a:r>
                      <a:endParaRPr lang="fr-CH" sz="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fr-CH" sz="1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Été entre B3 et B4.</a:t>
                      </a:r>
                      <a:endParaRPr lang="fr-CH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 début du semestre d’automne de B3.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fr-CH" sz="3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 manière annuelle uniquement (et non au semestre). </a:t>
                      </a:r>
                    </a:p>
                    <a:p>
                      <a:endParaRPr lang="fr-CH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ighlight>
                            <a:srgbClr val="FF00FF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A. </a:t>
                      </a: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Janvier/février (fin du semestre d’automne de B3). </a:t>
                      </a:r>
                      <a:endParaRPr lang="fr-CH" sz="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</a:t>
                      </a:r>
                      <a:endParaRPr lang="fr-CH" sz="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fr-CH" sz="1100" kern="1200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B. </a:t>
                      </a:r>
                      <a:r>
                        <a:rPr lang="fr-CH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Mai/juin (fin du semestre de printemps de B3).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</a:t>
                      </a:r>
                      <a:endParaRPr lang="fr-CH" sz="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fr-CH" sz="1100" kern="120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C. </a:t>
                      </a:r>
                      <a:r>
                        <a:rPr lang="fr-CH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Août/septembre (fin de l’été entre B3 et B4).</a:t>
                      </a:r>
                      <a:endParaRPr lang="fr-CH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kern="1200" dirty="0">
                          <a:solidFill>
                            <a:schemeClr val="tx1"/>
                          </a:solidFill>
                          <a:highlight>
                            <a:srgbClr val="FF00FF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A. </a:t>
                      </a:r>
                      <a:r>
                        <a:rPr lang="fr-CH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Août/septembre (fin de l’été entre B3 et B4).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tabLst/>
                        <a:defRPr/>
                      </a:pPr>
                      <a:endParaRPr lang="fr-CH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r>
                        <a:rPr lang="fr-CH" sz="1100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B. </a:t>
                      </a:r>
                      <a:r>
                        <a:rPr lang="fr-CH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Août/septembre (fin de l’été entre B3 et B4).</a:t>
                      </a:r>
                    </a:p>
                    <a:p>
                      <a:endParaRPr lang="fr-CH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C. </a:t>
                      </a: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Janvier/février (fin du semestre d’automne de B4). 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086010"/>
                  </a:ext>
                </a:extLst>
              </a:tr>
              <a:tr h="1448492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MASTER 1</a:t>
                      </a:r>
                      <a:r>
                        <a:rPr lang="fr-CH" sz="1100" b="1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ÈRE</a:t>
                      </a: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ANNÉE </a:t>
                      </a:r>
                    </a:p>
                    <a:p>
                      <a:endParaRPr lang="fr-CH" sz="600" b="0" u="sng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fr-CH" sz="1100" b="0" u="sng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Plans d’études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fr-CH" sz="11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Psychologie appliquée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fr-CH" sz="11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Psychologie dév. durable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fr-CH" sz="11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Psychologie de la santé</a:t>
                      </a:r>
                      <a:endParaRPr lang="fr-CH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fr-CH" sz="1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Semestre d’automne de M1.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ET/OU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fr-CH" sz="1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Semestre de printemps de M1.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ET/OU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fr-CH" sz="1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Été entre M1 et M2. </a:t>
                      </a:r>
                    </a:p>
                    <a:p>
                      <a:endParaRPr lang="fr-CH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 début du semestre d’automne de M1.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fr-CH" sz="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 manière annuelle uniquement (et non au semestre). </a:t>
                      </a:r>
                    </a:p>
                    <a:p>
                      <a:endParaRPr lang="fr-CH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ighlight>
                            <a:srgbClr val="FF00FF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A. </a:t>
                      </a: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Janvier/février (fin du semestre d’automne de M1).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</a:t>
                      </a: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fr-CH" sz="1100" kern="1200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B. </a:t>
                      </a:r>
                      <a:r>
                        <a:rPr lang="fr-CH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Mai/juin (fin du semestre de printemps de M1).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</a:t>
                      </a: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fr-CH" sz="1100" kern="120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C. </a:t>
                      </a:r>
                      <a:r>
                        <a:rPr lang="fr-CH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Août/septembre (fin de l’été entre M1 et M2).</a:t>
                      </a:r>
                      <a:endParaRPr lang="fr-CH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kern="1200" dirty="0">
                          <a:solidFill>
                            <a:schemeClr val="tx1"/>
                          </a:solidFill>
                          <a:highlight>
                            <a:srgbClr val="FF00FF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A. </a:t>
                      </a:r>
                      <a:r>
                        <a:rPr lang="fr-CH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Août/septembre (fin de l’été entre M1 et M2).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tabLst/>
                        <a:defRPr/>
                      </a:pPr>
                      <a:endParaRPr lang="fr-CH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B. </a:t>
                      </a:r>
                      <a:r>
                        <a:rPr lang="fr-CH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Août/septembre (fin de l’été entre M1 et M2).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C. </a:t>
                      </a: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Janvier/février (fin du semestre d’automne de M2). 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201522"/>
                  </a:ext>
                </a:extLst>
              </a:tr>
              <a:tr h="2419289">
                <a:tc>
                  <a:txBody>
                    <a:bodyPr/>
                    <a:lstStyle/>
                    <a:p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MASTER 2</a:t>
                      </a:r>
                      <a:r>
                        <a:rPr lang="fr-CH" sz="1100" b="1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ÈME</a:t>
                      </a: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ANNÉE </a:t>
                      </a:r>
                    </a:p>
                    <a:p>
                      <a:endParaRPr lang="fr-CH" sz="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fr-CH" sz="1100" b="0" u="sng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Plans d’études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fr-CH" sz="11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Psychologie appliquée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fr-CH" sz="11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Psychologie du dév. durable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fr-CH" sz="11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Psychologie de la santé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fr-CH" sz="11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Psychologie clinique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fr-CH" sz="1100" b="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Recherche approfondie en psychologie</a:t>
                      </a:r>
                    </a:p>
                    <a:p>
                      <a:endParaRPr lang="fr-CH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ADADAD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fr-CH" sz="1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Semestre d’automne de M2.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ET/OU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fr-CH" sz="1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Semestre de printemps de M2.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ET/OU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fr-CH" sz="11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Été entre M2 et M3.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fr-CH" sz="60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buFont typeface="Webdings" panose="05030102010509060703" pitchFamily="18" charset="2"/>
                        <a:buChar char="i"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Psychologie clinique : </a:t>
                      </a: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les stages réalisés durant l’été entre M1 et M2 doivent être inscrits dans IEL au début du semestre d’automne de M2. 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ADADAD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 début du semestre d’automne de M2.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fr-CH" sz="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 manière annuelle uniquement (et non au semestre). </a:t>
                      </a:r>
                    </a:p>
                    <a:p>
                      <a:endParaRPr lang="fr-CH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ADADA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sz="200" u="sng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ighlight>
                            <a:srgbClr val="FF00FF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A. </a:t>
                      </a: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Janvier/février (fin du semestre d’automne de M2).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</a:t>
                      </a: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fr-CH" sz="1100" kern="1200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B. </a:t>
                      </a:r>
                      <a:r>
                        <a:rPr lang="fr-CH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Mai/juin (fin du semestre de printemps de M2).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CH" sz="11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</a:t>
                      </a: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fr-CH" sz="1100" kern="120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C. </a:t>
                      </a:r>
                      <a:r>
                        <a:rPr lang="fr-CH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Août/septembre (fin de l’été entre M2 et M3).</a:t>
                      </a:r>
                    </a:p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endParaRPr lang="fr-CH" sz="6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buFont typeface="Webdings" panose="05030102010509060703" pitchFamily="18" charset="2"/>
                        <a:buChar char="i"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Psychologie clinique -  stages de terrain </a:t>
                      </a: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l’étudiant doit présenter son stage à l’évaluation à la session qui suit directement la fin de son stage. </a:t>
                      </a:r>
                    </a:p>
                    <a:p>
                      <a:endParaRPr lang="fr-CH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ADAD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kern="1200" dirty="0">
                          <a:solidFill>
                            <a:schemeClr val="tx1"/>
                          </a:solidFill>
                          <a:highlight>
                            <a:srgbClr val="FF00FF"/>
                          </a:highlight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A. </a:t>
                      </a:r>
                      <a:r>
                        <a:rPr lang="fr-CH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Août/septembre (fin de l’été entre M2 et M3).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tabLst/>
                        <a:defRPr/>
                      </a:pPr>
                      <a:endParaRPr lang="fr-CH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B. </a:t>
                      </a:r>
                      <a:r>
                        <a:rPr lang="fr-CH" sz="11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Août/septembre (fin de l’été entre M2 et M3).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C. </a:t>
                      </a:r>
                      <a:r>
                        <a:rPr lang="fr-CH" sz="11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Janvier/février (fin du semestre d’automne de M3).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11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ADAD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278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27292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2027</TotalTime>
  <Words>642</Words>
  <Application>Microsoft Office PowerPoint</Application>
  <PresentationFormat>Grand écran</PresentationFormat>
  <Paragraphs>99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Webdings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Stéphanie Bouchet-Rossier</dc:creator>
  <cp:lastModifiedBy>Stéphanie Bouchet-Rossier</cp:lastModifiedBy>
  <cp:revision>13</cp:revision>
  <dcterms:created xsi:type="dcterms:W3CDTF">2025-10-07T12:45:17Z</dcterms:created>
  <dcterms:modified xsi:type="dcterms:W3CDTF">2025-10-29T11:08:07Z</dcterms:modified>
</cp:coreProperties>
</file>