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402" r:id="rId2"/>
    <p:sldId id="403" r:id="rId3"/>
    <p:sldId id="404" r:id="rId4"/>
    <p:sldId id="405" r:id="rId5"/>
    <p:sldId id="394" r:id="rId6"/>
    <p:sldId id="380" r:id="rId7"/>
    <p:sldId id="428" r:id="rId8"/>
    <p:sldId id="387" r:id="rId9"/>
    <p:sldId id="383" r:id="rId10"/>
    <p:sldId id="385" r:id="rId11"/>
    <p:sldId id="430" r:id="rId12"/>
    <p:sldId id="386" r:id="rId13"/>
    <p:sldId id="431" r:id="rId14"/>
    <p:sldId id="388" r:id="rId15"/>
    <p:sldId id="389" r:id="rId16"/>
    <p:sldId id="390" r:id="rId17"/>
    <p:sldId id="391" r:id="rId18"/>
    <p:sldId id="392" r:id="rId19"/>
    <p:sldId id="429" r:id="rId20"/>
    <p:sldId id="393" r:id="rId21"/>
    <p:sldId id="384" r:id="rId22"/>
    <p:sldId id="395" r:id="rId23"/>
  </p:sldIdLst>
  <p:sldSz cx="9144000" cy="6858000" type="screen4x3"/>
  <p:notesSz cx="6811963" cy="99425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09" autoAdjust="0"/>
    <p:restoredTop sz="79282" autoAdjust="0"/>
  </p:normalViewPr>
  <p:slideViewPr>
    <p:cSldViewPr>
      <p:cViewPr varScale="1">
        <p:scale>
          <a:sx n="92" d="100"/>
          <a:sy n="92" d="100"/>
        </p:scale>
        <p:origin x="185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2593" cy="499192"/>
          </a:xfrm>
          <a:prstGeom prst="rect">
            <a:avLst/>
          </a:prstGeom>
        </p:spPr>
        <p:txBody>
          <a:bodyPr vert="horz" lIns="91581" tIns="45791" rIns="91581" bIns="45791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7781" y="1"/>
            <a:ext cx="2952593" cy="499192"/>
          </a:xfrm>
          <a:prstGeom prst="rect">
            <a:avLst/>
          </a:prstGeom>
        </p:spPr>
        <p:txBody>
          <a:bodyPr vert="horz" lIns="91581" tIns="45791" rIns="91581" bIns="45791" rtlCol="0"/>
          <a:lstStyle>
            <a:lvl1pPr algn="r">
              <a:defRPr sz="1200"/>
            </a:lvl1pPr>
          </a:lstStyle>
          <a:p>
            <a:fld id="{45AC8843-B4C1-47E4-8847-10FD27646AFF}" type="datetimeFigureOut">
              <a:rPr lang="fr-CH" smtClean="0"/>
              <a:t>28.09.2022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43321"/>
            <a:ext cx="2952593" cy="499192"/>
          </a:xfrm>
          <a:prstGeom prst="rect">
            <a:avLst/>
          </a:prstGeom>
        </p:spPr>
        <p:txBody>
          <a:bodyPr vert="horz" lIns="91581" tIns="45791" rIns="91581" bIns="45791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7781" y="9443321"/>
            <a:ext cx="2952593" cy="499192"/>
          </a:xfrm>
          <a:prstGeom prst="rect">
            <a:avLst/>
          </a:prstGeom>
        </p:spPr>
        <p:txBody>
          <a:bodyPr vert="horz" lIns="91581" tIns="45791" rIns="91581" bIns="45791" rtlCol="0" anchor="b"/>
          <a:lstStyle>
            <a:lvl1pPr algn="r">
              <a:defRPr sz="1200"/>
            </a:lvl1pPr>
          </a:lstStyle>
          <a:p>
            <a:fld id="{32E598C3-3C4B-4FD1-BCE9-AAA0B9358B6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871939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7126"/>
          </a:xfrm>
          <a:prstGeom prst="rect">
            <a:avLst/>
          </a:prstGeom>
        </p:spPr>
        <p:txBody>
          <a:bodyPr vert="horz" lIns="91415" tIns="45709" rIns="91415" bIns="45709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8536" y="0"/>
            <a:ext cx="2951851" cy="497126"/>
          </a:xfrm>
          <a:prstGeom prst="rect">
            <a:avLst/>
          </a:prstGeom>
        </p:spPr>
        <p:txBody>
          <a:bodyPr vert="horz" lIns="91415" tIns="45709" rIns="91415" bIns="45709" rtlCol="0"/>
          <a:lstStyle>
            <a:lvl1pPr algn="r">
              <a:defRPr sz="1200"/>
            </a:lvl1pPr>
          </a:lstStyle>
          <a:p>
            <a:fld id="{8EC01E25-771B-425E-97AF-C6658467FF29}" type="datetimeFigureOut">
              <a:rPr lang="fr-CH" smtClean="0"/>
              <a:t>28.09.2022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5" tIns="45709" rIns="91415" bIns="45709" rtlCol="0" anchor="ctr"/>
          <a:lstStyle/>
          <a:p>
            <a:endParaRPr lang="fr-CH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1197" y="4722695"/>
            <a:ext cx="5449570" cy="4474131"/>
          </a:xfrm>
          <a:prstGeom prst="rect">
            <a:avLst/>
          </a:prstGeom>
        </p:spPr>
        <p:txBody>
          <a:bodyPr vert="horz" lIns="91415" tIns="45709" rIns="91415" bIns="45709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851" cy="497126"/>
          </a:xfrm>
          <a:prstGeom prst="rect">
            <a:avLst/>
          </a:prstGeom>
        </p:spPr>
        <p:txBody>
          <a:bodyPr vert="horz" lIns="91415" tIns="45709" rIns="91415" bIns="45709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8536" y="9443662"/>
            <a:ext cx="2951851" cy="497126"/>
          </a:xfrm>
          <a:prstGeom prst="rect">
            <a:avLst/>
          </a:prstGeom>
        </p:spPr>
        <p:txBody>
          <a:bodyPr vert="horz" lIns="91415" tIns="45709" rIns="91415" bIns="45709" rtlCol="0" anchor="b"/>
          <a:lstStyle>
            <a:lvl1pPr algn="r">
              <a:defRPr sz="1200"/>
            </a:lvl1pPr>
          </a:lstStyle>
          <a:p>
            <a:fld id="{24D83EAA-FE6C-49F5-96F7-9F3807A4D78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26701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5D90E5-F3C6-481D-A878-4E1C7AC5AEA9}" type="slidenum">
              <a:rPr lang="fr-CH" smtClean="0"/>
              <a:t>2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39425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258">
              <a:defRPr/>
            </a:pP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12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338842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258">
              <a:defRPr/>
            </a:pP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13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770030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14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875488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b="1" dirty="0">
              <a:solidFill>
                <a:srgbClr val="FF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15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694779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201"/>
              </a:spcAft>
            </a:pPr>
            <a:endParaRPr lang="fr-CH" dirty="0"/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16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466048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17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944617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201"/>
              </a:spcAft>
            </a:pPr>
            <a:endParaRPr lang="fr-CH" dirty="0"/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18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269255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201"/>
              </a:spcAft>
            </a:pPr>
            <a:endParaRPr lang="fr-CH" dirty="0"/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19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694471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>
              <a:sym typeface="Wingdings" panose="05000000000000000000" pitchFamily="2" charset="2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20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647684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21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025485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Accords monde : </a:t>
            </a:r>
            <a:r>
              <a:rPr lang="fr-FR" dirty="0" err="1"/>
              <a:t>plurifacultaire</a:t>
            </a:r>
            <a:r>
              <a:rPr lang="fr-FR" dirty="0"/>
              <a:t> =&gt; concurrence (notes sont importantes, et notions d’anglais)</a:t>
            </a:r>
          </a:p>
          <a:p>
            <a:r>
              <a:rPr lang="fr-FR" dirty="0"/>
              <a:t>SEMP (ex Erasmus) : accords par </a:t>
            </a:r>
            <a:r>
              <a:rPr lang="fr-FR" dirty="0" smtClean="0"/>
              <a:t>discipline</a:t>
            </a:r>
          </a:p>
          <a:p>
            <a:r>
              <a:rPr lang="fr-FR" dirty="0" smtClean="0"/>
              <a:t>Tout ce qui est monde doit passer avant les autres (Europe).</a:t>
            </a:r>
          </a:p>
          <a:p>
            <a:r>
              <a:rPr lang="fr-FR" dirty="0" smtClean="0"/>
              <a:t>Sélection Europe se fait en février mars, Monde se fait</a:t>
            </a:r>
            <a:r>
              <a:rPr lang="fr-FR" baseline="0" dirty="0" smtClean="0"/>
              <a:t> avant Noël.</a:t>
            </a:r>
          </a:p>
          <a:p>
            <a:r>
              <a:rPr lang="fr-CH" dirty="0" smtClean="0"/>
              <a:t>Si vous faites le choix de vous inscrire pour une/des destination/s monde :</a:t>
            </a:r>
          </a:p>
          <a:p>
            <a:pPr marL="248560" indent="-248560">
              <a:buFont typeface="Wingdings" panose="05000000000000000000" pitchFamily="2" charset="2"/>
              <a:buChar char="ü"/>
            </a:pPr>
            <a:r>
              <a:rPr lang="fr-CH" b="1" dirty="0" smtClean="0"/>
              <a:t>Dossier excellent (moyenne académique &gt;5), possibilité de mettre 3 destinations MONDE</a:t>
            </a:r>
            <a:endParaRPr lang="fr-CH" dirty="0" smtClean="0"/>
          </a:p>
          <a:p>
            <a:pPr marL="248560" indent="-248560">
              <a:buFont typeface="Wingdings" panose="05000000000000000000" pitchFamily="2" charset="2"/>
              <a:buChar char="ü"/>
            </a:pPr>
            <a:r>
              <a:rPr lang="fr-CH" b="1" dirty="0" smtClean="0"/>
              <a:t>Bon dossier (&gt;4.5), possibilité de mettre 2 destinations MONDE</a:t>
            </a:r>
            <a:endParaRPr lang="fr-CH" dirty="0" smtClean="0"/>
          </a:p>
          <a:p>
            <a:pPr marL="248560" indent="-248560">
              <a:buFont typeface="Wingdings" panose="05000000000000000000" pitchFamily="2" charset="2"/>
              <a:buChar char="ü"/>
            </a:pPr>
            <a:r>
              <a:rPr lang="fr-CH" b="1" dirty="0" smtClean="0"/>
              <a:t>Dossier en-dessous de 4.5, c’est maximum 1 destination MONDE</a:t>
            </a:r>
            <a:endParaRPr lang="fr-CH" dirty="0" smtClean="0"/>
          </a:p>
          <a:p>
            <a:endParaRPr lang="fr-FR" dirty="0" smtClean="0"/>
          </a:p>
          <a:p>
            <a:endParaRPr lang="fr-FR" dirty="0"/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5D90E5-F3C6-481D-A878-4E1C7AC5AEA9}" type="slidenum">
              <a:rPr lang="fr-CH" smtClean="0"/>
              <a:t>4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970302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22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353357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201"/>
              </a:spcAft>
            </a:pPr>
            <a:r>
              <a:rPr lang="fr-CH" dirty="0"/>
              <a:t>Montrer les directives sur la mobilité </a:t>
            </a:r>
            <a:r>
              <a:rPr lang="fr-CH" dirty="0">
                <a:sym typeface="Wingdings" panose="05000000000000000000" pitchFamily="2" charset="2"/>
              </a:rPr>
              <a:t> tous les détails de cette présentation sont donnés dans les directives</a:t>
            </a: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5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302020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6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999360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7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409113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8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319651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9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506869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20000"/>
              </a:spcBef>
              <a:spcAft>
                <a:spcPts val="601"/>
              </a:spcAft>
            </a:pPr>
            <a:endParaRPr lang="fr-CH" dirty="0"/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10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030361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11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49757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390AB-F77D-41C7-ACAA-2A4E24D0B601}" type="datetime1">
              <a:rPr lang="fr-CH" smtClean="0"/>
              <a:t>28.09.2022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73553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B028-F6BE-4609-B486-5E65DCCE41A8}" type="datetime1">
              <a:rPr lang="fr-CH" smtClean="0"/>
              <a:t>28.09.2022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46718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A3-54D9-433C-AAA4-040386D13981}" type="datetime1">
              <a:rPr lang="fr-CH" smtClean="0"/>
              <a:t>28.09.2022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55358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136"/>
            <a:ext cx="9144000" cy="816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06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42CF2-DE1A-4535-96B6-16D0C03BE7DB}" type="datetime1">
              <a:rPr lang="fr-CH" smtClean="0"/>
              <a:t>28.09.2022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75537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BCDE0-949F-47DB-A57B-42BAE3C57FBB}" type="datetime1">
              <a:rPr lang="fr-CH" smtClean="0"/>
              <a:t>28.09.2022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36700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B2A20-1502-4E14-AC6C-F29F438FB775}" type="datetime1">
              <a:rPr lang="fr-CH" smtClean="0"/>
              <a:t>28.09.2022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00482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9B033-1AD5-4A00-9AA4-E605C9BC8516}" type="datetime1">
              <a:rPr lang="fr-CH" smtClean="0"/>
              <a:t>28.09.2022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74432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E156D-AC2B-49D0-8A3F-E5509072F604}" type="datetime1">
              <a:rPr lang="fr-CH" smtClean="0"/>
              <a:t>28.09.2022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48752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3109-E8B3-4E20-8888-9045478D494F}" type="datetime1">
              <a:rPr lang="fr-CH" smtClean="0"/>
              <a:t>28.09.2022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07316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35ACA-1E50-4AB6-8DA0-6A30349AD6B9}" type="datetime1">
              <a:rPr lang="fr-CH" smtClean="0"/>
              <a:t>28.09.2022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04803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FE1-8ADF-4A6D-B621-D5E286F57756}" type="datetime1">
              <a:rPr lang="fr-CH" smtClean="0"/>
              <a:t>28.09.2022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33515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88DFA-8B2F-4202-A83B-F1A9FAAA161E}" type="datetime1">
              <a:rPr lang="fr-CH" smtClean="0"/>
              <a:t>28.09.2022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CH"/>
              <a:t>I. de Vinck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11450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unige.ch/exchange/fr/contact/" TargetMode="Externa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Volumes/PIP/Presse/catec/Charte%202014/Mode%CC%80les%20ppt/PPT%20par%20fac/bandeaux%20images/bandeau_gsi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unige.ch/gsi/fr/espace-etudiants/espace-etudiants-mobilite/mobilite-bachelor-bari/" TargetMode="Externa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07505" y="5517232"/>
            <a:ext cx="37444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Service de la mobilité académique</a:t>
            </a:r>
          </a:p>
        </p:txBody>
      </p:sp>
      <p:sp>
        <p:nvSpPr>
          <p:cNvPr id="8" name="Rectangle 7"/>
          <p:cNvSpPr/>
          <p:nvPr/>
        </p:nvSpPr>
        <p:spPr>
          <a:xfrm>
            <a:off x="683569" y="613859"/>
            <a:ext cx="7622412" cy="76944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fr-CH" altLang="fr-FR" sz="4400" b="1" dirty="0" smtClean="0">
                <a:solidFill>
                  <a:srgbClr val="CC0066"/>
                </a:solidFill>
              </a:rPr>
              <a:t>Mobilité académique au GSI</a:t>
            </a:r>
            <a:endParaRPr lang="fr-FR" altLang="fr-FR" sz="4400" b="1" dirty="0">
              <a:solidFill>
                <a:srgbClr val="CC0066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159732" y="2829956"/>
            <a:ext cx="525658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600" dirty="0" smtClean="0"/>
              <a:t>Départs :</a:t>
            </a:r>
          </a:p>
          <a:p>
            <a:pPr algn="ctr"/>
            <a:r>
              <a:rPr lang="fr-FR" sz="2600" dirty="0" smtClean="0"/>
              <a:t> semestre de printemps 2024 </a:t>
            </a:r>
            <a:endParaRPr lang="fr-FR" sz="2600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226BFAF-A58A-4B9A-ACA7-433DB36EA9C8}"/>
              </a:ext>
            </a:extLst>
          </p:cNvPr>
          <p:cNvSpPr txBox="1"/>
          <p:nvPr/>
        </p:nvSpPr>
        <p:spPr>
          <a:xfrm>
            <a:off x="683569" y="2219107"/>
            <a:ext cx="82089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3200" dirty="0"/>
              <a:t>Informations destinées </a:t>
            </a:r>
            <a:r>
              <a:rPr lang="fr-CH" sz="3200" dirty="0" smtClean="0"/>
              <a:t>aux </a:t>
            </a:r>
            <a:r>
              <a:rPr lang="fr-CH" sz="3200" dirty="0" err="1" smtClean="0"/>
              <a:t>étudiant-es</a:t>
            </a:r>
            <a:r>
              <a:rPr lang="fr-CH" sz="3200" dirty="0" smtClean="0"/>
              <a:t> </a:t>
            </a:r>
            <a:r>
              <a:rPr lang="fr-CH" sz="3200" dirty="0"/>
              <a:t>du BARI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407435"/>
            <a:ext cx="2420888" cy="2420888"/>
          </a:xfrm>
          <a:prstGeom prst="rect">
            <a:avLst/>
          </a:prstGeom>
        </p:spPr>
      </p:pic>
      <p:pic>
        <p:nvPicPr>
          <p:cNvPr id="10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618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4" name="Titre 1"/>
          <p:cNvSpPr txBox="1">
            <a:spLocks/>
          </p:cNvSpPr>
          <p:nvPr/>
        </p:nvSpPr>
        <p:spPr>
          <a:xfrm>
            <a:off x="0" y="409575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altLang="fr-FR" b="1" dirty="0" smtClean="0">
                <a:solidFill>
                  <a:srgbClr val="CC0066"/>
                </a:solidFill>
              </a:rPr>
              <a:t>Conversion des crédits</a:t>
            </a:r>
            <a:endParaRPr lang="fr-CH" b="1" dirty="0"/>
          </a:p>
        </p:txBody>
      </p:sp>
      <p:sp>
        <p:nvSpPr>
          <p:cNvPr id="5" name="Rectangle 4"/>
          <p:cNvSpPr/>
          <p:nvPr/>
        </p:nvSpPr>
        <p:spPr>
          <a:xfrm>
            <a:off x="899592" y="1622515"/>
            <a:ext cx="7938726" cy="29115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ct val="200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Système de crédit diffère selon les universités</a:t>
            </a:r>
          </a:p>
          <a:p>
            <a:pPr marL="342900" indent="-342900" algn="just">
              <a:spcBef>
                <a:spcPct val="200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b="1" dirty="0"/>
              <a:t>Europe</a:t>
            </a:r>
            <a:r>
              <a:rPr lang="fr-CH" sz="2400" dirty="0"/>
              <a:t>: système </a:t>
            </a:r>
            <a:r>
              <a:rPr lang="fr-CH" sz="2400" b="1" dirty="0"/>
              <a:t>ECTS</a:t>
            </a:r>
            <a:r>
              <a:rPr lang="fr-CH" sz="2400" dirty="0"/>
              <a:t> en général</a:t>
            </a:r>
          </a:p>
          <a:p>
            <a:pPr marL="342900" indent="-342900" algn="just">
              <a:spcBef>
                <a:spcPct val="200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b="1" dirty="0"/>
              <a:t>Autres pays</a:t>
            </a:r>
            <a:r>
              <a:rPr lang="fr-CH" sz="2400" dirty="0"/>
              <a:t>: chaque université peut avoir son propre système de crédits</a:t>
            </a:r>
          </a:p>
          <a:p>
            <a:pPr marL="342900" indent="-342900" algn="just">
              <a:spcBef>
                <a:spcPct val="200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Conversion en ECTS est souvent disponible</a:t>
            </a:r>
          </a:p>
          <a:p>
            <a:pPr marL="342900" indent="-342900" algn="just">
              <a:spcBef>
                <a:spcPct val="200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Sinon évaluation du </a:t>
            </a:r>
            <a:r>
              <a:rPr lang="fr-CH" sz="2400" b="1" dirty="0"/>
              <a:t>volume horaire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7750178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" y="5752652"/>
            <a:ext cx="9144000" cy="1082040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altLang="fr-FR" b="1" dirty="0">
                <a:solidFill>
                  <a:srgbClr val="CC0066"/>
                </a:solidFill>
              </a:rPr>
              <a:t>Conversion des crédits</a:t>
            </a:r>
            <a:endParaRPr lang="fr-CH" b="1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85607" y="1413445"/>
            <a:ext cx="4038600" cy="4339207"/>
          </a:xfrm>
        </p:spPr>
        <p:txBody>
          <a:bodyPr>
            <a:normAutofit fontScale="85000" lnSpcReduction="20000"/>
          </a:bodyPr>
          <a:lstStyle/>
          <a:p>
            <a:pPr lvl="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dirty="0">
                <a:solidFill>
                  <a:prstClr val="black"/>
                </a:solidFill>
              </a:rPr>
              <a:t>Système de crédit diffère selon les universités</a:t>
            </a:r>
          </a:p>
          <a:p>
            <a:pPr lvl="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b="1" dirty="0">
                <a:solidFill>
                  <a:prstClr val="black"/>
                </a:solidFill>
              </a:rPr>
              <a:t>Europe</a:t>
            </a:r>
            <a:r>
              <a:rPr lang="fr-CH" sz="2400" dirty="0">
                <a:solidFill>
                  <a:prstClr val="black"/>
                </a:solidFill>
              </a:rPr>
              <a:t>: système </a:t>
            </a:r>
            <a:r>
              <a:rPr lang="fr-CH" sz="2400" b="1" dirty="0">
                <a:solidFill>
                  <a:prstClr val="black"/>
                </a:solidFill>
              </a:rPr>
              <a:t>ECTS</a:t>
            </a:r>
            <a:r>
              <a:rPr lang="fr-CH" sz="2400" dirty="0">
                <a:solidFill>
                  <a:prstClr val="black"/>
                </a:solidFill>
              </a:rPr>
              <a:t> en général</a:t>
            </a:r>
          </a:p>
          <a:p>
            <a:pPr lvl="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b="1" dirty="0">
                <a:solidFill>
                  <a:prstClr val="black"/>
                </a:solidFill>
              </a:rPr>
              <a:t>Autres pays</a:t>
            </a:r>
            <a:r>
              <a:rPr lang="fr-CH" sz="2400" dirty="0">
                <a:solidFill>
                  <a:prstClr val="black"/>
                </a:solidFill>
              </a:rPr>
              <a:t>: chaque université peut avoir son propre système de crédits</a:t>
            </a:r>
          </a:p>
          <a:p>
            <a:pPr lvl="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dirty="0">
                <a:solidFill>
                  <a:prstClr val="black"/>
                </a:solidFill>
              </a:rPr>
              <a:t>Conversion en ECTS est souvent disponible</a:t>
            </a:r>
          </a:p>
          <a:p>
            <a:pPr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dirty="0">
                <a:solidFill>
                  <a:prstClr val="black"/>
                </a:solidFill>
              </a:rPr>
              <a:t>Sinon évaluation du </a:t>
            </a:r>
            <a:r>
              <a:rPr lang="fr-CH" sz="2400" b="1" dirty="0">
                <a:solidFill>
                  <a:prstClr val="black"/>
                </a:solidFill>
              </a:rPr>
              <a:t>volume </a:t>
            </a:r>
            <a:r>
              <a:rPr lang="fr-CH" sz="2400" b="1" dirty="0" smtClean="0">
                <a:solidFill>
                  <a:prstClr val="black"/>
                </a:solidFill>
              </a:rPr>
              <a:t>horaire (</a:t>
            </a:r>
            <a:r>
              <a:rPr lang="fr-CH" sz="2400" b="1" dirty="0"/>
              <a:t>1 ECTS = 25-30 heures de </a:t>
            </a:r>
            <a:r>
              <a:rPr lang="fr-CH" sz="2400" b="1" dirty="0" smtClean="0"/>
              <a:t>travail)</a:t>
            </a:r>
            <a:endParaRPr lang="fr-CH" sz="2400" b="1" dirty="0"/>
          </a:p>
          <a:p>
            <a:pPr marL="0" lvl="0" indent="0" algn="just">
              <a:spcAft>
                <a:spcPts val="600"/>
              </a:spcAft>
              <a:buNone/>
            </a:pPr>
            <a:endParaRPr lang="fr-FR" sz="2400" dirty="0">
              <a:solidFill>
                <a:prstClr val="black"/>
              </a:solidFill>
            </a:endParaRPr>
          </a:p>
          <a:p>
            <a:endParaRPr lang="fr-CH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4493956" y="1338276"/>
            <a:ext cx="4470532" cy="452596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fr-CH" sz="2400" u="sng" dirty="0" smtClean="0"/>
              <a:t>Quelques exemples hors ECTS :</a:t>
            </a:r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r>
              <a:rPr lang="fr-CH" dirty="0" smtClean="0"/>
              <a:t>Australie</a:t>
            </a:r>
            <a:r>
              <a:rPr lang="fr-CH" dirty="0"/>
              <a:t> </a:t>
            </a:r>
            <a:r>
              <a:rPr lang="fr-CH" dirty="0" smtClean="0"/>
              <a:t>: 1 </a:t>
            </a:r>
            <a:r>
              <a:rPr lang="fr-CH" dirty="0"/>
              <a:t>crédit = 1.25 ECTS, soit 6 crédits = 7.5 ECTS</a:t>
            </a:r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r>
              <a:rPr lang="fr-CH" dirty="0"/>
              <a:t>USA et Canada: 1 crédit= 2 </a:t>
            </a:r>
            <a:r>
              <a:rPr lang="fr-CH" dirty="0" smtClean="0"/>
              <a:t>ECTS (attention UC : 1 crédit = 1.66 ECTS)</a:t>
            </a:r>
            <a:endParaRPr lang="fr-CH" dirty="0"/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r>
              <a:rPr lang="fr-CH" dirty="0" smtClean="0"/>
              <a:t>Asie : </a:t>
            </a:r>
            <a:r>
              <a:rPr lang="fr-CH" dirty="0"/>
              <a:t>1 crédit = 2 </a:t>
            </a:r>
            <a:r>
              <a:rPr lang="fr-CH" dirty="0" smtClean="0"/>
              <a:t>ECTS (sauf Malaisie 1.3 ECTS et Singapour 1.5 ECTS)</a:t>
            </a:r>
            <a:endParaRPr lang="fr-CH" dirty="0"/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r>
              <a:rPr lang="fr-CH" dirty="0"/>
              <a:t>Royaume-Uni: 2 crédits = 1 </a:t>
            </a:r>
            <a:r>
              <a:rPr lang="fr-CH" dirty="0" smtClean="0"/>
              <a:t>ECTS</a:t>
            </a:r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r>
              <a:rPr lang="fr-CH" dirty="0" err="1" smtClean="0"/>
              <a:t>Israel</a:t>
            </a:r>
            <a:r>
              <a:rPr lang="fr-CH" dirty="0" smtClean="0"/>
              <a:t> : </a:t>
            </a:r>
            <a:r>
              <a:rPr lang="fr-CH" dirty="0"/>
              <a:t>1 crédit = </a:t>
            </a:r>
            <a:r>
              <a:rPr lang="fr-CH" dirty="0" smtClean="0"/>
              <a:t>1.5 ECTS</a:t>
            </a:r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r>
              <a:rPr lang="fr-CH" dirty="0" smtClean="0"/>
              <a:t>Liban : </a:t>
            </a:r>
            <a:r>
              <a:rPr lang="fr-CH" dirty="0"/>
              <a:t>1 crédit = 1.5 </a:t>
            </a:r>
            <a:r>
              <a:rPr lang="fr-CH" dirty="0" smtClean="0"/>
              <a:t>ECTS</a:t>
            </a:r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r>
              <a:rPr lang="fr-CH" dirty="0" smtClean="0"/>
              <a:t>American University = </a:t>
            </a:r>
            <a:r>
              <a:rPr lang="fr-CH" dirty="0"/>
              <a:t>1 crédit = 2 ECTS </a:t>
            </a:r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endParaRPr lang="fr-CH" dirty="0" smtClean="0"/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236488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431540" y="188640"/>
            <a:ext cx="8280920" cy="1143000"/>
          </a:xfrm>
        </p:spPr>
        <p:txBody>
          <a:bodyPr>
            <a:normAutofit/>
          </a:bodyPr>
          <a:lstStyle/>
          <a:p>
            <a:r>
              <a:rPr lang="fr-CH" b="1" dirty="0" smtClean="0">
                <a:solidFill>
                  <a:srgbClr val="CC0066"/>
                </a:solidFill>
              </a:rPr>
              <a:t>Dates du séjour</a:t>
            </a:r>
            <a:endParaRPr lang="fr-CH" b="1" dirty="0"/>
          </a:p>
        </p:txBody>
      </p:sp>
      <p:sp>
        <p:nvSpPr>
          <p:cNvPr id="12" name="Rectangle 11"/>
          <p:cNvSpPr/>
          <p:nvPr/>
        </p:nvSpPr>
        <p:spPr>
          <a:xfrm>
            <a:off x="602637" y="1196752"/>
            <a:ext cx="7938726" cy="407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algn="just">
              <a:spcBef>
                <a:spcPct val="200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Dates du séjour définies par le calendrier académique de l’université d’accueil du semestre de mobilité prévu</a:t>
            </a:r>
          </a:p>
          <a:p>
            <a:pPr lvl="1" indent="-457200" algn="just">
              <a:spcBef>
                <a:spcPct val="200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Chaque université possède son propre calendrier académique</a:t>
            </a:r>
          </a:p>
          <a:p>
            <a:pPr lvl="1" indent="-457200" algn="just">
              <a:spcBef>
                <a:spcPct val="200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b="1" dirty="0"/>
              <a:t>Attention</a:t>
            </a:r>
            <a:r>
              <a:rPr lang="fr-CH" sz="2400" dirty="0"/>
              <a:t>: </a:t>
            </a:r>
            <a:r>
              <a:rPr lang="fr-CH" sz="2400" dirty="0">
                <a:sym typeface="Wingdings" panose="05000000000000000000" pitchFamily="2" charset="2"/>
              </a:rPr>
              <a:t>répercutions potentielles pendant les périodes d’examens :</a:t>
            </a:r>
          </a:p>
          <a:p>
            <a:pPr marL="800100" lvl="2" indent="-342900"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000" dirty="0">
                <a:sym typeface="Wingdings" panose="05000000000000000000" pitchFamily="2" charset="2"/>
              </a:rPr>
              <a:t> La mobilité est un motif valable pour obtenir une excuse à un examen : envoyer une demande au Directeur du GSI avec preuve que le séjour de mobilité commence pendant les examens (courriel/calendrier) de l’université d’accueil)</a:t>
            </a:r>
            <a:endParaRPr lang="fr-FR" sz="2000" dirty="0"/>
          </a:p>
        </p:txBody>
      </p:sp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4908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431540" y="188640"/>
            <a:ext cx="8280920" cy="1143000"/>
          </a:xfrm>
        </p:spPr>
        <p:txBody>
          <a:bodyPr>
            <a:normAutofit/>
          </a:bodyPr>
          <a:lstStyle/>
          <a:p>
            <a:r>
              <a:rPr lang="fr-CH" b="1" dirty="0" smtClean="0">
                <a:solidFill>
                  <a:srgbClr val="CC0066"/>
                </a:solidFill>
              </a:rPr>
              <a:t>Montage du dossier</a:t>
            </a:r>
            <a:endParaRPr lang="fr-CH" b="1" dirty="0"/>
          </a:p>
        </p:txBody>
      </p:sp>
      <p:sp>
        <p:nvSpPr>
          <p:cNvPr id="12" name="Rectangle 11"/>
          <p:cNvSpPr/>
          <p:nvPr/>
        </p:nvSpPr>
        <p:spPr>
          <a:xfrm>
            <a:off x="602637" y="1844824"/>
            <a:ext cx="7938726" cy="225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algn="just">
              <a:spcBef>
                <a:spcPct val="200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 smtClean="0"/>
              <a:t>Formulaire du Service mobilité incluant le plan d’études</a:t>
            </a:r>
            <a:endParaRPr lang="fr-CH" sz="2400" dirty="0"/>
          </a:p>
          <a:p>
            <a:pPr lvl="1" indent="-457200" algn="just">
              <a:spcBef>
                <a:spcPct val="200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 smtClean="0"/>
              <a:t>Curriculum Vitae</a:t>
            </a:r>
          </a:p>
          <a:p>
            <a:pPr lvl="1" indent="-457200" algn="just">
              <a:spcBef>
                <a:spcPct val="200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 smtClean="0"/>
              <a:t>Lettre de motivation (1 page A4)</a:t>
            </a:r>
          </a:p>
          <a:p>
            <a:pPr lvl="1" indent="-457200" algn="just">
              <a:spcBef>
                <a:spcPct val="200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 smtClean="0"/>
              <a:t>Relevés de notes du BARI reçus à ce jour </a:t>
            </a:r>
            <a:endParaRPr lang="fr-CH" sz="2400" dirty="0"/>
          </a:p>
        </p:txBody>
      </p:sp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0659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457200" y="42252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b="1" dirty="0" smtClean="0">
                <a:solidFill>
                  <a:srgbClr val="CC0066"/>
                </a:solidFill>
              </a:rPr>
              <a:t>Sélection des dossiers</a:t>
            </a:r>
            <a:endParaRPr lang="fr-CH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57200" y="1819845"/>
            <a:ext cx="8229600" cy="2905299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ü"/>
            </a:pPr>
            <a:r>
              <a:rPr lang="fr-CH" sz="2400" dirty="0"/>
              <a:t>Les places sont limitées</a:t>
            </a:r>
          </a:p>
          <a:p>
            <a:pPr algn="just"/>
            <a:r>
              <a:rPr lang="fr-CH" sz="2400" u="sng" dirty="0"/>
              <a:t>Accord </a:t>
            </a:r>
            <a:r>
              <a:rPr lang="fr-CH" sz="2400" u="sng" dirty="0" err="1"/>
              <a:t>interfacultaire</a:t>
            </a:r>
            <a:r>
              <a:rPr lang="fr-CH" sz="2400" dirty="0"/>
              <a:t> : la sélection sera faite par une Commission de sélection </a:t>
            </a:r>
            <a:r>
              <a:rPr lang="fr-CH" sz="2400" dirty="0" err="1"/>
              <a:t>interfacultaire</a:t>
            </a:r>
            <a:r>
              <a:rPr lang="fr-CH" sz="2400" dirty="0"/>
              <a:t> de l’UNIGE</a:t>
            </a:r>
          </a:p>
          <a:p>
            <a:pPr lvl="0" algn="just"/>
            <a:r>
              <a:rPr lang="fr-CH" sz="2400" u="sng" dirty="0"/>
              <a:t>Accord facultaire</a:t>
            </a:r>
            <a:r>
              <a:rPr lang="fr-CH" sz="2400" dirty="0"/>
              <a:t> : la sélection sera faite par le </a:t>
            </a:r>
            <a:r>
              <a:rPr lang="fr-CH" sz="2400" dirty="0" smtClean="0"/>
              <a:t>GSI</a:t>
            </a:r>
            <a:endParaRPr lang="fr-CH" sz="2400" dirty="0"/>
          </a:p>
          <a:p>
            <a:pPr algn="just">
              <a:buFont typeface="Wingdings" panose="05000000000000000000" pitchFamily="2" charset="2"/>
              <a:buChar char="Ø"/>
            </a:pPr>
            <a:endParaRPr lang="fr-CH" sz="24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fr-CH" sz="2400" dirty="0"/>
              <a:t>Confirmation </a:t>
            </a:r>
            <a:r>
              <a:rPr lang="fr-CH" sz="2400" b="1" u="sng" dirty="0"/>
              <a:t>conditionnelle</a:t>
            </a:r>
            <a:r>
              <a:rPr lang="fr-CH" sz="2400" dirty="0"/>
              <a:t> par le Service de la mobilité académique</a:t>
            </a:r>
          </a:p>
          <a:p>
            <a:endParaRPr lang="fr-CH" sz="2400" dirty="0"/>
          </a:p>
          <a:p>
            <a:endParaRPr lang="fr-CH" sz="2400" dirty="0"/>
          </a:p>
          <a:p>
            <a:endParaRPr lang="fr-CH" sz="2400" dirty="0"/>
          </a:p>
        </p:txBody>
      </p:sp>
    </p:spTree>
    <p:extLst>
      <p:ext uri="{BB962C8B-B14F-4D97-AF65-F5344CB8AC3E}">
        <p14:creationId xmlns:p14="http://schemas.microsoft.com/office/powerpoint/2010/main" val="7818201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457200" y="42252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b="1" dirty="0" smtClean="0">
                <a:solidFill>
                  <a:srgbClr val="CC0066"/>
                </a:solidFill>
              </a:rPr>
              <a:t>Confirmation</a:t>
            </a:r>
            <a:endParaRPr lang="fr-CH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57200" y="1484784"/>
            <a:ext cx="8229600" cy="3726215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3500" dirty="0"/>
              <a:t>Confirmation conditionnelle avant publication des </a:t>
            </a:r>
            <a:r>
              <a:rPr lang="fr-CH" sz="3500" dirty="0" smtClean="0"/>
              <a:t>résultats de la session d’examens de janvier/février 2023 pour les destinations monde et après la publication </a:t>
            </a:r>
            <a:r>
              <a:rPr lang="fr-CH" sz="3500" dirty="0"/>
              <a:t>des résultats de la session d’examens de janvier/février </a:t>
            </a:r>
            <a:r>
              <a:rPr lang="fr-CH" sz="3500" dirty="0" smtClean="0"/>
              <a:t>2023 pour les destinations Europe et Suisse</a:t>
            </a:r>
            <a:endParaRPr lang="fr-CH" sz="3500" dirty="0"/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fr-CH" sz="3500" dirty="0">
                <a:solidFill>
                  <a:srgbClr val="FF0000"/>
                </a:solidFill>
              </a:rPr>
              <a:t>Conditions:  </a:t>
            </a:r>
            <a:r>
              <a:rPr lang="fr-CH" sz="3500" b="1" dirty="0">
                <a:solidFill>
                  <a:srgbClr val="FF0000"/>
                </a:solidFill>
              </a:rPr>
              <a:t>moyenne pondérée minimale de 4.00</a:t>
            </a:r>
            <a:r>
              <a:rPr lang="fr-CH" sz="3500" dirty="0">
                <a:solidFill>
                  <a:srgbClr val="FF0000"/>
                </a:solidFill>
              </a:rPr>
              <a:t> - 1</a:t>
            </a:r>
            <a:r>
              <a:rPr lang="fr-CH" sz="3500" baseline="30000" dirty="0">
                <a:solidFill>
                  <a:srgbClr val="FF0000"/>
                </a:solidFill>
              </a:rPr>
              <a:t>ère</a:t>
            </a:r>
            <a:r>
              <a:rPr lang="fr-CH" sz="3500" dirty="0">
                <a:solidFill>
                  <a:srgbClr val="FF0000"/>
                </a:solidFill>
              </a:rPr>
              <a:t> partie + les deux 1ers  semestres de 2</a:t>
            </a:r>
            <a:r>
              <a:rPr lang="fr-CH" sz="3500" baseline="30000" dirty="0">
                <a:solidFill>
                  <a:srgbClr val="FF0000"/>
                </a:solidFill>
              </a:rPr>
              <a:t>ème</a:t>
            </a:r>
            <a:r>
              <a:rPr lang="fr-CH" sz="3500" dirty="0">
                <a:solidFill>
                  <a:srgbClr val="FF0000"/>
                </a:solidFill>
              </a:rPr>
              <a:t> partie (sessions d’examens de janvier/février </a:t>
            </a:r>
            <a:r>
              <a:rPr lang="fr-CH" sz="3500" dirty="0" smtClean="0">
                <a:solidFill>
                  <a:srgbClr val="FF0000"/>
                </a:solidFill>
              </a:rPr>
              <a:t>2023 </a:t>
            </a:r>
            <a:r>
              <a:rPr lang="fr-CH" sz="3500" dirty="0">
                <a:solidFill>
                  <a:srgbClr val="FF0000"/>
                </a:solidFill>
              </a:rPr>
              <a:t>et mai/juin </a:t>
            </a:r>
            <a:r>
              <a:rPr lang="fr-CH" sz="3500" dirty="0" smtClean="0">
                <a:solidFill>
                  <a:srgbClr val="FF0000"/>
                </a:solidFill>
              </a:rPr>
              <a:t>2023)</a:t>
            </a:r>
            <a:endParaRPr lang="fr-CH" sz="3500" dirty="0">
              <a:solidFill>
                <a:srgbClr val="FF0000"/>
              </a:solidFill>
            </a:endParaRP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fr-CH" sz="3500" b="1" dirty="0">
                <a:ln w="0" cmpd="sng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En cas de non-obtention de cette moyenne: départ non autorisé, aucune dérogation </a:t>
            </a:r>
            <a:r>
              <a:rPr lang="fr-CH" sz="3500" b="1" dirty="0" smtClean="0">
                <a:ln w="0" cmpd="sng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possible</a:t>
            </a: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endParaRPr lang="fr-CH" sz="3500" b="1" dirty="0" smtClean="0">
              <a:ln w="0" cmpd="sng"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3500" dirty="0"/>
              <a:t>Confirmation </a:t>
            </a:r>
            <a:r>
              <a:rPr lang="fr-CH" sz="3500" dirty="0" smtClean="0"/>
              <a:t>finale par l’université d’accueil (entre l’été et l’automne 2023)</a:t>
            </a:r>
            <a:endParaRPr lang="fr-CH" sz="3500" dirty="0"/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fr-CH" sz="2800" b="1" dirty="0">
              <a:ln w="0" cmpd="sng"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  <a:p>
            <a:endParaRPr lang="fr-CH" sz="2400" dirty="0"/>
          </a:p>
          <a:p>
            <a:endParaRPr lang="fr-CH" sz="2400" dirty="0"/>
          </a:p>
          <a:p>
            <a:endParaRPr lang="fr-CH" sz="2400" dirty="0"/>
          </a:p>
        </p:txBody>
      </p:sp>
    </p:spTree>
    <p:extLst>
      <p:ext uri="{BB962C8B-B14F-4D97-AF65-F5344CB8AC3E}">
        <p14:creationId xmlns:p14="http://schemas.microsoft.com/office/powerpoint/2010/main" val="35348766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457200" y="42252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b="1" dirty="0" smtClean="0">
                <a:solidFill>
                  <a:srgbClr val="CC0066"/>
                </a:solidFill>
              </a:rPr>
              <a:t>Une fois sur place</a:t>
            </a:r>
            <a:endParaRPr lang="fr-CH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57200" y="1679876"/>
            <a:ext cx="8229600" cy="396044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Obligation de vérifier au </a:t>
            </a:r>
            <a:r>
              <a:rPr lang="fr-CH" sz="2400" b="1" dirty="0"/>
              <a:t>début</a:t>
            </a:r>
            <a:r>
              <a:rPr lang="fr-CH" sz="2400" dirty="0"/>
              <a:t> du séjour </a:t>
            </a:r>
            <a:r>
              <a:rPr lang="fr-CH" sz="2400" b="1" dirty="0"/>
              <a:t>l’évolution des plans d’études</a:t>
            </a:r>
            <a:r>
              <a:rPr lang="fr-CH" sz="2400" dirty="0"/>
              <a:t> aussi bien à l’UNIGE que dans l’université d’accueil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fr-CH" sz="2000" dirty="0"/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Obligation d’</a:t>
            </a:r>
            <a:r>
              <a:rPr lang="fr-CH" sz="2400" b="1" dirty="0"/>
              <a:t>informer la/le Conseiller-ère académique de tout changement</a:t>
            </a:r>
            <a:r>
              <a:rPr lang="fr-CH" sz="2400" dirty="0"/>
              <a:t> du plan d’études dans les 2 semaines qui suivent l’arrivée au sein de l’Université d’accueil</a:t>
            </a:r>
          </a:p>
          <a:p>
            <a:pPr marL="457200" lvl="1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fr-CH" sz="2400" b="1" dirty="0">
                <a:solidFill>
                  <a:srgbClr val="FF0000"/>
                </a:solidFill>
                <a:sym typeface="Wingdings" panose="05000000000000000000" pitchFamily="2" charset="2"/>
              </a:rPr>
              <a:t>sous peine de ne pas recevoir les crédits du module «Mobilité» si aucune pertinence dans le changement</a:t>
            </a:r>
            <a:endParaRPr lang="fr-CH" sz="2400" b="1" dirty="0">
              <a:solidFill>
                <a:srgbClr val="FF0000"/>
              </a:solidFill>
            </a:endParaRPr>
          </a:p>
          <a:p>
            <a:endParaRPr lang="fr-CH" sz="2400" dirty="0"/>
          </a:p>
          <a:p>
            <a:endParaRPr lang="fr-CH" sz="2400" dirty="0"/>
          </a:p>
          <a:p>
            <a:endParaRPr lang="fr-CH" sz="2400" dirty="0"/>
          </a:p>
        </p:txBody>
      </p:sp>
    </p:spTree>
    <p:extLst>
      <p:ext uri="{BB962C8B-B14F-4D97-AF65-F5344CB8AC3E}">
        <p14:creationId xmlns:p14="http://schemas.microsoft.com/office/powerpoint/2010/main" val="34640561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4" name="Espace réservé du contenu 2"/>
          <p:cNvSpPr txBox="1">
            <a:spLocks/>
          </p:cNvSpPr>
          <p:nvPr/>
        </p:nvSpPr>
        <p:spPr>
          <a:xfrm>
            <a:off x="539552" y="1700808"/>
            <a:ext cx="8229600" cy="374441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0"/>
              </a:spcAft>
              <a:buFont typeface="Wingdings" panose="05000000000000000000" pitchFamily="2" charset="2"/>
              <a:buChar char="ü"/>
            </a:pPr>
            <a:r>
              <a:rPr lang="fr-CH" sz="2400" dirty="0">
                <a:sym typeface="Wingdings" panose="05000000000000000000" pitchFamily="2" charset="2"/>
              </a:rPr>
              <a:t>Crédits relatifs à la mobilité octroyés au retour de la mobilité </a:t>
            </a:r>
          </a:p>
          <a:p>
            <a:pPr algn="just">
              <a:spcAft>
                <a:spcPts val="3000"/>
              </a:spcAft>
              <a:buFont typeface="Wingdings" panose="05000000000000000000" pitchFamily="2" charset="2"/>
              <a:buChar char="ü"/>
            </a:pPr>
            <a:r>
              <a:rPr lang="fr-CH" sz="2400" dirty="0">
                <a:sym typeface="Wingdings" panose="05000000000000000000" pitchFamily="2" charset="2"/>
              </a:rPr>
              <a:t>Sur présentation du </a:t>
            </a:r>
            <a:r>
              <a:rPr lang="fr-CH" sz="2400" b="1" dirty="0">
                <a:sym typeface="Wingdings" panose="05000000000000000000" pitchFamily="2" charset="2"/>
              </a:rPr>
              <a:t>relevé de notes original</a:t>
            </a:r>
            <a:r>
              <a:rPr lang="fr-CH" sz="2400" dirty="0">
                <a:sym typeface="Wingdings" panose="05000000000000000000" pitchFamily="2" charset="2"/>
              </a:rPr>
              <a:t> délivré par l’université d’accueil :</a:t>
            </a:r>
          </a:p>
          <a:p>
            <a:pPr marL="857250" lvl="1" indent="-457200" algn="just">
              <a:buFont typeface="Wingdings" panose="05000000000000000000" pitchFamily="2" charset="2"/>
              <a:buChar char="ü"/>
            </a:pPr>
            <a:r>
              <a:rPr lang="fr-CH" sz="2200" dirty="0">
                <a:sym typeface="Wingdings" panose="05000000000000000000" pitchFamily="2" charset="2"/>
              </a:rPr>
              <a:t>Format papier</a:t>
            </a:r>
          </a:p>
          <a:p>
            <a:pPr marL="857250" lvl="1" indent="-457200" algn="just">
              <a:buFont typeface="Wingdings" panose="05000000000000000000" pitchFamily="2" charset="2"/>
              <a:buChar char="ü"/>
            </a:pPr>
            <a:r>
              <a:rPr lang="fr-CH" sz="2200" dirty="0">
                <a:sym typeface="Wingdings" panose="05000000000000000000" pitchFamily="2" charset="2"/>
              </a:rPr>
              <a:t>Format électronique certifié</a:t>
            </a:r>
          </a:p>
          <a:p>
            <a:pPr marL="857250" lvl="1" indent="-457200" algn="just">
              <a:buFont typeface="Wingdings" panose="05000000000000000000" pitchFamily="2" charset="2"/>
              <a:buChar char="ü"/>
            </a:pPr>
            <a:r>
              <a:rPr lang="fr-CH" sz="2200" dirty="0">
                <a:sym typeface="Wingdings" panose="05000000000000000000" pitchFamily="2" charset="2"/>
              </a:rPr>
              <a:t>Lien internet renvoyant directement au dossier de l’étudiant-e au sein de l’Université d’accueil</a:t>
            </a:r>
            <a:endParaRPr lang="fr-CH" sz="2200" dirty="0"/>
          </a:p>
          <a:p>
            <a:pPr>
              <a:spcAft>
                <a:spcPts val="3000"/>
              </a:spcAft>
              <a:buFont typeface="Wingdings" panose="05000000000000000000" pitchFamily="2" charset="2"/>
              <a:buChar char="Ø"/>
            </a:pPr>
            <a:endParaRPr lang="fr-CH" sz="2400" dirty="0">
              <a:sym typeface="Wingdings" panose="05000000000000000000" pitchFamily="2" charset="2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409575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b="1" dirty="0" smtClean="0">
                <a:solidFill>
                  <a:srgbClr val="CC0066"/>
                </a:solidFill>
              </a:rPr>
              <a:t>Validation du séjour de mobilité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3662400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457200" y="42252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b="1" dirty="0" smtClean="0">
                <a:solidFill>
                  <a:srgbClr val="CC0066"/>
                </a:solidFill>
              </a:rPr>
              <a:t>En cas d’échec</a:t>
            </a:r>
            <a:endParaRPr lang="fr-CH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323528" y="1484784"/>
            <a:ext cx="8229600" cy="3672408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fr-CH" sz="2800" dirty="0"/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3100" b="1" dirty="0"/>
              <a:t>Si 18 ECTS sont validés</a:t>
            </a:r>
            <a:r>
              <a:rPr lang="fr-CH" sz="3100" dirty="0"/>
              <a:t>:  demande d’autorisation au Directeur pour acquérir les crédits manquants à l’UNIGE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fr-CH" sz="3100" dirty="0"/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3100" b="1" dirty="0"/>
              <a:t>Si moins de 18 ECTS acquis</a:t>
            </a:r>
            <a:r>
              <a:rPr lang="fr-CH" sz="3100" dirty="0"/>
              <a:t>: s’inscrire à d’autres modules à option pour un équivalent de 24 ECTS </a:t>
            </a:r>
            <a:r>
              <a:rPr lang="fr-CH" sz="3100" dirty="0">
                <a:sym typeface="Wingdings" panose="05000000000000000000" pitchFamily="2" charset="2"/>
              </a:rPr>
              <a:t> mobilité définitivement «perdue»</a:t>
            </a:r>
          </a:p>
          <a:p>
            <a:pPr algn="ctr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fr-CH" sz="3100" dirty="0">
              <a:sym typeface="Wingdings" panose="05000000000000000000" pitchFamily="2" charset="2"/>
            </a:endParaRP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fr-CH" sz="3100" b="1" dirty="0">
                <a:solidFill>
                  <a:srgbClr val="FF0000"/>
                </a:solidFill>
              </a:rPr>
              <a:t>La durée des études ne peut être prolongée pour cause d’échec en mobilité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fr-CH" sz="24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fr-CH" sz="2000" dirty="0"/>
          </a:p>
          <a:p>
            <a:endParaRPr lang="fr-CH" sz="2400" dirty="0"/>
          </a:p>
          <a:p>
            <a:endParaRPr lang="fr-CH" sz="2400" dirty="0"/>
          </a:p>
          <a:p>
            <a:endParaRPr lang="fr-CH" sz="2400" dirty="0"/>
          </a:p>
        </p:txBody>
      </p:sp>
    </p:spTree>
    <p:extLst>
      <p:ext uri="{BB962C8B-B14F-4D97-AF65-F5344CB8AC3E}">
        <p14:creationId xmlns:p14="http://schemas.microsoft.com/office/powerpoint/2010/main" val="36323042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457200" y="422528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sz="3800" b="1" dirty="0" smtClean="0">
                <a:solidFill>
                  <a:srgbClr val="CC0066"/>
                </a:solidFill>
              </a:rPr>
              <a:t>Début d’un Master en septembre, soit au retour du séjour de mobilité</a:t>
            </a:r>
            <a:endParaRPr lang="fr-CH" sz="3800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323528" y="2060848"/>
            <a:ext cx="8229600" cy="3096344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r-CH" sz="2800" dirty="0"/>
              <a:t>Le séjour de mobilité ne peut être validé </a:t>
            </a:r>
            <a:r>
              <a:rPr lang="fr-CH" sz="2800" dirty="0" smtClean="0"/>
              <a:t>que sur </a:t>
            </a:r>
            <a:r>
              <a:rPr lang="fr-CH" sz="2800" dirty="0"/>
              <a:t>présentation du relevé de notes et selon certains délais: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r-CH" sz="2400" dirty="0"/>
              <a:t>mi-août pour saisie sur relevé de notes mai/juin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r-CH" sz="2400" dirty="0"/>
              <a:t>mi-octobre pour saisie sur relevé de notes août/septembre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fr-CH" sz="2800" dirty="0"/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800" dirty="0"/>
              <a:t>Pas de dérogation possible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fr-CH" sz="24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fr-CH" sz="2000" dirty="0"/>
          </a:p>
          <a:p>
            <a:endParaRPr lang="fr-CH" sz="2400" dirty="0"/>
          </a:p>
          <a:p>
            <a:endParaRPr lang="fr-CH" sz="2400" dirty="0"/>
          </a:p>
          <a:p>
            <a:endParaRPr lang="fr-CH" sz="2400" dirty="0"/>
          </a:p>
        </p:txBody>
      </p:sp>
    </p:spTree>
    <p:extLst>
      <p:ext uri="{BB962C8B-B14F-4D97-AF65-F5344CB8AC3E}">
        <p14:creationId xmlns:p14="http://schemas.microsoft.com/office/powerpoint/2010/main" val="3765648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7505" y="5517232"/>
            <a:ext cx="37444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Service de la mobilité académique</a:t>
            </a: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1043608" y="2132856"/>
            <a:ext cx="7346630" cy="375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189" indent="-457189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fr-CH" altLang="fr-FR" dirty="0">
                <a:latin typeface="+mn-lt"/>
              </a:rPr>
              <a:t>Expérimenter une culture </a:t>
            </a:r>
            <a:r>
              <a:rPr lang="fr-CH" altLang="fr-FR" dirty="0" smtClean="0">
                <a:latin typeface="+mn-lt"/>
              </a:rPr>
              <a:t>différente</a:t>
            </a:r>
          </a:p>
          <a:p>
            <a:pPr marL="457189" indent="-457189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fr-CH" altLang="fr-FR" dirty="0" smtClean="0">
                <a:latin typeface="+mn-lt"/>
              </a:rPr>
              <a:t>Suivre des enseignements non offerts en BARI</a:t>
            </a:r>
            <a:endParaRPr lang="fr-CH" altLang="fr-FR" dirty="0">
              <a:latin typeface="+mn-lt"/>
            </a:endParaRPr>
          </a:p>
          <a:p>
            <a:pPr marL="457189" indent="-457189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fr-CH" altLang="fr-FR" dirty="0" smtClean="0">
                <a:latin typeface="+mn-lt"/>
              </a:rPr>
              <a:t>Etendre </a:t>
            </a:r>
            <a:r>
              <a:rPr lang="fr-CH" altLang="fr-FR" dirty="0">
                <a:latin typeface="+mn-lt"/>
              </a:rPr>
              <a:t>son réseau</a:t>
            </a:r>
          </a:p>
          <a:p>
            <a:pPr marL="457189" indent="-457189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fr-CH" altLang="fr-FR" dirty="0">
                <a:latin typeface="+mn-lt"/>
              </a:rPr>
              <a:t>Enrichir son C.V. </a:t>
            </a:r>
          </a:p>
          <a:p>
            <a:pPr marL="457189" lvl="0" indent="-457189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fr-CH" dirty="0" smtClean="0">
                <a:latin typeface="+mn-lt"/>
              </a:rPr>
              <a:t> </a:t>
            </a:r>
            <a:r>
              <a:rPr lang="fr-CH" altLang="fr-FR" dirty="0">
                <a:solidFill>
                  <a:prstClr val="black"/>
                </a:solidFill>
                <a:latin typeface="Calibri"/>
              </a:rPr>
              <a:t>Approfondir une langue étrangère</a:t>
            </a:r>
          </a:p>
          <a:p>
            <a:pPr marL="457189" indent="-457189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fr-CH" altLang="fr-FR" dirty="0">
              <a:latin typeface="+mn-lt"/>
            </a:endParaRP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1043608" y="1052736"/>
            <a:ext cx="7416824" cy="76944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fr-CH" altLang="fr-FR" sz="4400" b="1" dirty="0">
                <a:solidFill>
                  <a:srgbClr val="CC0066"/>
                </a:solidFill>
                <a:latin typeface="+mn-lt"/>
              </a:rPr>
              <a:t>Pourquoi partir en mobilité ?</a:t>
            </a:r>
            <a:endParaRPr lang="fr-FR" altLang="fr-FR" sz="4400" b="1" dirty="0">
              <a:solidFill>
                <a:srgbClr val="CC0066"/>
              </a:solidFill>
              <a:latin typeface="+mn-lt"/>
            </a:endParaRPr>
          </a:p>
        </p:txBody>
      </p:sp>
      <p:pic>
        <p:nvPicPr>
          <p:cNvPr id="6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0686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4" name="Espace réservé du contenu 2"/>
          <p:cNvSpPr txBox="1">
            <a:spLocks/>
          </p:cNvSpPr>
          <p:nvPr/>
        </p:nvSpPr>
        <p:spPr>
          <a:xfrm>
            <a:off x="476716" y="1196752"/>
            <a:ext cx="8229600" cy="440588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fr-CH" sz="2000" dirty="0">
                <a:sym typeface="Wingdings" panose="05000000000000000000" pitchFamily="2" charset="2"/>
              </a:rPr>
              <a:t>L’étudiant-e qui part en mobilité </a:t>
            </a:r>
            <a:r>
              <a:rPr lang="fr-CH" sz="2000" b="1" dirty="0">
                <a:sym typeface="Wingdings" panose="05000000000000000000" pitchFamily="2" charset="2"/>
              </a:rPr>
              <a:t>reste </a:t>
            </a:r>
            <a:r>
              <a:rPr lang="fr-CH" sz="2000" b="1" dirty="0" err="1">
                <a:sym typeface="Wingdings" panose="05000000000000000000" pitchFamily="2" charset="2"/>
              </a:rPr>
              <a:t>inscrit-e</a:t>
            </a:r>
            <a:r>
              <a:rPr lang="fr-CH" sz="2000" b="1" dirty="0">
                <a:sym typeface="Wingdings" panose="05000000000000000000" pitchFamily="2" charset="2"/>
              </a:rPr>
              <a:t> à l’UNIGE </a:t>
            </a:r>
            <a:r>
              <a:rPr lang="fr-CH" sz="2000" dirty="0">
                <a:sym typeface="Wingdings" panose="05000000000000000000" pitchFamily="2" charset="2"/>
              </a:rPr>
              <a:t>pendant toute la durée de son séjour : adresse mail étudiante toujours valide donc important de la consulter régulièrement afin d’être </a:t>
            </a:r>
            <a:r>
              <a:rPr lang="fr-CH" sz="2000" dirty="0" err="1">
                <a:sym typeface="Wingdings" panose="05000000000000000000" pitchFamily="2" charset="2"/>
              </a:rPr>
              <a:t>tenu-es</a:t>
            </a:r>
            <a:r>
              <a:rPr lang="fr-CH" sz="2000" dirty="0">
                <a:sym typeface="Wingdings" panose="05000000000000000000" pitchFamily="2" charset="2"/>
              </a:rPr>
              <a:t> </a:t>
            </a:r>
            <a:r>
              <a:rPr lang="fr-CH" sz="2000" dirty="0" err="1">
                <a:sym typeface="Wingdings" panose="05000000000000000000" pitchFamily="2" charset="2"/>
              </a:rPr>
              <a:t>informé-es</a:t>
            </a:r>
            <a:r>
              <a:rPr lang="fr-CH" sz="2000" dirty="0">
                <a:sym typeface="Wingdings" panose="05000000000000000000" pitchFamily="2" charset="2"/>
              </a:rPr>
              <a:t>. Idem si des courriers postaux sont envoyés ! Pensez à mettre à jour votre adresse si vous quittez définitivement votre logement à Genève pour cause de mobilité</a:t>
            </a:r>
          </a:p>
          <a:p>
            <a:pPr algn="just"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fr-CH" sz="2000" b="1" dirty="0">
                <a:sym typeface="Wingdings" panose="05000000000000000000" pitchFamily="2" charset="2"/>
              </a:rPr>
              <a:t>Aucune inscription au module «Mobilité» </a:t>
            </a:r>
            <a:r>
              <a:rPr lang="fr-CH" sz="2000" dirty="0">
                <a:sym typeface="Wingdings" panose="05000000000000000000" pitchFamily="2" charset="2"/>
              </a:rPr>
              <a:t>ou aux enseignements suivis pendant la mobilité n’est à effectuer sur le portail de l’UNIGE</a:t>
            </a:r>
          </a:p>
          <a:p>
            <a:pPr algn="just"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fr-CH" sz="2000" dirty="0">
                <a:sym typeface="Wingdings" panose="05000000000000000000" pitchFamily="2" charset="2"/>
              </a:rPr>
              <a:t>Si besoin de faire traduire le relevé de notes en anglais, contacter M. James </a:t>
            </a:r>
            <a:r>
              <a:rPr lang="fr-CH" sz="2000" dirty="0" err="1" smtClean="0">
                <a:sym typeface="Wingdings" panose="05000000000000000000" pitchFamily="2" charset="2"/>
              </a:rPr>
              <a:t>Tarpley</a:t>
            </a:r>
            <a:r>
              <a:rPr lang="fr-CH" sz="2000" dirty="0" smtClean="0">
                <a:sym typeface="Wingdings" panose="05000000000000000000" pitchFamily="2" charset="2"/>
              </a:rPr>
              <a:t>, une fois que les résultats de la session de mai/juin 2023 vous auront été communiqués. </a:t>
            </a:r>
            <a:r>
              <a:rPr lang="fr-CH" sz="2000" dirty="0">
                <a:sym typeface="Wingdings" panose="05000000000000000000" pitchFamily="2" charset="2"/>
              </a:rPr>
              <a:t>Attention, le contacter rapidement quand l’université d’accueil a confirmé l’acceptation de votre place de mobilité</a:t>
            </a:r>
          </a:p>
          <a:p>
            <a:pPr marL="0" indent="0">
              <a:buNone/>
            </a:pPr>
            <a:endParaRPr lang="fr-CH" sz="2000" dirty="0">
              <a:sym typeface="Wingdings" panose="05000000000000000000" pitchFamily="2" charset="2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85456" y="227072"/>
            <a:ext cx="835292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b="1" dirty="0" smtClean="0">
                <a:solidFill>
                  <a:srgbClr val="CC0066"/>
                </a:solidFill>
              </a:rPr>
              <a:t>Dernières généralités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3607189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3" name="Titre 1"/>
          <p:cNvSpPr txBox="1">
            <a:spLocks/>
          </p:cNvSpPr>
          <p:nvPr/>
        </p:nvSpPr>
        <p:spPr>
          <a:xfrm>
            <a:off x="457200" y="562925"/>
            <a:ext cx="8229600" cy="76832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b="1" dirty="0">
                <a:solidFill>
                  <a:srgbClr val="CC0066"/>
                </a:solidFill>
              </a:rPr>
              <a:t>Dernières généralités</a:t>
            </a:r>
            <a:endParaRPr lang="fr-CH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778008" y="1700808"/>
            <a:ext cx="7931224" cy="367240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ü"/>
            </a:pPr>
            <a:r>
              <a:rPr lang="fr-CH" sz="2400" dirty="0"/>
              <a:t>Possibilité de rédiger le Projet de recherche pendant un séjour de mobilité 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fr-CH" sz="24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fr-CH" sz="2400" dirty="0"/>
              <a:t>Projet de recherche en science politique: le «Séminaire d’encadrement du projet de recherche» peut être suivi à distance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fr-CH" sz="24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fr-CH" sz="2400" dirty="0">
                <a:sym typeface="Wingdings" panose="05000000000000000000" pitchFamily="2" charset="2"/>
              </a:rPr>
              <a:t>Possibilité de suivre des </a:t>
            </a:r>
            <a:r>
              <a:rPr lang="fr-CH" sz="2400" b="1" dirty="0">
                <a:sym typeface="Wingdings" panose="05000000000000000000" pitchFamily="2" charset="2"/>
              </a:rPr>
              <a:t>enseignements de l’UNIGE à distance </a:t>
            </a:r>
            <a:r>
              <a:rPr lang="fr-CH" sz="2400" dirty="0">
                <a:sym typeface="Wingdings" panose="05000000000000000000" pitchFamily="2" charset="2"/>
              </a:rPr>
              <a:t>pendant la mobilité (responsabilité de l’étudiant-e)</a:t>
            </a:r>
          </a:p>
          <a:p>
            <a:pPr>
              <a:buFont typeface="Wingdings" panose="05000000000000000000" pitchFamily="2" charset="2"/>
              <a:buChar char="Ø"/>
            </a:pPr>
            <a:endParaRPr lang="fr-CH" sz="2400" dirty="0"/>
          </a:p>
        </p:txBody>
      </p:sp>
    </p:spTree>
    <p:extLst>
      <p:ext uri="{BB962C8B-B14F-4D97-AF65-F5344CB8AC3E}">
        <p14:creationId xmlns:p14="http://schemas.microsoft.com/office/powerpoint/2010/main" val="6408180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4" name="Titre 1"/>
          <p:cNvSpPr txBox="1">
            <a:spLocks/>
          </p:cNvSpPr>
          <p:nvPr/>
        </p:nvSpPr>
        <p:spPr>
          <a:xfrm>
            <a:off x="-1404664" y="3459707"/>
            <a:ext cx="4032448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fr-CH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2392643" y="3573016"/>
            <a:ext cx="5975055" cy="5336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2">
              <a:spcBef>
                <a:spcPct val="20000"/>
              </a:spcBef>
            </a:pPr>
            <a:endParaRPr lang="fr-CH" sz="2400" dirty="0">
              <a:sym typeface="Wingdings" panose="05000000000000000000" pitchFamily="2" charset="2"/>
            </a:endParaRPr>
          </a:p>
          <a:p>
            <a:pPr lvl="2" indent="-457200">
              <a:spcBef>
                <a:spcPct val="20000"/>
              </a:spcBef>
              <a:buFont typeface="Wingdings" panose="05000000000000000000" pitchFamily="2" charset="2"/>
              <a:buChar char="Ø"/>
            </a:pPr>
            <a:endParaRPr lang="fr-CH" sz="2400" dirty="0"/>
          </a:p>
          <a:p>
            <a:endParaRPr lang="fr-FR" sz="2400" dirty="0"/>
          </a:p>
          <a:p>
            <a:endParaRPr lang="fr-FR" sz="2400" dirty="0"/>
          </a:p>
          <a:p>
            <a:endParaRPr lang="fr-FR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2400" dirty="0"/>
          </a:p>
          <a:p>
            <a:endParaRPr lang="fr-FR" sz="2400" dirty="0"/>
          </a:p>
          <a:p>
            <a:endParaRPr lang="fr-FR" sz="2400" dirty="0"/>
          </a:p>
          <a:p>
            <a:endParaRPr lang="fr-FR" sz="2400" dirty="0"/>
          </a:p>
          <a:p>
            <a:endParaRPr lang="fr-FR" sz="2400" dirty="0"/>
          </a:p>
          <a:p>
            <a:endParaRPr lang="fr-FR" sz="2400" dirty="0"/>
          </a:p>
          <a:p>
            <a:endParaRPr lang="fr-FR" sz="2400" dirty="0"/>
          </a:p>
          <a:p>
            <a:endParaRPr lang="fr-FR" sz="2400" dirty="0"/>
          </a:p>
          <a:p>
            <a:endParaRPr lang="fr-FR" sz="2400" dirty="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-1" y="1484784"/>
            <a:ext cx="9144000" cy="35283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CH" sz="4800" b="1" dirty="0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5B0D05D6-F3FF-4BFE-A521-92869F1EAEE2}"/>
              </a:ext>
            </a:extLst>
          </p:cNvPr>
          <p:cNvSpPr txBox="1">
            <a:spLocks/>
          </p:cNvSpPr>
          <p:nvPr/>
        </p:nvSpPr>
        <p:spPr>
          <a:xfrm>
            <a:off x="457199" y="1460701"/>
            <a:ext cx="8609012" cy="269365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endParaRPr lang="fr-CH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fr-FR" sz="2400" dirty="0" smtClean="0">
                <a:latin typeface="Corbel" charset="0"/>
                <a:ea typeface="ヒラギノ角ゴ Pro W3" charset="0"/>
                <a:cs typeface="ヒラギノ角ゴ Pro W3" charset="0"/>
              </a:rPr>
              <a:t>Au GSI : Maud </a:t>
            </a:r>
            <a:r>
              <a:rPr lang="fr-FR" sz="2400" dirty="0">
                <a:latin typeface="Corbel" charset="0"/>
                <a:ea typeface="ヒラギノ角ゴ Pro W3" charset="0"/>
                <a:cs typeface="ヒラギノ角ゴ Pro W3" charset="0"/>
              </a:rPr>
              <a:t>Preher</a:t>
            </a:r>
          </a:p>
          <a:p>
            <a:pPr marL="0" indent="0">
              <a:buNone/>
            </a:pPr>
            <a:r>
              <a:rPr lang="fr-FR" sz="2400" dirty="0" smtClean="0">
                <a:latin typeface="Corbel" charset="0"/>
                <a:ea typeface="ヒラギノ角ゴ Pro W3" charset="0"/>
                <a:cs typeface="ヒラギノ角ゴ Pro W3" charset="0"/>
              </a:rPr>
              <a:t>	</a:t>
            </a:r>
            <a:r>
              <a:rPr lang="fr-FR" sz="2400" u="sng" dirty="0" smtClean="0">
                <a:latin typeface="Corbel" charset="0"/>
                <a:ea typeface="ヒラギノ角ゴ Pro W3" charset="0"/>
                <a:cs typeface="ヒラギノ角ゴ Pro W3" charset="0"/>
              </a:rPr>
              <a:t>E-mail</a:t>
            </a:r>
            <a:r>
              <a:rPr lang="fr-FR" sz="2400" u="sng" dirty="0">
                <a:latin typeface="Corbel" charset="0"/>
                <a:ea typeface="ヒラギノ角ゴ Pro W3" charset="0"/>
                <a:cs typeface="ヒラギノ角ゴ Pro W3" charset="0"/>
              </a:rPr>
              <a:t>:</a:t>
            </a:r>
            <a:r>
              <a:rPr lang="fr-FR" sz="2400" dirty="0">
                <a:latin typeface="Corbel" charset="0"/>
                <a:ea typeface="ヒラギノ角ゴ Pro W3" charset="0"/>
                <a:cs typeface="ヒラギノ角ゴ Pro W3" charset="0"/>
              </a:rPr>
              <a:t> Maud.Preher@unige.ch / Téléphone : +41 22 379 37 11</a:t>
            </a:r>
          </a:p>
          <a:p>
            <a:pPr marL="0" indent="0">
              <a:buNone/>
            </a:pPr>
            <a:r>
              <a:rPr lang="fr-FR" sz="2400" dirty="0" smtClean="0">
                <a:latin typeface="Corbel" charset="0"/>
                <a:ea typeface="ヒラギノ角ゴ Pro W3" charset="0"/>
                <a:cs typeface="ヒラギノ角ゴ Pro W3" charset="0"/>
              </a:rPr>
              <a:t>	</a:t>
            </a:r>
            <a:r>
              <a:rPr lang="fr-FR" sz="2400" u="sng" dirty="0" smtClean="0">
                <a:latin typeface="Corbel" charset="0"/>
                <a:ea typeface="ヒラギノ角ゴ Pro W3" charset="0"/>
                <a:cs typeface="ヒラギノ角ゴ Pro W3" charset="0"/>
              </a:rPr>
              <a:t>Réception </a:t>
            </a:r>
            <a:r>
              <a:rPr lang="fr-FR" sz="2400" u="sng" dirty="0">
                <a:latin typeface="Corbel" charset="0"/>
                <a:ea typeface="ヒラギノ角ゴ Pro W3" charset="0"/>
                <a:cs typeface="ヒラギノ角ゴ Pro W3" charset="0"/>
              </a:rPr>
              <a:t>ouverte </a:t>
            </a:r>
            <a:r>
              <a:rPr lang="fr-FR" sz="2400" u="sng" dirty="0" smtClean="0">
                <a:latin typeface="Corbel" charset="0"/>
                <a:ea typeface="ヒラギノ角ゴ Pro W3" charset="0"/>
                <a:cs typeface="ヒラギノ角ゴ Pro W3" charset="0"/>
              </a:rPr>
              <a:t>mobilité:</a:t>
            </a:r>
            <a:r>
              <a:rPr lang="fr-FR" sz="2400" dirty="0" smtClean="0">
                <a:latin typeface="Corbel" charset="0"/>
                <a:ea typeface="ヒラギノ角ゴ Pro W3" charset="0"/>
                <a:cs typeface="ヒラギノ角ゴ Pro W3" charset="0"/>
              </a:rPr>
              <a:t>  mercredi </a:t>
            </a:r>
            <a:r>
              <a:rPr lang="fr-FR" sz="2400" dirty="0">
                <a:latin typeface="Corbel" charset="0"/>
                <a:ea typeface="ヒラギノ角ゴ Pro W3" charset="0"/>
                <a:cs typeface="ヒラギノ角ゴ Pro W3" charset="0"/>
              </a:rPr>
              <a:t>de </a:t>
            </a:r>
            <a:r>
              <a:rPr lang="fr-FR" sz="2400" dirty="0" smtClean="0">
                <a:latin typeface="Corbel" charset="0"/>
                <a:ea typeface="ヒラギノ角ゴ Pro W3" charset="0"/>
                <a:cs typeface="ヒラギノ角ゴ Pro W3" charset="0"/>
              </a:rPr>
              <a:t>14h à 15h30</a:t>
            </a:r>
            <a:endParaRPr lang="fr-FR" sz="2400" dirty="0">
              <a:latin typeface="Corbel" charset="0"/>
              <a:ea typeface="ヒラギノ角ゴ Pro W3" charset="0"/>
              <a:cs typeface="ヒラギノ角ゴ Pro W3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Corbel" charset="0"/>
                <a:ea typeface="ヒラギノ角ゴ Pro W3" charset="0"/>
                <a:cs typeface="ヒラギノ角ゴ Pro W3" charset="0"/>
              </a:rPr>
              <a:t>	</a:t>
            </a:r>
            <a:r>
              <a:rPr lang="fr-FR" sz="2400" u="sng" dirty="0" smtClean="0">
                <a:latin typeface="Corbel" charset="0"/>
                <a:ea typeface="ヒラギノ角ゴ Pro W3" charset="0"/>
                <a:cs typeface="ヒラギノ角ゴ Pro W3" charset="0"/>
              </a:rPr>
              <a:t>Permanences </a:t>
            </a:r>
            <a:r>
              <a:rPr lang="fr-FR" sz="2400" u="sng" dirty="0">
                <a:latin typeface="Corbel" charset="0"/>
                <a:ea typeface="ヒラギノ角ゴ Pro W3" charset="0"/>
                <a:cs typeface="ヒラギノ角ゴ Pro W3" charset="0"/>
              </a:rPr>
              <a:t>téléphoniques:</a:t>
            </a:r>
            <a:r>
              <a:rPr lang="fr-FR" sz="2400" dirty="0">
                <a:latin typeface="Corbel" charset="0"/>
                <a:ea typeface="ヒラギノ角ゴ Pro W3" charset="0"/>
                <a:cs typeface="ヒラギノ角ゴ Pro W3" charset="0"/>
              </a:rPr>
              <a:t> jeudi de </a:t>
            </a:r>
            <a:r>
              <a:rPr lang="fr-FR" sz="2400" dirty="0" smtClean="0">
                <a:latin typeface="Corbel" charset="0"/>
                <a:ea typeface="ヒラギノ角ゴ Pro W3" charset="0"/>
                <a:cs typeface="ヒラギノ角ゴ Pro W3" charset="0"/>
              </a:rPr>
              <a:t>14h </a:t>
            </a:r>
            <a:r>
              <a:rPr lang="fr-FR" sz="2400" dirty="0">
                <a:latin typeface="Corbel" charset="0"/>
                <a:ea typeface="ヒラギノ角ゴ Pro W3" charset="0"/>
                <a:cs typeface="ヒラギノ角ゴ Pro W3" charset="0"/>
              </a:rPr>
              <a:t>à </a:t>
            </a:r>
            <a:r>
              <a:rPr lang="fr-FR" sz="2400" dirty="0" smtClean="0">
                <a:latin typeface="Corbel" charset="0"/>
                <a:ea typeface="ヒラギノ角ゴ Pro W3" charset="0"/>
                <a:cs typeface="ヒラギノ角ゴ Pro W3" charset="0"/>
              </a:rPr>
              <a:t>15h30</a:t>
            </a:r>
          </a:p>
          <a:p>
            <a:pPr marL="0" indent="0">
              <a:buNone/>
            </a:pPr>
            <a:endParaRPr lang="fr-FR" sz="2400" dirty="0">
              <a:latin typeface="Corbel" charset="0"/>
              <a:ea typeface="ヒラギノ角ゴ Pro W3" charset="0"/>
              <a:cs typeface="ヒラギノ角ゴ Pro W3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fr-FR" sz="2400" dirty="0" smtClean="0">
                <a:latin typeface="Corbel" charset="0"/>
                <a:ea typeface="ヒラギノ角ゴ Pro W3" charset="0"/>
                <a:cs typeface="ヒラギノ角ゴ Pro W3" charset="0"/>
              </a:rPr>
              <a:t>Au sein du Service de la </a:t>
            </a:r>
            <a:r>
              <a:rPr lang="fr-FR" sz="2400" dirty="0">
                <a:latin typeface="Corbel" charset="0"/>
                <a:ea typeface="ヒラギノ角ゴ Pro W3" charset="0"/>
                <a:cs typeface="ヒラギノ角ゴ Pro W3" charset="0"/>
              </a:rPr>
              <a:t>mobilité académique : </a:t>
            </a:r>
            <a:r>
              <a:rPr lang="fr-FR" sz="2400" dirty="0">
                <a:latin typeface="Corbel" charset="0"/>
                <a:ea typeface="ヒラギノ角ゴ Pro W3" charset="0"/>
                <a:cs typeface="ヒラギノ角ゴ Pro W3" charset="0"/>
                <a:hlinkClick r:id="rId5"/>
              </a:rPr>
              <a:t>https://www.unige.ch/exchange/fr/contact</a:t>
            </a:r>
            <a:r>
              <a:rPr lang="fr-FR" sz="2400" dirty="0" smtClean="0">
                <a:latin typeface="Corbel" charset="0"/>
                <a:ea typeface="ヒラギノ角ゴ Pro W3" charset="0"/>
                <a:cs typeface="ヒラギノ角ゴ Pro W3" charset="0"/>
                <a:hlinkClick r:id="rId5"/>
              </a:rPr>
              <a:t>/</a:t>
            </a:r>
            <a:endParaRPr lang="fr-FR" sz="2400" dirty="0" smtClean="0">
              <a:latin typeface="Corbel" charset="0"/>
              <a:ea typeface="ヒラギノ角ゴ Pro W3" charset="0"/>
              <a:cs typeface="ヒラギノ角ゴ Pro W3" charset="0"/>
            </a:endParaRPr>
          </a:p>
          <a:p>
            <a:pPr marL="0" indent="0">
              <a:buNone/>
            </a:pPr>
            <a:endParaRPr lang="fr-FR" sz="2400" dirty="0">
              <a:latin typeface="Corbe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9BC1C287-0C89-44EF-A9CA-52D69FBF8EDD}"/>
              </a:ext>
            </a:extLst>
          </p:cNvPr>
          <p:cNvSpPr txBox="1">
            <a:spLocks/>
          </p:cNvSpPr>
          <p:nvPr/>
        </p:nvSpPr>
        <p:spPr>
          <a:xfrm>
            <a:off x="457199" y="113161"/>
            <a:ext cx="8229600" cy="76832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b="1" dirty="0" smtClean="0">
                <a:solidFill>
                  <a:srgbClr val="CC0066"/>
                </a:solidFill>
              </a:rPr>
              <a:t>Contacts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269377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07505" y="5517232"/>
            <a:ext cx="37444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Service de la mobilité académique</a:t>
            </a: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683568" y="980728"/>
            <a:ext cx="7920880" cy="76944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fr-CH" altLang="fr-FR" sz="4400" b="1" dirty="0">
                <a:solidFill>
                  <a:srgbClr val="CC0066"/>
                </a:solidFill>
                <a:latin typeface="+mn-lt"/>
              </a:rPr>
              <a:t>Que signifie partir en mobilité ?</a:t>
            </a:r>
            <a:endParaRPr lang="fr-FR" altLang="fr-FR" sz="4400" b="1" dirty="0">
              <a:solidFill>
                <a:srgbClr val="CC0066"/>
              </a:solidFill>
              <a:latin typeface="+mn-lt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899592" y="2190088"/>
            <a:ext cx="770485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fr-CH" sz="2800" dirty="0" smtClean="0"/>
              <a:t>Obligation de suivre </a:t>
            </a:r>
            <a:r>
              <a:rPr lang="fr-CH" sz="2800" dirty="0"/>
              <a:t>des </a:t>
            </a:r>
            <a:r>
              <a:rPr lang="fr-CH" sz="2800" dirty="0" smtClean="0"/>
              <a:t>enseignements </a:t>
            </a:r>
            <a:r>
              <a:rPr lang="fr-CH" sz="2800" dirty="0"/>
              <a:t>à l’étranger -&gt; établir un plan </a:t>
            </a:r>
            <a:r>
              <a:rPr lang="fr-CH" sz="2800" dirty="0" smtClean="0"/>
              <a:t>d’études et le respecter</a:t>
            </a:r>
            <a:endParaRPr lang="fr-CH" sz="2800" dirty="0"/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CH" sz="2800" dirty="0"/>
              <a:t>Passer les examens à </a:t>
            </a:r>
            <a:r>
              <a:rPr lang="fr-CH" sz="2800" dirty="0" smtClean="0"/>
              <a:t>l’étranger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CH" sz="2800" dirty="0" smtClean="0"/>
              <a:t>Valider </a:t>
            </a:r>
            <a:r>
              <a:rPr lang="fr-CH" sz="2800" dirty="0"/>
              <a:t>les </a:t>
            </a:r>
            <a:r>
              <a:rPr lang="fr-CH" sz="2800" dirty="0" smtClean="0"/>
              <a:t>crédits ECTS au GSI = Module mobilité</a:t>
            </a:r>
            <a:endParaRPr lang="fr-CH" sz="2800" dirty="0"/>
          </a:p>
        </p:txBody>
      </p:sp>
      <p:pic>
        <p:nvPicPr>
          <p:cNvPr id="6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745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7505" y="5517232"/>
            <a:ext cx="37444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Service de la mobilité académique</a:t>
            </a: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1043608" y="734770"/>
            <a:ext cx="7416824" cy="76944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fr-CH" altLang="fr-FR" sz="4400" b="1" dirty="0" smtClean="0">
                <a:solidFill>
                  <a:srgbClr val="CC0066"/>
                </a:solidFill>
                <a:latin typeface="+mn-lt"/>
              </a:rPr>
              <a:t>Les différents types d’accords</a:t>
            </a:r>
            <a:endParaRPr lang="fr-FR" altLang="fr-FR" sz="4400" b="1" dirty="0">
              <a:solidFill>
                <a:srgbClr val="CC0066"/>
              </a:solidFill>
              <a:latin typeface="+mn-lt"/>
            </a:endParaRPr>
          </a:p>
        </p:txBody>
      </p:sp>
      <p:pic>
        <p:nvPicPr>
          <p:cNvPr id="5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47564" y="1743092"/>
            <a:ext cx="8208912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CH" sz="2800" dirty="0" smtClean="0">
                <a:solidFill>
                  <a:srgbClr val="222222"/>
                </a:solidFill>
                <a:latin typeface="+mj-lt"/>
              </a:rPr>
              <a:t>les </a:t>
            </a:r>
            <a:r>
              <a:rPr lang="fr-CH" sz="2800" dirty="0">
                <a:solidFill>
                  <a:srgbClr val="222222"/>
                </a:solidFill>
                <a:latin typeface="+mj-lt"/>
              </a:rPr>
              <a:t>destinations monde (Accord de collaboration) </a:t>
            </a:r>
            <a:endParaRPr lang="fr-CH" sz="2800" dirty="0" smtClean="0">
              <a:solidFill>
                <a:srgbClr val="222222"/>
              </a:solidFill>
              <a:latin typeface="+mj-lt"/>
            </a:endParaRPr>
          </a:p>
          <a:p>
            <a:pPr>
              <a:lnSpc>
                <a:spcPct val="150000"/>
              </a:lnSpc>
            </a:pPr>
            <a:endParaRPr lang="fr-CH" sz="1000" dirty="0" smtClean="0">
              <a:solidFill>
                <a:srgbClr val="222222"/>
              </a:solidFill>
              <a:latin typeface="+mj-lt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fr-CH" sz="2800" dirty="0" smtClean="0">
                <a:solidFill>
                  <a:srgbClr val="222222"/>
                </a:solidFill>
                <a:latin typeface="+mj-lt"/>
              </a:rPr>
              <a:t>les </a:t>
            </a:r>
            <a:r>
              <a:rPr lang="fr-CH" sz="2800" dirty="0">
                <a:solidFill>
                  <a:srgbClr val="222222"/>
                </a:solidFill>
                <a:latin typeface="+mj-lt"/>
              </a:rPr>
              <a:t>destinations européennes disciplinaires (Programme ERASMUS</a:t>
            </a:r>
            <a:r>
              <a:rPr lang="fr-CH" sz="2800" dirty="0" smtClean="0">
                <a:solidFill>
                  <a:srgbClr val="222222"/>
                </a:solidFill>
                <a:latin typeface="+mj-lt"/>
              </a:rPr>
              <a:t>)</a:t>
            </a:r>
          </a:p>
          <a:p>
            <a:endParaRPr lang="fr-CH" sz="1000" dirty="0">
              <a:solidFill>
                <a:srgbClr val="222222"/>
              </a:solidFill>
              <a:latin typeface="+mj-lt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fr-CH" sz="2800" dirty="0">
                <a:solidFill>
                  <a:srgbClr val="222222"/>
                </a:solidFill>
                <a:latin typeface="+mj-lt"/>
              </a:rPr>
              <a:t>les destinations européennes </a:t>
            </a:r>
            <a:r>
              <a:rPr lang="fr-CH" sz="2800" dirty="0" err="1">
                <a:solidFill>
                  <a:srgbClr val="222222"/>
                </a:solidFill>
                <a:latin typeface="+mj-lt"/>
              </a:rPr>
              <a:t>plurifacultaires</a:t>
            </a:r>
            <a:r>
              <a:rPr lang="fr-CH" sz="2800" dirty="0">
                <a:solidFill>
                  <a:srgbClr val="222222"/>
                </a:solidFill>
                <a:latin typeface="+mj-lt"/>
              </a:rPr>
              <a:t> (Programme ERASMUS / </a:t>
            </a:r>
            <a:r>
              <a:rPr lang="fr-CH" sz="2800" dirty="0" err="1">
                <a:solidFill>
                  <a:srgbClr val="222222"/>
                </a:solidFill>
                <a:latin typeface="+mj-lt"/>
              </a:rPr>
              <a:t>Plurifacultaire</a:t>
            </a:r>
            <a:r>
              <a:rPr lang="fr-CH" sz="2800" dirty="0" smtClean="0">
                <a:solidFill>
                  <a:srgbClr val="222222"/>
                </a:solidFill>
                <a:latin typeface="+mj-lt"/>
              </a:rPr>
              <a:t>)</a:t>
            </a:r>
          </a:p>
          <a:p>
            <a:endParaRPr lang="fr-CH" sz="1000" dirty="0">
              <a:solidFill>
                <a:srgbClr val="222222"/>
              </a:solidFill>
              <a:latin typeface="+mj-lt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CH" sz="2800" dirty="0" smtClean="0">
                <a:solidFill>
                  <a:srgbClr val="222222"/>
                </a:solidFill>
                <a:latin typeface="+mj-lt"/>
              </a:rPr>
              <a:t>La mobilité Suisse</a:t>
            </a:r>
            <a:endParaRPr lang="fr-CH" sz="2800" dirty="0">
              <a:solidFill>
                <a:srgbClr val="22222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32684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473148" y="388496"/>
            <a:ext cx="8229600" cy="84239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ct val="50000"/>
              </a:spcBef>
            </a:pPr>
            <a:r>
              <a:rPr lang="fr-CH" altLang="fr-FR" b="1" dirty="0" smtClean="0">
                <a:solidFill>
                  <a:srgbClr val="CC0066"/>
                </a:solidFill>
              </a:rPr>
              <a:t>Directives du GSI</a:t>
            </a:r>
            <a:endParaRPr lang="fr-FR" altLang="fr-FR" b="1" dirty="0">
              <a:solidFill>
                <a:srgbClr val="CC0066"/>
              </a:solidFill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56008" y="1268760"/>
            <a:ext cx="8229600" cy="44314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fr-CH" sz="2800" b="1" dirty="0">
                <a:solidFill>
                  <a:srgbClr val="C00000"/>
                </a:solidFill>
              </a:rPr>
              <a:t>«Directive d’application sur la mobilité pour un séjour de mobilité au semestre de printemps 2024 BARI»</a:t>
            </a: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endParaRPr lang="fr-CH" sz="2400" b="1" dirty="0">
              <a:solidFill>
                <a:srgbClr val="FF0000"/>
              </a:solidFill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à"/>
            </a:pPr>
            <a:r>
              <a:rPr lang="fr-CH" sz="2400" dirty="0">
                <a:sym typeface="Wingdings" panose="05000000000000000000" pitchFamily="2" charset="2"/>
              </a:rPr>
              <a:t>D</a:t>
            </a:r>
            <a:r>
              <a:rPr lang="fr-CH" sz="2400" dirty="0"/>
              <a:t>isponible prochainement sur le site du GSI: </a:t>
            </a:r>
            <a:r>
              <a:rPr lang="fr-CH" sz="2400" dirty="0">
                <a:hlinkClick r:id="rId5"/>
              </a:rPr>
              <a:t>https://www.unige.ch/gsi/fr/espace-etudiants/espace-etudiants-mobilite/mobilite-bachelor-bari/</a:t>
            </a:r>
            <a:endParaRPr lang="fr-CH" sz="2400" dirty="0"/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fr-CH" sz="900" dirty="0"/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à"/>
            </a:pPr>
            <a:r>
              <a:rPr lang="fr-CH" sz="2400" dirty="0"/>
              <a:t>Obligation d’en prendre connaissance et de renvoyer la dernière page à la personne de contact au GSI au moment de la validation finale du plan d’études de mobilité</a:t>
            </a:r>
          </a:p>
          <a:p>
            <a:endParaRPr lang="fr-CH" sz="2400" dirty="0"/>
          </a:p>
        </p:txBody>
      </p:sp>
    </p:spTree>
    <p:extLst>
      <p:ext uri="{BB962C8B-B14F-4D97-AF65-F5344CB8AC3E}">
        <p14:creationId xmlns:p14="http://schemas.microsoft.com/office/powerpoint/2010/main" val="3222448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831850"/>
            <a:ext cx="8229600" cy="868958"/>
          </a:xfrm>
        </p:spPr>
        <p:txBody>
          <a:bodyPr>
            <a:normAutofit fontScale="90000"/>
          </a:bodyPr>
          <a:lstStyle/>
          <a:p>
            <a:r>
              <a:rPr lang="fr-CH" b="1" dirty="0"/>
              <a:t/>
            </a:r>
            <a:br>
              <a:rPr lang="fr-CH" b="1" dirty="0"/>
            </a:br>
            <a:r>
              <a:rPr lang="fr-CH" b="1" dirty="0" smtClean="0"/>
              <a:t/>
            </a:r>
            <a:br>
              <a:rPr lang="fr-CH" b="1" dirty="0" smtClean="0"/>
            </a:br>
            <a:r>
              <a:rPr lang="fr-CH" altLang="fr-FR" sz="4900" b="1" dirty="0" smtClean="0">
                <a:solidFill>
                  <a:srgbClr val="CC0066"/>
                </a:solidFill>
              </a:rPr>
              <a:t>Rappels réglementaires</a:t>
            </a:r>
            <a:r>
              <a:rPr lang="fr-FR" altLang="fr-FR" b="1" dirty="0">
                <a:solidFill>
                  <a:srgbClr val="CC0066"/>
                </a:solidFill>
              </a:rPr>
              <a:t/>
            </a:r>
            <a:br>
              <a:rPr lang="fr-FR" altLang="fr-FR" b="1" dirty="0">
                <a:solidFill>
                  <a:srgbClr val="CC0066"/>
                </a:solidFill>
              </a:rPr>
            </a:br>
            <a:r>
              <a:rPr lang="fr-CH" b="1" dirty="0"/>
              <a:t/>
            </a:r>
            <a:br>
              <a:rPr lang="fr-CH" b="1" dirty="0"/>
            </a:br>
            <a:r>
              <a:rPr lang="fr-CH" b="1" dirty="0"/>
              <a:t/>
            </a:r>
            <a:br>
              <a:rPr lang="fr-CH" b="1" dirty="0"/>
            </a:br>
            <a:endParaRPr lang="fr-CH" b="1" dirty="0"/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611560" y="1700808"/>
            <a:ext cx="8229600" cy="3816424"/>
          </a:xfrm>
        </p:spPr>
        <p:txBody>
          <a:bodyPr>
            <a:normAutofit fontScale="77500" lnSpcReduction="20000"/>
          </a:bodyPr>
          <a:lstStyle/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fr-CH" sz="2600" dirty="0"/>
              <a:t>Un semestre maximum</a:t>
            </a:r>
          </a:p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fr-CH" sz="2600" dirty="0"/>
              <a:t>Semestre de printemps: 6</a:t>
            </a:r>
            <a:r>
              <a:rPr lang="fr-CH" sz="2600" baseline="30000" dirty="0"/>
              <a:t>e</a:t>
            </a:r>
            <a:r>
              <a:rPr lang="fr-CH" sz="2600" dirty="0"/>
              <a:t> ou 8</a:t>
            </a:r>
            <a:r>
              <a:rPr lang="fr-CH" sz="2600" baseline="30000" dirty="0"/>
              <a:t>e</a:t>
            </a:r>
            <a:r>
              <a:rPr lang="fr-CH" sz="2600" dirty="0"/>
              <a:t> semestre</a:t>
            </a:r>
          </a:p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fr-CH" sz="2600" dirty="0"/>
              <a:t>Module «Mobilité» libre</a:t>
            </a:r>
          </a:p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fr-CH" sz="2600" dirty="0"/>
              <a:t>Pas d’équivalences</a:t>
            </a:r>
          </a:p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fr-CH" sz="2600" dirty="0"/>
              <a:t>Proposition d’enseignements en lien avec le domaine des RI : histoire, science politique, droit, économie, sociologie, </a:t>
            </a:r>
            <a:r>
              <a:rPr lang="fr-CH" sz="2600" dirty="0" smtClean="0"/>
              <a:t>géographie </a:t>
            </a:r>
          </a:p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fr-CH" sz="2600" dirty="0" smtClean="0"/>
              <a:t>mais aussi des disciplines non offertes en BARI : communication, questions de sécurité…</a:t>
            </a:r>
          </a:p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fr-CH" sz="2600" dirty="0" smtClean="0"/>
              <a:t> </a:t>
            </a:r>
            <a:r>
              <a:rPr lang="fr-CH" sz="2600" b="1" dirty="0" smtClean="0">
                <a:sym typeface="Wingdings" panose="05000000000000000000" pitchFamily="2" charset="2"/>
              </a:rPr>
              <a:t>ATTENTION</a:t>
            </a:r>
            <a:r>
              <a:rPr lang="fr-CH" sz="2600" b="1" dirty="0">
                <a:sym typeface="Wingdings" panose="05000000000000000000" pitchFamily="2" charset="2"/>
              </a:rPr>
              <a:t>, pas de cours de langue </a:t>
            </a:r>
            <a:r>
              <a:rPr lang="fr-CH" sz="2600" b="1" dirty="0" smtClean="0">
                <a:sym typeface="Wingdings" panose="05000000000000000000" pitchFamily="2" charset="2"/>
              </a:rPr>
              <a:t>possible au sein du module mobilité</a:t>
            </a:r>
            <a:endParaRPr lang="fr-CH" sz="2600" b="1" dirty="0"/>
          </a:p>
          <a:p>
            <a:pPr>
              <a:spcBef>
                <a:spcPts val="1800"/>
              </a:spcBef>
            </a:pPr>
            <a:endParaRPr lang="fr-CH" sz="1200" dirty="0"/>
          </a:p>
          <a:p>
            <a:pPr>
              <a:spcBef>
                <a:spcPts val="1800"/>
              </a:spcBef>
            </a:pPr>
            <a:endParaRPr lang="fr-CH" sz="2800" dirty="0"/>
          </a:p>
          <a:p>
            <a:pPr marL="0" indent="0">
              <a:spcBef>
                <a:spcPts val="1800"/>
              </a:spcBef>
              <a:buNone/>
            </a:pPr>
            <a:endParaRPr lang="fr-CH" sz="2800" dirty="0"/>
          </a:p>
          <a:p>
            <a:pPr>
              <a:spcBef>
                <a:spcPts val="1800"/>
              </a:spcBef>
            </a:pPr>
            <a:endParaRPr lang="fr-CH" sz="2800" dirty="0"/>
          </a:p>
        </p:txBody>
      </p:sp>
      <p:pic>
        <p:nvPicPr>
          <p:cNvPr id="5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802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278550"/>
            <a:ext cx="8229600" cy="508918"/>
          </a:xfrm>
        </p:spPr>
        <p:txBody>
          <a:bodyPr>
            <a:normAutofit fontScale="90000"/>
          </a:bodyPr>
          <a:lstStyle/>
          <a:p>
            <a:r>
              <a:rPr lang="fr-CH" b="1" dirty="0"/>
              <a:t/>
            </a:r>
            <a:br>
              <a:rPr lang="fr-CH" b="1" dirty="0"/>
            </a:br>
            <a:r>
              <a:rPr lang="fr-CH" altLang="fr-FR" sz="4900" b="1" dirty="0">
                <a:solidFill>
                  <a:srgbClr val="CC0066"/>
                </a:solidFill>
              </a:rPr>
              <a:t>Rappels réglementaires</a:t>
            </a:r>
            <a:r>
              <a:rPr lang="fr-FR" altLang="fr-FR" b="1" dirty="0">
                <a:solidFill>
                  <a:srgbClr val="CC0066"/>
                </a:solidFill>
              </a:rPr>
              <a:t/>
            </a:r>
            <a:br>
              <a:rPr lang="fr-FR" altLang="fr-FR" b="1" dirty="0">
                <a:solidFill>
                  <a:srgbClr val="CC0066"/>
                </a:solidFill>
              </a:rPr>
            </a:br>
            <a:r>
              <a:rPr lang="fr-CH" b="1" dirty="0" smtClean="0"/>
              <a:t> </a:t>
            </a:r>
            <a:r>
              <a:rPr lang="fr-CH" b="1" dirty="0"/>
              <a:t/>
            </a:r>
            <a:br>
              <a:rPr lang="fr-CH" b="1" dirty="0"/>
            </a:br>
            <a:r>
              <a:rPr lang="fr-CH" b="1" dirty="0"/>
              <a:t/>
            </a:r>
            <a:br>
              <a:rPr lang="fr-CH" b="1" dirty="0"/>
            </a:br>
            <a:endParaRPr lang="fr-CH" b="1" dirty="0"/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611560" y="1916832"/>
            <a:ext cx="8229600" cy="3600400"/>
          </a:xfrm>
        </p:spPr>
        <p:txBody>
          <a:bodyPr>
            <a:normAutofit/>
          </a:bodyPr>
          <a:lstStyle/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fr-CH" sz="2400" dirty="0"/>
              <a:t>24 crédits ECTS</a:t>
            </a:r>
          </a:p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fr-CH" sz="2400" dirty="0"/>
              <a:t>Free </a:t>
            </a:r>
            <a:r>
              <a:rPr lang="fr-CH" sz="2400" dirty="0" err="1"/>
              <a:t>mover</a:t>
            </a:r>
            <a:r>
              <a:rPr lang="fr-CH" sz="2400" dirty="0"/>
              <a:t> non autorisé </a:t>
            </a:r>
            <a:r>
              <a:rPr lang="fr-CH" sz="2400" dirty="0">
                <a:sym typeface="Wingdings" panose="05000000000000000000" pitchFamily="2" charset="2"/>
              </a:rPr>
              <a:t> obligation de partir dans le cadre d’un accord signé entre l’Université de Genève et les universités partenaires</a:t>
            </a:r>
          </a:p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fr-CH" sz="2400" dirty="0" err="1">
                <a:sym typeface="Wingdings" panose="05000000000000000000" pitchFamily="2" charset="2"/>
              </a:rPr>
              <a:t>Seul-es</a:t>
            </a:r>
            <a:r>
              <a:rPr lang="fr-CH" sz="2400" dirty="0">
                <a:sym typeface="Wingdings" panose="05000000000000000000" pitchFamily="2" charset="2"/>
              </a:rPr>
              <a:t> les </a:t>
            </a:r>
            <a:r>
              <a:rPr lang="fr-CH" sz="2400" dirty="0" err="1">
                <a:sym typeface="Wingdings" panose="05000000000000000000" pitchFamily="2" charset="2"/>
              </a:rPr>
              <a:t>étudiant-es</a:t>
            </a:r>
            <a:r>
              <a:rPr lang="fr-CH" sz="2400" dirty="0">
                <a:sym typeface="Wingdings" panose="05000000000000000000" pitchFamily="2" charset="2"/>
              </a:rPr>
              <a:t> ayant réussi leur 1</a:t>
            </a:r>
            <a:r>
              <a:rPr lang="fr-CH" sz="2400" baseline="30000" dirty="0">
                <a:sym typeface="Wingdings" panose="05000000000000000000" pitchFamily="2" charset="2"/>
              </a:rPr>
              <a:t>ère</a:t>
            </a:r>
            <a:r>
              <a:rPr lang="fr-CH" sz="2400" dirty="0">
                <a:sym typeface="Wingdings" panose="05000000000000000000" pitchFamily="2" charset="2"/>
              </a:rPr>
              <a:t> partie peuvent déposer un dossier</a:t>
            </a:r>
            <a:endParaRPr lang="fr-CH" sz="2400" dirty="0"/>
          </a:p>
          <a:p>
            <a:pPr>
              <a:spcBef>
                <a:spcPts val="1800"/>
              </a:spcBef>
            </a:pPr>
            <a:endParaRPr lang="fr-CH" sz="1200" dirty="0"/>
          </a:p>
          <a:p>
            <a:pPr>
              <a:spcBef>
                <a:spcPts val="1800"/>
              </a:spcBef>
            </a:pPr>
            <a:endParaRPr lang="fr-CH" sz="2800" dirty="0"/>
          </a:p>
          <a:p>
            <a:pPr marL="0" indent="0">
              <a:spcBef>
                <a:spcPts val="1800"/>
              </a:spcBef>
              <a:buNone/>
            </a:pPr>
            <a:endParaRPr lang="fr-CH" sz="2800" dirty="0"/>
          </a:p>
          <a:p>
            <a:pPr>
              <a:spcBef>
                <a:spcPts val="1800"/>
              </a:spcBef>
            </a:pPr>
            <a:endParaRPr lang="fr-CH" sz="2800" dirty="0"/>
          </a:p>
        </p:txBody>
      </p:sp>
      <p:pic>
        <p:nvPicPr>
          <p:cNvPr id="5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818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3" name="Titre 1"/>
          <p:cNvSpPr txBox="1">
            <a:spLocks/>
          </p:cNvSpPr>
          <p:nvPr/>
        </p:nvSpPr>
        <p:spPr>
          <a:xfrm>
            <a:off x="0" y="463008"/>
            <a:ext cx="91440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altLang="fr-FR" b="1" dirty="0" smtClean="0">
                <a:solidFill>
                  <a:srgbClr val="CC0066"/>
                </a:solidFill>
              </a:rPr>
              <a:t>Destinations</a:t>
            </a:r>
            <a:endParaRPr lang="fr-CH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67544" y="1484784"/>
            <a:ext cx="8229600" cy="419136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Choix de l’étudiant-e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b="1" dirty="0"/>
              <a:t>Thèmes d’études </a:t>
            </a:r>
            <a:r>
              <a:rPr lang="fr-CH" sz="2400" dirty="0"/>
              <a:t>proposés par l’université d’accueil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Lieu géographique intéressant, mais de moindre importance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Se détacher des destinations géographiques populaires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Ne pas négliger l’intérêt de la </a:t>
            </a:r>
            <a:r>
              <a:rPr lang="fr-CH" sz="2400" b="1" dirty="0"/>
              <a:t>mobilité suisse </a:t>
            </a:r>
            <a:r>
              <a:rPr lang="fr-CH" sz="2000" dirty="0"/>
              <a:t>(diplomatie suisse)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CH" sz="2400" dirty="0">
                <a:sym typeface="Wingdings" panose="05000000000000000000" pitchFamily="2" charset="2"/>
              </a:rPr>
              <a:t>Rester </a:t>
            </a:r>
            <a:r>
              <a:rPr lang="fr-CH" sz="2400" dirty="0" err="1">
                <a:sym typeface="Wingdings" panose="05000000000000000000" pitchFamily="2" charset="2"/>
              </a:rPr>
              <a:t>ouvert-e</a:t>
            </a:r>
            <a:r>
              <a:rPr lang="fr-CH" sz="2400" dirty="0">
                <a:sym typeface="Wingdings" panose="05000000000000000000" pitchFamily="2" charset="2"/>
              </a:rPr>
              <a:t> à des destinations moins populaires mais qui pourraient être bien plus enrichissantes</a:t>
            </a:r>
          </a:p>
          <a:p>
            <a:pPr marL="0" indent="0" algn="just">
              <a:buNone/>
            </a:pPr>
            <a:endParaRPr lang="fr-CH" sz="2000" dirty="0"/>
          </a:p>
          <a:p>
            <a:pPr marL="0" indent="0">
              <a:buFont typeface="Arial" panose="020B0604020202020204" pitchFamily="34" charset="0"/>
              <a:buNone/>
            </a:pPr>
            <a:endParaRPr lang="fr-CH" dirty="0"/>
          </a:p>
          <a:p>
            <a:pPr marL="0" indent="0">
              <a:buFont typeface="Arial" panose="020B0604020202020204" pitchFamily="34" charset="0"/>
              <a:buNone/>
            </a:pP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576364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6" name="Espace réservé du contenu 2"/>
          <p:cNvSpPr txBox="1">
            <a:spLocks/>
          </p:cNvSpPr>
          <p:nvPr/>
        </p:nvSpPr>
        <p:spPr>
          <a:xfrm>
            <a:off x="457200" y="2132856"/>
            <a:ext cx="8229600" cy="410827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r-CH" sz="2400" b="1" dirty="0"/>
              <a:t>Niveau</a:t>
            </a:r>
            <a:r>
              <a:rPr lang="fr-CH" sz="2400" dirty="0"/>
              <a:t> des cours: vous êtes en BA, vous devez donc choisir des enseignements de niveau BA</a:t>
            </a:r>
          </a:p>
          <a:p>
            <a:pPr marL="971550" lvl="2" indent="-28575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fr-CH" sz="1400" dirty="0"/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Enseignements dans </a:t>
            </a:r>
            <a:r>
              <a:rPr lang="fr-CH" sz="2400" b="1" dirty="0"/>
              <a:t>plusieurs départements / facultés</a:t>
            </a:r>
            <a:r>
              <a:rPr lang="fr-CH" sz="2400" dirty="0"/>
              <a:t>: responsabilité de l’étudiant-e de vérifier auprès de l’Université </a:t>
            </a:r>
            <a:r>
              <a:rPr lang="fr-CH" sz="2400" dirty="0" smtClean="0"/>
              <a:t>d’accueil</a:t>
            </a:r>
            <a:endParaRPr lang="fr-CH" sz="1400" dirty="0"/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b="1" dirty="0" smtClean="0"/>
              <a:t>Correspondance </a:t>
            </a:r>
            <a:r>
              <a:rPr lang="fr-CH" sz="2400" b="1" dirty="0"/>
              <a:t>cours/séminaire</a:t>
            </a:r>
            <a:r>
              <a:rPr lang="fr-CH" sz="2400" dirty="0"/>
              <a:t>: pas d’importance, c</a:t>
            </a:r>
            <a:r>
              <a:rPr lang="fr-CH" sz="2400" dirty="0">
                <a:sym typeface="Wingdings" panose="05000000000000000000" pitchFamily="2" charset="2"/>
              </a:rPr>
              <a:t>’est le contenu qui est essentiel.</a:t>
            </a: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323528" y="409575"/>
            <a:ext cx="844562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altLang="fr-FR" b="1" dirty="0" smtClean="0">
                <a:solidFill>
                  <a:srgbClr val="CC0066"/>
                </a:solidFill>
              </a:rPr>
              <a:t>Plans d’études</a:t>
            </a:r>
            <a:endParaRPr lang="fr-CH" b="1" dirty="0"/>
          </a:p>
        </p:txBody>
      </p:sp>
    </p:spTree>
    <p:extLst>
      <p:ext uri="{BB962C8B-B14F-4D97-AF65-F5344CB8AC3E}">
        <p14:creationId xmlns:p14="http://schemas.microsoft.com/office/powerpoint/2010/main" val="4625212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4320</TotalTime>
  <Words>1421</Words>
  <Application>Microsoft Office PowerPoint</Application>
  <PresentationFormat>Affichage à l'écran (4:3)</PresentationFormat>
  <Paragraphs>197</Paragraphs>
  <Slides>22</Slides>
  <Notes>20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Corbel</vt:lpstr>
      <vt:lpstr>Wingdings</vt:lpstr>
      <vt:lpstr>ヒラギノ角ゴ Pro W3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  Rappels réglementaires   </vt:lpstr>
      <vt:lpstr> Rappels réglementaires    </vt:lpstr>
      <vt:lpstr>Présentation PowerPoint</vt:lpstr>
      <vt:lpstr>Présentation PowerPoint</vt:lpstr>
      <vt:lpstr>Présentation PowerPoint</vt:lpstr>
      <vt:lpstr>Conversion des crédits</vt:lpstr>
      <vt:lpstr>Dates du séjour</vt:lpstr>
      <vt:lpstr>Montage du dossier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Caroline Aepli</dc:creator>
  <cp:lastModifiedBy>Maud Preher</cp:lastModifiedBy>
  <cp:revision>231</cp:revision>
  <cp:lastPrinted>2022-09-28T11:25:21Z</cp:lastPrinted>
  <dcterms:created xsi:type="dcterms:W3CDTF">2015-09-30T09:16:07Z</dcterms:created>
  <dcterms:modified xsi:type="dcterms:W3CDTF">2022-09-28T11:26:43Z</dcterms:modified>
</cp:coreProperties>
</file>