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999" r:id="rId1"/>
  </p:sldMasterIdLst>
  <p:notesMasterIdLst>
    <p:notesMasterId r:id="rId22"/>
  </p:notesMasterIdLst>
  <p:handoutMasterIdLst>
    <p:handoutMasterId r:id="rId23"/>
  </p:handoutMasterIdLst>
  <p:sldIdLst>
    <p:sldId id="399" r:id="rId2"/>
    <p:sldId id="332" r:id="rId3"/>
    <p:sldId id="279" r:id="rId4"/>
    <p:sldId id="277" r:id="rId5"/>
    <p:sldId id="334" r:id="rId6"/>
    <p:sldId id="278" r:id="rId7"/>
    <p:sldId id="412" r:id="rId8"/>
    <p:sldId id="281" r:id="rId9"/>
    <p:sldId id="403" r:id="rId10"/>
    <p:sldId id="287" r:id="rId11"/>
    <p:sldId id="404" r:id="rId12"/>
    <p:sldId id="405" r:id="rId13"/>
    <p:sldId id="406" r:id="rId14"/>
    <p:sldId id="414" r:id="rId15"/>
    <p:sldId id="407" r:id="rId16"/>
    <p:sldId id="408" r:id="rId17"/>
    <p:sldId id="409" r:id="rId18"/>
    <p:sldId id="410" r:id="rId19"/>
    <p:sldId id="415" r:id="rId20"/>
    <p:sldId id="413" r:id="rId21"/>
  </p:sldIdLst>
  <p:sldSz cx="9144000" cy="6858000" type="screen4x3"/>
  <p:notesSz cx="6797675" cy="9874250"/>
  <p:defaultTextStyle>
    <a:defPPr>
      <a:defRPr lang="fr-F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ud Preher" initials="MP" lastIdx="13" clrIdx="0">
    <p:extLst>
      <p:ext uri="{19B8F6BF-5375-455C-9EA6-DF929625EA0E}">
        <p15:presenceInfo xmlns:p15="http://schemas.microsoft.com/office/powerpoint/2012/main" userId="S-1-5-21-2549886845-264585227-397852783-278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3D86"/>
    <a:srgbClr val="FFE38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55" autoAdjust="0"/>
  </p:normalViewPr>
  <p:slideViewPr>
    <p:cSldViewPr snapToGrid="0" snapToObjects="1">
      <p:cViewPr varScale="1">
        <p:scale>
          <a:sx n="101" d="100"/>
          <a:sy n="101" d="100"/>
        </p:scale>
        <p:origin x="183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4187"/>
          </a:xfrm>
          <a:prstGeom prst="rect">
            <a:avLst/>
          </a:prstGeom>
        </p:spPr>
        <p:txBody>
          <a:bodyPr vert="horz" lIns="91137" tIns="45569" rIns="91137" bIns="45569" rtlCol="0"/>
          <a:lstStyle>
            <a:lvl1pPr algn="l">
              <a:defRPr sz="1200"/>
            </a:lvl1pPr>
          </a:lstStyle>
          <a:p>
            <a:endParaRPr lang="fr-FR"/>
          </a:p>
        </p:txBody>
      </p:sp>
      <p:sp>
        <p:nvSpPr>
          <p:cNvPr id="3" name="Espace réservé de la date 2"/>
          <p:cNvSpPr>
            <a:spLocks noGrp="1"/>
          </p:cNvSpPr>
          <p:nvPr>
            <p:ph type="dt" sz="quarter" idx="1"/>
          </p:nvPr>
        </p:nvSpPr>
        <p:spPr>
          <a:xfrm>
            <a:off x="3849689" y="0"/>
            <a:ext cx="2946400" cy="494187"/>
          </a:xfrm>
          <a:prstGeom prst="rect">
            <a:avLst/>
          </a:prstGeom>
        </p:spPr>
        <p:txBody>
          <a:bodyPr vert="horz" lIns="91137" tIns="45569" rIns="91137" bIns="45569" rtlCol="0"/>
          <a:lstStyle>
            <a:lvl1pPr algn="r">
              <a:defRPr sz="1200"/>
            </a:lvl1pPr>
          </a:lstStyle>
          <a:p>
            <a:fld id="{0FB1B813-4E34-4D13-9F45-286A50BF07F3}" type="datetime1">
              <a:rPr lang="fr-FR" smtClean="0"/>
              <a:t>15/09/2023</a:t>
            </a:fld>
            <a:endParaRPr lang="fr-FR"/>
          </a:p>
        </p:txBody>
      </p:sp>
      <p:sp>
        <p:nvSpPr>
          <p:cNvPr id="4" name="Espace réservé du pied de page 3"/>
          <p:cNvSpPr>
            <a:spLocks noGrp="1"/>
          </p:cNvSpPr>
          <p:nvPr>
            <p:ph type="ftr" sz="quarter" idx="2"/>
          </p:nvPr>
        </p:nvSpPr>
        <p:spPr>
          <a:xfrm>
            <a:off x="0" y="9378486"/>
            <a:ext cx="2946400" cy="494187"/>
          </a:xfrm>
          <a:prstGeom prst="rect">
            <a:avLst/>
          </a:prstGeom>
        </p:spPr>
        <p:txBody>
          <a:bodyPr vert="horz" lIns="91137" tIns="45569" rIns="91137" bIns="45569"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9" y="9378486"/>
            <a:ext cx="2946400" cy="494187"/>
          </a:xfrm>
          <a:prstGeom prst="rect">
            <a:avLst/>
          </a:prstGeom>
        </p:spPr>
        <p:txBody>
          <a:bodyPr vert="horz" lIns="91137" tIns="45569" rIns="91137" bIns="45569" rtlCol="0" anchor="b"/>
          <a:lstStyle>
            <a:lvl1pPr algn="r">
              <a:defRPr sz="1200"/>
            </a:lvl1pPr>
          </a:lstStyle>
          <a:p>
            <a:fld id="{AEDC97A5-E651-0C4B-B3A8-E5D2BE0DC7FF}" type="slidenum">
              <a:rPr lang="fr-FR" smtClean="0"/>
              <a:t>‹N°›</a:t>
            </a:fld>
            <a:endParaRPr lang="fr-FR"/>
          </a:p>
        </p:txBody>
      </p:sp>
    </p:spTree>
    <p:extLst>
      <p:ext uri="{BB962C8B-B14F-4D97-AF65-F5344CB8AC3E}">
        <p14:creationId xmlns:p14="http://schemas.microsoft.com/office/powerpoint/2010/main" val="163394687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4187"/>
          </a:xfrm>
          <a:prstGeom prst="rect">
            <a:avLst/>
          </a:prstGeom>
        </p:spPr>
        <p:txBody>
          <a:bodyPr vert="horz" lIns="91137" tIns="45569" rIns="91137" bIns="45569" rtlCol="0"/>
          <a:lstStyle>
            <a:lvl1pPr algn="l">
              <a:defRPr sz="1200"/>
            </a:lvl1pPr>
          </a:lstStyle>
          <a:p>
            <a:endParaRPr lang="fr-FR"/>
          </a:p>
        </p:txBody>
      </p:sp>
      <p:sp>
        <p:nvSpPr>
          <p:cNvPr id="3" name="Espace réservé de la date 2"/>
          <p:cNvSpPr>
            <a:spLocks noGrp="1"/>
          </p:cNvSpPr>
          <p:nvPr>
            <p:ph type="dt" idx="1"/>
          </p:nvPr>
        </p:nvSpPr>
        <p:spPr>
          <a:xfrm>
            <a:off x="3849689" y="0"/>
            <a:ext cx="2946400" cy="494187"/>
          </a:xfrm>
          <a:prstGeom prst="rect">
            <a:avLst/>
          </a:prstGeom>
        </p:spPr>
        <p:txBody>
          <a:bodyPr vert="horz" lIns="91137" tIns="45569" rIns="91137" bIns="45569" rtlCol="0"/>
          <a:lstStyle>
            <a:lvl1pPr algn="r">
              <a:defRPr sz="1200"/>
            </a:lvl1pPr>
          </a:lstStyle>
          <a:p>
            <a:fld id="{50C8B152-3638-40F8-9DBF-F240B1DFCAC3}" type="datetime1">
              <a:rPr lang="fr-FR" smtClean="0"/>
              <a:t>15/09/2023</a:t>
            </a:fld>
            <a:endParaRPr lang="fr-FR"/>
          </a:p>
        </p:txBody>
      </p:sp>
      <p:sp>
        <p:nvSpPr>
          <p:cNvPr id="4" name="Espace réservé de l'image des diapositives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137" tIns="45569" rIns="91137" bIns="45569" rtlCol="0" anchor="ctr"/>
          <a:lstStyle/>
          <a:p>
            <a:endParaRPr lang="fr-FR"/>
          </a:p>
        </p:txBody>
      </p:sp>
      <p:sp>
        <p:nvSpPr>
          <p:cNvPr id="5" name="Espace réservé des commentaires 4"/>
          <p:cNvSpPr>
            <a:spLocks noGrp="1"/>
          </p:cNvSpPr>
          <p:nvPr>
            <p:ph type="body" sz="quarter" idx="3"/>
          </p:nvPr>
        </p:nvSpPr>
        <p:spPr>
          <a:xfrm>
            <a:off x="679451" y="4690822"/>
            <a:ext cx="5438775" cy="4442939"/>
          </a:xfrm>
          <a:prstGeom prst="rect">
            <a:avLst/>
          </a:prstGeom>
        </p:spPr>
        <p:txBody>
          <a:bodyPr vert="horz" lIns="91137" tIns="45569" rIns="91137" bIns="45569" rtlCol="0"/>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6" name="Espace réservé du pied de page 5"/>
          <p:cNvSpPr>
            <a:spLocks noGrp="1"/>
          </p:cNvSpPr>
          <p:nvPr>
            <p:ph type="ftr" sz="quarter" idx="4"/>
          </p:nvPr>
        </p:nvSpPr>
        <p:spPr>
          <a:xfrm>
            <a:off x="0" y="9378486"/>
            <a:ext cx="2946400" cy="494187"/>
          </a:xfrm>
          <a:prstGeom prst="rect">
            <a:avLst/>
          </a:prstGeom>
        </p:spPr>
        <p:txBody>
          <a:bodyPr vert="horz" lIns="91137" tIns="45569" rIns="91137" bIns="45569"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9" y="9378486"/>
            <a:ext cx="2946400" cy="494187"/>
          </a:xfrm>
          <a:prstGeom prst="rect">
            <a:avLst/>
          </a:prstGeom>
        </p:spPr>
        <p:txBody>
          <a:bodyPr vert="horz" lIns="91137" tIns="45569" rIns="91137" bIns="45569" rtlCol="0" anchor="b"/>
          <a:lstStyle>
            <a:lvl1pPr algn="r">
              <a:defRPr sz="1200"/>
            </a:lvl1pPr>
          </a:lstStyle>
          <a:p>
            <a:fld id="{8B7AF3F1-6A96-E644-86BF-EC109DB1C6CD}" type="slidenum">
              <a:rPr lang="fr-FR" smtClean="0"/>
              <a:t>‹N°›</a:t>
            </a:fld>
            <a:endParaRPr lang="fr-FR"/>
          </a:p>
        </p:txBody>
      </p:sp>
    </p:spTree>
    <p:extLst>
      <p:ext uri="{BB962C8B-B14F-4D97-AF65-F5344CB8AC3E}">
        <p14:creationId xmlns:p14="http://schemas.microsoft.com/office/powerpoint/2010/main" val="559396626"/>
      </p:ext>
    </p:extLst>
  </p:cSld>
  <p:clrMap bg1="lt1" tx1="dk1" bg2="lt2" tx2="dk2" accent1="accent1" accent2="accent2" accent3="accent3" accent4="accent4" accent5="accent5" accent6="accent6" hlink="hlink" folHlink="folHlink"/>
  <p:hf hd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baseline="0" dirty="0"/>
              <a:t>Mobilité : enseignement à option et à orientation incluent dans les 120 crédits</a:t>
            </a:r>
          </a:p>
          <a:p>
            <a:r>
              <a:rPr lang="fr-CH" baseline="0" dirty="0"/>
              <a:t>Obligatoire ce semestre : Tronc commun</a:t>
            </a:r>
          </a:p>
          <a:p>
            <a:r>
              <a:rPr lang="fr-CH" baseline="0" dirty="0"/>
              <a:t>Possibilité de suivre des enseignements des autres blocs en parallèle du tronc commun</a:t>
            </a:r>
            <a:endParaRPr lang="fr-CH" dirty="0"/>
          </a:p>
        </p:txBody>
      </p:sp>
      <p:sp>
        <p:nvSpPr>
          <p:cNvPr id="4" name="Espace réservé de la date 3"/>
          <p:cNvSpPr>
            <a:spLocks noGrp="1"/>
          </p:cNvSpPr>
          <p:nvPr>
            <p:ph type="dt" idx="10"/>
          </p:nvPr>
        </p:nvSpPr>
        <p:spPr/>
        <p:txBody>
          <a:bodyPr/>
          <a:lstStyle/>
          <a:p>
            <a:fld id="{AEFF3374-87A6-4E85-AADC-55711145269F}" type="datetime1">
              <a:rPr lang="fr-FR" smtClean="0"/>
              <a:t>15/09/2023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7AF3F1-6A96-E644-86BF-EC109DB1C6CD}" type="slidenum">
              <a:rPr lang="fr-FR" smtClean="0"/>
              <a:t>3</a:t>
            </a:fld>
            <a:endParaRPr lang="fr-FR"/>
          </a:p>
        </p:txBody>
      </p:sp>
    </p:spTree>
    <p:extLst>
      <p:ext uri="{BB962C8B-B14F-4D97-AF65-F5344CB8AC3E}">
        <p14:creationId xmlns:p14="http://schemas.microsoft.com/office/powerpoint/2010/main" val="22478785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Espace réservé de l'image des diapositives 1"/>
          <p:cNvSpPr>
            <a:spLocks noGrp="1" noRot="1" noChangeAspect="1" noTextEdit="1"/>
          </p:cNvSpPr>
          <p:nvPr>
            <p:ph type="sldImg"/>
          </p:nvPr>
        </p:nvSpPr>
        <p:spPr>
          <a:ln/>
        </p:spPr>
      </p:sp>
      <p:sp>
        <p:nvSpPr>
          <p:cNvPr id="217090" name="Espace réservé des not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CH">
              <a:ea typeface="ＭＳ Ｐゴシック" charset="0"/>
            </a:endParaRPr>
          </a:p>
        </p:txBody>
      </p:sp>
      <p:sp>
        <p:nvSpPr>
          <p:cNvPr id="217091" name="Espace réservé du numéro de diapositive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0492" indent="-284805">
              <a:defRPr sz="2400">
                <a:solidFill>
                  <a:schemeClr val="tx1"/>
                </a:solidFill>
                <a:latin typeface="Arial" charset="0"/>
                <a:ea typeface="ＭＳ Ｐゴシック" charset="0"/>
              </a:defRPr>
            </a:lvl2pPr>
            <a:lvl3pPr marL="1139218" indent="-227844">
              <a:defRPr sz="2400">
                <a:solidFill>
                  <a:schemeClr val="tx1"/>
                </a:solidFill>
                <a:latin typeface="Arial" charset="0"/>
                <a:ea typeface="ＭＳ Ｐゴシック" charset="0"/>
              </a:defRPr>
            </a:lvl3pPr>
            <a:lvl4pPr marL="1594905" indent="-227844">
              <a:defRPr sz="2400">
                <a:solidFill>
                  <a:schemeClr val="tx1"/>
                </a:solidFill>
                <a:latin typeface="Arial" charset="0"/>
                <a:ea typeface="ＭＳ Ｐゴシック" charset="0"/>
              </a:defRPr>
            </a:lvl4pPr>
            <a:lvl5pPr marL="2050594" indent="-227844">
              <a:defRPr sz="2400">
                <a:solidFill>
                  <a:schemeClr val="tx1"/>
                </a:solidFill>
                <a:latin typeface="Arial" charset="0"/>
                <a:ea typeface="ＭＳ Ｐゴシック" charset="0"/>
              </a:defRPr>
            </a:lvl5pPr>
            <a:lvl6pPr marL="2506281" indent="-227844" eaLnBrk="0" fontAlgn="base" hangingPunct="0">
              <a:spcBef>
                <a:spcPct val="0"/>
              </a:spcBef>
              <a:spcAft>
                <a:spcPct val="0"/>
              </a:spcAft>
              <a:defRPr sz="2400">
                <a:solidFill>
                  <a:schemeClr val="tx1"/>
                </a:solidFill>
                <a:latin typeface="Arial" charset="0"/>
                <a:ea typeface="ＭＳ Ｐゴシック" charset="0"/>
              </a:defRPr>
            </a:lvl6pPr>
            <a:lvl7pPr marL="2961968" indent="-227844" eaLnBrk="0" fontAlgn="base" hangingPunct="0">
              <a:spcBef>
                <a:spcPct val="0"/>
              </a:spcBef>
              <a:spcAft>
                <a:spcPct val="0"/>
              </a:spcAft>
              <a:defRPr sz="2400">
                <a:solidFill>
                  <a:schemeClr val="tx1"/>
                </a:solidFill>
                <a:latin typeface="Arial" charset="0"/>
                <a:ea typeface="ＭＳ Ｐゴシック" charset="0"/>
              </a:defRPr>
            </a:lvl7pPr>
            <a:lvl8pPr marL="3417655" indent="-227844" eaLnBrk="0" fontAlgn="base" hangingPunct="0">
              <a:spcBef>
                <a:spcPct val="0"/>
              </a:spcBef>
              <a:spcAft>
                <a:spcPct val="0"/>
              </a:spcAft>
              <a:defRPr sz="2400">
                <a:solidFill>
                  <a:schemeClr val="tx1"/>
                </a:solidFill>
                <a:latin typeface="Arial" charset="0"/>
                <a:ea typeface="ＭＳ Ｐゴシック" charset="0"/>
              </a:defRPr>
            </a:lvl8pPr>
            <a:lvl9pPr marL="3873343" indent="-227844" eaLnBrk="0" fontAlgn="base" hangingPunct="0">
              <a:spcBef>
                <a:spcPct val="0"/>
              </a:spcBef>
              <a:spcAft>
                <a:spcPct val="0"/>
              </a:spcAft>
              <a:defRPr sz="2400">
                <a:solidFill>
                  <a:schemeClr val="tx1"/>
                </a:solidFill>
                <a:latin typeface="Arial" charset="0"/>
                <a:ea typeface="ＭＳ Ｐゴシック" charset="0"/>
              </a:defRPr>
            </a:lvl9pPr>
          </a:lstStyle>
          <a:p>
            <a:fld id="{5002F9C5-0C5A-044B-89E9-3C6E56D91A68}" type="slidenum">
              <a:rPr lang="fr-FR" sz="1200">
                <a:latin typeface="Times" charset="0"/>
              </a:rPr>
              <a:pPr/>
              <a:t>20</a:t>
            </a:fld>
            <a:endParaRPr lang="fr-FR" sz="1200">
              <a:latin typeface="Times" charset="0"/>
            </a:endParaRPr>
          </a:p>
        </p:txBody>
      </p:sp>
      <p:sp>
        <p:nvSpPr>
          <p:cNvPr id="2" name="Espace réservé de la date 1"/>
          <p:cNvSpPr>
            <a:spLocks noGrp="1"/>
          </p:cNvSpPr>
          <p:nvPr>
            <p:ph type="dt" idx="10"/>
          </p:nvPr>
        </p:nvSpPr>
        <p:spPr/>
        <p:txBody>
          <a:bodyPr/>
          <a:lstStyle/>
          <a:p>
            <a:fld id="{ED0B3D10-2C0D-4E61-8E68-16FC9041187C}" type="datetime1">
              <a:rPr lang="fr-FR" smtClean="0"/>
              <a:t>15/09/2023</a:t>
            </a:fld>
            <a:endParaRPr lang="fr-FR"/>
          </a:p>
        </p:txBody>
      </p:sp>
      <p:sp>
        <p:nvSpPr>
          <p:cNvPr id="3" name="Espace réservé du pied de page 2"/>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459644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Le semestre de printemps inclut la session d’août/septembre</a:t>
            </a:r>
          </a:p>
        </p:txBody>
      </p:sp>
      <p:sp>
        <p:nvSpPr>
          <p:cNvPr id="4" name="Espace réservé de la date 3"/>
          <p:cNvSpPr>
            <a:spLocks noGrp="1"/>
          </p:cNvSpPr>
          <p:nvPr>
            <p:ph type="dt" idx="1"/>
          </p:nvPr>
        </p:nvSpPr>
        <p:spPr/>
        <p:txBody>
          <a:bodyPr/>
          <a:lstStyle/>
          <a:p>
            <a:fld id="{50C8B152-3638-40F8-9DBF-F240B1DFCAC3}" type="datetime1">
              <a:rPr lang="fr-FR" smtClean="0"/>
              <a:t>15/09/2023</a:t>
            </a:fld>
            <a:endParaRPr lang="fr-FR"/>
          </a:p>
        </p:txBody>
      </p:sp>
      <p:sp>
        <p:nvSpPr>
          <p:cNvPr id="5" name="Espace réservé du pied de page 4"/>
          <p:cNvSpPr>
            <a:spLocks noGrp="1"/>
          </p:cNvSpPr>
          <p:nvPr>
            <p:ph type="ftr" sz="quarter" idx="4"/>
          </p:nvPr>
        </p:nvSpPr>
        <p:spPr/>
        <p:txBody>
          <a:bodyPr/>
          <a:lstStyle/>
          <a:p>
            <a:endParaRPr lang="fr-FR"/>
          </a:p>
        </p:txBody>
      </p:sp>
      <p:sp>
        <p:nvSpPr>
          <p:cNvPr id="6" name="Espace réservé du numéro de diapositive 5"/>
          <p:cNvSpPr>
            <a:spLocks noGrp="1"/>
          </p:cNvSpPr>
          <p:nvPr>
            <p:ph type="sldNum" sz="quarter" idx="5"/>
          </p:nvPr>
        </p:nvSpPr>
        <p:spPr/>
        <p:txBody>
          <a:bodyPr/>
          <a:lstStyle/>
          <a:p>
            <a:fld id="{8B7AF3F1-6A96-E644-86BF-EC109DB1C6CD}" type="slidenum">
              <a:rPr lang="fr-FR" smtClean="0"/>
              <a:t>6</a:t>
            </a:fld>
            <a:endParaRPr lang="fr-FR"/>
          </a:p>
        </p:txBody>
      </p:sp>
    </p:spTree>
    <p:extLst>
      <p:ext uri="{BB962C8B-B14F-4D97-AF65-F5344CB8AC3E}">
        <p14:creationId xmlns:p14="http://schemas.microsoft.com/office/powerpoint/2010/main" val="808121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Les dates exactes des examens sont communiquées aux étudiants</a:t>
            </a:r>
            <a:r>
              <a:rPr lang="fr-CH" baseline="0" dirty="0"/>
              <a:t> via leur portail</a:t>
            </a:r>
            <a:r>
              <a:rPr lang="fr-CH" dirty="0"/>
              <a:t> 2 à 3 semaines avant le début de la session d’examens.</a:t>
            </a:r>
          </a:p>
          <a:p>
            <a:r>
              <a:rPr lang="fr-CH" dirty="0"/>
              <a:t>Pas d’inscription d’office donc attention au formulaire IEL !</a:t>
            </a:r>
          </a:p>
          <a:p>
            <a:r>
              <a:rPr lang="fr-CH" baseline="0" dirty="0"/>
              <a:t>Faire une analyse du calendrier académique</a:t>
            </a:r>
          </a:p>
        </p:txBody>
      </p:sp>
      <p:sp>
        <p:nvSpPr>
          <p:cNvPr id="4" name="Espace réservé de la date 3"/>
          <p:cNvSpPr>
            <a:spLocks noGrp="1"/>
          </p:cNvSpPr>
          <p:nvPr>
            <p:ph type="dt" idx="10"/>
          </p:nvPr>
        </p:nvSpPr>
        <p:spPr/>
        <p:txBody>
          <a:bodyPr/>
          <a:lstStyle/>
          <a:p>
            <a:fld id="{B3D6A364-5E68-423A-823C-C87EF55C22D7}" type="datetime1">
              <a:rPr lang="fr-FR" smtClean="0"/>
              <a:t>15/09/2023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7AF3F1-6A96-E644-86BF-EC109DB1C6CD}" type="slidenum">
              <a:rPr lang="fr-FR" smtClean="0"/>
              <a:t>9</a:t>
            </a:fld>
            <a:endParaRPr lang="fr-FR"/>
          </a:p>
        </p:txBody>
      </p:sp>
    </p:spTree>
    <p:extLst>
      <p:ext uri="{BB962C8B-B14F-4D97-AF65-F5344CB8AC3E}">
        <p14:creationId xmlns:p14="http://schemas.microsoft.com/office/powerpoint/2010/main" val="2058951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Mobilité organisée</a:t>
            </a:r>
          </a:p>
          <a:p>
            <a:r>
              <a:rPr lang="fr-CH" dirty="0"/>
              <a:t>1 semestre </a:t>
            </a:r>
          </a:p>
          <a:p>
            <a:r>
              <a:rPr lang="fr-CH" dirty="0"/>
              <a:t>12 crédits</a:t>
            </a:r>
            <a:r>
              <a:rPr lang="fr-CH" baseline="0" dirty="0"/>
              <a:t> mini - </a:t>
            </a:r>
            <a:r>
              <a:rPr lang="fr-CH" dirty="0"/>
              <a:t>30 crédits max</a:t>
            </a:r>
          </a:p>
          <a:p>
            <a:endParaRPr lang="fr-CH" dirty="0"/>
          </a:p>
        </p:txBody>
      </p:sp>
      <p:sp>
        <p:nvSpPr>
          <p:cNvPr id="4" name="Espace réservé de la date 3"/>
          <p:cNvSpPr>
            <a:spLocks noGrp="1"/>
          </p:cNvSpPr>
          <p:nvPr>
            <p:ph type="dt" idx="10"/>
          </p:nvPr>
        </p:nvSpPr>
        <p:spPr/>
        <p:txBody>
          <a:bodyPr/>
          <a:lstStyle/>
          <a:p>
            <a:fld id="{50C8B152-3638-40F8-9DBF-F240B1DFCAC3}" type="datetime1">
              <a:rPr lang="fr-FR" smtClean="0"/>
              <a:t>15/09/2023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7AF3F1-6A96-E644-86BF-EC109DB1C6CD}" type="slidenum">
              <a:rPr lang="fr-FR" smtClean="0"/>
              <a:t>10</a:t>
            </a:fld>
            <a:endParaRPr lang="fr-FR"/>
          </a:p>
        </p:txBody>
      </p:sp>
    </p:spTree>
    <p:extLst>
      <p:ext uri="{BB962C8B-B14F-4D97-AF65-F5344CB8AC3E}">
        <p14:creationId xmlns:p14="http://schemas.microsoft.com/office/powerpoint/2010/main" val="2919771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Prendre connaissance de la directive</a:t>
            </a:r>
            <a:r>
              <a:rPr lang="fr-CH" baseline="0" dirty="0"/>
              <a:t> sur le travail de fin d’études</a:t>
            </a:r>
            <a:endParaRPr lang="fr-CH" dirty="0"/>
          </a:p>
        </p:txBody>
      </p:sp>
      <p:sp>
        <p:nvSpPr>
          <p:cNvPr id="4" name="Espace réservé de la date 3"/>
          <p:cNvSpPr>
            <a:spLocks noGrp="1"/>
          </p:cNvSpPr>
          <p:nvPr>
            <p:ph type="dt" idx="10"/>
          </p:nvPr>
        </p:nvSpPr>
        <p:spPr/>
        <p:txBody>
          <a:bodyPr/>
          <a:lstStyle/>
          <a:p>
            <a:fld id="{50C8B152-3638-40F8-9DBF-F240B1DFCAC3}" type="datetime1">
              <a:rPr lang="fr-FR" smtClean="0"/>
              <a:t>15/09/2023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7AF3F1-6A96-E644-86BF-EC109DB1C6CD}" type="slidenum">
              <a:rPr lang="fr-FR" smtClean="0"/>
              <a:t>11</a:t>
            </a:fld>
            <a:endParaRPr lang="fr-FR"/>
          </a:p>
        </p:txBody>
      </p:sp>
    </p:spTree>
    <p:extLst>
      <p:ext uri="{BB962C8B-B14F-4D97-AF65-F5344CB8AC3E}">
        <p14:creationId xmlns:p14="http://schemas.microsoft.com/office/powerpoint/2010/main" val="2774676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Soit d’ici au 18 septembre 2023</a:t>
            </a:r>
          </a:p>
        </p:txBody>
      </p:sp>
      <p:sp>
        <p:nvSpPr>
          <p:cNvPr id="4" name="Espace réservé de la date 3"/>
          <p:cNvSpPr>
            <a:spLocks noGrp="1"/>
          </p:cNvSpPr>
          <p:nvPr>
            <p:ph type="dt" idx="1"/>
          </p:nvPr>
        </p:nvSpPr>
        <p:spPr/>
        <p:txBody>
          <a:bodyPr/>
          <a:lstStyle/>
          <a:p>
            <a:fld id="{50C8B152-3638-40F8-9DBF-F240B1DFCAC3}" type="datetime1">
              <a:rPr lang="fr-FR" smtClean="0"/>
              <a:t>15/09/2023</a:t>
            </a:fld>
            <a:endParaRPr lang="fr-FR"/>
          </a:p>
        </p:txBody>
      </p:sp>
      <p:sp>
        <p:nvSpPr>
          <p:cNvPr id="5" name="Espace réservé du pied de page 4"/>
          <p:cNvSpPr>
            <a:spLocks noGrp="1"/>
          </p:cNvSpPr>
          <p:nvPr>
            <p:ph type="ftr" sz="quarter" idx="4"/>
          </p:nvPr>
        </p:nvSpPr>
        <p:spPr/>
        <p:txBody>
          <a:bodyPr/>
          <a:lstStyle/>
          <a:p>
            <a:endParaRPr lang="fr-FR"/>
          </a:p>
        </p:txBody>
      </p:sp>
      <p:sp>
        <p:nvSpPr>
          <p:cNvPr id="6" name="Espace réservé du numéro de diapositive 5"/>
          <p:cNvSpPr>
            <a:spLocks noGrp="1"/>
          </p:cNvSpPr>
          <p:nvPr>
            <p:ph type="sldNum" sz="quarter" idx="5"/>
          </p:nvPr>
        </p:nvSpPr>
        <p:spPr/>
        <p:txBody>
          <a:bodyPr/>
          <a:lstStyle/>
          <a:p>
            <a:fld id="{8B7AF3F1-6A96-E644-86BF-EC109DB1C6CD}" type="slidenum">
              <a:rPr lang="fr-FR" smtClean="0"/>
              <a:t>12</a:t>
            </a:fld>
            <a:endParaRPr lang="fr-FR"/>
          </a:p>
        </p:txBody>
      </p:sp>
    </p:spTree>
    <p:extLst>
      <p:ext uri="{BB962C8B-B14F-4D97-AF65-F5344CB8AC3E}">
        <p14:creationId xmlns:p14="http://schemas.microsoft.com/office/powerpoint/2010/main" val="1820836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Attention mémoire = 24 crédits ECTS + colloque de mémoire obligatoire à 6 crédits ECTS</a:t>
            </a:r>
          </a:p>
        </p:txBody>
      </p:sp>
      <p:sp>
        <p:nvSpPr>
          <p:cNvPr id="4" name="Espace réservé de la date 3"/>
          <p:cNvSpPr>
            <a:spLocks noGrp="1"/>
          </p:cNvSpPr>
          <p:nvPr>
            <p:ph type="dt" idx="1"/>
          </p:nvPr>
        </p:nvSpPr>
        <p:spPr/>
        <p:txBody>
          <a:bodyPr/>
          <a:lstStyle/>
          <a:p>
            <a:fld id="{50C8B152-3638-40F8-9DBF-F240B1DFCAC3}" type="datetime1">
              <a:rPr lang="fr-FR" smtClean="0"/>
              <a:t>15/09/2023</a:t>
            </a:fld>
            <a:endParaRPr lang="fr-FR"/>
          </a:p>
        </p:txBody>
      </p:sp>
      <p:sp>
        <p:nvSpPr>
          <p:cNvPr id="5" name="Espace réservé du pied de page 4"/>
          <p:cNvSpPr>
            <a:spLocks noGrp="1"/>
          </p:cNvSpPr>
          <p:nvPr>
            <p:ph type="ftr" sz="quarter" idx="4"/>
          </p:nvPr>
        </p:nvSpPr>
        <p:spPr/>
        <p:txBody>
          <a:bodyPr/>
          <a:lstStyle/>
          <a:p>
            <a:endParaRPr lang="fr-FR"/>
          </a:p>
        </p:txBody>
      </p:sp>
      <p:sp>
        <p:nvSpPr>
          <p:cNvPr id="6" name="Espace réservé du numéro de diapositive 5"/>
          <p:cNvSpPr>
            <a:spLocks noGrp="1"/>
          </p:cNvSpPr>
          <p:nvPr>
            <p:ph type="sldNum" sz="quarter" idx="5"/>
          </p:nvPr>
        </p:nvSpPr>
        <p:spPr/>
        <p:txBody>
          <a:bodyPr/>
          <a:lstStyle/>
          <a:p>
            <a:fld id="{8B7AF3F1-6A96-E644-86BF-EC109DB1C6CD}" type="slidenum">
              <a:rPr lang="fr-FR" smtClean="0"/>
              <a:t>13</a:t>
            </a:fld>
            <a:endParaRPr lang="fr-FR"/>
          </a:p>
        </p:txBody>
      </p:sp>
    </p:spTree>
    <p:extLst>
      <p:ext uri="{BB962C8B-B14F-4D97-AF65-F5344CB8AC3E}">
        <p14:creationId xmlns:p14="http://schemas.microsoft.com/office/powerpoint/2010/main" val="511049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Stage intra-cursus = aucun impact sur la moyenne</a:t>
            </a:r>
          </a:p>
        </p:txBody>
      </p:sp>
      <p:sp>
        <p:nvSpPr>
          <p:cNvPr id="4" name="Espace réservé de la date 3"/>
          <p:cNvSpPr>
            <a:spLocks noGrp="1"/>
          </p:cNvSpPr>
          <p:nvPr>
            <p:ph type="dt" idx="1"/>
          </p:nvPr>
        </p:nvSpPr>
        <p:spPr/>
        <p:txBody>
          <a:bodyPr/>
          <a:lstStyle/>
          <a:p>
            <a:fld id="{50C8B152-3638-40F8-9DBF-F240B1DFCAC3}" type="datetime1">
              <a:rPr lang="fr-FR" smtClean="0"/>
              <a:t>15/09/2023</a:t>
            </a:fld>
            <a:endParaRPr lang="fr-FR"/>
          </a:p>
        </p:txBody>
      </p:sp>
      <p:sp>
        <p:nvSpPr>
          <p:cNvPr id="5" name="Espace réservé du pied de page 4"/>
          <p:cNvSpPr>
            <a:spLocks noGrp="1"/>
          </p:cNvSpPr>
          <p:nvPr>
            <p:ph type="ftr" sz="quarter" idx="4"/>
          </p:nvPr>
        </p:nvSpPr>
        <p:spPr/>
        <p:txBody>
          <a:bodyPr/>
          <a:lstStyle/>
          <a:p>
            <a:endParaRPr lang="fr-FR"/>
          </a:p>
        </p:txBody>
      </p:sp>
      <p:sp>
        <p:nvSpPr>
          <p:cNvPr id="6" name="Espace réservé du numéro de diapositive 5"/>
          <p:cNvSpPr>
            <a:spLocks noGrp="1"/>
          </p:cNvSpPr>
          <p:nvPr>
            <p:ph type="sldNum" sz="quarter" idx="5"/>
          </p:nvPr>
        </p:nvSpPr>
        <p:spPr/>
        <p:txBody>
          <a:bodyPr/>
          <a:lstStyle/>
          <a:p>
            <a:fld id="{8B7AF3F1-6A96-E644-86BF-EC109DB1C6CD}" type="slidenum">
              <a:rPr lang="fr-FR" smtClean="0"/>
              <a:t>17</a:t>
            </a:fld>
            <a:endParaRPr lang="fr-FR"/>
          </a:p>
        </p:txBody>
      </p:sp>
    </p:spTree>
    <p:extLst>
      <p:ext uri="{BB962C8B-B14F-4D97-AF65-F5344CB8AC3E}">
        <p14:creationId xmlns:p14="http://schemas.microsoft.com/office/powerpoint/2010/main" val="2970455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Espace réservé de l'image des diapositives 1"/>
          <p:cNvSpPr>
            <a:spLocks noGrp="1" noRot="1" noChangeAspect="1" noTextEdit="1"/>
          </p:cNvSpPr>
          <p:nvPr>
            <p:ph type="sldImg"/>
          </p:nvPr>
        </p:nvSpPr>
        <p:spPr>
          <a:ln/>
        </p:spPr>
      </p:sp>
      <p:sp>
        <p:nvSpPr>
          <p:cNvPr id="217090" name="Espace réservé des not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CH">
              <a:ea typeface="ＭＳ Ｐゴシック" charset="0"/>
            </a:endParaRPr>
          </a:p>
        </p:txBody>
      </p:sp>
      <p:sp>
        <p:nvSpPr>
          <p:cNvPr id="217091" name="Espace réservé du numéro de diapositive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4213" indent="-286236">
              <a:defRPr sz="2400">
                <a:solidFill>
                  <a:schemeClr val="tx1"/>
                </a:solidFill>
                <a:latin typeface="Arial" charset="0"/>
                <a:ea typeface="ＭＳ Ｐゴシック" charset="0"/>
              </a:defRPr>
            </a:lvl2pPr>
            <a:lvl3pPr marL="1144943" indent="-228989">
              <a:defRPr sz="2400">
                <a:solidFill>
                  <a:schemeClr val="tx1"/>
                </a:solidFill>
                <a:latin typeface="Arial" charset="0"/>
                <a:ea typeface="ＭＳ Ｐゴシック" charset="0"/>
              </a:defRPr>
            </a:lvl3pPr>
            <a:lvl4pPr marL="1602920" indent="-228989">
              <a:defRPr sz="2400">
                <a:solidFill>
                  <a:schemeClr val="tx1"/>
                </a:solidFill>
                <a:latin typeface="Arial" charset="0"/>
                <a:ea typeface="ＭＳ Ｐゴシック" charset="0"/>
              </a:defRPr>
            </a:lvl4pPr>
            <a:lvl5pPr marL="2060898" indent="-228989">
              <a:defRPr sz="2400">
                <a:solidFill>
                  <a:schemeClr val="tx1"/>
                </a:solidFill>
                <a:latin typeface="Arial" charset="0"/>
                <a:ea typeface="ＭＳ Ｐゴシック" charset="0"/>
              </a:defRPr>
            </a:lvl5pPr>
            <a:lvl6pPr marL="2518875" indent="-228989" eaLnBrk="0" fontAlgn="base" hangingPunct="0">
              <a:spcBef>
                <a:spcPct val="0"/>
              </a:spcBef>
              <a:spcAft>
                <a:spcPct val="0"/>
              </a:spcAft>
              <a:defRPr sz="2400">
                <a:solidFill>
                  <a:schemeClr val="tx1"/>
                </a:solidFill>
                <a:latin typeface="Arial" charset="0"/>
                <a:ea typeface="ＭＳ Ｐゴシック" charset="0"/>
              </a:defRPr>
            </a:lvl6pPr>
            <a:lvl7pPr marL="2976852" indent="-228989" eaLnBrk="0" fontAlgn="base" hangingPunct="0">
              <a:spcBef>
                <a:spcPct val="0"/>
              </a:spcBef>
              <a:spcAft>
                <a:spcPct val="0"/>
              </a:spcAft>
              <a:defRPr sz="2400">
                <a:solidFill>
                  <a:schemeClr val="tx1"/>
                </a:solidFill>
                <a:latin typeface="Arial" charset="0"/>
                <a:ea typeface="ＭＳ Ｐゴシック" charset="0"/>
              </a:defRPr>
            </a:lvl7pPr>
            <a:lvl8pPr marL="3434829" indent="-228989" eaLnBrk="0" fontAlgn="base" hangingPunct="0">
              <a:spcBef>
                <a:spcPct val="0"/>
              </a:spcBef>
              <a:spcAft>
                <a:spcPct val="0"/>
              </a:spcAft>
              <a:defRPr sz="2400">
                <a:solidFill>
                  <a:schemeClr val="tx1"/>
                </a:solidFill>
                <a:latin typeface="Arial" charset="0"/>
                <a:ea typeface="ＭＳ Ｐゴシック" charset="0"/>
              </a:defRPr>
            </a:lvl8pPr>
            <a:lvl9pPr marL="3892807" indent="-228989" eaLnBrk="0" fontAlgn="base" hangingPunct="0">
              <a:spcBef>
                <a:spcPct val="0"/>
              </a:spcBef>
              <a:spcAft>
                <a:spcPct val="0"/>
              </a:spcAft>
              <a:defRPr sz="2400">
                <a:solidFill>
                  <a:schemeClr val="tx1"/>
                </a:solidFill>
                <a:latin typeface="Arial" charset="0"/>
                <a:ea typeface="ＭＳ Ｐゴシック" charset="0"/>
              </a:defRPr>
            </a:lvl9pPr>
          </a:lstStyle>
          <a:p>
            <a:fld id="{5002F9C5-0C5A-044B-89E9-3C6E56D91A68}" type="slidenum">
              <a:rPr lang="fr-FR" sz="1200">
                <a:latin typeface="Times" charset="0"/>
              </a:rPr>
              <a:pPr/>
              <a:t>19</a:t>
            </a:fld>
            <a:endParaRPr lang="fr-FR" sz="1200">
              <a:latin typeface="Times" charset="0"/>
            </a:endParaRPr>
          </a:p>
        </p:txBody>
      </p:sp>
      <p:sp>
        <p:nvSpPr>
          <p:cNvPr id="2" name="Espace réservé de la date 1"/>
          <p:cNvSpPr>
            <a:spLocks noGrp="1"/>
          </p:cNvSpPr>
          <p:nvPr>
            <p:ph type="dt" idx="10"/>
          </p:nvPr>
        </p:nvSpPr>
        <p:spPr/>
        <p:txBody>
          <a:bodyPr/>
          <a:lstStyle/>
          <a:p>
            <a:fld id="{ED0B3D10-2C0D-4E61-8E68-16FC9041187C}" type="datetime1">
              <a:rPr lang="fr-FR" smtClean="0"/>
              <a:t>15/09/2023</a:t>
            </a:fld>
            <a:endParaRPr lang="fr-FR"/>
          </a:p>
        </p:txBody>
      </p:sp>
      <p:sp>
        <p:nvSpPr>
          <p:cNvPr id="3" name="Espace réservé du pied de page 2"/>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4282179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CH"/>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CH"/>
              <a:t>Cliquez pour modifier le style des sous-titres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5" name="Rectangle 4"/>
          <p:cNvSpPr>
            <a:spLocks noGrp="1" noChangeArrowheads="1"/>
          </p:cNvSpPr>
          <p:nvPr>
            <p:ph type="dt" sz="half" idx="11"/>
          </p:nvPr>
        </p:nvSpPr>
        <p:spPr>
          <a:ln/>
        </p:spPr>
        <p:txBody>
          <a:bodyPr/>
          <a:lstStyle>
            <a:lvl1pPr>
              <a:defRPr/>
            </a:lvl1pPr>
          </a:lstStyle>
          <a:p>
            <a:pPr>
              <a:defRPr/>
            </a:pPr>
            <a:fld id="{86AA39A3-0528-491D-B800-A9837FFC7CA8}" type="datetime1">
              <a:rPr lang="fr-CH" smtClean="0"/>
              <a:t>15.09.2023</a:t>
            </a:fld>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5E0F0AF5-56D5-594F-AAF0-0077FFD4F46B}" type="slidenum">
              <a:rPr lang="fr-FR" smtClean="0"/>
              <a:pPr>
                <a:defRPr/>
              </a:pPr>
              <a:t>‹N°›</a:t>
            </a:fld>
            <a:endParaRPr lang="fr-FR" dirty="0"/>
          </a:p>
        </p:txBody>
      </p:sp>
    </p:spTree>
    <p:extLst>
      <p:ext uri="{BB962C8B-B14F-4D97-AF65-F5344CB8AC3E}">
        <p14:creationId xmlns:p14="http://schemas.microsoft.com/office/powerpoint/2010/main" val="98866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p>
        </p:txBody>
      </p:sp>
      <p:sp>
        <p:nvSpPr>
          <p:cNvPr id="3" name="Espace réservé du texte vertical 2"/>
          <p:cNvSpPr>
            <a:spLocks noGrp="1"/>
          </p:cNvSpPr>
          <p:nvPr>
            <p:ph type="body" orient="vert" idx="1"/>
          </p:nvPr>
        </p:nvSpPr>
        <p:spPr/>
        <p:txBody>
          <a:bodyPr vert="eaVert"/>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5" name="Rectangle 4"/>
          <p:cNvSpPr>
            <a:spLocks noGrp="1" noChangeArrowheads="1"/>
          </p:cNvSpPr>
          <p:nvPr>
            <p:ph type="dt" sz="half" idx="11"/>
          </p:nvPr>
        </p:nvSpPr>
        <p:spPr>
          <a:ln/>
        </p:spPr>
        <p:txBody>
          <a:bodyPr/>
          <a:lstStyle>
            <a:lvl1pPr>
              <a:defRPr/>
            </a:lvl1pPr>
          </a:lstStyle>
          <a:p>
            <a:pPr>
              <a:defRPr/>
            </a:pPr>
            <a:fld id="{788F4D6A-FC47-44E3-BD33-6D6E8AB07F5E}" type="datetime1">
              <a:rPr lang="fr-CH" smtClean="0"/>
              <a:t>15.09.2023</a:t>
            </a:fld>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C3CBCED2-0D6A-6E43-986E-7CFB26D5053F}" type="slidenum">
              <a:rPr lang="fr-FR" smtClean="0"/>
              <a:pPr>
                <a:defRPr/>
              </a:pPr>
              <a:t>‹N°›</a:t>
            </a:fld>
            <a:endParaRPr lang="fr-FR" dirty="0"/>
          </a:p>
        </p:txBody>
      </p:sp>
    </p:spTree>
    <p:extLst>
      <p:ext uri="{BB962C8B-B14F-4D97-AF65-F5344CB8AC3E}">
        <p14:creationId xmlns:p14="http://schemas.microsoft.com/office/powerpoint/2010/main" val="3924810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CH"/>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5" name="Rectangle 4"/>
          <p:cNvSpPr>
            <a:spLocks noGrp="1" noChangeArrowheads="1"/>
          </p:cNvSpPr>
          <p:nvPr>
            <p:ph type="dt" sz="half" idx="11"/>
          </p:nvPr>
        </p:nvSpPr>
        <p:spPr>
          <a:ln/>
        </p:spPr>
        <p:txBody>
          <a:bodyPr/>
          <a:lstStyle>
            <a:lvl1pPr>
              <a:defRPr/>
            </a:lvl1pPr>
          </a:lstStyle>
          <a:p>
            <a:pPr>
              <a:defRPr/>
            </a:pPr>
            <a:fld id="{3459B687-6FEE-410A-9C14-7B41F794D5A0}" type="datetime1">
              <a:rPr lang="fr-CH" smtClean="0"/>
              <a:t>15.09.2023</a:t>
            </a:fld>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7F912413-E350-3D40-B82F-0F9440838FA7}" type="slidenum">
              <a:rPr lang="fr-FR" smtClean="0"/>
              <a:pPr>
                <a:defRPr/>
              </a:pPr>
              <a:t>‹N°›</a:t>
            </a:fld>
            <a:endParaRPr lang="fr-FR" dirty="0"/>
          </a:p>
        </p:txBody>
      </p:sp>
    </p:spTree>
    <p:extLst>
      <p:ext uri="{BB962C8B-B14F-4D97-AF65-F5344CB8AC3E}">
        <p14:creationId xmlns:p14="http://schemas.microsoft.com/office/powerpoint/2010/main" val="1497750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CH"/>
              <a:t>Cliquez et modifiez le titre</a:t>
            </a:r>
          </a:p>
        </p:txBody>
      </p:sp>
      <p:sp>
        <p:nvSpPr>
          <p:cNvPr id="3" name="Espace réservé du texte 2"/>
          <p:cNvSpPr>
            <a:spLocks noGrp="1"/>
          </p:cNvSpPr>
          <p:nvPr>
            <p:ph type="body" sz="half" idx="1"/>
          </p:nvPr>
        </p:nvSpPr>
        <p:spPr>
          <a:xfrm>
            <a:off x="457200" y="1600200"/>
            <a:ext cx="4038600" cy="4525963"/>
          </a:xfrm>
        </p:spPr>
        <p:txBody>
          <a:body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4" name="Espace réservé du contenu 3"/>
          <p:cNvSpPr>
            <a:spLocks noGrp="1"/>
          </p:cNvSpPr>
          <p:nvPr>
            <p:ph sz="half" idx="2"/>
          </p:nvPr>
        </p:nvSpPr>
        <p:spPr>
          <a:xfrm>
            <a:off x="4648200" y="1600200"/>
            <a:ext cx="4038600" cy="4525963"/>
          </a:xfrm>
        </p:spPr>
        <p:txBody>
          <a:body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5" name="Rectangle 5"/>
          <p:cNvSpPr>
            <a:spLocks noGrp="1" noChangeArrowheads="1"/>
          </p:cNvSpPr>
          <p:nvPr>
            <p:ph type="ftr" sz="quarter" idx="10"/>
          </p:nvPr>
        </p:nvSpPr>
        <p:spPr>
          <a:ln/>
        </p:spPr>
        <p:txBody>
          <a:bodyPr/>
          <a:lstStyle>
            <a:lvl1pPr>
              <a:defRPr/>
            </a:lvl1pPr>
          </a:lstStyle>
          <a:p>
            <a:pPr defTabSz="457200" fontAlgn="auto">
              <a:spcBef>
                <a:spcPts val="0"/>
              </a:spcBef>
              <a:spcAft>
                <a:spcPts val="0"/>
              </a:spcAft>
            </a:pPr>
            <a:r>
              <a:rPr lang="en-US">
                <a:solidFill>
                  <a:prstClr val="white">
                    <a:tint val="75000"/>
                  </a:prstClr>
                </a:solidFill>
                <a:latin typeface="Trebuchet MS"/>
                <a:ea typeface="+mn-ea"/>
                <a:cs typeface="+mn-cs"/>
              </a:rPr>
              <a:t>MP</a:t>
            </a:r>
            <a:endParaRPr lang="en-US" dirty="0">
              <a:solidFill>
                <a:prstClr val="white">
                  <a:tint val="75000"/>
                </a:prstClr>
              </a:solidFill>
              <a:latin typeface="Trebuchet MS"/>
              <a:ea typeface="+mn-ea"/>
              <a:cs typeface="+mn-cs"/>
            </a:endParaRPr>
          </a:p>
        </p:txBody>
      </p:sp>
      <p:sp>
        <p:nvSpPr>
          <p:cNvPr id="6" name="Rectangle 4"/>
          <p:cNvSpPr>
            <a:spLocks noGrp="1" noChangeArrowheads="1"/>
          </p:cNvSpPr>
          <p:nvPr>
            <p:ph type="dt" sz="half" idx="11"/>
          </p:nvPr>
        </p:nvSpPr>
        <p:spPr>
          <a:ln/>
        </p:spPr>
        <p:txBody>
          <a:bodyPr/>
          <a:lstStyle>
            <a:lvl1pPr>
              <a:defRPr/>
            </a:lvl1pPr>
          </a:lstStyle>
          <a:p>
            <a:pPr defTabSz="457200" fontAlgn="auto">
              <a:spcBef>
                <a:spcPts val="0"/>
              </a:spcBef>
              <a:spcAft>
                <a:spcPts val="0"/>
              </a:spcAft>
            </a:pPr>
            <a:fld id="{89430860-AB97-4DA3-B004-1077940233C1}" type="datetime1">
              <a:rPr lang="fr-CH" smtClean="0">
                <a:solidFill>
                  <a:prstClr val="white">
                    <a:tint val="75000"/>
                  </a:prstClr>
                </a:solidFill>
                <a:latin typeface="Trebuchet MS"/>
                <a:ea typeface="+mn-ea"/>
                <a:cs typeface="+mn-cs"/>
              </a:rPr>
              <a:t>15.09.2023</a:t>
            </a:fld>
            <a:endParaRPr lang="en-US" dirty="0">
              <a:solidFill>
                <a:prstClr val="white">
                  <a:tint val="75000"/>
                </a:prstClr>
              </a:solidFill>
              <a:latin typeface="Trebuchet MS"/>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defTabSz="457200" fontAlgn="auto">
              <a:spcBef>
                <a:spcPts val="0"/>
              </a:spcBef>
              <a:spcAft>
                <a:spcPts val="0"/>
              </a:spcAft>
            </a:pPr>
            <a:fld id="{6D22F896-40B5-4ADD-8801-0D06FADFA095}" type="slidenum">
              <a:rPr lang="en-US" smtClean="0">
                <a:solidFill>
                  <a:prstClr val="white">
                    <a:tint val="75000"/>
                  </a:prstClr>
                </a:solidFill>
                <a:latin typeface="Trebuchet MS"/>
                <a:ea typeface="+mn-ea"/>
                <a:cs typeface="+mn-cs"/>
              </a:rPr>
              <a:pPr defTabSz="457200" fontAlgn="auto">
                <a:spcBef>
                  <a:spcPts val="0"/>
                </a:spcBef>
                <a:spcAft>
                  <a:spcPts val="0"/>
                </a:spcAft>
              </a:pPr>
              <a:t>‹N°›</a:t>
            </a:fld>
            <a:endParaRPr lang="en-US" dirty="0">
              <a:solidFill>
                <a:prstClr val="white">
                  <a:tint val="75000"/>
                </a:prstClr>
              </a:solidFill>
              <a:latin typeface="Trebuchet MS"/>
              <a:ea typeface="+mn-ea"/>
              <a:cs typeface="+mn-cs"/>
            </a:endParaRPr>
          </a:p>
        </p:txBody>
      </p:sp>
    </p:spTree>
    <p:extLst>
      <p:ext uri="{BB962C8B-B14F-4D97-AF65-F5344CB8AC3E}">
        <p14:creationId xmlns:p14="http://schemas.microsoft.com/office/powerpoint/2010/main" val="1902956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endParaRPr lang="fr-FR"/>
          </a:p>
        </p:txBody>
      </p:sp>
      <p:sp>
        <p:nvSpPr>
          <p:cNvPr id="3" name="Espace réservé de la date 2"/>
          <p:cNvSpPr>
            <a:spLocks noGrp="1"/>
          </p:cNvSpPr>
          <p:nvPr>
            <p:ph type="dt" sz="half" idx="10"/>
          </p:nvPr>
        </p:nvSpPr>
        <p:spPr>
          <a:xfrm>
            <a:off x="107950" y="6524625"/>
            <a:ext cx="2133600" cy="333375"/>
          </a:xfrm>
        </p:spPr>
        <p:txBody>
          <a:bodyPr/>
          <a:lstStyle>
            <a:lvl1pPr>
              <a:defRPr sz="900" cap="all">
                <a:solidFill>
                  <a:schemeClr val="bg1"/>
                </a:solidFill>
                <a:latin typeface="Calibri"/>
              </a:defRPr>
            </a:lvl1pPr>
          </a:lstStyle>
          <a:p>
            <a:pPr>
              <a:defRPr/>
            </a:pPr>
            <a:fld id="{660A7D25-60FF-4455-AFC3-2E6AAC3AA002}" type="datetime1">
              <a:rPr lang="fr-CH" smtClean="0"/>
              <a:t>15.09.2023</a:t>
            </a:fld>
            <a:endParaRPr lang="fr-FR" dirty="0"/>
          </a:p>
        </p:txBody>
      </p:sp>
      <p:sp>
        <p:nvSpPr>
          <p:cNvPr id="4" name="Espace réservé du pied de page 3"/>
          <p:cNvSpPr>
            <a:spLocks noGrp="1"/>
          </p:cNvSpPr>
          <p:nvPr>
            <p:ph type="ftr" sz="quarter" idx="11"/>
          </p:nvPr>
        </p:nvSpPr>
        <p:spPr/>
        <p:txBody>
          <a:bodyPr/>
          <a:lstStyle>
            <a:lvl1pPr>
              <a:defRPr/>
            </a:lvl1pPr>
          </a:lstStyle>
          <a:p>
            <a:pPr>
              <a:defRPr/>
            </a:pPr>
            <a:r>
              <a:rPr lang="fr-FR"/>
              <a:t>MP</a:t>
            </a:r>
          </a:p>
        </p:txBody>
      </p:sp>
      <p:sp>
        <p:nvSpPr>
          <p:cNvPr id="5" name="Espace réservé du numéro de diapositive 4"/>
          <p:cNvSpPr>
            <a:spLocks noGrp="1"/>
          </p:cNvSpPr>
          <p:nvPr>
            <p:ph type="sldNum" sz="quarter" idx="12"/>
          </p:nvPr>
        </p:nvSpPr>
        <p:spPr>
          <a:xfrm>
            <a:off x="7885113" y="6381750"/>
            <a:ext cx="1265237" cy="476250"/>
          </a:xfrm>
        </p:spPr>
        <p:txBody>
          <a:bodyPr/>
          <a:lstStyle>
            <a:lvl1pPr>
              <a:defRPr sz="1000">
                <a:solidFill>
                  <a:schemeClr val="bg1"/>
                </a:solidFill>
              </a:defRPr>
            </a:lvl1pPr>
          </a:lstStyle>
          <a:p>
            <a:pPr>
              <a:defRPr/>
            </a:pPr>
            <a:fld id="{7AC47B3A-30D9-584D-9930-DE8FB707EF2D}" type="slidenum">
              <a:rPr lang="fr-FR" smtClean="0"/>
              <a:pPr>
                <a:defRPr/>
              </a:pPr>
              <a:t>‹N°›</a:t>
            </a:fld>
            <a:endParaRPr lang="fr-FR" dirty="0"/>
          </a:p>
        </p:txBody>
      </p:sp>
    </p:spTree>
    <p:extLst>
      <p:ext uri="{BB962C8B-B14F-4D97-AF65-F5344CB8AC3E}">
        <p14:creationId xmlns:p14="http://schemas.microsoft.com/office/powerpoint/2010/main" val="2910996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p>
        </p:txBody>
      </p:sp>
      <p:sp>
        <p:nvSpPr>
          <p:cNvPr id="3" name="Espace réservé du contenu 2"/>
          <p:cNvSpPr>
            <a:spLocks noGrp="1"/>
          </p:cNvSpPr>
          <p:nvPr>
            <p:ph idx="1"/>
          </p:nvPr>
        </p:nvSpPr>
        <p:spPr/>
        <p:txBody>
          <a:body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5" name="Rectangle 4"/>
          <p:cNvSpPr>
            <a:spLocks noGrp="1" noChangeArrowheads="1"/>
          </p:cNvSpPr>
          <p:nvPr>
            <p:ph type="dt" sz="half" idx="11"/>
          </p:nvPr>
        </p:nvSpPr>
        <p:spPr>
          <a:ln/>
        </p:spPr>
        <p:txBody>
          <a:bodyPr/>
          <a:lstStyle>
            <a:lvl1pPr>
              <a:defRPr/>
            </a:lvl1pPr>
          </a:lstStyle>
          <a:p>
            <a:pPr>
              <a:defRPr/>
            </a:pPr>
            <a:fld id="{6F7B9EF5-8C88-41B3-BDA9-1E42D5B1629E}" type="datetime1">
              <a:rPr lang="fr-CH" smtClean="0"/>
              <a:t>15.09.2023</a:t>
            </a:fld>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12807041-A0B4-CF49-83AA-851874C0FCB7}" type="slidenum">
              <a:rPr lang="fr-FR" smtClean="0"/>
              <a:pPr>
                <a:defRPr/>
              </a:pPr>
              <a:t>‹N°›</a:t>
            </a:fld>
            <a:endParaRPr lang="fr-FR" dirty="0"/>
          </a:p>
        </p:txBody>
      </p:sp>
    </p:spTree>
    <p:extLst>
      <p:ext uri="{BB962C8B-B14F-4D97-AF65-F5344CB8AC3E}">
        <p14:creationId xmlns:p14="http://schemas.microsoft.com/office/powerpoint/2010/main" val="3705676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CH"/>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CH"/>
              <a:t>Cliquez pour modifier les styles du texte du masque</a:t>
            </a:r>
          </a:p>
        </p:txBody>
      </p:sp>
      <p:sp>
        <p:nvSpPr>
          <p:cNvPr id="4" name="Rectangle 5"/>
          <p:cNvSpPr>
            <a:spLocks noGrp="1" noChangeArrowheads="1"/>
          </p:cNvSpPr>
          <p:nvPr>
            <p:ph type="ftr" sz="quarter" idx="10"/>
          </p:nvPr>
        </p:nvSpPr>
        <p:spPr>
          <a:ln/>
        </p:spPr>
        <p:txBody>
          <a:bodyPr/>
          <a:lstStyle>
            <a:lvl1pPr>
              <a:defRPr/>
            </a:lvl1pPr>
          </a:lstStyle>
          <a:p>
            <a:pPr defTabSz="457200" fontAlgn="auto">
              <a:spcBef>
                <a:spcPts val="0"/>
              </a:spcBef>
              <a:spcAft>
                <a:spcPts val="0"/>
              </a:spcAft>
            </a:pPr>
            <a:r>
              <a:rPr lang="en-US">
                <a:solidFill>
                  <a:prstClr val="white">
                    <a:tint val="75000"/>
                  </a:prstClr>
                </a:solidFill>
                <a:latin typeface="Trebuchet MS"/>
                <a:ea typeface="+mn-ea"/>
                <a:cs typeface="+mn-cs"/>
              </a:rPr>
              <a:t>MP</a:t>
            </a:r>
            <a:endParaRPr lang="en-US" dirty="0">
              <a:solidFill>
                <a:prstClr val="white">
                  <a:tint val="75000"/>
                </a:prstClr>
              </a:solidFill>
              <a:latin typeface="Trebuchet MS"/>
              <a:ea typeface="+mn-ea"/>
              <a:cs typeface="+mn-cs"/>
            </a:endParaRPr>
          </a:p>
        </p:txBody>
      </p:sp>
      <p:sp>
        <p:nvSpPr>
          <p:cNvPr id="5" name="Rectangle 4"/>
          <p:cNvSpPr>
            <a:spLocks noGrp="1" noChangeArrowheads="1"/>
          </p:cNvSpPr>
          <p:nvPr>
            <p:ph type="dt" sz="half" idx="11"/>
          </p:nvPr>
        </p:nvSpPr>
        <p:spPr>
          <a:ln/>
        </p:spPr>
        <p:txBody>
          <a:bodyPr/>
          <a:lstStyle>
            <a:lvl1pPr>
              <a:defRPr/>
            </a:lvl1pPr>
          </a:lstStyle>
          <a:p>
            <a:pPr defTabSz="457200" fontAlgn="auto">
              <a:spcBef>
                <a:spcPts val="0"/>
              </a:spcBef>
              <a:spcAft>
                <a:spcPts val="0"/>
              </a:spcAft>
            </a:pPr>
            <a:fld id="{2EF39DB3-E9D1-4938-9FE3-C06E207FD909}" type="datetime1">
              <a:rPr lang="fr-CH" smtClean="0">
                <a:solidFill>
                  <a:prstClr val="white">
                    <a:tint val="75000"/>
                  </a:prstClr>
                </a:solidFill>
                <a:latin typeface="Trebuchet MS"/>
                <a:ea typeface="+mn-ea"/>
                <a:cs typeface="+mn-cs"/>
              </a:rPr>
              <a:t>15.09.2023</a:t>
            </a:fld>
            <a:endParaRPr lang="en-US" dirty="0">
              <a:solidFill>
                <a:prstClr val="white">
                  <a:tint val="75000"/>
                </a:prstClr>
              </a:solidFill>
              <a:latin typeface="Trebuchet MS"/>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defTabSz="457200" fontAlgn="auto">
              <a:spcBef>
                <a:spcPts val="0"/>
              </a:spcBef>
              <a:spcAft>
                <a:spcPts val="0"/>
              </a:spcAft>
            </a:pPr>
            <a:fld id="{6D22F896-40B5-4ADD-8801-0D06FADFA095}" type="slidenum">
              <a:rPr lang="en-US" smtClean="0">
                <a:solidFill>
                  <a:prstClr val="white">
                    <a:tint val="75000"/>
                  </a:prstClr>
                </a:solidFill>
                <a:latin typeface="Trebuchet MS"/>
                <a:ea typeface="+mn-ea"/>
                <a:cs typeface="+mn-cs"/>
              </a:rPr>
              <a:pPr defTabSz="457200" fontAlgn="auto">
                <a:spcBef>
                  <a:spcPts val="0"/>
                </a:spcBef>
                <a:spcAft>
                  <a:spcPts val="0"/>
                </a:spcAft>
              </a:pPr>
              <a:t>‹N°›</a:t>
            </a:fld>
            <a:endParaRPr lang="en-US" dirty="0">
              <a:solidFill>
                <a:prstClr val="white">
                  <a:tint val="75000"/>
                </a:prstClr>
              </a:solidFill>
              <a:latin typeface="Trebuchet MS"/>
              <a:ea typeface="+mn-ea"/>
              <a:cs typeface="+mn-cs"/>
            </a:endParaRPr>
          </a:p>
        </p:txBody>
      </p:sp>
    </p:spTree>
    <p:extLst>
      <p:ext uri="{BB962C8B-B14F-4D97-AF65-F5344CB8AC3E}">
        <p14:creationId xmlns:p14="http://schemas.microsoft.com/office/powerpoint/2010/main" val="1700648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6" name="Rectangle 4"/>
          <p:cNvSpPr>
            <a:spLocks noGrp="1" noChangeArrowheads="1"/>
          </p:cNvSpPr>
          <p:nvPr>
            <p:ph type="dt" sz="half" idx="11"/>
          </p:nvPr>
        </p:nvSpPr>
        <p:spPr>
          <a:ln/>
        </p:spPr>
        <p:txBody>
          <a:bodyPr/>
          <a:lstStyle>
            <a:lvl1pPr>
              <a:defRPr/>
            </a:lvl1pPr>
          </a:lstStyle>
          <a:p>
            <a:pPr>
              <a:defRPr/>
            </a:pPr>
            <a:fld id="{F7A4AD67-3FA3-4186-84CA-BE84EB9E7F05}" type="datetime1">
              <a:rPr lang="fr-CH" smtClean="0"/>
              <a:t>15.09.2023</a:t>
            </a:fld>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E1654742-2DD6-FA42-BA75-EAA534E4A5DB}" type="slidenum">
              <a:rPr lang="fr-FR" smtClean="0"/>
              <a:pPr>
                <a:defRPr/>
              </a:pPr>
              <a:t>‹N°›</a:t>
            </a:fld>
            <a:endParaRPr lang="fr-FR" dirty="0"/>
          </a:p>
        </p:txBody>
      </p:sp>
    </p:spTree>
    <p:extLst>
      <p:ext uri="{BB962C8B-B14F-4D97-AF65-F5344CB8AC3E}">
        <p14:creationId xmlns:p14="http://schemas.microsoft.com/office/powerpoint/2010/main" val="522808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CH"/>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7"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8" name="Rectangle 4"/>
          <p:cNvSpPr>
            <a:spLocks noGrp="1" noChangeArrowheads="1"/>
          </p:cNvSpPr>
          <p:nvPr>
            <p:ph type="dt" sz="half" idx="11"/>
          </p:nvPr>
        </p:nvSpPr>
        <p:spPr>
          <a:ln/>
        </p:spPr>
        <p:txBody>
          <a:bodyPr/>
          <a:lstStyle>
            <a:lvl1pPr>
              <a:defRPr/>
            </a:lvl1pPr>
          </a:lstStyle>
          <a:p>
            <a:pPr>
              <a:defRPr/>
            </a:pPr>
            <a:fld id="{7DC1E5FF-E3BC-45A4-BFBA-F19B44F9CFA0}" type="datetime1">
              <a:rPr lang="fr-CH" smtClean="0"/>
              <a:t>15.09.2023</a:t>
            </a:fld>
            <a:endParaRPr lang="fr-FR" dirty="0"/>
          </a:p>
        </p:txBody>
      </p:sp>
      <p:sp>
        <p:nvSpPr>
          <p:cNvPr id="9" name="Rectangle 6"/>
          <p:cNvSpPr>
            <a:spLocks noGrp="1" noChangeArrowheads="1"/>
          </p:cNvSpPr>
          <p:nvPr>
            <p:ph type="sldNum" sz="quarter" idx="12"/>
          </p:nvPr>
        </p:nvSpPr>
        <p:spPr>
          <a:ln/>
        </p:spPr>
        <p:txBody>
          <a:bodyPr/>
          <a:lstStyle>
            <a:lvl1pPr>
              <a:defRPr/>
            </a:lvl1pPr>
          </a:lstStyle>
          <a:p>
            <a:pPr>
              <a:defRPr/>
            </a:pPr>
            <a:fld id="{2B3C5503-9D8C-1C4A-A061-AAFA43605FF4}" type="slidenum">
              <a:rPr lang="fr-FR" smtClean="0"/>
              <a:pPr>
                <a:defRPr/>
              </a:pPr>
              <a:t>‹N°›</a:t>
            </a:fld>
            <a:endParaRPr lang="fr-FR" dirty="0"/>
          </a:p>
        </p:txBody>
      </p:sp>
    </p:spTree>
    <p:extLst>
      <p:ext uri="{BB962C8B-B14F-4D97-AF65-F5344CB8AC3E}">
        <p14:creationId xmlns:p14="http://schemas.microsoft.com/office/powerpoint/2010/main" val="890863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p>
        </p:txBody>
      </p:sp>
      <p:sp>
        <p:nvSpPr>
          <p:cNvPr id="3"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4" name="Rectangle 4"/>
          <p:cNvSpPr>
            <a:spLocks noGrp="1" noChangeArrowheads="1"/>
          </p:cNvSpPr>
          <p:nvPr>
            <p:ph type="dt" sz="half" idx="11"/>
          </p:nvPr>
        </p:nvSpPr>
        <p:spPr>
          <a:ln/>
        </p:spPr>
        <p:txBody>
          <a:bodyPr/>
          <a:lstStyle>
            <a:lvl1pPr>
              <a:defRPr/>
            </a:lvl1pPr>
          </a:lstStyle>
          <a:p>
            <a:pPr>
              <a:defRPr/>
            </a:pPr>
            <a:fld id="{3BC0524C-0D3E-49E8-AA69-02FB0A57425B}" type="datetime1">
              <a:rPr lang="fr-CH" smtClean="0"/>
              <a:t>15.09.2023</a:t>
            </a:fld>
            <a:endParaRPr lang="fr-FR" dirty="0"/>
          </a:p>
        </p:txBody>
      </p:sp>
      <p:sp>
        <p:nvSpPr>
          <p:cNvPr id="5" name="Rectangle 6"/>
          <p:cNvSpPr>
            <a:spLocks noGrp="1" noChangeArrowheads="1"/>
          </p:cNvSpPr>
          <p:nvPr>
            <p:ph type="sldNum" sz="quarter" idx="12"/>
          </p:nvPr>
        </p:nvSpPr>
        <p:spPr>
          <a:ln/>
        </p:spPr>
        <p:txBody>
          <a:bodyPr/>
          <a:lstStyle>
            <a:lvl1pPr>
              <a:defRPr/>
            </a:lvl1pPr>
          </a:lstStyle>
          <a:p>
            <a:pPr>
              <a:defRPr/>
            </a:pPr>
            <a:fld id="{B852211D-06C8-FE42-81EF-244D4D3CF736}" type="slidenum">
              <a:rPr lang="fr-FR" smtClean="0"/>
              <a:pPr>
                <a:defRPr/>
              </a:pPr>
              <a:t>‹N°›</a:t>
            </a:fld>
            <a:endParaRPr lang="fr-FR" dirty="0"/>
          </a:p>
        </p:txBody>
      </p:sp>
    </p:spTree>
    <p:extLst>
      <p:ext uri="{BB962C8B-B14F-4D97-AF65-F5344CB8AC3E}">
        <p14:creationId xmlns:p14="http://schemas.microsoft.com/office/powerpoint/2010/main" val="820636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3" name="Rectangle 4"/>
          <p:cNvSpPr>
            <a:spLocks noGrp="1" noChangeArrowheads="1"/>
          </p:cNvSpPr>
          <p:nvPr>
            <p:ph type="dt" sz="half" idx="11"/>
          </p:nvPr>
        </p:nvSpPr>
        <p:spPr>
          <a:ln/>
        </p:spPr>
        <p:txBody>
          <a:bodyPr/>
          <a:lstStyle>
            <a:lvl1pPr>
              <a:defRPr/>
            </a:lvl1pPr>
          </a:lstStyle>
          <a:p>
            <a:pPr>
              <a:defRPr/>
            </a:pPr>
            <a:fld id="{C64B7D3C-CBFA-435F-ADFF-192CF09F2036}" type="datetime1">
              <a:rPr lang="fr-CH" smtClean="0"/>
              <a:t>15.09.2023</a:t>
            </a:fld>
            <a:endParaRPr lang="fr-FR" dirty="0"/>
          </a:p>
        </p:txBody>
      </p:sp>
      <p:sp>
        <p:nvSpPr>
          <p:cNvPr id="4" name="Rectangle 6"/>
          <p:cNvSpPr>
            <a:spLocks noGrp="1" noChangeArrowheads="1"/>
          </p:cNvSpPr>
          <p:nvPr>
            <p:ph type="sldNum" sz="quarter" idx="12"/>
          </p:nvPr>
        </p:nvSpPr>
        <p:spPr>
          <a:ln/>
        </p:spPr>
        <p:txBody>
          <a:bodyPr/>
          <a:lstStyle>
            <a:lvl1pPr>
              <a:defRPr/>
            </a:lvl1pPr>
          </a:lstStyle>
          <a:p>
            <a:pPr>
              <a:defRPr/>
            </a:pPr>
            <a:fld id="{011A17E0-53E1-6E40-961F-F6DD5ACE53AC}" type="slidenum">
              <a:rPr lang="fr-FR" smtClean="0"/>
              <a:pPr>
                <a:defRPr/>
              </a:pPr>
              <a:t>‹N°›</a:t>
            </a:fld>
            <a:endParaRPr lang="fr-FR" dirty="0"/>
          </a:p>
        </p:txBody>
      </p:sp>
    </p:spTree>
    <p:extLst>
      <p:ext uri="{BB962C8B-B14F-4D97-AF65-F5344CB8AC3E}">
        <p14:creationId xmlns:p14="http://schemas.microsoft.com/office/powerpoint/2010/main" val="313174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CH"/>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6" name="Rectangle 4"/>
          <p:cNvSpPr>
            <a:spLocks noGrp="1" noChangeArrowheads="1"/>
          </p:cNvSpPr>
          <p:nvPr>
            <p:ph type="dt" sz="half" idx="11"/>
          </p:nvPr>
        </p:nvSpPr>
        <p:spPr>
          <a:ln/>
        </p:spPr>
        <p:txBody>
          <a:bodyPr/>
          <a:lstStyle>
            <a:lvl1pPr>
              <a:defRPr/>
            </a:lvl1pPr>
          </a:lstStyle>
          <a:p>
            <a:pPr>
              <a:defRPr/>
            </a:pPr>
            <a:fld id="{A2425DC4-42DE-4906-BF78-76FDFD2AA9EF}" type="datetime1">
              <a:rPr lang="fr-CH" smtClean="0"/>
              <a:t>15.09.2023</a:t>
            </a:fld>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D9A9F637-BFF7-944E-97C6-88109ED658D5}" type="slidenum">
              <a:rPr lang="fr-FR" smtClean="0"/>
              <a:pPr>
                <a:defRPr/>
              </a:pPr>
              <a:t>‹N°›</a:t>
            </a:fld>
            <a:endParaRPr lang="fr-FR" dirty="0"/>
          </a:p>
        </p:txBody>
      </p:sp>
    </p:spTree>
    <p:extLst>
      <p:ext uri="{BB962C8B-B14F-4D97-AF65-F5344CB8AC3E}">
        <p14:creationId xmlns:p14="http://schemas.microsoft.com/office/powerpoint/2010/main" val="1443182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CH"/>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CH" noProof="0"/>
              <a:t>Faire glisser l'image vers l'espace réservé ou cliquer sur l'icône pour l'ajouter</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MP</a:t>
            </a:r>
          </a:p>
        </p:txBody>
      </p:sp>
      <p:sp>
        <p:nvSpPr>
          <p:cNvPr id="6" name="Rectangle 4"/>
          <p:cNvSpPr>
            <a:spLocks noGrp="1" noChangeArrowheads="1"/>
          </p:cNvSpPr>
          <p:nvPr>
            <p:ph type="dt" sz="half" idx="11"/>
          </p:nvPr>
        </p:nvSpPr>
        <p:spPr>
          <a:ln/>
        </p:spPr>
        <p:txBody>
          <a:bodyPr/>
          <a:lstStyle>
            <a:lvl1pPr>
              <a:defRPr/>
            </a:lvl1pPr>
          </a:lstStyle>
          <a:p>
            <a:pPr>
              <a:defRPr/>
            </a:pPr>
            <a:fld id="{0C35156E-D6C8-4115-BBA5-7B18A9341C64}" type="datetime1">
              <a:rPr lang="fr-CH" smtClean="0"/>
              <a:t>15.09.2023</a:t>
            </a:fld>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40E8F1F5-E546-C246-A9DA-ED5E9E10FC9C}" type="slidenum">
              <a:rPr lang="fr-FR" smtClean="0"/>
              <a:pPr>
                <a:defRPr/>
              </a:pPr>
              <a:t>‹N°›</a:t>
            </a:fld>
            <a:endParaRPr lang="fr-FR" dirty="0"/>
          </a:p>
        </p:txBody>
      </p:sp>
    </p:spTree>
    <p:extLst>
      <p:ext uri="{BB962C8B-B14F-4D97-AF65-F5344CB8AC3E}">
        <p14:creationId xmlns:p14="http://schemas.microsoft.com/office/powerpoint/2010/main" val="1180650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47625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defTabSz="457200" fontAlgn="auto">
              <a:spcBef>
                <a:spcPts val="0"/>
              </a:spcBef>
              <a:spcAft>
                <a:spcPts val="0"/>
              </a:spcAft>
            </a:pPr>
            <a:r>
              <a:rPr lang="en-US">
                <a:solidFill>
                  <a:prstClr val="white">
                    <a:tint val="75000"/>
                  </a:prstClr>
                </a:solidFill>
                <a:latin typeface="Trebuchet MS"/>
                <a:ea typeface="+mn-ea"/>
                <a:cs typeface="+mn-cs"/>
              </a:rPr>
              <a:t>MP</a:t>
            </a:r>
            <a:endParaRPr lang="en-US" dirty="0">
              <a:solidFill>
                <a:prstClr val="white">
                  <a:tint val="75000"/>
                </a:prstClr>
              </a:solidFill>
              <a:latin typeface="Trebuchet MS"/>
              <a:ea typeface="+mn-ea"/>
              <a:cs typeface="+mn-cs"/>
            </a:endParaRPr>
          </a:p>
        </p:txBody>
      </p:sp>
      <p:pic>
        <p:nvPicPr>
          <p:cNvPr id="2" name="Image 12" descr="Bandeau_IEUG.jpg"/>
          <p:cNvPicPr>
            <a:picLocks noChangeAspect="1"/>
          </p:cNvPicPr>
          <p:nvPr/>
        </p:nvPicPr>
        <p:blipFill>
          <a:blip r:embed="rId15" cstate="email">
            <a:extLst>
              <a:ext uri="{28A0092B-C50C-407E-A947-70E740481C1C}">
                <a14:useLocalDpi xmlns:a14="http://schemas.microsoft.com/office/drawing/2010/main" val="0"/>
              </a:ext>
            </a:extLst>
          </a:blip>
          <a:srcRect/>
          <a:stretch>
            <a:fillRect/>
          </a:stretch>
        </p:blipFill>
        <p:spPr bwMode="auto">
          <a:xfrm>
            <a:off x="-15875" y="5762625"/>
            <a:ext cx="9144000" cy="1095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8" name="Rectangle 4"/>
          <p:cNvSpPr>
            <a:spLocks noGrp="1" noChangeArrowheads="1"/>
          </p:cNvSpPr>
          <p:nvPr>
            <p:ph type="dt" sz="half" idx="2"/>
          </p:nvPr>
        </p:nvSpPr>
        <p:spPr bwMode="auto">
          <a:xfrm>
            <a:off x="0" y="6524625"/>
            <a:ext cx="21336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bg1"/>
                </a:solidFill>
                <a:latin typeface="Calibri"/>
              </a:defRPr>
            </a:lvl1pPr>
          </a:lstStyle>
          <a:p>
            <a:pPr defTabSz="457200" fontAlgn="auto">
              <a:spcBef>
                <a:spcPts val="0"/>
              </a:spcBef>
              <a:spcAft>
                <a:spcPts val="0"/>
              </a:spcAft>
            </a:pPr>
            <a:fld id="{FDEC4009-7EFC-42FE-8F9C-B3E2EF51B449}" type="datetime1">
              <a:rPr lang="fr-CH" smtClean="0">
                <a:solidFill>
                  <a:prstClr val="white">
                    <a:tint val="75000"/>
                  </a:prstClr>
                </a:solidFill>
                <a:latin typeface="Trebuchet MS"/>
                <a:ea typeface="+mn-ea"/>
                <a:cs typeface="+mn-cs"/>
              </a:rPr>
              <a:t>15.09.2023</a:t>
            </a:fld>
            <a:endParaRPr lang="en-US" dirty="0">
              <a:solidFill>
                <a:prstClr val="white">
                  <a:tint val="75000"/>
                </a:prstClr>
              </a:solidFill>
              <a:latin typeface="Trebuchet MS"/>
              <a:ea typeface="+mn-ea"/>
              <a:cs typeface="+mn-cs"/>
            </a:endParaRPr>
          </a:p>
        </p:txBody>
      </p:sp>
      <p:sp>
        <p:nvSpPr>
          <p:cNvPr id="1030" name="Rectangle 6"/>
          <p:cNvSpPr>
            <a:spLocks noGrp="1" noChangeArrowheads="1"/>
          </p:cNvSpPr>
          <p:nvPr>
            <p:ph type="sldNum" sz="quarter" idx="4"/>
          </p:nvPr>
        </p:nvSpPr>
        <p:spPr bwMode="auto">
          <a:xfrm>
            <a:off x="7010400" y="6524625"/>
            <a:ext cx="2133600" cy="347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defTabSz="457200" fontAlgn="auto">
              <a:spcBef>
                <a:spcPts val="0"/>
              </a:spcBef>
              <a:spcAft>
                <a:spcPts val="0"/>
              </a:spcAft>
            </a:pPr>
            <a:fld id="{6D22F896-40B5-4ADD-8801-0D06FADFA095}" type="slidenum">
              <a:rPr lang="en-US" smtClean="0">
                <a:solidFill>
                  <a:prstClr val="white">
                    <a:tint val="75000"/>
                  </a:prstClr>
                </a:solidFill>
                <a:latin typeface="Trebuchet MS"/>
                <a:ea typeface="+mn-ea"/>
                <a:cs typeface="+mn-cs"/>
              </a:rPr>
              <a:pPr defTabSz="457200" fontAlgn="auto">
                <a:spcBef>
                  <a:spcPts val="0"/>
                </a:spcBef>
                <a:spcAft>
                  <a:spcPts val="0"/>
                </a:spcAft>
              </a:pPr>
              <a:t>‹N°›</a:t>
            </a:fld>
            <a:endParaRPr lang="en-US" dirty="0">
              <a:solidFill>
                <a:prstClr val="white">
                  <a:tint val="75000"/>
                </a:prstClr>
              </a:solidFill>
              <a:latin typeface="Trebuchet MS"/>
              <a:ea typeface="+mn-ea"/>
              <a:cs typeface="+mn-cs"/>
            </a:endParaRPr>
          </a:p>
        </p:txBody>
      </p:sp>
      <p:sp>
        <p:nvSpPr>
          <p:cNvPr id="1032" name="Rectangle 7"/>
          <p:cNvSpPr>
            <a:spLocks noChangeArrowheads="1"/>
          </p:cNvSpPr>
          <p:nvPr/>
        </p:nvSpPr>
        <p:spPr bwMode="auto">
          <a:xfrm>
            <a:off x="26988" y="76200"/>
            <a:ext cx="3240087" cy="358775"/>
          </a:xfrm>
          <a:prstGeom prst="rect">
            <a:avLst/>
          </a:prstGeom>
          <a:solidFill>
            <a:srgbClr val="CF006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fr-CH"/>
          </a:p>
        </p:txBody>
      </p:sp>
    </p:spTree>
  </p:cSld>
  <p:clrMap bg1="lt1" tx1="dk1" bg2="lt2" tx2="dk2" accent1="accent1" accent2="accent2" accent3="accent3" accent4="accent4" accent5="accent5" accent6="accent6" hlink="hlink" folHlink="folHlink"/>
  <p:sldLayoutIdLst>
    <p:sldLayoutId id="2147484000" r:id="rId1"/>
    <p:sldLayoutId id="2147484001" r:id="rId2"/>
    <p:sldLayoutId id="2147484002" r:id="rId3"/>
    <p:sldLayoutId id="2147484003" r:id="rId4"/>
    <p:sldLayoutId id="2147484004" r:id="rId5"/>
    <p:sldLayoutId id="2147484005" r:id="rId6"/>
    <p:sldLayoutId id="2147484006" r:id="rId7"/>
    <p:sldLayoutId id="2147484007" r:id="rId8"/>
    <p:sldLayoutId id="2147484008" r:id="rId9"/>
    <p:sldLayoutId id="2147484009" r:id="rId10"/>
    <p:sldLayoutId id="2147484010" r:id="rId11"/>
    <p:sldLayoutId id="2147484011" r:id="rId12"/>
    <p:sldLayoutId id="2147484012" r:id="rId13"/>
  </p:sldLayoutIdLst>
  <p:hf hdr="0" ftr="0"/>
  <p:txStyles>
    <p:titleStyle>
      <a:lvl1pPr algn="ctr" rtl="0" eaLnBrk="1" fontAlgn="base" hangingPunct="1">
        <a:spcBef>
          <a:spcPct val="0"/>
        </a:spcBef>
        <a:spcAft>
          <a:spcPct val="0"/>
        </a:spcAft>
        <a:defRPr sz="4400">
          <a:solidFill>
            <a:schemeClr val="tx2"/>
          </a:solidFill>
          <a:latin typeface="+mj-lt"/>
          <a:ea typeface="ヒラギノ角ゴ Pro W3" charset="-128"/>
          <a:cs typeface="ヒラギノ角ゴ Pro W3" charset="-128"/>
        </a:defRPr>
      </a:lvl1pPr>
      <a:lvl2pPr algn="ctr" rtl="0" eaLnBrk="1" fontAlgn="base" hangingPunct="1">
        <a:spcBef>
          <a:spcPct val="0"/>
        </a:spcBef>
        <a:spcAft>
          <a:spcPct val="0"/>
        </a:spcAft>
        <a:defRPr sz="4400">
          <a:solidFill>
            <a:schemeClr val="tx2"/>
          </a:solidFill>
          <a:latin typeface="Arial" charset="0"/>
          <a:ea typeface="ヒラギノ角ゴ Pro W3" charset="-128"/>
          <a:cs typeface="ヒラギノ角ゴ Pro W3" charset="-128"/>
        </a:defRPr>
      </a:lvl2pPr>
      <a:lvl3pPr algn="ctr" rtl="0" eaLnBrk="1" fontAlgn="base" hangingPunct="1">
        <a:spcBef>
          <a:spcPct val="0"/>
        </a:spcBef>
        <a:spcAft>
          <a:spcPct val="0"/>
        </a:spcAft>
        <a:defRPr sz="4400">
          <a:solidFill>
            <a:schemeClr val="tx2"/>
          </a:solidFill>
          <a:latin typeface="Arial" charset="0"/>
          <a:ea typeface="ヒラギノ角ゴ Pro W3" charset="-128"/>
          <a:cs typeface="ヒラギノ角ゴ Pro W3" charset="-128"/>
        </a:defRPr>
      </a:lvl3pPr>
      <a:lvl4pPr algn="ctr" rtl="0" eaLnBrk="1" fontAlgn="base" hangingPunct="1">
        <a:spcBef>
          <a:spcPct val="0"/>
        </a:spcBef>
        <a:spcAft>
          <a:spcPct val="0"/>
        </a:spcAft>
        <a:defRPr sz="4400">
          <a:solidFill>
            <a:schemeClr val="tx2"/>
          </a:solidFill>
          <a:latin typeface="Arial" charset="0"/>
          <a:ea typeface="ヒラギノ角ゴ Pro W3" charset="-128"/>
          <a:cs typeface="ヒラギノ角ゴ Pro W3" charset="-128"/>
        </a:defRPr>
      </a:lvl4pPr>
      <a:lvl5pPr algn="ctr" rtl="0" eaLnBrk="1" fontAlgn="base" hangingPunct="1">
        <a:spcBef>
          <a:spcPct val="0"/>
        </a:spcBef>
        <a:spcAft>
          <a:spcPct val="0"/>
        </a:spcAft>
        <a:defRPr sz="4400">
          <a:solidFill>
            <a:schemeClr val="tx2"/>
          </a:solidFill>
          <a:latin typeface="Arial" charset="0"/>
          <a:ea typeface="ヒラギノ角ゴ Pro W3" charset="-128"/>
          <a:cs typeface="ヒラギノ角ゴ Pro W3" charset="-128"/>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ヒラギノ角ゴ Pro W3" charset="-128"/>
          <a:cs typeface="ヒラギノ角ゴ Pro W3" charset="-128"/>
        </a:defRPr>
      </a:lvl1pPr>
      <a:lvl2pPr marL="742950" indent="-285750" algn="l" rtl="0" eaLnBrk="1" fontAlgn="base" hangingPunct="1">
        <a:spcBef>
          <a:spcPct val="20000"/>
        </a:spcBef>
        <a:spcAft>
          <a:spcPct val="0"/>
        </a:spcAft>
        <a:buChar char="–"/>
        <a:defRPr sz="2800">
          <a:solidFill>
            <a:schemeClr val="tx1"/>
          </a:solidFill>
          <a:latin typeface="+mn-lt"/>
          <a:ea typeface="ヒラギノ角ゴ Pro W3" charset="-128"/>
          <a:cs typeface="ヒラギノ角ゴ Pro W3" charset="0"/>
        </a:defRPr>
      </a:lvl2pPr>
      <a:lvl3pPr marL="1143000" indent="-228600" algn="l" rtl="0" eaLnBrk="1" fontAlgn="base" hangingPunct="1">
        <a:spcBef>
          <a:spcPct val="20000"/>
        </a:spcBef>
        <a:spcAft>
          <a:spcPct val="0"/>
        </a:spcAft>
        <a:buChar char="•"/>
        <a:defRPr sz="2400">
          <a:solidFill>
            <a:schemeClr val="tx1"/>
          </a:solidFill>
          <a:latin typeface="+mn-lt"/>
          <a:ea typeface="ヒラギノ角ゴ Pro W3" charset="-128"/>
          <a:cs typeface="ヒラギノ角ゴ Pro W3" charset="0"/>
        </a:defRPr>
      </a:lvl3pPr>
      <a:lvl4pPr marL="1600200" indent="-228600" algn="l" rtl="0" eaLnBrk="1" fontAlgn="base" hangingPunct="1">
        <a:spcBef>
          <a:spcPct val="20000"/>
        </a:spcBef>
        <a:spcAft>
          <a:spcPct val="0"/>
        </a:spcAft>
        <a:buChar char="–"/>
        <a:defRPr sz="2000">
          <a:solidFill>
            <a:schemeClr val="tx1"/>
          </a:solidFill>
          <a:latin typeface="+mn-lt"/>
          <a:ea typeface="ヒラギノ角ゴ Pro W3" charset="-128"/>
          <a:cs typeface="ヒラギノ角ゴ Pro W3" charset="0"/>
        </a:defRPr>
      </a:lvl4pPr>
      <a:lvl5pPr marL="2057400" indent="-228600" algn="l" rtl="0" eaLnBrk="1" fontAlgn="base" hangingPunct="1">
        <a:spcBef>
          <a:spcPct val="20000"/>
        </a:spcBef>
        <a:spcAft>
          <a:spcPct val="0"/>
        </a:spcAft>
        <a:buChar char="»"/>
        <a:defRPr sz="2000">
          <a:solidFill>
            <a:schemeClr val="tx1"/>
          </a:solidFill>
          <a:latin typeface="+mn-lt"/>
          <a:ea typeface="ヒラギノ角ゴ Pro W3" charset="-128"/>
          <a:cs typeface="ヒラギノ角ゴ Pro W3"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unige.ch/dife/carrier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unige.ch/gsi/fr/"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685800" y="1047523"/>
            <a:ext cx="7772400" cy="2552928"/>
          </a:xfrm>
        </p:spPr>
        <p:txBody>
          <a:bodyPr/>
          <a:lstStyle/>
          <a:p>
            <a:r>
              <a:rPr lang="fr-FR" sz="3800" b="1" dirty="0"/>
              <a:t>SEANCE DE RENTREE POUR LES ETUDIANT-ES </a:t>
            </a:r>
            <a:br>
              <a:rPr lang="fr-FR" sz="3800" b="1" dirty="0"/>
            </a:br>
            <a:r>
              <a:rPr lang="fr-FR" sz="3800" b="1" dirty="0"/>
              <a:t>DE 1</a:t>
            </a:r>
            <a:r>
              <a:rPr lang="fr-FR" sz="3800" b="1" baseline="30000" dirty="0"/>
              <a:t>ère</a:t>
            </a:r>
            <a:r>
              <a:rPr lang="fr-FR" sz="3800" b="1" dirty="0"/>
              <a:t> ANNEE </a:t>
            </a:r>
            <a:br>
              <a:rPr lang="fr-FR" sz="3800" b="1" dirty="0"/>
            </a:br>
            <a:r>
              <a:rPr lang="fr-FR" sz="3800" b="1" dirty="0"/>
              <a:t>DU MASTER EN ETUDES EUROPEENNES (MAEE)</a:t>
            </a:r>
          </a:p>
        </p:txBody>
      </p:sp>
      <p:sp>
        <p:nvSpPr>
          <p:cNvPr id="9" name="Sous-titre 8"/>
          <p:cNvSpPr>
            <a:spLocks noGrp="1"/>
          </p:cNvSpPr>
          <p:nvPr>
            <p:ph type="subTitle" idx="1"/>
          </p:nvPr>
        </p:nvSpPr>
        <p:spPr>
          <a:xfrm>
            <a:off x="1371600" y="4124620"/>
            <a:ext cx="6400800" cy="1514179"/>
          </a:xfrm>
        </p:spPr>
        <p:txBody>
          <a:bodyPr/>
          <a:lstStyle/>
          <a:p>
            <a:pPr>
              <a:lnSpc>
                <a:spcPct val="80000"/>
              </a:lnSpc>
            </a:pPr>
            <a:r>
              <a:rPr lang="fr-FR" dirty="0">
                <a:solidFill>
                  <a:srgbClr val="AC1460"/>
                </a:solidFill>
                <a:latin typeface="Corbel" charset="0"/>
                <a:ea typeface="ヒラギノ角ゴ Pro W3" charset="0"/>
                <a:cs typeface="ヒラギノ角ゴ Pro W3" charset="0"/>
              </a:rPr>
              <a:t>Lundi 18 septembre 2023</a:t>
            </a:r>
          </a:p>
          <a:p>
            <a:pPr>
              <a:lnSpc>
                <a:spcPct val="80000"/>
              </a:lnSpc>
            </a:pPr>
            <a:r>
              <a:rPr lang="fr-FR" dirty="0">
                <a:solidFill>
                  <a:srgbClr val="AC1460"/>
                </a:solidFill>
                <a:latin typeface="Corbel" charset="0"/>
                <a:ea typeface="ヒラギノ角ゴ Pro W3" charset="0"/>
                <a:cs typeface="ヒラギノ角ゴ Pro W3" charset="0"/>
              </a:rPr>
              <a:t>9h15</a:t>
            </a:r>
          </a:p>
          <a:p>
            <a:pPr>
              <a:lnSpc>
                <a:spcPct val="80000"/>
              </a:lnSpc>
            </a:pPr>
            <a:r>
              <a:rPr lang="fr-FR" dirty="0">
                <a:solidFill>
                  <a:srgbClr val="AC1460"/>
                </a:solidFill>
                <a:latin typeface="Corbel" charset="0"/>
                <a:ea typeface="ヒラギノ角ゴ Pro W3" charset="0"/>
                <a:cs typeface="ヒラギノ角ゴ Pro W3" charset="0"/>
              </a:rPr>
              <a:t>Salle 3H8(SIP)</a:t>
            </a:r>
          </a:p>
        </p:txBody>
      </p:sp>
    </p:spTree>
    <p:extLst>
      <p:ext uri="{BB962C8B-B14F-4D97-AF65-F5344CB8AC3E}">
        <p14:creationId xmlns:p14="http://schemas.microsoft.com/office/powerpoint/2010/main" val="2517824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476250"/>
            <a:ext cx="8229600" cy="844550"/>
          </a:xfrm>
        </p:spPr>
        <p:txBody>
          <a:bodyPr/>
          <a:lstStyle/>
          <a:p>
            <a:r>
              <a:rPr lang="fr-FR" b="1" dirty="0">
                <a:solidFill>
                  <a:srgbClr val="AC1460"/>
                </a:solidFill>
                <a:latin typeface="Corbel" charset="0"/>
                <a:ea typeface="ヒラギノ角ゴ Pro W3" charset="0"/>
                <a:cs typeface="ヒラギノ角ゴ Pro W3" charset="0"/>
              </a:rPr>
              <a:t>Mobilité</a:t>
            </a:r>
            <a:endParaRPr lang="fr-FR" dirty="0"/>
          </a:p>
        </p:txBody>
      </p:sp>
      <p:sp>
        <p:nvSpPr>
          <p:cNvPr id="3" name="Espace réservé du contenu 2"/>
          <p:cNvSpPr>
            <a:spLocks noGrp="1"/>
          </p:cNvSpPr>
          <p:nvPr>
            <p:ph idx="1"/>
          </p:nvPr>
        </p:nvSpPr>
        <p:spPr>
          <a:xfrm>
            <a:off x="457200" y="1320801"/>
            <a:ext cx="8229600" cy="4460240"/>
          </a:xfrm>
        </p:spPr>
        <p:txBody>
          <a:bodyPr/>
          <a:lstStyle/>
          <a:p>
            <a:pPr marL="0" indent="0" algn="ctr">
              <a:buNone/>
            </a:pPr>
            <a:r>
              <a:rPr lang="fr-FR" sz="2000" b="1" dirty="0"/>
              <a:t>Possibilité d’effectuer un semestre à l’étranger dans le cadre d’un séjour de mobilité au sein d’une de nos Universités partenaires</a:t>
            </a:r>
          </a:p>
          <a:p>
            <a:pPr marL="0" indent="0" algn="ctr">
              <a:buNone/>
            </a:pPr>
            <a:endParaRPr lang="fr-FR" sz="1000" b="1" dirty="0"/>
          </a:p>
          <a:p>
            <a:pPr marL="0" indent="0" algn="ctr">
              <a:buNone/>
            </a:pPr>
            <a:r>
              <a:rPr lang="fr-FR" sz="2000" b="1" dirty="0">
                <a:solidFill>
                  <a:srgbClr val="000000"/>
                </a:solidFill>
              </a:rPr>
              <a:t>Ça vous intéresse ?</a:t>
            </a:r>
          </a:p>
          <a:p>
            <a:pPr marL="0" indent="0" algn="ctr">
              <a:buNone/>
            </a:pPr>
            <a:endParaRPr lang="fr-FR" sz="1000" b="1" dirty="0">
              <a:solidFill>
                <a:srgbClr val="FF0000"/>
              </a:solidFill>
            </a:endParaRPr>
          </a:p>
          <a:p>
            <a:pPr marL="0" indent="0" algn="ctr">
              <a:buNone/>
            </a:pPr>
            <a:r>
              <a:rPr lang="fr-FR" sz="2000" b="1" dirty="0">
                <a:solidFill>
                  <a:srgbClr val="FF0000"/>
                </a:solidFill>
              </a:rPr>
              <a:t>JOURNEE INTERNATIONALE LE MERCREDI 4 OCTOBRE 2023</a:t>
            </a:r>
          </a:p>
          <a:p>
            <a:pPr marL="0" indent="0" algn="ctr">
              <a:buNone/>
            </a:pPr>
            <a:r>
              <a:rPr lang="fr-FR" sz="2000" b="1" dirty="0">
                <a:solidFill>
                  <a:srgbClr val="FF0000"/>
                </a:solidFill>
              </a:rPr>
              <a:t>SEANCE D’INFORMATION A 8h15 (Phil 201)</a:t>
            </a:r>
          </a:p>
          <a:p>
            <a:pPr marL="0" indent="0" algn="ctr">
              <a:buNone/>
            </a:pPr>
            <a:endParaRPr lang="fr-FR" sz="2000" b="1" dirty="0">
              <a:solidFill>
                <a:srgbClr val="FF0000"/>
              </a:solidFill>
            </a:endParaRPr>
          </a:p>
          <a:p>
            <a:pPr algn="just">
              <a:buFont typeface="Wingdings" charset="2"/>
              <a:buChar char="ü"/>
            </a:pPr>
            <a:r>
              <a:rPr lang="fr-FR" sz="1800" dirty="0">
                <a:solidFill>
                  <a:srgbClr val="000000"/>
                </a:solidFill>
              </a:rPr>
              <a:t>Où partir ?</a:t>
            </a:r>
          </a:p>
          <a:p>
            <a:pPr algn="just">
              <a:buFont typeface="Wingdings" charset="2"/>
              <a:buChar char="ü"/>
            </a:pPr>
            <a:r>
              <a:rPr lang="fr-FR" sz="1800" dirty="0">
                <a:solidFill>
                  <a:srgbClr val="000000"/>
                </a:solidFill>
              </a:rPr>
              <a:t>Comment monter son dossier ?</a:t>
            </a:r>
          </a:p>
          <a:p>
            <a:pPr algn="just">
              <a:buFont typeface="Wingdings" charset="2"/>
              <a:buChar char="ü"/>
            </a:pPr>
            <a:r>
              <a:rPr lang="fr-FR" sz="1800" dirty="0">
                <a:solidFill>
                  <a:srgbClr val="000000"/>
                </a:solidFill>
              </a:rPr>
              <a:t>Quels sont les documents à compléter et à fournir ?</a:t>
            </a:r>
          </a:p>
          <a:p>
            <a:pPr algn="just">
              <a:buFont typeface="Wingdings" charset="2"/>
              <a:buChar char="ü"/>
            </a:pPr>
            <a:r>
              <a:rPr lang="fr-FR" sz="1800" dirty="0">
                <a:solidFill>
                  <a:srgbClr val="000000"/>
                </a:solidFill>
              </a:rPr>
              <a:t>Quel est le délai pour le rendre ?</a:t>
            </a:r>
          </a:p>
          <a:p>
            <a:pPr algn="just">
              <a:buFont typeface="Wingdings" charset="2"/>
              <a:buChar char="ü"/>
            </a:pPr>
            <a:r>
              <a:rPr lang="fr-FR" sz="1800" dirty="0">
                <a:solidFill>
                  <a:srgbClr val="000000"/>
                </a:solidFill>
              </a:rPr>
              <a:t>Etc…</a:t>
            </a:r>
          </a:p>
          <a:p>
            <a:pPr>
              <a:buFont typeface="Wingdings" charset="2"/>
              <a:buChar char="ü"/>
            </a:pPr>
            <a:endParaRPr lang="fr-FR" sz="2000" dirty="0"/>
          </a:p>
        </p:txBody>
      </p:sp>
      <p:sp>
        <p:nvSpPr>
          <p:cNvPr id="6" name="Espace réservé de la date 5"/>
          <p:cNvSpPr>
            <a:spLocks noGrp="1"/>
          </p:cNvSpPr>
          <p:nvPr>
            <p:ph type="dt" sz="half" idx="11"/>
          </p:nvPr>
        </p:nvSpPr>
        <p:spPr/>
        <p:txBody>
          <a:bodyPr/>
          <a:lstStyle/>
          <a:p>
            <a:pPr>
              <a:defRPr/>
            </a:pPr>
            <a:fld id="{D3396916-5831-4750-B43B-003C91795DF5}" type="datetime1">
              <a:rPr lang="fr-CH" smtClean="0"/>
              <a:t>15.09.2023</a:t>
            </a:fld>
            <a:endParaRPr lang="fr-FR" dirty="0"/>
          </a:p>
        </p:txBody>
      </p:sp>
      <p:sp>
        <p:nvSpPr>
          <p:cNvPr id="7" name="Espace réservé du numéro de diapositive 6"/>
          <p:cNvSpPr>
            <a:spLocks noGrp="1"/>
          </p:cNvSpPr>
          <p:nvPr>
            <p:ph type="sldNum" sz="quarter" idx="12"/>
          </p:nvPr>
        </p:nvSpPr>
        <p:spPr/>
        <p:txBody>
          <a:bodyPr/>
          <a:lstStyle/>
          <a:p>
            <a:pPr>
              <a:defRPr/>
            </a:pPr>
            <a:fld id="{12807041-A0B4-CF49-83AA-851874C0FCB7}" type="slidenum">
              <a:rPr lang="fr-FR" smtClean="0"/>
              <a:pPr>
                <a:defRPr/>
              </a:pPr>
              <a:t>10</a:t>
            </a:fld>
            <a:endParaRPr lang="fr-FR" dirty="0"/>
          </a:p>
        </p:txBody>
      </p:sp>
    </p:spTree>
    <p:extLst>
      <p:ext uri="{BB962C8B-B14F-4D97-AF65-F5344CB8AC3E}">
        <p14:creationId xmlns:p14="http://schemas.microsoft.com/office/powerpoint/2010/main" val="4110351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655544"/>
            <a:ext cx="8229600" cy="1143000"/>
          </a:xfrm>
        </p:spPr>
        <p:txBody>
          <a:bodyPr/>
          <a:lstStyle/>
          <a:p>
            <a:r>
              <a:rPr lang="fr-FR" b="1" dirty="0">
                <a:solidFill>
                  <a:srgbClr val="AC1460"/>
                </a:solidFill>
                <a:latin typeface="Corbel" charset="0"/>
                <a:ea typeface="ヒラギノ角ゴ Pro W3" charset="0"/>
                <a:cs typeface="ヒラギノ角ゴ Pro W3" charset="0"/>
              </a:rPr>
              <a:t>Mémoire de recherche ou stage de terrain : Cadre réglementaire</a:t>
            </a:r>
            <a:endParaRPr lang="fr-FR" b="1" dirty="0"/>
          </a:p>
        </p:txBody>
      </p:sp>
      <p:sp>
        <p:nvSpPr>
          <p:cNvPr id="3" name="Espace réservé du contenu 2"/>
          <p:cNvSpPr>
            <a:spLocks noGrp="1"/>
          </p:cNvSpPr>
          <p:nvPr>
            <p:ph idx="1"/>
          </p:nvPr>
        </p:nvSpPr>
        <p:spPr>
          <a:xfrm>
            <a:off x="457200" y="2169459"/>
            <a:ext cx="8229600" cy="3475194"/>
          </a:xfrm>
        </p:spPr>
        <p:txBody>
          <a:bodyPr/>
          <a:lstStyle/>
          <a:p>
            <a:pPr marL="0" indent="0">
              <a:buNone/>
            </a:pPr>
            <a:endParaRPr lang="fr-FR" sz="2000" dirty="0"/>
          </a:p>
          <a:p>
            <a:pPr marL="0" indent="0" algn="just">
              <a:buNone/>
            </a:pPr>
            <a:r>
              <a:rPr lang="fr-FR" b="1" dirty="0"/>
              <a:t>Article 2 al.2 du Règlement d’études</a:t>
            </a:r>
          </a:p>
          <a:p>
            <a:pPr marL="0" indent="0" algn="just">
              <a:buNone/>
            </a:pPr>
            <a:endParaRPr lang="fr-FR" sz="1000" b="1" dirty="0"/>
          </a:p>
          <a:p>
            <a:pPr marL="0" indent="0" algn="just">
              <a:buNone/>
            </a:pPr>
            <a:r>
              <a:rPr lang="fr-FR" sz="2800" dirty="0"/>
              <a:t>«  Le Master prépare à l’accès à une formation approfondie ou à l’exercice d’une activité professionnelle. Seule l’obtention du Master incluant la rédaction et la soutenance d’un mémoire permet l’accès à une formation approfondie. »</a:t>
            </a:r>
          </a:p>
        </p:txBody>
      </p:sp>
      <p:sp>
        <p:nvSpPr>
          <p:cNvPr id="4" name="ZoneTexte 3"/>
          <p:cNvSpPr txBox="1"/>
          <p:nvPr/>
        </p:nvSpPr>
        <p:spPr>
          <a:xfrm>
            <a:off x="274320" y="2092960"/>
            <a:ext cx="184666"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794668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755276"/>
            <a:ext cx="8229600" cy="1143000"/>
          </a:xfrm>
        </p:spPr>
        <p:txBody>
          <a:bodyPr/>
          <a:lstStyle/>
          <a:p>
            <a:r>
              <a:rPr lang="fr-FR" b="1" dirty="0">
                <a:solidFill>
                  <a:srgbClr val="AC1460"/>
                </a:solidFill>
                <a:latin typeface="Corbel" charset="0"/>
                <a:ea typeface="ヒラギノ角ゴ Pro W3" charset="0"/>
                <a:cs typeface="ヒラギノ角ゴ Pro W3" charset="0"/>
              </a:rPr>
              <a:t>Mémoire de recherche ou stage de terrain : Cadre réglementaire</a:t>
            </a:r>
            <a:endParaRPr lang="fr-FR" b="1" dirty="0"/>
          </a:p>
        </p:txBody>
      </p:sp>
      <p:sp>
        <p:nvSpPr>
          <p:cNvPr id="3" name="Espace réservé du contenu 2"/>
          <p:cNvSpPr>
            <a:spLocks noGrp="1"/>
          </p:cNvSpPr>
          <p:nvPr>
            <p:ph idx="1"/>
          </p:nvPr>
        </p:nvSpPr>
        <p:spPr>
          <a:xfrm>
            <a:off x="457200" y="2184028"/>
            <a:ext cx="8229600" cy="3347196"/>
          </a:xfrm>
        </p:spPr>
        <p:txBody>
          <a:bodyPr/>
          <a:lstStyle/>
          <a:p>
            <a:pPr algn="just">
              <a:buFont typeface="Wingdings" charset="2"/>
              <a:buChar char="ü"/>
            </a:pPr>
            <a:r>
              <a:rPr lang="fr-FR" sz="2000" dirty="0"/>
              <a:t>Avant la fin du 2</a:t>
            </a:r>
            <a:r>
              <a:rPr lang="fr-FR" sz="2000" baseline="30000" dirty="0"/>
              <a:t>ème</a:t>
            </a:r>
            <a:r>
              <a:rPr lang="fr-FR" sz="2000" dirty="0"/>
              <a:t> semestre d’études, informer la Conseillère  académique du choix : mémoire / stage comme travail de fin d’études</a:t>
            </a:r>
          </a:p>
          <a:p>
            <a:pPr marL="0" indent="0" algn="just">
              <a:buNone/>
            </a:pPr>
            <a:endParaRPr lang="fr-FR" sz="2000" dirty="0"/>
          </a:p>
          <a:p>
            <a:pPr algn="just">
              <a:buFont typeface="Wingdings" charset="2"/>
              <a:buChar char="ü"/>
            </a:pPr>
            <a:r>
              <a:rPr lang="fr-FR" sz="2000" dirty="0"/>
              <a:t>Le stage vaut 30 crédits ECTS </a:t>
            </a:r>
            <a:r>
              <a:rPr lang="fr-FR" sz="2000" u="sng" dirty="0"/>
              <a:t>s’il est choisi comme travail de fin d’études</a:t>
            </a:r>
          </a:p>
          <a:p>
            <a:pPr algn="just">
              <a:buFont typeface="Wingdings" charset="2"/>
              <a:buChar char="ü"/>
            </a:pPr>
            <a:endParaRPr lang="fr-FR" sz="2000" dirty="0"/>
          </a:p>
          <a:p>
            <a:pPr algn="just">
              <a:buFont typeface="Wingdings" charset="2"/>
              <a:buChar char="ü"/>
            </a:pPr>
            <a:r>
              <a:rPr lang="fr-FR" sz="2000" dirty="0"/>
              <a:t>Le mémoire vaut 30 crédits ECTS (dont 6 crédits ECTS pour le colloque)</a:t>
            </a:r>
          </a:p>
          <a:p>
            <a:pPr marL="0" indent="0" algn="just">
              <a:buNone/>
            </a:pPr>
            <a:endParaRPr lang="fr-FR" sz="2000" dirty="0"/>
          </a:p>
          <a:p>
            <a:pPr algn="just">
              <a:buFont typeface="Wingdings" charset="2"/>
              <a:buChar char="ü"/>
            </a:pPr>
            <a:r>
              <a:rPr lang="fr-FR" sz="2000" dirty="0"/>
              <a:t>Possibilité de changer de choix, pour de justes motifs, avant la fin du 3</a:t>
            </a:r>
            <a:r>
              <a:rPr lang="fr-FR" sz="2000" baseline="30000" dirty="0"/>
              <a:t>ème</a:t>
            </a:r>
            <a:r>
              <a:rPr lang="fr-FR" sz="2000" dirty="0"/>
              <a:t> semestre d’études (c’est à dire avant la fin du 1</a:t>
            </a:r>
            <a:r>
              <a:rPr lang="fr-FR" sz="2000" baseline="30000" dirty="0"/>
              <a:t>er</a:t>
            </a:r>
            <a:r>
              <a:rPr lang="fr-FR" sz="2000" dirty="0"/>
              <a:t> semestre de la 2</a:t>
            </a:r>
            <a:r>
              <a:rPr lang="fr-FR" sz="2000" baseline="30000" dirty="0"/>
              <a:t>ème</a:t>
            </a:r>
            <a:r>
              <a:rPr lang="fr-FR" sz="2000" dirty="0"/>
              <a:t> année de Master)</a:t>
            </a:r>
          </a:p>
          <a:p>
            <a:pPr>
              <a:buFont typeface="Wingdings" charset="2"/>
              <a:buChar char="ü"/>
            </a:pPr>
            <a:endParaRPr lang="fr-FR" sz="2000" dirty="0"/>
          </a:p>
        </p:txBody>
      </p:sp>
    </p:spTree>
    <p:extLst>
      <p:ext uri="{BB962C8B-B14F-4D97-AF65-F5344CB8AC3E}">
        <p14:creationId xmlns:p14="http://schemas.microsoft.com/office/powerpoint/2010/main" val="3849030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604891"/>
            <a:ext cx="8229600" cy="1143000"/>
          </a:xfrm>
        </p:spPr>
        <p:txBody>
          <a:bodyPr/>
          <a:lstStyle/>
          <a:p>
            <a:r>
              <a:rPr lang="fr-FR" b="1" dirty="0">
                <a:solidFill>
                  <a:srgbClr val="AC1460"/>
                </a:solidFill>
                <a:latin typeface="Corbel" charset="0"/>
                <a:ea typeface="ヒラギノ角ゴ Pro W3" charset="0"/>
                <a:cs typeface="ヒラギノ角ゴ Pro W3" charset="0"/>
              </a:rPr>
              <a:t>Le mémoire de recherche</a:t>
            </a:r>
            <a:endParaRPr lang="fr-FR" b="1" dirty="0"/>
          </a:p>
        </p:txBody>
      </p:sp>
      <p:sp>
        <p:nvSpPr>
          <p:cNvPr id="3" name="Espace réservé du contenu 2"/>
          <p:cNvSpPr>
            <a:spLocks noGrp="1"/>
          </p:cNvSpPr>
          <p:nvPr>
            <p:ph idx="1"/>
          </p:nvPr>
        </p:nvSpPr>
        <p:spPr>
          <a:xfrm>
            <a:off x="446087" y="1975067"/>
            <a:ext cx="8229600" cy="1930183"/>
          </a:xfrm>
        </p:spPr>
        <p:txBody>
          <a:bodyPr/>
          <a:lstStyle/>
          <a:p>
            <a:pPr algn="just">
              <a:buFont typeface="Wingdings" charset="2"/>
              <a:buChar char="ü"/>
            </a:pPr>
            <a:r>
              <a:rPr lang="fr-FR" sz="2000" dirty="0"/>
              <a:t>Travail de recherche personnel et original, d’au moins 80 pages, dont le sujet est déterminé en accord avec </a:t>
            </a:r>
            <a:r>
              <a:rPr lang="fr-FR" sz="2000" dirty="0" err="1"/>
              <a:t>un-e</a:t>
            </a:r>
            <a:r>
              <a:rPr lang="fr-FR" sz="2000" dirty="0"/>
              <a:t> directeur-</a:t>
            </a:r>
            <a:r>
              <a:rPr lang="fr-FR" sz="2000" dirty="0" err="1"/>
              <a:t>trice</a:t>
            </a:r>
            <a:r>
              <a:rPr lang="fr-FR" sz="2000" dirty="0"/>
              <a:t> de mémoire</a:t>
            </a:r>
          </a:p>
          <a:p>
            <a:pPr marL="0" indent="0" algn="just">
              <a:buNone/>
            </a:pPr>
            <a:endParaRPr lang="fr-FR" sz="1000" dirty="0"/>
          </a:p>
          <a:p>
            <a:pPr algn="just">
              <a:buFont typeface="Wingdings" charset="2"/>
              <a:buChar char="ü"/>
            </a:pPr>
            <a:r>
              <a:rPr lang="fr-FR" sz="2000" dirty="0"/>
              <a:t>Large dimension liée à la zone géographique du Master</a:t>
            </a:r>
          </a:p>
          <a:p>
            <a:pPr algn="just">
              <a:buFont typeface="Wingdings" charset="2"/>
              <a:buChar char="ü"/>
            </a:pPr>
            <a:endParaRPr lang="fr-FR" sz="2000" dirty="0"/>
          </a:p>
          <a:p>
            <a:pPr algn="just">
              <a:buFont typeface="Wingdings" charset="2"/>
              <a:buChar char="ü"/>
            </a:pPr>
            <a:r>
              <a:rPr lang="fr-FR" sz="2000" dirty="0"/>
              <a:t>Suivre obligatoirement le colloque de mémoire en 2</a:t>
            </a:r>
            <a:r>
              <a:rPr lang="fr-FR" sz="2000" baseline="30000" dirty="0"/>
              <a:t>ème</a:t>
            </a:r>
            <a:r>
              <a:rPr lang="fr-FR" sz="2000" dirty="0"/>
              <a:t> année de Master</a:t>
            </a:r>
          </a:p>
          <a:p>
            <a:pPr marL="0" indent="0" algn="just">
              <a:buNone/>
            </a:pPr>
            <a:endParaRPr lang="fr-FR" sz="1000" dirty="0"/>
          </a:p>
        </p:txBody>
      </p:sp>
    </p:spTree>
    <p:extLst>
      <p:ext uri="{BB962C8B-B14F-4D97-AF65-F5344CB8AC3E}">
        <p14:creationId xmlns:p14="http://schemas.microsoft.com/office/powerpoint/2010/main" val="3961776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347716"/>
            <a:ext cx="8229600" cy="1143000"/>
          </a:xfrm>
        </p:spPr>
        <p:txBody>
          <a:bodyPr/>
          <a:lstStyle/>
          <a:p>
            <a:r>
              <a:rPr lang="fr-FR" b="1" dirty="0">
                <a:solidFill>
                  <a:srgbClr val="AC1460"/>
                </a:solidFill>
                <a:latin typeface="Corbel" charset="0"/>
                <a:ea typeface="ヒラギノ角ゴ Pro W3" charset="0"/>
                <a:cs typeface="ヒラギノ角ゴ Pro W3" charset="0"/>
              </a:rPr>
              <a:t>Le mémoire de recherche</a:t>
            </a:r>
            <a:endParaRPr lang="fr-FR" b="1" dirty="0"/>
          </a:p>
        </p:txBody>
      </p:sp>
      <p:sp>
        <p:nvSpPr>
          <p:cNvPr id="3" name="Espace réservé du contenu 2"/>
          <p:cNvSpPr>
            <a:spLocks noGrp="1"/>
          </p:cNvSpPr>
          <p:nvPr>
            <p:ph idx="1"/>
          </p:nvPr>
        </p:nvSpPr>
        <p:spPr>
          <a:xfrm>
            <a:off x="554038" y="1689318"/>
            <a:ext cx="8229600" cy="3501808"/>
          </a:xfrm>
        </p:spPr>
        <p:txBody>
          <a:bodyPr/>
          <a:lstStyle/>
          <a:p>
            <a:pPr marL="0" indent="0" algn="just">
              <a:buNone/>
            </a:pPr>
            <a:endParaRPr lang="fr-FR" sz="1000" dirty="0"/>
          </a:p>
          <a:p>
            <a:pPr algn="just">
              <a:buFont typeface="Wingdings" charset="2"/>
              <a:buChar char="ü"/>
            </a:pPr>
            <a:r>
              <a:rPr lang="fr-FR" sz="2000" dirty="0"/>
              <a:t>Soutenance autorisée dès lors que l’</a:t>
            </a:r>
            <a:r>
              <a:rPr lang="fr-FR" sz="2000" dirty="0" err="1"/>
              <a:t>étudiant-e</a:t>
            </a:r>
            <a:r>
              <a:rPr lang="fr-FR" sz="2000" dirty="0"/>
              <a:t> est </a:t>
            </a:r>
            <a:r>
              <a:rPr lang="fr-FR" sz="2000" dirty="0" err="1"/>
              <a:t>sûr-e</a:t>
            </a:r>
            <a:r>
              <a:rPr lang="fr-FR" sz="2000" dirty="0"/>
              <a:t> d’obtenir au moins la note minimale de 4.0/6.0</a:t>
            </a:r>
          </a:p>
          <a:p>
            <a:pPr marL="0" indent="0" algn="just">
              <a:buNone/>
            </a:pPr>
            <a:endParaRPr lang="fr-FR" sz="1000" dirty="0"/>
          </a:p>
          <a:p>
            <a:pPr algn="just">
              <a:buFont typeface="Wingdings" charset="2"/>
              <a:buChar char="ü"/>
            </a:pPr>
            <a:r>
              <a:rPr lang="fr-FR" sz="2000" dirty="0"/>
              <a:t>Soutenance obligatoire en la présence du-de la directeur-</a:t>
            </a:r>
            <a:r>
              <a:rPr lang="fr-FR" sz="2000" dirty="0" err="1"/>
              <a:t>trice</a:t>
            </a:r>
            <a:r>
              <a:rPr lang="fr-FR" sz="2000" dirty="0"/>
              <a:t> de mémoire et de, au moins, 1 </a:t>
            </a:r>
            <a:r>
              <a:rPr lang="fr-FR" sz="2000" dirty="0" err="1"/>
              <a:t>juré-e</a:t>
            </a:r>
            <a:endParaRPr lang="fr-FR" sz="2000" dirty="0"/>
          </a:p>
          <a:p>
            <a:pPr marL="0" indent="0" algn="just">
              <a:buNone/>
            </a:pPr>
            <a:endParaRPr lang="fr-FR" sz="1000" dirty="0"/>
          </a:p>
          <a:p>
            <a:pPr algn="just">
              <a:buFont typeface="Wingdings" charset="2"/>
              <a:buChar char="ü"/>
            </a:pPr>
            <a:r>
              <a:rPr lang="fr-FR" sz="2000" dirty="0"/>
              <a:t>Si obtention d’une note minimale de 5.50/6.0, possibilité de soumission du mémoire pour publication électronique sur le site internet du GSI ainsi que dépôt dans l’Archive ouverte de l’Université de Genève (L’UNIGE en devient alors automatiquement l’éditeur)</a:t>
            </a:r>
          </a:p>
        </p:txBody>
      </p:sp>
    </p:spTree>
    <p:extLst>
      <p:ext uri="{BB962C8B-B14F-4D97-AF65-F5344CB8AC3E}">
        <p14:creationId xmlns:p14="http://schemas.microsoft.com/office/powerpoint/2010/main" val="3398653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AC1460"/>
                </a:solidFill>
                <a:latin typeface="Corbel" charset="0"/>
                <a:ea typeface="ヒラギノ角ゴ Pro W3" charset="0"/>
                <a:cs typeface="ヒラギノ角ゴ Pro W3" charset="0"/>
              </a:rPr>
              <a:t>Le stage hors-cursus</a:t>
            </a:r>
            <a:endParaRPr lang="fr-FR" b="1" dirty="0"/>
          </a:p>
        </p:txBody>
      </p:sp>
      <p:sp>
        <p:nvSpPr>
          <p:cNvPr id="3" name="Espace réservé du contenu 2"/>
          <p:cNvSpPr>
            <a:spLocks noGrp="1"/>
          </p:cNvSpPr>
          <p:nvPr>
            <p:ph idx="1"/>
          </p:nvPr>
        </p:nvSpPr>
        <p:spPr>
          <a:xfrm>
            <a:off x="468313" y="1600200"/>
            <a:ext cx="8229600" cy="4074691"/>
          </a:xfrm>
        </p:spPr>
        <p:txBody>
          <a:bodyPr/>
          <a:lstStyle/>
          <a:p>
            <a:pPr marL="0" indent="0" algn="just">
              <a:buNone/>
            </a:pPr>
            <a:r>
              <a:rPr lang="fr-FR" sz="2000" dirty="0"/>
              <a:t>Les </a:t>
            </a:r>
            <a:r>
              <a:rPr lang="fr-FR" sz="2000" dirty="0" err="1"/>
              <a:t>étudiant-es</a:t>
            </a:r>
            <a:r>
              <a:rPr lang="fr-FR" sz="2000" dirty="0"/>
              <a:t> qui choisissent le mémoire comme travail de fin d’études peuvent également effectuer un stage durant le Master. </a:t>
            </a:r>
          </a:p>
          <a:p>
            <a:pPr marL="0" indent="0" algn="just">
              <a:buNone/>
            </a:pPr>
            <a:endParaRPr lang="fr-FR" sz="2000" dirty="0"/>
          </a:p>
          <a:p>
            <a:pPr marL="0" indent="0" algn="just">
              <a:buNone/>
            </a:pPr>
            <a:r>
              <a:rPr lang="fr-FR" sz="2000" b="1" u="sng" dirty="0">
                <a:solidFill>
                  <a:srgbClr val="FF0000"/>
                </a:solidFill>
              </a:rPr>
              <a:t>Attention, noter que :</a:t>
            </a:r>
          </a:p>
          <a:p>
            <a:pPr marL="0" indent="0" algn="just">
              <a:buNone/>
            </a:pPr>
            <a:endParaRPr lang="fr-FR" sz="1000" b="1" u="sng" dirty="0">
              <a:solidFill>
                <a:srgbClr val="FF0000"/>
              </a:solidFill>
            </a:endParaRPr>
          </a:p>
          <a:p>
            <a:pPr algn="just">
              <a:buFont typeface="Wingdings" charset="2"/>
              <a:buChar char="ü"/>
            </a:pPr>
            <a:r>
              <a:rPr lang="fr-FR" sz="2000" dirty="0"/>
              <a:t>Aucun crédit ne sera accordé  à l’issue du stage effectué en-dehors du cursus</a:t>
            </a:r>
          </a:p>
          <a:p>
            <a:pPr algn="just">
              <a:buFont typeface="Wingdings" charset="2"/>
              <a:buChar char="ü"/>
            </a:pPr>
            <a:r>
              <a:rPr lang="fr-FR" sz="2000" dirty="0"/>
              <a:t>Aucune convention tripartite ne sera signée par le GSI </a:t>
            </a:r>
            <a:r>
              <a:rPr lang="fr-FR" sz="2000" dirty="0">
                <a:sym typeface="Wingdings"/>
              </a:rPr>
              <a:t> se tourner vers le centre des carrières  (</a:t>
            </a:r>
            <a:r>
              <a:rPr lang="fr-FR" sz="2000" dirty="0">
                <a:sym typeface="Wingdings"/>
                <a:hlinkClick r:id="rId2"/>
              </a:rPr>
              <a:t>https://www.unige.ch/dife/carriere/</a:t>
            </a:r>
            <a:r>
              <a:rPr lang="fr-FR" sz="2000" dirty="0">
                <a:sym typeface="Wingdings"/>
              </a:rPr>
              <a:t>) </a:t>
            </a:r>
          </a:p>
          <a:p>
            <a:pPr algn="just">
              <a:buFont typeface="Wingdings" charset="2"/>
              <a:buChar char="ü"/>
            </a:pPr>
            <a:r>
              <a:rPr lang="fr-FR" sz="2000" dirty="0">
                <a:sym typeface="Wingdings"/>
              </a:rPr>
              <a:t>Possibilité pour la Conseillère académique d’émettre des lettres de soutien (lettres qui précisent que le stage n’est pas obligatoire mais peut-être un « plus » pour l’étudiant)</a:t>
            </a:r>
          </a:p>
          <a:p>
            <a:pPr algn="just">
              <a:buFont typeface="Wingdings" charset="2"/>
              <a:buChar char="ü"/>
            </a:pPr>
            <a:endParaRPr lang="fr-FR" sz="2000" dirty="0"/>
          </a:p>
        </p:txBody>
      </p:sp>
    </p:spTree>
    <p:extLst>
      <p:ext uri="{BB962C8B-B14F-4D97-AF65-F5344CB8AC3E}">
        <p14:creationId xmlns:p14="http://schemas.microsoft.com/office/powerpoint/2010/main" val="1025982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234337"/>
            <a:ext cx="8229600" cy="1143000"/>
          </a:xfrm>
        </p:spPr>
        <p:txBody>
          <a:bodyPr/>
          <a:lstStyle/>
          <a:p>
            <a:r>
              <a:rPr lang="fr-FR" b="1" dirty="0">
                <a:solidFill>
                  <a:srgbClr val="AC1460"/>
                </a:solidFill>
                <a:latin typeface="Corbel" charset="0"/>
                <a:ea typeface="ヒラギノ角ゴ Pro W3" charset="0"/>
                <a:cs typeface="ヒラギノ角ゴ Pro W3" charset="0"/>
              </a:rPr>
              <a:t>Le stage intra-cursus</a:t>
            </a:r>
            <a:endParaRPr lang="fr-FR" b="1" dirty="0"/>
          </a:p>
        </p:txBody>
      </p:sp>
      <p:sp>
        <p:nvSpPr>
          <p:cNvPr id="3" name="Espace réservé du contenu 2"/>
          <p:cNvSpPr>
            <a:spLocks noGrp="1"/>
          </p:cNvSpPr>
          <p:nvPr>
            <p:ph idx="1"/>
          </p:nvPr>
        </p:nvSpPr>
        <p:spPr>
          <a:xfrm>
            <a:off x="468313" y="1267569"/>
            <a:ext cx="8229600" cy="4525963"/>
          </a:xfrm>
        </p:spPr>
        <p:txBody>
          <a:bodyPr/>
          <a:lstStyle/>
          <a:p>
            <a:pPr algn="just">
              <a:buFont typeface="Wingdings" charset="2"/>
              <a:buChar char="ü"/>
            </a:pPr>
            <a:r>
              <a:rPr lang="fr-FR" sz="2000" dirty="0"/>
              <a:t>Transposition des connaissances académiques acquises dans le cadre du Master dans le monde professionnel. </a:t>
            </a:r>
            <a:r>
              <a:rPr lang="fr-FR" sz="2000" b="1" dirty="0">
                <a:solidFill>
                  <a:srgbClr val="FF0000"/>
                </a:solidFill>
              </a:rPr>
              <a:t>ATTENTION : IL NE S’AGIT EN AUCUN CAS D’UN EMPLOI !</a:t>
            </a:r>
          </a:p>
          <a:p>
            <a:pPr marL="0" indent="0" algn="just">
              <a:buNone/>
            </a:pPr>
            <a:endParaRPr lang="fr-FR" sz="1000" b="1" dirty="0">
              <a:solidFill>
                <a:srgbClr val="FF0000"/>
              </a:solidFill>
            </a:endParaRPr>
          </a:p>
          <a:p>
            <a:pPr algn="just">
              <a:buFont typeface="Wingdings" charset="2"/>
              <a:buChar char="ü"/>
            </a:pPr>
            <a:r>
              <a:rPr lang="fr-FR" sz="2000" dirty="0">
                <a:solidFill>
                  <a:srgbClr val="000000"/>
                </a:solidFill>
              </a:rPr>
              <a:t>Avant de débuter le stage, avoir acquis au préalable </a:t>
            </a:r>
            <a:r>
              <a:rPr lang="fr-FR" sz="2000" u="sng" dirty="0">
                <a:solidFill>
                  <a:srgbClr val="000000"/>
                </a:solidFill>
              </a:rPr>
              <a:t>60 crédits ECTS minimum</a:t>
            </a:r>
            <a:r>
              <a:rPr lang="fr-FR" sz="2000" dirty="0">
                <a:solidFill>
                  <a:srgbClr val="000000"/>
                </a:solidFill>
              </a:rPr>
              <a:t> dont ceux du tronc commun et du bloc méthodologique</a:t>
            </a:r>
          </a:p>
          <a:p>
            <a:pPr marL="0" indent="0" algn="just">
              <a:buNone/>
            </a:pPr>
            <a:endParaRPr lang="fr-FR" sz="1000" dirty="0">
              <a:solidFill>
                <a:srgbClr val="000000"/>
              </a:solidFill>
            </a:endParaRPr>
          </a:p>
          <a:p>
            <a:pPr algn="just">
              <a:buFont typeface="Wingdings" charset="2"/>
              <a:buChar char="ü"/>
            </a:pPr>
            <a:r>
              <a:rPr lang="fr-FR" sz="2000" dirty="0">
                <a:solidFill>
                  <a:srgbClr val="000000"/>
                </a:solidFill>
              </a:rPr>
              <a:t>Durée : entre 2 et 6 mois </a:t>
            </a:r>
          </a:p>
          <a:p>
            <a:pPr marL="0" indent="0" algn="just">
              <a:buNone/>
            </a:pPr>
            <a:endParaRPr lang="fr-FR" sz="1000" dirty="0">
              <a:solidFill>
                <a:srgbClr val="000000"/>
              </a:solidFill>
            </a:endParaRPr>
          </a:p>
          <a:p>
            <a:pPr algn="just">
              <a:buFont typeface="Wingdings" charset="2"/>
              <a:buChar char="ü"/>
            </a:pPr>
            <a:r>
              <a:rPr lang="fr-FR" sz="2000" dirty="0">
                <a:solidFill>
                  <a:srgbClr val="000000"/>
                </a:solidFill>
              </a:rPr>
              <a:t>Temps partiel autorisé si le stage est de 4 mois minimum. En dessous de 4 mois, temps plein (100%) obligatoire</a:t>
            </a:r>
          </a:p>
          <a:p>
            <a:pPr marL="0" indent="0" algn="just">
              <a:buNone/>
            </a:pPr>
            <a:endParaRPr lang="fr-FR" sz="1000" dirty="0">
              <a:solidFill>
                <a:srgbClr val="000000"/>
              </a:solidFill>
            </a:endParaRPr>
          </a:p>
          <a:p>
            <a:pPr algn="just">
              <a:buFont typeface="Wingdings" charset="2"/>
              <a:buChar char="ü"/>
            </a:pPr>
            <a:r>
              <a:rPr lang="fr-FR" sz="2000" dirty="0">
                <a:solidFill>
                  <a:srgbClr val="000000"/>
                </a:solidFill>
              </a:rPr>
              <a:t>Avant de s’engager en signant une convention de stage avec l’entreprise, l’institution ou l’organisme d’accueil, il est impératif d’avoir l’accord de la conseillère académique</a:t>
            </a:r>
            <a:r>
              <a:rPr lang="fr-FR" sz="2000" dirty="0">
                <a:solidFill>
                  <a:srgbClr val="000000"/>
                </a:solidFill>
                <a:sym typeface="Wingdings"/>
              </a:rPr>
              <a:t> garante de l’intérêt du stage proposé</a:t>
            </a:r>
            <a:endParaRPr lang="fr-FR" sz="2000" dirty="0">
              <a:solidFill>
                <a:srgbClr val="000000"/>
              </a:solidFill>
            </a:endParaRPr>
          </a:p>
          <a:p>
            <a:pPr algn="just">
              <a:buFont typeface="Wingdings" charset="2"/>
              <a:buChar char="ü"/>
            </a:pPr>
            <a:endParaRPr lang="fr-FR" sz="2000" dirty="0"/>
          </a:p>
        </p:txBody>
      </p:sp>
    </p:spTree>
    <p:extLst>
      <p:ext uri="{BB962C8B-B14F-4D97-AF65-F5344CB8AC3E}">
        <p14:creationId xmlns:p14="http://schemas.microsoft.com/office/powerpoint/2010/main" val="3142209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234337"/>
            <a:ext cx="8229600" cy="1143000"/>
          </a:xfrm>
        </p:spPr>
        <p:txBody>
          <a:bodyPr/>
          <a:lstStyle/>
          <a:p>
            <a:r>
              <a:rPr lang="fr-FR" b="1" dirty="0">
                <a:solidFill>
                  <a:srgbClr val="AC1460"/>
                </a:solidFill>
                <a:latin typeface="Corbel" charset="0"/>
                <a:ea typeface="ヒラギノ角ゴ Pro W3" charset="0"/>
                <a:cs typeface="ヒラギノ角ゴ Pro W3" charset="0"/>
              </a:rPr>
              <a:t>Le stage intra-cursus</a:t>
            </a:r>
            <a:endParaRPr lang="fr-FR" b="1" dirty="0"/>
          </a:p>
        </p:txBody>
      </p:sp>
      <p:sp>
        <p:nvSpPr>
          <p:cNvPr id="3" name="Espace réservé du contenu 2"/>
          <p:cNvSpPr>
            <a:spLocks noGrp="1"/>
          </p:cNvSpPr>
          <p:nvPr>
            <p:ph idx="1"/>
          </p:nvPr>
        </p:nvSpPr>
        <p:spPr>
          <a:xfrm>
            <a:off x="468313" y="1146612"/>
            <a:ext cx="8229600" cy="4659316"/>
          </a:xfrm>
        </p:spPr>
        <p:txBody>
          <a:bodyPr/>
          <a:lstStyle/>
          <a:p>
            <a:pPr algn="just">
              <a:buFont typeface="Wingdings" charset="2"/>
              <a:buChar char="ü"/>
            </a:pPr>
            <a:r>
              <a:rPr lang="fr-FR" sz="2000" dirty="0"/>
              <a:t>Processus de validation du stage : rédaction d’un rapport de stage d’une trentaine de pages (sans les annexes), évaluation dudit rapport par </a:t>
            </a:r>
            <a:r>
              <a:rPr lang="fr-FR" sz="2000" dirty="0" err="1"/>
              <a:t>un-e</a:t>
            </a:r>
            <a:r>
              <a:rPr lang="fr-FR" sz="2000" dirty="0"/>
              <a:t> enseignante-e </a:t>
            </a:r>
            <a:r>
              <a:rPr lang="fr-FR" sz="2000" dirty="0" err="1"/>
              <a:t>référent-e</a:t>
            </a:r>
            <a:r>
              <a:rPr lang="fr-FR" sz="2000" dirty="0"/>
              <a:t> + prise en compte de l’attestation de stage remise par </a:t>
            </a:r>
            <a:r>
              <a:rPr lang="fr-FR" sz="2000" dirty="0">
                <a:solidFill>
                  <a:srgbClr val="000000"/>
                </a:solidFill>
              </a:rPr>
              <a:t>l’entreprise, l’institution ou l’organisme d’accueil</a:t>
            </a:r>
            <a:endParaRPr lang="fr-FR" sz="2000" b="1" dirty="0">
              <a:solidFill>
                <a:srgbClr val="FF0000"/>
              </a:solidFill>
            </a:endParaRPr>
          </a:p>
          <a:p>
            <a:pPr marL="0" indent="0" algn="just">
              <a:buNone/>
            </a:pPr>
            <a:endParaRPr lang="fr-FR" sz="1000" b="1" dirty="0">
              <a:solidFill>
                <a:srgbClr val="FF0000"/>
              </a:solidFill>
            </a:endParaRPr>
          </a:p>
          <a:p>
            <a:pPr algn="just">
              <a:buFont typeface="Wingdings" charset="2"/>
              <a:buChar char="ü"/>
            </a:pPr>
            <a:r>
              <a:rPr lang="fr-FR" sz="2000" dirty="0">
                <a:solidFill>
                  <a:srgbClr val="000000"/>
                </a:solidFill>
              </a:rPr>
              <a:t>Remise du rapport de stage : au plus tard 1 mois après la fin du stage</a:t>
            </a:r>
          </a:p>
          <a:p>
            <a:pPr marL="0" indent="0" algn="just">
              <a:buNone/>
            </a:pPr>
            <a:endParaRPr lang="fr-FR" sz="1000" dirty="0">
              <a:solidFill>
                <a:srgbClr val="000000"/>
              </a:solidFill>
            </a:endParaRPr>
          </a:p>
          <a:p>
            <a:pPr algn="just">
              <a:buFont typeface="Wingdings" charset="2"/>
              <a:buChar char="ü"/>
            </a:pPr>
            <a:r>
              <a:rPr lang="fr-FR" sz="2000" dirty="0">
                <a:solidFill>
                  <a:srgbClr val="000000"/>
                </a:solidFill>
              </a:rPr>
              <a:t>Choix de l’</a:t>
            </a:r>
            <a:r>
              <a:rPr lang="fr-FR" sz="2000" dirty="0"/>
              <a:t>enseignante-e </a:t>
            </a:r>
            <a:r>
              <a:rPr lang="fr-FR" sz="2000" dirty="0" err="1"/>
              <a:t>référent-e</a:t>
            </a:r>
            <a:r>
              <a:rPr lang="fr-FR" sz="2000" dirty="0"/>
              <a:t> </a:t>
            </a:r>
            <a:r>
              <a:rPr lang="fr-FR" sz="2000" dirty="0">
                <a:solidFill>
                  <a:srgbClr val="000000"/>
                </a:solidFill>
              </a:rPr>
              <a:t>: en fonction des missions confiées dans le cadre du stage </a:t>
            </a:r>
            <a:r>
              <a:rPr lang="fr-FR" sz="1400" dirty="0">
                <a:solidFill>
                  <a:srgbClr val="000000"/>
                </a:solidFill>
              </a:rPr>
              <a:t>(ex : si stage au sein d’un service juridique, ne pas choisir un enseignant non juriste)</a:t>
            </a:r>
          </a:p>
          <a:p>
            <a:pPr marL="0" indent="0" algn="just">
              <a:buNone/>
            </a:pPr>
            <a:endParaRPr lang="fr-FR" sz="1000" dirty="0">
              <a:solidFill>
                <a:srgbClr val="000000"/>
              </a:solidFill>
            </a:endParaRPr>
          </a:p>
          <a:p>
            <a:pPr algn="just">
              <a:buFont typeface="Wingdings" charset="2"/>
              <a:buChar char="ü"/>
            </a:pPr>
            <a:r>
              <a:rPr lang="fr-FR" sz="2000" dirty="0">
                <a:solidFill>
                  <a:srgbClr val="000000"/>
                </a:solidFill>
              </a:rPr>
              <a:t>Le rapport de stage : ce n’est pas un descriptif des tâches effectuées mais une véritable analyse autour d’une problématique. Ne pas oublier la bibliographie qui permettra d’établir un lien avec les études </a:t>
            </a:r>
          </a:p>
          <a:p>
            <a:pPr marL="0" indent="0" algn="just">
              <a:buNone/>
            </a:pPr>
            <a:endParaRPr lang="fr-FR" sz="1000" dirty="0">
              <a:solidFill>
                <a:srgbClr val="000000"/>
              </a:solidFill>
            </a:endParaRPr>
          </a:p>
          <a:p>
            <a:pPr algn="just">
              <a:buFont typeface="Wingdings" charset="2"/>
              <a:buChar char="ü"/>
            </a:pPr>
            <a:r>
              <a:rPr lang="fr-FR" sz="2000" dirty="0"/>
              <a:t>Validation : pas de note mais une équivalence de 30 crédits ECTS</a:t>
            </a:r>
          </a:p>
        </p:txBody>
      </p:sp>
    </p:spTree>
    <p:extLst>
      <p:ext uri="{BB962C8B-B14F-4D97-AF65-F5344CB8AC3E}">
        <p14:creationId xmlns:p14="http://schemas.microsoft.com/office/powerpoint/2010/main" val="2053563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4227"/>
            <a:ext cx="8229600" cy="816458"/>
          </a:xfrm>
        </p:spPr>
        <p:txBody>
          <a:bodyPr/>
          <a:lstStyle/>
          <a:p>
            <a:r>
              <a:rPr lang="fr-FR" b="1" dirty="0">
                <a:solidFill>
                  <a:srgbClr val="AC1460"/>
                </a:solidFill>
                <a:latin typeface="Corbel" charset="0"/>
                <a:ea typeface="ヒラギノ角ゴ Pro W3" charset="0"/>
                <a:cs typeface="ヒラギノ角ゴ Pro W3" charset="0"/>
              </a:rPr>
              <a:t>Autour du stage intra-cursus</a:t>
            </a:r>
            <a:endParaRPr lang="fr-FR" dirty="0"/>
          </a:p>
        </p:txBody>
      </p:sp>
      <p:sp>
        <p:nvSpPr>
          <p:cNvPr id="3" name="Espace réservé du contenu 2"/>
          <p:cNvSpPr>
            <a:spLocks noGrp="1"/>
          </p:cNvSpPr>
          <p:nvPr>
            <p:ph idx="1"/>
          </p:nvPr>
        </p:nvSpPr>
        <p:spPr>
          <a:xfrm>
            <a:off x="457200" y="1481722"/>
            <a:ext cx="8229600" cy="4273807"/>
          </a:xfrm>
        </p:spPr>
        <p:txBody>
          <a:bodyPr/>
          <a:lstStyle/>
          <a:p>
            <a:pPr>
              <a:buFont typeface="Wingdings" charset="2"/>
              <a:buChar char="ü"/>
            </a:pPr>
            <a:r>
              <a:rPr lang="fr-FR" sz="2000" dirty="0"/>
              <a:t>1 seul stage conventionné par </a:t>
            </a:r>
            <a:r>
              <a:rPr lang="fr-FR" sz="2000" dirty="0" err="1"/>
              <a:t>étudiant-e</a:t>
            </a:r>
            <a:endParaRPr lang="fr-FR" sz="2000" dirty="0"/>
          </a:p>
          <a:p>
            <a:pPr>
              <a:buFont typeface="Wingdings" charset="2"/>
              <a:buChar char="ü"/>
            </a:pPr>
            <a:endParaRPr lang="fr-FR" sz="2000" dirty="0"/>
          </a:p>
          <a:p>
            <a:pPr>
              <a:buFont typeface="Wingdings" charset="2"/>
              <a:buChar char="ü"/>
            </a:pPr>
            <a:r>
              <a:rPr lang="fr-FR" sz="2000" dirty="0"/>
              <a:t>Recherche autonome : c’est VOUS qui savez ce qui vous intéresse</a:t>
            </a:r>
          </a:p>
          <a:p>
            <a:pPr marL="0" indent="0">
              <a:buNone/>
            </a:pPr>
            <a:endParaRPr lang="fr-FR" sz="2000" dirty="0"/>
          </a:p>
          <a:p>
            <a:pPr>
              <a:buFont typeface="Wingdings" charset="2"/>
              <a:buChar char="ü"/>
            </a:pPr>
            <a:r>
              <a:rPr lang="fr-FR" sz="2000" dirty="0"/>
              <a:t>En suisse</a:t>
            </a:r>
            <a:r>
              <a:rPr lang="fr-FR" sz="1000" dirty="0"/>
              <a:t>  </a:t>
            </a:r>
            <a:r>
              <a:rPr lang="fr-FR" sz="2000" dirty="0"/>
              <a:t>ou à  l’étranger</a:t>
            </a:r>
          </a:p>
          <a:p>
            <a:pPr marL="0" indent="0">
              <a:buNone/>
            </a:pPr>
            <a:endParaRPr lang="fr-FR" sz="1000" dirty="0"/>
          </a:p>
          <a:p>
            <a:pPr marL="0" indent="0">
              <a:buNone/>
            </a:pPr>
            <a:endParaRPr lang="fr-FR" sz="1000" dirty="0"/>
          </a:p>
          <a:p>
            <a:pPr>
              <a:buFont typeface="Wingdings" charset="2"/>
              <a:buChar char="ü"/>
            </a:pPr>
            <a:r>
              <a:rPr lang="fr-FR" sz="2000" dirty="0"/>
              <a:t> DFAE, RTS, ONU, Missions permanentes, Délégation de l’UE auprès de l’ONU, ONG, Ambassades, Consulats, Conseil de l’Europe, OCDE, fondations, GCSP, chambres de commerce, laboratoires de recherche, musées…</a:t>
            </a:r>
          </a:p>
          <a:p>
            <a:pPr marL="0" indent="0">
              <a:buNone/>
            </a:pPr>
            <a:endParaRPr lang="fr-FR" sz="2000" dirty="0"/>
          </a:p>
          <a:p>
            <a:pPr>
              <a:buFont typeface="Wingdings" charset="2"/>
              <a:buChar char="ü"/>
            </a:pPr>
            <a:r>
              <a:rPr lang="fr-FR" sz="2000" dirty="0"/>
              <a:t>Possibilité d’enchaîner séjour de mobilité et stage sur le terrain</a:t>
            </a:r>
          </a:p>
          <a:p>
            <a:pPr marL="0" indent="0">
              <a:buNone/>
            </a:pPr>
            <a:endParaRPr lang="fr-FR" sz="2000" dirty="0"/>
          </a:p>
          <a:p>
            <a:pPr>
              <a:buFont typeface="Wingdings" charset="2"/>
              <a:buChar char="ü"/>
            </a:pPr>
            <a:endParaRPr lang="fr-FR" sz="2000" dirty="0"/>
          </a:p>
          <a:p>
            <a:pPr>
              <a:buFont typeface="Wingdings" charset="2"/>
              <a:buChar char="ü"/>
            </a:pPr>
            <a:endParaRPr lang="fr-FR" sz="2000" dirty="0"/>
          </a:p>
          <a:p>
            <a:pPr>
              <a:buFont typeface="Wingdings" charset="2"/>
              <a:buChar char="ü"/>
            </a:pPr>
            <a:endParaRPr lang="fr-FR" sz="2000" dirty="0"/>
          </a:p>
          <a:p>
            <a:pPr>
              <a:buFont typeface="Wingdings" charset="2"/>
              <a:buChar char="ü"/>
            </a:pPr>
            <a:endParaRPr lang="fr-FR" sz="2000" dirty="0"/>
          </a:p>
        </p:txBody>
      </p:sp>
    </p:spTree>
    <p:extLst>
      <p:ext uri="{BB962C8B-B14F-4D97-AF65-F5344CB8AC3E}">
        <p14:creationId xmlns:p14="http://schemas.microsoft.com/office/powerpoint/2010/main" val="2819086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Titre 1"/>
          <p:cNvSpPr>
            <a:spLocks noGrp="1"/>
          </p:cNvSpPr>
          <p:nvPr>
            <p:ph type="title"/>
          </p:nvPr>
        </p:nvSpPr>
        <p:spPr>
          <a:xfrm>
            <a:off x="468313" y="476250"/>
            <a:ext cx="8229600" cy="1008063"/>
          </a:xfrm>
        </p:spPr>
        <p:txBody>
          <a:bodyPr/>
          <a:lstStyle/>
          <a:p>
            <a:r>
              <a:rPr lang="fr-FR" b="1" dirty="0">
                <a:solidFill>
                  <a:srgbClr val="983D86"/>
                </a:solidFill>
                <a:latin typeface="Corbel" charset="0"/>
                <a:ea typeface="ヒラギノ角ゴ Pro W3" charset="0"/>
                <a:cs typeface="ヒラギノ角ゴ Pro W3" charset="0"/>
              </a:rPr>
              <a:t>Contacts</a:t>
            </a:r>
          </a:p>
        </p:txBody>
      </p:sp>
      <p:sp>
        <p:nvSpPr>
          <p:cNvPr id="216066" name="Espace réservé du contenu 2"/>
          <p:cNvSpPr>
            <a:spLocks noGrp="1"/>
          </p:cNvSpPr>
          <p:nvPr>
            <p:ph idx="1"/>
          </p:nvPr>
        </p:nvSpPr>
        <p:spPr>
          <a:xfrm>
            <a:off x="143436" y="1484313"/>
            <a:ext cx="8866094" cy="4324816"/>
          </a:xfrm>
        </p:spPr>
        <p:txBody>
          <a:bodyPr/>
          <a:lstStyle/>
          <a:p>
            <a:pPr>
              <a:buFont typeface="Wingdings" charset="2"/>
              <a:buChar char="ü"/>
            </a:pPr>
            <a:r>
              <a:rPr lang="fr-FR" sz="2000" u="sng" dirty="0">
                <a:latin typeface="Corbel" charset="0"/>
                <a:ea typeface="ヒラギノ角ゴ Pro W3" charset="0"/>
                <a:cs typeface="ヒラギノ角ゴ Pro W3" charset="0"/>
              </a:rPr>
              <a:t>Conseillère académique</a:t>
            </a:r>
          </a:p>
          <a:p>
            <a:pPr marL="0" indent="0">
              <a:buNone/>
            </a:pPr>
            <a:r>
              <a:rPr lang="fr-FR" sz="2000" dirty="0">
                <a:latin typeface="Corbel" charset="0"/>
                <a:ea typeface="ヒラギノ角ゴ Pro W3" charset="0"/>
                <a:cs typeface="ヒラギノ角ゴ Pro W3" charset="0"/>
              </a:rPr>
              <a:t>Maud Preher</a:t>
            </a:r>
          </a:p>
          <a:p>
            <a:pPr marL="0" indent="0">
              <a:buNone/>
            </a:pPr>
            <a:r>
              <a:rPr lang="fr-FR" sz="2000" u="sng" dirty="0">
                <a:latin typeface="Corbel" charset="0"/>
                <a:ea typeface="ヒラギノ角ゴ Pro W3" charset="0"/>
                <a:cs typeface="ヒラギノ角ゴ Pro W3" charset="0"/>
              </a:rPr>
              <a:t>E-mail:</a:t>
            </a:r>
            <a:r>
              <a:rPr lang="fr-FR" sz="2000" dirty="0">
                <a:latin typeface="Corbel" charset="0"/>
                <a:ea typeface="ヒラギノ角ゴ Pro W3" charset="0"/>
                <a:cs typeface="ヒラギノ角ゴ Pro W3" charset="0"/>
              </a:rPr>
              <a:t> Maud.Preher@unige.ch / Téléphone : +41 22 379 37 11</a:t>
            </a:r>
          </a:p>
          <a:p>
            <a:pPr marL="0" indent="0">
              <a:buNone/>
            </a:pPr>
            <a:r>
              <a:rPr lang="fr-FR" sz="2000" u="sng" dirty="0">
                <a:latin typeface="Corbel" charset="0"/>
                <a:ea typeface="ヒラギノ角ゴ Pro W3" charset="0"/>
                <a:cs typeface="ヒラギノ角ゴ Pro W3" charset="0"/>
              </a:rPr>
              <a:t>Réception ouverte sans RDV:</a:t>
            </a:r>
            <a:r>
              <a:rPr lang="fr-FR" sz="2000" dirty="0">
                <a:latin typeface="Corbel" charset="0"/>
                <a:ea typeface="ヒラギノ角ゴ Pro W3" charset="0"/>
                <a:cs typeface="ヒラギノ角ゴ Pro W3" charset="0"/>
              </a:rPr>
              <a:t>  mardi de 11h à 12h / mercredi de 10h à 11h30 / </a:t>
            </a:r>
          </a:p>
          <a:p>
            <a:pPr marL="0" indent="0">
              <a:buNone/>
            </a:pPr>
            <a:r>
              <a:rPr lang="fr-FR" sz="2000" dirty="0">
                <a:latin typeface="Corbel" charset="0"/>
                <a:ea typeface="ヒラギノ角ゴ Pro W3" charset="0"/>
                <a:cs typeface="ヒラギノ角ゴ Pro W3" charset="0"/>
              </a:rPr>
              <a:t>jeudi de 10h30 à 11h30</a:t>
            </a:r>
          </a:p>
          <a:p>
            <a:pPr marL="0" indent="0">
              <a:buNone/>
            </a:pPr>
            <a:r>
              <a:rPr lang="fr-FR" sz="2000" u="sng" dirty="0">
                <a:latin typeface="Corbel" charset="0"/>
                <a:ea typeface="ヒラギノ角ゴ Pro W3" charset="0"/>
                <a:cs typeface="ヒラギノ角ゴ Pro W3" charset="0"/>
              </a:rPr>
              <a:t>Permanences téléphoniques:</a:t>
            </a:r>
            <a:r>
              <a:rPr lang="fr-FR" sz="2000" dirty="0">
                <a:latin typeface="Corbel" charset="0"/>
                <a:ea typeface="ヒラギノ角ゴ Pro W3" charset="0"/>
                <a:cs typeface="ヒラギノ角ゴ Pro W3" charset="0"/>
              </a:rPr>
              <a:t> jeudi de 14h30 à 15h30 / vendredi de 10h à 11h</a:t>
            </a:r>
          </a:p>
          <a:p>
            <a:pPr marL="0" indent="0">
              <a:buNone/>
            </a:pPr>
            <a:endParaRPr lang="fr-FR" sz="2000" dirty="0">
              <a:latin typeface="Corbel" charset="0"/>
              <a:ea typeface="ヒラギノ角ゴ Pro W3" charset="0"/>
              <a:cs typeface="ヒラギノ角ゴ Pro W3" charset="0"/>
            </a:endParaRPr>
          </a:p>
          <a:p>
            <a:pPr>
              <a:buFont typeface="Wingdings" charset="2"/>
              <a:buChar char="ü"/>
            </a:pPr>
            <a:r>
              <a:rPr lang="fr-FR" sz="2000" u="sng" dirty="0">
                <a:latin typeface="Corbel" charset="0"/>
                <a:ea typeface="ヒラギノ角ゴ Pro W3" charset="0"/>
                <a:cs typeface="ヒラギノ角ゴ Pro W3" charset="0"/>
              </a:rPr>
              <a:t>Secrétariat des étudiants</a:t>
            </a:r>
          </a:p>
          <a:p>
            <a:pPr marL="0" indent="0">
              <a:buNone/>
            </a:pPr>
            <a:r>
              <a:rPr lang="fr-FR" sz="2000" u="sng" dirty="0">
                <a:latin typeface="Corbel" charset="0"/>
                <a:ea typeface="ヒラギノ角ゴ Pro W3" charset="0"/>
                <a:cs typeface="ヒラギノ角ゴ Pro W3" charset="0"/>
              </a:rPr>
              <a:t>Horaires d'ouverture</a:t>
            </a:r>
            <a:r>
              <a:rPr lang="fr-FR" sz="2000" dirty="0">
                <a:latin typeface="Corbel" charset="0"/>
                <a:ea typeface="ヒラギノ角ゴ Pro W3" charset="0"/>
                <a:cs typeface="ヒラギノ角ゴ Pro W3" charset="0"/>
              </a:rPr>
              <a:t>: du lundi au jeudi, de 9h à 12h et de 13h à 15h </a:t>
            </a:r>
          </a:p>
          <a:p>
            <a:pPr marL="0" indent="0">
              <a:buNone/>
            </a:pPr>
            <a:r>
              <a:rPr lang="fr-FR" sz="2000" u="sng" dirty="0">
                <a:latin typeface="Corbel" charset="0"/>
                <a:ea typeface="ヒラギノ角ゴ Pro W3" charset="0"/>
                <a:cs typeface="ヒラギノ角ゴ Pro W3" charset="0"/>
              </a:rPr>
              <a:t>E-mail</a:t>
            </a:r>
            <a:r>
              <a:rPr lang="fr-FR" sz="2000" dirty="0">
                <a:latin typeface="Corbel" charset="0"/>
                <a:ea typeface="ヒラギノ角ゴ Pro W3" charset="0"/>
                <a:cs typeface="ヒラギノ角ゴ Pro W3" charset="0"/>
              </a:rPr>
              <a:t>: secretariat-etugsi@unige.ch</a:t>
            </a:r>
            <a:endParaRPr lang="fr-FR" sz="2000" b="1" dirty="0">
              <a:latin typeface="Corbel" charset="0"/>
              <a:ea typeface="ヒラギノ角ゴ Pro W3" charset="0"/>
              <a:cs typeface="ヒラギノ角ゴ Pro W3" charset="0"/>
            </a:endParaRPr>
          </a:p>
          <a:p>
            <a:pPr marL="0" indent="0">
              <a:buNone/>
            </a:pPr>
            <a:r>
              <a:rPr lang="fr-FR" sz="2000" u="sng" dirty="0">
                <a:latin typeface="Corbel" charset="0"/>
                <a:ea typeface="ヒラギノ角ゴ Pro W3" charset="0"/>
                <a:cs typeface="ヒラギノ角ゴ Pro W3" charset="0"/>
              </a:rPr>
              <a:t>Téléphones</a:t>
            </a:r>
            <a:r>
              <a:rPr lang="fr-FR" sz="2000" dirty="0">
                <a:latin typeface="Corbel" charset="0"/>
                <a:ea typeface="ヒラギノ角ゴ Pro W3" charset="0"/>
                <a:cs typeface="ヒラギノ角ゴ Pro W3" charset="0"/>
              </a:rPr>
              <a:t>:  +41 22 379 37 14/ 13/ 10/ 09</a:t>
            </a:r>
          </a:p>
        </p:txBody>
      </p:sp>
      <p:sp>
        <p:nvSpPr>
          <p:cNvPr id="2" name="Espace réservé de la date 1"/>
          <p:cNvSpPr>
            <a:spLocks noGrp="1"/>
          </p:cNvSpPr>
          <p:nvPr>
            <p:ph type="dt" sz="half" idx="11"/>
          </p:nvPr>
        </p:nvSpPr>
        <p:spPr/>
        <p:txBody>
          <a:bodyPr/>
          <a:lstStyle/>
          <a:p>
            <a:pPr>
              <a:defRPr/>
            </a:pPr>
            <a:fld id="{661D278C-0F56-4B6B-B33E-974A4EDF94B6}" type="datetime1">
              <a:rPr lang="fr-CH" smtClean="0"/>
              <a:t>15.09.2023</a:t>
            </a:fld>
            <a:endParaRPr lang="fr-FR" dirty="0"/>
          </a:p>
        </p:txBody>
      </p:sp>
      <p:sp>
        <p:nvSpPr>
          <p:cNvPr id="3" name="Espace réservé du numéro de diapositive 2"/>
          <p:cNvSpPr>
            <a:spLocks noGrp="1"/>
          </p:cNvSpPr>
          <p:nvPr>
            <p:ph type="sldNum" sz="quarter" idx="12"/>
          </p:nvPr>
        </p:nvSpPr>
        <p:spPr/>
        <p:txBody>
          <a:bodyPr/>
          <a:lstStyle/>
          <a:p>
            <a:pPr>
              <a:defRPr/>
            </a:pPr>
            <a:fld id="{12807041-A0B4-CF49-83AA-851874C0FCB7}" type="slidenum">
              <a:rPr lang="fr-FR" smtClean="0"/>
              <a:pPr>
                <a:defRPr/>
              </a:pPr>
              <a:t>19</a:t>
            </a:fld>
            <a:endParaRPr lang="fr-FR" dirty="0"/>
          </a:p>
        </p:txBody>
      </p:sp>
    </p:spTree>
    <p:extLst>
      <p:ext uri="{BB962C8B-B14F-4D97-AF65-F5344CB8AC3E}">
        <p14:creationId xmlns:p14="http://schemas.microsoft.com/office/powerpoint/2010/main" val="790884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re 1"/>
          <p:cNvSpPr>
            <a:spLocks noGrp="1"/>
          </p:cNvSpPr>
          <p:nvPr>
            <p:ph type="title"/>
          </p:nvPr>
        </p:nvSpPr>
        <p:spPr/>
        <p:txBody>
          <a:bodyPr/>
          <a:lstStyle/>
          <a:p>
            <a:r>
              <a:rPr lang="fr-FR" b="1" dirty="0">
                <a:solidFill>
                  <a:srgbClr val="AC1460"/>
                </a:solidFill>
                <a:latin typeface="Corbel" charset="0"/>
                <a:ea typeface="ヒラギノ角ゴ Pro W3" charset="0"/>
                <a:cs typeface="ヒラギノ角ゴ Pro W3" charset="0"/>
              </a:rPr>
              <a:t>Site de référence</a:t>
            </a:r>
            <a:endParaRPr lang="fr-FR" b="1" dirty="0">
              <a:latin typeface="Corbel" charset="0"/>
              <a:ea typeface="ヒラギノ角ゴ Pro W3" charset="0"/>
              <a:cs typeface="ヒラギノ角ゴ Pro W3" charset="0"/>
            </a:endParaRPr>
          </a:p>
        </p:txBody>
      </p:sp>
      <p:sp>
        <p:nvSpPr>
          <p:cNvPr id="41986" name="Espace réservé du contenu 2"/>
          <p:cNvSpPr>
            <a:spLocks noGrp="1"/>
          </p:cNvSpPr>
          <p:nvPr>
            <p:ph idx="1"/>
          </p:nvPr>
        </p:nvSpPr>
        <p:spPr>
          <a:xfrm>
            <a:off x="457200" y="1781644"/>
            <a:ext cx="8229600" cy="3773488"/>
          </a:xfrm>
        </p:spPr>
        <p:txBody>
          <a:bodyPr/>
          <a:lstStyle/>
          <a:p>
            <a:pPr marL="0" indent="0" algn="ctr" eaLnBrk="1" hangingPunct="1">
              <a:buFontTx/>
              <a:buNone/>
            </a:pPr>
            <a:endParaRPr lang="fr-FR" dirty="0">
              <a:latin typeface="Corbel" charset="0"/>
              <a:ea typeface="ヒラギノ角ゴ Pro W3" charset="0"/>
              <a:cs typeface="ヒラギノ角ゴ Pro W3" charset="0"/>
            </a:endParaRPr>
          </a:p>
          <a:p>
            <a:pPr marL="0" indent="0" algn="ctr" eaLnBrk="1" hangingPunct="1">
              <a:buFontTx/>
              <a:buNone/>
            </a:pPr>
            <a:r>
              <a:rPr lang="fr-FR" sz="3000" dirty="0">
                <a:latin typeface="Corbel" charset="0"/>
                <a:ea typeface="ヒラギノ角ゴ Pro W3" charset="0"/>
                <a:cs typeface="ヒラギノ角ゴ Pro W3" charset="0"/>
              </a:rPr>
              <a:t>Celui du Global </a:t>
            </a:r>
            <a:r>
              <a:rPr lang="fr-FR" sz="3000" dirty="0" err="1">
                <a:latin typeface="Corbel" charset="0"/>
                <a:ea typeface="ヒラギノ角ゴ Pro W3" charset="0"/>
                <a:cs typeface="ヒラギノ角ゴ Pro W3" charset="0"/>
              </a:rPr>
              <a:t>Studies</a:t>
            </a:r>
            <a:r>
              <a:rPr lang="fr-FR" sz="3000" dirty="0">
                <a:latin typeface="Corbel" charset="0"/>
                <a:ea typeface="ヒラギノ角ゴ Pro W3" charset="0"/>
                <a:cs typeface="ヒラギノ角ゴ Pro W3" charset="0"/>
              </a:rPr>
              <a:t> Institute (GSI)</a:t>
            </a:r>
          </a:p>
          <a:p>
            <a:pPr marL="0" indent="0" algn="ctr" eaLnBrk="1" hangingPunct="1">
              <a:buFontTx/>
              <a:buNone/>
            </a:pPr>
            <a:endParaRPr lang="fr-FR" sz="3000" dirty="0">
              <a:latin typeface="Corbel" charset="0"/>
              <a:ea typeface="ヒラギノ角ゴ Pro W3" charset="0"/>
              <a:cs typeface="ヒラギノ角ゴ Pro W3" charset="0"/>
            </a:endParaRPr>
          </a:p>
          <a:p>
            <a:pPr marL="0" indent="0" algn="ctr" eaLnBrk="1" hangingPunct="1">
              <a:buFontTx/>
              <a:buNone/>
            </a:pPr>
            <a:r>
              <a:rPr lang="fr-FR" sz="3000" dirty="0">
                <a:latin typeface="Corbel" charset="0"/>
                <a:ea typeface="ヒラギノ角ゴ Pro W3" charset="0"/>
                <a:cs typeface="ヒラギノ角ゴ Pro W3" charset="0"/>
                <a:hlinkClick r:id="rId2"/>
              </a:rPr>
              <a:t>http://www.unige.ch/gsi/fr/</a:t>
            </a:r>
            <a:endParaRPr lang="fr-FR" sz="3000" dirty="0">
              <a:latin typeface="Corbel" charset="0"/>
              <a:ea typeface="ヒラギノ角ゴ Pro W3" charset="0"/>
              <a:cs typeface="ヒラギノ角ゴ Pro W3" charset="0"/>
            </a:endParaRPr>
          </a:p>
        </p:txBody>
      </p:sp>
      <p:sp>
        <p:nvSpPr>
          <p:cNvPr id="4" name="Espace réservé de la date 3"/>
          <p:cNvSpPr>
            <a:spLocks noGrp="1"/>
          </p:cNvSpPr>
          <p:nvPr>
            <p:ph type="dt" sz="half" idx="11"/>
          </p:nvPr>
        </p:nvSpPr>
        <p:spPr/>
        <p:txBody>
          <a:bodyPr/>
          <a:lstStyle/>
          <a:p>
            <a:pPr>
              <a:defRPr/>
            </a:pPr>
            <a:fld id="{25BCAD26-0F14-4876-BDA9-C6FD923FA8EF}" type="datetime1">
              <a:rPr lang="fr-CH" smtClean="0"/>
              <a:t>15.09.2023</a:t>
            </a:fld>
            <a:endParaRPr lang="fr-FR" dirty="0"/>
          </a:p>
        </p:txBody>
      </p:sp>
      <p:sp>
        <p:nvSpPr>
          <p:cNvPr id="5" name="Espace réservé du numéro de diapositive 4"/>
          <p:cNvSpPr>
            <a:spLocks noGrp="1"/>
          </p:cNvSpPr>
          <p:nvPr>
            <p:ph type="sldNum" sz="quarter" idx="12"/>
          </p:nvPr>
        </p:nvSpPr>
        <p:spPr/>
        <p:txBody>
          <a:bodyPr/>
          <a:lstStyle/>
          <a:p>
            <a:pPr>
              <a:defRPr/>
            </a:pPr>
            <a:fld id="{12807041-A0B4-CF49-83AA-851874C0FCB7}" type="slidenum">
              <a:rPr lang="fr-FR" smtClean="0"/>
              <a:pPr>
                <a:defRPr/>
              </a:pPr>
              <a:t>2</a:t>
            </a:fld>
            <a:endParaRPr lang="fr-FR" dirty="0"/>
          </a:p>
        </p:txBody>
      </p:sp>
    </p:spTree>
    <p:extLst>
      <p:ext uri="{BB962C8B-B14F-4D97-AF65-F5344CB8AC3E}">
        <p14:creationId xmlns:p14="http://schemas.microsoft.com/office/powerpoint/2010/main" val="2488081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Titre 1"/>
          <p:cNvSpPr>
            <a:spLocks noGrp="1"/>
          </p:cNvSpPr>
          <p:nvPr>
            <p:ph type="title"/>
          </p:nvPr>
        </p:nvSpPr>
        <p:spPr>
          <a:xfrm>
            <a:off x="457200" y="2286000"/>
            <a:ext cx="8229600" cy="1008063"/>
          </a:xfrm>
        </p:spPr>
        <p:txBody>
          <a:bodyPr/>
          <a:lstStyle/>
          <a:p>
            <a:r>
              <a:rPr lang="fr-FR" b="1" dirty="0">
                <a:solidFill>
                  <a:srgbClr val="983D86"/>
                </a:solidFill>
                <a:latin typeface="Corbel" charset="0"/>
                <a:ea typeface="ヒラギノ角ゴ Pro W3" charset="0"/>
                <a:cs typeface="ヒラギノ角ゴ Pro W3" charset="0"/>
              </a:rPr>
              <a:t>QUESTIONS/REPONSES</a:t>
            </a:r>
          </a:p>
        </p:txBody>
      </p:sp>
      <p:sp>
        <p:nvSpPr>
          <p:cNvPr id="2" name="Espace réservé de la date 1"/>
          <p:cNvSpPr>
            <a:spLocks noGrp="1"/>
          </p:cNvSpPr>
          <p:nvPr>
            <p:ph type="dt" sz="half" idx="11"/>
          </p:nvPr>
        </p:nvSpPr>
        <p:spPr/>
        <p:txBody>
          <a:bodyPr/>
          <a:lstStyle/>
          <a:p>
            <a:pPr>
              <a:defRPr/>
            </a:pPr>
            <a:fld id="{661D278C-0F56-4B6B-B33E-974A4EDF94B6}" type="datetime1">
              <a:rPr lang="fr-CH" smtClean="0"/>
              <a:t>15.09.2023</a:t>
            </a:fld>
            <a:endParaRPr lang="fr-FR" dirty="0"/>
          </a:p>
        </p:txBody>
      </p:sp>
      <p:sp>
        <p:nvSpPr>
          <p:cNvPr id="3" name="Espace réservé du numéro de diapositive 2"/>
          <p:cNvSpPr>
            <a:spLocks noGrp="1"/>
          </p:cNvSpPr>
          <p:nvPr>
            <p:ph type="sldNum" sz="quarter" idx="12"/>
          </p:nvPr>
        </p:nvSpPr>
        <p:spPr/>
        <p:txBody>
          <a:bodyPr/>
          <a:lstStyle/>
          <a:p>
            <a:pPr>
              <a:defRPr/>
            </a:pPr>
            <a:fld id="{12807041-A0B4-CF49-83AA-851874C0FCB7}" type="slidenum">
              <a:rPr lang="fr-FR" smtClean="0"/>
              <a:pPr>
                <a:defRPr/>
              </a:pPr>
              <a:t>20</a:t>
            </a:fld>
            <a:endParaRPr lang="fr-FR" dirty="0"/>
          </a:p>
        </p:txBody>
      </p:sp>
    </p:spTree>
    <p:extLst>
      <p:ext uri="{BB962C8B-B14F-4D97-AF65-F5344CB8AC3E}">
        <p14:creationId xmlns:p14="http://schemas.microsoft.com/office/powerpoint/2010/main" val="3081216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358084"/>
            <a:ext cx="8229600" cy="600349"/>
          </a:xfrm>
        </p:spPr>
        <p:txBody>
          <a:bodyPr/>
          <a:lstStyle/>
          <a:p>
            <a:r>
              <a:rPr lang="fr-FR" b="1" dirty="0">
                <a:solidFill>
                  <a:srgbClr val="AC1460"/>
                </a:solidFill>
                <a:latin typeface="Corbel" charset="0"/>
                <a:ea typeface="ヒラギノ角ゴ Pro W3" charset="0"/>
                <a:cs typeface="ヒラギノ角ゴ Pro W3" charset="0"/>
              </a:rPr>
              <a:t>Organisation du Master</a:t>
            </a:r>
            <a:endParaRPr lang="fr-FR" dirty="0"/>
          </a:p>
        </p:txBody>
      </p:sp>
      <p:sp>
        <p:nvSpPr>
          <p:cNvPr id="18" name="Espace réservé du contenu 17"/>
          <p:cNvSpPr>
            <a:spLocks noGrp="1"/>
          </p:cNvSpPr>
          <p:nvPr>
            <p:ph sz="half" idx="2"/>
          </p:nvPr>
        </p:nvSpPr>
        <p:spPr>
          <a:xfrm>
            <a:off x="4240306" y="1116071"/>
            <a:ext cx="4670612" cy="4544478"/>
          </a:xfrm>
        </p:spPr>
        <p:txBody>
          <a:bodyPr/>
          <a:lstStyle/>
          <a:p>
            <a:pPr marL="0" indent="0" algn="just">
              <a:buNone/>
            </a:pPr>
            <a:r>
              <a:rPr lang="fr-CH" sz="1600" u="sng" dirty="0"/>
              <a:t>Enseignements obligatoires à suivre au 1</a:t>
            </a:r>
            <a:r>
              <a:rPr lang="fr-CH" sz="1600" u="sng" baseline="30000" dirty="0"/>
              <a:t>er</a:t>
            </a:r>
            <a:r>
              <a:rPr lang="fr-CH" sz="1600" u="sng" dirty="0"/>
              <a:t> semestre</a:t>
            </a:r>
          </a:p>
          <a:p>
            <a:pPr marL="0" indent="0" algn="just">
              <a:buNone/>
            </a:pPr>
            <a:endParaRPr lang="fr-CH" sz="2000" dirty="0"/>
          </a:p>
          <a:p>
            <a:pPr marL="0" indent="0" algn="just">
              <a:buNone/>
            </a:pPr>
            <a:r>
              <a:rPr lang="fr-CH" sz="1600" dirty="0"/>
              <a:t>3 enseignements à choisir dans le bloc et à suivre pendant le cursus</a:t>
            </a:r>
          </a:p>
          <a:p>
            <a:pPr marL="0" indent="0" algn="just">
              <a:buNone/>
            </a:pPr>
            <a:endParaRPr lang="fr-CH" sz="2000" dirty="0"/>
          </a:p>
          <a:p>
            <a:pPr marL="0" indent="0" algn="just">
              <a:buNone/>
            </a:pPr>
            <a:r>
              <a:rPr lang="fr-CH" sz="1600" dirty="0"/>
              <a:t>3 enseignements à choisir parmi les 5 proposés au sein de l’orientation choisie en début de cursus</a:t>
            </a:r>
          </a:p>
          <a:p>
            <a:pPr marL="0" indent="0" algn="just">
              <a:buNone/>
            </a:pPr>
            <a:endParaRPr lang="fr-CH" sz="2000" dirty="0"/>
          </a:p>
          <a:p>
            <a:pPr marL="0" indent="0" algn="just">
              <a:buNone/>
            </a:pPr>
            <a:r>
              <a:rPr lang="fr-CH" sz="1600" dirty="0"/>
              <a:t>Enseignements à choisir parmi la liste du MAEE, ou de l’autre orientation choisie que celle en principale ou proposés dans d’autres programmes de niveau Master de l’Université de Genève, d’IHEID et du Triangle Azur </a:t>
            </a:r>
          </a:p>
          <a:p>
            <a:pPr marL="0" indent="0" algn="just">
              <a:buNone/>
            </a:pPr>
            <a:endParaRPr lang="fr-CH" sz="1600" dirty="0"/>
          </a:p>
          <a:p>
            <a:pPr marL="0" indent="0" algn="just">
              <a:buNone/>
            </a:pPr>
            <a:r>
              <a:rPr lang="fr-CH" sz="1600" dirty="0"/>
              <a:t>Mémoire de recherche y inclus le colloque ou stage intra-cursus</a:t>
            </a:r>
          </a:p>
        </p:txBody>
      </p:sp>
      <p:sp>
        <p:nvSpPr>
          <p:cNvPr id="3" name="Espace réservé de la date 2"/>
          <p:cNvSpPr>
            <a:spLocks noGrp="1"/>
          </p:cNvSpPr>
          <p:nvPr>
            <p:ph type="dt" sz="half" idx="11"/>
          </p:nvPr>
        </p:nvSpPr>
        <p:spPr/>
        <p:txBody>
          <a:bodyPr/>
          <a:lstStyle/>
          <a:p>
            <a:pPr>
              <a:defRPr/>
            </a:pPr>
            <a:fld id="{58AEECAE-4778-4233-9C2C-11606B77BF5A}" type="datetime1">
              <a:rPr lang="fr-CH" smtClean="0"/>
              <a:t>15.09.2023</a:t>
            </a:fld>
            <a:endParaRPr lang="fr-FR" dirty="0"/>
          </a:p>
        </p:txBody>
      </p:sp>
      <p:sp>
        <p:nvSpPr>
          <p:cNvPr id="11" name="Espace réservé du numéro de diapositive 10"/>
          <p:cNvSpPr>
            <a:spLocks noGrp="1"/>
          </p:cNvSpPr>
          <p:nvPr>
            <p:ph type="sldNum" sz="quarter" idx="12"/>
          </p:nvPr>
        </p:nvSpPr>
        <p:spPr/>
        <p:txBody>
          <a:bodyPr/>
          <a:lstStyle/>
          <a:p>
            <a:pPr>
              <a:defRPr/>
            </a:pPr>
            <a:fld id="{B852211D-06C8-FE42-81EF-244D4D3CF736}" type="slidenum">
              <a:rPr lang="fr-FR" smtClean="0"/>
              <a:pPr>
                <a:defRPr/>
              </a:pPr>
              <a:t>3</a:t>
            </a:fld>
            <a:endParaRPr lang="fr-FR" dirty="0"/>
          </a:p>
        </p:txBody>
      </p:sp>
      <p:sp>
        <p:nvSpPr>
          <p:cNvPr id="6" name="Rectangle à coins arrondis 5"/>
          <p:cNvSpPr/>
          <p:nvPr/>
        </p:nvSpPr>
        <p:spPr>
          <a:xfrm>
            <a:off x="1265097" y="1192934"/>
            <a:ext cx="2550070" cy="53900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ln>
                  <a:solidFill>
                    <a:srgbClr val="000000"/>
                  </a:solidFill>
                </a:ln>
                <a:solidFill>
                  <a:srgbClr val="FF0000"/>
                </a:solidFill>
              </a:rPr>
              <a:t>Tronc commun</a:t>
            </a:r>
            <a:endParaRPr lang="fr-FR" sz="800" dirty="0">
              <a:ln>
                <a:solidFill>
                  <a:srgbClr val="000000"/>
                </a:solidFill>
              </a:ln>
              <a:solidFill>
                <a:srgbClr val="FF0000"/>
              </a:solidFill>
            </a:endParaRPr>
          </a:p>
          <a:p>
            <a:pPr algn="ctr"/>
            <a:r>
              <a:rPr lang="fr-FR" sz="1200" dirty="0">
                <a:ln>
                  <a:solidFill>
                    <a:srgbClr val="000000"/>
                  </a:solidFill>
                </a:ln>
                <a:solidFill>
                  <a:srgbClr val="FF0000"/>
                </a:solidFill>
              </a:rPr>
              <a:t>(24 crédits ECTS)</a:t>
            </a:r>
          </a:p>
        </p:txBody>
      </p:sp>
      <p:sp>
        <p:nvSpPr>
          <p:cNvPr id="8" name="Rectangle à coins arrondis 7"/>
          <p:cNvSpPr/>
          <p:nvPr/>
        </p:nvSpPr>
        <p:spPr>
          <a:xfrm>
            <a:off x="1333197" y="2893429"/>
            <a:ext cx="2550070" cy="82031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ln>
                  <a:solidFill>
                    <a:srgbClr val="000000"/>
                  </a:solidFill>
                </a:ln>
                <a:solidFill>
                  <a:srgbClr val="FF0000"/>
                </a:solidFill>
              </a:rPr>
              <a:t>Enseignements d’orientation</a:t>
            </a:r>
            <a:endParaRPr lang="fr-FR" sz="800" dirty="0">
              <a:ln>
                <a:solidFill>
                  <a:srgbClr val="000000"/>
                </a:solidFill>
              </a:ln>
              <a:solidFill>
                <a:srgbClr val="FF0000"/>
              </a:solidFill>
            </a:endParaRPr>
          </a:p>
          <a:p>
            <a:pPr algn="ctr"/>
            <a:r>
              <a:rPr lang="fr-FR" sz="1200" dirty="0">
                <a:ln>
                  <a:solidFill>
                    <a:srgbClr val="000000"/>
                  </a:solidFill>
                </a:ln>
                <a:solidFill>
                  <a:srgbClr val="FF0000"/>
                </a:solidFill>
              </a:rPr>
              <a:t>(18 crédits ECTS)</a:t>
            </a:r>
          </a:p>
        </p:txBody>
      </p:sp>
      <p:sp>
        <p:nvSpPr>
          <p:cNvPr id="9" name="Rectangle à coins arrondis 8"/>
          <p:cNvSpPr/>
          <p:nvPr/>
        </p:nvSpPr>
        <p:spPr>
          <a:xfrm>
            <a:off x="1333197" y="4026492"/>
            <a:ext cx="2550070" cy="65736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ln>
                  <a:solidFill>
                    <a:srgbClr val="000000"/>
                  </a:solidFill>
                </a:ln>
                <a:solidFill>
                  <a:srgbClr val="FF0000"/>
                </a:solidFill>
              </a:rPr>
              <a:t>Enseignements à option</a:t>
            </a:r>
            <a:endParaRPr lang="fr-FR" sz="400" dirty="0">
              <a:ln>
                <a:solidFill>
                  <a:srgbClr val="000000"/>
                </a:solidFill>
              </a:ln>
              <a:solidFill>
                <a:srgbClr val="FF0000"/>
              </a:solidFill>
            </a:endParaRPr>
          </a:p>
          <a:p>
            <a:pPr algn="ctr"/>
            <a:r>
              <a:rPr lang="fr-FR" sz="1200" dirty="0">
                <a:ln>
                  <a:solidFill>
                    <a:srgbClr val="000000"/>
                  </a:solidFill>
                </a:ln>
                <a:solidFill>
                  <a:srgbClr val="FF0000"/>
                </a:solidFill>
              </a:rPr>
              <a:t>(30 crédits ECTS)</a:t>
            </a:r>
          </a:p>
        </p:txBody>
      </p:sp>
      <p:sp>
        <p:nvSpPr>
          <p:cNvPr id="10" name="Rectangle à coins arrondis 9"/>
          <p:cNvSpPr/>
          <p:nvPr/>
        </p:nvSpPr>
        <p:spPr>
          <a:xfrm>
            <a:off x="1333197" y="5011461"/>
            <a:ext cx="2550070" cy="6574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ln>
                  <a:solidFill>
                    <a:srgbClr val="000000"/>
                  </a:solidFill>
                </a:ln>
                <a:solidFill>
                  <a:srgbClr val="FF0000"/>
                </a:solidFill>
              </a:rPr>
              <a:t>Travail de fin d’études</a:t>
            </a:r>
            <a:endParaRPr lang="fr-FR" sz="800" dirty="0">
              <a:ln>
                <a:solidFill>
                  <a:srgbClr val="000000"/>
                </a:solidFill>
              </a:ln>
              <a:solidFill>
                <a:srgbClr val="FF0000"/>
              </a:solidFill>
            </a:endParaRPr>
          </a:p>
          <a:p>
            <a:pPr algn="ctr"/>
            <a:r>
              <a:rPr lang="fr-FR" sz="1200" dirty="0">
                <a:ln>
                  <a:solidFill>
                    <a:srgbClr val="000000"/>
                  </a:solidFill>
                </a:ln>
                <a:solidFill>
                  <a:srgbClr val="FF0000"/>
                </a:solidFill>
              </a:rPr>
              <a:t>(30 crédits ECTS)</a:t>
            </a:r>
          </a:p>
        </p:txBody>
      </p:sp>
      <p:cxnSp>
        <p:nvCxnSpPr>
          <p:cNvPr id="12" name="Connecteur droit avec flèche 11"/>
          <p:cNvCxnSpPr/>
          <p:nvPr/>
        </p:nvCxnSpPr>
        <p:spPr>
          <a:xfrm>
            <a:off x="2608232" y="2596530"/>
            <a:ext cx="0" cy="25216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6" name="Connecteur droit avec flèche 15"/>
          <p:cNvCxnSpPr/>
          <p:nvPr/>
        </p:nvCxnSpPr>
        <p:spPr>
          <a:xfrm flipH="1">
            <a:off x="2540131" y="1734023"/>
            <a:ext cx="1" cy="23085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7" name="Connecteur droit avec flèche 16"/>
          <p:cNvCxnSpPr/>
          <p:nvPr/>
        </p:nvCxnSpPr>
        <p:spPr>
          <a:xfrm>
            <a:off x="2608232" y="3774141"/>
            <a:ext cx="0" cy="24753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0" name="Rectangle à coins arrondis 19"/>
          <p:cNvSpPr/>
          <p:nvPr/>
        </p:nvSpPr>
        <p:spPr>
          <a:xfrm>
            <a:off x="1265096" y="2006327"/>
            <a:ext cx="2550070" cy="55469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ln>
                  <a:solidFill>
                    <a:srgbClr val="000000"/>
                  </a:solidFill>
                </a:ln>
                <a:solidFill>
                  <a:srgbClr val="FF0000"/>
                </a:solidFill>
              </a:rPr>
              <a:t>Bloc Méthodologique</a:t>
            </a:r>
            <a:endParaRPr lang="fr-FR" sz="800" dirty="0">
              <a:ln>
                <a:solidFill>
                  <a:srgbClr val="000000"/>
                </a:solidFill>
              </a:ln>
              <a:solidFill>
                <a:srgbClr val="FF0000"/>
              </a:solidFill>
            </a:endParaRPr>
          </a:p>
          <a:p>
            <a:pPr algn="ctr"/>
            <a:r>
              <a:rPr lang="fr-FR" sz="1200" dirty="0">
                <a:ln>
                  <a:solidFill>
                    <a:srgbClr val="000000"/>
                  </a:solidFill>
                </a:ln>
                <a:solidFill>
                  <a:srgbClr val="FF0000"/>
                </a:solidFill>
              </a:rPr>
              <a:t>(18 crédits ECTS)</a:t>
            </a:r>
          </a:p>
        </p:txBody>
      </p:sp>
      <p:cxnSp>
        <p:nvCxnSpPr>
          <p:cNvPr id="14" name="Connecteur droit avec flèche 13"/>
          <p:cNvCxnSpPr/>
          <p:nvPr/>
        </p:nvCxnSpPr>
        <p:spPr>
          <a:xfrm>
            <a:off x="2608232" y="4734361"/>
            <a:ext cx="0" cy="27710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3" name="Connecteur droit avec flèche 22"/>
          <p:cNvCxnSpPr/>
          <p:nvPr/>
        </p:nvCxnSpPr>
        <p:spPr>
          <a:xfrm>
            <a:off x="3883267" y="1354859"/>
            <a:ext cx="3570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3841525" y="2196353"/>
            <a:ext cx="39878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0" name="Image 29"/>
          <p:cNvPicPr>
            <a:picLocks noChangeAspect="1"/>
          </p:cNvPicPr>
          <p:nvPr/>
        </p:nvPicPr>
        <p:blipFill>
          <a:blip r:embed="rId3"/>
          <a:stretch>
            <a:fillRect/>
          </a:stretch>
        </p:blipFill>
        <p:spPr>
          <a:xfrm>
            <a:off x="3900064" y="3032168"/>
            <a:ext cx="475529" cy="158510"/>
          </a:xfrm>
          <a:prstGeom prst="rect">
            <a:avLst/>
          </a:prstGeom>
        </p:spPr>
      </p:pic>
      <p:pic>
        <p:nvPicPr>
          <p:cNvPr id="31" name="Image 30"/>
          <p:cNvPicPr>
            <a:picLocks noChangeAspect="1"/>
          </p:cNvPicPr>
          <p:nvPr/>
        </p:nvPicPr>
        <p:blipFill>
          <a:blip r:embed="rId3"/>
          <a:stretch>
            <a:fillRect/>
          </a:stretch>
        </p:blipFill>
        <p:spPr>
          <a:xfrm>
            <a:off x="3883267" y="4155721"/>
            <a:ext cx="475529" cy="158510"/>
          </a:xfrm>
          <a:prstGeom prst="rect">
            <a:avLst/>
          </a:prstGeom>
        </p:spPr>
      </p:pic>
      <p:pic>
        <p:nvPicPr>
          <p:cNvPr id="32" name="Image 31"/>
          <p:cNvPicPr>
            <a:picLocks noChangeAspect="1"/>
          </p:cNvPicPr>
          <p:nvPr/>
        </p:nvPicPr>
        <p:blipFill>
          <a:blip r:embed="rId3"/>
          <a:stretch>
            <a:fillRect/>
          </a:stretch>
        </p:blipFill>
        <p:spPr>
          <a:xfrm>
            <a:off x="3885216" y="5303929"/>
            <a:ext cx="475529" cy="158510"/>
          </a:xfrm>
          <a:prstGeom prst="rect">
            <a:avLst/>
          </a:prstGeom>
        </p:spPr>
      </p:pic>
    </p:spTree>
    <p:extLst>
      <p:ext uri="{BB962C8B-B14F-4D97-AF65-F5344CB8AC3E}">
        <p14:creationId xmlns:p14="http://schemas.microsoft.com/office/powerpoint/2010/main" val="4110351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AC1460"/>
                </a:solidFill>
                <a:latin typeface="Corbel" charset="0"/>
                <a:ea typeface="ヒラギノ角ゴ Pro W3" charset="0"/>
                <a:cs typeface="ヒラギノ角ゴ Pro W3" charset="0"/>
              </a:rPr>
              <a:t>Durée des études</a:t>
            </a:r>
            <a:endParaRPr lang="fr-FR" dirty="0"/>
          </a:p>
        </p:txBody>
      </p:sp>
      <p:sp>
        <p:nvSpPr>
          <p:cNvPr id="3" name="Espace réservé du contenu 2"/>
          <p:cNvSpPr>
            <a:spLocks noGrp="1"/>
          </p:cNvSpPr>
          <p:nvPr>
            <p:ph idx="1"/>
          </p:nvPr>
        </p:nvSpPr>
        <p:spPr>
          <a:xfrm>
            <a:off x="468313" y="1874597"/>
            <a:ext cx="8229600" cy="3450438"/>
          </a:xfrm>
        </p:spPr>
        <p:txBody>
          <a:bodyPr/>
          <a:lstStyle/>
          <a:p>
            <a:pPr algn="just">
              <a:buFont typeface="Wingdings" charset="2"/>
              <a:buChar char="ü"/>
            </a:pPr>
            <a:r>
              <a:rPr lang="fr-FR" sz="2800" dirty="0"/>
              <a:t>4 semestres réglementaires</a:t>
            </a:r>
          </a:p>
          <a:p>
            <a:pPr marL="0" indent="0" algn="just">
              <a:buNone/>
            </a:pPr>
            <a:endParaRPr lang="fr-FR" sz="1000" dirty="0"/>
          </a:p>
          <a:p>
            <a:pPr algn="just">
              <a:buFont typeface="Wingdings" charset="2"/>
              <a:buChar char="ü"/>
            </a:pPr>
            <a:r>
              <a:rPr lang="fr-FR" sz="2800" dirty="0"/>
              <a:t>6 semestres au maximum</a:t>
            </a:r>
          </a:p>
          <a:p>
            <a:pPr marL="0" indent="0">
              <a:buNone/>
            </a:pPr>
            <a:endParaRPr lang="fr-FR" dirty="0"/>
          </a:p>
          <a:p>
            <a:pPr marL="0" indent="0" algn="just">
              <a:buNone/>
            </a:pPr>
            <a:r>
              <a:rPr lang="fr-FR" sz="2800" dirty="0">
                <a:sym typeface="Wingdings"/>
              </a:rPr>
              <a:t> En principe 3 premiers semestres dédiés aux enseignements et quatrième semestre pour stage/mémoire</a:t>
            </a:r>
            <a:endParaRPr lang="fr-FR" sz="2800" dirty="0"/>
          </a:p>
        </p:txBody>
      </p:sp>
      <p:sp>
        <p:nvSpPr>
          <p:cNvPr id="6" name="Espace réservé de la date 5"/>
          <p:cNvSpPr>
            <a:spLocks noGrp="1"/>
          </p:cNvSpPr>
          <p:nvPr>
            <p:ph type="dt" sz="half" idx="11"/>
          </p:nvPr>
        </p:nvSpPr>
        <p:spPr/>
        <p:txBody>
          <a:bodyPr/>
          <a:lstStyle/>
          <a:p>
            <a:pPr>
              <a:defRPr/>
            </a:pPr>
            <a:fld id="{02A44213-D4B1-4387-BEBA-09EC4240A97A}" type="datetime1">
              <a:rPr lang="fr-CH" smtClean="0"/>
              <a:t>15.09.2023</a:t>
            </a:fld>
            <a:endParaRPr lang="fr-FR" dirty="0"/>
          </a:p>
        </p:txBody>
      </p:sp>
      <p:sp>
        <p:nvSpPr>
          <p:cNvPr id="7" name="Espace réservé du numéro de diapositive 6"/>
          <p:cNvSpPr>
            <a:spLocks noGrp="1"/>
          </p:cNvSpPr>
          <p:nvPr>
            <p:ph type="sldNum" sz="quarter" idx="12"/>
          </p:nvPr>
        </p:nvSpPr>
        <p:spPr/>
        <p:txBody>
          <a:bodyPr/>
          <a:lstStyle/>
          <a:p>
            <a:pPr>
              <a:defRPr/>
            </a:pPr>
            <a:fld id="{12807041-A0B4-CF49-83AA-851874C0FCB7}" type="slidenum">
              <a:rPr lang="fr-FR" smtClean="0"/>
              <a:pPr>
                <a:defRPr/>
              </a:pPr>
              <a:t>4</a:t>
            </a:fld>
            <a:endParaRPr lang="fr-FR" dirty="0"/>
          </a:p>
        </p:txBody>
      </p:sp>
    </p:spTree>
    <p:extLst>
      <p:ext uri="{BB962C8B-B14F-4D97-AF65-F5344CB8AC3E}">
        <p14:creationId xmlns:p14="http://schemas.microsoft.com/office/powerpoint/2010/main" val="4110351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AC1460"/>
                </a:solidFill>
                <a:latin typeface="Corbel" charset="0"/>
                <a:ea typeface="ヒラギノ角ゴ Pro W3" charset="0"/>
                <a:cs typeface="ヒラギノ角ゴ Pro W3" charset="0"/>
              </a:rPr>
              <a:t>Réussite du programme</a:t>
            </a:r>
            <a:endParaRPr lang="fr-FR" dirty="0"/>
          </a:p>
        </p:txBody>
      </p:sp>
      <p:sp>
        <p:nvSpPr>
          <p:cNvPr id="3" name="Espace réservé du contenu 2"/>
          <p:cNvSpPr>
            <a:spLocks noGrp="1"/>
          </p:cNvSpPr>
          <p:nvPr>
            <p:ph idx="1"/>
          </p:nvPr>
        </p:nvSpPr>
        <p:spPr>
          <a:xfrm>
            <a:off x="468313" y="1994647"/>
            <a:ext cx="8229600" cy="2828365"/>
          </a:xfrm>
        </p:spPr>
        <p:txBody>
          <a:bodyPr/>
          <a:lstStyle/>
          <a:p>
            <a:pPr>
              <a:buFont typeface="Wingdings" charset="2"/>
              <a:buChar char="ü"/>
            </a:pPr>
            <a:r>
              <a:rPr lang="fr-FR" sz="2400" dirty="0"/>
              <a:t>Avoir obtenu une moyenne minimale de 4.0/6.0 et/ou un « Acquis » à chacun des blocs qui composent le Master</a:t>
            </a:r>
          </a:p>
          <a:p>
            <a:pPr marL="0" indent="0">
              <a:buNone/>
            </a:pPr>
            <a:endParaRPr lang="fr-FR" sz="1000" dirty="0"/>
          </a:p>
          <a:p>
            <a:pPr marL="457200" lvl="1" indent="0">
              <a:buNone/>
            </a:pPr>
            <a:endParaRPr lang="fr-FR" sz="1000" dirty="0">
              <a:sym typeface="Wingdings"/>
            </a:endParaRPr>
          </a:p>
          <a:p>
            <a:pPr marL="360363" lvl="1" indent="-360363">
              <a:buFont typeface="Wingdings" charset="2"/>
              <a:buChar char="ü"/>
            </a:pPr>
            <a:r>
              <a:rPr lang="fr-FR" sz="2400" dirty="0"/>
              <a:t>Avoir totalisé 120 crédits ECTS conformément au Règlement et au plan d’études, dans les délais impartis</a:t>
            </a:r>
            <a:endParaRPr lang="fr-FR" sz="2400" dirty="0">
              <a:sym typeface="Wingdings"/>
            </a:endParaRPr>
          </a:p>
          <a:p>
            <a:pPr marL="457200" lvl="1" indent="0">
              <a:buNone/>
            </a:pPr>
            <a:endParaRPr lang="fr-FR" sz="2400" dirty="0">
              <a:sym typeface="Wingdings"/>
            </a:endParaRPr>
          </a:p>
          <a:p>
            <a:pPr lvl="1">
              <a:buFont typeface="Wingdings" charset="0"/>
              <a:buChar char="à"/>
            </a:pPr>
            <a:endParaRPr lang="fr-FR" sz="2400" dirty="0"/>
          </a:p>
        </p:txBody>
      </p:sp>
      <p:sp>
        <p:nvSpPr>
          <p:cNvPr id="6" name="Espace réservé de la date 5"/>
          <p:cNvSpPr>
            <a:spLocks noGrp="1"/>
          </p:cNvSpPr>
          <p:nvPr>
            <p:ph type="dt" sz="half" idx="11"/>
          </p:nvPr>
        </p:nvSpPr>
        <p:spPr/>
        <p:txBody>
          <a:bodyPr/>
          <a:lstStyle/>
          <a:p>
            <a:pPr>
              <a:defRPr/>
            </a:pPr>
            <a:fld id="{3767ADB5-DF94-4638-8E89-793952774B5C}" type="datetime1">
              <a:rPr lang="fr-CH" smtClean="0"/>
              <a:t>15.09.2023</a:t>
            </a:fld>
            <a:endParaRPr lang="fr-FR" dirty="0"/>
          </a:p>
        </p:txBody>
      </p:sp>
      <p:sp>
        <p:nvSpPr>
          <p:cNvPr id="7" name="Espace réservé du numéro de diapositive 6"/>
          <p:cNvSpPr>
            <a:spLocks noGrp="1"/>
          </p:cNvSpPr>
          <p:nvPr>
            <p:ph type="sldNum" sz="quarter" idx="12"/>
          </p:nvPr>
        </p:nvSpPr>
        <p:spPr/>
        <p:txBody>
          <a:bodyPr/>
          <a:lstStyle/>
          <a:p>
            <a:pPr>
              <a:defRPr/>
            </a:pPr>
            <a:fld id="{12807041-A0B4-CF49-83AA-851874C0FCB7}" type="slidenum">
              <a:rPr lang="fr-FR" smtClean="0"/>
              <a:pPr>
                <a:defRPr/>
              </a:pPr>
              <a:t>5</a:t>
            </a:fld>
            <a:endParaRPr lang="fr-FR" dirty="0"/>
          </a:p>
        </p:txBody>
      </p:sp>
    </p:spTree>
    <p:extLst>
      <p:ext uri="{BB962C8B-B14F-4D97-AF65-F5344CB8AC3E}">
        <p14:creationId xmlns:p14="http://schemas.microsoft.com/office/powerpoint/2010/main" val="172311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AC1460"/>
                </a:solidFill>
                <a:latin typeface="Corbel" charset="0"/>
                <a:ea typeface="ヒラギノ角ゴ Pro W3" charset="0"/>
                <a:cs typeface="ヒラギノ角ゴ Pro W3" charset="0"/>
              </a:rPr>
              <a:t>Echec du programme</a:t>
            </a:r>
            <a:endParaRPr lang="fr-FR" dirty="0"/>
          </a:p>
        </p:txBody>
      </p:sp>
      <p:sp>
        <p:nvSpPr>
          <p:cNvPr id="3" name="Espace réservé du contenu 2"/>
          <p:cNvSpPr>
            <a:spLocks noGrp="1"/>
          </p:cNvSpPr>
          <p:nvPr>
            <p:ph idx="1"/>
          </p:nvPr>
        </p:nvSpPr>
        <p:spPr>
          <a:xfrm>
            <a:off x="457200" y="1619250"/>
            <a:ext cx="8229600" cy="3911974"/>
          </a:xfrm>
        </p:spPr>
        <p:txBody>
          <a:bodyPr/>
          <a:lstStyle/>
          <a:p>
            <a:pPr marL="0" lvl="1" indent="0" algn="just">
              <a:buNone/>
            </a:pPr>
            <a:endParaRPr lang="fr-FR" sz="2200" dirty="0">
              <a:sym typeface="Wingdings"/>
            </a:endParaRPr>
          </a:p>
          <a:p>
            <a:pPr marL="360363" lvl="1" indent="-360363" algn="just">
              <a:buFont typeface="Wingdings" charset="2"/>
              <a:buChar char="ü"/>
            </a:pPr>
            <a:r>
              <a:rPr lang="fr-FR" sz="2200" dirty="0">
                <a:sym typeface="Wingdings"/>
              </a:rPr>
              <a:t>Non-respect de l’inscription au Tronc Commun au cours du premier semestre d’études</a:t>
            </a:r>
          </a:p>
          <a:p>
            <a:pPr marL="360363" lvl="1" indent="-360363" algn="just">
              <a:buFont typeface="Wingdings" charset="2"/>
              <a:buChar char="ü"/>
            </a:pPr>
            <a:r>
              <a:rPr lang="fr-FR" sz="2200" dirty="0">
                <a:sym typeface="Wingdings"/>
              </a:rPr>
              <a:t>Non acquisition de la moyenne minimale de 4.0/6.0 au Tronc Commun </a:t>
            </a:r>
            <a:r>
              <a:rPr lang="fr-FR" sz="2200" b="1" u="sng" dirty="0">
                <a:sym typeface="Wingdings"/>
              </a:rPr>
              <a:t>à l’issue des deux premiers semestres d’études</a:t>
            </a:r>
            <a:endParaRPr lang="fr-FR" sz="1200" b="1" u="sng" dirty="0">
              <a:sym typeface="Wingdings"/>
            </a:endParaRPr>
          </a:p>
          <a:p>
            <a:pPr marL="360363" lvl="1" indent="-360363" algn="just">
              <a:buFont typeface="Wingdings" charset="2"/>
              <a:buChar char="ü"/>
            </a:pPr>
            <a:r>
              <a:rPr lang="fr-FR" sz="2200" dirty="0">
                <a:sym typeface="Wingdings"/>
              </a:rPr>
              <a:t>Non acquisition de la moyenne minimale de 4.0/6.0 dans un des blocs d’enseignements et plus de tentatives pour y parvenir</a:t>
            </a:r>
            <a:endParaRPr lang="fr-FR" sz="1200" dirty="0">
              <a:sym typeface="Wingdings"/>
            </a:endParaRPr>
          </a:p>
          <a:p>
            <a:pPr marL="360363" lvl="1" indent="-360363" algn="just">
              <a:buFont typeface="Wingdings" charset="2"/>
              <a:buChar char="ü"/>
            </a:pPr>
            <a:r>
              <a:rPr lang="fr-FR" sz="2200" dirty="0">
                <a:sym typeface="Wingdings"/>
              </a:rPr>
              <a:t>Echec au mémoire ou au stage</a:t>
            </a:r>
            <a:endParaRPr lang="fr-FR" sz="1200" dirty="0">
              <a:sym typeface="Wingdings"/>
            </a:endParaRPr>
          </a:p>
          <a:p>
            <a:pPr marL="360363" lvl="1" indent="-360363" algn="just">
              <a:buFont typeface="Wingdings" charset="2"/>
              <a:buChar char="ü"/>
            </a:pPr>
            <a:r>
              <a:rPr lang="fr-FR" sz="2200" dirty="0">
                <a:sym typeface="Wingdings"/>
              </a:rPr>
              <a:t>Non obtention des 120 crédits ECTS dans les délais</a:t>
            </a:r>
            <a:endParaRPr lang="fr-FR" sz="1200" dirty="0">
              <a:sym typeface="Wingdings"/>
            </a:endParaRPr>
          </a:p>
          <a:p>
            <a:pPr marL="360363" lvl="1" indent="-360363" algn="just">
              <a:buFont typeface="Wingdings" charset="2"/>
              <a:buChar char="ü"/>
            </a:pPr>
            <a:r>
              <a:rPr lang="fr-FR" sz="2200" dirty="0">
                <a:sym typeface="Wingdings"/>
              </a:rPr>
              <a:t>Cas de fraude/Plagiat</a:t>
            </a:r>
          </a:p>
          <a:p>
            <a:pPr marL="457200" lvl="1" indent="0">
              <a:buNone/>
            </a:pPr>
            <a:endParaRPr lang="fr-FR" sz="2400" dirty="0"/>
          </a:p>
        </p:txBody>
      </p:sp>
      <p:sp>
        <p:nvSpPr>
          <p:cNvPr id="6" name="Espace réservé de la date 5"/>
          <p:cNvSpPr>
            <a:spLocks noGrp="1"/>
          </p:cNvSpPr>
          <p:nvPr>
            <p:ph type="dt" sz="half" idx="11"/>
          </p:nvPr>
        </p:nvSpPr>
        <p:spPr/>
        <p:txBody>
          <a:bodyPr/>
          <a:lstStyle/>
          <a:p>
            <a:pPr>
              <a:defRPr/>
            </a:pPr>
            <a:fld id="{ED8A131E-6EDB-4DA1-802B-16FDA58765AD}" type="datetime1">
              <a:rPr lang="fr-CH" smtClean="0"/>
              <a:t>15.09.2023</a:t>
            </a:fld>
            <a:endParaRPr lang="fr-FR" dirty="0"/>
          </a:p>
        </p:txBody>
      </p:sp>
      <p:sp>
        <p:nvSpPr>
          <p:cNvPr id="7" name="Espace réservé du numéro de diapositive 6"/>
          <p:cNvSpPr>
            <a:spLocks noGrp="1"/>
          </p:cNvSpPr>
          <p:nvPr>
            <p:ph type="sldNum" sz="quarter" idx="12"/>
          </p:nvPr>
        </p:nvSpPr>
        <p:spPr/>
        <p:txBody>
          <a:bodyPr/>
          <a:lstStyle/>
          <a:p>
            <a:pPr>
              <a:defRPr/>
            </a:pPr>
            <a:fld id="{12807041-A0B4-CF49-83AA-851874C0FCB7}" type="slidenum">
              <a:rPr lang="fr-FR" smtClean="0"/>
              <a:pPr>
                <a:defRPr/>
              </a:pPr>
              <a:t>6</a:t>
            </a:fld>
            <a:endParaRPr lang="fr-FR" dirty="0"/>
          </a:p>
        </p:txBody>
      </p:sp>
    </p:spTree>
    <p:extLst>
      <p:ext uri="{BB962C8B-B14F-4D97-AF65-F5344CB8AC3E}">
        <p14:creationId xmlns:p14="http://schemas.microsoft.com/office/powerpoint/2010/main" val="411035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476250"/>
            <a:ext cx="8229600" cy="725488"/>
          </a:xfrm>
        </p:spPr>
        <p:txBody>
          <a:bodyPr/>
          <a:lstStyle/>
          <a:p>
            <a:r>
              <a:rPr lang="fr-FR" b="1" dirty="0">
                <a:solidFill>
                  <a:srgbClr val="AC1460"/>
                </a:solidFill>
                <a:latin typeface="Corbel" charset="0"/>
                <a:ea typeface="ヒラギノ角ゴ Pro W3" charset="0"/>
                <a:cs typeface="ヒラギノ角ゴ Pro W3" charset="0"/>
              </a:rPr>
              <a:t>Les enseignements/examens</a:t>
            </a:r>
            <a:endParaRPr lang="fr-CH" dirty="0"/>
          </a:p>
        </p:txBody>
      </p:sp>
      <p:sp>
        <p:nvSpPr>
          <p:cNvPr id="4" name="Espace réservé du contenu 3"/>
          <p:cNvSpPr>
            <a:spLocks noGrp="1"/>
          </p:cNvSpPr>
          <p:nvPr>
            <p:ph sz="half" idx="2"/>
          </p:nvPr>
        </p:nvSpPr>
        <p:spPr>
          <a:xfrm>
            <a:off x="369701" y="1304366"/>
            <a:ext cx="8328212" cy="4201084"/>
          </a:xfrm>
        </p:spPr>
        <p:txBody>
          <a:bodyPr/>
          <a:lstStyle/>
          <a:p>
            <a:pPr algn="just">
              <a:buFont typeface="Wingdings" panose="05000000000000000000" pitchFamily="2" charset="2"/>
              <a:buChar char="ü"/>
            </a:pPr>
            <a:r>
              <a:rPr lang="fr-CH" sz="2200" dirty="0"/>
              <a:t>2 tentatives par enseignement : 1 en session ordinaire (janvier/février ou mai/juin) et 1 en session extraordinaire de la même année académique</a:t>
            </a:r>
          </a:p>
          <a:p>
            <a:pPr algn="just">
              <a:buFont typeface="Wingdings" panose="05000000000000000000" pitchFamily="2" charset="2"/>
              <a:buChar char="ü"/>
            </a:pPr>
            <a:r>
              <a:rPr lang="fr-CH" sz="2200" dirty="0"/>
              <a:t>Les enseignements se compensent entre eux à l’intérieur d’un bloc</a:t>
            </a:r>
          </a:p>
          <a:p>
            <a:pPr algn="just">
              <a:buFont typeface="Wingdings" panose="05000000000000000000" pitchFamily="2" charset="2"/>
              <a:buChar char="ü"/>
            </a:pPr>
            <a:r>
              <a:rPr lang="fr-CH" sz="2200" dirty="0"/>
              <a:t>Un EXC = Absence excusée à l’examen </a:t>
            </a:r>
            <a:r>
              <a:rPr lang="fr-CH" sz="2200" dirty="0">
                <a:sym typeface="Wingdings" panose="05000000000000000000" pitchFamily="2" charset="2"/>
              </a:rPr>
              <a:t> pas de tentative perdue</a:t>
            </a:r>
          </a:p>
          <a:p>
            <a:pPr algn="just">
              <a:buFont typeface="Wingdings" panose="05000000000000000000" pitchFamily="2" charset="2"/>
              <a:buChar char="ü"/>
            </a:pPr>
            <a:r>
              <a:rPr lang="fr-CH" sz="2200" dirty="0">
                <a:sym typeface="Wingdings" panose="05000000000000000000" pitchFamily="2" charset="2"/>
              </a:rPr>
              <a:t>Un ABS = zéro  tentative perdue ET le zéro compte dans la moyenne</a:t>
            </a:r>
          </a:p>
          <a:p>
            <a:pPr algn="just">
              <a:buFont typeface="Wingdings" panose="05000000000000000000" pitchFamily="2" charset="2"/>
              <a:buChar char="ü"/>
            </a:pPr>
            <a:r>
              <a:rPr lang="fr-CH" sz="2200" dirty="0">
                <a:sym typeface="Wingdings" panose="05000000000000000000" pitchFamily="2" charset="2"/>
              </a:rPr>
              <a:t>Un EQUIV/ACQUIS/OUI = crédits ECTS octroyés mais pas d’impact sur la moyenne</a:t>
            </a:r>
          </a:p>
          <a:p>
            <a:pPr algn="just">
              <a:buFont typeface="Wingdings" panose="05000000000000000000" pitchFamily="2" charset="2"/>
              <a:buChar char="ü"/>
            </a:pPr>
            <a:r>
              <a:rPr lang="fr-CH" sz="2200" dirty="0">
                <a:sym typeface="Wingdings" panose="05000000000000000000" pitchFamily="2" charset="2"/>
              </a:rPr>
              <a:t>Un NON = Aucun crédit ECTS octroyé et peut avoir un impact sur la poursuite du cursus </a:t>
            </a:r>
            <a:endParaRPr lang="fr-CH" sz="2200" dirty="0"/>
          </a:p>
          <a:p>
            <a:pPr marL="0" indent="0" algn="just">
              <a:buNone/>
            </a:pPr>
            <a:endParaRPr lang="fr-CH" sz="2200" dirty="0"/>
          </a:p>
        </p:txBody>
      </p:sp>
      <p:sp>
        <p:nvSpPr>
          <p:cNvPr id="5" name="Espace réservé de la date 4"/>
          <p:cNvSpPr>
            <a:spLocks noGrp="1"/>
          </p:cNvSpPr>
          <p:nvPr>
            <p:ph type="dt" sz="half" idx="11"/>
          </p:nvPr>
        </p:nvSpPr>
        <p:spPr/>
        <p:txBody>
          <a:bodyPr/>
          <a:lstStyle/>
          <a:p>
            <a:pPr>
              <a:defRPr/>
            </a:pPr>
            <a:fld id="{F7A4AD67-3FA3-4186-84CA-BE84EB9E7F05}" type="datetime1">
              <a:rPr lang="fr-CH" smtClean="0"/>
              <a:t>15.09.2023</a:t>
            </a:fld>
            <a:endParaRPr lang="fr-FR" dirty="0"/>
          </a:p>
        </p:txBody>
      </p:sp>
      <p:sp>
        <p:nvSpPr>
          <p:cNvPr id="6" name="Espace réservé du numéro de diapositive 5"/>
          <p:cNvSpPr>
            <a:spLocks noGrp="1"/>
          </p:cNvSpPr>
          <p:nvPr>
            <p:ph type="sldNum" sz="quarter" idx="12"/>
          </p:nvPr>
        </p:nvSpPr>
        <p:spPr/>
        <p:txBody>
          <a:bodyPr/>
          <a:lstStyle/>
          <a:p>
            <a:pPr>
              <a:defRPr/>
            </a:pPr>
            <a:fld id="{E1654742-2DD6-FA42-BA75-EAA534E4A5DB}" type="slidenum">
              <a:rPr lang="fr-FR" smtClean="0"/>
              <a:pPr>
                <a:defRPr/>
              </a:pPr>
              <a:t>7</a:t>
            </a:fld>
            <a:endParaRPr lang="fr-FR" dirty="0"/>
          </a:p>
        </p:txBody>
      </p:sp>
    </p:spTree>
    <p:extLst>
      <p:ext uri="{BB962C8B-B14F-4D97-AF65-F5344CB8AC3E}">
        <p14:creationId xmlns:p14="http://schemas.microsoft.com/office/powerpoint/2010/main" val="3815213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AC1460"/>
                </a:solidFill>
                <a:latin typeface="Corbel" charset="0"/>
                <a:ea typeface="ヒラギノ角ゴ Pro W3" charset="0"/>
                <a:cs typeface="ヒラギノ角ゴ Pro W3" charset="0"/>
              </a:rPr>
              <a:t>Plan d’études</a:t>
            </a:r>
            <a:endParaRPr lang="fr-FR" dirty="0"/>
          </a:p>
        </p:txBody>
      </p:sp>
      <p:sp>
        <p:nvSpPr>
          <p:cNvPr id="3" name="Espace réservé du contenu 2"/>
          <p:cNvSpPr>
            <a:spLocks noGrp="1"/>
          </p:cNvSpPr>
          <p:nvPr>
            <p:ph idx="1"/>
          </p:nvPr>
        </p:nvSpPr>
        <p:spPr>
          <a:xfrm>
            <a:off x="468313" y="1752601"/>
            <a:ext cx="8229600" cy="3653118"/>
          </a:xfrm>
        </p:spPr>
        <p:txBody>
          <a:bodyPr/>
          <a:lstStyle/>
          <a:p>
            <a:pPr marL="0" indent="0" algn="just">
              <a:buNone/>
            </a:pPr>
            <a:r>
              <a:rPr lang="fr-FR" sz="2600" dirty="0">
                <a:solidFill>
                  <a:srgbClr val="000000"/>
                </a:solidFill>
              </a:rPr>
              <a:t>Y figurent :</a:t>
            </a:r>
          </a:p>
          <a:p>
            <a:pPr lvl="1" algn="just">
              <a:buFont typeface="Wingdings" charset="0"/>
              <a:buChar char="à"/>
            </a:pPr>
            <a:r>
              <a:rPr lang="fr-FR" sz="2200" dirty="0">
                <a:solidFill>
                  <a:srgbClr val="000000"/>
                </a:solidFill>
                <a:sym typeface="Wingdings"/>
              </a:rPr>
              <a:t>L’intitulé de l’enseignement</a:t>
            </a:r>
          </a:p>
          <a:p>
            <a:pPr lvl="1" algn="just">
              <a:buFont typeface="Wingdings" charset="0"/>
              <a:buChar char="à"/>
            </a:pPr>
            <a:r>
              <a:rPr lang="fr-FR" sz="2200" dirty="0">
                <a:solidFill>
                  <a:srgbClr val="000000"/>
                </a:solidFill>
                <a:sym typeface="Wingdings"/>
              </a:rPr>
              <a:t>Le code de l’enseignement</a:t>
            </a:r>
          </a:p>
          <a:p>
            <a:pPr lvl="1" algn="just">
              <a:buFont typeface="Wingdings" charset="0"/>
              <a:buChar char="à"/>
            </a:pPr>
            <a:r>
              <a:rPr lang="fr-FR" sz="2200" dirty="0">
                <a:solidFill>
                  <a:srgbClr val="000000"/>
                </a:solidFill>
                <a:sym typeface="Wingdings"/>
              </a:rPr>
              <a:t>Le volume horaire</a:t>
            </a:r>
          </a:p>
          <a:p>
            <a:pPr lvl="1" algn="just">
              <a:buFont typeface="Wingdings" charset="0"/>
              <a:buChar char="à"/>
            </a:pPr>
            <a:r>
              <a:rPr lang="fr-FR" sz="2200" dirty="0">
                <a:solidFill>
                  <a:srgbClr val="000000"/>
                </a:solidFill>
                <a:sym typeface="Wingdings"/>
              </a:rPr>
              <a:t>Le nombre de crédits ECTS</a:t>
            </a:r>
          </a:p>
          <a:p>
            <a:pPr lvl="1" algn="just">
              <a:buFont typeface="Wingdings" charset="0"/>
              <a:buChar char="à"/>
            </a:pPr>
            <a:r>
              <a:rPr lang="fr-FR" sz="2200" dirty="0">
                <a:solidFill>
                  <a:srgbClr val="000000"/>
                </a:solidFill>
                <a:sym typeface="Wingdings"/>
              </a:rPr>
              <a:t>Le semestre d’enseignement (A / P / AN)</a:t>
            </a:r>
          </a:p>
          <a:p>
            <a:pPr marL="457200" lvl="1" indent="0" algn="just">
              <a:buNone/>
            </a:pPr>
            <a:endParaRPr lang="fr-FR" sz="1000" dirty="0">
              <a:solidFill>
                <a:srgbClr val="000000"/>
              </a:solidFill>
            </a:endParaRPr>
          </a:p>
          <a:p>
            <a:pPr marL="0" indent="0">
              <a:buNone/>
            </a:pPr>
            <a:endParaRPr lang="fr-FR" dirty="0"/>
          </a:p>
        </p:txBody>
      </p:sp>
      <p:sp>
        <p:nvSpPr>
          <p:cNvPr id="6" name="Espace réservé de la date 5"/>
          <p:cNvSpPr>
            <a:spLocks noGrp="1"/>
          </p:cNvSpPr>
          <p:nvPr>
            <p:ph type="dt" sz="half" idx="11"/>
          </p:nvPr>
        </p:nvSpPr>
        <p:spPr/>
        <p:txBody>
          <a:bodyPr/>
          <a:lstStyle/>
          <a:p>
            <a:pPr>
              <a:defRPr/>
            </a:pPr>
            <a:fld id="{ACA056A3-F3BF-4825-BAE6-1F44C9C8A50D}" type="datetime1">
              <a:rPr lang="fr-CH" smtClean="0"/>
              <a:t>15.09.2023</a:t>
            </a:fld>
            <a:endParaRPr lang="fr-FR" dirty="0"/>
          </a:p>
        </p:txBody>
      </p:sp>
      <p:sp>
        <p:nvSpPr>
          <p:cNvPr id="7" name="Espace réservé du numéro de diapositive 6"/>
          <p:cNvSpPr>
            <a:spLocks noGrp="1"/>
          </p:cNvSpPr>
          <p:nvPr>
            <p:ph type="sldNum" sz="quarter" idx="12"/>
          </p:nvPr>
        </p:nvSpPr>
        <p:spPr/>
        <p:txBody>
          <a:bodyPr/>
          <a:lstStyle/>
          <a:p>
            <a:pPr>
              <a:defRPr/>
            </a:pPr>
            <a:fld id="{12807041-A0B4-CF49-83AA-851874C0FCB7}" type="slidenum">
              <a:rPr lang="fr-FR" smtClean="0"/>
              <a:pPr>
                <a:defRPr/>
              </a:pPr>
              <a:t>8</a:t>
            </a:fld>
            <a:endParaRPr lang="fr-FR" dirty="0"/>
          </a:p>
        </p:txBody>
      </p:sp>
    </p:spTree>
    <p:extLst>
      <p:ext uri="{BB962C8B-B14F-4D97-AF65-F5344CB8AC3E}">
        <p14:creationId xmlns:p14="http://schemas.microsoft.com/office/powerpoint/2010/main" val="4110351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570043"/>
            <a:ext cx="8229600" cy="690050"/>
          </a:xfrm>
        </p:spPr>
        <p:txBody>
          <a:bodyPr>
            <a:normAutofit fontScale="90000"/>
          </a:bodyPr>
          <a:lstStyle/>
          <a:p>
            <a:r>
              <a:rPr lang="fr-FR" b="1" dirty="0">
                <a:solidFill>
                  <a:srgbClr val="AC1460"/>
                </a:solidFill>
                <a:latin typeface="Corbel" charset="0"/>
                <a:ea typeface="ヒラギノ角ゴ Pro W3" charset="0"/>
                <a:cs typeface="ヒラギノ角ゴ Pro W3" charset="0"/>
              </a:rPr>
              <a:t>Calendrier Académique</a:t>
            </a:r>
            <a:endParaRPr lang="fr-FR" dirty="0"/>
          </a:p>
        </p:txBody>
      </p:sp>
      <p:sp>
        <p:nvSpPr>
          <p:cNvPr id="3" name="Espace réservé du contenu 2"/>
          <p:cNvSpPr>
            <a:spLocks noGrp="1"/>
          </p:cNvSpPr>
          <p:nvPr>
            <p:ph idx="1"/>
          </p:nvPr>
        </p:nvSpPr>
        <p:spPr>
          <a:xfrm>
            <a:off x="468313" y="1933576"/>
            <a:ext cx="8229600" cy="3238500"/>
          </a:xfrm>
        </p:spPr>
        <p:txBody>
          <a:bodyPr/>
          <a:lstStyle/>
          <a:p>
            <a:pPr algn="just">
              <a:buFont typeface="Wingdings" charset="2"/>
              <a:buChar char="ü"/>
            </a:pPr>
            <a:r>
              <a:rPr lang="fr-FR" sz="2800" dirty="0">
                <a:solidFill>
                  <a:srgbClr val="000000"/>
                </a:solidFill>
              </a:rPr>
              <a:t>Y figurent :</a:t>
            </a:r>
          </a:p>
          <a:p>
            <a:pPr lvl="1" algn="just">
              <a:buFont typeface="Wingdings" charset="0"/>
              <a:buChar char="à"/>
            </a:pPr>
            <a:r>
              <a:rPr lang="fr-FR" sz="2200" dirty="0">
                <a:solidFill>
                  <a:srgbClr val="000000"/>
                </a:solidFill>
                <a:sym typeface="Wingdings"/>
              </a:rPr>
              <a:t>Périodes des sessions d’examens (x3)</a:t>
            </a:r>
          </a:p>
          <a:p>
            <a:pPr lvl="1" algn="just">
              <a:buFont typeface="Wingdings" charset="0"/>
              <a:buChar char="à"/>
            </a:pPr>
            <a:r>
              <a:rPr lang="fr-FR" sz="2200" dirty="0">
                <a:solidFill>
                  <a:srgbClr val="000000"/>
                </a:solidFill>
                <a:sym typeface="Wingdings"/>
              </a:rPr>
              <a:t>Délais d’inscription aux enseignements / examens (x3)</a:t>
            </a:r>
          </a:p>
          <a:p>
            <a:pPr lvl="1" algn="just">
              <a:buFont typeface="Wingdings" charset="0"/>
              <a:buChar char="à"/>
            </a:pPr>
            <a:r>
              <a:rPr lang="fr-FR" sz="2200" dirty="0">
                <a:solidFill>
                  <a:srgbClr val="000000"/>
                </a:solidFill>
                <a:sym typeface="Wingdings"/>
              </a:rPr>
              <a:t>Dates importantes : semaine internationale, délai de dépôt d’un projet de mobilité, délai pour demander un aménagement des examens pour raisons médicales, semaine d’études libres…</a:t>
            </a:r>
          </a:p>
          <a:p>
            <a:pPr marL="457200" lvl="1" indent="0" algn="just">
              <a:buNone/>
            </a:pPr>
            <a:endParaRPr lang="fr-FR" sz="1000" dirty="0">
              <a:solidFill>
                <a:srgbClr val="000000"/>
              </a:solidFill>
            </a:endParaRPr>
          </a:p>
          <a:p>
            <a:pPr marL="0" indent="0">
              <a:buNone/>
            </a:pPr>
            <a:endParaRPr lang="fr-FR" dirty="0"/>
          </a:p>
        </p:txBody>
      </p:sp>
      <p:sp>
        <p:nvSpPr>
          <p:cNvPr id="6" name="Espace réservé de la date 5"/>
          <p:cNvSpPr>
            <a:spLocks noGrp="1"/>
          </p:cNvSpPr>
          <p:nvPr>
            <p:ph type="dt" sz="half" idx="11"/>
          </p:nvPr>
        </p:nvSpPr>
        <p:spPr/>
        <p:txBody>
          <a:bodyPr/>
          <a:lstStyle/>
          <a:p>
            <a:pPr>
              <a:defRPr/>
            </a:pPr>
            <a:fld id="{0AFF0518-C421-4FAC-BA78-1BC22F53913D}" type="datetime1">
              <a:rPr lang="fr-CH" smtClean="0"/>
              <a:t>15.09.2023</a:t>
            </a:fld>
            <a:endParaRPr lang="fr-FR" dirty="0"/>
          </a:p>
        </p:txBody>
      </p:sp>
      <p:sp>
        <p:nvSpPr>
          <p:cNvPr id="7" name="Espace réservé du numéro de diapositive 6"/>
          <p:cNvSpPr>
            <a:spLocks noGrp="1"/>
          </p:cNvSpPr>
          <p:nvPr>
            <p:ph type="sldNum" sz="quarter" idx="12"/>
          </p:nvPr>
        </p:nvSpPr>
        <p:spPr/>
        <p:txBody>
          <a:bodyPr/>
          <a:lstStyle/>
          <a:p>
            <a:pPr>
              <a:defRPr/>
            </a:pPr>
            <a:fld id="{12807041-A0B4-CF49-83AA-851874C0FCB7}" type="slidenum">
              <a:rPr lang="fr-FR" smtClean="0"/>
              <a:pPr>
                <a:defRPr/>
              </a:pPr>
              <a:t>9</a:t>
            </a:fld>
            <a:endParaRPr lang="fr-FR" dirty="0"/>
          </a:p>
        </p:txBody>
      </p:sp>
    </p:spTree>
    <p:extLst>
      <p:ext uri="{BB962C8B-B14F-4D97-AF65-F5344CB8AC3E}">
        <p14:creationId xmlns:p14="http://schemas.microsoft.com/office/powerpoint/2010/main" val="796725931"/>
      </p:ext>
    </p:extLst>
  </p:cSld>
  <p:clrMapOvr>
    <a:masterClrMapping/>
  </p:clrMapOvr>
</p:sld>
</file>

<file path=ppt/theme/theme1.xml><?xml version="1.0" encoding="utf-8"?>
<a:theme xmlns:a="http://schemas.openxmlformats.org/drawingml/2006/main" name="Thème par dé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Thème par défaut.thmx</Template>
  <TotalTime>6090</TotalTime>
  <Words>1558</Words>
  <Application>Microsoft Office PowerPoint</Application>
  <PresentationFormat>Affichage à l'écran (4:3)</PresentationFormat>
  <Paragraphs>217</Paragraphs>
  <Slides>20</Slides>
  <Notes>10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20</vt:i4>
      </vt:variant>
    </vt:vector>
  </HeadingPairs>
  <TitlesOfParts>
    <vt:vector size="27" baseType="lpstr">
      <vt:lpstr>Arial</vt:lpstr>
      <vt:lpstr>Calibri</vt:lpstr>
      <vt:lpstr>Corbel</vt:lpstr>
      <vt:lpstr>Times</vt:lpstr>
      <vt:lpstr>Trebuchet MS</vt:lpstr>
      <vt:lpstr>Wingdings</vt:lpstr>
      <vt:lpstr>Thème par défaut</vt:lpstr>
      <vt:lpstr>SEANCE DE RENTREE POUR LES ETUDIANT-ES  DE 1ère ANNEE  DU MASTER EN ETUDES EUROPEENNES (MAEE)</vt:lpstr>
      <vt:lpstr>Site de référence</vt:lpstr>
      <vt:lpstr>Organisation du Master</vt:lpstr>
      <vt:lpstr>Durée des études</vt:lpstr>
      <vt:lpstr>Réussite du programme</vt:lpstr>
      <vt:lpstr>Echec du programme</vt:lpstr>
      <vt:lpstr>Les enseignements/examens</vt:lpstr>
      <vt:lpstr>Plan d’études</vt:lpstr>
      <vt:lpstr>Calendrier Académique</vt:lpstr>
      <vt:lpstr>Mobilité</vt:lpstr>
      <vt:lpstr>Mémoire de recherche ou stage de terrain : Cadre réglementaire</vt:lpstr>
      <vt:lpstr>Mémoire de recherche ou stage de terrain : Cadre réglementaire</vt:lpstr>
      <vt:lpstr>Le mémoire de recherche</vt:lpstr>
      <vt:lpstr>Le mémoire de recherche</vt:lpstr>
      <vt:lpstr>Le stage hors-cursus</vt:lpstr>
      <vt:lpstr>Le stage intra-cursus</vt:lpstr>
      <vt:lpstr>Le stage intra-cursus</vt:lpstr>
      <vt:lpstr>Autour du stage intra-cursus</vt:lpstr>
      <vt:lpstr>Contacts</vt:lpstr>
      <vt:lpstr>QUESTIONS/REPONSES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Global Studies Institute (GSI)</dc:title>
  <dc:creator>Maud Preher</dc:creator>
  <cp:lastModifiedBy>Université de Genève</cp:lastModifiedBy>
  <cp:revision>253</cp:revision>
  <cp:lastPrinted>2022-09-26T06:59:28Z</cp:lastPrinted>
  <dcterms:created xsi:type="dcterms:W3CDTF">2018-07-20T12:43:22Z</dcterms:created>
  <dcterms:modified xsi:type="dcterms:W3CDTF">2023-09-15T07:02:52Z</dcterms:modified>
</cp:coreProperties>
</file>