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02" r:id="rId2"/>
    <p:sldId id="403" r:id="rId3"/>
    <p:sldId id="404" r:id="rId4"/>
    <p:sldId id="405" r:id="rId5"/>
    <p:sldId id="394" r:id="rId6"/>
    <p:sldId id="380" r:id="rId7"/>
    <p:sldId id="428" r:id="rId8"/>
    <p:sldId id="387" r:id="rId9"/>
    <p:sldId id="383" r:id="rId10"/>
    <p:sldId id="385" r:id="rId11"/>
    <p:sldId id="430" r:id="rId12"/>
    <p:sldId id="386" r:id="rId13"/>
    <p:sldId id="431" r:id="rId14"/>
    <p:sldId id="388" r:id="rId15"/>
    <p:sldId id="389" r:id="rId16"/>
    <p:sldId id="390" r:id="rId17"/>
    <p:sldId id="391" r:id="rId18"/>
    <p:sldId id="392" r:id="rId19"/>
    <p:sldId id="429" r:id="rId20"/>
    <p:sldId id="393" r:id="rId21"/>
    <p:sldId id="384" r:id="rId22"/>
    <p:sldId id="395" r:id="rId23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09" autoAdjust="0"/>
    <p:restoredTop sz="79282" autoAdjust="0"/>
  </p:normalViewPr>
  <p:slideViewPr>
    <p:cSldViewPr>
      <p:cViewPr varScale="1">
        <p:scale>
          <a:sx n="91" d="100"/>
          <a:sy n="91" d="100"/>
        </p:scale>
        <p:origin x="18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78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r">
              <a:defRPr sz="1200"/>
            </a:lvl1pPr>
          </a:lstStyle>
          <a:p>
            <a:fld id="{45AC8843-B4C1-47E4-8847-10FD27646AFF}" type="datetimeFigureOut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78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r">
              <a:defRPr sz="1200"/>
            </a:lvl1pPr>
          </a:lstStyle>
          <a:p>
            <a:fld id="{32E598C3-3C4B-4FD1-BCE9-AAA0B9358B6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719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r">
              <a:defRPr sz="1200"/>
            </a:lvl1pPr>
          </a:lstStyle>
          <a:p>
            <a:fld id="{8EC01E25-771B-425E-97AF-C6658467FF29}" type="datetimeFigureOut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9" rIns="91415" bIns="45709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5"/>
            <a:ext cx="5449570" cy="4474131"/>
          </a:xfrm>
          <a:prstGeom prst="rect">
            <a:avLst/>
          </a:prstGeom>
        </p:spPr>
        <p:txBody>
          <a:bodyPr vert="horz" lIns="91415" tIns="45709" rIns="91415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r">
              <a:defRPr sz="1200"/>
            </a:lvl1pPr>
          </a:lstStyle>
          <a:p>
            <a:fld id="{24D83EAA-FE6C-49F5-96F7-9F3807A4D7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670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942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3884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7003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7548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9477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6604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4461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69255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9447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47684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2548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Accords monde : </a:t>
            </a:r>
            <a:r>
              <a:rPr lang="fr-FR" dirty="0" err="1"/>
              <a:t>plurifacultaire</a:t>
            </a:r>
            <a:r>
              <a:rPr lang="fr-FR" dirty="0"/>
              <a:t> =&gt; concurrence (notes sont importantes, et notions d’anglais)</a:t>
            </a:r>
          </a:p>
          <a:p>
            <a:r>
              <a:rPr lang="fr-FR" dirty="0"/>
              <a:t>SEMP (ex Erasmus) : accords par discipline</a:t>
            </a:r>
          </a:p>
          <a:p>
            <a:r>
              <a:rPr lang="fr-FR" dirty="0"/>
              <a:t>Tout ce qui est monde doit passer avant les autres (Europe).</a:t>
            </a:r>
          </a:p>
          <a:p>
            <a:r>
              <a:rPr lang="fr-FR" dirty="0"/>
              <a:t>Sélection Europe se fait en février mars, Monde se fait</a:t>
            </a:r>
            <a:r>
              <a:rPr lang="fr-FR" baseline="0" dirty="0"/>
              <a:t> avant Noël.</a:t>
            </a:r>
          </a:p>
          <a:p>
            <a:r>
              <a:rPr lang="fr-CH" dirty="0"/>
              <a:t>Si vous faites le choix de vous inscrire pour une/des destination/s monde :</a:t>
            </a:r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excellent (moyenne académique &gt;5), possibilité de mettre 3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Bon dossier (&gt;4.5), possibilité de mettre 2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en-dessous de 4.5, c’est maximum 1 destination MONDE</a:t>
            </a:r>
            <a:endParaRPr lang="fr-CH" dirty="0"/>
          </a:p>
          <a:p>
            <a:endParaRPr lang="fr-FR" dirty="0"/>
          </a:p>
          <a:p>
            <a:endParaRPr lang="fr-FR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70302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35335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r>
              <a:rPr lang="fr-CH" dirty="0"/>
              <a:t>Montrer les directives sur la mobilité </a:t>
            </a:r>
            <a:r>
              <a:rPr lang="fr-CH" dirty="0">
                <a:sym typeface="Wingdings" panose="05000000000000000000" pitchFamily="2" charset="2"/>
              </a:rPr>
              <a:t> tous les détails de cette présentation sont donnés dans les directives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020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93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40911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1965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686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6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03036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4975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90AB-F77D-41C7-ACAA-2A4E24D0B601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355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B028-F6BE-4609-B486-5E65DCCE41A8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671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A3-54D9-433C-AAA4-040386D13981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535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9144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2CF2-DE1A-4535-96B6-16D0C03BE7DB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553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CDE0-949F-47DB-A57B-42BAE3C57FBB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670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B2A20-1502-4E14-AC6C-F29F438FB775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048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B033-1AD5-4A00-9AA4-E605C9BC8516}" type="datetime1">
              <a:rPr lang="fr-CH" smtClean="0"/>
              <a:t>28.09.2023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7443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156D-AC2B-49D0-8A3F-E5509072F604}" type="datetime1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875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3109-E8B3-4E20-8888-9045478D494F}" type="datetime1">
              <a:rPr lang="fr-CH" smtClean="0"/>
              <a:t>28.09.2023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3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5ACA-1E50-4AB6-8DA0-6A30349AD6B9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0480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FE1-8ADF-4A6D-B621-D5E286F57756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3351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DFA-8B2F-4202-A83B-F1A9FAAA161E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14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exchange/fr/contact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gsi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gsi/fr/espace-etudiants/espace-etudiants-mobilite/mobilite-bachelor-bari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569" y="613859"/>
            <a:ext cx="7622412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</a:rPr>
              <a:t>Mobilité académique au GSI</a:t>
            </a:r>
            <a:endParaRPr lang="fr-FR" altLang="fr-FR" sz="4400" b="1" dirty="0">
              <a:solidFill>
                <a:srgbClr val="CC006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732" y="2829956"/>
            <a:ext cx="525658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/>
              <a:t>Départs :</a:t>
            </a:r>
          </a:p>
          <a:p>
            <a:pPr algn="ctr"/>
            <a:r>
              <a:rPr lang="fr-FR" sz="2600" dirty="0"/>
              <a:t> semestre de printemps 2025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226BFAF-A58A-4B9A-ACA7-433DB36EA9C8}"/>
              </a:ext>
            </a:extLst>
          </p:cNvPr>
          <p:cNvSpPr txBox="1"/>
          <p:nvPr/>
        </p:nvSpPr>
        <p:spPr>
          <a:xfrm>
            <a:off x="683569" y="2219107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/>
              <a:t>Informations destinées aux </a:t>
            </a:r>
            <a:r>
              <a:rPr lang="fr-CH" sz="3200" dirty="0" err="1"/>
              <a:t>étudiant-es</a:t>
            </a:r>
            <a:r>
              <a:rPr lang="fr-CH" sz="3200" dirty="0"/>
              <a:t> du BARI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7435"/>
            <a:ext cx="2420888" cy="2420888"/>
          </a:xfrm>
          <a:prstGeom prst="rect">
            <a:avLst/>
          </a:prstGeom>
        </p:spPr>
      </p:pic>
      <p:pic>
        <p:nvPicPr>
          <p:cNvPr id="10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5" name="Rectangle 4"/>
          <p:cNvSpPr/>
          <p:nvPr/>
        </p:nvSpPr>
        <p:spPr>
          <a:xfrm>
            <a:off x="899592" y="1622515"/>
            <a:ext cx="7938726" cy="2911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Système de crédit diffère selon les universités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Europe</a:t>
            </a:r>
            <a:r>
              <a:rPr lang="fr-CH" sz="2400" dirty="0"/>
              <a:t>: système </a:t>
            </a:r>
            <a:r>
              <a:rPr lang="fr-CH" sz="2400" b="1" dirty="0"/>
              <a:t>ECTS</a:t>
            </a:r>
            <a:r>
              <a:rPr lang="fr-CH" sz="2400" dirty="0"/>
              <a:t> en général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Autres pays</a:t>
            </a:r>
            <a:r>
              <a:rPr lang="fr-CH" sz="2400" dirty="0"/>
              <a:t>: chaque université peut avoir son propre système de crédits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Conversion en ECTS est souvent disponible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Sinon évaluation du </a:t>
            </a:r>
            <a:r>
              <a:rPr lang="fr-CH" sz="2400" b="1" dirty="0"/>
              <a:t>volume horaire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75017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" y="5752652"/>
            <a:ext cx="9144000" cy="1082040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b="1" dirty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85607" y="1413445"/>
            <a:ext cx="4038600" cy="4339207"/>
          </a:xfrm>
        </p:spPr>
        <p:txBody>
          <a:bodyPr>
            <a:normAutofit fontScale="85000" lnSpcReduction="20000"/>
          </a:bodyPr>
          <a:lstStyle/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Système de crédit diffère selon les universités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Europe</a:t>
            </a:r>
            <a:r>
              <a:rPr lang="fr-CH" sz="2400" dirty="0">
                <a:solidFill>
                  <a:prstClr val="black"/>
                </a:solidFill>
              </a:rPr>
              <a:t>: système </a:t>
            </a:r>
            <a:r>
              <a:rPr lang="fr-CH" sz="2400" b="1" dirty="0">
                <a:solidFill>
                  <a:prstClr val="black"/>
                </a:solidFill>
              </a:rPr>
              <a:t>ECTS</a:t>
            </a:r>
            <a:r>
              <a:rPr lang="fr-CH" sz="2400" dirty="0">
                <a:solidFill>
                  <a:prstClr val="black"/>
                </a:solidFill>
              </a:rPr>
              <a:t> en général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Autres pays</a:t>
            </a:r>
            <a:r>
              <a:rPr lang="fr-CH" sz="2400" dirty="0">
                <a:solidFill>
                  <a:prstClr val="black"/>
                </a:solidFill>
              </a:rPr>
              <a:t>: chaque université peut avoir son propre système de crédits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Conversion en ECTS est souvent disponible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Sinon évaluation du </a:t>
            </a:r>
            <a:r>
              <a:rPr lang="fr-CH" sz="2400" b="1" dirty="0">
                <a:solidFill>
                  <a:prstClr val="black"/>
                </a:solidFill>
              </a:rPr>
              <a:t>volume horaire (</a:t>
            </a:r>
            <a:r>
              <a:rPr lang="fr-CH" sz="2400" b="1" dirty="0"/>
              <a:t>1 ECTS = 25-30 heures de travail)</a:t>
            </a:r>
          </a:p>
          <a:p>
            <a:pPr marL="0" lvl="0" indent="0" algn="just">
              <a:spcAft>
                <a:spcPts val="600"/>
              </a:spcAft>
              <a:buNone/>
            </a:pPr>
            <a:endParaRPr lang="fr-FR" sz="2400" dirty="0">
              <a:solidFill>
                <a:prstClr val="black"/>
              </a:solidFill>
            </a:endParaRPr>
          </a:p>
          <a:p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493956" y="1338276"/>
            <a:ext cx="4470532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CH" sz="2400" u="sng" dirty="0"/>
              <a:t>Quelques exemples hors ECTS :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Australie : 1 crédit = 1.25 ECTS, soit 6 crédits = 7.5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USA et Canada: 1 crédit= 2 ECTS (attention UC : 1 crédit = 1.66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Asie : 1 crédit = 2 ECTS (sauf Malaisie 1.3 ECTS et Singapour 1.5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Royaume-Uni: 2 crédits = 1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err="1"/>
              <a:t>Israel</a:t>
            </a:r>
            <a:r>
              <a:rPr lang="fr-CH" dirty="0"/>
              <a:t>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Liban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American University = 1 crédit = 2 ECTS 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36488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Dates du séjour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196752"/>
            <a:ext cx="7938726" cy="407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Dates du séjour définies par le calendrier académique de l’université d’accueil du semestre de mobilité prévu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Chaque université possède son propre calendrier académique</a:t>
            </a:r>
          </a:p>
          <a:p>
            <a:pPr lvl="1" indent="-4572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Attention</a:t>
            </a:r>
            <a:r>
              <a:rPr lang="fr-CH" sz="2400" dirty="0"/>
              <a:t>: </a:t>
            </a:r>
            <a:r>
              <a:rPr lang="fr-CH" sz="2400" dirty="0">
                <a:sym typeface="Wingdings" panose="05000000000000000000" pitchFamily="2" charset="2"/>
              </a:rPr>
              <a:t>répercutions potentielles pendant les périodes d’examens :</a:t>
            </a:r>
          </a:p>
          <a:p>
            <a:pPr marL="800100" lvl="2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 La mobilité est un motif valable pour obtenir une excuse à un examen : envoyer une demande au Directeur du GSI avec preuve que le séjour de mobilité commence pendant les examens (courriel/calendrier) de l’université d’accueil)</a:t>
            </a:r>
            <a:endParaRPr lang="fr-FR" sz="2000" dirty="0"/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90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Montage du dossier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844824"/>
            <a:ext cx="7938726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Formulaire du Service mobilité incluant le plan d’études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Curriculum Vitae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Lettre de motivation (1 page A4)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Relevés de notes du BARI reçus à ce jour </a:t>
            </a:r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65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Sélection des dossiers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819845"/>
            <a:ext cx="8229600" cy="29052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Les places sont limitées</a:t>
            </a:r>
          </a:p>
          <a:p>
            <a:pPr algn="just"/>
            <a:r>
              <a:rPr lang="fr-CH" sz="2400" u="sng" dirty="0"/>
              <a:t>Accord </a:t>
            </a:r>
            <a:r>
              <a:rPr lang="fr-CH" sz="2400" u="sng" dirty="0" err="1"/>
              <a:t>interfacultaire</a:t>
            </a:r>
            <a:r>
              <a:rPr lang="fr-CH" sz="2400" dirty="0"/>
              <a:t> : la sélection sera faite par une Commission de sélection </a:t>
            </a:r>
            <a:r>
              <a:rPr lang="fr-CH" sz="2400" dirty="0" err="1"/>
              <a:t>interfacultaire</a:t>
            </a:r>
            <a:r>
              <a:rPr lang="fr-CH" sz="2400" dirty="0"/>
              <a:t> de l’UNIGE</a:t>
            </a:r>
          </a:p>
          <a:p>
            <a:pPr lvl="0" algn="just"/>
            <a:r>
              <a:rPr lang="fr-CH" sz="2400" u="sng" dirty="0"/>
              <a:t>Accord facultaire</a:t>
            </a:r>
            <a:r>
              <a:rPr lang="fr-CH" sz="2400" dirty="0"/>
              <a:t> : la sélection sera faite par le GSI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Confirmation </a:t>
            </a:r>
            <a:r>
              <a:rPr lang="fr-CH" sz="2400" b="1" u="sng" dirty="0"/>
              <a:t>conditionnelle</a:t>
            </a:r>
            <a:r>
              <a:rPr lang="fr-CH" sz="2400" dirty="0"/>
              <a:t> par le Service de la mobilité académique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781820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Confirmation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484784"/>
            <a:ext cx="8229600" cy="372621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conditionnelle avant publication des résultats de la session d’examens de janvier/février 2024 pour les destinations monde et après la publication des résultats de la session d’examens de janvier/février 2024 pour les destinations Europe et Suisse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dirty="0">
                <a:solidFill>
                  <a:srgbClr val="FF0000"/>
                </a:solidFill>
              </a:rPr>
              <a:t>Conditions:  </a:t>
            </a:r>
            <a:r>
              <a:rPr lang="fr-CH" sz="3500" b="1" dirty="0">
                <a:solidFill>
                  <a:srgbClr val="FF0000"/>
                </a:solidFill>
              </a:rPr>
              <a:t>moyenne pondérée minimale de 4.00</a:t>
            </a:r>
            <a:r>
              <a:rPr lang="fr-CH" sz="3500" dirty="0">
                <a:solidFill>
                  <a:srgbClr val="FF0000"/>
                </a:solidFill>
              </a:rPr>
              <a:t> - 1</a:t>
            </a:r>
            <a:r>
              <a:rPr lang="fr-CH" sz="3500" baseline="30000" dirty="0">
                <a:solidFill>
                  <a:srgbClr val="FF0000"/>
                </a:solidFill>
              </a:rPr>
              <a:t>ère</a:t>
            </a:r>
            <a:r>
              <a:rPr lang="fr-CH" sz="3500" dirty="0">
                <a:solidFill>
                  <a:srgbClr val="FF0000"/>
                </a:solidFill>
              </a:rPr>
              <a:t> partie + les deux 1ers  semestres de 2</a:t>
            </a:r>
            <a:r>
              <a:rPr lang="fr-CH" sz="3500" baseline="30000" dirty="0">
                <a:solidFill>
                  <a:srgbClr val="FF0000"/>
                </a:solidFill>
              </a:rPr>
              <a:t>ème</a:t>
            </a:r>
            <a:r>
              <a:rPr lang="fr-CH" sz="3500" dirty="0">
                <a:solidFill>
                  <a:srgbClr val="FF0000"/>
                </a:solidFill>
              </a:rPr>
              <a:t> partie (sessions d’examens de janvier/février 2024 et mai/juin 2024)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ln w="0" cmpd="sng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 cas de non-obtention de cette moyenne: départ non autorisé, aucune dérogation possible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35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finale par l’université d’accueil (entre l’été et l’automne 2024)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28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534876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Une fois sur place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679876"/>
            <a:ext cx="822960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de vérifier au </a:t>
            </a:r>
            <a:r>
              <a:rPr lang="fr-CH" sz="2400" b="1" dirty="0"/>
              <a:t>début</a:t>
            </a:r>
            <a:r>
              <a:rPr lang="fr-CH" sz="2400" dirty="0"/>
              <a:t> du séjour </a:t>
            </a:r>
            <a:r>
              <a:rPr lang="fr-CH" sz="2400" b="1" dirty="0"/>
              <a:t>l’évolution des plans d’études</a:t>
            </a:r>
            <a:r>
              <a:rPr lang="fr-CH" sz="2400" dirty="0"/>
              <a:t> aussi bien à l’UNIGE que dans l’université d’accueil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0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d’</a:t>
            </a:r>
            <a:r>
              <a:rPr lang="fr-CH" sz="2400" b="1" dirty="0"/>
              <a:t>informer la/le Conseiller-ère académique de tout changement</a:t>
            </a:r>
            <a:r>
              <a:rPr lang="fr-CH" sz="2400" dirty="0"/>
              <a:t> du plan d’études dans les 2 semaines qui suivent l’arrivée au sein de l’Université d’accueil</a:t>
            </a:r>
          </a:p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sous peine de ne pas recevoir les crédits du module «Mobilité» si aucune pertinence dans le changement</a:t>
            </a:r>
            <a:endParaRPr lang="fr-CH" sz="2400" b="1" dirty="0"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464056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1700808"/>
            <a:ext cx="8229600" cy="374441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Crédits relatifs à la mobilité octroyés au retour de la mobilité </a:t>
            </a:r>
          </a:p>
          <a:p>
            <a:pPr algn="just"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Sur présentation du </a:t>
            </a:r>
            <a:r>
              <a:rPr lang="fr-CH" sz="2400" b="1" dirty="0">
                <a:sym typeface="Wingdings" panose="05000000000000000000" pitchFamily="2" charset="2"/>
              </a:rPr>
              <a:t>relevé de notes </a:t>
            </a:r>
            <a:r>
              <a:rPr lang="fr-CH" sz="2400" dirty="0">
                <a:sym typeface="Wingdings" panose="05000000000000000000" pitchFamily="2" charset="2"/>
              </a:rPr>
              <a:t>délivré par l’université d’accueil :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papier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électronique certifié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Lien internet renvoyant directement au dossier de l’étudiant-e au sein de l’Université d’accueil</a:t>
            </a:r>
            <a:endParaRPr lang="fr-CH" sz="2200" dirty="0"/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Ø"/>
            </a:pPr>
            <a:endParaRPr lang="fr-CH" sz="24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Validation du séjour de mobilité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66240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En cas d’échec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1484784"/>
            <a:ext cx="8229600" cy="367240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100" b="1" dirty="0"/>
              <a:t>Si 18 ECTS sont validés</a:t>
            </a:r>
            <a:r>
              <a:rPr lang="fr-CH" sz="3100" dirty="0"/>
              <a:t>:  demande d’autorisation au Directeur pour acquérir les crédits manquants à l’UNIGE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31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100" b="1" dirty="0"/>
              <a:t>Si moins de 18 ECTS acquis</a:t>
            </a:r>
            <a:r>
              <a:rPr lang="fr-CH" sz="3100" dirty="0"/>
              <a:t>: s’inscrire à d’autres modules à option pour un équivalent de 24 ECTS </a:t>
            </a:r>
            <a:r>
              <a:rPr lang="fr-CH" sz="3100" dirty="0">
                <a:sym typeface="Wingdings" panose="05000000000000000000" pitchFamily="2" charset="2"/>
              </a:rPr>
              <a:t> mobilité définitivement «perdue»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3100" dirty="0">
              <a:sym typeface="Wingdings" panose="05000000000000000000" pitchFamily="2" charset="2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100" b="1" dirty="0">
                <a:solidFill>
                  <a:srgbClr val="FF0000"/>
                </a:solidFill>
              </a:rPr>
              <a:t>La durée des études ne peut être prolongée pour cause d’échec en mobilité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632304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800" b="1" dirty="0">
                <a:solidFill>
                  <a:srgbClr val="CC0066"/>
                </a:solidFill>
              </a:rPr>
              <a:t>Début d’un Master en septembre, soit au retour du séjour de mobilité</a:t>
            </a:r>
            <a:endParaRPr lang="fr-CH" sz="38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2060848"/>
            <a:ext cx="8229600" cy="309634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800" dirty="0"/>
              <a:t>Le séjour de mobilité ne peut être validé que sur présentation du relevé de notes et selon certains délais: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mi-août pour saisie sur relevé de notes mai/juin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mi-octobre pour saisie sur relevé de notes août/septembre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800" dirty="0"/>
              <a:t>Pas de dérogation possible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800" dirty="0"/>
              <a:t>Aucune attestation de réussite du programme ne sera remise avant les sessions d’examens indiquées ci-dessus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76564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3608" y="2132856"/>
            <a:ext cx="734663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Expérimenter une culture différente</a:t>
            </a:r>
          </a:p>
          <a:p>
            <a:pPr marL="457189" indent="-457189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Suivre des enseignements non offerts en BARI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Etendre son réseau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Enrichir son C.V. </a:t>
            </a:r>
          </a:p>
          <a:p>
            <a:pPr marL="457189" lvl="0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dirty="0">
                <a:latin typeface="+mn-lt"/>
              </a:rPr>
              <a:t> </a:t>
            </a:r>
            <a:r>
              <a:rPr lang="fr-CH" altLang="fr-FR" dirty="0">
                <a:solidFill>
                  <a:prstClr val="black"/>
                </a:solidFill>
                <a:latin typeface="Calibri"/>
              </a:rPr>
              <a:t>Approfondir une langue étrangère</a:t>
            </a:r>
          </a:p>
          <a:p>
            <a:pPr marL="457189" indent="-457189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fr-CH" altLang="fr-FR" dirty="0">
              <a:latin typeface="+mn-lt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43608" y="1052736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Pourquoi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68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476716" y="1196752"/>
            <a:ext cx="8229600" cy="440588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L’étudiant-e qui part en mobilité </a:t>
            </a:r>
            <a:r>
              <a:rPr lang="fr-CH" sz="2000" b="1" dirty="0">
                <a:sym typeface="Wingdings" panose="05000000000000000000" pitchFamily="2" charset="2"/>
              </a:rPr>
              <a:t>reste </a:t>
            </a:r>
            <a:r>
              <a:rPr lang="fr-CH" sz="2000" b="1" dirty="0" err="1">
                <a:sym typeface="Wingdings" panose="05000000000000000000" pitchFamily="2" charset="2"/>
              </a:rPr>
              <a:t>inscrit-e</a:t>
            </a:r>
            <a:r>
              <a:rPr lang="fr-CH" sz="2000" b="1" dirty="0">
                <a:sym typeface="Wingdings" panose="05000000000000000000" pitchFamily="2" charset="2"/>
              </a:rPr>
              <a:t> à l’UNIGE </a:t>
            </a:r>
            <a:r>
              <a:rPr lang="fr-CH" sz="2000" dirty="0">
                <a:sym typeface="Wingdings" panose="05000000000000000000" pitchFamily="2" charset="2"/>
              </a:rPr>
              <a:t>pendant toute la durée de son séjour : adresse mail étudiante toujours valide donc important de la consulter régulièrement afin d’être </a:t>
            </a:r>
            <a:r>
              <a:rPr lang="fr-CH" sz="2000" dirty="0" err="1">
                <a:sym typeface="Wingdings" panose="05000000000000000000" pitchFamily="2" charset="2"/>
              </a:rPr>
              <a:t>tenu-es</a:t>
            </a:r>
            <a:r>
              <a:rPr lang="fr-CH" sz="2000" dirty="0">
                <a:sym typeface="Wingdings" panose="05000000000000000000" pitchFamily="2" charset="2"/>
              </a:rPr>
              <a:t> </a:t>
            </a:r>
            <a:r>
              <a:rPr lang="fr-CH" sz="2000" dirty="0" err="1">
                <a:sym typeface="Wingdings" panose="05000000000000000000" pitchFamily="2" charset="2"/>
              </a:rPr>
              <a:t>informé-es</a:t>
            </a:r>
            <a:r>
              <a:rPr lang="fr-CH" sz="2000" dirty="0">
                <a:sym typeface="Wingdings" panose="05000000000000000000" pitchFamily="2" charset="2"/>
              </a:rPr>
              <a:t>. Idem si des courriers postaux sont envoyés ! Pensez à mettre à jour votre adresse si vous quittez définitivement votre logement à Genève pour cause de mobilité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b="1" dirty="0">
                <a:sym typeface="Wingdings" panose="05000000000000000000" pitchFamily="2" charset="2"/>
              </a:rPr>
              <a:t>Aucune inscription au module «Mobilité» </a:t>
            </a:r>
            <a:r>
              <a:rPr lang="fr-CH" sz="2000" dirty="0">
                <a:sym typeface="Wingdings" panose="05000000000000000000" pitchFamily="2" charset="2"/>
              </a:rPr>
              <a:t>ou aux enseignements suivis pendant la mobilité n’est à effectuer sur le portail de l’UNIGE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Si besoin de faire traduire le relevé de notes en anglais, contacter M. James </a:t>
            </a:r>
            <a:r>
              <a:rPr lang="fr-CH" sz="2000" dirty="0" err="1">
                <a:sym typeface="Wingdings" panose="05000000000000000000" pitchFamily="2" charset="2"/>
              </a:rPr>
              <a:t>Tarpley</a:t>
            </a:r>
            <a:r>
              <a:rPr lang="fr-CH" sz="2000" dirty="0">
                <a:sym typeface="Wingdings" panose="05000000000000000000" pitchFamily="2" charset="2"/>
              </a:rPr>
              <a:t>, une fois que les résultats de la session de mai/juin 2024 vous auront été communiqués. Attention, le contacter rapidement quand l’université d’accueil a confirmé l’acceptation de votre place de mobilité</a:t>
            </a:r>
          </a:p>
          <a:p>
            <a:pPr marL="0" indent="0">
              <a:buNone/>
            </a:pPr>
            <a:endParaRPr lang="fr-CH" sz="20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5456" y="22707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60718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562925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78008" y="1700808"/>
            <a:ext cx="7931224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Possibilité de rédiger le Projet de recherche pendant un séjour de mobilité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Projet de recherche en science politique: le «Séminaire d’encadrement du projet de recherche» peut être suivi à distance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Possibilité de suivre des </a:t>
            </a:r>
            <a:r>
              <a:rPr lang="fr-CH" sz="2400" b="1" dirty="0">
                <a:sym typeface="Wingdings" panose="05000000000000000000" pitchFamily="2" charset="2"/>
              </a:rPr>
              <a:t>enseignements de l’UNIGE à distance </a:t>
            </a:r>
            <a:r>
              <a:rPr lang="fr-CH" sz="2400" dirty="0">
                <a:sym typeface="Wingdings" panose="05000000000000000000" pitchFamily="2" charset="2"/>
              </a:rPr>
              <a:t>pendant la mobilité (responsabilité de l’étudiant-e)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640818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-1404664" y="3459707"/>
            <a:ext cx="403244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r-CH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827584" y="2492896"/>
            <a:ext cx="5975055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>
              <a:spcBef>
                <a:spcPct val="20000"/>
              </a:spcBef>
            </a:pPr>
            <a:endParaRPr lang="fr-CH" sz="2400" dirty="0">
              <a:sym typeface="Wingdings" panose="05000000000000000000" pitchFamily="2" charset="2"/>
            </a:endParaRPr>
          </a:p>
          <a:p>
            <a:pPr lvl="2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fr-CH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-1" y="1484784"/>
            <a:ext cx="9144000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CH" sz="4800" b="1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B0D05D6-F3FF-4BFE-A521-92869F1EAEE2}"/>
              </a:ext>
            </a:extLst>
          </p:cNvPr>
          <p:cNvSpPr txBox="1">
            <a:spLocks/>
          </p:cNvSpPr>
          <p:nvPr/>
        </p:nvSpPr>
        <p:spPr>
          <a:xfrm>
            <a:off x="457199" y="1460700"/>
            <a:ext cx="8609012" cy="384050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endParaRPr lang="fr-CH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Au GSI : Maud Preher</a:t>
            </a:r>
          </a:p>
          <a:p>
            <a:pPr marL="0" indent="0">
              <a:buNone/>
            </a:pP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E-mail: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Maud.Preher@unige.ch / Téléphone : +41 22 379 37 11</a:t>
            </a:r>
          </a:p>
          <a:p>
            <a:pPr marL="0" indent="0">
              <a:buNone/>
            </a:pP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Réceptions ouvertes: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 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thesansosflight"/>
              </a:rPr>
              <a:t>les mardis de 11h à 12h, mercredis de 10h à 11h30 et jeudis de 10h30 à 11h30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</a:p>
          <a:p>
            <a:pPr marL="0" indent="0">
              <a:buNone/>
            </a:pP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Permanences téléphoniques: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</a:t>
            </a:r>
            <a:r>
              <a:rPr lang="fr-CH" sz="2400" b="0" i="0" dirty="0">
                <a:solidFill>
                  <a:srgbClr val="222222"/>
                </a:solidFill>
                <a:effectLst/>
                <a:latin typeface="thesansosflight"/>
              </a:rPr>
              <a:t>les jeudis de 14h30 à 15h30 et vendredis de 10h à 11h</a:t>
            </a: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Au sein du Service de la mobilité académique :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  <a:hlinkClick r:id="rId5"/>
              </a:rPr>
              <a:t>https://www.unige.ch/exchange/fr/contact/</a:t>
            </a: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BC1C287-0C89-44EF-A9CA-52D69FBF8EDD}"/>
              </a:ext>
            </a:extLst>
          </p:cNvPr>
          <p:cNvSpPr txBox="1">
            <a:spLocks/>
          </p:cNvSpPr>
          <p:nvPr/>
        </p:nvSpPr>
        <p:spPr>
          <a:xfrm>
            <a:off x="457199" y="113161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Contacts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6937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83568" y="980728"/>
            <a:ext cx="7920880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Que signifie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2190088"/>
            <a:ext cx="770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fr-CH" sz="2800" dirty="0"/>
              <a:t>Obligation de suivre des enseignements à l’étranger -&gt; établir un plan d’études et le respecter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Passer les examens à l’étranger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Valider les crédits ECTS au GSI = Module mobilité</a:t>
            </a: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74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43608" y="734770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Les différents types d’accords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7564" y="1743092"/>
            <a:ext cx="8208912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monde (Accord de collaboration) </a:t>
            </a:r>
          </a:p>
          <a:p>
            <a:pPr>
              <a:lnSpc>
                <a:spcPct val="150000"/>
              </a:lnSpc>
            </a:pPr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disciplinaires (Programme ERASMUS)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plurifacultaires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 (Programme ERASMUS /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La mobilité Suisse</a:t>
            </a:r>
          </a:p>
        </p:txBody>
      </p:sp>
    </p:spTree>
    <p:extLst>
      <p:ext uri="{BB962C8B-B14F-4D97-AF65-F5344CB8AC3E}">
        <p14:creationId xmlns:p14="http://schemas.microsoft.com/office/powerpoint/2010/main" val="223268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73148" y="388496"/>
            <a:ext cx="8229600" cy="84239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fr-CH" altLang="fr-FR" b="1" dirty="0">
                <a:solidFill>
                  <a:srgbClr val="CC0066"/>
                </a:solidFill>
              </a:rPr>
              <a:t>Directives du GSI</a:t>
            </a:r>
            <a:endParaRPr lang="fr-FR" altLang="fr-FR" b="1" dirty="0">
              <a:solidFill>
                <a:srgbClr val="CC0066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6008" y="1268760"/>
            <a:ext cx="8229600" cy="4431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800" b="1" dirty="0">
                <a:solidFill>
                  <a:srgbClr val="C00000"/>
                </a:solidFill>
              </a:rPr>
              <a:t>«Directive d’application sur la mobilité pour un séjour de mobilité au semestre de printemps 2025 BARI»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24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>
                <a:sym typeface="Wingdings" panose="05000000000000000000" pitchFamily="2" charset="2"/>
              </a:rPr>
              <a:t>D</a:t>
            </a:r>
            <a:r>
              <a:rPr lang="fr-CH" sz="2400" dirty="0"/>
              <a:t>isponible prochainement sur le site du GSI: </a:t>
            </a:r>
            <a:r>
              <a:rPr lang="fr-CH" sz="2400" dirty="0">
                <a:hlinkClick r:id="rId5"/>
              </a:rPr>
              <a:t>https://www.unige.ch/gsi/fr/espace-etudiants/espace-etudiants-mobilite/mobilite-bachelor-bari/</a:t>
            </a:r>
            <a:endParaRPr lang="fr-CH" sz="24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9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/>
              <a:t>Obligation d’en prendre connaissance et de renvoyer la dernière page à la personne de contact au GSI au moment de la validation finale du plan d’études de mobilité</a:t>
            </a:r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222448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868958"/>
          </a:xfrm>
        </p:spPr>
        <p:txBody>
          <a:bodyPr>
            <a:normAutofit fontScale="90000"/>
          </a:bodyPr>
          <a:lstStyle/>
          <a:p>
            <a:br>
              <a:rPr lang="fr-CH" b="1" dirty="0"/>
            </a:br>
            <a:br>
              <a:rPr lang="fr-CH" b="1" dirty="0"/>
            </a:br>
            <a:r>
              <a:rPr lang="fr-CH" altLang="fr-FR" sz="4900" b="1" dirty="0">
                <a:solidFill>
                  <a:srgbClr val="CC0066"/>
                </a:solidFill>
              </a:rPr>
              <a:t>Rappels réglementaires</a:t>
            </a:r>
            <a:br>
              <a:rPr lang="fr-FR" altLang="fr-FR" b="1" dirty="0">
                <a:solidFill>
                  <a:srgbClr val="CC0066"/>
                </a:solidFill>
              </a:rPr>
            </a:br>
            <a:br>
              <a:rPr lang="fr-CH" b="1" dirty="0"/>
            </a:b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381642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Un semestre maximum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Semestre de printemps: 6</a:t>
            </a:r>
            <a:r>
              <a:rPr lang="fr-CH" sz="2600" baseline="30000" dirty="0"/>
              <a:t>e</a:t>
            </a:r>
            <a:r>
              <a:rPr lang="fr-CH" sz="2600" dirty="0"/>
              <a:t> ou 8</a:t>
            </a:r>
            <a:r>
              <a:rPr lang="fr-CH" sz="2600" baseline="30000" dirty="0"/>
              <a:t>e</a:t>
            </a:r>
            <a:r>
              <a:rPr lang="fr-CH" sz="2600" dirty="0"/>
              <a:t> semestre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Module «Mobilité» libre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Pas d’équivalences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Proposition d’enseignements en lien avec le domaine des RI : histoire, science politique, droit, économie, sociologie, géographie 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mais aussi des disciplines non offertes en BARI : communication, questions de sécurité…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 </a:t>
            </a:r>
            <a:r>
              <a:rPr lang="fr-CH" sz="2600" b="1" dirty="0">
                <a:sym typeface="Wingdings" panose="05000000000000000000" pitchFamily="2" charset="2"/>
              </a:rPr>
              <a:t>ATTENTION, pas de cours de langue possible au sein du module mobilité</a:t>
            </a:r>
            <a:endParaRPr lang="fr-CH" sz="2600" b="1" dirty="0"/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0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278550"/>
            <a:ext cx="8229600" cy="508918"/>
          </a:xfrm>
        </p:spPr>
        <p:txBody>
          <a:bodyPr>
            <a:normAutofit fontScale="90000"/>
          </a:bodyPr>
          <a:lstStyle/>
          <a:p>
            <a:br>
              <a:rPr lang="fr-CH" b="1" dirty="0"/>
            </a:br>
            <a:r>
              <a:rPr lang="fr-CH" altLang="fr-FR" sz="4900" b="1" dirty="0">
                <a:solidFill>
                  <a:srgbClr val="CC0066"/>
                </a:solidFill>
              </a:rPr>
              <a:t>Rappels réglementaires</a:t>
            </a:r>
            <a:br>
              <a:rPr lang="fr-FR" altLang="fr-FR" b="1" dirty="0">
                <a:solidFill>
                  <a:srgbClr val="CC0066"/>
                </a:solidFill>
              </a:rPr>
            </a:br>
            <a:r>
              <a:rPr lang="fr-CH" b="1" dirty="0"/>
              <a:t> </a:t>
            </a:r>
            <a:br>
              <a:rPr lang="fr-CH" b="1" dirty="0"/>
            </a:b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3600400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24 crédits ECTS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Free </a:t>
            </a:r>
            <a:r>
              <a:rPr lang="fr-CH" sz="2400" dirty="0" err="1"/>
              <a:t>mover</a:t>
            </a:r>
            <a:r>
              <a:rPr lang="fr-CH" sz="2400" dirty="0"/>
              <a:t> non autorisé </a:t>
            </a:r>
            <a:r>
              <a:rPr lang="fr-CH" sz="2400" dirty="0">
                <a:sym typeface="Wingdings" panose="05000000000000000000" pitchFamily="2" charset="2"/>
              </a:rPr>
              <a:t> obligation de partir dans le cadre d’un accord signé entre l’Université de Genève et les universités partenaires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 err="1">
                <a:sym typeface="Wingdings" panose="05000000000000000000" pitchFamily="2" charset="2"/>
              </a:rPr>
              <a:t>Seul-es</a:t>
            </a:r>
            <a:r>
              <a:rPr lang="fr-CH" sz="2400" dirty="0">
                <a:sym typeface="Wingdings" panose="05000000000000000000" pitchFamily="2" charset="2"/>
              </a:rPr>
              <a:t> les </a:t>
            </a:r>
            <a:r>
              <a:rPr lang="fr-CH" sz="2400" dirty="0" err="1">
                <a:sym typeface="Wingdings" panose="05000000000000000000" pitchFamily="2" charset="2"/>
              </a:rPr>
              <a:t>étudiant-es</a:t>
            </a:r>
            <a:r>
              <a:rPr lang="fr-CH" sz="2400" dirty="0">
                <a:sym typeface="Wingdings" panose="05000000000000000000" pitchFamily="2" charset="2"/>
              </a:rPr>
              <a:t> ayant réussi leur 1</a:t>
            </a:r>
            <a:r>
              <a:rPr lang="fr-CH" sz="2400" baseline="30000" dirty="0">
                <a:sym typeface="Wingdings" panose="05000000000000000000" pitchFamily="2" charset="2"/>
              </a:rPr>
              <a:t>ère</a:t>
            </a:r>
            <a:r>
              <a:rPr lang="fr-CH" sz="2400" dirty="0">
                <a:sym typeface="Wingdings" panose="05000000000000000000" pitchFamily="2" charset="2"/>
              </a:rPr>
              <a:t> partie peuvent déposer un dossier</a:t>
            </a:r>
            <a:endParaRPr lang="fr-CH" sz="2400" dirty="0"/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81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0" y="46300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Destinations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1484784"/>
            <a:ext cx="8229600" cy="41913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Choix de l’étudiant-e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Thèmes d’études </a:t>
            </a:r>
            <a:r>
              <a:rPr lang="fr-CH" sz="2400" dirty="0"/>
              <a:t>proposés par l’université d’accueil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Lieu géographique intéressant, mais de moindre importance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Se détacher des destinations géographiques populaires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Ne pas négliger l’intérêt de la </a:t>
            </a:r>
            <a:r>
              <a:rPr lang="fr-CH" sz="2400" b="1" dirty="0"/>
              <a:t>mobilité suisse </a:t>
            </a:r>
            <a:r>
              <a:rPr lang="fr-CH" sz="2000" dirty="0"/>
              <a:t>(diplomatie suisse)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Rester </a:t>
            </a:r>
            <a:r>
              <a:rPr lang="fr-CH" sz="2400" dirty="0" err="1">
                <a:sym typeface="Wingdings" panose="05000000000000000000" pitchFamily="2" charset="2"/>
              </a:rPr>
              <a:t>ouvert-e</a:t>
            </a:r>
            <a:r>
              <a:rPr lang="fr-CH" sz="2400" dirty="0">
                <a:sym typeface="Wingdings" panose="05000000000000000000" pitchFamily="2" charset="2"/>
              </a:rPr>
              <a:t> à des destinations moins populaires mais qui pourraient être bien plus enrichissantes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7636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2132856"/>
            <a:ext cx="8229600" cy="41082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b="1" dirty="0"/>
              <a:t>Niveau</a:t>
            </a:r>
            <a:r>
              <a:rPr lang="fr-CH" sz="2400" dirty="0"/>
              <a:t> des cours: vous êtes en BA, vous devez donc choisir des enseignements de niveau BA</a:t>
            </a:r>
          </a:p>
          <a:p>
            <a:pPr marL="971550" lvl="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Enseignements dans </a:t>
            </a:r>
            <a:r>
              <a:rPr lang="fr-CH" sz="2400" b="1" dirty="0"/>
              <a:t>plusieurs départements / facultés</a:t>
            </a:r>
            <a:r>
              <a:rPr lang="fr-CH" sz="2400" dirty="0"/>
              <a:t>: responsabilité de l’étudiant-e de vérifier auprès de l’Université d’accueil</a:t>
            </a: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Correspondance cours/séminaire</a:t>
            </a:r>
            <a:r>
              <a:rPr lang="fr-CH" sz="2400" dirty="0"/>
              <a:t>: pas d’importance, c</a:t>
            </a:r>
            <a:r>
              <a:rPr lang="fr-CH" sz="2400" dirty="0">
                <a:sym typeface="Wingdings" panose="05000000000000000000" pitchFamily="2" charset="2"/>
              </a:rPr>
              <a:t>’est le contenu qui est essentiel.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23528" y="409575"/>
            <a:ext cx="84456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Plans d’études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4625212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4423</TotalTime>
  <Words>1505</Words>
  <Application>Microsoft Office PowerPoint</Application>
  <PresentationFormat>Affichage à l'écran (4:3)</PresentationFormat>
  <Paragraphs>199</Paragraphs>
  <Slides>22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Corbel</vt:lpstr>
      <vt:lpstr>thesansosflight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Rappels réglementaires   </vt:lpstr>
      <vt:lpstr> Rappels réglementaires    </vt:lpstr>
      <vt:lpstr>Présentation PowerPoint</vt:lpstr>
      <vt:lpstr>Présentation PowerPoint</vt:lpstr>
      <vt:lpstr>Présentation PowerPoint</vt:lpstr>
      <vt:lpstr>Conversion des crédits</vt:lpstr>
      <vt:lpstr>Dates du séjour</vt:lpstr>
      <vt:lpstr>Montage du dossier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Aepli</dc:creator>
  <cp:lastModifiedBy>Maud Preher</cp:lastModifiedBy>
  <cp:revision>232</cp:revision>
  <cp:lastPrinted>2022-09-28T11:25:21Z</cp:lastPrinted>
  <dcterms:created xsi:type="dcterms:W3CDTF">2015-09-30T09:16:07Z</dcterms:created>
  <dcterms:modified xsi:type="dcterms:W3CDTF">2023-09-28T14:20:58Z</dcterms:modified>
</cp:coreProperties>
</file>