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02" r:id="rId2"/>
    <p:sldId id="403" r:id="rId3"/>
    <p:sldId id="404" r:id="rId4"/>
    <p:sldId id="405" r:id="rId5"/>
    <p:sldId id="394" r:id="rId6"/>
    <p:sldId id="380" r:id="rId7"/>
    <p:sldId id="387" r:id="rId8"/>
    <p:sldId id="383" r:id="rId9"/>
    <p:sldId id="430" r:id="rId10"/>
    <p:sldId id="386" r:id="rId11"/>
    <p:sldId id="431" r:id="rId12"/>
    <p:sldId id="388" r:id="rId13"/>
    <p:sldId id="389" r:id="rId14"/>
    <p:sldId id="390" r:id="rId15"/>
    <p:sldId id="391" r:id="rId16"/>
    <p:sldId id="392" r:id="rId17"/>
    <p:sldId id="393" r:id="rId18"/>
    <p:sldId id="384" r:id="rId19"/>
    <p:sldId id="432" r:id="rId20"/>
  </p:sldIdLst>
  <p:sldSz cx="9144000" cy="6858000" type="screen4x3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09" autoAdjust="0"/>
    <p:restoredTop sz="79282" autoAdjust="0"/>
  </p:normalViewPr>
  <p:slideViewPr>
    <p:cSldViewPr>
      <p:cViewPr varScale="1">
        <p:scale>
          <a:sx n="91" d="100"/>
          <a:sy n="91" d="100"/>
        </p:scale>
        <p:origin x="18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781" y="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/>
          <a:lstStyle>
            <a:lvl1pPr algn="r">
              <a:defRPr sz="1200"/>
            </a:lvl1pPr>
          </a:lstStyle>
          <a:p>
            <a:fld id="{45AC8843-B4C1-47E4-8847-10FD27646AFF}" type="datetimeFigureOut">
              <a:rPr lang="fr-CH" smtClean="0"/>
              <a:t>28.09.2023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332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781" y="9443321"/>
            <a:ext cx="2952593" cy="499192"/>
          </a:xfrm>
          <a:prstGeom prst="rect">
            <a:avLst/>
          </a:prstGeom>
        </p:spPr>
        <p:txBody>
          <a:bodyPr vert="horz" lIns="91581" tIns="45791" rIns="91581" bIns="45791" rtlCol="0" anchor="b"/>
          <a:lstStyle>
            <a:lvl1pPr algn="r">
              <a:defRPr sz="1200"/>
            </a:lvl1pPr>
          </a:lstStyle>
          <a:p>
            <a:fld id="{32E598C3-3C4B-4FD1-BCE9-AAA0B9358B6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87193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/>
          <a:lstStyle>
            <a:lvl1pPr algn="r">
              <a:defRPr sz="1200"/>
            </a:lvl1pPr>
          </a:lstStyle>
          <a:p>
            <a:fld id="{8EC01E25-771B-425E-97AF-C6658467FF29}" type="datetimeFigureOut">
              <a:rPr lang="fr-CH" smtClean="0"/>
              <a:t>28.09.2023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5" tIns="45709" rIns="91415" bIns="45709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5"/>
            <a:ext cx="5449570" cy="4474131"/>
          </a:xfrm>
          <a:prstGeom prst="rect">
            <a:avLst/>
          </a:prstGeom>
        </p:spPr>
        <p:txBody>
          <a:bodyPr vert="horz" lIns="91415" tIns="45709" rIns="91415" bIns="4570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15" tIns="45709" rIns="91415" bIns="45709" rtlCol="0" anchor="b"/>
          <a:lstStyle>
            <a:lvl1pPr algn="r">
              <a:defRPr sz="1200"/>
            </a:lvl1pPr>
          </a:lstStyle>
          <a:p>
            <a:fld id="{24D83EAA-FE6C-49F5-96F7-9F3807A4D7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2670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D90E5-F3C6-481D-A878-4E1C7AC5AEA9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3942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87548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b="1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694779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46604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4461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endParaRPr lang="fr-CH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69255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>
              <a:sym typeface="Wingdings" panose="05000000000000000000" pitchFamily="2" charset="2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4768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025485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D83EAA-FE6C-49F5-96F7-9F3807A4D78F}" type="slidenum">
              <a:rPr kumimoji="0" lang="fr-C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C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335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Accords monde : </a:t>
            </a:r>
            <a:r>
              <a:rPr lang="fr-FR" dirty="0" err="1"/>
              <a:t>plurifacultaire</a:t>
            </a:r>
            <a:r>
              <a:rPr lang="fr-FR" dirty="0"/>
              <a:t> =&gt; concurrence (notes sont importantes, et notions d’anglais)</a:t>
            </a:r>
          </a:p>
          <a:p>
            <a:r>
              <a:rPr lang="fr-FR" dirty="0"/>
              <a:t>SEMP (ex Erasmus) : accords par discipline</a:t>
            </a:r>
          </a:p>
          <a:p>
            <a:r>
              <a:rPr lang="fr-FR" dirty="0"/>
              <a:t>Tout ce qui est monde doit passer avant les autres (Europe).</a:t>
            </a:r>
          </a:p>
          <a:p>
            <a:r>
              <a:rPr lang="fr-FR" dirty="0"/>
              <a:t>Sélection Europe se fait en février mars, Monde se fait</a:t>
            </a:r>
            <a:r>
              <a:rPr lang="fr-FR" baseline="0" dirty="0"/>
              <a:t> avant Noël.</a:t>
            </a:r>
          </a:p>
          <a:p>
            <a:r>
              <a:rPr lang="fr-CH" dirty="0"/>
              <a:t>Si vous faites le choix de vous inscrire pour une/des destination/s monde :</a:t>
            </a:r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Dossier excellent (moyenne académique &gt;5), possibilité de mettre 3 destinations MONDE</a:t>
            </a:r>
            <a:endParaRPr lang="fr-CH" dirty="0"/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Bon dossier (&gt;4.5), possibilité de mettre 2 destinations MONDE</a:t>
            </a:r>
            <a:endParaRPr lang="fr-CH" dirty="0"/>
          </a:p>
          <a:p>
            <a:pPr marL="248560" indent="-248560">
              <a:buFont typeface="Wingdings" panose="05000000000000000000" pitchFamily="2" charset="2"/>
              <a:buChar char="ü"/>
            </a:pPr>
            <a:r>
              <a:rPr lang="fr-CH" b="1" dirty="0"/>
              <a:t>Dossier en-dessous de 4.5, c’est maximum 1 destination MONDE</a:t>
            </a:r>
            <a:endParaRPr lang="fr-CH" dirty="0"/>
          </a:p>
          <a:p>
            <a:endParaRPr lang="fr-FR" dirty="0"/>
          </a:p>
          <a:p>
            <a:endParaRPr lang="fr-FR" dirty="0"/>
          </a:p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D90E5-F3C6-481D-A878-4E1C7AC5AEA9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97030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1"/>
              </a:spcAft>
            </a:pPr>
            <a:r>
              <a:rPr lang="fr-CH" dirty="0"/>
              <a:t>Montrer les directives sur la mobilité </a:t>
            </a:r>
            <a:r>
              <a:rPr lang="fr-CH" dirty="0">
                <a:sym typeface="Wingdings" panose="05000000000000000000" pitchFamily="2" charset="2"/>
              </a:rPr>
              <a:t> tous les détails de cette présentation sont donnés dans les directives</a:t>
            </a: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30202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9993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31965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50686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49757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58">
              <a:defRPr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33884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58">
              <a:defRPr/>
            </a:pPr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3EAA-FE6C-49F5-96F7-9F3807A4D78F}" type="slidenum">
              <a:rPr lang="fr-CH" smtClean="0"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7003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390AB-F77D-41C7-ACAA-2A4E24D0B601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355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B028-F6BE-4609-B486-5E65DCCE41A8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4671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696A3-54D9-433C-AAA4-040386D13981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5358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9144000" cy="81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0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2CF2-DE1A-4535-96B6-16D0C03BE7DB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7553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CDE0-949F-47DB-A57B-42BAE3C57FBB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3670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B2A20-1502-4E14-AC6C-F29F438FB775}" type="datetime1">
              <a:rPr lang="fr-CH" smtClean="0"/>
              <a:t>28.09.2023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048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B033-1AD5-4A00-9AA4-E605C9BC8516}" type="datetime1">
              <a:rPr lang="fr-CH" smtClean="0"/>
              <a:t>28.09.2023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74432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156D-AC2B-49D0-8A3F-E5509072F604}" type="datetime1">
              <a:rPr lang="fr-CH" smtClean="0"/>
              <a:t>28.09.2023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4875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3109-E8B3-4E20-8888-9045478D494F}" type="datetime1">
              <a:rPr lang="fr-CH" smtClean="0"/>
              <a:t>28.09.2023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0731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35ACA-1E50-4AB6-8DA0-6A30349AD6B9}" type="datetime1">
              <a:rPr lang="fr-CH" smtClean="0"/>
              <a:t>28.09.2023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04803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A2FE1-8ADF-4A6D-B621-D5E286F57756}" type="datetime1">
              <a:rPr lang="fr-CH" smtClean="0"/>
              <a:t>28.09.2023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/>
              <a:t>I. de Vinck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3351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8DFA-8B2F-4202-A83B-F1A9FAAA161E}" type="datetime1">
              <a:rPr lang="fr-CH" smtClean="0"/>
              <a:t>28.09.2023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H"/>
              <a:t>I. de Vinck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D0C6-1DD2-4CB4-9C06-99A755CA040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1145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nige.ch/exchange/fr/contact/" TargetMode="Externa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Volumes/PIP/Presse/catec/Charte%202014/Mode%CC%80les%20ppt/PPT%20par%20fac/bandeaux%20images/bandeau_gsi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unige.ch/gsi/fr/espace-etudiants/espace-etudiants-mobilite/mobilite-masters/" TargetMode="Externa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file://localhost/Volumes/PIP/Presse/catec/Charte%202014/Mode%CC%80les%20ppt/PPT%20par%20fac/bandeaux%20images/bandeau_gsi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8" name="Rectangle 7"/>
          <p:cNvSpPr/>
          <p:nvPr/>
        </p:nvSpPr>
        <p:spPr>
          <a:xfrm>
            <a:off x="683569" y="613859"/>
            <a:ext cx="7622412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</a:rPr>
              <a:t>Mobilité académique au GSI</a:t>
            </a:r>
            <a:endParaRPr lang="fr-FR" altLang="fr-FR" sz="4400" b="1" dirty="0">
              <a:solidFill>
                <a:srgbClr val="CC0066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59732" y="3135246"/>
            <a:ext cx="525658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u="sng" dirty="0"/>
              <a:t>Départs :</a:t>
            </a:r>
          </a:p>
          <a:p>
            <a:pPr algn="ctr"/>
            <a:r>
              <a:rPr lang="fr-FR" sz="2600" dirty="0"/>
              <a:t>Semestre d’automne 2024 </a:t>
            </a:r>
          </a:p>
          <a:p>
            <a:pPr algn="ctr"/>
            <a:r>
              <a:rPr lang="fr-FR" sz="2600" dirty="0"/>
              <a:t>ou</a:t>
            </a:r>
          </a:p>
          <a:p>
            <a:pPr algn="ctr"/>
            <a:r>
              <a:rPr lang="fr-FR" sz="2600" dirty="0"/>
              <a:t> Semestre de printemps 2025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226BFAF-A58A-4B9A-ACA7-433DB36EA9C8}"/>
              </a:ext>
            </a:extLst>
          </p:cNvPr>
          <p:cNvSpPr txBox="1"/>
          <p:nvPr/>
        </p:nvSpPr>
        <p:spPr>
          <a:xfrm>
            <a:off x="683569" y="2219107"/>
            <a:ext cx="82089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200" dirty="0"/>
              <a:t>Informations destinées aux </a:t>
            </a:r>
            <a:r>
              <a:rPr lang="fr-CH" sz="3200" dirty="0" err="1"/>
              <a:t>étudiant-es</a:t>
            </a:r>
            <a:r>
              <a:rPr lang="fr-CH" sz="3200" dirty="0"/>
              <a:t> des MA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07435"/>
            <a:ext cx="2420888" cy="2420888"/>
          </a:xfrm>
          <a:prstGeom prst="rect">
            <a:avLst/>
          </a:prstGeom>
        </p:spPr>
      </p:pic>
      <p:pic>
        <p:nvPicPr>
          <p:cNvPr id="10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61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31540" y="188640"/>
            <a:ext cx="8280920" cy="1143000"/>
          </a:xfrm>
        </p:spPr>
        <p:txBody>
          <a:bodyPr>
            <a:normAutofit/>
          </a:bodyPr>
          <a:lstStyle/>
          <a:p>
            <a:r>
              <a:rPr lang="fr-CH" b="1" dirty="0">
                <a:solidFill>
                  <a:srgbClr val="CC0066"/>
                </a:solidFill>
              </a:rPr>
              <a:t>Dates du séjour</a:t>
            </a:r>
            <a:endParaRPr lang="fr-CH" b="1" dirty="0"/>
          </a:p>
        </p:txBody>
      </p:sp>
      <p:sp>
        <p:nvSpPr>
          <p:cNvPr id="12" name="Rectangle 11"/>
          <p:cNvSpPr/>
          <p:nvPr/>
        </p:nvSpPr>
        <p:spPr>
          <a:xfrm>
            <a:off x="602637" y="1196752"/>
            <a:ext cx="7938726" cy="407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Dates du séjour définies par le calendrier académique de l’université d’accueil du semestre de mobilité prévu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Chaque université possède son propre calendrier académique</a:t>
            </a:r>
          </a:p>
          <a:p>
            <a:pPr lvl="1" indent="-457200" algn="just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Attention</a:t>
            </a:r>
            <a:r>
              <a:rPr lang="fr-CH" sz="2400" dirty="0"/>
              <a:t>: </a:t>
            </a:r>
            <a:r>
              <a:rPr lang="fr-CH" sz="2400" dirty="0">
                <a:sym typeface="Wingdings" panose="05000000000000000000" pitchFamily="2" charset="2"/>
              </a:rPr>
              <a:t>répercutions potentielles pendant les périodes d’examens :</a:t>
            </a:r>
          </a:p>
          <a:p>
            <a:pPr marL="800100" lvl="2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000" dirty="0">
                <a:sym typeface="Wingdings" panose="05000000000000000000" pitchFamily="2" charset="2"/>
              </a:rPr>
              <a:t> La mobilité est un motif valable pour obtenir une excuse à un examen : envoyer une demande au Directeur du GSI avec preuve que le séjour de mobilité commence pendant les examens (courriel/calendrier) de l’université d’accueil)</a:t>
            </a:r>
            <a:endParaRPr lang="fr-FR" sz="2000" dirty="0"/>
          </a:p>
        </p:txBody>
      </p:sp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490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431540" y="188640"/>
            <a:ext cx="8280920" cy="1143000"/>
          </a:xfrm>
        </p:spPr>
        <p:txBody>
          <a:bodyPr>
            <a:normAutofit/>
          </a:bodyPr>
          <a:lstStyle/>
          <a:p>
            <a:r>
              <a:rPr lang="fr-CH" b="1" dirty="0">
                <a:solidFill>
                  <a:srgbClr val="CC0066"/>
                </a:solidFill>
              </a:rPr>
              <a:t>Montage du dossier</a:t>
            </a:r>
            <a:endParaRPr lang="fr-CH" b="1" dirty="0"/>
          </a:p>
        </p:txBody>
      </p:sp>
      <p:sp>
        <p:nvSpPr>
          <p:cNvPr id="12" name="Rectangle 11"/>
          <p:cNvSpPr/>
          <p:nvPr/>
        </p:nvSpPr>
        <p:spPr>
          <a:xfrm>
            <a:off x="602637" y="1844824"/>
            <a:ext cx="7938726" cy="285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Formulaire du Service mobilité incluant le plan d’études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Curriculum Vitae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Lettre de motivation (1 page A4)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Relevés de notes reçus à ce jour (licence-</a:t>
            </a:r>
            <a:r>
              <a:rPr lang="fr-CH" sz="2400" dirty="0" err="1"/>
              <a:t>bachelor</a:t>
            </a:r>
            <a:r>
              <a:rPr lang="fr-CH" sz="2400" dirty="0"/>
              <a:t>)</a:t>
            </a:r>
          </a:p>
          <a:p>
            <a:pPr lvl="1" indent="-457200" algn="just">
              <a:spcBef>
                <a:spcPct val="2000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Preuve de niveau de langues </a:t>
            </a:r>
          </a:p>
        </p:txBody>
      </p:sp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065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Sélection des dossiers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819845"/>
            <a:ext cx="8229600" cy="29052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Les places sont limitées</a:t>
            </a:r>
          </a:p>
          <a:p>
            <a:pPr algn="just"/>
            <a:r>
              <a:rPr lang="fr-CH" sz="2400" u="sng" dirty="0"/>
              <a:t>Accord </a:t>
            </a:r>
            <a:r>
              <a:rPr lang="fr-CH" sz="2400" u="sng" dirty="0" err="1"/>
              <a:t>interfacultaire</a:t>
            </a:r>
            <a:r>
              <a:rPr lang="fr-CH" sz="2400" dirty="0"/>
              <a:t> : la sélection sera faite par une Commission de sélection </a:t>
            </a:r>
            <a:r>
              <a:rPr lang="fr-CH" sz="2400" dirty="0" err="1"/>
              <a:t>interfacultaire</a:t>
            </a:r>
            <a:r>
              <a:rPr lang="fr-CH" sz="2400" dirty="0"/>
              <a:t> de l’UNIGE</a:t>
            </a:r>
          </a:p>
          <a:p>
            <a:pPr lvl="0" algn="just"/>
            <a:r>
              <a:rPr lang="fr-CH" sz="2400" u="sng" dirty="0"/>
              <a:t>Accord facultaire</a:t>
            </a:r>
            <a:r>
              <a:rPr lang="fr-CH" sz="2400" dirty="0"/>
              <a:t> : la sélection sera faite par le GSI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CH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/>
              <a:t>Confirmation </a:t>
            </a:r>
            <a:r>
              <a:rPr lang="fr-CH" sz="2400" b="1" u="sng" dirty="0"/>
              <a:t>conditionnelle</a:t>
            </a:r>
            <a:r>
              <a:rPr lang="fr-CH" sz="2400" dirty="0"/>
              <a:t> par le Service de la mobilité académique</a:t>
            </a: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781820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Confirmation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484784"/>
            <a:ext cx="8229600" cy="3726215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500" dirty="0"/>
              <a:t>Confirmation conditionnelle avant publication des résultats de la session d’examens de janvier/février 2024 pour les destinations monde et après la publication des résultats de la session d’examens de janvier/février 2024 pour les destinations Europe et Suisse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500" b="1" dirty="0">
                <a:solidFill>
                  <a:srgbClr val="FF0000"/>
                </a:solidFill>
              </a:rPr>
              <a:t>Conditions:  moyenne minimale de 4.00/6.0 au tronc commun à l’issue de la session d’examens de janvier/février 2024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3500" b="1" dirty="0">
                <a:ln w="0" cmpd="sng">
                  <a:solidFill>
                    <a:srgbClr val="FF0000"/>
                  </a:solidFill>
                </a:ln>
                <a:solidFill>
                  <a:srgbClr val="FF0000"/>
                </a:solidFill>
              </a:rPr>
              <a:t>En cas de non-obtention de cette moyenne: départ non autorisé, aucune dérogation possible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endParaRPr lang="fr-CH" sz="3500" b="1" dirty="0">
              <a:ln w="0" cmpd="sng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3500" dirty="0"/>
              <a:t>Confirmation finale par l’université d’accueil (entre l’été et l’automne 2024)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CH" sz="2800" b="1" dirty="0">
              <a:ln w="0" cmpd="sng"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534876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Une fois sur place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7200" y="1679876"/>
            <a:ext cx="8229600" cy="39604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Obligation de vérifier au </a:t>
            </a:r>
            <a:r>
              <a:rPr lang="fr-CH" sz="2400" b="1" dirty="0"/>
              <a:t>début</a:t>
            </a:r>
            <a:r>
              <a:rPr lang="fr-CH" sz="2400" dirty="0"/>
              <a:t> du séjour </a:t>
            </a:r>
            <a:r>
              <a:rPr lang="fr-CH" sz="2400" b="1" dirty="0"/>
              <a:t>l’évolution des plans d’études</a:t>
            </a:r>
            <a:r>
              <a:rPr lang="fr-CH" sz="2400" dirty="0"/>
              <a:t> aussi bien à l’UNIGE que dans l’université d’accueil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0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Obligation d’</a:t>
            </a:r>
            <a:r>
              <a:rPr lang="fr-CH" sz="2400" b="1" dirty="0"/>
              <a:t>informer la/le Conseiller-ère académique de tout changement</a:t>
            </a:r>
            <a:r>
              <a:rPr lang="fr-CH" sz="2400" dirty="0"/>
              <a:t> du plan d’études dans les 2 semaines qui suivent l’arrivée au sein de l’Université d’accueil</a:t>
            </a:r>
          </a:p>
          <a:p>
            <a:pPr marL="457200" lvl="1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sous peine de ne pas recevoir les équivalences si aucune pertinence dans le changement</a:t>
            </a:r>
            <a:endParaRPr lang="fr-CH" sz="2400" b="1" dirty="0">
              <a:solidFill>
                <a:srgbClr val="FF0000"/>
              </a:solidFill>
            </a:endParaRPr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464056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539552" y="1700808"/>
            <a:ext cx="8229600" cy="374441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Crédits relatifs à la mobilité octroyés au retour de la mobilité </a:t>
            </a:r>
          </a:p>
          <a:p>
            <a:pPr algn="just">
              <a:spcAft>
                <a:spcPts val="30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Sur présentation du </a:t>
            </a:r>
            <a:r>
              <a:rPr lang="fr-CH" sz="2400" b="1" dirty="0">
                <a:sym typeface="Wingdings" panose="05000000000000000000" pitchFamily="2" charset="2"/>
              </a:rPr>
              <a:t>relevé de notes </a:t>
            </a:r>
            <a:r>
              <a:rPr lang="fr-CH" sz="2400" dirty="0">
                <a:sym typeface="Wingdings" panose="05000000000000000000" pitchFamily="2" charset="2"/>
              </a:rPr>
              <a:t>délivré par l’université d’accueil :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Format papier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Format électronique certifié</a:t>
            </a:r>
          </a:p>
          <a:p>
            <a:pPr marL="857250" lvl="1" indent="-457200" algn="just"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Lien internet renvoyant directement au dossier de l’étudiant-e au sein de l’Université d’accueil</a:t>
            </a:r>
            <a:endParaRPr lang="fr-CH" sz="2200" dirty="0"/>
          </a:p>
          <a:p>
            <a:pPr>
              <a:spcAft>
                <a:spcPts val="3000"/>
              </a:spcAft>
              <a:buFont typeface="Wingdings" panose="05000000000000000000" pitchFamily="2" charset="2"/>
              <a:buChar char="Ø"/>
            </a:pPr>
            <a:endParaRPr lang="fr-CH" sz="2400" dirty="0">
              <a:sym typeface="Wingdings" panose="05000000000000000000" pitchFamily="2" charset="2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409575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Validation du séjour de mobilité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66240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57200" y="42252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En cas d’échec</a:t>
            </a:r>
            <a:endParaRPr lang="fr-CH" dirty="0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23528" y="1484784"/>
            <a:ext cx="8229600" cy="3672408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fr-CH" sz="28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dirty="0">
                <a:solidFill>
                  <a:prstClr val="black"/>
                </a:solidFill>
              </a:rPr>
              <a:t>Représenter le/les examen(s) échoué(s) au sein de l’Université d’accueil si cette possibilité est offerte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1600" dirty="0">
              <a:solidFill>
                <a:prstClr val="black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dirty="0">
                <a:solidFill>
                  <a:prstClr val="black"/>
                </a:solidFill>
              </a:rPr>
              <a:t>Demander l’autorisation au Directeur pour acquérir crédits manquants à l’UNIGE le semestre suivant si départ à l’automne ou l’année académique suivante si départ au printemps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1600" dirty="0">
              <a:solidFill>
                <a:prstClr val="black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dirty="0">
                <a:solidFill>
                  <a:prstClr val="black"/>
                </a:solidFill>
              </a:rPr>
              <a:t>la durée des études ne peut être prolongée pour cause d’échec en mobilité. 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fr-CH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fr-CH" sz="2000" dirty="0"/>
          </a:p>
          <a:p>
            <a:endParaRPr lang="fr-CH" sz="2400" dirty="0"/>
          </a:p>
          <a:p>
            <a:endParaRPr lang="fr-CH" sz="2400" dirty="0"/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632304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485456" y="1911092"/>
            <a:ext cx="8229600" cy="32572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L’étudiant-e qui part en mobilité </a:t>
            </a:r>
            <a:r>
              <a:rPr lang="fr-CH" sz="2200" b="1" dirty="0">
                <a:sym typeface="Wingdings" panose="05000000000000000000" pitchFamily="2" charset="2"/>
              </a:rPr>
              <a:t>reste </a:t>
            </a:r>
            <a:r>
              <a:rPr lang="fr-CH" sz="2200" b="1" dirty="0" err="1">
                <a:sym typeface="Wingdings" panose="05000000000000000000" pitchFamily="2" charset="2"/>
              </a:rPr>
              <a:t>inscrit-e</a:t>
            </a:r>
            <a:r>
              <a:rPr lang="fr-CH" sz="2200" b="1" dirty="0">
                <a:sym typeface="Wingdings" panose="05000000000000000000" pitchFamily="2" charset="2"/>
              </a:rPr>
              <a:t> à l’UNIGE </a:t>
            </a:r>
            <a:r>
              <a:rPr lang="fr-CH" sz="2200" dirty="0">
                <a:sym typeface="Wingdings" panose="05000000000000000000" pitchFamily="2" charset="2"/>
              </a:rPr>
              <a:t>pendant toute la durée de son séjour : adresse mail étudiante toujours valide donc important de la consulter régulièrement afin d’être </a:t>
            </a:r>
            <a:r>
              <a:rPr lang="fr-CH" sz="2200" dirty="0" err="1">
                <a:sym typeface="Wingdings" panose="05000000000000000000" pitchFamily="2" charset="2"/>
              </a:rPr>
              <a:t>tenu-es</a:t>
            </a:r>
            <a:r>
              <a:rPr lang="fr-CH" sz="2200" dirty="0">
                <a:sym typeface="Wingdings" panose="05000000000000000000" pitchFamily="2" charset="2"/>
              </a:rPr>
              <a:t> </a:t>
            </a:r>
            <a:r>
              <a:rPr lang="fr-CH" sz="2200" dirty="0" err="1">
                <a:sym typeface="Wingdings" panose="05000000000000000000" pitchFamily="2" charset="2"/>
              </a:rPr>
              <a:t>informé-es</a:t>
            </a:r>
            <a:r>
              <a:rPr lang="fr-CH" sz="2200" dirty="0">
                <a:sym typeface="Wingdings" panose="05000000000000000000" pitchFamily="2" charset="2"/>
              </a:rPr>
              <a:t>. Idem si des courriers postaux sont envoyés ! Pensez à mettre à jour votre adresse si vous quittez définitivement votre logement à Genève pour cause de mobilité</a:t>
            </a:r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200" b="1" dirty="0">
                <a:sym typeface="Wingdings" panose="05000000000000000000" pitchFamily="2" charset="2"/>
              </a:rPr>
              <a:t>Aucune inscription </a:t>
            </a:r>
            <a:r>
              <a:rPr lang="fr-CH" sz="2200" dirty="0">
                <a:sym typeface="Wingdings" panose="05000000000000000000" pitchFamily="2" charset="2"/>
              </a:rPr>
              <a:t>aux enseignements suivis pendant la mobilité n’est à effectuer sur le portail de l’UNIGE</a:t>
            </a:r>
          </a:p>
          <a:p>
            <a:pPr marL="0" indent="0" algn="just">
              <a:spcAft>
                <a:spcPts val="2400"/>
              </a:spcAft>
              <a:buNone/>
            </a:pPr>
            <a:endParaRPr lang="fr-CH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CH" sz="2000" dirty="0">
              <a:sym typeface="Wingdings" panose="05000000000000000000" pitchFamily="2" charset="2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85456" y="546652"/>
            <a:ext cx="83529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Dernières généralités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60718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457200" y="874256"/>
            <a:ext cx="8229600" cy="7683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b="1" dirty="0">
                <a:solidFill>
                  <a:srgbClr val="CC0066"/>
                </a:solidFill>
              </a:rPr>
              <a:t>Dernières généralités</a:t>
            </a:r>
            <a:endParaRPr lang="fr-CH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778008" y="1700808"/>
            <a:ext cx="7931224" cy="3672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ü"/>
            </a:pPr>
            <a:endParaRPr lang="fr-CH" sz="2400" dirty="0"/>
          </a:p>
          <a:p>
            <a:pPr>
              <a:buFont typeface="Wingdings" panose="05000000000000000000" pitchFamily="2" charset="2"/>
              <a:buChar char="Ø"/>
            </a:pPr>
            <a:endParaRPr lang="fr-CH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E3939C-4B22-4D05-AAE5-8FDA5B36589D}"/>
              </a:ext>
            </a:extLst>
          </p:cNvPr>
          <p:cNvSpPr/>
          <p:nvPr/>
        </p:nvSpPr>
        <p:spPr>
          <a:xfrm>
            <a:off x="778008" y="2105561"/>
            <a:ext cx="758798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Si besoin de faire traduire le relevé de notes en anglais, contacter M. James </a:t>
            </a:r>
            <a:r>
              <a:rPr lang="fr-CH" sz="2200" dirty="0" err="1">
                <a:sym typeface="Wingdings" panose="05000000000000000000" pitchFamily="2" charset="2"/>
              </a:rPr>
              <a:t>Tarpley</a:t>
            </a:r>
            <a:r>
              <a:rPr lang="fr-CH" sz="2200" dirty="0">
                <a:sym typeface="Wingdings" panose="05000000000000000000" pitchFamily="2" charset="2"/>
              </a:rPr>
              <a:t>, une fois que les résultats de la session de mai/juin 2024 vous auront été communiqués. Attention, le contacter rapidement quand l’université d’accueil a confirmé l’acceptation de votre place de mobilité.</a:t>
            </a:r>
          </a:p>
          <a:p>
            <a:pPr algn="just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fr-CH" sz="2200" dirty="0">
                <a:sym typeface="Wingdings" panose="05000000000000000000" pitchFamily="2" charset="2"/>
              </a:rPr>
              <a:t>Possibilité de suivre des </a:t>
            </a:r>
            <a:r>
              <a:rPr lang="fr-CH" sz="2200" b="1" dirty="0">
                <a:sym typeface="Wingdings" panose="05000000000000000000" pitchFamily="2" charset="2"/>
              </a:rPr>
              <a:t>enseignements de l’UNIGE à distance </a:t>
            </a:r>
            <a:r>
              <a:rPr lang="fr-CH" sz="2200" dirty="0">
                <a:sym typeface="Wingdings" panose="05000000000000000000" pitchFamily="2" charset="2"/>
              </a:rPr>
              <a:t>pendant la mobilité (responsabilité de l’</a:t>
            </a:r>
            <a:r>
              <a:rPr lang="fr-CH" sz="2200" dirty="0" err="1">
                <a:sym typeface="Wingdings" panose="05000000000000000000" pitchFamily="2" charset="2"/>
              </a:rPr>
              <a:t>étudiant-e</a:t>
            </a:r>
            <a:r>
              <a:rPr lang="fr-CH" sz="2200" dirty="0"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40818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-1404664" y="3459707"/>
            <a:ext cx="403244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H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584" y="2492896"/>
            <a:ext cx="5975055" cy="533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2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H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Wingdings" panose="05000000000000000000" pitchFamily="2" charset="2"/>
            </a:endParaRPr>
          </a:p>
          <a:p>
            <a:pPr marL="914400" marR="0" lvl="2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CH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-1" y="1484784"/>
            <a:ext cx="9144000" cy="3528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H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B0D05D6-F3FF-4BFE-A521-92869F1EAEE2}"/>
              </a:ext>
            </a:extLst>
          </p:cNvPr>
          <p:cNvSpPr txBox="1">
            <a:spLocks/>
          </p:cNvSpPr>
          <p:nvPr/>
        </p:nvSpPr>
        <p:spPr>
          <a:xfrm>
            <a:off x="457199" y="1460700"/>
            <a:ext cx="8609012" cy="384050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CH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Au GSI : Maud Preher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E-mail: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 Maud.Preher@unige.ch / Téléphone : +41 22 379 37 11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Réceptions ouvertes: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 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hesansosflight"/>
                <a:ea typeface="+mn-ea"/>
                <a:cs typeface="+mn-cs"/>
              </a:rPr>
              <a:t>les mardis de 11h à 12h, mercredis de 10h à 11h30 et jeudis de 10h30 à 11h30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Permanences téléphoniques: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 </a:t>
            </a:r>
            <a:r>
              <a:rPr kumimoji="0" lang="fr-CH" sz="24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hesansosflight"/>
                <a:ea typeface="+mn-ea"/>
                <a:cs typeface="+mn-cs"/>
              </a:rPr>
              <a:t>les jeudis de 14h30 à 15h30 et vendredis de 10h à 11h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</a:rPr>
              <a:t>Au sein du Service de la mobilité académique :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charset="0"/>
                <a:ea typeface="ヒラギノ角ゴ Pro W3" charset="0"/>
                <a:cs typeface="ヒラギノ角ゴ Pro W3" charset="0"/>
                <a:hlinkClick r:id="rId5"/>
              </a:rPr>
              <a:t>https://www.unige.ch/exchange/fr/contact/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charset="0"/>
              <a:ea typeface="ヒラギノ角ゴ Pro W3" charset="0"/>
              <a:cs typeface="ヒラギノ角ゴ Pro W3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9BC1C287-0C89-44EF-A9CA-52D69FBF8EDD}"/>
              </a:ext>
            </a:extLst>
          </p:cNvPr>
          <p:cNvSpPr txBox="1">
            <a:spLocks/>
          </p:cNvSpPr>
          <p:nvPr/>
        </p:nvSpPr>
        <p:spPr>
          <a:xfrm>
            <a:off x="457199" y="113161"/>
            <a:ext cx="8229600" cy="7683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4400" b="1" i="0" u="none" strike="noStrike" kern="120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Contacts</a:t>
            </a:r>
            <a:endParaRPr kumimoji="0" lang="fr-CH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5133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3608" y="2132856"/>
            <a:ext cx="734663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Expérimenter une culture différente</a:t>
            </a:r>
          </a:p>
          <a:p>
            <a:pPr marL="457189" indent="-457189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Suivre des enseignements non offerts au GSI</a:t>
            </a:r>
          </a:p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Etendre son réseau</a:t>
            </a:r>
          </a:p>
          <a:p>
            <a:pPr marL="457189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altLang="fr-FR" dirty="0">
                <a:latin typeface="+mn-lt"/>
              </a:rPr>
              <a:t>Enrichir son C.V. </a:t>
            </a:r>
          </a:p>
          <a:p>
            <a:pPr marL="457189" lvl="0" indent="-457189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fr-CH" dirty="0">
                <a:latin typeface="+mn-lt"/>
              </a:rPr>
              <a:t> </a:t>
            </a:r>
            <a:r>
              <a:rPr lang="fr-CH" altLang="fr-FR" dirty="0">
                <a:solidFill>
                  <a:prstClr val="black"/>
                </a:solidFill>
                <a:latin typeface="Calibri"/>
              </a:rPr>
              <a:t>Approfondir une langue étrangère</a:t>
            </a:r>
          </a:p>
          <a:p>
            <a:pPr marL="457189" indent="-457189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fr-CH" altLang="fr-FR" dirty="0">
              <a:latin typeface="+mn-lt"/>
            </a:endParaRP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043608" y="1052736"/>
            <a:ext cx="741682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Pourquoi partir en mobilité ?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pic>
        <p:nvPicPr>
          <p:cNvPr id="6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068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683568" y="980728"/>
            <a:ext cx="7920880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Que signifie partir en mobilité ?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99592" y="2190088"/>
            <a:ext cx="77048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fr-CH" sz="2800" dirty="0"/>
              <a:t>Obligation de suivre des enseignements à l’étranger -&gt; établir un plan d’études et le respecter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/>
              <a:t>Passer les examens à l’étranger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/>
              <a:t>Valider les crédits ECTS au GSI = Module mobilité</a:t>
            </a:r>
          </a:p>
        </p:txBody>
      </p:sp>
      <p:pic>
        <p:nvPicPr>
          <p:cNvPr id="6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745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505" y="5517232"/>
            <a:ext cx="37444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Service de la mobilité académique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043608" y="734770"/>
            <a:ext cx="7416824" cy="76944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fr-CH" altLang="fr-FR" sz="4400" b="1" dirty="0">
                <a:solidFill>
                  <a:srgbClr val="CC0066"/>
                </a:solidFill>
                <a:latin typeface="+mn-lt"/>
              </a:rPr>
              <a:t>Les différents types d’accords</a:t>
            </a:r>
            <a:endParaRPr lang="fr-FR" altLang="fr-FR" sz="4400" b="1" dirty="0">
              <a:solidFill>
                <a:srgbClr val="CC0066"/>
              </a:solidFill>
              <a:latin typeface="+mn-lt"/>
            </a:endParaRPr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47564" y="1743092"/>
            <a:ext cx="8208912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monde (Accord de collaboration) </a:t>
            </a:r>
          </a:p>
          <a:p>
            <a:pPr>
              <a:lnSpc>
                <a:spcPct val="150000"/>
              </a:lnSpc>
            </a:pPr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européennes disciplinaires (Programme ERASMUS)</a:t>
            </a:r>
          </a:p>
          <a:p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les destinations européennes </a:t>
            </a:r>
            <a:r>
              <a:rPr lang="fr-CH" sz="2800" dirty="0" err="1">
                <a:solidFill>
                  <a:srgbClr val="222222"/>
                </a:solidFill>
                <a:latin typeface="+mj-lt"/>
              </a:rPr>
              <a:t>plurifacultaires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 (Programme ERASMUS / </a:t>
            </a:r>
            <a:r>
              <a:rPr lang="fr-CH" sz="2800" dirty="0" err="1">
                <a:solidFill>
                  <a:srgbClr val="222222"/>
                </a:solidFill>
                <a:latin typeface="+mj-lt"/>
              </a:rPr>
              <a:t>Plurifacultaire</a:t>
            </a:r>
            <a:r>
              <a:rPr lang="fr-CH" sz="2800" dirty="0">
                <a:solidFill>
                  <a:srgbClr val="222222"/>
                </a:solidFill>
                <a:latin typeface="+mj-lt"/>
              </a:rPr>
              <a:t>)</a:t>
            </a:r>
          </a:p>
          <a:p>
            <a:endParaRPr lang="fr-CH" sz="1000" dirty="0">
              <a:solidFill>
                <a:srgbClr val="222222"/>
              </a:solidFill>
              <a:latin typeface="+mj-lt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CH" sz="2800" dirty="0">
                <a:solidFill>
                  <a:srgbClr val="222222"/>
                </a:solidFill>
                <a:latin typeface="+mj-lt"/>
              </a:rPr>
              <a:t>La mobilité Suisse</a:t>
            </a:r>
          </a:p>
        </p:txBody>
      </p:sp>
    </p:spTree>
    <p:extLst>
      <p:ext uri="{BB962C8B-B14F-4D97-AF65-F5344CB8AC3E}">
        <p14:creationId xmlns:p14="http://schemas.microsoft.com/office/powerpoint/2010/main" val="2232684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473148" y="388496"/>
            <a:ext cx="8229600" cy="84239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fr-CH" altLang="fr-FR" b="1" dirty="0">
                <a:solidFill>
                  <a:srgbClr val="CC0066"/>
                </a:solidFill>
              </a:rPr>
              <a:t>Directives du GSI</a:t>
            </a:r>
            <a:endParaRPr lang="fr-FR" altLang="fr-FR" b="1" dirty="0">
              <a:solidFill>
                <a:srgbClr val="CC0066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456008" y="1268760"/>
            <a:ext cx="8229600" cy="4431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fr-CH" sz="2800" b="1" dirty="0">
                <a:solidFill>
                  <a:srgbClr val="C00000"/>
                </a:solidFill>
              </a:rPr>
              <a:t>«Directive d’application sur la mobilité pour un séjour de mobilité en Masters»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endParaRPr lang="fr-CH" sz="2400" b="1" dirty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fr-CH" sz="2400" dirty="0">
                <a:sym typeface="Wingdings" panose="05000000000000000000" pitchFamily="2" charset="2"/>
              </a:rPr>
              <a:t>D</a:t>
            </a:r>
            <a:r>
              <a:rPr lang="fr-CH" sz="2400" dirty="0"/>
              <a:t>isponible prochainement sur le site du GSI: </a:t>
            </a:r>
            <a:r>
              <a:rPr lang="fr-CH" sz="2400" dirty="0">
                <a:hlinkClick r:id="rId5"/>
              </a:rPr>
              <a:t>https://www.unige.ch/gsi/fr/espace-etudiants/espace-etudiants-mobilite/mobilite-masters/</a:t>
            </a:r>
            <a:r>
              <a:rPr lang="fr-CH" sz="2400" dirty="0"/>
              <a:t> 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endParaRPr lang="fr-CH" sz="9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fr-CH" sz="2400" dirty="0"/>
              <a:t>Obligation d’en prendre connaissance et de renvoyer la dernière page à la personne de contact au GSI au moment de la validation finale du plan d’études de mobilité</a:t>
            </a:r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222448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868958"/>
          </a:xfrm>
        </p:spPr>
        <p:txBody>
          <a:bodyPr>
            <a:normAutofit fontScale="90000"/>
          </a:bodyPr>
          <a:lstStyle/>
          <a:p>
            <a:br>
              <a:rPr lang="fr-CH" b="1" dirty="0"/>
            </a:br>
            <a:br>
              <a:rPr lang="fr-CH" b="1" dirty="0"/>
            </a:br>
            <a:r>
              <a:rPr lang="fr-CH" altLang="fr-FR" sz="4900" b="1" dirty="0">
                <a:solidFill>
                  <a:srgbClr val="CC0066"/>
                </a:solidFill>
              </a:rPr>
              <a:t>Rappels réglementaires</a:t>
            </a:r>
            <a:br>
              <a:rPr lang="fr-FR" altLang="fr-FR" b="1" dirty="0">
                <a:solidFill>
                  <a:srgbClr val="CC0066"/>
                </a:solidFill>
              </a:rPr>
            </a:br>
            <a:br>
              <a:rPr lang="fr-CH" b="1" dirty="0"/>
            </a:br>
            <a:br>
              <a:rPr lang="fr-CH" b="1" dirty="0"/>
            </a:br>
            <a:endParaRPr lang="fr-CH" b="1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11560" y="1700808"/>
            <a:ext cx="8229600" cy="3816424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Un semestre maximum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Free </a:t>
            </a:r>
            <a:r>
              <a:rPr lang="fr-CH" sz="2600" dirty="0" err="1"/>
              <a:t>mover</a:t>
            </a:r>
            <a:r>
              <a:rPr lang="fr-CH" sz="2600" dirty="0"/>
              <a:t> non autorisé </a:t>
            </a:r>
            <a:r>
              <a:rPr lang="fr-CH" sz="2600" dirty="0">
                <a:sym typeface="Wingdings" panose="05000000000000000000" pitchFamily="2" charset="2"/>
              </a:rPr>
              <a:t> obligation de partir dans le cadre d’un accord signé entre l’Université de Genève et les universités partenaires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Départ au 3</a:t>
            </a:r>
            <a:r>
              <a:rPr lang="fr-CH" sz="2600" baseline="30000" dirty="0"/>
              <a:t>ème</a:t>
            </a:r>
            <a:r>
              <a:rPr lang="fr-CH" sz="2600" dirty="0"/>
              <a:t> semestre (automne 2024) ou au 4</a:t>
            </a:r>
            <a:r>
              <a:rPr lang="fr-CH" sz="2600" baseline="30000" dirty="0"/>
              <a:t>ème</a:t>
            </a:r>
            <a:r>
              <a:rPr lang="fr-CH" sz="2600" dirty="0"/>
              <a:t> semestre (printemps 2025)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Choisir des équivalences «strictes» si enseignements à placer dans le bloc spécialisation/orientation et/ou méthodologique (MAEE)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>
                <a:sym typeface="Wingdings" panose="05000000000000000000" pitchFamily="2" charset="2"/>
              </a:rPr>
              <a:t>Aucune équivalence si enseignements à placer dans le bloc à option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fr-CH" sz="2600" dirty="0"/>
              <a:t>Suivre entre 12 et 30 crédits ECTS</a:t>
            </a:r>
          </a:p>
          <a:p>
            <a:pPr>
              <a:spcBef>
                <a:spcPts val="1800"/>
              </a:spcBef>
            </a:pPr>
            <a:endParaRPr lang="fr-CH" sz="1200" dirty="0"/>
          </a:p>
          <a:p>
            <a:pPr>
              <a:spcBef>
                <a:spcPts val="1800"/>
              </a:spcBef>
            </a:pPr>
            <a:endParaRPr lang="fr-CH" sz="2800" dirty="0"/>
          </a:p>
          <a:p>
            <a:pPr marL="0" indent="0">
              <a:spcBef>
                <a:spcPts val="1800"/>
              </a:spcBef>
              <a:buNone/>
            </a:pPr>
            <a:endParaRPr lang="fr-CH" sz="2800" dirty="0"/>
          </a:p>
          <a:p>
            <a:pPr>
              <a:spcBef>
                <a:spcPts val="1800"/>
              </a:spcBef>
            </a:pPr>
            <a:endParaRPr lang="fr-CH" sz="2800" dirty="0"/>
          </a:p>
        </p:txBody>
      </p:sp>
      <p:pic>
        <p:nvPicPr>
          <p:cNvPr id="5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0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3" name="Titre 1"/>
          <p:cNvSpPr txBox="1">
            <a:spLocks/>
          </p:cNvSpPr>
          <p:nvPr/>
        </p:nvSpPr>
        <p:spPr>
          <a:xfrm>
            <a:off x="0" y="463008"/>
            <a:ext cx="91440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>
                <a:solidFill>
                  <a:srgbClr val="CC0066"/>
                </a:solidFill>
              </a:rPr>
              <a:t>Destinations</a:t>
            </a:r>
            <a:endParaRPr lang="fr-CH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7544" y="1484784"/>
            <a:ext cx="8229600" cy="41913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Choix de l’étudiant-e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Thèmes d’études </a:t>
            </a:r>
            <a:r>
              <a:rPr lang="fr-CH" sz="2400" dirty="0"/>
              <a:t>proposés par l’université d’accueil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Lieu géographique intéressant, mais de moindre importance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Se détacher des destinations géographiques populaires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Ne pas négliger l’intérêt de la </a:t>
            </a:r>
            <a:r>
              <a:rPr lang="fr-CH" sz="2400" b="1" dirty="0"/>
              <a:t>mobilité suisse </a:t>
            </a:r>
            <a:r>
              <a:rPr lang="fr-CH" sz="2000" dirty="0"/>
              <a:t>(diplomatie suisse)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fr-CH" sz="2400" dirty="0">
                <a:sym typeface="Wingdings" panose="05000000000000000000" pitchFamily="2" charset="2"/>
              </a:rPr>
              <a:t>Rester </a:t>
            </a:r>
            <a:r>
              <a:rPr lang="fr-CH" sz="2400" dirty="0" err="1">
                <a:sym typeface="Wingdings" panose="05000000000000000000" pitchFamily="2" charset="2"/>
              </a:rPr>
              <a:t>ouvert-e</a:t>
            </a:r>
            <a:r>
              <a:rPr lang="fr-CH" sz="2400" dirty="0">
                <a:sym typeface="Wingdings" panose="05000000000000000000" pitchFamily="2" charset="2"/>
              </a:rPr>
              <a:t> à des destinations moins populaires mais qui pourraient être bien plus enrichissantes</a:t>
            </a:r>
          </a:p>
          <a:p>
            <a:pPr marL="0" indent="0" algn="just">
              <a:buNone/>
            </a:pPr>
            <a:endParaRPr lang="fr-CH" sz="2000" dirty="0"/>
          </a:p>
          <a:p>
            <a:pPr marL="0" indent="0">
              <a:buFont typeface="Arial" panose="020B0604020202020204" pitchFamily="34" charset="0"/>
              <a:buNone/>
            </a:pPr>
            <a:endParaRPr lang="fr-CH" dirty="0"/>
          </a:p>
          <a:p>
            <a:pPr marL="0" indent="0">
              <a:buFont typeface="Arial" panose="020B0604020202020204" pitchFamily="34" charset="0"/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76364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5960"/>
            <a:ext cx="9144000" cy="1082040"/>
          </a:xfrm>
          <a:prstGeom prst="rect">
            <a:avLst/>
          </a:prstGeom>
        </p:spPr>
      </p:pic>
      <p:sp>
        <p:nvSpPr>
          <p:cNvPr id="6" name="Espace réservé du contenu 2"/>
          <p:cNvSpPr txBox="1">
            <a:spLocks/>
          </p:cNvSpPr>
          <p:nvPr/>
        </p:nvSpPr>
        <p:spPr>
          <a:xfrm>
            <a:off x="457200" y="1772816"/>
            <a:ext cx="8229600" cy="410827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r-CH" sz="2400" b="1" dirty="0"/>
              <a:t>Niveau</a:t>
            </a:r>
            <a:r>
              <a:rPr lang="fr-CH" sz="2400" dirty="0"/>
              <a:t> des cours: vous êtes en MA, vous devez donc choisir des enseignements de niveau MA (sauf pour les enseignements de langues régionales)</a:t>
            </a:r>
          </a:p>
          <a:p>
            <a:pPr marL="971550" lvl="2" indent="-28575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fr-CH" sz="1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dirty="0"/>
              <a:t>Enseignements dans </a:t>
            </a:r>
            <a:r>
              <a:rPr lang="fr-CH" sz="2400" b="1" dirty="0"/>
              <a:t>plusieurs départements / facultés</a:t>
            </a:r>
            <a:r>
              <a:rPr lang="fr-CH" sz="2400" dirty="0"/>
              <a:t>: responsabilité de l’étudiant-e de vérifier auprès de l’Université d’accueil</a:t>
            </a:r>
            <a:endParaRPr lang="fr-CH" sz="1400" dirty="0"/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fr-CH" sz="2400" b="1" dirty="0"/>
              <a:t>Correspondance cours/séminaire</a:t>
            </a:r>
            <a:r>
              <a:rPr lang="fr-CH" sz="2400" dirty="0"/>
              <a:t>: pas d’importance, c</a:t>
            </a:r>
            <a:r>
              <a:rPr lang="fr-CH" sz="2400" dirty="0">
                <a:sym typeface="Wingdings" panose="05000000000000000000" pitchFamily="2" charset="2"/>
              </a:rPr>
              <a:t>’est le contenu qui est essentiel.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23528" y="409575"/>
            <a:ext cx="84456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altLang="fr-FR" b="1" dirty="0">
                <a:solidFill>
                  <a:srgbClr val="CC0066"/>
                </a:solidFill>
              </a:rPr>
              <a:t>Plans d’études</a:t>
            </a:r>
            <a:endParaRPr lang="fr-CH" b="1" dirty="0"/>
          </a:p>
        </p:txBody>
      </p:sp>
    </p:spTree>
    <p:extLst>
      <p:ext uri="{BB962C8B-B14F-4D97-AF65-F5344CB8AC3E}">
        <p14:creationId xmlns:p14="http://schemas.microsoft.com/office/powerpoint/2010/main" val="46252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andeau_gsi.jpg" descr="/Volumes/PIP/Presse/catec/Charte 2014/Modèles ppt/PPT par fac/bandeaux images/bandeau_gsi.jpg"/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" y="5752652"/>
            <a:ext cx="9144000" cy="1082040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altLang="fr-FR" b="1" dirty="0">
                <a:solidFill>
                  <a:srgbClr val="CC0066"/>
                </a:solidFill>
              </a:rPr>
              <a:t>Conversion des crédits</a:t>
            </a:r>
            <a:endParaRPr lang="fr-CH" b="1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85607" y="1413445"/>
            <a:ext cx="4038600" cy="4339207"/>
          </a:xfrm>
        </p:spPr>
        <p:txBody>
          <a:bodyPr>
            <a:normAutofit fontScale="85000" lnSpcReduction="20000"/>
          </a:bodyPr>
          <a:lstStyle/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Système de crédit diffère selon les universités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>
                <a:solidFill>
                  <a:prstClr val="black"/>
                </a:solidFill>
              </a:rPr>
              <a:t>Europe</a:t>
            </a:r>
            <a:r>
              <a:rPr lang="fr-CH" sz="2400" dirty="0">
                <a:solidFill>
                  <a:prstClr val="black"/>
                </a:solidFill>
              </a:rPr>
              <a:t>: système </a:t>
            </a:r>
            <a:r>
              <a:rPr lang="fr-CH" sz="2400" b="1" dirty="0">
                <a:solidFill>
                  <a:prstClr val="black"/>
                </a:solidFill>
              </a:rPr>
              <a:t>ECTS</a:t>
            </a:r>
            <a:r>
              <a:rPr lang="fr-CH" sz="2400" dirty="0">
                <a:solidFill>
                  <a:prstClr val="black"/>
                </a:solidFill>
              </a:rPr>
              <a:t> en général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b="1" dirty="0">
                <a:solidFill>
                  <a:prstClr val="black"/>
                </a:solidFill>
              </a:rPr>
              <a:t>Autres pays</a:t>
            </a:r>
            <a:r>
              <a:rPr lang="fr-CH" sz="2400" dirty="0">
                <a:solidFill>
                  <a:prstClr val="black"/>
                </a:solidFill>
              </a:rPr>
              <a:t>: chaque université peut avoir son propre système de crédits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Conversion en ECTS est souvent disponible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fr-CH" sz="2400" dirty="0">
                <a:solidFill>
                  <a:prstClr val="black"/>
                </a:solidFill>
              </a:rPr>
              <a:t>Sinon évaluation du </a:t>
            </a:r>
            <a:r>
              <a:rPr lang="fr-CH" sz="2400" b="1" dirty="0">
                <a:solidFill>
                  <a:prstClr val="black"/>
                </a:solidFill>
              </a:rPr>
              <a:t>volume horaire (</a:t>
            </a:r>
            <a:r>
              <a:rPr lang="fr-CH" sz="2400" b="1" dirty="0"/>
              <a:t>1 ECTS = 25-30 heures de travail)</a:t>
            </a:r>
          </a:p>
          <a:p>
            <a:pPr marL="0" lvl="0" indent="0" algn="just">
              <a:spcAft>
                <a:spcPts val="600"/>
              </a:spcAft>
              <a:buNone/>
            </a:pPr>
            <a:endParaRPr lang="fr-FR" sz="2400" dirty="0">
              <a:solidFill>
                <a:prstClr val="black"/>
              </a:solidFill>
            </a:endParaRPr>
          </a:p>
          <a:p>
            <a:endParaRPr lang="fr-CH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493956" y="1338276"/>
            <a:ext cx="4470532" cy="4525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CH" sz="2400" u="sng" dirty="0"/>
              <a:t>Quelques exemples hors ECTS :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Australie : 1 crédit = 1.25 ECTS, soit 6 crédits = 7.5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USA et Canada: 1 crédit= 2 ECTS (attention UC : 1 crédit = 1.66 ECTS)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Asie : 1 crédit = 2 ECTS (sauf Malaisie 1.3 ECTS et Singapour 1.5 ECTS)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Royaume-Uni: 2 crédits = 1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 err="1"/>
              <a:t>Israel</a:t>
            </a:r>
            <a:r>
              <a:rPr lang="fr-CH" dirty="0"/>
              <a:t> : 1 crédit = 1.5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Liban : 1 crédit = 1.5 ECTS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r>
              <a:rPr lang="fr-CH" dirty="0"/>
              <a:t>American University = 1 crédit = 2 ECTS </a:t>
            </a:r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endParaRPr lang="fr-CH" dirty="0"/>
          </a:p>
          <a:p>
            <a:pPr marL="801460" lvl="1" indent="-343483">
              <a:spcAft>
                <a:spcPts val="601"/>
              </a:spcAft>
              <a:buFont typeface="Wingdings" panose="05000000000000000000" pitchFamily="2" charset="2"/>
              <a:buChar char="ü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364885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4567</TotalTime>
  <Words>1326</Words>
  <Application>Microsoft Office PowerPoint</Application>
  <PresentationFormat>Affichage à l'écran (4:3)</PresentationFormat>
  <Paragraphs>171</Paragraphs>
  <Slides>19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Corbel</vt:lpstr>
      <vt:lpstr>thesansosflight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Rappels réglementaires   </vt:lpstr>
      <vt:lpstr>Présentation PowerPoint</vt:lpstr>
      <vt:lpstr>Présentation PowerPoint</vt:lpstr>
      <vt:lpstr>Conversion des crédits</vt:lpstr>
      <vt:lpstr>Dates du séjour</vt:lpstr>
      <vt:lpstr>Montage du dossier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Aepli</dc:creator>
  <cp:lastModifiedBy>Maud Preher</cp:lastModifiedBy>
  <cp:revision>238</cp:revision>
  <cp:lastPrinted>2022-09-28T11:25:21Z</cp:lastPrinted>
  <dcterms:created xsi:type="dcterms:W3CDTF">2015-09-30T09:16:07Z</dcterms:created>
  <dcterms:modified xsi:type="dcterms:W3CDTF">2023-09-28T14:28:46Z</dcterms:modified>
</cp:coreProperties>
</file>