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394" r:id="rId4"/>
    <p:sldId id="395" r:id="rId5"/>
    <p:sldId id="396" r:id="rId6"/>
    <p:sldId id="397" r:id="rId7"/>
    <p:sldId id="399" r:id="rId8"/>
    <p:sldId id="398" r:id="rId9"/>
    <p:sldId id="400" r:id="rId10"/>
    <p:sldId id="401" r:id="rId11"/>
    <p:sldId id="402" r:id="rId12"/>
    <p:sldId id="403" r:id="rId13"/>
    <p:sldId id="404" r:id="rId14"/>
    <p:sldId id="409" r:id="rId15"/>
    <p:sldId id="405" r:id="rId16"/>
    <p:sldId id="407" r:id="rId17"/>
    <p:sldId id="410" r:id="rId18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38AA7DA-EF70-4CA6-99A7-E8992BB3AA47}">
          <p14:sldIdLst>
            <p14:sldId id="256"/>
            <p14:sldId id="259"/>
            <p14:sldId id="394"/>
            <p14:sldId id="395"/>
            <p14:sldId id="396"/>
            <p14:sldId id="397"/>
            <p14:sldId id="399"/>
            <p14:sldId id="398"/>
            <p14:sldId id="400"/>
            <p14:sldId id="401"/>
            <p14:sldId id="402"/>
            <p14:sldId id="403"/>
            <p14:sldId id="404"/>
            <p14:sldId id="409"/>
            <p14:sldId id="405"/>
            <p14:sldId id="407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4674"/>
  </p:normalViewPr>
  <p:slideViewPr>
    <p:cSldViewPr>
      <p:cViewPr varScale="1">
        <p:scale>
          <a:sx n="65" d="100"/>
          <a:sy n="65" d="100"/>
        </p:scale>
        <p:origin x="3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9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827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23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002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434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46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98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074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8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18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6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92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66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95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60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0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R</a:t>
            </a:r>
            <a:r>
              <a:rPr dirty="0"/>
              <a:t>e</a:t>
            </a:r>
            <a:r>
              <a:rPr spc="-5" dirty="0"/>
              <a:t>fo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40" dirty="0"/>
              <a:t>e</a:t>
            </a:r>
            <a:r>
              <a:rPr dirty="0"/>
              <a:t> </a:t>
            </a:r>
            <a:r>
              <a:rPr spc="-15" dirty="0"/>
              <a:t> </a:t>
            </a:r>
            <a:r>
              <a:rPr spc="55" dirty="0"/>
              <a:t>S</a:t>
            </a:r>
            <a:r>
              <a:rPr spc="-40" dirty="0"/>
              <a:t>I</a:t>
            </a:r>
            <a:r>
              <a:rPr spc="195" dirty="0"/>
              <a:t>-</a:t>
            </a:r>
            <a:r>
              <a:rPr spc="45" dirty="0"/>
              <a:t>E</a:t>
            </a:r>
            <a:r>
              <a:rPr spc="40" dirty="0"/>
              <a:t>t</a:t>
            </a:r>
            <a:r>
              <a:rPr spc="65" dirty="0"/>
              <a:t>u</a:t>
            </a:r>
            <a:r>
              <a:rPr spc="60" dirty="0"/>
              <a:t>d</a:t>
            </a:r>
            <a:r>
              <a:rPr spc="30" dirty="0"/>
              <a:t>i</a:t>
            </a:r>
            <a:r>
              <a:rPr spc="95" dirty="0"/>
              <a:t>a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15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R</a:t>
            </a:r>
            <a:r>
              <a:rPr dirty="0"/>
              <a:t>e</a:t>
            </a:r>
            <a:r>
              <a:rPr spc="-5" dirty="0"/>
              <a:t>fo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40" dirty="0"/>
              <a:t>e</a:t>
            </a:r>
            <a:r>
              <a:rPr dirty="0"/>
              <a:t> </a:t>
            </a:r>
            <a:r>
              <a:rPr spc="-15" dirty="0"/>
              <a:t> </a:t>
            </a:r>
            <a:r>
              <a:rPr spc="55" dirty="0"/>
              <a:t>S</a:t>
            </a:r>
            <a:r>
              <a:rPr spc="-40" dirty="0"/>
              <a:t>I</a:t>
            </a:r>
            <a:r>
              <a:rPr spc="195" dirty="0"/>
              <a:t>-</a:t>
            </a:r>
            <a:r>
              <a:rPr spc="45" dirty="0"/>
              <a:t>E</a:t>
            </a:r>
            <a:r>
              <a:rPr spc="40" dirty="0"/>
              <a:t>t</a:t>
            </a:r>
            <a:r>
              <a:rPr spc="65" dirty="0"/>
              <a:t>u</a:t>
            </a:r>
            <a:r>
              <a:rPr spc="60" dirty="0"/>
              <a:t>d</a:t>
            </a:r>
            <a:r>
              <a:rPr spc="30" dirty="0"/>
              <a:t>i</a:t>
            </a:r>
            <a:r>
              <a:rPr spc="95" dirty="0"/>
              <a:t>a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15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R</a:t>
            </a:r>
            <a:r>
              <a:rPr dirty="0"/>
              <a:t>e</a:t>
            </a:r>
            <a:r>
              <a:rPr spc="-5" dirty="0"/>
              <a:t>fo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40" dirty="0"/>
              <a:t>e</a:t>
            </a:r>
            <a:r>
              <a:rPr dirty="0"/>
              <a:t> </a:t>
            </a:r>
            <a:r>
              <a:rPr spc="-15" dirty="0"/>
              <a:t> </a:t>
            </a:r>
            <a:r>
              <a:rPr spc="55" dirty="0"/>
              <a:t>S</a:t>
            </a:r>
            <a:r>
              <a:rPr spc="-40" dirty="0"/>
              <a:t>I</a:t>
            </a:r>
            <a:r>
              <a:rPr spc="195" dirty="0"/>
              <a:t>-</a:t>
            </a:r>
            <a:r>
              <a:rPr spc="45" dirty="0"/>
              <a:t>E</a:t>
            </a:r>
            <a:r>
              <a:rPr spc="40" dirty="0"/>
              <a:t>t</a:t>
            </a:r>
            <a:r>
              <a:rPr spc="65" dirty="0"/>
              <a:t>u</a:t>
            </a:r>
            <a:r>
              <a:rPr spc="60" dirty="0"/>
              <a:t>d</a:t>
            </a:r>
            <a:r>
              <a:rPr spc="30" dirty="0"/>
              <a:t>i</a:t>
            </a:r>
            <a:r>
              <a:rPr spc="95" dirty="0"/>
              <a:t>a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15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R</a:t>
            </a:r>
            <a:r>
              <a:rPr dirty="0"/>
              <a:t>e</a:t>
            </a:r>
            <a:r>
              <a:rPr spc="-5" dirty="0"/>
              <a:t>fo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40" dirty="0"/>
              <a:t>e</a:t>
            </a:r>
            <a:r>
              <a:rPr dirty="0"/>
              <a:t> </a:t>
            </a:r>
            <a:r>
              <a:rPr spc="-15" dirty="0"/>
              <a:t> </a:t>
            </a:r>
            <a:r>
              <a:rPr spc="55" dirty="0"/>
              <a:t>S</a:t>
            </a:r>
            <a:r>
              <a:rPr spc="-40" dirty="0"/>
              <a:t>I</a:t>
            </a:r>
            <a:r>
              <a:rPr spc="195" dirty="0"/>
              <a:t>-</a:t>
            </a:r>
            <a:r>
              <a:rPr spc="45" dirty="0"/>
              <a:t>E</a:t>
            </a:r>
            <a:r>
              <a:rPr spc="40" dirty="0"/>
              <a:t>t</a:t>
            </a:r>
            <a:r>
              <a:rPr spc="65" dirty="0"/>
              <a:t>u</a:t>
            </a:r>
            <a:r>
              <a:rPr spc="60" dirty="0"/>
              <a:t>d</a:t>
            </a:r>
            <a:r>
              <a:rPr spc="30" dirty="0"/>
              <a:t>i</a:t>
            </a:r>
            <a:r>
              <a:rPr spc="95" dirty="0"/>
              <a:t>a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15"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R</a:t>
            </a:r>
            <a:r>
              <a:rPr dirty="0"/>
              <a:t>e</a:t>
            </a:r>
            <a:r>
              <a:rPr spc="-5" dirty="0"/>
              <a:t>fo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40" dirty="0"/>
              <a:t>e</a:t>
            </a:r>
            <a:r>
              <a:rPr dirty="0"/>
              <a:t> </a:t>
            </a:r>
            <a:r>
              <a:rPr spc="-15" dirty="0"/>
              <a:t> </a:t>
            </a:r>
            <a:r>
              <a:rPr spc="55" dirty="0"/>
              <a:t>S</a:t>
            </a:r>
            <a:r>
              <a:rPr spc="-40" dirty="0"/>
              <a:t>I</a:t>
            </a:r>
            <a:r>
              <a:rPr spc="195" dirty="0"/>
              <a:t>-</a:t>
            </a:r>
            <a:r>
              <a:rPr spc="45" dirty="0"/>
              <a:t>E</a:t>
            </a:r>
            <a:r>
              <a:rPr spc="40" dirty="0"/>
              <a:t>t</a:t>
            </a:r>
            <a:r>
              <a:rPr spc="65" dirty="0"/>
              <a:t>u</a:t>
            </a:r>
            <a:r>
              <a:rPr spc="60" dirty="0"/>
              <a:t>d</a:t>
            </a:r>
            <a:r>
              <a:rPr spc="30" dirty="0"/>
              <a:t>i</a:t>
            </a:r>
            <a:r>
              <a:rPr spc="95" dirty="0"/>
              <a:t>a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15"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6477000"/>
            <a:ext cx="10388600" cy="215900"/>
          </a:xfrm>
          <a:custGeom>
            <a:avLst/>
            <a:gdLst/>
            <a:ahLst/>
            <a:cxnLst/>
            <a:rect l="l" t="t" r="r" b="b"/>
            <a:pathLst>
              <a:path w="10388600" h="215900">
                <a:moveTo>
                  <a:pt x="0" y="215900"/>
                </a:moveTo>
                <a:lnTo>
                  <a:pt x="10388600" y="215900"/>
                </a:lnTo>
                <a:lnTo>
                  <a:pt x="103886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CF0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690" y="927147"/>
            <a:ext cx="9748018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309" y="1840906"/>
            <a:ext cx="9686780" cy="4088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R</a:t>
            </a:r>
            <a:r>
              <a:rPr dirty="0"/>
              <a:t>e</a:t>
            </a:r>
            <a:r>
              <a:rPr spc="-5" dirty="0"/>
              <a:t>fo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40" dirty="0"/>
              <a:t>e</a:t>
            </a:r>
            <a:r>
              <a:rPr dirty="0"/>
              <a:t> </a:t>
            </a:r>
            <a:r>
              <a:rPr spc="-15" dirty="0"/>
              <a:t> </a:t>
            </a:r>
            <a:r>
              <a:rPr spc="55" dirty="0"/>
              <a:t>S</a:t>
            </a:r>
            <a:r>
              <a:rPr spc="-40" dirty="0"/>
              <a:t>I</a:t>
            </a:r>
            <a:r>
              <a:rPr spc="195" dirty="0"/>
              <a:t>-</a:t>
            </a:r>
            <a:r>
              <a:rPr spc="45" dirty="0"/>
              <a:t>E</a:t>
            </a:r>
            <a:r>
              <a:rPr spc="40" dirty="0"/>
              <a:t>t</a:t>
            </a:r>
            <a:r>
              <a:rPr spc="65" dirty="0"/>
              <a:t>u</a:t>
            </a:r>
            <a:r>
              <a:rPr spc="60" dirty="0"/>
              <a:t>d</a:t>
            </a:r>
            <a:r>
              <a:rPr spc="30" dirty="0"/>
              <a:t>i</a:t>
            </a:r>
            <a:r>
              <a:rPr spc="95" dirty="0"/>
              <a:t>a</a:t>
            </a:r>
            <a:r>
              <a:rPr spc="60" dirty="0"/>
              <a:t>n</a:t>
            </a:r>
            <a:r>
              <a:rPr spc="95" dirty="0"/>
              <a:t>t</a:t>
            </a:r>
            <a:r>
              <a:rPr spc="15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56060" y="6532570"/>
            <a:ext cx="152400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talogue-si.unige.ch/pgc" TargetMode="External"/><Relationship Id="rId4" Type="http://schemas.openxmlformats.org/officeDocument/2006/relationships/hyperlink" Target="https://pgc.unige.c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gc.unige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5778500"/>
            <a:ext cx="10388600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082" y="2306929"/>
            <a:ext cx="793521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z="3000" b="1" spc="-35" dirty="0">
                <a:latin typeface="Arial"/>
                <a:cs typeface="Arial"/>
              </a:rPr>
              <a:t>Programme des cours</a:t>
            </a:r>
          </a:p>
          <a:p>
            <a:pPr marL="12700">
              <a:lnSpc>
                <a:spcPct val="100000"/>
              </a:lnSpc>
            </a:pPr>
            <a:r>
              <a:rPr lang="fr-CH" sz="3000" spc="-35" dirty="0">
                <a:latin typeface="Arial"/>
                <a:cs typeface="Arial"/>
              </a:rPr>
              <a:t>Tutoriel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5A015-FEED-4828-8919-2DDA0CA0B424}"/>
              </a:ext>
            </a:extLst>
          </p:cNvPr>
          <p:cNvSpPr/>
          <p:nvPr/>
        </p:nvSpPr>
        <p:spPr>
          <a:xfrm>
            <a:off x="8291666" y="486117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latin typeface="Arial" panose="020B0604020202020204" pitchFamily="34" charset="0"/>
                <a:hlinkClick r:id="rId4"/>
              </a:rPr>
              <a:t>https://pgc.unige.ch</a:t>
            </a:r>
            <a:r>
              <a:rPr lang="fr-FR" altLang="fr-FR">
                <a:latin typeface="Arial" panose="020B0604020202020204" pitchFamily="34" charset="0"/>
              </a:rPr>
              <a:t> 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5B8F7-1650-484D-8558-BF8CA8465B89}"/>
              </a:ext>
            </a:extLst>
          </p:cNvPr>
          <p:cNvSpPr/>
          <p:nvPr/>
        </p:nvSpPr>
        <p:spPr>
          <a:xfrm>
            <a:off x="7190403" y="5230509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hlinkClick r:id="rId5"/>
              </a:rPr>
              <a:t>https://catalogue-si.unige.ch/pgc</a:t>
            </a:r>
            <a:r>
              <a:rPr lang="fr-CH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10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Cliquez sur un cours associé pour voir leur détail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CB3D5FA-47E3-4BC1-9AB8-653DC2A9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7" y="1238450"/>
            <a:ext cx="6262437" cy="2968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3EBCBD24-E75A-4D08-B1D0-48C6DF97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482850"/>
            <a:ext cx="4317278" cy="383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0354B71-BEDD-4F58-8DFD-32809548ADA2}"/>
              </a:ext>
            </a:extLst>
          </p:cNvPr>
          <p:cNvCxnSpPr/>
          <p:nvPr/>
        </p:nvCxnSpPr>
        <p:spPr>
          <a:xfrm>
            <a:off x="5319653" y="3473450"/>
            <a:ext cx="762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6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11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1040684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Connectez-vous ou créez un compte Switch </a:t>
            </a:r>
            <a:r>
              <a:rPr lang="fr-CH" kern="0" spc="-5" dirty="0" err="1"/>
              <a:t>Edu</a:t>
            </a:r>
            <a:r>
              <a:rPr lang="fr-CH" kern="0" spc="-5" dirty="0"/>
              <a:t>-ID pour constituer et visualiser votre grille horaire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16EF620-485D-4F06-AB8A-94D4A0DF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4" y="1766346"/>
            <a:ext cx="8179211" cy="2163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C46CCD21-8EC1-437B-9955-F6409509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235450"/>
            <a:ext cx="3128962" cy="15214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33612B9-8B10-4E8E-ADF0-9E8F95241D73}"/>
              </a:ext>
            </a:extLst>
          </p:cNvPr>
          <p:cNvCxnSpPr/>
          <p:nvPr/>
        </p:nvCxnSpPr>
        <p:spPr>
          <a:xfrm>
            <a:off x="7861300" y="2155438"/>
            <a:ext cx="0" cy="2384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5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12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Ajoutez des horaires depuis le détail des cours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C30C2F7-D609-4562-9BAF-1533D1CC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7" y="1553023"/>
            <a:ext cx="3776559" cy="33283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2E6177D-7F6A-411C-878C-4BBE3664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44562"/>
            <a:ext cx="7191375" cy="28633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C0021D6-19C1-4462-83C8-A71141545FDD}"/>
              </a:ext>
            </a:extLst>
          </p:cNvPr>
          <p:cNvCxnSpPr>
            <a:cxnSpLocks/>
          </p:cNvCxnSpPr>
          <p:nvPr/>
        </p:nvCxnSpPr>
        <p:spPr>
          <a:xfrm>
            <a:off x="1460500" y="2787650"/>
            <a:ext cx="2514600" cy="2057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13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Ajoutez des horaires depuis un plan d’étude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4EE2B09-F60E-493D-BE5A-68A54D21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0" y="1698550"/>
            <a:ext cx="5095217" cy="3222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265AF891-2309-4774-A289-C031ECCB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35" y="2178050"/>
            <a:ext cx="5036245" cy="4191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E968B47-113E-4166-88F5-914C0888BCF4}"/>
              </a:ext>
            </a:extLst>
          </p:cNvPr>
          <p:cNvCxnSpPr/>
          <p:nvPr/>
        </p:nvCxnSpPr>
        <p:spPr>
          <a:xfrm flipV="1">
            <a:off x="4660900" y="3397250"/>
            <a:ext cx="685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2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14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925850" cy="1040684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Visualisez votre sélection d’horaires depuis « Mes horaires » et personnalisez-les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122BB1F-F10E-40E8-91A0-DC2969CF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599814"/>
            <a:ext cx="7820025" cy="4356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6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15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925850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Visualisez et imprimez en </a:t>
            </a:r>
            <a:r>
              <a:rPr lang="fr-CH" kern="0" spc="-5" dirty="0" err="1"/>
              <a:t>pdf</a:t>
            </a:r>
            <a:r>
              <a:rPr lang="fr-CH" kern="0" spc="-5" dirty="0"/>
              <a:t> votre « Semaine type »</a:t>
            </a:r>
          </a:p>
        </p:txBody>
      </p:sp>
      <p:pic>
        <p:nvPicPr>
          <p:cNvPr id="14364" name="Picture 28">
            <a:extLst>
              <a:ext uri="{FF2B5EF4-FFF2-40B4-BE49-F238E27FC236}">
                <a16:creationId xmlns:a16="http://schemas.microsoft.com/office/drawing/2014/main" id="{0F52E692-7232-4E39-97EB-F271258C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1" y="1187450"/>
            <a:ext cx="7393299" cy="4895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60558EB9-400F-49C5-8E04-904B5EB8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1535584"/>
            <a:ext cx="3812900" cy="2762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16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Visualisez votre « Calendrier » par jour, semaine ou mois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F4A7046-AF7A-4547-A18B-D8BE0956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254250"/>
            <a:ext cx="3842929" cy="2753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9C1F69A9-E3D8-4DC9-84CC-B828E6BA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81" y="3213440"/>
            <a:ext cx="4448819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0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17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1040684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Exportez vos horaires au format </a:t>
            </a:r>
            <a:r>
              <a:rPr lang="fr-CH" kern="0" spc="-5" dirty="0" err="1"/>
              <a:t>iCal</a:t>
            </a:r>
            <a:r>
              <a:rPr lang="fr-CH" kern="0" spc="-5" dirty="0"/>
              <a:t> pour votre calendrier de messagerie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9C602A6-0768-492A-96AD-764CF62E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" y="1797050"/>
            <a:ext cx="8972122" cy="3582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6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94900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2</a:t>
            </a:fld>
            <a:endParaRPr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F149012-8F21-4AA8-B86B-F92FB3BA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74" y="1635698"/>
            <a:ext cx="908847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</a:t>
            </a:r>
            <a:r>
              <a:rPr lang="fr-FR" altLang="fr-FR" b="0" dirty="0">
                <a:latin typeface="Arial" panose="020B0604020202020204" pitchFamily="34" charset="0"/>
              </a:rPr>
              <a:t>p</a:t>
            </a:r>
            <a:r>
              <a: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rogramme des cours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permet de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consulter les plans d'études et les cours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dispensés à l'UNIGE et de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constituer sa grille horaire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 tutorial illustre les principales fonctionnalités sur la base de la version « ordinateur » de l’application.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Arial" panose="020B0604020202020204" pitchFamily="34" charset="0"/>
              </a:rPr>
              <a:t>Il est possible d’utiliser cette application sur mobile également pour consulter les plans d’études, les cours, et ses horaires ; la constitution de la grille horaire est uniquement disponible sur la version « ordinateur ».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A319E1-7343-4727-823B-575DA1E93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50" y="597037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5" dirty="0"/>
              <a:t>Introduction</a:t>
            </a:r>
            <a:endParaRPr spc="-5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E209E1-F101-47FB-BF64-A251C31FC939}"/>
              </a:ext>
            </a:extLst>
          </p:cNvPr>
          <p:cNvSpPr txBox="1"/>
          <p:nvPr/>
        </p:nvSpPr>
        <p:spPr>
          <a:xfrm>
            <a:off x="423086" y="4921250"/>
            <a:ext cx="974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Attention !</a:t>
            </a:r>
          </a:p>
          <a:p>
            <a:r>
              <a:rPr lang="fr-CH" b="1" dirty="0"/>
              <a:t>Les horaires choisis dans cette application ne font pas office d’inscription.</a:t>
            </a:r>
          </a:p>
          <a:p>
            <a:r>
              <a:rPr lang="fr-CH" dirty="0"/>
              <a:t>Rendez-vous sur le site de votre faculté, centre ou institut pour connaître les modalités d’inscriptions.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050" y="597037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5" dirty="0"/>
              <a:t>Accédez à l’application depuis </a:t>
            </a:r>
            <a:r>
              <a:rPr lang="fr-CH" spc="-5" dirty="0">
                <a:hlinkClick r:id="rId3"/>
              </a:rPr>
              <a:t>https://pgc.unige.ch</a:t>
            </a:r>
            <a:r>
              <a:rPr lang="fr-CH" spc="-5" dirty="0"/>
              <a:t> 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94900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3</a:t>
            </a:fld>
            <a:endParaRPr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6DAD103-F451-42CD-B3C7-9D759424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2" y="1666372"/>
            <a:ext cx="6324600" cy="4699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5D36249-5ECE-4164-BCB4-F5196CE5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2" y="1297294"/>
            <a:ext cx="18669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7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010" y="423674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5" dirty="0"/>
              <a:t>Utilisez la barre de recherche pour trouver un cours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94900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4</a:t>
            </a:fld>
            <a:endParaRPr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D171D42-8763-4F29-8FC7-B1BEA7AE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" y="1187450"/>
            <a:ext cx="7140728" cy="5230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0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050" y="438783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5" dirty="0"/>
              <a:t>Cliquez sur le résultat pour accéder au détail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994900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5</a:t>
            </a:fld>
            <a:endParaRPr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B3F37C-CE42-4A02-8F79-53616FA1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" y="1397928"/>
            <a:ext cx="6115850" cy="47197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AADB393-E0FE-467A-993F-1B81BA7C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52" y="2236805"/>
            <a:ext cx="4861952" cy="3714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680F510-F0E0-49A1-8992-D8086A275106}"/>
              </a:ext>
            </a:extLst>
          </p:cNvPr>
          <p:cNvCxnSpPr/>
          <p:nvPr/>
        </p:nvCxnSpPr>
        <p:spPr>
          <a:xfrm flipV="1">
            <a:off x="3594100" y="4387850"/>
            <a:ext cx="3276600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9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6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1040684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Trouvez les informations du cours : horaires, descriptif, crédits, </a:t>
            </a:r>
            <a:r>
              <a:rPr lang="fr-CH" kern="0" spc="-5" dirty="0" err="1"/>
              <a:t>enseignant-es</a:t>
            </a:r>
            <a:r>
              <a:rPr lang="fr-CH" kern="0" spc="-5" dirty="0"/>
              <a:t>, plans d’études associés…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CDF8B71-FC34-455B-9216-552C0E48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1" y="1832177"/>
            <a:ext cx="2890438" cy="2656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31103C0-8F11-41F0-BF68-D0A0975C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0" y="3869644"/>
            <a:ext cx="762000" cy="266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4444F4AC-3B58-4427-AD28-EDA5FEB0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71" y="3508760"/>
            <a:ext cx="2554676" cy="10075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22E1212-5A43-4A75-977C-216CACC5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33" y="1744490"/>
            <a:ext cx="3881027" cy="1316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0BD1D475-B615-48FF-A088-0ADAB25F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8" y="4946636"/>
            <a:ext cx="4312519" cy="10274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7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7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Utilisez les filtres pour affiner votre recherche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CAD1F79-6C72-45B2-BC53-1FDD28B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87450"/>
            <a:ext cx="6315868" cy="4845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4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8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625185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Cherchez des plans d’études depuis l’onglet « Plans d’études»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D325D80-2283-4B7E-9080-34807572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" y="1492250"/>
            <a:ext cx="8513225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2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27263" y="6544809"/>
            <a:ext cx="8578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pc="-15" dirty="0"/>
              <a:t>Programme des cours</a:t>
            </a:r>
            <a:endParaRPr spc="15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288B190-1C3C-4E7D-B3D1-407280396E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747747" y="6532570"/>
            <a:ext cx="3135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4C2D51B-79BE-44AD-B349-F7107FFD1669}" type="slidenum">
              <a:rPr lang="fr-CH" smtClean="0"/>
              <a:t>9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6D2B75-D05D-4A4E-A3A9-B22AC406D189}"/>
              </a:ext>
            </a:extLst>
          </p:cNvPr>
          <p:cNvSpPr txBox="1">
            <a:spLocks/>
          </p:cNvSpPr>
          <p:nvPr/>
        </p:nvSpPr>
        <p:spPr>
          <a:xfrm>
            <a:off x="450050" y="420495"/>
            <a:ext cx="9748018" cy="1040684"/>
          </a:xfrm>
          <a:prstGeom prst="rect">
            <a:avLst/>
          </a:prstGeom>
        </p:spPr>
        <p:txBody>
          <a:bodyPr vert="horz" wrap="square" lIns="0" tIns="207659" rIns="0" bIns="0" rtlCol="0">
            <a:spAutoFit/>
          </a:bodyPr>
          <a:lstStyle>
            <a:lvl1pPr>
              <a:defRPr sz="2700" b="0" i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fr-CH" kern="0" spc="-5" dirty="0"/>
              <a:t>Cliquez sur le résultat pour dérouler l’arborescence du plan, ou utilisez « Tout déplier »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4168C934-B49B-47F0-BAC3-2BF14DA2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1" y="1648096"/>
            <a:ext cx="8173250" cy="791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DC792306-2DD3-40DD-A47E-6B81985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" y="2978150"/>
            <a:ext cx="8173249" cy="2639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F966AF6-9314-4184-8987-044FF252D177}"/>
              </a:ext>
            </a:extLst>
          </p:cNvPr>
          <p:cNvCxnSpPr>
            <a:cxnSpLocks/>
          </p:cNvCxnSpPr>
          <p:nvPr/>
        </p:nvCxnSpPr>
        <p:spPr>
          <a:xfrm>
            <a:off x="3518936" y="233045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6B7620A-90FF-434B-BC39-82B921BE87DB}"/>
              </a:ext>
            </a:extLst>
          </p:cNvPr>
          <p:cNvSpPr/>
          <p:nvPr/>
        </p:nvSpPr>
        <p:spPr>
          <a:xfrm>
            <a:off x="7556500" y="3244850"/>
            <a:ext cx="4572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145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17624</TotalTime>
  <Words>354</Words>
  <Application>Microsoft Office PowerPoint</Application>
  <PresentationFormat>Personnalisé</PresentationFormat>
  <Paragraphs>60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Présentation PowerPoint</vt:lpstr>
      <vt:lpstr>Introduction</vt:lpstr>
      <vt:lpstr>Accédez à l’application depuis https://pgc.unige.ch </vt:lpstr>
      <vt:lpstr>Utilisez la barre de recherche pour trouver un cours</vt:lpstr>
      <vt:lpstr>Cliquez sur le résultat pour accéder au détail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Gueniat</dc:creator>
  <cp:lastModifiedBy>Sandrine Gueniat</cp:lastModifiedBy>
  <cp:revision>1112</cp:revision>
  <dcterms:created xsi:type="dcterms:W3CDTF">2021-06-21T11:57:22Z</dcterms:created>
  <dcterms:modified xsi:type="dcterms:W3CDTF">2024-09-06T09:41:48Z</dcterms:modified>
</cp:coreProperties>
</file>