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6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39" r:id="rId21"/>
    <p:sldId id="302" r:id="rId22"/>
    <p:sldId id="259" r:id="rId23"/>
    <p:sldId id="288" r:id="rId24"/>
    <p:sldId id="344" r:id="rId25"/>
    <p:sldId id="275" r:id="rId26"/>
    <p:sldId id="279" r:id="rId27"/>
    <p:sldId id="341" r:id="rId28"/>
    <p:sldId id="271" r:id="rId29"/>
    <p:sldId id="342" r:id="rId30"/>
    <p:sldId id="286" r:id="rId31"/>
    <p:sldId id="287" r:id="rId32"/>
    <p:sldId id="276" r:id="rId33"/>
    <p:sldId id="343" r:id="rId34"/>
    <p:sldId id="304" r:id="rId35"/>
    <p:sldId id="345" r:id="rId36"/>
    <p:sldId id="322" r:id="rId37"/>
    <p:sldId id="285" r:id="rId38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282" autoAdjust="0"/>
  </p:normalViewPr>
  <p:slideViewPr>
    <p:cSldViewPr>
      <p:cViewPr varScale="1">
        <p:scale>
          <a:sx n="102" d="100"/>
          <a:sy n="102" d="100"/>
        </p:scale>
        <p:origin x="-122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7B429-BEA1-324A-A620-8190A80D9AD3}" type="doc">
      <dgm:prSet loTypeId="urn:microsoft.com/office/officeart/2005/8/layout/lProcess3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A7F74103-953B-7F40-8127-A304A891B92F}">
      <dgm:prSet phldrT="[Texte]" custT="1"/>
      <dgm:spPr>
        <a:solidFill>
          <a:srgbClr val="C00F3D"/>
        </a:solidFill>
      </dgm:spPr>
      <dgm:t>
        <a:bodyPr/>
        <a:lstStyle/>
        <a:p>
          <a:r>
            <a:rPr lang="fr-FR" sz="2000" dirty="0" smtClean="0"/>
            <a:t>Destination 1</a:t>
          </a:r>
          <a:endParaRPr lang="fr-FR" sz="2000" dirty="0"/>
        </a:p>
      </dgm:t>
    </dgm:pt>
    <dgm:pt modelId="{D02B680E-5DEA-1148-A133-A4FA07954F08}" type="parTrans" cxnId="{9A52D582-617A-564E-A1A1-48D2F38B416E}">
      <dgm:prSet/>
      <dgm:spPr/>
      <dgm:t>
        <a:bodyPr/>
        <a:lstStyle/>
        <a:p>
          <a:endParaRPr lang="fr-FR"/>
        </a:p>
      </dgm:t>
    </dgm:pt>
    <dgm:pt modelId="{AAE7641B-93B2-5848-AC41-F94C3CD6E45A}" type="sibTrans" cxnId="{9A52D582-617A-564E-A1A1-48D2F38B416E}">
      <dgm:prSet/>
      <dgm:spPr/>
      <dgm:t>
        <a:bodyPr/>
        <a:lstStyle/>
        <a:p>
          <a:endParaRPr lang="fr-FR"/>
        </a:p>
      </dgm:t>
    </dgm:pt>
    <dgm:pt modelId="{DAA83ED8-A8A2-3D48-A2E3-3548403F764D}">
      <dgm:prSet phldrT="[Texte]" custT="1"/>
      <dgm:spPr>
        <a:solidFill>
          <a:srgbClr val="C00F3D">
            <a:alpha val="16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fr-FR" sz="2000" dirty="0" smtClean="0"/>
            <a:t>Monde</a:t>
          </a:r>
          <a:endParaRPr lang="fr-FR" sz="2000" dirty="0"/>
        </a:p>
      </dgm:t>
    </dgm:pt>
    <dgm:pt modelId="{881DA498-C67D-D547-9A19-A24F24D38E0C}" type="parTrans" cxnId="{A8A5E4E5-2929-E445-A778-44048B11592E}">
      <dgm:prSet/>
      <dgm:spPr/>
      <dgm:t>
        <a:bodyPr/>
        <a:lstStyle/>
        <a:p>
          <a:endParaRPr lang="fr-FR"/>
        </a:p>
      </dgm:t>
    </dgm:pt>
    <dgm:pt modelId="{DF234D61-299D-354E-BD99-CF5589117FAF}" type="sibTrans" cxnId="{A8A5E4E5-2929-E445-A778-44048B11592E}">
      <dgm:prSet/>
      <dgm:spPr/>
      <dgm:t>
        <a:bodyPr/>
        <a:lstStyle/>
        <a:p>
          <a:endParaRPr lang="fr-FR"/>
        </a:p>
      </dgm:t>
    </dgm:pt>
    <dgm:pt modelId="{C52C2982-9C67-2144-9C48-6A036C6ADD06}">
      <dgm:prSet phldrT="[Texte]" custT="1"/>
      <dgm:spPr>
        <a:solidFill>
          <a:srgbClr val="C00F3D">
            <a:alpha val="16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fr-FR" sz="2000" dirty="0" smtClean="0"/>
            <a:t>Monde</a:t>
          </a:r>
          <a:endParaRPr lang="fr-FR" sz="2000" dirty="0"/>
        </a:p>
      </dgm:t>
    </dgm:pt>
    <dgm:pt modelId="{D884863D-4ABA-DE4C-9ED4-1BB00F8E131B}" type="parTrans" cxnId="{9D8A5CF7-0A6A-7F43-8C6E-76ACA4D69AD4}">
      <dgm:prSet/>
      <dgm:spPr/>
      <dgm:t>
        <a:bodyPr/>
        <a:lstStyle/>
        <a:p>
          <a:endParaRPr lang="fr-FR"/>
        </a:p>
      </dgm:t>
    </dgm:pt>
    <dgm:pt modelId="{9F66250A-DCB0-C64C-9D80-0F16D2CBEC4B}" type="sibTrans" cxnId="{9D8A5CF7-0A6A-7F43-8C6E-76ACA4D69AD4}">
      <dgm:prSet/>
      <dgm:spPr/>
      <dgm:t>
        <a:bodyPr/>
        <a:lstStyle/>
        <a:p>
          <a:endParaRPr lang="fr-FR"/>
        </a:p>
      </dgm:t>
    </dgm:pt>
    <dgm:pt modelId="{94E523C5-8638-CC41-9A0A-18E5919A4434}">
      <dgm:prSet phldrT="[Texte]" custT="1"/>
      <dgm:spPr>
        <a:solidFill>
          <a:srgbClr val="C00F3D"/>
        </a:solidFill>
      </dgm:spPr>
      <dgm:t>
        <a:bodyPr/>
        <a:lstStyle/>
        <a:p>
          <a:r>
            <a:rPr lang="fr-FR" sz="2000" dirty="0" smtClean="0"/>
            <a:t>Destination 3</a:t>
          </a:r>
          <a:endParaRPr lang="fr-FR" sz="2000" dirty="0"/>
        </a:p>
      </dgm:t>
    </dgm:pt>
    <dgm:pt modelId="{EF982C02-B15D-9B48-8A0D-53E6A32BBF1F}" type="parTrans" cxnId="{6932CF0A-A2A1-684F-B94A-A89E5755B7CE}">
      <dgm:prSet/>
      <dgm:spPr/>
      <dgm:t>
        <a:bodyPr/>
        <a:lstStyle/>
        <a:p>
          <a:endParaRPr lang="fr-FR"/>
        </a:p>
      </dgm:t>
    </dgm:pt>
    <dgm:pt modelId="{8A97ED4A-7545-734B-B57E-15FC37BA2090}" type="sibTrans" cxnId="{6932CF0A-A2A1-684F-B94A-A89E5755B7CE}">
      <dgm:prSet/>
      <dgm:spPr/>
      <dgm:t>
        <a:bodyPr/>
        <a:lstStyle/>
        <a:p>
          <a:endParaRPr lang="fr-FR"/>
        </a:p>
      </dgm:t>
    </dgm:pt>
    <dgm:pt modelId="{2E3894B7-7888-5D4F-91F2-17A658BD739E}">
      <dgm:prSet phldrT="[Texte]" custT="1"/>
      <dgm:spPr>
        <a:solidFill>
          <a:srgbClr val="C00F3D">
            <a:alpha val="16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fr-FR" sz="2000" dirty="0" smtClean="0"/>
            <a:t>SEMP ou Coimbra</a:t>
          </a:r>
          <a:endParaRPr lang="fr-FR" sz="2000" dirty="0"/>
        </a:p>
      </dgm:t>
    </dgm:pt>
    <dgm:pt modelId="{3F05E9B3-47B5-AD44-B780-8FD462E23119}" type="parTrans" cxnId="{C1928216-845E-424E-AE4C-1C216481FA24}">
      <dgm:prSet/>
      <dgm:spPr/>
      <dgm:t>
        <a:bodyPr/>
        <a:lstStyle/>
        <a:p>
          <a:endParaRPr lang="fr-FR"/>
        </a:p>
      </dgm:t>
    </dgm:pt>
    <dgm:pt modelId="{4F9A0087-5854-0F4E-AA3F-C88FA857520A}" type="sibTrans" cxnId="{C1928216-845E-424E-AE4C-1C216481FA24}">
      <dgm:prSet/>
      <dgm:spPr/>
      <dgm:t>
        <a:bodyPr/>
        <a:lstStyle/>
        <a:p>
          <a:endParaRPr lang="fr-FR"/>
        </a:p>
      </dgm:t>
    </dgm:pt>
    <dgm:pt modelId="{24F73186-65FD-DD46-8C7C-748431499133}">
      <dgm:prSet phldrT="[Texte]" custT="1"/>
      <dgm:spPr>
        <a:solidFill>
          <a:srgbClr val="C00F3D"/>
        </a:solidFill>
      </dgm:spPr>
      <dgm:t>
        <a:bodyPr/>
        <a:lstStyle/>
        <a:p>
          <a:r>
            <a:rPr lang="fr-FR" sz="2000" dirty="0" smtClean="0"/>
            <a:t>Destination 2</a:t>
          </a:r>
          <a:endParaRPr lang="fr-FR" sz="2000" dirty="0"/>
        </a:p>
      </dgm:t>
    </dgm:pt>
    <dgm:pt modelId="{8194C3AE-D9D7-4B46-8DC8-A7B90A841624}" type="sibTrans" cxnId="{63AA80BA-E6F7-184D-A27D-FBFAF2AA44BF}">
      <dgm:prSet/>
      <dgm:spPr/>
      <dgm:t>
        <a:bodyPr/>
        <a:lstStyle/>
        <a:p>
          <a:endParaRPr lang="fr-FR"/>
        </a:p>
      </dgm:t>
    </dgm:pt>
    <dgm:pt modelId="{F7A9408D-CCF4-4B45-A4A4-874161B835A6}" type="parTrans" cxnId="{63AA80BA-E6F7-184D-A27D-FBFAF2AA44BF}">
      <dgm:prSet/>
      <dgm:spPr/>
      <dgm:t>
        <a:bodyPr/>
        <a:lstStyle/>
        <a:p>
          <a:endParaRPr lang="fr-FR"/>
        </a:p>
      </dgm:t>
    </dgm:pt>
    <dgm:pt modelId="{EB76E3BE-58F9-5D4B-AD78-336A348ED99E}" type="pres">
      <dgm:prSet presAssocID="{6AF7B429-BEA1-324A-A620-8190A80D9A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30CB68E-3EF0-2F40-B7B1-317E41DEE18D}" type="pres">
      <dgm:prSet presAssocID="{A7F74103-953B-7F40-8127-A304A891B92F}" presName="horFlow" presStyleCnt="0"/>
      <dgm:spPr/>
    </dgm:pt>
    <dgm:pt modelId="{96C24806-8FD3-284E-8170-71E14D63370E}" type="pres">
      <dgm:prSet presAssocID="{A7F74103-953B-7F40-8127-A304A891B92F}" presName="bigChev" presStyleLbl="node1" presStyleIdx="0" presStyleCnt="3" custScaleX="94988" custScaleY="51509" custLinFactX="-23207" custLinFactNeighborX="-100000" custLinFactNeighborY="-871"/>
      <dgm:spPr/>
      <dgm:t>
        <a:bodyPr/>
        <a:lstStyle/>
        <a:p>
          <a:endParaRPr lang="fr-FR"/>
        </a:p>
      </dgm:t>
    </dgm:pt>
    <dgm:pt modelId="{F53ACD7D-5ACB-D547-B357-D94CECB5723A}" type="pres">
      <dgm:prSet presAssocID="{881DA498-C67D-D547-9A19-A24F24D38E0C}" presName="parTrans" presStyleCnt="0"/>
      <dgm:spPr/>
    </dgm:pt>
    <dgm:pt modelId="{55DC91AB-4CD8-4F4E-8D10-56A5A551B18F}" type="pres">
      <dgm:prSet presAssocID="{DAA83ED8-A8A2-3D48-A2E3-3548403F764D}" presName="node" presStyleLbl="alignAccFollowNode1" presStyleIdx="0" presStyleCnt="3" custScaleX="175514" custScaleY="728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3A86A-0A9D-2F4F-9C5D-F84C3C25DC63}" type="pres">
      <dgm:prSet presAssocID="{A7F74103-953B-7F40-8127-A304A891B92F}" presName="vSp" presStyleCnt="0"/>
      <dgm:spPr/>
    </dgm:pt>
    <dgm:pt modelId="{59526E4E-6BA8-1941-80FD-461103C93529}" type="pres">
      <dgm:prSet presAssocID="{24F73186-65FD-DD46-8C7C-748431499133}" presName="horFlow" presStyleCnt="0"/>
      <dgm:spPr/>
    </dgm:pt>
    <dgm:pt modelId="{5BC868D6-0CB8-2541-A4AF-298012DC22EB}" type="pres">
      <dgm:prSet presAssocID="{24F73186-65FD-DD46-8C7C-748431499133}" presName="bigChev" presStyleLbl="node1" presStyleIdx="1" presStyleCnt="3" custScaleX="94988" custScaleY="51509" custLinFactX="-23207" custLinFactNeighborX="-100000" custLinFactNeighborY="-871"/>
      <dgm:spPr/>
      <dgm:t>
        <a:bodyPr/>
        <a:lstStyle/>
        <a:p>
          <a:endParaRPr lang="fr-FR"/>
        </a:p>
      </dgm:t>
    </dgm:pt>
    <dgm:pt modelId="{CDF0FAA3-C970-BA47-BCCE-8219A79EFF38}" type="pres">
      <dgm:prSet presAssocID="{D884863D-4ABA-DE4C-9ED4-1BB00F8E131B}" presName="parTrans" presStyleCnt="0"/>
      <dgm:spPr/>
    </dgm:pt>
    <dgm:pt modelId="{F9B3C326-DA0F-A946-9CE7-C640B4E3C139}" type="pres">
      <dgm:prSet presAssocID="{C52C2982-9C67-2144-9C48-6A036C6ADD06}" presName="node" presStyleLbl="alignAccFollowNode1" presStyleIdx="1" presStyleCnt="3" custScaleX="175514" custScaleY="728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69B03-7686-1C4B-9593-175A138F98B3}" type="pres">
      <dgm:prSet presAssocID="{24F73186-65FD-DD46-8C7C-748431499133}" presName="vSp" presStyleCnt="0"/>
      <dgm:spPr/>
    </dgm:pt>
    <dgm:pt modelId="{0C3E388B-4BF5-5B47-8805-25A1DE188C35}" type="pres">
      <dgm:prSet presAssocID="{94E523C5-8638-CC41-9A0A-18E5919A4434}" presName="horFlow" presStyleCnt="0"/>
      <dgm:spPr/>
    </dgm:pt>
    <dgm:pt modelId="{9FA03121-D268-9545-A30A-8E708C6AAA29}" type="pres">
      <dgm:prSet presAssocID="{94E523C5-8638-CC41-9A0A-18E5919A4434}" presName="bigChev" presStyleLbl="node1" presStyleIdx="2" presStyleCnt="3" custScaleX="94988" custScaleY="51509" custLinFactX="-23207" custLinFactNeighborX="-100000" custLinFactNeighborY="-871"/>
      <dgm:spPr/>
      <dgm:t>
        <a:bodyPr/>
        <a:lstStyle/>
        <a:p>
          <a:endParaRPr lang="fr-FR"/>
        </a:p>
      </dgm:t>
    </dgm:pt>
    <dgm:pt modelId="{03F3A9E4-27C3-D24A-83D6-2304D32E66DF}" type="pres">
      <dgm:prSet presAssocID="{3F05E9B3-47B5-AD44-B780-8FD462E23119}" presName="parTrans" presStyleCnt="0"/>
      <dgm:spPr/>
    </dgm:pt>
    <dgm:pt modelId="{9770916D-D8DE-764B-9B17-2B3AF370B541}" type="pres">
      <dgm:prSet presAssocID="{2E3894B7-7888-5D4F-91F2-17A658BD739E}" presName="node" presStyleLbl="alignAccFollowNode1" presStyleIdx="2" presStyleCnt="3" custScaleX="175514" custScaleY="728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9D93FE-049F-F444-8173-99E6D88B0DB4}" type="presOf" srcId="{C52C2982-9C67-2144-9C48-6A036C6ADD06}" destId="{F9B3C326-DA0F-A946-9CE7-C640B4E3C139}" srcOrd="0" destOrd="0" presId="urn:microsoft.com/office/officeart/2005/8/layout/lProcess3"/>
    <dgm:cxn modelId="{9A52D582-617A-564E-A1A1-48D2F38B416E}" srcId="{6AF7B429-BEA1-324A-A620-8190A80D9AD3}" destId="{A7F74103-953B-7F40-8127-A304A891B92F}" srcOrd="0" destOrd="0" parTransId="{D02B680E-5DEA-1148-A133-A4FA07954F08}" sibTransId="{AAE7641B-93B2-5848-AC41-F94C3CD6E45A}"/>
    <dgm:cxn modelId="{9D8A5CF7-0A6A-7F43-8C6E-76ACA4D69AD4}" srcId="{24F73186-65FD-DD46-8C7C-748431499133}" destId="{C52C2982-9C67-2144-9C48-6A036C6ADD06}" srcOrd="0" destOrd="0" parTransId="{D884863D-4ABA-DE4C-9ED4-1BB00F8E131B}" sibTransId="{9F66250A-DCB0-C64C-9D80-0F16D2CBEC4B}"/>
    <dgm:cxn modelId="{9309082C-6699-7E4D-A6A3-10E7D01A1B95}" type="presOf" srcId="{6AF7B429-BEA1-324A-A620-8190A80D9AD3}" destId="{EB76E3BE-58F9-5D4B-AD78-336A348ED99E}" srcOrd="0" destOrd="0" presId="urn:microsoft.com/office/officeart/2005/8/layout/lProcess3"/>
    <dgm:cxn modelId="{C1928216-845E-424E-AE4C-1C216481FA24}" srcId="{94E523C5-8638-CC41-9A0A-18E5919A4434}" destId="{2E3894B7-7888-5D4F-91F2-17A658BD739E}" srcOrd="0" destOrd="0" parTransId="{3F05E9B3-47B5-AD44-B780-8FD462E23119}" sibTransId="{4F9A0087-5854-0F4E-AA3F-C88FA857520A}"/>
    <dgm:cxn modelId="{59997FEF-5142-C042-9689-C51FFEBE7BA8}" type="presOf" srcId="{24F73186-65FD-DD46-8C7C-748431499133}" destId="{5BC868D6-0CB8-2541-A4AF-298012DC22EB}" srcOrd="0" destOrd="0" presId="urn:microsoft.com/office/officeart/2005/8/layout/lProcess3"/>
    <dgm:cxn modelId="{32BC5B94-664B-3543-ACC1-894703D61E7C}" type="presOf" srcId="{94E523C5-8638-CC41-9A0A-18E5919A4434}" destId="{9FA03121-D268-9545-A30A-8E708C6AAA29}" srcOrd="0" destOrd="0" presId="urn:microsoft.com/office/officeart/2005/8/layout/lProcess3"/>
    <dgm:cxn modelId="{6932CF0A-A2A1-684F-B94A-A89E5755B7CE}" srcId="{6AF7B429-BEA1-324A-A620-8190A80D9AD3}" destId="{94E523C5-8638-CC41-9A0A-18E5919A4434}" srcOrd="2" destOrd="0" parTransId="{EF982C02-B15D-9B48-8A0D-53E6A32BBF1F}" sibTransId="{8A97ED4A-7545-734B-B57E-15FC37BA2090}"/>
    <dgm:cxn modelId="{BAFCA4C2-FD72-024E-B8FE-E21CE53E7836}" type="presOf" srcId="{A7F74103-953B-7F40-8127-A304A891B92F}" destId="{96C24806-8FD3-284E-8170-71E14D63370E}" srcOrd="0" destOrd="0" presId="urn:microsoft.com/office/officeart/2005/8/layout/lProcess3"/>
    <dgm:cxn modelId="{63AA80BA-E6F7-184D-A27D-FBFAF2AA44BF}" srcId="{6AF7B429-BEA1-324A-A620-8190A80D9AD3}" destId="{24F73186-65FD-DD46-8C7C-748431499133}" srcOrd="1" destOrd="0" parTransId="{F7A9408D-CCF4-4B45-A4A4-874161B835A6}" sibTransId="{8194C3AE-D9D7-4B46-8DC8-A7B90A841624}"/>
    <dgm:cxn modelId="{1D025C36-3D5A-2F47-9022-0269416FF013}" type="presOf" srcId="{2E3894B7-7888-5D4F-91F2-17A658BD739E}" destId="{9770916D-D8DE-764B-9B17-2B3AF370B541}" srcOrd="0" destOrd="0" presId="urn:microsoft.com/office/officeart/2005/8/layout/lProcess3"/>
    <dgm:cxn modelId="{A8A5E4E5-2929-E445-A778-44048B11592E}" srcId="{A7F74103-953B-7F40-8127-A304A891B92F}" destId="{DAA83ED8-A8A2-3D48-A2E3-3548403F764D}" srcOrd="0" destOrd="0" parTransId="{881DA498-C67D-D547-9A19-A24F24D38E0C}" sibTransId="{DF234D61-299D-354E-BD99-CF5589117FAF}"/>
    <dgm:cxn modelId="{457DA0F1-C905-854A-8C87-4E4BD0FBBCE8}" type="presOf" srcId="{DAA83ED8-A8A2-3D48-A2E3-3548403F764D}" destId="{55DC91AB-4CD8-4F4E-8D10-56A5A551B18F}" srcOrd="0" destOrd="0" presId="urn:microsoft.com/office/officeart/2005/8/layout/lProcess3"/>
    <dgm:cxn modelId="{944AC8AA-CAB4-2D4D-B9A8-BDC89E89E445}" type="presParOf" srcId="{EB76E3BE-58F9-5D4B-AD78-336A348ED99E}" destId="{430CB68E-3EF0-2F40-B7B1-317E41DEE18D}" srcOrd="0" destOrd="0" presId="urn:microsoft.com/office/officeart/2005/8/layout/lProcess3"/>
    <dgm:cxn modelId="{DC3BB02E-0EBC-C24E-BA8E-602E61D1660A}" type="presParOf" srcId="{430CB68E-3EF0-2F40-B7B1-317E41DEE18D}" destId="{96C24806-8FD3-284E-8170-71E14D63370E}" srcOrd="0" destOrd="0" presId="urn:microsoft.com/office/officeart/2005/8/layout/lProcess3"/>
    <dgm:cxn modelId="{E50CE53E-250E-8544-878F-968017504BBF}" type="presParOf" srcId="{430CB68E-3EF0-2F40-B7B1-317E41DEE18D}" destId="{F53ACD7D-5ACB-D547-B357-D94CECB5723A}" srcOrd="1" destOrd="0" presId="urn:microsoft.com/office/officeart/2005/8/layout/lProcess3"/>
    <dgm:cxn modelId="{F2FCC5B0-1456-BC47-B5F1-C89FE02436A8}" type="presParOf" srcId="{430CB68E-3EF0-2F40-B7B1-317E41DEE18D}" destId="{55DC91AB-4CD8-4F4E-8D10-56A5A551B18F}" srcOrd="2" destOrd="0" presId="urn:microsoft.com/office/officeart/2005/8/layout/lProcess3"/>
    <dgm:cxn modelId="{A789EE16-540B-4D4C-AE4C-BA9878B2FA81}" type="presParOf" srcId="{EB76E3BE-58F9-5D4B-AD78-336A348ED99E}" destId="{7A63A86A-0A9D-2F4F-9C5D-F84C3C25DC63}" srcOrd="1" destOrd="0" presId="urn:microsoft.com/office/officeart/2005/8/layout/lProcess3"/>
    <dgm:cxn modelId="{60F7308B-048A-3E46-95DF-EB814F0D707C}" type="presParOf" srcId="{EB76E3BE-58F9-5D4B-AD78-336A348ED99E}" destId="{59526E4E-6BA8-1941-80FD-461103C93529}" srcOrd="2" destOrd="0" presId="urn:microsoft.com/office/officeart/2005/8/layout/lProcess3"/>
    <dgm:cxn modelId="{C10D6022-EBEC-8747-8D27-AAA7AA88374F}" type="presParOf" srcId="{59526E4E-6BA8-1941-80FD-461103C93529}" destId="{5BC868D6-0CB8-2541-A4AF-298012DC22EB}" srcOrd="0" destOrd="0" presId="urn:microsoft.com/office/officeart/2005/8/layout/lProcess3"/>
    <dgm:cxn modelId="{ED7F13BA-EB15-8742-ACF9-360CB14B841A}" type="presParOf" srcId="{59526E4E-6BA8-1941-80FD-461103C93529}" destId="{CDF0FAA3-C970-BA47-BCCE-8219A79EFF38}" srcOrd="1" destOrd="0" presId="urn:microsoft.com/office/officeart/2005/8/layout/lProcess3"/>
    <dgm:cxn modelId="{DEBB99E8-64F7-6B49-A3A7-7D4AFB4D8E70}" type="presParOf" srcId="{59526E4E-6BA8-1941-80FD-461103C93529}" destId="{F9B3C326-DA0F-A946-9CE7-C640B4E3C139}" srcOrd="2" destOrd="0" presId="urn:microsoft.com/office/officeart/2005/8/layout/lProcess3"/>
    <dgm:cxn modelId="{55C5104D-8393-4D49-8FB5-D1EA7699D36C}" type="presParOf" srcId="{EB76E3BE-58F9-5D4B-AD78-336A348ED99E}" destId="{7FA69B03-7686-1C4B-9593-175A138F98B3}" srcOrd="3" destOrd="0" presId="urn:microsoft.com/office/officeart/2005/8/layout/lProcess3"/>
    <dgm:cxn modelId="{CD3F39B1-45AC-DD4D-A234-01E603D122EA}" type="presParOf" srcId="{EB76E3BE-58F9-5D4B-AD78-336A348ED99E}" destId="{0C3E388B-4BF5-5B47-8805-25A1DE188C35}" srcOrd="4" destOrd="0" presId="urn:microsoft.com/office/officeart/2005/8/layout/lProcess3"/>
    <dgm:cxn modelId="{1C7023D3-BDF0-A142-B9DA-78F6EC96E8D9}" type="presParOf" srcId="{0C3E388B-4BF5-5B47-8805-25A1DE188C35}" destId="{9FA03121-D268-9545-A30A-8E708C6AAA29}" srcOrd="0" destOrd="0" presId="urn:microsoft.com/office/officeart/2005/8/layout/lProcess3"/>
    <dgm:cxn modelId="{D9FAD886-B6E1-984C-8F19-1CBB89E962BA}" type="presParOf" srcId="{0C3E388B-4BF5-5B47-8805-25A1DE188C35}" destId="{03F3A9E4-27C3-D24A-83D6-2304D32E66DF}" srcOrd="1" destOrd="0" presId="urn:microsoft.com/office/officeart/2005/8/layout/lProcess3"/>
    <dgm:cxn modelId="{8A5A036C-A3E3-4744-B92F-62B17596AB7E}" type="presParOf" srcId="{0C3E388B-4BF5-5B47-8805-25A1DE188C35}" destId="{9770916D-D8DE-764B-9B17-2B3AF370B54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7B429-BEA1-324A-A620-8190A80D9AD3}" type="doc">
      <dgm:prSet loTypeId="urn:microsoft.com/office/officeart/2005/8/layout/lProcess3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A7F74103-953B-7F40-8127-A304A891B92F}">
      <dgm:prSet phldrT="[Texte]" custT="1"/>
      <dgm:spPr>
        <a:solidFill>
          <a:srgbClr val="C00F3D"/>
        </a:solidFill>
      </dgm:spPr>
      <dgm:t>
        <a:bodyPr/>
        <a:lstStyle/>
        <a:p>
          <a:r>
            <a:rPr lang="fr-FR" sz="2000" dirty="0" smtClean="0"/>
            <a:t>Destination 1</a:t>
          </a:r>
          <a:endParaRPr lang="fr-FR" sz="2000" dirty="0"/>
        </a:p>
      </dgm:t>
    </dgm:pt>
    <dgm:pt modelId="{D02B680E-5DEA-1148-A133-A4FA07954F08}" type="parTrans" cxnId="{9A52D582-617A-564E-A1A1-48D2F38B416E}">
      <dgm:prSet/>
      <dgm:spPr/>
      <dgm:t>
        <a:bodyPr/>
        <a:lstStyle/>
        <a:p>
          <a:endParaRPr lang="fr-FR"/>
        </a:p>
      </dgm:t>
    </dgm:pt>
    <dgm:pt modelId="{AAE7641B-93B2-5848-AC41-F94C3CD6E45A}" type="sibTrans" cxnId="{9A52D582-617A-564E-A1A1-48D2F38B416E}">
      <dgm:prSet/>
      <dgm:spPr/>
      <dgm:t>
        <a:bodyPr/>
        <a:lstStyle/>
        <a:p>
          <a:endParaRPr lang="fr-FR"/>
        </a:p>
      </dgm:t>
    </dgm:pt>
    <dgm:pt modelId="{DAA83ED8-A8A2-3D48-A2E3-3548403F764D}">
      <dgm:prSet phldrT="[Texte]" custT="1"/>
      <dgm:spPr>
        <a:solidFill>
          <a:srgbClr val="C00F3D">
            <a:alpha val="16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fr-FR" sz="2000" dirty="0" smtClean="0"/>
            <a:t>SEMP ou Coimbra</a:t>
          </a:r>
          <a:endParaRPr lang="fr-FR" sz="2000" dirty="0"/>
        </a:p>
      </dgm:t>
    </dgm:pt>
    <dgm:pt modelId="{881DA498-C67D-D547-9A19-A24F24D38E0C}" type="parTrans" cxnId="{A8A5E4E5-2929-E445-A778-44048B11592E}">
      <dgm:prSet/>
      <dgm:spPr/>
      <dgm:t>
        <a:bodyPr/>
        <a:lstStyle/>
        <a:p>
          <a:endParaRPr lang="fr-FR"/>
        </a:p>
      </dgm:t>
    </dgm:pt>
    <dgm:pt modelId="{DF234D61-299D-354E-BD99-CF5589117FAF}" type="sibTrans" cxnId="{A8A5E4E5-2929-E445-A778-44048B11592E}">
      <dgm:prSet/>
      <dgm:spPr/>
      <dgm:t>
        <a:bodyPr/>
        <a:lstStyle/>
        <a:p>
          <a:endParaRPr lang="fr-FR"/>
        </a:p>
      </dgm:t>
    </dgm:pt>
    <dgm:pt modelId="{24F73186-65FD-DD46-8C7C-748431499133}">
      <dgm:prSet phldrT="[Texte]" custT="1"/>
      <dgm:spPr>
        <a:solidFill>
          <a:srgbClr val="C00F3D"/>
        </a:solidFill>
      </dgm:spPr>
      <dgm:t>
        <a:bodyPr/>
        <a:lstStyle/>
        <a:p>
          <a:r>
            <a:rPr lang="fr-FR" sz="2000" dirty="0" smtClean="0"/>
            <a:t>Destination 2</a:t>
          </a:r>
          <a:endParaRPr lang="fr-FR" sz="2000" dirty="0"/>
        </a:p>
      </dgm:t>
    </dgm:pt>
    <dgm:pt modelId="{F7A9408D-CCF4-4B45-A4A4-874161B835A6}" type="parTrans" cxnId="{63AA80BA-E6F7-184D-A27D-FBFAF2AA44BF}">
      <dgm:prSet/>
      <dgm:spPr/>
      <dgm:t>
        <a:bodyPr/>
        <a:lstStyle/>
        <a:p>
          <a:endParaRPr lang="fr-FR"/>
        </a:p>
      </dgm:t>
    </dgm:pt>
    <dgm:pt modelId="{8194C3AE-D9D7-4B46-8DC8-A7B90A841624}" type="sibTrans" cxnId="{63AA80BA-E6F7-184D-A27D-FBFAF2AA44BF}">
      <dgm:prSet/>
      <dgm:spPr/>
      <dgm:t>
        <a:bodyPr/>
        <a:lstStyle/>
        <a:p>
          <a:endParaRPr lang="fr-FR"/>
        </a:p>
      </dgm:t>
    </dgm:pt>
    <dgm:pt modelId="{C52C2982-9C67-2144-9C48-6A036C6ADD06}">
      <dgm:prSet phldrT="[Texte]" custT="1"/>
      <dgm:spPr>
        <a:solidFill>
          <a:srgbClr val="C00F3D">
            <a:alpha val="16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fr-FR" sz="2000" dirty="0" smtClean="0"/>
            <a:t>SEMP</a:t>
          </a:r>
          <a:endParaRPr lang="fr-FR" sz="2000" dirty="0"/>
        </a:p>
      </dgm:t>
    </dgm:pt>
    <dgm:pt modelId="{D884863D-4ABA-DE4C-9ED4-1BB00F8E131B}" type="parTrans" cxnId="{9D8A5CF7-0A6A-7F43-8C6E-76ACA4D69AD4}">
      <dgm:prSet/>
      <dgm:spPr/>
      <dgm:t>
        <a:bodyPr/>
        <a:lstStyle/>
        <a:p>
          <a:endParaRPr lang="fr-FR"/>
        </a:p>
      </dgm:t>
    </dgm:pt>
    <dgm:pt modelId="{9F66250A-DCB0-C64C-9D80-0F16D2CBEC4B}" type="sibTrans" cxnId="{9D8A5CF7-0A6A-7F43-8C6E-76ACA4D69AD4}">
      <dgm:prSet/>
      <dgm:spPr/>
      <dgm:t>
        <a:bodyPr/>
        <a:lstStyle/>
        <a:p>
          <a:endParaRPr lang="fr-FR"/>
        </a:p>
      </dgm:t>
    </dgm:pt>
    <dgm:pt modelId="{94E523C5-8638-CC41-9A0A-18E5919A4434}">
      <dgm:prSet phldrT="[Texte]" custT="1"/>
      <dgm:spPr>
        <a:solidFill>
          <a:srgbClr val="C00F3D"/>
        </a:solidFill>
      </dgm:spPr>
      <dgm:t>
        <a:bodyPr/>
        <a:lstStyle/>
        <a:p>
          <a:r>
            <a:rPr lang="fr-FR" sz="2000" dirty="0" smtClean="0"/>
            <a:t>Destination 3</a:t>
          </a:r>
          <a:endParaRPr lang="fr-FR" sz="2000" dirty="0"/>
        </a:p>
      </dgm:t>
    </dgm:pt>
    <dgm:pt modelId="{EF982C02-B15D-9B48-8A0D-53E6A32BBF1F}" type="parTrans" cxnId="{6932CF0A-A2A1-684F-B94A-A89E5755B7CE}">
      <dgm:prSet/>
      <dgm:spPr/>
      <dgm:t>
        <a:bodyPr/>
        <a:lstStyle/>
        <a:p>
          <a:endParaRPr lang="fr-FR"/>
        </a:p>
      </dgm:t>
    </dgm:pt>
    <dgm:pt modelId="{8A97ED4A-7545-734B-B57E-15FC37BA2090}" type="sibTrans" cxnId="{6932CF0A-A2A1-684F-B94A-A89E5755B7CE}">
      <dgm:prSet/>
      <dgm:spPr/>
      <dgm:t>
        <a:bodyPr/>
        <a:lstStyle/>
        <a:p>
          <a:endParaRPr lang="fr-FR"/>
        </a:p>
      </dgm:t>
    </dgm:pt>
    <dgm:pt modelId="{2E3894B7-7888-5D4F-91F2-17A658BD739E}">
      <dgm:prSet phldrT="[Texte]" custT="1"/>
      <dgm:spPr>
        <a:solidFill>
          <a:srgbClr val="C00F3D">
            <a:alpha val="16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fr-FR" sz="2000" dirty="0" smtClean="0"/>
            <a:t>SEMP</a:t>
          </a:r>
          <a:endParaRPr lang="fr-FR" sz="2000" dirty="0"/>
        </a:p>
      </dgm:t>
    </dgm:pt>
    <dgm:pt modelId="{3F05E9B3-47B5-AD44-B780-8FD462E23119}" type="parTrans" cxnId="{C1928216-845E-424E-AE4C-1C216481FA24}">
      <dgm:prSet/>
      <dgm:spPr/>
      <dgm:t>
        <a:bodyPr/>
        <a:lstStyle/>
        <a:p>
          <a:endParaRPr lang="fr-FR"/>
        </a:p>
      </dgm:t>
    </dgm:pt>
    <dgm:pt modelId="{4F9A0087-5854-0F4E-AA3F-C88FA857520A}" type="sibTrans" cxnId="{C1928216-845E-424E-AE4C-1C216481FA24}">
      <dgm:prSet/>
      <dgm:spPr/>
      <dgm:t>
        <a:bodyPr/>
        <a:lstStyle/>
        <a:p>
          <a:endParaRPr lang="fr-FR"/>
        </a:p>
      </dgm:t>
    </dgm:pt>
    <dgm:pt modelId="{EB76E3BE-58F9-5D4B-AD78-336A348ED99E}" type="pres">
      <dgm:prSet presAssocID="{6AF7B429-BEA1-324A-A620-8190A80D9A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30CB68E-3EF0-2F40-B7B1-317E41DEE18D}" type="pres">
      <dgm:prSet presAssocID="{A7F74103-953B-7F40-8127-A304A891B92F}" presName="horFlow" presStyleCnt="0"/>
      <dgm:spPr/>
    </dgm:pt>
    <dgm:pt modelId="{96C24806-8FD3-284E-8170-71E14D63370E}" type="pres">
      <dgm:prSet presAssocID="{A7F74103-953B-7F40-8127-A304A891B92F}" presName="bigChev" presStyleLbl="node1" presStyleIdx="0" presStyleCnt="3" custScaleX="94988" custScaleY="51509" custLinFactX="-23207" custLinFactNeighborX="-100000" custLinFactNeighborY="-871"/>
      <dgm:spPr/>
      <dgm:t>
        <a:bodyPr/>
        <a:lstStyle/>
        <a:p>
          <a:endParaRPr lang="fr-FR"/>
        </a:p>
      </dgm:t>
    </dgm:pt>
    <dgm:pt modelId="{F53ACD7D-5ACB-D547-B357-D94CECB5723A}" type="pres">
      <dgm:prSet presAssocID="{881DA498-C67D-D547-9A19-A24F24D38E0C}" presName="parTrans" presStyleCnt="0"/>
      <dgm:spPr/>
    </dgm:pt>
    <dgm:pt modelId="{55DC91AB-4CD8-4F4E-8D10-56A5A551B18F}" type="pres">
      <dgm:prSet presAssocID="{DAA83ED8-A8A2-3D48-A2E3-3548403F764D}" presName="node" presStyleLbl="alignAccFollowNode1" presStyleIdx="0" presStyleCnt="3" custScaleX="166423" custScaleY="728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3A86A-0A9D-2F4F-9C5D-F84C3C25DC63}" type="pres">
      <dgm:prSet presAssocID="{A7F74103-953B-7F40-8127-A304A891B92F}" presName="vSp" presStyleCnt="0"/>
      <dgm:spPr/>
    </dgm:pt>
    <dgm:pt modelId="{59526E4E-6BA8-1941-80FD-461103C93529}" type="pres">
      <dgm:prSet presAssocID="{24F73186-65FD-DD46-8C7C-748431499133}" presName="horFlow" presStyleCnt="0"/>
      <dgm:spPr/>
    </dgm:pt>
    <dgm:pt modelId="{5BC868D6-0CB8-2541-A4AF-298012DC22EB}" type="pres">
      <dgm:prSet presAssocID="{24F73186-65FD-DD46-8C7C-748431499133}" presName="bigChev" presStyleLbl="node1" presStyleIdx="1" presStyleCnt="3" custScaleX="94988" custScaleY="51509" custLinFactX="-23207" custLinFactNeighborX="-100000" custLinFactNeighborY="-871"/>
      <dgm:spPr/>
      <dgm:t>
        <a:bodyPr/>
        <a:lstStyle/>
        <a:p>
          <a:endParaRPr lang="fr-FR"/>
        </a:p>
      </dgm:t>
    </dgm:pt>
    <dgm:pt modelId="{CDF0FAA3-C970-BA47-BCCE-8219A79EFF38}" type="pres">
      <dgm:prSet presAssocID="{D884863D-4ABA-DE4C-9ED4-1BB00F8E131B}" presName="parTrans" presStyleCnt="0"/>
      <dgm:spPr/>
    </dgm:pt>
    <dgm:pt modelId="{F9B3C326-DA0F-A946-9CE7-C640B4E3C139}" type="pres">
      <dgm:prSet presAssocID="{C52C2982-9C67-2144-9C48-6A036C6ADD06}" presName="node" presStyleLbl="alignAccFollowNode1" presStyleIdx="1" presStyleCnt="3" custScaleX="150087" custScaleY="728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69B03-7686-1C4B-9593-175A138F98B3}" type="pres">
      <dgm:prSet presAssocID="{24F73186-65FD-DD46-8C7C-748431499133}" presName="vSp" presStyleCnt="0"/>
      <dgm:spPr/>
    </dgm:pt>
    <dgm:pt modelId="{0C3E388B-4BF5-5B47-8805-25A1DE188C35}" type="pres">
      <dgm:prSet presAssocID="{94E523C5-8638-CC41-9A0A-18E5919A4434}" presName="horFlow" presStyleCnt="0"/>
      <dgm:spPr/>
    </dgm:pt>
    <dgm:pt modelId="{9FA03121-D268-9545-A30A-8E708C6AAA29}" type="pres">
      <dgm:prSet presAssocID="{94E523C5-8638-CC41-9A0A-18E5919A4434}" presName="bigChev" presStyleLbl="node1" presStyleIdx="2" presStyleCnt="3" custScaleX="94988" custScaleY="51509" custLinFactX="-23207" custLinFactNeighborX="-100000" custLinFactNeighborY="-871"/>
      <dgm:spPr/>
      <dgm:t>
        <a:bodyPr/>
        <a:lstStyle/>
        <a:p>
          <a:endParaRPr lang="fr-FR"/>
        </a:p>
      </dgm:t>
    </dgm:pt>
    <dgm:pt modelId="{03F3A9E4-27C3-D24A-83D6-2304D32E66DF}" type="pres">
      <dgm:prSet presAssocID="{3F05E9B3-47B5-AD44-B780-8FD462E23119}" presName="parTrans" presStyleCnt="0"/>
      <dgm:spPr/>
    </dgm:pt>
    <dgm:pt modelId="{9770916D-D8DE-764B-9B17-2B3AF370B541}" type="pres">
      <dgm:prSet presAssocID="{2E3894B7-7888-5D4F-91F2-17A658BD739E}" presName="node" presStyleLbl="alignAccFollowNode1" presStyleIdx="2" presStyleCnt="3" custScaleX="149010" custScaleY="728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52D582-617A-564E-A1A1-48D2F38B416E}" srcId="{6AF7B429-BEA1-324A-A620-8190A80D9AD3}" destId="{A7F74103-953B-7F40-8127-A304A891B92F}" srcOrd="0" destOrd="0" parTransId="{D02B680E-5DEA-1148-A133-A4FA07954F08}" sibTransId="{AAE7641B-93B2-5848-AC41-F94C3CD6E45A}"/>
    <dgm:cxn modelId="{9D8A5CF7-0A6A-7F43-8C6E-76ACA4D69AD4}" srcId="{24F73186-65FD-DD46-8C7C-748431499133}" destId="{C52C2982-9C67-2144-9C48-6A036C6ADD06}" srcOrd="0" destOrd="0" parTransId="{D884863D-4ABA-DE4C-9ED4-1BB00F8E131B}" sibTransId="{9F66250A-DCB0-C64C-9D80-0F16D2CBEC4B}"/>
    <dgm:cxn modelId="{C1928216-845E-424E-AE4C-1C216481FA24}" srcId="{94E523C5-8638-CC41-9A0A-18E5919A4434}" destId="{2E3894B7-7888-5D4F-91F2-17A658BD739E}" srcOrd="0" destOrd="0" parTransId="{3F05E9B3-47B5-AD44-B780-8FD462E23119}" sibTransId="{4F9A0087-5854-0F4E-AA3F-C88FA857520A}"/>
    <dgm:cxn modelId="{D448D351-C4E0-AE4C-A486-B6E4DB875948}" type="presOf" srcId="{DAA83ED8-A8A2-3D48-A2E3-3548403F764D}" destId="{55DC91AB-4CD8-4F4E-8D10-56A5A551B18F}" srcOrd="0" destOrd="0" presId="urn:microsoft.com/office/officeart/2005/8/layout/lProcess3"/>
    <dgm:cxn modelId="{F7304F6F-1EFE-9144-94CC-E922EDFDB437}" type="presOf" srcId="{6AF7B429-BEA1-324A-A620-8190A80D9AD3}" destId="{EB76E3BE-58F9-5D4B-AD78-336A348ED99E}" srcOrd="0" destOrd="0" presId="urn:microsoft.com/office/officeart/2005/8/layout/lProcess3"/>
    <dgm:cxn modelId="{80227D52-8C2F-324D-88C5-B8964A319C74}" type="presOf" srcId="{24F73186-65FD-DD46-8C7C-748431499133}" destId="{5BC868D6-0CB8-2541-A4AF-298012DC22EB}" srcOrd="0" destOrd="0" presId="urn:microsoft.com/office/officeart/2005/8/layout/lProcess3"/>
    <dgm:cxn modelId="{EF6EAD23-7797-C645-9E15-50801D6278E4}" type="presOf" srcId="{A7F74103-953B-7F40-8127-A304A891B92F}" destId="{96C24806-8FD3-284E-8170-71E14D63370E}" srcOrd="0" destOrd="0" presId="urn:microsoft.com/office/officeart/2005/8/layout/lProcess3"/>
    <dgm:cxn modelId="{B19EEA48-A484-374D-A193-220153A5A4D0}" type="presOf" srcId="{94E523C5-8638-CC41-9A0A-18E5919A4434}" destId="{9FA03121-D268-9545-A30A-8E708C6AAA29}" srcOrd="0" destOrd="0" presId="urn:microsoft.com/office/officeart/2005/8/layout/lProcess3"/>
    <dgm:cxn modelId="{6932CF0A-A2A1-684F-B94A-A89E5755B7CE}" srcId="{6AF7B429-BEA1-324A-A620-8190A80D9AD3}" destId="{94E523C5-8638-CC41-9A0A-18E5919A4434}" srcOrd="2" destOrd="0" parTransId="{EF982C02-B15D-9B48-8A0D-53E6A32BBF1F}" sibTransId="{8A97ED4A-7545-734B-B57E-15FC37BA2090}"/>
    <dgm:cxn modelId="{8BB00E50-16A7-C84C-A2E5-280D8C1AFA04}" type="presOf" srcId="{C52C2982-9C67-2144-9C48-6A036C6ADD06}" destId="{F9B3C326-DA0F-A946-9CE7-C640B4E3C139}" srcOrd="0" destOrd="0" presId="urn:microsoft.com/office/officeart/2005/8/layout/lProcess3"/>
    <dgm:cxn modelId="{63AA80BA-E6F7-184D-A27D-FBFAF2AA44BF}" srcId="{6AF7B429-BEA1-324A-A620-8190A80D9AD3}" destId="{24F73186-65FD-DD46-8C7C-748431499133}" srcOrd="1" destOrd="0" parTransId="{F7A9408D-CCF4-4B45-A4A4-874161B835A6}" sibTransId="{8194C3AE-D9D7-4B46-8DC8-A7B90A841624}"/>
    <dgm:cxn modelId="{A8A5E4E5-2929-E445-A778-44048B11592E}" srcId="{A7F74103-953B-7F40-8127-A304A891B92F}" destId="{DAA83ED8-A8A2-3D48-A2E3-3548403F764D}" srcOrd="0" destOrd="0" parTransId="{881DA498-C67D-D547-9A19-A24F24D38E0C}" sibTransId="{DF234D61-299D-354E-BD99-CF5589117FAF}"/>
    <dgm:cxn modelId="{0407A6F9-119B-3A49-80F9-F8C22A660538}" type="presOf" srcId="{2E3894B7-7888-5D4F-91F2-17A658BD739E}" destId="{9770916D-D8DE-764B-9B17-2B3AF370B541}" srcOrd="0" destOrd="0" presId="urn:microsoft.com/office/officeart/2005/8/layout/lProcess3"/>
    <dgm:cxn modelId="{2B5F5EFB-D515-C44F-93CD-67C8F8922B8D}" type="presParOf" srcId="{EB76E3BE-58F9-5D4B-AD78-336A348ED99E}" destId="{430CB68E-3EF0-2F40-B7B1-317E41DEE18D}" srcOrd="0" destOrd="0" presId="urn:microsoft.com/office/officeart/2005/8/layout/lProcess3"/>
    <dgm:cxn modelId="{307602AF-0378-A840-A268-4842932DFFE3}" type="presParOf" srcId="{430CB68E-3EF0-2F40-B7B1-317E41DEE18D}" destId="{96C24806-8FD3-284E-8170-71E14D63370E}" srcOrd="0" destOrd="0" presId="urn:microsoft.com/office/officeart/2005/8/layout/lProcess3"/>
    <dgm:cxn modelId="{D3BACA2B-099B-BD4A-8BE2-43D925C4BCA6}" type="presParOf" srcId="{430CB68E-3EF0-2F40-B7B1-317E41DEE18D}" destId="{F53ACD7D-5ACB-D547-B357-D94CECB5723A}" srcOrd="1" destOrd="0" presId="urn:microsoft.com/office/officeart/2005/8/layout/lProcess3"/>
    <dgm:cxn modelId="{50DDA230-475C-B446-BE33-BD7E81671910}" type="presParOf" srcId="{430CB68E-3EF0-2F40-B7B1-317E41DEE18D}" destId="{55DC91AB-4CD8-4F4E-8D10-56A5A551B18F}" srcOrd="2" destOrd="0" presId="urn:microsoft.com/office/officeart/2005/8/layout/lProcess3"/>
    <dgm:cxn modelId="{47356863-01DF-9243-8E20-CF6E3F2C78D1}" type="presParOf" srcId="{EB76E3BE-58F9-5D4B-AD78-336A348ED99E}" destId="{7A63A86A-0A9D-2F4F-9C5D-F84C3C25DC63}" srcOrd="1" destOrd="0" presId="urn:microsoft.com/office/officeart/2005/8/layout/lProcess3"/>
    <dgm:cxn modelId="{544522DC-5509-E842-A47D-197B328EAE51}" type="presParOf" srcId="{EB76E3BE-58F9-5D4B-AD78-336A348ED99E}" destId="{59526E4E-6BA8-1941-80FD-461103C93529}" srcOrd="2" destOrd="0" presId="urn:microsoft.com/office/officeart/2005/8/layout/lProcess3"/>
    <dgm:cxn modelId="{6E59AD8D-03DD-BB40-AEE0-225AEC893318}" type="presParOf" srcId="{59526E4E-6BA8-1941-80FD-461103C93529}" destId="{5BC868D6-0CB8-2541-A4AF-298012DC22EB}" srcOrd="0" destOrd="0" presId="urn:microsoft.com/office/officeart/2005/8/layout/lProcess3"/>
    <dgm:cxn modelId="{331D64E2-02D9-B748-BBBD-760CD8413980}" type="presParOf" srcId="{59526E4E-6BA8-1941-80FD-461103C93529}" destId="{CDF0FAA3-C970-BA47-BCCE-8219A79EFF38}" srcOrd="1" destOrd="0" presId="urn:microsoft.com/office/officeart/2005/8/layout/lProcess3"/>
    <dgm:cxn modelId="{D9DE64BB-45F9-554C-A4FD-11015E1947F8}" type="presParOf" srcId="{59526E4E-6BA8-1941-80FD-461103C93529}" destId="{F9B3C326-DA0F-A946-9CE7-C640B4E3C139}" srcOrd="2" destOrd="0" presId="urn:microsoft.com/office/officeart/2005/8/layout/lProcess3"/>
    <dgm:cxn modelId="{CF07C5B8-3ECC-EA4C-AEF0-A21F85E48683}" type="presParOf" srcId="{EB76E3BE-58F9-5D4B-AD78-336A348ED99E}" destId="{7FA69B03-7686-1C4B-9593-175A138F98B3}" srcOrd="3" destOrd="0" presId="urn:microsoft.com/office/officeart/2005/8/layout/lProcess3"/>
    <dgm:cxn modelId="{E9123CE7-93E8-AC47-8741-E1D0D9E2DF55}" type="presParOf" srcId="{EB76E3BE-58F9-5D4B-AD78-336A348ED99E}" destId="{0C3E388B-4BF5-5B47-8805-25A1DE188C35}" srcOrd="4" destOrd="0" presId="urn:microsoft.com/office/officeart/2005/8/layout/lProcess3"/>
    <dgm:cxn modelId="{65B00FFD-B282-3B44-96AB-B83AB449C78F}" type="presParOf" srcId="{0C3E388B-4BF5-5B47-8805-25A1DE188C35}" destId="{9FA03121-D268-9545-A30A-8E708C6AAA29}" srcOrd="0" destOrd="0" presId="urn:microsoft.com/office/officeart/2005/8/layout/lProcess3"/>
    <dgm:cxn modelId="{12E281A7-EAE8-9148-963E-749F980C9F67}" type="presParOf" srcId="{0C3E388B-4BF5-5B47-8805-25A1DE188C35}" destId="{03F3A9E4-27C3-D24A-83D6-2304D32E66DF}" srcOrd="1" destOrd="0" presId="urn:microsoft.com/office/officeart/2005/8/layout/lProcess3"/>
    <dgm:cxn modelId="{B674AE8B-156C-2D44-AF53-DB65C58611F9}" type="presParOf" srcId="{0C3E388B-4BF5-5B47-8805-25A1DE188C35}" destId="{9770916D-D8DE-764B-9B17-2B3AF370B54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F7B429-BEA1-324A-A620-8190A80D9AD3}" type="doc">
      <dgm:prSet loTypeId="urn:microsoft.com/office/officeart/2005/8/layout/lProcess3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A7F74103-953B-7F40-8127-A304A891B92F}">
      <dgm:prSet phldrT="[Texte]" custT="1"/>
      <dgm:spPr>
        <a:solidFill>
          <a:srgbClr val="C00F3D"/>
        </a:solidFill>
      </dgm:spPr>
      <dgm:t>
        <a:bodyPr/>
        <a:lstStyle/>
        <a:p>
          <a:r>
            <a:rPr lang="fr-FR" sz="2000" dirty="0" smtClean="0"/>
            <a:t>Destination 1</a:t>
          </a:r>
          <a:endParaRPr lang="fr-FR" sz="2000" dirty="0"/>
        </a:p>
      </dgm:t>
    </dgm:pt>
    <dgm:pt modelId="{D02B680E-5DEA-1148-A133-A4FA07954F08}" type="parTrans" cxnId="{9A52D582-617A-564E-A1A1-48D2F38B416E}">
      <dgm:prSet/>
      <dgm:spPr/>
      <dgm:t>
        <a:bodyPr/>
        <a:lstStyle/>
        <a:p>
          <a:endParaRPr lang="fr-FR"/>
        </a:p>
      </dgm:t>
    </dgm:pt>
    <dgm:pt modelId="{AAE7641B-93B2-5848-AC41-F94C3CD6E45A}" type="sibTrans" cxnId="{9A52D582-617A-564E-A1A1-48D2F38B416E}">
      <dgm:prSet/>
      <dgm:spPr/>
      <dgm:t>
        <a:bodyPr/>
        <a:lstStyle/>
        <a:p>
          <a:endParaRPr lang="fr-FR"/>
        </a:p>
      </dgm:t>
    </dgm:pt>
    <dgm:pt modelId="{DAA83ED8-A8A2-3D48-A2E3-3548403F764D}">
      <dgm:prSet phldrT="[Texte]" custT="1"/>
      <dgm:spPr>
        <a:solidFill>
          <a:srgbClr val="C00F3D">
            <a:alpha val="16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fr-FR" sz="2000" dirty="0" smtClean="0"/>
            <a:t>Monde</a:t>
          </a:r>
          <a:endParaRPr lang="fr-FR" sz="2000" dirty="0"/>
        </a:p>
      </dgm:t>
    </dgm:pt>
    <dgm:pt modelId="{881DA498-C67D-D547-9A19-A24F24D38E0C}" type="parTrans" cxnId="{A8A5E4E5-2929-E445-A778-44048B11592E}">
      <dgm:prSet/>
      <dgm:spPr/>
      <dgm:t>
        <a:bodyPr/>
        <a:lstStyle/>
        <a:p>
          <a:endParaRPr lang="fr-FR"/>
        </a:p>
      </dgm:t>
    </dgm:pt>
    <dgm:pt modelId="{DF234D61-299D-354E-BD99-CF5589117FAF}" type="sibTrans" cxnId="{A8A5E4E5-2929-E445-A778-44048B11592E}">
      <dgm:prSet/>
      <dgm:spPr/>
      <dgm:t>
        <a:bodyPr/>
        <a:lstStyle/>
        <a:p>
          <a:endParaRPr lang="fr-FR"/>
        </a:p>
      </dgm:t>
    </dgm:pt>
    <dgm:pt modelId="{24F73186-65FD-DD46-8C7C-748431499133}">
      <dgm:prSet phldrT="[Texte]" custT="1"/>
      <dgm:spPr>
        <a:solidFill>
          <a:srgbClr val="C00F3D"/>
        </a:solidFill>
      </dgm:spPr>
      <dgm:t>
        <a:bodyPr/>
        <a:lstStyle/>
        <a:p>
          <a:r>
            <a:rPr lang="fr-FR" sz="2000" dirty="0" smtClean="0"/>
            <a:t>Destination 2</a:t>
          </a:r>
          <a:endParaRPr lang="fr-FR" sz="2000" dirty="0"/>
        </a:p>
      </dgm:t>
    </dgm:pt>
    <dgm:pt modelId="{F7A9408D-CCF4-4B45-A4A4-874161B835A6}" type="parTrans" cxnId="{63AA80BA-E6F7-184D-A27D-FBFAF2AA44BF}">
      <dgm:prSet/>
      <dgm:spPr/>
      <dgm:t>
        <a:bodyPr/>
        <a:lstStyle/>
        <a:p>
          <a:endParaRPr lang="fr-FR"/>
        </a:p>
      </dgm:t>
    </dgm:pt>
    <dgm:pt modelId="{8194C3AE-D9D7-4B46-8DC8-A7B90A841624}" type="sibTrans" cxnId="{63AA80BA-E6F7-184D-A27D-FBFAF2AA44BF}">
      <dgm:prSet/>
      <dgm:spPr/>
      <dgm:t>
        <a:bodyPr/>
        <a:lstStyle/>
        <a:p>
          <a:endParaRPr lang="fr-FR"/>
        </a:p>
      </dgm:t>
    </dgm:pt>
    <dgm:pt modelId="{C52C2982-9C67-2144-9C48-6A036C6ADD06}">
      <dgm:prSet phldrT="[Texte]" custT="1"/>
      <dgm:spPr>
        <a:solidFill>
          <a:srgbClr val="C00F3D">
            <a:alpha val="16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fr-FR" sz="2000" dirty="0" smtClean="0"/>
            <a:t>SEMP</a:t>
          </a:r>
          <a:endParaRPr lang="fr-FR" sz="2000" dirty="0"/>
        </a:p>
      </dgm:t>
    </dgm:pt>
    <dgm:pt modelId="{D884863D-4ABA-DE4C-9ED4-1BB00F8E131B}" type="parTrans" cxnId="{9D8A5CF7-0A6A-7F43-8C6E-76ACA4D69AD4}">
      <dgm:prSet/>
      <dgm:spPr/>
      <dgm:t>
        <a:bodyPr/>
        <a:lstStyle/>
        <a:p>
          <a:endParaRPr lang="fr-FR"/>
        </a:p>
      </dgm:t>
    </dgm:pt>
    <dgm:pt modelId="{9F66250A-DCB0-C64C-9D80-0F16D2CBEC4B}" type="sibTrans" cxnId="{9D8A5CF7-0A6A-7F43-8C6E-76ACA4D69AD4}">
      <dgm:prSet/>
      <dgm:spPr/>
      <dgm:t>
        <a:bodyPr/>
        <a:lstStyle/>
        <a:p>
          <a:endParaRPr lang="fr-FR"/>
        </a:p>
      </dgm:t>
    </dgm:pt>
    <dgm:pt modelId="{94E523C5-8638-CC41-9A0A-18E5919A4434}">
      <dgm:prSet phldrT="[Texte]" custT="1"/>
      <dgm:spPr>
        <a:solidFill>
          <a:srgbClr val="C00F3D"/>
        </a:solidFill>
      </dgm:spPr>
      <dgm:t>
        <a:bodyPr/>
        <a:lstStyle/>
        <a:p>
          <a:r>
            <a:rPr lang="fr-FR" sz="2000" dirty="0" smtClean="0"/>
            <a:t>Destination 3</a:t>
          </a:r>
          <a:endParaRPr lang="fr-FR" sz="2000" dirty="0"/>
        </a:p>
      </dgm:t>
    </dgm:pt>
    <dgm:pt modelId="{EF982C02-B15D-9B48-8A0D-53E6A32BBF1F}" type="parTrans" cxnId="{6932CF0A-A2A1-684F-B94A-A89E5755B7CE}">
      <dgm:prSet/>
      <dgm:spPr/>
      <dgm:t>
        <a:bodyPr/>
        <a:lstStyle/>
        <a:p>
          <a:endParaRPr lang="fr-FR"/>
        </a:p>
      </dgm:t>
    </dgm:pt>
    <dgm:pt modelId="{8A97ED4A-7545-734B-B57E-15FC37BA2090}" type="sibTrans" cxnId="{6932CF0A-A2A1-684F-B94A-A89E5755B7CE}">
      <dgm:prSet/>
      <dgm:spPr/>
      <dgm:t>
        <a:bodyPr/>
        <a:lstStyle/>
        <a:p>
          <a:endParaRPr lang="fr-FR"/>
        </a:p>
      </dgm:t>
    </dgm:pt>
    <dgm:pt modelId="{2E3894B7-7888-5D4F-91F2-17A658BD739E}">
      <dgm:prSet phldrT="[Texte]" custT="1"/>
      <dgm:spPr>
        <a:solidFill>
          <a:srgbClr val="C00F3D">
            <a:alpha val="16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fr-FR" sz="2000" dirty="0" smtClean="0"/>
            <a:t>SEMP</a:t>
          </a:r>
          <a:endParaRPr lang="fr-FR" sz="2000" dirty="0"/>
        </a:p>
      </dgm:t>
    </dgm:pt>
    <dgm:pt modelId="{3F05E9B3-47B5-AD44-B780-8FD462E23119}" type="parTrans" cxnId="{C1928216-845E-424E-AE4C-1C216481FA24}">
      <dgm:prSet/>
      <dgm:spPr/>
      <dgm:t>
        <a:bodyPr/>
        <a:lstStyle/>
        <a:p>
          <a:endParaRPr lang="fr-FR"/>
        </a:p>
      </dgm:t>
    </dgm:pt>
    <dgm:pt modelId="{4F9A0087-5854-0F4E-AA3F-C88FA857520A}" type="sibTrans" cxnId="{C1928216-845E-424E-AE4C-1C216481FA24}">
      <dgm:prSet/>
      <dgm:spPr/>
      <dgm:t>
        <a:bodyPr/>
        <a:lstStyle/>
        <a:p>
          <a:endParaRPr lang="fr-FR"/>
        </a:p>
      </dgm:t>
    </dgm:pt>
    <dgm:pt modelId="{EB76E3BE-58F9-5D4B-AD78-336A348ED99E}" type="pres">
      <dgm:prSet presAssocID="{6AF7B429-BEA1-324A-A620-8190A80D9A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30CB68E-3EF0-2F40-B7B1-317E41DEE18D}" type="pres">
      <dgm:prSet presAssocID="{A7F74103-953B-7F40-8127-A304A891B92F}" presName="horFlow" presStyleCnt="0"/>
      <dgm:spPr/>
    </dgm:pt>
    <dgm:pt modelId="{96C24806-8FD3-284E-8170-71E14D63370E}" type="pres">
      <dgm:prSet presAssocID="{A7F74103-953B-7F40-8127-A304A891B92F}" presName="bigChev" presStyleLbl="node1" presStyleIdx="0" presStyleCnt="3" custScaleX="94988" custScaleY="51509" custLinFactX="-23207" custLinFactNeighborX="-100000" custLinFactNeighborY="-871"/>
      <dgm:spPr/>
      <dgm:t>
        <a:bodyPr/>
        <a:lstStyle/>
        <a:p>
          <a:endParaRPr lang="fr-FR"/>
        </a:p>
      </dgm:t>
    </dgm:pt>
    <dgm:pt modelId="{F53ACD7D-5ACB-D547-B357-D94CECB5723A}" type="pres">
      <dgm:prSet presAssocID="{881DA498-C67D-D547-9A19-A24F24D38E0C}" presName="parTrans" presStyleCnt="0"/>
      <dgm:spPr/>
    </dgm:pt>
    <dgm:pt modelId="{55DC91AB-4CD8-4F4E-8D10-56A5A551B18F}" type="pres">
      <dgm:prSet presAssocID="{DAA83ED8-A8A2-3D48-A2E3-3548403F764D}" presName="node" presStyleLbl="alignAccFollowNode1" presStyleIdx="0" presStyleCnt="3" custScaleX="154247" custScaleY="72834" custLinFactNeighborY="38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63A86A-0A9D-2F4F-9C5D-F84C3C25DC63}" type="pres">
      <dgm:prSet presAssocID="{A7F74103-953B-7F40-8127-A304A891B92F}" presName="vSp" presStyleCnt="0"/>
      <dgm:spPr/>
    </dgm:pt>
    <dgm:pt modelId="{59526E4E-6BA8-1941-80FD-461103C93529}" type="pres">
      <dgm:prSet presAssocID="{24F73186-65FD-DD46-8C7C-748431499133}" presName="horFlow" presStyleCnt="0"/>
      <dgm:spPr/>
    </dgm:pt>
    <dgm:pt modelId="{5BC868D6-0CB8-2541-A4AF-298012DC22EB}" type="pres">
      <dgm:prSet presAssocID="{24F73186-65FD-DD46-8C7C-748431499133}" presName="bigChev" presStyleLbl="node1" presStyleIdx="1" presStyleCnt="3" custScaleX="94988" custScaleY="51509" custLinFactX="-23207" custLinFactNeighborX="-100000" custLinFactNeighborY="-871"/>
      <dgm:spPr/>
      <dgm:t>
        <a:bodyPr/>
        <a:lstStyle/>
        <a:p>
          <a:endParaRPr lang="fr-FR"/>
        </a:p>
      </dgm:t>
    </dgm:pt>
    <dgm:pt modelId="{CDF0FAA3-C970-BA47-BCCE-8219A79EFF38}" type="pres">
      <dgm:prSet presAssocID="{D884863D-4ABA-DE4C-9ED4-1BB00F8E131B}" presName="parTrans" presStyleCnt="0"/>
      <dgm:spPr/>
    </dgm:pt>
    <dgm:pt modelId="{F9B3C326-DA0F-A946-9CE7-C640B4E3C139}" type="pres">
      <dgm:prSet presAssocID="{C52C2982-9C67-2144-9C48-6A036C6ADD06}" presName="node" presStyleLbl="alignAccFollowNode1" presStyleIdx="1" presStyleCnt="3" custScaleX="154247" custScaleY="728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69B03-7686-1C4B-9593-175A138F98B3}" type="pres">
      <dgm:prSet presAssocID="{24F73186-65FD-DD46-8C7C-748431499133}" presName="vSp" presStyleCnt="0"/>
      <dgm:spPr/>
    </dgm:pt>
    <dgm:pt modelId="{0C3E388B-4BF5-5B47-8805-25A1DE188C35}" type="pres">
      <dgm:prSet presAssocID="{94E523C5-8638-CC41-9A0A-18E5919A4434}" presName="horFlow" presStyleCnt="0"/>
      <dgm:spPr/>
    </dgm:pt>
    <dgm:pt modelId="{9FA03121-D268-9545-A30A-8E708C6AAA29}" type="pres">
      <dgm:prSet presAssocID="{94E523C5-8638-CC41-9A0A-18E5919A4434}" presName="bigChev" presStyleLbl="node1" presStyleIdx="2" presStyleCnt="3" custScaleX="94988" custScaleY="51509" custLinFactX="-23207" custLinFactNeighborX="-100000" custLinFactNeighborY="-871"/>
      <dgm:spPr/>
      <dgm:t>
        <a:bodyPr/>
        <a:lstStyle/>
        <a:p>
          <a:endParaRPr lang="fr-FR"/>
        </a:p>
      </dgm:t>
    </dgm:pt>
    <dgm:pt modelId="{03F3A9E4-27C3-D24A-83D6-2304D32E66DF}" type="pres">
      <dgm:prSet presAssocID="{3F05E9B3-47B5-AD44-B780-8FD462E23119}" presName="parTrans" presStyleCnt="0"/>
      <dgm:spPr/>
    </dgm:pt>
    <dgm:pt modelId="{9770916D-D8DE-764B-9B17-2B3AF370B541}" type="pres">
      <dgm:prSet presAssocID="{2E3894B7-7888-5D4F-91F2-17A658BD739E}" presName="node" presStyleLbl="alignAccFollowNode1" presStyleIdx="2" presStyleCnt="3" custScaleX="154247" custScaleY="728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52D582-617A-564E-A1A1-48D2F38B416E}" srcId="{6AF7B429-BEA1-324A-A620-8190A80D9AD3}" destId="{A7F74103-953B-7F40-8127-A304A891B92F}" srcOrd="0" destOrd="0" parTransId="{D02B680E-5DEA-1148-A133-A4FA07954F08}" sibTransId="{AAE7641B-93B2-5848-AC41-F94C3CD6E45A}"/>
    <dgm:cxn modelId="{9D8A5CF7-0A6A-7F43-8C6E-76ACA4D69AD4}" srcId="{24F73186-65FD-DD46-8C7C-748431499133}" destId="{C52C2982-9C67-2144-9C48-6A036C6ADD06}" srcOrd="0" destOrd="0" parTransId="{D884863D-4ABA-DE4C-9ED4-1BB00F8E131B}" sibTransId="{9F66250A-DCB0-C64C-9D80-0F16D2CBEC4B}"/>
    <dgm:cxn modelId="{C1928216-845E-424E-AE4C-1C216481FA24}" srcId="{94E523C5-8638-CC41-9A0A-18E5919A4434}" destId="{2E3894B7-7888-5D4F-91F2-17A658BD739E}" srcOrd="0" destOrd="0" parTransId="{3F05E9B3-47B5-AD44-B780-8FD462E23119}" sibTransId="{4F9A0087-5854-0F4E-AA3F-C88FA857520A}"/>
    <dgm:cxn modelId="{66F2A4B9-B7F4-814E-802D-33921A5B1D0B}" type="presOf" srcId="{24F73186-65FD-DD46-8C7C-748431499133}" destId="{5BC868D6-0CB8-2541-A4AF-298012DC22EB}" srcOrd="0" destOrd="0" presId="urn:microsoft.com/office/officeart/2005/8/layout/lProcess3"/>
    <dgm:cxn modelId="{D9947814-A22B-6B4C-BF86-72B1D3BD5D84}" type="presOf" srcId="{2E3894B7-7888-5D4F-91F2-17A658BD739E}" destId="{9770916D-D8DE-764B-9B17-2B3AF370B541}" srcOrd="0" destOrd="0" presId="urn:microsoft.com/office/officeart/2005/8/layout/lProcess3"/>
    <dgm:cxn modelId="{4ACD040A-B759-6D40-A9DC-D29794780ABC}" type="presOf" srcId="{DAA83ED8-A8A2-3D48-A2E3-3548403F764D}" destId="{55DC91AB-4CD8-4F4E-8D10-56A5A551B18F}" srcOrd="0" destOrd="0" presId="urn:microsoft.com/office/officeart/2005/8/layout/lProcess3"/>
    <dgm:cxn modelId="{488F0E3E-EEE0-3142-89DA-F0581402D2EB}" type="presOf" srcId="{6AF7B429-BEA1-324A-A620-8190A80D9AD3}" destId="{EB76E3BE-58F9-5D4B-AD78-336A348ED99E}" srcOrd="0" destOrd="0" presId="urn:microsoft.com/office/officeart/2005/8/layout/lProcess3"/>
    <dgm:cxn modelId="{6932CF0A-A2A1-684F-B94A-A89E5755B7CE}" srcId="{6AF7B429-BEA1-324A-A620-8190A80D9AD3}" destId="{94E523C5-8638-CC41-9A0A-18E5919A4434}" srcOrd="2" destOrd="0" parTransId="{EF982C02-B15D-9B48-8A0D-53E6A32BBF1F}" sibTransId="{8A97ED4A-7545-734B-B57E-15FC37BA2090}"/>
    <dgm:cxn modelId="{0A46B6C4-56E1-7A49-94F2-C6A8363D4376}" type="presOf" srcId="{C52C2982-9C67-2144-9C48-6A036C6ADD06}" destId="{F9B3C326-DA0F-A946-9CE7-C640B4E3C139}" srcOrd="0" destOrd="0" presId="urn:microsoft.com/office/officeart/2005/8/layout/lProcess3"/>
    <dgm:cxn modelId="{63AA80BA-E6F7-184D-A27D-FBFAF2AA44BF}" srcId="{6AF7B429-BEA1-324A-A620-8190A80D9AD3}" destId="{24F73186-65FD-DD46-8C7C-748431499133}" srcOrd="1" destOrd="0" parTransId="{F7A9408D-CCF4-4B45-A4A4-874161B835A6}" sibTransId="{8194C3AE-D9D7-4B46-8DC8-A7B90A841624}"/>
    <dgm:cxn modelId="{A8A5E4E5-2929-E445-A778-44048B11592E}" srcId="{A7F74103-953B-7F40-8127-A304A891B92F}" destId="{DAA83ED8-A8A2-3D48-A2E3-3548403F764D}" srcOrd="0" destOrd="0" parTransId="{881DA498-C67D-D547-9A19-A24F24D38E0C}" sibTransId="{DF234D61-299D-354E-BD99-CF5589117FAF}"/>
    <dgm:cxn modelId="{67E3C834-A903-2047-9CF6-9B4BE3B40DD8}" type="presOf" srcId="{A7F74103-953B-7F40-8127-A304A891B92F}" destId="{96C24806-8FD3-284E-8170-71E14D63370E}" srcOrd="0" destOrd="0" presId="urn:microsoft.com/office/officeart/2005/8/layout/lProcess3"/>
    <dgm:cxn modelId="{1EA3BAAA-7D09-A346-AAB0-441B6978D5A9}" type="presOf" srcId="{94E523C5-8638-CC41-9A0A-18E5919A4434}" destId="{9FA03121-D268-9545-A30A-8E708C6AAA29}" srcOrd="0" destOrd="0" presId="urn:microsoft.com/office/officeart/2005/8/layout/lProcess3"/>
    <dgm:cxn modelId="{45CB9CE9-DAF1-0B46-A6F1-DD44BE50BE32}" type="presParOf" srcId="{EB76E3BE-58F9-5D4B-AD78-336A348ED99E}" destId="{430CB68E-3EF0-2F40-B7B1-317E41DEE18D}" srcOrd="0" destOrd="0" presId="urn:microsoft.com/office/officeart/2005/8/layout/lProcess3"/>
    <dgm:cxn modelId="{0677E0BA-AD91-E742-A3AC-9C5DE6A19B1D}" type="presParOf" srcId="{430CB68E-3EF0-2F40-B7B1-317E41DEE18D}" destId="{96C24806-8FD3-284E-8170-71E14D63370E}" srcOrd="0" destOrd="0" presId="urn:microsoft.com/office/officeart/2005/8/layout/lProcess3"/>
    <dgm:cxn modelId="{35929B00-4FC9-594E-871A-49C48A462A21}" type="presParOf" srcId="{430CB68E-3EF0-2F40-B7B1-317E41DEE18D}" destId="{F53ACD7D-5ACB-D547-B357-D94CECB5723A}" srcOrd="1" destOrd="0" presId="urn:microsoft.com/office/officeart/2005/8/layout/lProcess3"/>
    <dgm:cxn modelId="{A126590B-698C-E845-9C01-B51E7BCEFDE9}" type="presParOf" srcId="{430CB68E-3EF0-2F40-B7B1-317E41DEE18D}" destId="{55DC91AB-4CD8-4F4E-8D10-56A5A551B18F}" srcOrd="2" destOrd="0" presId="urn:microsoft.com/office/officeart/2005/8/layout/lProcess3"/>
    <dgm:cxn modelId="{5AFF9F47-E141-CD40-BC8A-91EAF338CB3D}" type="presParOf" srcId="{EB76E3BE-58F9-5D4B-AD78-336A348ED99E}" destId="{7A63A86A-0A9D-2F4F-9C5D-F84C3C25DC63}" srcOrd="1" destOrd="0" presId="urn:microsoft.com/office/officeart/2005/8/layout/lProcess3"/>
    <dgm:cxn modelId="{22E2D158-5ABF-CB4F-BDBB-BB38F2AA2B0B}" type="presParOf" srcId="{EB76E3BE-58F9-5D4B-AD78-336A348ED99E}" destId="{59526E4E-6BA8-1941-80FD-461103C93529}" srcOrd="2" destOrd="0" presId="urn:microsoft.com/office/officeart/2005/8/layout/lProcess3"/>
    <dgm:cxn modelId="{14B308C2-A707-B04C-9508-AD0DA492E0C1}" type="presParOf" srcId="{59526E4E-6BA8-1941-80FD-461103C93529}" destId="{5BC868D6-0CB8-2541-A4AF-298012DC22EB}" srcOrd="0" destOrd="0" presId="urn:microsoft.com/office/officeart/2005/8/layout/lProcess3"/>
    <dgm:cxn modelId="{4F35132A-8A90-4F4C-AAA9-05FF5A03FF73}" type="presParOf" srcId="{59526E4E-6BA8-1941-80FD-461103C93529}" destId="{CDF0FAA3-C970-BA47-BCCE-8219A79EFF38}" srcOrd="1" destOrd="0" presId="urn:microsoft.com/office/officeart/2005/8/layout/lProcess3"/>
    <dgm:cxn modelId="{347C633A-1D74-A945-8144-59BF1F8920C9}" type="presParOf" srcId="{59526E4E-6BA8-1941-80FD-461103C93529}" destId="{F9B3C326-DA0F-A946-9CE7-C640B4E3C139}" srcOrd="2" destOrd="0" presId="urn:microsoft.com/office/officeart/2005/8/layout/lProcess3"/>
    <dgm:cxn modelId="{74081C12-33B7-0E42-B1A9-D7A853C5A4B3}" type="presParOf" srcId="{EB76E3BE-58F9-5D4B-AD78-336A348ED99E}" destId="{7FA69B03-7686-1C4B-9593-175A138F98B3}" srcOrd="3" destOrd="0" presId="urn:microsoft.com/office/officeart/2005/8/layout/lProcess3"/>
    <dgm:cxn modelId="{5A11C9C7-BADF-304A-B1BC-57FE73E82C5B}" type="presParOf" srcId="{EB76E3BE-58F9-5D4B-AD78-336A348ED99E}" destId="{0C3E388B-4BF5-5B47-8805-25A1DE188C35}" srcOrd="4" destOrd="0" presId="urn:microsoft.com/office/officeart/2005/8/layout/lProcess3"/>
    <dgm:cxn modelId="{C0D29ADE-EB8C-D641-8BC6-CA63706C5FD0}" type="presParOf" srcId="{0C3E388B-4BF5-5B47-8805-25A1DE188C35}" destId="{9FA03121-D268-9545-A30A-8E708C6AAA29}" srcOrd="0" destOrd="0" presId="urn:microsoft.com/office/officeart/2005/8/layout/lProcess3"/>
    <dgm:cxn modelId="{EC0CAA67-2876-824F-BCCD-B2392964461C}" type="presParOf" srcId="{0C3E388B-4BF5-5B47-8805-25A1DE188C35}" destId="{03F3A9E4-27C3-D24A-83D6-2304D32E66DF}" srcOrd="1" destOrd="0" presId="urn:microsoft.com/office/officeart/2005/8/layout/lProcess3"/>
    <dgm:cxn modelId="{422F57B4-12E8-5D4D-B769-F0B13BB6C50A}" type="presParOf" srcId="{0C3E388B-4BF5-5B47-8805-25A1DE188C35}" destId="{9770916D-D8DE-764B-9B17-2B3AF370B54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24806-8FD3-284E-8170-71E14D63370E}">
      <dsp:nvSpPr>
        <dsp:cNvPr id="0" name=""/>
        <dsp:cNvSpPr/>
      </dsp:nvSpPr>
      <dsp:spPr>
        <a:xfrm>
          <a:off x="0" y="171077"/>
          <a:ext cx="1814729" cy="393628"/>
        </a:xfrm>
        <a:prstGeom prst="chevron">
          <a:avLst/>
        </a:prstGeom>
        <a:solidFill>
          <a:srgbClr val="C00F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Destination 1</a:t>
          </a:r>
          <a:endParaRPr lang="fr-FR" sz="2000" kern="1200" dirty="0"/>
        </a:p>
      </dsp:txBody>
      <dsp:txXfrm>
        <a:off x="196814" y="171077"/>
        <a:ext cx="1421101" cy="393628"/>
      </dsp:txXfrm>
    </dsp:sp>
    <dsp:sp modelId="{55DC91AB-4CD8-4F4E-8D10-56A5A551B18F}">
      <dsp:nvSpPr>
        <dsp:cNvPr id="0" name=""/>
        <dsp:cNvSpPr/>
      </dsp:nvSpPr>
      <dsp:spPr>
        <a:xfrm>
          <a:off x="1567743" y="143562"/>
          <a:ext cx="2783127" cy="461971"/>
        </a:xfrm>
        <a:prstGeom prst="chevron">
          <a:avLst/>
        </a:prstGeom>
        <a:solidFill>
          <a:srgbClr val="C00F3D">
            <a:alpha val="16000"/>
          </a:srgbClr>
        </a:solidFill>
        <a:ln w="9525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Monde</a:t>
          </a:r>
          <a:endParaRPr lang="fr-FR" sz="2000" kern="1200" dirty="0"/>
        </a:p>
      </dsp:txBody>
      <dsp:txXfrm>
        <a:off x="1798729" y="143562"/>
        <a:ext cx="2321156" cy="461971"/>
      </dsp:txXfrm>
    </dsp:sp>
    <dsp:sp modelId="{5BC868D6-0CB8-2541-A4AF-298012DC22EB}">
      <dsp:nvSpPr>
        <dsp:cNvPr id="0" name=""/>
        <dsp:cNvSpPr/>
      </dsp:nvSpPr>
      <dsp:spPr>
        <a:xfrm>
          <a:off x="0" y="740036"/>
          <a:ext cx="1814729" cy="393628"/>
        </a:xfrm>
        <a:prstGeom prst="chevron">
          <a:avLst/>
        </a:prstGeom>
        <a:solidFill>
          <a:srgbClr val="C00F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Destination 2</a:t>
          </a:r>
          <a:endParaRPr lang="fr-FR" sz="2000" kern="1200" dirty="0"/>
        </a:p>
      </dsp:txBody>
      <dsp:txXfrm>
        <a:off x="196814" y="740036"/>
        <a:ext cx="1421101" cy="393628"/>
      </dsp:txXfrm>
    </dsp:sp>
    <dsp:sp modelId="{F9B3C326-DA0F-A946-9CE7-C640B4E3C139}">
      <dsp:nvSpPr>
        <dsp:cNvPr id="0" name=""/>
        <dsp:cNvSpPr/>
      </dsp:nvSpPr>
      <dsp:spPr>
        <a:xfrm>
          <a:off x="1567743" y="712521"/>
          <a:ext cx="2783127" cy="461971"/>
        </a:xfrm>
        <a:prstGeom prst="chevron">
          <a:avLst/>
        </a:prstGeom>
        <a:solidFill>
          <a:srgbClr val="C00F3D">
            <a:alpha val="16000"/>
          </a:srgbClr>
        </a:solidFill>
        <a:ln w="9525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Monde</a:t>
          </a:r>
          <a:endParaRPr lang="fr-FR" sz="2000" kern="1200" dirty="0"/>
        </a:p>
      </dsp:txBody>
      <dsp:txXfrm>
        <a:off x="1798729" y="712521"/>
        <a:ext cx="2321156" cy="461971"/>
      </dsp:txXfrm>
    </dsp:sp>
    <dsp:sp modelId="{9FA03121-D268-9545-A30A-8E708C6AAA29}">
      <dsp:nvSpPr>
        <dsp:cNvPr id="0" name=""/>
        <dsp:cNvSpPr/>
      </dsp:nvSpPr>
      <dsp:spPr>
        <a:xfrm>
          <a:off x="0" y="1308995"/>
          <a:ext cx="1814729" cy="393628"/>
        </a:xfrm>
        <a:prstGeom prst="chevron">
          <a:avLst/>
        </a:prstGeom>
        <a:solidFill>
          <a:srgbClr val="C00F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Destination 3</a:t>
          </a:r>
          <a:endParaRPr lang="fr-FR" sz="2000" kern="1200" dirty="0"/>
        </a:p>
      </dsp:txBody>
      <dsp:txXfrm>
        <a:off x="196814" y="1308995"/>
        <a:ext cx="1421101" cy="393628"/>
      </dsp:txXfrm>
    </dsp:sp>
    <dsp:sp modelId="{9770916D-D8DE-764B-9B17-2B3AF370B541}">
      <dsp:nvSpPr>
        <dsp:cNvPr id="0" name=""/>
        <dsp:cNvSpPr/>
      </dsp:nvSpPr>
      <dsp:spPr>
        <a:xfrm>
          <a:off x="1567743" y="1281480"/>
          <a:ext cx="2783127" cy="461971"/>
        </a:xfrm>
        <a:prstGeom prst="chevron">
          <a:avLst/>
        </a:prstGeom>
        <a:solidFill>
          <a:srgbClr val="C00F3D">
            <a:alpha val="16000"/>
          </a:srgbClr>
        </a:solidFill>
        <a:ln w="9525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SEMP ou Coimbra</a:t>
          </a:r>
          <a:endParaRPr lang="fr-FR" sz="2000" kern="1200" dirty="0"/>
        </a:p>
      </dsp:txBody>
      <dsp:txXfrm>
        <a:off x="1798729" y="1281480"/>
        <a:ext cx="2321156" cy="461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24806-8FD3-284E-8170-71E14D63370E}">
      <dsp:nvSpPr>
        <dsp:cNvPr id="0" name=""/>
        <dsp:cNvSpPr/>
      </dsp:nvSpPr>
      <dsp:spPr>
        <a:xfrm>
          <a:off x="0" y="180481"/>
          <a:ext cx="1875459" cy="406801"/>
        </a:xfrm>
        <a:prstGeom prst="chevron">
          <a:avLst/>
        </a:prstGeom>
        <a:solidFill>
          <a:srgbClr val="C00F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Destination 1</a:t>
          </a:r>
          <a:endParaRPr lang="fr-FR" sz="2000" kern="1200" dirty="0"/>
        </a:p>
      </dsp:txBody>
      <dsp:txXfrm>
        <a:off x="203401" y="180481"/>
        <a:ext cx="1468658" cy="406801"/>
      </dsp:txXfrm>
    </dsp:sp>
    <dsp:sp modelId="{55DC91AB-4CD8-4F4E-8D10-56A5A551B18F}">
      <dsp:nvSpPr>
        <dsp:cNvPr id="0" name=""/>
        <dsp:cNvSpPr/>
      </dsp:nvSpPr>
      <dsp:spPr>
        <a:xfrm>
          <a:off x="1619732" y="152045"/>
          <a:ext cx="2727284" cy="477431"/>
        </a:xfrm>
        <a:prstGeom prst="chevron">
          <a:avLst/>
        </a:prstGeom>
        <a:solidFill>
          <a:srgbClr val="C00F3D">
            <a:alpha val="16000"/>
          </a:srgbClr>
        </a:solidFill>
        <a:ln w="9525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SEMP ou Coimbra</a:t>
          </a:r>
          <a:endParaRPr lang="fr-FR" sz="2000" kern="1200" dirty="0"/>
        </a:p>
      </dsp:txBody>
      <dsp:txXfrm>
        <a:off x="1858448" y="152045"/>
        <a:ext cx="2249853" cy="477431"/>
      </dsp:txXfrm>
    </dsp:sp>
    <dsp:sp modelId="{5BC868D6-0CB8-2541-A4AF-298012DC22EB}">
      <dsp:nvSpPr>
        <dsp:cNvPr id="0" name=""/>
        <dsp:cNvSpPr/>
      </dsp:nvSpPr>
      <dsp:spPr>
        <a:xfrm>
          <a:off x="0" y="768480"/>
          <a:ext cx="1875459" cy="406801"/>
        </a:xfrm>
        <a:prstGeom prst="chevron">
          <a:avLst/>
        </a:prstGeom>
        <a:solidFill>
          <a:srgbClr val="C00F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Destination 2</a:t>
          </a:r>
          <a:endParaRPr lang="fr-FR" sz="2000" kern="1200" dirty="0"/>
        </a:p>
      </dsp:txBody>
      <dsp:txXfrm>
        <a:off x="203401" y="768480"/>
        <a:ext cx="1468658" cy="406801"/>
      </dsp:txXfrm>
    </dsp:sp>
    <dsp:sp modelId="{F9B3C326-DA0F-A946-9CE7-C640B4E3C139}">
      <dsp:nvSpPr>
        <dsp:cNvPr id="0" name=""/>
        <dsp:cNvSpPr/>
      </dsp:nvSpPr>
      <dsp:spPr>
        <a:xfrm>
          <a:off x="1619732" y="740044"/>
          <a:ext cx="2459575" cy="477431"/>
        </a:xfrm>
        <a:prstGeom prst="chevron">
          <a:avLst/>
        </a:prstGeom>
        <a:solidFill>
          <a:srgbClr val="C00F3D">
            <a:alpha val="16000"/>
          </a:srgbClr>
        </a:solidFill>
        <a:ln w="9525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SEMP</a:t>
          </a:r>
          <a:endParaRPr lang="fr-FR" sz="2000" kern="1200" dirty="0"/>
        </a:p>
      </dsp:txBody>
      <dsp:txXfrm>
        <a:off x="1858448" y="740044"/>
        <a:ext cx="1982144" cy="477431"/>
      </dsp:txXfrm>
    </dsp:sp>
    <dsp:sp modelId="{9FA03121-D268-9545-A30A-8E708C6AAA29}">
      <dsp:nvSpPr>
        <dsp:cNvPr id="0" name=""/>
        <dsp:cNvSpPr/>
      </dsp:nvSpPr>
      <dsp:spPr>
        <a:xfrm>
          <a:off x="0" y="1356479"/>
          <a:ext cx="1875459" cy="406801"/>
        </a:xfrm>
        <a:prstGeom prst="chevron">
          <a:avLst/>
        </a:prstGeom>
        <a:solidFill>
          <a:srgbClr val="C00F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Destination 3</a:t>
          </a:r>
          <a:endParaRPr lang="fr-FR" sz="2000" kern="1200" dirty="0"/>
        </a:p>
      </dsp:txBody>
      <dsp:txXfrm>
        <a:off x="203401" y="1356479"/>
        <a:ext cx="1468658" cy="406801"/>
      </dsp:txXfrm>
    </dsp:sp>
    <dsp:sp modelId="{9770916D-D8DE-764B-9B17-2B3AF370B541}">
      <dsp:nvSpPr>
        <dsp:cNvPr id="0" name=""/>
        <dsp:cNvSpPr/>
      </dsp:nvSpPr>
      <dsp:spPr>
        <a:xfrm>
          <a:off x="1619732" y="1328043"/>
          <a:ext cx="2441925" cy="477431"/>
        </a:xfrm>
        <a:prstGeom prst="chevron">
          <a:avLst/>
        </a:prstGeom>
        <a:solidFill>
          <a:srgbClr val="C00F3D">
            <a:alpha val="16000"/>
          </a:srgbClr>
        </a:solidFill>
        <a:ln w="9525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SEMP</a:t>
          </a:r>
          <a:endParaRPr lang="fr-FR" sz="2000" kern="1200" dirty="0"/>
        </a:p>
      </dsp:txBody>
      <dsp:txXfrm>
        <a:off x="1858448" y="1328043"/>
        <a:ext cx="1964494" cy="477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24806-8FD3-284E-8170-71E14D63370E}">
      <dsp:nvSpPr>
        <dsp:cNvPr id="0" name=""/>
        <dsp:cNvSpPr/>
      </dsp:nvSpPr>
      <dsp:spPr>
        <a:xfrm>
          <a:off x="0" y="29766"/>
          <a:ext cx="1960157" cy="425172"/>
        </a:xfrm>
        <a:prstGeom prst="chevron">
          <a:avLst/>
        </a:prstGeom>
        <a:solidFill>
          <a:srgbClr val="C00F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Destination 1</a:t>
          </a:r>
          <a:endParaRPr lang="fr-FR" sz="2000" kern="1200" dirty="0"/>
        </a:p>
      </dsp:txBody>
      <dsp:txXfrm>
        <a:off x="212586" y="29766"/>
        <a:ext cx="1534985" cy="425172"/>
      </dsp:txXfrm>
    </dsp:sp>
    <dsp:sp modelId="{55DC91AB-4CD8-4F4E-8D10-56A5A551B18F}">
      <dsp:nvSpPr>
        <dsp:cNvPr id="0" name=""/>
        <dsp:cNvSpPr/>
      </dsp:nvSpPr>
      <dsp:spPr>
        <a:xfrm>
          <a:off x="1698975" y="26086"/>
          <a:ext cx="2641904" cy="498993"/>
        </a:xfrm>
        <a:prstGeom prst="chevron">
          <a:avLst/>
        </a:prstGeom>
        <a:solidFill>
          <a:srgbClr val="C00F3D">
            <a:alpha val="16000"/>
          </a:srgbClr>
        </a:solidFill>
        <a:ln w="9525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Monde</a:t>
          </a:r>
          <a:endParaRPr lang="fr-FR" sz="2000" kern="1200" dirty="0"/>
        </a:p>
      </dsp:txBody>
      <dsp:txXfrm>
        <a:off x="1948472" y="26086"/>
        <a:ext cx="2142911" cy="498993"/>
      </dsp:txXfrm>
    </dsp:sp>
    <dsp:sp modelId="{5BC868D6-0CB8-2541-A4AF-298012DC22EB}">
      <dsp:nvSpPr>
        <dsp:cNvPr id="0" name=""/>
        <dsp:cNvSpPr/>
      </dsp:nvSpPr>
      <dsp:spPr>
        <a:xfrm>
          <a:off x="0" y="644320"/>
          <a:ext cx="1960157" cy="425172"/>
        </a:xfrm>
        <a:prstGeom prst="chevron">
          <a:avLst/>
        </a:prstGeom>
        <a:solidFill>
          <a:srgbClr val="C00F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Destination 2</a:t>
          </a:r>
          <a:endParaRPr lang="fr-FR" sz="2000" kern="1200" dirty="0"/>
        </a:p>
      </dsp:txBody>
      <dsp:txXfrm>
        <a:off x="212586" y="644320"/>
        <a:ext cx="1534985" cy="425172"/>
      </dsp:txXfrm>
    </dsp:sp>
    <dsp:sp modelId="{F9B3C326-DA0F-A946-9CE7-C640B4E3C139}">
      <dsp:nvSpPr>
        <dsp:cNvPr id="0" name=""/>
        <dsp:cNvSpPr/>
      </dsp:nvSpPr>
      <dsp:spPr>
        <a:xfrm>
          <a:off x="1698975" y="614599"/>
          <a:ext cx="2641904" cy="498993"/>
        </a:xfrm>
        <a:prstGeom prst="chevron">
          <a:avLst/>
        </a:prstGeom>
        <a:solidFill>
          <a:srgbClr val="C00F3D">
            <a:alpha val="16000"/>
          </a:srgbClr>
        </a:solidFill>
        <a:ln w="9525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SEMP</a:t>
          </a:r>
          <a:endParaRPr lang="fr-FR" sz="2000" kern="1200" dirty="0"/>
        </a:p>
      </dsp:txBody>
      <dsp:txXfrm>
        <a:off x="1948472" y="614599"/>
        <a:ext cx="2142911" cy="498993"/>
      </dsp:txXfrm>
    </dsp:sp>
    <dsp:sp modelId="{9FA03121-D268-9545-A30A-8E708C6AAA29}">
      <dsp:nvSpPr>
        <dsp:cNvPr id="0" name=""/>
        <dsp:cNvSpPr/>
      </dsp:nvSpPr>
      <dsp:spPr>
        <a:xfrm>
          <a:off x="0" y="1258873"/>
          <a:ext cx="1960157" cy="425172"/>
        </a:xfrm>
        <a:prstGeom prst="chevron">
          <a:avLst/>
        </a:prstGeom>
        <a:solidFill>
          <a:srgbClr val="C00F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Destination 3</a:t>
          </a:r>
          <a:endParaRPr lang="fr-FR" sz="2000" kern="1200" dirty="0"/>
        </a:p>
      </dsp:txBody>
      <dsp:txXfrm>
        <a:off x="212586" y="1258873"/>
        <a:ext cx="1534985" cy="425172"/>
      </dsp:txXfrm>
    </dsp:sp>
    <dsp:sp modelId="{9770916D-D8DE-764B-9B17-2B3AF370B541}">
      <dsp:nvSpPr>
        <dsp:cNvPr id="0" name=""/>
        <dsp:cNvSpPr/>
      </dsp:nvSpPr>
      <dsp:spPr>
        <a:xfrm>
          <a:off x="1698975" y="1229153"/>
          <a:ext cx="2641904" cy="498993"/>
        </a:xfrm>
        <a:prstGeom prst="chevron">
          <a:avLst/>
        </a:prstGeom>
        <a:solidFill>
          <a:srgbClr val="C00F3D">
            <a:alpha val="16000"/>
          </a:srgbClr>
        </a:solidFill>
        <a:ln w="9525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SEMP</a:t>
          </a:r>
          <a:endParaRPr lang="fr-FR" sz="2000" kern="1200" dirty="0"/>
        </a:p>
      </dsp:txBody>
      <dsp:txXfrm>
        <a:off x="1948472" y="1229153"/>
        <a:ext cx="2142911" cy="49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8ED3-DB63-EA46-956D-7826BEECE01E}" type="datetimeFigureOut">
              <a:rPr lang="fr-FR" smtClean="0"/>
              <a:t>22.10.18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A6BE-FC6A-BB46-89E0-D7F8F8D544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16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01E25-771B-425E-97AF-C6658467FF29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83EAA-FE6C-49F5-96F7-9F3807A4D78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670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497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69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30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04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1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84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697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15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Accords monde : </a:t>
            </a:r>
            <a:r>
              <a:rPr lang="fr-FR" dirty="0" err="1"/>
              <a:t>plurifacultaire</a:t>
            </a:r>
            <a:r>
              <a:rPr lang="fr-FR" dirty="0"/>
              <a:t> =&gt; concurrence (notes sont importantes, et notions d’anglais)</a:t>
            </a:r>
          </a:p>
          <a:p>
            <a:r>
              <a:rPr lang="fr-FR" dirty="0"/>
              <a:t>SEMP (ex Erasmus) : accords par discipline</a:t>
            </a:r>
          </a:p>
          <a:p>
            <a:r>
              <a:rPr lang="fr-FR" dirty="0"/>
              <a:t>Suisse : inscription 6 mois à l’avance, pas de sélection, tout le monde est accepté. Les étudiants qui changent de langue touchent 1000.-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728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1140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554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324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554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8657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4535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8551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6883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fr-CH" sz="1200" dirty="0" smtClean="0"/>
              <a:t>Correspondance des crédits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1200" dirty="0" smtClean="0"/>
              <a:t>Australie: Université de Sydney ou l'ANU : </a:t>
            </a:r>
          </a:p>
          <a:p>
            <a:pPr lvl="1">
              <a:spcAft>
                <a:spcPts val="600"/>
              </a:spcAft>
            </a:pPr>
            <a:r>
              <a:rPr lang="fr-CH" sz="1200" dirty="0" smtClean="0"/>
              <a:t>	1 crédit = 1.25 ECTS, soit 6 crédits = 7.5 ECTS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1200" dirty="0" smtClean="0"/>
              <a:t>USA et Canada: 1 crédit= 2 ECTS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1200" dirty="0" smtClean="0"/>
              <a:t>Hong-Kong: 1 crédit = 2 ECTS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1200" dirty="0" smtClean="0"/>
              <a:t>Royaume-Uni: 2 crédits = 1 ECTS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1200" dirty="0" smtClean="0"/>
              <a:t>Autre: évaluation du volume horaire: 1 ECTS = 25-30 heures de travail</a:t>
            </a:r>
          </a:p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8657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145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7868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0444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250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03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2119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9651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fr-CH" sz="1200" dirty="0" smtClean="0"/>
          </a:p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4335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9651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fr-CH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43351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83EAA-FE6C-49F5-96F7-9F3807A4D78F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12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8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96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6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 ce qui est monde doit passer avant les autres (Europe).</a:t>
            </a:r>
          </a:p>
          <a:p>
            <a:r>
              <a:rPr lang="fr-FR" dirty="0" smtClean="0"/>
              <a:t>Sélection Europe se fait en février mars, Monde se fait</a:t>
            </a:r>
            <a:r>
              <a:rPr lang="fr-FR" baseline="0" dirty="0" smtClean="0"/>
              <a:t> avant Noël.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92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36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5CAD-799B-C240-91E3-6966864352D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6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35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67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53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55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67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04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44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87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73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48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35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F9C7-F635-4240-8EEC-09CD7DB7985F}" type="datetimeFigureOut">
              <a:rPr lang="fr-CH" smtClean="0"/>
              <a:t>22.10.18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D0C6-1DD2-4CB4-9C06-99A755CA04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145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5" Type="http://schemas.openxmlformats.org/officeDocument/2006/relationships/image" Target="../media/image12.jp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5" Type="http://schemas.openxmlformats.org/officeDocument/2006/relationships/hyperlink" Target="http://www.unige.ch/gsi/fr/espace-etudiants/espace-etudiants-mobilite/mobilite-bachelor-bari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file://localhost/Volumes/PIP/Presse/catec/Charte%202014/Mode%CC%80les%20ppt/PPT%20par%20fac/bandeaux%20images/bandeau_gsi.jpg" TargetMode="External"/><Relationship Id="rId5" Type="http://schemas.openxmlformats.org/officeDocument/2006/relationships/hyperlink" Target="mailto:Mobilite-gsi@unige.ch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4" Type="http://schemas.openxmlformats.org/officeDocument/2006/relationships/diagramData" Target="../diagrams/data3.xml"/><Relationship Id="rId15" Type="http://schemas.openxmlformats.org/officeDocument/2006/relationships/diagramLayout" Target="../diagrams/layout3.xml"/><Relationship Id="rId16" Type="http://schemas.openxmlformats.org/officeDocument/2006/relationships/diagramQuickStyle" Target="../diagrams/quickStyle3.xml"/><Relationship Id="rId17" Type="http://schemas.openxmlformats.org/officeDocument/2006/relationships/diagramColors" Target="../diagrams/colors3.xml"/><Relationship Id="rId18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unige.ch/mobilitedepar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pic>
        <p:nvPicPr>
          <p:cNvPr id="2" name="Image 1" descr="a4_ji_2015_ssDa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118110" cy="4409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1242625"/>
            <a:ext cx="4635251" cy="17543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3600" b="1" dirty="0" smtClean="0"/>
              <a:t>Journée Internationale</a:t>
            </a:r>
          </a:p>
          <a:p>
            <a:pPr algn="ctr"/>
            <a:r>
              <a:rPr lang="fr-FR" sz="3600" b="1" dirty="0" smtClean="0"/>
              <a:t>de la</a:t>
            </a:r>
          </a:p>
          <a:p>
            <a:pPr algn="ctr"/>
            <a:r>
              <a:rPr lang="fr-FR" sz="3600" b="1" dirty="0" smtClean="0"/>
              <a:t>Mobilité Universitaire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51720" y="3243897"/>
            <a:ext cx="18002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Départs</a:t>
            </a:r>
          </a:p>
          <a:p>
            <a:pPr algn="ctr">
              <a:lnSpc>
                <a:spcPct val="50000"/>
              </a:lnSpc>
            </a:pPr>
            <a:endParaRPr lang="fr-FR" sz="1100" dirty="0"/>
          </a:p>
          <a:p>
            <a:pPr algn="ctr"/>
            <a:r>
              <a:rPr lang="fr-FR" sz="2600" dirty="0" smtClean="0"/>
              <a:t>2019-2020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5025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1117080"/>
            <a:ext cx="76328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+mj-ea"/>
                <a:cs typeface="+mj-cs"/>
              </a:rPr>
              <a:t>Pour les destinations </a:t>
            </a:r>
            <a:r>
              <a:rPr lang="fr-FR" sz="2400" dirty="0">
                <a:solidFill>
                  <a:srgbClr val="D82C77"/>
                </a:solidFill>
              </a:rPr>
              <a:t>SEMP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, merci de fournir 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/>
              <a:t>Inscription en ligne </a:t>
            </a:r>
            <a:r>
              <a:rPr lang="fr-FR" sz="2400"/>
              <a:t>+ </a:t>
            </a:r>
            <a:r>
              <a:rPr lang="fr-FR" sz="2400" smtClean="0"/>
              <a:t>plan </a:t>
            </a:r>
            <a:r>
              <a:rPr lang="fr-FR" sz="2400"/>
              <a:t>d’études </a:t>
            </a:r>
            <a:r>
              <a:rPr lang="fr-FR" sz="2400" smtClean="0"/>
              <a:t>provisoire </a:t>
            </a:r>
            <a:r>
              <a:rPr lang="fr-FR" sz="2400" dirty="0" smtClean="0"/>
              <a:t>pour chaque destination</a:t>
            </a:r>
            <a:endParaRPr lang="fr-FR" sz="12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/>
              <a:t>Relevé </a:t>
            </a:r>
            <a:r>
              <a:rPr lang="fr-FR" sz="2400" dirty="0"/>
              <a:t>de notes le plus récent</a:t>
            </a:r>
            <a:endParaRPr lang="fr-FR" sz="12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/>
              <a:t>Preuve de niveau </a:t>
            </a:r>
            <a:r>
              <a:rPr lang="fr-FR" sz="2400" dirty="0" smtClean="0"/>
              <a:t>d’anglais (si vous prenez des cours en anglais)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/>
              <a:t>Pour SDS, GSI, GSEM : descriptifs des cours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/>
              <a:t>Copie du passeport ou de la carte d’identité</a:t>
            </a:r>
          </a:p>
          <a:p>
            <a:endParaRPr lang="fr-FR" sz="20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33128" y="83168"/>
            <a:ext cx="765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DOSSIER SEMP – </a:t>
            </a:r>
            <a:r>
              <a:rPr lang="fr-CH" sz="2400" b="1" dirty="0" err="1" smtClean="0">
                <a:solidFill>
                  <a:srgbClr val="D82C77"/>
                </a:solidFill>
              </a:rPr>
              <a:t>Swiss</a:t>
            </a:r>
            <a:r>
              <a:rPr lang="fr-CH" sz="2400" b="1" dirty="0" smtClean="0">
                <a:solidFill>
                  <a:srgbClr val="D82C77"/>
                </a:solidFill>
              </a:rPr>
              <a:t> </a:t>
            </a:r>
            <a:r>
              <a:rPr lang="fr-CH" sz="2400" b="1" dirty="0" err="1" smtClean="0">
                <a:solidFill>
                  <a:srgbClr val="D82C77"/>
                </a:solidFill>
              </a:rPr>
              <a:t>European</a:t>
            </a:r>
            <a:r>
              <a:rPr lang="fr-CH" sz="2400" b="1" dirty="0" smtClean="0">
                <a:solidFill>
                  <a:srgbClr val="D82C77"/>
                </a:solidFill>
              </a:rPr>
              <a:t> </a:t>
            </a:r>
            <a:r>
              <a:rPr lang="fr-CH" sz="2400" b="1" dirty="0" err="1" smtClean="0">
                <a:solidFill>
                  <a:srgbClr val="D82C77"/>
                </a:solidFill>
              </a:rPr>
              <a:t>Mobility</a:t>
            </a:r>
            <a:r>
              <a:rPr lang="fr-CH" sz="2400" b="1" dirty="0" smtClean="0">
                <a:solidFill>
                  <a:srgbClr val="D82C77"/>
                </a:solidFill>
              </a:rPr>
              <a:t> Program</a:t>
            </a:r>
            <a:endParaRPr lang="fr-CH" sz="2400" b="1" dirty="0">
              <a:solidFill>
                <a:srgbClr val="D82C77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</p:spTree>
    <p:extLst>
      <p:ext uri="{BB962C8B-B14F-4D97-AF65-F5344CB8AC3E}">
        <p14:creationId xmlns:p14="http://schemas.microsoft.com/office/powerpoint/2010/main" val="22930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4" y="1295049"/>
            <a:ext cx="79758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les </a:t>
            </a:r>
            <a:r>
              <a:rPr lang="fr-FR" sz="2400" dirty="0"/>
              <a:t>destinations </a:t>
            </a:r>
            <a:r>
              <a:rPr lang="fr-FR" sz="2400" dirty="0" smtClean="0">
                <a:solidFill>
                  <a:srgbClr val="D82C77"/>
                </a:solidFill>
              </a:rPr>
              <a:t>Monde </a:t>
            </a:r>
            <a:r>
              <a:rPr lang="fr-FR" sz="2400" dirty="0" smtClean="0">
                <a:solidFill>
                  <a:srgbClr val="000000"/>
                </a:solidFill>
              </a:rPr>
              <a:t>et</a:t>
            </a:r>
            <a:r>
              <a:rPr lang="fr-FR" sz="2400" dirty="0" smtClean="0">
                <a:solidFill>
                  <a:srgbClr val="D82C77"/>
                </a:solidFill>
              </a:rPr>
              <a:t> Coimbra</a:t>
            </a:r>
            <a:r>
              <a:rPr lang="fr-FR" sz="2400" dirty="0" smtClean="0"/>
              <a:t>, </a:t>
            </a:r>
            <a:r>
              <a:rPr lang="fr-FR" sz="2400" dirty="0"/>
              <a:t>merci de fournir </a:t>
            </a:r>
            <a:r>
              <a:rPr lang="fr-FR" sz="2400" dirty="0" smtClean="0"/>
              <a:t>:</a:t>
            </a:r>
            <a:endParaRPr lang="fr-FR" sz="2400" dirty="0" smtClean="0">
              <a:latin typeface="+mj-lt"/>
              <a:ea typeface="+mj-ea"/>
              <a:cs typeface="+mj-cs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+mj-lt"/>
                <a:ea typeface="+mj-ea"/>
                <a:cs typeface="+mj-cs"/>
              </a:rPr>
              <a:t>Inscription en ligne + plans d’études provisoires</a:t>
            </a:r>
            <a:endParaRPr lang="fr-FR" sz="1200" dirty="0" smtClean="0">
              <a:latin typeface="+mj-lt"/>
              <a:ea typeface="+mj-ea"/>
              <a:cs typeface="+mj-cs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+mj-lt"/>
                <a:ea typeface="+mj-ea"/>
                <a:cs typeface="+mj-cs"/>
              </a:rPr>
              <a:t>Curriculum vitae en français</a:t>
            </a:r>
            <a:endParaRPr lang="fr-FR" sz="1200" dirty="0" smtClean="0">
              <a:latin typeface="+mj-lt"/>
              <a:ea typeface="+mj-ea"/>
              <a:cs typeface="+mj-cs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+mj-lt"/>
                <a:ea typeface="+mj-ea"/>
                <a:cs typeface="+mj-cs"/>
              </a:rPr>
              <a:t>Lettre </a:t>
            </a:r>
            <a:r>
              <a:rPr lang="fr-FR" sz="2400" dirty="0">
                <a:latin typeface="+mj-lt"/>
                <a:ea typeface="+mj-ea"/>
                <a:cs typeface="+mj-cs"/>
              </a:rPr>
              <a:t>de 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motivation (une seule pour les 3 destinations)</a:t>
            </a:r>
            <a:endParaRPr lang="fr-FR" sz="1200" dirty="0">
              <a:latin typeface="+mj-lt"/>
              <a:ea typeface="+mj-ea"/>
              <a:cs typeface="+mj-cs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>
                <a:latin typeface="+mj-lt"/>
                <a:ea typeface="+mj-ea"/>
                <a:cs typeface="+mj-cs"/>
              </a:rPr>
              <a:t>Relevé de notes le plus 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récent</a:t>
            </a:r>
            <a:endParaRPr lang="fr-FR" sz="1200" dirty="0">
              <a:latin typeface="+mj-lt"/>
              <a:ea typeface="+mj-ea"/>
              <a:cs typeface="+mj-cs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>
                <a:latin typeface="+mj-lt"/>
                <a:ea typeface="+mj-ea"/>
                <a:cs typeface="+mj-cs"/>
              </a:rPr>
              <a:t>Preuve 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de niveau de langue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+mj-lt"/>
                <a:ea typeface="+mj-ea"/>
                <a:cs typeface="+mj-cs"/>
              </a:rPr>
              <a:t>Pour SDS, GSI, GSEM : descriptifs des cours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+mj-lt"/>
                <a:ea typeface="+mj-ea"/>
                <a:cs typeface="+mj-cs"/>
              </a:rPr>
              <a:t>Copie du passeport</a:t>
            </a:r>
            <a:endParaRPr lang="fr-FR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2639" y="114898"/>
            <a:ext cx="765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DOSSIER MONDE et COIMBRA</a:t>
            </a:r>
            <a:endParaRPr lang="fr-CH" sz="2400" b="1" dirty="0">
              <a:solidFill>
                <a:srgbClr val="D82C77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</p:spTree>
    <p:extLst>
      <p:ext uri="{BB962C8B-B14F-4D97-AF65-F5344CB8AC3E}">
        <p14:creationId xmlns:p14="http://schemas.microsoft.com/office/powerpoint/2010/main" val="3199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23628" y="82503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 votre choix contient une </a:t>
            </a:r>
            <a:r>
              <a:rPr lang="fr-FR" b="1" dirty="0" smtClean="0"/>
              <a:t>destination anglophone </a:t>
            </a:r>
            <a:r>
              <a:rPr lang="fr-FR" dirty="0" smtClean="0"/>
              <a:t>et pas de certificat de langue spécifique (TOEFL, IELTS, etc</a:t>
            </a:r>
            <a:r>
              <a:rPr lang="fr-FR" dirty="0"/>
              <a:t>.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04527" y="1758854"/>
            <a:ext cx="6696744" cy="2862322"/>
          </a:xfrm>
          <a:prstGeom prst="rect">
            <a:avLst/>
          </a:prstGeom>
          <a:noFill/>
          <a:ln w="38100" cmpd="sng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74625" algn="l"/>
              </a:tabLst>
            </a:pPr>
            <a:r>
              <a:rPr lang="fr-FR" dirty="0"/>
              <a:t>Test obligatoire à l’UNIGE, organisé par la </a:t>
            </a:r>
            <a:r>
              <a:rPr lang="fr-FR" dirty="0" smtClean="0"/>
              <a:t>Maison des Langues :</a:t>
            </a:r>
          </a:p>
          <a:p>
            <a:pPr>
              <a:tabLst>
                <a:tab pos="174625" algn="l"/>
              </a:tabLst>
            </a:pPr>
            <a:endParaRPr lang="fr-FR" dirty="0" smtClean="0"/>
          </a:p>
          <a:p>
            <a:pPr algn="ctr"/>
            <a:r>
              <a:rPr lang="fr-CH" b="1" dirty="0"/>
              <a:t>Le test a lieu en partie sur ordinateur. </a:t>
            </a:r>
            <a:endParaRPr lang="fr-CH" dirty="0"/>
          </a:p>
          <a:p>
            <a:pPr algn="ctr"/>
            <a:r>
              <a:rPr lang="fr-CH" b="1" dirty="0"/>
              <a:t>Il est indispensable d'apporter </a:t>
            </a:r>
            <a:r>
              <a:rPr lang="fr-CH" b="1" u="sng" dirty="0"/>
              <a:t>votre</a:t>
            </a:r>
            <a:r>
              <a:rPr lang="fr-CH" b="1" dirty="0"/>
              <a:t> ordinateur et </a:t>
            </a:r>
            <a:r>
              <a:rPr lang="fr-CH" b="1" u="sng" dirty="0"/>
              <a:t>vos</a:t>
            </a:r>
            <a:r>
              <a:rPr lang="fr-CH" b="1" dirty="0"/>
              <a:t> écouteurs.</a:t>
            </a:r>
            <a:r>
              <a:rPr lang="fr-CH" dirty="0"/>
              <a:t> </a:t>
            </a:r>
          </a:p>
          <a:p>
            <a:pPr>
              <a:tabLst>
                <a:tab pos="174625" algn="l"/>
              </a:tabLst>
            </a:pPr>
            <a:endParaRPr lang="fr-FR" dirty="0" smtClean="0"/>
          </a:p>
          <a:p>
            <a:pPr algn="ctr">
              <a:tabLst>
                <a:tab pos="174625" algn="l"/>
              </a:tabLst>
            </a:pPr>
            <a:r>
              <a:rPr lang="fr-FR" b="1" dirty="0">
                <a:solidFill>
                  <a:srgbClr val="D82C77"/>
                </a:solidFill>
              </a:rPr>
              <a:t>Monde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se référer au Panorama et site des universités partenaires</a:t>
            </a:r>
          </a:p>
          <a:p>
            <a:pPr algn="ctr">
              <a:tabLst>
                <a:tab pos="174625" algn="l"/>
              </a:tabLst>
            </a:pPr>
            <a:endParaRPr lang="fr-FR" dirty="0" smtClean="0"/>
          </a:p>
          <a:p>
            <a:pPr algn="ctr">
              <a:tabLst>
                <a:tab pos="174625" algn="l"/>
              </a:tabLst>
            </a:pPr>
            <a:r>
              <a:rPr lang="fr-FR" b="1" dirty="0">
                <a:solidFill>
                  <a:srgbClr val="D82C77"/>
                </a:solidFill>
              </a:rPr>
              <a:t>Europe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idem, en général B2</a:t>
            </a:r>
          </a:p>
          <a:p>
            <a:pPr algn="ctr">
              <a:tabLst>
                <a:tab pos="174625" algn="l"/>
              </a:tabLst>
            </a:pPr>
            <a:endParaRPr lang="fr-FR" dirty="0"/>
          </a:p>
          <a:p>
            <a:pPr algn="ctr">
              <a:tabLst>
                <a:tab pos="174625" algn="l"/>
              </a:tabLst>
            </a:pPr>
            <a:r>
              <a:rPr lang="fr-FR" b="1" dirty="0" smtClean="0"/>
              <a:t>Le </a:t>
            </a:r>
            <a:r>
              <a:rPr lang="fr-FR" b="1" dirty="0" smtClean="0">
                <a:solidFill>
                  <a:srgbClr val="D82C77"/>
                </a:solidFill>
              </a:rPr>
              <a:t>30 octobre 2018 à 18h30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40531" y="48643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Inscription en ligne sur site MDL </a:t>
            </a:r>
            <a:r>
              <a:rPr lang="fr-FR" dirty="0"/>
              <a:t>au plus tard </a:t>
            </a:r>
            <a:r>
              <a:rPr lang="fr-FR" dirty="0" smtClean="0"/>
              <a:t>le </a:t>
            </a:r>
            <a:r>
              <a:rPr lang="fr-FR" b="1" dirty="0" smtClean="0">
                <a:solidFill>
                  <a:srgbClr val="D82C77"/>
                </a:solidFill>
              </a:rPr>
              <a:t>21 octobre</a:t>
            </a:r>
            <a:endParaRPr lang="fr-FR" dirty="0" smtClean="0">
              <a:solidFill>
                <a:srgbClr val="000000"/>
              </a:solidFill>
            </a:endParaRPr>
          </a:p>
          <a:p>
            <a:pPr algn="ctr"/>
            <a:r>
              <a:rPr lang="fr-FR" dirty="0" smtClean="0"/>
              <a:t>Frais CHF </a:t>
            </a:r>
            <a:r>
              <a:rPr lang="fr-FR" dirty="0"/>
              <a:t>5</a:t>
            </a:r>
            <a:r>
              <a:rPr lang="fr-FR" dirty="0" smtClean="0"/>
              <a:t>0</a:t>
            </a:r>
            <a:r>
              <a:rPr lang="fr-FR" dirty="0"/>
              <a:t>.</a:t>
            </a:r>
            <a:r>
              <a:rPr lang="fr-FR" dirty="0" smtClean="0"/>
              <a:t>- : www.mdl.unige.ch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3129" y="83168"/>
            <a:ext cx="60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TEST D’ANGLAIS</a:t>
            </a:r>
            <a:endParaRPr lang="fr-CH" sz="2400" b="1" dirty="0">
              <a:solidFill>
                <a:srgbClr val="D82C77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52"/>
            <a:ext cx="1181635" cy="13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0648"/>
            <a:ext cx="8821873" cy="537601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331640" y="3356992"/>
            <a:ext cx="4536504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43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04527" y="1758854"/>
            <a:ext cx="6696744" cy="1754326"/>
          </a:xfrm>
          <a:prstGeom prst="rect">
            <a:avLst/>
          </a:prstGeom>
          <a:noFill/>
          <a:ln w="38100" cmpd="sng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74625" algn="l"/>
              </a:tabLst>
            </a:pPr>
            <a:r>
              <a:rPr lang="fr-FR" dirty="0"/>
              <a:t>Test obligatoire à l’UNIGE, organisé par la </a:t>
            </a:r>
            <a:r>
              <a:rPr lang="fr-FR" dirty="0" smtClean="0"/>
              <a:t>Maison des Langues :</a:t>
            </a:r>
          </a:p>
          <a:p>
            <a:pPr>
              <a:tabLst>
                <a:tab pos="174625" algn="l"/>
              </a:tabLst>
            </a:pPr>
            <a:endParaRPr lang="fr-FR" dirty="0" smtClean="0"/>
          </a:p>
          <a:p>
            <a:pPr algn="ctr"/>
            <a:r>
              <a:rPr lang="fr-CH" b="1" dirty="0"/>
              <a:t>Le test a lieu en partie sur ordinateur. </a:t>
            </a:r>
            <a:endParaRPr lang="fr-CH" dirty="0"/>
          </a:p>
          <a:p>
            <a:pPr algn="ctr"/>
            <a:r>
              <a:rPr lang="fr-CH" b="1" dirty="0"/>
              <a:t>Il est indispensable d'apporter </a:t>
            </a:r>
            <a:r>
              <a:rPr lang="fr-CH" b="1" u="sng" dirty="0"/>
              <a:t>votre</a:t>
            </a:r>
            <a:r>
              <a:rPr lang="fr-CH" b="1" dirty="0"/>
              <a:t> ordinateur et </a:t>
            </a:r>
            <a:r>
              <a:rPr lang="fr-CH" b="1" u="sng" dirty="0"/>
              <a:t>vos</a:t>
            </a:r>
            <a:r>
              <a:rPr lang="fr-CH" b="1" dirty="0"/>
              <a:t> écouteurs.</a:t>
            </a:r>
            <a:r>
              <a:rPr lang="fr-CH" dirty="0"/>
              <a:t> </a:t>
            </a:r>
          </a:p>
          <a:p>
            <a:pPr>
              <a:tabLst>
                <a:tab pos="174625" algn="l"/>
              </a:tabLst>
            </a:pPr>
            <a:endParaRPr lang="fr-FR" dirty="0" smtClean="0"/>
          </a:p>
          <a:p>
            <a:pPr algn="ctr">
              <a:tabLst>
                <a:tab pos="174625" algn="l"/>
              </a:tabLst>
            </a:pPr>
            <a:r>
              <a:rPr lang="fr-FR" b="1" dirty="0" smtClean="0"/>
              <a:t>Le </a:t>
            </a:r>
            <a:r>
              <a:rPr lang="fr-FR" b="1" dirty="0" smtClean="0">
                <a:solidFill>
                  <a:srgbClr val="D82C77"/>
                </a:solidFill>
              </a:rPr>
              <a:t>2 novembre 2018 à 13h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40531" y="48643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Inscription en ligne sur site MDL </a:t>
            </a:r>
            <a:r>
              <a:rPr lang="fr-FR" dirty="0"/>
              <a:t>au plus tard </a:t>
            </a:r>
            <a:r>
              <a:rPr lang="fr-FR" dirty="0" smtClean="0"/>
              <a:t>le </a:t>
            </a:r>
            <a:r>
              <a:rPr lang="fr-FR" b="1" dirty="0" smtClean="0">
                <a:solidFill>
                  <a:srgbClr val="D82C77"/>
                </a:solidFill>
              </a:rPr>
              <a:t>21 octobre</a:t>
            </a:r>
            <a:endParaRPr lang="fr-FR" dirty="0" smtClean="0">
              <a:solidFill>
                <a:srgbClr val="000000"/>
              </a:solidFill>
            </a:endParaRPr>
          </a:p>
          <a:p>
            <a:pPr algn="ctr"/>
            <a:r>
              <a:rPr lang="fr-FR" dirty="0" smtClean="0"/>
              <a:t>Frais CHF </a:t>
            </a:r>
            <a:r>
              <a:rPr lang="fr-FR" dirty="0"/>
              <a:t>5</a:t>
            </a:r>
            <a:r>
              <a:rPr lang="fr-FR" dirty="0" smtClean="0"/>
              <a:t>0</a:t>
            </a:r>
            <a:r>
              <a:rPr lang="fr-FR" dirty="0"/>
              <a:t>.</a:t>
            </a:r>
            <a:r>
              <a:rPr lang="fr-FR" dirty="0" smtClean="0"/>
              <a:t>- : www.mdl.unige.ch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3129" y="83168"/>
            <a:ext cx="60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TEST D’ESPAGNOL (pour Amérique du Sud)</a:t>
            </a:r>
            <a:endParaRPr lang="fr-CH" sz="2400" b="1" dirty="0">
              <a:solidFill>
                <a:srgbClr val="D82C77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52"/>
            <a:ext cx="1181635" cy="13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155679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+mj-ea"/>
                <a:cs typeface="+mj-cs"/>
              </a:rPr>
              <a:t>Réponse pour les accords </a:t>
            </a:r>
            <a:r>
              <a:rPr lang="fr-FR" sz="2400" dirty="0" smtClean="0">
                <a:solidFill>
                  <a:srgbClr val="D82C77"/>
                </a:solidFill>
              </a:rPr>
              <a:t>MONDE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 :</a:t>
            </a:r>
            <a:endParaRPr lang="fr-FR" sz="2400" dirty="0">
              <a:latin typeface="+mj-lt"/>
              <a:ea typeface="+mj-ea"/>
              <a:cs typeface="+mj-cs"/>
            </a:endParaRPr>
          </a:p>
          <a:p>
            <a:endParaRPr lang="fr-FR" sz="2400" dirty="0" smtClean="0">
              <a:latin typeface="+mj-lt"/>
              <a:ea typeface="+mj-ea"/>
              <a:cs typeface="+mj-cs"/>
            </a:endParaRPr>
          </a:p>
          <a:p>
            <a:pPr marL="1257300" lvl="2" indent="-342900">
              <a:buFont typeface="Arial"/>
              <a:buChar char="•"/>
            </a:pPr>
            <a:r>
              <a:rPr lang="fr-FR" sz="2400" dirty="0"/>
              <a:t>A</a:t>
            </a:r>
            <a:r>
              <a:rPr lang="fr-FR" sz="2400" dirty="0" smtClean="0"/>
              <a:t>près comité de sélection</a:t>
            </a:r>
          </a:p>
          <a:p>
            <a:pPr marL="1257300" lvl="2" indent="-342900">
              <a:buFont typeface="Arial"/>
              <a:buChar char="•"/>
            </a:pPr>
            <a:r>
              <a:rPr lang="fr-FR" sz="2400" dirty="0">
                <a:latin typeface="+mj-lt"/>
                <a:ea typeface="+mj-ea"/>
                <a:cs typeface="+mj-cs"/>
              </a:rPr>
              <a:t>J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anvier 2019</a:t>
            </a:r>
          </a:p>
          <a:p>
            <a:endParaRPr lang="fr-FR" sz="2400" dirty="0">
              <a:latin typeface="+mj-lt"/>
              <a:ea typeface="+mj-ea"/>
              <a:cs typeface="+mj-cs"/>
            </a:endParaRPr>
          </a:p>
          <a:p>
            <a:endParaRPr lang="fr-FR" sz="2400" dirty="0" smtClean="0">
              <a:latin typeface="+mj-lt"/>
              <a:ea typeface="+mj-ea"/>
              <a:cs typeface="+mj-cs"/>
            </a:endParaRPr>
          </a:p>
          <a:p>
            <a:r>
              <a:rPr lang="fr-FR" sz="2400" dirty="0" smtClean="0"/>
              <a:t>Réponse </a:t>
            </a:r>
            <a:r>
              <a:rPr lang="fr-FR" sz="2400" dirty="0"/>
              <a:t>pour </a:t>
            </a:r>
            <a:r>
              <a:rPr lang="fr-FR" sz="2400" dirty="0" smtClean="0"/>
              <a:t>les accords </a:t>
            </a:r>
            <a:r>
              <a:rPr lang="fr-FR" sz="2400" dirty="0">
                <a:solidFill>
                  <a:srgbClr val="D82C77"/>
                </a:solidFill>
              </a:rPr>
              <a:t>COIMBRA</a:t>
            </a:r>
            <a:r>
              <a:rPr lang="fr-FR" sz="2400" dirty="0"/>
              <a:t> </a:t>
            </a:r>
            <a:r>
              <a:rPr lang="fr-FR" sz="2400" dirty="0" smtClean="0"/>
              <a:t>et </a:t>
            </a:r>
            <a:r>
              <a:rPr lang="fr-FR" sz="2400" dirty="0">
                <a:solidFill>
                  <a:srgbClr val="D82C77"/>
                </a:solidFill>
              </a:rPr>
              <a:t>SEMP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 :</a:t>
            </a:r>
            <a:endParaRPr lang="fr-FR" sz="2400" dirty="0">
              <a:latin typeface="+mj-lt"/>
              <a:ea typeface="+mj-ea"/>
              <a:cs typeface="+mj-cs"/>
            </a:endParaRPr>
          </a:p>
          <a:p>
            <a:r>
              <a:rPr lang="fr-FR" sz="2400" dirty="0" smtClean="0">
                <a:latin typeface="+mj-lt"/>
                <a:ea typeface="+mj-ea"/>
                <a:cs typeface="+mj-cs"/>
              </a:rPr>
              <a:t>	</a:t>
            </a:r>
            <a:endParaRPr lang="fr-FR" sz="2400" dirty="0">
              <a:latin typeface="+mj-lt"/>
              <a:ea typeface="+mj-ea"/>
              <a:cs typeface="+mj-cs"/>
            </a:endParaRPr>
          </a:p>
          <a:p>
            <a:pPr marL="1257300" lvl="2" indent="-342900">
              <a:buFont typeface="Arial"/>
              <a:buChar char="•"/>
            </a:pPr>
            <a:r>
              <a:rPr lang="fr-FR" sz="2400" dirty="0" smtClean="0"/>
              <a:t>Après étude des dossiers</a:t>
            </a:r>
          </a:p>
          <a:p>
            <a:pPr marL="1257300" lvl="2" indent="-342900">
              <a:buFont typeface="Arial"/>
              <a:buChar char="•"/>
            </a:pPr>
            <a:r>
              <a:rPr lang="fr-FR" sz="2400" dirty="0"/>
              <a:t>Février / mars 2019</a:t>
            </a:r>
          </a:p>
          <a:p>
            <a:pPr marL="1257300" lvl="2" indent="-342900">
              <a:buFont typeface="Arial"/>
              <a:buChar char="•"/>
            </a:pPr>
            <a:endParaRPr lang="fr-FR" sz="2400" dirty="0" smtClean="0"/>
          </a:p>
          <a:p>
            <a:pPr marL="1257300" lvl="2" indent="-342900">
              <a:buFont typeface="Arial"/>
              <a:buChar char="•"/>
            </a:pPr>
            <a:endParaRPr lang="fr-FR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3129" y="83168"/>
            <a:ext cx="600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CONFIRMATION DE VOTRE</a:t>
            </a:r>
          </a:p>
          <a:p>
            <a:r>
              <a:rPr lang="fr-CH" sz="2400" b="1" dirty="0" smtClean="0">
                <a:solidFill>
                  <a:srgbClr val="D82C77"/>
                </a:solidFill>
              </a:rPr>
              <a:t>PLACE D’ECHANGE PROVISOIRE</a:t>
            </a:r>
            <a:endParaRPr lang="fr-CH" sz="2400" b="1" dirty="0">
              <a:solidFill>
                <a:srgbClr val="D82C77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</p:spTree>
    <p:extLst>
      <p:ext uri="{BB962C8B-B14F-4D97-AF65-F5344CB8AC3E}">
        <p14:creationId xmlns:p14="http://schemas.microsoft.com/office/powerpoint/2010/main" val="6483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4" y="692696"/>
            <a:ext cx="78927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75"/>
            <a:r>
              <a:rPr lang="fr-FR" sz="2000" u="sng" dirty="0" smtClean="0">
                <a:latin typeface="+mj-lt"/>
                <a:ea typeface="+mj-ea"/>
                <a:cs typeface="+mj-cs"/>
              </a:rPr>
              <a:t>Pour tous les étudiants en mobilité</a:t>
            </a:r>
            <a:endParaRPr lang="fr-FR" sz="2000" u="sng" dirty="0">
              <a:latin typeface="+mj-lt"/>
              <a:ea typeface="+mj-ea"/>
              <a:cs typeface="+mj-cs"/>
            </a:endParaRPr>
          </a:p>
          <a:p>
            <a:pPr marL="342900" indent="-342900" defTabSz="3175">
              <a:buFont typeface="Arial"/>
              <a:buChar char="•"/>
            </a:pPr>
            <a:r>
              <a:rPr lang="fr-FR" dirty="0" smtClean="0">
                <a:latin typeface="+mj-lt"/>
                <a:ea typeface="+mj-ea"/>
                <a:cs typeface="+mj-cs"/>
              </a:rPr>
              <a:t>Exonération des taxes universitaires à l’étranger</a:t>
            </a:r>
          </a:p>
          <a:p>
            <a:pPr marL="342900" indent="-342900" defTabSz="3175">
              <a:buFont typeface="Arial"/>
              <a:buChar char="•"/>
            </a:pPr>
            <a:r>
              <a:rPr lang="fr-FR" dirty="0" smtClean="0">
                <a:latin typeface="+mj-lt"/>
                <a:ea typeface="+mj-ea"/>
                <a:cs typeface="+mj-cs"/>
              </a:rPr>
              <a:t>Paiement uniquement de la taxe administrative (CHF 65)</a:t>
            </a:r>
          </a:p>
          <a:p>
            <a:pPr defTabSz="3175"/>
            <a:endParaRPr lang="fr-FR" sz="1200" dirty="0" smtClean="0">
              <a:latin typeface="+mj-lt"/>
              <a:ea typeface="+mj-ea"/>
              <a:cs typeface="+mj-cs"/>
            </a:endParaRPr>
          </a:p>
          <a:p>
            <a:pPr defTabSz="3175"/>
            <a:r>
              <a:rPr lang="fr-FR" sz="2000" u="sng" dirty="0" smtClean="0">
                <a:latin typeface="+mj-lt"/>
                <a:ea typeface="+mj-ea"/>
                <a:cs typeface="+mj-cs"/>
              </a:rPr>
              <a:t>Automatique pour les mobilités SEMP et COIMBRA</a:t>
            </a:r>
            <a:endParaRPr lang="fr-FR" sz="2000" u="sng" dirty="0">
              <a:latin typeface="+mj-lt"/>
              <a:ea typeface="+mj-ea"/>
              <a:cs typeface="+mj-cs"/>
            </a:endParaRPr>
          </a:p>
          <a:p>
            <a:pPr marL="342900" indent="-342900" defTabSz="3175">
              <a:buFont typeface="Arial"/>
              <a:buChar char="•"/>
            </a:pPr>
            <a:r>
              <a:rPr lang="fr-FR" dirty="0" smtClean="0">
                <a:latin typeface="+mj-lt"/>
                <a:ea typeface="+mj-ea"/>
                <a:cs typeface="+mj-cs"/>
              </a:rPr>
              <a:t>Bourse de CHF 1600.-- par semestre</a:t>
            </a:r>
          </a:p>
          <a:p>
            <a:pPr defTabSz="3175"/>
            <a:endParaRPr lang="fr-FR" sz="1200" dirty="0" smtClean="0">
              <a:latin typeface="+mj-lt"/>
              <a:ea typeface="+mj-ea"/>
              <a:cs typeface="+mj-cs"/>
            </a:endParaRPr>
          </a:p>
          <a:p>
            <a:pPr defTabSz="3175"/>
            <a:r>
              <a:rPr lang="fr-FR" sz="2000" u="sng" dirty="0" smtClean="0"/>
              <a:t>Mobilité suisse</a:t>
            </a:r>
            <a:endParaRPr lang="fr-FR" sz="2000" u="sng" dirty="0"/>
          </a:p>
          <a:p>
            <a:pPr marL="342900" indent="-342900" defTabSz="3175">
              <a:buFont typeface="Arial"/>
              <a:buChar char="•"/>
            </a:pPr>
            <a:r>
              <a:rPr lang="fr-FR" dirty="0"/>
              <a:t>Bourse de </a:t>
            </a:r>
            <a:r>
              <a:rPr lang="fr-FR" dirty="0" smtClean="0"/>
              <a:t>CHF 1000.-- par semestre (si dans une université non-francophone)</a:t>
            </a:r>
            <a:endParaRPr lang="fr-FR" dirty="0"/>
          </a:p>
          <a:p>
            <a:pPr defTabSz="3175"/>
            <a:endParaRPr lang="fr-FR" sz="1200" dirty="0" smtClean="0">
              <a:latin typeface="+mj-lt"/>
              <a:ea typeface="+mj-ea"/>
              <a:cs typeface="+mj-cs"/>
            </a:endParaRPr>
          </a:p>
          <a:p>
            <a:pPr defTabSz="3175"/>
            <a:r>
              <a:rPr lang="fr-FR" sz="2000" u="sng" dirty="0" smtClean="0">
                <a:latin typeface="+mj-lt"/>
                <a:ea typeface="+mj-ea"/>
                <a:cs typeface="+mj-cs"/>
              </a:rPr>
              <a:t>Soutiens financiers possibles</a:t>
            </a:r>
          </a:p>
          <a:p>
            <a:pPr marL="342900" indent="-342900" defTabSz="3175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  <a:ea typeface="+mj-ea"/>
                <a:cs typeface="+mj-cs"/>
              </a:rPr>
              <a:t>Bourses sociales (Etat de Genève et Pôle Santé Social - PSS)</a:t>
            </a:r>
          </a:p>
          <a:p>
            <a:pPr marL="342900" indent="-342900" defTabSz="3175">
              <a:buFont typeface="Arial" panose="020B0604020202020204" pitchFamily="34" charset="0"/>
              <a:buChar char="•"/>
            </a:pPr>
            <a:endParaRPr lang="fr-FR" sz="1200" dirty="0">
              <a:latin typeface="+mj-lt"/>
              <a:ea typeface="+mj-ea"/>
              <a:cs typeface="+mj-cs"/>
            </a:endParaRPr>
          </a:p>
          <a:p>
            <a:pPr defTabSz="3175"/>
            <a:r>
              <a:rPr lang="fr-FR" sz="2000" u="sng" dirty="0" smtClean="0"/>
              <a:t>Bourses de mobilité</a:t>
            </a:r>
            <a:endParaRPr lang="fr-FR" sz="2000" u="sng" dirty="0"/>
          </a:p>
          <a:p>
            <a:pPr marL="342900" indent="-342900" defTabSz="3175">
              <a:buFont typeface="Arial" panose="020B0604020202020204" pitchFamily="34" charset="0"/>
              <a:buChar char="•"/>
            </a:pPr>
            <a:r>
              <a:rPr lang="fr-FR" dirty="0" smtClean="0"/>
              <a:t>BONINCHI (Master, nationalité suisse)</a:t>
            </a:r>
          </a:p>
          <a:p>
            <a:pPr marL="342900" indent="-342900" defTabSz="3175">
              <a:buFont typeface="Arial" panose="020B0604020202020204" pitchFamily="34" charset="0"/>
              <a:buChar char="•"/>
            </a:pPr>
            <a:r>
              <a:rPr lang="fr-FR" dirty="0" smtClean="0"/>
              <a:t>ZDENEK et MICHAELA BAKALA (bourse d’excellence)</a:t>
            </a:r>
          </a:p>
          <a:p>
            <a:pPr marL="342900" indent="-342900" defTabSz="3175">
              <a:buFont typeface="Arial" panose="020B0604020202020204" pitchFamily="34" charset="0"/>
              <a:buChar char="•"/>
            </a:pPr>
            <a:endParaRPr lang="fr-FR" dirty="0"/>
          </a:p>
          <a:p>
            <a:pPr defTabSz="3175"/>
            <a:r>
              <a:rPr lang="fr-FR" b="1" dirty="0" smtClean="0"/>
              <a:t>Attention : Vérifiez votre budget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129" y="83168"/>
            <a:ext cx="600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ELEMENTS FINANCIERS</a:t>
            </a:r>
          </a:p>
          <a:p>
            <a:endParaRPr lang="fr-CH" sz="2400" b="1" dirty="0">
              <a:solidFill>
                <a:srgbClr val="D82C77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</p:spTree>
    <p:extLst>
      <p:ext uri="{BB962C8B-B14F-4D97-AF65-F5344CB8AC3E}">
        <p14:creationId xmlns:p14="http://schemas.microsoft.com/office/powerpoint/2010/main" val="41998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627784" y="764704"/>
            <a:ext cx="572463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Australie</a:t>
            </a:r>
            <a:endParaRPr lang="fr-FR" sz="2400" dirty="0">
              <a:solidFill>
                <a:srgbClr val="000000"/>
              </a:solidFill>
            </a:endParaRPr>
          </a:p>
          <a:p>
            <a:pPr marL="914400" lvl="1" indent="-457200" algn="l"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Le </a:t>
            </a:r>
            <a:r>
              <a:rPr lang="fr-FR" sz="2000" dirty="0" smtClean="0">
                <a:solidFill>
                  <a:srgbClr val="000000"/>
                </a:solidFill>
              </a:rPr>
              <a:t>18 </a:t>
            </a:r>
            <a:r>
              <a:rPr lang="fr-FR" sz="2000" dirty="0">
                <a:solidFill>
                  <a:srgbClr val="000000"/>
                </a:solidFill>
              </a:rPr>
              <a:t>octobre, Uni Mail, </a:t>
            </a:r>
            <a:r>
              <a:rPr lang="fr-FR" sz="2000" dirty="0" smtClean="0">
                <a:solidFill>
                  <a:srgbClr val="000000"/>
                </a:solidFill>
              </a:rPr>
              <a:t>MS050, </a:t>
            </a:r>
            <a:r>
              <a:rPr lang="fr-FR" sz="2000" dirty="0">
                <a:solidFill>
                  <a:srgbClr val="000000"/>
                </a:solidFill>
              </a:rPr>
              <a:t>12h15</a:t>
            </a:r>
          </a:p>
          <a:p>
            <a:pPr lvl="1" algn="l"/>
            <a:endParaRPr lang="fr-FR" sz="1200" dirty="0" smtClean="0">
              <a:solidFill>
                <a:srgbClr val="000000"/>
              </a:solidFill>
            </a:endParaRPr>
          </a:p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Asie</a:t>
            </a:r>
          </a:p>
          <a:p>
            <a:pPr marL="914400" lvl="1" indent="-457200" algn="l"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Le 19 octobre, Uni Mail, M1140, 12h15</a:t>
            </a:r>
          </a:p>
          <a:p>
            <a:pPr lvl="1" algn="l"/>
            <a:endParaRPr lang="fr-FR" sz="1200" dirty="0" smtClean="0">
              <a:solidFill>
                <a:srgbClr val="000000"/>
              </a:solidFill>
            </a:endParaRPr>
          </a:p>
          <a:p>
            <a:pPr algn="l"/>
            <a:r>
              <a:rPr lang="fr-FR" sz="2400" dirty="0">
                <a:solidFill>
                  <a:srgbClr val="000000"/>
                </a:solidFill>
              </a:rPr>
              <a:t>Amérique </a:t>
            </a:r>
            <a:r>
              <a:rPr lang="fr-FR" sz="2400" dirty="0" smtClean="0">
                <a:solidFill>
                  <a:srgbClr val="000000"/>
                </a:solidFill>
              </a:rPr>
              <a:t>latine - Afrique </a:t>
            </a:r>
            <a:endParaRPr lang="fr-FR" sz="2400" dirty="0">
              <a:solidFill>
                <a:srgbClr val="000000"/>
              </a:solidFill>
            </a:endParaRPr>
          </a:p>
          <a:p>
            <a:pPr marL="914400" lvl="1" indent="-457200" algn="l"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Le 1er novembre, Uni Mail, MS050, 12h15</a:t>
            </a:r>
            <a:endParaRPr lang="fr-FR" sz="1200" dirty="0" smtClean="0">
              <a:solidFill>
                <a:srgbClr val="000000"/>
              </a:solidFill>
            </a:endParaRPr>
          </a:p>
          <a:p>
            <a:pPr lvl="1" algn="l"/>
            <a:endParaRPr lang="fr-FR" sz="1200" dirty="0">
              <a:solidFill>
                <a:srgbClr val="000000"/>
              </a:solidFill>
            </a:endParaRPr>
          </a:p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Europe</a:t>
            </a:r>
            <a:endParaRPr lang="fr-FR" sz="2400" dirty="0">
              <a:solidFill>
                <a:srgbClr val="000000"/>
              </a:solidFill>
            </a:endParaRPr>
          </a:p>
          <a:p>
            <a:pPr marL="914400" lvl="1" indent="-457200" algn="l"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Le 2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novembre, Uni Mail, </a:t>
            </a:r>
            <a:r>
              <a:rPr lang="fr-FR" sz="2000" dirty="0" smtClean="0">
                <a:solidFill>
                  <a:srgbClr val="000000"/>
                </a:solidFill>
              </a:rPr>
              <a:t>M1140, </a:t>
            </a:r>
            <a:r>
              <a:rPr lang="fr-FR" sz="2000" dirty="0">
                <a:solidFill>
                  <a:srgbClr val="000000"/>
                </a:solidFill>
              </a:rPr>
              <a:t>12h15</a:t>
            </a:r>
          </a:p>
          <a:p>
            <a:pPr lvl="1" algn="l"/>
            <a:endParaRPr lang="fr-FR" sz="1200" dirty="0" smtClean="0">
              <a:solidFill>
                <a:srgbClr val="000000"/>
              </a:solidFill>
            </a:endParaRPr>
          </a:p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USA - Canada</a:t>
            </a:r>
          </a:p>
          <a:p>
            <a:pPr marL="914400" lvl="1" indent="-457200" algn="l"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Le 12 novembre, Uni Mail, MS130, 12h15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129" y="83168"/>
            <a:ext cx="600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SEANCES D’INFORMATION</a:t>
            </a:r>
          </a:p>
          <a:p>
            <a:r>
              <a:rPr lang="fr-CH" sz="2400" b="1" dirty="0" smtClean="0">
                <a:solidFill>
                  <a:srgbClr val="D82C77"/>
                </a:solidFill>
              </a:rPr>
              <a:t>FLASH-MOBILITE</a:t>
            </a:r>
            <a:endParaRPr lang="fr-CH" sz="2400" b="1" dirty="0">
              <a:solidFill>
                <a:srgbClr val="D82C77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</p:spTree>
    <p:extLst>
      <p:ext uri="{BB962C8B-B14F-4D97-AF65-F5344CB8AC3E}">
        <p14:creationId xmlns:p14="http://schemas.microsoft.com/office/powerpoint/2010/main" val="40977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4" y="1330890"/>
            <a:ext cx="78548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D82C77"/>
                </a:solidFill>
              </a:rPr>
              <a:t>11 </a:t>
            </a:r>
            <a:r>
              <a:rPr lang="fr-CH" dirty="0">
                <a:solidFill>
                  <a:srgbClr val="D82C77"/>
                </a:solidFill>
              </a:rPr>
              <a:t>octobre  </a:t>
            </a:r>
            <a:r>
              <a:rPr lang="fr-CH" dirty="0" smtClean="0"/>
              <a:t>	Journée internationale</a:t>
            </a:r>
          </a:p>
          <a:p>
            <a:endParaRPr lang="fr-CH" dirty="0"/>
          </a:p>
          <a:p>
            <a:r>
              <a:rPr lang="fr-CH" dirty="0">
                <a:solidFill>
                  <a:srgbClr val="D82C77"/>
                </a:solidFill>
              </a:rPr>
              <a:t>21 octobre</a:t>
            </a:r>
            <a:r>
              <a:rPr lang="fr-CH" dirty="0" smtClean="0"/>
              <a:t>	Inscription tests anglais et espagnol</a:t>
            </a:r>
          </a:p>
          <a:p>
            <a:endParaRPr lang="fr-CH" dirty="0"/>
          </a:p>
          <a:p>
            <a:r>
              <a:rPr lang="fr-CH" dirty="0" smtClean="0">
                <a:solidFill>
                  <a:srgbClr val="D82C77"/>
                </a:solidFill>
              </a:rPr>
              <a:t>30 </a:t>
            </a:r>
            <a:r>
              <a:rPr lang="fr-CH" dirty="0">
                <a:solidFill>
                  <a:srgbClr val="D82C77"/>
                </a:solidFill>
              </a:rPr>
              <a:t>octobre </a:t>
            </a:r>
            <a:r>
              <a:rPr lang="fr-CH" dirty="0" smtClean="0"/>
              <a:t>	Test d’anglais</a:t>
            </a:r>
          </a:p>
          <a:p>
            <a:endParaRPr lang="fr-CH" dirty="0"/>
          </a:p>
          <a:p>
            <a:r>
              <a:rPr lang="fr-CH" dirty="0">
                <a:solidFill>
                  <a:srgbClr val="D82C77"/>
                </a:solidFill>
              </a:rPr>
              <a:t>1er novembre </a:t>
            </a:r>
            <a:r>
              <a:rPr lang="fr-CH" dirty="0" smtClean="0"/>
              <a:t>	Début des inscriptions en ligne (ouverture du site)</a:t>
            </a:r>
          </a:p>
          <a:p>
            <a:endParaRPr lang="fr-CH" dirty="0"/>
          </a:p>
          <a:p>
            <a:r>
              <a:rPr lang="fr-CH" dirty="0">
                <a:solidFill>
                  <a:srgbClr val="D82C77"/>
                </a:solidFill>
              </a:rPr>
              <a:t>2 novembre</a:t>
            </a:r>
            <a:r>
              <a:rPr lang="fr-CH" dirty="0" smtClean="0"/>
              <a:t>	Test d’espagnol</a:t>
            </a:r>
          </a:p>
          <a:p>
            <a:endParaRPr lang="fr-CH" dirty="0"/>
          </a:p>
          <a:p>
            <a:r>
              <a:rPr lang="fr-CH" dirty="0" smtClean="0">
                <a:solidFill>
                  <a:srgbClr val="D82C77"/>
                </a:solidFill>
              </a:rPr>
              <a:t>20 </a:t>
            </a:r>
            <a:r>
              <a:rPr lang="fr-CH" dirty="0">
                <a:solidFill>
                  <a:srgbClr val="D82C77"/>
                </a:solidFill>
              </a:rPr>
              <a:t>novembre </a:t>
            </a:r>
            <a:r>
              <a:rPr lang="fr-CH" dirty="0" smtClean="0"/>
              <a:t>	</a:t>
            </a:r>
            <a:r>
              <a:rPr lang="fr-CH" dirty="0"/>
              <a:t>R</a:t>
            </a:r>
            <a:r>
              <a:rPr lang="fr-CH" dirty="0" smtClean="0"/>
              <a:t>ésultat tests de langue – à saisir dans la demande en ligne</a:t>
            </a:r>
          </a:p>
          <a:p>
            <a:endParaRPr lang="fr-CH" dirty="0"/>
          </a:p>
          <a:p>
            <a:r>
              <a:rPr lang="fr-CH" dirty="0">
                <a:solidFill>
                  <a:srgbClr val="D82C77"/>
                </a:solidFill>
              </a:rPr>
              <a:t>3</a:t>
            </a:r>
            <a:r>
              <a:rPr lang="fr-CH" dirty="0" smtClean="0">
                <a:solidFill>
                  <a:srgbClr val="D82C77"/>
                </a:solidFill>
              </a:rPr>
              <a:t> </a:t>
            </a:r>
            <a:r>
              <a:rPr lang="fr-CH" dirty="0">
                <a:solidFill>
                  <a:srgbClr val="D82C77"/>
                </a:solidFill>
              </a:rPr>
              <a:t>décembre</a:t>
            </a:r>
            <a:r>
              <a:rPr lang="fr-CH" dirty="0" smtClean="0"/>
              <a:t>	Remise du dossier papier </a:t>
            </a:r>
            <a:r>
              <a:rPr lang="fr-CH" dirty="0"/>
              <a:t>au </a:t>
            </a:r>
            <a:r>
              <a:rPr lang="fr-CH" dirty="0" smtClean="0"/>
              <a:t>SAI (R050 + R055)</a:t>
            </a:r>
            <a:endParaRPr lang="fr-CH" dirty="0"/>
          </a:p>
          <a:p>
            <a:pPr marL="0" lvl="1"/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129" y="116632"/>
            <a:ext cx="600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AGENDA DE LA</a:t>
            </a:r>
          </a:p>
          <a:p>
            <a:r>
              <a:rPr lang="fr-CH" sz="2400" b="1" dirty="0" smtClean="0">
                <a:solidFill>
                  <a:srgbClr val="D82C77"/>
                </a:solidFill>
              </a:rPr>
              <a:t>MOBILITE</a:t>
            </a:r>
            <a:endParaRPr lang="fr-CH" sz="2400" b="1" dirty="0">
              <a:solidFill>
                <a:srgbClr val="D8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1260591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Pour toutes questions:</a:t>
            </a:r>
          </a:p>
          <a:p>
            <a:pPr algn="ctr"/>
            <a:r>
              <a:rPr lang="fr-FR" sz="2000" b="1" dirty="0" smtClean="0">
                <a:solidFill>
                  <a:srgbClr val="D82C77"/>
                </a:solidFill>
              </a:rPr>
              <a:t>Guichet Mobilité</a:t>
            </a:r>
          </a:p>
          <a:p>
            <a:pPr algn="ctr"/>
            <a:r>
              <a:rPr lang="fr-FR" sz="2000" dirty="0" smtClean="0"/>
              <a:t> </a:t>
            </a:r>
          </a:p>
          <a:p>
            <a:pPr algn="ctr"/>
            <a:r>
              <a:rPr lang="fr-FR" sz="2000" b="1" dirty="0" smtClean="0">
                <a:solidFill>
                  <a:srgbClr val="D82C77"/>
                </a:solidFill>
              </a:rPr>
              <a:t>Bureau des Affaires Internationales</a:t>
            </a:r>
            <a:endParaRPr lang="fr-FR" sz="2000" dirty="0"/>
          </a:p>
          <a:p>
            <a:pPr algn="ctr"/>
            <a:endParaRPr lang="fr-F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971600" y="2873276"/>
            <a:ext cx="3960440" cy="1938992"/>
          </a:xfrm>
          <a:prstGeom prst="rect">
            <a:avLst/>
          </a:prstGeom>
          <a:ln w="38100" cmpd="sng"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+mj-lt"/>
                <a:ea typeface="+mj-ea"/>
                <a:cs typeface="+mj-cs"/>
              </a:rPr>
              <a:t>www.unige.ch/international</a:t>
            </a:r>
          </a:p>
          <a:p>
            <a:pPr algn="ctr"/>
            <a:endParaRPr lang="fr-FR" sz="2000" b="1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fr-FR" sz="2000" b="1" dirty="0" smtClean="0">
                <a:latin typeface="+mj-lt"/>
                <a:ea typeface="+mj-ea"/>
                <a:cs typeface="+mj-cs"/>
              </a:rPr>
              <a:t>Bâtiment </a:t>
            </a:r>
            <a:r>
              <a:rPr lang="fr-FR" sz="2000" b="1" dirty="0">
                <a:latin typeface="+mj-lt"/>
                <a:ea typeface="+mj-ea"/>
                <a:cs typeface="+mj-cs"/>
              </a:rPr>
              <a:t>Uni Mail</a:t>
            </a:r>
          </a:p>
          <a:p>
            <a:pPr algn="ctr"/>
            <a:r>
              <a:rPr lang="fr-FR" sz="2000" b="1" dirty="0">
                <a:latin typeface="+mj-lt"/>
                <a:ea typeface="+mj-ea"/>
                <a:cs typeface="+mj-cs"/>
              </a:rPr>
              <a:t>Rez-de-chaussée, local R055</a:t>
            </a:r>
          </a:p>
          <a:p>
            <a:pPr algn="ctr"/>
            <a:r>
              <a:rPr lang="fr-FR" sz="2000" b="1" dirty="0" smtClean="0">
                <a:latin typeface="+mj-lt"/>
                <a:ea typeface="+mj-ea"/>
                <a:cs typeface="+mj-cs"/>
              </a:rPr>
              <a:t>Ouverture : </a:t>
            </a:r>
            <a:r>
              <a:rPr lang="fr-FR" sz="2000" b="1" dirty="0">
                <a:latin typeface="+mj-lt"/>
                <a:ea typeface="+mj-ea"/>
                <a:cs typeface="+mj-cs"/>
              </a:rPr>
              <a:t>10h -</a:t>
            </a:r>
            <a:r>
              <a:rPr lang="fr-FR" sz="2000" b="1" dirty="0" smtClean="0">
                <a:latin typeface="+mj-lt"/>
                <a:ea typeface="+mj-ea"/>
                <a:cs typeface="+mj-cs"/>
              </a:rPr>
              <a:t>13h</a:t>
            </a:r>
          </a:p>
          <a:p>
            <a:pPr algn="ctr"/>
            <a:endParaRPr lang="fr-FR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3129" y="83168"/>
            <a:ext cx="60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POUR VOS QUESTIONS</a:t>
            </a:r>
            <a:endParaRPr lang="fr-CH" sz="2400" b="1" dirty="0">
              <a:solidFill>
                <a:srgbClr val="D82C77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b="13689"/>
          <a:stretch>
            <a:fillRect/>
          </a:stretch>
        </p:blipFill>
        <p:spPr bwMode="auto">
          <a:xfrm>
            <a:off x="5364088" y="875528"/>
            <a:ext cx="3424240" cy="468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1052736"/>
            <a:ext cx="786327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CH" sz="2800" dirty="0" smtClean="0"/>
              <a:t>Suivre des cours équivalents à l’étranger -&gt; établir un plan d’études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CH" sz="2800" dirty="0" smtClean="0"/>
              <a:t>Passer les examens à l’étranger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CH" sz="2800" dirty="0" smtClean="0"/>
              <a:t>Valider les crédits à Genève = diplôme UNIGE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CH" sz="1600" dirty="0"/>
          </a:p>
          <a:p>
            <a:pPr>
              <a:lnSpc>
                <a:spcPct val="150000"/>
              </a:lnSpc>
            </a:pPr>
            <a:r>
              <a:rPr lang="fr-CH" sz="2800" dirty="0" smtClean="0"/>
              <a:t>	</a:t>
            </a:r>
            <a:r>
              <a:rPr lang="fr-CH" sz="2000" dirty="0" smtClean="0"/>
              <a:t>Attention: vérifiez le calendrier académique à l’étranger ! Si 	problème pour les examens de janvier, veuillez vous référer à 	votre conseiller/ère aux études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CH" sz="2800" dirty="0"/>
          </a:p>
          <a:p>
            <a:pPr>
              <a:lnSpc>
                <a:spcPct val="150000"/>
              </a:lnSpc>
            </a:pPr>
            <a:endParaRPr lang="fr-CH" sz="2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CH" dirty="0" smtClean="0"/>
          </a:p>
        </p:txBody>
      </p:sp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185525"/>
            <a:ext cx="60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QUE SIGNIFIE PARTIR EN MOBILITE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19287"/>
            <a:ext cx="823536" cy="7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b="1" dirty="0" smtClean="0"/>
              <a:t>Informations spécifiques au GSI</a:t>
            </a:r>
            <a:endParaRPr lang="fr-CH" b="1" dirty="0"/>
          </a:p>
        </p:txBody>
      </p:sp>
      <p:pic>
        <p:nvPicPr>
          <p:cNvPr id="4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4095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Contact</a:t>
            </a:r>
            <a:endParaRPr lang="fr-CH" b="1" dirty="0"/>
          </a:p>
        </p:txBody>
      </p:sp>
      <p:sp>
        <p:nvSpPr>
          <p:cNvPr id="5" name="Rectangle 4"/>
          <p:cNvSpPr/>
          <p:nvPr/>
        </p:nvSpPr>
        <p:spPr>
          <a:xfrm>
            <a:off x="2587318" y="2181535"/>
            <a:ext cx="3969363" cy="108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1800"/>
              </a:spcAft>
            </a:pPr>
            <a:r>
              <a:rPr lang="fr-CH" sz="3200" b="1" dirty="0" smtClean="0"/>
              <a:t>Maud PREHER</a:t>
            </a:r>
          </a:p>
          <a:p>
            <a:pPr algn="ctr">
              <a:spcBef>
                <a:spcPct val="20000"/>
              </a:spcBef>
              <a:spcAft>
                <a:spcPts val="1800"/>
              </a:spcAft>
            </a:pPr>
            <a:r>
              <a:rPr lang="fr-CH" sz="2400" dirty="0" smtClean="0"/>
              <a:t>Conseillère aux études chargée de la mobilité</a:t>
            </a:r>
          </a:p>
          <a:p>
            <a:pPr algn="ctr">
              <a:spcBef>
                <a:spcPct val="20000"/>
              </a:spcBef>
              <a:spcAft>
                <a:spcPts val="1800"/>
              </a:spcAft>
            </a:pPr>
            <a:r>
              <a:rPr lang="fr-CH" sz="2400" dirty="0" smtClean="0"/>
              <a:t>Mobilite-gsi@unige.ch</a:t>
            </a:r>
            <a:endParaRPr lang="fr-CH" sz="2400" dirty="0"/>
          </a:p>
          <a:p>
            <a:pPr lvl="2" indent="-457200" algn="ctr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fr-CH" sz="2400" dirty="0">
              <a:sym typeface="Wingdings" panose="05000000000000000000" pitchFamily="2" charset="2"/>
            </a:endParaRPr>
          </a:p>
          <a:p>
            <a:pPr lvl="2" indent="-457200" algn="ctr">
              <a:spcBef>
                <a:spcPct val="200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fr-CH" sz="2400" dirty="0"/>
          </a:p>
          <a:p>
            <a:pPr algn="ctr">
              <a:spcAft>
                <a:spcPts val="1800"/>
              </a:spcAft>
            </a:pPr>
            <a:endParaRPr lang="fr-FR" sz="2400" dirty="0"/>
          </a:p>
          <a:p>
            <a:pPr algn="ctr">
              <a:spcAft>
                <a:spcPts val="1800"/>
              </a:spcAft>
            </a:pPr>
            <a:endParaRPr lang="fr-FR" sz="2400" dirty="0" smtClean="0"/>
          </a:p>
          <a:p>
            <a:pPr algn="ctr">
              <a:spcAft>
                <a:spcPts val="1800"/>
              </a:spcAft>
            </a:pPr>
            <a:endParaRPr lang="fr-FR" sz="2400" dirty="0" smtClean="0"/>
          </a:p>
          <a:p>
            <a:pPr marL="285750" indent="-285750" algn="ctr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fr-FR" sz="2400" dirty="0"/>
          </a:p>
          <a:p>
            <a:pPr algn="ctr">
              <a:spcAft>
                <a:spcPts val="1800"/>
              </a:spcAft>
            </a:pPr>
            <a:endParaRPr lang="fr-FR" sz="2400" dirty="0"/>
          </a:p>
          <a:p>
            <a:pPr algn="ctr">
              <a:spcAft>
                <a:spcPts val="1800"/>
              </a:spcAft>
            </a:pPr>
            <a:endParaRPr lang="fr-FR" sz="2400" dirty="0"/>
          </a:p>
          <a:p>
            <a:pPr algn="ctr">
              <a:spcAft>
                <a:spcPts val="1800"/>
              </a:spcAft>
            </a:pPr>
            <a:endParaRPr lang="fr-FR" sz="2400" dirty="0" smtClean="0"/>
          </a:p>
          <a:p>
            <a:pPr algn="ctr">
              <a:spcAft>
                <a:spcPts val="1800"/>
              </a:spcAft>
            </a:pPr>
            <a:endParaRPr lang="fr-FR" sz="2400" dirty="0"/>
          </a:p>
          <a:p>
            <a:pPr algn="ctr">
              <a:spcAft>
                <a:spcPts val="1800"/>
              </a:spcAft>
            </a:pPr>
            <a:endParaRPr lang="fr-FR" sz="2400" dirty="0" smtClean="0"/>
          </a:p>
          <a:p>
            <a:pPr algn="ctr">
              <a:spcAft>
                <a:spcPts val="1800"/>
              </a:spcAft>
            </a:pPr>
            <a:endParaRPr lang="fr-FR" sz="2400" dirty="0"/>
          </a:p>
          <a:p>
            <a:pPr algn="ctr">
              <a:spcAft>
                <a:spcPts val="1800"/>
              </a:spcAft>
            </a:pPr>
            <a:endParaRPr lang="fr-FR" sz="2400" dirty="0" smtClean="0"/>
          </a:p>
          <a:p>
            <a:pPr algn="ctr">
              <a:spcAft>
                <a:spcPts val="18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892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smtClean="0"/>
              <a:t>BARI</a:t>
            </a:r>
            <a:br>
              <a:rPr lang="fr-CH" b="1" dirty="0" smtClean="0"/>
            </a:br>
            <a:r>
              <a:rPr lang="fr-CH" b="1" dirty="0" smtClean="0"/>
              <a:t>PE règlement 2016</a:t>
            </a:r>
            <a:endParaRPr lang="fr-CH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>
            <a:normAutofit/>
          </a:bodyPr>
          <a:lstStyle/>
          <a:p>
            <a:r>
              <a:rPr lang="fr-CH" sz="2400" dirty="0" smtClean="0"/>
              <a:t>Un semestre maximu</a:t>
            </a:r>
            <a:r>
              <a:rPr lang="fr-CH" sz="2400" dirty="0"/>
              <a:t>m</a:t>
            </a:r>
            <a:endParaRPr lang="fr-CH" sz="2400" dirty="0" smtClean="0"/>
          </a:p>
          <a:p>
            <a:r>
              <a:rPr lang="fr-CH" sz="2400" dirty="0" smtClean="0"/>
              <a:t>Semestre de printemps: 6</a:t>
            </a:r>
            <a:r>
              <a:rPr lang="fr-CH" sz="2400" baseline="30000" dirty="0" smtClean="0"/>
              <a:t>e</a:t>
            </a:r>
            <a:r>
              <a:rPr lang="fr-CH" sz="2400" dirty="0" smtClean="0"/>
              <a:t> ou 8</a:t>
            </a:r>
            <a:r>
              <a:rPr lang="fr-CH" sz="2400" baseline="30000" dirty="0" smtClean="0"/>
              <a:t>e</a:t>
            </a:r>
            <a:r>
              <a:rPr lang="fr-CH" sz="2400" dirty="0" smtClean="0"/>
              <a:t> semestre</a:t>
            </a:r>
          </a:p>
          <a:p>
            <a:r>
              <a:rPr lang="fr-CH" sz="2400" dirty="0" smtClean="0"/>
              <a:t>Module «mobilité» libre</a:t>
            </a:r>
          </a:p>
          <a:p>
            <a:r>
              <a:rPr lang="fr-CH" sz="2400" dirty="0"/>
              <a:t>Pas d’équivalences</a:t>
            </a:r>
          </a:p>
          <a:p>
            <a:r>
              <a:rPr lang="fr-CH" sz="2400" dirty="0" smtClean="0"/>
              <a:t>Proposition </a:t>
            </a:r>
            <a:r>
              <a:rPr lang="fr-CH" sz="2400" dirty="0"/>
              <a:t>de cours </a:t>
            </a:r>
            <a:r>
              <a:rPr lang="fr-CH" sz="2400" dirty="0" smtClean="0"/>
              <a:t>en lien avec le domaine des RI</a:t>
            </a:r>
            <a:endParaRPr lang="fr-CH" sz="2400" dirty="0"/>
          </a:p>
          <a:p>
            <a:r>
              <a:rPr lang="fr-CH" sz="2400" dirty="0" smtClean="0"/>
              <a:t>24 crédits ECTS</a:t>
            </a:r>
          </a:p>
          <a:p>
            <a:endParaRPr lang="fr-CH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CH" sz="2000" dirty="0"/>
              <a:t>2ème année: mobilité en </a:t>
            </a:r>
            <a:r>
              <a:rPr lang="fr-CH" sz="2000" dirty="0" smtClean="0"/>
              <a:t>P2020 </a:t>
            </a:r>
            <a:r>
              <a:rPr lang="fr-CH" sz="2000" dirty="0"/>
              <a:t>ou </a:t>
            </a:r>
            <a:r>
              <a:rPr lang="fr-CH" sz="2000" dirty="0" smtClean="0"/>
              <a:t>P2021</a:t>
            </a:r>
            <a:endParaRPr lang="fr-CH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2000" dirty="0"/>
              <a:t>1ère année: mobilité en </a:t>
            </a:r>
            <a:r>
              <a:rPr lang="fr-CH" sz="2000" dirty="0" smtClean="0"/>
              <a:t>P2021 </a:t>
            </a:r>
            <a:r>
              <a:rPr lang="fr-CH" sz="2000"/>
              <a:t>ou </a:t>
            </a:r>
            <a:r>
              <a:rPr lang="fr-CH" sz="2000" smtClean="0"/>
              <a:t>P2022</a:t>
            </a:r>
            <a:endParaRPr lang="fr-CH" sz="2000" dirty="0"/>
          </a:p>
          <a:p>
            <a:endParaRPr lang="fr-CH" sz="2800" dirty="0" smtClean="0"/>
          </a:p>
          <a:p>
            <a:pPr marL="0" indent="0">
              <a:buNone/>
            </a:pPr>
            <a:endParaRPr lang="fr-CH" sz="2800" dirty="0" smtClean="0"/>
          </a:p>
          <a:p>
            <a:endParaRPr lang="fr-CH" sz="2800" dirty="0"/>
          </a:p>
        </p:txBody>
      </p:sp>
      <p:pic>
        <p:nvPicPr>
          <p:cNvPr id="5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4095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Objectif de la mobilité</a:t>
            </a:r>
            <a:endParaRPr lang="fr-CH" b="1" dirty="0"/>
          </a:p>
        </p:txBody>
      </p:sp>
      <p:sp>
        <p:nvSpPr>
          <p:cNvPr id="5" name="Rectangle 4"/>
          <p:cNvSpPr/>
          <p:nvPr/>
        </p:nvSpPr>
        <p:spPr>
          <a:xfrm>
            <a:off x="636434" y="2060848"/>
            <a:ext cx="7938726" cy="127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H" sz="2800" dirty="0" smtClean="0"/>
              <a:t>Obligation de suivre des cours durant la mobilité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H" sz="2800" dirty="0" smtClean="0"/>
              <a:t>Obligation de faire reconnaitre des crédits</a:t>
            </a:r>
            <a:endParaRPr lang="fr-FR" sz="2800" dirty="0"/>
          </a:p>
        </p:txBody>
      </p:sp>
      <p:sp>
        <p:nvSpPr>
          <p:cNvPr id="2" name="AutoShape 2" descr="Résultat de recherche d'images pour &quot;vacanc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vacanc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4" y="4378546"/>
            <a:ext cx="1835696" cy="10889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20140"/>
            <a:ext cx="1835696" cy="1147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6074" y="4281821"/>
            <a:ext cx="3646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spcAft>
                <a:spcPts val="1800"/>
              </a:spcAft>
            </a:pPr>
            <a:r>
              <a:rPr lang="fr-CH" sz="3200" b="1" dirty="0"/>
              <a:t>Mobilité ≠ tourisme </a:t>
            </a:r>
          </a:p>
        </p:txBody>
      </p:sp>
    </p:spTree>
    <p:extLst>
      <p:ext uri="{BB962C8B-B14F-4D97-AF65-F5344CB8AC3E}">
        <p14:creationId xmlns:p14="http://schemas.microsoft.com/office/powerpoint/2010/main" val="3796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2318266"/>
            <a:ext cx="7938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400" dirty="0" smtClean="0"/>
              <a:t>Choix de la destination selon le projet académique</a:t>
            </a:r>
            <a:r>
              <a:rPr lang="is-IS" sz="2400" dirty="0" smtClean="0"/>
              <a:t>…</a:t>
            </a:r>
            <a:endParaRPr lang="fr-CH" sz="2400" dirty="0" smtClean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CH" sz="2400" dirty="0" smtClean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400" dirty="0" smtClean="0"/>
              <a:t>Et non selon les attractions touristiques !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CH" sz="2400" dirty="0" smtClean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CH" sz="24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4095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Projet académique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918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37899" y="1700808"/>
            <a:ext cx="8229600" cy="44253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CH" sz="2000" b="1" dirty="0"/>
              <a:t>Niveau</a:t>
            </a:r>
            <a:r>
              <a:rPr lang="fr-CH" sz="2000" dirty="0"/>
              <a:t> des </a:t>
            </a:r>
            <a:r>
              <a:rPr lang="fr-CH" sz="2000" dirty="0" smtClean="0"/>
              <a:t>cours:</a:t>
            </a:r>
            <a:endParaRPr lang="fr-CH" sz="2000" dirty="0"/>
          </a:p>
          <a:p>
            <a:pPr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H" sz="2000" dirty="0" err="1"/>
              <a:t>Bachelor</a:t>
            </a:r>
            <a:r>
              <a:rPr lang="fr-CH" sz="2000" dirty="0"/>
              <a:t> pour </a:t>
            </a:r>
            <a:r>
              <a:rPr lang="fr-CH" sz="2000" dirty="0" err="1"/>
              <a:t>Bachelor</a:t>
            </a:r>
            <a:endParaRPr lang="fr-CH" sz="2000" dirty="0"/>
          </a:p>
          <a:p>
            <a:pPr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H" sz="2000" dirty="0"/>
              <a:t>Master pour </a:t>
            </a:r>
            <a:r>
              <a:rPr lang="fr-CH" sz="2000" dirty="0" smtClean="0"/>
              <a:t>Master</a:t>
            </a:r>
          </a:p>
          <a:p>
            <a:pPr marL="685800" lvl="2" indent="0">
              <a:spcBef>
                <a:spcPts val="0"/>
              </a:spcBef>
              <a:buNone/>
            </a:pPr>
            <a:endParaRPr lang="fr-CH" sz="105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H" sz="2000" dirty="0" smtClean="0"/>
              <a:t>Enseignements dans </a:t>
            </a:r>
            <a:r>
              <a:rPr lang="fr-CH" sz="2000" b="1" dirty="0" smtClean="0"/>
              <a:t>plusieurs départements / facultés</a:t>
            </a:r>
            <a:r>
              <a:rPr lang="fr-CH" sz="2000" dirty="0" smtClean="0"/>
              <a:t>: </a:t>
            </a:r>
            <a:r>
              <a:rPr lang="fr-CH" sz="2000" dirty="0"/>
              <a:t>Responsabilité de l’étudiant de vérifier auprès de l’Université </a:t>
            </a:r>
            <a:r>
              <a:rPr lang="fr-CH" sz="2000" dirty="0" smtClean="0"/>
              <a:t>d’accueil.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H" sz="2000" dirty="0" smtClean="0"/>
              <a:t>Soumettre </a:t>
            </a:r>
            <a:r>
              <a:rPr lang="fr-CH" sz="2000" b="1" dirty="0" smtClean="0"/>
              <a:t>descriptif de cours </a:t>
            </a:r>
            <a:r>
              <a:rPr lang="fr-CH" sz="2000" dirty="0" smtClean="0"/>
              <a:t>(ou programme de cours sur lequel figure l’enseignement).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H" sz="2000" b="1" dirty="0" smtClean="0"/>
              <a:t>Correspondance cours/séminaire</a:t>
            </a:r>
            <a:r>
              <a:rPr lang="fr-CH" sz="2000" dirty="0" smtClean="0"/>
              <a:t>: pas d’importance, c</a:t>
            </a:r>
            <a:r>
              <a:rPr lang="fr-CH" sz="2000" dirty="0" smtClean="0">
                <a:sym typeface="Wingdings" panose="05000000000000000000" pitchFamily="2" charset="2"/>
              </a:rPr>
              <a:t>’est </a:t>
            </a:r>
            <a:r>
              <a:rPr lang="fr-CH" sz="2000" dirty="0">
                <a:sym typeface="Wingdings" panose="05000000000000000000" pitchFamily="2" charset="2"/>
              </a:rPr>
              <a:t>le contenu qui est </a:t>
            </a:r>
            <a:r>
              <a:rPr lang="fr-CH" sz="2000" dirty="0" smtClean="0">
                <a:sym typeface="Wingdings" panose="05000000000000000000" pitchFamily="2" charset="2"/>
              </a:rPr>
              <a:t>essentiel.</a:t>
            </a:r>
            <a:endParaRPr lang="fr-CH" sz="20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H" sz="2000" b="1" dirty="0">
                <a:solidFill>
                  <a:prstClr val="black"/>
                </a:solidFill>
              </a:rPr>
              <a:t>Crédits</a:t>
            </a:r>
            <a:r>
              <a:rPr lang="fr-CH" sz="2000" dirty="0">
                <a:solidFill>
                  <a:prstClr val="black"/>
                </a:solidFill>
              </a:rPr>
              <a:t> : Possibilité de regrouper des enseignements pour équilibrer les crédits entre </a:t>
            </a:r>
            <a:r>
              <a:rPr lang="fr-CH" sz="2000" dirty="0" smtClean="0">
                <a:solidFill>
                  <a:prstClr val="black"/>
                </a:solidFill>
              </a:rPr>
              <a:t>l’UNIGE et </a:t>
            </a:r>
            <a:r>
              <a:rPr lang="fr-CH" sz="2000" dirty="0">
                <a:solidFill>
                  <a:prstClr val="black"/>
                </a:solidFill>
              </a:rPr>
              <a:t>l’Université d’accueil.</a:t>
            </a:r>
          </a:p>
          <a:p>
            <a:endParaRPr lang="fr-CH" sz="20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095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Etablir son plan d’étude</a:t>
            </a:r>
          </a:p>
        </p:txBody>
      </p:sp>
    </p:spTree>
    <p:extLst>
      <p:ext uri="{BB962C8B-B14F-4D97-AF65-F5344CB8AC3E}">
        <p14:creationId xmlns:p14="http://schemas.microsoft.com/office/powerpoint/2010/main" val="21484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58003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>
                <a:solidFill>
                  <a:prstClr val="black"/>
                </a:solidFill>
              </a:rPr>
              <a:t>BARI</a:t>
            </a:r>
          </a:p>
          <a:p>
            <a:r>
              <a:rPr lang="fr-CH" b="1" dirty="0" smtClean="0">
                <a:solidFill>
                  <a:prstClr val="black"/>
                </a:solidFill>
              </a:rPr>
              <a:t>Projet de recherche</a:t>
            </a:r>
            <a:endParaRPr lang="fr-CH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2492896"/>
            <a:ext cx="7931224" cy="43198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400" dirty="0" smtClean="0"/>
              <a:t>Possibilité de rédiger le Projet de recherche pendant un séjour de mobilité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sz="105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CH" sz="2400" dirty="0" smtClean="0"/>
              <a:t>Politique internationale: Séminaire(s) d’encadrement peut/peuvent être suivi(s) à distance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2091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4095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Conversion des crédits</a:t>
            </a:r>
            <a:endParaRPr lang="fr-CH" b="1" dirty="0"/>
          </a:p>
        </p:txBody>
      </p:sp>
      <p:sp>
        <p:nvSpPr>
          <p:cNvPr id="5" name="Rectangle 4"/>
          <p:cNvSpPr/>
          <p:nvPr/>
        </p:nvSpPr>
        <p:spPr>
          <a:xfrm>
            <a:off x="602637" y="2163535"/>
            <a:ext cx="7938726" cy="830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fr-CH" sz="2400" dirty="0" smtClean="0"/>
              <a:t>Système de crédit diffère selon les universités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b="1" dirty="0" smtClean="0"/>
              <a:t>Europe</a:t>
            </a:r>
            <a:r>
              <a:rPr lang="fr-CH" sz="2400" dirty="0" smtClean="0"/>
              <a:t>: système </a:t>
            </a:r>
            <a:r>
              <a:rPr lang="fr-CH" sz="2400" b="1" dirty="0" smtClean="0"/>
              <a:t>ECTS</a:t>
            </a:r>
            <a:r>
              <a:rPr lang="fr-CH" sz="2400" dirty="0" smtClean="0"/>
              <a:t> en général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b="1" dirty="0" smtClean="0"/>
              <a:t>Autres pays</a:t>
            </a:r>
            <a:r>
              <a:rPr lang="fr-CH" sz="2400" dirty="0" smtClean="0"/>
              <a:t>: chaque université peut avoir son propre système de crédits.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Conversion en ECTS est souvent disponible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Sinon évaluation du </a:t>
            </a:r>
            <a:r>
              <a:rPr lang="fr-CH" sz="2400" b="1" dirty="0" smtClean="0"/>
              <a:t>volume horaire</a:t>
            </a:r>
            <a:endParaRPr lang="fr-CH" sz="2400" b="1" dirty="0"/>
          </a:p>
          <a:p>
            <a:pPr lvl="2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fr-CH" sz="2400" dirty="0">
              <a:sym typeface="Wingdings" panose="05000000000000000000" pitchFamily="2" charset="2"/>
            </a:endParaRPr>
          </a:p>
          <a:p>
            <a:pPr lvl="2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fr-CH" sz="24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890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9575"/>
            <a:ext cx="9144000" cy="1143000"/>
          </a:xfrm>
        </p:spPr>
        <p:txBody>
          <a:bodyPr>
            <a:normAutofit/>
          </a:bodyPr>
          <a:lstStyle/>
          <a:p>
            <a:r>
              <a:rPr lang="fr-CH" b="1" dirty="0" smtClean="0"/>
              <a:t>Dates du séjour</a:t>
            </a:r>
            <a:endParaRPr lang="fr-CH" b="1" dirty="0"/>
          </a:p>
        </p:txBody>
      </p:sp>
      <p:sp>
        <p:nvSpPr>
          <p:cNvPr id="12" name="Rectangle 11"/>
          <p:cNvSpPr/>
          <p:nvPr/>
        </p:nvSpPr>
        <p:spPr>
          <a:xfrm>
            <a:off x="587737" y="1844824"/>
            <a:ext cx="7938726" cy="875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Dates du séjour définies par le calendrier académique de l’université d’accueil du semestre de mobilité prévu</a:t>
            </a:r>
          </a:p>
          <a:p>
            <a:pPr lvl="1" indent="-4572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400" dirty="0" smtClean="0"/>
              <a:t>Chaque </a:t>
            </a:r>
            <a:r>
              <a:rPr lang="fr-CH" sz="2400" dirty="0"/>
              <a:t>université possède son propre calendrier </a:t>
            </a:r>
            <a:r>
              <a:rPr lang="fr-CH" sz="2400" dirty="0" smtClean="0"/>
              <a:t>académique</a:t>
            </a:r>
          </a:p>
          <a:p>
            <a:pPr lvl="1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b="1" dirty="0" smtClean="0"/>
              <a:t>Attention</a:t>
            </a:r>
            <a:r>
              <a:rPr lang="fr-CH" sz="2400" dirty="0" smtClean="0"/>
              <a:t>: </a:t>
            </a:r>
            <a:r>
              <a:rPr lang="fr-CH" sz="2400" dirty="0" smtClean="0">
                <a:sym typeface="Wingdings" panose="05000000000000000000" pitchFamily="2" charset="2"/>
              </a:rPr>
              <a:t>répercutions </a:t>
            </a:r>
            <a:r>
              <a:rPr lang="fr-CH" sz="2400" dirty="0">
                <a:sym typeface="Wingdings" panose="05000000000000000000" pitchFamily="2" charset="2"/>
              </a:rPr>
              <a:t>potentielles pendant les périodes </a:t>
            </a:r>
            <a:r>
              <a:rPr lang="fr-CH" sz="2400" dirty="0" smtClean="0">
                <a:sym typeface="Wingdings" panose="05000000000000000000" pitchFamily="2" charset="2"/>
              </a:rPr>
              <a:t>d’examens</a:t>
            </a:r>
          </a:p>
          <a:p>
            <a:pPr lvl="2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H" sz="2400" dirty="0" smtClean="0">
                <a:sym typeface="Wingdings" panose="05000000000000000000" pitchFamily="2" charset="2"/>
              </a:rPr>
              <a:t>La mobilité est un motif valable pour obtenir une excuse à un examen </a:t>
            </a:r>
            <a:endParaRPr lang="fr-CH" sz="2400" dirty="0">
              <a:sym typeface="Wingdings" panose="05000000000000000000" pitchFamily="2" charset="2"/>
            </a:endParaRPr>
          </a:p>
          <a:p>
            <a:pPr lvl="2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fr-CH" sz="24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0" y="46300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Destinations</a:t>
            </a:r>
          </a:p>
          <a:p>
            <a:endParaRPr lang="fr-CH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484784"/>
            <a:ext cx="8229600" cy="41913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CH" sz="2400" dirty="0" smtClean="0"/>
              <a:t>Choix de l’étudiant</a:t>
            </a:r>
          </a:p>
          <a:p>
            <a:pPr>
              <a:spcAft>
                <a:spcPts val="1200"/>
              </a:spcAft>
            </a:pPr>
            <a:r>
              <a:rPr lang="fr-CH" sz="2400" b="1" dirty="0" smtClean="0"/>
              <a:t>Thèmes d’études </a:t>
            </a:r>
            <a:r>
              <a:rPr lang="fr-CH" sz="2400" dirty="0" smtClean="0"/>
              <a:t>proposés par l’université d’accueil</a:t>
            </a:r>
          </a:p>
          <a:p>
            <a:pPr>
              <a:spcAft>
                <a:spcPts val="1200"/>
              </a:spcAft>
            </a:pPr>
            <a:r>
              <a:rPr lang="fr-CH" sz="2400" dirty="0" smtClean="0"/>
              <a:t>Lieu géographique intéressant, mais de moindre importance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Se détacher des destinations géographiques populaires </a:t>
            </a:r>
            <a:r>
              <a:rPr lang="fr-CH" sz="2000" dirty="0"/>
              <a:t>(USA &amp; Canada)</a:t>
            </a:r>
          </a:p>
          <a:p>
            <a:r>
              <a:rPr lang="fr-CH" sz="2400" dirty="0" smtClean="0"/>
              <a:t>Ne pas négliger l’intérêt de la </a:t>
            </a:r>
            <a:r>
              <a:rPr lang="fr-CH" sz="2400" b="1" dirty="0" smtClean="0"/>
              <a:t>mobilité suisse </a:t>
            </a:r>
            <a:r>
              <a:rPr lang="fr-CH" sz="2000" dirty="0" smtClean="0"/>
              <a:t>(diplomatie suisse)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122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87624" y="1387624"/>
            <a:ext cx="7854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EUROPE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1600" dirty="0"/>
              <a:t>a</a:t>
            </a:r>
            <a:r>
              <a:rPr lang="fr-FR" sz="1600" dirty="0" smtClean="0"/>
              <a:t>ccords SEMP (</a:t>
            </a:r>
            <a:r>
              <a:rPr lang="fr-FR" sz="1600" dirty="0" err="1"/>
              <a:t>Swiss</a:t>
            </a:r>
            <a:r>
              <a:rPr lang="fr-FR" sz="1600" dirty="0"/>
              <a:t> </a:t>
            </a:r>
            <a:r>
              <a:rPr lang="fr-FR" sz="1600" dirty="0" err="1"/>
              <a:t>European</a:t>
            </a:r>
            <a:r>
              <a:rPr lang="fr-FR" sz="1600" dirty="0"/>
              <a:t> </a:t>
            </a:r>
            <a:r>
              <a:rPr lang="fr-FR" sz="1600" dirty="0" err="1"/>
              <a:t>Mobility</a:t>
            </a:r>
            <a:r>
              <a:rPr lang="fr-FR" sz="1600" dirty="0"/>
              <a:t> </a:t>
            </a:r>
            <a:r>
              <a:rPr lang="fr-FR" sz="1600" dirty="0" smtClean="0"/>
              <a:t>Programme - ex Erasmus)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1600" dirty="0" smtClean="0"/>
              <a:t>accords du Groupe Coimbra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/>
              <a:t>HORS EUROPE (MONDE)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1600" dirty="0"/>
              <a:t>accords de collaboration</a:t>
            </a:r>
            <a:endParaRPr lang="fr-FR" sz="1600" u="sng" dirty="0"/>
          </a:p>
          <a:p>
            <a:pPr marL="457200" indent="-457200">
              <a:buFont typeface="+mj-lt"/>
              <a:buAutoNum type="arabicPeriod"/>
            </a:pPr>
            <a:endParaRPr lang="fr-FR" sz="2000" u="sng" dirty="0"/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SUISSE </a:t>
            </a:r>
            <a:r>
              <a:rPr lang="fr-FR" sz="1600" dirty="0" smtClean="0"/>
              <a:t>(procédure différente)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1600" dirty="0"/>
              <a:t>m</a:t>
            </a:r>
            <a:r>
              <a:rPr lang="fr-FR" sz="1600" dirty="0" smtClean="0"/>
              <a:t>obilité suisse (procédure simplifiée, 1 semestre à l’avance)</a:t>
            </a:r>
          </a:p>
          <a:p>
            <a:pPr marL="0" lvl="1"/>
            <a:endParaRPr lang="fr-FR" sz="1600" dirty="0" smtClean="0"/>
          </a:p>
          <a:p>
            <a:pPr marL="0" lvl="1"/>
            <a:endParaRPr lang="fr-FR" sz="1600" dirty="0"/>
          </a:p>
          <a:p>
            <a:r>
              <a:rPr lang="fr-FR" sz="2000" dirty="0">
                <a:solidFill>
                  <a:srgbClr val="D82C77"/>
                </a:solidFill>
              </a:rPr>
              <a:t>Consultez </a:t>
            </a:r>
            <a:r>
              <a:rPr lang="fr-FR" sz="2000" dirty="0" smtClean="0">
                <a:solidFill>
                  <a:srgbClr val="D82C77"/>
                </a:solidFill>
              </a:rPr>
              <a:t>le Panorama des échanges:</a:t>
            </a:r>
            <a:endParaRPr lang="fr-FR" sz="20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2051720" y="4773166"/>
            <a:ext cx="479265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https</a:t>
            </a:r>
            <a:r>
              <a:rPr lang="fr-FR" sz="2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:</a:t>
            </a:r>
            <a:r>
              <a:rPr lang="fr-FR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//wwwo.unige.ch/RiPanorama/</a:t>
            </a:r>
            <a:r>
              <a:rPr lang="fr-FR" sz="2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home</a:t>
            </a:r>
            <a:endParaRPr lang="fr-FR" sz="20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3129" y="83168"/>
            <a:ext cx="600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OÙ PARTIR?</a:t>
            </a:r>
          </a:p>
          <a:p>
            <a:r>
              <a:rPr lang="fr-CH" sz="2400" b="1" dirty="0" smtClean="0">
                <a:solidFill>
                  <a:srgbClr val="D82C77"/>
                </a:solidFill>
              </a:rPr>
              <a:t>DIFFERENTS TYPES D’ACCORDS</a:t>
            </a:r>
            <a:endParaRPr lang="fr-CH" sz="2400" b="1" dirty="0">
              <a:solidFill>
                <a:srgbClr val="D8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4225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Sélection des dossiers</a:t>
            </a:r>
            <a:endParaRPr lang="fr-CH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81984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400" dirty="0" smtClean="0"/>
              <a:t>Les places sont limitées</a:t>
            </a:r>
          </a:p>
          <a:p>
            <a:r>
              <a:rPr lang="fr-CH" sz="2400" u="sng" dirty="0" smtClean="0"/>
              <a:t>Accord </a:t>
            </a:r>
            <a:r>
              <a:rPr lang="fr-CH" sz="2400" u="sng" dirty="0" err="1"/>
              <a:t>interfacultaire</a:t>
            </a:r>
            <a:r>
              <a:rPr lang="fr-CH" sz="2400" dirty="0"/>
              <a:t> : la sélection sera faite par une Commission de sélection </a:t>
            </a:r>
            <a:r>
              <a:rPr lang="fr-CH" sz="2400" dirty="0" err="1" smtClean="0"/>
              <a:t>interfacultaire</a:t>
            </a:r>
            <a:endParaRPr lang="fr-CH" sz="2400" dirty="0"/>
          </a:p>
          <a:p>
            <a:pPr lvl="0"/>
            <a:r>
              <a:rPr lang="fr-CH" sz="2400" u="sng" dirty="0"/>
              <a:t>A</a:t>
            </a:r>
            <a:r>
              <a:rPr lang="fr-CH" sz="2400" u="sng" dirty="0" smtClean="0"/>
              <a:t>ccord </a:t>
            </a:r>
            <a:r>
              <a:rPr lang="fr-CH" sz="2400" u="sng" dirty="0"/>
              <a:t>facultaire</a:t>
            </a:r>
            <a:r>
              <a:rPr lang="fr-CH" sz="2400" dirty="0"/>
              <a:t> : la sélection sera faite par le GSI.</a:t>
            </a:r>
          </a:p>
          <a:p>
            <a:pPr>
              <a:buFont typeface="Wingdings" panose="05000000000000000000" pitchFamily="2" charset="2"/>
              <a:buChar char="Ø"/>
            </a:pPr>
            <a:endParaRPr lang="fr-CH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CH" sz="2400" dirty="0" smtClean="0"/>
              <a:t>Confirmation </a:t>
            </a:r>
            <a:r>
              <a:rPr lang="fr-CH" sz="2400" b="1" u="sng" dirty="0" smtClean="0"/>
              <a:t>conditionnelle</a:t>
            </a:r>
            <a:r>
              <a:rPr lang="fr-CH" sz="2400" dirty="0" smtClean="0"/>
              <a:t> par les Relations internationales</a:t>
            </a:r>
            <a:endParaRPr lang="fr-CH" sz="2400" dirty="0"/>
          </a:p>
          <a:p>
            <a:endParaRPr lang="fr-CH" sz="2400" dirty="0" smtClean="0"/>
          </a:p>
          <a:p>
            <a:endParaRPr lang="fr-CH" sz="2400" dirty="0" smtClean="0"/>
          </a:p>
          <a:p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9927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4225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Confirmation</a:t>
            </a:r>
            <a:endParaRPr lang="fr-CH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791017"/>
            <a:ext cx="8229600" cy="39849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400" dirty="0" smtClean="0"/>
              <a:t>Confirmation conditionnelle avant publication des résultats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CH" sz="2400" dirty="0" smtClean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400" dirty="0" smtClean="0"/>
              <a:t>Conditions:  </a:t>
            </a:r>
            <a:r>
              <a:rPr lang="fr-CH" sz="2000" b="1" dirty="0" smtClean="0"/>
              <a:t>moyenne pondérée minimale de 4.00</a:t>
            </a:r>
            <a:r>
              <a:rPr lang="fr-CH" sz="2000" dirty="0" smtClean="0"/>
              <a:t> - 1</a:t>
            </a:r>
            <a:r>
              <a:rPr lang="fr-CH" sz="2000" baseline="30000" dirty="0" smtClean="0"/>
              <a:t>ère</a:t>
            </a:r>
            <a:r>
              <a:rPr lang="fr-CH" sz="2000" dirty="0" smtClean="0"/>
              <a:t> </a:t>
            </a:r>
            <a:r>
              <a:rPr lang="fr-CH" sz="2000" dirty="0"/>
              <a:t>partie + 1</a:t>
            </a:r>
            <a:r>
              <a:rPr lang="fr-CH" sz="2000" baseline="30000" dirty="0"/>
              <a:t>er</a:t>
            </a:r>
            <a:r>
              <a:rPr lang="fr-CH" sz="2000" dirty="0"/>
              <a:t> semestre de 2</a:t>
            </a:r>
            <a:r>
              <a:rPr lang="fr-CH" sz="2000" baseline="30000" dirty="0"/>
              <a:t>ème</a:t>
            </a:r>
            <a:r>
              <a:rPr lang="fr-CH" sz="2000" dirty="0"/>
              <a:t> </a:t>
            </a:r>
            <a:r>
              <a:rPr lang="fr-CH" sz="2000" dirty="0" smtClean="0"/>
              <a:t>partie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fr-CH" sz="20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400" b="1" dirty="0" smtClean="0">
                <a:solidFill>
                  <a:srgbClr val="FF0000"/>
                </a:solidFill>
              </a:rPr>
              <a:t>En cas de non-obtention de cette moyenne: départ non autorisé, aucune dérogation possible</a:t>
            </a:r>
          </a:p>
          <a:p>
            <a:endParaRPr lang="fr-CH" sz="2400" dirty="0" smtClean="0"/>
          </a:p>
          <a:p>
            <a:endParaRPr lang="fr-CH" sz="2400" dirty="0" smtClean="0"/>
          </a:p>
          <a:p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31211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4225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Une fois sur place</a:t>
            </a:r>
            <a:endParaRPr lang="fr-CH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7544" y="1484784"/>
            <a:ext cx="822960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H" sz="2400" dirty="0" smtClean="0"/>
              <a:t>Obligation de vérifier au </a:t>
            </a:r>
            <a:r>
              <a:rPr lang="fr-CH" sz="2400" b="1" dirty="0" smtClean="0"/>
              <a:t>début</a:t>
            </a:r>
            <a:r>
              <a:rPr lang="fr-CH" sz="2400" dirty="0" smtClean="0"/>
              <a:t> du séjour </a:t>
            </a:r>
            <a:r>
              <a:rPr lang="fr-CH" sz="2400" b="1" dirty="0" smtClean="0"/>
              <a:t>l’évolution des plans d’études</a:t>
            </a:r>
            <a:r>
              <a:rPr lang="fr-CH" sz="2400" dirty="0" smtClean="0"/>
              <a:t> aussi bien à l’UNIGE que dans l’université d’accueil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r-CH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H" sz="2400" dirty="0" smtClean="0"/>
              <a:t>Obligation d’</a:t>
            </a:r>
            <a:r>
              <a:rPr lang="fr-CH" sz="2400" b="1" dirty="0" smtClean="0"/>
              <a:t>informer la conseillère aux études de tout changement</a:t>
            </a:r>
            <a:r>
              <a:rPr lang="fr-CH" sz="2400" dirty="0" smtClean="0"/>
              <a:t> du plan d’études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dirty="0" smtClean="0">
                <a:sym typeface="Wingdings" panose="05000000000000000000" pitchFamily="2" charset="2"/>
              </a:rPr>
              <a:t>sous </a:t>
            </a:r>
            <a:r>
              <a:rPr lang="fr-CH" sz="2000" dirty="0">
                <a:sym typeface="Wingdings" panose="05000000000000000000" pitchFamily="2" charset="2"/>
              </a:rPr>
              <a:t>peine de ne pas recevoir ses équivalences si aucune pertinence dans le </a:t>
            </a:r>
            <a:r>
              <a:rPr lang="fr-CH" sz="2000" dirty="0" smtClean="0">
                <a:sym typeface="Wingdings" panose="05000000000000000000" pitchFamily="2" charset="2"/>
              </a:rPr>
              <a:t>changement</a:t>
            </a:r>
            <a:endParaRPr lang="fr-CH" sz="2000" dirty="0"/>
          </a:p>
          <a:p>
            <a:endParaRPr lang="fr-CH" sz="2400" dirty="0" smtClean="0"/>
          </a:p>
          <a:p>
            <a:endParaRPr lang="fr-CH" sz="2400" dirty="0" smtClean="0"/>
          </a:p>
          <a:p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7723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539552" y="1772816"/>
            <a:ext cx="8229600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</a:pPr>
            <a:r>
              <a:rPr lang="fr-CH" sz="2800" dirty="0" smtClean="0">
                <a:sym typeface="Wingdings" panose="05000000000000000000" pitchFamily="2" charset="2"/>
              </a:rPr>
              <a:t>Crédits relatifs à la mobilité octroyés au retour de la mobilité </a:t>
            </a:r>
          </a:p>
          <a:p>
            <a:pPr>
              <a:spcAft>
                <a:spcPts val="3000"/>
              </a:spcAft>
            </a:pPr>
            <a:r>
              <a:rPr lang="fr-CH" sz="2800" dirty="0" smtClean="0">
                <a:sym typeface="Wingdings" panose="05000000000000000000" pitchFamily="2" charset="2"/>
              </a:rPr>
              <a:t>sur présentation du </a:t>
            </a:r>
            <a:r>
              <a:rPr lang="fr-CH" sz="2800" b="1" dirty="0" smtClean="0">
                <a:sym typeface="Wingdings" panose="05000000000000000000" pitchFamily="2" charset="2"/>
              </a:rPr>
              <a:t>relevé de notes original</a:t>
            </a:r>
            <a:r>
              <a:rPr lang="fr-CH" sz="2800" dirty="0" smtClean="0">
                <a:sym typeface="Wingdings" panose="05000000000000000000" pitchFamily="2" charset="2"/>
              </a:rPr>
              <a:t> délivré par l’université d’accueil</a:t>
            </a:r>
            <a:endParaRPr lang="fr-CH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4095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Validation du séjour de mobilité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4790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4225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En </a:t>
            </a:r>
            <a:r>
              <a:rPr lang="fr-CH" b="1" smtClean="0"/>
              <a:t>cas d’échec</a:t>
            </a:r>
            <a:endParaRPr lang="fr-CH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95536" y="1772816"/>
            <a:ext cx="8229600" cy="26110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fr-CH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H" sz="2000" dirty="0" smtClean="0"/>
              <a:t>Si 18 ECTS sont validés:  demande d’autorisation au Directeur pour acquérir crédits manquants à l’UNIGE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H" sz="2000" dirty="0" smtClean="0"/>
              <a:t>Si moins de 18 ECTS: s’inscrire à d’autres modules à option pour un équivalent de 24 </a:t>
            </a:r>
            <a:r>
              <a:rPr lang="fr-CH" sz="2000" dirty="0" smtClean="0"/>
              <a:t>ECTS </a:t>
            </a:r>
            <a:r>
              <a:rPr lang="fr-FR" sz="2000" dirty="0" smtClean="0"/>
              <a:t>(</a:t>
            </a:r>
            <a:r>
              <a:rPr lang="fr-FR" sz="2000" dirty="0"/>
              <a:t>si possible en fonction du délai de fin d’études </a:t>
            </a:r>
            <a:r>
              <a:rPr lang="fr-FR" sz="2000"/>
              <a:t>!</a:t>
            </a:r>
            <a:r>
              <a:rPr lang="fr-FR" sz="2000" smtClean="0"/>
              <a:t>)</a:t>
            </a:r>
            <a:endParaRPr lang="fr-CH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fr-CH" sz="2000" dirty="0"/>
          </a:p>
          <a:p>
            <a:endParaRPr lang="fr-CH" sz="2400" dirty="0" smtClean="0"/>
          </a:p>
          <a:p>
            <a:endParaRPr lang="fr-CH" sz="2400" dirty="0" smtClean="0"/>
          </a:p>
          <a:p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11649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2432645"/>
            <a:ext cx="8229600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fr-CH" sz="2400" dirty="0" smtClean="0">
                <a:sym typeface="Wingdings" panose="05000000000000000000" pitchFamily="2" charset="2"/>
              </a:rPr>
              <a:t>L’étudiant qui part en mobilité </a:t>
            </a:r>
            <a:r>
              <a:rPr lang="fr-CH" sz="2400" b="1" dirty="0" smtClean="0">
                <a:sym typeface="Wingdings" panose="05000000000000000000" pitchFamily="2" charset="2"/>
              </a:rPr>
              <a:t>reste inscrit à l’UNIGE </a:t>
            </a:r>
            <a:r>
              <a:rPr lang="fr-CH" sz="2400" dirty="0" smtClean="0">
                <a:sym typeface="Wingdings" panose="05000000000000000000" pitchFamily="2" charset="2"/>
              </a:rPr>
              <a:t>pendant toute la durée de son séjour</a:t>
            </a:r>
          </a:p>
          <a:p>
            <a:pPr>
              <a:spcAft>
                <a:spcPts val="2400"/>
              </a:spcAft>
            </a:pPr>
            <a:r>
              <a:rPr lang="fr-CH" sz="2400" dirty="0" smtClean="0">
                <a:sym typeface="Wingdings" panose="05000000000000000000" pitchFamily="2" charset="2"/>
              </a:rPr>
              <a:t>Possibilité de suivre des </a:t>
            </a:r>
            <a:r>
              <a:rPr lang="fr-CH" sz="2400" b="1" dirty="0" smtClean="0">
                <a:sym typeface="Wingdings" panose="05000000000000000000" pitchFamily="2" charset="2"/>
              </a:rPr>
              <a:t>enseignements </a:t>
            </a:r>
            <a:r>
              <a:rPr lang="fr-CH" sz="2400" dirty="0" smtClean="0">
                <a:sym typeface="Wingdings" panose="05000000000000000000" pitchFamily="2" charset="2"/>
              </a:rPr>
              <a:t>UNIGE </a:t>
            </a:r>
            <a:r>
              <a:rPr lang="fr-CH" sz="2400" b="1" dirty="0" smtClean="0">
                <a:sym typeface="Wingdings" panose="05000000000000000000" pitchFamily="2" charset="2"/>
              </a:rPr>
              <a:t>à distance </a:t>
            </a:r>
            <a:r>
              <a:rPr lang="fr-CH" sz="2400" dirty="0" smtClean="0">
                <a:sym typeface="Wingdings" panose="05000000000000000000" pitchFamily="2" charset="2"/>
              </a:rPr>
              <a:t>pendant mobilité (responsabilité de l’étudiant)</a:t>
            </a:r>
          </a:p>
          <a:p>
            <a:endParaRPr lang="fr-CH" sz="2400" dirty="0" smtClean="0">
              <a:sym typeface="Wingdings" panose="05000000000000000000" pitchFamily="2" charset="2"/>
            </a:endParaRPr>
          </a:p>
          <a:p>
            <a:endParaRPr lang="fr-CH" sz="2000" dirty="0" smtClean="0">
              <a:sym typeface="Wingdings" panose="05000000000000000000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4095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Dernières généralités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5470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42252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Tous les détails sur la mobilité </a:t>
            </a:r>
          </a:p>
          <a:p>
            <a:r>
              <a:rPr lang="fr-CH" b="1" dirty="0" smtClean="0"/>
              <a:t>des programmes du GSI</a:t>
            </a:r>
            <a:endParaRPr lang="fr-CH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7544" y="1700808"/>
            <a:ext cx="8229600" cy="3859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fr-CH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400" dirty="0" smtClean="0"/>
              <a:t>Disponibles d’ici la fin de la semaine sur le site du GSI : les directives mobilité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400" dirty="0" smtClean="0">
                <a:hlinkClick r:id="rId5"/>
              </a:rPr>
              <a:t>www.unige.ch</a:t>
            </a:r>
            <a:r>
              <a:rPr lang="fr-CH" sz="2400" dirty="0">
                <a:hlinkClick r:id="rId5"/>
              </a:rPr>
              <a:t>/gsi/fr/espace-etudiants/espace-etudiants-mobilite/mobilite-bachelor-bari</a:t>
            </a:r>
            <a:r>
              <a:rPr lang="fr-CH" sz="2400" dirty="0" smtClean="0">
                <a:hlinkClick r:id="rId5"/>
              </a:rPr>
              <a:t>/</a:t>
            </a:r>
            <a:endParaRPr lang="fr-CH" sz="24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CH" sz="2000" dirty="0"/>
          </a:p>
          <a:p>
            <a:endParaRPr lang="fr-CH" sz="2400" dirty="0" smtClean="0"/>
          </a:p>
          <a:p>
            <a:pPr marL="0" indent="0">
              <a:buNone/>
            </a:pPr>
            <a:endParaRPr lang="fr-CH" sz="2400" dirty="0" smtClean="0"/>
          </a:p>
          <a:p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37582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ndeau_gsi.jpg" descr="/Volumes/PIP/Presse/catec/Charte 2014/Modèles ppt/PPT par fac/bandeaux images/bandeau_gsi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9144000" cy="108204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1755443" y="3501008"/>
            <a:ext cx="40324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H" sz="3200" b="1" dirty="0" smtClean="0"/>
              <a:t>Contact</a:t>
            </a:r>
            <a:endParaRPr lang="fr-CH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392643" y="3573016"/>
            <a:ext cx="5975055" cy="689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fr-CH" sz="2400" b="1" dirty="0" smtClean="0"/>
              <a:t>Maud Preher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fr-CH" sz="2400" dirty="0" smtClean="0"/>
              <a:t>Conseillère aux études chargée de la mobilité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fr-CH" sz="2400" dirty="0" smtClean="0">
                <a:hlinkClick r:id="rId5"/>
              </a:rPr>
              <a:t>Mobilite-gsi@unige.ch</a:t>
            </a:r>
            <a:endParaRPr lang="fr-CH" sz="2400" dirty="0" smtClean="0"/>
          </a:p>
          <a:p>
            <a:pPr lvl="2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fr-CH" sz="2400" dirty="0">
              <a:sym typeface="Wingdings" panose="05000000000000000000" pitchFamily="2" charset="2"/>
            </a:endParaRPr>
          </a:p>
          <a:p>
            <a:pPr lvl="2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fr-CH" sz="24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1" y="1484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b="1" dirty="0" smtClean="0"/>
              <a:t>QUESTIONS </a:t>
            </a:r>
            <a:endParaRPr lang="fr-CH" sz="4800" b="1" dirty="0"/>
          </a:p>
        </p:txBody>
      </p:sp>
    </p:spTree>
    <p:extLst>
      <p:ext uri="{BB962C8B-B14F-4D97-AF65-F5344CB8AC3E}">
        <p14:creationId xmlns:p14="http://schemas.microsoft.com/office/powerpoint/2010/main" val="37056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129" y="83168"/>
            <a:ext cx="60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DESTINATIONS EUROPE : SEMP - COIMBRA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68760"/>
            <a:ext cx="8820170" cy="3225089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059832" y="3501008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3059832" y="4005064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6444208" y="335699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6948264" y="335699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20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128" y="83168"/>
            <a:ext cx="714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DESTINATIONS MONDE : ACCORD DE COLLABORATION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24744"/>
            <a:ext cx="8362164" cy="3536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494116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Attention : CONCURRENCE !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15362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128" y="83168"/>
            <a:ext cx="714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EXEMPLE : UNIVERSITY OF MELBOURNE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528944"/>
            <a:ext cx="8480118" cy="3116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885160"/>
            <a:ext cx="8480118" cy="176548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580112" y="1268760"/>
            <a:ext cx="201622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1187624" y="4869160"/>
            <a:ext cx="27363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97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8280" y="6021288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620688"/>
            <a:ext cx="729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dirty="0"/>
              <a:t>places d'échange pour les </a:t>
            </a:r>
            <a:r>
              <a:rPr lang="fr-FR" sz="2400" dirty="0">
                <a:solidFill>
                  <a:srgbClr val="D82C77"/>
                </a:solidFill>
              </a:rPr>
              <a:t>accords Monde </a:t>
            </a:r>
            <a:r>
              <a:rPr lang="fr-FR" sz="2400" dirty="0" smtClean="0"/>
              <a:t>sont attribuées </a:t>
            </a:r>
            <a:r>
              <a:rPr lang="fr-FR" sz="2400" dirty="0"/>
              <a:t>avant celles </a:t>
            </a:r>
            <a:r>
              <a:rPr lang="fr-FR" sz="2400" dirty="0" smtClean="0"/>
              <a:t>des </a:t>
            </a:r>
            <a:r>
              <a:rPr lang="fr-FR" sz="2400" dirty="0"/>
              <a:t>accords </a:t>
            </a:r>
            <a:r>
              <a:rPr lang="fr-FR" sz="2400" dirty="0" smtClean="0"/>
              <a:t>SEMP ou Coimbra</a:t>
            </a:r>
            <a:endParaRPr lang="fr-FR" sz="2400" dirty="0"/>
          </a:p>
          <a:p>
            <a:pPr algn="just"/>
            <a:endParaRPr lang="fr-F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L’ordre de vos priorités est important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491493230"/>
              </p:ext>
            </p:extLst>
          </p:nvPr>
        </p:nvGraphicFramePr>
        <p:xfrm>
          <a:off x="219753" y="2478090"/>
          <a:ext cx="4352247" cy="188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27584" y="4852147"/>
            <a:ext cx="3472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Note : De 1 à 3 destinations maximum !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33129" y="83168"/>
            <a:ext cx="60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3 CHOIX DE DESTINATIONS et PRIORITE</a:t>
            </a:r>
            <a:endParaRPr lang="fr-CH" sz="2400" b="1" dirty="0">
              <a:solidFill>
                <a:srgbClr val="D82C77"/>
              </a:solidFill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622130750"/>
              </p:ext>
            </p:extLst>
          </p:nvPr>
        </p:nvGraphicFramePr>
        <p:xfrm>
          <a:off x="4781567" y="1988840"/>
          <a:ext cx="4347964" cy="19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386919501"/>
              </p:ext>
            </p:extLst>
          </p:nvPr>
        </p:nvGraphicFramePr>
        <p:xfrm>
          <a:off x="4781567" y="4005064"/>
          <a:ext cx="43479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019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6392"/>
            <a:ext cx="9144000" cy="10789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9592" y="1136870"/>
            <a:ext cx="73448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rgbClr val="D82C77"/>
              </a:solidFill>
              <a:latin typeface="+mj-lt"/>
              <a:ea typeface="+mj-ea"/>
              <a:cs typeface="+mj-cs"/>
              <a:hlinkClick r:id=""/>
            </a:endParaRPr>
          </a:p>
          <a:p>
            <a:pPr algn="ctr"/>
            <a:endParaRPr lang="fr-FR" sz="2400" dirty="0" smtClean="0">
              <a:solidFill>
                <a:srgbClr val="D82C77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4000" b="1" dirty="0"/>
              <a:t>Délai UNIQUE pour les </a:t>
            </a:r>
            <a:r>
              <a:rPr lang="fr-FR" sz="4000" b="1" dirty="0" err="1" smtClean="0"/>
              <a:t>Bachelors</a:t>
            </a:r>
            <a:endParaRPr lang="fr-FR" sz="4000" b="1" dirty="0"/>
          </a:p>
          <a:p>
            <a:endParaRPr lang="fr-FR" sz="2000" dirty="0" smtClean="0">
              <a:solidFill>
                <a:srgbClr val="D82C77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charset="2"/>
              <a:buChar char="ü"/>
            </a:pPr>
            <a:r>
              <a:rPr lang="fr-FR" sz="2000" dirty="0" smtClean="0"/>
              <a:t>Du </a:t>
            </a:r>
            <a:r>
              <a:rPr lang="fr-FR" sz="2000" dirty="0">
                <a:solidFill>
                  <a:srgbClr val="D82C77"/>
                </a:solidFill>
              </a:rPr>
              <a:t>1er novembre 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2018   </a:t>
            </a:r>
            <a:r>
              <a:rPr lang="fr-FR" sz="2000" dirty="0" smtClean="0"/>
              <a:t>au   </a:t>
            </a:r>
            <a:r>
              <a:rPr lang="fr-FR" sz="2000" dirty="0">
                <a:solidFill>
                  <a:srgbClr val="D82C77"/>
                </a:solidFill>
              </a:rPr>
              <a:t>3</a:t>
            </a:r>
            <a:r>
              <a:rPr lang="fr-FR" sz="2000" dirty="0" smtClean="0">
                <a:solidFill>
                  <a:srgbClr val="D82C77"/>
                </a:solidFill>
              </a:rPr>
              <a:t> </a:t>
            </a:r>
            <a:r>
              <a:rPr lang="fr-FR" sz="2000" dirty="0">
                <a:solidFill>
                  <a:srgbClr val="D82C77"/>
                </a:solidFill>
              </a:rPr>
              <a:t>décembre </a:t>
            </a:r>
            <a:r>
              <a:rPr lang="fr-FR" sz="2000" dirty="0" smtClean="0"/>
              <a:t>2018</a:t>
            </a:r>
          </a:p>
          <a:p>
            <a:pPr marL="342900" indent="-342900">
              <a:buFont typeface="Wingdings" charset="2"/>
              <a:buChar char="ü"/>
            </a:pPr>
            <a:endParaRPr lang="fr-FR" sz="2000" dirty="0" smtClean="0"/>
          </a:p>
          <a:p>
            <a:pPr marL="342900" indent="-342900">
              <a:buFont typeface="Wingdings" charset="2"/>
              <a:buChar char="ü"/>
            </a:pPr>
            <a:r>
              <a:rPr lang="fr-FR" sz="2000" dirty="0" smtClean="0"/>
              <a:t>Pour un départ en </a:t>
            </a:r>
            <a:r>
              <a:rPr lang="fr-FR" sz="2000" b="1" u="sng" dirty="0" smtClean="0"/>
              <a:t>automne 2019 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et/ou</a:t>
            </a:r>
            <a:r>
              <a:rPr lang="fr-FR" sz="2000" b="1" u="sng" dirty="0" smtClean="0"/>
              <a:t> printemps 2020</a:t>
            </a:r>
          </a:p>
          <a:p>
            <a:pPr marL="342900" indent="-342900">
              <a:buFont typeface="Wingdings" charset="2"/>
              <a:buChar char="ü"/>
            </a:pPr>
            <a:endParaRPr lang="fr-FR" sz="2000" dirty="0"/>
          </a:p>
          <a:p>
            <a:r>
              <a:rPr lang="fr-FR" sz="2000" dirty="0" smtClean="0"/>
              <a:t>Pour les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asters uniquement</a:t>
            </a:r>
            <a:r>
              <a:rPr lang="fr-FR" sz="2000" dirty="0" smtClean="0"/>
              <a:t>, 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délai : </a:t>
            </a:r>
          </a:p>
          <a:p>
            <a:r>
              <a:rPr lang="fr-FR" sz="2000" dirty="0" smtClean="0"/>
              <a:t>27 septembre 2019 pour un départ au printemps 2020 (places restantes)</a:t>
            </a:r>
            <a:endParaRPr lang="fr-FR" sz="2000" dirty="0">
              <a:solidFill>
                <a:srgbClr val="D82C77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r-FR" sz="2000" dirty="0">
              <a:solidFill>
                <a:srgbClr val="D82C77"/>
              </a:solidFill>
            </a:endParaRPr>
          </a:p>
          <a:p>
            <a:endParaRPr lang="fr-FR" sz="2000" b="1" dirty="0" smtClean="0">
              <a:latin typeface="+mj-lt"/>
              <a:ea typeface="+mj-ea"/>
              <a:cs typeface="+mj-cs"/>
            </a:endParaRPr>
          </a:p>
          <a:p>
            <a:endParaRPr lang="fr-FR" sz="2000" dirty="0">
              <a:solidFill>
                <a:srgbClr val="D82C7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3129" y="83168"/>
            <a:ext cx="600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DELAI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</p:spTree>
    <p:extLst>
      <p:ext uri="{BB962C8B-B14F-4D97-AF65-F5344CB8AC3E}">
        <p14:creationId xmlns:p14="http://schemas.microsoft.com/office/powerpoint/2010/main" val="39180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6392"/>
            <a:ext cx="9144000" cy="10789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9592" y="1136870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rgbClr val="D82C77"/>
              </a:solidFill>
              <a:latin typeface="+mj-lt"/>
              <a:ea typeface="+mj-ea"/>
              <a:cs typeface="+mj-cs"/>
              <a:hlinkClick r:id=""/>
            </a:endParaRPr>
          </a:p>
          <a:p>
            <a:pPr algn="ctr"/>
            <a:r>
              <a:rPr lang="fr-FR" sz="2400" dirty="0" smtClean="0">
                <a:solidFill>
                  <a:srgbClr val="D82C77"/>
                </a:solidFill>
                <a:latin typeface="+mj-lt"/>
                <a:ea typeface="+mj-ea"/>
                <a:cs typeface="+mj-cs"/>
                <a:hlinkClick r:id="rId4"/>
              </a:rPr>
              <a:t>www.unige.ch/mobilitedepart</a:t>
            </a:r>
            <a:endParaRPr lang="fr-FR" sz="2400" dirty="0" smtClean="0">
              <a:solidFill>
                <a:srgbClr val="D82C77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r-FR" sz="2400" dirty="0">
              <a:solidFill>
                <a:srgbClr val="D82C77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2400" dirty="0" smtClean="0">
                <a:latin typeface="+mj-lt"/>
                <a:ea typeface="+mj-ea"/>
                <a:cs typeface="+mj-cs"/>
              </a:rPr>
              <a:t>+</a:t>
            </a:r>
          </a:p>
          <a:p>
            <a:pPr algn="ctr"/>
            <a:endParaRPr lang="fr-FR" sz="2400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fr-FR" sz="2400" dirty="0" smtClean="0">
                <a:latin typeface="+mj-lt"/>
                <a:ea typeface="+mj-ea"/>
                <a:cs typeface="+mj-cs"/>
              </a:rPr>
              <a:t>Remise de </a:t>
            </a:r>
            <a:r>
              <a:rPr lang="fr-FR" sz="2400" dirty="0">
                <a:latin typeface="+mj-lt"/>
                <a:ea typeface="+mj-ea"/>
                <a:cs typeface="+mj-cs"/>
              </a:rPr>
              <a:t>l’inscription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imprimée,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 personne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, </a:t>
            </a:r>
            <a:br>
              <a:rPr lang="fr-FR" sz="2400" dirty="0" smtClean="0">
                <a:latin typeface="+mj-lt"/>
                <a:ea typeface="+mj-ea"/>
                <a:cs typeface="+mj-cs"/>
              </a:rPr>
            </a:br>
            <a:r>
              <a:rPr lang="fr-FR" sz="2400" dirty="0" smtClean="0">
                <a:latin typeface="+mj-lt"/>
                <a:ea typeface="+mj-ea"/>
                <a:cs typeface="+mj-cs"/>
              </a:rPr>
              <a:t>avec ses annexes, aux Affaires Internationales,</a:t>
            </a:r>
          </a:p>
          <a:p>
            <a:pPr algn="ctr"/>
            <a:r>
              <a:rPr lang="fr-FR" sz="2400" dirty="0" smtClean="0">
                <a:latin typeface="+mj-lt"/>
                <a:ea typeface="+mj-ea"/>
                <a:cs typeface="+mj-cs"/>
              </a:rPr>
              <a:t> Guichet Mobilité bureau R055 + R050</a:t>
            </a:r>
            <a:br>
              <a:rPr lang="fr-FR" sz="2400" dirty="0" smtClean="0">
                <a:latin typeface="+mj-lt"/>
                <a:ea typeface="+mj-ea"/>
                <a:cs typeface="+mj-cs"/>
              </a:rPr>
            </a:br>
            <a:r>
              <a:rPr lang="fr-FR" sz="2400" dirty="0" smtClean="0">
                <a:solidFill>
                  <a:srgbClr val="D82C77"/>
                </a:solidFill>
              </a:rPr>
              <a:t>au plus tard le lundi 3 décembre jusqu’à 13h</a:t>
            </a:r>
          </a:p>
          <a:p>
            <a:pPr algn="ctr"/>
            <a:endParaRPr lang="fr-FR" sz="2400" dirty="0">
              <a:solidFill>
                <a:srgbClr val="D82C77"/>
              </a:solidFill>
            </a:endParaRPr>
          </a:p>
          <a:p>
            <a:pPr algn="ctr"/>
            <a:r>
              <a:rPr lang="fr-FR" sz="2400" dirty="0" smtClean="0"/>
              <a:t>NB : les dossiers déposés après cette date ne seront pas pris en considération</a:t>
            </a:r>
            <a:endParaRPr lang="fr-FR" sz="2000" dirty="0"/>
          </a:p>
          <a:p>
            <a:endParaRPr lang="fr-FR" sz="2000" b="1" dirty="0" smtClean="0">
              <a:latin typeface="+mj-lt"/>
              <a:ea typeface="+mj-ea"/>
              <a:cs typeface="+mj-cs"/>
            </a:endParaRPr>
          </a:p>
          <a:p>
            <a:endParaRPr lang="fr-FR" sz="2000" dirty="0">
              <a:solidFill>
                <a:srgbClr val="D82C7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3128" y="83168"/>
            <a:ext cx="786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D82C77"/>
                </a:solidFill>
              </a:rPr>
              <a:t>INSCRIPTION EN LIGNE à partir du 1</a:t>
            </a:r>
            <a:r>
              <a:rPr lang="fr-CH" sz="2400" b="1" baseline="30000" dirty="0" smtClean="0">
                <a:solidFill>
                  <a:srgbClr val="D82C77"/>
                </a:solidFill>
              </a:rPr>
              <a:t>er</a:t>
            </a:r>
            <a:r>
              <a:rPr lang="fr-CH" sz="2400" b="1" dirty="0" smtClean="0">
                <a:solidFill>
                  <a:srgbClr val="D82C77"/>
                </a:solidFill>
              </a:rPr>
              <a:t> novembre</a:t>
            </a:r>
            <a:endParaRPr lang="fr-CH" sz="2400" b="1" dirty="0">
              <a:solidFill>
                <a:srgbClr val="D82C77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5997315"/>
            <a:ext cx="6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AFFAIRES INTERNATIONALES</a:t>
            </a:r>
          </a:p>
          <a:p>
            <a:r>
              <a:rPr lang="fr-CH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MOBILITE</a:t>
            </a:r>
          </a:p>
        </p:txBody>
      </p:sp>
    </p:spTree>
    <p:extLst>
      <p:ext uri="{BB962C8B-B14F-4D97-AF65-F5344CB8AC3E}">
        <p14:creationId xmlns:p14="http://schemas.microsoft.com/office/powerpoint/2010/main" val="23463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1571</Words>
  <Application>Microsoft Macintosh PowerPoint</Application>
  <PresentationFormat>Présentation à l'écran (4:3)</PresentationFormat>
  <Paragraphs>417</Paragraphs>
  <Slides>37</Slides>
  <Notes>35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Informations spécifiques au GSI</vt:lpstr>
      <vt:lpstr>Présentation PowerPoint</vt:lpstr>
      <vt:lpstr>BARI PE règlement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Dates du séjour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Aepli</dc:creator>
  <cp:lastModifiedBy>Maud Preher</cp:lastModifiedBy>
  <cp:revision>72</cp:revision>
  <cp:lastPrinted>2018-10-10T12:21:08Z</cp:lastPrinted>
  <dcterms:created xsi:type="dcterms:W3CDTF">2015-09-30T09:16:07Z</dcterms:created>
  <dcterms:modified xsi:type="dcterms:W3CDTF">2018-10-22T08:46:26Z</dcterms:modified>
</cp:coreProperties>
</file>