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70" r:id="rId3"/>
    <p:sldId id="504" r:id="rId4"/>
    <p:sldId id="489" r:id="rId5"/>
    <p:sldId id="494" r:id="rId6"/>
    <p:sldId id="497" r:id="rId7"/>
    <p:sldId id="495" r:id="rId8"/>
    <p:sldId id="496" r:id="rId9"/>
    <p:sldId id="498" r:id="rId10"/>
    <p:sldId id="499" r:id="rId11"/>
    <p:sldId id="491" r:id="rId12"/>
    <p:sldId id="501" r:id="rId13"/>
    <p:sldId id="502" r:id="rId14"/>
    <p:sldId id="492" r:id="rId15"/>
    <p:sldId id="26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063"/>
    <a:srgbClr val="BF9448"/>
    <a:srgbClr val="8E5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65057-2F24-47B0-B99A-205E8547AE6F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F02464B2-3D82-45F8-9B24-BD6333CCD71A}">
      <dgm:prSet phldrT="[Texte]" custT="1"/>
      <dgm:spPr/>
      <dgm:t>
        <a:bodyPr/>
        <a:lstStyle/>
        <a:p>
          <a:pPr algn="ctr"/>
          <a:r>
            <a:rPr lang="fr-CH" sz="14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1</a:t>
          </a:r>
          <a:r>
            <a:rPr lang="fr-CH" sz="1400" spc="-5" baseline="30000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er</a:t>
          </a:r>
          <a:r>
            <a:rPr lang="fr-CH" sz="14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 février et 31 mars 2026 : </a:t>
          </a:r>
        </a:p>
        <a:p>
          <a:pPr algn="ctr"/>
          <a:r>
            <a:rPr lang="fr-CH" sz="14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Dépôt des candidatures</a:t>
          </a:r>
        </a:p>
      </dgm:t>
    </dgm:pt>
    <dgm:pt modelId="{C605B195-CC48-4DB8-BDC1-657D3265C7C9}" type="parTrans" cxnId="{F4580BCB-B299-4C26-9E96-D6FA00A8D04D}">
      <dgm:prSet/>
      <dgm:spPr/>
      <dgm:t>
        <a:bodyPr/>
        <a:lstStyle/>
        <a:p>
          <a:pPr algn="ctr"/>
          <a:endParaRPr lang="fr-FR" sz="2000"/>
        </a:p>
      </dgm:t>
    </dgm:pt>
    <dgm:pt modelId="{BAEB1407-7D5F-47DA-B32B-6ACF6A9A0FBC}" type="sibTrans" cxnId="{F4580BCB-B299-4C26-9E96-D6FA00A8D04D}">
      <dgm:prSet custT="1"/>
      <dgm:spPr/>
      <dgm:t>
        <a:bodyPr/>
        <a:lstStyle/>
        <a:p>
          <a:pPr algn="ctr"/>
          <a:endParaRPr lang="fr-FR" sz="600"/>
        </a:p>
      </dgm:t>
    </dgm:pt>
    <dgm:pt modelId="{F9DEAEF3-3B5A-4AB3-A497-7097D5988CF4}">
      <dgm:prSet phldrT="[Texte]" custT="1"/>
      <dgm:spPr/>
      <dgm:t>
        <a:bodyPr/>
        <a:lstStyle/>
        <a:p>
          <a:pPr algn="ctr"/>
          <a:r>
            <a:rPr lang="fr-CH" sz="14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Mars et mai 2026 : </a:t>
          </a:r>
        </a:p>
        <a:p>
          <a:pPr algn="ctr"/>
          <a:r>
            <a:rPr lang="fr-CH" sz="14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Analyse des dossiers par HA</a:t>
          </a:r>
          <a:endParaRPr lang="fr-CH" sz="1400" dirty="0">
            <a:latin typeface="TheSansOsF Plain" panose="020B0502050302020203" pitchFamily="34" charset="0"/>
            <a:cs typeface="Calibri"/>
          </a:endParaRPr>
        </a:p>
      </dgm:t>
    </dgm:pt>
    <dgm:pt modelId="{1DD45C6A-8269-4667-8FFA-DFAEDB285B01}" type="parTrans" cxnId="{BD098CB8-6BB2-4C25-A3E3-53218F715AF2}">
      <dgm:prSet/>
      <dgm:spPr/>
      <dgm:t>
        <a:bodyPr/>
        <a:lstStyle/>
        <a:p>
          <a:pPr algn="ctr"/>
          <a:endParaRPr lang="fr-FR" sz="2000"/>
        </a:p>
      </dgm:t>
    </dgm:pt>
    <dgm:pt modelId="{78D0DFE8-BD65-4EA3-B1DC-45D369E7CF53}" type="sibTrans" cxnId="{BD098CB8-6BB2-4C25-A3E3-53218F715AF2}">
      <dgm:prSet custT="1"/>
      <dgm:spPr/>
      <dgm:t>
        <a:bodyPr/>
        <a:lstStyle/>
        <a:p>
          <a:pPr algn="ctr"/>
          <a:endParaRPr lang="fr-FR" sz="600"/>
        </a:p>
      </dgm:t>
    </dgm:pt>
    <dgm:pt modelId="{0A771DCA-15A5-46CF-81AC-FD0DE530ADDC}">
      <dgm:prSet phldrT="[Texte]" custT="1"/>
      <dgm:spPr/>
      <dgm:t>
        <a:bodyPr/>
        <a:lstStyle/>
        <a:p>
          <a:pPr algn="ctr"/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ea typeface="+mn-ea"/>
              <a:cs typeface="Calibri"/>
            </a:rPr>
            <a:t>Juin 2026 : </a:t>
          </a:r>
        </a:p>
        <a:p>
          <a:pPr algn="ctr"/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ea typeface="+mn-ea"/>
              <a:cs typeface="Calibri"/>
            </a:rPr>
            <a:t>Réponse à votre dossier</a:t>
          </a:r>
          <a:endParaRPr lang="fr-FR" sz="1400" kern="1200" spc="-5" dirty="0">
            <a:solidFill>
              <a:srgbClr val="44546A"/>
            </a:solidFill>
            <a:latin typeface="TheSansOsF Plain" panose="020B0502050302020203" pitchFamily="34" charset="0"/>
            <a:ea typeface="+mn-ea"/>
            <a:cs typeface="Calibri"/>
          </a:endParaRPr>
        </a:p>
      </dgm:t>
    </dgm:pt>
    <dgm:pt modelId="{1E7B1963-E248-4C8E-8817-AF6B862399DD}" type="parTrans" cxnId="{24EDD1EE-38FE-429A-AC46-6537AF90D817}">
      <dgm:prSet/>
      <dgm:spPr/>
      <dgm:t>
        <a:bodyPr/>
        <a:lstStyle/>
        <a:p>
          <a:pPr algn="ctr"/>
          <a:endParaRPr lang="fr-FR" sz="2000"/>
        </a:p>
      </dgm:t>
    </dgm:pt>
    <dgm:pt modelId="{34C44090-D9F6-4D55-94FC-AFE48260BA5E}" type="sibTrans" cxnId="{24EDD1EE-38FE-429A-AC46-6537AF90D817}">
      <dgm:prSet custT="1"/>
      <dgm:spPr/>
      <dgm:t>
        <a:bodyPr/>
        <a:lstStyle/>
        <a:p>
          <a:pPr algn="ctr"/>
          <a:endParaRPr lang="fr-FR" sz="600"/>
        </a:p>
      </dgm:t>
    </dgm:pt>
    <dgm:pt modelId="{F65B4FF6-D6EF-42CE-A7F6-672B9FD23491}" type="pres">
      <dgm:prSet presAssocID="{ECF65057-2F24-47B0-B99A-205E8547AE6F}" presName="Name0" presStyleCnt="0">
        <dgm:presLayoutVars>
          <dgm:dir/>
          <dgm:resizeHandles val="exact"/>
        </dgm:presLayoutVars>
      </dgm:prSet>
      <dgm:spPr/>
    </dgm:pt>
    <dgm:pt modelId="{9191D756-37F7-4281-9823-8D2DE8E07025}" type="pres">
      <dgm:prSet presAssocID="{F02464B2-3D82-45F8-9B24-BD6333CCD71A}" presName="node" presStyleLbl="node1" presStyleIdx="0" presStyleCnt="3" custScaleY="126470">
        <dgm:presLayoutVars>
          <dgm:bulletEnabled val="1"/>
        </dgm:presLayoutVars>
      </dgm:prSet>
      <dgm:spPr/>
    </dgm:pt>
    <dgm:pt modelId="{46CA473D-269C-4D98-9800-6C71DE82E7F1}" type="pres">
      <dgm:prSet presAssocID="{BAEB1407-7D5F-47DA-B32B-6ACF6A9A0FBC}" presName="sibTrans" presStyleLbl="sibTrans1D1" presStyleIdx="0" presStyleCnt="2"/>
      <dgm:spPr/>
    </dgm:pt>
    <dgm:pt modelId="{380829EC-7120-4B76-8858-6C4EEDEF4E9C}" type="pres">
      <dgm:prSet presAssocID="{BAEB1407-7D5F-47DA-B32B-6ACF6A9A0FBC}" presName="connectorText" presStyleLbl="sibTrans1D1" presStyleIdx="0" presStyleCnt="2"/>
      <dgm:spPr/>
    </dgm:pt>
    <dgm:pt modelId="{3F972091-5CBA-4AB3-86F9-3D467C6C4D8E}" type="pres">
      <dgm:prSet presAssocID="{F9DEAEF3-3B5A-4AB3-A497-7097D5988CF4}" presName="node" presStyleLbl="node1" presStyleIdx="1" presStyleCnt="3" custScaleY="126470">
        <dgm:presLayoutVars>
          <dgm:bulletEnabled val="1"/>
        </dgm:presLayoutVars>
      </dgm:prSet>
      <dgm:spPr/>
    </dgm:pt>
    <dgm:pt modelId="{4CC4F87F-B14F-4D71-9A57-4A56BA98E129}" type="pres">
      <dgm:prSet presAssocID="{78D0DFE8-BD65-4EA3-B1DC-45D369E7CF53}" presName="sibTrans" presStyleLbl="sibTrans1D1" presStyleIdx="1" presStyleCnt="2"/>
      <dgm:spPr/>
    </dgm:pt>
    <dgm:pt modelId="{233BA8E5-018E-4E28-ABEB-D3B1E0263297}" type="pres">
      <dgm:prSet presAssocID="{78D0DFE8-BD65-4EA3-B1DC-45D369E7CF53}" presName="connectorText" presStyleLbl="sibTrans1D1" presStyleIdx="1" presStyleCnt="2"/>
      <dgm:spPr/>
    </dgm:pt>
    <dgm:pt modelId="{688B1CC8-25C0-462C-B035-E88C77AB0305}" type="pres">
      <dgm:prSet presAssocID="{0A771DCA-15A5-46CF-81AC-FD0DE530ADDC}" presName="node" presStyleLbl="node1" presStyleIdx="2" presStyleCnt="3" custScaleY="126470">
        <dgm:presLayoutVars>
          <dgm:bulletEnabled val="1"/>
        </dgm:presLayoutVars>
      </dgm:prSet>
      <dgm:spPr/>
    </dgm:pt>
  </dgm:ptLst>
  <dgm:cxnLst>
    <dgm:cxn modelId="{4C869B08-94AF-47BF-B713-1E01B45F1F0F}" type="presOf" srcId="{78D0DFE8-BD65-4EA3-B1DC-45D369E7CF53}" destId="{233BA8E5-018E-4E28-ABEB-D3B1E0263297}" srcOrd="1" destOrd="0" presId="urn:microsoft.com/office/officeart/2005/8/layout/bProcess3"/>
    <dgm:cxn modelId="{AD6E5B0B-8FB0-478C-B23C-48DF385FEECD}" type="presOf" srcId="{F02464B2-3D82-45F8-9B24-BD6333CCD71A}" destId="{9191D756-37F7-4281-9823-8D2DE8E07025}" srcOrd="0" destOrd="0" presId="urn:microsoft.com/office/officeart/2005/8/layout/bProcess3"/>
    <dgm:cxn modelId="{06296B14-3594-4812-B03F-4A38F82E9C65}" type="presOf" srcId="{F9DEAEF3-3B5A-4AB3-A497-7097D5988CF4}" destId="{3F972091-5CBA-4AB3-86F9-3D467C6C4D8E}" srcOrd="0" destOrd="0" presId="urn:microsoft.com/office/officeart/2005/8/layout/bProcess3"/>
    <dgm:cxn modelId="{AE90F179-95A2-4B6C-A0B9-1F21A11926B6}" type="presOf" srcId="{78D0DFE8-BD65-4EA3-B1DC-45D369E7CF53}" destId="{4CC4F87F-B14F-4D71-9A57-4A56BA98E129}" srcOrd="0" destOrd="0" presId="urn:microsoft.com/office/officeart/2005/8/layout/bProcess3"/>
    <dgm:cxn modelId="{6674107C-7865-4360-8471-DBF665116120}" type="presOf" srcId="{BAEB1407-7D5F-47DA-B32B-6ACF6A9A0FBC}" destId="{46CA473D-269C-4D98-9800-6C71DE82E7F1}" srcOrd="0" destOrd="0" presId="urn:microsoft.com/office/officeart/2005/8/layout/bProcess3"/>
    <dgm:cxn modelId="{13DF089A-E2C2-423E-A566-C189FF3996F4}" type="presOf" srcId="{0A771DCA-15A5-46CF-81AC-FD0DE530ADDC}" destId="{688B1CC8-25C0-462C-B035-E88C77AB0305}" srcOrd="0" destOrd="0" presId="urn:microsoft.com/office/officeart/2005/8/layout/bProcess3"/>
    <dgm:cxn modelId="{BD098CB8-6BB2-4C25-A3E3-53218F715AF2}" srcId="{ECF65057-2F24-47B0-B99A-205E8547AE6F}" destId="{F9DEAEF3-3B5A-4AB3-A497-7097D5988CF4}" srcOrd="1" destOrd="0" parTransId="{1DD45C6A-8269-4667-8FFA-DFAEDB285B01}" sibTransId="{78D0DFE8-BD65-4EA3-B1DC-45D369E7CF53}"/>
    <dgm:cxn modelId="{A14285C7-78DD-4138-AEDD-ADA350C784FC}" type="presOf" srcId="{BAEB1407-7D5F-47DA-B32B-6ACF6A9A0FBC}" destId="{380829EC-7120-4B76-8858-6C4EEDEF4E9C}" srcOrd="1" destOrd="0" presId="urn:microsoft.com/office/officeart/2005/8/layout/bProcess3"/>
    <dgm:cxn modelId="{F4580BCB-B299-4C26-9E96-D6FA00A8D04D}" srcId="{ECF65057-2F24-47B0-B99A-205E8547AE6F}" destId="{F02464B2-3D82-45F8-9B24-BD6333CCD71A}" srcOrd="0" destOrd="0" parTransId="{C605B195-CC48-4DB8-BDC1-657D3265C7C9}" sibTransId="{BAEB1407-7D5F-47DA-B32B-6ACF6A9A0FBC}"/>
    <dgm:cxn modelId="{FEB301E4-AF0F-4FFE-B399-031AA5FCFB09}" type="presOf" srcId="{ECF65057-2F24-47B0-B99A-205E8547AE6F}" destId="{F65B4FF6-D6EF-42CE-A7F6-672B9FD23491}" srcOrd="0" destOrd="0" presId="urn:microsoft.com/office/officeart/2005/8/layout/bProcess3"/>
    <dgm:cxn modelId="{24EDD1EE-38FE-429A-AC46-6537AF90D817}" srcId="{ECF65057-2F24-47B0-B99A-205E8547AE6F}" destId="{0A771DCA-15A5-46CF-81AC-FD0DE530ADDC}" srcOrd="2" destOrd="0" parTransId="{1E7B1963-E248-4C8E-8817-AF6B862399DD}" sibTransId="{34C44090-D9F6-4D55-94FC-AFE48260BA5E}"/>
    <dgm:cxn modelId="{49956B00-2E48-4698-85A3-231C92FBC22E}" type="presParOf" srcId="{F65B4FF6-D6EF-42CE-A7F6-672B9FD23491}" destId="{9191D756-37F7-4281-9823-8D2DE8E07025}" srcOrd="0" destOrd="0" presId="urn:microsoft.com/office/officeart/2005/8/layout/bProcess3"/>
    <dgm:cxn modelId="{B5A95ED6-E68A-4436-BF1E-5C506392E5C1}" type="presParOf" srcId="{F65B4FF6-D6EF-42CE-A7F6-672B9FD23491}" destId="{46CA473D-269C-4D98-9800-6C71DE82E7F1}" srcOrd="1" destOrd="0" presId="urn:microsoft.com/office/officeart/2005/8/layout/bProcess3"/>
    <dgm:cxn modelId="{3A6126B0-7D67-45E7-A999-FABF68C3ECDF}" type="presParOf" srcId="{46CA473D-269C-4D98-9800-6C71DE82E7F1}" destId="{380829EC-7120-4B76-8858-6C4EEDEF4E9C}" srcOrd="0" destOrd="0" presId="urn:microsoft.com/office/officeart/2005/8/layout/bProcess3"/>
    <dgm:cxn modelId="{51FE6C7C-AECC-4418-BBFC-850416FA11A0}" type="presParOf" srcId="{F65B4FF6-D6EF-42CE-A7F6-672B9FD23491}" destId="{3F972091-5CBA-4AB3-86F9-3D467C6C4D8E}" srcOrd="2" destOrd="0" presId="urn:microsoft.com/office/officeart/2005/8/layout/bProcess3"/>
    <dgm:cxn modelId="{067CC480-3596-4290-8FAA-3987250C1A75}" type="presParOf" srcId="{F65B4FF6-D6EF-42CE-A7F6-672B9FD23491}" destId="{4CC4F87F-B14F-4D71-9A57-4A56BA98E129}" srcOrd="3" destOrd="0" presId="urn:microsoft.com/office/officeart/2005/8/layout/bProcess3"/>
    <dgm:cxn modelId="{BCE9F8E2-5EB3-440E-9935-BC95AFF4032F}" type="presParOf" srcId="{4CC4F87F-B14F-4D71-9A57-4A56BA98E129}" destId="{233BA8E5-018E-4E28-ABEB-D3B1E0263297}" srcOrd="0" destOrd="0" presId="urn:microsoft.com/office/officeart/2005/8/layout/bProcess3"/>
    <dgm:cxn modelId="{ECE23261-EBC3-464D-A5EF-693C32F91082}" type="presParOf" srcId="{F65B4FF6-D6EF-42CE-A7F6-672B9FD23491}" destId="{688B1CC8-25C0-462C-B035-E88C77AB0305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A473D-269C-4D98-9800-6C71DE82E7F1}">
      <dsp:nvSpPr>
        <dsp:cNvPr id="0" name=""/>
        <dsp:cNvSpPr/>
      </dsp:nvSpPr>
      <dsp:spPr>
        <a:xfrm>
          <a:off x="2930098" y="2356602"/>
          <a:ext cx="641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19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3234259" y="2398959"/>
        <a:ext cx="33627" cy="6725"/>
      </dsp:txXfrm>
    </dsp:sp>
    <dsp:sp modelId="{9191D756-37F7-4281-9823-8D2DE8E07025}">
      <dsp:nvSpPr>
        <dsp:cNvPr id="0" name=""/>
        <dsp:cNvSpPr/>
      </dsp:nvSpPr>
      <dsp:spPr>
        <a:xfrm>
          <a:off x="7767" y="1292877"/>
          <a:ext cx="2924130" cy="2218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1</a:t>
          </a:r>
          <a:r>
            <a:rPr lang="fr-CH" sz="1400" kern="1200" spc="-5" baseline="30000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er</a:t>
          </a: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 février et 31 mars 2026 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Dépôt des candidatures</a:t>
          </a:r>
        </a:p>
      </dsp:txBody>
      <dsp:txXfrm>
        <a:off x="7767" y="1292877"/>
        <a:ext cx="2924130" cy="2218888"/>
      </dsp:txXfrm>
    </dsp:sp>
    <dsp:sp modelId="{4CC4F87F-B14F-4D71-9A57-4A56BA98E129}">
      <dsp:nvSpPr>
        <dsp:cNvPr id="0" name=""/>
        <dsp:cNvSpPr/>
      </dsp:nvSpPr>
      <dsp:spPr>
        <a:xfrm>
          <a:off x="6526778" y="2356602"/>
          <a:ext cx="641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19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6830939" y="2398959"/>
        <a:ext cx="33627" cy="6725"/>
      </dsp:txXfrm>
    </dsp:sp>
    <dsp:sp modelId="{3F972091-5CBA-4AB3-86F9-3D467C6C4D8E}">
      <dsp:nvSpPr>
        <dsp:cNvPr id="0" name=""/>
        <dsp:cNvSpPr/>
      </dsp:nvSpPr>
      <dsp:spPr>
        <a:xfrm>
          <a:off x="3604448" y="1292877"/>
          <a:ext cx="2924130" cy="2218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Mars et mai 2026 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Analyse des dossiers par HA</a:t>
          </a:r>
          <a:endParaRPr lang="fr-CH" sz="1400" kern="1200" dirty="0">
            <a:latin typeface="TheSansOsF Plain" panose="020B0502050302020203" pitchFamily="34" charset="0"/>
            <a:cs typeface="Calibri"/>
          </a:endParaRPr>
        </a:p>
      </dsp:txBody>
      <dsp:txXfrm>
        <a:off x="3604448" y="1292877"/>
        <a:ext cx="2924130" cy="2218888"/>
      </dsp:txXfrm>
    </dsp:sp>
    <dsp:sp modelId="{688B1CC8-25C0-462C-B035-E88C77AB0305}">
      <dsp:nvSpPr>
        <dsp:cNvPr id="0" name=""/>
        <dsp:cNvSpPr/>
      </dsp:nvSpPr>
      <dsp:spPr>
        <a:xfrm>
          <a:off x="7201128" y="1292877"/>
          <a:ext cx="2924130" cy="2218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ea typeface="+mn-ea"/>
              <a:cs typeface="Calibri"/>
            </a:rPr>
            <a:t>Juin 2026 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ea typeface="+mn-ea"/>
              <a:cs typeface="Calibri"/>
            </a:rPr>
            <a:t>Réponse à votre dossier</a:t>
          </a:r>
          <a:endParaRPr lang="fr-FR" sz="1400" kern="1200" spc="-5" dirty="0">
            <a:solidFill>
              <a:srgbClr val="44546A"/>
            </a:solidFill>
            <a:latin typeface="TheSansOsF Plain" panose="020B0502050302020203" pitchFamily="34" charset="0"/>
            <a:ea typeface="+mn-ea"/>
            <a:cs typeface="Calibri"/>
          </a:endParaRPr>
        </a:p>
      </dsp:txBody>
      <dsp:txXfrm>
        <a:off x="7201128" y="1292877"/>
        <a:ext cx="2924130" cy="2218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6869A-D79F-4450-8B64-0BA29FBCE20C}" type="datetimeFigureOut">
              <a:rPr lang="fr-CH" smtClean="0"/>
              <a:t>24.07.2025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01003-B623-4E66-A255-D2EEB6E1EC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613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WHY: Various estimates show that about 10% of people with an asylum background have a university degree. However, apart from a small proportion, it can be observed that university graduates often work in unskilled jobs (catering, cleaning, transport, etc.). A de-skilling of skills is thus observed. In addition to the particularly low employment rate of refugees and asylum seekers in Switzerland, the development of a professional integration solution adapted to asylum seekers with a university degree was expected. The Academic Horizon </a:t>
            </a:r>
            <a:r>
              <a:rPr lang="en-US" dirty="0" err="1"/>
              <a:t>programme</a:t>
            </a:r>
            <a:r>
              <a:rPr lang="en-US" dirty="0"/>
              <a:t> at the University of Geneva was born in February 2016 out of these observations.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With the large number of Turkish nationals, the rate of academics is 25%.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 Geneva, the employment rate of refugees in Switzerland has increased significantly in one year (from 12% to 24%). However, these jobs are precarious and do not allow them to leave social assistance in the long term.</a:t>
            </a:r>
            <a:br>
              <a:rPr lang="en-US" dirty="0"/>
            </a:br>
            <a:br>
              <a:rPr lang="en-US" dirty="0"/>
            </a:b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BFC4E-5426-4146-8C29-123B8736CC46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41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6F5C9-2452-997B-9535-32FD7915D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D7B9CAF-D226-59CB-15FD-6B344E965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7C222D-31F5-D38F-2477-3C389E726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WHY: Various estimates show that about 10% of people with an asylum background have a university degree. However, apart from a small proportion, it can be observed that university graduates often work in unskilled jobs (catering, cleaning, transport, etc.). A de-skilling of skills is thus observed. In addition to the particularly low employment rate of refugees and asylum seekers in Switzerland, the development of a professional integration solution adapted to asylum seekers with a university degree was expected. The Academic Horizon </a:t>
            </a:r>
            <a:r>
              <a:rPr lang="en-US" dirty="0" err="1"/>
              <a:t>programme</a:t>
            </a:r>
            <a:r>
              <a:rPr lang="en-US" dirty="0"/>
              <a:t> at the University of Geneva was born in February 2016 out of these observations.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With the large number of Turkish nationals, the rate of academics is 25%.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 Geneva, the employment rate of refugees in Switzerland has increased significantly in one year (from 12% to 24%). However, these jobs are precarious and do not allow them to leave social assistance in the long term.</a:t>
            </a:r>
            <a:br>
              <a:rPr lang="en-US" dirty="0"/>
            </a:br>
            <a:br>
              <a:rPr lang="en-US" dirty="0"/>
            </a:b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4C09A2-D6A8-85DC-A118-277EE41FF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BFC4E-5426-4146-8C29-123B8736CC46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523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DBE0A-CFB9-EC1E-FFF4-C9EDF5600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4F1599-9085-104C-B0F3-F57488307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738A5D-57D2-1207-0F73-371D9F95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24.07.2025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A13621-D57F-BC5D-2C23-97F8C99A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2601AC-C184-4DAD-620A-3CA2B00C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614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B1EA6-FA44-999D-31B2-4D86DAE7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5AD88C-A724-E141-49AC-5501F5C93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F361E-897B-5033-AC3F-293F1027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24.07.2025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C7093B-A906-0A8D-A7D9-0FCF40FE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48D440-EED1-153F-7535-6E59ABC6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331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DA6CF67-6A06-6E49-DBE4-B27A17D67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BA291A-0D11-932D-3B98-DB25E572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1B8D0-4D6F-66A4-449D-0A38F180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24.07.2025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68430C-D76A-C670-5E4E-3DAF43F5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D5FD25-6354-E192-AC97-A192674F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007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8340AF-12B8-4998-845F-1E7A202948AC}"/>
              </a:ext>
            </a:extLst>
          </p:cNvPr>
          <p:cNvSpPr/>
          <p:nvPr userDrawn="1"/>
        </p:nvSpPr>
        <p:spPr>
          <a:xfrm>
            <a:off x="0" y="6068520"/>
            <a:ext cx="12192000" cy="816864"/>
          </a:xfrm>
          <a:prstGeom prst="rect">
            <a:avLst/>
          </a:prstGeom>
          <a:solidFill>
            <a:srgbClr val="CF0063"/>
          </a:solidFill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84F180-0E13-433B-B621-240CF5533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090135"/>
            <a:ext cx="1732836" cy="7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5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5FEB8-3DF1-4F87-07B2-0FB6F99B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40BEF-9434-B7B1-D6B6-1C0139DE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6538E9-599E-3562-67D8-683B7E13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24.07.2025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440D9-85BC-92FF-7320-CB7B43FA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17367F-E637-3447-8A0F-3D9C3C1E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89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121A1-4327-BD72-DA11-78A09D7C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BB9C46-A16F-3E49-1EBC-7456EE656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524730-B3BA-4956-5B01-3EFF5642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24.07.2025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C8935D-042A-8603-1490-FC55F888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8AB23-F5A0-1207-679C-F1C7445F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05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E41E4-28F8-D990-1AA4-64881715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B85EF7-3091-601A-4BA3-D43EA1FB2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9AFEEE-C3DD-52CC-AF68-0C2CB816B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DEA3DE-0EAE-B52E-654D-92C866D5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24.07.2025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4D628D-B66B-374D-E037-CF8A2F15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3EC8DF-FD65-9BC4-6767-DF489726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536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3CFC0-8ED8-D781-6BAB-40A989F1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FEE069-194B-53F4-6F8C-1C774FB76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6241D6-C1E8-6D2A-CA73-FE7CE9441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321139-F688-5BBE-1DA1-57616EF7C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B16E7C-BB65-0DF8-D166-AA166CBB6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6F495A-B7CD-BBAE-D95F-2625A0E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24.07.2025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E399F0-EB56-88BE-06E1-99D901B0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518ECC-A582-4E1D-2901-34BB95AC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8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4472C-BC23-4E99-C0A1-3C937630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533023-8CE9-7154-4CB4-C2F9D392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24.07.2025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31328-2503-63F8-7694-2D38392CA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F0E4B2-5173-3E32-95CA-1970AFBF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114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C17CCF-5AD6-5400-C0AE-E1FE089E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24.07.2025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1129DC-602D-7B69-F792-2E49DF84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D79F2F-180E-61C7-F295-C400A20A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0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D4493-4401-C5AC-65C8-CE6704CF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39DE4F-6168-2B40-B2CD-4CD19B97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1F2229-423F-365B-CED3-91FB505AA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A15D02-75CA-FC2D-0B6A-4B44602D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24.07.2025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506FB9-6C8F-CC2C-6FDE-E0C054FF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47BB83-F95B-594D-FEB1-B0CFE230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743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0F551-462D-23AE-1734-A5331BEE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872024-FDF4-E07A-4695-33A765AC8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52A051-4A8A-BBD5-CAFA-1E3316CC7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910DCA-CC44-C6D3-220B-5A4BD5A7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24.07.2025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C5F65A-3DDC-7FB0-FBB3-C3018AEC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85D5DB-25D0-A6C2-6AE5-6318219A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82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9E3107-80D4-C962-7ADF-A32A0F3B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1963B5-6C52-A49D-B24D-F6C37A967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32D975-B31A-B91C-E84F-D18F2042B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265D-722E-4747-A6FF-F784FF4BF1E2}" type="datetimeFigureOut">
              <a:rPr lang="fr-CH" smtClean="0"/>
              <a:t>24.07.2025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61818A-0614-A8B4-2EF8-A10DEC70E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C3C7A1-D066-962D-5BC3-982E242AF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222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@genevagraduateinstitute" TargetMode="External"/><Relationship Id="rId5" Type="http://schemas.openxmlformats.org/officeDocument/2006/relationships/hyperlink" Target="https://www.hesge.ch/geneve/sites/default/files/Documents/HES_SO_Geneve/publications/231004_hes-so_brochure_pdf-web.pdf" TargetMode="External"/><Relationship Id="rId4" Type="http://schemas.openxmlformats.org/officeDocument/2006/relationships/hyperlink" Target="https://www.youtube.com/c/Universit%C3%A9deGen%C3%A8veUNIGE/video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ge.ch/horizon-academique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763F9-493F-F31E-4E8E-88DCB7C6D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73D894-5EA7-154B-7E6A-04302BBFC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9A1C6E2-4399-C9F9-D15A-F9379F75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 descr="Une image contenant texte, nature, ciel nocturne&#10;&#10;Description générée automatiquement">
            <a:extLst>
              <a:ext uri="{FF2B5EF4-FFF2-40B4-BE49-F238E27FC236}">
                <a16:creationId xmlns:a16="http://schemas.microsoft.com/office/drawing/2014/main" id="{88ED6578-1FFB-7402-B064-BCD0D2CB5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C5A077-99AA-5582-1D4A-FC326D44E589}"/>
              </a:ext>
            </a:extLst>
          </p:cNvPr>
          <p:cNvSpPr txBox="1"/>
          <p:nvPr/>
        </p:nvSpPr>
        <p:spPr>
          <a:xfrm>
            <a:off x="4504592" y="3140502"/>
            <a:ext cx="3182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solidFill>
                  <a:schemeClr val="bg1"/>
                </a:solidFill>
                <a:latin typeface="TheSansOsF Plain" panose="020B0502050302020203" pitchFamily="34" charset="0"/>
              </a:rPr>
              <a:t>Séance d’information </a:t>
            </a:r>
          </a:p>
          <a:p>
            <a:pPr algn="ctr"/>
            <a:r>
              <a:rPr lang="fr-CH" sz="2400" dirty="0">
                <a:solidFill>
                  <a:schemeClr val="bg1"/>
                </a:solidFill>
                <a:latin typeface="TheSansOsF Plain" panose="020B0502050302020203" pitchFamily="34" charset="0"/>
              </a:rPr>
              <a:t>24 juillet 2025</a:t>
            </a:r>
          </a:p>
        </p:txBody>
      </p:sp>
    </p:spTree>
    <p:extLst>
      <p:ext uri="{BB962C8B-B14F-4D97-AF65-F5344CB8AC3E}">
        <p14:creationId xmlns:p14="http://schemas.microsoft.com/office/powerpoint/2010/main" val="203444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BEF2B4-8104-EEE2-9414-B221D290770E}"/>
              </a:ext>
            </a:extLst>
          </p:cNvPr>
          <p:cNvSpPr/>
          <p:nvPr/>
        </p:nvSpPr>
        <p:spPr>
          <a:xfrm>
            <a:off x="304799" y="478677"/>
            <a:ext cx="11582403" cy="507831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SansOsF Plain" panose="020B0502050302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Conditions </a:t>
            </a:r>
            <a:r>
              <a:rPr lang="fr-CH" sz="1400" u="sng" dirty="0">
                <a:solidFill>
                  <a:prstClr val="black"/>
                </a:solidFill>
                <a:latin typeface="TheSansOsF Plain" panose="020B0502050302020203" pitchFamily="34" charset="0"/>
              </a:rPr>
              <a:t>pour déposer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 le dossier: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sz="14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>
              <a:defRPr/>
            </a:pPr>
            <a:r>
              <a:rPr lang="fr-CH" sz="14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Lieu de domicile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: </a:t>
            </a:r>
          </a:p>
          <a:p>
            <a:r>
              <a:rPr lang="fr-CH" sz="1400" dirty="0">
                <a:latin typeface="TheSansOsF Plain" panose="020B0502050302020203" pitchFamily="34" charset="0"/>
              </a:rPr>
              <a:t>Vous n'habitez </a:t>
            </a:r>
            <a:r>
              <a:rPr lang="fr-CH" sz="1400" b="1" dirty="0">
                <a:latin typeface="TheSansOsF Plain" panose="020B0502050302020203" pitchFamily="34" charset="0"/>
              </a:rPr>
              <a:t>pas</a:t>
            </a:r>
            <a:r>
              <a:rPr lang="fr-CH" sz="1400" dirty="0">
                <a:latin typeface="TheSansOsF Plain" panose="020B0502050302020203" pitchFamily="34" charset="0"/>
              </a:rPr>
              <a:t> à Genève ?</a:t>
            </a:r>
            <a:br>
              <a:rPr lang="fr-CH" sz="1400" dirty="0">
                <a:latin typeface="TheSansOsF Plain" panose="020B0502050302020203" pitchFamily="34" charset="0"/>
              </a:rPr>
            </a:br>
            <a:r>
              <a:rPr lang="fr-CH" sz="1400" dirty="0">
                <a:latin typeface="TheSansOsF Plain" panose="020B0502050302020203" pitchFamily="34" charset="0"/>
              </a:rPr>
              <a:t>Vous pouvez quand même vous inscrire si vous respectez </a:t>
            </a:r>
            <a:r>
              <a:rPr lang="fr-CH" sz="1400" b="1" dirty="0">
                <a:latin typeface="TheSansOsF Plain" panose="020B0502050302020203" pitchFamily="34" charset="0"/>
              </a:rPr>
              <a:t>les trois conditions suivantes </a:t>
            </a:r>
            <a:r>
              <a:rPr lang="fr-CH" sz="1400" dirty="0">
                <a:latin typeface="TheSansOsF Plain" panose="020B0502050302020203" pitchFamily="34" charset="0"/>
              </a:rPr>
              <a:t>: </a:t>
            </a:r>
          </a:p>
          <a:p>
            <a:pPr lvl="1">
              <a:buFont typeface="+mj-lt"/>
              <a:buAutoNum type="arabicPeriod"/>
            </a:pPr>
            <a:r>
              <a:rPr lang="fr-CH" sz="1400" dirty="0">
                <a:latin typeface="TheSansOsF Plain" panose="020B0502050302020203" pitchFamily="34" charset="0"/>
              </a:rPr>
              <a:t> vous avez un permis lié à l'asile d’un autre canton que Genève (N, F, F-réfugié, B-réfugié ou livret S) ; </a:t>
            </a:r>
          </a:p>
          <a:p>
            <a:pPr lvl="1">
              <a:buFont typeface="+mj-lt"/>
              <a:buAutoNum type="arabicPeriod"/>
            </a:pPr>
            <a:r>
              <a:rPr lang="fr-CH" sz="1400" dirty="0">
                <a:latin typeface="TheSansOsF Plain" panose="020B0502050302020203" pitchFamily="34" charset="0"/>
              </a:rPr>
              <a:t> votre projet de formation à Genève est soutenu avec une lettre par l’aide sociale de votre canton ;</a:t>
            </a:r>
          </a:p>
          <a:p>
            <a:pPr lvl="1">
              <a:buFont typeface="+mj-lt"/>
              <a:buAutoNum type="arabicPeriod"/>
            </a:pPr>
            <a:r>
              <a:rPr lang="fr-CH" sz="1400" dirty="0">
                <a:latin typeface="TheSansOsF Plain" panose="020B0502050302020203" pitchFamily="34" charset="0"/>
              </a:rPr>
              <a:t> vous avez au moins le niveau </a:t>
            </a:r>
            <a:r>
              <a:rPr lang="fr-CH" sz="1400" dirty="0" err="1">
                <a:latin typeface="TheSansOsF Plain" panose="020B0502050302020203" pitchFamily="34" charset="0"/>
              </a:rPr>
              <a:t>B1</a:t>
            </a:r>
            <a:r>
              <a:rPr lang="fr-CH" sz="1400" dirty="0">
                <a:latin typeface="TheSansOsF Plain" panose="020B0502050302020203" pitchFamily="34" charset="0"/>
              </a:rPr>
              <a:t> de français ou </a:t>
            </a:r>
            <a:r>
              <a:rPr lang="fr-CH" sz="1400" dirty="0" err="1">
                <a:latin typeface="TheSansOsF Plain" panose="020B0502050302020203" pitchFamily="34" charset="0"/>
              </a:rPr>
              <a:t>B2</a:t>
            </a:r>
            <a:r>
              <a:rPr lang="fr-CH" sz="1400" dirty="0">
                <a:latin typeface="TheSansOsF Plain" panose="020B0502050302020203" pitchFamily="34" charset="0"/>
              </a:rPr>
              <a:t> d'anglais (selon études visées).</a:t>
            </a:r>
          </a:p>
          <a:p>
            <a:pPr lvl="1"/>
            <a:endParaRPr lang="fr-CH" sz="1400" b="1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>
              <a:defRPr/>
            </a:pPr>
            <a:r>
              <a:rPr lang="fr-CH" sz="14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Formation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: </a:t>
            </a:r>
          </a:p>
          <a:p>
            <a:pPr>
              <a:defRPr/>
            </a:pP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Vous avez déjà un Master?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CH" sz="1400" dirty="0">
                <a:latin typeface="TheSansOsF Plain" panose="020B0502050302020203" pitchFamily="34" charset="0"/>
              </a:rPr>
              <a:t>vous avez une formation dans une profession réglementée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CH" sz="1400" dirty="0">
                <a:latin typeface="TheSansOsF Plain" panose="020B0502050302020203" pitchFamily="34" charset="0"/>
              </a:rPr>
              <a:t>Sur analyse approfondie de votre dossier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CH" sz="14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14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Niveau de français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: </a:t>
            </a:r>
            <a:r>
              <a:rPr lang="fr-CH" sz="1400" dirty="0">
                <a:latin typeface="TheSansOsF Plain" panose="020B0502050302020203" pitchFamily="34" charset="0"/>
              </a:rPr>
              <a:t>Vous devez normalement </a:t>
            </a:r>
            <a:r>
              <a:rPr lang="fr-CH" sz="1400" b="1" dirty="0">
                <a:latin typeface="TheSansOsF Plain" panose="020B0502050302020203" pitchFamily="34" charset="0"/>
              </a:rPr>
              <a:t>avoir un niveau de français </a:t>
            </a:r>
            <a:r>
              <a:rPr lang="fr-CH" sz="1400" b="1" dirty="0" err="1">
                <a:latin typeface="TheSansOsF Plain" panose="020B0502050302020203" pitchFamily="34" charset="0"/>
              </a:rPr>
              <a:t>A1</a:t>
            </a:r>
            <a:endParaRPr lang="fr-CH" sz="1400" b="1" dirty="0">
              <a:latin typeface="TheSansOsF Plain" panose="020B0502050302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1400" dirty="0">
                <a:latin typeface="TheSansOsF Plain" panose="020B0502050302020203" pitchFamily="34" charset="0"/>
              </a:rPr>
              <a:t>Vous n’avez pas ce niveau ? </a:t>
            </a:r>
            <a:br>
              <a:rPr lang="fr-CH" sz="1400" dirty="0">
                <a:latin typeface="TheSansOsF Plain" panose="020B0502050302020203" pitchFamily="34" charset="0"/>
              </a:rPr>
            </a:br>
            <a:r>
              <a:rPr lang="fr-CH" sz="1400" dirty="0">
                <a:latin typeface="TheSansOsF Plain" panose="020B0502050302020203" pitchFamily="34" charset="0"/>
              </a:rPr>
              <a:t>Vous pouvez quand même vous inscrire si vous avez un permis F, ou B-réfugié, reçu </a:t>
            </a:r>
            <a:r>
              <a:rPr lang="fr-CH" sz="1400" b="1" dirty="0">
                <a:latin typeface="TheSansOsF Plain" panose="020B0502050302020203" pitchFamily="34" charset="0"/>
              </a:rPr>
              <a:t>après</a:t>
            </a:r>
            <a:r>
              <a:rPr lang="fr-CH" sz="1400" dirty="0">
                <a:latin typeface="TheSansOsF Plain" panose="020B0502050302020203" pitchFamily="34" charset="0"/>
              </a:rPr>
              <a:t> le 1er mai 2019.</a:t>
            </a:r>
            <a:endParaRPr lang="fr-CH" sz="14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DFD74E-21AA-850D-8817-6967F6EF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6" y="448474"/>
            <a:ext cx="11582403" cy="10776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39288A-AF7C-D6CE-0B7E-C6E9240C4C9D}"/>
              </a:ext>
            </a:extLst>
          </p:cNvPr>
          <p:cNvSpPr/>
          <p:nvPr/>
        </p:nvSpPr>
        <p:spPr>
          <a:xfrm>
            <a:off x="304798" y="725091"/>
            <a:ext cx="6027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3200" b="1" dirty="0">
                <a:solidFill>
                  <a:schemeClr val="bg1"/>
                </a:solidFill>
                <a:latin typeface="TheSansOsF Plain" panose="020B0502050302020203" pitchFamily="34" charset="0"/>
              </a:rPr>
              <a:t>Exceptions</a:t>
            </a:r>
            <a:endParaRPr kumimoji="0" lang="fr-CH" sz="1801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8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6FF1F-3C43-A45A-6D7A-16728619B1EB}"/>
              </a:ext>
            </a:extLst>
          </p:cNvPr>
          <p:cNvSpPr/>
          <p:nvPr/>
        </p:nvSpPr>
        <p:spPr>
          <a:xfrm>
            <a:off x="3594339" y="431920"/>
            <a:ext cx="53673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C40052"/>
                </a:solidFill>
                <a:latin typeface="TheSansOsF Plain" panose="020B0502050302020203" pitchFamily="34" charset="0"/>
              </a:rPr>
              <a:t>Ouverture</a:t>
            </a:r>
            <a:r>
              <a:rPr lang="en-US" sz="3200" b="1" dirty="0">
                <a:solidFill>
                  <a:srgbClr val="C40052"/>
                </a:solidFill>
                <a:latin typeface="TheSansOsF Plain" panose="020B0502050302020203" pitchFamily="34" charset="0"/>
              </a:rPr>
              <a:t> des inscriptions :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C40052"/>
                </a:solidFill>
                <a:latin typeface="TheSansOsF Plain" panose="020B0502050302020203" pitchFamily="34" charset="0"/>
              </a:rPr>
              <a:t>01.02.2026-31.03.2026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8F7A05-6D6D-8E52-E7A3-3F94CD5B9BCC}"/>
              </a:ext>
            </a:extLst>
          </p:cNvPr>
          <p:cNvSpPr txBox="1"/>
          <p:nvPr/>
        </p:nvSpPr>
        <p:spPr>
          <a:xfrm>
            <a:off x="2112269" y="1992249"/>
            <a:ext cx="83315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000" dirty="0">
                <a:latin typeface="TheSansOsF Light" panose="020B0302050302020203" pitchFamily="34" charset="0"/>
              </a:rPr>
              <a:t>Sur notre site : </a:t>
            </a:r>
          </a:p>
          <a:p>
            <a:pPr lvl="1"/>
            <a:r>
              <a:rPr lang="fr-CH" sz="2000" dirty="0">
                <a:latin typeface="TheSansOsF Light" panose="020B0302050302020203" pitchFamily="34" charset="0"/>
              </a:rPr>
              <a:t>https://www.unige.ch/horizon-academique/inscription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H" sz="2000" dirty="0">
              <a:latin typeface="TheSansOsF Light" panose="020B0302050302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000" dirty="0">
                <a:latin typeface="TheSansOsF Light" panose="020B0302050302020203" pitchFamily="34" charset="0"/>
              </a:rPr>
              <a:t>Personnes venant d’autres canton: il faut avoir l’accord de l’aide social.  </a:t>
            </a:r>
          </a:p>
          <a:p>
            <a:r>
              <a:rPr lang="fr-CH" sz="2000" b="1" dirty="0">
                <a:solidFill>
                  <a:srgbClr val="CF0063"/>
                </a:solidFill>
                <a:latin typeface="TheSansOsF Light" panose="020B0302050302020203" pitchFamily="34" charset="0"/>
              </a:rPr>
              <a:t>/!\</a:t>
            </a:r>
            <a:r>
              <a:rPr lang="fr-CH" sz="2000" dirty="0">
                <a:latin typeface="TheSansOsF Light" panose="020B0302050302020203" pitchFamily="34" charset="0"/>
              </a:rPr>
              <a:t> Il faut commencer tôt la demande</a:t>
            </a:r>
          </a:p>
          <a:p>
            <a:endParaRPr lang="fr-CH" sz="2000" dirty="0">
              <a:latin typeface="TheSansOsF Light" panose="020B0302050302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000" dirty="0">
                <a:latin typeface="TheSansOsF Light" panose="020B0302050302020203" pitchFamily="34" charset="0"/>
              </a:rPr>
              <a:t>Dès mi-décembre: </a:t>
            </a:r>
            <a:r>
              <a:rPr lang="fr-CH" sz="2000" dirty="0">
                <a:solidFill>
                  <a:srgbClr val="CF0063"/>
                </a:solidFill>
                <a:latin typeface="TheSansOsF Light" panose="020B0302050302020203" pitchFamily="34" charset="0"/>
              </a:rPr>
              <a:t>mise à jour des critères pour déposer un dossier </a:t>
            </a:r>
          </a:p>
          <a:p>
            <a:endParaRPr lang="fr-CH" sz="2000" dirty="0">
              <a:latin typeface="TheSansOsF Light" panose="020B0302050302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000" dirty="0">
                <a:latin typeface="TheSansOsF Light" panose="020B0302050302020203" pitchFamily="34" charset="0"/>
              </a:rPr>
              <a:t>Sur concours: déposer un dossier </a:t>
            </a:r>
            <a:r>
              <a:rPr lang="fr-CH" sz="2000" dirty="0">
                <a:solidFill>
                  <a:srgbClr val="CF0063"/>
                </a:solidFill>
                <a:latin typeface="TheSansOsF Light" panose="020B0302050302020203" pitchFamily="34" charset="0"/>
              </a:rPr>
              <a:t>≠</a:t>
            </a:r>
            <a:r>
              <a:rPr lang="fr-CH" sz="2000" dirty="0">
                <a:latin typeface="TheSansOsF Light" panose="020B0302050302020203" pitchFamily="34" charset="0"/>
              </a:rPr>
              <a:t> admission</a:t>
            </a:r>
          </a:p>
          <a:p>
            <a:endParaRPr lang="fr-CH" sz="2000" dirty="0">
              <a:latin typeface="TheSansOsF Light" panose="020B03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7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8BB8E2-B4DB-E8AD-BB74-7E0B4F5AE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7" y="1"/>
            <a:ext cx="5480850" cy="25210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4EE641-A515-56E9-D8B1-590F7B3C0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928" y="2674447"/>
            <a:ext cx="5536072" cy="33678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47FE956-A8DD-C54B-7A24-D5A8EE6C1469}"/>
              </a:ext>
            </a:extLst>
          </p:cNvPr>
          <p:cNvSpPr txBox="1"/>
          <p:nvPr/>
        </p:nvSpPr>
        <p:spPr>
          <a:xfrm>
            <a:off x="478590" y="1120676"/>
            <a:ext cx="61017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800" dirty="0">
                <a:latin typeface="TheSansOsF Plain" panose="020B0502050302020203" pitchFamily="34" charset="0"/>
              </a:rPr>
              <a:t>Environ 7 à </a:t>
            </a:r>
            <a:r>
              <a:rPr lang="fr-CH" sz="1800" dirty="0" err="1">
                <a:latin typeface="TheSansOsF Plain" panose="020B0502050302020203" pitchFamily="34" charset="0"/>
              </a:rPr>
              <a:t>10h</a:t>
            </a:r>
            <a:r>
              <a:rPr lang="fr-CH" sz="1800" dirty="0">
                <a:latin typeface="TheSansOsF Plain" panose="020B0502050302020203" pitchFamily="34" charset="0"/>
              </a:rPr>
              <a:t> de cours par semaine de français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>
                <a:latin typeface="TheSansOsF Plain" panose="020B0502050302020203" pitchFamily="34" charset="0"/>
              </a:rPr>
              <a:t>Environ 7 à </a:t>
            </a:r>
            <a:r>
              <a:rPr lang="fr-CH" dirty="0" err="1">
                <a:latin typeface="TheSansOsF Plain" panose="020B0502050302020203" pitchFamily="34" charset="0"/>
              </a:rPr>
              <a:t>10h</a:t>
            </a:r>
            <a:r>
              <a:rPr lang="fr-CH" dirty="0">
                <a:latin typeface="TheSansOsF Plain" panose="020B0502050302020203" pitchFamily="34" charset="0"/>
              </a:rPr>
              <a:t> de cours par semaine dans la faculté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800" dirty="0">
                <a:latin typeface="TheSansOsF Plain" panose="020B0502050302020203" pitchFamily="34" charset="0"/>
              </a:rPr>
              <a:t>= même temps de travail en autonomie</a:t>
            </a:r>
          </a:p>
          <a:p>
            <a:endParaRPr lang="fr-CH" dirty="0">
              <a:latin typeface="TheSansOsF Plain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800" dirty="0">
                <a:latin typeface="TheSansOsF Plain" panose="020B0502050302020203" pitchFamily="34" charset="0"/>
              </a:rPr>
              <a:t>Horaires matin et après-midi (pas le choix des horaires)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>
                <a:latin typeface="TheSansOsF Plain" panose="020B0502050302020203" pitchFamily="34" charset="0"/>
              </a:rPr>
              <a:t>Un programme sur </a:t>
            </a:r>
            <a:r>
              <a:rPr lang="fr-CH" b="1" dirty="0">
                <a:latin typeface="TheSansOsF Plain" panose="020B0502050302020203" pitchFamily="34" charset="0"/>
              </a:rPr>
              <a:t>une</a:t>
            </a:r>
            <a:r>
              <a:rPr lang="fr-CH" dirty="0">
                <a:latin typeface="TheSansOsF Plain" panose="020B0502050302020203" pitchFamily="34" charset="0"/>
              </a:rPr>
              <a:t> </a:t>
            </a:r>
            <a:r>
              <a:rPr lang="fr-CH" u="sng" dirty="0">
                <a:latin typeface="TheSansOsF Plain" panose="020B0502050302020203" pitchFamily="34" charset="0"/>
              </a:rPr>
              <a:t>ou</a:t>
            </a:r>
            <a:r>
              <a:rPr lang="fr-CH" dirty="0">
                <a:latin typeface="TheSansOsF Plain" panose="020B0502050302020203" pitchFamily="34" charset="0"/>
              </a:rPr>
              <a:t> </a:t>
            </a:r>
            <a:r>
              <a:rPr lang="fr-CH" b="1" dirty="0">
                <a:latin typeface="TheSansOsF Plain" panose="020B0502050302020203" pitchFamily="34" charset="0"/>
              </a:rPr>
              <a:t>plusieurs années</a:t>
            </a:r>
            <a:r>
              <a:rPr lang="fr-CH" dirty="0">
                <a:latin typeface="TheSansOsF Plain" panose="020B0502050302020203" pitchFamily="34" charset="0"/>
              </a:rPr>
              <a:t>, en fonction du niveau de français.</a:t>
            </a:r>
            <a:endParaRPr lang="fr-CH" sz="1800" dirty="0">
              <a:latin typeface="TheSansOsF Plain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12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F86BFE-3305-EDDA-FCC6-6BD02416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148" y="4666922"/>
            <a:ext cx="2128188" cy="101498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CA5472-DA1F-6F76-84A2-A429177B9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03" y="3835801"/>
            <a:ext cx="2128188" cy="110501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340A72C-E4F5-5FB1-4FC0-F6E2FF55EB71}"/>
              </a:ext>
            </a:extLst>
          </p:cNvPr>
          <p:cNvSpPr txBox="1"/>
          <p:nvPr/>
        </p:nvSpPr>
        <p:spPr>
          <a:xfrm>
            <a:off x="5838825" y="1766890"/>
            <a:ext cx="61023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000" dirty="0">
                <a:latin typeface="TheSansOsF Light" panose="020B0302050302020203" pitchFamily="34" charset="0"/>
              </a:rPr>
              <a:t>Vous pouvez déjà regarder les formations disponibles: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H" sz="2000" dirty="0">
                <a:latin typeface="TheSansOsF Light" panose="020B0302050302020203" pitchFamily="34" charset="0"/>
              </a:rPr>
              <a:t>UNIGE: </a:t>
            </a:r>
            <a:r>
              <a:rPr lang="fr-CH" sz="2000" dirty="0">
                <a:latin typeface="TheSansOsF Light" panose="020B0302050302020203" pitchFamily="34" charset="0"/>
                <a:hlinkClick r:id="rId4"/>
              </a:rPr>
              <a:t> YouTube</a:t>
            </a:r>
            <a:endParaRPr lang="fr-CH" sz="2000" dirty="0">
              <a:latin typeface="TheSansOsF Light" panose="020B0302050302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H" sz="2000" dirty="0">
                <a:latin typeface="TheSansOsF Light" panose="020B0302050302020203" pitchFamily="34" charset="0"/>
              </a:rPr>
              <a:t>HES-SO Genève: </a:t>
            </a:r>
            <a:r>
              <a:rPr lang="fr-CH" sz="2000" dirty="0">
                <a:latin typeface="TheSansOsF Light" panose="020B0302050302020203" pitchFamily="34" charset="0"/>
                <a:hlinkClick r:id="rId5"/>
              </a:rPr>
              <a:t>Brochure</a:t>
            </a:r>
            <a:endParaRPr lang="fr-CH" sz="2000" dirty="0">
              <a:latin typeface="TheSansOsF Light" panose="020B0302050302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H" sz="2000" dirty="0" err="1">
                <a:latin typeface="TheSansOsF Light" panose="020B0302050302020203" pitchFamily="34" charset="0"/>
              </a:rPr>
              <a:t>Graduate</a:t>
            </a:r>
            <a:r>
              <a:rPr lang="fr-CH" sz="2000" dirty="0">
                <a:latin typeface="TheSansOsF Light" panose="020B0302050302020203" pitchFamily="34" charset="0"/>
              </a:rPr>
              <a:t> Institute: </a:t>
            </a:r>
            <a:r>
              <a:rPr lang="fr-CH" sz="2000" dirty="0">
                <a:latin typeface="TheSansOsF Light" panose="020B0302050302020203" pitchFamily="34" charset="0"/>
                <a:hlinkClick r:id="rId6"/>
              </a:rPr>
              <a:t>YouTube</a:t>
            </a:r>
            <a:endParaRPr lang="fr-CH" sz="2000" dirty="0">
              <a:latin typeface="TheSansOsF Light" panose="020B0302050302020203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4109E67-2B41-CF31-0549-CAFEBD96E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9" y="3383019"/>
            <a:ext cx="2505395" cy="90556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32F5F9D-4010-59F6-E4F2-87D158114F27}"/>
              </a:ext>
            </a:extLst>
          </p:cNvPr>
          <p:cNvSpPr txBox="1"/>
          <p:nvPr/>
        </p:nvSpPr>
        <p:spPr>
          <a:xfrm>
            <a:off x="1743628" y="753719"/>
            <a:ext cx="2473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Vous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souhaitez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 commencer des études à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l’Université</a:t>
            </a:r>
            <a:endParaRPr kumimoji="0" lang="fr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SansOsF Plain" panose="020B0502050302020203" pitchFamily="34" charset="0"/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36E2D055-AA53-6643-5CA2-5FFB7BAAAEB4}"/>
              </a:ext>
            </a:extLst>
          </p:cNvPr>
          <p:cNvSpPr/>
          <p:nvPr/>
        </p:nvSpPr>
        <p:spPr>
          <a:xfrm rot="5400000">
            <a:off x="2292705" y="1974751"/>
            <a:ext cx="1105019" cy="1161851"/>
          </a:xfrm>
          <a:prstGeom prst="rightArrow">
            <a:avLst/>
          </a:prstGeom>
          <a:solidFill>
            <a:srgbClr val="8E5877"/>
          </a:solidFill>
          <a:ln>
            <a:solidFill>
              <a:srgbClr val="BF9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53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D1EB22B-634C-2F2A-AE73-019A920B6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282124"/>
              </p:ext>
            </p:extLst>
          </p:nvPr>
        </p:nvGraphicFramePr>
        <p:xfrm>
          <a:off x="216684" y="46824"/>
          <a:ext cx="10133027" cy="480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73498C1-5FF7-1B47-D08B-44EE0DCEAA45}"/>
              </a:ext>
            </a:extLst>
          </p:cNvPr>
          <p:cNvSpPr/>
          <p:nvPr/>
        </p:nvSpPr>
        <p:spPr>
          <a:xfrm>
            <a:off x="3412315" y="324855"/>
            <a:ext cx="5367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40052"/>
                </a:solidFill>
                <a:latin typeface="TheSansOsF Plain" panose="020B0502050302020203" pitchFamily="34" charset="0"/>
              </a:rPr>
              <a:t>Processus des inscriptions 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B2F11-7FFF-DCA5-6501-B750575BE8C8}"/>
              </a:ext>
            </a:extLst>
          </p:cNvPr>
          <p:cNvSpPr/>
          <p:nvPr/>
        </p:nvSpPr>
        <p:spPr>
          <a:xfrm>
            <a:off x="5295900" y="4108586"/>
            <a:ext cx="2241550" cy="7747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spc="-5" dirty="0">
                <a:solidFill>
                  <a:srgbClr val="44546A"/>
                </a:solidFill>
                <a:latin typeface="TheSansOsF Plain" panose="020B0502050302020203" pitchFamily="34" charset="0"/>
                <a:cs typeface="Calibri"/>
              </a:rPr>
              <a:t>Entretien pour mieux comprendre votre objectif académique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DA2E4D-2F77-B230-4DB2-86FFB51B04DF}"/>
              </a:ext>
            </a:extLst>
          </p:cNvPr>
          <p:cNvSpPr/>
          <p:nvPr/>
        </p:nvSpPr>
        <p:spPr>
          <a:xfrm>
            <a:off x="5295900" y="5190074"/>
            <a:ext cx="2241550" cy="7747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spc="-5" dirty="0">
                <a:solidFill>
                  <a:srgbClr val="44546A"/>
                </a:solidFill>
                <a:latin typeface="TheSansOsF Plain" panose="020B0502050302020203" pitchFamily="34" charset="0"/>
                <a:cs typeface="Calibri"/>
              </a:rPr>
              <a:t>Test d’évaluation du niveau de français et/ou anglais</a:t>
            </a:r>
          </a:p>
        </p:txBody>
      </p:sp>
      <p:cxnSp>
        <p:nvCxnSpPr>
          <p:cNvPr id="7" name="Connecteur : en angle 6">
            <a:extLst>
              <a:ext uri="{FF2B5EF4-FFF2-40B4-BE49-F238E27FC236}">
                <a16:creationId xmlns:a16="http://schemas.microsoft.com/office/drawing/2014/main" id="{66DFDB7B-BBE1-39BB-184E-8D8A02C1A904}"/>
              </a:ext>
            </a:extLst>
          </p:cNvPr>
          <p:cNvCxnSpPr/>
          <p:nvPr/>
        </p:nvCxnSpPr>
        <p:spPr>
          <a:xfrm rot="16200000" flipH="1">
            <a:off x="4568757" y="3768793"/>
            <a:ext cx="914536" cy="539750"/>
          </a:xfrm>
          <a:prstGeom prst="bentConnector3">
            <a:avLst>
              <a:gd name="adj1" fmla="val 99298"/>
            </a:avLst>
          </a:prstGeom>
          <a:ln w="6350" cap="flat" cmpd="sng" algn="ctr">
            <a:solidFill>
              <a:schemeClr val="tx2"/>
            </a:solidFill>
            <a:prstDash val="dash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6BC5CDE7-70E4-8D4F-C851-E2A2225F16A3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3720831" y="4002355"/>
            <a:ext cx="1996026" cy="1154112"/>
          </a:xfrm>
          <a:prstGeom prst="bentConnector2">
            <a:avLst/>
          </a:prstGeom>
          <a:ln w="6350" cap="flat" cmpd="sng" algn="ctr">
            <a:solidFill>
              <a:schemeClr val="tx2"/>
            </a:solidFill>
            <a:prstDash val="dash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C703DAC-1FAC-852E-E58F-681F680C8857}"/>
              </a:ext>
            </a:extLst>
          </p:cNvPr>
          <p:cNvSpPr/>
          <p:nvPr/>
        </p:nvSpPr>
        <p:spPr>
          <a:xfrm>
            <a:off x="9455150" y="4108586"/>
            <a:ext cx="2165350" cy="7747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spc="-5" dirty="0">
                <a:solidFill>
                  <a:srgbClr val="44546A"/>
                </a:solidFill>
                <a:latin typeface="TheSansOsF Plain" panose="020B0502050302020203" pitchFamily="34" charset="0"/>
                <a:cs typeface="Calibri"/>
              </a:rPr>
              <a:t>Début en juillet 2026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968368-5FD3-1C6C-E419-44C8871881B4}"/>
              </a:ext>
            </a:extLst>
          </p:cNvPr>
          <p:cNvSpPr/>
          <p:nvPr/>
        </p:nvSpPr>
        <p:spPr>
          <a:xfrm>
            <a:off x="9455150" y="5190074"/>
            <a:ext cx="2165350" cy="7747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spc="-5" dirty="0">
                <a:solidFill>
                  <a:srgbClr val="44546A"/>
                </a:solidFill>
                <a:latin typeface="TheSansOsF Plain" panose="020B0502050302020203" pitchFamily="34" charset="0"/>
                <a:cs typeface="Calibri"/>
              </a:rPr>
              <a:t>Début en septembre 2026</a:t>
            </a:r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A73D8E6D-88EE-581B-F537-8420DE869DE0}"/>
              </a:ext>
            </a:extLst>
          </p:cNvPr>
          <p:cNvCxnSpPr/>
          <p:nvPr/>
        </p:nvCxnSpPr>
        <p:spPr>
          <a:xfrm rot="16200000" flipH="1">
            <a:off x="8728007" y="3768793"/>
            <a:ext cx="914536" cy="539750"/>
          </a:xfrm>
          <a:prstGeom prst="bentConnector3">
            <a:avLst>
              <a:gd name="adj1" fmla="val 99298"/>
            </a:avLst>
          </a:prstGeom>
          <a:ln w="6350" cap="flat" cmpd="sng" algn="ctr">
            <a:solidFill>
              <a:schemeClr val="tx2"/>
            </a:solidFill>
            <a:prstDash val="dash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C8EE5E4D-ED24-EE4F-1165-4A4254195017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7880081" y="4002355"/>
            <a:ext cx="1996026" cy="1154112"/>
          </a:xfrm>
          <a:prstGeom prst="bentConnector2">
            <a:avLst/>
          </a:prstGeom>
          <a:ln w="6350" cap="flat" cmpd="sng" algn="ctr">
            <a:solidFill>
              <a:schemeClr val="tx2"/>
            </a:solidFill>
            <a:prstDash val="dash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0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1F6B7-999A-CF81-5CA2-05D270D67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945DB7-CBC1-AACA-36B3-76948C326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CD4813-7903-1917-597F-BEB147266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83264B1-73D7-5340-5A7F-3662873531A8}"/>
              </a:ext>
            </a:extLst>
          </p:cNvPr>
          <p:cNvSpPr txBox="1"/>
          <p:nvPr/>
        </p:nvSpPr>
        <p:spPr>
          <a:xfrm>
            <a:off x="1524000" y="2861688"/>
            <a:ext cx="879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solidFill>
                  <a:schemeClr val="bg1"/>
                </a:solidFill>
                <a:latin typeface="TheSansOsF Plain" panose="020B0502050302020203" pitchFamily="34" charset="0"/>
              </a:rPr>
              <a:t>Merci de votre attention</a:t>
            </a:r>
          </a:p>
          <a:p>
            <a:pPr algn="ctr"/>
            <a:r>
              <a:rPr lang="fr-CH" sz="3200" dirty="0">
                <a:solidFill>
                  <a:schemeClr val="bg1"/>
                </a:solidFill>
                <a:latin typeface="TheSansOsF Plain" panose="020B0502050302020203" pitchFamily="34" charset="0"/>
              </a:rPr>
              <a:t>Questions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6C88DF-6CE3-38B8-C519-CC197AE130DA}"/>
              </a:ext>
            </a:extLst>
          </p:cNvPr>
          <p:cNvSpPr txBox="1"/>
          <p:nvPr/>
        </p:nvSpPr>
        <p:spPr>
          <a:xfrm>
            <a:off x="3368918" y="4185008"/>
            <a:ext cx="51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800" dirty="0">
                <a:solidFill>
                  <a:schemeClr val="bg1"/>
                </a:solidFill>
                <a:latin typeface="TheSansOsF Plain" panose="020B0502050302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www.unige.ch/horizon-academique</a:t>
            </a:r>
            <a:endParaRPr lang="fr-CH" dirty="0">
              <a:solidFill>
                <a:schemeClr val="bg1"/>
              </a:solidFill>
              <a:latin typeface="TheSansOsF Plain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3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9516334-021F-9211-6626-8438D0637C05}"/>
              </a:ext>
            </a:extLst>
          </p:cNvPr>
          <p:cNvSpPr/>
          <p:nvPr/>
        </p:nvSpPr>
        <p:spPr>
          <a:xfrm>
            <a:off x="7436567" y="4321436"/>
            <a:ext cx="2605188" cy="9665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H">
              <a:latin typeface="TheSansOsF Plain" panose="020B050205030202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2332CD-F705-566D-E6E0-FD96E0F80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"/>
          <a:stretch/>
        </p:blipFill>
        <p:spPr>
          <a:xfrm>
            <a:off x="0" y="0"/>
            <a:ext cx="4621456" cy="8286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6BFB09B-3DD3-C4BF-293C-668F3AE1E396}"/>
              </a:ext>
            </a:extLst>
          </p:cNvPr>
          <p:cNvSpPr txBox="1"/>
          <p:nvPr/>
        </p:nvSpPr>
        <p:spPr>
          <a:xfrm>
            <a:off x="1195773" y="1228198"/>
            <a:ext cx="711932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>
                <a:latin typeface="TheSansOsF Light" panose="020B0302050302020203" pitchFamily="34" charset="0"/>
              </a:rPr>
              <a:t>Quelques règles de bon usage :</a:t>
            </a:r>
          </a:p>
          <a:p>
            <a:endParaRPr lang="fr-CH" sz="2000" b="1" dirty="0">
              <a:latin typeface="TheSansOsF Light" panose="020B0302050302020203" pitchFamily="34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2000" b="1" dirty="0">
                <a:latin typeface="TheSansOsF Light" panose="020B0302050302020203" pitchFamily="34" charset="0"/>
              </a:rPr>
              <a:t>Allumez la caméra et rencontrons-nous! 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2000" b="1" dirty="0">
                <a:latin typeface="TheSansOsF Light" panose="020B0302050302020203" pitchFamily="34" charset="0"/>
              </a:rPr>
              <a:t>Couper vos micros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2000" b="1" dirty="0">
                <a:latin typeface="TheSansOsF Light" panose="020B0302050302020203" pitchFamily="34" charset="0"/>
              </a:rPr>
              <a:t>Lever la main pour poser une question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2000" b="1" dirty="0">
                <a:latin typeface="TheSansOsF Light" panose="020B0302050302020203" pitchFamily="34" charset="0"/>
              </a:rPr>
              <a:t>Les questions et réponses courtes sont les meilleures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2000" b="1" dirty="0">
                <a:latin typeface="TheSansOsF Light" panose="020B0302050302020203" pitchFamily="34" charset="0"/>
              </a:rPr>
              <a:t>N’hésitez pas à utiliser le tchat!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49E410-6FE6-7D5C-CFFE-59369C35F8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54" y="2378826"/>
            <a:ext cx="642054" cy="7113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2B3C34-084E-5E47-4F21-C9EC120268A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53" y="1772376"/>
            <a:ext cx="739424" cy="739424"/>
          </a:xfrm>
          <a:prstGeom prst="rect">
            <a:avLst/>
          </a:prstGeom>
        </p:spPr>
      </p:pic>
      <p:sp>
        <p:nvSpPr>
          <p:cNvPr id="6" name="AutoShape 4" descr="✋ Main Levée Emoji – Signification et Images – EmojiGuide">
            <a:extLst>
              <a:ext uri="{FF2B5EF4-FFF2-40B4-BE49-F238E27FC236}">
                <a16:creationId xmlns:a16="http://schemas.microsoft.com/office/drawing/2014/main" id="{15B9A09F-FDA4-5B53-4B8E-53995BB99D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4495" y="1896576"/>
            <a:ext cx="2295000" cy="229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522FCA-65A5-A1C9-8EC0-51FE6BDDF79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62" y="2828458"/>
            <a:ext cx="965182" cy="9651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329946-CE41-1ABC-4F0E-C9F3A062A63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65" y="3311049"/>
            <a:ext cx="1214723" cy="12147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D2FC67B-EE7A-82ED-8B13-16F100FF45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65" y="4133469"/>
            <a:ext cx="1043150" cy="10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8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3DAFA-3A32-763D-E26B-29D321D02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9B2D5D4-EF86-2FB7-F437-6C20FD147402}"/>
              </a:ext>
            </a:extLst>
          </p:cNvPr>
          <p:cNvSpPr/>
          <p:nvPr/>
        </p:nvSpPr>
        <p:spPr>
          <a:xfrm>
            <a:off x="7436567" y="4321436"/>
            <a:ext cx="2605188" cy="9665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H">
              <a:latin typeface="TheSansOsF Plain" panose="020B0502050302020203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D65B1FE-50E5-E5C8-12C2-AFDE6BCFFCDA}"/>
              </a:ext>
            </a:extLst>
          </p:cNvPr>
          <p:cNvSpPr txBox="1"/>
          <p:nvPr/>
        </p:nvSpPr>
        <p:spPr>
          <a:xfrm>
            <a:off x="3175983" y="3236434"/>
            <a:ext cx="584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>
                <a:latin typeface="TheSansOsF Plain" panose="020B0502050302020203" pitchFamily="34" charset="0"/>
              </a:rPr>
              <a:t>Adjointe à la déléguée à l’intégration </a:t>
            </a:r>
          </a:p>
          <a:p>
            <a:pPr algn="ctr"/>
            <a:r>
              <a:rPr lang="fr-CH" sz="2000" dirty="0">
                <a:latin typeface="TheSansOsF Plain" panose="020B0502050302020203" pitchFamily="34" charset="0"/>
              </a:rPr>
              <a:t>Coordinatrice du programme Horizon académique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70C7974-78A1-839B-3653-02EFBC1ED1CE}"/>
              </a:ext>
            </a:extLst>
          </p:cNvPr>
          <p:cNvSpPr txBox="1"/>
          <p:nvPr/>
        </p:nvSpPr>
        <p:spPr>
          <a:xfrm>
            <a:off x="4090384" y="2514850"/>
            <a:ext cx="401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>
                <a:solidFill>
                  <a:srgbClr val="CE0064"/>
                </a:solidFill>
                <a:latin typeface="TheSansOsF Plain" panose="020B0502050302020203" pitchFamily="34" charset="0"/>
              </a:rPr>
              <a:t>Stefanie Gonzalez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513FA2-F36C-232E-13D1-224EF3A6E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"/>
          <a:stretch/>
        </p:blipFill>
        <p:spPr>
          <a:xfrm>
            <a:off x="0" y="0"/>
            <a:ext cx="4621456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1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EA39FEF-6DB2-F82A-F1BD-4DCFF63C95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5207" b="10937"/>
          <a:stretch/>
        </p:blipFill>
        <p:spPr>
          <a:xfrm>
            <a:off x="76459" y="1731833"/>
            <a:ext cx="3064934" cy="16670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F2736E-CC44-CB8A-5FD7-37C52C322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93" y="1690232"/>
            <a:ext cx="2938168" cy="17086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7513788-0F6E-3A8A-664C-74957C1819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r="5411"/>
          <a:stretch/>
        </p:blipFill>
        <p:spPr>
          <a:xfrm>
            <a:off x="9204050" y="1857689"/>
            <a:ext cx="2777067" cy="1196721"/>
          </a:xfrm>
          <a:prstGeom prst="rect">
            <a:avLst/>
          </a:prstGeom>
        </p:spPr>
      </p:pic>
      <p:sp>
        <p:nvSpPr>
          <p:cNvPr id="9" name="ZoneTexte 2">
            <a:extLst>
              <a:ext uri="{FF2B5EF4-FFF2-40B4-BE49-F238E27FC236}">
                <a16:creationId xmlns:a16="http://schemas.microsoft.com/office/drawing/2014/main" id="{E575B431-B76A-C3FA-1328-B2F39CBB4BE1}"/>
              </a:ext>
            </a:extLst>
          </p:cNvPr>
          <p:cNvSpPr txBox="1"/>
          <p:nvPr/>
        </p:nvSpPr>
        <p:spPr>
          <a:xfrm>
            <a:off x="4266013" y="772769"/>
            <a:ext cx="36599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defPPr>
              <a:defRPr lang="fr-FR"/>
            </a:defPPr>
            <a:lvl1pPr algn="ctr" defTabSz="422041">
              <a:defRPr sz="3200" b="1">
                <a:solidFill>
                  <a:srgbClr val="C40052"/>
                </a:solidFill>
                <a:latin typeface="TheSansOsF Plain" panose="020B0502050302020203" pitchFamily="34" charset="0"/>
              </a:defRPr>
            </a:lvl1pPr>
          </a:lstStyle>
          <a:p>
            <a:r>
              <a:rPr lang="fr-CH" dirty="0"/>
              <a:t>Quatre dimensions</a:t>
            </a:r>
          </a:p>
        </p:txBody>
      </p:sp>
      <p:pic>
        <p:nvPicPr>
          <p:cNvPr id="10" name="Image 9" descr="Une image contenant dessin au trait&#10;&#10;Description générée automatiquement">
            <a:extLst>
              <a:ext uri="{FF2B5EF4-FFF2-40B4-BE49-F238E27FC236}">
                <a16:creationId xmlns:a16="http://schemas.microsoft.com/office/drawing/2014/main" id="{562D3CD7-293B-1E2D-1F28-FFE34DA6EA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61" y="1596844"/>
            <a:ext cx="2777067" cy="172120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1A6C83A-A14F-7410-1B11-E3B7A1FF1D96}"/>
              </a:ext>
            </a:extLst>
          </p:cNvPr>
          <p:cNvSpPr txBox="1"/>
          <p:nvPr/>
        </p:nvSpPr>
        <p:spPr>
          <a:xfrm>
            <a:off x="640329" y="3589379"/>
            <a:ext cx="2140840" cy="580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7F5A70"/>
                </a:solidFill>
                <a:latin typeface="TheSansOsF Plain" panose="020B0502050302020203" pitchFamily="34" charset="0"/>
              </a:rPr>
              <a:t>Suivi</a:t>
            </a:r>
            <a:r>
              <a:rPr lang="en-US" sz="1600" b="1" dirty="0">
                <a:solidFill>
                  <a:srgbClr val="7F5A70"/>
                </a:solidFill>
                <a:latin typeface="TheSansOsF Plain" panose="020B0502050302020203" pitchFamily="34" charset="0"/>
              </a:rPr>
              <a:t> </a:t>
            </a:r>
            <a:r>
              <a:rPr lang="en-US" sz="1600" b="1" dirty="0" err="1">
                <a:solidFill>
                  <a:srgbClr val="7F5A70"/>
                </a:solidFill>
                <a:latin typeface="TheSansOsF Plain" panose="020B0502050302020203" pitchFamily="34" charset="0"/>
              </a:rPr>
              <a:t>académique</a:t>
            </a:r>
            <a:r>
              <a:rPr lang="en-US" sz="1600" b="1" dirty="0">
                <a:solidFill>
                  <a:srgbClr val="7F5A70"/>
                </a:solidFill>
                <a:latin typeface="TheSansOsF Plain" panose="020B0502050302020203" pitchFamily="34" charset="0"/>
              </a:rPr>
              <a:t> et professionnel</a:t>
            </a:r>
            <a:endParaRPr lang="fr-FR" sz="1600" dirty="0">
              <a:solidFill>
                <a:srgbClr val="7F5A70"/>
              </a:solidFill>
              <a:latin typeface="TheSansOsF Plain" panose="020B0502050302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194FFF-DED0-8F2A-B942-71EFC874A1BB}"/>
              </a:ext>
            </a:extLst>
          </p:cNvPr>
          <p:cNvSpPr/>
          <p:nvPr/>
        </p:nvSpPr>
        <p:spPr>
          <a:xfrm>
            <a:off x="6690244" y="3707773"/>
            <a:ext cx="2192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8C6964"/>
                </a:solidFill>
                <a:latin typeface="TheSansOsF Plain" panose="020B0502050302020203" pitchFamily="34" charset="0"/>
              </a:rPr>
              <a:t>Langue et intégration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C3D5AF-9EE2-19B6-198A-E6B24BB08D50}"/>
              </a:ext>
            </a:extLst>
          </p:cNvPr>
          <p:cNvSpPr txBox="1"/>
          <p:nvPr/>
        </p:nvSpPr>
        <p:spPr>
          <a:xfrm>
            <a:off x="3178700" y="3584663"/>
            <a:ext cx="286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1200" b="1">
                <a:solidFill>
                  <a:srgbClr val="D41042"/>
                </a:solidFill>
                <a:latin typeface="TheSansOsF Light" panose="020B0302050302020203" pitchFamily="34" charset="0"/>
              </a:defRPr>
            </a:lvl1pPr>
          </a:lstStyle>
          <a:p>
            <a:pPr algn="ctr"/>
            <a:r>
              <a:rPr lang="fr-FR" sz="1600" dirty="0">
                <a:solidFill>
                  <a:srgbClr val="D18A5D"/>
                </a:solidFill>
                <a:latin typeface="TheSansOsF Plain" panose="020B0502050302020203" pitchFamily="34" charset="0"/>
              </a:rPr>
              <a:t>Accès aux enseignements des Hautes Écoles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357604-5979-E44E-B3DF-2A5F62B8176E}"/>
              </a:ext>
            </a:extLst>
          </p:cNvPr>
          <p:cNvSpPr/>
          <p:nvPr/>
        </p:nvSpPr>
        <p:spPr>
          <a:xfrm>
            <a:off x="9664700" y="3584663"/>
            <a:ext cx="237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>
                <a:solidFill>
                  <a:srgbClr val="3E3C7A"/>
                </a:solidFill>
                <a:latin typeface="TheSansOsF Plain" panose="020B0502050302020203" pitchFamily="34" charset="0"/>
              </a:rPr>
              <a:t>Communauté </a:t>
            </a:r>
          </a:p>
          <a:p>
            <a:pPr algn="ctr"/>
            <a:r>
              <a:rPr lang="fr-CH" sz="1600" b="1" dirty="0">
                <a:solidFill>
                  <a:srgbClr val="3E3C7A"/>
                </a:solidFill>
                <a:latin typeface="TheSansOsF Plain" panose="020B0502050302020203" pitchFamily="34" charset="0"/>
              </a:rPr>
              <a:t>Horizon académique</a:t>
            </a:r>
            <a:endParaRPr lang="fr-FR" sz="1600" b="1" dirty="0">
              <a:solidFill>
                <a:srgbClr val="3E3C7A"/>
              </a:solidFill>
              <a:latin typeface="TheSansOsF Plain" panose="020B0502050302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4A7BEF9-D528-1D79-1E67-3D68761FC177}"/>
              </a:ext>
            </a:extLst>
          </p:cNvPr>
          <p:cNvSpPr txBox="1"/>
          <p:nvPr/>
        </p:nvSpPr>
        <p:spPr>
          <a:xfrm>
            <a:off x="640329" y="4983102"/>
            <a:ext cx="8242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heSansOsF Plain" panose="020B0502050302020203" pitchFamily="34" charset="0"/>
              </a:rPr>
              <a:t>-&gt; Un programme sur une ou plusieurs années, en fonction du niveau de français.</a:t>
            </a:r>
          </a:p>
        </p:txBody>
      </p:sp>
    </p:spTree>
    <p:extLst>
      <p:ext uri="{BB962C8B-B14F-4D97-AF65-F5344CB8AC3E}">
        <p14:creationId xmlns:p14="http://schemas.microsoft.com/office/powerpoint/2010/main" val="353923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2">
            <a:extLst>
              <a:ext uri="{FF2B5EF4-FFF2-40B4-BE49-F238E27FC236}">
                <a16:creationId xmlns:a16="http://schemas.microsoft.com/office/drawing/2014/main" id="{E575B431-B76A-C3FA-1328-B2F39CBB4BE1}"/>
              </a:ext>
            </a:extLst>
          </p:cNvPr>
          <p:cNvSpPr txBox="1"/>
          <p:nvPr/>
        </p:nvSpPr>
        <p:spPr>
          <a:xfrm>
            <a:off x="8034142" y="270271"/>
            <a:ext cx="36599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defPPr>
              <a:defRPr lang="fr-FR"/>
            </a:defPPr>
            <a:lvl1pPr algn="ctr" defTabSz="422041">
              <a:defRPr sz="3200" b="1">
                <a:solidFill>
                  <a:srgbClr val="C40052"/>
                </a:solidFill>
                <a:latin typeface="TheSansOsF Plain" panose="020B0502050302020203" pitchFamily="34" charset="0"/>
              </a:defRPr>
            </a:lvl1pPr>
          </a:lstStyle>
          <a:p>
            <a:r>
              <a:rPr lang="fr-CH" dirty="0"/>
              <a:t>Quatre dimensions</a:t>
            </a:r>
          </a:p>
        </p:txBody>
      </p:sp>
      <p:pic>
        <p:nvPicPr>
          <p:cNvPr id="3" name="Image 2" descr="Une image contenant intérieur, chaise, habits, personne&#10;&#10;Description générée automatiquement">
            <a:extLst>
              <a:ext uri="{FF2B5EF4-FFF2-40B4-BE49-F238E27FC236}">
                <a16:creationId xmlns:a16="http://schemas.microsoft.com/office/drawing/2014/main" id="{A0A2F1E9-635B-94B0-1344-BFC10D13B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2" y="270271"/>
            <a:ext cx="3450536" cy="2587902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FA59D5-A26B-D979-A11F-72FADB7942B4}"/>
              </a:ext>
            </a:extLst>
          </p:cNvPr>
          <p:cNvSpPr txBox="1"/>
          <p:nvPr/>
        </p:nvSpPr>
        <p:spPr>
          <a:xfrm>
            <a:off x="8207465" y="855044"/>
            <a:ext cx="3628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F5A70"/>
                </a:solidFill>
                <a:latin typeface="TheSansOsF Plain" panose="020B0502050302020203" pitchFamily="34" charset="0"/>
              </a:rPr>
              <a:t>Suivi</a:t>
            </a:r>
            <a:r>
              <a:rPr lang="en-US" sz="2400" b="1" dirty="0">
                <a:solidFill>
                  <a:srgbClr val="7F5A70"/>
                </a:solidFill>
                <a:latin typeface="TheSansOsF Plain" panose="020B0502050302020203" pitchFamily="34" charset="0"/>
              </a:rPr>
              <a:t> </a:t>
            </a:r>
            <a:r>
              <a:rPr lang="en-US" sz="2400" b="1" dirty="0" err="1">
                <a:solidFill>
                  <a:srgbClr val="7F5A70"/>
                </a:solidFill>
                <a:latin typeface="TheSansOsF Plain" panose="020B0502050302020203" pitchFamily="34" charset="0"/>
              </a:rPr>
              <a:t>académique</a:t>
            </a:r>
            <a:r>
              <a:rPr lang="en-US" sz="2400" b="1" dirty="0">
                <a:solidFill>
                  <a:srgbClr val="7F5A70"/>
                </a:solidFill>
                <a:latin typeface="TheSansOsF Plain" panose="020B0502050302020203" pitchFamily="34" charset="0"/>
              </a:rPr>
              <a:t> et professionnel</a:t>
            </a:r>
            <a:endParaRPr lang="fr-FR" sz="2400" dirty="0">
              <a:solidFill>
                <a:srgbClr val="7F5A70"/>
              </a:solidFill>
              <a:latin typeface="TheSansOsF Plain" panose="020B05020503020202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94753F-82E6-7577-9FDB-0B1257EA8FCF}"/>
              </a:ext>
            </a:extLst>
          </p:cNvPr>
          <p:cNvSpPr txBox="1"/>
          <p:nvPr/>
        </p:nvSpPr>
        <p:spPr>
          <a:xfrm>
            <a:off x="5097373" y="2528838"/>
            <a:ext cx="5366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Suivi de groupe et individuel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Ateliers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Construction du projet académique et professionnel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Soutien administratif pour l’admission dans les Hautes écoles</a:t>
            </a:r>
          </a:p>
        </p:txBody>
      </p:sp>
      <p:pic>
        <p:nvPicPr>
          <p:cNvPr id="8" name="Image 7" descr="Une image contenant chaise, scène, meubles, habits&#10;&#10;Description générée automatiquement">
            <a:extLst>
              <a:ext uri="{FF2B5EF4-FFF2-40B4-BE49-F238E27FC236}">
                <a16:creationId xmlns:a16="http://schemas.microsoft.com/office/drawing/2014/main" id="{A1A2B212-ECC9-86D5-B049-F90D27747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2" y="3235048"/>
            <a:ext cx="3450536" cy="258790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5D21F22-4C70-B78D-A041-0FCDB2898AA6}"/>
              </a:ext>
            </a:extLst>
          </p:cNvPr>
          <p:cNvSpPr txBox="1"/>
          <p:nvPr/>
        </p:nvSpPr>
        <p:spPr>
          <a:xfrm>
            <a:off x="558800" y="2845325"/>
            <a:ext cx="3360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>
                <a:latin typeface="TheSansOsF Plain" panose="020B0502050302020203" pitchFamily="34" charset="0"/>
              </a:rPr>
              <a:t>Workshop sur la valorisation des compétences, 2023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99EF11-365D-7837-C0BB-B1D7AC0E91C7}"/>
              </a:ext>
            </a:extLst>
          </p:cNvPr>
          <p:cNvSpPr txBox="1"/>
          <p:nvPr/>
        </p:nvSpPr>
        <p:spPr>
          <a:xfrm>
            <a:off x="558800" y="5797191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>
                <a:latin typeface="TheSansOsF Plain" panose="020B0502050302020203" pitchFamily="34" charset="0"/>
              </a:rPr>
              <a:t>Workshop sur l’employabilité, 2019</a:t>
            </a:r>
          </a:p>
        </p:txBody>
      </p:sp>
    </p:spTree>
    <p:extLst>
      <p:ext uri="{BB962C8B-B14F-4D97-AF65-F5344CB8AC3E}">
        <p14:creationId xmlns:p14="http://schemas.microsoft.com/office/powerpoint/2010/main" val="36115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C3A598-6CB8-527B-D0DD-E3653DDB8808}"/>
              </a:ext>
            </a:extLst>
          </p:cNvPr>
          <p:cNvSpPr/>
          <p:nvPr/>
        </p:nvSpPr>
        <p:spPr>
          <a:xfrm>
            <a:off x="8531569" y="855044"/>
            <a:ext cx="281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8C6964"/>
                </a:solidFill>
                <a:latin typeface="TheSansOsF Plain" panose="020B0502050302020203" pitchFamily="34" charset="0"/>
              </a:rPr>
              <a:t>Cursus Langue et intégration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629F420-100A-8773-BC7D-2846EE9245B0}"/>
              </a:ext>
            </a:extLst>
          </p:cNvPr>
          <p:cNvSpPr txBox="1"/>
          <p:nvPr/>
        </p:nvSpPr>
        <p:spPr>
          <a:xfrm>
            <a:off x="5158754" y="2439692"/>
            <a:ext cx="5386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Cours de français jusqu’au niveau </a:t>
            </a:r>
            <a:r>
              <a:rPr lang="fr-CH" sz="2400" dirty="0" err="1">
                <a:latin typeface="TheSansOsF Light" panose="020B0302050302020203" pitchFamily="34" charset="0"/>
              </a:rPr>
              <a:t>B2</a:t>
            </a:r>
            <a:endParaRPr lang="fr-CH" sz="2400" dirty="0">
              <a:latin typeface="TheSansOsF Light" panose="020B03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6 semaines de cours intensifs pendant l’été (en fonction du permis de séjour et niveau de langue)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Français «académique»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Environ 7 à </a:t>
            </a:r>
            <a:r>
              <a:rPr lang="fr-CH" sz="2400" dirty="0" err="1">
                <a:latin typeface="TheSansOsF Light" panose="020B0302050302020203" pitchFamily="34" charset="0"/>
              </a:rPr>
              <a:t>10h</a:t>
            </a:r>
            <a:r>
              <a:rPr lang="fr-CH" sz="2400" dirty="0">
                <a:latin typeface="TheSansOsF Light" panose="020B0302050302020203" pitchFamily="34" charset="0"/>
              </a:rPr>
              <a:t> de cours par semaine</a:t>
            </a:r>
          </a:p>
          <a:p>
            <a:pPr marL="285750" indent="-285750">
              <a:buFontTx/>
              <a:buChar char="-"/>
            </a:pPr>
            <a:endParaRPr lang="fr-CH" sz="2400" dirty="0">
              <a:latin typeface="TheSansOsF Light" panose="020B0302050302020203" pitchFamily="34" charset="0"/>
            </a:endParaRPr>
          </a:p>
        </p:txBody>
      </p:sp>
      <p:pic>
        <p:nvPicPr>
          <p:cNvPr id="15" name="Image 14" descr="Une image contenant habits, plein air, personne, arbre&#10;&#10;Description générée automatiquement">
            <a:extLst>
              <a:ext uri="{FF2B5EF4-FFF2-40B4-BE49-F238E27FC236}">
                <a16:creationId xmlns:a16="http://schemas.microsoft.com/office/drawing/2014/main" id="{C4F8DDF7-AEFA-CA73-F4B8-70ABD397B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575877"/>
            <a:ext cx="3822700" cy="21084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389F3AB-43FE-673F-F356-DFFD7FA12553}"/>
              </a:ext>
            </a:extLst>
          </p:cNvPr>
          <p:cNvSpPr txBox="1"/>
          <p:nvPr/>
        </p:nvSpPr>
        <p:spPr>
          <a:xfrm>
            <a:off x="565150" y="3778520"/>
            <a:ext cx="26452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>
                <a:latin typeface="TheSansOsF Plain" panose="020B0502050302020203" pitchFamily="34" charset="0"/>
              </a:rPr>
              <a:t>Repas canadien fin des cours d’été, 2020</a:t>
            </a:r>
          </a:p>
        </p:txBody>
      </p:sp>
      <p:sp>
        <p:nvSpPr>
          <p:cNvPr id="17" name="ZoneTexte 2">
            <a:extLst>
              <a:ext uri="{FF2B5EF4-FFF2-40B4-BE49-F238E27FC236}">
                <a16:creationId xmlns:a16="http://schemas.microsoft.com/office/drawing/2014/main" id="{735FDB01-D053-93DD-D1D8-746BC8EDAEF9}"/>
              </a:ext>
            </a:extLst>
          </p:cNvPr>
          <p:cNvSpPr txBox="1"/>
          <p:nvPr/>
        </p:nvSpPr>
        <p:spPr>
          <a:xfrm>
            <a:off x="8034142" y="270271"/>
            <a:ext cx="36599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defPPr>
              <a:defRPr lang="fr-FR"/>
            </a:defPPr>
            <a:lvl1pPr algn="ctr" defTabSz="422041">
              <a:defRPr sz="3200" b="1">
                <a:solidFill>
                  <a:srgbClr val="C40052"/>
                </a:solidFill>
                <a:latin typeface="TheSansOsF Plain" panose="020B0502050302020203" pitchFamily="34" charset="0"/>
              </a:defRPr>
            </a:lvl1pPr>
          </a:lstStyle>
          <a:p>
            <a:r>
              <a:rPr lang="fr-CH" dirty="0"/>
              <a:t>Quatre dimensions</a:t>
            </a:r>
          </a:p>
        </p:txBody>
      </p:sp>
    </p:spTree>
    <p:extLst>
      <p:ext uri="{BB962C8B-B14F-4D97-AF65-F5344CB8AC3E}">
        <p14:creationId xmlns:p14="http://schemas.microsoft.com/office/powerpoint/2010/main" val="34048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abits, personne, jeans, homme&#10;&#10;Description générée automatiquement">
            <a:extLst>
              <a:ext uri="{FF2B5EF4-FFF2-40B4-BE49-F238E27FC236}">
                <a16:creationId xmlns:a16="http://schemas.microsoft.com/office/drawing/2014/main" id="{0DA00034-6C7D-3DA9-0F5F-91F8C9CB3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8" y="162877"/>
            <a:ext cx="3554822" cy="26661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Image 11" descr="Une image contenant intérieur, habits, personne, homme&#10;&#10;Description générée automatiquement">
            <a:extLst>
              <a:ext uri="{FF2B5EF4-FFF2-40B4-BE49-F238E27FC236}">
                <a16:creationId xmlns:a16="http://schemas.microsoft.com/office/drawing/2014/main" id="{957C2699-D55D-1E83-871F-BDBD25DEF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8" y="3156833"/>
            <a:ext cx="3554822" cy="266611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134B953-8931-DE4E-E6FE-BE89B7BE26EB}"/>
              </a:ext>
            </a:extLst>
          </p:cNvPr>
          <p:cNvSpPr txBox="1"/>
          <p:nvPr/>
        </p:nvSpPr>
        <p:spPr>
          <a:xfrm>
            <a:off x="7855392" y="855044"/>
            <a:ext cx="401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1200" b="1">
                <a:solidFill>
                  <a:srgbClr val="D41042"/>
                </a:solidFill>
                <a:latin typeface="TheSansOsF Light" panose="020B0302050302020203" pitchFamily="34" charset="0"/>
              </a:defRPr>
            </a:lvl1pPr>
          </a:lstStyle>
          <a:p>
            <a:pPr algn="ctr"/>
            <a:r>
              <a:rPr lang="fr-FR" sz="2400" dirty="0">
                <a:solidFill>
                  <a:srgbClr val="D18A5D"/>
                </a:solidFill>
                <a:latin typeface="TheSansOsF Plain" panose="020B0502050302020203" pitchFamily="34" charset="0"/>
              </a:rPr>
              <a:t>Accès aux enseignements des Hautes Écoles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DEE64E-C677-D8CF-3452-9271C5AFC993}"/>
              </a:ext>
            </a:extLst>
          </p:cNvPr>
          <p:cNvSpPr txBox="1"/>
          <p:nvPr/>
        </p:nvSpPr>
        <p:spPr>
          <a:xfrm>
            <a:off x="4817378" y="2393478"/>
            <a:ext cx="5456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b="1" dirty="0">
                <a:latin typeface="TheSansOsF Light" panose="020B0302050302020203" pitchFamily="34" charset="0"/>
              </a:rPr>
              <a:t>Dès le </a:t>
            </a:r>
            <a:r>
              <a:rPr lang="fr-CH" sz="2400" b="1" dirty="0" err="1">
                <a:latin typeface="TheSansOsF Light" panose="020B0302050302020203" pitchFamily="34" charset="0"/>
              </a:rPr>
              <a:t>B1</a:t>
            </a:r>
            <a:r>
              <a:rPr lang="fr-CH" sz="2400" b="1" dirty="0">
                <a:latin typeface="TheSansOsF Light" panose="020B0302050302020203" pitchFamily="34" charset="0"/>
              </a:rPr>
              <a:t> </a:t>
            </a:r>
            <a:r>
              <a:rPr lang="fr-CH" sz="2400" dirty="0">
                <a:latin typeface="TheSansOsF Light" panose="020B0302050302020203" pitchFamily="34" charset="0"/>
              </a:rPr>
              <a:t>– accès aux cours de l’université ou dans une Haute école spécialisée (sauf exception)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Possibilité de passer les examens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Vous testez votre objectif de formation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41471A-AE31-89E0-6586-B7BAC5765003}"/>
              </a:ext>
            </a:extLst>
          </p:cNvPr>
          <p:cNvSpPr txBox="1"/>
          <p:nvPr/>
        </p:nvSpPr>
        <p:spPr>
          <a:xfrm>
            <a:off x="401228" y="5822950"/>
            <a:ext cx="1481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Séance d’accueil, 2023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6E195C-263F-8321-0B69-C8463C0430F7}"/>
              </a:ext>
            </a:extLst>
          </p:cNvPr>
          <p:cNvSpPr txBox="1"/>
          <p:nvPr/>
        </p:nvSpPr>
        <p:spPr>
          <a:xfrm>
            <a:off x="401228" y="2828994"/>
            <a:ext cx="16129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Fin des cours d’été, 2018</a:t>
            </a:r>
          </a:p>
        </p:txBody>
      </p:sp>
      <p:sp>
        <p:nvSpPr>
          <p:cNvPr id="17" name="ZoneTexte 2">
            <a:extLst>
              <a:ext uri="{FF2B5EF4-FFF2-40B4-BE49-F238E27FC236}">
                <a16:creationId xmlns:a16="http://schemas.microsoft.com/office/drawing/2014/main" id="{84244937-000E-DDEA-26A2-4F1CC3BBBAD8}"/>
              </a:ext>
            </a:extLst>
          </p:cNvPr>
          <p:cNvSpPr txBox="1"/>
          <p:nvPr/>
        </p:nvSpPr>
        <p:spPr>
          <a:xfrm>
            <a:off x="8034142" y="270271"/>
            <a:ext cx="36599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defPPr>
              <a:defRPr lang="fr-FR"/>
            </a:defPPr>
            <a:lvl1pPr algn="ctr" defTabSz="422041">
              <a:defRPr sz="3200" b="1">
                <a:solidFill>
                  <a:srgbClr val="C40052"/>
                </a:solidFill>
                <a:latin typeface="TheSansOsF Plain" panose="020B0502050302020203" pitchFamily="34" charset="0"/>
              </a:defRPr>
            </a:lvl1pPr>
          </a:lstStyle>
          <a:p>
            <a:r>
              <a:rPr lang="fr-CH" dirty="0"/>
              <a:t>Quatre dimensions</a:t>
            </a:r>
          </a:p>
        </p:txBody>
      </p:sp>
    </p:spTree>
    <p:extLst>
      <p:ext uri="{BB962C8B-B14F-4D97-AF65-F5344CB8AC3E}">
        <p14:creationId xmlns:p14="http://schemas.microsoft.com/office/powerpoint/2010/main" val="7787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nuage, ciel, plein air, habits&#10;&#10;Description générée automatiquement">
            <a:extLst>
              <a:ext uri="{FF2B5EF4-FFF2-40B4-BE49-F238E27FC236}">
                <a16:creationId xmlns:a16="http://schemas.microsoft.com/office/drawing/2014/main" id="{7FB6CB97-4EDE-5EC2-5014-C82661235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5" y="3081833"/>
            <a:ext cx="3413824" cy="25603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BA33C9-1693-B16C-4F40-5FD300D1BC67}"/>
              </a:ext>
            </a:extLst>
          </p:cNvPr>
          <p:cNvSpPr/>
          <p:nvPr/>
        </p:nvSpPr>
        <p:spPr>
          <a:xfrm>
            <a:off x="8169248" y="828391"/>
            <a:ext cx="3419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solidFill>
                  <a:srgbClr val="3E3C7A"/>
                </a:solidFill>
                <a:latin typeface="TheSansOsF Light" panose="020B0302050302020203" pitchFamily="34" charset="0"/>
              </a:rPr>
              <a:t>Communauté </a:t>
            </a:r>
          </a:p>
          <a:p>
            <a:pPr algn="ctr"/>
            <a:r>
              <a:rPr lang="fr-CH" sz="2400" b="1" dirty="0">
                <a:solidFill>
                  <a:srgbClr val="3E3C7A"/>
                </a:solidFill>
                <a:latin typeface="TheSansOsF Light" panose="020B0302050302020203" pitchFamily="34" charset="0"/>
              </a:rPr>
              <a:t>Horizon académique</a:t>
            </a:r>
            <a:endParaRPr lang="fr-FR" sz="2400" b="1" dirty="0">
              <a:solidFill>
                <a:srgbClr val="3E3C7A"/>
              </a:solidFill>
              <a:latin typeface="TheSansOsF Light" panose="020B0302050302020203" pitchFamily="34" charset="0"/>
            </a:endParaRPr>
          </a:p>
        </p:txBody>
      </p:sp>
      <p:pic>
        <p:nvPicPr>
          <p:cNvPr id="18" name="Image 17" descr="Une image contenant texte, habits, mur, chaussures&#10;&#10;Description générée automatiquement">
            <a:extLst>
              <a:ext uri="{FF2B5EF4-FFF2-40B4-BE49-F238E27FC236}">
                <a16:creationId xmlns:a16="http://schemas.microsoft.com/office/drawing/2014/main" id="{BA050440-4F77-D01B-D4F5-1500ED0F4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7638" y="1703375"/>
            <a:ext cx="3675888" cy="2756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Image 19" descr="Une image contenant intérieur, chaussures, habits, personne&#10;&#10;Description générée automatiquement">
            <a:extLst>
              <a:ext uri="{FF2B5EF4-FFF2-40B4-BE49-F238E27FC236}">
                <a16:creationId xmlns:a16="http://schemas.microsoft.com/office/drawing/2014/main" id="{972E5FCD-FE00-4F6B-5642-EBBDAEB3D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5" y="91218"/>
            <a:ext cx="3413824" cy="25603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4939406-71DA-13F6-E77A-0A1A1D2CD09D}"/>
              </a:ext>
            </a:extLst>
          </p:cNvPr>
          <p:cNvSpPr txBox="1"/>
          <p:nvPr/>
        </p:nvSpPr>
        <p:spPr>
          <a:xfrm>
            <a:off x="7777302" y="2555311"/>
            <a:ext cx="3138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CH" sz="2400" dirty="0">
                <a:latin typeface="+mj-lt"/>
              </a:rPr>
              <a:t>Activité d’intégration sociale et de pratique de la langue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CH" sz="2400" dirty="0">
                <a:latin typeface="+mj-lt"/>
              </a:rPr>
              <a:t>Programme de mentorat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70DBB59-2CE9-81F0-0E0A-73408790BFD7}"/>
              </a:ext>
            </a:extLst>
          </p:cNvPr>
          <p:cNvSpPr txBox="1"/>
          <p:nvPr/>
        </p:nvSpPr>
        <p:spPr>
          <a:xfrm>
            <a:off x="218885" y="2651586"/>
            <a:ext cx="1627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Visite du CICR 2023-2024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398028E-D421-E0E2-4A9B-F57840EB8624}"/>
              </a:ext>
            </a:extLst>
          </p:cNvPr>
          <p:cNvSpPr txBox="1"/>
          <p:nvPr/>
        </p:nvSpPr>
        <p:spPr>
          <a:xfrm>
            <a:off x="139341" y="5642201"/>
            <a:ext cx="3413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Vernissage expo «Comprendre et combattre les préjugés, 2023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24A7841-FFF3-09EF-7A32-824A279585A3}"/>
              </a:ext>
            </a:extLst>
          </p:cNvPr>
          <p:cNvSpPr txBox="1"/>
          <p:nvPr/>
        </p:nvSpPr>
        <p:spPr>
          <a:xfrm>
            <a:off x="4167124" y="4919777"/>
            <a:ext cx="133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Visite du </a:t>
            </a:r>
            <a:r>
              <a:rPr lang="fr-CH" sz="1100" dirty="0" err="1"/>
              <a:t>Cern</a:t>
            </a:r>
            <a:r>
              <a:rPr lang="fr-CH" sz="1100" dirty="0"/>
              <a:t>, 2024</a:t>
            </a:r>
          </a:p>
        </p:txBody>
      </p:sp>
      <p:sp>
        <p:nvSpPr>
          <p:cNvPr id="25" name="ZoneTexte 2">
            <a:extLst>
              <a:ext uri="{FF2B5EF4-FFF2-40B4-BE49-F238E27FC236}">
                <a16:creationId xmlns:a16="http://schemas.microsoft.com/office/drawing/2014/main" id="{915F9055-6C77-32D5-F47A-D5946A46C1F3}"/>
              </a:ext>
            </a:extLst>
          </p:cNvPr>
          <p:cNvSpPr txBox="1"/>
          <p:nvPr/>
        </p:nvSpPr>
        <p:spPr>
          <a:xfrm>
            <a:off x="8034142" y="270271"/>
            <a:ext cx="36599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defPPr>
              <a:defRPr lang="fr-FR"/>
            </a:defPPr>
            <a:lvl1pPr algn="ctr" defTabSz="422041">
              <a:defRPr sz="3200" b="1">
                <a:solidFill>
                  <a:srgbClr val="C40052"/>
                </a:solidFill>
                <a:latin typeface="TheSansOsF Plain" panose="020B0502050302020203" pitchFamily="34" charset="0"/>
              </a:defRPr>
            </a:lvl1pPr>
          </a:lstStyle>
          <a:p>
            <a:r>
              <a:rPr lang="fr-CH" dirty="0"/>
              <a:t>Quatre dimensions</a:t>
            </a:r>
          </a:p>
        </p:txBody>
      </p:sp>
    </p:spTree>
    <p:extLst>
      <p:ext uri="{BB962C8B-B14F-4D97-AF65-F5344CB8AC3E}">
        <p14:creationId xmlns:p14="http://schemas.microsoft.com/office/powerpoint/2010/main" val="13219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BEF2B4-8104-EEE2-9414-B221D290770E}"/>
              </a:ext>
            </a:extLst>
          </p:cNvPr>
          <p:cNvSpPr/>
          <p:nvPr/>
        </p:nvSpPr>
        <p:spPr>
          <a:xfrm>
            <a:off x="304799" y="478677"/>
            <a:ext cx="11582403" cy="503214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Conditions </a:t>
            </a:r>
            <a:r>
              <a:rPr lang="fr-CH" sz="1400" u="sng" dirty="0">
                <a:solidFill>
                  <a:prstClr val="black"/>
                </a:solidFill>
                <a:latin typeface="TheSansOsF Plain" panose="020B0502050302020203" pitchFamily="34" charset="0"/>
              </a:rPr>
              <a:t>pour déposer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 le dossier de candidature: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sz="14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fr-CH" sz="14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Âge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 :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Vous devez avoir 18 ans ou plus (au plus tard le 1</a:t>
            </a:r>
            <a:r>
              <a:rPr kumimoji="0" lang="fr-CH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er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 septembre 2026)</a:t>
            </a:r>
            <a:endParaRPr lang="fr-CH" sz="14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fr-CH" sz="14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Lieu de domicile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: </a:t>
            </a:r>
            <a:r>
              <a:rPr lang="fr-CH" sz="1400" dirty="0">
                <a:latin typeface="TheSansOsF Plain" panose="020B0502050302020203" pitchFamily="34" charset="0"/>
              </a:rPr>
              <a:t>Vous </a:t>
            </a:r>
            <a:r>
              <a:rPr lang="fr-CH" sz="1400" b="1" dirty="0">
                <a:latin typeface="TheSansOsF Plain" panose="020B0502050302020203" pitchFamily="34" charset="0"/>
              </a:rPr>
              <a:t>habitez à Genève</a:t>
            </a:r>
            <a:endParaRPr lang="fr-CH" sz="14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fr-CH" sz="14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Durée de résidence en Suisse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: Vous êtes </a:t>
            </a:r>
            <a:r>
              <a:rPr lang="fr-CH" sz="14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en Suisse depuis moins de 5 ans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fr-CH" sz="14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Permis de séjour 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: </a:t>
            </a:r>
            <a:r>
              <a:rPr lang="fr-CH" sz="1400" dirty="0">
                <a:latin typeface="TheSansOsF Plain" panose="020B0502050302020203" pitchFamily="34" charset="0"/>
              </a:rPr>
              <a:t>vous avez 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CH" sz="1400" dirty="0">
                <a:latin typeface="TheSansOsF Plain" panose="020B0502050302020203" pitchFamily="34" charset="0"/>
              </a:rPr>
              <a:t>un permis N, F, B-réfugié, livret S ou un permis B regroupement familial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CH" sz="1400" dirty="0">
                <a:latin typeface="TheSansOsF Plain" panose="020B0502050302020203" pitchFamily="34" charset="0"/>
              </a:rPr>
              <a:t>la nationalité suisse et revenez de l’étranger.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4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Formation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: v</a:t>
            </a:r>
            <a:r>
              <a:rPr lang="fr-CH" sz="1400" dirty="0">
                <a:latin typeface="TheSansOsF Plain" panose="020B0502050302020203" pitchFamily="34" charset="0"/>
              </a:rPr>
              <a:t>ous devez respecter </a:t>
            </a:r>
            <a:r>
              <a:rPr lang="fr-CH" sz="1400" b="1" dirty="0">
                <a:latin typeface="TheSansOsF Plain" panose="020B0502050302020203" pitchFamily="34" charset="0"/>
              </a:rPr>
              <a:t>les trois conditions suivantes </a:t>
            </a:r>
            <a:r>
              <a:rPr lang="fr-CH" sz="1400" dirty="0">
                <a:latin typeface="TheSansOsF Plain" panose="020B0502050302020203" pitchFamily="34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CH" sz="1400" dirty="0">
                <a:latin typeface="TheSansOsF Plain" panose="020B0502050302020203" pitchFamily="34" charset="0"/>
              </a:rPr>
              <a:t>vous voulez étudier dans une haute école à Genève (Université de Genève, HES-SO Genève ou IHEID) 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CH" sz="1400" dirty="0">
                <a:latin typeface="TheSansOsF Plain" panose="020B0502050302020203" pitchFamily="34" charset="0"/>
              </a:rPr>
              <a:t>vous avez interrompu vos études ou vous n’avez pas pu commencer des études universitaires après avoir terminé l’école secondaire 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CH" sz="1400" dirty="0">
                <a:latin typeface="TheSansOsF Plain" panose="020B0502050302020203" pitchFamily="34" charset="0"/>
              </a:rPr>
              <a:t>vous n’avez </a:t>
            </a:r>
            <a:r>
              <a:rPr lang="fr-CH" sz="1400" b="1" dirty="0">
                <a:latin typeface="TheSansOsF Plain" panose="020B0502050302020203" pitchFamily="34" charset="0"/>
              </a:rPr>
              <a:t>pas</a:t>
            </a:r>
            <a:r>
              <a:rPr lang="fr-CH" sz="1400" dirty="0">
                <a:latin typeface="TheSansOsF Plain" panose="020B0502050302020203" pitchFamily="34" charset="0"/>
              </a:rPr>
              <a:t> encore obtenu de master universitaire.</a:t>
            </a:r>
            <a:endParaRPr lang="fr-CH" sz="14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fr-CH" sz="14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Niveau de français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: </a:t>
            </a:r>
            <a:r>
              <a:rPr lang="fr-CH" sz="1400" dirty="0">
                <a:latin typeface="TheSansOsF Plain" panose="020B0502050302020203" pitchFamily="34" charset="0"/>
              </a:rPr>
              <a:t>Vous devez normalement </a:t>
            </a:r>
            <a:r>
              <a:rPr lang="fr-CH" sz="1400" b="1" dirty="0">
                <a:latin typeface="TheSansOsF Plain" panose="020B0502050302020203" pitchFamily="34" charset="0"/>
              </a:rPr>
              <a:t>avoir un niveau de français </a:t>
            </a:r>
            <a:r>
              <a:rPr lang="fr-CH" sz="1400" b="1" dirty="0" err="1">
                <a:latin typeface="TheSansOsF Plain" panose="020B0502050302020203" pitchFamily="34" charset="0"/>
              </a:rPr>
              <a:t>A1</a:t>
            </a:r>
            <a:endParaRPr lang="fr-CH" sz="14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fr-CH" sz="14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Revenu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 : </a:t>
            </a:r>
            <a:r>
              <a:rPr lang="fr-CH" sz="1400" dirty="0">
                <a:latin typeface="TheSansOsF Plain" panose="020B0502050302020203" pitchFamily="34" charset="0"/>
              </a:rPr>
              <a:t>Vous pouvez vous inscrire </a:t>
            </a:r>
            <a:r>
              <a:rPr lang="fr-CH" sz="1400" b="1" dirty="0">
                <a:latin typeface="TheSansOsF Plain" panose="020B0502050302020203" pitchFamily="34" charset="0"/>
              </a:rPr>
              <a:t>si votre revenu déterminant unifié (RDU) vous autorise à demander un chèque annuel de formation (CAF)</a:t>
            </a:r>
            <a:r>
              <a:rPr lang="fr-CH" sz="1400" dirty="0">
                <a:latin typeface="TheSansOsF Plain" panose="020B0502050302020203" pitchFamily="34" charset="0"/>
              </a:rPr>
              <a:t>. </a:t>
            </a:r>
            <a:br>
              <a:rPr lang="fr-CH" sz="1400" dirty="0">
                <a:latin typeface="TheSansOsF Plain" panose="020B0502050302020203" pitchFamily="34" charset="0"/>
              </a:rPr>
            </a:br>
            <a:r>
              <a:rPr lang="fr-CH" sz="1400" dirty="0">
                <a:latin typeface="TheSansOsF Plain" panose="020B0502050302020203" pitchFamily="34" charset="0"/>
              </a:rPr>
              <a:t>Le RDU est calculé en fonction de votre revenu et de votre fortune. </a:t>
            </a:r>
            <a:br>
              <a:rPr lang="fr-CH" sz="1400" dirty="0">
                <a:latin typeface="TheSansOsF Plain" panose="020B0502050302020203" pitchFamily="34" charset="0"/>
              </a:rPr>
            </a:br>
            <a:r>
              <a:rPr lang="fr-CH" sz="1100" dirty="0">
                <a:latin typeface="TheSansOsF Plain" panose="020B0502050302020203" pitchFamily="34" charset="0"/>
              </a:rPr>
              <a:t>Cette condition ne concerne pas les personnes avec permis F, F-réfugié ou B-réfugié, reçu </a:t>
            </a:r>
            <a:r>
              <a:rPr lang="fr-CH" sz="1100" b="1" dirty="0">
                <a:latin typeface="TheSansOsF Plain" panose="020B0502050302020203" pitchFamily="34" charset="0"/>
              </a:rPr>
              <a:t>après</a:t>
            </a:r>
            <a:r>
              <a:rPr lang="fr-CH" sz="1100" dirty="0">
                <a:latin typeface="TheSansOsF Plain" panose="020B0502050302020203" pitchFamily="34" charset="0"/>
              </a:rPr>
              <a:t> le 1er mai 2019.</a:t>
            </a:r>
            <a:endParaRPr lang="fr-CH" sz="11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DFD74E-21AA-850D-8817-6967F6EF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6" y="448474"/>
            <a:ext cx="11582403" cy="10776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39288A-AF7C-D6CE-0B7E-C6E9240C4C9D}"/>
              </a:ext>
            </a:extLst>
          </p:cNvPr>
          <p:cNvSpPr/>
          <p:nvPr/>
        </p:nvSpPr>
        <p:spPr>
          <a:xfrm>
            <a:off x="304798" y="725091"/>
            <a:ext cx="6027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3200" b="1" dirty="0">
                <a:solidFill>
                  <a:schemeClr val="bg1"/>
                </a:solidFill>
                <a:latin typeface="TheSansOsF Plain" panose="020B0502050302020203" pitchFamily="34" charset="0"/>
              </a:rPr>
              <a:t>Qui peut participer ?</a:t>
            </a:r>
            <a:endParaRPr kumimoji="0" lang="fr-CH" sz="1801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1109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1202</Words>
  <Application>Microsoft Office PowerPoint</Application>
  <PresentationFormat>Grand écran</PresentationFormat>
  <Paragraphs>128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TheSansOsF Light</vt:lpstr>
      <vt:lpstr>TheSansOsF Plain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Schucany</dc:creator>
  <cp:lastModifiedBy>Stefanie Gonzalez Medel</cp:lastModifiedBy>
  <cp:revision>27</cp:revision>
  <dcterms:created xsi:type="dcterms:W3CDTF">2022-08-29T08:06:56Z</dcterms:created>
  <dcterms:modified xsi:type="dcterms:W3CDTF">2025-07-24T11:44:48Z</dcterms:modified>
</cp:coreProperties>
</file>