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63" r:id="rId2"/>
    <p:sldId id="264" r:id="rId3"/>
    <p:sldId id="260" r:id="rId4"/>
    <p:sldId id="267" r:id="rId5"/>
    <p:sldId id="261" r:id="rId6"/>
    <p:sldId id="268" r:id="rId7"/>
    <p:sldId id="265" r:id="rId8"/>
    <p:sldId id="257" r:id="rId9"/>
    <p:sldId id="269" r:id="rId10"/>
    <p:sldId id="270" r:id="rId11"/>
    <p:sldId id="271" r:id="rId12"/>
    <p:sldId id="272" r:id="rId13"/>
    <p:sldId id="273" r:id="rId14"/>
  </p:sldIdLst>
  <p:sldSz cx="9144000" cy="6858000" type="screen4x3"/>
  <p:notesSz cx="9874250"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37"/>
  </p:normalViewPr>
  <p:slideViewPr>
    <p:cSldViewPr>
      <p:cViewPr varScale="1">
        <p:scale>
          <a:sx n="107" d="100"/>
          <a:sy n="107" d="100"/>
        </p:scale>
        <p:origin x="85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278842" cy="339884"/>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sz="quarter" idx="1"/>
          </p:nvPr>
        </p:nvSpPr>
        <p:spPr>
          <a:xfrm>
            <a:off x="5593123" y="0"/>
            <a:ext cx="4278842" cy="339884"/>
          </a:xfrm>
          <a:prstGeom prst="rect">
            <a:avLst/>
          </a:prstGeom>
        </p:spPr>
        <p:txBody>
          <a:bodyPr vert="horz" lIns="91440" tIns="45720" rIns="91440" bIns="45720" rtlCol="0"/>
          <a:lstStyle>
            <a:lvl1pPr algn="r">
              <a:defRPr sz="1200"/>
            </a:lvl1pPr>
          </a:lstStyle>
          <a:p>
            <a:fld id="{AD4FBFC4-8D95-4D4E-A908-6177325395FF}" type="datetimeFigureOut">
              <a:rPr lang="fr-CH" smtClean="0"/>
              <a:t>04.03.2025</a:t>
            </a:fld>
            <a:endParaRPr lang="fr-CH"/>
          </a:p>
        </p:txBody>
      </p:sp>
      <p:sp>
        <p:nvSpPr>
          <p:cNvPr id="4" name="Espace réservé du pied de page 3"/>
          <p:cNvSpPr>
            <a:spLocks noGrp="1"/>
          </p:cNvSpPr>
          <p:nvPr>
            <p:ph type="ftr" sz="quarter" idx="2"/>
          </p:nvPr>
        </p:nvSpPr>
        <p:spPr>
          <a:xfrm>
            <a:off x="0" y="6456612"/>
            <a:ext cx="4278842" cy="339884"/>
          </a:xfrm>
          <a:prstGeom prst="rect">
            <a:avLst/>
          </a:prstGeom>
        </p:spPr>
        <p:txBody>
          <a:bodyPr vert="horz" lIns="91440" tIns="45720" rIns="91440" bIns="45720" rtlCol="0" anchor="b"/>
          <a:lstStyle>
            <a:lvl1pPr algn="l">
              <a:defRPr sz="1200"/>
            </a:lvl1pPr>
          </a:lstStyle>
          <a:p>
            <a:endParaRPr lang="fr-CH"/>
          </a:p>
        </p:txBody>
      </p:sp>
      <p:sp>
        <p:nvSpPr>
          <p:cNvPr id="5" name="Espace réservé du numéro de diapositive 4"/>
          <p:cNvSpPr>
            <a:spLocks noGrp="1"/>
          </p:cNvSpPr>
          <p:nvPr>
            <p:ph type="sldNum" sz="quarter" idx="3"/>
          </p:nvPr>
        </p:nvSpPr>
        <p:spPr>
          <a:xfrm>
            <a:off x="5593123" y="6456612"/>
            <a:ext cx="4278842" cy="339884"/>
          </a:xfrm>
          <a:prstGeom prst="rect">
            <a:avLst/>
          </a:prstGeom>
        </p:spPr>
        <p:txBody>
          <a:bodyPr vert="horz" lIns="91440" tIns="45720" rIns="91440" bIns="45720" rtlCol="0" anchor="b"/>
          <a:lstStyle>
            <a:lvl1pPr algn="r">
              <a:defRPr sz="1200"/>
            </a:lvl1pPr>
          </a:lstStyle>
          <a:p>
            <a:fld id="{56629040-4D1E-47C6-9828-83AADFC60DDF}" type="slidenum">
              <a:rPr lang="fr-CH" smtClean="0"/>
              <a:t>‹N°›</a:t>
            </a:fld>
            <a:endParaRPr lang="fr-CH"/>
          </a:p>
        </p:txBody>
      </p:sp>
    </p:spTree>
    <p:extLst>
      <p:ext uri="{BB962C8B-B14F-4D97-AF65-F5344CB8AC3E}">
        <p14:creationId xmlns:p14="http://schemas.microsoft.com/office/powerpoint/2010/main" val="84084336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endParaRPr lang="fr-CH"/>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fr-CH"/>
          </a:p>
        </p:txBody>
      </p:sp>
      <p:sp>
        <p:nvSpPr>
          <p:cNvPr id="4" name="Espace réservé de la date 3"/>
          <p:cNvSpPr>
            <a:spLocks noGrp="1"/>
          </p:cNvSpPr>
          <p:nvPr>
            <p:ph type="dt" sz="half" idx="10"/>
          </p:nvPr>
        </p:nvSpPr>
        <p:spPr/>
        <p:txBody>
          <a:bodyPr/>
          <a:lstStyle/>
          <a:p>
            <a:fld id="{2BA00EB3-81CE-441B-8AC4-4D764F3528AB}" type="datetimeFigureOut">
              <a:rPr lang="fr-CH" smtClean="0"/>
              <a:t>04.03.2025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1124405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fld id="{2BA00EB3-81CE-441B-8AC4-4D764F3528AB}" type="datetimeFigureOut">
              <a:rPr lang="fr-CH" smtClean="0"/>
              <a:t>04.03.2025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728413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endParaRPr lang="fr-CH"/>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fld id="{2BA00EB3-81CE-441B-8AC4-4D764F3528AB}" type="datetimeFigureOut">
              <a:rPr lang="fr-CH" smtClean="0"/>
              <a:t>04.03.2025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2140803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fld id="{2BA00EB3-81CE-441B-8AC4-4D764F3528AB}" type="datetimeFigureOut">
              <a:rPr lang="fr-CH" smtClean="0"/>
              <a:t>04.03.2025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1274013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2BA00EB3-81CE-441B-8AC4-4D764F3528AB}" type="datetimeFigureOut">
              <a:rPr lang="fr-CH" smtClean="0"/>
              <a:t>04.03.2025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4199113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p:cNvSpPr>
            <a:spLocks noGrp="1"/>
          </p:cNvSpPr>
          <p:nvPr>
            <p:ph type="dt" sz="half" idx="10"/>
          </p:nvPr>
        </p:nvSpPr>
        <p:spPr/>
        <p:txBody>
          <a:bodyPr/>
          <a:lstStyle/>
          <a:p>
            <a:fld id="{2BA00EB3-81CE-441B-8AC4-4D764F3528AB}" type="datetimeFigureOut">
              <a:rPr lang="fr-CH" smtClean="0"/>
              <a:t>04.03.2025</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1460254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endParaRPr lang="fr-CH"/>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p:cNvSpPr>
            <a:spLocks noGrp="1"/>
          </p:cNvSpPr>
          <p:nvPr>
            <p:ph type="dt" sz="half" idx="10"/>
          </p:nvPr>
        </p:nvSpPr>
        <p:spPr/>
        <p:txBody>
          <a:bodyPr/>
          <a:lstStyle/>
          <a:p>
            <a:fld id="{2BA00EB3-81CE-441B-8AC4-4D764F3528AB}" type="datetimeFigureOut">
              <a:rPr lang="fr-CH" smtClean="0"/>
              <a:t>04.03.2025</a:t>
            </a:fld>
            <a:endParaRPr lang="fr-CH"/>
          </a:p>
        </p:txBody>
      </p:sp>
      <p:sp>
        <p:nvSpPr>
          <p:cNvPr id="8" name="Espace réservé du pied de page 7"/>
          <p:cNvSpPr>
            <a:spLocks noGrp="1"/>
          </p:cNvSpPr>
          <p:nvPr>
            <p:ph type="ftr" sz="quarter" idx="11"/>
          </p:nvPr>
        </p:nvSpPr>
        <p:spPr/>
        <p:txBody>
          <a:bodyPr/>
          <a:lstStyle/>
          <a:p>
            <a:endParaRPr lang="fr-CH"/>
          </a:p>
        </p:txBody>
      </p:sp>
      <p:sp>
        <p:nvSpPr>
          <p:cNvPr id="9" name="Espace réservé du numéro de diapositive 8"/>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2821085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e la date 2"/>
          <p:cNvSpPr>
            <a:spLocks noGrp="1"/>
          </p:cNvSpPr>
          <p:nvPr>
            <p:ph type="dt" sz="half" idx="10"/>
          </p:nvPr>
        </p:nvSpPr>
        <p:spPr/>
        <p:txBody>
          <a:bodyPr/>
          <a:lstStyle/>
          <a:p>
            <a:fld id="{2BA00EB3-81CE-441B-8AC4-4D764F3528AB}" type="datetimeFigureOut">
              <a:rPr lang="fr-CH" smtClean="0"/>
              <a:t>04.03.2025</a:t>
            </a:fld>
            <a:endParaRPr lang="fr-CH"/>
          </a:p>
        </p:txBody>
      </p:sp>
      <p:sp>
        <p:nvSpPr>
          <p:cNvPr id="4" name="Espace réservé du pied de page 3"/>
          <p:cNvSpPr>
            <a:spLocks noGrp="1"/>
          </p:cNvSpPr>
          <p:nvPr>
            <p:ph type="ftr" sz="quarter" idx="11"/>
          </p:nvPr>
        </p:nvSpPr>
        <p:spPr/>
        <p:txBody>
          <a:bodyPr/>
          <a:lstStyle/>
          <a:p>
            <a:endParaRPr lang="fr-CH"/>
          </a:p>
        </p:txBody>
      </p:sp>
      <p:sp>
        <p:nvSpPr>
          <p:cNvPr id="5" name="Espace réservé du numéro de diapositive 4"/>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1501552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BA00EB3-81CE-441B-8AC4-4D764F3528AB}" type="datetimeFigureOut">
              <a:rPr lang="fr-CH" smtClean="0"/>
              <a:t>04.03.2025</a:t>
            </a:fld>
            <a:endParaRPr lang="fr-CH"/>
          </a:p>
        </p:txBody>
      </p:sp>
      <p:sp>
        <p:nvSpPr>
          <p:cNvPr id="3" name="Espace réservé du pied de page 2"/>
          <p:cNvSpPr>
            <a:spLocks noGrp="1"/>
          </p:cNvSpPr>
          <p:nvPr>
            <p:ph type="ftr" sz="quarter" idx="11"/>
          </p:nvPr>
        </p:nvSpPr>
        <p:spPr/>
        <p:txBody>
          <a:bodyPr/>
          <a:lstStyle/>
          <a:p>
            <a:endParaRPr lang="fr-CH"/>
          </a:p>
        </p:txBody>
      </p:sp>
      <p:sp>
        <p:nvSpPr>
          <p:cNvPr id="4" name="Espace réservé du numéro de diapositive 3"/>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3674472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endParaRPr lang="fr-CH"/>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2BA00EB3-81CE-441B-8AC4-4D764F3528AB}" type="datetimeFigureOut">
              <a:rPr lang="fr-CH" smtClean="0"/>
              <a:t>04.03.2025</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2881225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2BA00EB3-81CE-441B-8AC4-4D764F3528AB}" type="datetimeFigureOut">
              <a:rPr lang="fr-CH" smtClean="0"/>
              <a:t>04.03.2025</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FF6CAF2C-8433-42A3-9DDD-085E17FCF58D}" type="slidenum">
              <a:rPr lang="fr-CH" smtClean="0"/>
              <a:t>‹N°›</a:t>
            </a:fld>
            <a:endParaRPr lang="fr-CH"/>
          </a:p>
        </p:txBody>
      </p:sp>
    </p:spTree>
    <p:extLst>
      <p:ext uri="{BB962C8B-B14F-4D97-AF65-F5344CB8AC3E}">
        <p14:creationId xmlns:p14="http://schemas.microsoft.com/office/powerpoint/2010/main" val="78205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A00EB3-81CE-441B-8AC4-4D764F3528AB}" type="datetimeFigureOut">
              <a:rPr lang="fr-CH" smtClean="0"/>
              <a:t>04.03.2025</a:t>
            </a:fld>
            <a:endParaRPr lang="fr-CH"/>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6CAF2C-8433-42A3-9DDD-085E17FCF58D}" type="slidenum">
              <a:rPr lang="fr-CH" smtClean="0"/>
              <a:t>‹N°›</a:t>
            </a:fld>
            <a:endParaRPr lang="fr-CH"/>
          </a:p>
        </p:txBody>
      </p:sp>
    </p:spTree>
    <p:extLst>
      <p:ext uri="{BB962C8B-B14F-4D97-AF65-F5344CB8AC3E}">
        <p14:creationId xmlns:p14="http://schemas.microsoft.com/office/powerpoint/2010/main" val="933531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dmin.ch/opc/fr/classified-compilation/20101471/index.html" TargetMode="External"/><Relationship Id="rId2" Type="http://schemas.openxmlformats.org/officeDocument/2006/relationships/hyperlink" Target="https://www.admin.ch/opc/fr/classified-compilation/19983437/index.html"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unige.ch/immatriculations/informations/formation-genera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unige.ch/immatriculations/conditions" TargetMode="External"/><Relationship Id="rId2" Type="http://schemas.openxmlformats.org/officeDocument/2006/relationships/hyperlink" Target="https://www.unige.ch/admissions/informations/formation-generale"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unige.ch/admissions/informations/formation-generale"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unige.ch/immatriculations/condition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inscription.unige.ch/"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4695E6-2910-4AAF-9DAF-C5E404DFEFB5}"/>
              </a:ext>
            </a:extLst>
          </p:cNvPr>
          <p:cNvSpPr>
            <a:spLocks noGrp="1"/>
          </p:cNvSpPr>
          <p:nvPr>
            <p:ph type="title"/>
          </p:nvPr>
        </p:nvSpPr>
        <p:spPr>
          <a:xfrm>
            <a:off x="755576" y="274638"/>
            <a:ext cx="7427168" cy="1325562"/>
          </a:xfrm>
        </p:spPr>
        <p:txBody>
          <a:bodyPr>
            <a:normAutofit/>
          </a:bodyPr>
          <a:lstStyle/>
          <a:p>
            <a:r>
              <a:rPr lang="fr-CH" sz="3200" b="1" dirty="0"/>
              <a:t>Conditions d’immatriculation 2025-2026</a:t>
            </a:r>
          </a:p>
        </p:txBody>
      </p:sp>
      <p:sp>
        <p:nvSpPr>
          <p:cNvPr id="3" name="Espace réservé du contenu 2">
            <a:extLst>
              <a:ext uri="{FF2B5EF4-FFF2-40B4-BE49-F238E27FC236}">
                <a16:creationId xmlns:a16="http://schemas.microsoft.com/office/drawing/2014/main" id="{A07E8E83-2C55-428E-B5F4-26AE80A598B4}"/>
              </a:ext>
            </a:extLst>
          </p:cNvPr>
          <p:cNvSpPr>
            <a:spLocks noGrp="1"/>
          </p:cNvSpPr>
          <p:nvPr>
            <p:ph idx="1"/>
          </p:nvPr>
        </p:nvSpPr>
        <p:spPr>
          <a:xfrm>
            <a:off x="457200" y="1426623"/>
            <a:ext cx="8229600" cy="4525963"/>
          </a:xfrm>
        </p:spPr>
        <p:txBody>
          <a:bodyPr>
            <a:normAutofit fontScale="85000" lnSpcReduction="10000"/>
          </a:bodyPr>
          <a:lstStyle/>
          <a:p>
            <a:pPr marL="0" indent="0">
              <a:buNone/>
            </a:pPr>
            <a:r>
              <a:rPr lang="fr-CH" u="sng" dirty="0"/>
              <a:t>Diplômes suisses donnant accès à l’Université de Genève</a:t>
            </a:r>
          </a:p>
          <a:p>
            <a:pPr marL="0" indent="0">
              <a:buNone/>
            </a:pPr>
            <a:endParaRPr lang="fr-CH" sz="900" dirty="0"/>
          </a:p>
          <a:p>
            <a:r>
              <a:rPr lang="fr-CH" i="1" dirty="0"/>
              <a:t>Certificat de maturité gymnasiale </a:t>
            </a:r>
            <a:r>
              <a:rPr lang="fr-CH" dirty="0"/>
              <a:t>(cantonal)</a:t>
            </a:r>
          </a:p>
          <a:p>
            <a:r>
              <a:rPr lang="fr-CH" i="1" dirty="0"/>
              <a:t>Certificat de maturité suisse</a:t>
            </a:r>
            <a:r>
              <a:rPr lang="fr-CH" dirty="0"/>
              <a:t> (</a:t>
            </a:r>
            <a:r>
              <a:rPr lang="fr-CH" dirty="0">
                <a:hlinkClick r:id="rId2"/>
              </a:rPr>
              <a:t>examen suisse de maturité</a:t>
            </a:r>
            <a:r>
              <a:rPr lang="fr-CH" dirty="0"/>
              <a:t>)</a:t>
            </a:r>
          </a:p>
          <a:p>
            <a:r>
              <a:rPr lang="fr-CH" i="1" dirty="0"/>
              <a:t>Maturité professionnelle suisse</a:t>
            </a:r>
            <a:r>
              <a:rPr lang="fr-CH" dirty="0"/>
              <a:t>, accompagnée du certificat d’examen complémentaire dit «</a:t>
            </a:r>
            <a:r>
              <a:rPr lang="fr-CH" dirty="0">
                <a:hlinkClick r:id="rId3"/>
              </a:rPr>
              <a:t> examen passerelle </a:t>
            </a:r>
            <a:r>
              <a:rPr lang="fr-CH" dirty="0"/>
              <a:t>»</a:t>
            </a:r>
          </a:p>
          <a:p>
            <a:r>
              <a:rPr lang="fr-CH" i="1" dirty="0"/>
              <a:t>Maturité spécialisée suisse</a:t>
            </a:r>
            <a:r>
              <a:rPr lang="fr-CH" dirty="0"/>
              <a:t>, accompagnée du certificat d’examen complémentaire dit « </a:t>
            </a:r>
            <a:r>
              <a:rPr lang="fr-CH" dirty="0">
                <a:hlinkClick r:id="rId3"/>
              </a:rPr>
              <a:t>examen passerelle</a:t>
            </a:r>
            <a:r>
              <a:rPr lang="fr-CH" dirty="0"/>
              <a:t> »</a:t>
            </a:r>
          </a:p>
          <a:p>
            <a:pPr marL="0" indent="0">
              <a:buNone/>
            </a:pPr>
            <a:endParaRPr lang="fr-CH" b="1" dirty="0"/>
          </a:p>
          <a:p>
            <a:pPr marL="0" indent="0">
              <a:buNone/>
            </a:pPr>
            <a:endParaRPr lang="fr-CH" dirty="0"/>
          </a:p>
        </p:txBody>
      </p:sp>
      <p:pic>
        <p:nvPicPr>
          <p:cNvPr id="5" name="Image 4" descr="template.jpg">
            <a:extLst>
              <a:ext uri="{FF2B5EF4-FFF2-40B4-BE49-F238E27FC236}">
                <a16:creationId xmlns:a16="http://schemas.microsoft.com/office/drawing/2014/main" id="{412CCA00-FC94-4E82-B43F-850A2409394A}"/>
              </a:ext>
            </a:extLst>
          </p:cNvPr>
          <p:cNvPicPr>
            <a:picLocks noChangeAspect="1"/>
          </p:cNvPicPr>
          <p:nvPr/>
        </p:nvPicPr>
        <p:blipFill>
          <a:blip r:embed="rId4" cstate="print"/>
          <a:stretch>
            <a:fillRect/>
          </a:stretch>
        </p:blipFill>
        <p:spPr>
          <a:xfrm>
            <a:off x="0" y="5779008"/>
            <a:ext cx="9144000" cy="1078992"/>
          </a:xfrm>
          <a:prstGeom prst="rect">
            <a:avLst/>
          </a:prstGeom>
        </p:spPr>
      </p:pic>
      <p:sp>
        <p:nvSpPr>
          <p:cNvPr id="4" name="Rectangle 3"/>
          <p:cNvSpPr/>
          <p:nvPr/>
        </p:nvSpPr>
        <p:spPr>
          <a:xfrm>
            <a:off x="457200" y="6145178"/>
            <a:ext cx="3377848" cy="369332"/>
          </a:xfrm>
          <a:prstGeom prst="rect">
            <a:avLst/>
          </a:prstGeom>
        </p:spPr>
        <p:txBody>
          <a:bodyPr wrap="none">
            <a:spAutoFit/>
          </a:bodyPr>
          <a:lstStyle/>
          <a:p>
            <a:r>
              <a:rPr lang="fr-CH" b="1" dirty="0">
                <a:solidFill>
                  <a:schemeClr val="bg1"/>
                </a:solidFill>
                <a:latin typeface="Arial" pitchFamily="34" charset="0"/>
                <a:cs typeface="Arial" pitchFamily="34" charset="0"/>
              </a:rPr>
              <a:t>Service des immatriculations</a:t>
            </a:r>
          </a:p>
        </p:txBody>
      </p:sp>
    </p:spTree>
    <p:extLst>
      <p:ext uri="{BB962C8B-B14F-4D97-AF65-F5344CB8AC3E}">
        <p14:creationId xmlns:p14="http://schemas.microsoft.com/office/powerpoint/2010/main" val="3968621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9305-FEC4-30C2-E45B-1DB2658997F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621C9C8-BDE1-1A9B-06A9-EEC73C27F7C1}"/>
              </a:ext>
            </a:extLst>
          </p:cNvPr>
          <p:cNvSpPr>
            <a:spLocks noGrp="1"/>
          </p:cNvSpPr>
          <p:nvPr>
            <p:ph type="title"/>
          </p:nvPr>
        </p:nvSpPr>
        <p:spPr>
          <a:xfrm>
            <a:off x="457200" y="274638"/>
            <a:ext cx="8229600" cy="812841"/>
          </a:xfrm>
        </p:spPr>
        <p:txBody>
          <a:bodyPr>
            <a:normAutofit fontScale="90000"/>
          </a:bodyPr>
          <a:lstStyle/>
          <a:p>
            <a:br>
              <a:rPr lang="fr-CH" b="1" dirty="0"/>
            </a:br>
            <a:br>
              <a:rPr lang="fr-CH" b="1" dirty="0"/>
            </a:br>
            <a:endParaRPr lang="fr-CH" dirty="0"/>
          </a:p>
        </p:txBody>
      </p:sp>
      <p:pic>
        <p:nvPicPr>
          <p:cNvPr id="4" name="Image 3" descr="template.jpg">
            <a:extLst>
              <a:ext uri="{FF2B5EF4-FFF2-40B4-BE49-F238E27FC236}">
                <a16:creationId xmlns:a16="http://schemas.microsoft.com/office/drawing/2014/main" id="{1A6B1812-54AF-410B-BB29-E958C3714005}"/>
              </a:ext>
            </a:extLst>
          </p:cNvPr>
          <p:cNvPicPr>
            <a:picLocks noChangeAspect="1"/>
          </p:cNvPicPr>
          <p:nvPr/>
        </p:nvPicPr>
        <p:blipFill>
          <a:blip r:embed="rId2" cstate="print"/>
          <a:stretch>
            <a:fillRect/>
          </a:stretch>
        </p:blipFill>
        <p:spPr>
          <a:xfrm>
            <a:off x="0" y="5779008"/>
            <a:ext cx="9144000" cy="1078992"/>
          </a:xfrm>
          <a:prstGeom prst="rect">
            <a:avLst/>
          </a:prstGeom>
        </p:spPr>
      </p:pic>
      <p:sp>
        <p:nvSpPr>
          <p:cNvPr id="5" name="ZoneTexte 4">
            <a:extLst>
              <a:ext uri="{FF2B5EF4-FFF2-40B4-BE49-F238E27FC236}">
                <a16:creationId xmlns:a16="http://schemas.microsoft.com/office/drawing/2014/main" id="{BAD1E382-A34B-C7DB-B992-C762B3DC5775}"/>
              </a:ext>
            </a:extLst>
          </p:cNvPr>
          <p:cNvSpPr txBox="1"/>
          <p:nvPr/>
        </p:nvSpPr>
        <p:spPr>
          <a:xfrm>
            <a:off x="348280" y="6133676"/>
            <a:ext cx="6009670" cy="369332"/>
          </a:xfrm>
          <a:prstGeom prst="rect">
            <a:avLst/>
          </a:prstGeom>
          <a:noFill/>
        </p:spPr>
        <p:txBody>
          <a:bodyPr wrap="square" rtlCol="0">
            <a:spAutoFit/>
          </a:bodyPr>
          <a:lstStyle/>
          <a:p>
            <a:r>
              <a:rPr lang="fr-CH" b="1" dirty="0">
                <a:solidFill>
                  <a:schemeClr val="bg1"/>
                </a:solidFill>
                <a:latin typeface="Arial" pitchFamily="34" charset="0"/>
                <a:cs typeface="Arial" pitchFamily="34" charset="0"/>
              </a:rPr>
              <a:t>Service des immatriculations</a:t>
            </a:r>
          </a:p>
        </p:txBody>
      </p:sp>
      <p:graphicFrame>
        <p:nvGraphicFramePr>
          <p:cNvPr id="11" name="Espace réservé du contenu 10">
            <a:extLst>
              <a:ext uri="{FF2B5EF4-FFF2-40B4-BE49-F238E27FC236}">
                <a16:creationId xmlns:a16="http://schemas.microsoft.com/office/drawing/2014/main" id="{38241CDA-16D9-036D-C94D-292B32DC9E71}"/>
              </a:ext>
            </a:extLst>
          </p:cNvPr>
          <p:cNvGraphicFramePr>
            <a:graphicFrameLocks noGrp="1"/>
          </p:cNvGraphicFramePr>
          <p:nvPr>
            <p:ph idx="1"/>
            <p:extLst>
              <p:ext uri="{D42A27DB-BD31-4B8C-83A1-F6EECF244321}">
                <p14:modId xmlns:p14="http://schemas.microsoft.com/office/powerpoint/2010/main" val="3756633200"/>
              </p:ext>
            </p:extLst>
          </p:nvPr>
        </p:nvGraphicFramePr>
        <p:xfrm>
          <a:off x="600074" y="274638"/>
          <a:ext cx="7943850" cy="6740328"/>
        </p:xfrm>
        <a:graphic>
          <a:graphicData uri="http://schemas.openxmlformats.org/drawingml/2006/table">
            <a:tbl>
              <a:tblPr/>
              <a:tblGrid>
                <a:gridCol w="3971925">
                  <a:extLst>
                    <a:ext uri="{9D8B030D-6E8A-4147-A177-3AD203B41FA5}">
                      <a16:colId xmlns:a16="http://schemas.microsoft.com/office/drawing/2014/main" val="2142864521"/>
                    </a:ext>
                  </a:extLst>
                </a:gridCol>
                <a:gridCol w="3971925">
                  <a:extLst>
                    <a:ext uri="{9D8B030D-6E8A-4147-A177-3AD203B41FA5}">
                      <a16:colId xmlns:a16="http://schemas.microsoft.com/office/drawing/2014/main" val="2552503669"/>
                    </a:ext>
                  </a:extLst>
                </a:gridCol>
              </a:tblGrid>
              <a:tr h="1775679">
                <a:tc>
                  <a:txBody>
                    <a:bodyPr/>
                    <a:lstStyle/>
                    <a:p>
                      <a:pPr algn="ctr"/>
                      <a:r>
                        <a:rPr lang="fr-CH" sz="1600" b="1" dirty="0"/>
                        <a:t>c)</a:t>
                      </a:r>
                      <a:r>
                        <a:rPr lang="fr-CH" sz="1600" dirty="0"/>
                        <a:t> être ressortissant d'un Etat membre de l'Union européenne, de l'Islande et de la Norvège, disposer en Suisse d’un titre de séjour UE/AELE portant la mention « activité lucrative » et pouvoir justifier d’une activité professionnelle en étroite relation avec les études de médecine (article 9, par. 3, Annexe I ALCP), étant précisé que cette activité professionnelle doit impérativement correspondre à l’une des professions couvertes par la </a:t>
                      </a:r>
                      <a:r>
                        <a:rPr lang="fr-CH" sz="1600" dirty="0" err="1"/>
                        <a:t>LPMéd</a:t>
                      </a:r>
                      <a:r>
                        <a:rPr lang="fr-CH" sz="1600" dirty="0"/>
                        <a:t> et avoir duré un an au moins de façon ininterrompue, ce qui doit être attesté par écrit par l'employeur ; ou</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sz="1600"/>
                        <a:t>copie de votre  titre de séjour suisse UE/AELE portant la mention « activité lucrative » +</a:t>
                      </a:r>
                    </a:p>
                    <a:p>
                      <a:pPr algn="ctr">
                        <a:buFont typeface="Arial" panose="020B0604020202020204" pitchFamily="34" charset="0"/>
                        <a:buChar char="•"/>
                      </a:pPr>
                      <a:r>
                        <a:rPr lang="fr-CH" sz="1600"/>
                        <a:t>copie de votre certificat de travail justifiant une activité professionnelle en étroite relation avec les études en médecine durant un an au moins de façon ininterrompue</a:t>
                      </a:r>
                    </a:p>
                  </a:txBody>
                  <a:tcPr marL="9525" marR="9525" marT="9525" marB="9525" anchor="ctr">
                    <a:lnL>
                      <a:noFill/>
                    </a:lnL>
                    <a:lnR>
                      <a:noFill/>
                    </a:lnR>
                    <a:lnT>
                      <a:noFill/>
                    </a:lnT>
                    <a:lnB>
                      <a:noFill/>
                    </a:lnB>
                    <a:noFill/>
                  </a:tcPr>
                </a:tc>
                <a:extLst>
                  <a:ext uri="{0D108BD9-81ED-4DB2-BD59-A6C34878D82A}">
                    <a16:rowId xmlns:a16="http://schemas.microsoft.com/office/drawing/2014/main" val="3267502958"/>
                  </a:ext>
                </a:extLst>
              </a:tr>
              <a:tr h="1775679">
                <a:tc>
                  <a:txBody>
                    <a:bodyPr/>
                    <a:lstStyle/>
                    <a:p>
                      <a:pPr algn="ctr"/>
                      <a:r>
                        <a:rPr lang="fr-CH" sz="1600" b="1"/>
                        <a:t>d)</a:t>
                      </a:r>
                      <a:r>
                        <a:rPr lang="fr-CH" sz="1600"/>
                        <a:t> être l’enfant, quelle que soit la nationalité du candidat, de ressortissants des Etats membres de l’Union européenne, de l’Islande, de la Norvège et du Liechtenstein et disposer en Suisse d’un titre de séjour en tant que membre de la famille d’un citoyen UE/ALCP (article 3, par. 6, Annexe I ALCP) ; ou</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sz="1600" dirty="0"/>
                        <a:t>copie de votre titre de séjour suisse en tant que membre de la famille d’un citoyen UE/ALCP +</a:t>
                      </a:r>
                    </a:p>
                    <a:p>
                      <a:pPr algn="ctr">
                        <a:buFont typeface="Arial" panose="020B0604020202020204" pitchFamily="34" charset="0"/>
                        <a:buChar char="•"/>
                      </a:pPr>
                      <a:r>
                        <a:rPr lang="fr-CH" sz="1600" dirty="0"/>
                        <a:t>copie du titre de séjour de votre père ou mère +</a:t>
                      </a:r>
                    </a:p>
                    <a:p>
                      <a:pPr algn="ctr">
                        <a:buFont typeface="Arial" panose="020B0604020202020204" pitchFamily="34" charset="0"/>
                        <a:buChar char="•"/>
                      </a:pPr>
                      <a:r>
                        <a:rPr lang="fr-CH" sz="1600" dirty="0"/>
                        <a:t>copie du livret de famille si le nom de famille est différent</a:t>
                      </a:r>
                    </a:p>
                  </a:txBody>
                  <a:tcPr marL="9525" marR="9525" marT="9525" marB="9525" anchor="ctr">
                    <a:lnL>
                      <a:noFill/>
                    </a:lnL>
                    <a:lnR>
                      <a:noFill/>
                    </a:lnR>
                    <a:lnT>
                      <a:noFill/>
                    </a:lnT>
                    <a:lnB>
                      <a:noFill/>
                    </a:lnB>
                    <a:noFill/>
                  </a:tcPr>
                </a:tc>
                <a:extLst>
                  <a:ext uri="{0D108BD9-81ED-4DB2-BD59-A6C34878D82A}">
                    <a16:rowId xmlns:a16="http://schemas.microsoft.com/office/drawing/2014/main" val="1296848448"/>
                  </a:ext>
                </a:extLst>
              </a:tr>
              <a:tr h="1775679">
                <a:tc>
                  <a:txBody>
                    <a:bodyPr/>
                    <a:lstStyle/>
                    <a:p>
                      <a:pPr algn="ctr">
                        <a:spcAft>
                          <a:spcPts val="825"/>
                        </a:spcAft>
                      </a:pPr>
                      <a:endParaRPr lang="fr-CH">
                        <a:effectLst/>
                      </a:endParaRP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endParaRPr lang="fr-CH" dirty="0"/>
                    </a:p>
                  </a:txBody>
                  <a:tcPr marL="9525" marR="9525" marT="9525" marB="9525" anchor="ctr">
                    <a:lnL>
                      <a:noFill/>
                    </a:lnL>
                    <a:lnR>
                      <a:noFill/>
                    </a:lnR>
                    <a:lnT>
                      <a:noFill/>
                    </a:lnT>
                    <a:lnB>
                      <a:noFill/>
                    </a:lnB>
                    <a:noFill/>
                  </a:tcPr>
                </a:tc>
                <a:extLst>
                  <a:ext uri="{0D108BD9-81ED-4DB2-BD59-A6C34878D82A}">
                    <a16:rowId xmlns:a16="http://schemas.microsoft.com/office/drawing/2014/main" val="3193228596"/>
                  </a:ext>
                </a:extLst>
              </a:tr>
            </a:tbl>
          </a:graphicData>
        </a:graphic>
      </p:graphicFrame>
      <p:sp>
        <p:nvSpPr>
          <p:cNvPr id="12" name="Rectangle 3">
            <a:extLst>
              <a:ext uri="{FF2B5EF4-FFF2-40B4-BE49-F238E27FC236}">
                <a16:creationId xmlns:a16="http://schemas.microsoft.com/office/drawing/2014/main" id="{99B4C19C-9336-99A0-43B2-A688B79E9363}"/>
              </a:ext>
            </a:extLst>
          </p:cNvPr>
          <p:cNvSpPr>
            <a:spLocks noChangeArrowheads="1"/>
          </p:cNvSpPr>
          <p:nvPr/>
        </p:nvSpPr>
        <p:spPr bwMode="auto">
          <a:xfrm>
            <a:off x="4447606" y="2134968"/>
            <a:ext cx="24878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just" defTabSz="914400" rtl="0" eaLnBrk="0" fontAlgn="base" latinLnBrk="0" hangingPunct="0">
              <a:lnSpc>
                <a:spcPct val="100000"/>
              </a:lnSpc>
              <a:spcBef>
                <a:spcPct val="0"/>
              </a:spcBef>
              <a:spcAft>
                <a:spcPct val="0"/>
              </a:spcAft>
              <a:buClrTx/>
              <a:buSzTx/>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2835702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13F67-06D9-0DD2-9DF0-811E598CF55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C7BE5C9-26E6-1E58-94A5-F9F0921A8677}"/>
              </a:ext>
            </a:extLst>
          </p:cNvPr>
          <p:cNvSpPr>
            <a:spLocks noGrp="1"/>
          </p:cNvSpPr>
          <p:nvPr>
            <p:ph type="title"/>
          </p:nvPr>
        </p:nvSpPr>
        <p:spPr>
          <a:xfrm>
            <a:off x="457200" y="274638"/>
            <a:ext cx="8229600" cy="812841"/>
          </a:xfrm>
        </p:spPr>
        <p:txBody>
          <a:bodyPr>
            <a:normAutofit fontScale="90000"/>
          </a:bodyPr>
          <a:lstStyle/>
          <a:p>
            <a:br>
              <a:rPr lang="fr-CH" b="1" dirty="0"/>
            </a:br>
            <a:br>
              <a:rPr lang="fr-CH" b="1" dirty="0"/>
            </a:br>
            <a:endParaRPr lang="fr-CH" dirty="0"/>
          </a:p>
        </p:txBody>
      </p:sp>
      <p:pic>
        <p:nvPicPr>
          <p:cNvPr id="4" name="Image 3" descr="template.jpg">
            <a:extLst>
              <a:ext uri="{FF2B5EF4-FFF2-40B4-BE49-F238E27FC236}">
                <a16:creationId xmlns:a16="http://schemas.microsoft.com/office/drawing/2014/main" id="{E78B1FA4-A985-B00D-7625-836E0931B855}"/>
              </a:ext>
            </a:extLst>
          </p:cNvPr>
          <p:cNvPicPr>
            <a:picLocks noChangeAspect="1"/>
          </p:cNvPicPr>
          <p:nvPr/>
        </p:nvPicPr>
        <p:blipFill>
          <a:blip r:embed="rId2" cstate="print"/>
          <a:stretch>
            <a:fillRect/>
          </a:stretch>
        </p:blipFill>
        <p:spPr>
          <a:xfrm>
            <a:off x="0" y="5779008"/>
            <a:ext cx="9144000" cy="1078992"/>
          </a:xfrm>
          <a:prstGeom prst="rect">
            <a:avLst/>
          </a:prstGeom>
        </p:spPr>
      </p:pic>
      <p:sp>
        <p:nvSpPr>
          <p:cNvPr id="5" name="ZoneTexte 4">
            <a:extLst>
              <a:ext uri="{FF2B5EF4-FFF2-40B4-BE49-F238E27FC236}">
                <a16:creationId xmlns:a16="http://schemas.microsoft.com/office/drawing/2014/main" id="{C94FEF40-274A-6DB3-98F6-1C042093422C}"/>
              </a:ext>
            </a:extLst>
          </p:cNvPr>
          <p:cNvSpPr txBox="1"/>
          <p:nvPr/>
        </p:nvSpPr>
        <p:spPr>
          <a:xfrm>
            <a:off x="348280" y="6133676"/>
            <a:ext cx="6009670" cy="369332"/>
          </a:xfrm>
          <a:prstGeom prst="rect">
            <a:avLst/>
          </a:prstGeom>
          <a:noFill/>
        </p:spPr>
        <p:txBody>
          <a:bodyPr wrap="square" rtlCol="0">
            <a:spAutoFit/>
          </a:bodyPr>
          <a:lstStyle/>
          <a:p>
            <a:r>
              <a:rPr lang="fr-CH" b="1" dirty="0">
                <a:solidFill>
                  <a:schemeClr val="bg1"/>
                </a:solidFill>
                <a:latin typeface="Arial" pitchFamily="34" charset="0"/>
                <a:cs typeface="Arial" pitchFamily="34" charset="0"/>
              </a:rPr>
              <a:t>Service des immatriculations</a:t>
            </a:r>
          </a:p>
        </p:txBody>
      </p:sp>
      <p:graphicFrame>
        <p:nvGraphicFramePr>
          <p:cNvPr id="11" name="Espace réservé du contenu 10">
            <a:extLst>
              <a:ext uri="{FF2B5EF4-FFF2-40B4-BE49-F238E27FC236}">
                <a16:creationId xmlns:a16="http://schemas.microsoft.com/office/drawing/2014/main" id="{C9B5154A-3A51-78F2-E204-A20F50B61722}"/>
              </a:ext>
            </a:extLst>
          </p:cNvPr>
          <p:cNvGraphicFramePr>
            <a:graphicFrameLocks noGrp="1"/>
          </p:cNvGraphicFramePr>
          <p:nvPr>
            <p:ph idx="1"/>
            <p:extLst>
              <p:ext uri="{D42A27DB-BD31-4B8C-83A1-F6EECF244321}">
                <p14:modId xmlns:p14="http://schemas.microsoft.com/office/powerpoint/2010/main" val="2145825489"/>
              </p:ext>
            </p:extLst>
          </p:nvPr>
        </p:nvGraphicFramePr>
        <p:xfrm>
          <a:off x="600074" y="274638"/>
          <a:ext cx="7943850" cy="5764968"/>
        </p:xfrm>
        <a:graphic>
          <a:graphicData uri="http://schemas.openxmlformats.org/drawingml/2006/table">
            <a:tbl>
              <a:tblPr/>
              <a:tblGrid>
                <a:gridCol w="3971925">
                  <a:extLst>
                    <a:ext uri="{9D8B030D-6E8A-4147-A177-3AD203B41FA5}">
                      <a16:colId xmlns:a16="http://schemas.microsoft.com/office/drawing/2014/main" val="2142864521"/>
                    </a:ext>
                  </a:extLst>
                </a:gridCol>
                <a:gridCol w="3971925">
                  <a:extLst>
                    <a:ext uri="{9D8B030D-6E8A-4147-A177-3AD203B41FA5}">
                      <a16:colId xmlns:a16="http://schemas.microsoft.com/office/drawing/2014/main" val="2552503669"/>
                    </a:ext>
                  </a:extLst>
                </a:gridCol>
              </a:tblGrid>
              <a:tr h="1775679">
                <a:tc>
                  <a:txBody>
                    <a:bodyPr/>
                    <a:lstStyle/>
                    <a:p>
                      <a:pPr algn="ctr"/>
                      <a:r>
                        <a:rPr lang="fr-CH" b="1" dirty="0"/>
                        <a:t>e)</a:t>
                      </a:r>
                      <a:r>
                        <a:rPr lang="fr-CH" dirty="0"/>
                        <a:t> être domicilié en Suisse, être titulaire d’un permis B de séjour en Suisse et avoir un père ou une mère titulaire d'un permis C d'établissement en Suisse ; ou</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a:t>copie de votre permis B de séjour suisse +</a:t>
                      </a:r>
                    </a:p>
                    <a:p>
                      <a:pPr algn="ctr">
                        <a:buFont typeface="Arial" panose="020B0604020202020204" pitchFamily="34" charset="0"/>
                        <a:buChar char="•"/>
                      </a:pPr>
                      <a:r>
                        <a:rPr lang="fr-CH"/>
                        <a:t>copie du permis C d’établissement suisse de votre père ou mère +</a:t>
                      </a:r>
                    </a:p>
                    <a:p>
                      <a:pPr algn="ctr">
                        <a:buFont typeface="Arial" panose="020B0604020202020204" pitchFamily="34" charset="0"/>
                        <a:buChar char="•"/>
                      </a:pPr>
                      <a:r>
                        <a:rPr lang="fr-CH"/>
                        <a:t>copie du livret de famille si le nom de famille est différent</a:t>
                      </a:r>
                    </a:p>
                  </a:txBody>
                  <a:tcPr marL="9525" marR="9525" marT="9525" marB="9525" anchor="ctr">
                    <a:lnL>
                      <a:noFill/>
                    </a:lnL>
                    <a:lnR>
                      <a:noFill/>
                    </a:lnR>
                    <a:lnT>
                      <a:noFill/>
                    </a:lnT>
                    <a:lnB>
                      <a:noFill/>
                    </a:lnB>
                    <a:noFill/>
                  </a:tcPr>
                </a:tc>
                <a:extLst>
                  <a:ext uri="{0D108BD9-81ED-4DB2-BD59-A6C34878D82A}">
                    <a16:rowId xmlns:a16="http://schemas.microsoft.com/office/drawing/2014/main" val="3267502958"/>
                  </a:ext>
                </a:extLst>
              </a:tr>
              <a:tr h="1775679">
                <a:tc>
                  <a:txBody>
                    <a:bodyPr/>
                    <a:lstStyle/>
                    <a:p>
                      <a:pPr algn="ctr"/>
                      <a:r>
                        <a:rPr lang="fr-CH" b="1"/>
                        <a:t>f)</a:t>
                      </a:r>
                      <a:r>
                        <a:rPr lang="fr-CH"/>
                        <a:t> être domicilié en Suisse, être titulaire d’un permis B de séjour en Suisse et être marié avec un ressortissant suisse ou une personne titulaire d’un permis C d’établissement en Suisse depuis au moins cinq ans ou d’un permis B de séjour l’autorisant à travailler en Suisse depuis au moins cinq ans ; ou</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a:t>copie de votre permis B de séjour suisse +</a:t>
                      </a:r>
                    </a:p>
                    <a:p>
                      <a:pPr algn="ctr">
                        <a:buFont typeface="Arial" panose="020B0604020202020204" pitchFamily="34" charset="0"/>
                        <a:buChar char="•"/>
                      </a:pPr>
                      <a:r>
                        <a:rPr lang="fr-CH"/>
                        <a:t>copie de la pièce d’identité/passeport suisse de votre époux/épouse ou du permis C d’établissement suisse de votre époux/épouse +</a:t>
                      </a:r>
                    </a:p>
                    <a:p>
                      <a:pPr algn="ctr">
                        <a:buFont typeface="Arial" panose="020B0604020202020204" pitchFamily="34" charset="0"/>
                        <a:buChar char="•"/>
                      </a:pPr>
                      <a:r>
                        <a:rPr lang="fr-CH"/>
                        <a:t>copie de votre acte de mariage</a:t>
                      </a:r>
                    </a:p>
                  </a:txBody>
                  <a:tcPr marL="9525" marR="9525" marT="9525" marB="9525" anchor="ctr">
                    <a:lnL>
                      <a:noFill/>
                    </a:lnL>
                    <a:lnR>
                      <a:noFill/>
                    </a:lnR>
                    <a:lnT>
                      <a:noFill/>
                    </a:lnT>
                    <a:lnB>
                      <a:noFill/>
                    </a:lnB>
                    <a:noFill/>
                  </a:tcPr>
                </a:tc>
                <a:extLst>
                  <a:ext uri="{0D108BD9-81ED-4DB2-BD59-A6C34878D82A}">
                    <a16:rowId xmlns:a16="http://schemas.microsoft.com/office/drawing/2014/main" val="1296848448"/>
                  </a:ext>
                </a:extLst>
              </a:tr>
              <a:tr h="1775679">
                <a:tc>
                  <a:txBody>
                    <a:bodyPr/>
                    <a:lstStyle/>
                    <a:p>
                      <a:pPr algn="ctr"/>
                      <a:r>
                        <a:rPr lang="fr-CH" b="1"/>
                        <a:t>g)</a:t>
                      </a:r>
                      <a:r>
                        <a:rPr lang="fr-CH"/>
                        <a:t> être domicilié en Suisse, être titulaire d’un permis B de séjour l’autorisant à travailler en Suisse depuis au moins cinq ans ;</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dirty="0"/>
                        <a:t>copie de votre permis B de séjour suisse</a:t>
                      </a:r>
                    </a:p>
                  </a:txBody>
                  <a:tcPr marL="9525" marR="9525" marT="9525" marB="9525" anchor="ctr">
                    <a:lnL>
                      <a:noFill/>
                    </a:lnL>
                    <a:lnR>
                      <a:noFill/>
                    </a:lnR>
                    <a:lnT>
                      <a:noFill/>
                    </a:lnT>
                    <a:lnB>
                      <a:noFill/>
                    </a:lnB>
                    <a:noFill/>
                  </a:tcPr>
                </a:tc>
                <a:extLst>
                  <a:ext uri="{0D108BD9-81ED-4DB2-BD59-A6C34878D82A}">
                    <a16:rowId xmlns:a16="http://schemas.microsoft.com/office/drawing/2014/main" val="3193228596"/>
                  </a:ext>
                </a:extLst>
              </a:tr>
            </a:tbl>
          </a:graphicData>
        </a:graphic>
      </p:graphicFrame>
      <p:sp>
        <p:nvSpPr>
          <p:cNvPr id="12" name="Rectangle 3">
            <a:extLst>
              <a:ext uri="{FF2B5EF4-FFF2-40B4-BE49-F238E27FC236}">
                <a16:creationId xmlns:a16="http://schemas.microsoft.com/office/drawing/2014/main" id="{9411C0AC-19D5-2011-0AA1-2A3A235F61BA}"/>
              </a:ext>
            </a:extLst>
          </p:cNvPr>
          <p:cNvSpPr>
            <a:spLocks noChangeArrowheads="1"/>
          </p:cNvSpPr>
          <p:nvPr/>
        </p:nvSpPr>
        <p:spPr bwMode="auto">
          <a:xfrm>
            <a:off x="4447606" y="2134968"/>
            <a:ext cx="24878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just" defTabSz="914400" rtl="0" eaLnBrk="0" fontAlgn="base" latinLnBrk="0" hangingPunct="0">
              <a:lnSpc>
                <a:spcPct val="100000"/>
              </a:lnSpc>
              <a:spcBef>
                <a:spcPct val="0"/>
              </a:spcBef>
              <a:spcAft>
                <a:spcPct val="0"/>
              </a:spcAft>
              <a:buClrTx/>
              <a:buSzTx/>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287963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4FA6A-5DBD-D57B-070C-6BD9F5BB5BF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7577AD0-2C69-1EFD-F078-C9A5C6FA38B3}"/>
              </a:ext>
            </a:extLst>
          </p:cNvPr>
          <p:cNvSpPr>
            <a:spLocks noGrp="1"/>
          </p:cNvSpPr>
          <p:nvPr>
            <p:ph type="title"/>
          </p:nvPr>
        </p:nvSpPr>
        <p:spPr>
          <a:xfrm>
            <a:off x="457200" y="274638"/>
            <a:ext cx="8229600" cy="812841"/>
          </a:xfrm>
        </p:spPr>
        <p:txBody>
          <a:bodyPr>
            <a:normAutofit fontScale="90000"/>
          </a:bodyPr>
          <a:lstStyle/>
          <a:p>
            <a:br>
              <a:rPr lang="fr-CH" b="1" dirty="0"/>
            </a:br>
            <a:br>
              <a:rPr lang="fr-CH" b="1" dirty="0"/>
            </a:br>
            <a:endParaRPr lang="fr-CH" dirty="0"/>
          </a:p>
        </p:txBody>
      </p:sp>
      <p:pic>
        <p:nvPicPr>
          <p:cNvPr id="4" name="Image 3" descr="template.jpg">
            <a:extLst>
              <a:ext uri="{FF2B5EF4-FFF2-40B4-BE49-F238E27FC236}">
                <a16:creationId xmlns:a16="http://schemas.microsoft.com/office/drawing/2014/main" id="{73B983D3-0F0F-FED6-4C6E-4AAE8ED94417}"/>
              </a:ext>
            </a:extLst>
          </p:cNvPr>
          <p:cNvPicPr>
            <a:picLocks noChangeAspect="1"/>
          </p:cNvPicPr>
          <p:nvPr/>
        </p:nvPicPr>
        <p:blipFill>
          <a:blip r:embed="rId2" cstate="print"/>
          <a:stretch>
            <a:fillRect/>
          </a:stretch>
        </p:blipFill>
        <p:spPr>
          <a:xfrm>
            <a:off x="0" y="5779008"/>
            <a:ext cx="9144000" cy="1078992"/>
          </a:xfrm>
          <a:prstGeom prst="rect">
            <a:avLst/>
          </a:prstGeom>
        </p:spPr>
      </p:pic>
      <p:sp>
        <p:nvSpPr>
          <p:cNvPr id="5" name="ZoneTexte 4">
            <a:extLst>
              <a:ext uri="{FF2B5EF4-FFF2-40B4-BE49-F238E27FC236}">
                <a16:creationId xmlns:a16="http://schemas.microsoft.com/office/drawing/2014/main" id="{0AD3FFB1-595E-53DD-FBEF-3C2553725DC5}"/>
              </a:ext>
            </a:extLst>
          </p:cNvPr>
          <p:cNvSpPr txBox="1"/>
          <p:nvPr/>
        </p:nvSpPr>
        <p:spPr>
          <a:xfrm>
            <a:off x="348280" y="6133676"/>
            <a:ext cx="6009670" cy="369332"/>
          </a:xfrm>
          <a:prstGeom prst="rect">
            <a:avLst/>
          </a:prstGeom>
          <a:noFill/>
        </p:spPr>
        <p:txBody>
          <a:bodyPr wrap="square" rtlCol="0">
            <a:spAutoFit/>
          </a:bodyPr>
          <a:lstStyle/>
          <a:p>
            <a:r>
              <a:rPr lang="fr-CH" b="1" dirty="0">
                <a:solidFill>
                  <a:schemeClr val="bg1"/>
                </a:solidFill>
                <a:latin typeface="Arial" pitchFamily="34" charset="0"/>
                <a:cs typeface="Arial" pitchFamily="34" charset="0"/>
              </a:rPr>
              <a:t>Service des immatriculations</a:t>
            </a:r>
          </a:p>
        </p:txBody>
      </p:sp>
      <p:graphicFrame>
        <p:nvGraphicFramePr>
          <p:cNvPr id="11" name="Espace réservé du contenu 10">
            <a:extLst>
              <a:ext uri="{FF2B5EF4-FFF2-40B4-BE49-F238E27FC236}">
                <a16:creationId xmlns:a16="http://schemas.microsoft.com/office/drawing/2014/main" id="{0A8FC4C2-5AE6-BFF7-0E30-933E7E5297C4}"/>
              </a:ext>
            </a:extLst>
          </p:cNvPr>
          <p:cNvGraphicFramePr>
            <a:graphicFrameLocks noGrp="1"/>
          </p:cNvGraphicFramePr>
          <p:nvPr>
            <p:ph idx="1"/>
            <p:extLst>
              <p:ext uri="{D42A27DB-BD31-4B8C-83A1-F6EECF244321}">
                <p14:modId xmlns:p14="http://schemas.microsoft.com/office/powerpoint/2010/main" val="3692762158"/>
              </p:ext>
            </p:extLst>
          </p:nvPr>
        </p:nvGraphicFramePr>
        <p:xfrm>
          <a:off x="600074" y="274638"/>
          <a:ext cx="7943850" cy="6984168"/>
        </p:xfrm>
        <a:graphic>
          <a:graphicData uri="http://schemas.openxmlformats.org/drawingml/2006/table">
            <a:tbl>
              <a:tblPr/>
              <a:tblGrid>
                <a:gridCol w="3971925">
                  <a:extLst>
                    <a:ext uri="{9D8B030D-6E8A-4147-A177-3AD203B41FA5}">
                      <a16:colId xmlns:a16="http://schemas.microsoft.com/office/drawing/2014/main" val="2142864521"/>
                    </a:ext>
                  </a:extLst>
                </a:gridCol>
                <a:gridCol w="3971925">
                  <a:extLst>
                    <a:ext uri="{9D8B030D-6E8A-4147-A177-3AD203B41FA5}">
                      <a16:colId xmlns:a16="http://schemas.microsoft.com/office/drawing/2014/main" val="2552503669"/>
                    </a:ext>
                  </a:extLst>
                </a:gridCol>
              </a:tblGrid>
              <a:tr h="1775679">
                <a:tc>
                  <a:txBody>
                    <a:bodyPr/>
                    <a:lstStyle/>
                    <a:p>
                      <a:pPr algn="ctr">
                        <a:spcAft>
                          <a:spcPts val="825"/>
                        </a:spcAft>
                      </a:pPr>
                      <a:r>
                        <a:rPr lang="fr-CH" sz="1400" b="1" dirty="0"/>
                        <a:t>h) </a:t>
                      </a:r>
                      <a:r>
                        <a:rPr lang="fr-CH" sz="1400" dirty="0"/>
                        <a:t>être domicilié en Suisse, être titulaire d’un permis B de séjour l’autorisant à travailler ou à étudier en Suisse et être titulaire d’un certificat de maturité suisse après avoir effectué la totalité de ses études dans une école suisse ou d’un certificat de maturité cantonal reconnu sur le plan suisse selon l’Ordonnance sur la reconnaissance des certificats de maturité gymnasiale</a:t>
                      </a:r>
                      <a:r>
                        <a:rPr lang="fr-CH" sz="1400" baseline="30000" dirty="0"/>
                        <a:t>1</a:t>
                      </a:r>
                      <a:r>
                        <a:rPr lang="fr-CH" sz="1400" dirty="0"/>
                        <a:t> et le Règlement de la CDIP du 16 janvier 1995 sur la reconnaissance des certificats de maturité gymnasiale</a:t>
                      </a:r>
                      <a:r>
                        <a:rPr lang="fr-CH" sz="1400" baseline="30000" dirty="0"/>
                        <a:t>2</a:t>
                      </a:r>
                      <a:r>
                        <a:rPr lang="fr-CH" sz="1400" dirty="0"/>
                        <a:t> ou un certificat suisse de maturité professionnelle accompagné du certificat d’examens complémentaires selon l’Ordonnance du 2 février 2011 relative à l’examen complémentaire permettant aux titulaires d’un certificat fédéral de maturité professionnelle d’être admis aux hautes écoles universitaires</a:t>
                      </a:r>
                      <a:r>
                        <a:rPr lang="fr-CH" sz="1400" baseline="30000" dirty="0"/>
                        <a:t>3</a:t>
                      </a:r>
                      <a:r>
                        <a:rPr lang="fr-CH" sz="1400" dirty="0"/>
                        <a:t> ; ou </a:t>
                      </a:r>
                      <a:endParaRPr lang="fr-CH" sz="1400" dirty="0">
                        <a:effectLst/>
                      </a:endParaRP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sz="1400"/>
                        <a:t>copie du permis B de séjour suisse +</a:t>
                      </a:r>
                    </a:p>
                    <a:p>
                      <a:pPr algn="ctr">
                        <a:buFont typeface="Arial" panose="020B0604020202020204" pitchFamily="34" charset="0"/>
                        <a:buChar char="•"/>
                      </a:pPr>
                      <a:r>
                        <a:rPr lang="fr-CH" sz="1400"/>
                        <a:t>copie de votre certificat de maturité gymnasiale ou fédérale/professionnelle ou spécialisée + passerelle Dubs, ou une attestation de scolarité si en cours d’obtention</a:t>
                      </a:r>
                    </a:p>
                  </a:txBody>
                  <a:tcPr marL="9525" marR="9525" marT="9525" marB="9525" anchor="ctr">
                    <a:lnL>
                      <a:noFill/>
                    </a:lnL>
                    <a:lnR>
                      <a:noFill/>
                    </a:lnR>
                    <a:lnT>
                      <a:noFill/>
                    </a:lnT>
                    <a:lnB>
                      <a:noFill/>
                    </a:lnB>
                    <a:noFill/>
                  </a:tcPr>
                </a:tc>
                <a:extLst>
                  <a:ext uri="{0D108BD9-81ED-4DB2-BD59-A6C34878D82A}">
                    <a16:rowId xmlns:a16="http://schemas.microsoft.com/office/drawing/2014/main" val="3267502958"/>
                  </a:ext>
                </a:extLst>
              </a:tr>
              <a:tr h="1775679">
                <a:tc>
                  <a:txBody>
                    <a:bodyPr/>
                    <a:lstStyle/>
                    <a:p>
                      <a:pPr algn="ctr"/>
                      <a:r>
                        <a:rPr lang="fr-CH" sz="1400" b="1"/>
                        <a:t>i)</a:t>
                      </a:r>
                      <a:r>
                        <a:rPr lang="fr-CH" sz="1400"/>
                        <a:t> être domicilié en Suisse, être titulaire d’un permis B de séjour l’autorisant à travailler ou d’étudier en Suisse et avoir obtenu un titre de baccalauréat universitaire d’une université ou d’une haute école suisse, après avoir effectué la totalité de ses études auprès d’une université ou d’une haute école suisse pour l’obtention de ce titre ; ou</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sz="1400" dirty="0"/>
                        <a:t>copie de votre permis B de séjour suisse +</a:t>
                      </a:r>
                    </a:p>
                    <a:p>
                      <a:pPr algn="ctr">
                        <a:buFont typeface="Arial" panose="020B0604020202020204" pitchFamily="34" charset="0"/>
                        <a:buChar char="•"/>
                      </a:pPr>
                      <a:r>
                        <a:rPr lang="fr-CH" sz="1400" dirty="0"/>
                        <a:t>copie des relevés de notes de votre diplôme de baccalauréat universitaire d’une université ou d’une haute école suisse</a:t>
                      </a:r>
                      <a:r>
                        <a:rPr lang="fr-CH" sz="1400" dirty="0">
                          <a:effectLst/>
                        </a:rPr>
                        <a:t>  </a:t>
                      </a:r>
                      <a:r>
                        <a:rPr lang="fr-CH" sz="1400" dirty="0"/>
                        <a:t>+</a:t>
                      </a:r>
                    </a:p>
                    <a:p>
                      <a:pPr algn="ctr">
                        <a:buFont typeface="Arial" panose="020B0604020202020204" pitchFamily="34" charset="0"/>
                        <a:buChar char="•"/>
                      </a:pPr>
                      <a:r>
                        <a:rPr lang="fr-CH" sz="1400" dirty="0"/>
                        <a:t>copie de votre diplôme de baccalauréat universitaire d’une université ou d’une haute école suisse, ou une attestation de scolarité si en cours d’obtention</a:t>
                      </a:r>
                    </a:p>
                  </a:txBody>
                  <a:tcPr marL="9525" marR="9525" marT="9525" marB="9525" anchor="ctr">
                    <a:lnL>
                      <a:noFill/>
                    </a:lnL>
                    <a:lnR>
                      <a:noFill/>
                    </a:lnR>
                    <a:lnT>
                      <a:noFill/>
                    </a:lnT>
                    <a:lnB>
                      <a:noFill/>
                    </a:lnB>
                    <a:noFill/>
                  </a:tcPr>
                </a:tc>
                <a:extLst>
                  <a:ext uri="{0D108BD9-81ED-4DB2-BD59-A6C34878D82A}">
                    <a16:rowId xmlns:a16="http://schemas.microsoft.com/office/drawing/2014/main" val="1296848448"/>
                  </a:ext>
                </a:extLst>
              </a:tr>
              <a:tr h="1775679">
                <a:tc>
                  <a:txBody>
                    <a:bodyPr/>
                    <a:lstStyle/>
                    <a:p>
                      <a:pPr algn="ctr"/>
                      <a:endParaRPr lang="fr-CH" dirty="0"/>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endParaRPr lang="fr-CH" dirty="0"/>
                    </a:p>
                  </a:txBody>
                  <a:tcPr marL="9525" marR="9525" marT="9525" marB="9525" anchor="ctr">
                    <a:lnL>
                      <a:noFill/>
                    </a:lnL>
                    <a:lnR>
                      <a:noFill/>
                    </a:lnR>
                    <a:lnT>
                      <a:noFill/>
                    </a:lnT>
                    <a:lnB>
                      <a:noFill/>
                    </a:lnB>
                    <a:noFill/>
                  </a:tcPr>
                </a:tc>
                <a:extLst>
                  <a:ext uri="{0D108BD9-81ED-4DB2-BD59-A6C34878D82A}">
                    <a16:rowId xmlns:a16="http://schemas.microsoft.com/office/drawing/2014/main" val="3193228596"/>
                  </a:ext>
                </a:extLst>
              </a:tr>
            </a:tbl>
          </a:graphicData>
        </a:graphic>
      </p:graphicFrame>
      <p:sp>
        <p:nvSpPr>
          <p:cNvPr id="12" name="Rectangle 3">
            <a:extLst>
              <a:ext uri="{FF2B5EF4-FFF2-40B4-BE49-F238E27FC236}">
                <a16:creationId xmlns:a16="http://schemas.microsoft.com/office/drawing/2014/main" id="{791E4C2F-EA01-3B15-0EC4-3D5669ECE731}"/>
              </a:ext>
            </a:extLst>
          </p:cNvPr>
          <p:cNvSpPr>
            <a:spLocks noChangeArrowheads="1"/>
          </p:cNvSpPr>
          <p:nvPr/>
        </p:nvSpPr>
        <p:spPr bwMode="auto">
          <a:xfrm>
            <a:off x="4447606" y="2134968"/>
            <a:ext cx="24878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just" defTabSz="914400" rtl="0" eaLnBrk="0" fontAlgn="base" latinLnBrk="0" hangingPunct="0">
              <a:lnSpc>
                <a:spcPct val="100000"/>
              </a:lnSpc>
              <a:spcBef>
                <a:spcPct val="0"/>
              </a:spcBef>
              <a:spcAft>
                <a:spcPct val="0"/>
              </a:spcAft>
              <a:buClrTx/>
              <a:buSzTx/>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1776084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F1E9C-8F0C-EEA5-95CF-E3C13DA5778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91A5A1A-673F-336D-5986-91C7F76D709B}"/>
              </a:ext>
            </a:extLst>
          </p:cNvPr>
          <p:cNvSpPr>
            <a:spLocks noGrp="1"/>
          </p:cNvSpPr>
          <p:nvPr>
            <p:ph type="title"/>
          </p:nvPr>
        </p:nvSpPr>
        <p:spPr>
          <a:xfrm>
            <a:off x="457200" y="274638"/>
            <a:ext cx="8229600" cy="812841"/>
          </a:xfrm>
        </p:spPr>
        <p:txBody>
          <a:bodyPr>
            <a:normAutofit fontScale="90000"/>
          </a:bodyPr>
          <a:lstStyle/>
          <a:p>
            <a:br>
              <a:rPr lang="fr-CH" b="1" dirty="0"/>
            </a:br>
            <a:br>
              <a:rPr lang="fr-CH" b="1" dirty="0"/>
            </a:br>
            <a:endParaRPr lang="fr-CH" dirty="0"/>
          </a:p>
        </p:txBody>
      </p:sp>
      <p:pic>
        <p:nvPicPr>
          <p:cNvPr id="4" name="Image 3" descr="template.jpg">
            <a:extLst>
              <a:ext uri="{FF2B5EF4-FFF2-40B4-BE49-F238E27FC236}">
                <a16:creationId xmlns:a16="http://schemas.microsoft.com/office/drawing/2014/main" id="{6D5743EC-00BF-2B35-3DBD-2C3F2E3EBD6D}"/>
              </a:ext>
            </a:extLst>
          </p:cNvPr>
          <p:cNvPicPr>
            <a:picLocks noChangeAspect="1"/>
          </p:cNvPicPr>
          <p:nvPr/>
        </p:nvPicPr>
        <p:blipFill>
          <a:blip r:embed="rId2" cstate="print"/>
          <a:stretch>
            <a:fillRect/>
          </a:stretch>
        </p:blipFill>
        <p:spPr>
          <a:xfrm>
            <a:off x="0" y="5779008"/>
            <a:ext cx="9144000" cy="1078992"/>
          </a:xfrm>
          <a:prstGeom prst="rect">
            <a:avLst/>
          </a:prstGeom>
        </p:spPr>
      </p:pic>
      <p:sp>
        <p:nvSpPr>
          <p:cNvPr id="5" name="ZoneTexte 4">
            <a:extLst>
              <a:ext uri="{FF2B5EF4-FFF2-40B4-BE49-F238E27FC236}">
                <a16:creationId xmlns:a16="http://schemas.microsoft.com/office/drawing/2014/main" id="{AB99D09F-EF4F-8EAB-043A-FD7A9D2D7270}"/>
              </a:ext>
            </a:extLst>
          </p:cNvPr>
          <p:cNvSpPr txBox="1"/>
          <p:nvPr/>
        </p:nvSpPr>
        <p:spPr>
          <a:xfrm>
            <a:off x="348280" y="6133676"/>
            <a:ext cx="6009670" cy="369332"/>
          </a:xfrm>
          <a:prstGeom prst="rect">
            <a:avLst/>
          </a:prstGeom>
          <a:noFill/>
        </p:spPr>
        <p:txBody>
          <a:bodyPr wrap="square" rtlCol="0">
            <a:spAutoFit/>
          </a:bodyPr>
          <a:lstStyle/>
          <a:p>
            <a:r>
              <a:rPr lang="fr-CH" b="1" dirty="0">
                <a:solidFill>
                  <a:schemeClr val="bg1"/>
                </a:solidFill>
                <a:latin typeface="Arial" pitchFamily="34" charset="0"/>
                <a:cs typeface="Arial" pitchFamily="34" charset="0"/>
              </a:rPr>
              <a:t>Service des immatriculations</a:t>
            </a:r>
          </a:p>
        </p:txBody>
      </p:sp>
      <p:graphicFrame>
        <p:nvGraphicFramePr>
          <p:cNvPr id="11" name="Espace réservé du contenu 10">
            <a:extLst>
              <a:ext uri="{FF2B5EF4-FFF2-40B4-BE49-F238E27FC236}">
                <a16:creationId xmlns:a16="http://schemas.microsoft.com/office/drawing/2014/main" id="{1242F2F4-F59D-F70E-A628-02AB9500703C}"/>
              </a:ext>
            </a:extLst>
          </p:cNvPr>
          <p:cNvGraphicFramePr>
            <a:graphicFrameLocks noGrp="1"/>
          </p:cNvGraphicFramePr>
          <p:nvPr>
            <p:ph idx="1"/>
            <p:extLst>
              <p:ext uri="{D42A27DB-BD31-4B8C-83A1-F6EECF244321}">
                <p14:modId xmlns:p14="http://schemas.microsoft.com/office/powerpoint/2010/main" val="1741649963"/>
              </p:ext>
            </p:extLst>
          </p:nvPr>
        </p:nvGraphicFramePr>
        <p:xfrm>
          <a:off x="600074" y="274639"/>
          <a:ext cx="7943850" cy="5721254"/>
        </p:xfrm>
        <a:graphic>
          <a:graphicData uri="http://schemas.openxmlformats.org/drawingml/2006/table">
            <a:tbl>
              <a:tblPr/>
              <a:tblGrid>
                <a:gridCol w="3971925">
                  <a:extLst>
                    <a:ext uri="{9D8B030D-6E8A-4147-A177-3AD203B41FA5}">
                      <a16:colId xmlns:a16="http://schemas.microsoft.com/office/drawing/2014/main" val="2142864521"/>
                    </a:ext>
                  </a:extLst>
                </a:gridCol>
                <a:gridCol w="3971925">
                  <a:extLst>
                    <a:ext uri="{9D8B030D-6E8A-4147-A177-3AD203B41FA5}">
                      <a16:colId xmlns:a16="http://schemas.microsoft.com/office/drawing/2014/main" val="2552503669"/>
                    </a:ext>
                  </a:extLst>
                </a:gridCol>
              </a:tblGrid>
              <a:tr h="2362162">
                <a:tc>
                  <a:txBody>
                    <a:bodyPr/>
                    <a:lstStyle/>
                    <a:p>
                      <a:pPr algn="ctr"/>
                      <a:r>
                        <a:rPr lang="fr-CH" sz="1400" b="1" dirty="0"/>
                        <a:t>j)</a:t>
                      </a:r>
                      <a:r>
                        <a:rPr lang="fr-CH" sz="1400" dirty="0"/>
                        <a:t> avoir un père, une mère, ou être marié à une personne bénéficiaire de privilèges, d'immunités et de facilités visées à l'article 2, alinéa 2, de la Loi fédérale sur les privilèges, les immunités et les facilités, ainsi que sur les aides financières accordés par la Suisse en tant qu'Etat hôte, du 22 juin 2007</a:t>
                      </a:r>
                      <a:r>
                        <a:rPr lang="fr-CH" sz="1400" baseline="30000" dirty="0"/>
                        <a:t>4</a:t>
                      </a:r>
                      <a:r>
                        <a:rPr lang="fr-CH" sz="1400" dirty="0"/>
                        <a:t>, et qui sont titulaires d'une carte de légitimation du Département fédéral des affaires étrangères (DFAE) délivrée selon l’article 17 de l’Ordonnance relative à la loi fédérale sur les privilèges, les immunités et les facilités, ainsi que sur les aides financières accordés par la Suisse en tant qu'Etat hôte, du 7 décembre 2007</a:t>
                      </a:r>
                      <a:r>
                        <a:rPr lang="fr-CH" sz="1400" baseline="30000" dirty="0"/>
                        <a:t>5</a:t>
                      </a:r>
                      <a:r>
                        <a:rPr lang="fr-CH" sz="1400" dirty="0"/>
                        <a:t> ; ou</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sz="1400"/>
                        <a:t>copie de votre carte de légitimation suisse ou de celle de votre père ou mère +</a:t>
                      </a:r>
                    </a:p>
                    <a:p>
                      <a:pPr algn="ctr">
                        <a:buFont typeface="Arial" panose="020B0604020202020204" pitchFamily="34" charset="0"/>
                        <a:buChar char="•"/>
                      </a:pPr>
                      <a:r>
                        <a:rPr lang="fr-CH" sz="1400"/>
                        <a:t>copie du livret de famille si le nom de famille est différent</a:t>
                      </a:r>
                    </a:p>
                  </a:txBody>
                  <a:tcPr marL="9525" marR="9525" marT="9525" marB="9525" anchor="ctr">
                    <a:lnL>
                      <a:noFill/>
                    </a:lnL>
                    <a:lnR>
                      <a:noFill/>
                    </a:lnR>
                    <a:lnT>
                      <a:noFill/>
                    </a:lnT>
                    <a:lnB>
                      <a:noFill/>
                    </a:lnB>
                    <a:noFill/>
                  </a:tcPr>
                </a:tc>
                <a:extLst>
                  <a:ext uri="{0D108BD9-81ED-4DB2-BD59-A6C34878D82A}">
                    <a16:rowId xmlns:a16="http://schemas.microsoft.com/office/drawing/2014/main" val="3267502958"/>
                  </a:ext>
                </a:extLst>
              </a:tr>
              <a:tr h="1515735">
                <a:tc>
                  <a:txBody>
                    <a:bodyPr/>
                    <a:lstStyle/>
                    <a:p>
                      <a:pPr algn="ctr"/>
                      <a:r>
                        <a:rPr lang="fr-CH" sz="1400" b="1"/>
                        <a:t>k)</a:t>
                      </a:r>
                      <a:r>
                        <a:rPr lang="fr-CH" sz="1400"/>
                        <a:t> être un réfugié reconnu par la Suisse ou être titulaire d’un permis F; ou</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sz="1400"/>
                        <a:t>copie de votre permis de séjour B, C ou F suisse</a:t>
                      </a:r>
                    </a:p>
                    <a:p>
                      <a:pPr algn="ctr"/>
                      <a:r>
                        <a:rPr lang="fr-CH" sz="1400"/>
                        <a:t>      ou</a:t>
                      </a:r>
                    </a:p>
                    <a:p>
                      <a:pPr algn="ctr">
                        <a:buFont typeface="Arial" panose="020B0604020202020204" pitchFamily="34" charset="0"/>
                        <a:buChar char="•"/>
                      </a:pPr>
                      <a:r>
                        <a:rPr lang="fr-CH" sz="1400"/>
                        <a:t>copie de votre permis de séjour S + copie de votre certificat de maturité gymnasiale ou fédérale/professionnelle  ou spécialisée + passerelle Dubs, ou une attestation de scolarité si en cours d’obtention</a:t>
                      </a:r>
                    </a:p>
                  </a:txBody>
                  <a:tcPr marL="9525" marR="9525" marT="9525" marB="9525" anchor="ctr">
                    <a:lnL>
                      <a:noFill/>
                    </a:lnL>
                    <a:lnR>
                      <a:noFill/>
                    </a:lnR>
                    <a:lnT>
                      <a:noFill/>
                    </a:lnT>
                    <a:lnB>
                      <a:noFill/>
                    </a:lnB>
                    <a:noFill/>
                  </a:tcPr>
                </a:tc>
                <a:extLst>
                  <a:ext uri="{0D108BD9-81ED-4DB2-BD59-A6C34878D82A}">
                    <a16:rowId xmlns:a16="http://schemas.microsoft.com/office/drawing/2014/main" val="1296848448"/>
                  </a:ext>
                </a:extLst>
              </a:tr>
              <a:tr h="1626149">
                <a:tc>
                  <a:txBody>
                    <a:bodyPr/>
                    <a:lstStyle/>
                    <a:p>
                      <a:pPr algn="ctr"/>
                      <a:r>
                        <a:rPr lang="fr-CH" sz="1400" b="1" dirty="0"/>
                        <a:t>l) </a:t>
                      </a:r>
                      <a:r>
                        <a:rPr lang="fr-CH" sz="1400" dirty="0"/>
                        <a:t>être titulaire d’un permis G de frontalier délivré par les autorités du canton de Genève depuis au moins cinq ans, ou avoir un père ou une mère titulaire d’un permis G délivré par les autorités du canton de Genève depuis au moins cinq ans.</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sz="1400" dirty="0"/>
                        <a:t>copie de votre permis G de frontalier genevois ou de celui  de votre père ou mère +</a:t>
                      </a:r>
                    </a:p>
                    <a:p>
                      <a:pPr algn="ctr">
                        <a:buFont typeface="Arial" panose="020B0604020202020204" pitchFamily="34" charset="0"/>
                        <a:buChar char="•"/>
                      </a:pPr>
                      <a:r>
                        <a:rPr lang="fr-CH" sz="1400" dirty="0"/>
                        <a:t>copie du livret de famille si le nom de famille est différent</a:t>
                      </a:r>
                    </a:p>
                  </a:txBody>
                  <a:tcPr marL="9525" marR="9525" marT="9525" marB="9525" anchor="ctr">
                    <a:lnL>
                      <a:noFill/>
                    </a:lnL>
                    <a:lnR>
                      <a:noFill/>
                    </a:lnR>
                    <a:lnT>
                      <a:noFill/>
                    </a:lnT>
                    <a:lnB>
                      <a:noFill/>
                    </a:lnB>
                    <a:noFill/>
                  </a:tcPr>
                </a:tc>
                <a:extLst>
                  <a:ext uri="{0D108BD9-81ED-4DB2-BD59-A6C34878D82A}">
                    <a16:rowId xmlns:a16="http://schemas.microsoft.com/office/drawing/2014/main" val="3193228596"/>
                  </a:ext>
                </a:extLst>
              </a:tr>
            </a:tbl>
          </a:graphicData>
        </a:graphic>
      </p:graphicFrame>
      <p:sp>
        <p:nvSpPr>
          <p:cNvPr id="12" name="Rectangle 3">
            <a:extLst>
              <a:ext uri="{FF2B5EF4-FFF2-40B4-BE49-F238E27FC236}">
                <a16:creationId xmlns:a16="http://schemas.microsoft.com/office/drawing/2014/main" id="{D392609D-83C9-478D-F58E-2E35E46F2BFD}"/>
              </a:ext>
            </a:extLst>
          </p:cNvPr>
          <p:cNvSpPr>
            <a:spLocks noChangeArrowheads="1"/>
          </p:cNvSpPr>
          <p:nvPr/>
        </p:nvSpPr>
        <p:spPr bwMode="auto">
          <a:xfrm>
            <a:off x="4447606" y="2134968"/>
            <a:ext cx="24878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just" defTabSz="914400" rtl="0" eaLnBrk="0" fontAlgn="base" latinLnBrk="0" hangingPunct="0">
              <a:lnSpc>
                <a:spcPct val="100000"/>
              </a:lnSpc>
              <a:spcBef>
                <a:spcPct val="0"/>
              </a:spcBef>
              <a:spcAft>
                <a:spcPct val="0"/>
              </a:spcAft>
              <a:buClrTx/>
              <a:buSzTx/>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833092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9455A5-6B79-4720-A86E-EE2682A4FE33}"/>
              </a:ext>
            </a:extLst>
          </p:cNvPr>
          <p:cNvSpPr>
            <a:spLocks noGrp="1"/>
          </p:cNvSpPr>
          <p:nvPr>
            <p:ph type="title"/>
          </p:nvPr>
        </p:nvSpPr>
        <p:spPr/>
        <p:txBody>
          <a:bodyPr>
            <a:normAutofit fontScale="90000"/>
          </a:bodyPr>
          <a:lstStyle/>
          <a:p>
            <a:r>
              <a:rPr lang="fr-CH" dirty="0"/>
              <a:t>Équivalences d’un titre étranger avec un titre suisse</a:t>
            </a:r>
          </a:p>
        </p:txBody>
      </p:sp>
      <p:sp>
        <p:nvSpPr>
          <p:cNvPr id="3" name="Espace réservé du contenu 2">
            <a:extLst>
              <a:ext uri="{FF2B5EF4-FFF2-40B4-BE49-F238E27FC236}">
                <a16:creationId xmlns:a16="http://schemas.microsoft.com/office/drawing/2014/main" id="{F218A2DD-7D26-4B9A-B0C8-97A4ADFE4CD4}"/>
              </a:ext>
            </a:extLst>
          </p:cNvPr>
          <p:cNvSpPr>
            <a:spLocks noGrp="1"/>
          </p:cNvSpPr>
          <p:nvPr>
            <p:ph idx="1"/>
          </p:nvPr>
        </p:nvSpPr>
        <p:spPr/>
        <p:txBody>
          <a:bodyPr>
            <a:normAutofit fontScale="47500" lnSpcReduction="20000"/>
          </a:bodyPr>
          <a:lstStyle/>
          <a:p>
            <a:pPr marL="0" indent="0" algn="just">
              <a:buNone/>
            </a:pPr>
            <a:endParaRPr lang="fr-CH" dirty="0"/>
          </a:p>
          <a:p>
            <a:pPr marL="0" indent="0" algn="just">
              <a:buNone/>
            </a:pPr>
            <a:r>
              <a:rPr lang="fr-CH" dirty="0"/>
              <a:t>Le diplôme secondaire étranger doit : </a:t>
            </a:r>
          </a:p>
          <a:p>
            <a:pPr marL="0" indent="0" algn="just">
              <a:buNone/>
            </a:pPr>
            <a:endParaRPr lang="fr-CH" dirty="0"/>
          </a:p>
          <a:p>
            <a:pPr algn="just">
              <a:buFont typeface="Wingdings" panose="05000000000000000000" pitchFamily="2" charset="2"/>
              <a:buChar char="Ø"/>
            </a:pPr>
            <a:r>
              <a:rPr lang="fr-CH" dirty="0"/>
              <a:t>être équivalent en branches, heures, durée à la </a:t>
            </a:r>
            <a:r>
              <a:rPr lang="fr-CH" i="1" dirty="0"/>
              <a:t>maturité gymnasiale</a:t>
            </a:r>
          </a:p>
          <a:p>
            <a:pPr marL="0" indent="0" algn="just">
              <a:buNone/>
            </a:pPr>
            <a:endParaRPr lang="fr-CH" dirty="0"/>
          </a:p>
          <a:p>
            <a:pPr algn="just">
              <a:buFont typeface="Wingdings" panose="05000000000000000000" pitchFamily="2" charset="2"/>
              <a:buChar char="Ø"/>
            </a:pPr>
            <a:r>
              <a:rPr lang="fr-CH" dirty="0"/>
              <a:t>avoir un caractère de formation générale :</a:t>
            </a:r>
          </a:p>
          <a:p>
            <a:pPr marL="0" indent="0" algn="just">
              <a:buNone/>
            </a:pPr>
            <a:endParaRPr lang="fr-CH" sz="3300" dirty="0"/>
          </a:p>
          <a:p>
            <a:pPr lvl="1" algn="just">
              <a:buFont typeface="Arial" panose="020B0604020202020204" pitchFamily="34" charset="0"/>
              <a:buChar char="•"/>
            </a:pPr>
            <a:r>
              <a:rPr lang="fr-CH" sz="3200" dirty="0"/>
              <a:t>Première langue</a:t>
            </a:r>
          </a:p>
          <a:p>
            <a:pPr lvl="1" algn="just">
              <a:buFont typeface="Arial" panose="020B0604020202020204" pitchFamily="34" charset="0"/>
              <a:buChar char="•"/>
            </a:pPr>
            <a:r>
              <a:rPr lang="fr-CH" sz="3200" dirty="0"/>
              <a:t>Deuxième langue</a:t>
            </a:r>
          </a:p>
          <a:p>
            <a:pPr lvl="1" algn="just">
              <a:buFont typeface="Arial" panose="020B0604020202020204" pitchFamily="34" charset="0"/>
              <a:buChar char="•"/>
            </a:pPr>
            <a:r>
              <a:rPr lang="fr-CH" sz="3200" dirty="0"/>
              <a:t>Mathématiques</a:t>
            </a:r>
          </a:p>
          <a:p>
            <a:pPr lvl="1" algn="just">
              <a:buFont typeface="Arial" panose="020B0604020202020204" pitchFamily="34" charset="0"/>
              <a:buChar char="•"/>
            </a:pPr>
            <a:r>
              <a:rPr lang="fr-CH" sz="3200" dirty="0"/>
              <a:t>Sciences naturelles (biologie, chimie ou physique)</a:t>
            </a:r>
          </a:p>
          <a:p>
            <a:pPr lvl="1" algn="just">
              <a:buFont typeface="Arial" panose="020B0604020202020204" pitchFamily="34" charset="0"/>
              <a:buChar char="•"/>
            </a:pPr>
            <a:r>
              <a:rPr lang="fr-CH" sz="3200" dirty="0"/>
              <a:t>Sciences humaines et sociales (géographie, histoire ou économie/droit)</a:t>
            </a:r>
          </a:p>
          <a:p>
            <a:pPr lvl="1" algn="just">
              <a:buFont typeface="Arial" panose="020B0604020202020204" pitchFamily="34" charset="0"/>
              <a:buChar char="•"/>
            </a:pPr>
            <a:r>
              <a:rPr lang="fr-CH" sz="3200" dirty="0"/>
              <a:t>Choix libre : une branche parmi les branches 2, 4 ou 5, ou l’informatique, ou la philosophie. (L’informatique et la philosophie peuvent uniquement être choisies comme 6</a:t>
            </a:r>
            <a:r>
              <a:rPr lang="fr-CH" sz="3200" baseline="30000" dirty="0"/>
              <a:t>ème</a:t>
            </a:r>
            <a:r>
              <a:rPr lang="fr-CH" sz="3200" dirty="0"/>
              <a:t> branche.)</a:t>
            </a:r>
          </a:p>
          <a:p>
            <a:pPr marL="0" indent="0">
              <a:buNone/>
            </a:pPr>
            <a:endParaRPr lang="fr-CH" dirty="0"/>
          </a:p>
          <a:p>
            <a:pPr marL="0" indent="0">
              <a:buNone/>
            </a:pPr>
            <a:r>
              <a:rPr lang="fr-CH" dirty="0"/>
              <a:t>Plus d’info: </a:t>
            </a:r>
            <a:r>
              <a:rPr lang="fr-CH" dirty="0">
                <a:hlinkClick r:id="rId2"/>
              </a:rPr>
              <a:t>https://www.unige.ch/immatriculations/informations/formation-generale</a:t>
            </a:r>
            <a:r>
              <a:rPr lang="fr-CH" dirty="0"/>
              <a:t> </a:t>
            </a:r>
          </a:p>
        </p:txBody>
      </p:sp>
      <p:pic>
        <p:nvPicPr>
          <p:cNvPr id="4" name="Image 3" descr="template.jpg">
            <a:extLst>
              <a:ext uri="{FF2B5EF4-FFF2-40B4-BE49-F238E27FC236}">
                <a16:creationId xmlns:a16="http://schemas.microsoft.com/office/drawing/2014/main" id="{5AF017E3-D272-4F62-883E-67E2E3C8D58B}"/>
              </a:ext>
            </a:extLst>
          </p:cNvPr>
          <p:cNvPicPr>
            <a:picLocks noChangeAspect="1"/>
          </p:cNvPicPr>
          <p:nvPr/>
        </p:nvPicPr>
        <p:blipFill>
          <a:blip r:embed="rId3" cstate="print"/>
          <a:stretch>
            <a:fillRect/>
          </a:stretch>
        </p:blipFill>
        <p:spPr>
          <a:xfrm>
            <a:off x="0" y="5779008"/>
            <a:ext cx="9144000" cy="1078992"/>
          </a:xfrm>
          <a:prstGeom prst="rect">
            <a:avLst/>
          </a:prstGeom>
        </p:spPr>
      </p:pic>
      <p:sp>
        <p:nvSpPr>
          <p:cNvPr id="5" name="Rectangle 4"/>
          <p:cNvSpPr/>
          <p:nvPr/>
        </p:nvSpPr>
        <p:spPr>
          <a:xfrm>
            <a:off x="457200" y="6145178"/>
            <a:ext cx="3377848" cy="369332"/>
          </a:xfrm>
          <a:prstGeom prst="rect">
            <a:avLst/>
          </a:prstGeom>
        </p:spPr>
        <p:txBody>
          <a:bodyPr wrap="none">
            <a:spAutoFit/>
          </a:bodyPr>
          <a:lstStyle/>
          <a:p>
            <a:r>
              <a:rPr lang="fr-CH" b="1" dirty="0">
                <a:solidFill>
                  <a:schemeClr val="bg1"/>
                </a:solidFill>
                <a:latin typeface="Arial" pitchFamily="34" charset="0"/>
                <a:cs typeface="Arial" pitchFamily="34" charset="0"/>
              </a:rPr>
              <a:t>Service des immatriculations</a:t>
            </a:r>
          </a:p>
        </p:txBody>
      </p:sp>
    </p:spTree>
    <p:extLst>
      <p:ext uri="{BB962C8B-B14F-4D97-AF65-F5344CB8AC3E}">
        <p14:creationId xmlns:p14="http://schemas.microsoft.com/office/powerpoint/2010/main" val="4136194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5518036"/>
          </a:xfrm>
        </p:spPr>
        <p:txBody>
          <a:bodyPr>
            <a:normAutofit fontScale="77500" lnSpcReduction="20000"/>
          </a:bodyPr>
          <a:lstStyle/>
          <a:p>
            <a:pPr marL="0" indent="0">
              <a:buNone/>
            </a:pPr>
            <a:r>
              <a:rPr lang="fr-CH" sz="2300" i="1" u="sng" dirty="0"/>
              <a:t>Diplôme français donnant accès à l’Université de Genève dès 2021</a:t>
            </a:r>
          </a:p>
          <a:p>
            <a:pPr marL="0" indent="0">
              <a:buNone/>
            </a:pPr>
            <a:endParaRPr lang="fr-CH" sz="2300" i="1" dirty="0"/>
          </a:p>
          <a:p>
            <a:pPr marL="0" indent="0">
              <a:buNone/>
            </a:pPr>
            <a:r>
              <a:rPr lang="fr-CH" sz="2300" i="1" dirty="0"/>
              <a:t>Baccalauréat général, </a:t>
            </a:r>
            <a:r>
              <a:rPr lang="fr-CH" sz="2300" dirty="0"/>
              <a:t>pour autant qu’il soit de </a:t>
            </a:r>
            <a:r>
              <a:rPr lang="fr-CH" sz="2300" dirty="0">
                <a:hlinkClick r:id="rId2"/>
              </a:rPr>
              <a:t>formation générale</a:t>
            </a:r>
            <a:r>
              <a:rPr lang="fr-CH" sz="2300" dirty="0"/>
              <a:t>, c’est-à-dire que les conditions suivantes soient remplies: </a:t>
            </a:r>
          </a:p>
          <a:p>
            <a:pPr marL="0" indent="0">
              <a:buNone/>
            </a:pPr>
            <a:endParaRPr lang="fr-CH" sz="2300" dirty="0"/>
          </a:p>
          <a:p>
            <a:r>
              <a:rPr lang="fr-CH" sz="2300" dirty="0"/>
              <a:t>avoir choisi en première (avant-dernière année): </a:t>
            </a:r>
          </a:p>
          <a:p>
            <a:pPr lvl="1"/>
            <a:r>
              <a:rPr lang="fr-CH" sz="2300" dirty="0"/>
              <a:t>        la spécialité mathématiques ET</a:t>
            </a:r>
          </a:p>
          <a:p>
            <a:pPr lvl="1"/>
            <a:r>
              <a:rPr lang="fr-CH" sz="2300" dirty="0"/>
              <a:t>        la spécialité sciences de la vie et de la Terre ou physique-chimie ;</a:t>
            </a:r>
          </a:p>
          <a:p>
            <a:r>
              <a:rPr lang="fr-CH" sz="2300" dirty="0"/>
              <a:t>avoir choisi en terminale (dernière année): </a:t>
            </a:r>
          </a:p>
          <a:p>
            <a:pPr lvl="1"/>
            <a:r>
              <a:rPr lang="fr-CH" sz="2300" dirty="0"/>
              <a:t>        la spécialité mathématiques ou l’option mathématiques complémentaires ET</a:t>
            </a:r>
          </a:p>
          <a:p>
            <a:pPr lvl="1"/>
            <a:r>
              <a:rPr lang="fr-CH" sz="2300" dirty="0"/>
              <a:t>        la spécialité sciences de la vie et de la Terre ou physique-chimie.</a:t>
            </a:r>
          </a:p>
          <a:p>
            <a:pPr marL="0" indent="0" algn="just">
              <a:buNone/>
            </a:pPr>
            <a:endParaRPr lang="fr-CH" sz="2300" b="1" i="1" dirty="0"/>
          </a:p>
          <a:p>
            <a:pPr marL="0" indent="0" algn="just">
              <a:buNone/>
            </a:pPr>
            <a:r>
              <a:rPr lang="fr-CH" sz="2300" b="1" i="1" dirty="0"/>
              <a:t>NB. </a:t>
            </a:r>
            <a:r>
              <a:rPr lang="fr-CH" sz="2300" i="1" dirty="0"/>
              <a:t>La Faculté des sciences et la Faculté d’économie et de management recommandent le choix de la spécialité mathématiques en terminale.</a:t>
            </a:r>
          </a:p>
          <a:p>
            <a:pPr marL="0" indent="0" algn="just">
              <a:buNone/>
            </a:pPr>
            <a:endParaRPr lang="fr-CH" sz="2300" i="1" dirty="0"/>
          </a:p>
          <a:p>
            <a:pPr marL="0" indent="0" algn="just">
              <a:buNone/>
            </a:pPr>
            <a:r>
              <a:rPr lang="fr-CH" sz="2300" b="1" i="1" dirty="0"/>
              <a:t>NB. </a:t>
            </a:r>
            <a:r>
              <a:rPr lang="fr-CH" sz="2300" i="1" dirty="0"/>
              <a:t>La Faculté de traduction et d’interprétation a des conditions d’admission particulières – se renseigner via </a:t>
            </a:r>
            <a:r>
              <a:rPr lang="fr-CH" sz="2300" i="1" dirty="0">
                <a:hlinkClick r:id="rId3"/>
              </a:rPr>
              <a:t>https://www.unige.ch/immatriculations/conditions</a:t>
            </a:r>
            <a:r>
              <a:rPr lang="fr-CH" sz="2300" i="1" dirty="0"/>
              <a:t> </a:t>
            </a:r>
          </a:p>
          <a:p>
            <a:pPr marL="0" indent="0" algn="just">
              <a:buNone/>
            </a:pPr>
            <a:endParaRPr lang="fr-CH" sz="2300" i="1" dirty="0"/>
          </a:p>
          <a:p>
            <a:r>
              <a:rPr lang="fr-CH" sz="2300" dirty="0"/>
              <a:t>Avoir obtenu la moyenne de 12/20</a:t>
            </a:r>
          </a:p>
          <a:p>
            <a:pPr marL="0" indent="0">
              <a:buNone/>
            </a:pPr>
            <a:endParaRPr lang="fr-CH" dirty="0"/>
          </a:p>
        </p:txBody>
      </p:sp>
      <p:pic>
        <p:nvPicPr>
          <p:cNvPr id="4" name="Image 3" descr="template.jpg"/>
          <p:cNvPicPr>
            <a:picLocks noChangeAspect="1"/>
          </p:cNvPicPr>
          <p:nvPr/>
        </p:nvPicPr>
        <p:blipFill>
          <a:blip r:embed="rId4" cstate="print"/>
          <a:stretch>
            <a:fillRect/>
          </a:stretch>
        </p:blipFill>
        <p:spPr>
          <a:xfrm>
            <a:off x="0" y="5779008"/>
            <a:ext cx="9144000" cy="1078992"/>
          </a:xfrm>
          <a:prstGeom prst="rect">
            <a:avLst/>
          </a:prstGeom>
        </p:spPr>
      </p:pic>
      <p:sp>
        <p:nvSpPr>
          <p:cNvPr id="5" name="ZoneTexte 4"/>
          <p:cNvSpPr txBox="1"/>
          <p:nvPr/>
        </p:nvSpPr>
        <p:spPr>
          <a:xfrm>
            <a:off x="348280" y="6133676"/>
            <a:ext cx="6009670" cy="369332"/>
          </a:xfrm>
          <a:prstGeom prst="rect">
            <a:avLst/>
          </a:prstGeom>
          <a:noFill/>
        </p:spPr>
        <p:txBody>
          <a:bodyPr wrap="square" rtlCol="0">
            <a:spAutoFit/>
          </a:bodyPr>
          <a:lstStyle/>
          <a:p>
            <a:r>
              <a:rPr lang="fr-CH" b="1" dirty="0">
                <a:solidFill>
                  <a:schemeClr val="bg1"/>
                </a:solidFill>
                <a:latin typeface="Arial" pitchFamily="34" charset="0"/>
                <a:cs typeface="Arial" pitchFamily="34" charset="0"/>
              </a:rPr>
              <a:t>Service des immatriculations</a:t>
            </a:r>
          </a:p>
        </p:txBody>
      </p:sp>
    </p:spTree>
    <p:extLst>
      <p:ext uri="{BB962C8B-B14F-4D97-AF65-F5344CB8AC3E}">
        <p14:creationId xmlns:p14="http://schemas.microsoft.com/office/powerpoint/2010/main" val="1163237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5518036"/>
          </a:xfrm>
        </p:spPr>
        <p:txBody>
          <a:bodyPr>
            <a:normAutofit/>
          </a:bodyPr>
          <a:lstStyle/>
          <a:p>
            <a:pPr marL="0" indent="0">
              <a:buNone/>
            </a:pPr>
            <a:endParaRPr lang="fr-CH" sz="2400" b="1" u="sng" dirty="0">
              <a:solidFill>
                <a:srgbClr val="FF0000"/>
              </a:solidFill>
            </a:endParaRPr>
          </a:p>
          <a:p>
            <a:pPr marL="0" indent="0">
              <a:buNone/>
            </a:pPr>
            <a:r>
              <a:rPr lang="fr-CH" sz="2400" b="1" u="sng" dirty="0">
                <a:solidFill>
                  <a:srgbClr val="FF0000"/>
                </a:solidFill>
              </a:rPr>
              <a:t>Attention</a:t>
            </a:r>
            <a:r>
              <a:rPr lang="fr-CH" sz="2400" b="1" dirty="0">
                <a:solidFill>
                  <a:srgbClr val="FF0000"/>
                </a:solidFill>
              </a:rPr>
              <a:t>: </a:t>
            </a:r>
          </a:p>
          <a:p>
            <a:pPr marL="0" indent="0">
              <a:buNone/>
            </a:pPr>
            <a:endParaRPr lang="fr-CH" sz="2400" b="1" dirty="0"/>
          </a:p>
          <a:p>
            <a:pPr algn="just">
              <a:buFontTx/>
              <a:buChar char="-"/>
            </a:pPr>
            <a:r>
              <a:rPr lang="fr-CH" sz="2400" b="1" u="sng" dirty="0"/>
              <a:t>enseignement spécifique des mathématiques</a:t>
            </a:r>
            <a:r>
              <a:rPr lang="fr-CH" sz="2400" b="1" dirty="0"/>
              <a:t>: ne peut pas remplacer le choix de la spécialité Mathématiques en Première ni de la spécialité Mathématiques ou de l’option mathématiques complémentaires en Terminale ;</a:t>
            </a:r>
          </a:p>
          <a:p>
            <a:pPr marL="0" indent="0" algn="just">
              <a:buNone/>
            </a:pPr>
            <a:endParaRPr lang="fr-CH" sz="2400" b="1" dirty="0"/>
          </a:p>
          <a:p>
            <a:pPr algn="just">
              <a:buFontTx/>
              <a:buChar char="-"/>
            </a:pPr>
            <a:r>
              <a:rPr lang="fr-CH" sz="2400" b="1" u="sng" dirty="0"/>
              <a:t>enseignement scientifique</a:t>
            </a:r>
            <a:r>
              <a:rPr lang="fr-CH" sz="2400" b="1" dirty="0"/>
              <a:t>: ne peut pas remplacer le choix de la spécialité sciences de la vie et de la Terre ou physique-chimie en Première et Terminale.</a:t>
            </a:r>
          </a:p>
        </p:txBody>
      </p:sp>
      <p:pic>
        <p:nvPicPr>
          <p:cNvPr id="4" name="Image 3" descr="template.jpg"/>
          <p:cNvPicPr>
            <a:picLocks noChangeAspect="1"/>
          </p:cNvPicPr>
          <p:nvPr/>
        </p:nvPicPr>
        <p:blipFill>
          <a:blip r:embed="rId2" cstate="print"/>
          <a:stretch>
            <a:fillRect/>
          </a:stretch>
        </p:blipFill>
        <p:spPr>
          <a:xfrm>
            <a:off x="0" y="5779008"/>
            <a:ext cx="9144000" cy="1078992"/>
          </a:xfrm>
          <a:prstGeom prst="rect">
            <a:avLst/>
          </a:prstGeom>
        </p:spPr>
      </p:pic>
      <p:sp>
        <p:nvSpPr>
          <p:cNvPr id="5" name="ZoneTexte 4"/>
          <p:cNvSpPr txBox="1"/>
          <p:nvPr/>
        </p:nvSpPr>
        <p:spPr>
          <a:xfrm>
            <a:off x="348280" y="6133676"/>
            <a:ext cx="6009670" cy="369332"/>
          </a:xfrm>
          <a:prstGeom prst="rect">
            <a:avLst/>
          </a:prstGeom>
          <a:noFill/>
        </p:spPr>
        <p:txBody>
          <a:bodyPr wrap="square" rtlCol="0">
            <a:spAutoFit/>
          </a:bodyPr>
          <a:lstStyle/>
          <a:p>
            <a:r>
              <a:rPr lang="fr-CH" b="1" dirty="0">
                <a:solidFill>
                  <a:schemeClr val="bg1"/>
                </a:solidFill>
                <a:latin typeface="Arial" pitchFamily="34" charset="0"/>
                <a:cs typeface="Arial" pitchFamily="34" charset="0"/>
              </a:rPr>
              <a:t>Service des immatriculations</a:t>
            </a:r>
          </a:p>
        </p:txBody>
      </p:sp>
    </p:spTree>
    <p:extLst>
      <p:ext uri="{BB962C8B-B14F-4D97-AF65-F5344CB8AC3E}">
        <p14:creationId xmlns:p14="http://schemas.microsoft.com/office/powerpoint/2010/main" val="3373314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template.jpg"/>
          <p:cNvPicPr>
            <a:picLocks noChangeAspect="1"/>
          </p:cNvPicPr>
          <p:nvPr/>
        </p:nvPicPr>
        <p:blipFill>
          <a:blip r:embed="rId2" cstate="print"/>
          <a:stretch>
            <a:fillRect/>
          </a:stretch>
        </p:blipFill>
        <p:spPr>
          <a:xfrm>
            <a:off x="0" y="5779008"/>
            <a:ext cx="9144000" cy="1078992"/>
          </a:xfrm>
          <a:prstGeom prst="rect">
            <a:avLst/>
          </a:prstGeom>
        </p:spPr>
      </p:pic>
      <p:sp>
        <p:nvSpPr>
          <p:cNvPr id="6" name="Titre 1">
            <a:extLst>
              <a:ext uri="{FF2B5EF4-FFF2-40B4-BE49-F238E27FC236}">
                <a16:creationId xmlns:a16="http://schemas.microsoft.com/office/drawing/2014/main" id="{31255771-4A23-4F9D-9C74-81843A1A9FE4}"/>
              </a:ext>
            </a:extLst>
          </p:cNvPr>
          <p:cNvSpPr>
            <a:spLocks noGrp="1"/>
          </p:cNvSpPr>
          <p:nvPr>
            <p:ph idx="1"/>
          </p:nvPr>
        </p:nvSpPr>
        <p:spPr>
          <a:xfrm>
            <a:off x="457200" y="188640"/>
            <a:ext cx="8229600" cy="5589860"/>
          </a:xfrm>
        </p:spPr>
        <p:txBody>
          <a:bodyPr>
            <a:normAutofit fontScale="47500" lnSpcReduction="20000"/>
          </a:bodyPr>
          <a:lstStyle/>
          <a:p>
            <a:endParaRPr lang="fr-CH" dirty="0"/>
          </a:p>
          <a:p>
            <a:pPr marL="0" indent="0" algn="just">
              <a:buNone/>
            </a:pPr>
            <a:r>
              <a:rPr lang="fr-CH" sz="5400" b="1" dirty="0">
                <a:solidFill>
                  <a:srgbClr val="FF0000"/>
                </a:solidFill>
              </a:rPr>
              <a:t>Aucune dérogation quant au choix des spécialités requises ne peut être accordée.</a:t>
            </a:r>
            <a:endParaRPr lang="fr-CH" sz="5000" dirty="0"/>
          </a:p>
          <a:p>
            <a:pPr marL="0" indent="0" algn="just">
              <a:buNone/>
            </a:pPr>
            <a:endParaRPr lang="fr-CH" sz="5000" dirty="0"/>
          </a:p>
          <a:p>
            <a:pPr marL="0" indent="0" algn="just">
              <a:buNone/>
            </a:pPr>
            <a:r>
              <a:rPr lang="fr-CH" sz="5000" dirty="0"/>
              <a:t>Lorsque les bonnes spécialités n’ont pas été suivies:</a:t>
            </a:r>
          </a:p>
          <a:p>
            <a:pPr marL="0" indent="0" algn="just">
              <a:buNone/>
            </a:pPr>
            <a:endParaRPr lang="fr-CH" sz="1900" dirty="0"/>
          </a:p>
          <a:p>
            <a:pPr algn="just"/>
            <a:r>
              <a:rPr lang="fr-CH" sz="5000" dirty="0"/>
              <a:t>obtenir un diplôme d’études secondaires répondant aux critères  ou </a:t>
            </a:r>
          </a:p>
          <a:p>
            <a:pPr algn="just"/>
            <a:r>
              <a:rPr lang="fr-CH" sz="5000" dirty="0"/>
              <a:t>être titulaire d’un premier diplôme universitaire (180 ECTS) dans une université et un programme reconnus par l’UNIGE.</a:t>
            </a:r>
          </a:p>
          <a:p>
            <a:pPr marL="0" indent="0" algn="just">
              <a:buNone/>
            </a:pPr>
            <a:r>
              <a:rPr lang="fr-CH" sz="5000" dirty="0"/>
              <a:t>-------</a:t>
            </a:r>
          </a:p>
          <a:p>
            <a:pPr marL="0" indent="0" algn="just">
              <a:buNone/>
            </a:pPr>
            <a:r>
              <a:rPr lang="fr-CH" sz="5000" dirty="0"/>
              <a:t>Lorsque la moyenne exigée n'est pas atteinte </a:t>
            </a:r>
            <a:r>
              <a:rPr lang="fr-CH" sz="5000" b="1" dirty="0"/>
              <a:t>(mais que les spécialités demandées sont toutes présentes) :</a:t>
            </a:r>
          </a:p>
          <a:p>
            <a:pPr marL="0" indent="0" algn="just">
              <a:buNone/>
            </a:pPr>
            <a:endParaRPr lang="fr-CH" sz="5000" b="1" dirty="0"/>
          </a:p>
          <a:p>
            <a:pPr algn="just"/>
            <a:r>
              <a:rPr lang="fr-CH" sz="5000" dirty="0"/>
              <a:t>Obtention de 120 crédits ECTS dans une université et un programme reconnus par l’UNIGE.</a:t>
            </a:r>
          </a:p>
          <a:p>
            <a:pPr algn="just"/>
            <a:endParaRPr lang="fr-CH" sz="5000" i="1" u="sng" dirty="0"/>
          </a:p>
        </p:txBody>
      </p:sp>
      <p:sp>
        <p:nvSpPr>
          <p:cNvPr id="8" name="Rectangle 7"/>
          <p:cNvSpPr/>
          <p:nvPr/>
        </p:nvSpPr>
        <p:spPr>
          <a:xfrm>
            <a:off x="457200" y="6145178"/>
            <a:ext cx="3377848" cy="369332"/>
          </a:xfrm>
          <a:prstGeom prst="rect">
            <a:avLst/>
          </a:prstGeom>
        </p:spPr>
        <p:txBody>
          <a:bodyPr wrap="none">
            <a:spAutoFit/>
          </a:bodyPr>
          <a:lstStyle/>
          <a:p>
            <a:r>
              <a:rPr lang="fr-CH" b="1" dirty="0">
                <a:solidFill>
                  <a:schemeClr val="bg1"/>
                </a:solidFill>
                <a:latin typeface="Arial" pitchFamily="34" charset="0"/>
                <a:cs typeface="Arial" pitchFamily="34" charset="0"/>
              </a:rPr>
              <a:t>Service des immatriculations</a:t>
            </a:r>
          </a:p>
        </p:txBody>
      </p:sp>
    </p:spTree>
    <p:extLst>
      <p:ext uri="{BB962C8B-B14F-4D97-AF65-F5344CB8AC3E}">
        <p14:creationId xmlns:p14="http://schemas.microsoft.com/office/powerpoint/2010/main" val="3781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2DB1A-6AFA-2A23-65A7-2712126A2A3C}"/>
              </a:ext>
            </a:extLst>
          </p:cNvPr>
          <p:cNvSpPr>
            <a:spLocks noGrp="1"/>
          </p:cNvSpPr>
          <p:nvPr>
            <p:ph type="title"/>
          </p:nvPr>
        </p:nvSpPr>
        <p:spPr>
          <a:xfrm>
            <a:off x="457200" y="731837"/>
            <a:ext cx="8229600" cy="1143000"/>
          </a:xfrm>
        </p:spPr>
        <p:txBody>
          <a:bodyPr>
            <a:normAutofit fontScale="90000"/>
          </a:bodyPr>
          <a:lstStyle/>
          <a:p>
            <a:r>
              <a:rPr lang="fr-CH" sz="3100" u="sng" dirty="0"/>
              <a:t>Diplômes français donnant accès à l’Université de Genève jusqu’en 2020</a:t>
            </a:r>
            <a:br>
              <a:rPr lang="fr-CH" sz="4400" i="1" u="sng" dirty="0"/>
            </a:br>
            <a:endParaRPr lang="fr-CH" dirty="0"/>
          </a:p>
        </p:txBody>
      </p:sp>
      <p:sp>
        <p:nvSpPr>
          <p:cNvPr id="3" name="Espace réservé du contenu 2">
            <a:extLst>
              <a:ext uri="{FF2B5EF4-FFF2-40B4-BE49-F238E27FC236}">
                <a16:creationId xmlns:a16="http://schemas.microsoft.com/office/drawing/2014/main" id="{DFB3751D-682B-7457-C495-40CC5977A67B}"/>
              </a:ext>
            </a:extLst>
          </p:cNvPr>
          <p:cNvSpPr>
            <a:spLocks noGrp="1"/>
          </p:cNvSpPr>
          <p:nvPr>
            <p:ph idx="1"/>
          </p:nvPr>
        </p:nvSpPr>
        <p:spPr>
          <a:xfrm>
            <a:off x="457200" y="2204864"/>
            <a:ext cx="8229600" cy="4525963"/>
          </a:xfrm>
        </p:spPr>
        <p:txBody>
          <a:bodyPr/>
          <a:lstStyle/>
          <a:p>
            <a:pPr marL="0" indent="0">
              <a:buNone/>
            </a:pPr>
            <a:r>
              <a:rPr lang="fr-CH" sz="2400" i="1" dirty="0"/>
              <a:t>Baccalauréat général </a:t>
            </a:r>
            <a:r>
              <a:rPr lang="fr-CH" sz="2400" dirty="0"/>
              <a:t>des séries L, ES, S, avec une moyenne de 12/20.</a:t>
            </a:r>
          </a:p>
          <a:p>
            <a:pPr marL="0" indent="0">
              <a:buNone/>
            </a:pPr>
            <a:endParaRPr lang="fr-CH" sz="1200" u="sng" dirty="0"/>
          </a:p>
          <a:p>
            <a:pPr marL="0" indent="0" algn="just">
              <a:buNone/>
            </a:pPr>
            <a:r>
              <a:rPr lang="fr-CH" sz="2400" dirty="0"/>
              <a:t>Lorsque la moyenne exigée n'est pas atteinte </a:t>
            </a:r>
            <a:r>
              <a:rPr lang="fr-CH" sz="2400" b="1" dirty="0"/>
              <a:t>:</a:t>
            </a:r>
          </a:p>
          <a:p>
            <a:pPr marL="0" indent="0" algn="just">
              <a:buNone/>
            </a:pPr>
            <a:endParaRPr lang="fr-CH" sz="1000" b="1" dirty="0"/>
          </a:p>
          <a:p>
            <a:pPr algn="just"/>
            <a:r>
              <a:rPr lang="fr-CH" sz="2400" dirty="0"/>
              <a:t>Obtention de 120 crédits ECTS dans une université et un programme reconnus par l’UNIGE.</a:t>
            </a:r>
          </a:p>
          <a:p>
            <a:pPr marL="0" indent="0">
              <a:buNone/>
            </a:pPr>
            <a:endParaRPr lang="fr-CH" sz="2400" u="sng" dirty="0"/>
          </a:p>
          <a:p>
            <a:pPr marL="0" indent="0">
              <a:buNone/>
            </a:pPr>
            <a:endParaRPr lang="fr-CH" dirty="0"/>
          </a:p>
        </p:txBody>
      </p:sp>
      <p:pic>
        <p:nvPicPr>
          <p:cNvPr id="4" name="Image 3" descr="template.jpg">
            <a:extLst>
              <a:ext uri="{FF2B5EF4-FFF2-40B4-BE49-F238E27FC236}">
                <a16:creationId xmlns:a16="http://schemas.microsoft.com/office/drawing/2014/main" id="{67273164-8651-EE18-8D51-2746D560F8D3}"/>
              </a:ext>
            </a:extLst>
          </p:cNvPr>
          <p:cNvPicPr>
            <a:picLocks noChangeAspect="1"/>
          </p:cNvPicPr>
          <p:nvPr/>
        </p:nvPicPr>
        <p:blipFill>
          <a:blip r:embed="rId2" cstate="print"/>
          <a:stretch>
            <a:fillRect/>
          </a:stretch>
        </p:blipFill>
        <p:spPr>
          <a:xfrm>
            <a:off x="0" y="5779008"/>
            <a:ext cx="9144000" cy="1078992"/>
          </a:xfrm>
          <a:prstGeom prst="rect">
            <a:avLst/>
          </a:prstGeom>
        </p:spPr>
      </p:pic>
      <p:sp>
        <p:nvSpPr>
          <p:cNvPr id="5" name="ZoneTexte 4">
            <a:extLst>
              <a:ext uri="{FF2B5EF4-FFF2-40B4-BE49-F238E27FC236}">
                <a16:creationId xmlns:a16="http://schemas.microsoft.com/office/drawing/2014/main" id="{2415389C-0EE6-97DB-0DEB-00A760408707}"/>
              </a:ext>
            </a:extLst>
          </p:cNvPr>
          <p:cNvSpPr txBox="1"/>
          <p:nvPr/>
        </p:nvSpPr>
        <p:spPr>
          <a:xfrm>
            <a:off x="439852" y="6133838"/>
            <a:ext cx="3240360" cy="369332"/>
          </a:xfrm>
          <a:prstGeom prst="rect">
            <a:avLst/>
          </a:prstGeom>
          <a:noFill/>
        </p:spPr>
        <p:txBody>
          <a:bodyPr wrap="square" rtlCol="0">
            <a:spAutoFit/>
          </a:bodyPr>
          <a:lstStyle/>
          <a:p>
            <a:r>
              <a:rPr lang="fr-CH" b="1" dirty="0">
                <a:solidFill>
                  <a:schemeClr val="bg1"/>
                </a:solidFill>
              </a:rPr>
              <a:t>Service des </a:t>
            </a:r>
            <a:r>
              <a:rPr lang="fr-CH" b="1" dirty="0">
                <a:solidFill>
                  <a:schemeClr val="bg1"/>
                </a:solidFill>
                <a:latin typeface="Arial" panose="020B0604020202020204" pitchFamily="34" charset="0"/>
                <a:cs typeface="Arial" panose="020B0604020202020204" pitchFamily="34" charset="0"/>
              </a:rPr>
              <a:t>immatriculations</a:t>
            </a:r>
          </a:p>
        </p:txBody>
      </p:sp>
    </p:spTree>
    <p:extLst>
      <p:ext uri="{BB962C8B-B14F-4D97-AF65-F5344CB8AC3E}">
        <p14:creationId xmlns:p14="http://schemas.microsoft.com/office/powerpoint/2010/main" val="3211993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template.jpg">
            <a:extLst>
              <a:ext uri="{FF2B5EF4-FFF2-40B4-BE49-F238E27FC236}">
                <a16:creationId xmlns:a16="http://schemas.microsoft.com/office/drawing/2014/main" id="{FCF748A8-D53E-40D2-9E8E-714061B745AB}"/>
              </a:ext>
            </a:extLst>
          </p:cNvPr>
          <p:cNvPicPr>
            <a:picLocks noChangeAspect="1"/>
          </p:cNvPicPr>
          <p:nvPr/>
        </p:nvPicPr>
        <p:blipFill>
          <a:blip r:embed="rId2" cstate="print"/>
          <a:stretch>
            <a:fillRect/>
          </a:stretch>
        </p:blipFill>
        <p:spPr>
          <a:xfrm>
            <a:off x="0" y="5779008"/>
            <a:ext cx="9144000" cy="1078992"/>
          </a:xfrm>
          <a:prstGeom prst="rect">
            <a:avLst/>
          </a:prstGeom>
        </p:spPr>
      </p:pic>
      <p:sp>
        <p:nvSpPr>
          <p:cNvPr id="5" name="Titre 1">
            <a:extLst>
              <a:ext uri="{FF2B5EF4-FFF2-40B4-BE49-F238E27FC236}">
                <a16:creationId xmlns:a16="http://schemas.microsoft.com/office/drawing/2014/main" id="{05775A14-7615-48BD-8986-A5557638BCC1}"/>
              </a:ext>
            </a:extLst>
          </p:cNvPr>
          <p:cNvSpPr>
            <a:spLocks noGrp="1"/>
          </p:cNvSpPr>
          <p:nvPr>
            <p:ph idx="1"/>
          </p:nvPr>
        </p:nvSpPr>
        <p:spPr>
          <a:xfrm>
            <a:off x="457200" y="188640"/>
            <a:ext cx="8229600" cy="5590367"/>
          </a:xfrm>
        </p:spPr>
        <p:txBody>
          <a:bodyPr>
            <a:normAutofit fontScale="77500" lnSpcReduction="20000"/>
          </a:bodyPr>
          <a:lstStyle/>
          <a:p>
            <a:pPr marL="0" indent="0">
              <a:buNone/>
            </a:pPr>
            <a:r>
              <a:rPr lang="fr-CH" i="1" u="sng" dirty="0"/>
              <a:t>Baccalauréat international</a:t>
            </a:r>
          </a:p>
          <a:p>
            <a:pPr marL="0" indent="0">
              <a:buNone/>
            </a:pPr>
            <a:endParaRPr lang="fr-CH" i="1" dirty="0"/>
          </a:p>
          <a:p>
            <a:pPr marL="0" indent="0" algn="just">
              <a:buNone/>
            </a:pPr>
            <a:r>
              <a:rPr lang="fr-CH" sz="3100" dirty="0"/>
              <a:t>Le diplôme de l’IB doit :</a:t>
            </a:r>
          </a:p>
          <a:p>
            <a:pPr marL="0" indent="0" algn="just">
              <a:buNone/>
            </a:pPr>
            <a:endParaRPr lang="fr-CH" sz="3100" dirty="0"/>
          </a:p>
          <a:p>
            <a:pPr algn="just"/>
            <a:r>
              <a:rPr lang="fr-CH" sz="3100" dirty="0"/>
              <a:t>comporter </a:t>
            </a:r>
            <a:r>
              <a:rPr lang="fr-CH" sz="3100" b="1" dirty="0"/>
              <a:t>trois examens en option forte</a:t>
            </a:r>
            <a:r>
              <a:rPr lang="fr-CH" sz="3100" dirty="0"/>
              <a:t>, dont 1 sujet en sciences (mathématiques, chimie, biologie ou physique), et </a:t>
            </a:r>
            <a:r>
              <a:rPr lang="fr-CH" sz="3100" b="1" dirty="0"/>
              <a:t>trois examens en option moyenne </a:t>
            </a:r>
          </a:p>
          <a:p>
            <a:pPr algn="just"/>
            <a:endParaRPr lang="fr-CH" sz="3100" dirty="0"/>
          </a:p>
          <a:p>
            <a:pPr algn="just"/>
            <a:r>
              <a:rPr lang="fr-CH" sz="3100" dirty="0"/>
              <a:t>être de </a:t>
            </a:r>
            <a:r>
              <a:rPr lang="fr-CH" sz="3100" dirty="0">
                <a:hlinkClick r:id="rId3"/>
              </a:rPr>
              <a:t>formation générale</a:t>
            </a:r>
            <a:r>
              <a:rPr lang="fr-CH" sz="3100" dirty="0"/>
              <a:t> </a:t>
            </a:r>
          </a:p>
          <a:p>
            <a:pPr algn="just"/>
            <a:endParaRPr lang="fr-CH" sz="3100" dirty="0"/>
          </a:p>
          <a:p>
            <a:pPr algn="just"/>
            <a:r>
              <a:rPr lang="fr-CH" sz="3100" dirty="0"/>
              <a:t>avoir au minimum 32 points, sans les points de bonification</a:t>
            </a:r>
          </a:p>
          <a:p>
            <a:pPr marL="0" indent="0">
              <a:buNone/>
            </a:pPr>
            <a:endParaRPr lang="fr-CH" sz="3100" dirty="0"/>
          </a:p>
          <a:p>
            <a:pPr marL="0" indent="0" algn="just">
              <a:buNone/>
            </a:pPr>
            <a:r>
              <a:rPr lang="fr-CH" sz="3100" dirty="0"/>
              <a:t>Un certain nombre de branches ne sont pas reconnues. La liste non exhaustive est disponible sur notre site.</a:t>
            </a:r>
          </a:p>
          <a:p>
            <a:pPr marL="0" indent="0" algn="just">
              <a:buNone/>
            </a:pPr>
            <a:r>
              <a:rPr lang="fr-CH" sz="3200" i="1" dirty="0">
                <a:hlinkClick r:id="rId4"/>
              </a:rPr>
              <a:t>https://www.unige.ch/immatriculations/conditions</a:t>
            </a:r>
            <a:r>
              <a:rPr lang="fr-CH" sz="3200" i="1" dirty="0"/>
              <a:t> </a:t>
            </a:r>
          </a:p>
          <a:p>
            <a:pPr marL="0" indent="0" algn="just">
              <a:buNone/>
            </a:pPr>
            <a:endParaRPr lang="fr-CH" sz="3100" i="1" dirty="0"/>
          </a:p>
        </p:txBody>
      </p:sp>
      <p:sp>
        <p:nvSpPr>
          <p:cNvPr id="6" name="Rectangle 5"/>
          <p:cNvSpPr/>
          <p:nvPr/>
        </p:nvSpPr>
        <p:spPr>
          <a:xfrm>
            <a:off x="457200" y="6145178"/>
            <a:ext cx="3377848" cy="369332"/>
          </a:xfrm>
          <a:prstGeom prst="rect">
            <a:avLst/>
          </a:prstGeom>
        </p:spPr>
        <p:txBody>
          <a:bodyPr wrap="none">
            <a:spAutoFit/>
          </a:bodyPr>
          <a:lstStyle/>
          <a:p>
            <a:r>
              <a:rPr lang="fr-CH" b="1" dirty="0">
                <a:solidFill>
                  <a:schemeClr val="bg1"/>
                </a:solidFill>
                <a:latin typeface="Arial" pitchFamily="34" charset="0"/>
                <a:cs typeface="Arial" pitchFamily="34" charset="0"/>
              </a:rPr>
              <a:t>Service des immatriculations</a:t>
            </a:r>
          </a:p>
        </p:txBody>
      </p:sp>
    </p:spTree>
    <p:extLst>
      <p:ext uri="{BB962C8B-B14F-4D97-AF65-F5344CB8AC3E}">
        <p14:creationId xmlns:p14="http://schemas.microsoft.com/office/powerpoint/2010/main" val="922125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426170"/>
          </a:xfrm>
        </p:spPr>
        <p:txBody>
          <a:bodyPr>
            <a:normAutofit fontScale="90000"/>
          </a:bodyPr>
          <a:lstStyle/>
          <a:p>
            <a:br>
              <a:rPr lang="fr-CH" b="1" dirty="0"/>
            </a:br>
            <a:r>
              <a:rPr lang="fr-CH" b="1" dirty="0"/>
              <a:t>INSCRIPTION EN BACCALAUREAT UNIVERSITAIRE (BACHELOR) </a:t>
            </a:r>
            <a:br>
              <a:rPr lang="fr-CH" b="1" dirty="0"/>
            </a:br>
            <a:endParaRPr lang="fr-CH" dirty="0"/>
          </a:p>
        </p:txBody>
      </p:sp>
      <p:sp>
        <p:nvSpPr>
          <p:cNvPr id="3" name="Espace réservé du contenu 2"/>
          <p:cNvSpPr>
            <a:spLocks noGrp="1"/>
          </p:cNvSpPr>
          <p:nvPr>
            <p:ph idx="1"/>
          </p:nvPr>
        </p:nvSpPr>
        <p:spPr>
          <a:xfrm>
            <a:off x="457200" y="2060848"/>
            <a:ext cx="8229600" cy="3718160"/>
          </a:xfrm>
        </p:spPr>
        <p:txBody>
          <a:bodyPr>
            <a:normAutofit fontScale="77500" lnSpcReduction="20000"/>
          </a:bodyPr>
          <a:lstStyle/>
          <a:p>
            <a:r>
              <a:rPr lang="fr-CH" dirty="0"/>
              <a:t>L’inscription s’effectue en ligne à l’adresse suivante : </a:t>
            </a:r>
            <a:r>
              <a:rPr lang="fr-CH" dirty="0">
                <a:solidFill>
                  <a:srgbClr val="800080"/>
                </a:solidFill>
                <a:hlinkClick r:id="rId2"/>
              </a:rPr>
              <a:t>https://inscription.unige.ch/</a:t>
            </a:r>
            <a:endParaRPr lang="fr-CH" dirty="0">
              <a:solidFill>
                <a:srgbClr val="800080"/>
              </a:solidFill>
            </a:endParaRPr>
          </a:p>
          <a:p>
            <a:r>
              <a:rPr lang="fr-CH" dirty="0"/>
              <a:t>Délai d’inscription: </a:t>
            </a:r>
            <a:r>
              <a:rPr lang="fr-CH" b="1" dirty="0"/>
              <a:t>30 avril 2025</a:t>
            </a:r>
          </a:p>
          <a:p>
            <a:pPr marL="0" indent="0">
              <a:buNone/>
            </a:pPr>
            <a:endParaRPr lang="fr-CH" b="1" dirty="0"/>
          </a:p>
          <a:p>
            <a:pPr marL="0" indent="0">
              <a:buNone/>
            </a:pPr>
            <a:r>
              <a:rPr lang="fr-CH" dirty="0"/>
              <a:t>+ </a:t>
            </a:r>
            <a:r>
              <a:rPr lang="fr-CH" i="1" dirty="0"/>
              <a:t>Délai spécifique:</a:t>
            </a:r>
          </a:p>
          <a:p>
            <a:pPr marL="0" indent="0">
              <a:buNone/>
            </a:pPr>
            <a:r>
              <a:rPr lang="fr-CH" u="sng" dirty="0"/>
              <a:t>Faculté de traduction et d’interprétation</a:t>
            </a:r>
            <a:r>
              <a:rPr lang="fr-CH" dirty="0"/>
              <a:t>: 28 février 2025</a:t>
            </a:r>
          </a:p>
          <a:p>
            <a:pPr marL="0" indent="0">
              <a:buNone/>
            </a:pPr>
            <a:endParaRPr lang="fr-CH" i="1" dirty="0"/>
          </a:p>
          <a:p>
            <a:pPr marL="0" indent="0">
              <a:buNone/>
            </a:pPr>
            <a:r>
              <a:rPr lang="fr-CH" dirty="0"/>
              <a:t>+ </a:t>
            </a:r>
            <a:r>
              <a:rPr lang="fr-CH" i="1" dirty="0"/>
              <a:t>Préinscription supplémentaire</a:t>
            </a:r>
            <a:r>
              <a:rPr lang="fr-CH" dirty="0"/>
              <a:t>:</a:t>
            </a:r>
          </a:p>
          <a:p>
            <a:r>
              <a:rPr lang="fr-CH" u="sng" dirty="0"/>
              <a:t>Faculté de médecine</a:t>
            </a:r>
            <a:r>
              <a:rPr lang="fr-CH" dirty="0"/>
              <a:t> (sur le site de Swissuniversities): 15 février 2025</a:t>
            </a:r>
          </a:p>
        </p:txBody>
      </p:sp>
      <p:pic>
        <p:nvPicPr>
          <p:cNvPr id="4" name="Image 3" descr="template.jpg"/>
          <p:cNvPicPr>
            <a:picLocks noChangeAspect="1"/>
          </p:cNvPicPr>
          <p:nvPr/>
        </p:nvPicPr>
        <p:blipFill>
          <a:blip r:embed="rId3" cstate="print"/>
          <a:stretch>
            <a:fillRect/>
          </a:stretch>
        </p:blipFill>
        <p:spPr>
          <a:xfrm>
            <a:off x="0" y="5779008"/>
            <a:ext cx="9144000" cy="1078992"/>
          </a:xfrm>
          <a:prstGeom prst="rect">
            <a:avLst/>
          </a:prstGeom>
        </p:spPr>
      </p:pic>
      <p:sp>
        <p:nvSpPr>
          <p:cNvPr id="5" name="ZoneTexte 4"/>
          <p:cNvSpPr txBox="1"/>
          <p:nvPr/>
        </p:nvSpPr>
        <p:spPr>
          <a:xfrm>
            <a:off x="348280" y="6133676"/>
            <a:ext cx="6009670" cy="369332"/>
          </a:xfrm>
          <a:prstGeom prst="rect">
            <a:avLst/>
          </a:prstGeom>
          <a:noFill/>
        </p:spPr>
        <p:txBody>
          <a:bodyPr wrap="square" rtlCol="0">
            <a:spAutoFit/>
          </a:bodyPr>
          <a:lstStyle/>
          <a:p>
            <a:r>
              <a:rPr lang="fr-CH" b="1" dirty="0">
                <a:solidFill>
                  <a:schemeClr val="bg1"/>
                </a:solidFill>
                <a:latin typeface="Arial" pitchFamily="34" charset="0"/>
                <a:cs typeface="Arial" pitchFamily="34" charset="0"/>
              </a:rPr>
              <a:t>Service des immatriculations</a:t>
            </a:r>
          </a:p>
        </p:txBody>
      </p:sp>
    </p:spTree>
    <p:extLst>
      <p:ext uri="{BB962C8B-B14F-4D97-AF65-F5344CB8AC3E}">
        <p14:creationId xmlns:p14="http://schemas.microsoft.com/office/powerpoint/2010/main" val="3391121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E6174-A8C4-7B65-9E5E-7C3D20F7AAF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117419F-CE10-1936-CDF0-B3C26514F33C}"/>
              </a:ext>
            </a:extLst>
          </p:cNvPr>
          <p:cNvSpPr>
            <a:spLocks noGrp="1"/>
          </p:cNvSpPr>
          <p:nvPr>
            <p:ph type="title"/>
          </p:nvPr>
        </p:nvSpPr>
        <p:spPr>
          <a:xfrm>
            <a:off x="457200" y="274638"/>
            <a:ext cx="8229600" cy="812841"/>
          </a:xfrm>
        </p:spPr>
        <p:txBody>
          <a:bodyPr>
            <a:normAutofit fontScale="90000"/>
          </a:bodyPr>
          <a:lstStyle/>
          <a:p>
            <a:br>
              <a:rPr lang="fr-CH" b="1" dirty="0"/>
            </a:br>
            <a:r>
              <a:rPr lang="fr-CH" sz="3600" b="1" dirty="0"/>
              <a:t>Conditions particulières - Faculté de médecine</a:t>
            </a:r>
            <a:br>
              <a:rPr lang="fr-CH" b="1" dirty="0"/>
            </a:br>
            <a:endParaRPr lang="fr-CH" dirty="0"/>
          </a:p>
        </p:txBody>
      </p:sp>
      <p:pic>
        <p:nvPicPr>
          <p:cNvPr id="4" name="Image 3" descr="template.jpg">
            <a:extLst>
              <a:ext uri="{FF2B5EF4-FFF2-40B4-BE49-F238E27FC236}">
                <a16:creationId xmlns:a16="http://schemas.microsoft.com/office/drawing/2014/main" id="{9B1CA002-453A-073A-372A-4EF605327B45}"/>
              </a:ext>
            </a:extLst>
          </p:cNvPr>
          <p:cNvPicPr>
            <a:picLocks noChangeAspect="1"/>
          </p:cNvPicPr>
          <p:nvPr/>
        </p:nvPicPr>
        <p:blipFill>
          <a:blip r:embed="rId2" cstate="print"/>
          <a:stretch>
            <a:fillRect/>
          </a:stretch>
        </p:blipFill>
        <p:spPr>
          <a:xfrm>
            <a:off x="0" y="5779008"/>
            <a:ext cx="9144000" cy="1078992"/>
          </a:xfrm>
          <a:prstGeom prst="rect">
            <a:avLst/>
          </a:prstGeom>
        </p:spPr>
      </p:pic>
      <p:sp>
        <p:nvSpPr>
          <p:cNvPr id="5" name="ZoneTexte 4">
            <a:extLst>
              <a:ext uri="{FF2B5EF4-FFF2-40B4-BE49-F238E27FC236}">
                <a16:creationId xmlns:a16="http://schemas.microsoft.com/office/drawing/2014/main" id="{4B7331CB-0336-91D6-727C-5D1A7B26B3B8}"/>
              </a:ext>
            </a:extLst>
          </p:cNvPr>
          <p:cNvSpPr txBox="1"/>
          <p:nvPr/>
        </p:nvSpPr>
        <p:spPr>
          <a:xfrm>
            <a:off x="348280" y="6133676"/>
            <a:ext cx="6009670" cy="369332"/>
          </a:xfrm>
          <a:prstGeom prst="rect">
            <a:avLst/>
          </a:prstGeom>
          <a:noFill/>
        </p:spPr>
        <p:txBody>
          <a:bodyPr wrap="square" rtlCol="0">
            <a:spAutoFit/>
          </a:bodyPr>
          <a:lstStyle/>
          <a:p>
            <a:r>
              <a:rPr lang="fr-CH" b="1" dirty="0">
                <a:solidFill>
                  <a:schemeClr val="bg1"/>
                </a:solidFill>
                <a:latin typeface="Arial" pitchFamily="34" charset="0"/>
                <a:cs typeface="Arial" pitchFamily="34" charset="0"/>
              </a:rPr>
              <a:t>Service des immatriculations</a:t>
            </a:r>
          </a:p>
        </p:txBody>
      </p:sp>
      <p:graphicFrame>
        <p:nvGraphicFramePr>
          <p:cNvPr id="11" name="Espace réservé du contenu 10">
            <a:extLst>
              <a:ext uri="{FF2B5EF4-FFF2-40B4-BE49-F238E27FC236}">
                <a16:creationId xmlns:a16="http://schemas.microsoft.com/office/drawing/2014/main" id="{C1D336A3-BA85-0524-64EB-7CD2CECD45CD}"/>
              </a:ext>
            </a:extLst>
          </p:cNvPr>
          <p:cNvGraphicFramePr>
            <a:graphicFrameLocks noGrp="1"/>
          </p:cNvGraphicFramePr>
          <p:nvPr>
            <p:ph idx="1"/>
            <p:extLst>
              <p:ext uri="{D42A27DB-BD31-4B8C-83A1-F6EECF244321}">
                <p14:modId xmlns:p14="http://schemas.microsoft.com/office/powerpoint/2010/main" val="2114009043"/>
              </p:ext>
            </p:extLst>
          </p:nvPr>
        </p:nvGraphicFramePr>
        <p:xfrm>
          <a:off x="600074" y="3075644"/>
          <a:ext cx="7943850" cy="2526030"/>
        </p:xfrm>
        <a:graphic>
          <a:graphicData uri="http://schemas.openxmlformats.org/drawingml/2006/table">
            <a:tbl>
              <a:tblPr/>
              <a:tblGrid>
                <a:gridCol w="3971925">
                  <a:extLst>
                    <a:ext uri="{9D8B030D-6E8A-4147-A177-3AD203B41FA5}">
                      <a16:colId xmlns:a16="http://schemas.microsoft.com/office/drawing/2014/main" val="2142864521"/>
                    </a:ext>
                  </a:extLst>
                </a:gridCol>
                <a:gridCol w="3971925">
                  <a:extLst>
                    <a:ext uri="{9D8B030D-6E8A-4147-A177-3AD203B41FA5}">
                      <a16:colId xmlns:a16="http://schemas.microsoft.com/office/drawing/2014/main" val="2552503669"/>
                    </a:ext>
                  </a:extLst>
                </a:gridCol>
              </a:tblGrid>
              <a:tr h="733751">
                <a:tc>
                  <a:txBody>
                    <a:bodyPr/>
                    <a:lstStyle/>
                    <a:p>
                      <a:pPr algn="ctr"/>
                      <a:r>
                        <a:rPr lang="fr-CH" b="1">
                          <a:effectLst/>
                        </a:rPr>
                        <a:t>Conditions</a:t>
                      </a:r>
                      <a:endParaRPr lang="fr-CH">
                        <a:effectLst/>
                      </a:endParaRPr>
                    </a:p>
                  </a:txBody>
                  <a:tcPr marL="9525" marR="9525" marT="9525" marB="9525" anchor="ctr">
                    <a:lnL>
                      <a:noFill/>
                    </a:lnL>
                    <a:lnR>
                      <a:noFill/>
                    </a:lnR>
                    <a:lnT>
                      <a:noFill/>
                    </a:lnT>
                    <a:lnB>
                      <a:noFill/>
                    </a:lnB>
                    <a:noFill/>
                  </a:tcPr>
                </a:tc>
                <a:tc>
                  <a:txBody>
                    <a:bodyPr/>
                    <a:lstStyle/>
                    <a:p>
                      <a:pPr algn="ctr"/>
                      <a:r>
                        <a:rPr lang="fr-CH" b="1">
                          <a:effectLst/>
                        </a:rPr>
                        <a:t>Documents à joindre impérativement au dossier de préinscription auprès de swissuniversities</a:t>
                      </a:r>
                      <a:endParaRPr lang="fr-CH">
                        <a:effectLst/>
                      </a:endParaRPr>
                    </a:p>
                  </a:txBody>
                  <a:tcPr marL="9525" marR="9525" marT="9525" marB="9525" anchor="ctr">
                    <a:lnL>
                      <a:noFill/>
                    </a:lnL>
                    <a:lnR>
                      <a:noFill/>
                    </a:lnR>
                    <a:lnT>
                      <a:noFill/>
                    </a:lnT>
                    <a:lnB>
                      <a:noFill/>
                    </a:lnB>
                    <a:noFill/>
                  </a:tcPr>
                </a:tc>
                <a:extLst>
                  <a:ext uri="{0D108BD9-81ED-4DB2-BD59-A6C34878D82A}">
                    <a16:rowId xmlns:a16="http://schemas.microsoft.com/office/drawing/2014/main" val="3267502958"/>
                  </a:ext>
                </a:extLst>
              </a:tr>
              <a:tr h="733751">
                <a:tc>
                  <a:txBody>
                    <a:bodyPr/>
                    <a:lstStyle/>
                    <a:p>
                      <a:pPr algn="ctr"/>
                      <a:r>
                        <a:rPr lang="fr-CH" b="1" dirty="0"/>
                        <a:t>a)</a:t>
                      </a:r>
                      <a:r>
                        <a:rPr lang="fr-CH" dirty="0"/>
                        <a:t> être ressortissant du Liechtenstein ; ou</a:t>
                      </a: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dirty="0"/>
                        <a:t>copie de votre carte d’identité liechtensteinoise ou passeport liechtensteinois</a:t>
                      </a:r>
                    </a:p>
                  </a:txBody>
                  <a:tcPr marL="9525" marR="9525" marT="9525" marB="9525" anchor="ctr">
                    <a:lnL>
                      <a:noFill/>
                    </a:lnL>
                    <a:lnR>
                      <a:noFill/>
                    </a:lnR>
                    <a:lnT>
                      <a:noFill/>
                    </a:lnT>
                    <a:lnB>
                      <a:noFill/>
                    </a:lnB>
                    <a:noFill/>
                  </a:tcPr>
                </a:tc>
                <a:extLst>
                  <a:ext uri="{0D108BD9-81ED-4DB2-BD59-A6C34878D82A}">
                    <a16:rowId xmlns:a16="http://schemas.microsoft.com/office/drawing/2014/main" val="1296848448"/>
                  </a:ext>
                </a:extLst>
              </a:tr>
              <a:tr h="733751">
                <a:tc>
                  <a:txBody>
                    <a:bodyPr/>
                    <a:lstStyle/>
                    <a:p>
                      <a:pPr algn="ctr">
                        <a:spcAft>
                          <a:spcPts val="825"/>
                        </a:spcAft>
                      </a:pPr>
                      <a:r>
                        <a:rPr lang="fr-CH" b="1"/>
                        <a:t>b)</a:t>
                      </a:r>
                      <a:r>
                        <a:rPr lang="fr-CH"/>
                        <a:t> être titulaire d'un permis C d'établissement en Suisse ou au Liechtenstein ; ou </a:t>
                      </a:r>
                      <a:endParaRPr lang="fr-CH">
                        <a:effectLst/>
                      </a:endParaRPr>
                    </a:p>
                  </a:txBody>
                  <a:tcPr marL="9525" marR="9525" marT="9525" marB="9525" anchor="ctr">
                    <a:lnL>
                      <a:noFill/>
                    </a:lnL>
                    <a:lnR>
                      <a:noFill/>
                    </a:lnR>
                    <a:lnT>
                      <a:noFill/>
                    </a:lnT>
                    <a:lnB>
                      <a:noFill/>
                    </a:lnB>
                    <a:noFill/>
                  </a:tcPr>
                </a:tc>
                <a:tc>
                  <a:txBody>
                    <a:bodyPr/>
                    <a:lstStyle/>
                    <a:p>
                      <a:pPr algn="ctr">
                        <a:buFont typeface="Arial" panose="020B0604020202020204" pitchFamily="34" charset="0"/>
                        <a:buChar char="•"/>
                      </a:pPr>
                      <a:r>
                        <a:rPr lang="fr-CH" dirty="0"/>
                        <a:t>copie de votre permis C d’établissement suisse ou liechtensteinois</a:t>
                      </a:r>
                    </a:p>
                  </a:txBody>
                  <a:tcPr marL="9525" marR="9525" marT="9525" marB="9525" anchor="ctr">
                    <a:lnL>
                      <a:noFill/>
                    </a:lnL>
                    <a:lnR>
                      <a:noFill/>
                    </a:lnR>
                    <a:lnT>
                      <a:noFill/>
                    </a:lnT>
                    <a:lnB>
                      <a:noFill/>
                    </a:lnB>
                    <a:noFill/>
                  </a:tcPr>
                </a:tc>
                <a:extLst>
                  <a:ext uri="{0D108BD9-81ED-4DB2-BD59-A6C34878D82A}">
                    <a16:rowId xmlns:a16="http://schemas.microsoft.com/office/drawing/2014/main" val="3193228596"/>
                  </a:ext>
                </a:extLst>
              </a:tr>
            </a:tbl>
          </a:graphicData>
        </a:graphic>
      </p:graphicFrame>
      <p:sp>
        <p:nvSpPr>
          <p:cNvPr id="12" name="Rectangle 3">
            <a:extLst>
              <a:ext uri="{FF2B5EF4-FFF2-40B4-BE49-F238E27FC236}">
                <a16:creationId xmlns:a16="http://schemas.microsoft.com/office/drawing/2014/main" id="{C411F5C1-AA90-E94C-8DE7-C882626EA579}"/>
              </a:ext>
            </a:extLst>
          </p:cNvPr>
          <p:cNvSpPr>
            <a:spLocks noChangeArrowheads="1"/>
          </p:cNvSpPr>
          <p:nvPr/>
        </p:nvSpPr>
        <p:spPr bwMode="auto">
          <a:xfrm>
            <a:off x="395215" y="1442471"/>
            <a:ext cx="8353569"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800" b="1" i="0" u="none" strike="noStrike" cap="none" normalizeH="0" baseline="0" dirty="0">
                <a:ln>
                  <a:noFill/>
                </a:ln>
                <a:solidFill>
                  <a:schemeClr val="tx1"/>
                </a:solidFill>
                <a:effectLst/>
                <a:latin typeface="Arial" panose="020B0604020202020204" pitchFamily="34" charset="0"/>
              </a:rPr>
              <a:t>Conditions d’admission pour </a:t>
            </a:r>
            <a:r>
              <a:rPr kumimoji="0" lang="fr-FR" altLang="fr-FR" sz="1800" b="1" i="0" u="none" strike="noStrike" cap="none" normalizeH="0" baseline="0" dirty="0" err="1">
                <a:ln>
                  <a:noFill/>
                </a:ln>
                <a:solidFill>
                  <a:schemeClr val="tx1"/>
                </a:solidFill>
                <a:effectLst/>
                <a:latin typeface="Arial" panose="020B0604020202020204" pitchFamily="34" charset="0"/>
              </a:rPr>
              <a:t>candidat-e-s</a:t>
            </a:r>
            <a:r>
              <a:rPr kumimoji="0" lang="fr-FR" altLang="fr-FR" sz="1800" b="1" i="0" u="none" strike="noStrike" cap="none" normalizeH="0" baseline="0" dirty="0">
                <a:ln>
                  <a:noFill/>
                </a:ln>
                <a:solidFill>
                  <a:schemeClr val="tx1"/>
                </a:solidFill>
                <a:effectLst/>
                <a:latin typeface="Arial" panose="020B0604020202020204" pitchFamily="34" charset="0"/>
              </a:rPr>
              <a:t> de nationalité étrangère,</a:t>
            </a:r>
            <a:r>
              <a:rPr kumimoji="0" lang="fr-FR" altLang="fr-FR" sz="1800" b="0" i="0" u="none" strike="noStrike" cap="none" normalizeH="0" baseline="0" dirty="0">
                <a:ln>
                  <a:noFill/>
                </a:ln>
                <a:solidFill>
                  <a:schemeClr val="tx1"/>
                </a:solidFill>
                <a:effectLst/>
                <a:latin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800" b="1" i="0" u="none" strike="noStrike" cap="none" normalizeH="0" baseline="0" dirty="0">
                <a:ln>
                  <a:noFill/>
                </a:ln>
                <a:solidFill>
                  <a:schemeClr val="tx1"/>
                </a:solidFill>
                <a:effectLst/>
                <a:latin typeface="Arial" panose="020B0604020202020204" pitchFamily="34" charset="0"/>
              </a:rPr>
              <a:t>selon le règlement d’études de la Faculté (art. 12)</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kumimoji="0" lang="fr-FR" altLang="fr-FR" sz="1800" b="0" i="0" u="none" strike="noStrike" cap="none" normalizeH="0" baseline="0" dirty="0">
                <a:ln>
                  <a:noFill/>
                </a:ln>
                <a:solidFill>
                  <a:schemeClr val="tx1"/>
                </a:solidFill>
                <a:effectLst/>
                <a:latin typeface="Arial" panose="020B0604020202020204" pitchFamily="34" charset="0"/>
              </a:rPr>
              <a:t>Le candidat de nationalité étrangère est traité comme un candidat disposant </a:t>
            </a:r>
          </a:p>
          <a:p>
            <a:pPr marR="0" lvl="0" algn="just" defTabSz="914400" rtl="0" eaLnBrk="0" fontAlgn="base" latinLnBrk="0" hangingPunct="0">
              <a:lnSpc>
                <a:spcPct val="100000"/>
              </a:lnSpc>
              <a:spcBef>
                <a:spcPct val="0"/>
              </a:spcBef>
              <a:spcAft>
                <a:spcPct val="0"/>
              </a:spcAft>
              <a:buClrTx/>
              <a:buSzTx/>
              <a:tabLst/>
            </a:pPr>
            <a:r>
              <a:rPr kumimoji="0" lang="fr-FR" altLang="fr-FR" sz="1800" b="0" i="0" u="none" strike="noStrike" cap="none" normalizeH="0" baseline="0" dirty="0">
                <a:ln>
                  <a:noFill/>
                </a:ln>
                <a:solidFill>
                  <a:schemeClr val="tx1"/>
                </a:solidFill>
                <a:effectLst/>
                <a:latin typeface="Arial" panose="020B0604020202020204" pitchFamily="34" charset="0"/>
              </a:rPr>
              <a:t>de la nationalité suisse s’il remplit </a:t>
            </a:r>
            <a:r>
              <a:rPr kumimoji="0" lang="fr-FR" altLang="fr-FR" sz="1800" b="1" i="0" u="none" strike="noStrike" cap="none" normalizeH="0" baseline="0" dirty="0">
                <a:ln>
                  <a:noFill/>
                </a:ln>
                <a:solidFill>
                  <a:schemeClr val="tx1"/>
                </a:solidFill>
                <a:effectLst/>
                <a:latin typeface="Arial" panose="020B0604020202020204" pitchFamily="34" charset="0"/>
              </a:rPr>
              <a:t>l’une</a:t>
            </a:r>
            <a:r>
              <a:rPr kumimoji="0" lang="fr-FR" altLang="fr-FR" sz="1800" b="0" i="0" u="none" strike="noStrike" cap="none" normalizeH="0" baseline="0" dirty="0">
                <a:ln>
                  <a:noFill/>
                </a:ln>
                <a:solidFill>
                  <a:schemeClr val="tx1"/>
                </a:solidFill>
                <a:effectLst/>
                <a:latin typeface="Arial" panose="020B0604020202020204" pitchFamily="34" charset="0"/>
              </a:rPr>
              <a:t> des conditions suivantes : </a:t>
            </a:r>
          </a:p>
          <a:p>
            <a:pPr marR="0" lvl="0" algn="just" defTabSz="914400" rtl="0" eaLnBrk="0" fontAlgn="base" latinLnBrk="0" hangingPunct="0">
              <a:lnSpc>
                <a:spcPct val="100000"/>
              </a:lnSpc>
              <a:spcBef>
                <a:spcPct val="0"/>
              </a:spcBef>
              <a:spcAft>
                <a:spcPct val="0"/>
              </a:spcAft>
              <a:buClrTx/>
              <a:buSzTx/>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48085442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819</TotalTime>
  <Words>1807</Words>
  <Application>Microsoft Office PowerPoint</Application>
  <PresentationFormat>Affichage à l'écran (4:3)</PresentationFormat>
  <Paragraphs>156</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Calibri</vt:lpstr>
      <vt:lpstr>Wingdings</vt:lpstr>
      <vt:lpstr>Thème Office</vt:lpstr>
      <vt:lpstr>Conditions d’immatriculation 2025-2026</vt:lpstr>
      <vt:lpstr>Équivalences d’un titre étranger avec un titre suisse</vt:lpstr>
      <vt:lpstr>Présentation PowerPoint</vt:lpstr>
      <vt:lpstr>Présentation PowerPoint</vt:lpstr>
      <vt:lpstr>Présentation PowerPoint</vt:lpstr>
      <vt:lpstr>Diplômes français donnant accès à l’Université de Genève jusqu’en 2020 </vt:lpstr>
      <vt:lpstr>Présentation PowerPoint</vt:lpstr>
      <vt:lpstr> INSCRIPTION EN BACCALAUREAT UNIVERSITAIRE (BACHELOR)  </vt:lpstr>
      <vt:lpstr> Conditions particulières - Faculté de médecine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Natacha Durand</dc:creator>
  <cp:lastModifiedBy>Carole Boulliane</cp:lastModifiedBy>
  <cp:revision>79</cp:revision>
  <cp:lastPrinted>2020-02-21T18:30:39Z</cp:lastPrinted>
  <dcterms:created xsi:type="dcterms:W3CDTF">2020-02-05T14:39:48Z</dcterms:created>
  <dcterms:modified xsi:type="dcterms:W3CDTF">2025-03-04T15:59:27Z</dcterms:modified>
</cp:coreProperties>
</file>