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316" r:id="rId3"/>
    <p:sldId id="356" r:id="rId4"/>
    <p:sldId id="323" r:id="rId5"/>
    <p:sldId id="265" r:id="rId6"/>
    <p:sldId id="279" r:id="rId7"/>
    <p:sldId id="266" r:id="rId8"/>
    <p:sldId id="277" r:id="rId9"/>
    <p:sldId id="275" r:id="rId10"/>
    <p:sldId id="312" r:id="rId11"/>
    <p:sldId id="299" r:id="rId12"/>
    <p:sldId id="280" r:id="rId13"/>
    <p:sldId id="300" r:id="rId14"/>
    <p:sldId id="301" r:id="rId15"/>
    <p:sldId id="302" r:id="rId16"/>
    <p:sldId id="317" r:id="rId17"/>
    <p:sldId id="283" r:id="rId18"/>
    <p:sldId id="324" r:id="rId19"/>
    <p:sldId id="288" r:id="rId20"/>
    <p:sldId id="303" r:id="rId21"/>
    <p:sldId id="306" r:id="rId22"/>
    <p:sldId id="307" r:id="rId23"/>
    <p:sldId id="358" r:id="rId24"/>
    <p:sldId id="359" r:id="rId25"/>
    <p:sldId id="360" r:id="rId26"/>
    <p:sldId id="361" r:id="rId27"/>
    <p:sldId id="362" r:id="rId28"/>
    <p:sldId id="309" r:id="rId29"/>
    <p:sldId id="321" r:id="rId30"/>
    <p:sldId id="310" r:id="rId31"/>
    <p:sldId id="285" r:id="rId32"/>
    <p:sldId id="314" r:id="rId33"/>
    <p:sldId id="315" r:id="rId34"/>
    <p:sldId id="322" r:id="rId35"/>
    <p:sldId id="296" r:id="rId3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Albert Emery" initials="RAE" lastIdx="1" clrIdx="0">
    <p:extLst>
      <p:ext uri="{19B8F6BF-5375-455C-9EA6-DF929625EA0E}">
        <p15:presenceInfo xmlns:p15="http://schemas.microsoft.com/office/powerpoint/2012/main" userId="S-1-5-21-2549886845-264585227-397852783-28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250"/>
    <a:srgbClr val="AD1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9" autoAdjust="0"/>
    <p:restoredTop sz="92281" autoAdjust="0"/>
  </p:normalViewPr>
  <p:slideViewPr>
    <p:cSldViewPr>
      <p:cViewPr varScale="1">
        <p:scale>
          <a:sx n="114" d="100"/>
          <a:sy n="114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30" tIns="46064" rIns="92130" bIns="4606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30" tIns="46064" rIns="92130" bIns="46064" rtlCol="0"/>
          <a:lstStyle>
            <a:lvl1pPr algn="r">
              <a:defRPr sz="1300"/>
            </a:lvl1pPr>
          </a:lstStyle>
          <a:p>
            <a:fld id="{326A0A0D-92FD-4C55-B485-811E9C8E3AA3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30" tIns="46064" rIns="92130" bIns="4606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30" tIns="46064" rIns="92130" bIns="46064" rtlCol="0" anchor="b"/>
          <a:lstStyle>
            <a:lvl1pPr algn="r">
              <a:defRPr sz="1300"/>
            </a:lvl1pPr>
          </a:lstStyle>
          <a:p>
            <a:fld id="{A4072162-E22E-48D9-B957-C827006D2F8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312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30" tIns="46064" rIns="92130" bIns="4606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30" tIns="46064" rIns="92130" bIns="46064" rtlCol="0"/>
          <a:lstStyle>
            <a:lvl1pPr algn="r">
              <a:defRPr sz="1300"/>
            </a:lvl1pPr>
          </a:lstStyle>
          <a:p>
            <a:fld id="{54A1CF4B-2461-498F-937F-C4283FABA4C8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0" tIns="46064" rIns="92130" bIns="4606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30" tIns="46064" rIns="92130" bIns="4606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30" tIns="46064" rIns="92130" bIns="4606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30" tIns="46064" rIns="92130" bIns="46064" rtlCol="0" anchor="b"/>
          <a:lstStyle>
            <a:lvl1pPr algn="r">
              <a:defRPr sz="1300"/>
            </a:lvl1pPr>
          </a:lstStyle>
          <a:p>
            <a:fld id="{319B2C7A-63F0-4FF5-B5A5-95D5E58C901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915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499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7305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692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108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579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776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013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3619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9919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251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421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9513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9797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602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24" indent="-230324"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111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24" indent="-230324"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6123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24" indent="-230324"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6784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24" indent="-230324"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1837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24" indent="-230324"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5902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24" indent="-230324"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3657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6427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94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995">
              <a:defRPr/>
            </a:pPr>
            <a:fld id="{D75BDBD9-EF48-4A17-956B-572E6EDF7F63}" type="slidenum">
              <a:rPr lang="fr-CH">
                <a:solidFill>
                  <a:prstClr val="black"/>
                </a:solidFill>
                <a:latin typeface="Calibri"/>
              </a:rPr>
              <a:pPr defTabSz="922995">
                <a:defRPr/>
              </a:pPr>
              <a:t>3</a:t>
            </a:fld>
            <a:endParaRPr lang="fr-CH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306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Séance d'information MESP-IUFE, 1 décembre 2012 et 30 janvier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1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1113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56438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8235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3199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096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370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464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366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94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987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B2C7A-63F0-4FF5-B5A5-95D5E58C9015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436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7" name="Image 6" descr="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348280" y="6024427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 UNIVERSITAIRE </a:t>
            </a:r>
          </a:p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FORMATION DES ENSEIGNANTS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02B3-B26D-41D6-A1B1-C621616A9F0D}" type="datetimeFigureOut">
              <a:rPr lang="fr-FR" smtClean="0"/>
              <a:pPr/>
              <a:t>04/12/2023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7" name="Image 6" descr="templat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348280" y="6024427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 UNIVERSITAIRE </a:t>
            </a:r>
          </a:p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FORMATION DES ENSEIGNANTS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iufe/files/6116/8560/6532/CalendrierMESP23-24_vdef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iufe/formations/specialise/inscriptio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.unige.ch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iufe/formations/specialise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e.int/fr/web/portfolio" TargetMode="External"/><Relationship Id="rId4" Type="http://schemas.openxmlformats.org/officeDocument/2006/relationships/hyperlink" Target="http://www.cdip.ch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pPr algn="l"/>
            <a:r>
              <a:rPr lang="fr-CH" dirty="0"/>
              <a:t>Maîtrise universitaire en enseignement spécialisé (MESP)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503439"/>
            <a:ext cx="6912768" cy="1752600"/>
          </a:xfrm>
        </p:spPr>
        <p:txBody>
          <a:bodyPr>
            <a:normAutofit/>
          </a:bodyPr>
          <a:lstStyle/>
          <a:p>
            <a:pPr algn="l"/>
            <a:r>
              <a:rPr lang="fr-CH" sz="2800" i="1" dirty="0"/>
              <a:t>Master of Science in </a:t>
            </a:r>
            <a:r>
              <a:rPr lang="fr-CH" sz="2800" i="1" dirty="0" err="1"/>
              <a:t>Special</a:t>
            </a:r>
            <a:r>
              <a:rPr lang="fr-CH" sz="2800" i="1" dirty="0"/>
              <a:t> </a:t>
            </a:r>
            <a:r>
              <a:rPr lang="fr-CH" sz="2800" i="1" dirty="0" err="1"/>
              <a:t>Needs</a:t>
            </a:r>
            <a:r>
              <a:rPr lang="fr-CH" sz="2800" i="1" dirty="0"/>
              <a:t> Education</a:t>
            </a:r>
          </a:p>
        </p:txBody>
      </p:sp>
      <p:sp>
        <p:nvSpPr>
          <p:cNvPr id="4" name="Espace réservé du pied de page 9"/>
          <p:cNvSpPr txBox="1">
            <a:spLocks/>
          </p:cNvSpPr>
          <p:nvPr/>
        </p:nvSpPr>
        <p:spPr>
          <a:xfrm>
            <a:off x="2051720" y="5373216"/>
            <a:ext cx="70922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-109" charset="-128"/>
              </a:rPr>
              <a:t>CP-MESP, Séance d’information aux </a:t>
            </a:r>
            <a:r>
              <a:rPr lang="fr-CH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-109" charset="-128"/>
              </a:rPr>
              <a:t>futur-es</a:t>
            </a:r>
            <a:r>
              <a:rPr lang="fr-CH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-109" charset="-128"/>
              </a:rPr>
              <a:t> </a:t>
            </a:r>
            <a:r>
              <a:rPr lang="fr-CH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-109" charset="-128"/>
              </a:rPr>
              <a:t>étudiant-es</a:t>
            </a:r>
            <a:r>
              <a:rPr lang="fr-CH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-109" charset="-128"/>
              </a:rPr>
              <a:t>, 30 novembre 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-1116" y="0"/>
            <a:ext cx="91440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AD1D4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/>
              <a:t>Cette séance d’information est enregistrée et sera disponible en ligne.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5584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Stages de la MESP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384867"/>
              </p:ext>
            </p:extLst>
          </p:nvPr>
        </p:nvGraphicFramePr>
        <p:xfrm>
          <a:off x="457200" y="1600200"/>
          <a:ext cx="7715200" cy="3657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8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24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dirty="0"/>
                        <a:t>Durée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400" dirty="0"/>
                        <a:t>Enseigner</a:t>
                      </a:r>
                      <a:r>
                        <a:rPr lang="fr-CH" sz="2400" baseline="0" dirty="0"/>
                        <a:t> et soutenir en contextes d’intégration ou d’inclusion scolaire</a:t>
                      </a:r>
                      <a:endParaRPr lang="fr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dirty="0"/>
                        <a:t>8 semaines </a:t>
                      </a:r>
                    </a:p>
                    <a:p>
                      <a:r>
                        <a:rPr lang="fr-CH" sz="2400" i="1" dirty="0"/>
                        <a:t>à temps partiel, </a:t>
                      </a:r>
                      <a:br>
                        <a:rPr lang="fr-CH" sz="2400" i="1" dirty="0"/>
                      </a:br>
                      <a:r>
                        <a:rPr lang="fr-CH" sz="2400" i="1" dirty="0"/>
                        <a:t>min. 2 demi-journées/semaine, total de 32 demi-journées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400" dirty="0"/>
                        <a:t>Enseigner en </a:t>
                      </a:r>
                      <a:br>
                        <a:rPr lang="fr-CH" sz="2400" dirty="0"/>
                      </a:br>
                      <a:r>
                        <a:rPr lang="fr-CH" sz="2400" dirty="0"/>
                        <a:t>classe spécialisée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dirty="0"/>
                        <a:t>6 semaines </a:t>
                      </a:r>
                    </a:p>
                    <a:p>
                      <a:r>
                        <a:rPr lang="fr-CH" sz="2400" i="1" dirty="0"/>
                        <a:t>à plein temps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400" dirty="0"/>
                        <a:t>Enseigner en </a:t>
                      </a:r>
                      <a:br>
                        <a:rPr lang="fr-CH" sz="2400" dirty="0"/>
                      </a:br>
                      <a:r>
                        <a:rPr lang="fr-CH" sz="2400" dirty="0"/>
                        <a:t>institution</a:t>
                      </a:r>
                      <a:r>
                        <a:rPr lang="fr-CH" sz="2400" baseline="0" dirty="0"/>
                        <a:t> spécialisée</a:t>
                      </a:r>
                      <a:endParaRPr lang="fr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dirty="0"/>
                        <a:t>7 semaines </a:t>
                      </a:r>
                    </a:p>
                    <a:p>
                      <a:r>
                        <a:rPr lang="fr-CH" sz="2400" i="1" dirty="0"/>
                        <a:t>à plein temps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31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Planification des UF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Calendriers avec/sans complément de formation en enseignement ordinaire</a:t>
            </a:r>
          </a:p>
          <a:p>
            <a:pPr marL="400050" lvl="1" indent="0">
              <a:buNone/>
            </a:pPr>
            <a:br>
              <a:rPr lang="fr-CH" dirty="0"/>
            </a:br>
            <a:r>
              <a:rPr lang="fr-CH" dirty="0">
                <a:hlinkClick r:id="rId3"/>
              </a:rPr>
              <a:t>https://www.unige.ch/iufe/files/6116/8560/6532/CalendrierMESP23-24_vdef.pdf</a:t>
            </a:r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93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Autofit/>
          </a:bodyPr>
          <a:lstStyle/>
          <a:p>
            <a:r>
              <a:rPr lang="fr-CH" b="1" dirty="0"/>
              <a:t>2 – Conditions d’admissibilité</a:t>
            </a:r>
          </a:p>
        </p:txBody>
      </p:sp>
    </p:spTree>
    <p:extLst>
      <p:ext uri="{BB962C8B-B14F-4D97-AF65-F5344CB8AC3E}">
        <p14:creationId xmlns:p14="http://schemas.microsoft.com/office/powerpoint/2010/main" val="314676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Conditions d’admissibilité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fr-CH" dirty="0"/>
              <a:t>Remplir les conditions d’immatriculation à l’</a:t>
            </a:r>
            <a:r>
              <a:rPr lang="fr-CH" dirty="0" err="1"/>
              <a:t>UniGE</a:t>
            </a:r>
            <a:r>
              <a:rPr lang="fr-CH" dirty="0"/>
              <a:t> et avoir procédé au dépôt de dossier sur le Portail de candidatures UNIGE dans les délais requis ;</a:t>
            </a:r>
          </a:p>
          <a:p>
            <a:pPr marL="514350" indent="-514350">
              <a:buAutoNum type="arabicPeriod"/>
            </a:pPr>
            <a:r>
              <a:rPr lang="fr-CH" dirty="0"/>
              <a:t>Avoir un diplôme reconnu d’</a:t>
            </a:r>
            <a:r>
              <a:rPr lang="fr-CH" dirty="0" err="1"/>
              <a:t>enseignant-e</a:t>
            </a:r>
            <a:r>
              <a:rPr lang="fr-CH" dirty="0"/>
              <a:t> ordinaire (préscolaire, primaire, secondaire), au minimum de niveau </a:t>
            </a:r>
            <a:r>
              <a:rPr lang="fr-CH" dirty="0" err="1"/>
              <a:t>bachelor</a:t>
            </a:r>
            <a:r>
              <a:rPr lang="fr-CH" dirty="0"/>
              <a:t>, obtenu au plus tard en septembre 2024 ;</a:t>
            </a:r>
          </a:p>
          <a:p>
            <a:pPr marL="542925" indent="-542925">
              <a:buNone/>
            </a:pPr>
            <a:r>
              <a:rPr lang="fr-CH" dirty="0"/>
              <a:t>	Avoir un diplôme reconnu, au minimum de niveau </a:t>
            </a:r>
            <a:r>
              <a:rPr lang="fr-CH" dirty="0" err="1"/>
              <a:t>bachelor</a:t>
            </a:r>
            <a:r>
              <a:rPr lang="fr-CH" dirty="0"/>
              <a:t> en sciences de l’éducation, pédagogie spécialisée, psychologie, éducation sociale, psychomotricité, ergothérapie, obtenu au plus tard en septembre 2024 ;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fr-CH" dirty="0"/>
              <a:t>Avoir un niveau de maîtrise de l’allemand et de l’anglais d’au minimum A2 (Portfolio européen des langues).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239BD4-1A58-4A91-8331-FFB52B498E4C}"/>
              </a:ext>
            </a:extLst>
          </p:cNvPr>
          <p:cNvSpPr txBox="1"/>
          <p:nvPr/>
        </p:nvSpPr>
        <p:spPr>
          <a:xfrm>
            <a:off x="539552" y="3183053"/>
            <a:ext cx="586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b="1" dirty="0">
                <a:solidFill>
                  <a:schemeClr val="accent2">
                    <a:lumMod val="75000"/>
                  </a:schemeClr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49796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Complément de formation (CFO)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H" dirty="0"/>
              <a:t>Exigé pour :</a:t>
            </a:r>
          </a:p>
          <a:p>
            <a:r>
              <a:rPr lang="fr-CH" dirty="0"/>
              <a:t>Les </a:t>
            </a:r>
            <a:r>
              <a:rPr lang="fr-CH" dirty="0" err="1"/>
              <a:t>étudiant-es</a:t>
            </a:r>
            <a:r>
              <a:rPr lang="fr-CH" dirty="0"/>
              <a:t> </a:t>
            </a:r>
            <a:r>
              <a:rPr lang="fr-CH" dirty="0" err="1"/>
              <a:t>admis-es</a:t>
            </a:r>
            <a:r>
              <a:rPr lang="fr-CH" dirty="0"/>
              <a:t> sans diplôme d’enseignement ordinaire : 30 à 60 crédits ECTS de compétences de base en enseignement (CDIP, 2008) ;</a:t>
            </a:r>
          </a:p>
          <a:p>
            <a:r>
              <a:rPr lang="fr-CH" dirty="0"/>
              <a:t>Les </a:t>
            </a:r>
            <a:r>
              <a:rPr lang="fr-CH" dirty="0" err="1"/>
              <a:t>étudiant-es</a:t>
            </a:r>
            <a:r>
              <a:rPr lang="fr-CH" dirty="0"/>
              <a:t> </a:t>
            </a:r>
            <a:r>
              <a:rPr lang="fr-CH" dirty="0" err="1"/>
              <a:t>admis-es</a:t>
            </a:r>
            <a:r>
              <a:rPr lang="fr-CH" dirty="0"/>
              <a:t> avec un diplôme reconnu en enseignement ordinaire : si moins de 12 crédits en méthodologie de recherche.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CFO individuel, déterminé en fonction du parcours de formation antérieur de chaque </a:t>
            </a:r>
            <a:r>
              <a:rPr lang="fr-CH" dirty="0" err="1"/>
              <a:t>candidat-e</a:t>
            </a:r>
            <a:r>
              <a:rPr lang="fr-CH" dirty="0"/>
              <a:t> </a:t>
            </a:r>
            <a:r>
              <a:rPr lang="fr-CH" dirty="0" err="1"/>
              <a:t>admis-e</a:t>
            </a:r>
            <a:r>
              <a:rPr lang="fr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88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Equivalences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Au maximum 40 des 120 crédits de la MESP ;</a:t>
            </a:r>
          </a:p>
          <a:p>
            <a:r>
              <a:rPr lang="fr-CH" dirty="0"/>
              <a:t>Demande d’</a:t>
            </a:r>
            <a:r>
              <a:rPr lang="fr-CH" dirty="0">
                <a:solidFill>
                  <a:srgbClr val="AD1D4A"/>
                </a:solidFill>
              </a:rPr>
              <a:t>équivalences</a:t>
            </a:r>
            <a:r>
              <a:rPr lang="fr-CH" dirty="0"/>
              <a:t> pour des UF de la MESP dont compétences sont jugées déjà acquises et validées au cours d’études antérieures dans une haute école reconnue : par écrit au plus tard 3 semaines après l’entrée en formation.</a:t>
            </a:r>
          </a:p>
        </p:txBody>
      </p:sp>
    </p:spTree>
    <p:extLst>
      <p:ext uri="{BB962C8B-B14F-4D97-AF65-F5344CB8AC3E}">
        <p14:creationId xmlns:p14="http://schemas.microsoft.com/office/powerpoint/2010/main" val="96547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Liens FEP/MESP</a:t>
            </a:r>
            <a:endParaRPr lang="fr-CH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64" y="3068960"/>
            <a:ext cx="2536419" cy="190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82081" y="1861374"/>
            <a:ext cx="59007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PPT disponible sur l’intranet des </a:t>
            </a:r>
            <a:r>
              <a:rPr lang="fr-CH" sz="2400" dirty="0" err="1"/>
              <a:t>étudiant-es</a:t>
            </a:r>
            <a:r>
              <a:rPr lang="fr-CH" sz="2400" dirty="0"/>
              <a:t> </a:t>
            </a:r>
          </a:p>
          <a:p>
            <a:r>
              <a:rPr lang="fr-CH" sz="2400" dirty="0"/>
              <a:t>de la FPSE listant les choix à privilégier en FEP,</a:t>
            </a:r>
          </a:p>
          <a:p>
            <a:r>
              <a:rPr lang="fr-CH" sz="2400" dirty="0"/>
              <a:t>en vue de la MESP.</a:t>
            </a:r>
          </a:p>
          <a:p>
            <a:endParaRPr lang="fr-CH" sz="2400" dirty="0"/>
          </a:p>
          <a:p>
            <a:r>
              <a:rPr lang="fr-CH" sz="2400" dirty="0"/>
              <a:t>Equivalences «automatiques» en fonction</a:t>
            </a:r>
          </a:p>
          <a:p>
            <a:r>
              <a:rPr lang="fr-CH" sz="2400" dirty="0"/>
              <a:t>des cours obligatoires FEP </a:t>
            </a:r>
          </a:p>
          <a:p>
            <a:r>
              <a:rPr lang="fr-CH" sz="2400" dirty="0"/>
              <a:t>+ autres équivalences possibles en fonction </a:t>
            </a:r>
          </a:p>
          <a:p>
            <a:r>
              <a:rPr lang="fr-CH" sz="2400" dirty="0"/>
              <a:t>des choix de cours à option.</a:t>
            </a:r>
          </a:p>
        </p:txBody>
      </p:sp>
    </p:spTree>
    <p:extLst>
      <p:ext uri="{BB962C8B-B14F-4D97-AF65-F5344CB8AC3E}">
        <p14:creationId xmlns:p14="http://schemas.microsoft.com/office/powerpoint/2010/main" val="320456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Autofit/>
          </a:bodyPr>
          <a:lstStyle/>
          <a:p>
            <a:r>
              <a:rPr lang="fr-CH" b="1" dirty="0"/>
              <a:t>3 – Procédure d’admission</a:t>
            </a:r>
          </a:p>
        </p:txBody>
      </p:sp>
    </p:spTree>
    <p:extLst>
      <p:ext uri="{BB962C8B-B14F-4D97-AF65-F5344CB8AC3E}">
        <p14:creationId xmlns:p14="http://schemas.microsoft.com/office/powerpoint/2010/main" val="144555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Document d’information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0">
              <a:buNone/>
            </a:pPr>
            <a:r>
              <a:rPr lang="fr-CH" sz="2800" dirty="0">
                <a:sym typeface="Wingdings" panose="05000000000000000000" pitchFamily="2" charset="2"/>
              </a:rPr>
              <a:t>Information en ligne :</a:t>
            </a:r>
          </a:p>
          <a:p>
            <a:pPr marL="361950" indent="0">
              <a:buNone/>
            </a:pPr>
            <a:r>
              <a:rPr lang="fr-CH" sz="2800" dirty="0">
                <a:sym typeface="Wingdings" panose="05000000000000000000" pitchFamily="2" charset="2"/>
                <a:hlinkClick r:id="rId3"/>
              </a:rPr>
              <a:t>https://www.unige.ch/iufe/formations/specialise/inscriptions/</a:t>
            </a:r>
            <a:r>
              <a:rPr lang="fr-CH" sz="2800" dirty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CC9243-A741-4A50-9B00-D87FA04C7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50034"/>
            <a:ext cx="1872208" cy="2636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796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Motifs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Places limitées en raison du nombre limité de places de stages disponibles dans les différents contextes d’enseignement spécialisé.</a:t>
            </a:r>
          </a:p>
          <a:p>
            <a:r>
              <a:rPr lang="fr-CH" dirty="0"/>
              <a:t>Nombre de places limité à 50 depuis 2023 (auparavant 25).</a:t>
            </a:r>
          </a:p>
          <a:p>
            <a:pPr marL="361950" indent="0">
              <a:buNone/>
            </a:pPr>
            <a:endParaRPr lang="fr-CH" sz="2800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869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Le comité de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84176"/>
            <a:ext cx="8784976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Direction</a:t>
            </a:r>
            <a:r>
              <a:rPr lang="fr-CH" dirty="0"/>
              <a:t> </a:t>
            </a:r>
            <a:r>
              <a:rPr lang="fr-CH" b="1" dirty="0"/>
              <a:t>et </a:t>
            </a:r>
            <a:r>
              <a:rPr lang="fr-CH" b="1" dirty="0" err="1"/>
              <a:t>co-direction</a:t>
            </a:r>
            <a:r>
              <a:rPr lang="fr-CH" b="1" dirty="0"/>
              <a:t> </a:t>
            </a:r>
            <a:r>
              <a:rPr lang="fr-CH" dirty="0"/>
              <a:t>: G. Pelgrims et R. Emery</a:t>
            </a:r>
          </a:p>
          <a:p>
            <a:pPr marL="0" indent="0">
              <a:buNone/>
            </a:pPr>
            <a:r>
              <a:rPr lang="fr-CH" b="1" dirty="0"/>
              <a:t>Membres du corps enseignant de la SSED </a:t>
            </a:r>
            <a:r>
              <a:rPr lang="fr-CH" dirty="0"/>
              <a:t>:</a:t>
            </a:r>
          </a:p>
          <a:p>
            <a:pPr marL="0" indent="0">
              <a:buNone/>
            </a:pPr>
            <a:r>
              <a:rPr lang="fr-CH" dirty="0"/>
              <a:t>M. </a:t>
            </a:r>
            <a:r>
              <a:rPr lang="fr-CH" dirty="0" err="1"/>
              <a:t>Armagnague</a:t>
            </a:r>
            <a:r>
              <a:rPr lang="fr-CH" dirty="0"/>
              <a:t>, C. Chatenoud, C. Delorme</a:t>
            </a:r>
          </a:p>
          <a:p>
            <a:pPr marL="0" indent="0">
              <a:buNone/>
            </a:pPr>
            <a:r>
              <a:rPr lang="fr-CH" b="1" dirty="0"/>
              <a:t>Représentante des </a:t>
            </a:r>
            <a:r>
              <a:rPr lang="fr-CH" b="1" dirty="0" err="1"/>
              <a:t>étudiant-es</a:t>
            </a:r>
            <a:r>
              <a:rPr lang="fr-CH" dirty="0"/>
              <a:t> : NN</a:t>
            </a:r>
          </a:p>
          <a:p>
            <a:pPr marL="0" indent="0">
              <a:buNone/>
            </a:pPr>
            <a:r>
              <a:rPr lang="fr-CH" b="1" dirty="0"/>
              <a:t>Conseillère académique</a:t>
            </a:r>
            <a:r>
              <a:rPr lang="fr-CH" dirty="0"/>
              <a:t>: Aline Meyer</a:t>
            </a:r>
          </a:p>
          <a:p>
            <a:pPr marL="0" indent="0">
              <a:buNone/>
            </a:pPr>
            <a:r>
              <a:rPr lang="fr-CH" b="1" dirty="0"/>
              <a:t>Secrétariat du comité </a:t>
            </a:r>
            <a:r>
              <a:rPr lang="fr-CH" dirty="0"/>
              <a:t>: I. Desbeaumes</a:t>
            </a:r>
          </a:p>
        </p:txBody>
      </p:sp>
    </p:spTree>
    <p:extLst>
      <p:ext uri="{BB962C8B-B14F-4D97-AF65-F5344CB8AC3E}">
        <p14:creationId xmlns:p14="http://schemas.microsoft.com/office/powerpoint/2010/main" val="271130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Une unique démarche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1"/>
            <a:ext cx="8640960" cy="406104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fr-CH" dirty="0"/>
              <a:t>Dépôt d’un dossier de candidature à la MESP en ligne du 15 janvier au 28 février 2024 sur le Portail de candidatures UNIGE :  </a:t>
            </a:r>
          </a:p>
          <a:p>
            <a:pPr marL="0" lvl="0" indent="0">
              <a:buNone/>
            </a:pPr>
            <a:r>
              <a:rPr lang="fr-CH" dirty="0">
                <a:hlinkClick r:id="rId3"/>
              </a:rPr>
              <a:t>https://inscription.unige.ch/</a:t>
            </a:r>
            <a:r>
              <a:rPr lang="fr-CH" dirty="0"/>
              <a:t> </a:t>
            </a:r>
          </a:p>
          <a:p>
            <a:pPr marL="0" lvl="0" indent="0">
              <a:buNone/>
            </a:pPr>
            <a:endParaRPr lang="fr-CH" dirty="0"/>
          </a:p>
          <a:p>
            <a:pPr marL="0" lvl="0" indent="0">
              <a:buNone/>
            </a:pPr>
            <a:r>
              <a:rPr lang="fr-CH" dirty="0"/>
              <a:t>Ce dossier vaut pour la procédure d’admission et les démarches d’immatriculation/</a:t>
            </a:r>
            <a:r>
              <a:rPr lang="fr-CH" dirty="0" err="1"/>
              <a:t>réimmatriculation</a:t>
            </a:r>
            <a:r>
              <a:rPr lang="fr-CH" dirty="0"/>
              <a:t> </a:t>
            </a:r>
            <a:br>
              <a:rPr lang="fr-CH" dirty="0"/>
            </a:br>
            <a:r>
              <a:rPr lang="fr-CH" dirty="0"/>
              <a:t>à l’UNIGE.</a:t>
            </a:r>
          </a:p>
        </p:txBody>
      </p:sp>
    </p:spTree>
    <p:extLst>
      <p:ext uri="{BB962C8B-B14F-4D97-AF65-F5344CB8AC3E}">
        <p14:creationId xmlns:p14="http://schemas.microsoft.com/office/powerpoint/2010/main" val="96547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40060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fr-CH" sz="2400" b="1" dirty="0"/>
              <a:t>Délai de dépôt du dossier de candidature </a:t>
            </a:r>
            <a:r>
              <a:rPr lang="fr-CH" sz="2400" dirty="0"/>
              <a:t>: </a:t>
            </a:r>
            <a:r>
              <a:rPr lang="fr-CH" sz="2400" dirty="0">
                <a:solidFill>
                  <a:srgbClr val="D00250"/>
                </a:solidFill>
              </a:rPr>
              <a:t>28 février 2024</a:t>
            </a:r>
            <a:r>
              <a:rPr lang="fr-CH" sz="2400" dirty="0"/>
              <a:t>.</a:t>
            </a:r>
          </a:p>
          <a:p>
            <a:pPr marL="514350" indent="-514350">
              <a:buAutoNum type="arabicPeriod"/>
            </a:pPr>
            <a:r>
              <a:rPr lang="fr-CH" sz="2400" b="1" dirty="0"/>
              <a:t>Vérification de l’admissibilité</a:t>
            </a:r>
          </a:p>
          <a:p>
            <a:pPr marL="542925" indent="0">
              <a:buNone/>
            </a:pPr>
            <a:r>
              <a:rPr lang="fr-CH" sz="2400" i="1" dirty="0"/>
              <a:t>Si non-admissible : notification de candidature non-retenue</a:t>
            </a:r>
          </a:p>
          <a:p>
            <a:pPr marL="542925" indent="0">
              <a:buNone/>
            </a:pPr>
            <a:r>
              <a:rPr lang="fr-CH" sz="1900" dirty="0">
                <a:solidFill>
                  <a:schemeClr val="bg1">
                    <a:lumMod val="65000"/>
                  </a:schemeClr>
                </a:solidFill>
              </a:rPr>
              <a:t>Si candidatures &gt; 60, application de la suite de la procédure d’admission.</a:t>
            </a:r>
            <a:endParaRPr lang="fr-CH" sz="1900" i="1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fr-CH" sz="2400" b="1" dirty="0"/>
              <a:t>Dossiers : appréciation des connaissances et expériences en enseignement, en pédagogie spécialisée, en éducation</a:t>
            </a:r>
          </a:p>
          <a:p>
            <a:pPr marL="542925" indent="0">
              <a:buNone/>
            </a:pPr>
            <a:r>
              <a:rPr lang="fr-CH" sz="1900" dirty="0">
                <a:solidFill>
                  <a:schemeClr val="bg1">
                    <a:lumMod val="65000"/>
                  </a:schemeClr>
                </a:solidFill>
              </a:rPr>
              <a:t>Max. 70 dossiers retenus pour l’entretien.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CH" sz="2400" b="1" dirty="0"/>
              <a:t>Entretien individuel : appréciation de l’intérêt pour, des connaissances de, et des attitudes requises par l’orientation choisie </a:t>
            </a:r>
            <a:r>
              <a:rPr lang="fr-CH" sz="2400" dirty="0"/>
              <a:t>: </a:t>
            </a:r>
            <a:br>
              <a:rPr lang="fr-CH" sz="2400" dirty="0"/>
            </a:br>
            <a:r>
              <a:rPr lang="fr-CH" sz="2400" dirty="0">
                <a:solidFill>
                  <a:srgbClr val="D00250"/>
                </a:solidFill>
              </a:rPr>
              <a:t>de mi-avril à mi-mai 2024</a:t>
            </a:r>
            <a:r>
              <a:rPr lang="fr-CH" sz="2400" dirty="0">
                <a:solidFill>
                  <a:srgbClr val="AD1D4A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CH" sz="2400" b="1" dirty="0"/>
              <a:t>Vérification, classement, admission d’au max. 50 </a:t>
            </a:r>
            <a:r>
              <a:rPr lang="fr-CH" sz="2400" b="1" dirty="0" err="1"/>
              <a:t>candidat-es</a:t>
            </a:r>
            <a:r>
              <a:rPr lang="fr-CH" sz="2400" b="1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CH" sz="2400" b="1" dirty="0"/>
              <a:t>Annonce des résultats en ligne (inclus éventuel complément de formation) : </a:t>
            </a:r>
            <a:r>
              <a:rPr lang="fr-CH" sz="2400" dirty="0">
                <a:solidFill>
                  <a:srgbClr val="D00250"/>
                </a:solidFill>
              </a:rPr>
              <a:t>courant juin 2024.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CH" sz="2400" b="1" dirty="0"/>
              <a:t>Délai de dépôt des attestations de maîtrise de l’allemand/anglais au niveau A2 : </a:t>
            </a:r>
            <a:r>
              <a:rPr lang="fr-CH" sz="2400" dirty="0">
                <a:solidFill>
                  <a:srgbClr val="D00250"/>
                </a:solidFill>
              </a:rPr>
              <a:t>31 juillet 2024.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CH" sz="2400" b="1" dirty="0"/>
              <a:t>Délai pour accepter l’offre d’admission dans le Portail : </a:t>
            </a:r>
            <a:r>
              <a:rPr lang="fr-CH" sz="2400" dirty="0">
                <a:solidFill>
                  <a:srgbClr val="D00250"/>
                </a:solidFill>
              </a:rPr>
              <a:t>31 juillet 2024.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CH" sz="2400" b="1" dirty="0"/>
              <a:t>Dépôt du titre obtenu en juin ou septembre 2024 </a:t>
            </a:r>
            <a:r>
              <a:rPr lang="fr-CH" sz="2400" dirty="0"/>
              <a:t>:</a:t>
            </a:r>
            <a:r>
              <a:rPr lang="fr-CH" sz="2400" dirty="0">
                <a:solidFill>
                  <a:srgbClr val="FF0000"/>
                </a:solidFill>
              </a:rPr>
              <a:t> </a:t>
            </a:r>
            <a:r>
              <a:rPr lang="fr-CH" sz="2400" dirty="0">
                <a:solidFill>
                  <a:srgbClr val="D00250"/>
                </a:solidFill>
              </a:rPr>
              <a:t>au plus tard le 15 septembre 2024.</a:t>
            </a:r>
          </a:p>
          <a:p>
            <a:pPr marL="0" indent="0">
              <a:buNone/>
            </a:pPr>
            <a:endParaRPr lang="fr-CH" sz="2000" dirty="0"/>
          </a:p>
          <a:p>
            <a:pPr marL="514350" indent="-514350">
              <a:buAutoNum type="arabicPeriod" startAt="4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365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Créer une candidature dans le Portail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E5F938-A461-49B2-BD46-672628059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6" y="1916832"/>
            <a:ext cx="8231114" cy="2403140"/>
          </a:xfrm>
        </p:spPr>
      </p:pic>
    </p:spTree>
    <p:extLst>
      <p:ext uri="{BB962C8B-B14F-4D97-AF65-F5344CB8AC3E}">
        <p14:creationId xmlns:p14="http://schemas.microsoft.com/office/powerpoint/2010/main" val="3912746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fr-CH" sz="3200" dirty="0">
                <a:solidFill>
                  <a:srgbClr val="AD1D4A"/>
                </a:solidFill>
              </a:rPr>
              <a:t>Dossier de candidature : </a:t>
            </a:r>
            <a:br>
              <a:rPr lang="fr-CH" sz="3200" dirty="0">
                <a:solidFill>
                  <a:srgbClr val="AD1D4A"/>
                </a:solidFill>
              </a:rPr>
            </a:br>
            <a:r>
              <a:rPr lang="fr-CH" sz="3200" dirty="0">
                <a:solidFill>
                  <a:srgbClr val="AD1D4A"/>
                </a:solidFill>
              </a:rPr>
              <a:t>pièces à fournir pour toute candidature UNIGE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fr-CH" dirty="0"/>
              <a:t>Pièce d’identité ou passeport</a:t>
            </a:r>
          </a:p>
          <a:p>
            <a:pPr marL="514350" lvl="0" indent="-514350">
              <a:buAutoNum type="arabicPeriod"/>
            </a:pPr>
            <a:r>
              <a:rPr lang="fr-CH" dirty="0"/>
              <a:t>Photographie</a:t>
            </a:r>
          </a:p>
          <a:p>
            <a:pPr marL="514350" lvl="0" indent="-514350">
              <a:buAutoNum type="arabicPeriod"/>
            </a:pPr>
            <a:r>
              <a:rPr lang="fr-CH" dirty="0"/>
              <a:t>Diplôme d’études secondaires</a:t>
            </a:r>
          </a:p>
          <a:p>
            <a:pPr marL="514350" lvl="0" indent="-514350">
              <a:buAutoNum type="arabicPeriod"/>
            </a:pPr>
            <a:r>
              <a:rPr lang="fr-CH" dirty="0"/>
              <a:t>Relevés de notes universitaires, diplôme universitaire, attestation d’exmatriculation et supplément au diplôme (si applicable)</a:t>
            </a:r>
          </a:p>
          <a:p>
            <a:pPr marL="0" lvl="0" indent="0">
              <a:buNone/>
            </a:pPr>
            <a:r>
              <a:rPr lang="fr-CH" i="1" dirty="0">
                <a:solidFill>
                  <a:schemeClr val="bg1">
                    <a:lumMod val="65000"/>
                  </a:schemeClr>
                </a:solidFill>
              </a:rPr>
              <a:t>Selon indications figurant sur le Portail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79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fr-CH" sz="3200" dirty="0">
                <a:solidFill>
                  <a:srgbClr val="AD1D4A"/>
                </a:solidFill>
              </a:rPr>
              <a:t>Dossier de candidature : </a:t>
            </a:r>
            <a:br>
              <a:rPr lang="fr-CH" sz="3200" dirty="0">
                <a:solidFill>
                  <a:srgbClr val="AD1D4A"/>
                </a:solidFill>
              </a:rPr>
            </a:br>
            <a:r>
              <a:rPr lang="fr-CH" sz="3200" dirty="0">
                <a:solidFill>
                  <a:srgbClr val="AD1D4A"/>
                </a:solidFill>
              </a:rPr>
              <a:t>pièces spécifiques à la candidature MESP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342900">
              <a:buFont typeface="Wingdings" panose="05000000000000000000" pitchFamily="2" charset="2"/>
              <a:buChar char="ü"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3F67EE-597C-46D0-B301-27B324149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5" y="2420888"/>
            <a:ext cx="8488617" cy="18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02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fr-CH" sz="3200" dirty="0">
                <a:solidFill>
                  <a:srgbClr val="AD1D4A"/>
                </a:solidFill>
              </a:rPr>
              <a:t>Dossier de candidature : </a:t>
            </a:r>
            <a:br>
              <a:rPr lang="fr-CH" sz="3200" dirty="0">
                <a:solidFill>
                  <a:srgbClr val="AD1D4A"/>
                </a:solidFill>
              </a:rPr>
            </a:br>
            <a:r>
              <a:rPr lang="fr-CH" sz="3200" dirty="0">
                <a:solidFill>
                  <a:srgbClr val="AD1D4A"/>
                </a:solidFill>
              </a:rPr>
              <a:t>pièces spécifiques à la candidature MESP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342900">
              <a:buFont typeface="Wingdings" panose="05000000000000000000" pitchFamily="2" charset="2"/>
              <a:buChar char="ü"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766EA-6863-46C2-B6D8-DB49E9C50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1" y="1988841"/>
            <a:ext cx="819383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1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fr-CH" sz="3200" dirty="0">
                <a:solidFill>
                  <a:srgbClr val="AD1D4A"/>
                </a:solidFill>
              </a:rPr>
              <a:t>Dossier de candidature : </a:t>
            </a:r>
            <a:br>
              <a:rPr lang="fr-CH" sz="3200" dirty="0">
                <a:solidFill>
                  <a:srgbClr val="AD1D4A"/>
                </a:solidFill>
              </a:rPr>
            </a:br>
            <a:r>
              <a:rPr lang="fr-CH" sz="3200" dirty="0">
                <a:solidFill>
                  <a:srgbClr val="AD1D4A"/>
                </a:solidFill>
              </a:rPr>
              <a:t>pièces spécifiques à la candidature MESP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342900">
              <a:buFont typeface="Wingdings" panose="05000000000000000000" pitchFamily="2" charset="2"/>
              <a:buChar char="ü"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1CCCA7F-EA60-436F-BF79-6521B3896011}"/>
              </a:ext>
            </a:extLst>
          </p:cNvPr>
          <p:cNvGrpSpPr/>
          <p:nvPr/>
        </p:nvGrpSpPr>
        <p:grpSpPr>
          <a:xfrm>
            <a:off x="341679" y="2260613"/>
            <a:ext cx="8636541" cy="1800200"/>
            <a:chOff x="341679" y="2260613"/>
            <a:chExt cx="8636541" cy="18002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91A079D-6C78-4871-BC7E-58DDA8F54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79" y="2260613"/>
              <a:ext cx="8636541" cy="18002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F6994E4-4BEF-4A30-83A9-45AF9B529126}"/>
                </a:ext>
              </a:extLst>
            </p:cNvPr>
            <p:cNvSpPr txBox="1"/>
            <p:nvPr/>
          </p:nvSpPr>
          <p:spPr>
            <a:xfrm>
              <a:off x="1547664" y="2564904"/>
              <a:ext cx="1440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/>
                <a:t>6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669908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fr-CH" sz="3200" dirty="0">
                <a:solidFill>
                  <a:srgbClr val="AD1D4A"/>
                </a:solidFill>
              </a:rPr>
              <a:t>Dossier de candidature : </a:t>
            </a:r>
            <a:br>
              <a:rPr lang="fr-CH" sz="3200" dirty="0">
                <a:solidFill>
                  <a:srgbClr val="AD1D4A"/>
                </a:solidFill>
              </a:rPr>
            </a:br>
            <a:r>
              <a:rPr lang="fr-CH" sz="3200" dirty="0">
                <a:solidFill>
                  <a:srgbClr val="AD1D4A"/>
                </a:solidFill>
              </a:rPr>
              <a:t>pièces spécifiques à la candidature MESP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342900">
              <a:buFont typeface="Wingdings" panose="05000000000000000000" pitchFamily="2" charset="2"/>
              <a:buChar char="ü"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781945-728D-44B9-B744-FD62B4D3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5" y="2348880"/>
            <a:ext cx="890394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5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Dossier de candidature : </a:t>
            </a:r>
            <a:br>
              <a:rPr lang="fr-CH" dirty="0">
                <a:solidFill>
                  <a:srgbClr val="AD1D4A"/>
                </a:solidFill>
              </a:rPr>
            </a:br>
            <a:r>
              <a:rPr lang="fr-CH" dirty="0">
                <a:solidFill>
                  <a:srgbClr val="AD1D4A"/>
                </a:solidFill>
              </a:rPr>
              <a:t>format des pièces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4061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500" dirty="0"/>
              <a:t>A déposer en </a:t>
            </a:r>
            <a:r>
              <a:rPr lang="fr-CH" sz="2500" b="1" dirty="0"/>
              <a:t>format PDF ou JPEG </a:t>
            </a:r>
            <a:r>
              <a:rPr lang="fr-CH" sz="2500" dirty="0"/>
              <a:t>uniquement.</a:t>
            </a:r>
          </a:p>
          <a:p>
            <a:pPr marL="0" lv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99630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3673"/>
            <a:ext cx="8496944" cy="57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7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Des partenaires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1"/>
            <a:ext cx="8640960" cy="4061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>
                <a:solidFill>
                  <a:srgbClr val="AD1D4A"/>
                </a:solidFill>
              </a:rPr>
              <a:t>Pour l’Office médico-pédagogique (OMP)</a:t>
            </a:r>
          </a:p>
          <a:p>
            <a:pPr marL="0" indent="0">
              <a:buNone/>
            </a:pPr>
            <a:r>
              <a:rPr lang="fr-CH" dirty="0"/>
              <a:t>Gabrielle Stiassny, directrice de l’enseignement, de l’évaluation et du suivi de l’élève en enseignement spécialisé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>
                <a:solidFill>
                  <a:srgbClr val="AD1D4A"/>
                </a:solidFill>
              </a:rPr>
              <a:t>Pour les institutions privées subventionnées (AGOEER) </a:t>
            </a:r>
          </a:p>
          <a:p>
            <a:pPr marL="0" indent="0">
              <a:buNone/>
            </a:pPr>
            <a:r>
              <a:rPr lang="fr-CH" dirty="0"/>
              <a:t>Melissa Mégevand, </a:t>
            </a:r>
            <a:r>
              <a:rPr lang="fr-CH" dirty="0" err="1"/>
              <a:t>co-direction</a:t>
            </a:r>
            <a:r>
              <a:rPr lang="fr-CH" dirty="0"/>
              <a:t> de </a:t>
            </a:r>
            <a:r>
              <a:rPr lang="fr-CH" i="1" dirty="0"/>
              <a:t>l’Ecole de l’Arc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H" dirty="0"/>
              <a:t>Stanley </a:t>
            </a:r>
            <a:r>
              <a:rPr lang="fr-CH" dirty="0" err="1"/>
              <a:t>Tramaux</a:t>
            </a:r>
            <a:r>
              <a:rPr lang="fr-CH" dirty="0"/>
              <a:t>, direction adjointe de l’</a:t>
            </a:r>
            <a:r>
              <a:rPr lang="fr-CH" i="1" dirty="0"/>
              <a:t>EPA</a:t>
            </a:r>
          </a:p>
        </p:txBody>
      </p:sp>
    </p:spTree>
    <p:extLst>
      <p:ext uri="{BB962C8B-B14F-4D97-AF65-F5344CB8AC3E}">
        <p14:creationId xmlns:p14="http://schemas.microsoft.com/office/powerpoint/2010/main" val="4132118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oneTexte 2"/>
          <p:cNvSpPr txBox="1">
            <a:spLocks noChangeArrowheads="1"/>
          </p:cNvSpPr>
          <p:nvPr/>
        </p:nvSpPr>
        <p:spPr bwMode="auto">
          <a:xfrm>
            <a:off x="0" y="45730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endParaRPr lang="fr-FR" sz="2000" dirty="0">
              <a:latin typeface="Trebuchet MS"/>
              <a:cs typeface="Trebuchet MS"/>
            </a:endParaRPr>
          </a:p>
          <a:p>
            <a:pPr>
              <a:tabLst>
                <a:tab pos="633413" algn="l"/>
                <a:tab pos="5472113" algn="l"/>
              </a:tabLst>
            </a:pPr>
            <a:r>
              <a:rPr lang="fr-FR" dirty="0">
                <a:solidFill>
                  <a:srgbClr val="007400"/>
                </a:solidFill>
                <a:latin typeface="Trebuchet MS"/>
                <a:cs typeface="Trebuchet MS"/>
              </a:rPr>
              <a:t>    	  </a:t>
            </a:r>
            <a:r>
              <a:rPr lang="fr-FR" b="1" dirty="0">
                <a:solidFill>
                  <a:srgbClr val="D00250"/>
                </a:solidFill>
                <a:latin typeface="Arial" pitchFamily="34" charset="0"/>
                <a:cs typeface="Arial" pitchFamily="34" charset="0"/>
              </a:rPr>
              <a:t>Allemand: minimum A2 	   Anglais: minimum A2 	</a:t>
            </a:r>
          </a:p>
          <a:p>
            <a:pPr>
              <a:tabLst>
                <a:tab pos="633413" algn="l"/>
                <a:tab pos="5205413" algn="l"/>
              </a:tabLst>
            </a:pPr>
            <a:r>
              <a:rPr lang="fr-FR" b="1" dirty="0">
                <a:solidFill>
                  <a:srgbClr val="D002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b="1" dirty="0">
                <a:solidFill>
                  <a:srgbClr val="0074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54013" indent="-354013">
              <a:tabLst>
                <a:tab pos="355600" algn="l"/>
                <a:tab pos="1439863" algn="l"/>
                <a:tab pos="2514600" algn="l"/>
              </a:tabLst>
            </a:pPr>
            <a:r>
              <a:rPr lang="fr-FR" sz="1600" dirty="0">
                <a:solidFill>
                  <a:srgbClr val="FFFFFF"/>
                </a:solidFill>
                <a:latin typeface="Trebuchet MS"/>
                <a:cs typeface="Trebuchet MS"/>
              </a:rPr>
              <a:t>		</a:t>
            </a:r>
          </a:p>
          <a:p>
            <a:pPr marL="354013" indent="-354013">
              <a:tabLst>
                <a:tab pos="355600" algn="l"/>
                <a:tab pos="1439863" algn="l"/>
                <a:tab pos="2514600" algn="l"/>
              </a:tabLst>
            </a:pPr>
            <a:r>
              <a:rPr lang="fr-FR" sz="1600" dirty="0">
                <a:solidFill>
                  <a:srgbClr val="FFFFFF"/>
                </a:solidFill>
                <a:latin typeface="Trebuchet MS"/>
                <a:cs typeface="Trebuchet MS"/>
              </a:rPr>
              <a:t> 	</a:t>
            </a:r>
          </a:p>
          <a:p>
            <a:pPr marL="354013" indent="-354013"/>
            <a:endParaRPr lang="fr-FR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54013" indent="-354013"/>
            <a:endParaRPr lang="fr-FR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54013" indent="-354013"/>
            <a:endParaRPr lang="fr-FR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54013" indent="-354013"/>
            <a:endParaRPr lang="fr-FR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54013" indent="-354013"/>
            <a:endParaRPr lang="fr-FR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54013" indent="-354013"/>
            <a:endParaRPr lang="fr-FR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54013" indent="-354013"/>
            <a:endParaRPr lang="fr-FR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54013" indent="-354013"/>
            <a:endParaRPr lang="fr-FR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54013" indent="-354013"/>
            <a:r>
              <a:rPr lang="fr-FR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</a:p>
          <a:p>
            <a:pPr marL="354013" indent="-354013"/>
            <a:r>
              <a:rPr lang="fr-FR" sz="16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</a:p>
          <a:p>
            <a:pPr marL="354013" indent="-354013"/>
            <a:r>
              <a:rPr lang="fr-FR" sz="16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endParaRPr lang="fr-FR" sz="14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Image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799" y="1112530"/>
            <a:ext cx="3886201" cy="2976736"/>
          </a:xfrm>
          <a:prstGeom prst="rect">
            <a:avLst/>
          </a:prstGeom>
        </p:spPr>
      </p:pic>
      <p:pic>
        <p:nvPicPr>
          <p:cNvPr id="9" name="Image 8" descr="Image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12530"/>
            <a:ext cx="3879384" cy="2976736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95536" y="4293096"/>
            <a:ext cx="8571586" cy="582572"/>
            <a:chOff x="571500" y="4980028"/>
            <a:chExt cx="8572500" cy="582572"/>
          </a:xfrm>
        </p:grpSpPr>
        <p:sp>
          <p:nvSpPr>
            <p:cNvPr id="14" name="ZoneTexte 13"/>
            <p:cNvSpPr txBox="1"/>
            <p:nvPr/>
          </p:nvSpPr>
          <p:spPr>
            <a:xfrm>
              <a:off x="1143000" y="5085184"/>
              <a:ext cx="800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" pitchFamily="34" charset="0"/>
                  <a:cs typeface="Arial" pitchFamily="34" charset="0"/>
                </a:rPr>
                <a:t>Le niveau A2 est exigé au 31 juillet 2024 au plus tard.</a:t>
              </a:r>
            </a:p>
          </p:txBody>
        </p:sp>
        <p:sp>
          <p:nvSpPr>
            <p:cNvPr id="15" name="Flèche vers la droite 14"/>
            <p:cNvSpPr/>
            <p:nvPr/>
          </p:nvSpPr>
          <p:spPr>
            <a:xfrm>
              <a:off x="571500" y="4980028"/>
              <a:ext cx="495300" cy="5825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D002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924767" y="4941168"/>
            <a:ext cx="82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niveau A2 est exigé pour l’admissibilité à la MESP en 2024. Les employeurs d’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enseignant-es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spécialisé-es</a:t>
            </a:r>
            <a:r>
              <a:rPr lang="fr-FR" dirty="0">
                <a:latin typeface="Arial" pitchFamily="34" charset="0"/>
                <a:cs typeface="Arial" pitchFamily="34" charset="0"/>
              </a:rPr>
              <a:t> peuvent exiger un autre niveau. </a:t>
            </a:r>
          </a:p>
        </p:txBody>
      </p:sp>
      <p:sp>
        <p:nvSpPr>
          <p:cNvPr id="16" name="Flèche vers la droite 14"/>
          <p:cNvSpPr/>
          <p:nvPr/>
        </p:nvSpPr>
        <p:spPr>
          <a:xfrm>
            <a:off x="395535" y="5003825"/>
            <a:ext cx="495247" cy="582572"/>
          </a:xfrm>
          <a:prstGeom prst="rightArrow">
            <a:avLst/>
          </a:prstGeom>
          <a:solidFill>
            <a:schemeClr val="bg1"/>
          </a:solidFill>
          <a:ln>
            <a:solidFill>
              <a:srgbClr val="D002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7384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Autofit/>
          </a:bodyPr>
          <a:lstStyle/>
          <a:p>
            <a:r>
              <a:rPr lang="fr-CH" b="1" dirty="0"/>
              <a:t>4 - Informations pratiques</a:t>
            </a:r>
          </a:p>
        </p:txBody>
      </p:sp>
    </p:spTree>
    <p:extLst>
      <p:ext uri="{BB962C8B-B14F-4D97-AF65-F5344CB8AC3E}">
        <p14:creationId xmlns:p14="http://schemas.microsoft.com/office/powerpoint/2010/main" val="3485725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Dates importantes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204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 sz="2000" dirty="0">
                <a:solidFill>
                  <a:srgbClr val="D00250"/>
                </a:solidFill>
              </a:rPr>
              <a:t>28 février 2024 </a:t>
            </a:r>
            <a:r>
              <a:rPr lang="fr-CH" sz="2000" dirty="0"/>
              <a:t>: délai de dépôt du dossier de candidature en ligne.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000" dirty="0">
                <a:solidFill>
                  <a:srgbClr val="D00250"/>
                </a:solidFill>
              </a:rPr>
              <a:t>Courant juin 2024 </a:t>
            </a:r>
            <a:r>
              <a:rPr lang="fr-CH" sz="2000" dirty="0"/>
              <a:t>: résultats de la procédure d’admission et éventuel complément de formation annoncés dans le Portail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000" dirty="0">
                <a:solidFill>
                  <a:srgbClr val="D00250"/>
                </a:solidFill>
              </a:rPr>
              <a:t>31 juillet 2024 </a:t>
            </a:r>
            <a:r>
              <a:rPr lang="fr-CH" sz="2000" dirty="0"/>
              <a:t>: délai pour déposer l’attestation du niveau A2 requis en allemand et en anglais</a:t>
            </a:r>
            <a:br>
              <a:rPr lang="fr-CH" sz="2000" dirty="0"/>
            </a:br>
            <a:r>
              <a:rPr lang="fr-CH" sz="2000" dirty="0"/>
              <a:t>+ délai pour accepter l’offre de formation dans le Portail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000" dirty="0">
                <a:solidFill>
                  <a:srgbClr val="D00250"/>
                </a:solidFill>
              </a:rPr>
              <a:t>15 septembre 2024 </a:t>
            </a:r>
            <a:r>
              <a:rPr lang="fr-CH" sz="2000" dirty="0"/>
              <a:t>: délai pour déposer le diplôme requis (ou l’attestation de réussite) obtenu en juin/septembre 2024</a:t>
            </a:r>
          </a:p>
          <a:p>
            <a:pPr marL="0" indent="0">
              <a:buNone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591916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Liens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4176"/>
            <a:ext cx="8363272" cy="40610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 sz="2400" dirty="0">
                <a:latin typeface="+mj-lt"/>
              </a:rPr>
              <a:t>Site web de la MESP : </a:t>
            </a:r>
          </a:p>
          <a:p>
            <a:pPr marL="0" indent="0">
              <a:buNone/>
            </a:pPr>
            <a:r>
              <a:rPr lang="fr-CH" sz="2400" dirty="0">
                <a:latin typeface="+mj-lt"/>
                <a:hlinkClick r:id="rId3"/>
              </a:rPr>
              <a:t>https://www.unige.ch/iufe/formations/specialise/</a:t>
            </a:r>
            <a:r>
              <a:rPr lang="fr-CH" sz="24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fr-CH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2400" dirty="0">
                <a:latin typeface="+mj-lt"/>
              </a:rPr>
              <a:t>CDIP :</a:t>
            </a:r>
          </a:p>
          <a:p>
            <a:pPr marL="0" indent="0">
              <a:buNone/>
            </a:pPr>
            <a:r>
              <a:rPr lang="fr-CH" sz="2400" dirty="0">
                <a:solidFill>
                  <a:srgbClr val="002060"/>
                </a:solidFill>
                <a:latin typeface="+mj-lt"/>
                <a:cs typeface="Arial" pitchFamily="34" charset="0"/>
                <a:hlinkClick r:id="rId4"/>
              </a:rPr>
              <a:t>www.cdip.ch</a:t>
            </a:r>
            <a:endParaRPr lang="fr-CH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fr-CH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2400" dirty="0">
                <a:latin typeface="+mj-lt"/>
              </a:rPr>
              <a:t>Portfolio européen des langues </a:t>
            </a:r>
          </a:p>
          <a:p>
            <a:pPr marL="0" indent="0">
              <a:buNone/>
            </a:pPr>
            <a:r>
              <a:rPr lang="fr-CH" sz="2400" u="sng" dirty="0">
                <a:hlinkClick r:id="rId5"/>
              </a:rPr>
              <a:t>www.coe.int/fr/web/portfolio</a:t>
            </a:r>
            <a:endParaRPr lang="fr-CH" dirty="0"/>
          </a:p>
          <a:p>
            <a:pPr marL="0" indent="0">
              <a:buNone/>
            </a:pPr>
            <a:endParaRPr lang="fr-CH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88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Contacts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444" y="1417638"/>
            <a:ext cx="8427035" cy="41044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CH" b="1" dirty="0"/>
              <a:t>Aline Meyer</a:t>
            </a:r>
          </a:p>
          <a:p>
            <a:pPr marL="0" indent="0">
              <a:buNone/>
            </a:pPr>
            <a:r>
              <a:rPr lang="fr-CH" i="1" dirty="0"/>
              <a:t>Conseillère académique</a:t>
            </a:r>
          </a:p>
          <a:p>
            <a:pPr marL="0" indent="0">
              <a:buNone/>
            </a:pPr>
            <a:r>
              <a:rPr lang="fr-CH" dirty="0"/>
              <a:t>Permanence téléphonique le lundi de 15h30 à 17h</a:t>
            </a:r>
          </a:p>
          <a:p>
            <a:pPr marL="0" indent="0">
              <a:buNone/>
            </a:pPr>
            <a:r>
              <a:rPr lang="fr-CH" dirty="0"/>
              <a:t>Permanence en présentiel le mercredi de 10h00 à 12h00</a:t>
            </a:r>
          </a:p>
          <a:p>
            <a:pPr marL="0" indent="0">
              <a:buNone/>
            </a:pPr>
            <a:r>
              <a:rPr lang="fr-CH" dirty="0"/>
              <a:t>Bureau 3124 / Uni Mail</a:t>
            </a:r>
          </a:p>
          <a:p>
            <a:pPr marL="0" indent="0">
              <a:buNone/>
            </a:pPr>
            <a:r>
              <a:rPr lang="fr-CH" dirty="0"/>
              <a:t>Aline.Meyer@unige.ch</a:t>
            </a:r>
          </a:p>
          <a:p>
            <a:pPr marL="0" indent="0">
              <a:buNone/>
            </a:pPr>
            <a:endParaRPr lang="fr-CH" b="1" dirty="0"/>
          </a:p>
          <a:p>
            <a:pPr marL="0" indent="0">
              <a:buNone/>
            </a:pPr>
            <a:r>
              <a:rPr lang="fr-CH" b="1" dirty="0"/>
              <a:t>Coline Valero</a:t>
            </a:r>
          </a:p>
          <a:p>
            <a:pPr marL="0" indent="0">
              <a:buNone/>
            </a:pPr>
            <a:r>
              <a:rPr lang="fr-CH" i="1" dirty="0"/>
              <a:t>Secrétariat des </a:t>
            </a:r>
            <a:r>
              <a:rPr lang="fr-CH" i="1" dirty="0" err="1"/>
              <a:t>étudiant-es</a:t>
            </a:r>
            <a:r>
              <a:rPr lang="fr-CH" i="1" dirty="0"/>
              <a:t> MESP</a:t>
            </a:r>
          </a:p>
          <a:p>
            <a:pPr marL="0" indent="0">
              <a:buNone/>
            </a:pPr>
            <a:r>
              <a:rPr lang="fr-CH" dirty="0"/>
              <a:t>Permanence téléphonique :  lundi de 9h30 à 12h00 et de 14h00 à 16h30 </a:t>
            </a:r>
          </a:p>
          <a:p>
            <a:pPr marL="0" indent="0">
              <a:buNone/>
            </a:pPr>
            <a:r>
              <a:rPr lang="fr-CH" dirty="0"/>
              <a:t>Permanence en présentiel : mercredi de 14h00 à 16h30 </a:t>
            </a:r>
          </a:p>
          <a:p>
            <a:pPr marL="0" indent="0">
              <a:buNone/>
            </a:pPr>
            <a:r>
              <a:rPr lang="fr-CH" dirty="0"/>
              <a:t>Bureau 3193 / Uni Mail</a:t>
            </a:r>
          </a:p>
          <a:p>
            <a:pPr marL="0" indent="0">
              <a:buNone/>
            </a:pPr>
            <a:r>
              <a:rPr lang="fr-CH" dirty="0"/>
              <a:t>secr-iufe-ep-esp@unige.ch</a:t>
            </a:r>
          </a:p>
          <a:p>
            <a:pPr marL="0" indent="0">
              <a:buNone/>
            </a:pPr>
            <a:endParaRPr lang="fr-CH" b="1" dirty="0"/>
          </a:p>
          <a:p>
            <a:pPr marL="0" indent="0">
              <a:buNone/>
            </a:pPr>
            <a:br>
              <a:rPr lang="fr-CH" dirty="0"/>
            </a:br>
            <a:endParaRPr lang="fr-CH" dirty="0"/>
          </a:p>
          <a:p>
            <a:pPr marL="0" indent="0">
              <a:buNone/>
            </a:pPr>
            <a:endParaRPr lang="fr-CH" sz="2800" dirty="0"/>
          </a:p>
          <a:p>
            <a:pPr marL="457200" lvl="1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09560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b="1" dirty="0"/>
              <a:t>5 – Questions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D894A9-6999-46E2-BADB-BD0507816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b="1" dirty="0"/>
              <a:t>1. Questions générales (enregistrées)</a:t>
            </a:r>
          </a:p>
          <a:p>
            <a:pPr marL="0" indent="0">
              <a:buNone/>
            </a:pPr>
            <a:r>
              <a:rPr lang="fr-CH" sz="2400" dirty="0"/>
              <a:t>Merci de lever la main (Participants &gt; Lever la main) ou </a:t>
            </a:r>
            <a:br>
              <a:rPr lang="fr-CH" sz="2400" dirty="0"/>
            </a:br>
            <a:r>
              <a:rPr lang="fr-CH" sz="2400" dirty="0"/>
              <a:t>de laisser un message public dans le Chat.</a:t>
            </a:r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r>
              <a:rPr lang="fr-CH" sz="2400" b="1" dirty="0"/>
              <a:t>2. Questions personnelles</a:t>
            </a:r>
          </a:p>
          <a:p>
            <a:pPr marL="0" indent="0">
              <a:buNone/>
            </a:pPr>
            <a:r>
              <a:rPr lang="fr-CH" sz="2400" dirty="0"/>
              <a:t>Possibilité d’adresser un message privé à Aline Meyer dans le Chat, en laissant son adresse courriel. </a:t>
            </a:r>
          </a:p>
        </p:txBody>
      </p:sp>
    </p:spTree>
    <p:extLst>
      <p:ext uri="{BB962C8B-B14F-4D97-AF65-F5344CB8AC3E}">
        <p14:creationId xmlns:p14="http://schemas.microsoft.com/office/powerpoint/2010/main" val="201000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Reconnaissance CDIP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La MESP est reconnue depuis le 30 avril 2019 par la CDIP comme diplôme dans le domaine de la pédagogie spécialisée, orientation enseignement spécialisé. </a:t>
            </a:r>
          </a:p>
        </p:txBody>
      </p:sp>
    </p:spTree>
    <p:extLst>
      <p:ext uri="{BB962C8B-B14F-4D97-AF65-F5344CB8AC3E}">
        <p14:creationId xmlns:p14="http://schemas.microsoft.com/office/powerpoint/2010/main" val="81590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610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H" dirty="0"/>
              <a:t>Plan d’études de la MESP</a:t>
            </a:r>
          </a:p>
          <a:p>
            <a:pPr marL="514350" indent="-514350">
              <a:buAutoNum type="arabicPeriod"/>
            </a:pPr>
            <a:r>
              <a:rPr lang="fr-CH" dirty="0"/>
              <a:t>Conditions d’admissibilité</a:t>
            </a:r>
          </a:p>
          <a:p>
            <a:pPr marL="514350" indent="-514350">
              <a:buAutoNum type="arabicPeriod"/>
            </a:pPr>
            <a:r>
              <a:rPr lang="fr-CH" dirty="0"/>
              <a:t>Procédure d’admission</a:t>
            </a:r>
          </a:p>
          <a:p>
            <a:pPr marL="514350" indent="-514350">
              <a:buAutoNum type="arabicPeriod"/>
            </a:pPr>
            <a:r>
              <a:rPr lang="fr-CH" dirty="0"/>
              <a:t>Informations pratiques</a:t>
            </a:r>
          </a:p>
        </p:txBody>
      </p:sp>
    </p:spTree>
    <p:extLst>
      <p:ext uri="{BB962C8B-B14F-4D97-AF65-F5344CB8AC3E}">
        <p14:creationId xmlns:p14="http://schemas.microsoft.com/office/powerpoint/2010/main" val="98551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H" sz="5400" b="1" dirty="0"/>
              <a:t>1 – Plan d’études de la MESP</a:t>
            </a:r>
          </a:p>
        </p:txBody>
      </p:sp>
    </p:spTree>
    <p:extLst>
      <p:ext uri="{BB962C8B-B14F-4D97-AF65-F5344CB8AC3E}">
        <p14:creationId xmlns:p14="http://schemas.microsoft.com/office/powerpoint/2010/main" val="33371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Objectifs de la MESP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Objectifs généraux de la formation :</a:t>
            </a:r>
          </a:p>
          <a:p>
            <a:r>
              <a:rPr lang="fr-CH" sz="2400" dirty="0"/>
              <a:t>Savoir exercer les tâches professionnelles d’</a:t>
            </a:r>
            <a:r>
              <a:rPr lang="fr-CH" sz="2400" dirty="0" err="1"/>
              <a:t>enseignant-e</a:t>
            </a:r>
            <a:r>
              <a:rPr lang="fr-CH" sz="2400" dirty="0"/>
              <a:t> en considérant les besoins éducatifs particuliers des élèves de 4 à 20 ans, les objectifs scolaires, ainsi que les particularités des différents contextes de l’enseignement spécialisé ;</a:t>
            </a:r>
          </a:p>
          <a:p>
            <a:endParaRPr lang="fr-CH" sz="2400" dirty="0"/>
          </a:p>
          <a:p>
            <a:r>
              <a:rPr lang="fr-CH" sz="2400" dirty="0"/>
              <a:t>Acquérir les compétences nécessaires à l’étude réflexive et scientifique des faits d’enseignement spécialisé.</a:t>
            </a:r>
          </a:p>
        </p:txBody>
      </p:sp>
    </p:spTree>
    <p:extLst>
      <p:ext uri="{BB962C8B-B14F-4D97-AF65-F5344CB8AC3E}">
        <p14:creationId xmlns:p14="http://schemas.microsoft.com/office/powerpoint/2010/main" val="98551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>
                <a:solidFill>
                  <a:srgbClr val="AD1D4A"/>
                </a:solidFill>
              </a:rPr>
              <a:t>Structure de la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120 crédits ECTS, 4 semestres (maximum 8)</a:t>
            </a:r>
          </a:p>
          <a:p>
            <a:r>
              <a:rPr lang="fr-CH" dirty="0"/>
              <a:t>4 domaines de connaissances et de compétences</a:t>
            </a:r>
          </a:p>
          <a:p>
            <a:r>
              <a:rPr lang="fr-CH" dirty="0"/>
              <a:t>UF obligatoires et optionnelles; dispositifs polyphoniques (9 crédits); stages (21 crédits); mémoire de maîtrise (24 crédits)</a:t>
            </a:r>
          </a:p>
        </p:txBody>
      </p:sp>
    </p:spTree>
    <p:extLst>
      <p:ext uri="{BB962C8B-B14F-4D97-AF65-F5344CB8AC3E}">
        <p14:creationId xmlns:p14="http://schemas.microsoft.com/office/powerpoint/2010/main" val="6391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331E351D-6CF9-4DBF-A83B-6AFF6CF389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84076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9451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6452</TotalTime>
  <Words>1413</Words>
  <Application>Microsoft Office PowerPoint</Application>
  <PresentationFormat>Affichage à l'écran (4:3)</PresentationFormat>
  <Paragraphs>204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Trebuchet MS</vt:lpstr>
      <vt:lpstr>Wingdings</vt:lpstr>
      <vt:lpstr>Thème Office</vt:lpstr>
      <vt:lpstr>Maîtrise universitaire en enseignement spécialisé (MESP)</vt:lpstr>
      <vt:lpstr>Le comité de programme</vt:lpstr>
      <vt:lpstr>Des partenaires</vt:lpstr>
      <vt:lpstr>Reconnaissance CDIP</vt:lpstr>
      <vt:lpstr>Plan de la présentation</vt:lpstr>
      <vt:lpstr>1 – Plan d’études de la MESP</vt:lpstr>
      <vt:lpstr>Objectifs de la MESP</vt:lpstr>
      <vt:lpstr>Structure de la formation</vt:lpstr>
      <vt:lpstr>Présentation PowerPoint</vt:lpstr>
      <vt:lpstr>Stages de la MESP</vt:lpstr>
      <vt:lpstr>Planification des UF</vt:lpstr>
      <vt:lpstr>2 – Conditions d’admissibilité</vt:lpstr>
      <vt:lpstr>Conditions d’admissibilité</vt:lpstr>
      <vt:lpstr>Complément de formation (CFO)</vt:lpstr>
      <vt:lpstr>Equivalences</vt:lpstr>
      <vt:lpstr>Liens FEP/MESP</vt:lpstr>
      <vt:lpstr>3 – Procédure d’admission</vt:lpstr>
      <vt:lpstr>Document d’information</vt:lpstr>
      <vt:lpstr>Motifs</vt:lpstr>
      <vt:lpstr>Une unique démarche</vt:lpstr>
      <vt:lpstr>Présentation PowerPoint</vt:lpstr>
      <vt:lpstr>Créer une candidature dans le Portail</vt:lpstr>
      <vt:lpstr>Dossier de candidature :  pièces à fournir pour toute candidature UNIGE</vt:lpstr>
      <vt:lpstr>Dossier de candidature :  pièces spécifiques à la candidature MESP</vt:lpstr>
      <vt:lpstr>Dossier de candidature :  pièces spécifiques à la candidature MESP</vt:lpstr>
      <vt:lpstr>Dossier de candidature :  pièces spécifiques à la candidature MESP</vt:lpstr>
      <vt:lpstr>Dossier de candidature :  pièces spécifiques à la candidature MESP</vt:lpstr>
      <vt:lpstr>Dossier de candidature :  format des pièces</vt:lpstr>
      <vt:lpstr>Présentation PowerPoint</vt:lpstr>
      <vt:lpstr>Présentation PowerPoint</vt:lpstr>
      <vt:lpstr>4 - Informations pratiques</vt:lpstr>
      <vt:lpstr>Dates importantes</vt:lpstr>
      <vt:lpstr>Liens utiles</vt:lpstr>
      <vt:lpstr>Contacts</vt:lpstr>
      <vt:lpstr>5 – Questions ?</vt:lpstr>
    </vt:vector>
  </TitlesOfParts>
  <Company>Université de Genève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UNIGE</dc:creator>
  <cp:lastModifiedBy>Aline Meyer</cp:lastModifiedBy>
  <cp:revision>183</cp:revision>
  <cp:lastPrinted>2022-11-15T12:49:27Z</cp:lastPrinted>
  <dcterms:created xsi:type="dcterms:W3CDTF">2010-01-08T14:26:33Z</dcterms:created>
  <dcterms:modified xsi:type="dcterms:W3CDTF">2023-12-04T11:05:15Z</dcterms:modified>
</cp:coreProperties>
</file>