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>
        <p:scale>
          <a:sx n="112" d="100"/>
          <a:sy n="112" d="100"/>
        </p:scale>
        <p:origin x="576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1B579-86D6-194C-926A-722A4467F276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A864C-5FE5-0B45-906D-437C134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2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Rizzi</a:t>
            </a:r>
            <a:r>
              <a:rPr lang="en-US" dirty="0" smtClean="0"/>
              <a:t>, L. (1997) “The Fine Structure of the Left Periphery” In </a:t>
            </a:r>
            <a:r>
              <a:rPr lang="en-US" i="1" dirty="0" smtClean="0"/>
              <a:t>Elements </a:t>
            </a:r>
            <a:r>
              <a:rPr lang="en-US" i="1" smtClean="0"/>
              <a:t>of Grammar</a:t>
            </a:r>
            <a:r>
              <a:rPr lang="en-US" i="0" dirty="0" smtClean="0"/>
              <a:t>,</a:t>
            </a:r>
            <a:r>
              <a:rPr lang="en-US" smtClean="0"/>
              <a:t> </a:t>
            </a:r>
            <a:r>
              <a:rPr lang="en-US" dirty="0" smtClean="0"/>
              <a:t>Springer Netherlands, 281-337.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Rizzi</a:t>
            </a:r>
            <a:r>
              <a:rPr lang="fr-FR" dirty="0" smtClean="0"/>
              <a:t>, L., &amp; Cinque, G. (2016)</a:t>
            </a:r>
            <a:r>
              <a:rPr lang="fr-FR" baseline="0" dirty="0" smtClean="0"/>
              <a:t> </a:t>
            </a:r>
            <a:r>
              <a:rPr lang="fr-FR" dirty="0" smtClean="0"/>
              <a:t> "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categories</a:t>
            </a:r>
            <a:r>
              <a:rPr lang="fr-FR" dirty="0" smtClean="0"/>
              <a:t> and </a:t>
            </a:r>
            <a:r>
              <a:rPr lang="fr-FR" dirty="0" err="1" smtClean="0"/>
              <a:t>syntactic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r>
              <a:rPr lang="fr-FR" dirty="0" smtClean="0"/>
              <a:t>" </a:t>
            </a:r>
            <a:r>
              <a:rPr lang="fr-FR" i="1" dirty="0" err="1" smtClean="0"/>
              <a:t>Annual</a:t>
            </a:r>
            <a:r>
              <a:rPr lang="fr-FR" i="1" dirty="0" smtClean="0"/>
              <a:t> </a:t>
            </a:r>
            <a:r>
              <a:rPr lang="fr-FR" i="1" dirty="0" err="1" smtClean="0"/>
              <a:t>Review</a:t>
            </a:r>
            <a:r>
              <a:rPr lang="fr-FR" i="1" dirty="0" smtClean="0"/>
              <a:t> of </a:t>
            </a:r>
            <a:r>
              <a:rPr lang="fr-FR" i="1" dirty="0" err="1" smtClean="0"/>
              <a:t>Linguistics</a:t>
            </a:r>
            <a:r>
              <a:rPr lang="fr-FR" dirty="0" smtClean="0"/>
              <a:t>, </a:t>
            </a:r>
            <a:r>
              <a:rPr lang="fr-FR" i="1" dirty="0" smtClean="0"/>
              <a:t>2</a:t>
            </a:r>
            <a:r>
              <a:rPr lang="fr-FR" dirty="0" smtClean="0"/>
              <a:t>, 139-163.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864C-5FE5-0B45-906D-437C134050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12/6/17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12/6/17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12/6/17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12/6/17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12/6/17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12/6/17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mniglot.com/soundfiles/tigrinya/thanks1_tigrinya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Tigrigna </a:t>
            </a:r>
            <a:br>
              <a:rPr lang="en-US" dirty="0" smtClean="0"/>
            </a:br>
            <a:r>
              <a:rPr lang="en-US" dirty="0" err="1" smtClean="0"/>
              <a:t>Wh</a:t>
            </a:r>
            <a:r>
              <a:rPr lang="en-US" dirty="0" smtClean="0"/>
              <a:t>-words Hosted by Focus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Macolin</a:t>
            </a:r>
            <a:r>
              <a:rPr lang="en-US" dirty="0" smtClean="0"/>
              <a:t>, November 28</a:t>
            </a:r>
            <a:r>
              <a:rPr lang="en-US" baseline="30000" dirty="0" smtClean="0"/>
              <a:t>th</a:t>
            </a:r>
            <a:r>
              <a:rPr lang="en-US" dirty="0" smtClean="0"/>
              <a:t> 2017</a:t>
            </a:r>
          </a:p>
          <a:p>
            <a:r>
              <a:rPr lang="en-US" dirty="0" err="1" smtClean="0"/>
              <a:t>Bahareh.Samimi@unige.ch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to English, French and an Italian dialect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b="1" dirty="0"/>
              <a:t>The verb ‘to be’ follows interrogative words</a:t>
            </a:r>
            <a:r>
              <a:rPr lang="en-US" b="1" dirty="0" smtClean="0"/>
              <a:t>.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(5) What </a:t>
            </a:r>
            <a:r>
              <a:rPr lang="en-US" b="1" dirty="0"/>
              <a:t>is </a:t>
            </a:r>
            <a:r>
              <a:rPr lang="en-US" b="1" dirty="0" smtClean="0"/>
              <a:t>it  </a:t>
            </a:r>
            <a:r>
              <a:rPr lang="en-US" dirty="0"/>
              <a:t>you do? (English</a:t>
            </a:r>
            <a:r>
              <a:rPr lang="en-US" dirty="0" smtClean="0"/>
              <a:t>)</a:t>
            </a:r>
            <a:r>
              <a:rPr lang="en-US" dirty="0"/>
              <a:t> </a:t>
            </a:r>
            <a:endParaRPr lang="fr-FR" dirty="0"/>
          </a:p>
          <a:p>
            <a:pPr marL="0" lvl="0" indent="0">
              <a:buNone/>
            </a:pPr>
            <a:r>
              <a:rPr lang="en-US" dirty="0" smtClean="0"/>
              <a:t>(6) </a:t>
            </a:r>
            <a:r>
              <a:rPr lang="en-US" dirty="0" err="1" smtClean="0"/>
              <a:t>Qu’</a:t>
            </a:r>
            <a:r>
              <a:rPr lang="en-US" b="1" dirty="0" err="1" smtClean="0"/>
              <a:t>est-ce</a:t>
            </a:r>
            <a:r>
              <a:rPr lang="en-US" dirty="0" smtClean="0"/>
              <a:t> </a:t>
            </a:r>
            <a:r>
              <a:rPr lang="en-US" dirty="0"/>
              <a:t>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 smtClean="0"/>
              <a:t>faites</a:t>
            </a:r>
            <a:r>
              <a:rPr lang="en-US" dirty="0" smtClean="0"/>
              <a:t>? </a:t>
            </a:r>
            <a:r>
              <a:rPr lang="en-US" dirty="0"/>
              <a:t>(French)</a:t>
            </a:r>
            <a:br>
              <a:rPr lang="en-US" dirty="0"/>
            </a:br>
            <a:r>
              <a:rPr lang="en-US" dirty="0" smtClean="0"/>
              <a:t>      what </a:t>
            </a:r>
            <a:r>
              <a:rPr lang="en-US" dirty="0"/>
              <a:t>is-it that you </a:t>
            </a:r>
            <a:r>
              <a:rPr lang="en-US" dirty="0" smtClean="0"/>
              <a:t>do?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    </a:t>
            </a:r>
            <a:r>
              <a:rPr lang="en-US" dirty="0" smtClean="0"/>
              <a:t>‘What is it you do?’</a:t>
            </a:r>
            <a:r>
              <a:rPr lang="en-US" dirty="0"/>
              <a:t> </a:t>
            </a:r>
            <a:endParaRPr lang="fr-FR" dirty="0"/>
          </a:p>
          <a:p>
            <a:pPr marL="0" lvl="0" indent="0">
              <a:buNone/>
            </a:pPr>
            <a:r>
              <a:rPr lang="en-US" dirty="0" smtClean="0"/>
              <a:t>(6) A </a:t>
            </a:r>
            <a:r>
              <a:rPr lang="en-US" dirty="0"/>
              <a:t>chi         </a:t>
            </a:r>
            <a:r>
              <a:rPr lang="en-US" b="1" dirty="0"/>
              <a:t>x-</a:t>
            </a:r>
            <a:r>
              <a:rPr lang="en-US" b="1" dirty="0" err="1"/>
              <a:t>eo</a:t>
            </a:r>
            <a:r>
              <a:rPr lang="en-US" dirty="0"/>
              <a:t> </a:t>
            </a:r>
            <a:r>
              <a:rPr lang="en-US" dirty="0" err="1"/>
              <a:t>ch’el</a:t>
            </a:r>
            <a:r>
              <a:rPr lang="en-US" dirty="0"/>
              <a:t>       </a:t>
            </a:r>
            <a:r>
              <a:rPr lang="en-US" dirty="0" err="1"/>
              <a:t>ghe</a:t>
            </a:r>
            <a:r>
              <a:rPr lang="en-US" dirty="0"/>
              <a:t> </a:t>
            </a:r>
            <a:r>
              <a:rPr lang="en-US" dirty="0" err="1"/>
              <a:t>parla</a:t>
            </a:r>
            <a:r>
              <a:rPr lang="en-US" dirty="0"/>
              <a:t>? (</a:t>
            </a:r>
            <a:r>
              <a:rPr lang="en-US" dirty="0" err="1"/>
              <a:t>Trevisan</a:t>
            </a:r>
            <a:r>
              <a:rPr lang="en-US" dirty="0" smtClean="0"/>
              <a:t>)</a:t>
            </a:r>
            <a:r>
              <a:rPr lang="fr-FR" dirty="0"/>
              <a:t/>
            </a:r>
            <a:br>
              <a:rPr lang="fr-FR" dirty="0"/>
            </a:br>
            <a:r>
              <a:rPr lang="en-US" dirty="0" smtClean="0"/>
              <a:t>      To </a:t>
            </a:r>
            <a:r>
              <a:rPr lang="en-US" dirty="0"/>
              <a:t>whom is-it   that he him </a:t>
            </a:r>
            <a:r>
              <a:rPr lang="en-US" dirty="0" smtClean="0"/>
              <a:t>speaks</a:t>
            </a:r>
            <a:r>
              <a:rPr lang="fr-FR" dirty="0"/>
              <a:t/>
            </a:r>
            <a:br>
              <a:rPr lang="fr-FR" dirty="0"/>
            </a:br>
            <a:r>
              <a:rPr lang="en-US" dirty="0" smtClean="0"/>
              <a:t>      ‘</a:t>
            </a:r>
            <a:r>
              <a:rPr lang="en-US" dirty="0"/>
              <a:t>To whom does he speak?’</a:t>
            </a: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Tigrigna: interrogative ‘to be’ agrees with the subject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(3)      </a:t>
            </a:r>
            <a:r>
              <a:rPr lang="en-US" dirty="0" err="1" smtClean="0"/>
              <a:t>Nska</a:t>
            </a:r>
            <a:r>
              <a:rPr lang="en-US" dirty="0" smtClean="0"/>
              <a:t> </a:t>
            </a:r>
            <a:r>
              <a:rPr lang="en-US" dirty="0" err="1"/>
              <a:t>tigage</a:t>
            </a:r>
            <a:r>
              <a:rPr lang="en-US" dirty="0"/>
              <a:t> </a:t>
            </a:r>
            <a:r>
              <a:rPr lang="en-US" dirty="0" err="1"/>
              <a:t>aleka</a:t>
            </a:r>
            <a:r>
              <a:rPr lang="en-US" dirty="0"/>
              <a:t>. </a:t>
            </a:r>
            <a:r>
              <a:rPr lang="en-US" dirty="0" err="1"/>
              <a:t>Nsa</a:t>
            </a:r>
            <a:r>
              <a:rPr lang="en-US" dirty="0"/>
              <a:t> hade </a:t>
            </a:r>
            <a:r>
              <a:rPr lang="en-US" dirty="0" err="1"/>
              <a:t>dimu</a:t>
            </a:r>
            <a:r>
              <a:rPr lang="en-US" dirty="0"/>
              <a:t> </a:t>
            </a:r>
            <a:r>
              <a:rPr lang="en-US" b="1" dirty="0" err="1"/>
              <a:t>eya</a:t>
            </a:r>
            <a:r>
              <a:rPr lang="en-US" dirty="0"/>
              <a:t> </a:t>
            </a:r>
            <a:r>
              <a:rPr lang="en-US" dirty="0" err="1"/>
              <a:t>rekiba</a:t>
            </a:r>
            <a:r>
              <a:rPr lang="en-US" dirty="0"/>
              <a:t> </a:t>
            </a:r>
            <a:r>
              <a:rPr lang="en-US" dirty="0" err="1"/>
              <a:t>neyra</a:t>
            </a:r>
            <a:r>
              <a:rPr lang="en-US" dirty="0"/>
              <a:t>, hade </a:t>
            </a:r>
            <a:r>
              <a:rPr lang="en-US" dirty="0" err="1"/>
              <a:t>kelbi</a:t>
            </a:r>
            <a:r>
              <a:rPr lang="en-US" dirty="0"/>
              <a:t> </a:t>
            </a:r>
            <a:r>
              <a:rPr lang="en-US" dirty="0" err="1"/>
              <a:t>aykonen</a:t>
            </a:r>
            <a:r>
              <a:rPr lang="en-US" dirty="0"/>
              <a:t>.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           You mistaken have. She one cat    </a:t>
            </a:r>
            <a:r>
              <a:rPr lang="en-US" dirty="0" err="1"/>
              <a:t>is.F</a:t>
            </a:r>
            <a:r>
              <a:rPr lang="en-US" dirty="0"/>
              <a:t>   found was   , one    dog wasn’t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           ‘You are mistaken. A CAT she found, not a dog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(4)  b. </a:t>
            </a:r>
            <a:r>
              <a:rPr lang="en-US" dirty="0"/>
              <a:t>Marc </a:t>
            </a:r>
            <a:r>
              <a:rPr lang="en-US" dirty="0" err="1"/>
              <a:t>entay</a:t>
            </a:r>
            <a:r>
              <a:rPr lang="en-US" b="1" dirty="0"/>
              <a:t> </a:t>
            </a:r>
            <a:r>
              <a:rPr lang="en-US" b="1" dirty="0" err="1"/>
              <a:t>eyu</a:t>
            </a:r>
            <a:r>
              <a:rPr lang="en-US" b="1" dirty="0"/>
              <a:t> </a:t>
            </a:r>
            <a:r>
              <a:rPr lang="en-US" dirty="0" err="1"/>
              <a:t>nLucie</a:t>
            </a:r>
            <a:r>
              <a:rPr lang="en-US" dirty="0"/>
              <a:t> </a:t>
            </a:r>
            <a:r>
              <a:rPr lang="en-US" dirty="0" err="1"/>
              <a:t>zhba</a:t>
            </a:r>
            <a:r>
              <a:rPr lang="en-US" dirty="0"/>
              <a:t> </a:t>
            </a:r>
            <a:r>
              <a:rPr lang="en-US" dirty="0" err="1"/>
              <a:t>zelo</a:t>
            </a:r>
            <a:r>
              <a:rPr lang="en-US" dirty="0"/>
              <a:t>?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           Marc what  </a:t>
            </a:r>
            <a:r>
              <a:rPr lang="en-US" dirty="0" err="1"/>
              <a:t>is.M</a:t>
            </a:r>
            <a:r>
              <a:rPr lang="en-US" dirty="0"/>
              <a:t>    to Lucie </a:t>
            </a:r>
            <a:r>
              <a:rPr lang="en-US" dirty="0" err="1"/>
              <a:t>given.F</a:t>
            </a:r>
            <a:r>
              <a:rPr lang="en-US" dirty="0"/>
              <a:t> has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          ‘What did Marc give to Lucie?’</a:t>
            </a:r>
            <a:endParaRPr lang="fr-FR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English, French, </a:t>
            </a:r>
            <a:r>
              <a:rPr lang="en-US" dirty="0" err="1" smtClean="0"/>
              <a:t>Trevisan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‘to be’ agrees with expletive subject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300" dirty="0" smtClean="0"/>
              <a:t>(8)    </a:t>
            </a:r>
            <a:r>
              <a:rPr lang="en-US" sz="2300" b="1" dirty="0" smtClean="0"/>
              <a:t>It</a:t>
            </a:r>
            <a:r>
              <a:rPr lang="en-US" sz="2300" dirty="0" smtClean="0"/>
              <a:t> </a:t>
            </a:r>
            <a:r>
              <a:rPr lang="en-US" sz="2300" dirty="0"/>
              <a:t>snowed</a:t>
            </a:r>
            <a:r>
              <a:rPr lang="en-US" sz="2300" dirty="0" smtClean="0"/>
              <a:t>.			(</a:t>
            </a:r>
            <a:r>
              <a:rPr lang="en-US" sz="2300" b="1" dirty="0"/>
              <a:t>it </a:t>
            </a:r>
            <a:r>
              <a:rPr lang="en-US" sz="2300" dirty="0" smtClean="0"/>
              <a:t>expletive–</a:t>
            </a:r>
            <a:r>
              <a:rPr lang="en-US" sz="2300" b="1" dirty="0" smtClean="0"/>
              <a:t> </a:t>
            </a:r>
            <a:r>
              <a:rPr lang="en-US" sz="2300" dirty="0" smtClean="0"/>
              <a:t>interrogative version: </a:t>
            </a:r>
            <a:r>
              <a:rPr lang="en-US" sz="2300" b="1" dirty="0" smtClean="0"/>
              <a:t>it</a:t>
            </a:r>
            <a:r>
              <a:rPr lang="en-US" sz="2300" dirty="0" smtClean="0"/>
              <a:t>)</a:t>
            </a:r>
            <a:endParaRPr lang="fr-FR" sz="2300" dirty="0"/>
          </a:p>
          <a:p>
            <a:pPr marL="0" lvl="0" indent="0">
              <a:buNone/>
            </a:pPr>
            <a:r>
              <a:rPr lang="en-US" sz="2300" dirty="0" smtClean="0"/>
              <a:t>(9)     </a:t>
            </a:r>
            <a:r>
              <a:rPr lang="en-US" sz="2300" b="1" dirty="0" err="1" smtClean="0"/>
              <a:t>Ça</a:t>
            </a:r>
            <a:r>
              <a:rPr lang="en-US" sz="2300" dirty="0" smtClean="0"/>
              <a:t> a </a:t>
            </a:r>
            <a:r>
              <a:rPr lang="en-US" sz="2300" dirty="0" err="1" smtClean="0"/>
              <a:t>neigé</a:t>
            </a:r>
            <a:r>
              <a:rPr lang="en-US" sz="2300" dirty="0" smtClean="0"/>
              <a:t>.			 (</a:t>
            </a:r>
            <a:r>
              <a:rPr lang="en-US" sz="2300" b="1" dirty="0" err="1" smtClean="0"/>
              <a:t>ça</a:t>
            </a:r>
            <a:r>
              <a:rPr lang="en-US" sz="2300" b="1" dirty="0" smtClean="0"/>
              <a:t> </a:t>
            </a:r>
            <a:r>
              <a:rPr lang="en-US" sz="2300" dirty="0" smtClean="0"/>
              <a:t>expletive – interrogative version: </a:t>
            </a:r>
            <a:r>
              <a:rPr lang="en-US" sz="2300" b="1" dirty="0" err="1" smtClean="0"/>
              <a:t>ce</a:t>
            </a:r>
            <a:r>
              <a:rPr lang="en-US" sz="2300" dirty="0" smtClean="0"/>
              <a:t>)</a:t>
            </a:r>
            <a:endParaRPr lang="fr-FR" sz="2300" dirty="0" smtClean="0"/>
          </a:p>
          <a:p>
            <a:pPr marL="0" indent="0">
              <a:buNone/>
            </a:pPr>
            <a:r>
              <a:rPr lang="en-US" sz="2300" dirty="0" smtClean="0"/>
              <a:t>         ‘</a:t>
            </a:r>
            <a:r>
              <a:rPr lang="en-US" sz="2300" dirty="0"/>
              <a:t>It has snowed</a:t>
            </a:r>
            <a:r>
              <a:rPr lang="en-US" sz="2300" dirty="0" smtClean="0"/>
              <a:t>.’</a:t>
            </a:r>
            <a:endParaRPr lang="fr-FR" sz="2300" dirty="0"/>
          </a:p>
          <a:p>
            <a:pPr marL="0" indent="0">
              <a:buNone/>
            </a:pPr>
            <a:r>
              <a:rPr lang="en-US" sz="2300" dirty="0" smtClean="0"/>
              <a:t>(10) a. Ga </a:t>
            </a:r>
            <a:r>
              <a:rPr lang="en-US" sz="2300" dirty="0" err="1"/>
              <a:t>navega</a:t>
            </a:r>
            <a:r>
              <a:rPr lang="en-US" sz="2300" dirty="0"/>
              <a:t> </a:t>
            </a:r>
            <a:r>
              <a:rPr lang="en-US" sz="2300" dirty="0" err="1"/>
              <a:t>tanto</a:t>
            </a:r>
            <a:r>
              <a:rPr lang="en-US" sz="2300" dirty="0" smtClean="0"/>
              <a:t>.		(null expletive – interrogative version: </a:t>
            </a:r>
            <a:r>
              <a:rPr lang="en-US" sz="2300" b="1" dirty="0" err="1" smtClean="0"/>
              <a:t>eo</a:t>
            </a:r>
            <a:r>
              <a:rPr lang="en-US" sz="2300" dirty="0"/>
              <a:t>)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    has </a:t>
            </a:r>
            <a:r>
              <a:rPr lang="en-US" sz="2300" dirty="0"/>
              <a:t>snowed </a:t>
            </a:r>
            <a:r>
              <a:rPr lang="en-US" sz="2300" dirty="0" smtClean="0"/>
              <a:t>much	</a:t>
            </a:r>
            <a:endParaRPr lang="fr-FR" sz="2300" dirty="0"/>
          </a:p>
          <a:p>
            <a:pPr marL="0" indent="0">
              <a:buNone/>
            </a:pPr>
            <a:r>
              <a:rPr lang="en-US" sz="2300" dirty="0"/>
              <a:t>  </a:t>
            </a:r>
            <a:r>
              <a:rPr lang="en-US" sz="2300" dirty="0" smtClean="0"/>
              <a:t>          ‘</a:t>
            </a:r>
            <a:r>
              <a:rPr lang="en-US" sz="2300" dirty="0"/>
              <a:t>It has snowed a lot.’</a:t>
            </a:r>
            <a:endParaRPr lang="fr-FR" sz="2300" dirty="0"/>
          </a:p>
          <a:p>
            <a:pPr marL="0" indent="0">
              <a:buNone/>
            </a:pPr>
            <a:r>
              <a:rPr lang="en-US" sz="2300" dirty="0" smtClean="0"/>
              <a:t>        b</a:t>
            </a:r>
            <a:r>
              <a:rPr lang="en-US" sz="2300" dirty="0"/>
              <a:t>. </a:t>
            </a:r>
            <a:r>
              <a:rPr lang="en-US" sz="2300" dirty="0" err="1"/>
              <a:t>Ga.</a:t>
            </a:r>
            <a:r>
              <a:rPr lang="en-US" sz="2300" b="1" dirty="0" err="1"/>
              <a:t>eo</a:t>
            </a:r>
            <a:r>
              <a:rPr lang="en-US" sz="2300" dirty="0"/>
              <a:t> </a:t>
            </a:r>
            <a:r>
              <a:rPr lang="en-US" sz="2300" dirty="0" err="1"/>
              <a:t>nevega</a:t>
            </a:r>
            <a:r>
              <a:rPr lang="en-US" sz="2300" dirty="0"/>
              <a:t> </a:t>
            </a:r>
            <a:r>
              <a:rPr lang="en-US" sz="2300" dirty="0" err="1"/>
              <a:t>tanto</a:t>
            </a:r>
            <a:r>
              <a:rPr lang="en-US" sz="2300" dirty="0"/>
              <a:t>?</a:t>
            </a:r>
            <a:endParaRPr lang="fr-FR" sz="2300" dirty="0"/>
          </a:p>
          <a:p>
            <a:pPr marL="0" indent="0">
              <a:buNone/>
            </a:pPr>
            <a:r>
              <a:rPr lang="en-US" sz="2300" dirty="0"/>
              <a:t>   </a:t>
            </a:r>
            <a:r>
              <a:rPr lang="en-US" sz="2300" dirty="0" smtClean="0"/>
              <a:t>          </a:t>
            </a:r>
            <a:r>
              <a:rPr lang="en-US" sz="2300" dirty="0"/>
              <a:t>has it snowed </a:t>
            </a:r>
            <a:r>
              <a:rPr lang="en-US" sz="2300" dirty="0" smtClean="0"/>
              <a:t>much</a:t>
            </a:r>
            <a:endParaRPr lang="fr-FR" sz="2300" dirty="0"/>
          </a:p>
          <a:p>
            <a:pPr marL="0" indent="0">
              <a:buNone/>
            </a:pPr>
            <a:r>
              <a:rPr lang="fr-FR" sz="2300" dirty="0"/>
              <a:t> </a:t>
            </a:r>
            <a:r>
              <a:rPr lang="fr-FR" sz="2300" dirty="0" smtClean="0"/>
              <a:t>           </a:t>
            </a:r>
            <a:r>
              <a:rPr lang="en-US" sz="2300" dirty="0" smtClean="0"/>
              <a:t> </a:t>
            </a:r>
            <a:r>
              <a:rPr lang="en-US" sz="2300" dirty="0"/>
              <a:t>‘Has it snowed a lot</a:t>
            </a:r>
            <a:r>
              <a:rPr lang="en-US" sz="2300" dirty="0" smtClean="0"/>
              <a:t>?’</a:t>
            </a:r>
            <a:endParaRPr lang="fr-FR" sz="23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Tigrigna </a:t>
            </a:r>
            <a:r>
              <a:rPr lang="en-US" dirty="0" err="1" smtClean="0"/>
              <a:t>Wh</a:t>
            </a:r>
            <a:r>
              <a:rPr lang="en-US" dirty="0" smtClean="0"/>
              <a:t>-words are hosted by Focus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i="1" dirty="0" err="1" smtClean="0"/>
              <a:t>Eyu</a:t>
            </a:r>
            <a:r>
              <a:rPr lang="en-US" sz="2400" i="1" dirty="0" smtClean="0"/>
              <a:t> </a:t>
            </a:r>
            <a:r>
              <a:rPr lang="en-US" sz="2400" dirty="0" smtClean="0"/>
              <a:t>‘to be’ marks Focus in Tigrigna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interrogative words are marked by </a:t>
            </a:r>
            <a:r>
              <a:rPr lang="en-US" sz="2400" i="1" dirty="0" err="1" smtClean="0"/>
              <a:t>eyu</a:t>
            </a:r>
            <a:r>
              <a:rPr lang="en-US" sz="2400" i="1" dirty="0" smtClean="0"/>
              <a:t> </a:t>
            </a:r>
            <a:r>
              <a:rPr lang="en-US" sz="2400" dirty="0" smtClean="0"/>
              <a:t>‘to be’ in Tigrigna</a:t>
            </a:r>
          </a:p>
          <a:p>
            <a:pPr marL="0" indent="0">
              <a:buNone/>
            </a:pPr>
            <a:r>
              <a:rPr lang="en-US" sz="2400" dirty="0" smtClean="0"/>
              <a:t>1. &amp; 2. </a:t>
            </a:r>
            <a:r>
              <a:rPr lang="en-US" sz="2400" dirty="0"/>
              <a:t> </a:t>
            </a:r>
            <a:r>
              <a:rPr lang="en-US" sz="2400" dirty="0" smtClean="0"/>
              <a:t>&gt; interrogatives are hosted by Focus in Tigrigna.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795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English, French, </a:t>
            </a:r>
            <a:r>
              <a:rPr lang="en-US" dirty="0" err="1" smtClean="0"/>
              <a:t>Trevisan</a:t>
            </a:r>
            <a:r>
              <a:rPr lang="en-US" dirty="0" smtClean="0"/>
              <a:t> </a:t>
            </a:r>
            <a:r>
              <a:rPr lang="en-US" dirty="0" err="1" smtClean="0"/>
              <a:t>Wh</a:t>
            </a:r>
            <a:r>
              <a:rPr lang="en-US" dirty="0" smtClean="0"/>
              <a:t>-words are hosted by Focus, too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v"/>
            </a:pPr>
            <a:r>
              <a:rPr lang="en-US" sz="2300" b="1" dirty="0" smtClean="0"/>
              <a:t>In these three languages</a:t>
            </a:r>
          </a:p>
          <a:p>
            <a:r>
              <a:rPr lang="en-US" sz="2300" b="1" dirty="0" smtClean="0"/>
              <a:t> the </a:t>
            </a:r>
            <a:r>
              <a:rPr lang="en-US" sz="2300" b="1" dirty="0" err="1" smtClean="0"/>
              <a:t>wh</a:t>
            </a:r>
            <a:r>
              <a:rPr lang="en-US" sz="2300" b="1" dirty="0" smtClean="0"/>
              <a:t> appears in </a:t>
            </a:r>
            <a:r>
              <a:rPr lang="en-US" sz="2300" b="1" dirty="0" err="1" smtClean="0"/>
              <a:t>Foc</a:t>
            </a:r>
            <a:r>
              <a:rPr lang="en-US" sz="2300" b="1" dirty="0" smtClean="0"/>
              <a:t>.</a:t>
            </a:r>
          </a:p>
          <a:p>
            <a:r>
              <a:rPr lang="en-US" sz="2300" b="1" dirty="0" smtClean="0"/>
              <a:t> the head Fin is realized as “null” in English, as </a:t>
            </a:r>
            <a:r>
              <a:rPr lang="en-US" sz="2300" b="1" i="1" dirty="0" smtClean="0"/>
              <a:t>que</a:t>
            </a:r>
            <a:r>
              <a:rPr lang="en-US" sz="2300" b="1" dirty="0" smtClean="0"/>
              <a:t> in French, as </a:t>
            </a:r>
            <a:r>
              <a:rPr lang="en-US" sz="2300" b="1" i="1" dirty="0" err="1" smtClean="0"/>
              <a:t>che</a:t>
            </a:r>
            <a:r>
              <a:rPr lang="en-US" sz="2300" b="1" dirty="0" smtClean="0"/>
              <a:t> in </a:t>
            </a:r>
            <a:r>
              <a:rPr lang="en-US" sz="2300" b="1" dirty="0" err="1" smtClean="0"/>
              <a:t>Trevisan</a:t>
            </a:r>
            <a:endParaRPr lang="en-US" sz="2300" b="1" dirty="0" smtClean="0"/>
          </a:p>
          <a:p>
            <a:pPr marL="0" lvl="0" indent="0">
              <a:buNone/>
            </a:pPr>
            <a:r>
              <a:rPr lang="en-US" dirty="0"/>
              <a:t>(5) What </a:t>
            </a:r>
            <a:r>
              <a:rPr lang="en-US" b="1" dirty="0"/>
              <a:t>is it </a:t>
            </a:r>
            <a:r>
              <a:rPr lang="en-US" dirty="0"/>
              <a:t>_</a:t>
            </a:r>
            <a:r>
              <a:rPr lang="en-US" b="1" dirty="0"/>
              <a:t> </a:t>
            </a:r>
            <a:r>
              <a:rPr lang="en-US" dirty="0"/>
              <a:t>you do? (English) </a:t>
            </a:r>
            <a:endParaRPr lang="fr-FR" dirty="0"/>
          </a:p>
          <a:p>
            <a:pPr marL="0" lvl="0" indent="0">
              <a:buNone/>
            </a:pPr>
            <a:r>
              <a:rPr lang="en-US" dirty="0"/>
              <a:t>(6) </a:t>
            </a:r>
            <a:r>
              <a:rPr lang="en-US" dirty="0" err="1"/>
              <a:t>Qu’</a:t>
            </a:r>
            <a:r>
              <a:rPr lang="en-US" b="1" dirty="0" err="1"/>
              <a:t>est-ce</a:t>
            </a:r>
            <a:r>
              <a:rPr lang="en-US" dirty="0"/>
              <a:t> </a:t>
            </a:r>
            <a:r>
              <a:rPr lang="en-US" u="sng" dirty="0"/>
              <a:t>que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faites</a:t>
            </a:r>
            <a:r>
              <a:rPr lang="en-US" dirty="0"/>
              <a:t>? (French)</a:t>
            </a:r>
            <a:br>
              <a:rPr lang="en-US" dirty="0"/>
            </a:br>
            <a:r>
              <a:rPr lang="en-US" dirty="0"/>
              <a:t>      what is-it that you do?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      </a:t>
            </a:r>
            <a:r>
              <a:rPr lang="en-US" dirty="0"/>
              <a:t>‘What is it you do?’ </a:t>
            </a:r>
            <a:endParaRPr lang="fr-FR" dirty="0"/>
          </a:p>
          <a:p>
            <a:pPr marL="0" lvl="0" indent="0">
              <a:buNone/>
            </a:pPr>
            <a:r>
              <a:rPr lang="en-US" dirty="0"/>
              <a:t>(6) A chi         </a:t>
            </a:r>
            <a:r>
              <a:rPr lang="en-US" b="1" dirty="0"/>
              <a:t>x-</a:t>
            </a:r>
            <a:r>
              <a:rPr lang="en-US" b="1" dirty="0" err="1"/>
              <a:t>eo</a:t>
            </a:r>
            <a:r>
              <a:rPr lang="en-US" dirty="0"/>
              <a:t> </a:t>
            </a:r>
            <a:r>
              <a:rPr lang="en-US" u="sng" dirty="0" err="1"/>
              <a:t>ch</a:t>
            </a:r>
            <a:r>
              <a:rPr lang="en-US" dirty="0" err="1"/>
              <a:t>’el</a:t>
            </a:r>
            <a:r>
              <a:rPr lang="en-US" dirty="0"/>
              <a:t>       </a:t>
            </a:r>
            <a:r>
              <a:rPr lang="en-US" dirty="0" err="1"/>
              <a:t>ghe</a:t>
            </a:r>
            <a:r>
              <a:rPr lang="en-US" dirty="0"/>
              <a:t> </a:t>
            </a:r>
            <a:r>
              <a:rPr lang="en-US" dirty="0" err="1"/>
              <a:t>parla</a:t>
            </a:r>
            <a:r>
              <a:rPr lang="en-US" dirty="0"/>
              <a:t>? (</a:t>
            </a:r>
            <a:r>
              <a:rPr lang="en-US" dirty="0" err="1"/>
              <a:t>Trevisan</a:t>
            </a:r>
            <a:r>
              <a:rPr lang="en-US" dirty="0"/>
              <a:t>)</a:t>
            </a:r>
            <a:r>
              <a:rPr lang="fr-FR" dirty="0"/>
              <a:t/>
            </a:r>
            <a:br>
              <a:rPr lang="fr-FR" dirty="0"/>
            </a:br>
            <a:r>
              <a:rPr lang="en-US" dirty="0"/>
              <a:t>      To whom is-it   that he him speaks</a:t>
            </a:r>
            <a:r>
              <a:rPr lang="fr-FR" dirty="0"/>
              <a:t/>
            </a:r>
            <a:br>
              <a:rPr lang="fr-FR" dirty="0"/>
            </a:br>
            <a:r>
              <a:rPr lang="en-US" dirty="0"/>
              <a:t>      ‘To whom does he speak</a:t>
            </a:r>
            <a:r>
              <a:rPr lang="en-US" dirty="0" smtClean="0"/>
              <a:t>?’</a:t>
            </a:r>
          </a:p>
        </p:txBody>
      </p:sp>
    </p:spTree>
    <p:extLst>
      <p:ext uri="{BB962C8B-B14F-4D97-AF65-F5344CB8AC3E}">
        <p14:creationId xmlns:p14="http://schemas.microsoft.com/office/powerpoint/2010/main" val="11412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3700" y="259735"/>
            <a:ext cx="8770571" cy="1560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Theoretical account of </a:t>
            </a:r>
            <a:r>
              <a:rPr lang="en-US" dirty="0" err="1" smtClean="0"/>
              <a:t>Wh</a:t>
            </a:r>
            <a:r>
              <a:rPr lang="en-US" dirty="0" smtClean="0"/>
              <a:t>-questions</a:t>
            </a:r>
            <a:br>
              <a:rPr lang="en-US" dirty="0" smtClean="0"/>
            </a:br>
            <a:r>
              <a:rPr lang="en-US" dirty="0" smtClean="0"/>
              <a:t>Split-C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33700" y="2129061"/>
            <a:ext cx="8770571" cy="3960843"/>
          </a:xfrm>
        </p:spPr>
        <p:txBody>
          <a:bodyPr>
            <a:normAutofit fontScale="40000" lnSpcReduction="20000"/>
          </a:bodyPr>
          <a:lstStyle/>
          <a:p>
            <a:pPr>
              <a:buFont typeface="Wingdings" charset="2"/>
              <a:buChar char="v"/>
            </a:pPr>
            <a:r>
              <a:rPr lang="en-US" sz="4000" dirty="0" smtClean="0">
                <a:latin typeface="Times New Roman" charset="0"/>
                <a:ea typeface="Calibri" charset="0"/>
              </a:rPr>
              <a:t>Explain the </a:t>
            </a:r>
            <a:r>
              <a:rPr lang="en-US" sz="4000" dirty="0">
                <a:latin typeface="Times New Roman" charset="0"/>
                <a:ea typeface="Calibri" charset="0"/>
              </a:rPr>
              <a:t>similarity between the languages </a:t>
            </a:r>
            <a:r>
              <a:rPr lang="en-US" sz="4000" dirty="0" smtClean="0">
                <a:latin typeface="Times New Roman" charset="0"/>
                <a:ea typeface="Calibri" charset="0"/>
              </a:rPr>
              <a:t>above by maintaining </a:t>
            </a:r>
            <a:r>
              <a:rPr lang="en-US" sz="4000" dirty="0">
                <a:latin typeface="Times New Roman" charset="0"/>
                <a:ea typeface="Calibri" charset="0"/>
              </a:rPr>
              <a:t>a split-C hypothesis which assumes distinct positions such as Focus and Fin in a proliferated C </a:t>
            </a:r>
            <a:r>
              <a:rPr lang="en-US" sz="4000" dirty="0" smtClean="0">
                <a:latin typeface="Times New Roman" charset="0"/>
                <a:ea typeface="Calibri" charset="0"/>
              </a:rPr>
              <a:t>layer</a:t>
            </a:r>
            <a:r>
              <a:rPr lang="fr-FR" sz="4000" dirty="0" smtClean="0"/>
              <a:t>.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(11) The fine structure of the CP</a:t>
            </a:r>
          </a:p>
          <a:p>
            <a:pPr marL="0" indent="0">
              <a:buNone/>
            </a:pPr>
            <a:r>
              <a:rPr lang="en-US" sz="3600" dirty="0" smtClean="0"/>
              <a:t>	[Force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    </a:t>
            </a:r>
            <a:r>
              <a:rPr lang="en-US" sz="3600" dirty="0" smtClean="0"/>
              <a:t>	    </a:t>
            </a:r>
            <a:r>
              <a:rPr lang="en-US" sz="3600" dirty="0"/>
              <a:t>[Top* 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>                             </a:t>
            </a:r>
            <a:r>
              <a:rPr lang="en-US" sz="3600" dirty="0" smtClean="0"/>
              <a:t>   [</a:t>
            </a:r>
            <a:r>
              <a:rPr lang="en-US" sz="3600" dirty="0" err="1"/>
              <a:t>Int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    </a:t>
            </a:r>
            <a:r>
              <a:rPr lang="en-US" sz="3600" dirty="0" smtClean="0"/>
              <a:t>   </a:t>
            </a:r>
            <a:r>
              <a:rPr lang="en-US" sz="3600" dirty="0"/>
              <a:t> </a:t>
            </a:r>
            <a:r>
              <a:rPr lang="en-US" sz="3600" dirty="0" smtClean="0"/>
              <a:t>                             [</a:t>
            </a:r>
            <a:r>
              <a:rPr lang="en-US" sz="3600" dirty="0"/>
              <a:t>Top* </a:t>
            </a:r>
            <a:endParaRPr lang="fr-FR" sz="3600" dirty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i="1" dirty="0" err="1"/>
              <a:t>eyu</a:t>
            </a:r>
            <a:r>
              <a:rPr lang="en-US" sz="3600" i="1" dirty="0"/>
              <a:t>, is-it, </a:t>
            </a:r>
            <a:r>
              <a:rPr lang="en-US" sz="3600" i="1" dirty="0" err="1"/>
              <a:t>est-ce</a:t>
            </a:r>
            <a:r>
              <a:rPr lang="en-US" sz="3600" i="1" dirty="0"/>
              <a:t>, x-</a:t>
            </a:r>
            <a:r>
              <a:rPr lang="en-US" sz="3600" i="1" dirty="0" err="1"/>
              <a:t>eo</a:t>
            </a:r>
            <a:r>
              <a:rPr lang="en-US" sz="3600" dirty="0" smtClean="0"/>
              <a:t>     [</a:t>
            </a:r>
            <a:r>
              <a:rPr lang="en-US" sz="3600" b="1" dirty="0" err="1"/>
              <a:t>Foc</a:t>
            </a:r>
            <a:r>
              <a:rPr lang="en-US" sz="3600" dirty="0"/>
              <a:t> </a:t>
            </a:r>
            <a:r>
              <a:rPr lang="en-US" sz="3600" dirty="0" smtClean="0"/>
              <a:t>     </a:t>
            </a:r>
            <a:endParaRPr lang="fr-FR" sz="3600" dirty="0" smtClean="0"/>
          </a:p>
          <a:p>
            <a:pPr marL="0" indent="0">
              <a:buNone/>
            </a:pPr>
            <a:r>
              <a:rPr lang="en-US" sz="3600" dirty="0" smtClean="0"/>
              <a:t>                                                    [Top* </a:t>
            </a:r>
            <a:endParaRPr lang="fr-FR" sz="3600" dirty="0" smtClean="0"/>
          </a:p>
          <a:p>
            <a:pPr marL="0" indent="0">
              <a:buNone/>
            </a:pPr>
            <a:r>
              <a:rPr lang="en-US" sz="3600" dirty="0" smtClean="0"/>
              <a:t> </a:t>
            </a:r>
            <a:r>
              <a:rPr lang="en-US" sz="3600" dirty="0"/>
              <a:t>	 </a:t>
            </a:r>
            <a:r>
              <a:rPr lang="en-US" sz="3600" dirty="0" smtClean="0"/>
              <a:t>                                   </a:t>
            </a:r>
            <a:r>
              <a:rPr lang="en-US" sz="3600" dirty="0"/>
              <a:t>[Mod 	</a:t>
            </a:r>
            <a:endParaRPr lang="fr-FR" sz="3600" dirty="0"/>
          </a:p>
          <a:p>
            <a:pPr marL="0" indent="0">
              <a:buNone/>
            </a:pPr>
            <a:r>
              <a:rPr lang="en-US" sz="3600" dirty="0" smtClean="0"/>
              <a:t>                                                                  [</a:t>
            </a:r>
            <a:r>
              <a:rPr lang="en-US" sz="3600" dirty="0"/>
              <a:t>Top* </a:t>
            </a:r>
            <a:endParaRPr lang="fr-FR" sz="3600" dirty="0"/>
          </a:p>
          <a:p>
            <a:pPr marL="0" indent="0">
              <a:buNone/>
            </a:pPr>
            <a:r>
              <a:rPr lang="en-US" sz="3600" dirty="0" smtClean="0"/>
              <a:t>                                                                        [</a:t>
            </a:r>
            <a:r>
              <a:rPr lang="en-US" sz="3600" dirty="0" err="1"/>
              <a:t>Qemb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 smtClean="0"/>
              <a:t>                                    </a:t>
            </a:r>
            <a:r>
              <a:rPr lang="en-US" sz="3600" dirty="0"/>
              <a:t>null, null, </a:t>
            </a:r>
            <a:r>
              <a:rPr lang="en-US" sz="3600" i="1" dirty="0"/>
              <a:t>que</a:t>
            </a:r>
            <a:r>
              <a:rPr lang="en-US" sz="3600" dirty="0"/>
              <a:t>, </a:t>
            </a:r>
            <a:r>
              <a:rPr lang="en-US" sz="3600" i="1" dirty="0" err="1"/>
              <a:t>che</a:t>
            </a:r>
            <a:r>
              <a:rPr lang="en-US" sz="3600" dirty="0" smtClean="0"/>
              <a:t>         </a:t>
            </a:r>
            <a:r>
              <a:rPr lang="en-US" sz="3600" dirty="0"/>
              <a:t>[</a:t>
            </a:r>
            <a:r>
              <a:rPr lang="en-US" sz="3600" b="1" dirty="0"/>
              <a:t>Fin </a:t>
            </a:r>
            <a:r>
              <a:rPr lang="en-US" sz="3600" dirty="0" smtClean="0"/>
              <a:t>   </a:t>
            </a:r>
            <a:endParaRPr lang="fr-FR" sz="3600" b="1" dirty="0" smtClean="0"/>
          </a:p>
          <a:p>
            <a:pPr marL="0" indent="0">
              <a:buNone/>
            </a:pPr>
            <a:r>
              <a:rPr lang="en-US" sz="3600" dirty="0" smtClean="0"/>
              <a:t>                                                                                         [IP ... ]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157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Yes/No questions </a:t>
            </a:r>
            <a:br>
              <a:rPr lang="en-US" dirty="0" smtClean="0"/>
            </a:br>
            <a:r>
              <a:rPr lang="en-US" i="1" dirty="0" smtClean="0"/>
              <a:t>do</a:t>
            </a:r>
            <a:r>
              <a:rPr lang="en-US" dirty="0" smtClean="0"/>
              <a:t> as INT marker in Tigrigna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(12) </a:t>
            </a:r>
            <a:r>
              <a:rPr lang="en-US" dirty="0" err="1"/>
              <a:t>Nska</a:t>
            </a:r>
            <a:r>
              <a:rPr lang="en-US" dirty="0"/>
              <a:t> </a:t>
            </a:r>
            <a:r>
              <a:rPr lang="en-US" dirty="0" err="1"/>
              <a:t>tsewta</a:t>
            </a:r>
            <a:r>
              <a:rPr lang="en-US" dirty="0"/>
              <a:t> </a:t>
            </a:r>
            <a:r>
              <a:rPr lang="en-US" dirty="0" err="1"/>
              <a:t>rieka</a:t>
            </a:r>
            <a:r>
              <a:rPr lang="en-US" dirty="0"/>
              <a:t> </a:t>
            </a:r>
            <a:r>
              <a:rPr lang="en-US" b="1" dirty="0"/>
              <a:t>do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en-US" dirty="0" err="1" smtClean="0"/>
              <a:t>You.M</a:t>
            </a:r>
            <a:r>
              <a:rPr lang="en-US" dirty="0" smtClean="0"/>
              <a:t> match saw </a:t>
            </a:r>
            <a:r>
              <a:rPr lang="en-US" i="1" dirty="0" smtClean="0"/>
              <a:t>do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      ’</a:t>
            </a:r>
            <a:r>
              <a:rPr lang="fr-FR" dirty="0" err="1" smtClean="0"/>
              <a:t>Did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the match?’</a:t>
            </a:r>
          </a:p>
          <a:p>
            <a:pPr marL="0" lvl="0" indent="0">
              <a:buNone/>
            </a:pPr>
            <a:endParaRPr lang="fr-FR" i="1" dirty="0"/>
          </a:p>
          <a:p>
            <a:pPr marL="0" lvl="0" indent="0">
              <a:buNone/>
            </a:pPr>
            <a:r>
              <a:rPr lang="en-US" dirty="0" smtClean="0"/>
              <a:t>(13)  a</a:t>
            </a:r>
            <a:r>
              <a:rPr lang="en-US" dirty="0"/>
              <a:t>. </a:t>
            </a:r>
            <a:r>
              <a:rPr lang="en-US" dirty="0" err="1"/>
              <a:t>Nska</a:t>
            </a:r>
            <a:r>
              <a:rPr lang="en-US" dirty="0"/>
              <a:t> </a:t>
            </a:r>
            <a:r>
              <a:rPr lang="en-US" dirty="0" err="1"/>
              <a:t>tseweta</a:t>
            </a:r>
            <a:r>
              <a:rPr lang="en-US" dirty="0"/>
              <a:t> </a:t>
            </a:r>
            <a:r>
              <a:rPr lang="en-US" b="1" dirty="0"/>
              <a:t>d-</a:t>
            </a:r>
            <a:r>
              <a:rPr lang="en-US" b="1" dirty="0" err="1"/>
              <a:t>ika</a:t>
            </a:r>
            <a:r>
              <a:rPr lang="en-US" b="1" dirty="0"/>
              <a:t> </a:t>
            </a:r>
            <a:r>
              <a:rPr lang="en-US" dirty="0" err="1"/>
              <a:t>tiezeb</a:t>
            </a:r>
            <a:r>
              <a:rPr lang="en-US" dirty="0"/>
              <a:t> </a:t>
            </a:r>
            <a:r>
              <a:rPr lang="en-US" dirty="0" err="1"/>
              <a:t>zeleka</a:t>
            </a:r>
            <a:r>
              <a:rPr lang="en-US" dirty="0"/>
              <a:t>?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            </a:t>
            </a:r>
            <a:r>
              <a:rPr lang="en-US" dirty="0" smtClean="0"/>
              <a:t>You   </a:t>
            </a:r>
            <a:r>
              <a:rPr lang="en-US" dirty="0"/>
              <a:t>game     Q-BE.2sg play  </a:t>
            </a:r>
            <a:r>
              <a:rPr lang="en-US" dirty="0" smtClean="0"/>
              <a:t>Cont.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       </a:t>
            </a:r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/>
              <a:t>Nska</a:t>
            </a:r>
            <a:r>
              <a:rPr lang="en-US" dirty="0"/>
              <a:t> </a:t>
            </a:r>
            <a:r>
              <a:rPr lang="en-US" dirty="0" err="1"/>
              <a:t>tseweta</a:t>
            </a:r>
            <a:r>
              <a:rPr lang="en-US" dirty="0"/>
              <a:t> </a:t>
            </a:r>
            <a:r>
              <a:rPr lang="en-US" dirty="0" err="1"/>
              <a:t>tiezeb</a:t>
            </a:r>
            <a:r>
              <a:rPr lang="en-US" dirty="0"/>
              <a:t> </a:t>
            </a:r>
            <a:r>
              <a:rPr lang="en-US" b="1" dirty="0" err="1"/>
              <a:t>dika</a:t>
            </a:r>
            <a:r>
              <a:rPr lang="en-US" dirty="0"/>
              <a:t> </a:t>
            </a:r>
            <a:r>
              <a:rPr lang="en-US" dirty="0" err="1"/>
              <a:t>zeleka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              You   </a:t>
            </a:r>
            <a:r>
              <a:rPr lang="en-US" dirty="0"/>
              <a:t>game     Q-BE.2sg play  Cont</a:t>
            </a:r>
            <a:r>
              <a:rPr lang="en-US" dirty="0" smtClean="0"/>
              <a:t>.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            </a:t>
            </a:r>
            <a:r>
              <a:rPr lang="en-US" dirty="0" smtClean="0"/>
              <a:t>‘</a:t>
            </a:r>
            <a:r>
              <a:rPr lang="en-US" dirty="0"/>
              <a:t>Are you watching the game</a:t>
            </a:r>
            <a:r>
              <a:rPr lang="en-US" dirty="0" smtClean="0"/>
              <a:t>?’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79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3700" y="259735"/>
            <a:ext cx="8770571" cy="1560716"/>
          </a:xfrm>
        </p:spPr>
        <p:txBody>
          <a:bodyPr/>
          <a:lstStyle/>
          <a:p>
            <a:r>
              <a:rPr lang="en-US" dirty="0" err="1" smtClean="0"/>
              <a:t>Foc</a:t>
            </a:r>
            <a:r>
              <a:rPr lang="en-US" dirty="0" smtClean="0"/>
              <a:t> to </a:t>
            </a:r>
            <a:r>
              <a:rPr lang="en-US" dirty="0" err="1" smtClean="0"/>
              <a:t>Int</a:t>
            </a:r>
            <a:r>
              <a:rPr lang="en-US" dirty="0" smtClean="0"/>
              <a:t> movement to obtain narrower scope of question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33700" y="2129061"/>
            <a:ext cx="8770571" cy="3960843"/>
          </a:xfrm>
        </p:spPr>
        <p:txBody>
          <a:bodyPr>
            <a:normAutofit fontScale="40000" lnSpcReduction="20000"/>
          </a:bodyPr>
          <a:lstStyle/>
          <a:p>
            <a:pPr>
              <a:buFont typeface="Wingdings" charset="2"/>
              <a:buChar char="v"/>
            </a:pPr>
            <a:r>
              <a:rPr lang="fr-CH" sz="3800" dirty="0">
                <a:latin typeface="Times New Roman" charset="0"/>
                <a:ea typeface="Calibri" charset="0"/>
              </a:rPr>
              <a:t>T</a:t>
            </a:r>
            <a:r>
              <a:rPr lang="fr-CH" sz="3800" dirty="0" smtClean="0">
                <a:latin typeface="Times New Roman" charset="0"/>
                <a:ea typeface="Calibri" charset="0"/>
              </a:rPr>
              <a:t>he scope of the </a:t>
            </a:r>
            <a:r>
              <a:rPr lang="fr-CH" sz="3800" dirty="0" err="1" smtClean="0">
                <a:latin typeface="Times New Roman" charset="0"/>
                <a:ea typeface="Calibri" charset="0"/>
              </a:rPr>
              <a:t>yes</a:t>
            </a:r>
            <a:r>
              <a:rPr lang="fr-CH" sz="3800" dirty="0" smtClean="0">
                <a:latin typeface="Times New Roman" charset="0"/>
                <a:ea typeface="Calibri" charset="0"/>
              </a:rPr>
              <a:t>/no question </a:t>
            </a:r>
            <a:r>
              <a:rPr lang="fr-CH" sz="3800" dirty="0" err="1" smtClean="0">
                <a:latin typeface="Times New Roman" charset="0"/>
                <a:ea typeface="Calibri" charset="0"/>
              </a:rPr>
              <a:t>is</a:t>
            </a:r>
            <a:r>
              <a:rPr lang="fr-CH" sz="3800" dirty="0" smtClean="0">
                <a:latin typeface="Times New Roman" charset="0"/>
                <a:ea typeface="Calibri" charset="0"/>
              </a:rPr>
              <a:t> the </a:t>
            </a:r>
            <a:r>
              <a:rPr lang="fr-CH" sz="3800" dirty="0" err="1" smtClean="0">
                <a:latin typeface="Times New Roman" charset="0"/>
                <a:ea typeface="Calibri" charset="0"/>
              </a:rPr>
              <a:t>whole</a:t>
            </a:r>
            <a:r>
              <a:rPr lang="fr-CH" sz="3800" dirty="0" smtClean="0">
                <a:latin typeface="Times New Roman" charset="0"/>
                <a:ea typeface="Calibri" charset="0"/>
              </a:rPr>
              <a:t> sentence in (12), and </a:t>
            </a:r>
            <a:r>
              <a:rPr lang="fr-CH" sz="3800" dirty="0" err="1" smtClean="0">
                <a:latin typeface="Times New Roman" charset="0"/>
                <a:ea typeface="Calibri" charset="0"/>
              </a:rPr>
              <a:t>only</a:t>
            </a:r>
            <a:r>
              <a:rPr lang="fr-CH" sz="3800" dirty="0" smtClean="0">
                <a:latin typeface="Times New Roman" charset="0"/>
                <a:ea typeface="Calibri" charset="0"/>
              </a:rPr>
              <a:t> the </a:t>
            </a:r>
            <a:r>
              <a:rPr lang="fr-CH" sz="3800" dirty="0" err="1" smtClean="0">
                <a:latin typeface="Times New Roman" charset="0"/>
                <a:ea typeface="Calibri" charset="0"/>
              </a:rPr>
              <a:t>focussed</a:t>
            </a:r>
            <a:r>
              <a:rPr lang="fr-CH" sz="3800" dirty="0" smtClean="0">
                <a:latin typeface="Times New Roman" charset="0"/>
                <a:ea typeface="Calibri" charset="0"/>
              </a:rPr>
              <a:t> </a:t>
            </a:r>
            <a:r>
              <a:rPr lang="fr-CH" sz="3800" dirty="0" err="1" smtClean="0">
                <a:latin typeface="Times New Roman" charset="0"/>
                <a:ea typeface="Calibri" charset="0"/>
              </a:rPr>
              <a:t>elements</a:t>
            </a:r>
            <a:r>
              <a:rPr lang="fr-CH" sz="3800" dirty="0" smtClean="0">
                <a:latin typeface="Times New Roman" charset="0"/>
                <a:ea typeface="Calibri" charset="0"/>
              </a:rPr>
              <a:t> in (13).</a:t>
            </a:r>
            <a:endParaRPr lang="en-US" sz="3800" dirty="0"/>
          </a:p>
          <a:p>
            <a:pPr marL="0" indent="0">
              <a:buNone/>
            </a:pPr>
            <a:r>
              <a:rPr lang="en-US" sz="4000" dirty="0" smtClean="0"/>
              <a:t>(11) The fine structure of the CP</a:t>
            </a:r>
          </a:p>
          <a:p>
            <a:pPr marL="0" indent="0">
              <a:buNone/>
            </a:pPr>
            <a:r>
              <a:rPr lang="en-US" sz="3600" dirty="0" smtClean="0"/>
              <a:t>[Force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       [Top* </a:t>
            </a:r>
            <a:endParaRPr lang="fr-FR" sz="3600" dirty="0" smtClean="0"/>
          </a:p>
          <a:p>
            <a:pPr marL="0" indent="0">
              <a:buNone/>
            </a:pPr>
            <a:r>
              <a:rPr lang="fr-FR" sz="3600" b="1" i="1" dirty="0"/>
              <a:t>d</a:t>
            </a:r>
            <a:r>
              <a:rPr lang="fr-FR" sz="3600" b="1" i="1" dirty="0" smtClean="0"/>
              <a:t>(</a:t>
            </a:r>
            <a:r>
              <a:rPr lang="en-US" sz="3600" b="1" i="1" dirty="0" smtClean="0"/>
              <a:t>o)</a:t>
            </a:r>
            <a:r>
              <a:rPr lang="en-US" sz="3600" dirty="0" smtClean="0"/>
              <a:t>        [</a:t>
            </a:r>
            <a:r>
              <a:rPr lang="en-US" sz="3600" b="1" dirty="0" err="1" smtClean="0"/>
              <a:t>Int</a:t>
            </a:r>
            <a:r>
              <a:rPr lang="en-US" sz="3600" b="1" dirty="0" smtClean="0"/>
              <a:t>  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             [Top* </a:t>
            </a:r>
            <a:endParaRPr lang="fr-FR" sz="3600" dirty="0" smtClean="0"/>
          </a:p>
          <a:p>
            <a:pPr marL="0" indent="0">
              <a:buNone/>
            </a:pPr>
            <a:r>
              <a:rPr lang="en-US" sz="3600" dirty="0" smtClean="0"/>
              <a:t>      </a:t>
            </a:r>
            <a:r>
              <a:rPr lang="en-US" sz="3600" dirty="0" smtClean="0"/>
              <a:t>      </a:t>
            </a:r>
            <a:r>
              <a:rPr lang="en-US" sz="3600" b="1" i="1" dirty="0" err="1" smtClean="0"/>
              <a:t>ika</a:t>
            </a:r>
            <a:r>
              <a:rPr lang="en-US" sz="3600" dirty="0" smtClean="0"/>
              <a:t> </a:t>
            </a:r>
            <a:r>
              <a:rPr lang="en-US" sz="3600" dirty="0" smtClean="0"/>
              <a:t>        </a:t>
            </a:r>
            <a:r>
              <a:rPr lang="en-US" sz="3600" dirty="0" smtClean="0"/>
              <a:t>[</a:t>
            </a:r>
            <a:r>
              <a:rPr lang="en-US" sz="3600" b="1" dirty="0" err="1" smtClean="0"/>
              <a:t>Foc</a:t>
            </a:r>
            <a:r>
              <a:rPr lang="en-US" sz="3600" dirty="0" smtClean="0"/>
              <a:t>        </a:t>
            </a:r>
            <a:endParaRPr lang="en-US" sz="3600" b="1" i="1" dirty="0" smtClean="0"/>
          </a:p>
          <a:p>
            <a:pPr marL="0" indent="0">
              <a:buNone/>
            </a:pPr>
            <a:r>
              <a:rPr lang="en-US" sz="3600" dirty="0" smtClean="0"/>
              <a:t>    </a:t>
            </a:r>
            <a:r>
              <a:rPr lang="en-US" sz="3600" dirty="0" smtClean="0"/>
              <a:t>                              </a:t>
            </a:r>
            <a:r>
              <a:rPr lang="en-US" sz="3600" dirty="0" smtClean="0"/>
              <a:t>[</a:t>
            </a:r>
            <a:r>
              <a:rPr lang="en-US" sz="3600" dirty="0"/>
              <a:t>Top* </a:t>
            </a:r>
            <a:endParaRPr lang="fr-FR" sz="3600" dirty="0"/>
          </a:p>
          <a:p>
            <a:pPr marL="0" indent="0">
              <a:buNone/>
            </a:pPr>
            <a:r>
              <a:rPr lang="en-US" sz="3600" dirty="0"/>
              <a:t> 	 </a:t>
            </a:r>
            <a:r>
              <a:rPr lang="en-US" sz="3600" dirty="0" smtClean="0"/>
              <a:t>                  </a:t>
            </a:r>
            <a:r>
              <a:rPr lang="en-US" sz="3600" dirty="0"/>
              <a:t>[Mod 	</a:t>
            </a:r>
            <a:endParaRPr lang="fr-FR" sz="3600" dirty="0"/>
          </a:p>
          <a:p>
            <a:pPr marL="0" indent="0">
              <a:buNone/>
            </a:pPr>
            <a:r>
              <a:rPr lang="en-US" sz="3600" dirty="0" smtClean="0"/>
              <a:t>                                               [</a:t>
            </a:r>
            <a:r>
              <a:rPr lang="en-US" sz="3600" dirty="0"/>
              <a:t>Top* </a:t>
            </a:r>
            <a:endParaRPr lang="fr-FR" sz="3600" dirty="0"/>
          </a:p>
          <a:p>
            <a:pPr marL="0" indent="0">
              <a:buNone/>
            </a:pPr>
            <a:r>
              <a:rPr lang="en-US" sz="3600" dirty="0" smtClean="0"/>
              <a:t>                                                    [</a:t>
            </a:r>
            <a:r>
              <a:rPr lang="en-US" sz="3600" dirty="0" err="1"/>
              <a:t>Qemb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     </a:t>
            </a:r>
            <a:r>
              <a:rPr lang="en-US" sz="3600" dirty="0" smtClean="0"/>
              <a:t>                                                          </a:t>
            </a:r>
            <a:r>
              <a:rPr lang="en-US" sz="3600" dirty="0"/>
              <a:t>[Fin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</a:t>
            </a:r>
            <a:r>
              <a:rPr lang="en-US" sz="3600" dirty="0" smtClean="0"/>
              <a:t>[</a:t>
            </a:r>
            <a:r>
              <a:rPr lang="en-US" sz="3600" dirty="0"/>
              <a:t>IP ... ]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339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Speculating:</a:t>
            </a:r>
            <a:br>
              <a:rPr lang="en-US" dirty="0" smtClean="0"/>
            </a:br>
            <a:r>
              <a:rPr lang="en-US" dirty="0" err="1" smtClean="0"/>
              <a:t>Wh</a:t>
            </a:r>
            <a:r>
              <a:rPr lang="en-US" dirty="0" smtClean="0"/>
              <a:t>-movement to focus for scope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Tigrigna yes-no questions, focus is used to determine the scope of the yes/no question.</a:t>
            </a:r>
          </a:p>
          <a:p>
            <a:r>
              <a:rPr lang="en-US" dirty="0" smtClean="0"/>
              <a:t>It seems plausible to put this data next to data on </a:t>
            </a:r>
            <a:r>
              <a:rPr lang="en-US" dirty="0" err="1" smtClean="0"/>
              <a:t>wh</a:t>
            </a:r>
            <a:r>
              <a:rPr lang="en-US" dirty="0" smtClean="0"/>
              <a:t>-movement languages and favor the hypothesis that the motivation for </a:t>
            </a:r>
            <a:r>
              <a:rPr lang="en-US" dirty="0" err="1" smtClean="0"/>
              <a:t>wh</a:t>
            </a:r>
            <a:r>
              <a:rPr lang="en-US" dirty="0" smtClean="0"/>
              <a:t>-movement to the left periphery is scope determination.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hlinkClick r:id="rId2"/>
              </a:rPr>
              <a:t>የቐንየለይ! </a:t>
            </a:r>
            <a:br>
              <a:rPr lang="hu-HU" dirty="0">
                <a:hlinkClick r:id="rId2"/>
              </a:rPr>
            </a:br>
            <a:r>
              <a:rPr lang="hu-HU" dirty="0" smtClean="0">
                <a:hlinkClick r:id="rId2"/>
              </a:rPr>
              <a:t>Yekenyeley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‘Thank you!’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Tigrigna, </a:t>
            </a:r>
            <a:r>
              <a:rPr lang="en-US" dirty="0" smtClean="0"/>
              <a:t>a language spoken in Geneva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“Languages of </a:t>
            </a:r>
            <a:r>
              <a:rPr lang="en-US" dirty="0" smtClean="0"/>
              <a:t>Geneva”, title of fieldwork course on languages spoken in Geneva</a:t>
            </a:r>
          </a:p>
          <a:p>
            <a:r>
              <a:rPr lang="en-US" dirty="0" smtClean="0"/>
              <a:t>Asylum seekers’ languages</a:t>
            </a:r>
          </a:p>
          <a:p>
            <a:r>
              <a:rPr lang="en-US" dirty="0" smtClean="0"/>
              <a:t>Eritrea, the main country of origin of asylum seekers in Switzerland</a:t>
            </a:r>
          </a:p>
        </p:txBody>
      </p:sp>
    </p:spTree>
    <p:extLst>
      <p:ext uri="{BB962C8B-B14F-4D97-AF65-F5344CB8AC3E}">
        <p14:creationId xmlns:p14="http://schemas.microsoft.com/office/powerpoint/2010/main" val="4893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Eritrea</a:t>
            </a:r>
            <a:r>
              <a:rPr lang="fr-CH" dirty="0" smtClean="0"/>
              <a:t>, main country of </a:t>
            </a:r>
            <a:r>
              <a:rPr lang="fr-CH" dirty="0" err="1" smtClean="0"/>
              <a:t>origin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dirty="0" err="1" smtClean="0"/>
              <a:t>unaccompanied</a:t>
            </a:r>
            <a:r>
              <a:rPr lang="fr-CH" dirty="0" smtClean="0"/>
              <a:t> minors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2243555"/>
            <a:ext cx="5086350" cy="4614445"/>
          </a:xfrm>
        </p:spPr>
      </p:pic>
    </p:spTree>
    <p:extLst>
      <p:ext uri="{BB962C8B-B14F-4D97-AF65-F5344CB8AC3E}">
        <p14:creationId xmlns:p14="http://schemas.microsoft.com/office/powerpoint/2010/main" val="12124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Eritrea</a:t>
            </a:r>
            <a:r>
              <a:rPr lang="fr-CH" dirty="0"/>
              <a:t>, main country of </a:t>
            </a:r>
            <a:r>
              <a:rPr lang="fr-CH" dirty="0" err="1"/>
              <a:t>origin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dirty="0" err="1" smtClean="0"/>
              <a:t>Asylum</a:t>
            </a:r>
            <a:r>
              <a:rPr lang="fr-CH" dirty="0" smtClean="0"/>
              <a:t> </a:t>
            </a:r>
            <a:r>
              <a:rPr lang="fr-CH" dirty="0" err="1" smtClean="0"/>
              <a:t>seekers</a:t>
            </a:r>
            <a:r>
              <a:rPr lang="fr-CH" dirty="0" smtClean="0"/>
              <a:t> in </a:t>
            </a:r>
            <a:r>
              <a:rPr lang="fr-CH" dirty="0" err="1" smtClean="0"/>
              <a:t>Switzerland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2244089"/>
            <a:ext cx="6252210" cy="4536057"/>
          </a:xfrm>
        </p:spPr>
      </p:pic>
    </p:spTree>
    <p:extLst>
      <p:ext uri="{BB962C8B-B14F-4D97-AF65-F5344CB8AC3E}">
        <p14:creationId xmlns:p14="http://schemas.microsoft.com/office/powerpoint/2010/main" val="20033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3699" y="40832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Tigrigna, </a:t>
            </a:r>
            <a:r>
              <a:rPr lang="en-US" dirty="0" smtClean="0"/>
              <a:t>a language spoken in Eritrea</a:t>
            </a:r>
            <a:endParaRPr lang="en-US" sz="37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1" y="2251711"/>
            <a:ext cx="5615137" cy="4554021"/>
          </a:xfrm>
        </p:spPr>
      </p:pic>
    </p:spTree>
    <p:extLst>
      <p:ext uri="{BB962C8B-B14F-4D97-AF65-F5344CB8AC3E}">
        <p14:creationId xmlns:p14="http://schemas.microsoft.com/office/powerpoint/2010/main" val="6594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</a:t>
            </a:r>
            <a:r>
              <a:rPr lang="en-US" dirty="0" smtClean="0"/>
              <a:t>-interrogatives in Tigrigna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The three topics of study in the fieldwork on Tigrigna</a:t>
            </a:r>
          </a:p>
          <a:p>
            <a:pPr lvl="1"/>
            <a:r>
              <a:rPr lang="en-US" sz="2400" dirty="0" smtClean="0"/>
              <a:t>Nominal Phrases</a:t>
            </a:r>
          </a:p>
          <a:p>
            <a:pPr lvl="1"/>
            <a:r>
              <a:rPr lang="en-US" sz="2400" dirty="0" smtClean="0"/>
              <a:t>Time and Aspect</a:t>
            </a:r>
          </a:p>
          <a:p>
            <a:pPr lvl="1"/>
            <a:r>
              <a:rPr lang="en-US" sz="2400" b="1" dirty="0" smtClean="0"/>
              <a:t>Interrogatives</a:t>
            </a:r>
          </a:p>
          <a:p>
            <a:pPr lvl="2">
              <a:buFont typeface="Wingdings" charset="2"/>
              <a:buChar char="§"/>
            </a:pPr>
            <a:r>
              <a:rPr lang="en-US" sz="2200" b="1" dirty="0" smtClean="0"/>
              <a:t>Similarity of interrogative words and focused elements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0199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Head-Final low in the structure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charset="2"/>
              <a:buChar char="v"/>
            </a:pPr>
            <a:r>
              <a:rPr lang="en-US" sz="2400" dirty="0" smtClean="0"/>
              <a:t>Hierarchy of the clause:   [CP   [</a:t>
            </a:r>
            <a:r>
              <a:rPr lang="en-US" sz="2400" b="1" dirty="0" smtClean="0"/>
              <a:t>TP</a:t>
            </a:r>
            <a:r>
              <a:rPr lang="en-US" sz="2400" dirty="0" smtClean="0"/>
              <a:t>   [</a:t>
            </a:r>
            <a:r>
              <a:rPr lang="en-US" sz="2400" b="1" dirty="0" smtClean="0"/>
              <a:t>VP</a:t>
            </a:r>
            <a:r>
              <a:rPr lang="en-US" sz="2400" dirty="0" smtClean="0"/>
              <a:t>]]]</a:t>
            </a:r>
            <a:endParaRPr lang="en-US" sz="2400" b="1" dirty="0" smtClean="0"/>
          </a:p>
          <a:p>
            <a:pPr lvl="0">
              <a:buFont typeface="Wingdings" charset="2"/>
              <a:buChar char="Ø"/>
            </a:pPr>
            <a:r>
              <a:rPr lang="en-US" sz="2400" dirty="0" smtClean="0"/>
              <a:t> (Subject) Object Verb (SOV)</a:t>
            </a:r>
            <a:br>
              <a:rPr lang="en-US" sz="2400" dirty="0" smtClean="0"/>
            </a:br>
            <a:r>
              <a:rPr lang="en-US" sz="2400" dirty="0" smtClean="0"/>
              <a:t>(1)</a:t>
            </a:r>
            <a:r>
              <a:rPr lang="en-US" sz="2400" dirty="0"/>
              <a:t> </a:t>
            </a:r>
            <a:r>
              <a:rPr lang="en-US" sz="2400" dirty="0" smtClean="0"/>
              <a:t>Marie </a:t>
            </a:r>
            <a:r>
              <a:rPr lang="en-US" sz="2400" dirty="0" err="1"/>
              <a:t>injera</a:t>
            </a:r>
            <a:r>
              <a:rPr lang="en-US" sz="2400" dirty="0"/>
              <a:t> </a:t>
            </a:r>
            <a:r>
              <a:rPr lang="en-US" sz="2400" dirty="0" err="1" smtClean="0"/>
              <a:t>tbelie</a:t>
            </a:r>
            <a:r>
              <a:rPr lang="en-US" sz="2400" dirty="0" smtClean="0"/>
              <a:t>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      </a:t>
            </a:r>
            <a:r>
              <a:rPr lang="en-US" sz="2400" dirty="0" smtClean="0"/>
              <a:t>Marie </a:t>
            </a:r>
            <a:r>
              <a:rPr lang="en-US" sz="2400" dirty="0" err="1"/>
              <a:t>injera</a:t>
            </a:r>
            <a:r>
              <a:rPr lang="en-US" sz="2400" dirty="0"/>
              <a:t> </a:t>
            </a:r>
            <a:r>
              <a:rPr lang="en-US" sz="2400" dirty="0" smtClean="0"/>
              <a:t>eat.3SG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      </a:t>
            </a:r>
            <a:r>
              <a:rPr lang="en-US" sz="2400" dirty="0" smtClean="0"/>
              <a:t>‘Marie </a:t>
            </a:r>
            <a:r>
              <a:rPr lang="en-US" sz="2400" dirty="0"/>
              <a:t>eats </a:t>
            </a:r>
            <a:r>
              <a:rPr lang="en-US" sz="2400" dirty="0" err="1"/>
              <a:t>injera</a:t>
            </a:r>
            <a:r>
              <a:rPr lang="en-US" sz="2400" dirty="0" smtClean="0"/>
              <a:t>.’</a:t>
            </a:r>
          </a:p>
          <a:p>
            <a:pPr lvl="0">
              <a:buFont typeface="Wingdings" charset="2"/>
              <a:buChar char="Ø"/>
            </a:pPr>
            <a:r>
              <a:rPr lang="en-US" sz="2400" dirty="0" smtClean="0"/>
              <a:t> (Subject) Object Verb Auxiliary (SOVA)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(2)Helen </a:t>
            </a:r>
            <a:r>
              <a:rPr lang="en-US" sz="2400" dirty="0" err="1"/>
              <a:t>injera</a:t>
            </a:r>
            <a:r>
              <a:rPr lang="en-US" sz="2400" dirty="0"/>
              <a:t> </a:t>
            </a:r>
            <a:r>
              <a:rPr lang="en-US" sz="2400" dirty="0" err="1"/>
              <a:t>teblie</a:t>
            </a:r>
            <a:r>
              <a:rPr lang="en-US" sz="2400" dirty="0"/>
              <a:t> </a:t>
            </a:r>
            <a:r>
              <a:rPr lang="en-US" sz="2400" dirty="0" smtClean="0"/>
              <a:t>ala.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     </a:t>
            </a:r>
            <a:r>
              <a:rPr lang="en-US" sz="2400" dirty="0" smtClean="0"/>
              <a:t>Helen </a:t>
            </a:r>
            <a:r>
              <a:rPr lang="en-US" sz="2400" dirty="0" err="1"/>
              <a:t>injera</a:t>
            </a:r>
            <a:r>
              <a:rPr lang="en-US" sz="2400" dirty="0"/>
              <a:t> eat.3SG.F </a:t>
            </a:r>
            <a:r>
              <a:rPr lang="en-US" sz="2400" dirty="0" smtClean="0"/>
              <a:t>has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     </a:t>
            </a:r>
            <a:r>
              <a:rPr lang="en-US" sz="2400" dirty="0" smtClean="0"/>
              <a:t>‘Helen </a:t>
            </a:r>
            <a:r>
              <a:rPr lang="en-US" sz="2400" dirty="0"/>
              <a:t>is eating </a:t>
            </a:r>
            <a:r>
              <a:rPr lang="en-US" sz="2400" dirty="0" err="1"/>
              <a:t>injera</a:t>
            </a:r>
            <a:r>
              <a:rPr lang="en-US" sz="2400" dirty="0"/>
              <a:t>.’</a:t>
            </a:r>
            <a:endParaRPr lang="fr-FR" sz="2400" dirty="0"/>
          </a:p>
          <a:p>
            <a:pPr lvl="0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521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Head-Initial high in the structure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Corrective Focus, an element associated with C (</a:t>
            </a:r>
            <a:r>
              <a:rPr lang="en-US" dirty="0"/>
              <a:t>Rizzi1997, Cinque and </a:t>
            </a:r>
            <a:r>
              <a:rPr lang="en-US" dirty="0" err="1"/>
              <a:t>Rizzi</a:t>
            </a:r>
            <a:r>
              <a:rPr lang="en-US" dirty="0"/>
              <a:t> 2016).</a:t>
            </a:r>
            <a:r>
              <a:rPr lang="fr-FR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(3) </a:t>
            </a:r>
            <a:r>
              <a:rPr lang="en-US" dirty="0"/>
              <a:t>A: Helen hade </a:t>
            </a:r>
            <a:r>
              <a:rPr lang="en-US" dirty="0" err="1"/>
              <a:t>kelbi</a:t>
            </a:r>
            <a:r>
              <a:rPr lang="en-US" dirty="0"/>
              <a:t> </a:t>
            </a:r>
            <a:r>
              <a:rPr lang="en-US" dirty="0" err="1"/>
              <a:t>rekiba</a:t>
            </a:r>
            <a:r>
              <a:rPr lang="en-US" dirty="0"/>
              <a:t> </a:t>
            </a:r>
            <a:r>
              <a:rPr lang="en-US" dirty="0" err="1"/>
              <a:t>neyra</a:t>
            </a:r>
            <a:r>
              <a:rPr lang="en-US" dirty="0"/>
              <a:t>.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smtClean="0"/>
              <a:t>      Helen </a:t>
            </a:r>
            <a:r>
              <a:rPr lang="en-US" dirty="0"/>
              <a:t>one   dog    found was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   </a:t>
            </a:r>
            <a:r>
              <a:rPr lang="en-US" dirty="0"/>
              <a:t>‘Helen has found a dog.’</a:t>
            </a:r>
            <a:endParaRPr lang="fr-FR" dirty="0"/>
          </a:p>
          <a:p>
            <a:pPr marL="0" indent="0">
              <a:buNone/>
            </a:pPr>
            <a:r>
              <a:rPr lang="en-US" dirty="0" smtClean="0"/>
              <a:t>      B</a:t>
            </a:r>
            <a:r>
              <a:rPr lang="en-US" dirty="0"/>
              <a:t>: </a:t>
            </a:r>
            <a:r>
              <a:rPr lang="en-US" dirty="0" err="1"/>
              <a:t>Nska</a:t>
            </a:r>
            <a:r>
              <a:rPr lang="en-US" dirty="0"/>
              <a:t> </a:t>
            </a:r>
            <a:r>
              <a:rPr lang="en-US" dirty="0" err="1"/>
              <a:t>tigage</a:t>
            </a:r>
            <a:r>
              <a:rPr lang="en-US" dirty="0"/>
              <a:t> </a:t>
            </a:r>
            <a:r>
              <a:rPr lang="en-US" dirty="0" err="1"/>
              <a:t>aleka</a:t>
            </a:r>
            <a:r>
              <a:rPr lang="en-US" dirty="0"/>
              <a:t>. </a:t>
            </a:r>
            <a:r>
              <a:rPr lang="en-US" dirty="0" err="1"/>
              <a:t>Nsa</a:t>
            </a:r>
            <a:r>
              <a:rPr lang="en-US" dirty="0"/>
              <a:t> hade </a:t>
            </a:r>
            <a:r>
              <a:rPr lang="en-US" dirty="0" err="1"/>
              <a:t>dimu</a:t>
            </a:r>
            <a:r>
              <a:rPr lang="en-US" dirty="0"/>
              <a:t> </a:t>
            </a:r>
            <a:r>
              <a:rPr lang="en-US" b="1" dirty="0" err="1"/>
              <a:t>eya</a:t>
            </a:r>
            <a:r>
              <a:rPr lang="en-US" dirty="0"/>
              <a:t> </a:t>
            </a:r>
            <a:r>
              <a:rPr lang="en-US" dirty="0" err="1"/>
              <a:t>rekiba</a:t>
            </a:r>
            <a:r>
              <a:rPr lang="en-US" dirty="0"/>
              <a:t> </a:t>
            </a:r>
            <a:r>
              <a:rPr lang="en-US" dirty="0" err="1"/>
              <a:t>neyra</a:t>
            </a:r>
            <a:r>
              <a:rPr lang="en-US" dirty="0"/>
              <a:t>, hade </a:t>
            </a:r>
            <a:r>
              <a:rPr lang="en-US" dirty="0" err="1"/>
              <a:t>kelbi</a:t>
            </a:r>
            <a:r>
              <a:rPr lang="en-US" dirty="0"/>
              <a:t> </a:t>
            </a:r>
            <a:r>
              <a:rPr lang="en-US" dirty="0" err="1"/>
              <a:t>aykonen</a:t>
            </a:r>
            <a:r>
              <a:rPr lang="en-US" dirty="0"/>
              <a:t>.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smtClean="0"/>
              <a:t>      You </a:t>
            </a:r>
            <a:r>
              <a:rPr lang="en-US" dirty="0"/>
              <a:t>mistaken have. She one cat    </a:t>
            </a:r>
            <a:r>
              <a:rPr lang="en-US" dirty="0" err="1"/>
              <a:t>is.F</a:t>
            </a:r>
            <a:r>
              <a:rPr lang="en-US" dirty="0"/>
              <a:t>   found was   , one    dog wasn’t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       ‘</a:t>
            </a:r>
            <a:r>
              <a:rPr lang="en-US" dirty="0"/>
              <a:t>You are mistaken. A CAT she found, not a dog.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216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Cleft-like interrogatives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b="1" dirty="0" smtClean="0"/>
              <a:t>The verb ‘to be’ follows interrogative words.</a:t>
            </a:r>
          </a:p>
          <a:p>
            <a:pPr marL="0" lvl="0" indent="0">
              <a:buNone/>
            </a:pPr>
            <a:r>
              <a:rPr lang="en-US" dirty="0" smtClean="0"/>
              <a:t>(4) a</a:t>
            </a:r>
            <a:r>
              <a:rPr lang="en-US" dirty="0"/>
              <a:t>. Marc </a:t>
            </a:r>
            <a:r>
              <a:rPr lang="en-US" dirty="0" err="1"/>
              <a:t>hanti</a:t>
            </a:r>
            <a:r>
              <a:rPr lang="en-US" dirty="0"/>
              <a:t> </a:t>
            </a:r>
            <a:r>
              <a:rPr lang="en-US" dirty="0" err="1"/>
              <a:t>tufah</a:t>
            </a:r>
            <a:r>
              <a:rPr lang="en-US" dirty="0"/>
              <a:t> </a:t>
            </a:r>
            <a:r>
              <a:rPr lang="en-US" b="1" dirty="0" err="1"/>
              <a:t>nmen</a:t>
            </a:r>
            <a:r>
              <a:rPr lang="en-US" b="1" dirty="0"/>
              <a:t> </a:t>
            </a:r>
            <a:r>
              <a:rPr lang="en-US" b="1" dirty="0" err="1"/>
              <a:t>eyu</a:t>
            </a:r>
            <a:r>
              <a:rPr lang="en-US" dirty="0"/>
              <a:t> </a:t>
            </a:r>
            <a:r>
              <a:rPr lang="en-US" dirty="0" err="1"/>
              <a:t>zhb</a:t>
            </a:r>
            <a:r>
              <a:rPr lang="en-US" dirty="0"/>
              <a:t> </a:t>
            </a:r>
            <a:r>
              <a:rPr lang="en-US" dirty="0" err="1"/>
              <a:t>zelo</a:t>
            </a:r>
            <a:r>
              <a:rPr lang="en-US" dirty="0"/>
              <a:t>?</a:t>
            </a:r>
            <a:endParaRPr lang="fr-FR" dirty="0"/>
          </a:p>
          <a:p>
            <a:pPr marL="0" indent="0">
              <a:buNone/>
            </a:pPr>
            <a:r>
              <a:rPr lang="en-US" dirty="0" smtClean="0"/>
              <a:t>           Marc </a:t>
            </a:r>
            <a:r>
              <a:rPr lang="en-US" dirty="0"/>
              <a:t>one    apple whom    </a:t>
            </a:r>
            <a:r>
              <a:rPr lang="en-US" dirty="0" err="1"/>
              <a:t>is.M</a:t>
            </a:r>
            <a:r>
              <a:rPr lang="en-US" dirty="0"/>
              <a:t>  given has</a:t>
            </a:r>
            <a:endParaRPr lang="fr-FR" dirty="0"/>
          </a:p>
          <a:p>
            <a:pPr marL="0" indent="0">
              <a:buNone/>
            </a:pPr>
            <a:r>
              <a:rPr lang="en-US" dirty="0" smtClean="0"/>
              <a:t>           ‘</a:t>
            </a:r>
            <a:r>
              <a:rPr lang="en-US" dirty="0"/>
              <a:t>To whom did Marc give an apple?’</a:t>
            </a:r>
            <a:endParaRPr lang="fr-FR" dirty="0"/>
          </a:p>
          <a:p>
            <a:pPr marL="0" indent="0">
              <a:buNone/>
            </a:pPr>
            <a:r>
              <a:rPr lang="en-US" dirty="0" smtClean="0"/>
              <a:t>      b</a:t>
            </a:r>
            <a:r>
              <a:rPr lang="en-US" dirty="0"/>
              <a:t>. Marc </a:t>
            </a:r>
            <a:r>
              <a:rPr lang="en-US" b="1" dirty="0" err="1"/>
              <a:t>entay</a:t>
            </a:r>
            <a:r>
              <a:rPr lang="en-US" b="1" dirty="0"/>
              <a:t> </a:t>
            </a:r>
            <a:r>
              <a:rPr lang="en-US" b="1" dirty="0" err="1"/>
              <a:t>eyu</a:t>
            </a:r>
            <a:r>
              <a:rPr lang="en-US" b="1" dirty="0"/>
              <a:t> </a:t>
            </a:r>
            <a:r>
              <a:rPr lang="en-US" dirty="0" err="1"/>
              <a:t>nLucie</a:t>
            </a:r>
            <a:r>
              <a:rPr lang="en-US" dirty="0"/>
              <a:t> </a:t>
            </a:r>
            <a:r>
              <a:rPr lang="en-US" dirty="0" err="1"/>
              <a:t>zhba</a:t>
            </a:r>
            <a:r>
              <a:rPr lang="en-US" dirty="0"/>
              <a:t> </a:t>
            </a:r>
            <a:r>
              <a:rPr lang="en-US" dirty="0" err="1"/>
              <a:t>zelo</a:t>
            </a:r>
            <a:r>
              <a:rPr lang="en-US" dirty="0"/>
              <a:t>?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       Marc </a:t>
            </a:r>
            <a:r>
              <a:rPr lang="en-US" dirty="0"/>
              <a:t>what  </a:t>
            </a:r>
            <a:r>
              <a:rPr lang="en-US" dirty="0" err="1"/>
              <a:t>is.M</a:t>
            </a:r>
            <a:r>
              <a:rPr lang="en-US" dirty="0"/>
              <a:t>    to Lucie </a:t>
            </a:r>
            <a:r>
              <a:rPr lang="en-US" dirty="0" err="1"/>
              <a:t>given.F</a:t>
            </a:r>
            <a:r>
              <a:rPr lang="en-US" dirty="0"/>
              <a:t> has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  ‘</a:t>
            </a:r>
            <a:r>
              <a:rPr lang="en-US" dirty="0"/>
              <a:t>What did Marc give to Lucie?’</a:t>
            </a:r>
            <a:endParaRPr lang="fr-FR" dirty="0"/>
          </a:p>
          <a:p>
            <a:pPr marL="0" indent="0">
              <a:buNone/>
            </a:pPr>
            <a:r>
              <a:rPr lang="en-US" dirty="0" smtClean="0"/>
              <a:t>      c</a:t>
            </a:r>
            <a:r>
              <a:rPr lang="en-US" dirty="0"/>
              <a:t>. * Marc </a:t>
            </a:r>
            <a:r>
              <a:rPr lang="en-US" dirty="0" err="1"/>
              <a:t>entay</a:t>
            </a:r>
            <a:r>
              <a:rPr lang="en-US" dirty="0"/>
              <a:t> </a:t>
            </a:r>
            <a:r>
              <a:rPr lang="en-US" b="1" dirty="0" err="1"/>
              <a:t>n</a:t>
            </a:r>
            <a:r>
              <a:rPr lang="en-US" dirty="0" err="1"/>
              <a:t>lucie</a:t>
            </a:r>
            <a:r>
              <a:rPr lang="en-US" dirty="0"/>
              <a:t> </a:t>
            </a:r>
            <a:r>
              <a:rPr lang="en-US" dirty="0" err="1"/>
              <a:t>eyu</a:t>
            </a:r>
            <a:r>
              <a:rPr lang="en-US" dirty="0"/>
              <a:t> </a:t>
            </a:r>
            <a:r>
              <a:rPr lang="en-US" dirty="0" err="1"/>
              <a:t>zhba</a:t>
            </a:r>
            <a:r>
              <a:rPr lang="en-US" dirty="0"/>
              <a:t> </a:t>
            </a:r>
            <a:r>
              <a:rPr lang="en-US" dirty="0" err="1"/>
              <a:t>zelo</a:t>
            </a:r>
            <a:r>
              <a:rPr lang="en-US" dirty="0"/>
              <a:t>?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À plumes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5865</TotalTime>
  <Words>655</Words>
  <Application>Microsoft Macintosh PowerPoint</Application>
  <PresentationFormat>Grand écran</PresentationFormat>
  <Paragraphs>106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Calibri</vt:lpstr>
      <vt:lpstr>Century Schoolbook</vt:lpstr>
      <vt:lpstr>Corbel</vt:lpstr>
      <vt:lpstr>Times New Roman</vt:lpstr>
      <vt:lpstr>Wingdings</vt:lpstr>
      <vt:lpstr>À plumes</vt:lpstr>
      <vt:lpstr>Tigrigna  Wh-words Hosted by Focus</vt:lpstr>
      <vt:lpstr>Tigrigna, a language spoken in Geneva</vt:lpstr>
      <vt:lpstr>Eritrea, main country of origin: unaccompanied minors</vt:lpstr>
      <vt:lpstr>Eritrea, main country of origin: Asylum seekers in Switzerland</vt:lpstr>
      <vt:lpstr>Tigrigna, a language spoken in Eritrea</vt:lpstr>
      <vt:lpstr>Wh-interrogatives in Tigrigna</vt:lpstr>
      <vt:lpstr>Head-Final low in the structure</vt:lpstr>
      <vt:lpstr>Head-Initial high in the structure </vt:lpstr>
      <vt:lpstr>Cleft-like interrogatives</vt:lpstr>
      <vt:lpstr>Similar to English, French and an Italian dialect</vt:lpstr>
      <vt:lpstr>Tigrigna: interrogative ‘to be’ agrees with the subject</vt:lpstr>
      <vt:lpstr>English, French, Trevisan: ‘to be’ agrees with expletive subject</vt:lpstr>
      <vt:lpstr>Tigrigna Wh-words are hosted by Focus</vt:lpstr>
      <vt:lpstr>English, French, Trevisan Wh-words are hosted by Focus, too</vt:lpstr>
      <vt:lpstr>Theoretical account of Wh-questions Split-C</vt:lpstr>
      <vt:lpstr>Yes/No questions  do as INT marker in Tigrigna</vt:lpstr>
      <vt:lpstr>Foc to Int movement to obtain narrower scope of question</vt:lpstr>
      <vt:lpstr>Speculating: Wh-movement to focus for scope</vt:lpstr>
      <vt:lpstr>የቐንየለይ!  Yekenyeley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Tigrigna  Wh-words Hosted by Focus</dc:title>
  <dc:creator>Utilisateur de Microsoft Office</dc:creator>
  <cp:lastModifiedBy>Utilisateur de Microsoft Office</cp:lastModifiedBy>
  <cp:revision>47</cp:revision>
  <dcterms:created xsi:type="dcterms:W3CDTF">2017-11-27T17:08:16Z</dcterms:created>
  <dcterms:modified xsi:type="dcterms:W3CDTF">2017-12-06T11:15:38Z</dcterms:modified>
</cp:coreProperties>
</file>